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52" r:id="rId3"/>
  </p:sldMasterIdLst>
  <p:notesMasterIdLst>
    <p:notesMasterId r:id="rId4"/>
  </p:notesMasterIdLst>
  <p:handoutMasterIdLst>
    <p:handoutMasterId r:id="rId5"/>
  </p:handoutMasterIdLst>
  <p:sldIdLst>
    <p:sldId id="528" r:id="rId6"/>
    <p:sldId id="507" r:id="rId7"/>
    <p:sldId id="504" r:id="rId8"/>
    <p:sldId id="505" r:id="rId9"/>
    <p:sldId id="495" r:id="rId10"/>
    <p:sldId id="508" r:id="rId11"/>
    <p:sldId id="499" r:id="rId12"/>
    <p:sldId id="497" r:id="rId13"/>
    <p:sldId id="521" r:id="rId14"/>
    <p:sldId id="498" r:id="rId15"/>
    <p:sldId id="522" r:id="rId16"/>
    <p:sldId id="494" r:id="rId17"/>
    <p:sldId id="512" r:id="rId18"/>
    <p:sldId id="510" r:id="rId19"/>
    <p:sldId id="509" r:id="rId20"/>
    <p:sldId id="523" r:id="rId21"/>
    <p:sldId id="524" r:id="rId22"/>
    <p:sldId id="488" r:id="rId23"/>
    <p:sldId id="513" r:id="rId24"/>
    <p:sldId id="514" r:id="rId25"/>
    <p:sldId id="515" r:id="rId26"/>
    <p:sldId id="516" r:id="rId27"/>
    <p:sldId id="532" r:id="rId28"/>
    <p:sldId id="493" r:id="rId29"/>
    <p:sldId id="484" r:id="rId30"/>
    <p:sldId id="525" r:id="rId31"/>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李永宾" initials="李永宾" lastIdx="0" clrIdx="0"/>
  <p:cmAuthor id="2" name="rebacca" initials="r"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787" autoAdjust="0"/>
    <p:restoredTop sz="93694" autoAdjust="0"/>
  </p:normalViewPr>
  <p:slideViewPr>
    <p:cSldViewPr snapToGrid="0">
      <p:cViewPr varScale="1">
        <p:scale>
          <a:sx n="83" d="100"/>
          <a:sy n="83" d="100"/>
        </p:scale>
        <p:origin x="-492" y="-96"/>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53" d="100"/>
          <a:sy n="53" d="100"/>
        </p:scale>
        <p:origin x="2648" y="48"/>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slideMaster" Target="slideMasters/slideMaster2.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tags" Target="tags/tag1.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notesMaster" Target="notesMasters/notesMaster1.xml" /><Relationship Id="rId5" Type="http://schemas.openxmlformats.org/officeDocument/2006/relationships/handoutMaster" Target="handoutMasters/handout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diagrams/colors1.xml><?xml version="1.0" encoding="utf-8"?>
<dgm:colorsDef xmlns:a="http://schemas.openxmlformats.org/drawingml/2006/main" xmlns:dgm="http://schemas.openxmlformats.org/drawingml/2006/diagram"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6B669E84-F664-46DC-8044-DF83536A4AD2}" type="doc">
      <dgm:prSet loTypeId="urn:microsoft.com/office/officeart/2009/3/layout/StepUpProcess#1" loCatId="process" qsTypeId="urn:microsoft.com/office/officeart/2005/8/quickstyle/simple1#1" qsCatId="simple" csTypeId="urn:microsoft.com/office/officeart/2005/8/colors/accent1_2#1" csCatId="accent1" phldr="1"/>
      <dgm:spPr/>
      <dgm:t>
        <a:bodyPr/>
        <a:lstStyle/>
        <a:p>
          <a:endParaRPr lang="zh-CN" altLang="en-US"/>
        </a:p>
      </dgm:t>
    </dgm:pt>
    <dgm:pt modelId="{5C266855-5395-44B8-AB3C-04B91F5AEFCA}" type="parTrans" cxnId="{CE237C76-D267-4700-A09B-A025BC015150}">
      <dgm:prSet/>
      <dgm:spPr/>
      <dgm:t>
        <a:bodyPr/>
        <a:lstStyle/>
        <a:p>
          <a:endParaRPr lang="zh-CN" altLang="en-US"/>
        </a:p>
      </dgm:t>
    </dgm:pt>
    <dgm:pt modelId="{D4F1591D-1C35-4E88-8F40-F20534217D60}">
      <dgm:prSet phldrT="[文本]"/>
      <dgm:spPr/>
      <dgm:t>
        <a:bodyPr/>
        <a:lstStyle/>
        <a:p>
          <a:endParaRPr lang="zh-CN" altLang="en-US"/>
        </a:p>
      </dgm:t>
    </dgm:pt>
    <dgm:pt modelId="{795D861F-445E-450B-98A9-D071F8A15156}" type="sibTrans" cxnId="{CE237C76-D267-4700-A09B-A025BC015150}">
      <dgm:prSet/>
      <dgm:spPr/>
      <dgm:t>
        <a:bodyPr/>
        <a:lstStyle/>
        <a:p>
          <a:endParaRPr lang="zh-CN" altLang="en-US"/>
        </a:p>
      </dgm:t>
    </dgm:pt>
    <dgm:pt modelId="{B81CD6A7-818E-4FD6-A7B8-694359CB9346}" type="parTrans" cxnId="{CCCF216D-4962-41F7-873E-BAC4AA38256D}">
      <dgm:prSet/>
      <dgm:spPr/>
      <dgm:t>
        <a:bodyPr/>
        <a:lstStyle/>
        <a:p>
          <a:endParaRPr lang="zh-CN" altLang="en-US"/>
        </a:p>
      </dgm:t>
    </dgm:pt>
    <dgm:pt modelId="{0967A823-341A-4C16-91A9-5EA5A7B33ECC}">
      <dgm:prSet phldrT="[文本]"/>
      <dgm:spPr/>
      <dgm:t>
        <a:bodyPr/>
        <a:lstStyle/>
        <a:p>
          <a:endParaRPr lang="zh-CN" altLang="en-US"/>
        </a:p>
      </dgm:t>
    </dgm:pt>
    <dgm:pt modelId="{632C49BE-DD38-4DCE-B5E5-97E074128FF4}" type="sibTrans" cxnId="{CCCF216D-4962-41F7-873E-BAC4AA38256D}">
      <dgm:prSet/>
      <dgm:spPr/>
      <dgm:t>
        <a:bodyPr/>
        <a:lstStyle/>
        <a:p>
          <a:endParaRPr lang="zh-CN" altLang="en-US"/>
        </a:p>
      </dgm:t>
    </dgm:pt>
    <dgm:pt modelId="{E2C98ED6-DC92-4C03-AE4B-7EA9D26A7C20}" type="parTrans" cxnId="{3A8FA32B-6CCC-4432-BDB7-51D78497612B}">
      <dgm:prSet/>
      <dgm:spPr/>
      <dgm:t>
        <a:bodyPr/>
        <a:lstStyle/>
        <a:p>
          <a:endParaRPr lang="zh-CN" altLang="en-US"/>
        </a:p>
      </dgm:t>
    </dgm:pt>
    <dgm:pt modelId="{D456CB3E-27BC-409B-9EF5-FDE5D9AE7B8D}">
      <dgm:prSet phldrT="[文本]"/>
      <dgm:spPr/>
      <dgm:t>
        <a:bodyPr/>
        <a:lstStyle/>
        <a:p>
          <a:endParaRPr lang="zh-CN" altLang="en-US"/>
        </a:p>
      </dgm:t>
    </dgm:pt>
    <dgm:pt modelId="{8175FF68-2D73-453D-9FC0-BC2537C5B484}" type="sibTrans" cxnId="{3A8FA32B-6CCC-4432-BDB7-51D78497612B}">
      <dgm:prSet/>
      <dgm:spPr/>
      <dgm:t>
        <a:bodyPr/>
        <a:lstStyle/>
        <a:p>
          <a:endParaRPr lang="zh-CN" altLang="en-US"/>
        </a:p>
      </dgm:t>
    </dgm:pt>
    <dgm:pt modelId="{BED4AC92-E330-4077-90AA-DE57FEEE170D}" type="pres">
      <dgm:prSet presAssocID="{6B669E84-F664-46DC-8044-DF83536A4AD2}" presName="rootnode">
        <dgm:presLayoutVars>
          <dgm:chMax/>
          <dgm:chPref/>
          <dgm:dir/>
          <dgm:animLvl val="lvl"/>
        </dgm:presLayoutVars>
      </dgm:prSet>
      <dgm:spPr/>
      <dgm:t>
        <a:bodyPr/>
        <a:lstStyle/>
        <a:p>
          <a:endParaRPr lang="zh-CN" altLang="en-US"/>
        </a:p>
      </dgm:t>
    </dgm:pt>
    <dgm:pt modelId="{8A4BE106-432A-4B3A-B8A1-972ACD8EA64E}" type="pres">
      <dgm:prSet presAssocID="{D4F1591D-1C35-4E88-8F40-F20534217D60}" presName="composite"/>
      <dgm:spPr/>
      <dgm:t>
        <a:bodyPr/>
        <a:lstStyle/>
        <a:p/>
      </dgm:t>
    </dgm:pt>
    <dgm:pt modelId="{B13DDBC1-CAD7-4FC0-8B3C-BF454489F362}" type="pres">
      <dgm:prSet presAssocID="{D4F1591D-1C35-4E88-8F40-F20534217D60}" presName="LShape" presStyleLbl="alignNode1" presStyleCnt="3"/>
      <dgm:spPr/>
      <dgm:t>
        <a:bodyPr/>
        <a:lstStyle/>
        <a:p/>
      </dgm:t>
    </dgm:pt>
    <dgm:pt modelId="{68F85CE2-1613-4C90-B321-B931B59B3BD5}" type="pres">
      <dgm:prSet presAssocID="{D4F1591D-1C35-4E88-8F40-F20534217D60}" presName="ParentText" presStyleLbl="revTx" presStyleCnt="3" custLinFactNeighborX="33383" custLinFactNeighborY="27254">
        <dgm:presLayoutVars>
          <dgm:chMax val="0"/>
          <dgm:chPref val="0"/>
          <dgm:bulletEnabled val="1"/>
        </dgm:presLayoutVars>
      </dgm:prSet>
      <dgm:spPr/>
      <dgm:t>
        <a:bodyPr/>
        <a:lstStyle/>
        <a:p>
          <a:endParaRPr lang="zh-CN" altLang="en-US"/>
        </a:p>
      </dgm:t>
    </dgm:pt>
    <dgm:pt modelId="{B5166213-7AC3-4859-8D12-69F01AEADCD7}" type="pres">
      <dgm:prSet presAssocID="{D4F1591D-1C35-4E88-8F40-F20534217D60}" presName="Triangle" presStyleLbl="alignNode1" presStyleCnt="3"/>
      <dgm:spPr/>
      <dgm:t>
        <a:bodyPr/>
        <a:lstStyle/>
        <a:p/>
      </dgm:t>
    </dgm:pt>
    <dgm:pt modelId="{0A4EAC74-E80C-47D8-921B-D0570F4CDF45}" type="pres">
      <dgm:prSet presAssocID="{795D861F-445E-450B-98A9-D071F8A15156}" presName="sibTrans"/>
      <dgm:spPr/>
      <dgm:t>
        <a:bodyPr/>
        <a:lstStyle/>
        <a:p/>
      </dgm:t>
    </dgm:pt>
    <dgm:pt modelId="{F81BF58B-884C-4053-8427-685EDB3DB641}" type="pres">
      <dgm:prSet presAssocID="{795D861F-445E-450B-98A9-D071F8A15156}" presName="space"/>
      <dgm:spPr/>
      <dgm:t>
        <a:bodyPr/>
        <a:lstStyle/>
        <a:p/>
      </dgm:t>
    </dgm:pt>
    <dgm:pt modelId="{9D48239E-18D2-4000-A8D0-67EF931ED633}" type="pres">
      <dgm:prSet presAssocID="{0967A823-341A-4C16-91A9-5EA5A7B33ECC}" presName="composite"/>
      <dgm:spPr/>
      <dgm:t>
        <a:bodyPr/>
        <a:lstStyle/>
        <a:p/>
      </dgm:t>
    </dgm:pt>
    <dgm:pt modelId="{F765CE18-A5A0-4483-B971-D14B18A8478B}" type="pres">
      <dgm:prSet presAssocID="{0967A823-341A-4C16-91A9-5EA5A7B33ECC}" presName="LShape" presStyleLbl="alignNode1" presStyleIdx="1" presStyleCnt="3"/>
      <dgm:spPr/>
      <dgm:t>
        <a:bodyPr/>
        <a:lstStyle/>
        <a:p/>
      </dgm:t>
    </dgm:pt>
    <dgm:pt modelId="{166978C1-8F36-4B31-9A7E-9ECC34C394C1}" type="pres">
      <dgm:prSet presAssocID="{0967A823-341A-4C16-91A9-5EA5A7B33ECC}" presName="ParentText" presStyleLbl="revTx" presStyleIdx="1" presStyleCnt="3">
        <dgm:presLayoutVars>
          <dgm:chMax val="0"/>
          <dgm:chPref val="0"/>
          <dgm:bulletEnabled val="1"/>
        </dgm:presLayoutVars>
      </dgm:prSet>
      <dgm:spPr/>
      <dgm:t>
        <a:bodyPr/>
        <a:lstStyle/>
        <a:p>
          <a:endParaRPr lang="zh-CN" altLang="en-US"/>
        </a:p>
      </dgm:t>
    </dgm:pt>
    <dgm:pt modelId="{42F614FF-AE0F-49BD-BB01-5E08725D988B}" type="pres">
      <dgm:prSet presAssocID="{0967A823-341A-4C16-91A9-5EA5A7B33ECC}" presName="Triangle" presStyleLbl="alignNode1" presStyleIdx="1" presStyleCnt="3"/>
      <dgm:spPr/>
      <dgm:t>
        <a:bodyPr/>
        <a:lstStyle/>
        <a:p/>
      </dgm:t>
    </dgm:pt>
    <dgm:pt modelId="{882EA25B-E795-4B12-8255-E7B374E747B5}" type="pres">
      <dgm:prSet presAssocID="{632C49BE-DD38-4DCE-B5E5-97E074128FF4}" presName="sibTrans"/>
      <dgm:spPr/>
      <dgm:t>
        <a:bodyPr/>
        <a:lstStyle/>
        <a:p/>
      </dgm:t>
    </dgm:pt>
    <dgm:pt modelId="{ED158239-8C78-4C8C-8FD8-93B18738A8BC}" type="pres">
      <dgm:prSet presAssocID="{632C49BE-DD38-4DCE-B5E5-97E074128FF4}" presName="space"/>
      <dgm:spPr/>
      <dgm:t>
        <a:bodyPr/>
        <a:lstStyle/>
        <a:p/>
      </dgm:t>
    </dgm:pt>
    <dgm:pt modelId="{5BD8DA8A-D748-40FF-8154-3F1E5F4F9ECF}" type="pres">
      <dgm:prSet presAssocID="{D456CB3E-27BC-409B-9EF5-FDE5D9AE7B8D}" presName="composite"/>
      <dgm:spPr/>
      <dgm:t>
        <a:bodyPr/>
        <a:lstStyle/>
        <a:p/>
      </dgm:t>
    </dgm:pt>
    <dgm:pt modelId="{9555AD6D-512E-43AE-961F-A94F0F58CE86}" type="pres">
      <dgm:prSet presAssocID="{D456CB3E-27BC-409B-9EF5-FDE5D9AE7B8D}" presName="LShape" presStyleLbl="alignNode1" presStyleIdx="2" presStyleCnt="3"/>
      <dgm:spPr/>
      <dgm:t>
        <a:bodyPr/>
        <a:lstStyle/>
        <a:p/>
      </dgm:t>
    </dgm:pt>
    <dgm:pt modelId="{220E1A08-F7E1-4D3A-87B3-E1D96E758686}" type="pres">
      <dgm:prSet presAssocID="{D456CB3E-27BC-409B-9EF5-FDE5D9AE7B8D}" presName="ParentText" presStyleLbl="revTx" presStyleIdx="2" presStyleCnt="3">
        <dgm:presLayoutVars>
          <dgm:chMax val="0"/>
          <dgm:chPref val="0"/>
          <dgm:bulletEnabled val="1"/>
        </dgm:presLayoutVars>
      </dgm:prSet>
      <dgm:spPr/>
      <dgm:t>
        <a:bodyPr/>
        <a:lstStyle/>
        <a:p>
          <a:endParaRPr lang="zh-CN" altLang="en-US"/>
        </a:p>
      </dgm:t>
    </dgm:pt>
  </dgm:ptLst>
  <dgm:cxnLst>
    <dgm:cxn modelId="{CE237C76-D267-4700-A09B-A025BC015150}" srcId="{6B669E84-F664-46DC-8044-DF83536A4AD2}" destId="{D4F1591D-1C35-4E88-8F40-F20534217D60}" srcOrd="0" destOrd="0" parTransId="{5C266855-5395-44B8-AB3C-04B91F5AEFCA}" sibTransId="{795D861F-445E-450B-98A9-D071F8A15156}"/>
    <dgm:cxn modelId="{CCCF216D-4962-41F7-873E-BAC4AA38256D}" srcId="{6B669E84-F664-46DC-8044-DF83536A4AD2}" destId="{0967A823-341A-4C16-91A9-5EA5A7B33ECC}" srcOrd="1" destOrd="0" parTransId="{B81CD6A7-818E-4FD6-A7B8-694359CB9346}" sibTransId="{632C49BE-DD38-4DCE-B5E5-97E074128FF4}"/>
    <dgm:cxn modelId="{3A8FA32B-6CCC-4432-BDB7-51D78497612B}" srcId="{6B669E84-F664-46DC-8044-DF83536A4AD2}" destId="{D456CB3E-27BC-409B-9EF5-FDE5D9AE7B8D}" srcOrd="2" destOrd="0" parTransId="{E2C98ED6-DC92-4C03-AE4B-7EA9D26A7C20}" sibTransId="{8175FF68-2D73-453D-9FC0-BC2537C5B484}"/>
    <dgm:cxn modelId="{2083BCA3-1A9C-4DEF-ACF6-73254CC6E4DC}" type="presOf" srcId="{6B669E84-F664-46DC-8044-DF83536A4AD2}" destId="{BED4AC92-E330-4077-90AA-DE57FEEE170D}" srcOrd="0" destOrd="0" presId="urn:microsoft.com/office/officeart/2009/3/layout/StepUpProcess#1"/>
    <dgm:cxn modelId="{3AA92580-FA65-4DAB-BE44-04DE9788D5FE}" type="presParOf" srcId="{BED4AC92-E330-4077-90AA-DE57FEEE170D}" destId="{8A4BE106-432A-4B3A-B8A1-972ACD8EA64E}" srcOrd="0" destOrd="0" presId="urn:microsoft.com/office/officeart/2009/3/layout/StepUpProcess#1"/>
    <dgm:cxn modelId="{83494477-B8B6-4536-A6BD-B75BFB899AC3}" type="presParOf" srcId="{8A4BE106-432A-4B3A-B8A1-972ACD8EA64E}" destId="{B13DDBC1-CAD7-4FC0-8B3C-BF454489F362}" srcOrd="0" destOrd="0" presId="urn:microsoft.com/office/officeart/2009/3/layout/StepUpProcess#1"/>
    <dgm:cxn modelId="{367CB35B-13B6-4A73-B963-92D8C47DC5D6}" type="presParOf" srcId="{8A4BE106-432A-4B3A-B8A1-972ACD8EA64E}" destId="{68F85CE2-1613-4C90-B321-B931B59B3BD5}" srcOrd="1" destOrd="0" presId="urn:microsoft.com/office/officeart/2009/3/layout/StepUpProcess#1"/>
    <dgm:cxn modelId="{4E0EEE68-1B6C-4B32-86C1-FC9052EE6C8D}" type="presOf" srcId="{D4F1591D-1C35-4E88-8F40-F20534217D60}" destId="{68F85CE2-1613-4C90-B321-B931B59B3BD5}" srcOrd="0" destOrd="0" presId="urn:microsoft.com/office/officeart/2009/3/layout/StepUpProcess#1"/>
    <dgm:cxn modelId="{9EE7C7BC-D701-445C-9731-47A6C0434BCD}" type="presParOf" srcId="{8A4BE106-432A-4B3A-B8A1-972ACD8EA64E}" destId="{B5166213-7AC3-4859-8D12-69F01AEADCD7}" srcOrd="2" destOrd="0" presId="urn:microsoft.com/office/officeart/2009/3/layout/StepUpProcess#1"/>
    <dgm:cxn modelId="{DD53C9EB-EA9F-4848-A8FE-2A82BFC629CE}" type="presParOf" srcId="{BED4AC92-E330-4077-90AA-DE57FEEE170D}" destId="{0A4EAC74-E80C-47D8-921B-D0570F4CDF45}" srcOrd="1" destOrd="0" presId="urn:microsoft.com/office/officeart/2009/3/layout/StepUpProcess#1"/>
    <dgm:cxn modelId="{ADB27018-F82C-4B4E-8D69-5E53B4E60C2E}" type="presParOf" srcId="{0A4EAC74-E80C-47D8-921B-D0570F4CDF45}" destId="{F81BF58B-884C-4053-8427-685EDB3DB641}" srcOrd="0" destOrd="0" presId="urn:microsoft.com/office/officeart/2009/3/layout/StepUpProcess#1"/>
    <dgm:cxn modelId="{75DC6B9C-7F51-4B97-87B8-D71C289E68FA}" type="presParOf" srcId="{BED4AC92-E330-4077-90AA-DE57FEEE170D}" destId="{9D48239E-18D2-4000-A8D0-67EF931ED633}" srcOrd="2" destOrd="0" presId="urn:microsoft.com/office/officeart/2009/3/layout/StepUpProcess#1"/>
    <dgm:cxn modelId="{9BAB46DB-4540-4B99-8082-B5BC6B6FD7B9}" type="presParOf" srcId="{9D48239E-18D2-4000-A8D0-67EF931ED633}" destId="{F765CE18-A5A0-4483-B971-D14B18A8478B}" srcOrd="0" destOrd="0" presId="urn:microsoft.com/office/officeart/2009/3/layout/StepUpProcess#1"/>
    <dgm:cxn modelId="{AE19033A-8B80-4F9D-8CD1-CE49DF929213}" type="presParOf" srcId="{9D48239E-18D2-4000-A8D0-67EF931ED633}" destId="{166978C1-8F36-4B31-9A7E-9ECC34C394C1}" srcOrd="1" destOrd="0" presId="urn:microsoft.com/office/officeart/2009/3/layout/StepUpProcess#1"/>
    <dgm:cxn modelId="{F33F4A42-7EE7-463A-BF79-584646C354F9}" type="presOf" srcId="{0967A823-341A-4C16-91A9-5EA5A7B33ECC}" destId="{166978C1-8F36-4B31-9A7E-9ECC34C394C1}" srcOrd="0" destOrd="0" presId="urn:microsoft.com/office/officeart/2009/3/layout/StepUpProcess#1"/>
    <dgm:cxn modelId="{A9C06909-92B1-422E-B819-14F12AB6F55C}" type="presParOf" srcId="{9D48239E-18D2-4000-A8D0-67EF931ED633}" destId="{42F614FF-AE0F-49BD-BB01-5E08725D988B}" srcOrd="2" destOrd="0" presId="urn:microsoft.com/office/officeart/2009/3/layout/StepUpProcess#1"/>
    <dgm:cxn modelId="{D208818F-513A-4340-9AAB-62BDAE72D857}" type="presParOf" srcId="{BED4AC92-E330-4077-90AA-DE57FEEE170D}" destId="{882EA25B-E795-4B12-8255-E7B374E747B5}" srcOrd="3" destOrd="0" presId="urn:microsoft.com/office/officeart/2009/3/layout/StepUpProcess#1"/>
    <dgm:cxn modelId="{DC6C0E19-CC00-4694-9348-23522040351E}" type="presParOf" srcId="{882EA25B-E795-4B12-8255-E7B374E747B5}" destId="{ED158239-8C78-4C8C-8FD8-93B18738A8BC}" srcOrd="0" destOrd="0" presId="urn:microsoft.com/office/officeart/2009/3/layout/StepUpProcess#1"/>
    <dgm:cxn modelId="{38D491C4-F281-4554-8C6C-7E1F3ADD1B83}" type="presParOf" srcId="{BED4AC92-E330-4077-90AA-DE57FEEE170D}" destId="{5BD8DA8A-D748-40FF-8154-3F1E5F4F9ECF}" srcOrd="4" destOrd="0" presId="urn:microsoft.com/office/officeart/2009/3/layout/StepUpProcess#1"/>
    <dgm:cxn modelId="{5B208A43-1723-4FDB-BBE5-32D92739E8F2}" type="presParOf" srcId="{5BD8DA8A-D748-40FF-8154-3F1E5F4F9ECF}" destId="{9555AD6D-512E-43AE-961F-A94F0F58CE86}" srcOrd="0" destOrd="0" presId="urn:microsoft.com/office/officeart/2009/3/layout/StepUpProcess#1"/>
    <dgm:cxn modelId="{58DCAF8F-138E-4D3A-926E-F045DD62282C}" type="presParOf" srcId="{5BD8DA8A-D748-40FF-8154-3F1E5F4F9ECF}" destId="{220E1A08-F7E1-4D3A-87B3-E1D96E758686}" srcOrd="1" destOrd="0" presId="urn:microsoft.com/office/officeart/2009/3/layout/StepUpProcess#1"/>
    <dgm:cxn modelId="{C5AABF44-0B26-4A8A-9B32-D05E500E0BF3}" type="presOf" srcId="{D456CB3E-27BC-409B-9EF5-FDE5D9AE7B8D}" destId="{220E1A08-F7E1-4D3A-87B3-E1D96E758686}" srcOrd="0" destOrd="0" presId="urn:microsoft.com/office/officeart/2009/3/layout/StepUpProcess#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2" name=""/>
      <dsp:cNvGrpSpPr/>
    </dsp:nvGrpSpPr>
    <dsp:grpSpPr/>
    <dsp:sp modelId="{B13DDBC1-CAD7-4FC0-8B3C-BF454489F362}">
      <dsp:nvSpPr>
        <dsp:cNvPr id="13" name=""/>
        <dsp:cNvSpPr/>
      </dsp:nvSpPr>
      <dsp:spPr>
        <a:xfrm rot="5400000">
          <a:off x="507673" y="1770520"/>
          <a:ext cx="1519334" cy="252813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68F85CE2-1613-4C90-B321-B931B59B3BD5}">
      <dsp:nvSpPr>
        <dsp:cNvPr id="14" name=""/>
        <dsp:cNvSpPr/>
      </dsp:nvSpPr>
      <dsp:spPr>
        <a:xfrm>
          <a:off x="1015998" y="3071152"/>
          <a:ext cx="2282418" cy="2000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zh-CN" altLang="en-US" sz="6500" kern="1200"/>
        </a:p>
      </dsp:txBody>
      <dsp:txXfrm>
        <a:off x="1015998" y="3071152"/>
        <a:ext cx="2282418" cy="2000673"/>
      </dsp:txXfrm>
    </dsp:sp>
    <dsp:sp modelId="{B5166213-7AC3-4859-8D12-69F01AEADCD7}">
      <dsp:nvSpPr>
        <dsp:cNvPr id="15" name=""/>
        <dsp:cNvSpPr/>
      </dsp:nvSpPr>
      <dsp:spPr>
        <a:xfrm>
          <a:off x="2105832" y="1584396"/>
          <a:ext cx="430644" cy="43064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F765CE18-A5A0-4483-B971-D14B18A8478B}">
      <dsp:nvSpPr>
        <dsp:cNvPr id="16" name=""/>
        <dsp:cNvSpPr/>
      </dsp:nvSpPr>
      <dsp:spPr>
        <a:xfrm rot="5400000">
          <a:off x="3301799" y="1079111"/>
          <a:ext cx="1519334" cy="252813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166978C1-8F36-4B31-9A7E-9ECC34C394C1}">
      <dsp:nvSpPr>
        <dsp:cNvPr id="17" name=""/>
        <dsp:cNvSpPr/>
      </dsp:nvSpPr>
      <dsp:spPr>
        <a:xfrm>
          <a:off x="3048184" y="1834480"/>
          <a:ext cx="2282418" cy="2000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zh-CN" altLang="en-US" sz="6500" kern="1200"/>
        </a:p>
      </dsp:txBody>
      <dsp:txXfrm>
        <a:off x="3048184" y="1834480"/>
        <a:ext cx="2282418" cy="2000673"/>
      </dsp:txXfrm>
    </dsp:sp>
    <dsp:sp modelId="{42F614FF-AE0F-49BD-BB01-5E08725D988B}">
      <dsp:nvSpPr>
        <dsp:cNvPr id="18" name=""/>
        <dsp:cNvSpPr/>
      </dsp:nvSpPr>
      <dsp:spPr>
        <a:xfrm>
          <a:off x="4899957" y="892986"/>
          <a:ext cx="430644" cy="43064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9555AD6D-512E-43AE-961F-A94F0F58CE86}">
      <dsp:nvSpPr>
        <dsp:cNvPr id="19" name=""/>
        <dsp:cNvSpPr/>
      </dsp:nvSpPr>
      <dsp:spPr>
        <a:xfrm rot="5400000">
          <a:off x="6095925" y="387702"/>
          <a:ext cx="1519334" cy="252813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220E1A08-F7E1-4D3A-87B3-E1D96E758686}">
      <dsp:nvSpPr>
        <dsp:cNvPr id="20" name=""/>
        <dsp:cNvSpPr/>
      </dsp:nvSpPr>
      <dsp:spPr>
        <a:xfrm>
          <a:off x="5842310" y="1143070"/>
          <a:ext cx="2282418" cy="2000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lvl="0" algn="l" defTabSz="2889250">
            <a:lnSpc>
              <a:spcPct val="90000"/>
            </a:lnSpc>
            <a:spcBef>
              <a:spcPct val="0"/>
            </a:spcBef>
            <a:spcAft>
              <a:spcPct val="35000"/>
            </a:spcAft>
          </a:pPr>
          <a:endParaRPr lang="zh-CN" altLang="en-US" sz="6500" kern="1200"/>
        </a:p>
      </dsp:txBody>
      <dsp:txXfrm>
        <a:off x="5842310" y="1143070"/>
        <a:ext cx="2282418" cy="2000673"/>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9/3/layout/StepUpProcess#1">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bkpt" val="fixed"/>
          <dgm:param type="bkPtFixedVal" val="1"/>
          <dgm:param type="off" val="off"/>
          <dgm:param type="grDir" val="bL"/>
          <dgm:param type="flowDir" val="row"/>
        </dgm:alg>
      </dgm:if>
      <dgm:else name="Name2">
        <dgm:alg type="snake">
          <dgm:param type="bkpt" val="fixed"/>
          <dgm:param type="bkPtFixedVal" val="1"/>
          <dgm:param type="off" val="off"/>
          <dgm:param type="grDir" val="bR"/>
          <dgm:param type="flowDir" val="row"/>
        </dgm:alg>
      </dgm:else>
    </dgm:choose>
    <dgm:shape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rot="90" type="corner" r:blip="">
                <dgm:adjLst>
                  <dgm:adj idx="1" val="0.1612"/>
                  <dgm:adj idx="2" val="0.1611"/>
                </dgm:adjLst>
              </dgm:shape>
            </dgm:if>
            <dgm:else name="Name8">
              <dgm:shape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dgm:ruleLst>
        </dgm:layoutNode>
        <dgm:choose name="Name9">
          <dgm:if name="Name10" axis="followSib" ptType="node" func="cnt" op="gte" val="1">
            <dgm:layoutNode name="Triangle" styleLbl="alignNode1">
              <dgm:alg type="sp"/>
              <dgm:choose name="Name11">
                <dgm:if name="Name12" func="var" arg="dir" op="equ" val="norm">
                  <dgm:shape type="triangle" r:blip="">
                    <dgm:adjLst>
                      <dgm:adj idx="1" val="1"/>
                    </dgm:adjLst>
                  </dgm:shape>
                </dgm:if>
                <dgm:else name="Name13">
                  <dgm:shape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r:blip="">
              <dgm:adjLst/>
            </dgm:shape>
            <dgm:presOf/>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2020/7/12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a:t>
            </a:fld>
            <a:endParaRPr lang="zh-CN" altLang="en-US"/>
          </a:p>
        </p:txBody>
      </p:sp>
    </p:spTree>
    <p:extLst>
      <p:ext uri="{BB962C8B-B14F-4D97-AF65-F5344CB8AC3E}">
        <p14:creationId xmlns:p14="http://schemas.microsoft.com/office/powerpoint/2010/main" val="2630449903"/>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a:t>
            </a:fld>
            <a:endParaRPr lang="zh-CN" altLang="en-US"/>
          </a:p>
        </p:txBody>
      </p:sp>
    </p:spTree>
    <p:extLst>
      <p:ext uri="{BB962C8B-B14F-4D97-AF65-F5344CB8AC3E}">
        <p14:creationId xmlns:p14="http://schemas.microsoft.com/office/powerpoint/2010/main" val="2747706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3E388-8A17-44FA-AE8B-AAB64D773570}"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3E388-8A17-44FA-AE8B-AAB64D773570}" type="slidenum">
              <a:rPr lang="zh-CN" altLang="en-US" smtClean="0"/>
              <a:t>14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51"/>
            <a:ext cx="7315200" cy="1307275"/>
          </a:xfrm>
        </p:spPr>
        <p:txBody>
          <a:bodyPr/>
          <a:lstStyle>
            <a:lvl1pPr algn="ctr">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nvPr>
        </p:nvSpPr>
        <p:spPr>
          <a:xfrm>
            <a:off x="838200" y="1143002"/>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lvl1pPr>
              <a:defRPr>
                <a:solidFill>
                  <a:schemeClr val="tx1"/>
                </a:solidFill>
              </a:defRPr>
            </a:lvl1p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lvl1pPr>
              <a:defRPr>
                <a:solidFill>
                  <a:schemeClr val="tx1"/>
                </a:solidFill>
              </a:defRPr>
            </a:lvl1pPr>
          </a:lstStyle>
          <a:p>
            <a:endParaRPr lang="zh-CN" altLang="en-US"/>
          </a:p>
        </p:txBody>
      </p:sp>
      <p:sp>
        <p:nvSpPr>
          <p:cNvPr id="6" name="灯片编号占位符 5"/>
          <p:cNvSpPr>
            <a:spLocks noGrp="1"/>
          </p:cNvSpPr>
          <p:nvPr>
            <p:ph type="sldNum" sz="quarter" idx="12"/>
          </p:nvPr>
        </p:nvSpPr>
        <p:spPr/>
        <p:txBody>
          <a:bodyPr/>
          <a:lstStyle>
            <a:lvl1pPr>
              <a:defRPr>
                <a:solidFill>
                  <a:schemeClr val="tx1"/>
                </a:solidFill>
              </a:defRPr>
            </a:lvl1pPr>
          </a:lstStyle>
          <a:p>
            <a:fld id="{BF6536A5-DAEE-4F65-B2D5-30A7A77F84CB}" type="slidenum">
              <a:rPr lang="zh-CN" altLang="en-US" smtClean="0"/>
              <a:t>‹#›</a:t>
            </a:fld>
            <a:endParaRPr lang="zh-CN" altLang="en-US"/>
          </a:p>
        </p:txBody>
      </p:sp>
      <p:sp>
        <p:nvSpPr>
          <p:cNvPr id="12" name="标题 1"/>
          <p:cNvSpPr>
            <a:spLocks noGrp="1"/>
          </p:cNvSpPr>
          <p:nvPr>
            <p:ph type="title" hasCustomPrompt="1"/>
          </p:nvPr>
        </p:nvSpPr>
        <p:spPr>
          <a:xfrm>
            <a:off x="838200" y="2085151"/>
            <a:ext cx="7315200" cy="1307275"/>
          </a:xfrm>
        </p:spPr>
        <p:txBody>
          <a:bodyPr>
            <a:normAutofit/>
          </a:bodyPr>
          <a:lstStyle>
            <a:lvl1pPr algn="ctr">
              <a:defRPr sz="6000"/>
            </a:lvl1pPr>
          </a:lstStyle>
          <a:p>
            <a:r>
              <a:rPr lang="zh-CN" altLang="en-US"/>
              <a:t>再 见</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标题和内容">
    <p:spTree>
      <p:nvGrpSpPr>
        <p:cNvPr id="1" name=""/>
        <p:cNvGrpSpPr/>
        <p:nvPr/>
      </p:nvGrpSpPr>
      <p:grpSpPr>
        <a:xfrm>
          <a:off x="0" y="0"/>
          <a:ext cx="0" cy="0"/>
        </a:xfrm>
      </p:grpSpPr>
      <p:sp>
        <p:nvSpPr>
          <p:cNvPr id="2" name="标题 1"/>
          <p:cNvSpPr>
            <a:spLocks noGrp="1"/>
          </p:cNvSpPr>
          <p:nvPr>
            <p:ph type="title"/>
          </p:nvPr>
        </p:nvSpPr>
        <p:spPr>
          <a:xfrm>
            <a:off x="838200" y="1"/>
            <a:ext cx="10515600" cy="667512"/>
          </a:xfrm>
        </p:spPr>
        <p:txBody>
          <a:bodyPr>
            <a:normAutofit/>
          </a:bodyPr>
          <a:lstStyle>
            <a:lvl1pPr algn="ctr">
              <a:defRPr sz="3400" b="1">
                <a:solidFill>
                  <a:schemeClr val="bg1"/>
                </a:solidFill>
                <a:latin typeface="黑体" panose="02010609060101010101" pitchFamily="49" charset="-122"/>
                <a:ea typeface="黑体" panose="02010609060101010101" pitchFamily="49"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901952"/>
            <a:ext cx="10515600" cy="4275011"/>
          </a:xfrm>
        </p:spPr>
        <p:txBody>
          <a:bodyPr>
            <a:normAutofit/>
          </a:bodyPr>
          <a:lstStyle>
            <a:lvl1pPr>
              <a:lnSpc>
                <a:spcPct val="120000"/>
              </a:lnSpc>
              <a:defRPr sz="2400">
                <a:latin typeface="黑体" panose="02010609060101010101" pitchFamily="49" charset="-122"/>
                <a:ea typeface="黑体" panose="02010609060101010101" pitchFamily="49" charset="-122"/>
              </a:defRPr>
            </a:lvl1pPr>
            <a:lvl2pPr>
              <a:defRPr>
                <a:latin typeface="黑体" panose="02010609060101010101" pitchFamily="49" charset="-122"/>
                <a:ea typeface="黑体" panose="02010609060101010101" pitchFamily="49" charset="-122"/>
              </a:defRPr>
            </a:lvl2pPr>
            <a:lvl3pPr>
              <a:defRPr>
                <a:latin typeface="黑体" panose="02010609060101010101" pitchFamily="49" charset="-122"/>
                <a:ea typeface="黑体" panose="02010609060101010101" pitchFamily="49" charset="-122"/>
              </a:defRPr>
            </a:lvl3pPr>
            <a:lvl4pPr>
              <a:defRPr>
                <a:latin typeface="黑体" panose="02010609060101010101" pitchFamily="49" charset="-122"/>
                <a:ea typeface="黑体" panose="02010609060101010101" pitchFamily="49" charset="-122"/>
              </a:defRPr>
            </a:lvl4pPr>
            <a:lvl5pPr>
              <a:defRPr>
                <a:latin typeface="黑体" panose="02010609060101010101" pitchFamily="49" charset="-122"/>
                <a:ea typeface="黑体" panose="02010609060101010101" pitchFamily="49" charset="-122"/>
              </a:defRPr>
            </a:lvl5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13A71FF-5ECA-4578-A2F7-F4C877DA3F2D}" type="datetimeFigureOut">
              <a:rPr lang="zh-CN" altLang="en-US" smtClean="0">
                <a:solidFill>
                  <a:prstClr val="black">
                    <a:tint val="75000"/>
                  </a:prstClr>
                </a:solidFill>
              </a:rPr>
              <a:t>2020/7/12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1DFD3CB-4BA8-4EDC-B15E-B9B8B1FF5A12}"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副标题 2"/>
          <p:cNvSpPr>
            <a:spLocks noGrp="1"/>
          </p:cNvSpPr>
          <p:nvPr>
            <p:ph type="subTitle" idx="13"/>
          </p:nvPr>
        </p:nvSpPr>
        <p:spPr>
          <a:xfrm>
            <a:off x="838200" y="846900"/>
            <a:ext cx="10515600" cy="1055052"/>
          </a:xfrm>
        </p:spPr>
        <p:txBody>
          <a:bodyPr anchor="ctr" anchorCtr="0">
            <a:normAutofit/>
          </a:bodyPr>
          <a:lstStyle>
            <a:lvl1pPr marL="0" indent="0" algn="ctr">
              <a:buNone/>
              <a:defRPr sz="2800">
                <a:latin typeface="黑体" panose="02010609060101010101" pitchFamily="49" charset="-122"/>
                <a:ea typeface="黑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_图片与标题">
    <p:spTree>
      <p:nvGrpSpPr>
        <p:cNvPr id="1" name=""/>
        <p:cNvGrpSpPr/>
        <p:nvPr/>
      </p:nvGrpSpPr>
      <p:grpSpPr>
        <a:xfrm>
          <a:off x="0" y="0"/>
          <a:ext cx="0" cy="0"/>
        </a:xfrm>
      </p:grpSpPr>
      <p:sp>
        <p:nvSpPr>
          <p:cNvPr id="3" name="图片占位符 2"/>
          <p:cNvSpPr>
            <a:spLocks noGrp="1"/>
          </p:cNvSpPr>
          <p:nvPr>
            <p:ph type="pic" idx="1"/>
          </p:nvPr>
        </p:nvSpPr>
        <p:spPr>
          <a:xfrm>
            <a:off x="838200" y="1647445"/>
            <a:ext cx="5331643" cy="4058411"/>
          </a:xfrm>
        </p:spPr>
        <p:txBody>
          <a:bodyPr/>
          <a:lstStyle>
            <a:lvl1pPr marL="0" indent="0">
              <a:buNone/>
              <a:defRPr sz="3200">
                <a:latin typeface="黑体" panose="02010609060101010101" pitchFamily="49" charset="-122"/>
                <a:ea typeface="黑体" panose="02010609060101010101" pitchFamily="49"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537960" y="1913827"/>
            <a:ext cx="4815841" cy="4166933"/>
          </a:xfrm>
        </p:spPr>
        <p:txBody>
          <a:bodyPr>
            <a:normAutofit/>
          </a:bodyPr>
          <a:lstStyle>
            <a:lvl1pPr marL="0" indent="0">
              <a:lnSpc>
                <a:spcPct val="120000"/>
              </a:lnSpc>
              <a:buNone/>
              <a:defRPr sz="2400">
                <a:latin typeface="黑体" panose="02010609060101010101" pitchFamily="49" charset="-122"/>
                <a:ea typeface="黑体" panose="02010609060101010101" pitchFamily="49"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26C3A8D-C3DA-49AE-A56C-5851BDC019D1}" type="datetimeFigureOut">
              <a:rPr lang="zh-CN" altLang="en-US" smtClean="0">
                <a:solidFill>
                  <a:prstClr val="black">
                    <a:tint val="75000"/>
                  </a:prstClr>
                </a:solidFill>
              </a:rPr>
              <a:t>2020/7/12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F954B56F-3802-4CCC-A23F-B396AFEE67BE}" type="slidenum">
              <a:rPr lang="zh-CN" altLang="en-US" smtClean="0">
                <a:solidFill>
                  <a:prstClr val="black">
                    <a:tint val="75000"/>
                  </a:prstClr>
                </a:solidFill>
              </a:rPr>
              <a:t>‹#›</a:t>
            </a:fld>
            <a:endParaRPr lang="zh-CN" altLang="en-US">
              <a:solidFill>
                <a:prstClr val="black">
                  <a:tint val="75000"/>
                </a:prstClr>
              </a:solidFill>
            </a:endParaRPr>
          </a:p>
        </p:txBody>
      </p:sp>
      <p:sp>
        <p:nvSpPr>
          <p:cNvPr id="8" name="标题 1"/>
          <p:cNvSpPr>
            <a:spLocks noGrp="1"/>
          </p:cNvSpPr>
          <p:nvPr>
            <p:ph type="title"/>
          </p:nvPr>
        </p:nvSpPr>
        <p:spPr>
          <a:xfrm>
            <a:off x="838200" y="1"/>
            <a:ext cx="10515600" cy="667512"/>
          </a:xfrm>
        </p:spPr>
        <p:txBody>
          <a:bodyPr>
            <a:normAutofit/>
          </a:bodyPr>
          <a:lstStyle>
            <a:lvl1pPr algn="ctr">
              <a:defRPr sz="3400" b="1">
                <a:solidFill>
                  <a:schemeClr val="bg1"/>
                </a:solidFill>
                <a:latin typeface="黑体" panose="02010609060101010101" pitchFamily="49" charset="-122"/>
                <a:ea typeface="黑体" panose="02010609060101010101" pitchFamily="49" charset="-122"/>
              </a:defRPr>
            </a:lvl1pPr>
          </a:lstStyle>
          <a:p>
            <a:r>
              <a:rPr lang="zh-CN" altLang="en-US" smtClean="0"/>
              <a:t>单击此处编辑母版标题样式</a:t>
            </a:r>
            <a:endParaRPr lang="zh-CN" altLang="en-US"/>
          </a:p>
        </p:txBody>
      </p:sp>
      <p:sp>
        <p:nvSpPr>
          <p:cNvPr id="9" name="副标题 2"/>
          <p:cNvSpPr>
            <a:spLocks noGrp="1"/>
          </p:cNvSpPr>
          <p:nvPr>
            <p:ph type="subTitle" idx="13"/>
          </p:nvPr>
        </p:nvSpPr>
        <p:spPr>
          <a:xfrm>
            <a:off x="6537960" y="846900"/>
            <a:ext cx="4815839" cy="1055052"/>
          </a:xfrm>
        </p:spPr>
        <p:txBody>
          <a:bodyPr anchor="ctr" anchorCtr="0">
            <a:normAutofit/>
          </a:bodyPr>
          <a:lstStyle>
            <a:lvl1pPr marL="0" indent="0" algn="ctr">
              <a:buNone/>
              <a:defRPr sz="2800">
                <a:latin typeface="黑体" panose="02010609060101010101" pitchFamily="49" charset="-122"/>
                <a:ea typeface="黑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Layout" Target="../slideLayouts/slideLayout5.xml" /><Relationship Id="rId3" Type="http://schemas.openxmlformats.org/officeDocument/2006/relationships/slideLayout" Target="../slideLayouts/slideLayout6.xml" /><Relationship Id="rId4"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2816671"/>
            <a:ext cx="10515600" cy="130727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4123944"/>
            <a:ext cx="10515600" cy="152704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536A5-DAEE-4F65-B2D5-30A7A77F84C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timing/>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anose="02020603050405020304" pitchFamily="18" charset="0"/>
          <a:ea typeface="黑体" panose="02010609060101010101" pitchFamily="49" charset="-122"/>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3A71FF-5ECA-4578-A2F7-F4C877DA3F2D}" type="datetimeFigureOut">
              <a:rPr lang="zh-CN" altLang="en-US" smtClean="0">
                <a:solidFill>
                  <a:prstClr val="black">
                    <a:tint val="75000"/>
                  </a:prstClr>
                </a:solidFill>
              </a:rPr>
              <a:t>2020/7/12</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FD3CB-4BA8-4EDC-B15E-B9B8B1FF5A12}" type="slidenum">
              <a:rPr lang="zh-CN" altLang="en-US" smtClean="0">
                <a:solidFill>
                  <a:prstClr val="black">
                    <a:tint val="75000"/>
                  </a:prstClr>
                </a:solidFill>
              </a:r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Lst>
  <p:transition/>
  <p:timing/>
  <p:txStyles>
    <p:titleStyle>
      <a:lvl1pPr algn="l" defTabSz="914400" rtl="0" eaLnBrk="1" latinLnBrk="0" hangingPunct="1">
        <a:lnSpc>
          <a:spcPct val="90000"/>
        </a:lnSpc>
        <a:spcBef>
          <a:spcPct val="0"/>
        </a:spcBef>
        <a:buNone/>
        <a:defRPr sz="4400" kern="1200">
          <a:solidFill>
            <a:schemeClr val="tx1"/>
          </a:solidFill>
          <a:latin typeface="黑体" panose="02010609060101010101" pitchFamily="49" charset="-122"/>
          <a:ea typeface="黑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黑体" panose="02010609060101010101" pitchFamily="49" charset="-122"/>
          <a:ea typeface="黑体" panose="020106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黑体" panose="02010609060101010101" pitchFamily="49" charset="-122"/>
          <a:ea typeface="黑体"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黑体" panose="02010609060101010101" pitchFamily="49" charset="-122"/>
          <a:ea typeface="黑体"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黑体" panose="02010609060101010101" pitchFamily="49" charset="-122"/>
          <a:ea typeface="黑体"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黑体" panose="02010609060101010101" pitchFamily="49" charset="-122"/>
          <a:ea typeface="黑体" panose="020106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image" Target="../media/image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 Id="rId7" Type="http://schemas.openxmlformats.org/officeDocument/2006/relationships/image" Target="../media/image5.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6.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png" /><Relationship Id="rId4" Type="http://schemas.openxmlformats.org/officeDocument/2006/relationships/image" Target="../media/image7.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1.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png" /><Relationship Id="rId4" Type="http://schemas.openxmlformats.org/officeDocument/2006/relationships/image" Target="../media/image1.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1.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3.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12.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image" Target="../media/image5.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8" name="标题 1"/>
          <p:cNvSpPr>
            <a:spLocks noGrp="1"/>
          </p:cNvSpPr>
          <p:nvPr>
            <p:ph type="title"/>
          </p:nvPr>
        </p:nvSpPr>
        <p:spPr>
          <a:xfrm>
            <a:off x="1371237" y="1814270"/>
            <a:ext cx="8968404" cy="1307275"/>
          </a:xfrm>
        </p:spPr>
        <p:txBody>
          <a:bodyPr>
            <a:normAutofit/>
          </a:bodyPr>
          <a:lstStyle/>
          <a:p>
            <a:pPr algn="l"/>
            <a:r>
              <a:rPr lang="zh-CN" altLang="en-US">
                <a:solidFill>
                  <a:srgbClr val="FF0000"/>
                </a:solidFill>
                <a:latin typeface="黑体" panose="02010609060101010101" pitchFamily="49" charset="-122"/>
              </a:rPr>
              <a:t>第</a:t>
            </a:r>
            <a:r>
              <a:rPr lang="en-US" altLang="zh-CN">
                <a:solidFill>
                  <a:srgbClr val="FF0000"/>
                </a:solidFill>
                <a:latin typeface="黑体" panose="02010609060101010101" pitchFamily="49" charset="-122"/>
              </a:rPr>
              <a:t>13</a:t>
            </a:r>
            <a:r>
              <a:rPr lang="zh-CN" altLang="en-US">
                <a:solidFill>
                  <a:srgbClr val="FF0000"/>
                </a:solidFill>
                <a:latin typeface="黑体" panose="02010609060101010101" pitchFamily="49" charset="-122"/>
              </a:rPr>
              <a:t>课 </a:t>
            </a:r>
            <a:r>
              <a:rPr lang="zh-CN" altLang="en-US" smtClean="0">
                <a:solidFill>
                  <a:srgbClr val="FF0000"/>
                </a:solidFill>
              </a:rPr>
              <a:t>亚非拉</a:t>
            </a:r>
            <a:r>
              <a:rPr lang="zh-CN" altLang="en-US">
                <a:solidFill>
                  <a:srgbClr val="FF0000"/>
                </a:solidFill>
              </a:rPr>
              <a:t>民族独立运动</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 name="标题 2"/>
          <p:cNvSpPr>
            <a:spLocks noGrp="1"/>
          </p:cNvSpPr>
          <p:nvPr>
            <p:ph type="ctrTitle"/>
          </p:nvPr>
        </p:nvSpPr>
        <p:spPr>
          <a:xfrm>
            <a:off x="769544" y="-67062"/>
            <a:ext cx="10936587" cy="822960"/>
          </a:xfrm>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8" name="TextBox 6"/>
          <p:cNvSpPr txBox="1"/>
          <p:nvPr/>
        </p:nvSpPr>
        <p:spPr>
          <a:xfrm>
            <a:off x="961162" y="3618293"/>
            <a:ext cx="9383378" cy="461657"/>
          </a:xfrm>
          <a:prstGeom prst="rect">
            <a:avLst/>
          </a:prstGeom>
          <a:solidFill>
            <a:schemeClr val="accent5">
              <a:lumMod val="40000"/>
              <a:lumOff val="60000"/>
            </a:schemeClr>
          </a:solidFill>
          <a:effectLst>
            <a:outerShdw blurRad="50800" dist="38100" dir="2700000" algn="tl" rotWithShape="0">
              <a:prstClr val="black">
                <a:alpha val="40000"/>
              </a:prstClr>
            </a:outerShdw>
          </a:effectLst>
        </p:spPr>
        <p:txBody>
          <a:bodyPr wrap="square" lIns="91432" tIns="45716" rIns="91432" bIns="45716" rtlCol="0">
            <a:spAutoFit/>
          </a:bodyPr>
          <a:lstStyle/>
          <a:p>
            <a:r>
              <a:rPr lang="zh-CN" altLang="en-US" sz="2400">
                <a:latin typeface="黑体" panose="02010609060101010101" pitchFamily="49" charset="-122"/>
                <a:ea typeface="黑体" panose="02010609060101010101" pitchFamily="49" charset="-122"/>
              </a:rPr>
              <a:t>思想：启蒙思想的传播使殖民地人民民族民主意识</a:t>
            </a:r>
            <a:r>
              <a:rPr lang="zh-CN" altLang="en-US" sz="2400" smtClean="0">
                <a:latin typeface="黑体" panose="02010609060101010101" pitchFamily="49" charset="-122"/>
                <a:ea typeface="黑体" panose="02010609060101010101" pitchFamily="49" charset="-122"/>
              </a:rPr>
              <a:t>日益增长。</a:t>
            </a:r>
            <a:endParaRPr lang="zh-CN" altLang="en-US" sz="2400">
              <a:latin typeface="黑体" panose="02010609060101010101" pitchFamily="49" charset="-122"/>
              <a:ea typeface="黑体" panose="02010609060101010101" pitchFamily="49" charset="-122"/>
            </a:endParaRPr>
          </a:p>
        </p:txBody>
      </p:sp>
      <p:sp>
        <p:nvSpPr>
          <p:cNvPr id="9" name="文本框 8"/>
          <p:cNvSpPr txBox="1"/>
          <p:nvPr/>
        </p:nvSpPr>
        <p:spPr>
          <a:xfrm>
            <a:off x="961162" y="4712316"/>
            <a:ext cx="9383378" cy="884858"/>
          </a:xfrm>
          <a:prstGeom prst="rect">
            <a:avLst/>
          </a:prstGeom>
          <a:solidFill>
            <a:schemeClr val="accent5">
              <a:lumMod val="40000"/>
              <a:lumOff val="60000"/>
            </a:schemeClr>
          </a:solidFill>
        </p:spPr>
        <p:style>
          <a:lnRef idx="0">
            <a:schemeClr val="accent1"/>
          </a:lnRef>
          <a:fillRef idx="3">
            <a:schemeClr val="accent1"/>
          </a:fillRef>
          <a:effectRef idx="3">
            <a:schemeClr val="accent1"/>
          </a:effectRef>
          <a:fontRef idx="minor">
            <a:schemeClr val="lt1"/>
          </a:fontRef>
        </p:style>
        <p:txBody>
          <a:bodyPr wrap="square" rtlCol="0" anchor="t">
            <a:spAutoFit/>
          </a:bodyPr>
          <a:lstStyle/>
          <a:p>
            <a:pPr>
              <a:lnSpc>
                <a:spcPts val="3300"/>
              </a:lnSpc>
            </a:pPr>
            <a:r>
              <a:rPr lang="zh-CN" altLang="en-US" sz="2400"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外因：</a:t>
            </a:r>
            <a:r>
              <a:rPr lang="zh-CN" altLang="en-US" sz="2400">
                <a:solidFill>
                  <a:schemeClr val="tx1"/>
                </a:solidFill>
                <a:latin typeface="黑体" panose="02010609060101010101" pitchFamily="49" charset="-122"/>
                <a:ea typeface="黑体" panose="02010609060101010101" pitchFamily="49" charset="-122"/>
                <a:cs typeface="字魂手刻宋" panose="00000500000000000000" charset="-122"/>
                <a:sym typeface="+mn-ea"/>
              </a:rPr>
              <a:t>美国独立战争胜利的</a:t>
            </a:r>
            <a:r>
              <a:rPr lang="zh-CN" altLang="en-US" sz="2400"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鼓舞，</a:t>
            </a:r>
            <a:r>
              <a:rPr sz="2400" err="1"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法国大革命削弱了法国</a:t>
            </a:r>
            <a:r>
              <a:rPr lang="zh-CN" altLang="en-US" sz="2400">
                <a:solidFill>
                  <a:schemeClr val="tx1"/>
                </a:solidFill>
                <a:latin typeface="黑体" panose="02010609060101010101" pitchFamily="49" charset="-122"/>
                <a:ea typeface="黑体" panose="02010609060101010101" pitchFamily="49" charset="-122"/>
                <a:cs typeface="字魂手刻宋" panose="00000500000000000000" charset="-122"/>
                <a:sym typeface="+mn-ea"/>
              </a:rPr>
              <a:t>、</a:t>
            </a:r>
            <a:r>
              <a:rPr sz="2400" err="1"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西班牙</a:t>
            </a:r>
            <a:r>
              <a:rPr lang="zh-CN" altLang="en-US" sz="2400"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a:t>
            </a:r>
            <a:endParaRPr lang="en-US" altLang="zh-CN" sz="2400"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endParaRPr>
          </a:p>
          <a:p>
            <a:pPr>
              <a:lnSpc>
                <a:spcPts val="3300"/>
              </a:lnSpc>
            </a:pPr>
            <a:r>
              <a:rPr lang="en-US" sz="2400">
                <a:solidFill>
                  <a:schemeClr val="tx1"/>
                </a:solidFill>
                <a:latin typeface="黑体" panose="02010609060101010101" pitchFamily="49" charset="-122"/>
                <a:ea typeface="黑体" panose="02010609060101010101" pitchFamily="49" charset="-122"/>
                <a:cs typeface="字魂手刻宋" panose="00000500000000000000" charset="-122"/>
                <a:sym typeface="+mn-ea"/>
              </a:rPr>
              <a:t> </a:t>
            </a:r>
            <a:r>
              <a:rPr lang="en-US" sz="2400"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     </a:t>
            </a:r>
            <a:r>
              <a:rPr sz="2400" err="1"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葡萄牙</a:t>
            </a:r>
            <a:r>
              <a:rPr lang="zh-CN" altLang="en-US" sz="2400">
                <a:solidFill>
                  <a:schemeClr val="tx1"/>
                </a:solidFill>
                <a:latin typeface="黑体" panose="02010609060101010101" pitchFamily="49" charset="-122"/>
                <a:ea typeface="黑体" panose="02010609060101010101" pitchFamily="49" charset="-122"/>
                <a:cs typeface="字魂手刻宋" panose="00000500000000000000" charset="-122"/>
                <a:sym typeface="+mn-ea"/>
              </a:rPr>
              <a:t>在拉丁美洲</a:t>
            </a:r>
            <a:r>
              <a:rPr sz="2400" err="1">
                <a:solidFill>
                  <a:schemeClr val="tx1"/>
                </a:solidFill>
                <a:latin typeface="黑体" panose="02010609060101010101" pitchFamily="49" charset="-122"/>
                <a:ea typeface="黑体" panose="02010609060101010101" pitchFamily="49" charset="-122"/>
                <a:cs typeface="字魂手刻宋" panose="00000500000000000000" charset="-122"/>
                <a:sym typeface="+mn-ea"/>
              </a:rPr>
              <a:t>的控制</a:t>
            </a:r>
            <a:r>
              <a:rPr lang="zh-CN" altLang="en-US" sz="2400" smtClean="0">
                <a:solidFill>
                  <a:schemeClr val="tx1"/>
                </a:solidFill>
                <a:latin typeface="黑体" panose="02010609060101010101" pitchFamily="49" charset="-122"/>
                <a:ea typeface="黑体" panose="02010609060101010101" pitchFamily="49" charset="-122"/>
                <a:cs typeface="字魂手刻宋" panose="00000500000000000000" charset="-122"/>
                <a:sym typeface="+mn-ea"/>
              </a:rPr>
              <a:t>力。</a:t>
            </a:r>
            <a:endParaRPr sz="2400">
              <a:solidFill>
                <a:schemeClr val="tx1"/>
              </a:solidFill>
              <a:latin typeface="黑体" panose="02010609060101010101" pitchFamily="49" charset="-122"/>
              <a:ea typeface="黑体" panose="02010609060101010101" pitchFamily="49" charset="-122"/>
              <a:cs typeface="字魂手刻宋" panose="00000500000000000000" charset="-122"/>
              <a:sym typeface="+mn-ea"/>
            </a:endParaRPr>
          </a:p>
        </p:txBody>
      </p:sp>
      <p:pic>
        <p:nvPicPr>
          <p:cNvPr id="10"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042" y="823264"/>
            <a:ext cx="6128903"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文本框 10"/>
          <p:cNvSpPr txBox="1"/>
          <p:nvPr/>
        </p:nvSpPr>
        <p:spPr>
          <a:xfrm>
            <a:off x="579043" y="953374"/>
            <a:ext cx="4845711"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1</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拉丁美洲独立运动背景</a:t>
            </a:r>
            <a:endParaRPr lang="zh-CN" altLang="en-US" sz="2800">
              <a:solidFill>
                <a:schemeClr val="bg1"/>
              </a:solidFill>
              <a:latin typeface="黑体" panose="02010609060101010101" pitchFamily="49" charset="-122"/>
              <a:ea typeface="黑体" panose="02010609060101010101" pitchFamily="49" charset="-122"/>
            </a:endParaRPr>
          </a:p>
        </p:txBody>
      </p:sp>
      <p:sp>
        <p:nvSpPr>
          <p:cNvPr id="12" name="TextBox 4"/>
          <p:cNvSpPr txBox="1"/>
          <p:nvPr/>
        </p:nvSpPr>
        <p:spPr>
          <a:xfrm>
            <a:off x="1047006" y="2004636"/>
            <a:ext cx="6683730" cy="461657"/>
          </a:xfrm>
          <a:prstGeom prst="rect">
            <a:avLst/>
          </a:prstGeom>
          <a:solidFill>
            <a:schemeClr val="accent5">
              <a:lumMod val="40000"/>
              <a:lumOff val="60000"/>
            </a:schemeClr>
          </a:solidFill>
        </p:spPr>
        <p:txBody>
          <a:bodyPr wrap="square" lIns="91432" tIns="45716" rIns="91432" bIns="45716" rtlCol="0">
            <a:spAutoFit/>
          </a:bodyPr>
          <a:lstStyle/>
          <a:p>
            <a:r>
              <a:rPr lang="zh-CN" altLang="en-US" sz="2400">
                <a:latin typeface="黑体" panose="02010609060101010101" pitchFamily="49" charset="-122"/>
                <a:ea typeface="黑体" panose="02010609060101010101" pitchFamily="49" charset="-122"/>
              </a:rPr>
              <a:t>经济：拉丁美洲的经济发展为革命奠定了</a:t>
            </a:r>
            <a:r>
              <a:rPr lang="zh-CN" altLang="en-US" sz="2400" smtClean="0">
                <a:latin typeface="黑体" panose="02010609060101010101" pitchFamily="49" charset="-122"/>
                <a:ea typeface="黑体" panose="02010609060101010101" pitchFamily="49" charset="-122"/>
              </a:rPr>
              <a:t>基础。</a:t>
            </a:r>
            <a:endParaRPr lang="zh-CN" altLang="en-US" sz="2400">
              <a:latin typeface="黑体" panose="02010609060101010101" pitchFamily="49" charset="-122"/>
              <a:ea typeface="黑体" panose="02010609060101010101" pitchFamily="49" charset="-122"/>
            </a:endParaRPr>
          </a:p>
        </p:txBody>
      </p:sp>
      <p:sp>
        <p:nvSpPr>
          <p:cNvPr id="13" name="文本框 11"/>
          <p:cNvSpPr txBox="1">
            <a:spLocks noChangeArrowheads="1"/>
          </p:cNvSpPr>
          <p:nvPr/>
        </p:nvSpPr>
        <p:spPr bwMode="auto">
          <a:xfrm>
            <a:off x="961162" y="2774956"/>
            <a:ext cx="9297909" cy="430887"/>
          </a:xfrm>
          <a:prstGeom prst="rect">
            <a:avLst/>
          </a:prstGeom>
          <a:solidFill>
            <a:schemeClr val="accent5">
              <a:lumMod val="20000"/>
              <a:lumOff val="80000"/>
            </a:schemeClr>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200" b="1">
                <a:latin typeface="黑体" panose="02010609060101010101" pitchFamily="49" charset="-122"/>
                <a:ea typeface="黑体" panose="02010609060101010101" pitchFamily="49" charset="-122"/>
                <a:sym typeface="宋体" panose="02010600030101010101" pitchFamily="2" charset="-122"/>
              </a:rPr>
              <a:t>政治：殖民者长期的政治压迫和经济剥削，埋下了人民争取独立的火种。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Left)">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P spid="13"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523" y="851869"/>
            <a:ext cx="634561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标题 2"/>
          <p:cNvSpPr>
            <a:spLocks noGrp="1"/>
          </p:cNvSpPr>
          <p:nvPr>
            <p:ph type="ctrTitle"/>
          </p:nvPr>
        </p:nvSpPr>
        <p:spPr>
          <a:xfrm>
            <a:off x="769544" y="-67062"/>
            <a:ext cx="10936587" cy="822960"/>
          </a:xfrm>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5" name="文本框 4"/>
          <p:cNvSpPr txBox="1"/>
          <p:nvPr/>
        </p:nvSpPr>
        <p:spPr>
          <a:xfrm>
            <a:off x="442715" y="957763"/>
            <a:ext cx="4717113"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拉丁美洲独立</a:t>
            </a:r>
            <a:r>
              <a:rPr lang="zh-CN" altLang="en-US" sz="2800" smtClean="0">
                <a:solidFill>
                  <a:schemeClr val="bg1"/>
                </a:solidFill>
                <a:latin typeface="黑体" panose="02010609060101010101" pitchFamily="49" charset="-122"/>
                <a:ea typeface="黑体" panose="02010609060101010101" pitchFamily="49" charset="-122"/>
              </a:rPr>
              <a:t>运动概况</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a:spLocks noChangeArrowheads="1"/>
          </p:cNvSpPr>
          <p:nvPr/>
        </p:nvSpPr>
        <p:spPr bwMode="auto">
          <a:xfrm>
            <a:off x="357502" y="1638398"/>
            <a:ext cx="57483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r>
              <a:rPr lang="zh-CN" altLang="zh-CN" sz="2400" b="1">
                <a:latin typeface="黑体" panose="02010609060101010101" pitchFamily="49" charset="-122"/>
                <a:ea typeface="黑体" panose="02010609060101010101" pitchFamily="49" charset="-122"/>
                <a:sym typeface="宋体" panose="02010600030101010101" pitchFamily="2" charset="-122"/>
              </a:rPr>
              <a:t>（</a:t>
            </a:r>
            <a:r>
              <a:rPr lang="en-US" altLang="zh-CN" sz="2400" b="1">
                <a:latin typeface="黑体" panose="02010609060101010101" pitchFamily="49" charset="-122"/>
                <a:ea typeface="黑体" panose="02010609060101010101" pitchFamily="49" charset="-122"/>
                <a:sym typeface="宋体" panose="02010600030101010101" pitchFamily="2" charset="-122"/>
              </a:rPr>
              <a:t>1</a:t>
            </a:r>
            <a:r>
              <a:rPr lang="zh-CN" altLang="en-US" sz="2400" b="1">
                <a:latin typeface="黑体" panose="02010609060101010101" pitchFamily="49" charset="-122"/>
                <a:ea typeface="黑体" panose="02010609060101010101" pitchFamily="49" charset="-122"/>
                <a:sym typeface="宋体" panose="02010600030101010101" pitchFamily="2" charset="-122"/>
              </a:rPr>
              <a:t>）法属</a:t>
            </a:r>
            <a:r>
              <a:rPr lang="zh-CN" altLang="zh-CN" sz="2400" b="1">
                <a:latin typeface="黑体" panose="02010609060101010101" pitchFamily="49" charset="-122"/>
                <a:ea typeface="黑体" panose="02010609060101010101" pitchFamily="49" charset="-122"/>
                <a:sym typeface="宋体" panose="02010600030101010101" pitchFamily="2" charset="-122"/>
              </a:rPr>
              <a:t>海地独立（</a:t>
            </a:r>
            <a:r>
              <a:rPr lang="en-US" altLang="zh-CN" sz="2400" b="1">
                <a:latin typeface="黑体" panose="02010609060101010101" pitchFamily="49" charset="-122"/>
                <a:ea typeface="黑体" panose="02010609060101010101" pitchFamily="49" charset="-122"/>
                <a:sym typeface="宋体" panose="02010600030101010101" pitchFamily="2" charset="-122"/>
              </a:rPr>
              <a:t>1791-1804</a:t>
            </a:r>
            <a:r>
              <a:rPr lang="zh-CN" altLang="zh-CN" sz="2400" b="1">
                <a:latin typeface="黑体" panose="02010609060101010101" pitchFamily="49" charset="-122"/>
                <a:ea typeface="黑体" panose="02010609060101010101" pitchFamily="49" charset="-122"/>
                <a:sym typeface="宋体" panose="02010600030101010101" pitchFamily="2" charset="-122"/>
              </a:rPr>
              <a:t>）</a:t>
            </a:r>
          </a:p>
        </p:txBody>
      </p:sp>
      <p:sp>
        <p:nvSpPr>
          <p:cNvPr id="2" name="矩形 1"/>
          <p:cNvSpPr/>
          <p:nvPr/>
        </p:nvSpPr>
        <p:spPr>
          <a:xfrm>
            <a:off x="1197089" y="2141488"/>
            <a:ext cx="3448380" cy="430887"/>
          </a:xfrm>
          <a:prstGeom prst="rect">
            <a:avLst/>
          </a:prstGeom>
        </p:spPr>
        <p:txBody>
          <a:bodyPr wrap="none">
            <a:spAutoFit/>
          </a:bodyPr>
          <a:lstStyle/>
          <a:p>
            <a:pPr lvl="0"/>
            <a:r>
              <a:rPr lang="zh-CN" altLang="en-US" sz="2200" b="1">
                <a:solidFill>
                  <a:prstClr val="black"/>
                </a:solidFill>
                <a:latin typeface="黑体" panose="02010609060101010101" pitchFamily="49" charset="-122"/>
                <a:ea typeface="黑体" panose="02010609060101010101" pitchFamily="49" charset="-122"/>
                <a:cs typeface="楷体" panose="02010609060101010101" pitchFamily="49" charset="-122"/>
              </a:rPr>
              <a:t>◆领导人：杜桑</a:t>
            </a:r>
            <a:r>
              <a:rPr lang="en-US" altLang="zh-CN" sz="2200" b="1">
                <a:solidFill>
                  <a:prstClr val="black"/>
                </a:solidFill>
                <a:latin typeface="黑体" panose="02010609060101010101" pitchFamily="49" charset="-122"/>
                <a:ea typeface="黑体" panose="02010609060101010101" pitchFamily="49" charset="-122"/>
                <a:cs typeface="楷体" panose="02010609060101010101" pitchFamily="49" charset="-122"/>
              </a:rPr>
              <a:t>.</a:t>
            </a:r>
            <a:r>
              <a:rPr lang="zh-CN" altLang="en-US" sz="2200" b="1">
                <a:solidFill>
                  <a:prstClr val="black"/>
                </a:solidFill>
                <a:latin typeface="黑体" panose="02010609060101010101" pitchFamily="49" charset="-122"/>
                <a:ea typeface="黑体" panose="02010609060101010101" pitchFamily="49" charset="-122"/>
                <a:cs typeface="楷体" panose="02010609060101010101" pitchFamily="49" charset="-122"/>
              </a:rPr>
              <a:t>卢维杜尔</a:t>
            </a:r>
            <a:endParaRPr lang="en-US" altLang="zh-CN" sz="2200" b="1">
              <a:solidFill>
                <a:prstClr val="black"/>
              </a:solidFill>
              <a:latin typeface="黑体" panose="02010609060101010101" pitchFamily="49" charset="-122"/>
              <a:ea typeface="黑体" panose="02010609060101010101" pitchFamily="49" charset="-122"/>
              <a:cs typeface="楷体" panose="02010609060101010101" pitchFamily="49" charset="-122"/>
            </a:endParaRPr>
          </a:p>
        </p:txBody>
      </p:sp>
      <p:sp>
        <p:nvSpPr>
          <p:cNvPr id="7" name="矩形 6"/>
          <p:cNvSpPr/>
          <p:nvPr/>
        </p:nvSpPr>
        <p:spPr>
          <a:xfrm>
            <a:off x="530818" y="4278866"/>
            <a:ext cx="6621243" cy="1323439"/>
          </a:xfrm>
          <a:prstGeom prst="rect">
            <a:avLst/>
          </a:prstGeom>
          <a:ln>
            <a:solidFill>
              <a:srgbClr val="C00000"/>
            </a:solidFill>
          </a:ln>
        </p:spPr>
        <p:txBody>
          <a:bodyPr wrap="square">
            <a:spAutoFit/>
          </a:bodyPr>
          <a:lstStyle/>
          <a:p>
            <a:pPr>
              <a:lnSpc>
                <a:spcPts val="3200"/>
              </a:lnSpc>
            </a:pPr>
            <a:r>
              <a:rPr lang="en-US" altLang="zh-CN" sz="2200" smtClean="0">
                <a:latin typeface="楷体" panose="02010609060101010101" pitchFamily="49" charset="-122"/>
                <a:ea typeface="楷体" panose="02010609060101010101" pitchFamily="49" charset="-122"/>
                <a:cs typeface="楷体" panose="02010609060101010101" pitchFamily="49" charset="-122"/>
              </a:rPr>
              <a:t>    </a:t>
            </a:r>
            <a:r>
              <a:rPr lang="zh-CN" altLang="zh-CN" sz="2200" smtClean="0">
                <a:latin typeface="楷体" panose="02010609060101010101" pitchFamily="49" charset="-122"/>
                <a:ea typeface="楷体" panose="02010609060101010101" pitchFamily="49" charset="-122"/>
                <a:cs typeface="楷体" panose="02010609060101010101" pitchFamily="49" charset="-122"/>
              </a:rPr>
              <a:t>我们</a:t>
            </a:r>
            <a:r>
              <a:rPr lang="zh-CN" altLang="zh-CN" sz="2200">
                <a:latin typeface="楷体" panose="02010609060101010101" pitchFamily="49" charset="-122"/>
                <a:ea typeface="楷体" panose="02010609060101010101" pitchFamily="49" charset="-122"/>
                <a:cs typeface="楷体" panose="02010609060101010101" pitchFamily="49" charset="-122"/>
              </a:rPr>
              <a:t>恢复了我们原有的尊严，维护了我们的权利。我们宣誓：永远不把我们的权利委弃给任何强国。</a:t>
            </a:r>
          </a:p>
          <a:p>
            <a:pPr>
              <a:lnSpc>
                <a:spcPts val="3200"/>
              </a:lnSpc>
            </a:pPr>
            <a:r>
              <a:rPr lang="en-US" altLang="zh-CN" sz="2200">
                <a:latin typeface="楷体" panose="02010609060101010101" pitchFamily="49" charset="-122"/>
                <a:ea typeface="楷体" panose="02010609060101010101" pitchFamily="49" charset="-122"/>
                <a:cs typeface="楷体" panose="02010609060101010101" pitchFamily="49" charset="-122"/>
              </a:rPr>
              <a:t>                   </a:t>
            </a:r>
            <a:r>
              <a:rPr lang="en-US" altLang="zh-CN" sz="2200" smtClean="0">
                <a:latin typeface="楷体" panose="02010609060101010101" pitchFamily="49" charset="-122"/>
                <a:ea typeface="楷体" panose="02010609060101010101" pitchFamily="49" charset="-122"/>
                <a:cs typeface="楷体" panose="02010609060101010101" pitchFamily="49" charset="-122"/>
              </a:rPr>
              <a:t>      </a:t>
            </a:r>
            <a:r>
              <a:rPr lang="en-US" altLang="zh-CN" smtClean="0">
                <a:latin typeface="楷体" panose="02010609060101010101" pitchFamily="49" charset="-122"/>
                <a:ea typeface="楷体" panose="02010609060101010101" pitchFamily="49" charset="-122"/>
                <a:cs typeface="楷体" panose="02010609060101010101" pitchFamily="49" charset="-122"/>
              </a:rPr>
              <a:t>——</a:t>
            </a:r>
            <a:r>
              <a:rPr lang="zh-CN" altLang="en-US">
                <a:latin typeface="楷体" panose="02010609060101010101" pitchFamily="49" charset="-122"/>
                <a:ea typeface="楷体" panose="02010609060101010101" pitchFamily="49" charset="-122"/>
                <a:cs typeface="楷体" panose="02010609060101010101" pitchFamily="49" charset="-122"/>
              </a:rPr>
              <a:t>海地《独立宣言</a:t>
            </a:r>
            <a:r>
              <a:rPr lang="zh-CN" altLang="en-US" sz="2200">
                <a:latin typeface="楷体" panose="02010609060101010101" pitchFamily="49" charset="-122"/>
                <a:ea typeface="楷体" panose="02010609060101010101" pitchFamily="49" charset="-122"/>
                <a:cs typeface="楷体" panose="02010609060101010101" pitchFamily="49" charset="-122"/>
              </a:rPr>
              <a:t>》</a:t>
            </a:r>
          </a:p>
        </p:txBody>
      </p:sp>
      <p:sp>
        <p:nvSpPr>
          <p:cNvPr id="8" name="矩形 7"/>
          <p:cNvSpPr/>
          <p:nvPr/>
        </p:nvSpPr>
        <p:spPr>
          <a:xfrm>
            <a:off x="1295060" y="5744593"/>
            <a:ext cx="6417629" cy="502702"/>
          </a:xfrm>
          <a:prstGeom prst="rect">
            <a:avLst/>
          </a:prstGeom>
        </p:spPr>
        <p:txBody>
          <a:bodyPr wrap="square">
            <a:spAutoFit/>
          </a:bodyPr>
          <a:lstStyle/>
          <a:p>
            <a:pPr>
              <a:lnSpc>
                <a:spcPts val="3200"/>
              </a:lnSpc>
            </a:pPr>
            <a:r>
              <a:rPr lang="zh-CN" altLang="en-US" sz="2200" b="1" smtClean="0">
                <a:latin typeface="黑体" panose="02010609060101010101" pitchFamily="49" charset="-122"/>
                <a:ea typeface="黑体" panose="02010609060101010101" pitchFamily="49" charset="-122"/>
                <a:cs typeface="楷体" panose="02010609060101010101" pitchFamily="49" charset="-122"/>
              </a:rPr>
              <a:t>◆</a:t>
            </a:r>
            <a:r>
              <a:rPr lang="zh-CN" altLang="en-US" sz="2200" b="1">
                <a:latin typeface="黑体" panose="02010609060101010101" pitchFamily="49" charset="-122"/>
                <a:ea typeface="黑体" panose="02010609060101010101" pitchFamily="49" charset="-122"/>
                <a:cs typeface="楷体" panose="02010609060101010101" pitchFamily="49" charset="-122"/>
              </a:rPr>
              <a:t>意义</a:t>
            </a:r>
            <a:r>
              <a:rPr lang="zh-CN" altLang="en-US" sz="2200" b="1" smtClean="0">
                <a:latin typeface="楷体" panose="02010609060101010101" pitchFamily="49" charset="-122"/>
                <a:ea typeface="楷体" panose="02010609060101010101" pitchFamily="49" charset="-122"/>
                <a:cs typeface="楷体" panose="02010609060101010101" pitchFamily="49" charset="-122"/>
              </a:rPr>
              <a:t>：</a:t>
            </a:r>
            <a:r>
              <a:rPr lang="en-US" altLang="zh-CN" sz="2200" smtClean="0">
                <a:latin typeface="楷体" panose="02010609060101010101" pitchFamily="49" charset="-122"/>
                <a:ea typeface="楷体" panose="02010609060101010101" pitchFamily="49" charset="-122"/>
                <a:cs typeface="兰米粗楷简体" panose="02000503000000000000" charset="-122"/>
              </a:rPr>
              <a:t> </a:t>
            </a:r>
            <a:r>
              <a:rPr lang="zh-CN" altLang="en-US" sz="22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拉开</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了拉美民族独立运动的</a:t>
            </a:r>
            <a:r>
              <a:rPr lang="zh-CN" altLang="en-US" sz="22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序幕。</a:t>
            </a:r>
            <a:endParaRPr lang="zh-CN" altLang="en-US" sz="2400" b="1">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grpSp>
        <p:nvGrpSpPr>
          <p:cNvPr id="9" name="组合 8"/>
          <p:cNvGrpSpPr/>
          <p:nvPr/>
        </p:nvGrpSpPr>
        <p:grpSpPr>
          <a:xfrm>
            <a:off x="7523432" y="1070920"/>
            <a:ext cx="3988805" cy="5586549"/>
            <a:chOff x="3230979" y="1124413"/>
            <a:chExt cx="3379440" cy="4484561"/>
          </a:xfrm>
        </p:grpSpPr>
        <p:pic>
          <p:nvPicPr>
            <p:cNvPr id="10" name="Picture 3" descr="14-b"/>
            <p:cNvPicPr>
              <a:picLocks noChangeAspect="1"/>
            </p:cNvPicPr>
            <p:nvPr/>
          </p:nvPicPr>
          <p:blipFill>
            <a:blip r:embed="rId3"/>
            <a:stretch>
              <a:fillRect/>
            </a:stretch>
          </p:blipFill>
          <p:spPr>
            <a:xfrm>
              <a:off x="3230979" y="1124413"/>
              <a:ext cx="3282922" cy="4138670"/>
            </a:xfrm>
            <a:prstGeom prst="rect">
              <a:avLst/>
            </a:prstGeom>
            <a:noFill/>
            <a:ln w="9525">
              <a:noFill/>
            </a:ln>
          </p:spPr>
        </p:pic>
        <p:sp>
          <p:nvSpPr>
            <p:cNvPr id="11" name="Text Box 9"/>
            <p:cNvSpPr txBox="1"/>
            <p:nvPr/>
          </p:nvSpPr>
          <p:spPr>
            <a:xfrm>
              <a:off x="3230979" y="5263083"/>
              <a:ext cx="3379440" cy="345891"/>
            </a:xfrm>
            <a:prstGeom prst="rect">
              <a:avLst/>
            </a:prstGeom>
            <a:noFill/>
            <a:ln w="9525">
              <a:noFill/>
            </a:ln>
          </p:spPr>
          <p:txBody>
            <a:bodyPr wrap="square" anchor="t">
              <a:spAutoFit/>
            </a:bodyPr>
            <a:lstStyle/>
            <a:p>
              <a:pPr algn="ctr"/>
              <a:r>
                <a:rPr lang="zh-CN" altLang="en-US" sz="2200" b="1">
                  <a:latin typeface="Times New Roman" panose="02020603050405020304" pitchFamily="18" charset="0"/>
                  <a:ea typeface="宋体" panose="02010600030101010101" pitchFamily="2" charset="-122"/>
                </a:rPr>
                <a:t>拉丁美洲独立战争形势图</a:t>
              </a:r>
            </a:p>
          </p:txBody>
        </p:sp>
      </p:grpSp>
      <p:sp>
        <p:nvSpPr>
          <p:cNvPr id="12" name="椭圆 11"/>
          <p:cNvSpPr/>
          <p:nvPr/>
        </p:nvSpPr>
        <p:spPr>
          <a:xfrm>
            <a:off x="9159878" y="2203539"/>
            <a:ext cx="820847" cy="526251"/>
          </a:xfrm>
          <a:prstGeom prst="ellipse">
            <a:avLst/>
          </a:prstGeom>
          <a:noFill/>
          <a:ln w="635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3" name="矩形 12"/>
          <p:cNvSpPr/>
          <p:nvPr/>
        </p:nvSpPr>
        <p:spPr>
          <a:xfrm>
            <a:off x="651290" y="2727266"/>
            <a:ext cx="6294497" cy="1446550"/>
          </a:xfrm>
          <a:prstGeom prst="rect">
            <a:avLst/>
          </a:prstGeom>
        </p:spPr>
        <p:txBody>
          <a:bodyPr wrap="square">
            <a:spAutoFit/>
          </a:bodyPr>
          <a:lstStyle/>
          <a:p>
            <a:pPr lvl="0"/>
            <a:r>
              <a:rPr lang="zh-CN" altLang="en-US" sz="2200" b="1" smtClean="0">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200" b="1">
                <a:solidFill>
                  <a:prstClr val="black"/>
                </a:solidFill>
                <a:latin typeface="黑体" panose="02010609060101010101" pitchFamily="49" charset="-122"/>
                <a:ea typeface="黑体" panose="02010609060101010101" pitchFamily="49" charset="-122"/>
                <a:cs typeface="楷体" panose="02010609060101010101" pitchFamily="49" charset="-122"/>
              </a:rPr>
              <a:t>概况：</a:t>
            </a:r>
            <a:r>
              <a:rPr lang="en-US" altLang="zh-CN" sz="2200" b="1">
                <a:solidFill>
                  <a:srgbClr val="FF0000"/>
                </a:solidFill>
                <a:latin typeface="楷体" panose="02010609060101010101" pitchFamily="49" charset="-122"/>
                <a:ea typeface="楷体" panose="02010609060101010101" pitchFamily="49" charset="-122"/>
                <a:cs typeface="楷体" panose="02010609060101010101" pitchFamily="49" charset="-122"/>
              </a:rPr>
              <a:t>1791</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年</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t>在法国大革命影响下海地人民举行起义，而法国正在革命期间无力进行干预</a:t>
            </a:r>
            <a:r>
              <a:rPr lang="zh-CN" altLang="en-US" sz="2200" b="1"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1804年</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t>1月1日</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海地共和国成立</a:t>
            </a:r>
            <a:r>
              <a:rPr lang="zh-CN" altLang="en-US" sz="2200" b="1">
                <a:latin typeface="楷体" panose="02010609060101010101" pitchFamily="49" charset="-122"/>
                <a:ea typeface="楷体" panose="02010609060101010101" pitchFamily="49" charset="-122"/>
                <a:cs typeface="楷体" panose="02010609060101010101" pitchFamily="49" charset="-122"/>
              </a:rPr>
              <a:t>，</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t>是拉美</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第一个</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t>独立共和国、也是世界上第一个黑人共和国。</a:t>
            </a:r>
            <a:endParaRPr lang="en-US" altLang="zh-CN" sz="2200" b="1">
              <a:solidFill>
                <a:prstClr val="black"/>
              </a:solidFill>
              <a:latin typeface="黑体" panose="02010609060101010101" pitchFamily="49" charset="-122"/>
              <a:ea typeface="黑体" panose="02010609060101010101" pitchFamily="49" charset="-122"/>
              <a:cs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3" name="标题 2"/>
          <p:cNvSpPr>
            <a:spLocks noGrp="1"/>
          </p:cNvSpPr>
          <p:nvPr>
            <p:ph type="ctrTitle"/>
          </p:nvPr>
        </p:nvSpPr>
        <p:spPr>
          <a:xfrm>
            <a:off x="769544" y="-67062"/>
            <a:ext cx="10936587" cy="822960"/>
          </a:xfrm>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2" name="矩形 1"/>
          <p:cNvSpPr/>
          <p:nvPr/>
        </p:nvSpPr>
        <p:spPr>
          <a:xfrm>
            <a:off x="253410" y="1562256"/>
            <a:ext cx="5182829" cy="461665"/>
          </a:xfrm>
          <a:prstGeom prst="rect">
            <a:avLst/>
          </a:prstGeom>
        </p:spPr>
        <p:txBody>
          <a:bodyPr wrap="none">
            <a:spAutoFit/>
          </a:bodyPr>
          <a:lstStyle/>
          <a:p>
            <a:pPr lvl="0"/>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a:t>
            </a:r>
            <a:r>
              <a:rPr lang="en-US" altLang="zh-CN" sz="2200" b="1">
                <a:solidFill>
                  <a:prstClr val="black"/>
                </a:solidFill>
                <a:latin typeface="黑体" panose="02010609060101010101" pitchFamily="49" charset="-122"/>
                <a:ea typeface="黑体" panose="02010609060101010101" pitchFamily="49" charset="-122"/>
                <a:cs typeface="楷体" panose="02010609060101010101" pitchFamily="49" charset="-122"/>
              </a:rPr>
              <a:t>2</a:t>
            </a:r>
            <a:r>
              <a:rPr lang="zh-CN" altLang="en-US" sz="2200" b="1">
                <a:solidFill>
                  <a:prstClr val="black"/>
                </a:solidFill>
                <a:latin typeface="黑体" panose="02010609060101010101" pitchFamily="49" charset="-122"/>
                <a:ea typeface="黑体" panose="02010609060101010101" pitchFamily="49" charset="-122"/>
                <a:cs typeface="楷体" panose="02010609060101010101" pitchFamily="49" charset="-122"/>
              </a:rPr>
              <a:t>）西属</a:t>
            </a:r>
            <a:r>
              <a:rPr lang="zh-CN" altLang="en-US" sz="2200" b="1" smtClean="0">
                <a:solidFill>
                  <a:prstClr val="black"/>
                </a:solidFill>
                <a:latin typeface="黑体" panose="02010609060101010101" pitchFamily="49" charset="-122"/>
                <a:ea typeface="黑体" panose="02010609060101010101" pitchFamily="49" charset="-122"/>
                <a:cs typeface="楷体" panose="02010609060101010101" pitchFamily="49" charset="-122"/>
              </a:rPr>
              <a:t>拉美的独立</a:t>
            </a:r>
            <a:r>
              <a:rPr lang="zh-CN" altLang="en-US" sz="2200" b="1" smtClean="0">
                <a:solidFill>
                  <a:prstClr val="black"/>
                </a:solidFill>
                <a:latin typeface="黑体" panose="02010609060101010101" pitchFamily="49" charset="-122"/>
                <a:ea typeface="黑体" panose="02010609060101010101" pitchFamily="49" charset="-122"/>
                <a:cs typeface="楷体" panose="02010609060101010101" pitchFamily="49" charset="-122"/>
                <a:sym typeface="Wingdings" panose="05000000000000000000" pitchFamily="2" charset="2"/>
              </a:rPr>
              <a:t>（</a:t>
            </a:r>
            <a:r>
              <a:rPr lang="en-US" altLang="zh-CN" sz="2200" b="1">
                <a:solidFill>
                  <a:prstClr val="black"/>
                </a:solidFill>
                <a:latin typeface="黑体" panose="02010609060101010101" pitchFamily="49" charset="-122"/>
                <a:ea typeface="黑体" panose="02010609060101010101" pitchFamily="49" charset="-122"/>
                <a:cs typeface="楷体" panose="02010609060101010101" pitchFamily="49" charset="-122"/>
                <a:sym typeface="Wingdings" panose="05000000000000000000" pitchFamily="2" charset="2"/>
              </a:rPr>
              <a:t>1810——1826</a:t>
            </a:r>
            <a:r>
              <a:rPr lang="zh-CN" altLang="en-US" sz="2200" b="1">
                <a:solidFill>
                  <a:prstClr val="black"/>
                </a:solidFill>
                <a:latin typeface="黑体" panose="02010609060101010101" pitchFamily="49" charset="-122"/>
                <a:ea typeface="黑体" panose="02010609060101010101" pitchFamily="49" charset="-122"/>
                <a:cs typeface="楷体" panose="02010609060101010101" pitchFamily="49" charset="-122"/>
                <a:sym typeface="Wingdings" panose="05000000000000000000" pitchFamily="2" charset="2"/>
              </a:rPr>
              <a:t>）</a:t>
            </a:r>
            <a:endParaRPr lang="en-US" altLang="zh-CN" sz="2200" b="1">
              <a:solidFill>
                <a:prstClr val="black"/>
              </a:solidFill>
              <a:latin typeface="黑体" panose="02010609060101010101" pitchFamily="49" charset="-122"/>
              <a:ea typeface="黑体" panose="02010609060101010101" pitchFamily="49" charset="-122"/>
              <a:cs typeface="楷体" panose="02010609060101010101" pitchFamily="49" charset="-122"/>
              <a:sym typeface="Wingdings" pitchFamily="2" charset="2"/>
            </a:endParaRPr>
          </a:p>
        </p:txBody>
      </p:sp>
      <p:sp>
        <p:nvSpPr>
          <p:cNvPr id="6" name="矩形 5"/>
          <p:cNvSpPr/>
          <p:nvPr/>
        </p:nvSpPr>
        <p:spPr>
          <a:xfrm>
            <a:off x="862890" y="2069765"/>
            <a:ext cx="3539752" cy="400110"/>
          </a:xfrm>
          <a:prstGeom prst="rect">
            <a:avLst/>
          </a:prstGeom>
        </p:spPr>
        <p:txBody>
          <a:bodyPr wrap="none">
            <a:spAutoFit/>
          </a:bodyPr>
          <a:lstStyle/>
          <a:p>
            <a:pPr lvl="0"/>
            <a:r>
              <a:rPr lang="zh-CN" altLang="en-US" sz="2000" b="1">
                <a:solidFill>
                  <a:prstClr val="black"/>
                </a:solidFill>
                <a:latin typeface="黑体" panose="02010609060101010101" pitchFamily="49" charset="-122"/>
                <a:ea typeface="黑体" panose="02010609060101010101" pitchFamily="49" charset="-122"/>
                <a:cs typeface="楷体" panose="02010609060101010101" pitchFamily="49" charset="-122"/>
              </a:rPr>
              <a:t>◆领导人：玻利瓦尔、圣马丁</a:t>
            </a:r>
            <a:endParaRPr lang="en-US" altLang="zh-CN" sz="2000" b="1">
              <a:solidFill>
                <a:prstClr val="black"/>
              </a:solidFill>
              <a:latin typeface="黑体" panose="02010609060101010101" pitchFamily="49" charset="-122"/>
              <a:ea typeface="黑体" panose="02010609060101010101" pitchFamily="49" charset="-122"/>
              <a:cs typeface="楷体" panose="02010609060101010101" pitchFamily="49" charset="-122"/>
            </a:endParaRPr>
          </a:p>
        </p:txBody>
      </p:sp>
      <p:grpSp>
        <p:nvGrpSpPr>
          <p:cNvPr id="7" name="组合 14"/>
          <p:cNvGrpSpPr/>
          <p:nvPr/>
        </p:nvGrpSpPr>
        <p:grpSpPr>
          <a:xfrm>
            <a:off x="7908203" y="939266"/>
            <a:ext cx="3684761" cy="5628387"/>
            <a:chOff x="3284950" y="907002"/>
            <a:chExt cx="3379440" cy="4776500"/>
          </a:xfrm>
        </p:grpSpPr>
        <p:pic>
          <p:nvPicPr>
            <p:cNvPr id="8" name="Picture 3" descr="14-b"/>
            <p:cNvPicPr>
              <a:picLocks noChangeAspect="1"/>
            </p:cNvPicPr>
            <p:nvPr/>
          </p:nvPicPr>
          <p:blipFill>
            <a:blip r:embed="rId2"/>
            <a:stretch>
              <a:fillRect/>
            </a:stretch>
          </p:blipFill>
          <p:spPr>
            <a:xfrm>
              <a:off x="3338923" y="907002"/>
              <a:ext cx="3271496" cy="4411461"/>
            </a:xfrm>
            <a:prstGeom prst="rect">
              <a:avLst/>
            </a:prstGeom>
            <a:noFill/>
            <a:ln w="9525">
              <a:noFill/>
            </a:ln>
          </p:spPr>
        </p:pic>
        <p:sp>
          <p:nvSpPr>
            <p:cNvPr id="9" name="Text Box 9"/>
            <p:cNvSpPr txBox="1"/>
            <p:nvPr/>
          </p:nvSpPr>
          <p:spPr>
            <a:xfrm>
              <a:off x="3284950" y="5317832"/>
              <a:ext cx="3379440" cy="365670"/>
            </a:xfrm>
            <a:prstGeom prst="rect">
              <a:avLst/>
            </a:prstGeom>
            <a:noFill/>
            <a:ln w="9525">
              <a:noFill/>
            </a:ln>
          </p:spPr>
          <p:txBody>
            <a:bodyPr wrap="square" anchor="t">
              <a:spAutoFit/>
            </a:bodyPr>
            <a:lstStyle/>
            <a:p>
              <a:pPr algn="ctr"/>
              <a:r>
                <a:rPr lang="zh-CN" altLang="en-US" sz="2200" b="1">
                  <a:latin typeface="Times New Roman" panose="02020603050405020304" pitchFamily="18" charset="0"/>
                  <a:ea typeface="宋体" panose="02010600030101010101" pitchFamily="2" charset="-122"/>
                </a:rPr>
                <a:t>拉丁美洲独立战争形势图</a:t>
              </a:r>
            </a:p>
          </p:txBody>
        </p:sp>
      </p:grpSp>
      <p:sp>
        <p:nvSpPr>
          <p:cNvPr id="10" name="矩形 9"/>
          <p:cNvSpPr/>
          <p:nvPr/>
        </p:nvSpPr>
        <p:spPr>
          <a:xfrm>
            <a:off x="497496" y="2575818"/>
            <a:ext cx="5059291" cy="1938992"/>
          </a:xfrm>
          <a:prstGeom prst="rect">
            <a:avLst/>
          </a:prstGeom>
          <a:solidFill>
            <a:schemeClr val="bg1"/>
          </a:solidFill>
          <a:ln>
            <a:solidFill>
              <a:schemeClr val="bg1"/>
            </a:solidFill>
          </a:ln>
        </p:spPr>
        <p:style>
          <a:lnRef idx="2">
            <a:schemeClr val="dk1"/>
          </a:lnRef>
          <a:fillRef idx="1">
            <a:schemeClr val="lt1"/>
          </a:fillRef>
          <a:effectRef idx="0">
            <a:schemeClr val="dk1"/>
          </a:effectRef>
          <a:fontRef idx="minor">
            <a:schemeClr val="dk1"/>
          </a:fontRef>
        </p:style>
        <p:txBody>
          <a:bodyPr wrap="square">
            <a:spAutoFit/>
          </a:bodyPr>
          <a:lstStyle/>
          <a:p>
            <a:pPr lvl="0"/>
            <a:r>
              <a:rPr lang="zh-CN" altLang="en-US" sz="2000" b="1" smtClean="0">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000" b="1">
                <a:solidFill>
                  <a:prstClr val="black"/>
                </a:solidFill>
                <a:latin typeface="黑体" panose="02010609060101010101" pitchFamily="49" charset="-122"/>
                <a:ea typeface="黑体" panose="02010609060101010101" pitchFamily="49" charset="-122"/>
                <a:cs typeface="楷体" panose="02010609060101010101" pitchFamily="49" charset="-122"/>
              </a:rPr>
              <a:t>概况：</a:t>
            </a:r>
            <a:r>
              <a:rPr lang="en-US" altLang="zh-CN" sz="2000" b="1">
                <a:solidFill>
                  <a:prstClr val="black"/>
                </a:solidFill>
                <a:latin typeface="楷体" panose="02010609060101010101" pitchFamily="49" charset="-122"/>
                <a:ea typeface="楷体" panose="02010609060101010101" pitchFamily="49" charset="-122"/>
                <a:cs typeface="楷体" panose="02010609060101010101" pitchFamily="49" charset="-122"/>
              </a:rPr>
              <a:t>1807</a:t>
            </a:r>
            <a:r>
              <a:rPr lang="zh-CN" altLang="en-US" sz="2000" b="1">
                <a:solidFill>
                  <a:prstClr val="black"/>
                </a:solidFill>
                <a:latin typeface="楷体" panose="02010609060101010101" pitchFamily="49" charset="-122"/>
                <a:ea typeface="楷体" panose="02010609060101010101" pitchFamily="49" charset="-122"/>
                <a:cs typeface="楷体" panose="02010609060101010101" pitchFamily="49" charset="-122"/>
              </a:rPr>
              <a:t>年拿破仑军队侵入葡萄牙，</a:t>
            </a:r>
            <a:r>
              <a:rPr lang="en-US" altLang="zh-CN" sz="2000" b="1">
                <a:solidFill>
                  <a:srgbClr val="FF0000"/>
                </a:solidFill>
                <a:latin typeface="楷体" panose="02010609060101010101" pitchFamily="49" charset="-122"/>
                <a:ea typeface="楷体" panose="02010609060101010101" pitchFamily="49" charset="-122"/>
                <a:cs typeface="楷体" panose="02010609060101010101" pitchFamily="49" charset="-122"/>
              </a:rPr>
              <a:t>1810</a:t>
            </a: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年</a:t>
            </a:r>
            <a:r>
              <a:rPr lang="zh-CN" altLang="en-US" sz="2000" b="1">
                <a:solidFill>
                  <a:prstClr val="black"/>
                </a:solidFill>
                <a:latin typeface="楷体" panose="02010609060101010101" pitchFamily="49" charset="-122"/>
                <a:ea typeface="楷体" panose="02010609060101010101" pitchFamily="49" charset="-122"/>
                <a:cs typeface="楷体" panose="02010609060101010101" pitchFamily="49" charset="-122"/>
              </a:rPr>
              <a:t>由于西班牙被拿破仑占领，拉丁美洲人民便利用时机掀起了独立战争。玻利瓦尔与圣马丁分别在委内瑞拉、阿根廷地区开始领导民族独立运动。经过</a:t>
            </a:r>
            <a:r>
              <a:rPr lang="en-US" altLang="zh-CN" sz="2000" b="1">
                <a:solidFill>
                  <a:prstClr val="black"/>
                </a:solidFill>
                <a:latin typeface="楷体" panose="02010609060101010101" pitchFamily="49" charset="-122"/>
                <a:ea typeface="楷体" panose="02010609060101010101" pitchFamily="49" charset="-122"/>
                <a:cs typeface="楷体" panose="02010609060101010101" pitchFamily="49" charset="-122"/>
              </a:rPr>
              <a:t>16</a:t>
            </a:r>
            <a:r>
              <a:rPr lang="zh-CN" altLang="en-US" sz="2000" b="1">
                <a:solidFill>
                  <a:prstClr val="black"/>
                </a:solidFill>
                <a:latin typeface="楷体" panose="02010609060101010101" pitchFamily="49" charset="-122"/>
                <a:ea typeface="楷体" panose="02010609060101010101" pitchFamily="49" charset="-122"/>
                <a:cs typeface="楷体" panose="02010609060101010101" pitchFamily="49" charset="-122"/>
              </a:rPr>
              <a:t>年征战，</a:t>
            </a:r>
            <a:r>
              <a:rPr lang="en-US" altLang="zh-CN" sz="2000" b="1">
                <a:solidFill>
                  <a:srgbClr val="FF0000"/>
                </a:solidFill>
                <a:latin typeface="楷体" panose="02010609060101010101" pitchFamily="49" charset="-122"/>
                <a:ea typeface="楷体" panose="02010609060101010101" pitchFamily="49" charset="-122"/>
                <a:cs typeface="楷体" panose="02010609060101010101" pitchFamily="49" charset="-122"/>
              </a:rPr>
              <a:t>1826</a:t>
            </a: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年</a:t>
            </a:r>
            <a:r>
              <a:rPr lang="zh-CN" altLang="en-US" sz="2000" b="1">
                <a:latin typeface="楷体" panose="02010609060101010101" pitchFamily="49" charset="-122"/>
                <a:ea typeface="楷体" panose="02010609060101010101" pitchFamily="49" charset="-122"/>
                <a:cs typeface="楷体" panose="02010609060101010101" pitchFamily="49" charset="-122"/>
              </a:rPr>
              <a:t>西属拉丁美洲殖民地取得独立运动的胜利。</a:t>
            </a:r>
          </a:p>
        </p:txBody>
      </p:sp>
      <p:pic>
        <p:nvPicPr>
          <p:cNvPr id="12" name="Picture 7" descr="http://photocdn.sohu.com/20100704/Img27327375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66920" y="1144255"/>
            <a:ext cx="1646001" cy="198264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3" name="Picture 5" descr="https://p5.ssl.qhimgs1.com/sdr/400__/t01863365323086114f.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181142" y="3386017"/>
            <a:ext cx="1617555" cy="189142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4" name="文本框 13"/>
          <p:cNvSpPr txBox="1"/>
          <p:nvPr/>
        </p:nvSpPr>
        <p:spPr>
          <a:xfrm>
            <a:off x="5615634" y="1417090"/>
            <a:ext cx="492443" cy="1379415"/>
          </a:xfrm>
          <a:prstGeom prst="rect">
            <a:avLst/>
          </a:prstGeom>
          <a:noFill/>
        </p:spPr>
        <p:txBody>
          <a:bodyPr vert="eaVert" wrap="square" rtlCol="0">
            <a:spAutoFit/>
          </a:bodyPr>
          <a:lstStyle/>
          <a:p>
            <a:r>
              <a:rPr lang="zh-CN" altLang="en-US" sz="2000" b="1">
                <a:latin typeface="楷体" panose="02010609060101010101" pitchFamily="49" charset="-122"/>
                <a:ea typeface="楷体" panose="02010609060101010101" pitchFamily="49" charset="-122"/>
              </a:rPr>
              <a:t>玻利瓦尔</a:t>
            </a:r>
          </a:p>
        </p:txBody>
      </p:sp>
      <p:sp>
        <p:nvSpPr>
          <p:cNvPr id="15" name="文本框 14"/>
          <p:cNvSpPr txBox="1"/>
          <p:nvPr/>
        </p:nvSpPr>
        <p:spPr>
          <a:xfrm>
            <a:off x="5645058" y="3893796"/>
            <a:ext cx="492443" cy="1008803"/>
          </a:xfrm>
          <a:prstGeom prst="rect">
            <a:avLst/>
          </a:prstGeom>
          <a:noFill/>
        </p:spPr>
        <p:txBody>
          <a:bodyPr vert="eaVert" wrap="square" rtlCol="0">
            <a:spAutoFit/>
          </a:bodyPr>
          <a:lstStyle/>
          <a:p>
            <a:r>
              <a:rPr lang="zh-CN" altLang="en-US" sz="2000" b="1">
                <a:latin typeface="楷体" panose="02010609060101010101" pitchFamily="49" charset="-122"/>
                <a:ea typeface="楷体" panose="02010609060101010101" pitchFamily="49" charset="-122"/>
              </a:rPr>
              <a:t>圣马丁</a:t>
            </a:r>
          </a:p>
        </p:txBody>
      </p:sp>
      <p:sp>
        <p:nvSpPr>
          <p:cNvPr id="16" name="矩形 15"/>
          <p:cNvSpPr/>
          <p:nvPr/>
        </p:nvSpPr>
        <p:spPr>
          <a:xfrm>
            <a:off x="553149" y="4548656"/>
            <a:ext cx="5359793" cy="707886"/>
          </a:xfrm>
          <a:prstGeom prst="rect">
            <a:avLst/>
          </a:prstGeom>
        </p:spPr>
        <p:txBody>
          <a:bodyPr wrap="square">
            <a:spAutoFit/>
          </a:bodyPr>
          <a:lstStyle/>
          <a:p>
            <a:pPr eaLnBrk="0" hangingPunct="0"/>
            <a:r>
              <a:rPr lang="zh-CN" altLang="en-US" sz="2000" b="1" smtClean="0">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000" b="1">
                <a:solidFill>
                  <a:srgbClr val="FF0000"/>
                </a:solidFill>
                <a:latin typeface="楷体" panose="02010609060101010101" pitchFamily="49" charset="-122"/>
                <a:ea typeface="楷体" panose="02010609060101010101" pitchFamily="49" charset="-122"/>
              </a:rPr>
              <a:t>玻利瓦尔</a:t>
            </a:r>
            <a:r>
              <a:rPr lang="zh-CN" altLang="en-US" sz="2000" b="1">
                <a:latin typeface="楷体" panose="02010609060101010101" pitchFamily="49" charset="-122"/>
                <a:ea typeface="楷体" panose="02010609060101010101" pitchFamily="49" charset="-122"/>
              </a:rPr>
              <a:t>被称为“</a:t>
            </a:r>
            <a:r>
              <a:rPr lang="zh-CN" altLang="en-US" sz="2000" b="1">
                <a:solidFill>
                  <a:srgbClr val="FF0000"/>
                </a:solidFill>
                <a:latin typeface="楷体" panose="02010609060101010101" pitchFamily="49" charset="-122"/>
                <a:ea typeface="楷体" panose="02010609060101010101" pitchFamily="49" charset="-122"/>
              </a:rPr>
              <a:t>南美洲的解放者</a:t>
            </a:r>
            <a:r>
              <a:rPr lang="zh-CN" altLang="en-US" sz="2000" b="1">
                <a:latin typeface="楷体" panose="02010609060101010101" pitchFamily="49" charset="-122"/>
                <a:ea typeface="楷体" panose="02010609060101010101" pitchFamily="49" charset="-122"/>
              </a:rPr>
              <a:t>”、</a:t>
            </a:r>
            <a:r>
              <a:rPr lang="zh-CN" altLang="en-US" sz="2000" b="1">
                <a:solidFill>
                  <a:srgbClr val="FF0000"/>
                </a:solidFill>
                <a:latin typeface="楷体" panose="02010609060101010101" pitchFamily="49" charset="-122"/>
                <a:ea typeface="楷体" panose="02010609060101010101" pitchFamily="49" charset="-122"/>
              </a:rPr>
              <a:t>“委内瑞拉国父”。</a:t>
            </a:r>
            <a:endParaRPr lang="zh-CN" altLang="en-US" sz="2000" b="1">
              <a:latin typeface="楷体" panose="02010609060101010101" pitchFamily="49" charset="-122"/>
              <a:ea typeface="楷体" panose="02010609060101010101" pitchFamily="49" charset="-122"/>
            </a:endParaRPr>
          </a:p>
        </p:txBody>
      </p:sp>
      <p:sp>
        <p:nvSpPr>
          <p:cNvPr id="17" name="矩形 16"/>
          <p:cNvSpPr/>
          <p:nvPr/>
        </p:nvSpPr>
        <p:spPr>
          <a:xfrm>
            <a:off x="477930" y="5279944"/>
            <a:ext cx="5435012" cy="1015663"/>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a:spAutoFit/>
          </a:bodyPr>
          <a:lstStyle/>
          <a:p>
            <a:pPr eaLnBrk="0" hangingPunct="0"/>
            <a:r>
              <a:rPr lang="zh-CN" altLang="en-US" sz="2000" b="1" smtClean="0">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000" b="1">
                <a:solidFill>
                  <a:srgbClr val="FF0000"/>
                </a:solidFill>
                <a:latin typeface="楷体" panose="02010609060101010101" pitchFamily="49" charset="-122"/>
                <a:ea typeface="楷体" panose="02010609060101010101" pitchFamily="49" charset="-122"/>
              </a:rPr>
              <a:t>圣马丁</a:t>
            </a:r>
            <a:r>
              <a:rPr lang="zh-CN" altLang="en-US" sz="2000" b="1">
                <a:latin typeface="楷体" panose="02010609060101010101" pitchFamily="49" charset="-122"/>
                <a:ea typeface="楷体" panose="02010609060101010101" pitchFamily="49" charset="-122"/>
              </a:rPr>
              <a:t>是</a:t>
            </a:r>
            <a:r>
              <a:rPr lang="zh-CN" altLang="en-US" sz="2000" b="1">
                <a:solidFill>
                  <a:srgbClr val="FF0000"/>
                </a:solidFill>
                <a:latin typeface="楷体" panose="02010609060101010101" pitchFamily="49" charset="-122"/>
                <a:ea typeface="楷体" panose="02010609060101010101" pitchFamily="49" charset="-122"/>
              </a:rPr>
              <a:t>阿根廷“国父”，</a:t>
            </a:r>
            <a:r>
              <a:rPr lang="zh-CN" altLang="en-US" sz="2000" b="1">
                <a:latin typeface="楷体" panose="02010609060101010101" pitchFamily="49" charset="-122"/>
                <a:ea typeface="楷体" panose="02010609060101010101" pitchFamily="49" charset="-122"/>
              </a:rPr>
              <a:t>智利和秘鲁称他为</a:t>
            </a:r>
            <a:r>
              <a:rPr lang="zh-CN" altLang="en-US" sz="2000" b="1">
                <a:solidFill>
                  <a:srgbClr val="FF0000"/>
                </a:solidFill>
                <a:latin typeface="楷体" panose="02010609060101010101" pitchFamily="49" charset="-122"/>
                <a:ea typeface="楷体" panose="02010609060101010101" pitchFamily="49" charset="-122"/>
              </a:rPr>
              <a:t>“自由的缔造者”</a:t>
            </a:r>
            <a:r>
              <a:rPr lang="zh-CN" altLang="en-US" sz="2000" b="1">
                <a:latin typeface="楷体" panose="02010609060101010101" pitchFamily="49" charset="-122"/>
                <a:ea typeface="楷体" panose="02010609060101010101" pitchFamily="49" charset="-122"/>
              </a:rPr>
              <a:t>，与玻利瓦尔一起被</a:t>
            </a:r>
            <a:r>
              <a:rPr lang="zh-CN" altLang="en-US" sz="2000" b="1" smtClean="0">
                <a:latin typeface="楷体" panose="02010609060101010101" pitchFamily="49" charset="-122"/>
                <a:ea typeface="楷体" panose="02010609060101010101" pitchFamily="49" charset="-122"/>
              </a:rPr>
              <a:t>誉为南美洲</a:t>
            </a:r>
            <a:r>
              <a:rPr lang="zh-CN" altLang="en-US" sz="2000" b="1">
                <a:latin typeface="楷体" panose="02010609060101010101" pitchFamily="49" charset="-122"/>
                <a:ea typeface="楷体" panose="02010609060101010101" pitchFamily="49" charset="-122"/>
              </a:rPr>
              <a:t>的解放者，被视为国家英雄。</a:t>
            </a:r>
          </a:p>
        </p:txBody>
      </p:sp>
      <p:sp>
        <p:nvSpPr>
          <p:cNvPr id="24" name="线形标注 1 23"/>
          <p:cNvSpPr/>
          <p:nvPr/>
        </p:nvSpPr>
        <p:spPr>
          <a:xfrm>
            <a:off x="10525576" y="2246373"/>
            <a:ext cx="1720852" cy="338554"/>
          </a:xfrm>
          <a:prstGeom prst="borderCallout1">
            <a:avLst>
              <a:gd name="adj1" fmla="val 18750"/>
              <a:gd name="adj2" fmla="val -8333"/>
              <a:gd name="adj3" fmla="val 128577"/>
              <a:gd name="adj4" fmla="val -28204"/>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zh-CN" altLang="en-US" sz="1600" b="1"/>
              <a:t>委内瑞拉</a:t>
            </a:r>
            <a:r>
              <a:rPr lang="en-US" altLang="zh-CN" sz="1600" b="1"/>
              <a:t>1811</a:t>
            </a:r>
            <a:r>
              <a:rPr lang="zh-CN" altLang="en-US" sz="1600" b="1"/>
              <a:t>年</a:t>
            </a:r>
          </a:p>
        </p:txBody>
      </p:sp>
      <p:sp>
        <p:nvSpPr>
          <p:cNvPr id="25" name="线形标注 1 24"/>
          <p:cNvSpPr/>
          <p:nvPr/>
        </p:nvSpPr>
        <p:spPr>
          <a:xfrm>
            <a:off x="10760501" y="4743972"/>
            <a:ext cx="1431499" cy="338554"/>
          </a:xfrm>
          <a:prstGeom prst="borderCallout1">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zh-CN" altLang="en-US" sz="1600" b="1"/>
              <a:t>阿根廷</a:t>
            </a:r>
            <a:r>
              <a:rPr lang="en-US" altLang="zh-CN" sz="1600" b="1"/>
              <a:t>1816</a:t>
            </a:r>
            <a:r>
              <a:rPr lang="zh-CN" altLang="en-US" sz="1600" b="1"/>
              <a:t>年</a:t>
            </a:r>
          </a:p>
        </p:txBody>
      </p:sp>
      <p:sp>
        <p:nvSpPr>
          <p:cNvPr id="26" name="线形标注 1 25"/>
          <p:cNvSpPr/>
          <p:nvPr/>
        </p:nvSpPr>
        <p:spPr>
          <a:xfrm>
            <a:off x="10523906" y="4345989"/>
            <a:ext cx="1431499" cy="338554"/>
          </a:xfrm>
          <a:prstGeom prst="borderCallout1">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zh-CN" altLang="en-US" sz="1600" b="1"/>
              <a:t>智利</a:t>
            </a:r>
            <a:r>
              <a:rPr lang="en-US" altLang="zh-CN" sz="1600" b="1"/>
              <a:t>1818</a:t>
            </a:r>
            <a:r>
              <a:rPr lang="zh-CN" altLang="en-US" sz="1600" b="1"/>
              <a:t>年</a:t>
            </a:r>
          </a:p>
        </p:txBody>
      </p:sp>
      <p:sp>
        <p:nvSpPr>
          <p:cNvPr id="27" name="线形标注 1 26"/>
          <p:cNvSpPr/>
          <p:nvPr/>
        </p:nvSpPr>
        <p:spPr>
          <a:xfrm>
            <a:off x="10643038" y="2776692"/>
            <a:ext cx="1666423" cy="338554"/>
          </a:xfrm>
          <a:prstGeom prst="borderCallout1">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zh-CN" altLang="en-US" sz="1600" b="1" smtClean="0"/>
              <a:t>哥伦比亚</a:t>
            </a:r>
            <a:r>
              <a:rPr lang="en-US" altLang="zh-CN" sz="1600" b="1" smtClean="0"/>
              <a:t>1819</a:t>
            </a:r>
            <a:r>
              <a:rPr lang="zh-CN" altLang="en-US" sz="1600" b="1" smtClean="0"/>
              <a:t>年</a:t>
            </a:r>
            <a:endParaRPr lang="zh-CN" altLang="en-US" sz="1600" b="1"/>
          </a:p>
        </p:txBody>
      </p:sp>
      <p:sp>
        <p:nvSpPr>
          <p:cNvPr id="28" name="线形标注 1 27"/>
          <p:cNvSpPr/>
          <p:nvPr/>
        </p:nvSpPr>
        <p:spPr>
          <a:xfrm>
            <a:off x="10363618" y="3757598"/>
            <a:ext cx="1068931" cy="345567"/>
          </a:xfrm>
          <a:prstGeom prst="borderCallout1">
            <a:avLst>
              <a:gd name="adj1" fmla="val 18750"/>
              <a:gd name="adj2" fmla="val -8333"/>
              <a:gd name="adj3" fmla="val -903"/>
              <a:gd name="adj4" fmla="val -46480"/>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zh-CN" altLang="en-US" sz="1600" b="1"/>
              <a:t>秘鲁</a:t>
            </a:r>
            <a:r>
              <a:rPr lang="en-US" altLang="zh-CN" sz="1600" b="1"/>
              <a:t>1821</a:t>
            </a:r>
          </a:p>
        </p:txBody>
      </p:sp>
      <p:sp>
        <p:nvSpPr>
          <p:cNvPr id="29" name="线形标注 1 28"/>
          <p:cNvSpPr/>
          <p:nvPr/>
        </p:nvSpPr>
        <p:spPr>
          <a:xfrm>
            <a:off x="10523906" y="3311038"/>
            <a:ext cx="1633763" cy="338554"/>
          </a:xfrm>
          <a:prstGeom prst="borderCallout1">
            <a:avLst>
              <a:gd name="adj1" fmla="val 18750"/>
              <a:gd name="adj2" fmla="val -8333"/>
              <a:gd name="adj3" fmla="val 41762"/>
              <a:gd name="adj4" fmla="val -29514"/>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zh-CN" altLang="en-US" sz="1600" b="1" smtClean="0"/>
              <a:t>厄瓜多尔</a:t>
            </a:r>
            <a:r>
              <a:rPr lang="en-US" altLang="zh-CN" sz="1600" b="1" smtClean="0"/>
              <a:t>1822</a:t>
            </a:r>
            <a:r>
              <a:rPr lang="zh-CN" altLang="en-US" sz="1600" b="1"/>
              <a:t>年</a:t>
            </a:r>
          </a:p>
        </p:txBody>
      </p:sp>
      <p:pic>
        <p:nvPicPr>
          <p:cNvPr id="30" name="Picture 3" descr="C:\Users\Thinkpad\Desktop\PNG\1_0001_渐变映射-2-副本-4.pn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2523" y="851869"/>
            <a:ext cx="634561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文本框 30"/>
          <p:cNvSpPr txBox="1"/>
          <p:nvPr/>
        </p:nvSpPr>
        <p:spPr>
          <a:xfrm>
            <a:off x="442715" y="957763"/>
            <a:ext cx="4717113"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拉丁美洲独立</a:t>
            </a:r>
            <a:r>
              <a:rPr lang="zh-CN" altLang="en-US" sz="2800" smtClean="0">
                <a:solidFill>
                  <a:schemeClr val="bg1"/>
                </a:solidFill>
                <a:latin typeface="黑体" panose="02010609060101010101" pitchFamily="49" charset="-122"/>
                <a:ea typeface="黑体" panose="02010609060101010101" pitchFamily="49" charset="-122"/>
              </a:rPr>
              <a:t>运动概况</a:t>
            </a:r>
            <a:endParaRPr lang="zh-CN" altLang="en-US" sz="2800">
              <a:solidFill>
                <a:schemeClr val="bg1"/>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500"/>
                                        <p:tgtEl>
                                          <p:spTgt spid="29"/>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16">
                                            <p:txEl>
                                              <p:pRg st="0" end="0"/>
                                            </p:txEl>
                                          </p:spTgt>
                                        </p:tgtEl>
                                        <p:attrNameLst>
                                          <p:attrName>style.visibility</p:attrName>
                                        </p:attrNameLst>
                                      </p:cBhvr>
                                      <p:to>
                                        <p:strVal val="visible"/>
                                      </p:to>
                                    </p:set>
                                    <p:animEffect transition="in" filter="fade">
                                      <p:cBhvr>
                                        <p:cTn id="57" dur="500"/>
                                        <p:tgtEl>
                                          <p:spTgt spid="16">
                                            <p:txEl>
                                              <p:pRg st="0" end="0"/>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4" grpId="0"/>
      <p:bldP spid="15" grpId="0"/>
      <p:bldP spid="17" grpId="0"/>
      <p:bldP spid="24" grpId="0"/>
      <p:bldP spid="25" grpId="0"/>
      <p:bldP spid="26" grpId="0"/>
      <p:bldP spid="27" grpId="0"/>
      <p:bldP spid="28" grpId="0"/>
      <p:bldP spid="2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矩形 4"/>
          <p:cNvSpPr/>
          <p:nvPr/>
        </p:nvSpPr>
        <p:spPr>
          <a:xfrm>
            <a:off x="152400" y="1962150"/>
            <a:ext cx="5017883" cy="438582"/>
          </a:xfrm>
          <a:prstGeom prst="rect">
            <a:avLst/>
          </a:prstGeom>
        </p:spPr>
        <p:txBody>
          <a:bodyPr wrap="square" lIns="68580" tIns="34290" rIns="68580" bIns="34290">
            <a:spAutoFit/>
          </a:bodyPr>
          <a:lstStyle/>
          <a:p>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a:t>
            </a:r>
            <a:r>
              <a:rPr lang="en-US" altLang="zh-CN" sz="2400" b="1">
                <a:solidFill>
                  <a:prstClr val="black"/>
                </a:solidFill>
                <a:latin typeface="黑体" panose="02010609060101010101" pitchFamily="49" charset="-122"/>
                <a:ea typeface="黑体" panose="02010609060101010101" pitchFamily="49" charset="-122"/>
                <a:cs typeface="楷体" panose="02010609060101010101" pitchFamily="49" charset="-122"/>
              </a:rPr>
              <a:t>3</a:t>
            </a: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）葡属</a:t>
            </a:r>
            <a:r>
              <a:rPr lang="zh-CN" altLang="en-US" sz="2400" b="1" smtClean="0">
                <a:solidFill>
                  <a:prstClr val="black"/>
                </a:solidFill>
                <a:latin typeface="黑体" panose="02010609060101010101" pitchFamily="49" charset="-122"/>
                <a:ea typeface="黑体" panose="02010609060101010101" pitchFamily="49" charset="-122"/>
                <a:cs typeface="楷体" panose="02010609060101010101" pitchFamily="49" charset="-122"/>
              </a:rPr>
              <a:t>巴西的独立（</a:t>
            </a:r>
            <a:r>
              <a:rPr lang="en-US" altLang="zh-CN" sz="2400" b="1" smtClean="0">
                <a:solidFill>
                  <a:prstClr val="black"/>
                </a:solidFill>
                <a:latin typeface="黑体" panose="02010609060101010101" pitchFamily="49" charset="-122"/>
                <a:ea typeface="黑体" panose="02010609060101010101" pitchFamily="49" charset="-122"/>
                <a:cs typeface="楷体" panose="02010609060101010101" pitchFamily="49" charset="-122"/>
              </a:rPr>
              <a:t>1822</a:t>
            </a:r>
            <a:r>
              <a:rPr lang="zh-CN" altLang="en-US" sz="2400" b="1" smtClean="0">
                <a:solidFill>
                  <a:prstClr val="black"/>
                </a:solidFill>
                <a:latin typeface="黑体" panose="02010609060101010101" pitchFamily="49" charset="-122"/>
                <a:ea typeface="黑体" panose="02010609060101010101" pitchFamily="49" charset="-122"/>
                <a:cs typeface="楷体" panose="02010609060101010101" pitchFamily="49" charset="-122"/>
              </a:rPr>
              <a:t>）</a:t>
            </a:r>
            <a:endParaRPr lang="zh-CN" altLang="en-US" sz="2400" b="1">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sp>
        <p:nvSpPr>
          <p:cNvPr id="7" name="文本框 4"/>
          <p:cNvSpPr txBox="1"/>
          <p:nvPr/>
        </p:nvSpPr>
        <p:spPr>
          <a:xfrm>
            <a:off x="660168" y="3589952"/>
            <a:ext cx="6222749" cy="2123658"/>
          </a:xfrm>
          <a:prstGeom prst="rect">
            <a:avLst/>
          </a:prstGeom>
          <a:noFill/>
          <a:ln w="3175" cmpd="dbl">
            <a:solidFill>
              <a:schemeClr val="tx1"/>
            </a:solidFill>
            <a:prstDash val="solid"/>
          </a:ln>
        </p:spPr>
        <p:txBody>
          <a:bodyPr wrap="square" rtlCol="0" anchor="t">
            <a:spAutoFit/>
          </a:bodyPr>
          <a:lstStyle/>
          <a:p>
            <a:r>
              <a:rPr lang="en-US" altLang="zh-CN" sz="2200" b="1">
                <a:latin typeface="楷体" panose="02010609060101010101" pitchFamily="49" charset="-122"/>
                <a:ea typeface="楷体" panose="02010609060101010101" pitchFamily="49" charset="-122"/>
                <a:cs typeface="楷体" panose="02010609060101010101" pitchFamily="49" charset="-122"/>
              </a:rPr>
              <a:t>  </a:t>
            </a:r>
            <a:r>
              <a:rPr lang="en-US" altLang="zh-CN" sz="2200" b="1" smtClean="0">
                <a:latin typeface="楷体" panose="02010609060101010101" pitchFamily="49" charset="-122"/>
                <a:ea typeface="楷体" panose="02010609060101010101" pitchFamily="49" charset="-122"/>
                <a:cs typeface="楷体" panose="02010609060101010101" pitchFamily="49" charset="-122"/>
              </a:rPr>
              <a:t> </a:t>
            </a:r>
            <a:r>
              <a:rPr lang="zh-CN" altLang="en-US" sz="2200" b="1" smtClean="0">
                <a:latin typeface="楷体" panose="02010609060101010101" pitchFamily="49" charset="-122"/>
                <a:ea typeface="楷体" panose="02010609060101010101" pitchFamily="49" charset="-122"/>
                <a:cs typeface="楷体" panose="02010609060101010101" pitchFamily="49" charset="-122"/>
              </a:rPr>
              <a:t>◆特点：</a:t>
            </a:r>
            <a:r>
              <a:rPr lang="zh-CN" altLang="en-US" sz="2200" b="1" smtClean="0">
                <a:latin typeface="楷体" panose="02010609060101010101" pitchFamily="49" charset="-122"/>
                <a:ea typeface="楷体" panose="02010609060101010101" pitchFamily="49" charset="-122"/>
                <a:cs typeface="楷体" panose="02010609060101010101" pitchFamily="49" charset="-122"/>
                <a:sym typeface="+mn-ea"/>
              </a:rPr>
              <a:t>巴西</a:t>
            </a:r>
            <a:r>
              <a:rPr lang="zh-CN" altLang="en-US" sz="2200" b="1">
                <a:latin typeface="楷体" panose="02010609060101010101" pitchFamily="49" charset="-122"/>
                <a:ea typeface="楷体" panose="02010609060101010101" pitchFamily="49" charset="-122"/>
                <a:cs typeface="楷体" panose="02010609060101010101" pitchFamily="49" charset="-122"/>
                <a:sym typeface="+mn-ea"/>
              </a:rPr>
              <a:t>的独立不是通过武装斗争，而是由</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最高统治者发动</a:t>
            </a:r>
            <a:r>
              <a:rPr lang="zh-CN" altLang="en-US" sz="2200" b="1">
                <a:latin typeface="楷体" panose="02010609060101010101" pitchFamily="49" charset="-122"/>
                <a:ea typeface="楷体" panose="02010609060101010101" pitchFamily="49" charset="-122"/>
                <a:cs typeface="楷体" panose="02010609060101010101" pitchFamily="49" charset="-122"/>
                <a:sym typeface="+mn-ea"/>
              </a:rPr>
              <a:t>通过</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自上而下的方式实现的，带有与宗主国分离</a:t>
            </a:r>
            <a:r>
              <a:rPr lang="zh-CN" altLang="en-US" sz="2200" b="1">
                <a:latin typeface="楷体" panose="02010609060101010101" pitchFamily="49" charset="-122"/>
                <a:ea typeface="楷体" panose="02010609060101010101" pitchFamily="49" charset="-122"/>
                <a:cs typeface="楷体" panose="02010609060101010101" pitchFamily="49" charset="-122"/>
                <a:sym typeface="+mn-ea"/>
              </a:rPr>
              <a:t>的性质；在政治、经济和文化等方面</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与宗主国仍保留着密切的联系</a:t>
            </a:r>
            <a:r>
              <a:rPr lang="zh-CN" altLang="en-US" sz="2200" b="1">
                <a:latin typeface="楷体" panose="02010609060101010101" pitchFamily="49" charset="-122"/>
                <a:ea typeface="楷体" panose="02010609060101010101" pitchFamily="49" charset="-122"/>
                <a:cs typeface="楷体" panose="02010609060101010101" pitchFamily="49" charset="-122"/>
                <a:sym typeface="+mn-ea"/>
              </a:rPr>
              <a:t>。（如保留君主制、政府大权仍由原葡萄牙贵族掌握，仍保存了大土地所有制和</a:t>
            </a:r>
            <a:r>
              <a:rPr lang="zh-CN" altLang="en-US" sz="2200" b="1" smtClean="0">
                <a:latin typeface="楷体" panose="02010609060101010101" pitchFamily="49" charset="-122"/>
                <a:ea typeface="楷体" panose="02010609060101010101" pitchFamily="49" charset="-122"/>
                <a:cs typeface="楷体" panose="02010609060101010101" pitchFamily="49" charset="-122"/>
                <a:sym typeface="+mn-ea"/>
              </a:rPr>
              <a:t>奴隶制等</a:t>
            </a:r>
            <a:r>
              <a:rPr lang="zh-CN" altLang="en-US" sz="220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200" b="1">
              <a:latin typeface="楷体" panose="02010609060101010101" pitchFamily="49" charset="-122"/>
              <a:ea typeface="楷体" panose="02010609060101010101" pitchFamily="49" charset="-122"/>
              <a:cs typeface="楷体" panose="02010609060101010101" pitchFamily="49" charset="-122"/>
            </a:endParaRPr>
          </a:p>
        </p:txBody>
      </p:sp>
      <p:grpSp>
        <p:nvGrpSpPr>
          <p:cNvPr id="8" name="组合 14"/>
          <p:cNvGrpSpPr/>
          <p:nvPr/>
        </p:nvGrpSpPr>
        <p:grpSpPr>
          <a:xfrm>
            <a:off x="7239000" y="1070918"/>
            <a:ext cx="4114800" cy="5340201"/>
            <a:chOff x="3230978" y="1018729"/>
            <a:chExt cx="3379441" cy="4531933"/>
          </a:xfrm>
        </p:grpSpPr>
        <p:pic>
          <p:nvPicPr>
            <p:cNvPr id="9" name="Picture 3" descr="14-b"/>
            <p:cNvPicPr>
              <a:picLocks noChangeAspect="1"/>
            </p:cNvPicPr>
            <p:nvPr/>
          </p:nvPicPr>
          <p:blipFill>
            <a:blip r:embed="rId2"/>
            <a:stretch>
              <a:fillRect/>
            </a:stretch>
          </p:blipFill>
          <p:spPr>
            <a:xfrm>
              <a:off x="3230979" y="1018729"/>
              <a:ext cx="3379440" cy="4138670"/>
            </a:xfrm>
            <a:prstGeom prst="rect">
              <a:avLst/>
            </a:prstGeom>
            <a:noFill/>
            <a:ln w="9525">
              <a:noFill/>
            </a:ln>
          </p:spPr>
        </p:pic>
        <p:sp>
          <p:nvSpPr>
            <p:cNvPr id="10" name="Text Box 9"/>
            <p:cNvSpPr txBox="1"/>
            <p:nvPr/>
          </p:nvSpPr>
          <p:spPr>
            <a:xfrm>
              <a:off x="3230978" y="5184992"/>
              <a:ext cx="3379440" cy="365670"/>
            </a:xfrm>
            <a:prstGeom prst="rect">
              <a:avLst/>
            </a:prstGeom>
            <a:noFill/>
            <a:ln w="9525">
              <a:noFill/>
            </a:ln>
          </p:spPr>
          <p:txBody>
            <a:bodyPr wrap="square" anchor="t">
              <a:spAutoFit/>
            </a:bodyPr>
            <a:lstStyle/>
            <a:p>
              <a:pPr algn="ctr"/>
              <a:r>
                <a:rPr lang="zh-CN" altLang="en-US" sz="2200" b="1">
                  <a:latin typeface="Times New Roman" panose="02020603050405020304" pitchFamily="18" charset="0"/>
                  <a:ea typeface="宋体" panose="02010600030101010101" pitchFamily="2" charset="-122"/>
                </a:rPr>
                <a:t>拉丁美洲独立战争形势图</a:t>
              </a:r>
            </a:p>
          </p:txBody>
        </p:sp>
      </p:grpSp>
      <p:sp>
        <p:nvSpPr>
          <p:cNvPr id="11" name="椭圆 10"/>
          <p:cNvSpPr/>
          <p:nvPr/>
        </p:nvSpPr>
        <p:spPr>
          <a:xfrm>
            <a:off x="9743702" y="3441700"/>
            <a:ext cx="1322972" cy="511008"/>
          </a:xfrm>
          <a:prstGeom prst="ellipse">
            <a:avLst/>
          </a:prstGeom>
          <a:noFill/>
          <a:ln w="635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2" name="矩形 1"/>
          <p:cNvSpPr/>
          <p:nvPr/>
        </p:nvSpPr>
        <p:spPr>
          <a:xfrm>
            <a:off x="539813" y="2491945"/>
            <a:ext cx="6096000" cy="1107996"/>
          </a:xfrm>
          <a:prstGeom prst="rect">
            <a:avLst/>
          </a:prstGeom>
        </p:spPr>
        <p:txBody>
          <a:bodyPr>
            <a:spAutoFit/>
          </a:bodyPr>
          <a:lstStyle/>
          <a:p>
            <a:r>
              <a:rPr lang="zh-CN" altLang="en-US" sz="2200" b="1" smtClean="0">
                <a:latin typeface="楷体" panose="02010609060101010101" pitchFamily="49" charset="-122"/>
                <a:ea typeface="楷体" panose="02010609060101010101" pitchFamily="49" charset="-122"/>
                <a:cs typeface="楷体" panose="02010609060101010101" pitchFamily="49" charset="-122"/>
              </a:rPr>
              <a:t>    ◆</a:t>
            </a:r>
            <a:r>
              <a:rPr lang="zh-CN" altLang="en-US" sz="2200" b="1">
                <a:latin typeface="楷体" panose="02010609060101010101" pitchFamily="49" charset="-122"/>
                <a:ea typeface="楷体" panose="02010609060101010101" pitchFamily="49" charset="-122"/>
                <a:cs typeface="楷体" panose="02010609060101010101" pitchFamily="49" charset="-122"/>
              </a:rPr>
              <a:t>概况：</a:t>
            </a:r>
            <a:r>
              <a:rPr lang="en-US" altLang="zh-CN" sz="2200" b="1" smtClean="0">
                <a:solidFill>
                  <a:srgbClr val="FF0000"/>
                </a:solidFill>
                <a:latin typeface="楷体" panose="02010609060101010101" pitchFamily="49" charset="-122"/>
                <a:ea typeface="楷体" panose="02010609060101010101" pitchFamily="49" charset="-122"/>
                <a:cs typeface="楷体" panose="02010609060101010101" pitchFamily="49" charset="-122"/>
              </a:rPr>
              <a:t>1822</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年</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t>巴西摆脱葡萄牙的统治，获得独立，建立</a:t>
            </a:r>
            <a:r>
              <a:rPr lang="zh-CN" altLang="en-US" sz="2200" b="1">
                <a:solidFill>
                  <a:srgbClr val="FF0000"/>
                </a:solidFill>
                <a:latin typeface="楷体" panose="02010609060101010101" pitchFamily="49" charset="-122"/>
                <a:ea typeface="楷体" panose="02010609060101010101" pitchFamily="49" charset="-122"/>
                <a:cs typeface="楷体" panose="02010609060101010101" pitchFamily="49" charset="-122"/>
              </a:rPr>
              <a:t>君主制</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2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 </a:t>
            </a:r>
            <a:br>
              <a:rPr lang="zh-CN" altLang="en-US" sz="2200" b="1">
                <a:solidFill>
                  <a:prstClr val="black"/>
                </a:solidFill>
                <a:latin typeface="楷体" panose="02010609060101010101" pitchFamily="49" charset="-122"/>
                <a:ea typeface="楷体" panose="02010609060101010101" pitchFamily="49" charset="-122"/>
                <a:cs typeface="楷体" panose="02010609060101010101" pitchFamily="49" charset="-122"/>
              </a:rPr>
            </a:br>
            <a:endParaRPr lang="zh-CN" altLang="en-US" sz="2200"/>
          </a:p>
        </p:txBody>
      </p:sp>
      <p:sp>
        <p:nvSpPr>
          <p:cNvPr id="13"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pic>
        <p:nvPicPr>
          <p:cNvPr id="12"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523" y="851869"/>
            <a:ext cx="634561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文本框 13"/>
          <p:cNvSpPr txBox="1"/>
          <p:nvPr/>
        </p:nvSpPr>
        <p:spPr>
          <a:xfrm>
            <a:off x="442715" y="957763"/>
            <a:ext cx="4717113"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拉丁美洲独立</a:t>
            </a:r>
            <a:r>
              <a:rPr lang="zh-CN" altLang="en-US" sz="2800" smtClean="0">
                <a:solidFill>
                  <a:schemeClr val="bg1"/>
                </a:solidFill>
                <a:latin typeface="黑体" panose="02010609060101010101" pitchFamily="49" charset="-122"/>
                <a:ea typeface="黑体" panose="02010609060101010101" pitchFamily="49" charset="-122"/>
              </a:rPr>
              <a:t>运动概况</a:t>
            </a:r>
            <a:endParaRPr lang="zh-CN" altLang="en-US" sz="2800">
              <a:solidFill>
                <a:schemeClr val="bg1"/>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par>
                          <p:cTn id="13" fill="hold" nodeType="afterGroup">
                            <p:stCondLst>
                              <p:cond delay="1"/>
                            </p:stCondLst>
                            <p:childTnLst>
                              <p:par>
                                <p:cTn id="14" presetID="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1" grpId="0"/>
      <p:bldP spid="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show="0">
  <p:cSld>
    <p:spTree>
      <p:nvGrpSpPr>
        <p:cNvPr id="1" name=""/>
        <p:cNvGrpSpPr/>
        <p:nvPr/>
      </p:nvGrpSpPr>
      <p:grpSpPr>
        <a:xfrm>
          <a:off x="0" y="0"/>
          <a:ext cx="0" cy="0"/>
        </a:xfrm>
      </p:grpSpPr>
      <p:sp>
        <p:nvSpPr>
          <p:cNvPr id="5" name="矩形 4"/>
          <p:cNvSpPr/>
          <p:nvPr/>
        </p:nvSpPr>
        <p:spPr>
          <a:xfrm>
            <a:off x="381000" y="1931374"/>
            <a:ext cx="5017883" cy="438582"/>
          </a:xfrm>
          <a:prstGeom prst="rect">
            <a:avLst/>
          </a:prstGeom>
        </p:spPr>
        <p:txBody>
          <a:bodyPr wrap="square" lIns="68580" tIns="34290" rIns="68580" bIns="34290">
            <a:spAutoFit/>
          </a:bodyPr>
          <a:lstStyle/>
          <a:p>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a:t>
            </a:r>
            <a:r>
              <a:rPr lang="en-US" altLang="zh-CN" sz="2400" b="1">
                <a:solidFill>
                  <a:prstClr val="black"/>
                </a:solidFill>
                <a:latin typeface="黑体" panose="02010609060101010101" pitchFamily="49" charset="-122"/>
                <a:ea typeface="黑体" panose="02010609060101010101" pitchFamily="49" charset="-122"/>
                <a:cs typeface="楷体" panose="02010609060101010101" pitchFamily="49" charset="-122"/>
              </a:rPr>
              <a:t>4</a:t>
            </a: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）墨西哥的</a:t>
            </a:r>
            <a:r>
              <a:rPr lang="zh-CN" altLang="en-US" sz="2400" b="1" smtClean="0">
                <a:solidFill>
                  <a:prstClr val="black"/>
                </a:solidFill>
                <a:latin typeface="黑体" panose="02010609060101010101" pitchFamily="49" charset="-122"/>
                <a:ea typeface="黑体" panose="02010609060101010101" pitchFamily="49" charset="-122"/>
                <a:cs typeface="楷体" panose="02010609060101010101" pitchFamily="49" charset="-122"/>
              </a:rPr>
              <a:t>独立（</a:t>
            </a:r>
            <a:r>
              <a:rPr lang="en-US" altLang="zh-CN" sz="2400" b="1" smtClean="0">
                <a:solidFill>
                  <a:prstClr val="black"/>
                </a:solidFill>
                <a:latin typeface="黑体" panose="02010609060101010101" pitchFamily="49" charset="-122"/>
                <a:ea typeface="黑体" panose="02010609060101010101" pitchFamily="49" charset="-122"/>
                <a:cs typeface="楷体" panose="02010609060101010101" pitchFamily="49" charset="-122"/>
              </a:rPr>
              <a:t>1810-1821</a:t>
            </a:r>
            <a:r>
              <a:rPr lang="zh-CN" altLang="en-US" sz="2400" b="1" smtClean="0">
                <a:solidFill>
                  <a:prstClr val="black"/>
                </a:solidFill>
                <a:latin typeface="黑体" panose="02010609060101010101" pitchFamily="49" charset="-122"/>
                <a:ea typeface="黑体" panose="02010609060101010101" pitchFamily="49" charset="-122"/>
                <a:cs typeface="楷体" panose="02010609060101010101" pitchFamily="49" charset="-122"/>
              </a:rPr>
              <a:t>）</a:t>
            </a:r>
            <a:endParaRPr lang="zh-CN" altLang="en-US" sz="2400" b="1">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grpSp>
        <p:nvGrpSpPr>
          <p:cNvPr id="8" name="组合 14"/>
          <p:cNvGrpSpPr/>
          <p:nvPr/>
        </p:nvGrpSpPr>
        <p:grpSpPr>
          <a:xfrm>
            <a:off x="7239000" y="1070918"/>
            <a:ext cx="4114800" cy="5345523"/>
            <a:chOff x="3230978" y="1018729"/>
            <a:chExt cx="3379441" cy="4536449"/>
          </a:xfrm>
        </p:grpSpPr>
        <p:pic>
          <p:nvPicPr>
            <p:cNvPr id="9" name="Picture 3" descr="14-b"/>
            <p:cNvPicPr>
              <a:picLocks noChangeAspect="1"/>
            </p:cNvPicPr>
            <p:nvPr/>
          </p:nvPicPr>
          <p:blipFill>
            <a:blip r:embed="rId2"/>
            <a:stretch>
              <a:fillRect/>
            </a:stretch>
          </p:blipFill>
          <p:spPr>
            <a:xfrm>
              <a:off x="3230979" y="1018729"/>
              <a:ext cx="3379440" cy="4138670"/>
            </a:xfrm>
            <a:prstGeom prst="rect">
              <a:avLst/>
            </a:prstGeom>
            <a:noFill/>
            <a:ln w="9525">
              <a:noFill/>
            </a:ln>
          </p:spPr>
        </p:pic>
        <p:sp>
          <p:nvSpPr>
            <p:cNvPr id="10" name="Text Box 9"/>
            <p:cNvSpPr txBox="1"/>
            <p:nvPr/>
          </p:nvSpPr>
          <p:spPr>
            <a:xfrm>
              <a:off x="3230978" y="5189508"/>
              <a:ext cx="3379440" cy="365670"/>
            </a:xfrm>
            <a:prstGeom prst="rect">
              <a:avLst/>
            </a:prstGeom>
            <a:noFill/>
            <a:ln w="9525">
              <a:noFill/>
            </a:ln>
          </p:spPr>
          <p:txBody>
            <a:bodyPr wrap="square" anchor="t">
              <a:spAutoFit/>
            </a:bodyPr>
            <a:lstStyle/>
            <a:p>
              <a:pPr algn="ctr"/>
              <a:r>
                <a:rPr lang="zh-CN" altLang="en-US" sz="2200" b="1">
                  <a:latin typeface="Times New Roman" panose="02020603050405020304" pitchFamily="18" charset="0"/>
                  <a:ea typeface="宋体" panose="02010600030101010101" pitchFamily="2" charset="-122"/>
                </a:rPr>
                <a:t>拉丁美洲独立战争形势图</a:t>
              </a:r>
            </a:p>
          </p:txBody>
        </p:sp>
      </p:grpSp>
      <p:sp>
        <p:nvSpPr>
          <p:cNvPr id="11" name="椭圆 10"/>
          <p:cNvSpPr/>
          <p:nvPr/>
        </p:nvSpPr>
        <p:spPr>
          <a:xfrm rot="19432944">
            <a:off x="7582896" y="1178971"/>
            <a:ext cx="603678" cy="1120768"/>
          </a:xfrm>
          <a:prstGeom prst="ellipse">
            <a:avLst/>
          </a:prstGeom>
          <a:noFill/>
          <a:ln w="635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2" name="矩形 1"/>
          <p:cNvSpPr/>
          <p:nvPr/>
        </p:nvSpPr>
        <p:spPr>
          <a:xfrm>
            <a:off x="838200" y="2923107"/>
            <a:ext cx="5816831" cy="211686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ts val="3200"/>
              </a:lnSpc>
            </a:pPr>
            <a:r>
              <a:rPr lang="en-US" altLang="zh-CN" sz="2400" smtClean="0">
                <a:solidFill>
                  <a:prstClr val="black"/>
                </a:solidFill>
                <a:latin typeface="楷体" panose="02010609060101010101" pitchFamily="49" charset="-122"/>
                <a:ea typeface="楷体" panose="02010609060101010101" pitchFamily="49" charset="-122"/>
                <a:cs typeface="楷体" panose="02010609060101010101" pitchFamily="49" charset="-122"/>
              </a:rPr>
              <a:t>    1810</a:t>
            </a:r>
            <a:r>
              <a:rPr lang="zh-CN" altLang="en-US" sz="2400">
                <a:solidFill>
                  <a:prstClr val="black"/>
                </a:solidFill>
                <a:latin typeface="楷体" panose="02010609060101010101" pitchFamily="49" charset="-122"/>
                <a:ea typeface="楷体" panose="02010609060101010101" pitchFamily="49" charset="-122"/>
                <a:cs typeface="楷体" panose="02010609060101010101" pitchFamily="49" charset="-122"/>
              </a:rPr>
              <a:t>年墨西哥人民先后在伊达尔戈和何塞</a:t>
            </a:r>
            <a:r>
              <a:rPr lang="en-US" altLang="zh-CN" sz="2400">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zh-CN" altLang="en-US" sz="2400">
                <a:solidFill>
                  <a:prstClr val="black"/>
                </a:solidFill>
                <a:latin typeface="楷体" panose="02010609060101010101" pitchFamily="49" charset="-122"/>
                <a:ea typeface="楷体" panose="02010609060101010101" pitchFamily="49" charset="-122"/>
                <a:cs typeface="楷体" panose="02010609060101010101" pitchFamily="49" charset="-122"/>
              </a:rPr>
              <a:t>莫雷洛斯的领导下，发动反抗统治者、要求民族独立的大规模起义</a:t>
            </a:r>
            <a:r>
              <a:rPr lang="zh-CN" altLang="en-US" sz="2400" smtClean="0">
                <a:solidFill>
                  <a:prstClr val="black"/>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smtClean="0">
              <a:solidFill>
                <a:prstClr val="black"/>
              </a:solidFill>
              <a:latin typeface="楷体" panose="02010609060101010101" pitchFamily="49" charset="-122"/>
              <a:ea typeface="楷体" panose="02010609060101010101" pitchFamily="49" charset="-122"/>
              <a:cs typeface="楷体" panose="02010609060101010101" pitchFamily="49" charset="-122"/>
            </a:endParaRPr>
          </a:p>
          <a:p>
            <a:pPr>
              <a:lnSpc>
                <a:spcPts val="3200"/>
              </a:lnSpc>
            </a:pPr>
            <a:r>
              <a:rPr lang="en-US" altLang="zh-CN" sz="2400">
                <a:solidFill>
                  <a:prstClr val="black"/>
                </a:solidFill>
                <a:latin typeface="楷体" panose="02010609060101010101" pitchFamily="49" charset="-122"/>
                <a:ea typeface="楷体" panose="02010609060101010101" pitchFamily="49" charset="-122"/>
                <a:cs typeface="楷体" panose="02010609060101010101" pitchFamily="49" charset="-122"/>
              </a:rPr>
              <a:t> </a:t>
            </a:r>
            <a:r>
              <a:rPr lang="en-US" altLang="zh-CN" sz="2400" smtClean="0">
                <a:solidFill>
                  <a:prstClr val="black"/>
                </a:solidFill>
                <a:latin typeface="楷体" panose="02010609060101010101" pitchFamily="49" charset="-122"/>
                <a:ea typeface="楷体" panose="02010609060101010101" pitchFamily="49" charset="-122"/>
                <a:cs typeface="楷体" panose="02010609060101010101" pitchFamily="49" charset="-122"/>
              </a:rPr>
              <a:t>   </a:t>
            </a:r>
            <a:r>
              <a:rPr lang="en-US" altLang="zh-CN" sz="2400" smtClean="0">
                <a:solidFill>
                  <a:srgbClr val="FF0000"/>
                </a:solidFill>
                <a:latin typeface="楷体" panose="02010609060101010101" pitchFamily="49" charset="-122"/>
                <a:ea typeface="楷体" panose="02010609060101010101" pitchFamily="49" charset="-122"/>
                <a:cs typeface="楷体" panose="02010609060101010101" pitchFamily="49" charset="-122"/>
              </a:rPr>
              <a:t>1821</a:t>
            </a:r>
            <a:r>
              <a:rPr lang="zh-CN" altLang="en-US" sz="2400">
                <a:solidFill>
                  <a:srgbClr val="FF0000"/>
                </a:solidFill>
                <a:latin typeface="楷体" panose="02010609060101010101" pitchFamily="49" charset="-122"/>
                <a:ea typeface="楷体" panose="02010609060101010101" pitchFamily="49" charset="-122"/>
                <a:cs typeface="楷体" panose="02010609060101010101" pitchFamily="49" charset="-122"/>
              </a:rPr>
              <a:t>年</a:t>
            </a:r>
            <a:r>
              <a:rPr lang="zh-CN" altLang="en-US" sz="2400">
                <a:solidFill>
                  <a:prstClr val="black"/>
                </a:solidFill>
                <a:latin typeface="楷体" panose="02010609060101010101" pitchFamily="49" charset="-122"/>
                <a:ea typeface="楷体" panose="02010609060101010101" pitchFamily="49" charset="-122"/>
                <a:cs typeface="楷体" panose="02010609060101010101" pitchFamily="49" charset="-122"/>
              </a:rPr>
              <a:t>获得独立，</a:t>
            </a:r>
            <a:r>
              <a:rPr lang="en-US" altLang="zh-CN" sz="2400">
                <a:solidFill>
                  <a:prstClr val="black"/>
                </a:solidFill>
                <a:latin typeface="楷体" panose="02010609060101010101" pitchFamily="49" charset="-122"/>
                <a:ea typeface="楷体" panose="02010609060101010101" pitchFamily="49" charset="-122"/>
                <a:cs typeface="楷体" panose="02010609060101010101" pitchFamily="49" charset="-122"/>
              </a:rPr>
              <a:t>1824</a:t>
            </a:r>
            <a:r>
              <a:rPr lang="zh-CN" altLang="en-US" sz="2400">
                <a:solidFill>
                  <a:prstClr val="black"/>
                </a:solidFill>
                <a:latin typeface="楷体" panose="02010609060101010101" pitchFamily="49" charset="-122"/>
                <a:ea typeface="楷体" panose="02010609060101010101" pitchFamily="49" charset="-122"/>
                <a:cs typeface="楷体" panose="02010609060101010101" pitchFamily="49" charset="-122"/>
              </a:rPr>
              <a:t>年建立联邦共和国。</a:t>
            </a:r>
            <a:endParaRPr lang="zh-CN" altLang="en-US" sz="2400"/>
          </a:p>
        </p:txBody>
      </p:sp>
      <p:sp>
        <p:nvSpPr>
          <p:cNvPr id="13"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pic>
        <p:nvPicPr>
          <p:cNvPr id="12"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523" y="851869"/>
            <a:ext cx="6345619"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文本框 13"/>
          <p:cNvSpPr txBox="1"/>
          <p:nvPr/>
        </p:nvSpPr>
        <p:spPr>
          <a:xfrm>
            <a:off x="442715" y="957763"/>
            <a:ext cx="4717113"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拉丁美洲独立</a:t>
            </a:r>
            <a:r>
              <a:rPr lang="zh-CN" altLang="en-US" sz="2800" smtClean="0">
                <a:solidFill>
                  <a:schemeClr val="bg1"/>
                </a:solidFill>
                <a:latin typeface="黑体" panose="02010609060101010101" pitchFamily="49" charset="-122"/>
                <a:ea typeface="黑体" panose="02010609060101010101" pitchFamily="49" charset="-122"/>
              </a:rPr>
              <a:t>运动概况</a:t>
            </a:r>
            <a:endParaRPr lang="zh-CN" altLang="en-US" sz="2800">
              <a:solidFill>
                <a:schemeClr val="bg1"/>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5441" y="1021746"/>
            <a:ext cx="435057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369888" y="1195719"/>
            <a:ext cx="3017822" cy="438582"/>
          </a:xfrm>
          <a:prstGeom prst="rect">
            <a:avLst/>
          </a:prstGeom>
          <a:noFill/>
        </p:spPr>
        <p:txBody>
          <a:bodyPr wrap="square" lIns="68580" tIns="34290" rIns="68580" bIns="3429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a:solidFill>
                  <a:schemeClr val="bg1"/>
                </a:solidFill>
                <a:latin typeface="黑体" panose="02010609060101010101" pitchFamily="49" charset="-122"/>
                <a:ea typeface="黑体" panose="02010609060101010101" pitchFamily="49" charset="-122"/>
              </a:rPr>
              <a:t>3.</a:t>
            </a:r>
            <a:r>
              <a:rPr lang="zh-CN" altLang="en-US">
                <a:solidFill>
                  <a:schemeClr val="bg1"/>
                </a:solidFill>
                <a:latin typeface="黑体" panose="02010609060101010101" pitchFamily="49" charset="-122"/>
                <a:ea typeface="黑体" panose="02010609060101010101" pitchFamily="49" charset="-122"/>
              </a:rPr>
              <a:t>独立后的发展困局 </a:t>
            </a:r>
          </a:p>
        </p:txBody>
      </p:sp>
      <p:sp>
        <p:nvSpPr>
          <p:cNvPr id="6"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2" name="矩形 1"/>
          <p:cNvSpPr/>
          <p:nvPr/>
        </p:nvSpPr>
        <p:spPr>
          <a:xfrm>
            <a:off x="838200" y="2075971"/>
            <a:ext cx="10214811" cy="34778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200" smtClean="0">
                <a:latin typeface="黑体" panose="02010609060101010101" pitchFamily="49" charset="-122"/>
                <a:ea typeface="黑体" panose="02010609060101010101" pitchFamily="49" charset="-122"/>
              </a:rPr>
              <a:t>    </a:t>
            </a:r>
            <a:r>
              <a:rPr lang="zh-CN" altLang="en-US" sz="2200">
                <a:latin typeface="楷体" panose="02010609060101010101" pitchFamily="49" charset="-122"/>
                <a:ea typeface="楷体" panose="02010609060101010101" pitchFamily="49" charset="-122"/>
              </a:rPr>
              <a:t>材料一  </a:t>
            </a:r>
            <a:r>
              <a:rPr lang="zh-CN" altLang="en-US" sz="2200" smtClean="0">
                <a:latin typeface="楷体" panose="02010609060101010101" pitchFamily="49" charset="-122"/>
                <a:ea typeface="楷体" panose="02010609060101010101" pitchFamily="49" charset="-122"/>
              </a:rPr>
              <a:t>独立</a:t>
            </a:r>
            <a:r>
              <a:rPr lang="zh-CN" altLang="en-US" sz="2200">
                <a:latin typeface="楷体" panose="02010609060101010101" pitchFamily="49" charset="-122"/>
                <a:ea typeface="楷体" panose="02010609060101010101" pitchFamily="49" charset="-122"/>
              </a:rPr>
              <a:t>后的拉美各国（除巴西外）都建立了议会制共和国，但实际上广大人民在</a:t>
            </a:r>
            <a:r>
              <a:rPr lang="zh-CN" altLang="en-US" sz="2200">
                <a:solidFill>
                  <a:srgbClr val="FF0000"/>
                </a:solidFill>
                <a:latin typeface="楷体" panose="02010609060101010101" pitchFamily="49" charset="-122"/>
                <a:ea typeface="楷体" panose="02010609060101010101" pitchFamily="49" charset="-122"/>
              </a:rPr>
              <a:t>政治上处于无权地位</a:t>
            </a:r>
            <a:r>
              <a:rPr lang="zh-CN" altLang="en-US" sz="2200">
                <a:latin typeface="楷体" panose="02010609060101010101" pitchFamily="49" charset="-122"/>
                <a:ea typeface="楷体" panose="02010609060101010101" pitchFamily="49" charset="-122"/>
              </a:rPr>
              <a:t>，黑人和印第安人更是遭到种族压迫和歧视；各国普遍</a:t>
            </a:r>
            <a:r>
              <a:rPr lang="zh-CN" altLang="en-US" sz="2200">
                <a:solidFill>
                  <a:srgbClr val="FF0000"/>
                </a:solidFill>
                <a:latin typeface="楷体" panose="02010609060101010101" pitchFamily="49" charset="-122"/>
                <a:ea typeface="楷体" panose="02010609060101010101" pitchFamily="49" charset="-122"/>
              </a:rPr>
              <a:t>出现了军事独裁者</a:t>
            </a:r>
            <a:r>
              <a:rPr lang="zh-CN" altLang="en-US" sz="2200">
                <a:latin typeface="楷体" panose="02010609060101010101" pitchFamily="49" charset="-122"/>
                <a:ea typeface="楷体" panose="02010609060101010101" pitchFamily="49" charset="-122"/>
                <a:sym typeface="+mn-ea"/>
              </a:rPr>
              <a:t>（考迪罗：军官或地主集团首领）的</a:t>
            </a:r>
            <a:r>
              <a:rPr lang="zh-CN" altLang="en-US" sz="2200">
                <a:latin typeface="楷体" panose="02010609060101010101" pitchFamily="49" charset="-122"/>
                <a:ea typeface="楷体" panose="02010609060101010101" pitchFamily="49" charset="-122"/>
              </a:rPr>
              <a:t>统治。……他们依靠军队和教会（大地产所有者），任意修改宪法，实行军事管制，随意搜刮民财，抢劫国库。</a:t>
            </a:r>
            <a:r>
              <a:rPr lang="zh-CN" altLang="en-US" sz="2200">
                <a:latin typeface="楷体" panose="02010609060101010101" pitchFamily="49" charset="-122"/>
                <a:ea typeface="楷体" panose="02010609060101010101" pitchFamily="49" charset="-122"/>
                <a:sym typeface="+mn-ea"/>
              </a:rPr>
              <a:t>……</a:t>
            </a:r>
            <a:r>
              <a:rPr lang="zh-CN" altLang="en-US" sz="2200">
                <a:latin typeface="楷体" panose="02010609060101010101" pitchFamily="49" charset="-122"/>
                <a:ea typeface="楷体" panose="02010609060101010101" pitchFamily="49" charset="-122"/>
              </a:rPr>
              <a:t>考迪罗夺权的方式就是发动军事政变，</a:t>
            </a:r>
            <a:r>
              <a:rPr lang="zh-CN" altLang="en-US" sz="2200">
                <a:latin typeface="楷体" panose="02010609060101010101" pitchFamily="49" charset="-122"/>
                <a:ea typeface="楷体" panose="02010609060101010101" pitchFamily="49" charset="-122"/>
                <a:sym typeface="+mn-ea"/>
              </a:rPr>
              <a:t>如墨西哥在</a:t>
            </a:r>
            <a:r>
              <a:rPr lang="en-US" altLang="zh-CN" sz="2200">
                <a:latin typeface="楷体" panose="02010609060101010101" pitchFamily="49" charset="-122"/>
                <a:ea typeface="楷体" panose="02010609060101010101" pitchFamily="49" charset="-122"/>
                <a:sym typeface="+mn-ea"/>
              </a:rPr>
              <a:t>1824-1848</a:t>
            </a:r>
            <a:r>
              <a:rPr lang="zh-CN" altLang="en-US" sz="2200">
                <a:latin typeface="楷体" panose="02010609060101010101" pitchFamily="49" charset="-122"/>
                <a:ea typeface="楷体" panose="02010609060101010101" pitchFamily="49" charset="-122"/>
                <a:sym typeface="+mn-ea"/>
              </a:rPr>
              <a:t>年间发动了</a:t>
            </a:r>
            <a:r>
              <a:rPr lang="en-US" altLang="zh-CN" sz="2200">
                <a:latin typeface="楷体" panose="02010609060101010101" pitchFamily="49" charset="-122"/>
                <a:ea typeface="楷体" panose="02010609060101010101" pitchFamily="49" charset="-122"/>
                <a:sym typeface="+mn-ea"/>
              </a:rPr>
              <a:t>250</a:t>
            </a:r>
            <a:r>
              <a:rPr lang="zh-CN" altLang="en-US" sz="2200">
                <a:latin typeface="楷体" panose="02010609060101010101" pitchFamily="49" charset="-122"/>
                <a:ea typeface="楷体" panose="02010609060101010101" pitchFamily="49" charset="-122"/>
                <a:sym typeface="+mn-ea"/>
              </a:rPr>
              <a:t>次政变，更换了</a:t>
            </a:r>
            <a:r>
              <a:rPr lang="en-US" altLang="zh-CN" sz="2200">
                <a:latin typeface="楷体" panose="02010609060101010101" pitchFamily="49" charset="-122"/>
                <a:ea typeface="楷体" panose="02010609060101010101" pitchFamily="49" charset="-122"/>
                <a:sym typeface="+mn-ea"/>
              </a:rPr>
              <a:t>31</a:t>
            </a:r>
            <a:r>
              <a:rPr lang="zh-CN" altLang="en-US" sz="2200">
                <a:latin typeface="楷体" panose="02010609060101010101" pitchFamily="49" charset="-122"/>
                <a:ea typeface="楷体" panose="02010609060101010101" pitchFamily="49" charset="-122"/>
                <a:sym typeface="+mn-ea"/>
              </a:rPr>
              <a:t>个总统，其中在</a:t>
            </a:r>
            <a:r>
              <a:rPr lang="en-US" altLang="zh-CN" sz="2200">
                <a:latin typeface="楷体" panose="02010609060101010101" pitchFamily="49" charset="-122"/>
                <a:ea typeface="楷体" panose="02010609060101010101" pitchFamily="49" charset="-122"/>
                <a:sym typeface="+mn-ea"/>
              </a:rPr>
              <a:t>1841-1848</a:t>
            </a:r>
            <a:r>
              <a:rPr lang="zh-CN" altLang="en-US" sz="2200">
                <a:latin typeface="楷体" panose="02010609060101010101" pitchFamily="49" charset="-122"/>
                <a:ea typeface="楷体" panose="02010609060101010101" pitchFamily="49" charset="-122"/>
                <a:sym typeface="+mn-ea"/>
              </a:rPr>
              <a:t>年</a:t>
            </a:r>
            <a:r>
              <a:rPr lang="en-US" altLang="zh-CN" sz="2200">
                <a:latin typeface="楷体" panose="02010609060101010101" pitchFamily="49" charset="-122"/>
                <a:ea typeface="楷体" panose="02010609060101010101" pitchFamily="49" charset="-122"/>
                <a:sym typeface="+mn-ea"/>
              </a:rPr>
              <a:t>7</a:t>
            </a:r>
            <a:r>
              <a:rPr lang="zh-CN" altLang="en-US" sz="2200">
                <a:latin typeface="楷体" panose="02010609060101010101" pitchFamily="49" charset="-122"/>
                <a:ea typeface="楷体" panose="02010609060101010101" pitchFamily="49" charset="-122"/>
                <a:sym typeface="+mn-ea"/>
              </a:rPr>
              <a:t>年内更换了</a:t>
            </a:r>
            <a:r>
              <a:rPr lang="en-US" altLang="zh-CN" sz="2200">
                <a:latin typeface="楷体" panose="02010609060101010101" pitchFamily="49" charset="-122"/>
                <a:ea typeface="楷体" panose="02010609060101010101" pitchFamily="49" charset="-122"/>
                <a:sym typeface="+mn-ea"/>
              </a:rPr>
              <a:t>21</a:t>
            </a:r>
            <a:r>
              <a:rPr lang="zh-CN" altLang="en-US" sz="2200">
                <a:latin typeface="楷体" panose="02010609060101010101" pitchFamily="49" charset="-122"/>
                <a:ea typeface="楷体" panose="02010609060101010101" pitchFamily="49" charset="-122"/>
                <a:sym typeface="+mn-ea"/>
              </a:rPr>
              <a:t>个总统。……</a:t>
            </a:r>
            <a:r>
              <a:rPr lang="zh-CN" altLang="en-US" sz="2200">
                <a:latin typeface="楷体" panose="02010609060101010101" pitchFamily="49" charset="-122"/>
                <a:ea typeface="楷体" panose="02010609060101010101" pitchFamily="49" charset="-122"/>
              </a:rPr>
              <a:t>为了维护自己的统治，考迪罗们经常以</a:t>
            </a:r>
            <a:r>
              <a:rPr lang="zh-CN" altLang="en-US" sz="2200">
                <a:solidFill>
                  <a:srgbClr val="FF0000"/>
                </a:solidFill>
                <a:latin typeface="楷体" panose="02010609060101010101" pitchFamily="49" charset="-122"/>
                <a:ea typeface="楷体" panose="02010609060101010101" pitchFamily="49" charset="-122"/>
              </a:rPr>
              <a:t>出卖国家主权和利益</a:t>
            </a:r>
            <a:r>
              <a:rPr lang="zh-CN" altLang="en-US" sz="2200">
                <a:latin typeface="楷体" panose="02010609060101010101" pitchFamily="49" charset="-122"/>
                <a:ea typeface="楷体" panose="02010609060101010101" pitchFamily="49" charset="-122"/>
              </a:rPr>
              <a:t>换取欧洲国家和美国的借款，从而为</a:t>
            </a:r>
            <a:r>
              <a:rPr lang="zh-CN" altLang="en-US" sz="2200">
                <a:solidFill>
                  <a:srgbClr val="FF0000"/>
                </a:solidFill>
                <a:latin typeface="楷体" panose="02010609060101010101" pitchFamily="49" charset="-122"/>
                <a:ea typeface="楷体" panose="02010609060101010101" pitchFamily="49" charset="-122"/>
              </a:rPr>
              <a:t>外国资本的渗入和政治干涉</a:t>
            </a:r>
            <a:r>
              <a:rPr lang="zh-CN" altLang="en-US" sz="2200">
                <a:latin typeface="楷体" panose="02010609060101010101" pitchFamily="49" charset="-122"/>
                <a:ea typeface="楷体" panose="02010609060101010101" pitchFamily="49" charset="-122"/>
              </a:rPr>
              <a:t>大开方便之门。……总之，考迪罗制只能使国家和人民经常陷于</a:t>
            </a:r>
            <a:r>
              <a:rPr lang="zh-CN" altLang="en-US" sz="2200">
                <a:solidFill>
                  <a:srgbClr val="FF0000"/>
                </a:solidFill>
                <a:latin typeface="楷体" panose="02010609060101010101" pitchFamily="49" charset="-122"/>
                <a:ea typeface="楷体" panose="02010609060101010101" pitchFamily="49" charset="-122"/>
              </a:rPr>
              <a:t>苦难和不安</a:t>
            </a:r>
            <a:r>
              <a:rPr lang="zh-CN" altLang="en-US" sz="2200">
                <a:latin typeface="楷体" panose="02010609060101010101" pitchFamily="49" charset="-122"/>
                <a:ea typeface="楷体" panose="02010609060101010101" pitchFamily="49" charset="-122"/>
              </a:rPr>
              <a:t>之中。                                             </a:t>
            </a:r>
          </a:p>
          <a:p>
            <a:r>
              <a:rPr lang="zh-CN" altLang="en-US">
                <a:latin typeface="楷体" panose="02010609060101010101" pitchFamily="49" charset="-122"/>
                <a:ea typeface="楷体" panose="02010609060101010101" pitchFamily="49" charset="-122"/>
              </a:rPr>
              <a:t>                        </a:t>
            </a:r>
            <a:r>
              <a:rPr lang="zh-CN" altLang="en-US" sz="2200">
                <a:latin typeface="楷体" panose="02010609060101010101" pitchFamily="49" charset="-122"/>
                <a:ea typeface="楷体" panose="02010609060101010101" pitchFamily="49" charset="-122"/>
              </a:rPr>
              <a:t>—</a:t>
            </a: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改编自吴于廑、齐世荣主编《世界史·近代史编下卷》</a:t>
            </a:r>
            <a:endParaRPr lang="zh-CN" altLang="en-US" sz="2200"/>
          </a:p>
        </p:txBody>
      </p:sp>
      <p:sp>
        <p:nvSpPr>
          <p:cNvPr id="7" name="矩形 6"/>
          <p:cNvSpPr/>
          <p:nvPr/>
        </p:nvSpPr>
        <p:spPr>
          <a:xfrm>
            <a:off x="1053594" y="5821542"/>
            <a:ext cx="10084812" cy="461665"/>
          </a:xfrm>
          <a:prstGeom prst="rect">
            <a:avLst/>
          </a:prstGeom>
          <a:solidFill>
            <a:schemeClr val="accent5">
              <a:lumMod val="40000"/>
              <a:lumOff val="60000"/>
            </a:schemeClr>
          </a:solidFill>
        </p:spPr>
        <p:txBody>
          <a:bodyPr wrap="none">
            <a:spAutoFit/>
          </a:bodyPr>
          <a:lstStyle/>
          <a:p>
            <a:pPr eaLnBrk="0" hangingPunct="0">
              <a:spcAft>
                <a:spcPts val="1200"/>
              </a:spcAft>
            </a:pPr>
            <a:r>
              <a:rPr lang="zh-CN" altLang="en-US" sz="2400" b="1" noProof="1">
                <a:latin typeface="黑体" panose="02010609060101010101" pitchFamily="49" charset="-122"/>
                <a:ea typeface="黑体" panose="02010609060101010101" pitchFamily="49" charset="-122"/>
                <a:sym typeface="+mn-ea"/>
              </a:rPr>
              <a:t>内部：</a:t>
            </a:r>
            <a:r>
              <a:rPr lang="zh-CN" altLang="zh-CN" sz="2400" b="1" noProof="1">
                <a:latin typeface="黑体" panose="02010609060101010101" pitchFamily="49" charset="-122"/>
                <a:ea typeface="黑体" panose="02010609060101010101" pitchFamily="49" charset="-122"/>
                <a:sym typeface="+mn-ea"/>
              </a:rPr>
              <a:t>各国普遍实行军事独裁统治，</a:t>
            </a:r>
            <a:r>
              <a:rPr lang="zh-CN" altLang="en-US" sz="2400" b="1">
                <a:latin typeface="黑体" panose="02010609060101010101" pitchFamily="49" charset="-122"/>
                <a:ea typeface="黑体" panose="02010609060101010101" pitchFamily="49" charset="-122"/>
              </a:rPr>
              <a:t>政局动荡，</a:t>
            </a:r>
            <a:r>
              <a:rPr lang="zh-CN" altLang="zh-CN" sz="2400" b="1" noProof="1">
                <a:latin typeface="黑体" panose="02010609060101010101" pitchFamily="49" charset="-122"/>
                <a:ea typeface="黑体" panose="02010609060101010101" pitchFamily="49" charset="-122"/>
                <a:sym typeface="+mn-ea"/>
              </a:rPr>
              <a:t>政治经济发展停滞不前。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373940" y="5246422"/>
            <a:ext cx="5753498" cy="461665"/>
          </a:xfrm>
          <a:prstGeom prst="rect">
            <a:avLst/>
          </a:prstGeom>
          <a:solidFill>
            <a:schemeClr val="accent5">
              <a:lumMod val="40000"/>
              <a:lumOff val="60000"/>
            </a:schemeClr>
          </a:solidFill>
        </p:spPr>
        <p:txBody>
          <a:bodyPr wrap="none">
            <a:spAutoFit/>
          </a:bodyPr>
          <a:lstStyle/>
          <a:p>
            <a:pPr eaLnBrk="0" hangingPunct="0">
              <a:spcAft>
                <a:spcPts val="1200"/>
              </a:spcAft>
            </a:pPr>
            <a:r>
              <a:rPr lang="zh-CN" altLang="en-US" sz="2400" b="1" noProof="1">
                <a:latin typeface="黑体" panose="02010609060101010101" pitchFamily="49" charset="-122"/>
                <a:ea typeface="黑体" panose="02010609060101010101" pitchFamily="49" charset="-122"/>
                <a:sym typeface="+mn-ea"/>
              </a:rPr>
              <a:t>外部：</a:t>
            </a:r>
            <a:r>
              <a:rPr lang="zh-CN" altLang="zh-CN" sz="2400" b="1" noProof="1">
                <a:latin typeface="黑体" panose="02010609060101010101" pitchFamily="49" charset="-122"/>
                <a:ea typeface="黑体" panose="02010609060101010101" pitchFamily="49" charset="-122"/>
                <a:sym typeface="+mn-ea"/>
              </a:rPr>
              <a:t>英美</a:t>
            </a:r>
            <a:r>
              <a:rPr lang="zh-CN" altLang="en-US" sz="2400" b="1" noProof="1">
                <a:latin typeface="黑体" panose="02010609060101010101" pitchFamily="49" charset="-122"/>
                <a:ea typeface="黑体" panose="02010609060101010101" pitchFamily="49" charset="-122"/>
                <a:sym typeface="+mn-ea"/>
              </a:rPr>
              <a:t>等国</a:t>
            </a:r>
            <a:r>
              <a:rPr lang="zh-CN" altLang="zh-CN" sz="2400" b="1" noProof="1">
                <a:latin typeface="黑体" panose="02010609060101010101" pitchFamily="49" charset="-122"/>
                <a:ea typeface="黑体" panose="02010609060101010101" pitchFamily="49" charset="-122"/>
                <a:sym typeface="+mn-ea"/>
              </a:rPr>
              <a:t>的经济侵略和政治</a:t>
            </a:r>
            <a:r>
              <a:rPr lang="zh-CN" altLang="zh-CN" sz="2400" b="1" noProof="1" smtClean="0">
                <a:latin typeface="黑体" panose="02010609060101010101" pitchFamily="49" charset="-122"/>
                <a:ea typeface="黑体" panose="02010609060101010101" pitchFamily="49" charset="-122"/>
                <a:sym typeface="+mn-ea"/>
              </a:rPr>
              <a:t>渗透</a:t>
            </a:r>
            <a:r>
              <a:rPr lang="zh-CN" altLang="en-US" sz="2400" b="1" noProof="1" smtClean="0">
                <a:latin typeface="黑体" panose="02010609060101010101" pitchFamily="49" charset="-122"/>
                <a:ea typeface="黑体" panose="02010609060101010101" pitchFamily="49" charset="-122"/>
                <a:sym typeface="+mn-ea"/>
              </a:rPr>
              <a:t>。</a:t>
            </a:r>
            <a:endParaRPr lang="zh-CN" altLang="zh-CN" sz="2400" b="1" noProof="1">
              <a:latin typeface="黑体" panose="02010609060101010101" pitchFamily="49" charset="-122"/>
              <a:ea typeface="黑体" panose="02010609060101010101" pitchFamily="49" charset="-122"/>
              <a:sym typeface="+mn-ea"/>
            </a:endParaRPr>
          </a:p>
        </p:txBody>
      </p:sp>
      <p:sp>
        <p:nvSpPr>
          <p:cNvPr id="5" name="矩形 4"/>
          <p:cNvSpPr/>
          <p:nvPr/>
        </p:nvSpPr>
        <p:spPr>
          <a:xfrm>
            <a:off x="1204010" y="2285779"/>
            <a:ext cx="9783980" cy="263149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ts val="3300"/>
              </a:lnSpc>
            </a:pPr>
            <a:r>
              <a:rPr lang="zh-CN" altLang="en-US" sz="2400" kern="100" smtClean="0">
                <a:latin typeface="楷体" panose="02010609060101010101" pitchFamily="49" charset="-122"/>
                <a:ea typeface="楷体" panose="02010609060101010101" pitchFamily="49" charset="-122"/>
              </a:rPr>
              <a:t>    材料</a:t>
            </a:r>
            <a:r>
              <a:rPr lang="zh-CN" altLang="en-US" sz="2400" kern="100">
                <a:latin typeface="楷体" panose="02010609060101010101" pitchFamily="49" charset="-122"/>
                <a:ea typeface="楷体" panose="02010609060101010101" pitchFamily="49" charset="-122"/>
              </a:rPr>
              <a:t>二  英美等国在“援助” 的幌子下，加紧了对拉丁美洲的</a:t>
            </a:r>
            <a:r>
              <a:rPr lang="zh-CN" altLang="en-US" sz="2400" kern="100">
                <a:solidFill>
                  <a:srgbClr val="FF0000"/>
                </a:solidFill>
                <a:latin typeface="楷体" panose="02010609060101010101" pitchFamily="49" charset="-122"/>
                <a:ea typeface="楷体" panose="02010609060101010101" pitchFamily="49" charset="-122"/>
              </a:rPr>
              <a:t>经济侵略和政治渗透</a:t>
            </a:r>
            <a:r>
              <a:rPr lang="zh-CN" altLang="en-US" sz="2400" kern="100">
                <a:latin typeface="楷体" panose="02010609060101010101" pitchFamily="49" charset="-122"/>
                <a:ea typeface="楷体" panose="02010609060101010101" pitchFamily="49" charset="-122"/>
              </a:rPr>
              <a:t>。</a:t>
            </a:r>
            <a:r>
              <a:rPr lang="ru-RU" altLang="zh-CN" sz="2400" kern="100">
                <a:latin typeface="楷体" panose="02010609060101010101" pitchFamily="49" charset="-122"/>
                <a:ea typeface="楷体" panose="02010609060101010101" pitchFamily="49" charset="-122"/>
              </a:rPr>
              <a:t>1823</a:t>
            </a:r>
            <a:r>
              <a:rPr lang="zh-CN" altLang="zh-CN" sz="2400" kern="100">
                <a:latin typeface="楷体" panose="02010609060101010101" pitchFamily="49" charset="-122"/>
                <a:ea typeface="楷体" panose="02010609060101010101" pitchFamily="49" charset="-122"/>
              </a:rPr>
              <a:t>年，美国总统</a:t>
            </a:r>
            <a:r>
              <a:rPr lang="zh-CN" altLang="zh-CN" sz="2400" kern="100">
                <a:solidFill>
                  <a:srgbClr val="FF0000"/>
                </a:solidFill>
                <a:latin typeface="楷体" panose="02010609060101010101" pitchFamily="49" charset="-122"/>
                <a:ea typeface="楷体" panose="02010609060101010101" pitchFamily="49" charset="-122"/>
              </a:rPr>
              <a:t>门罗发表宣言</a:t>
            </a:r>
            <a:r>
              <a:rPr lang="zh-CN" altLang="zh-CN" sz="2400" kern="100">
                <a:latin typeface="楷体" panose="02010609060101010101" pitchFamily="49" charset="-122"/>
                <a:ea typeface="楷体" panose="02010609060101010101" pitchFamily="49" charset="-122"/>
              </a:rPr>
              <a:t>，宣称美洲是美洲人的美洲，将拉丁美洲视为自己的势力范围。美国在</a:t>
            </a:r>
            <a:r>
              <a:rPr lang="zh-CN" altLang="en-US" sz="2400" kern="100">
                <a:latin typeface="楷体" panose="02010609060101010101" pitchFamily="49" charset="-122"/>
                <a:ea typeface="楷体" panose="02010609060101010101" pitchFamily="49" charset="-122"/>
              </a:rPr>
              <a:t>对</a:t>
            </a:r>
            <a:r>
              <a:rPr lang="zh-CN" altLang="zh-CN" sz="2400" kern="100">
                <a:latin typeface="楷体" panose="02010609060101010101" pitchFamily="49" charset="-122"/>
                <a:ea typeface="楷体" panose="02010609060101010101" pitchFamily="49" charset="-122"/>
              </a:rPr>
              <a:t>拉丁美洲</a:t>
            </a:r>
            <a:r>
              <a:rPr lang="zh-CN" altLang="en-US" sz="2400" kern="100">
                <a:latin typeface="楷体" panose="02010609060101010101" pitchFamily="49" charset="-122"/>
                <a:ea typeface="楷体" panose="02010609060101010101" pitchFamily="49" charset="-122"/>
              </a:rPr>
              <a:t>进行</a:t>
            </a:r>
            <a:r>
              <a:rPr lang="zh-CN" altLang="zh-CN" sz="2400" kern="100">
                <a:latin typeface="楷体" panose="02010609060101010101" pitchFamily="49" charset="-122"/>
                <a:ea typeface="楷体" panose="02010609060101010101" pitchFamily="49" charset="-122"/>
              </a:rPr>
              <a:t>经济</a:t>
            </a:r>
            <a:r>
              <a:rPr lang="zh-CN" altLang="en-US" sz="2400" kern="100">
                <a:latin typeface="楷体" panose="02010609060101010101" pitchFamily="49" charset="-122"/>
                <a:ea typeface="楷体" panose="02010609060101010101" pitchFamily="49" charset="-122"/>
              </a:rPr>
              <a:t>侵略</a:t>
            </a:r>
            <a:r>
              <a:rPr lang="zh-CN" altLang="zh-CN" sz="2400" kern="100">
                <a:latin typeface="楷体" panose="02010609060101010101" pitchFamily="49" charset="-122"/>
                <a:ea typeface="楷体" panose="02010609060101010101" pitchFamily="49" charset="-122"/>
              </a:rPr>
              <a:t>的同时，</a:t>
            </a:r>
            <a:r>
              <a:rPr lang="zh-CN" altLang="en-US" sz="2400" kern="100">
                <a:latin typeface="楷体" panose="02010609060101010101" pitchFamily="49" charset="-122"/>
                <a:ea typeface="楷体" panose="02010609060101010101" pitchFamily="49" charset="-122"/>
              </a:rPr>
              <a:t>还进行</a:t>
            </a:r>
            <a:r>
              <a:rPr lang="zh-CN" altLang="zh-CN" sz="2400" kern="100">
                <a:latin typeface="楷体" panose="02010609060101010101" pitchFamily="49" charset="-122"/>
                <a:ea typeface="楷体" panose="02010609060101010101" pitchFamily="49" charset="-122"/>
              </a:rPr>
              <a:t>武力干涉</a:t>
            </a:r>
            <a:r>
              <a:rPr lang="zh-CN" altLang="en-US" sz="2400" kern="100">
                <a:latin typeface="楷体" panose="02010609060101010101" pitchFamily="49" charset="-122"/>
                <a:ea typeface="楷体" panose="02010609060101010101" pitchFamily="49" charset="-122"/>
              </a:rPr>
              <a:t>，这就是所谓的</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金元外交</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和</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大棒政策</a:t>
            </a:r>
            <a:r>
              <a:rPr lang="ru-RU" altLang="zh-CN" sz="2400" kern="100">
                <a:solidFill>
                  <a:srgbClr val="FF0000"/>
                </a:solidFill>
                <a:latin typeface="楷体" panose="02010609060101010101" pitchFamily="49" charset="-122"/>
                <a:ea typeface="楷体" panose="02010609060101010101" pitchFamily="49" charset="-122"/>
              </a:rPr>
              <a:t>”</a:t>
            </a:r>
            <a:r>
              <a:rPr lang="zh-CN" altLang="zh-CN" sz="2400" kern="100">
                <a:solidFill>
                  <a:srgbClr val="FF0000"/>
                </a:solidFill>
                <a:latin typeface="楷体" panose="02010609060101010101" pitchFamily="49" charset="-122"/>
                <a:ea typeface="楷体" panose="02010609060101010101" pitchFamily="49" charset="-122"/>
              </a:rPr>
              <a:t>。</a:t>
            </a:r>
            <a:endParaRPr lang="en-US" altLang="zh-CN" sz="2400" kern="100">
              <a:solidFill>
                <a:srgbClr val="FF0000"/>
              </a:solidFill>
              <a:latin typeface="楷体" panose="02010609060101010101" pitchFamily="49" charset="-122"/>
              <a:ea typeface="楷体" panose="02010609060101010101" pitchFamily="49" charset="-122"/>
            </a:endParaRPr>
          </a:p>
          <a:p>
            <a:pPr>
              <a:lnSpc>
                <a:spcPts val="3300"/>
              </a:lnSpc>
            </a:pPr>
            <a:r>
              <a:rPr lang="en-US" altLang="zh-CN" sz="2400" kern="100">
                <a:latin typeface="楷体" panose="02010609060101010101" pitchFamily="49" charset="-122"/>
                <a:ea typeface="楷体" panose="02010609060101010101" pitchFamily="49" charset="-122"/>
              </a:rPr>
              <a:t>                         </a:t>
            </a:r>
            <a:r>
              <a:rPr lang="en-US" altLang="zh-CN" sz="2400" kern="100" smtClean="0">
                <a:latin typeface="楷体" panose="02010609060101010101" pitchFamily="49" charset="-122"/>
                <a:ea typeface="楷体" panose="02010609060101010101" pitchFamily="49" charset="-122"/>
              </a:rPr>
              <a:t>        </a:t>
            </a:r>
            <a:r>
              <a:rPr lang="en-US" altLang="zh-CN" sz="2400" kern="100">
                <a:latin typeface="楷体" panose="02010609060101010101" pitchFamily="49" charset="-122"/>
                <a:ea typeface="楷体" panose="02010609060101010101" pitchFamily="49" charset="-122"/>
              </a:rPr>
              <a:t>——</a:t>
            </a:r>
            <a:r>
              <a:rPr lang="en-US" altLang="zh-CN" sz="2400" kern="100" smtClean="0">
                <a:latin typeface="楷体" panose="02010609060101010101" pitchFamily="49" charset="-122"/>
                <a:ea typeface="楷体" panose="02010609060101010101" pitchFamily="49" charset="-122"/>
              </a:rPr>
              <a:t>《</a:t>
            </a:r>
            <a:r>
              <a:rPr lang="zh-CN" altLang="en-US" sz="2400" kern="100">
                <a:latin typeface="楷体" panose="02010609060101010101" pitchFamily="49" charset="-122"/>
                <a:ea typeface="楷体" panose="02010609060101010101" pitchFamily="49" charset="-122"/>
              </a:rPr>
              <a:t>中外历史纲要下册</a:t>
            </a:r>
            <a:r>
              <a:rPr lang="en-US" altLang="zh-CN" sz="2400" kern="10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6" name="文本框 5"/>
          <p:cNvSpPr txBox="1"/>
          <p:nvPr/>
        </p:nvSpPr>
        <p:spPr>
          <a:xfrm>
            <a:off x="295748" y="1113237"/>
            <a:ext cx="3017822" cy="438582"/>
          </a:xfrm>
          <a:prstGeom prst="rect">
            <a:avLst/>
          </a:prstGeom>
          <a:noFill/>
        </p:spPr>
        <p:txBody>
          <a:bodyPr wrap="square" lIns="68580" tIns="34290" rIns="68580" bIns="3429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a:solidFill>
                  <a:schemeClr val="bg1"/>
                </a:solidFill>
                <a:latin typeface="黑体" panose="02010609060101010101" pitchFamily="49" charset="-122"/>
                <a:ea typeface="黑体" panose="02010609060101010101" pitchFamily="49" charset="-122"/>
              </a:rPr>
              <a:t>3.</a:t>
            </a:r>
            <a:r>
              <a:rPr lang="zh-CN" altLang="en-US">
                <a:solidFill>
                  <a:schemeClr val="bg1"/>
                </a:solidFill>
                <a:latin typeface="黑体" panose="02010609060101010101" pitchFamily="49" charset="-122"/>
                <a:ea typeface="黑体" panose="02010609060101010101" pitchFamily="49" charset="-122"/>
              </a:rPr>
              <a:t>独立后的发展困局 </a:t>
            </a:r>
          </a:p>
        </p:txBody>
      </p:sp>
      <p:sp>
        <p:nvSpPr>
          <p:cNvPr id="7"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98309" y="1070918"/>
            <a:ext cx="2710999" cy="523220"/>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4.</a:t>
            </a:r>
            <a:r>
              <a:rPr lang="zh-CN" altLang="en-US" sz="2800" b="1">
                <a:solidFill>
                  <a:schemeClr val="bg1"/>
                </a:solidFill>
                <a:latin typeface="黑体" panose="02010609060101010101" pitchFamily="49" charset="-122"/>
                <a:ea typeface="黑体" panose="02010609060101010101" pitchFamily="49" charset="-122"/>
                <a:sym typeface="+mn-ea"/>
              </a:rPr>
              <a:t>民族民主革命</a:t>
            </a:r>
          </a:p>
        </p:txBody>
      </p:sp>
      <p:sp>
        <p:nvSpPr>
          <p:cNvPr id="5"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3" name="矩形 2"/>
          <p:cNvSpPr/>
          <p:nvPr/>
        </p:nvSpPr>
        <p:spPr>
          <a:xfrm>
            <a:off x="737638" y="3052387"/>
            <a:ext cx="4859973"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spcAft>
                <a:spcPct val="0"/>
              </a:spcAft>
            </a:pPr>
            <a:r>
              <a:rPr lang="en-US" altLang="zh-CN" sz="2800" kern="100" smtClean="0">
                <a:latin typeface="黑体" panose="02010609060101010101" pitchFamily="49" charset="-122"/>
                <a:ea typeface="黑体" panose="02010609060101010101" pitchFamily="49" charset="-122"/>
                <a:cs typeface="Times New Roman" panose="02020603050405020304" pitchFamily="18" charset="0"/>
              </a:rPr>
              <a:t>    </a:t>
            </a:r>
            <a:r>
              <a:rPr lang="zh-CN" altLang="zh-CN" sz="2800" kern="100" smtClean="0">
                <a:latin typeface="黑体" panose="02010609060101010101" pitchFamily="49" charset="-122"/>
                <a:ea typeface="黑体" panose="02010609060101010101" pitchFamily="49" charset="-122"/>
                <a:cs typeface="Times New Roman" panose="02020603050405020304" pitchFamily="18" charset="0"/>
              </a:rPr>
              <a:t>民族</a:t>
            </a:r>
            <a:r>
              <a:rPr lang="zh-CN" altLang="zh-CN" sz="2800" kern="100">
                <a:latin typeface="黑体" panose="02010609060101010101" pitchFamily="49" charset="-122"/>
                <a:ea typeface="黑体" panose="02010609060101010101" pitchFamily="49" charset="-122"/>
                <a:cs typeface="Times New Roman" panose="02020603050405020304" pitchFamily="18" charset="0"/>
              </a:rPr>
              <a:t>民主革命是殖民地、半殖民地</a:t>
            </a:r>
            <a:r>
              <a:rPr lang="zh-CN" altLang="zh-CN" sz="2800"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被压迫民族反对殖民主义、帝国主义和封建主义</a:t>
            </a:r>
            <a:r>
              <a:rPr lang="zh-CN" altLang="zh-CN" sz="2800" kern="100">
                <a:latin typeface="黑体" panose="02010609060101010101" pitchFamily="49" charset="-122"/>
                <a:ea typeface="黑体" panose="02010609060101010101" pitchFamily="49" charset="-122"/>
                <a:cs typeface="Times New Roman" panose="02020603050405020304" pitchFamily="18" charset="0"/>
              </a:rPr>
              <a:t>的统治，</a:t>
            </a:r>
            <a:r>
              <a:rPr lang="zh-CN" altLang="zh-CN" sz="2800"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争取国家独立、民族解放和政治民主</a:t>
            </a:r>
            <a:r>
              <a:rPr lang="zh-CN" altLang="zh-CN" sz="2800" kern="100">
                <a:latin typeface="黑体" panose="02010609060101010101" pitchFamily="49" charset="-122"/>
                <a:ea typeface="黑体" panose="02010609060101010101" pitchFamily="49" charset="-122"/>
                <a:cs typeface="Times New Roman" panose="02020603050405020304" pitchFamily="18" charset="0"/>
              </a:rPr>
              <a:t>的革命。</a:t>
            </a:r>
            <a:endParaRPr lang="zh-CN" altLang="zh-CN" sz="2800" kern="10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p:cNvSpPr/>
          <p:nvPr/>
        </p:nvSpPr>
        <p:spPr>
          <a:xfrm>
            <a:off x="737638" y="2180877"/>
            <a:ext cx="4693914" cy="523220"/>
          </a:xfrm>
          <a:prstGeom prst="rect">
            <a:avLst/>
          </a:prstGeom>
        </p:spPr>
        <p:txBody>
          <a:bodyPr wrap="none">
            <a:spAutoFit/>
          </a:bodyPr>
          <a:lstStyle/>
          <a:p>
            <a:r>
              <a:rPr lang="en-US" altLang="zh-CN" sz="2800" b="1" kern="100" smtClean="0">
                <a:latin typeface="黑体" panose="02010609060101010101" pitchFamily="49" charset="-122"/>
                <a:ea typeface="黑体" panose="02010609060101010101" pitchFamily="49" charset="-122"/>
                <a:cs typeface="Times New Roman" panose="02020603050405020304" pitchFamily="18" charset="0"/>
              </a:rPr>
              <a:t>【</a:t>
            </a:r>
            <a:r>
              <a:rPr lang="zh-CN" altLang="zh-CN" sz="2800" b="1" kern="100" smtClean="0">
                <a:latin typeface="黑体" panose="02010609060101010101" pitchFamily="49" charset="-122"/>
                <a:ea typeface="黑体" panose="02010609060101010101" pitchFamily="49" charset="-122"/>
                <a:cs typeface="Times New Roman" panose="02020603050405020304" pitchFamily="18" charset="0"/>
              </a:rPr>
              <a:t>概念</a:t>
            </a:r>
            <a:r>
              <a:rPr lang="zh-CN" altLang="en-US" sz="2800" b="1" kern="100" smtClean="0">
                <a:latin typeface="黑体" panose="02010609060101010101" pitchFamily="49" charset="-122"/>
                <a:ea typeface="黑体" panose="02010609060101010101" pitchFamily="49" charset="-122"/>
                <a:cs typeface="Times New Roman" panose="02020603050405020304" pitchFamily="18" charset="0"/>
              </a:rPr>
              <a:t>解析</a:t>
            </a:r>
            <a:r>
              <a:rPr lang="en-US" altLang="zh-CN" sz="2800" b="1" kern="100" smtClean="0">
                <a:latin typeface="黑体" panose="02010609060101010101" pitchFamily="49" charset="-122"/>
                <a:ea typeface="黑体" panose="02010609060101010101" pitchFamily="49" charset="-122"/>
                <a:cs typeface="Times New Roman" panose="02020603050405020304" pitchFamily="18" charset="0"/>
              </a:rPr>
              <a:t>】</a:t>
            </a:r>
            <a:r>
              <a:rPr lang="zh-CN" altLang="zh-CN" sz="2800" b="1" kern="100">
                <a:latin typeface="黑体" panose="02010609060101010101" pitchFamily="49" charset="-122"/>
                <a:ea typeface="黑体" panose="02010609060101010101" pitchFamily="49" charset="-122"/>
                <a:cs typeface="Times New Roman" panose="02020603050405020304" pitchFamily="18" charset="0"/>
              </a:rPr>
              <a:t>民族</a:t>
            </a:r>
            <a:r>
              <a:rPr lang="zh-CN" altLang="zh-CN" sz="2800" b="1" kern="100" smtClean="0">
                <a:latin typeface="黑体" panose="02010609060101010101" pitchFamily="49" charset="-122"/>
                <a:ea typeface="黑体" panose="02010609060101010101" pitchFamily="49" charset="-122"/>
                <a:cs typeface="Times New Roman" panose="02020603050405020304" pitchFamily="18" charset="0"/>
              </a:rPr>
              <a:t>民主革命</a:t>
            </a:r>
            <a:r>
              <a:rPr lang="en-US" altLang="zh-CN" sz="2800" b="1" kern="100" smtClean="0">
                <a:latin typeface="黑体" panose="02010609060101010101" pitchFamily="49" charset="-122"/>
                <a:ea typeface="黑体" panose="02010609060101010101" pitchFamily="49" charset="-122"/>
                <a:cs typeface="Times New Roman" panose="02020603050405020304" pitchFamily="18" charset="0"/>
              </a:rPr>
              <a:t> </a:t>
            </a:r>
            <a:endParaRPr lang="zh-CN" altLang="en-US" sz="2800">
              <a:latin typeface="黑体" panose="02010609060101010101" pitchFamily="49" charset="-122"/>
              <a:ea typeface="黑体" panose="02010609060101010101" pitchFamily="49" charset="-122"/>
            </a:endParaRPr>
          </a:p>
        </p:txBody>
      </p:sp>
      <p:sp>
        <p:nvSpPr>
          <p:cNvPr id="11" name="文本框 10"/>
          <p:cNvSpPr txBox="1"/>
          <p:nvPr/>
        </p:nvSpPr>
        <p:spPr>
          <a:xfrm>
            <a:off x="7456952" y="1857447"/>
            <a:ext cx="2781300" cy="523220"/>
          </a:xfrm>
          <a:prstGeom prst="rect">
            <a:avLst/>
          </a:prstGeom>
          <a:noFill/>
        </p:spPr>
        <p:txBody>
          <a:bodyPr wrap="square" rtlCol="0">
            <a:spAutoFit/>
          </a:bodyPr>
          <a:lstStyle/>
          <a:p>
            <a:r>
              <a:rPr lang="zh-CN" altLang="en-US" sz="2800" b="1" smtClean="0">
                <a:solidFill>
                  <a:srgbClr val="FF0000"/>
                </a:solidFill>
                <a:latin typeface="黑体" panose="02010609060101010101" pitchFamily="49" charset="-122"/>
                <a:ea typeface="黑体" panose="02010609060101010101" pitchFamily="49" charset="-122"/>
              </a:rPr>
              <a:t>民族</a:t>
            </a:r>
            <a:r>
              <a:rPr lang="zh-CN" altLang="en-US" sz="2800" b="1" smtClean="0">
                <a:solidFill>
                  <a:srgbClr val="3333FF"/>
                </a:solidFill>
                <a:latin typeface="黑体" panose="02010609060101010101" pitchFamily="49" charset="-122"/>
                <a:ea typeface="黑体" panose="02010609060101010101" pitchFamily="49" charset="-122"/>
              </a:rPr>
              <a:t>民主</a:t>
            </a:r>
            <a:r>
              <a:rPr lang="zh-CN" altLang="en-US" sz="2800" b="1" smtClean="0">
                <a:latin typeface="黑体" panose="02010609060101010101" pitchFamily="49" charset="-122"/>
                <a:ea typeface="黑体" panose="02010609060101010101" pitchFamily="49" charset="-122"/>
              </a:rPr>
              <a:t>革命</a:t>
            </a:r>
            <a:endParaRPr lang="zh-CN" altLang="en-US" sz="2800" b="1">
              <a:latin typeface="黑体" panose="02010609060101010101" pitchFamily="49" charset="-122"/>
              <a:ea typeface="黑体" panose="02010609060101010101" pitchFamily="49" charset="-122"/>
            </a:endParaRPr>
          </a:p>
        </p:txBody>
      </p:sp>
      <p:cxnSp>
        <p:nvCxnSpPr>
          <p:cNvPr id="13" name="直接连接符 12"/>
          <p:cNvCxnSpPr/>
          <p:nvPr/>
        </p:nvCxnSpPr>
        <p:spPr>
          <a:xfrm>
            <a:off x="8664489" y="2051845"/>
            <a:ext cx="127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6434079" y="4976414"/>
            <a:ext cx="2010008" cy="830997"/>
          </a:xfrm>
          <a:prstGeom prst="rect">
            <a:avLst/>
          </a:prstGeom>
          <a:noFill/>
          <a:ln w="3175">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  民族独立</a:t>
            </a:r>
            <a:endParaRPr lang="en-US" altLang="zh-CN" sz="2400" smtClean="0">
              <a:latin typeface="黑体" panose="02010609060101010101" pitchFamily="49" charset="-122"/>
              <a:ea typeface="黑体" panose="02010609060101010101" pitchFamily="49" charset="-122"/>
            </a:endParaRPr>
          </a:p>
          <a:p>
            <a:r>
              <a:rPr lang="en-US" altLang="zh-CN" sz="2400" smtClean="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国家解放</a:t>
            </a:r>
            <a:endParaRPr lang="zh-CN" altLang="en-US" sz="2400">
              <a:latin typeface="黑体" panose="02010609060101010101" pitchFamily="49" charset="-122"/>
              <a:ea typeface="黑体" panose="02010609060101010101" pitchFamily="49" charset="-122"/>
            </a:endParaRPr>
          </a:p>
        </p:txBody>
      </p:sp>
      <p:sp>
        <p:nvSpPr>
          <p:cNvPr id="19" name="文本框 18"/>
          <p:cNvSpPr txBox="1"/>
          <p:nvPr/>
        </p:nvSpPr>
        <p:spPr>
          <a:xfrm>
            <a:off x="9428859" y="3346280"/>
            <a:ext cx="1618785" cy="830997"/>
          </a:xfrm>
          <a:prstGeom prst="rect">
            <a:avLst/>
          </a:prstGeom>
          <a:noFill/>
          <a:ln w="3175">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反对封建专制</a:t>
            </a:r>
            <a:endParaRPr lang="zh-CN" altLang="en-US" sz="2400">
              <a:latin typeface="黑体" panose="02010609060101010101" pitchFamily="49" charset="-122"/>
              <a:ea typeface="黑体" panose="02010609060101010101" pitchFamily="49" charset="-122"/>
            </a:endParaRPr>
          </a:p>
        </p:txBody>
      </p:sp>
      <p:cxnSp>
        <p:nvCxnSpPr>
          <p:cNvPr id="21" name="直接箭头连接符 20"/>
          <p:cNvCxnSpPr/>
          <p:nvPr/>
        </p:nvCxnSpPr>
        <p:spPr>
          <a:xfrm flipH="1">
            <a:off x="7439083" y="2442487"/>
            <a:ext cx="493955" cy="8333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a:off x="9169430" y="2442487"/>
            <a:ext cx="523759" cy="88324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4" name="下箭头 23"/>
          <p:cNvSpPr/>
          <p:nvPr/>
        </p:nvSpPr>
        <p:spPr>
          <a:xfrm>
            <a:off x="7366174" y="4285446"/>
            <a:ext cx="145817" cy="546100"/>
          </a:xfrm>
          <a:prstGeom prst="downArrow">
            <a:avLst/>
          </a:prstGeom>
          <a:solidFill>
            <a:srgbClr val="00B0F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25" name="下箭头 24"/>
          <p:cNvSpPr/>
          <p:nvPr/>
        </p:nvSpPr>
        <p:spPr>
          <a:xfrm>
            <a:off x="9892120" y="4291345"/>
            <a:ext cx="145817" cy="546100"/>
          </a:xfrm>
          <a:prstGeom prst="downArrow">
            <a:avLst/>
          </a:prstGeom>
          <a:solidFill>
            <a:srgbClr val="00B0F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
        <p:nvSpPr>
          <p:cNvPr id="26" name="文本框 25"/>
          <p:cNvSpPr txBox="1"/>
          <p:nvPr/>
        </p:nvSpPr>
        <p:spPr>
          <a:xfrm>
            <a:off x="6434079" y="3390301"/>
            <a:ext cx="2010008" cy="830997"/>
          </a:xfrm>
          <a:prstGeom prst="rect">
            <a:avLst/>
          </a:prstGeom>
          <a:noFill/>
          <a:ln w="3175">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反对殖民主</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义</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帝国主义</a:t>
            </a:r>
            <a:endParaRPr lang="zh-CN" altLang="en-US" sz="2400">
              <a:latin typeface="黑体" panose="02010609060101010101" pitchFamily="49" charset="-122"/>
              <a:ea typeface="黑体" panose="02010609060101010101" pitchFamily="49" charset="-122"/>
            </a:endParaRPr>
          </a:p>
        </p:txBody>
      </p:sp>
      <p:sp>
        <p:nvSpPr>
          <p:cNvPr id="28" name="文本框 27"/>
          <p:cNvSpPr txBox="1"/>
          <p:nvPr/>
        </p:nvSpPr>
        <p:spPr>
          <a:xfrm>
            <a:off x="9428860" y="4952170"/>
            <a:ext cx="1618785" cy="830997"/>
          </a:xfrm>
          <a:prstGeom prst="rect">
            <a:avLst/>
          </a:prstGeom>
          <a:noFill/>
          <a:ln w="3175">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   政治</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   民主</a:t>
            </a:r>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nodeType="afterGroup">
                            <p:stCondLst>
                              <p:cond delay="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nodeType="afterGroup">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nodeType="afterGroup">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childTnLst>
                          </p:cTn>
                        </p:par>
                        <p:par>
                          <p:cTn id="51" fill="hold" nodeType="afterGroup">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1" grpId="0"/>
      <p:bldP spid="18" grpId="0"/>
      <p:bldP spid="19" grpId="0"/>
      <p:bldP spid="24" grpId="0"/>
      <p:bldP spid="25" grpId="0"/>
      <p:bldP spid="26" grpId="0"/>
      <p:bldP spid="28"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98309" y="1070918"/>
            <a:ext cx="2710999" cy="523220"/>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4.</a:t>
            </a:r>
            <a:r>
              <a:rPr lang="zh-CN" altLang="en-US" sz="2800" b="1">
                <a:solidFill>
                  <a:schemeClr val="bg1"/>
                </a:solidFill>
                <a:latin typeface="黑体" panose="02010609060101010101" pitchFamily="49" charset="-122"/>
                <a:ea typeface="黑体" panose="02010609060101010101" pitchFamily="49" charset="-122"/>
                <a:sym typeface="+mn-ea"/>
              </a:rPr>
              <a:t>民族民主革命</a:t>
            </a:r>
          </a:p>
        </p:txBody>
      </p:sp>
      <p:sp>
        <p:nvSpPr>
          <p:cNvPr id="5"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6" name="矩形 5"/>
          <p:cNvSpPr/>
          <p:nvPr/>
        </p:nvSpPr>
        <p:spPr>
          <a:xfrm>
            <a:off x="838200" y="1755393"/>
            <a:ext cx="10904145" cy="407804"/>
          </a:xfrm>
          <a:prstGeom prst="rect">
            <a:avLst/>
          </a:prstGeom>
        </p:spPr>
        <p:txBody>
          <a:bodyPr wrap="square" lIns="68580" tIns="34290" rIns="68580" bIns="34290">
            <a:spAutoFit/>
          </a:bodyPr>
          <a:lstStyle/>
          <a:p>
            <a:pPr lvl="0"/>
            <a:r>
              <a:rPr lang="zh-CN" altLang="en-US" sz="2200" b="1" smtClean="0">
                <a:latin typeface="黑体" panose="02010609060101010101" pitchFamily="49" charset="-122"/>
                <a:ea typeface="黑体" panose="02010609060101010101" pitchFamily="49" charset="-122"/>
                <a:cs typeface="楷体" panose="02010609060101010101" pitchFamily="49" charset="-122"/>
              </a:rPr>
              <a:t>   （</a:t>
            </a:r>
            <a:r>
              <a:rPr lang="en-US" altLang="zh-CN" sz="2200" b="1">
                <a:latin typeface="黑体" panose="02010609060101010101" pitchFamily="49" charset="-122"/>
                <a:ea typeface="黑体" panose="02010609060101010101" pitchFamily="49" charset="-122"/>
                <a:cs typeface="楷体" panose="02010609060101010101" pitchFamily="49" charset="-122"/>
              </a:rPr>
              <a:t>1</a:t>
            </a:r>
            <a:r>
              <a:rPr lang="zh-CN" altLang="en-US" sz="2200" b="1">
                <a:latin typeface="黑体" panose="02010609060101010101" pitchFamily="49" charset="-122"/>
                <a:ea typeface="黑体" panose="02010609060101010101" pitchFamily="49" charset="-122"/>
                <a:cs typeface="楷体" panose="02010609060101010101" pitchFamily="49" charset="-122"/>
              </a:rPr>
              <a:t>）巴西：</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rPr>
              <a:t>1889年</a:t>
            </a:r>
            <a:r>
              <a:rPr lang="zh-CN" altLang="en-US" sz="2200">
                <a:solidFill>
                  <a:prstClr val="black"/>
                </a:solidFill>
                <a:latin typeface="黑体" panose="02010609060101010101" pitchFamily="49" charset="-122"/>
                <a:ea typeface="黑体" panose="02010609060101010101" pitchFamily="49" charset="-122"/>
                <a:cs typeface="楷体" panose="02010609060101010101" pitchFamily="49" charset="-122"/>
              </a:rPr>
              <a:t>11月15日，丰塞卡将军发动政变，</a:t>
            </a:r>
            <a:r>
              <a:rPr lang="zh-CN" altLang="en-US" sz="2200">
                <a:latin typeface="黑体" panose="02010609060101010101" pitchFamily="49" charset="-122"/>
                <a:ea typeface="黑体" panose="02010609060101010101" pitchFamily="49" charset="-122"/>
              </a:rPr>
              <a:t>废除君主制，</a:t>
            </a:r>
            <a:r>
              <a:rPr lang="zh-CN" altLang="en-US" sz="2200">
                <a:solidFill>
                  <a:prstClr val="black"/>
                </a:solidFill>
                <a:latin typeface="黑体" panose="02010609060101010101" pitchFamily="49" charset="-122"/>
                <a:ea typeface="黑体" panose="02010609060101010101" pitchFamily="49" charset="-122"/>
                <a:cs typeface="楷体" panose="02010609060101010101" pitchFamily="49" charset="-122"/>
              </a:rPr>
              <a:t>建立</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rPr>
              <a:t>共和国。</a:t>
            </a:r>
          </a:p>
        </p:txBody>
      </p:sp>
      <p:sp>
        <p:nvSpPr>
          <p:cNvPr id="7" name="文本框 6"/>
          <p:cNvSpPr txBox="1"/>
          <p:nvPr/>
        </p:nvSpPr>
        <p:spPr>
          <a:xfrm>
            <a:off x="838199" y="2252992"/>
            <a:ext cx="10740082" cy="746358"/>
          </a:xfrm>
          <a:prstGeom prst="rect">
            <a:avLst/>
          </a:prstGeom>
          <a:noFill/>
        </p:spPr>
        <p:txBody>
          <a:bodyPr wrap="square" lIns="68580" tIns="34290" rIns="68580" bIns="34290" rtlCol="0" anchor="t">
            <a:spAutoFit/>
          </a:bodyPr>
          <a:lstStyle/>
          <a:p>
            <a:r>
              <a:rPr lang="zh-CN" altLang="en-US" sz="2200" b="1" smtClean="0">
                <a:latin typeface="黑体" panose="02010609060101010101" pitchFamily="49" charset="-122"/>
                <a:ea typeface="黑体" panose="02010609060101010101" pitchFamily="49" charset="-122"/>
                <a:cs typeface="楷体" panose="02010609060101010101" pitchFamily="49" charset="-122"/>
                <a:sym typeface="+mn-ea"/>
              </a:rPr>
              <a:t>   （</a:t>
            </a:r>
            <a:r>
              <a:rPr lang="en-US" altLang="zh-CN" sz="2200" b="1">
                <a:latin typeface="黑体" panose="02010609060101010101" pitchFamily="49" charset="-122"/>
                <a:ea typeface="黑体" panose="02010609060101010101" pitchFamily="49" charset="-122"/>
                <a:cs typeface="楷体" panose="02010609060101010101" pitchFamily="49" charset="-122"/>
                <a:sym typeface="+mn-ea"/>
              </a:rPr>
              <a:t>2</a:t>
            </a:r>
            <a:r>
              <a:rPr lang="zh-CN" altLang="en-US" sz="2200" b="1">
                <a:latin typeface="黑体" panose="02010609060101010101" pitchFamily="49" charset="-122"/>
                <a:ea typeface="黑体" panose="02010609060101010101" pitchFamily="49" charset="-122"/>
                <a:cs typeface="楷体" panose="02010609060101010101" pitchFamily="49" charset="-122"/>
                <a:sym typeface="+mn-ea"/>
              </a:rPr>
              <a:t>）墨西哥：</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1910年</a:t>
            </a:r>
            <a:r>
              <a:rPr lang="zh-CN" altLang="en-US" sz="2200">
                <a:latin typeface="黑体" panose="02010609060101010101" pitchFamily="49" charset="-122"/>
                <a:ea typeface="黑体" panose="02010609060101010101" pitchFamily="49" charset="-122"/>
                <a:cs typeface="楷体" panose="02010609060101010101" pitchFamily="49" charset="-122"/>
                <a:sym typeface="+mn-ea"/>
              </a:rPr>
              <a:t>墨西哥爆发</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资产阶级革命</a:t>
            </a:r>
            <a:r>
              <a:rPr lang="zh-CN" altLang="en-US" sz="2200">
                <a:latin typeface="黑体" panose="02010609060101010101" pitchFamily="49" charset="-122"/>
                <a:ea typeface="黑体" panose="02010609060101010101" pitchFamily="49" charset="-122"/>
                <a:cs typeface="楷体" panose="02010609060101010101" pitchFamily="49" charset="-122"/>
                <a:sym typeface="+mn-ea"/>
              </a:rPr>
              <a:t>。在农民起义军的支持下，墨西哥人民推翻本国独裁统治。因遭美国干涉而反复，</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1917年</a:t>
            </a:r>
            <a:r>
              <a:rPr lang="zh-CN" altLang="en-US" sz="22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墨西哥颁布了</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资产阶级宪法。</a:t>
            </a:r>
          </a:p>
        </p:txBody>
      </p:sp>
      <p:sp>
        <p:nvSpPr>
          <p:cNvPr id="8" name="文本框 4"/>
          <p:cNvSpPr txBox="1">
            <a:spLocks noChangeArrowheads="1"/>
          </p:cNvSpPr>
          <p:nvPr/>
        </p:nvSpPr>
        <p:spPr bwMode="auto">
          <a:xfrm>
            <a:off x="1091696" y="3113287"/>
            <a:ext cx="10152953" cy="2554545"/>
          </a:xfrm>
          <a:prstGeom prst="rect">
            <a:avLst/>
          </a:prstGeom>
          <a:noFill/>
          <a:ln w="9525">
            <a:solidFill>
              <a:srgbClr val="0070C0"/>
            </a:solidFill>
            <a:round/>
          </a:ln>
          <a:extLst>
            <a:ext uri="{909E8E84-426E-40DD-AFC4-6F175D3DCCD1}">
              <a14:hiddenFill xmlns:a14="http://schemas.microsoft.com/office/drawing/2010/main">
                <a:solidFill>
                  <a:srgbClr val="FFFFFF"/>
                </a:solidFill>
              </a14:hiddenFill>
            </a:ext>
          </a:extLst>
        </p:spPr>
        <p:txBody>
          <a:bodyPr wrap="square">
            <a:spAutoFit/>
          </a:bodyPr>
          <a:lstStyle>
            <a:lvl1pPr>
              <a:tabLst>
                <a:tab pos="2628900"/>
              </a:tabLst>
              <a:defRPr>
                <a:solidFill>
                  <a:schemeClr val="tx1"/>
                </a:solidFill>
                <a:latin typeface="Arial" panose="020b0604020202020204" pitchFamily="34" charset="0"/>
                <a:ea typeface="宋体" panose="02010600030101010101" pitchFamily="2" charset="-122"/>
              </a:defRPr>
            </a:lvl1pPr>
            <a:lvl2pPr>
              <a:tabLst>
                <a:tab pos="2628900"/>
              </a:tabLst>
              <a:defRPr>
                <a:solidFill>
                  <a:schemeClr val="tx1"/>
                </a:solidFill>
                <a:latin typeface="Arial" panose="020b0604020202020204" pitchFamily="34" charset="0"/>
                <a:ea typeface="宋体" panose="02010600030101010101" pitchFamily="2" charset="-122"/>
              </a:defRPr>
            </a:lvl2pPr>
            <a:lvl3pPr>
              <a:tabLst>
                <a:tab pos="2628900"/>
              </a:tabLst>
              <a:defRPr>
                <a:solidFill>
                  <a:schemeClr val="tx1"/>
                </a:solidFill>
                <a:latin typeface="Arial" panose="020b0604020202020204" pitchFamily="34" charset="0"/>
                <a:ea typeface="宋体" panose="02010600030101010101" pitchFamily="2" charset="-122"/>
              </a:defRPr>
            </a:lvl3pPr>
            <a:lvl4pPr>
              <a:tabLst>
                <a:tab pos="2628900"/>
              </a:tabLst>
              <a:defRPr>
                <a:solidFill>
                  <a:schemeClr val="tx1"/>
                </a:solidFill>
                <a:latin typeface="Arial" panose="020b0604020202020204" pitchFamily="34" charset="0"/>
                <a:ea typeface="宋体" panose="02010600030101010101" pitchFamily="2" charset="-122"/>
              </a:defRPr>
            </a:lvl4pPr>
            <a:lvl5pPr>
              <a:tabLst>
                <a:tab pos="2628900"/>
              </a:tabLst>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tabLst>
                <a:tab pos="2628900"/>
              </a:tabLs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tabLst>
                <a:tab pos="2628900"/>
              </a:tabLs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tabLst>
                <a:tab pos="2628900"/>
              </a:tabLs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tabLst>
                <a:tab pos="2628900"/>
              </a:tabLst>
              <a:defRPr>
                <a:solidFill>
                  <a:schemeClr val="tx1"/>
                </a:solidFill>
                <a:latin typeface="Arial" panose="020b0604020202020204" pitchFamily="34" charset="0"/>
                <a:ea typeface="宋体" panose="02010600030101010101" pitchFamily="2" charset="-122"/>
              </a:defRPr>
            </a:lvl9pPr>
          </a:lstStyle>
          <a:p>
            <a:r>
              <a:rPr lang="zh-CN" altLang="zh-CN" sz="2000">
                <a:latin typeface="楷体" panose="02010609060101010101" pitchFamily="49" charset="-122"/>
                <a:ea typeface="楷体" panose="02010609060101010101" pitchFamily="49" charset="-122"/>
              </a:rPr>
              <a:t>第一条</a:t>
            </a:r>
            <a:r>
              <a:rPr lang="en-US" altLang="zh-CN" sz="2000">
                <a:latin typeface="楷体" panose="02010609060101010101" pitchFamily="49" charset="-122"/>
                <a:ea typeface="楷体" panose="02010609060101010101" pitchFamily="49" charset="-122"/>
              </a:rPr>
              <a:t>    </a:t>
            </a:r>
            <a:r>
              <a:rPr lang="zh-CN" altLang="zh-CN" sz="2000">
                <a:latin typeface="楷体" panose="02010609060101010101" pitchFamily="49" charset="-122"/>
                <a:ea typeface="楷体" panose="02010609060101010101" pitchFamily="49" charset="-122"/>
              </a:rPr>
              <a:t>在墨西哥合众国，</a:t>
            </a:r>
            <a:r>
              <a:rPr lang="zh-CN" altLang="zh-CN" sz="2000">
                <a:solidFill>
                  <a:srgbClr val="FF0000"/>
                </a:solidFill>
                <a:latin typeface="楷体" panose="02010609060101010101" pitchFamily="49" charset="-122"/>
                <a:ea typeface="楷体" panose="02010609060101010101" pitchFamily="49" charset="-122"/>
              </a:rPr>
              <a:t>任何个人均享有本宪法</a:t>
            </a:r>
            <a:r>
              <a:rPr lang="zh-CN" altLang="en-US" sz="2000">
                <a:solidFill>
                  <a:srgbClr val="FF0000"/>
                </a:solidFill>
                <a:latin typeface="楷体" panose="02010609060101010101" pitchFamily="49" charset="-122"/>
                <a:ea typeface="楷体" panose="02010609060101010101" pitchFamily="49" charset="-122"/>
              </a:rPr>
              <a:t>赋予</a:t>
            </a:r>
            <a:r>
              <a:rPr lang="zh-CN" altLang="zh-CN" sz="2000">
                <a:solidFill>
                  <a:srgbClr val="FF0000"/>
                </a:solidFill>
                <a:latin typeface="楷体" panose="02010609060101010101" pitchFamily="49" charset="-122"/>
                <a:ea typeface="楷体" panose="02010609060101010101" pitchFamily="49" charset="-122"/>
              </a:rPr>
              <a:t>的权力保障</a:t>
            </a:r>
            <a:r>
              <a:rPr lang="zh-CN" altLang="zh-CN" sz="2000">
                <a:latin typeface="楷体" panose="02010609060101010101" pitchFamily="49" charset="-122"/>
                <a:ea typeface="楷体" panose="02010609060101010101" pitchFamily="49" charset="-122"/>
              </a:rPr>
              <a:t>……</a:t>
            </a:r>
            <a:endParaRPr lang="en-US" altLang="zh-CN" sz="2000">
              <a:latin typeface="楷体" panose="02010609060101010101" pitchFamily="49" charset="-122"/>
              <a:ea typeface="楷体" panose="02010609060101010101" pitchFamily="49" charset="-122"/>
            </a:endParaRPr>
          </a:p>
          <a:p>
            <a:pPr lvl="0"/>
            <a:r>
              <a:rPr lang="zh-CN" altLang="zh-CN" sz="2000">
                <a:latin typeface="楷体" panose="02010609060101010101" pitchFamily="49" charset="-122"/>
                <a:ea typeface="楷体" panose="02010609060101010101" pitchFamily="49" charset="-122"/>
              </a:rPr>
              <a:t>第十九条</a:t>
            </a:r>
            <a:r>
              <a:rPr lang="en-US" altLang="zh-CN" sz="2000">
                <a:latin typeface="楷体" panose="02010609060101010101" pitchFamily="49" charset="-122"/>
                <a:ea typeface="楷体" panose="02010609060101010101" pitchFamily="49" charset="-122"/>
              </a:rPr>
              <a:t>  </a:t>
            </a:r>
            <a:r>
              <a:rPr lang="zh-CN" altLang="zh-CN" sz="2000">
                <a:latin typeface="楷体" panose="02010609060101010101" pitchFamily="49" charset="-122"/>
                <a:ea typeface="楷体" panose="02010609060101010101" pitchFamily="49" charset="-122"/>
              </a:rPr>
              <a:t>联邦最高权力在行使权力时</a:t>
            </a:r>
            <a:r>
              <a:rPr lang="zh-CN" altLang="zh-CN" sz="2000">
                <a:solidFill>
                  <a:srgbClr val="FF0000"/>
                </a:solidFill>
                <a:latin typeface="楷体" panose="02010609060101010101" pitchFamily="49" charset="-122"/>
                <a:ea typeface="楷体" panose="02010609060101010101" pitchFamily="49" charset="-122"/>
              </a:rPr>
              <a:t>分立法权、行政权和司法</a:t>
            </a:r>
            <a:r>
              <a:rPr lang="zh-CN" altLang="en-US" sz="2000">
                <a:solidFill>
                  <a:srgbClr val="FF0000"/>
                </a:solidFill>
                <a:latin typeface="楷体" panose="02010609060101010101" pitchFamily="49" charset="-122"/>
                <a:ea typeface="楷体" panose="02010609060101010101" pitchFamily="49" charset="-122"/>
              </a:rPr>
              <a:t>权</a:t>
            </a:r>
            <a:r>
              <a:rPr lang="zh-CN" altLang="en-US" sz="2000">
                <a:latin typeface="楷体" panose="02010609060101010101" pitchFamily="49" charset="-122"/>
                <a:ea typeface="楷体" panose="02010609060101010101" pitchFamily="49" charset="-122"/>
              </a:rPr>
              <a:t>。</a:t>
            </a:r>
            <a:endParaRPr lang="en-US" altLang="zh-CN" sz="2000">
              <a:latin typeface="楷体" panose="02010609060101010101" pitchFamily="49" charset="-122"/>
              <a:ea typeface="楷体" panose="02010609060101010101" pitchFamily="49" charset="-122"/>
            </a:endParaRPr>
          </a:p>
          <a:p>
            <a:r>
              <a:rPr lang="zh-CN" altLang="zh-CN" sz="2000">
                <a:latin typeface="楷体" panose="02010609060101010101" pitchFamily="49" charset="-122"/>
                <a:ea typeface="楷体" panose="02010609060101010101" pitchFamily="49" charset="-122"/>
              </a:rPr>
              <a:t>第二十七条</a:t>
            </a:r>
            <a:r>
              <a:rPr lang="en-US" altLang="zh-CN" sz="2000">
                <a:latin typeface="楷体" panose="02010609060101010101" pitchFamily="49" charset="-122"/>
                <a:ea typeface="楷体" panose="02010609060101010101" pitchFamily="49" charset="-122"/>
              </a:rPr>
              <a:t>  </a:t>
            </a:r>
            <a:r>
              <a:rPr lang="zh-CN" altLang="zh-CN" sz="2000">
                <a:solidFill>
                  <a:srgbClr val="FF0000"/>
                </a:solidFill>
                <a:latin typeface="楷体" panose="02010609060101010101" pitchFamily="49" charset="-122"/>
                <a:ea typeface="楷体" panose="02010609060101010101" pitchFamily="49" charset="-122"/>
              </a:rPr>
              <a:t>国家领土范围内土地与水流之所有权本属国家</a:t>
            </a:r>
            <a:r>
              <a:rPr lang="zh-CN" altLang="zh-CN" sz="2000">
                <a:latin typeface="楷体" panose="02010609060101010101" pitchFamily="49" charset="-122"/>
                <a:ea typeface="楷体" panose="02010609060101010101" pitchFamily="49" charset="-122"/>
              </a:rPr>
              <a:t>……国家在任何时候皆有权利对私产加以限制……应采取措施以</a:t>
            </a:r>
            <a:r>
              <a:rPr lang="zh-CN" altLang="zh-CN" sz="2000">
                <a:solidFill>
                  <a:srgbClr val="FF0000"/>
                </a:solidFill>
                <a:latin typeface="楷体" panose="02010609060101010101" pitchFamily="49" charset="-122"/>
                <a:ea typeface="楷体" panose="02010609060101010101" pitchFamily="49" charset="-122"/>
              </a:rPr>
              <a:t>分散大地产；发展小土地持有制</a:t>
            </a:r>
            <a:r>
              <a:rPr lang="zh-CN" altLang="zh-CN" sz="2000">
                <a:latin typeface="楷体" panose="02010609060101010101" pitchFamily="49" charset="-122"/>
                <a:ea typeface="楷体" panose="02010609060101010101" pitchFamily="49" charset="-122"/>
              </a:rPr>
              <a:t>……</a:t>
            </a:r>
            <a:r>
              <a:rPr lang="zh-CN" altLang="zh-CN" sz="2000">
                <a:solidFill>
                  <a:srgbClr val="FF0000"/>
                </a:solidFill>
                <a:latin typeface="楷体" panose="02010609060101010101" pitchFamily="49" charset="-122"/>
                <a:ea typeface="楷体" panose="02010609060101010101" pitchFamily="49" charset="-122"/>
              </a:rPr>
              <a:t>一切矿物</a:t>
            </a:r>
            <a:r>
              <a:rPr lang="zh-CN" altLang="zh-CN" sz="2000">
                <a:latin typeface="楷体" panose="02010609060101010101" pitchFamily="49" charset="-122"/>
                <a:ea typeface="楷体" panose="02010609060101010101" pitchFamily="49" charset="-122"/>
              </a:rPr>
              <a:t>，或存在于矿脉、矿层、矿快或矿床中构成矿物质物质……</a:t>
            </a:r>
            <a:r>
              <a:rPr lang="zh-CN" altLang="zh-CN" sz="2000">
                <a:solidFill>
                  <a:srgbClr val="FF0000"/>
                </a:solidFill>
                <a:latin typeface="楷体" panose="02010609060101010101" pitchFamily="49" charset="-122"/>
                <a:ea typeface="楷体" panose="02010609060101010101" pitchFamily="49" charset="-122"/>
              </a:rPr>
              <a:t>其所有权皆直接属于国家</a:t>
            </a:r>
            <a:r>
              <a:rPr lang="zh-CN" altLang="zh-CN" sz="2000">
                <a:latin typeface="楷体" panose="02010609060101010101" pitchFamily="49" charset="-122"/>
                <a:ea typeface="楷体" panose="02010609060101010101" pitchFamily="49" charset="-122"/>
              </a:rPr>
              <a:t>……</a:t>
            </a:r>
          </a:p>
          <a:p>
            <a:pPr lvl="0"/>
            <a:r>
              <a:rPr lang="zh-CN" altLang="zh-CN" sz="2000">
                <a:latin typeface="楷体" panose="02010609060101010101" pitchFamily="49" charset="-122"/>
                <a:ea typeface="楷体" panose="02010609060101010101" pitchFamily="49" charset="-122"/>
              </a:rPr>
              <a:t>第三十九条</a:t>
            </a:r>
            <a:r>
              <a:rPr lang="en-US" altLang="zh-CN" sz="2000">
                <a:latin typeface="楷体" panose="02010609060101010101" pitchFamily="49" charset="-122"/>
                <a:ea typeface="楷体" panose="02010609060101010101" pitchFamily="49" charset="-122"/>
              </a:rPr>
              <a:t>  </a:t>
            </a:r>
            <a:r>
              <a:rPr lang="zh-CN" altLang="zh-CN" sz="2000">
                <a:latin typeface="楷体" panose="02010609060101010101" pitchFamily="49" charset="-122"/>
                <a:ea typeface="楷体" panose="02010609060101010101" pitchFamily="49" charset="-122"/>
              </a:rPr>
              <a:t>一切</a:t>
            </a:r>
            <a:r>
              <a:rPr lang="zh-CN" altLang="zh-CN" sz="2000">
                <a:solidFill>
                  <a:srgbClr val="FF0000"/>
                </a:solidFill>
                <a:latin typeface="楷体" panose="02010609060101010101" pitchFamily="49" charset="-122"/>
                <a:ea typeface="楷体" panose="02010609060101010101" pitchFamily="49" charset="-122"/>
              </a:rPr>
              <a:t>权利来自于人民</a:t>
            </a:r>
            <a:r>
              <a:rPr lang="zh-CN" altLang="zh-CN" sz="2000">
                <a:latin typeface="楷体" panose="02010609060101010101" pitchFamily="49" charset="-122"/>
                <a:ea typeface="楷体" panose="02010609060101010101" pitchFamily="49" charset="-122"/>
              </a:rPr>
              <a:t>并为人民的利益而创立，人民在任何时候均享有改变或修改其政府形式的天赋权利……</a:t>
            </a:r>
            <a:endParaRPr lang="en-US" altLang="zh-CN" sz="2000">
              <a:solidFill>
                <a:srgbClr val="0033CC"/>
              </a:solidFill>
              <a:latin typeface="Times New Roman" panose="02020603050405020304" pitchFamily="18" charset="0"/>
              <a:ea typeface="楷体_GB2312" pitchFamily="49" charset="-122"/>
              <a:sym typeface="微软雅黑" panose="020b0503020204020204" pitchFamily="34" charset="-122"/>
            </a:endParaRPr>
          </a:p>
          <a:p>
            <a:r>
              <a:rPr lang="en-US" altLang="zh-CN" sz="2000">
                <a:solidFill>
                  <a:srgbClr val="0033CC"/>
                </a:solidFill>
                <a:latin typeface="Times New Roman" panose="02020603050405020304" pitchFamily="18" charset="0"/>
                <a:ea typeface="楷体_GB2312" pitchFamily="49" charset="-122"/>
                <a:sym typeface="微软雅黑" panose="020b0503020204020204" pitchFamily="34" charset="-122"/>
              </a:rPr>
              <a:t>                    </a:t>
            </a:r>
            <a:r>
              <a:rPr lang="en-US" altLang="zh-CN" sz="2000">
                <a:latin typeface="楷体" panose="02010609060101010101" pitchFamily="49" charset="-122"/>
                <a:ea typeface="楷体" panose="02010609060101010101" pitchFamily="49" charset="-122"/>
                <a:sym typeface="微软雅黑" panose="020b0503020204020204" pitchFamily="34" charset="-122"/>
              </a:rPr>
              <a:t>——</a:t>
            </a:r>
            <a:r>
              <a:rPr lang="zh-CN" altLang="en-US" sz="2000">
                <a:latin typeface="楷体" panose="02010609060101010101" pitchFamily="49" charset="-122"/>
                <a:ea typeface="楷体" panose="02010609060101010101" pitchFamily="49" charset="-122"/>
                <a:sym typeface="微软雅黑" panose="020b0503020204020204" pitchFamily="34" charset="-122"/>
              </a:rPr>
              <a:t>《</a:t>
            </a:r>
            <a:r>
              <a:rPr lang="en-US" altLang="zh-CN" sz="2000">
                <a:latin typeface="楷体" panose="02010609060101010101" pitchFamily="49" charset="-122"/>
                <a:ea typeface="楷体" panose="02010609060101010101" pitchFamily="49" charset="-122"/>
                <a:sym typeface="微软雅黑" panose="020b0503020204020204" pitchFamily="34" charset="-122"/>
              </a:rPr>
              <a:t>1917</a:t>
            </a:r>
            <a:r>
              <a:rPr lang="zh-CN" altLang="en-US" sz="2000">
                <a:latin typeface="楷体" panose="02010609060101010101" pitchFamily="49" charset="-122"/>
                <a:ea typeface="楷体" panose="02010609060101010101" pitchFamily="49" charset="-122"/>
                <a:sym typeface="微软雅黑" panose="020b0503020204020204" pitchFamily="34" charset="-122"/>
              </a:rPr>
              <a:t>年墨西哥宪法》</a:t>
            </a:r>
            <a:r>
              <a:rPr lang="zh-CN" altLang="en-US" sz="2000">
                <a:latin typeface="楷体" panose="02010609060101010101" pitchFamily="49" charset="-122"/>
                <a:ea typeface="楷体" panose="02010609060101010101" pitchFamily="49" charset="-122"/>
              </a:rPr>
              <a:t>蒋相泽主编</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世界通史资料选辑</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近代部分</a:t>
            </a:r>
            <a:r>
              <a:rPr lang="en-US" altLang="zh-CN" sz="2000">
                <a:latin typeface="楷体" panose="02010609060101010101" pitchFamily="49" charset="-122"/>
                <a:ea typeface="楷体" panose="02010609060101010101" pitchFamily="49" charset="-122"/>
              </a:rPr>
              <a:t>》</a:t>
            </a:r>
            <a:endParaRPr lang="zh-CN" altLang="en-US" sz="2000">
              <a:latin typeface="楷体" panose="02010609060101010101" pitchFamily="49" charset="-122"/>
              <a:ea typeface="楷体" panose="02010609060101010101" pitchFamily="49" charset="-122"/>
              <a:sym typeface="微软雅黑" panose="020b0503020204020204" pitchFamily="34" charset="-122"/>
            </a:endParaRPr>
          </a:p>
        </p:txBody>
      </p:sp>
      <p:sp>
        <p:nvSpPr>
          <p:cNvPr id="10" name="矩形 9"/>
          <p:cNvSpPr/>
          <p:nvPr/>
        </p:nvSpPr>
        <p:spPr>
          <a:xfrm>
            <a:off x="1091696" y="5667832"/>
            <a:ext cx="9835837" cy="769441"/>
          </a:xfrm>
          <a:prstGeom prst="rect">
            <a:avLst/>
          </a:prstGeom>
        </p:spPr>
        <p:txBody>
          <a:bodyPr wrap="square">
            <a:spAutoFit/>
          </a:bodyPr>
          <a:lstStyle/>
          <a:p>
            <a:pPr lvl="0"/>
            <a:r>
              <a:rPr lang="zh-CN" altLang="en-US" sz="2200" b="1" smtClean="0">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200" b="1">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意义：</a:t>
            </a:r>
            <a:r>
              <a:rPr lang="zh-CN" altLang="en-US" sz="22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宪法一定程度上反映了革命的成果，体现了</a:t>
            </a:r>
            <a:r>
              <a:rPr lang="zh-CN" altLang="en-US" sz="22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资产阶级民主原则</a:t>
            </a:r>
            <a:r>
              <a:rPr lang="zh-CN" altLang="en-US" sz="22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，为墨西哥人民进一步争取民主和进步奠定了基础。</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aphicFrame>
        <p:nvGraphicFramePr>
          <p:cNvPr id="2" name="图示 1"/>
          <p:cNvGraphicFramePr/>
          <p:nvPr/>
        </p:nvGraphicFramePr>
        <p:xfrm>
          <a:off x="2465172" y="2319999"/>
          <a:ext cx="8128000" cy="5418667"/>
        </p:xfrm>
        <a:graphic>
          <a:graphicData uri="http://schemas.openxmlformats.org/drawingml/2006/diagram">
            <dgm:relIds xmlns:dgm="http://schemas.openxmlformats.org/drawingml/2006/diagram" r:dm="rId3" r:lo="rId4" r:qs="rId5" r:cs="rId6"/>
          </a:graphicData>
        </a:graphic>
      </p:graphicFrame>
      <p:sp>
        <p:nvSpPr>
          <p:cNvPr id="6" name="文本框 5"/>
          <p:cNvSpPr txBox="1"/>
          <p:nvPr/>
        </p:nvSpPr>
        <p:spPr>
          <a:xfrm>
            <a:off x="295748" y="1113237"/>
            <a:ext cx="3017822" cy="438582"/>
          </a:xfrm>
          <a:prstGeom prst="rect">
            <a:avLst/>
          </a:prstGeom>
          <a:noFill/>
        </p:spPr>
        <p:txBody>
          <a:bodyPr wrap="square" lIns="68580" tIns="34290" rIns="68580" bIns="34290" rtlCol="0">
            <a:spAutoFit/>
          </a:bodyPr>
          <a:lstStyle>
            <a:defPPr>
              <a:defRPr lang="zh-CN"/>
            </a:defPPr>
            <a:lvl1pPr>
              <a:defRPr sz="2400" b="1">
                <a:latin typeface="楷体" panose="02010609060101010101" pitchFamily="49" charset="-122"/>
                <a:ea typeface="楷体" panose="02010609060101010101" pitchFamily="49" charset="-122"/>
              </a:defRPr>
            </a:lvl1pPr>
          </a:lstStyle>
          <a:p>
            <a:r>
              <a:rPr lang="en-US" altLang="zh-CN">
                <a:solidFill>
                  <a:schemeClr val="bg1"/>
                </a:solidFill>
                <a:latin typeface="黑体" panose="02010609060101010101" pitchFamily="49" charset="-122"/>
                <a:ea typeface="黑体" panose="02010609060101010101" pitchFamily="49" charset="-122"/>
              </a:rPr>
              <a:t>3.</a:t>
            </a:r>
            <a:r>
              <a:rPr lang="zh-CN" altLang="en-US">
                <a:solidFill>
                  <a:schemeClr val="bg1"/>
                </a:solidFill>
                <a:latin typeface="黑体" panose="02010609060101010101" pitchFamily="49" charset="-122"/>
                <a:ea typeface="黑体" panose="02010609060101010101" pitchFamily="49" charset="-122"/>
              </a:rPr>
              <a:t>独立后的发展困局 </a:t>
            </a:r>
          </a:p>
        </p:txBody>
      </p:sp>
      <p:sp>
        <p:nvSpPr>
          <p:cNvPr id="7" name="标题 2"/>
          <p:cNvSpPr>
            <a:spLocks noGrp="1"/>
          </p:cNvSpPr>
          <p:nvPr>
            <p:ph type="ctrTitle"/>
          </p:nvPr>
        </p:nvSpPr>
        <p:spPr/>
        <p:txBody>
          <a:bodyPr>
            <a:normAutofit fontScale="90000"/>
          </a:bodyPr>
          <a:lstStyle/>
          <a:p>
            <a:pPr lvl="0"/>
            <a:br>
              <a:rPr lang="en-US" altLang="zh-CN" smtClean="0"/>
            </a:br>
            <a:r>
              <a:rPr lang="zh-CN" altLang="en-US" smtClean="0"/>
              <a:t>一</a:t>
            </a:r>
            <a:r>
              <a:rPr lang="zh-CN" altLang="en-US"/>
              <a:t>、</a:t>
            </a:r>
            <a:r>
              <a:rPr lang="zh-CN" altLang="en-US">
                <a:sym typeface="+mn-ea"/>
              </a:rPr>
              <a:t>拉丁美洲的民族独立运动</a:t>
            </a:r>
            <a:br>
              <a:rPr lang="zh-CN" altLang="en-US">
                <a:sym typeface="+mn-ea"/>
              </a:rPr>
            </a:br>
            <a:endParaRPr lang="zh-CN" altLang="en-US"/>
          </a:p>
        </p:txBody>
      </p:sp>
      <p:sp>
        <p:nvSpPr>
          <p:cNvPr id="3" name="矩形 2"/>
          <p:cNvSpPr/>
          <p:nvPr/>
        </p:nvSpPr>
        <p:spPr>
          <a:xfrm>
            <a:off x="971174" y="3899611"/>
            <a:ext cx="6096000" cy="523220"/>
          </a:xfrm>
          <a:prstGeom prst="rect">
            <a:avLst/>
          </a:prstGeom>
        </p:spPr>
        <p:txBody>
          <a:bodyPr>
            <a:spAutoFit/>
          </a:bodyPr>
          <a:lstStyle/>
          <a:p>
            <a:pPr algn="just">
              <a:spcAft>
                <a:spcPct val="0"/>
              </a:spcAft>
            </a:pPr>
            <a:r>
              <a:rPr lang="en-US" altLang="zh-CN" sz="2800" i="1" kern="0" smtClean="0">
                <a:latin typeface="黑体" panose="02010609060101010101" pitchFamily="49" charset="-122"/>
                <a:ea typeface="黑体" panose="02010609060101010101" pitchFamily="49" charset="-122"/>
                <a:cs typeface="宋体" panose="02010600030101010101" pitchFamily="2" charset="-122"/>
              </a:rPr>
              <a:t> </a:t>
            </a:r>
            <a:r>
              <a:rPr lang="zh-CN" altLang="zh-CN" sz="2800" kern="0" smtClean="0">
                <a:latin typeface="黑体" panose="02010609060101010101" pitchFamily="49" charset="-122"/>
                <a:ea typeface="黑体" panose="02010609060101010101" pitchFamily="49" charset="-122"/>
                <a:cs typeface="宋体" panose="02010600030101010101" pitchFamily="2" charset="-122"/>
              </a:rPr>
              <a:t>第一进程</a:t>
            </a:r>
            <a:r>
              <a:rPr lang="zh-CN" altLang="en-US" sz="2800" kern="0" smtClean="0">
                <a:latin typeface="黑体" panose="02010609060101010101" pitchFamily="49" charset="-122"/>
                <a:ea typeface="黑体" panose="02010609060101010101" pitchFamily="49" charset="-122"/>
                <a:cs typeface="宋体" panose="02010600030101010101" pitchFamily="2" charset="-122"/>
              </a:rPr>
              <a:t>：</a:t>
            </a:r>
            <a:r>
              <a:rPr lang="zh-CN" altLang="zh-CN" sz="2800" kern="0" smtClean="0">
                <a:latin typeface="黑体" panose="02010609060101010101" pitchFamily="49" charset="-122"/>
                <a:ea typeface="黑体" panose="02010609060101010101" pitchFamily="49" charset="-122"/>
                <a:cs typeface="宋体" panose="02010600030101010101" pitchFamily="2" charset="-122"/>
              </a:rPr>
              <a:t>争取独立</a:t>
            </a:r>
            <a:r>
              <a:rPr lang="en-US" altLang="zh-CN" sz="2800" kern="0" smtClean="0">
                <a:latin typeface="黑体" panose="02010609060101010101" pitchFamily="49" charset="-122"/>
                <a:ea typeface="黑体" panose="02010609060101010101" pitchFamily="49" charset="-122"/>
                <a:cs typeface="宋体" panose="02010600030101010101" pitchFamily="2" charset="-122"/>
              </a:rPr>
              <a:t> </a:t>
            </a:r>
            <a:endParaRPr lang="zh-CN" altLang="zh-CN" sz="2800" kern="100">
              <a:effectLst/>
              <a:latin typeface="黑体" panose="02010609060101010101" pitchFamily="49" charset="-122"/>
              <a:ea typeface="黑体" panose="02010609060101010101" pitchFamily="49" charset="-122"/>
              <a:cs typeface="Times New Roman" panose="02020603050405020304" pitchFamily="18" charset="0"/>
            </a:endParaRPr>
          </a:p>
        </p:txBody>
      </p:sp>
      <p:pic>
        <p:nvPicPr>
          <p:cNvPr id="8" name="Picture 2" descr="C:\Documents and Settings\Administrator.WWW-D1797C5692D\桌面\2商务礼仪\素材\3D设计 第三辑\3D设计-3-15.jp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75260" y="973598"/>
            <a:ext cx="1512168" cy="1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p:nvPr/>
        </p:nvSpPr>
        <p:spPr>
          <a:xfrm>
            <a:off x="1587428" y="1274825"/>
            <a:ext cx="8238786" cy="523220"/>
          </a:xfrm>
          <a:prstGeom prst="rect">
            <a:avLst/>
          </a:prstGeom>
          <a:noFill/>
        </p:spPr>
        <p:txBody>
          <a:bodyPr wrap="square" rtlCol="0">
            <a:spAutoFit/>
          </a:bodyPr>
          <a:lstStyle/>
          <a:p>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学习聚焦</a:t>
            </a:r>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拉丁美洲民族独立的进程</a:t>
            </a:r>
            <a:endParaRPr lang="zh-CN" altLang="en-US" sz="2800">
              <a:latin typeface="黑体" panose="02010609060101010101" pitchFamily="49" charset="-122"/>
              <a:ea typeface="黑体" panose="02010609060101010101" pitchFamily="49" charset="-122"/>
            </a:endParaRPr>
          </a:p>
        </p:txBody>
      </p:sp>
      <p:sp>
        <p:nvSpPr>
          <p:cNvPr id="10" name="矩形 9"/>
          <p:cNvSpPr/>
          <p:nvPr/>
        </p:nvSpPr>
        <p:spPr>
          <a:xfrm>
            <a:off x="5618203" y="2430436"/>
            <a:ext cx="6096000" cy="800219"/>
          </a:xfrm>
          <a:prstGeom prst="rect">
            <a:avLst/>
          </a:prstGeom>
        </p:spPr>
        <p:txBody>
          <a:bodyPr>
            <a:spAutoFit/>
          </a:bodyPr>
          <a:lstStyle/>
          <a:p>
            <a:pPr algn="just">
              <a:spcAft>
                <a:spcPct val="0"/>
              </a:spcAft>
            </a:pPr>
            <a:r>
              <a:rPr lang="en-US" altLang="zh-CN" i="1" kern="0" smtClean="0">
                <a:latin typeface="Calibri" panose="020f0502020204030204" pitchFamily="34" charset="0"/>
                <a:ea typeface="宋体" panose="02010600030101010101" pitchFamily="2" charset="-122"/>
                <a:cs typeface="宋体" panose="02010600030101010101" pitchFamily="2" charset="-122"/>
              </a:rPr>
              <a:t> </a:t>
            </a:r>
            <a:r>
              <a:rPr lang="zh-CN" altLang="zh-CN" sz="2800" kern="0" smtClean="0">
                <a:latin typeface="黑体" panose="02010609060101010101" pitchFamily="49" charset="-122"/>
                <a:ea typeface="黑体" panose="02010609060101010101" pitchFamily="49" charset="-122"/>
                <a:cs typeface="宋体" panose="02010600030101010101" pitchFamily="2" charset="-122"/>
              </a:rPr>
              <a:t>第二进程</a:t>
            </a:r>
            <a:r>
              <a:rPr lang="zh-CN" altLang="en-US" sz="2800" kern="0" smtClean="0">
                <a:latin typeface="黑体" panose="02010609060101010101" pitchFamily="49" charset="-122"/>
                <a:ea typeface="黑体" panose="02010609060101010101" pitchFamily="49" charset="-122"/>
                <a:cs typeface="宋体" panose="02010600030101010101" pitchFamily="2" charset="-122"/>
              </a:rPr>
              <a:t>：</a:t>
            </a:r>
            <a:r>
              <a:rPr lang="zh-CN" altLang="zh-CN" sz="2800" kern="0" smtClean="0">
                <a:latin typeface="黑体" panose="02010609060101010101" pitchFamily="49" charset="-122"/>
                <a:ea typeface="黑体" panose="02010609060101010101" pitchFamily="49" charset="-122"/>
                <a:cs typeface="宋体" panose="02010600030101010101" pitchFamily="2" charset="-122"/>
              </a:rPr>
              <a:t>进行</a:t>
            </a:r>
            <a:r>
              <a:rPr lang="zh-CN" altLang="zh-CN" sz="2800" kern="0">
                <a:latin typeface="黑体" panose="02010609060101010101" pitchFamily="49" charset="-122"/>
                <a:ea typeface="黑体" panose="02010609060101010101" pitchFamily="49" charset="-122"/>
                <a:cs typeface="宋体" panose="02010600030101010101" pitchFamily="2" charset="-122"/>
              </a:rPr>
              <a:t>民族</a:t>
            </a:r>
            <a:r>
              <a:rPr lang="zh-CN" altLang="zh-CN" sz="2800" kern="0" smtClean="0">
                <a:latin typeface="黑体" panose="02010609060101010101" pitchFamily="49" charset="-122"/>
                <a:ea typeface="黑体" panose="02010609060101010101" pitchFamily="49" charset="-122"/>
                <a:cs typeface="宋体" panose="02010600030101010101" pitchFamily="2" charset="-122"/>
              </a:rPr>
              <a:t>民主革命</a:t>
            </a:r>
            <a:r>
              <a:rPr lang="en-US" altLang="zh-CN" sz="2800" kern="0" smtClean="0">
                <a:latin typeface="黑体" panose="02010609060101010101" pitchFamily="49" charset="-122"/>
                <a:ea typeface="黑体" panose="02010609060101010101" pitchFamily="49" charset="-122"/>
                <a:cs typeface="宋体" panose="02010600030101010101" pitchFamily="2" charset="-122"/>
              </a:rPr>
              <a:t> </a:t>
            </a:r>
            <a:endParaRPr lang="zh-CN" altLang="zh-CN" sz="2800" kern="100">
              <a:latin typeface="黑体" panose="02010609060101010101" pitchFamily="49" charset="-122"/>
              <a:ea typeface="黑体" panose="02010609060101010101" pitchFamily="49" charset="-122"/>
              <a:cs typeface="Times New Roman" panose="02020603050405020304" pitchFamily="18" charset="0"/>
            </a:endParaRPr>
          </a:p>
          <a:p>
            <a:pPr algn="just">
              <a:spcAft>
                <a:spcPct val="0"/>
              </a:spcAft>
            </a:pPr>
            <a:r>
              <a:rPr lang="en-US" altLang="zh-CN" i="1" kern="0">
                <a:latin typeface="宋体" panose="02010600030101010101" pitchFamily="2" charset="-122"/>
                <a:ea typeface="宋体" panose="02010600030101010101" pitchFamily="2" charset="-122"/>
                <a:cs typeface="宋体" panose="02010600030101010101" pitchFamily="2" charset="-122"/>
              </a:rPr>
              <a:t> </a:t>
            </a:r>
            <a:endParaRPr lang="zh-CN" altLang="zh-CN" sz="14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下箭头 10"/>
          <p:cNvSpPr/>
          <p:nvPr/>
        </p:nvSpPr>
        <p:spPr>
          <a:xfrm rot="14450559">
            <a:off x="4751916" y="2776599"/>
            <a:ext cx="552965" cy="908110"/>
          </a:xfrm>
          <a:prstGeom prst="downArrow">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5825802"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a:t>
            </a:r>
            <a:r>
              <a:rPr lang="zh-CN" altLang="en-US">
                <a:sym typeface="+mn-ea"/>
              </a:rPr>
              <a:t>、亚洲</a:t>
            </a:r>
            <a:r>
              <a:rPr lang="zh-CN" altLang="zh-CN">
                <a:sym typeface="+mn-ea"/>
              </a:rPr>
              <a:t>的</a:t>
            </a:r>
            <a:r>
              <a:rPr lang="zh-CN" altLang="en-US">
                <a:sym typeface="+mn-ea"/>
              </a:rPr>
              <a:t>觉醒</a:t>
            </a:r>
            <a:br>
              <a:rPr lang="zh-CN" altLang="zh-CN">
                <a:sym typeface="+mn-ea"/>
              </a:rPr>
            </a:br>
            <a:endParaRPr lang="zh-CN" altLang="en-US"/>
          </a:p>
        </p:txBody>
      </p:sp>
      <p:sp>
        <p:nvSpPr>
          <p:cNvPr id="6" name="矩形 5"/>
          <p:cNvSpPr/>
          <p:nvPr/>
        </p:nvSpPr>
        <p:spPr>
          <a:xfrm>
            <a:off x="660859" y="1070918"/>
            <a:ext cx="3793026" cy="523220"/>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1</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亚洲独立运动的背景</a:t>
            </a:r>
          </a:p>
        </p:txBody>
      </p:sp>
      <p:sp>
        <p:nvSpPr>
          <p:cNvPr id="2" name="矩形 1"/>
          <p:cNvSpPr/>
          <p:nvPr/>
        </p:nvSpPr>
        <p:spPr>
          <a:xfrm>
            <a:off x="612201" y="3666035"/>
            <a:ext cx="6069255" cy="2426305"/>
          </a:xfrm>
          <a:prstGeom prst="rect">
            <a:avLst/>
          </a:prstGeom>
          <a:ln w="3175">
            <a:solidFill>
              <a:schemeClr val="tx1"/>
            </a:solidFill>
          </a:ln>
        </p:spPr>
        <p:txBody>
          <a:bodyPr wrap="square">
            <a:spAutoFit/>
          </a:bodyPr>
          <a:lstStyle/>
          <a:p>
            <a:pPr>
              <a:lnSpc>
                <a:spcPts val="2600"/>
              </a:lnSpc>
            </a:pPr>
            <a:r>
              <a:rPr lang="en-US" altLang="zh-CN" sz="2000">
                <a:latin typeface="楷体" panose="02010609060101010101" pitchFamily="49" charset="-122"/>
                <a:ea typeface="楷体" panose="02010609060101010101" pitchFamily="49" charset="-122"/>
              </a:rPr>
              <a:t> </a:t>
            </a:r>
            <a:r>
              <a:rPr lang="en-US" altLang="zh-CN" sz="2000" smtClean="0">
                <a:latin typeface="楷体" panose="02010609060101010101" pitchFamily="49" charset="-122"/>
                <a:ea typeface="楷体" panose="02010609060101010101" pitchFamily="49" charset="-122"/>
              </a:rPr>
              <a:t>    </a:t>
            </a:r>
            <a:r>
              <a:rPr lang="zh-CN" altLang="en-US" sz="2000" smtClean="0">
                <a:latin typeface="楷体" panose="02010609060101010101" pitchFamily="49" charset="-122"/>
                <a:ea typeface="楷体" panose="02010609060101010101" pitchFamily="49" charset="-122"/>
              </a:rPr>
              <a:t>材料</a:t>
            </a:r>
            <a:r>
              <a:rPr lang="zh-CN" altLang="en-US" sz="2000">
                <a:latin typeface="楷体" panose="02010609060101010101" pitchFamily="49" charset="-122"/>
                <a:ea typeface="楷体" panose="02010609060101010101" pitchFamily="49" charset="-122"/>
              </a:rPr>
              <a:t>二  </a:t>
            </a:r>
            <a:r>
              <a:rPr lang="zh-CN" altLang="en-US" sz="2000">
                <a:solidFill>
                  <a:srgbClr val="FF0000"/>
                </a:solidFill>
                <a:latin typeface="楷体" panose="02010609060101010101" pitchFamily="49" charset="-122"/>
                <a:ea typeface="楷体" panose="02010609060101010101" pitchFamily="49" charset="-122"/>
              </a:rPr>
              <a:t>19世纪末20世纪初</a:t>
            </a:r>
            <a:r>
              <a:rPr lang="zh-CN" altLang="en-US" sz="2000">
                <a:latin typeface="楷体" panose="02010609060101010101" pitchFamily="49" charset="-122"/>
                <a:ea typeface="楷体" panose="02010609060101010101" pitchFamily="49" charset="-122"/>
              </a:rPr>
              <a:t>，亚洲的社会发生了深刻变化。一方面，帝国主义的侵略加深了亚洲各国的</a:t>
            </a:r>
            <a:r>
              <a:rPr lang="zh-CN" altLang="en-US" sz="2000">
                <a:solidFill>
                  <a:srgbClr val="FF0000"/>
                </a:solidFill>
                <a:latin typeface="楷体" panose="02010609060101010101" pitchFamily="49" charset="-122"/>
                <a:ea typeface="楷体" panose="02010609060101010101" pitchFamily="49" charset="-122"/>
              </a:rPr>
              <a:t>民族危机</a:t>
            </a:r>
            <a:r>
              <a:rPr lang="zh-CN" altLang="en-US" sz="2000">
                <a:latin typeface="楷体" panose="02010609060101010101" pitchFamily="49" charset="-122"/>
                <a:ea typeface="楷体" panose="02010609060101010101" pitchFamily="49" charset="-122"/>
              </a:rPr>
              <a:t>；另一方面，亚洲国家的</a:t>
            </a:r>
            <a:r>
              <a:rPr lang="zh-CN" altLang="en-US" sz="2000">
                <a:solidFill>
                  <a:srgbClr val="FF0000"/>
                </a:solidFill>
                <a:latin typeface="楷体" panose="02010609060101010101" pitchFamily="49" charset="-122"/>
                <a:ea typeface="楷体" panose="02010609060101010101" pitchFamily="49" charset="-122"/>
              </a:rPr>
              <a:t>封建经济进一步解体，民族资本主义得到一定发展，民族忧患意识和民主改革意识觉醒</a:t>
            </a:r>
            <a:r>
              <a:rPr lang="zh-CN" altLang="en-US" sz="2000">
                <a:latin typeface="楷体" panose="02010609060101010101" pitchFamily="49" charset="-122"/>
                <a:ea typeface="楷体" panose="02010609060101010101" pitchFamily="49" charset="-122"/>
              </a:rPr>
              <a:t>。在这种情况下，亚洲各国人民掀起了</a:t>
            </a:r>
            <a:r>
              <a:rPr lang="zh-CN" altLang="en-US" sz="2000">
                <a:solidFill>
                  <a:srgbClr val="FF0000"/>
                </a:solidFill>
                <a:latin typeface="楷体" panose="02010609060101010101" pitchFamily="49" charset="-122"/>
                <a:ea typeface="楷体" panose="02010609060101010101" pitchFamily="49" charset="-122"/>
              </a:rPr>
              <a:t>反帝反封建的民族民主运动</a:t>
            </a:r>
            <a:r>
              <a:rPr lang="zh-CN" altLang="en-US" sz="2000">
                <a:latin typeface="楷体" panose="02010609060101010101" pitchFamily="49" charset="-122"/>
                <a:ea typeface="楷体" panose="02010609060101010101" pitchFamily="49" charset="-122"/>
              </a:rPr>
              <a:t>的新高潮。</a:t>
            </a:r>
            <a:endParaRPr lang="en-US" altLang="zh-CN" sz="2000">
              <a:latin typeface="楷体" panose="02010609060101010101" pitchFamily="49" charset="-122"/>
              <a:ea typeface="楷体" panose="02010609060101010101" pitchFamily="49" charset="-122"/>
            </a:endParaRPr>
          </a:p>
          <a:p>
            <a:pPr>
              <a:lnSpc>
                <a:spcPts val="2600"/>
              </a:lnSpc>
            </a:pPr>
            <a:r>
              <a:rPr lang="en-US" altLang="zh-CN" sz="2000">
                <a:latin typeface="楷体" panose="02010609060101010101" pitchFamily="49" charset="-122"/>
                <a:ea typeface="楷体" panose="02010609060101010101" pitchFamily="49" charset="-122"/>
              </a:rPr>
              <a:t>                        ——《</a:t>
            </a:r>
            <a:r>
              <a:rPr lang="zh-CN" altLang="en-US" sz="2000">
                <a:latin typeface="楷体" panose="02010609060101010101" pitchFamily="49" charset="-122"/>
                <a:ea typeface="楷体" panose="02010609060101010101" pitchFamily="49" charset="-122"/>
              </a:rPr>
              <a:t>中外历史纲要下册</a:t>
            </a:r>
            <a:r>
              <a:rPr lang="en-US" altLang="zh-CN" sz="2000">
                <a:latin typeface="楷体" panose="02010609060101010101" pitchFamily="49" charset="-122"/>
                <a:ea typeface="楷体" panose="02010609060101010101" pitchFamily="49" charset="-122"/>
              </a:rPr>
              <a:t>》</a:t>
            </a:r>
            <a:endParaRPr lang="zh-CN" altLang="en-US" sz="2000"/>
          </a:p>
        </p:txBody>
      </p:sp>
      <p:sp>
        <p:nvSpPr>
          <p:cNvPr id="28" name="文本框 27"/>
          <p:cNvSpPr txBox="1"/>
          <p:nvPr/>
        </p:nvSpPr>
        <p:spPr>
          <a:xfrm>
            <a:off x="612201" y="1789413"/>
            <a:ext cx="6069255" cy="1759456"/>
          </a:xfrm>
          <a:prstGeom prst="rect">
            <a:avLst/>
          </a:prstGeom>
          <a:noFill/>
          <a:ln w="3175">
            <a:solidFill>
              <a:schemeClr val="tx1"/>
            </a:solidFill>
          </a:ln>
        </p:spPr>
        <p:txBody>
          <a:bodyPr wrap="square" rtlCol="0">
            <a:spAutoFit/>
          </a:bodyPr>
          <a:lstStyle/>
          <a:p>
            <a:pPr>
              <a:lnSpc>
                <a:spcPts val="2600"/>
              </a:lnSpc>
            </a:pPr>
            <a:r>
              <a:rPr lang="zh-CN" altLang="en-US" sz="2000">
                <a:latin typeface="楷体" panose="02010609060101010101" pitchFamily="49" charset="-122"/>
                <a:ea typeface="楷体" panose="02010609060101010101" pitchFamily="49" charset="-122"/>
              </a:rPr>
              <a:t>  </a:t>
            </a:r>
            <a:r>
              <a:rPr lang="zh-CN" altLang="en-US" sz="2000" smtClean="0">
                <a:latin typeface="楷体" panose="02010609060101010101" pitchFamily="49" charset="-122"/>
                <a:ea typeface="楷体" panose="02010609060101010101" pitchFamily="49" charset="-122"/>
              </a:rPr>
              <a:t>  材料</a:t>
            </a:r>
            <a:r>
              <a:rPr lang="zh-CN" altLang="en-US" sz="2000">
                <a:latin typeface="楷体" panose="02010609060101010101" pitchFamily="49" charset="-122"/>
                <a:ea typeface="楷体" panose="02010609060101010101" pitchFamily="49" charset="-122"/>
              </a:rPr>
              <a:t>一 “在亚洲，</a:t>
            </a:r>
            <a:r>
              <a:rPr lang="zh-CN" altLang="en-US" sz="2000">
                <a:solidFill>
                  <a:srgbClr val="FF0000"/>
                </a:solidFill>
                <a:latin typeface="楷体" panose="02010609060101010101" pitchFamily="49" charset="-122"/>
                <a:ea typeface="楷体" panose="02010609060101010101" pitchFamily="49" charset="-122"/>
              </a:rPr>
              <a:t>强大的民主运动</a:t>
            </a:r>
            <a:r>
              <a:rPr lang="zh-CN" altLang="en-US" sz="2000">
                <a:latin typeface="楷体" panose="02010609060101010101" pitchFamily="49" charset="-122"/>
                <a:ea typeface="楷体" panose="02010609060101010101" pitchFamily="49" charset="-122"/>
              </a:rPr>
              <a:t>到处都在发展、扩大和加强。那里的</a:t>
            </a:r>
            <a:r>
              <a:rPr lang="zh-CN" altLang="en-US" sz="2000">
                <a:solidFill>
                  <a:srgbClr val="FF0000"/>
                </a:solidFill>
                <a:latin typeface="楷体" panose="02010609060101010101" pitchFamily="49" charset="-122"/>
                <a:ea typeface="楷体" panose="02010609060101010101" pitchFamily="49" charset="-122"/>
              </a:rPr>
              <a:t>资产阶级</a:t>
            </a:r>
            <a:r>
              <a:rPr lang="zh-CN" altLang="en-US" sz="2000">
                <a:latin typeface="楷体" panose="02010609060101010101" pitchFamily="49" charset="-122"/>
                <a:ea typeface="楷体" panose="02010609060101010101" pitchFamily="49" charset="-122"/>
              </a:rPr>
              <a:t>还同人民一起反对反动势力。数亿人正在觉醒起来，</a:t>
            </a:r>
            <a:r>
              <a:rPr lang="zh-CN" altLang="en-US" sz="2000">
                <a:solidFill>
                  <a:srgbClr val="FF0000"/>
                </a:solidFill>
                <a:latin typeface="楷体" panose="02010609060101010101" pitchFamily="49" charset="-122"/>
                <a:ea typeface="楷体" panose="02010609060101010101" pitchFamily="49" charset="-122"/>
              </a:rPr>
              <a:t>追求生活，追求光明，追求自由</a:t>
            </a:r>
            <a:r>
              <a:rPr lang="zh-CN" altLang="en-US" sz="2000">
                <a:latin typeface="楷体" panose="02010609060101010101" pitchFamily="49" charset="-122"/>
                <a:ea typeface="楷体" panose="02010609060101010101" pitchFamily="49" charset="-122"/>
              </a:rPr>
              <a:t>。”</a:t>
            </a:r>
            <a:r>
              <a:rPr lang="en-US" altLang="zh-CN" sz="2000">
                <a:latin typeface="楷体" panose="02010609060101010101" pitchFamily="49" charset="-122"/>
                <a:ea typeface="楷体" panose="02010609060101010101" pitchFamily="49" charset="-122"/>
              </a:rPr>
              <a:t> </a:t>
            </a:r>
            <a:endParaRPr lang="en-US" altLang="zh-CN" sz="2000" smtClean="0">
              <a:latin typeface="楷体" panose="02010609060101010101" pitchFamily="49" charset="-122"/>
              <a:ea typeface="楷体" panose="02010609060101010101" pitchFamily="49" charset="-122"/>
            </a:endParaRPr>
          </a:p>
          <a:p>
            <a:pPr>
              <a:lnSpc>
                <a:spcPts val="2600"/>
              </a:lnSpc>
            </a:pPr>
            <a:r>
              <a:rPr lang="en-US" altLang="zh-CN" sz="2000">
                <a:latin typeface="楷体" panose="02010609060101010101" pitchFamily="49" charset="-122"/>
                <a:ea typeface="楷体" panose="02010609060101010101" pitchFamily="49" charset="-122"/>
              </a:rPr>
              <a:t> </a:t>
            </a:r>
            <a:r>
              <a:rPr lang="en-US" altLang="zh-CN" sz="2000" smtClean="0">
                <a:latin typeface="楷体" panose="02010609060101010101" pitchFamily="49" charset="-122"/>
                <a:ea typeface="楷体" panose="02010609060101010101" pitchFamily="49" charset="-122"/>
              </a:rPr>
              <a:t>                                     ——</a:t>
            </a:r>
            <a:r>
              <a:rPr lang="zh-CN" altLang="en-US" sz="2000">
                <a:latin typeface="楷体" panose="02010609060101010101" pitchFamily="49" charset="-122"/>
                <a:ea typeface="楷体" panose="02010609060101010101" pitchFamily="49" charset="-122"/>
              </a:rPr>
              <a:t>列宁</a:t>
            </a:r>
            <a:r>
              <a:rPr lang="en-US" altLang="zh-CN" sz="2000" smtClean="0">
                <a:latin typeface="楷体" panose="02010609060101010101" pitchFamily="49" charset="-122"/>
                <a:ea typeface="楷体" panose="02010609060101010101" pitchFamily="49" charset="-122"/>
              </a:rPr>
              <a:t>  </a:t>
            </a:r>
            <a:r>
              <a:rPr lang="en-US" altLang="zh-CN" sz="2400" smtClean="0">
                <a:latin typeface="楷体" panose="02010609060101010101" pitchFamily="49" charset="-122"/>
                <a:ea typeface="楷体" panose="02010609060101010101" pitchFamily="49" charset="-122"/>
              </a:rPr>
              <a:t>                             </a:t>
            </a:r>
            <a:endParaRPr lang="zh-CN" altLang="en-US">
              <a:latin typeface="楷体" panose="02010609060101010101" pitchFamily="49" charset="-122"/>
              <a:ea typeface="楷体" panose="02010609060101010101" pitchFamily="49" charset="-122"/>
            </a:endParaRPr>
          </a:p>
        </p:txBody>
      </p:sp>
      <p:pic>
        <p:nvPicPr>
          <p:cNvPr id="30" name="图片 29"/>
          <p:cNvPicPr>
            <a:picLocks noChangeAspect="1"/>
          </p:cNvPicPr>
          <p:nvPr/>
        </p:nvPicPr>
        <p:blipFill>
          <a:blip r:embed="rId3">
            <a:extLst>
              <a:ext uri="{28A0092B-C50C-407E-A947-70E740481C1C}">
                <a14:useLocalDpi xmlns:a14="http://schemas.microsoft.com/office/drawing/2010/main" val="0"/>
              </a:ext>
            </a:extLst>
          </a:blip>
          <a:srcRect l="2899" t="2170" r="-233"/>
          <a:stretch>
            <a:fillRect/>
          </a:stretch>
        </p:blipFill>
        <p:spPr>
          <a:xfrm>
            <a:off x="6803905" y="1825880"/>
            <a:ext cx="5281004" cy="4383626"/>
          </a:xfrm>
          <a:prstGeom prst="rect">
            <a:avLst/>
          </a:prstGeom>
        </p:spPr>
      </p:pic>
      <p:sp>
        <p:nvSpPr>
          <p:cNvPr id="31" name="矩形 30"/>
          <p:cNvSpPr/>
          <p:nvPr/>
        </p:nvSpPr>
        <p:spPr>
          <a:xfrm>
            <a:off x="1235557" y="6209506"/>
            <a:ext cx="6436655" cy="407804"/>
          </a:xfrm>
          <a:prstGeom prst="rect">
            <a:avLst/>
          </a:prstGeom>
        </p:spPr>
        <p:txBody>
          <a:bodyPr wrap="square" lIns="68580" tIns="34290" rIns="68580" bIns="34290">
            <a:spAutoFit/>
          </a:bodyPr>
          <a:lstStyle/>
          <a:p>
            <a:pPr lvl="0"/>
            <a:r>
              <a:rPr lang="zh-CN" altLang="en-US" sz="2200" b="1">
                <a:latin typeface="黑体" panose="02010609060101010101" pitchFamily="49" charset="-122"/>
                <a:ea typeface="黑体" panose="02010609060101010101" pitchFamily="49" charset="-122"/>
                <a:cs typeface="楷体" panose="02010609060101010101" pitchFamily="49" charset="-122"/>
                <a:sym typeface="+mn-ea"/>
              </a:rPr>
              <a:t>依据材料说明“</a:t>
            </a:r>
            <a:r>
              <a:rPr lang="zh-CN" altLang="en-US" sz="2200" b="1">
                <a:latin typeface="黑体" panose="02010609060101010101" pitchFamily="49" charset="-122"/>
                <a:ea typeface="黑体" panose="02010609060101010101" pitchFamily="49" charset="-122"/>
                <a:sym typeface="+mn-ea"/>
              </a:rPr>
              <a:t>亚洲的觉醒</a:t>
            </a:r>
            <a:r>
              <a:rPr lang="zh-CN" altLang="en-US" sz="2200" b="1">
                <a:latin typeface="黑体" panose="02010609060101010101" pitchFamily="49" charset="-122"/>
                <a:ea typeface="黑体" panose="02010609060101010101" pitchFamily="49" charset="-122"/>
                <a:cs typeface="楷体" panose="02010609060101010101" pitchFamily="49" charset="-122"/>
                <a:sym typeface="+mn-ea"/>
              </a:rPr>
              <a:t>”</a:t>
            </a:r>
            <a:r>
              <a:rPr lang="zh-CN" altLang="en-US" sz="2200" b="1">
                <a:latin typeface="黑体" panose="02010609060101010101" pitchFamily="49" charset="-122"/>
                <a:ea typeface="黑体" panose="02010609060101010101" pitchFamily="49" charset="-122"/>
                <a:sym typeface="+mn-ea"/>
              </a:rPr>
              <a:t>的时间、含义、</a:t>
            </a:r>
            <a:r>
              <a:rPr lang="zh-CN" altLang="en-US" sz="2200" b="1">
                <a:latin typeface="黑体" panose="02010609060101010101" pitchFamily="49" charset="-122"/>
                <a:ea typeface="黑体" panose="02010609060101010101" pitchFamily="49" charset="-122"/>
                <a:cs typeface="楷体" panose="02010609060101010101" pitchFamily="49" charset="-122"/>
                <a:sym typeface="+mn-ea"/>
              </a:rPr>
              <a:t>背景 </a:t>
            </a:r>
          </a:p>
        </p:txBody>
      </p:sp>
      <p:sp>
        <p:nvSpPr>
          <p:cNvPr id="33" name="椭圆 32"/>
          <p:cNvSpPr/>
          <p:nvPr/>
        </p:nvSpPr>
        <p:spPr>
          <a:xfrm>
            <a:off x="9070569" y="2290843"/>
            <a:ext cx="2018922" cy="995882"/>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34" name="椭圆 33"/>
          <p:cNvSpPr/>
          <p:nvPr/>
        </p:nvSpPr>
        <p:spPr>
          <a:xfrm>
            <a:off x="7618125" y="2898825"/>
            <a:ext cx="644716" cy="445259"/>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35" name="椭圆 34"/>
          <p:cNvSpPr/>
          <p:nvPr/>
        </p:nvSpPr>
        <p:spPr>
          <a:xfrm>
            <a:off x="8106056" y="3420589"/>
            <a:ext cx="1828396" cy="849922"/>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36" name="椭圆 35"/>
          <p:cNvSpPr/>
          <p:nvPr/>
        </p:nvSpPr>
        <p:spPr>
          <a:xfrm rot="20312768">
            <a:off x="10246004" y="3753455"/>
            <a:ext cx="435357" cy="990048"/>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37" name="椭圆 36"/>
          <p:cNvSpPr/>
          <p:nvPr/>
        </p:nvSpPr>
        <p:spPr>
          <a:xfrm rot="20312768">
            <a:off x="11245964" y="3784097"/>
            <a:ext cx="452675" cy="990048"/>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38" name="椭圆 37"/>
          <p:cNvSpPr/>
          <p:nvPr/>
        </p:nvSpPr>
        <p:spPr>
          <a:xfrm>
            <a:off x="9652623" y="4918868"/>
            <a:ext cx="2196974" cy="775904"/>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par>
                          <p:cTn id="13" fill="hold" nodeType="afterGroup">
                            <p:stCondLst>
                              <p:cond delay="1"/>
                            </p:stCondLst>
                            <p:childTnLst>
                              <p:par>
                                <p:cTn id="14" presetID="42" presetClass="entr" presetSubtype="0" fill="hold"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nodeType="afterGroup">
                            <p:stCondLst>
                              <p:cond delay="1"/>
                            </p:stCondLst>
                            <p:childTnLst>
                              <p:par>
                                <p:cTn id="32" presetID="1"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childTnLst>
                                </p:cTn>
                              </p:par>
                            </p:childTnLst>
                          </p:cTn>
                        </p:par>
                        <p:par>
                          <p:cTn id="34" fill="hold" nodeType="afterGroup">
                            <p:stCondLst>
                              <p:cond delay="2"/>
                            </p:stCondLst>
                            <p:childTnLst>
                              <p:par>
                                <p:cTn id="35" presetID="1" presetClass="entr" presetSubtype="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8" grpId="0"/>
      <p:bldP spid="31" grpId="0"/>
      <p:bldP spid="33" grpId="0"/>
      <p:bldP spid="34" grpId="0"/>
      <p:bldP spid="35" grpId="0"/>
      <p:bldP spid="36" grpId="0"/>
      <p:bldP spid="37" grpId="0"/>
      <p:bldP spid="3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301" y="939264"/>
            <a:ext cx="6147077"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a:t>
            </a:r>
            <a:r>
              <a:rPr lang="zh-CN" altLang="en-US">
                <a:sym typeface="+mn-ea"/>
              </a:rPr>
              <a:t>、亚洲</a:t>
            </a:r>
            <a:r>
              <a:rPr lang="zh-CN" altLang="zh-CN">
                <a:sym typeface="+mn-ea"/>
              </a:rPr>
              <a:t>的</a:t>
            </a:r>
            <a:r>
              <a:rPr lang="zh-CN" altLang="en-US">
                <a:sym typeface="+mn-ea"/>
              </a:rPr>
              <a:t>觉醒</a:t>
            </a:r>
            <a:br>
              <a:rPr lang="zh-CN" altLang="zh-CN">
                <a:sym typeface="+mn-ea"/>
              </a:rPr>
            </a:br>
            <a:endParaRPr lang="zh-CN" altLang="en-US"/>
          </a:p>
        </p:txBody>
      </p:sp>
      <p:sp>
        <p:nvSpPr>
          <p:cNvPr id="6" name="矩形 5"/>
          <p:cNvSpPr/>
          <p:nvPr/>
        </p:nvSpPr>
        <p:spPr>
          <a:xfrm>
            <a:off x="660859" y="1070918"/>
            <a:ext cx="3793026" cy="523220"/>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1</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亚洲独立运动的</a:t>
            </a:r>
            <a:r>
              <a:rPr lang="zh-CN" altLang="en-US" sz="2800" b="1" smtClean="0">
                <a:solidFill>
                  <a:schemeClr val="bg1"/>
                </a:solidFill>
                <a:latin typeface="黑体" panose="02010609060101010101" pitchFamily="49" charset="-122"/>
                <a:ea typeface="黑体" panose="02010609060101010101" pitchFamily="49" charset="-122"/>
                <a:sym typeface="+mn-ea"/>
              </a:rPr>
              <a:t>背景</a:t>
            </a:r>
            <a:endParaRPr lang="zh-CN" altLang="en-US" sz="2800" b="1">
              <a:solidFill>
                <a:schemeClr val="bg1"/>
              </a:solidFill>
              <a:latin typeface="黑体" panose="02010609060101010101" pitchFamily="49" charset="-122"/>
              <a:ea typeface="黑体" panose="02010609060101010101" pitchFamily="49" charset="-122"/>
              <a:sym typeface="+mn-ea"/>
            </a:endParaRPr>
          </a:p>
        </p:txBody>
      </p:sp>
      <p:sp>
        <p:nvSpPr>
          <p:cNvPr id="17" name="矩形 16"/>
          <p:cNvSpPr/>
          <p:nvPr/>
        </p:nvSpPr>
        <p:spPr>
          <a:xfrm>
            <a:off x="1351378" y="2633829"/>
            <a:ext cx="10628812" cy="1200329"/>
          </a:xfrm>
          <a:prstGeom prst="rect">
            <a:avLst/>
          </a:prstGeom>
        </p:spPr>
        <p:txBody>
          <a:bodyPr wrap="square">
            <a:spAutoFit/>
          </a:bodyPr>
          <a:lstStyle/>
          <a:p>
            <a:pPr>
              <a:lnSpc>
                <a:spcPct val="150000"/>
              </a:lnSpc>
            </a:pP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400" b="1">
                <a:latin typeface="黑体" panose="02010609060101010101" pitchFamily="49" charset="-122"/>
                <a:ea typeface="黑体" panose="02010609060101010101" pitchFamily="49" charset="-122"/>
                <a:cs typeface="楷体" panose="02010609060101010101" pitchFamily="49" charset="-122"/>
              </a:rPr>
              <a:t>含义</a:t>
            </a: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a:t>
            </a:r>
            <a:endParaRPr lang="en-US" altLang="zh-CN" sz="2400" b="1">
              <a:latin typeface="黑体" panose="02010609060101010101" pitchFamily="49" charset="-122"/>
              <a:ea typeface="黑体" panose="02010609060101010101" pitchFamily="49" charset="-122"/>
              <a:cs typeface="楷体" panose="02010609060101010101" pitchFamily="49" charset="-122"/>
              <a:sym typeface="+mn-ea"/>
            </a:endParaRPr>
          </a:p>
          <a:p>
            <a:pPr>
              <a:lnSpc>
                <a:spcPct val="150000"/>
              </a:lnSpc>
            </a:pPr>
            <a:r>
              <a:rPr lang="en-US" altLang="zh-CN"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19</a:t>
            </a:r>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世纪末</a:t>
            </a:r>
            <a:r>
              <a:rPr lang="en-US" altLang="zh-CN"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20</a:t>
            </a:r>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世纪初亚洲国家</a:t>
            </a:r>
            <a:r>
              <a:rPr lang="zh-CN" altLang="en-US" sz="24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民族资产阶级领导</a:t>
            </a:r>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的</a:t>
            </a:r>
            <a:r>
              <a:rPr lang="zh-CN" altLang="en-US" sz="24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反帝反封建</a:t>
            </a:r>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的</a:t>
            </a:r>
            <a:r>
              <a:rPr lang="zh-CN" altLang="en-US" sz="2400">
                <a:solidFill>
                  <a:srgbClr val="FF0000"/>
                </a:solidFill>
                <a:latin typeface="黑体" panose="02010609060101010101" pitchFamily="49" charset="-122"/>
                <a:ea typeface="黑体" panose="02010609060101010101" pitchFamily="49" charset="-122"/>
                <a:cs typeface="楷体" panose="02010609060101010101" pitchFamily="49" charset="-122"/>
                <a:sym typeface="+mn-ea"/>
              </a:rPr>
              <a:t>民族民主运动</a:t>
            </a:r>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 </a:t>
            </a:r>
          </a:p>
        </p:txBody>
      </p:sp>
      <p:sp>
        <p:nvSpPr>
          <p:cNvPr id="24" name="矩形 23"/>
          <p:cNvSpPr/>
          <p:nvPr/>
        </p:nvSpPr>
        <p:spPr>
          <a:xfrm>
            <a:off x="1360044" y="3927261"/>
            <a:ext cx="9867148" cy="461665"/>
          </a:xfrm>
          <a:prstGeom prst="rect">
            <a:avLst/>
          </a:prstGeom>
        </p:spPr>
        <p:txBody>
          <a:bodyPr wrap="square">
            <a:spAutoFit/>
          </a:bodyPr>
          <a:lstStyle/>
          <a:p>
            <a:pPr>
              <a:lnSpc>
                <a:spcPts val="3300"/>
              </a:lnSpc>
            </a:pP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400" b="1">
                <a:latin typeface="黑体" panose="02010609060101010101" pitchFamily="49" charset="-122"/>
                <a:ea typeface="黑体" panose="02010609060101010101" pitchFamily="49" charset="-122"/>
                <a:cs typeface="楷体" panose="02010609060101010101" pitchFamily="49" charset="-122"/>
              </a:rPr>
              <a:t>背景</a:t>
            </a:r>
            <a:r>
              <a:rPr lang="zh-CN" altLang="en-US" sz="2400" b="1">
                <a:latin typeface="黑体" panose="02010609060101010101" pitchFamily="49" charset="-122"/>
                <a:ea typeface="黑体" panose="02010609060101010101" pitchFamily="49" charset="-122"/>
                <a:cs typeface="楷体" panose="02010609060101010101" pitchFamily="49" charset="-122"/>
                <a:sym typeface="+mn-ea"/>
              </a:rPr>
              <a:t>：</a:t>
            </a:r>
            <a:r>
              <a:rPr lang="en-US" altLang="zh-CN" sz="2400" b="1">
                <a:latin typeface="黑体" panose="02010609060101010101" pitchFamily="49" charset="-122"/>
                <a:ea typeface="黑体" panose="02010609060101010101" pitchFamily="49" charset="-122"/>
                <a:cs typeface="楷体" panose="02010609060101010101" pitchFamily="49" charset="-122"/>
                <a:sym typeface="+mn-ea"/>
              </a:rPr>
              <a:t> </a:t>
            </a:r>
            <a:endParaRPr lang="zh-CN" altLang="en-US" sz="2400">
              <a:latin typeface="黑体" panose="02010609060101010101" pitchFamily="49" charset="-122"/>
              <a:ea typeface="黑体" panose="02010609060101010101" pitchFamily="49" charset="-122"/>
              <a:cs typeface="楷体" panose="02010609060101010101" pitchFamily="49" charset="-122"/>
              <a:sym typeface="+mn-ea"/>
            </a:endParaRPr>
          </a:p>
        </p:txBody>
      </p:sp>
      <p:sp>
        <p:nvSpPr>
          <p:cNvPr id="25" name="矩形 24"/>
          <p:cNvSpPr/>
          <p:nvPr/>
        </p:nvSpPr>
        <p:spPr>
          <a:xfrm>
            <a:off x="1360044" y="4586403"/>
            <a:ext cx="4185761" cy="461665"/>
          </a:xfrm>
          <a:prstGeom prst="rect">
            <a:avLst/>
          </a:prstGeom>
          <a:noFill/>
        </p:spPr>
        <p:txBody>
          <a:bodyPr wrap="none">
            <a:spAutoFit/>
          </a:bodyPr>
          <a:lstStyle/>
          <a:p>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rPr>
              <a:t>①亚洲各国的民族危机</a:t>
            </a:r>
            <a:r>
              <a:rPr lang="zh-CN" altLang="en-US" sz="2400" smtClean="0">
                <a:solidFill>
                  <a:prstClr val="black"/>
                </a:solidFill>
                <a:latin typeface="黑体" panose="02010609060101010101" pitchFamily="49" charset="-122"/>
                <a:ea typeface="黑体" panose="02010609060101010101" pitchFamily="49" charset="-122"/>
                <a:cs typeface="楷体" panose="02010609060101010101" pitchFamily="49" charset="-122"/>
              </a:rPr>
              <a:t>加深；</a:t>
            </a:r>
            <a:endParaRPr lang="zh-CN" altLang="en-US" sz="2400">
              <a:latin typeface="黑体" panose="02010609060101010101" pitchFamily="49" charset="-122"/>
              <a:ea typeface="黑体" panose="02010609060101010101" pitchFamily="49" charset="-122"/>
            </a:endParaRPr>
          </a:p>
        </p:txBody>
      </p:sp>
      <p:sp>
        <p:nvSpPr>
          <p:cNvPr id="26" name="矩形 25"/>
          <p:cNvSpPr/>
          <p:nvPr/>
        </p:nvSpPr>
        <p:spPr>
          <a:xfrm>
            <a:off x="1351378" y="5187523"/>
            <a:ext cx="6096754" cy="461665"/>
          </a:xfrm>
          <a:prstGeom prst="rect">
            <a:avLst/>
          </a:prstGeom>
          <a:noFill/>
        </p:spPr>
        <p:txBody>
          <a:bodyPr wrap="square">
            <a:spAutoFit/>
          </a:bodyPr>
          <a:lstStyle/>
          <a:p>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rPr>
              <a:t>②封建经济进一步解体，民族资本主义发展</a:t>
            </a:r>
            <a:endParaRPr lang="zh-CN" altLang="en-US" sz="2400">
              <a:latin typeface="黑体" panose="02010609060101010101" pitchFamily="49" charset="-122"/>
              <a:ea typeface="黑体" panose="02010609060101010101" pitchFamily="49" charset="-122"/>
            </a:endParaRPr>
          </a:p>
        </p:txBody>
      </p:sp>
      <p:sp>
        <p:nvSpPr>
          <p:cNvPr id="27" name="矩形 26"/>
          <p:cNvSpPr/>
          <p:nvPr/>
        </p:nvSpPr>
        <p:spPr>
          <a:xfrm>
            <a:off x="1351378" y="5788643"/>
            <a:ext cx="5109091" cy="461665"/>
          </a:xfrm>
          <a:prstGeom prst="rect">
            <a:avLst/>
          </a:prstGeom>
          <a:noFill/>
        </p:spPr>
        <p:txBody>
          <a:bodyPr wrap="none">
            <a:spAutoFit/>
          </a:bodyPr>
          <a:lstStyle/>
          <a:p>
            <a:r>
              <a:rPr lang="zh-CN" altLang="en-US" sz="2400">
                <a:solidFill>
                  <a:prstClr val="black"/>
                </a:solidFill>
                <a:latin typeface="黑体" panose="02010609060101010101" pitchFamily="49" charset="-122"/>
                <a:ea typeface="黑体" panose="02010609060101010101" pitchFamily="49" charset="-122"/>
                <a:cs typeface="楷体" panose="02010609060101010101" pitchFamily="49" charset="-122"/>
              </a:rPr>
              <a:t>③民族忧患意识和民主改革意识觉</a:t>
            </a:r>
            <a:r>
              <a:rPr lang="zh-CN" altLang="en-US" sz="2200">
                <a:solidFill>
                  <a:prstClr val="black"/>
                </a:solidFill>
                <a:latin typeface="黑体" panose="02010609060101010101" pitchFamily="49" charset="-122"/>
                <a:ea typeface="黑体" panose="02010609060101010101" pitchFamily="49" charset="-122"/>
                <a:cs typeface="楷体" panose="02010609060101010101" pitchFamily="49" charset="-122"/>
              </a:rPr>
              <a:t>醒</a:t>
            </a:r>
            <a:endParaRPr lang="zh-CN" altLang="en-US" sz="2200">
              <a:latin typeface="黑体" panose="02010609060101010101" pitchFamily="49" charset="-122"/>
              <a:ea typeface="黑体" panose="02010609060101010101" pitchFamily="49" charset="-122"/>
            </a:endParaRPr>
          </a:p>
        </p:txBody>
      </p:sp>
      <p:sp>
        <p:nvSpPr>
          <p:cNvPr id="16" name="Text Box 6"/>
          <p:cNvSpPr txBox="1"/>
          <p:nvPr/>
        </p:nvSpPr>
        <p:spPr>
          <a:xfrm>
            <a:off x="1351378" y="1936129"/>
            <a:ext cx="5849185" cy="500137"/>
          </a:xfrm>
          <a:prstGeom prst="rect">
            <a:avLst/>
          </a:prstGeom>
          <a:noFill/>
          <a:ln w="9525">
            <a:noFill/>
          </a:ln>
        </p:spPr>
        <p:txBody>
          <a:bodyPr wrap="square" lIns="68580" tIns="34290" rIns="68580" bIns="34290">
            <a:spAutoFit/>
          </a:bodyPr>
          <a:lstStyle/>
          <a:p>
            <a:r>
              <a:rPr lang="zh-CN" altLang="en-US" sz="2800" b="1">
                <a:solidFill>
                  <a:prstClr val="black"/>
                </a:solidFill>
                <a:latin typeface="黑体" panose="02010609060101010101" pitchFamily="49" charset="-122"/>
                <a:ea typeface="黑体" panose="02010609060101010101" pitchFamily="49" charset="-122"/>
                <a:cs typeface="楷体" panose="02010609060101010101" pitchFamily="49" charset="-122"/>
              </a:rPr>
              <a:t>◆ </a:t>
            </a:r>
            <a:r>
              <a:rPr lang="zh-CN" altLang="en-US" sz="2400" b="1">
                <a:latin typeface="黑体" panose="02010609060101010101" pitchFamily="49" charset="-122"/>
                <a:ea typeface="黑体" panose="02010609060101010101" pitchFamily="49" charset="-122"/>
                <a:cs typeface="楷体" panose="02010609060101010101" pitchFamily="49" charset="-122"/>
              </a:rPr>
              <a:t>时间：</a:t>
            </a:r>
            <a:r>
              <a:rPr lang="zh-CN" altLang="en-US" sz="2400">
                <a:solidFill>
                  <a:srgbClr val="FF3300"/>
                </a:solidFill>
                <a:latin typeface="黑体" panose="02010609060101010101" pitchFamily="49" charset="-122"/>
                <a:ea typeface="黑体" panose="02010609060101010101" pitchFamily="49" charset="-122"/>
              </a:rPr>
              <a:t>19世纪末20世纪初</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p:bldP spid="25" grpId="0"/>
      <p:bldP spid="26" grpId="0"/>
      <p:bldP spid="27" grpId="0"/>
      <p:bldP spid="16"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300" y="939264"/>
            <a:ext cx="4664267" cy="1223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a:t>
            </a:r>
            <a:r>
              <a:rPr lang="zh-CN" altLang="en-US">
                <a:sym typeface="+mn-ea"/>
              </a:rPr>
              <a:t>、亚洲</a:t>
            </a:r>
            <a:r>
              <a:rPr lang="zh-CN" altLang="zh-CN">
                <a:sym typeface="+mn-ea"/>
              </a:rPr>
              <a:t>的</a:t>
            </a:r>
            <a:r>
              <a:rPr lang="zh-CN" altLang="en-US">
                <a:sym typeface="+mn-ea"/>
              </a:rPr>
              <a:t>觉醒</a:t>
            </a:r>
            <a:br>
              <a:rPr lang="zh-CN" altLang="zh-CN">
                <a:sym typeface="+mn-ea"/>
              </a:rPr>
            </a:br>
            <a:endParaRPr lang="zh-CN" altLang="en-US"/>
          </a:p>
        </p:txBody>
      </p:sp>
      <p:sp>
        <p:nvSpPr>
          <p:cNvPr id="6" name="矩形 5"/>
          <p:cNvSpPr/>
          <p:nvPr/>
        </p:nvSpPr>
        <p:spPr>
          <a:xfrm>
            <a:off x="660859" y="1070918"/>
            <a:ext cx="2710999" cy="954107"/>
          </a:xfrm>
          <a:prstGeom prst="rect">
            <a:avLst/>
          </a:prstGeom>
        </p:spPr>
        <p:txBody>
          <a:bodyPr wrap="non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2</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a:t>
            </a:r>
            <a:r>
              <a:rPr lang="zh-CN" altLang="en-US" sz="2800" b="1" smtClean="0">
                <a:solidFill>
                  <a:schemeClr val="bg1"/>
                </a:solidFill>
                <a:latin typeface="黑体" panose="02010609060101010101" pitchFamily="49" charset="-122"/>
                <a:ea typeface="黑体" panose="02010609060101010101" pitchFamily="49" charset="-122"/>
                <a:sym typeface="+mn-ea"/>
              </a:rPr>
              <a:t>运动</a:t>
            </a:r>
            <a:endParaRPr lang="en-US" altLang="zh-CN" sz="2800" b="1" smtClean="0">
              <a:solidFill>
                <a:schemeClr val="bg1"/>
              </a:solidFill>
              <a:latin typeface="黑体" panose="02010609060101010101" pitchFamily="49" charset="-122"/>
              <a:ea typeface="黑体" panose="02010609060101010101" pitchFamily="49" charset="-122"/>
              <a:sym typeface="+mn-ea"/>
            </a:endParaRPr>
          </a:p>
          <a:p>
            <a:r>
              <a:rPr lang="zh-CN" altLang="en-US" sz="2800" b="1" smtClean="0">
                <a:solidFill>
                  <a:schemeClr val="bg1"/>
                </a:solidFill>
                <a:latin typeface="黑体" panose="02010609060101010101" pitchFamily="49" charset="-122"/>
                <a:ea typeface="黑体" panose="02010609060101010101" pitchFamily="49" charset="-122"/>
                <a:sym typeface="+mn-ea"/>
              </a:rPr>
              <a:t>  代表性事件</a:t>
            </a:r>
            <a:endParaRPr lang="zh-CN" altLang="en-US" sz="2800" b="1">
              <a:solidFill>
                <a:schemeClr val="bg1"/>
              </a:solidFill>
              <a:latin typeface="黑体" panose="02010609060101010101" pitchFamily="49" charset="-122"/>
              <a:ea typeface="黑体" panose="02010609060101010101" pitchFamily="49" charset="-122"/>
              <a:sym typeface="+mn-ea"/>
            </a:endParaRPr>
          </a:p>
        </p:txBody>
      </p:sp>
      <p:sp>
        <p:nvSpPr>
          <p:cNvPr id="7" name="矩形 6"/>
          <p:cNvSpPr/>
          <p:nvPr/>
        </p:nvSpPr>
        <p:spPr>
          <a:xfrm>
            <a:off x="908433" y="2727003"/>
            <a:ext cx="3399034" cy="1754326"/>
          </a:xfrm>
          <a:prstGeom prst="rect">
            <a:avLst/>
          </a:prstGeom>
        </p:spPr>
        <p:txBody>
          <a:bodyPr wrap="square">
            <a:spAutoFit/>
          </a:bodyPr>
          <a:lstStyle/>
          <a:p>
            <a:pPr lvl="0">
              <a:lnSpc>
                <a:spcPct val="150000"/>
              </a:lnSpc>
            </a:pP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①</a:t>
            </a:r>
            <a:r>
              <a:rPr lang="zh-CN" altLang="en-US" sz="2400" smtClean="0">
                <a:solidFill>
                  <a:prstClr val="black"/>
                </a:solidFill>
                <a:latin typeface="黑体" panose="02010609060101010101" pitchFamily="49" charset="-122"/>
                <a:ea typeface="黑体" panose="02010609060101010101" pitchFamily="49" charset="-122"/>
              </a:rPr>
              <a:t>印度</a:t>
            </a:r>
            <a:r>
              <a:rPr lang="zh-CN" altLang="en-US" sz="2400">
                <a:solidFill>
                  <a:prstClr val="black"/>
                </a:solidFill>
                <a:latin typeface="黑体" panose="02010609060101010101" pitchFamily="49" charset="-122"/>
                <a:ea typeface="黑体" panose="02010609060101010101" pitchFamily="49" charset="-122"/>
              </a:rPr>
              <a:t>的民族解放运动 </a:t>
            </a:r>
            <a:endParaRPr lang="en-US" altLang="zh-CN" sz="2400">
              <a:solidFill>
                <a:prstClr val="black"/>
              </a:solidFill>
              <a:latin typeface="黑体" panose="02010609060101010101" pitchFamily="49" charset="-122"/>
              <a:ea typeface="黑体" panose="02010609060101010101" pitchFamily="49" charset="-122"/>
            </a:endParaRPr>
          </a:p>
          <a:p>
            <a:pPr lvl="0">
              <a:lnSpc>
                <a:spcPct val="150000"/>
              </a:lnSpc>
            </a:pP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②</a:t>
            </a:r>
            <a:r>
              <a:rPr lang="zh-CN" altLang="en-US" sz="2400" smtClean="0">
                <a:solidFill>
                  <a:prstClr val="black"/>
                </a:solidFill>
                <a:latin typeface="黑体" panose="02010609060101010101" pitchFamily="49" charset="-122"/>
                <a:ea typeface="黑体" panose="02010609060101010101" pitchFamily="49" charset="-122"/>
              </a:rPr>
              <a:t>伊朗</a:t>
            </a:r>
            <a:r>
              <a:rPr lang="zh-CN" altLang="en-US" sz="2400">
                <a:solidFill>
                  <a:prstClr val="black"/>
                </a:solidFill>
                <a:latin typeface="黑体" panose="02010609060101010101" pitchFamily="49" charset="-122"/>
                <a:ea typeface="黑体" panose="02010609060101010101" pitchFamily="49" charset="-122"/>
              </a:rPr>
              <a:t>的立宪革命</a:t>
            </a:r>
            <a:endParaRPr lang="en-US" altLang="zh-CN" sz="2400">
              <a:solidFill>
                <a:prstClr val="black"/>
              </a:solidFill>
              <a:latin typeface="黑体" panose="02010609060101010101" pitchFamily="49" charset="-122"/>
              <a:ea typeface="黑体" panose="02010609060101010101" pitchFamily="49" charset="-122"/>
            </a:endParaRPr>
          </a:p>
          <a:p>
            <a:pPr lvl="0">
              <a:lnSpc>
                <a:spcPct val="150000"/>
              </a:lnSpc>
            </a:pPr>
            <a:r>
              <a:rPr lang="zh-CN" altLang="en-US" sz="2400" b="1">
                <a:solidFill>
                  <a:prstClr val="black"/>
                </a:solidFill>
                <a:latin typeface="黑体" panose="02010609060101010101" pitchFamily="49" charset="-122"/>
                <a:ea typeface="黑体" panose="02010609060101010101" pitchFamily="49" charset="-122"/>
                <a:cs typeface="楷体" panose="02010609060101010101" pitchFamily="49" charset="-122"/>
              </a:rPr>
              <a:t>③</a:t>
            </a:r>
            <a:r>
              <a:rPr lang="zh-CN" altLang="en-US" sz="2400" smtClean="0">
                <a:solidFill>
                  <a:prstClr val="black"/>
                </a:solidFill>
                <a:latin typeface="黑体" panose="02010609060101010101" pitchFamily="49" charset="-122"/>
                <a:ea typeface="黑体" panose="02010609060101010101" pitchFamily="49" charset="-122"/>
              </a:rPr>
              <a:t>中国</a:t>
            </a:r>
            <a:r>
              <a:rPr lang="zh-CN" altLang="en-US" sz="2400">
                <a:solidFill>
                  <a:prstClr val="black"/>
                </a:solidFill>
                <a:latin typeface="黑体" panose="02010609060101010101" pitchFamily="49" charset="-122"/>
                <a:ea typeface="黑体" panose="02010609060101010101" pitchFamily="49" charset="-122"/>
              </a:rPr>
              <a:t>的辛亥革命</a:t>
            </a:r>
          </a:p>
        </p:txBody>
      </p:sp>
      <p:pic>
        <p:nvPicPr>
          <p:cNvPr id="9" name="图片 13"/>
          <p:cNvPicPr>
            <a:picLocks noChangeAspect="1" noChangeArrowheads="1"/>
          </p:cNvPicPr>
          <p:nvPr/>
        </p:nvPicPr>
        <p:blipFill>
          <a:blip r:embed="rId4">
            <a:extLst>
              <a:ext uri="{28A0092B-C50C-407E-A947-70E740481C1C}">
                <a14:useLocalDpi xmlns:a14="http://schemas.microsoft.com/office/drawing/2010/main" val="0"/>
              </a:ext>
            </a:extLst>
          </a:blip>
          <a:srcRect l="10860" t="5197" r="7260" b="25793"/>
          <a:stretch>
            <a:fillRect/>
          </a:stretch>
        </p:blipFill>
        <p:spPr bwMode="auto">
          <a:xfrm>
            <a:off x="4481995" y="1070918"/>
            <a:ext cx="7136048" cy="5262360"/>
          </a:xfrm>
          <a:prstGeom prst="rect">
            <a:avLst/>
          </a:prstGeom>
          <a:noFill/>
          <a:ln w="28575" cmpd="dbl">
            <a:solidFill>
              <a:srgbClr val="41719C"/>
            </a:solidFill>
            <a:round/>
          </a:ln>
          <a:extLst>
            <a:ext uri="{909E8E84-426E-40DD-AFC4-6F175D3DCCD1}">
              <a14:hiddenFill xmlns:a14="http://schemas.microsoft.com/office/drawing/2010/main">
                <a:solidFill>
                  <a:srgbClr val="FFFFFF"/>
                </a:solidFill>
              </a14:hiddenFill>
            </a:ext>
          </a:extLst>
        </p:spPr>
      </p:pic>
      <p:sp>
        <p:nvSpPr>
          <p:cNvPr id="10" name="文本框 6"/>
          <p:cNvSpPr txBox="1">
            <a:spLocks noChangeArrowheads="1"/>
          </p:cNvSpPr>
          <p:nvPr/>
        </p:nvSpPr>
        <p:spPr bwMode="auto">
          <a:xfrm>
            <a:off x="8498105" y="3204056"/>
            <a:ext cx="1796268" cy="400110"/>
          </a:xfrm>
          <a:prstGeom prst="rect">
            <a:avLst/>
          </a:prstGeom>
          <a:solidFill>
            <a:srgbClr val="2E75B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FFFF00"/>
                </a:solidFill>
                <a:ea typeface="微软雅黑" panose="020b0503020204020204" pitchFamily="34" charset="-122"/>
              </a:rPr>
              <a:t>中国辛亥革命</a:t>
            </a:r>
          </a:p>
        </p:txBody>
      </p:sp>
      <p:sp>
        <p:nvSpPr>
          <p:cNvPr id="11" name="文本框 7"/>
          <p:cNvSpPr txBox="1">
            <a:spLocks noChangeArrowheads="1"/>
          </p:cNvSpPr>
          <p:nvPr/>
        </p:nvSpPr>
        <p:spPr bwMode="auto">
          <a:xfrm>
            <a:off x="6284375" y="4122571"/>
            <a:ext cx="2364490" cy="400110"/>
          </a:xfrm>
          <a:prstGeom prst="rect">
            <a:avLst/>
          </a:prstGeom>
          <a:solidFill>
            <a:srgbClr val="2E75B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000">
                <a:solidFill>
                  <a:srgbClr val="FFFF00"/>
                </a:solidFill>
                <a:ea typeface="微软雅黑" panose="020b0503020204020204" pitchFamily="34" charset="-122"/>
              </a:rPr>
              <a:t>印度民族解放运动</a:t>
            </a:r>
          </a:p>
        </p:txBody>
      </p:sp>
      <p:sp>
        <p:nvSpPr>
          <p:cNvPr id="12" name="文本框 9"/>
          <p:cNvSpPr txBox="1">
            <a:spLocks noChangeArrowheads="1"/>
          </p:cNvSpPr>
          <p:nvPr/>
        </p:nvSpPr>
        <p:spPr bwMode="auto">
          <a:xfrm>
            <a:off x="4831051" y="2758016"/>
            <a:ext cx="1786464" cy="400110"/>
          </a:xfrm>
          <a:prstGeom prst="rect">
            <a:avLst/>
          </a:prstGeom>
          <a:solidFill>
            <a:srgbClr val="2E75B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a:solidFill>
                  <a:srgbClr val="FFFF00"/>
                </a:solidFill>
                <a:ea typeface="微软雅黑" panose="020b0503020204020204" pitchFamily="34" charset="-122"/>
              </a:rPr>
              <a:t>伊朗立宪革命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fade">
                                      <p:cBhvr>
                                        <p:cTn id="9" dur="500"/>
                                        <p:tgtEl>
                                          <p:spTgt spid="1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807609"/>
            <a:ext cx="6759147"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a:t>
            </a:r>
            <a:r>
              <a:rPr lang="zh-CN" altLang="en-US">
                <a:sym typeface="+mn-ea"/>
              </a:rPr>
              <a:t>、亚洲</a:t>
            </a:r>
            <a:r>
              <a:rPr lang="zh-CN" altLang="zh-CN">
                <a:sym typeface="+mn-ea"/>
              </a:rPr>
              <a:t>的</a:t>
            </a:r>
            <a:r>
              <a:rPr lang="zh-CN" altLang="en-US">
                <a:sym typeface="+mn-ea"/>
              </a:rPr>
              <a:t>觉醒</a:t>
            </a:r>
            <a:br>
              <a:rPr lang="zh-CN" altLang="zh-CN">
                <a:sym typeface="+mn-ea"/>
              </a:rPr>
            </a:br>
            <a:endParaRPr lang="zh-CN" altLang="en-US"/>
          </a:p>
        </p:txBody>
      </p:sp>
      <p:sp>
        <p:nvSpPr>
          <p:cNvPr id="6" name="矩形 5"/>
          <p:cNvSpPr/>
          <p:nvPr/>
        </p:nvSpPr>
        <p:spPr>
          <a:xfrm>
            <a:off x="498814" y="939263"/>
            <a:ext cx="5741348" cy="523220"/>
          </a:xfrm>
          <a:prstGeom prst="rect">
            <a:avLst/>
          </a:prstGeom>
        </p:spPr>
        <p:txBody>
          <a:bodyPr wrap="squar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2</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a:t>
            </a:r>
            <a:r>
              <a:rPr lang="zh-CN" altLang="en-US" sz="2800" b="1" smtClean="0">
                <a:solidFill>
                  <a:schemeClr val="bg1"/>
                </a:solidFill>
                <a:latin typeface="黑体" panose="02010609060101010101" pitchFamily="49" charset="-122"/>
                <a:ea typeface="黑体" panose="02010609060101010101" pitchFamily="49" charset="-122"/>
                <a:sym typeface="+mn-ea"/>
              </a:rPr>
              <a:t>运动代表性</a:t>
            </a:r>
            <a:r>
              <a:rPr lang="zh-CN" altLang="en-US" sz="2800" b="1">
                <a:solidFill>
                  <a:schemeClr val="bg1"/>
                </a:solidFill>
                <a:latin typeface="黑体" panose="02010609060101010101" pitchFamily="49" charset="-122"/>
                <a:ea typeface="黑体" panose="02010609060101010101" pitchFamily="49" charset="-122"/>
                <a:sym typeface="+mn-ea"/>
              </a:rPr>
              <a:t>事件</a:t>
            </a:r>
          </a:p>
        </p:txBody>
      </p:sp>
      <p:graphicFrame>
        <p:nvGraphicFramePr>
          <p:cNvPr id="3" name="表格 2"/>
          <p:cNvGraphicFramePr>
            <a:graphicFrameLocks noGrp="1"/>
          </p:cNvGraphicFramePr>
          <p:nvPr/>
        </p:nvGraphicFramePr>
        <p:xfrm>
          <a:off x="672753" y="1725792"/>
          <a:ext cx="11152662" cy="4848003"/>
        </p:xfrm>
        <a:graphic>
          <a:graphicData uri="http://schemas.openxmlformats.org/drawingml/2006/table">
            <a:tbl>
              <a:tblPr firstRow="1" bandRow="1">
                <a:tableStyleId>{5940675A-B579-460E-94D1-54222C63F5DA}</a:tableStyleId>
              </a:tblPr>
              <a:tblGrid>
                <a:gridCol w="766097"/>
                <a:gridCol w="735939"/>
                <a:gridCol w="1112108"/>
                <a:gridCol w="1173892"/>
                <a:gridCol w="6376086"/>
                <a:gridCol w="988540"/>
              </a:tblGrid>
              <a:tr h="553080">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800" b="1" spc="130">
                          <a:solidFill>
                            <a:schemeClr val="tx1"/>
                          </a:solidFill>
                          <a:latin typeface="黑体" panose="02010609060101010101" pitchFamily="49" charset="-122"/>
                          <a:ea typeface="黑体" panose="02010609060101010101" pitchFamily="49" charset="-122"/>
                        </a:rPr>
                        <a:t>国家</a:t>
                      </a:r>
                    </a:p>
                  </a:txBody>
                  <a:tcPr marL="215900" marR="215900" marT="133350" marB="133350" anchor="ctr" horzOverflow="overflow">
                    <a:solidFill>
                      <a:schemeClr val="accent2">
                        <a:lumMod val="20000"/>
                        <a:lumOff val="80000"/>
                      </a:schemeClr>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800" b="1" spc="130" smtClean="0">
                          <a:solidFill>
                            <a:schemeClr val="tx1"/>
                          </a:solidFill>
                          <a:latin typeface="黑体" panose="02010609060101010101" pitchFamily="49" charset="-122"/>
                          <a:ea typeface="黑体" panose="02010609060101010101" pitchFamily="49" charset="-122"/>
                        </a:rPr>
                        <a:t>敌人</a:t>
                      </a:r>
                      <a:endParaRPr lang="zh-CN" altLang="en-US" sz="1800" b="1" spc="130">
                        <a:solidFill>
                          <a:schemeClr val="tx1"/>
                        </a:solidFill>
                        <a:latin typeface="黑体" panose="02010609060101010101" pitchFamily="49" charset="-122"/>
                        <a:ea typeface="黑体" panose="02010609060101010101" pitchFamily="49" charset="-122"/>
                      </a:endParaRPr>
                    </a:p>
                  </a:txBody>
                  <a:tcPr marL="215900" marR="215900" marT="133350" marB="133350" anchor="ctr" horzOverflow="overflow">
                    <a:solidFill>
                      <a:schemeClr val="accent2">
                        <a:lumMod val="20000"/>
                        <a:lumOff val="80000"/>
                      </a:schemeClr>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800" b="1" spc="130">
                          <a:solidFill>
                            <a:schemeClr val="tx1"/>
                          </a:solidFill>
                          <a:latin typeface="黑体" panose="02010609060101010101" pitchFamily="49" charset="-122"/>
                          <a:ea typeface="黑体" panose="02010609060101010101" pitchFamily="49" charset="-122"/>
                        </a:rPr>
                        <a:t>目标</a:t>
                      </a:r>
                    </a:p>
                  </a:txBody>
                  <a:tcPr marL="215900" marR="215900" marT="133350" marB="133350" anchor="ctr" horzOverflow="overflow">
                    <a:solidFill>
                      <a:schemeClr val="accent2">
                        <a:lumMod val="20000"/>
                        <a:lumOff val="80000"/>
                      </a:schemeClr>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800" b="1" spc="130" smtClean="0">
                          <a:solidFill>
                            <a:schemeClr val="tx1"/>
                          </a:solidFill>
                          <a:latin typeface="黑体" panose="02010609060101010101" pitchFamily="49" charset="-122"/>
                          <a:ea typeface="黑体" panose="02010609060101010101" pitchFamily="49" charset="-122"/>
                        </a:rPr>
                        <a:t>新力量</a:t>
                      </a:r>
                      <a:endParaRPr lang="zh-CN" altLang="en-US" sz="1800" b="1" spc="130">
                        <a:solidFill>
                          <a:schemeClr val="tx1"/>
                        </a:solidFill>
                        <a:latin typeface="黑体" panose="02010609060101010101" pitchFamily="49" charset="-122"/>
                        <a:ea typeface="黑体" panose="02010609060101010101" pitchFamily="49" charset="-122"/>
                      </a:endParaRPr>
                    </a:p>
                  </a:txBody>
                  <a:tcPr marL="215900" marR="215900" marT="133350" marB="133350" anchor="ctr" horzOverflow="overflow">
                    <a:solidFill>
                      <a:schemeClr val="accent2">
                        <a:lumMod val="20000"/>
                        <a:lumOff val="80000"/>
                      </a:schemeClr>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800" b="1" spc="130" smtClean="0">
                          <a:solidFill>
                            <a:schemeClr val="tx1"/>
                          </a:solidFill>
                          <a:latin typeface="黑体" panose="02010609060101010101" pitchFamily="49" charset="-122"/>
                          <a:ea typeface="黑体" panose="02010609060101010101" pitchFamily="49" charset="-122"/>
                        </a:rPr>
                        <a:t>过程及意义</a:t>
                      </a:r>
                      <a:endParaRPr lang="zh-CN" altLang="en-US" sz="1800" b="1" spc="130">
                        <a:solidFill>
                          <a:schemeClr val="tx1"/>
                        </a:solidFill>
                        <a:latin typeface="黑体" panose="02010609060101010101" pitchFamily="49" charset="-122"/>
                        <a:ea typeface="黑体" panose="02010609060101010101" pitchFamily="49" charset="-122"/>
                      </a:endParaRPr>
                    </a:p>
                  </a:txBody>
                  <a:tcPr marL="215900" marR="215900" marT="133350" marB="133350" anchor="ctr" horzOverflow="overflow">
                    <a:solidFill>
                      <a:schemeClr val="accent2">
                        <a:lumMod val="20000"/>
                        <a:lumOff val="80000"/>
                      </a:schemeClr>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800" b="1" spc="130">
                          <a:solidFill>
                            <a:schemeClr val="tx1"/>
                          </a:solidFill>
                          <a:latin typeface="黑体" panose="02010609060101010101" pitchFamily="49" charset="-122"/>
                          <a:ea typeface="黑体" panose="02010609060101010101" pitchFamily="49" charset="-122"/>
                        </a:rPr>
                        <a:t>失败依据</a:t>
                      </a:r>
                    </a:p>
                  </a:txBody>
                  <a:tcPr marL="215900" marR="215900" marT="133350" marB="133350" anchor="ctr" horzOverflow="overflow">
                    <a:solidFill>
                      <a:schemeClr val="accent2">
                        <a:lumMod val="20000"/>
                        <a:lumOff val="80000"/>
                      </a:schemeClr>
                    </a:solidFill>
                  </a:tcPr>
                </a:tc>
              </a:tr>
              <a:tr h="1105701">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700" b="1" spc="130">
                          <a:solidFill>
                            <a:schemeClr val="tx1"/>
                          </a:solidFill>
                          <a:latin typeface="黑体" panose="02010609060101010101" pitchFamily="49" charset="-122"/>
                          <a:ea typeface="黑体" panose="02010609060101010101" pitchFamily="49" charset="-122"/>
                        </a:rPr>
                        <a:t>印度</a:t>
                      </a:r>
                    </a:p>
                  </a:txBody>
                  <a:tcPr marL="215900" marR="215900" marT="133350" marB="133350" anchor="ctr" horzOverflow="overflow"/>
                </a:tc>
                <a:tc>
                  <a:txBody>
                    <a:bodyPr vert="horz" wrap="square"/>
                    <a:lstStyle/>
                    <a:p>
                      <a:endParaRPr lang="zh-CN" altLang="en-US"/>
                    </a:p>
                  </a:txBody>
                  <a:tcPr/>
                </a:tc>
                <a:tc rowSpan="4">
                  <a:txBody>
                    <a:bodyPr vert="horz" wrap="square"/>
                    <a:lstStyle/>
                    <a:p>
                      <a:endParaRPr lang="zh-CN" altLang="en-US"/>
                    </a:p>
                  </a:txBody>
                  <a:tcPr/>
                </a:tc>
                <a:tc rowSpan="4">
                  <a:txBody>
                    <a:bodyPr vert="horz" wrap="square"/>
                    <a:lstStyle/>
                    <a:p>
                      <a:endParaRPr lang="zh-CN" altLang="en-US"/>
                    </a:p>
                  </a:txBody>
                  <a:tcPr/>
                </a:tc>
                <a:tc>
                  <a:txBody>
                    <a:bodyPr vert="horz" wrap="square"/>
                    <a:lstStyle/>
                    <a:p>
                      <a:endParaRPr lang="zh-CN" altLang="en-US"/>
                    </a:p>
                  </a:txBody>
                  <a:tcPr/>
                </a:tc>
                <a:tc rowSpan="4">
                  <a:txBody>
                    <a:bodyPr vert="horz" wrap="square"/>
                    <a:lstStyle/>
                    <a:p>
                      <a:endParaRPr lang="zh-CN" altLang="en-US"/>
                    </a:p>
                  </a:txBody>
                  <a:tcPr/>
                </a:tc>
              </a:tr>
              <a:tr h="1359136">
                <a:tc rowSpan="2">
                  <a:txBody>
                    <a:bodyPr vert="horz" wrap="square"/>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700" b="1" spc="130">
                          <a:solidFill>
                            <a:schemeClr val="tx1"/>
                          </a:solidFill>
                          <a:latin typeface="黑体" panose="02010609060101010101" pitchFamily="49" charset="-122"/>
                          <a:ea typeface="黑体" panose="02010609060101010101" pitchFamily="49" charset="-122"/>
                        </a:rPr>
                        <a:t>伊朗</a:t>
                      </a:r>
                    </a:p>
                  </a:txBody>
                  <a:tcPr marL="215900" marR="215900" marT="133350" marB="133350" anchor="ctr" horzOverflow="overflow"/>
                </a:tc>
                <a:tc rowSpan="2">
                  <a:txBody>
                    <a:bodyPr vert="horz" wrap="square"/>
                    <a:lstStyle/>
                    <a:p>
                      <a:endParaRPr lang="zh-CN" altLang="en-US"/>
                    </a:p>
                  </a:txBody>
                  <a:tcPr/>
                </a:tc>
                <a:tc vMerge="1">
                  <a:txBody>
                    <a:bodyPr vert="horz" wrap="square"/>
                    <a:lstStyle/>
                    <a:p>
                      <a:endParaRPr lang="zh-CN"/>
                    </a:p>
                  </a:txBody>
                  <a:tcPr/>
                </a:tc>
                <a:tc vMerge="1">
                  <a:txBody>
                    <a:bodyPr vert="horz" wrap="square"/>
                    <a:lstStyle/>
                    <a:p>
                      <a:endParaRPr lang="zh-CN"/>
                    </a:p>
                  </a:txBody>
                  <a:tcPr/>
                </a:tc>
                <a:tc>
                  <a:txBody>
                    <a:bodyPr vert="horz" wrap="square"/>
                    <a:lstStyle/>
                    <a:p>
                      <a:endParaRPr lang="zh-CN" altLang="en-US"/>
                    </a:p>
                  </a:txBody>
                  <a:tcPr/>
                </a:tc>
                <a:tc vMerge="1">
                  <a:txBody>
                    <a:bodyPr vert="horz" wrap="square"/>
                    <a:lstStyle/>
                    <a:p>
                      <a:endParaRPr lang="zh-CN"/>
                    </a:p>
                  </a:txBody>
                  <a:tcPr/>
                </a:tc>
              </a:tr>
              <a:tr h="210064">
                <a:tc vMerge="1">
                  <a:txBody>
                    <a:bodyPr vert="horz" wrap="square"/>
                    <a:lstStyle/>
                    <a:p>
                      <a:endParaRPr lang="zh-CN"/>
                    </a:p>
                  </a:txBody>
                  <a:tcPr/>
                </a:tc>
                <a:tc vMerge="1">
                  <a:txBody>
                    <a:bodyPr vert="horz" wrap="square"/>
                    <a:lstStyle/>
                    <a:p>
                      <a:endParaRPr lang="zh-CN"/>
                    </a:p>
                  </a:txBody>
                  <a:tcPr/>
                </a:tc>
                <a:tc vMerge="1">
                  <a:txBody>
                    <a:bodyPr vert="horz" wrap="square"/>
                    <a:lstStyle/>
                    <a:p>
                      <a:endParaRPr lang="zh-CN"/>
                    </a:p>
                  </a:txBody>
                  <a:tcPr/>
                </a:tc>
                <a:tc vMerge="1">
                  <a:txBody>
                    <a:bodyPr vert="horz" wrap="square"/>
                    <a:lstStyle/>
                    <a:p>
                      <a:endParaRPr lang="zh-CN"/>
                    </a:p>
                  </a:txBody>
                  <a:tcPr/>
                </a:tc>
                <a:tc rowSpan="2">
                  <a:txBody>
                    <a:bodyPr vert="horz" wrap="square"/>
                    <a:lstStyle/>
                    <a:p>
                      <a:endParaRPr lang="zh-CN" altLang="en-US"/>
                    </a:p>
                  </a:txBody>
                  <a:tcPr/>
                </a:tc>
                <a:tc vMerge="1">
                  <a:txBody>
                    <a:bodyPr vert="horz" wrap="square"/>
                    <a:lstStyle/>
                    <a:p>
                      <a:endParaRPr lang="zh-CN"/>
                    </a:p>
                  </a:txBody>
                  <a:tcPr/>
                </a:tc>
              </a:tr>
              <a:tr h="1248034">
                <a:tc>
                  <a:txBody>
                    <a:bodyPr vert="horz" wrap="square"/>
                    <a:lstStyle/>
                    <a:p>
                      <a:pPr marR="0" lvl="0" indent="0" algn="ctr" defTabSz="914400" rtl="0" eaLnBrk="0" fontAlgn="base" latinLnBrk="0" hangingPunct="0">
                        <a:lnSpc>
                          <a:spcPct val="120000"/>
                        </a:lnSpc>
                        <a:spcBef>
                          <a:spcPct val="0"/>
                        </a:spcBef>
                        <a:spcAft>
                          <a:spcPct val="0"/>
                        </a:spcAft>
                        <a:buClr>
                          <a:schemeClr val="accent1"/>
                        </a:buClr>
                        <a:buSzPct val="65000"/>
                        <a:buFont typeface="Wingdings" panose="05000000000000000000" pitchFamily="2" charset="2"/>
                        <a:buNone/>
                      </a:pPr>
                      <a:r>
                        <a:rPr lang="zh-CN" altLang="en-US" sz="1700" b="1" spc="130" smtClean="0">
                          <a:solidFill>
                            <a:schemeClr val="tx1"/>
                          </a:solidFill>
                          <a:latin typeface="黑体" panose="02010609060101010101" pitchFamily="49" charset="-122"/>
                          <a:ea typeface="黑体" panose="02010609060101010101" pitchFamily="49" charset="-122"/>
                        </a:rPr>
                        <a:t>中国</a:t>
                      </a:r>
                      <a:endParaRPr lang="zh-CN" altLang="en-US" sz="1700" b="1" spc="130">
                        <a:solidFill>
                          <a:schemeClr val="tx1"/>
                        </a:solidFill>
                        <a:latin typeface="黑体" panose="02010609060101010101" pitchFamily="49" charset="-122"/>
                        <a:ea typeface="黑体" panose="02010609060101010101" pitchFamily="49" charset="-122"/>
                      </a:endParaRPr>
                    </a:p>
                  </a:txBody>
                  <a:tcPr marL="215900" marR="215900" marT="133350" marB="133350" anchor="ctr" horzOverflow="overflow"/>
                </a:tc>
                <a:tc>
                  <a:txBody>
                    <a:bodyPr vert="horz" wrap="square"/>
                    <a:lstStyle/>
                    <a:p>
                      <a:endParaRPr lang="zh-CN" altLang="en-US"/>
                    </a:p>
                  </a:txBody>
                  <a:tcPr/>
                </a:tc>
                <a:tc vMerge="1">
                  <a:txBody>
                    <a:bodyPr vert="horz" wrap="square"/>
                    <a:lstStyle/>
                    <a:p>
                      <a:endParaRPr lang="zh-CN"/>
                    </a:p>
                  </a:txBody>
                  <a:tcPr/>
                </a:tc>
                <a:tc vMerge="1">
                  <a:txBody>
                    <a:bodyPr vert="horz" wrap="square"/>
                    <a:lstStyle/>
                    <a:p>
                      <a:endParaRPr lang="zh-CN"/>
                    </a:p>
                  </a:txBody>
                  <a:tcPr/>
                </a:tc>
                <a:tc vMerge="1">
                  <a:txBody>
                    <a:bodyPr vert="horz" wrap="square"/>
                    <a:lstStyle/>
                    <a:p>
                      <a:endParaRPr lang="zh-CN"/>
                    </a:p>
                  </a:txBody>
                  <a:tcPr/>
                </a:tc>
                <a:tc vMerge="1">
                  <a:txBody>
                    <a:bodyPr vert="horz" wrap="square"/>
                    <a:lstStyle/>
                    <a:p>
                      <a:endParaRPr lang="zh-CN"/>
                    </a:p>
                  </a:txBody>
                  <a:tcPr/>
                </a:tc>
              </a:tr>
            </a:tbl>
          </a:graphicData>
        </a:graphic>
      </p:graphicFrame>
      <p:sp>
        <p:nvSpPr>
          <p:cNvPr id="8" name="文本框 7"/>
          <p:cNvSpPr txBox="1"/>
          <p:nvPr/>
        </p:nvSpPr>
        <p:spPr>
          <a:xfrm>
            <a:off x="4476142" y="2713409"/>
            <a:ext cx="6351373" cy="1200329"/>
          </a:xfrm>
          <a:prstGeom prst="rect">
            <a:avLst/>
          </a:prstGeom>
          <a:noFill/>
        </p:spPr>
        <p:txBody>
          <a:bodyPr wrap="square" rtlCol="0">
            <a:spAutoFit/>
          </a:bodyPr>
          <a:lstStyle/>
          <a:p>
            <a:r>
              <a:rPr lang="en-US" altLang="zh-CN">
                <a:latin typeface="黑体" panose="02010609060101010101" pitchFamily="49" charset="-122"/>
                <a:ea typeface="黑体" panose="02010609060101010101" pitchFamily="49" charset="-122"/>
              </a:rPr>
              <a:t>1885</a:t>
            </a:r>
            <a:r>
              <a:rPr lang="zh-CN" altLang="en-US">
                <a:latin typeface="黑体" panose="02010609060101010101" pitchFamily="49" charset="-122"/>
                <a:ea typeface="黑体" panose="02010609060101010101" pitchFamily="49" charset="-122"/>
              </a:rPr>
              <a:t>年：国大党成立</a:t>
            </a:r>
            <a:r>
              <a:rPr lang="zh-CN" altLang="zh-CN">
                <a:latin typeface="黑体" panose="02010609060101010101" pitchFamily="49" charset="-122"/>
                <a:ea typeface="黑体" panose="02010609060101010101" pitchFamily="49" charset="-122"/>
              </a:rPr>
              <a:t>，要求民族平等和自治</a:t>
            </a:r>
          </a:p>
          <a:p>
            <a:r>
              <a:rPr lang="en-US" altLang="zh-CN">
                <a:latin typeface="黑体" panose="02010609060101010101" pitchFamily="49" charset="-122"/>
                <a:ea typeface="黑体" panose="02010609060101010101" pitchFamily="49" charset="-122"/>
              </a:rPr>
              <a:t>1905</a:t>
            </a:r>
            <a:r>
              <a:rPr lang="zh-CN" altLang="en-US">
                <a:latin typeface="黑体" panose="02010609060101010101" pitchFamily="49" charset="-122"/>
                <a:ea typeface="黑体" panose="02010609060101010101" pitchFamily="49" charset="-122"/>
              </a:rPr>
              <a:t>年：反英新高潮</a:t>
            </a:r>
            <a:r>
              <a:rPr lang="en-US" altLang="zh-CN">
                <a:latin typeface="黑体" panose="02010609060101010101" pitchFamily="49" charset="-122"/>
                <a:ea typeface="黑体" panose="02010609060101010101" pitchFamily="49" charset="-122"/>
              </a:rPr>
              <a:t>——</a:t>
            </a:r>
            <a:r>
              <a:rPr lang="zh-CN" altLang="en-US" b="1">
                <a:solidFill>
                  <a:srgbClr val="FF0000"/>
                </a:solidFill>
                <a:latin typeface="黑体" panose="02010609060101010101" pitchFamily="49" charset="-122"/>
                <a:ea typeface="黑体" panose="02010609060101010101" pitchFamily="49" charset="-122"/>
              </a:rPr>
              <a:t>提拉克主张联合人民力量</a:t>
            </a:r>
            <a:endParaRPr lang="en-US" altLang="zh-CN" b="1">
              <a:solidFill>
                <a:srgbClr val="FF0000"/>
              </a:solidFill>
              <a:latin typeface="黑体" panose="02010609060101010101" pitchFamily="49" charset="-122"/>
              <a:ea typeface="黑体" panose="02010609060101010101" pitchFamily="49" charset="-122"/>
            </a:endParaRPr>
          </a:p>
          <a:p>
            <a:r>
              <a:rPr lang="en-US" altLang="zh-CN">
                <a:latin typeface="黑体" panose="02010609060101010101" pitchFamily="49" charset="-122"/>
                <a:ea typeface="黑体" panose="02010609060101010101" pitchFamily="49" charset="-122"/>
              </a:rPr>
              <a:t>1908</a:t>
            </a:r>
            <a:r>
              <a:rPr lang="zh-CN" altLang="en-US">
                <a:latin typeface="黑体" panose="02010609060101010101" pitchFamily="49" charset="-122"/>
                <a:ea typeface="黑体" panose="02010609060101010101" pitchFamily="49" charset="-122"/>
              </a:rPr>
              <a:t>年：孟买工人总罢工，</a:t>
            </a:r>
            <a:r>
              <a:rPr lang="zh-CN" altLang="en-US" b="1">
                <a:solidFill>
                  <a:srgbClr val="FF0000"/>
                </a:solidFill>
                <a:latin typeface="黑体" panose="02010609060101010101" pitchFamily="49" charset="-122"/>
                <a:ea typeface="黑体" panose="02010609060101010101" pitchFamily="49" charset="-122"/>
              </a:rPr>
              <a:t>印度无产阶级开始登上政治舞台</a:t>
            </a:r>
            <a:r>
              <a:rPr lang="en-US" altLang="zh-CN" b="1">
                <a:solidFill>
                  <a:srgbClr val="FF0000"/>
                </a:solidFill>
                <a:latin typeface="黑体" panose="02010609060101010101" pitchFamily="49" charset="-122"/>
                <a:ea typeface="黑体" panose="02010609060101010101" pitchFamily="49" charset="-122"/>
              </a:rPr>
              <a:t>    </a:t>
            </a:r>
            <a:r>
              <a:rPr lang="en-US" altLang="zh-CN" sz="1600" b="1">
                <a:solidFill>
                  <a:srgbClr val="FF0000"/>
                </a:solidFill>
                <a:latin typeface="黑体" panose="02010609060101010101" pitchFamily="49" charset="-122"/>
                <a:ea typeface="黑体" panose="02010609060101010101" pitchFamily="49" charset="-122"/>
              </a:rPr>
              <a:t> </a:t>
            </a:r>
            <a:r>
              <a:rPr lang="zh-CN" altLang="en-US" sz="1600" b="1">
                <a:solidFill>
                  <a:srgbClr val="FF0000"/>
                </a:solidFill>
                <a:latin typeface="黑体" panose="02010609060101010101" pitchFamily="49" charset="-122"/>
                <a:ea typeface="黑体" panose="02010609060101010101" pitchFamily="49" charset="-122"/>
              </a:rPr>
              <a:t> </a:t>
            </a:r>
            <a:endParaRPr lang="zh-CN" altLang="en-US" b="1" spc="130">
              <a:solidFill>
                <a:srgbClr val="FF0000"/>
              </a:solidFill>
              <a:latin typeface="黑体" panose="02010609060101010101" pitchFamily="49" charset="-122"/>
              <a:ea typeface="黑体" panose="02010609060101010101" pitchFamily="49" charset="-122"/>
              <a:cs typeface="兰米粗楷简体" panose="02000503000000000000" charset="-122"/>
            </a:endParaRPr>
          </a:p>
          <a:p>
            <a:endParaRPr lang="zh-CN" altLang="en-US"/>
          </a:p>
        </p:txBody>
      </p:sp>
      <p:sp>
        <p:nvSpPr>
          <p:cNvPr id="9" name="文本框 8"/>
          <p:cNvSpPr txBox="1"/>
          <p:nvPr/>
        </p:nvSpPr>
        <p:spPr>
          <a:xfrm>
            <a:off x="1414483" y="2931126"/>
            <a:ext cx="883874" cy="646331"/>
          </a:xfrm>
          <a:prstGeom prst="rect">
            <a:avLst/>
          </a:prstGeom>
          <a:noFill/>
        </p:spPr>
        <p:txBody>
          <a:bodyPr wrap="square" rtlCol="0">
            <a:spAutoFit/>
          </a:bodyPr>
          <a:lstStyle/>
          <a:p>
            <a:r>
              <a:rPr lang="zh-CN" altLang="en-US" b="1">
                <a:latin typeface="黑体" panose="02010609060101010101" pitchFamily="49" charset="-122"/>
                <a:ea typeface="黑体" panose="02010609060101010101" pitchFamily="49" charset="-122"/>
                <a:sym typeface="+mn-ea"/>
              </a:rPr>
              <a:t>英国</a:t>
            </a:r>
            <a:endParaRPr lang="zh-CN" altLang="en-US" b="1" spc="130">
              <a:latin typeface="黑体" panose="02010609060101010101" pitchFamily="49" charset="-122"/>
              <a:ea typeface="黑体" panose="02010609060101010101" pitchFamily="49" charset="-122"/>
              <a:sym typeface="+mn-ea"/>
            </a:endParaRPr>
          </a:p>
          <a:p>
            <a:endParaRPr lang="zh-CN" altLang="en-US"/>
          </a:p>
        </p:txBody>
      </p:sp>
      <p:sp>
        <p:nvSpPr>
          <p:cNvPr id="10" name="文本框 9"/>
          <p:cNvSpPr txBox="1"/>
          <p:nvPr/>
        </p:nvSpPr>
        <p:spPr>
          <a:xfrm>
            <a:off x="1414483" y="4426708"/>
            <a:ext cx="883874" cy="646331"/>
          </a:xfrm>
          <a:prstGeom prst="rect">
            <a:avLst/>
          </a:prstGeom>
          <a:noFill/>
        </p:spPr>
        <p:txBody>
          <a:bodyPr wrap="square" rtlCol="0">
            <a:spAutoFit/>
          </a:bodyPr>
          <a:lstStyle/>
          <a:p>
            <a:r>
              <a:rPr lang="zh-CN" altLang="en-US" b="1" smtClean="0">
                <a:latin typeface="黑体" panose="02010609060101010101" pitchFamily="49" charset="-122"/>
                <a:ea typeface="黑体" panose="02010609060101010101" pitchFamily="49" charset="-122"/>
                <a:sym typeface="+mn-ea"/>
              </a:rPr>
              <a:t>英俄</a:t>
            </a:r>
            <a:endParaRPr lang="zh-CN" altLang="en-US" b="1" spc="130">
              <a:latin typeface="黑体" panose="02010609060101010101" pitchFamily="49" charset="-122"/>
              <a:ea typeface="黑体" panose="02010609060101010101" pitchFamily="49" charset="-122"/>
              <a:sym typeface="+mn-ea"/>
            </a:endParaRPr>
          </a:p>
          <a:p>
            <a:endParaRPr lang="zh-CN" altLang="en-US"/>
          </a:p>
        </p:txBody>
      </p:sp>
      <p:sp>
        <p:nvSpPr>
          <p:cNvPr id="11" name="文本框 10"/>
          <p:cNvSpPr txBox="1"/>
          <p:nvPr/>
        </p:nvSpPr>
        <p:spPr>
          <a:xfrm>
            <a:off x="1414483" y="5791205"/>
            <a:ext cx="883874" cy="369332"/>
          </a:xfrm>
          <a:prstGeom prst="rect">
            <a:avLst/>
          </a:prstGeom>
          <a:noFill/>
        </p:spPr>
        <p:txBody>
          <a:bodyPr wrap="square" rtlCol="0">
            <a:spAutoFit/>
          </a:bodyPr>
          <a:lstStyle/>
          <a:p>
            <a:r>
              <a:rPr lang="zh-CN" altLang="en-US" b="1" smtClean="0">
                <a:latin typeface="黑体" panose="02010609060101010101" pitchFamily="49" charset="-122"/>
                <a:ea typeface="黑体" panose="02010609060101010101" pitchFamily="49" charset="-122"/>
                <a:sym typeface="+mn-ea"/>
              </a:rPr>
              <a:t>列强</a:t>
            </a:r>
            <a:endParaRPr lang="zh-CN" altLang="en-US"/>
          </a:p>
        </p:txBody>
      </p:sp>
      <p:sp>
        <p:nvSpPr>
          <p:cNvPr id="12" name="文本框 11"/>
          <p:cNvSpPr txBox="1"/>
          <p:nvPr/>
        </p:nvSpPr>
        <p:spPr>
          <a:xfrm>
            <a:off x="2342110" y="3298215"/>
            <a:ext cx="883874" cy="2585323"/>
          </a:xfrm>
          <a:prstGeom prst="rect">
            <a:avLst/>
          </a:prstGeom>
          <a:noFill/>
        </p:spPr>
        <p:txBody>
          <a:bodyPr wrap="square" rtlCol="0">
            <a:spAutoFit/>
          </a:bodyPr>
          <a:lstStyle/>
          <a:p>
            <a:r>
              <a:rPr lang="zh-CN" altLang="en-US" b="1" smtClean="0">
                <a:latin typeface="黑体" panose="02010609060101010101" pitchFamily="49" charset="-122"/>
                <a:ea typeface="黑体" panose="02010609060101010101" pitchFamily="49" charset="-122"/>
                <a:sym typeface="+mn-ea"/>
              </a:rPr>
              <a:t>民族</a:t>
            </a:r>
            <a:endParaRPr lang="en-US" altLang="zh-CN" b="1" smtClean="0">
              <a:latin typeface="黑体" panose="02010609060101010101" pitchFamily="49" charset="-122"/>
              <a:ea typeface="黑体" panose="02010609060101010101" pitchFamily="49" charset="-122"/>
              <a:sym typeface="+mn-ea"/>
            </a:endParaRPr>
          </a:p>
          <a:p>
            <a:r>
              <a:rPr lang="zh-CN" altLang="en-US" b="1" smtClean="0">
                <a:latin typeface="黑体" panose="02010609060101010101" pitchFamily="49" charset="-122"/>
                <a:ea typeface="黑体" panose="02010609060101010101" pitchFamily="49" charset="-122"/>
                <a:sym typeface="+mn-ea"/>
              </a:rPr>
              <a:t>独立</a:t>
            </a:r>
            <a:endParaRPr lang="zh-CN" altLang="en-US" b="1">
              <a:latin typeface="黑体" panose="02010609060101010101" pitchFamily="49" charset="-122"/>
              <a:ea typeface="黑体" panose="02010609060101010101" pitchFamily="49" charset="-122"/>
              <a:sym typeface="+mn-ea"/>
            </a:endParaRPr>
          </a:p>
          <a:p>
            <a:endParaRPr lang="zh-CN" altLang="en-US" b="1">
              <a:latin typeface="黑体" panose="02010609060101010101" pitchFamily="49" charset="-122"/>
              <a:ea typeface="黑体" panose="02010609060101010101" pitchFamily="49" charset="-122"/>
              <a:sym typeface="+mn-ea"/>
            </a:endParaRPr>
          </a:p>
          <a:p>
            <a:endParaRPr lang="en-US" altLang="zh-CN" b="1" smtClean="0">
              <a:latin typeface="黑体" panose="02010609060101010101" pitchFamily="49" charset="-122"/>
              <a:ea typeface="黑体" panose="02010609060101010101" pitchFamily="49" charset="-122"/>
              <a:sym typeface="+mn-ea"/>
            </a:endParaRPr>
          </a:p>
          <a:p>
            <a:endParaRPr lang="en-US" altLang="zh-CN" b="1">
              <a:latin typeface="黑体" panose="02010609060101010101" pitchFamily="49" charset="-122"/>
              <a:ea typeface="黑体" panose="02010609060101010101" pitchFamily="49" charset="-122"/>
              <a:sym typeface="+mn-ea"/>
            </a:endParaRPr>
          </a:p>
          <a:p>
            <a:endParaRPr lang="en-US" altLang="zh-CN" b="1" smtClean="0">
              <a:latin typeface="黑体" panose="02010609060101010101" pitchFamily="49" charset="-122"/>
              <a:ea typeface="黑体" panose="02010609060101010101" pitchFamily="49" charset="-122"/>
              <a:sym typeface="+mn-ea"/>
            </a:endParaRPr>
          </a:p>
          <a:p>
            <a:r>
              <a:rPr lang="zh-CN" altLang="en-US" b="1" smtClean="0">
                <a:latin typeface="黑体" panose="02010609060101010101" pitchFamily="49" charset="-122"/>
                <a:ea typeface="黑体" panose="02010609060101010101" pitchFamily="49" charset="-122"/>
                <a:sym typeface="+mn-ea"/>
              </a:rPr>
              <a:t>民主</a:t>
            </a:r>
            <a:endParaRPr lang="en-US" altLang="zh-CN" b="1" smtClean="0">
              <a:latin typeface="黑体" panose="02010609060101010101" pitchFamily="49" charset="-122"/>
              <a:ea typeface="黑体" panose="02010609060101010101" pitchFamily="49" charset="-122"/>
              <a:sym typeface="+mn-ea"/>
            </a:endParaRPr>
          </a:p>
          <a:p>
            <a:r>
              <a:rPr lang="zh-CN" altLang="en-US" b="1" smtClean="0">
                <a:latin typeface="黑体" panose="02010609060101010101" pitchFamily="49" charset="-122"/>
                <a:ea typeface="黑体" panose="02010609060101010101" pitchFamily="49" charset="-122"/>
                <a:sym typeface="+mn-ea"/>
              </a:rPr>
              <a:t>政治</a:t>
            </a:r>
            <a:endParaRPr lang="zh-CN" altLang="en-US" b="1">
              <a:latin typeface="黑体" panose="02010609060101010101" pitchFamily="49" charset="-122"/>
              <a:ea typeface="黑体" panose="02010609060101010101" pitchFamily="49" charset="-122"/>
              <a:sym typeface="+mn-ea"/>
            </a:endParaRPr>
          </a:p>
          <a:p>
            <a:endParaRPr lang="zh-CN" altLang="en-US"/>
          </a:p>
        </p:txBody>
      </p:sp>
      <p:sp>
        <p:nvSpPr>
          <p:cNvPr id="13" name="文本框 12"/>
          <p:cNvSpPr txBox="1"/>
          <p:nvPr/>
        </p:nvSpPr>
        <p:spPr>
          <a:xfrm>
            <a:off x="3415615" y="3328504"/>
            <a:ext cx="883874" cy="2585323"/>
          </a:xfrm>
          <a:prstGeom prst="rect">
            <a:avLst/>
          </a:prstGeom>
          <a:noFill/>
        </p:spPr>
        <p:txBody>
          <a:bodyPr wrap="square" rtlCol="0">
            <a:spAutoFit/>
          </a:bodyPr>
          <a:lstStyle/>
          <a:p>
            <a:pPr lvl="0" eaLnBrk="0" fontAlgn="base" hangingPunct="0">
              <a:buClr>
                <a:schemeClr val="accent1"/>
              </a:buClr>
              <a:buSzPct val="65000"/>
            </a:pPr>
            <a:r>
              <a:rPr lang="zh-CN" altLang="en-US" b="1" spc="130">
                <a:latin typeface="黑体" panose="02010609060101010101" pitchFamily="49" charset="-122"/>
                <a:ea typeface="黑体" panose="02010609060101010101" pitchFamily="49" charset="-122"/>
              </a:rPr>
              <a:t>资产</a:t>
            </a:r>
            <a:endParaRPr lang="en-US" altLang="zh-CN" b="1" spc="130">
              <a:latin typeface="黑体" panose="02010609060101010101" pitchFamily="49" charset="-122"/>
              <a:ea typeface="黑体" panose="02010609060101010101" pitchFamily="49" charset="-122"/>
            </a:endParaRPr>
          </a:p>
          <a:p>
            <a:pPr lvl="0" eaLnBrk="0" fontAlgn="base" hangingPunct="0">
              <a:buClr>
                <a:schemeClr val="accent1"/>
              </a:buClr>
              <a:buSzPct val="65000"/>
            </a:pPr>
            <a:r>
              <a:rPr lang="zh-CN" altLang="en-US" b="1" spc="130">
                <a:latin typeface="黑体" panose="02010609060101010101" pitchFamily="49" charset="-122"/>
                <a:ea typeface="黑体" panose="02010609060101010101" pitchFamily="49" charset="-122"/>
              </a:rPr>
              <a:t>阶级</a:t>
            </a:r>
            <a:endParaRPr lang="en-US" altLang="zh-CN" b="1" spc="130">
              <a:latin typeface="黑体" panose="02010609060101010101" pitchFamily="49" charset="-122"/>
              <a:ea typeface="黑体" panose="02010609060101010101" pitchFamily="49" charset="-122"/>
            </a:endParaRPr>
          </a:p>
          <a:p>
            <a:pPr lvl="0" eaLnBrk="0" fontAlgn="base" hangingPunct="0">
              <a:buClr>
                <a:schemeClr val="accent1"/>
              </a:buClr>
              <a:buSzPct val="65000"/>
            </a:pPr>
            <a:endParaRPr lang="en-US" altLang="zh-CN" b="1" spc="130">
              <a:latin typeface="黑体" panose="02010609060101010101" pitchFamily="49" charset="-122"/>
              <a:ea typeface="黑体" panose="02010609060101010101" pitchFamily="49" charset="-122"/>
            </a:endParaRPr>
          </a:p>
          <a:p>
            <a:pPr lvl="0" eaLnBrk="0" fontAlgn="base" hangingPunct="0">
              <a:buClr>
                <a:schemeClr val="accent1"/>
              </a:buClr>
              <a:buSzPct val="65000"/>
            </a:pPr>
            <a:endParaRPr lang="en-US" altLang="zh-CN" b="1" spc="130" smtClean="0">
              <a:latin typeface="黑体" panose="02010609060101010101" pitchFamily="49" charset="-122"/>
              <a:ea typeface="黑体" panose="02010609060101010101" pitchFamily="49" charset="-122"/>
            </a:endParaRPr>
          </a:p>
          <a:p>
            <a:pPr lvl="0" eaLnBrk="0" fontAlgn="base" hangingPunct="0">
              <a:buClr>
                <a:schemeClr val="accent1"/>
              </a:buClr>
              <a:buSzPct val="65000"/>
            </a:pPr>
            <a:endParaRPr lang="zh-CN" altLang="en-US" b="1" spc="130">
              <a:latin typeface="黑体" panose="02010609060101010101" pitchFamily="49" charset="-122"/>
              <a:ea typeface="黑体" panose="02010609060101010101" pitchFamily="49" charset="-122"/>
            </a:endParaRPr>
          </a:p>
          <a:p>
            <a:pPr lvl="0" eaLnBrk="0" fontAlgn="base" hangingPunct="0">
              <a:buClr>
                <a:schemeClr val="accent1"/>
              </a:buClr>
              <a:buSzPct val="65000"/>
            </a:pPr>
            <a:endParaRPr lang="en-US" altLang="zh-CN" b="1" spc="130">
              <a:latin typeface="黑体" panose="02010609060101010101" pitchFamily="49" charset="-122"/>
              <a:ea typeface="黑体" panose="02010609060101010101" pitchFamily="49" charset="-122"/>
            </a:endParaRPr>
          </a:p>
          <a:p>
            <a:pPr lvl="0" eaLnBrk="0" fontAlgn="base" hangingPunct="0">
              <a:buClr>
                <a:schemeClr val="accent1"/>
              </a:buClr>
              <a:buSzPct val="65000"/>
            </a:pPr>
            <a:r>
              <a:rPr lang="zh-CN" altLang="en-US" b="1" spc="130" smtClean="0">
                <a:latin typeface="黑体" panose="02010609060101010101" pitchFamily="49" charset="-122"/>
                <a:ea typeface="黑体" panose="02010609060101010101" pitchFamily="49" charset="-122"/>
              </a:rPr>
              <a:t>无</a:t>
            </a:r>
            <a:r>
              <a:rPr lang="zh-CN" altLang="en-US" b="1" spc="130">
                <a:latin typeface="黑体" panose="02010609060101010101" pitchFamily="49" charset="-122"/>
                <a:ea typeface="黑体" panose="02010609060101010101" pitchFamily="49" charset="-122"/>
              </a:rPr>
              <a:t>产</a:t>
            </a:r>
            <a:endParaRPr lang="en-US" altLang="zh-CN" b="1" spc="130">
              <a:latin typeface="黑体" panose="02010609060101010101" pitchFamily="49" charset="-122"/>
              <a:ea typeface="黑体" panose="02010609060101010101" pitchFamily="49" charset="-122"/>
            </a:endParaRPr>
          </a:p>
          <a:p>
            <a:pPr lvl="0" eaLnBrk="0" fontAlgn="base" hangingPunct="0">
              <a:buClr>
                <a:schemeClr val="accent1"/>
              </a:buClr>
              <a:buSzPct val="65000"/>
            </a:pPr>
            <a:r>
              <a:rPr lang="zh-CN" altLang="en-US" b="1" spc="130">
                <a:latin typeface="黑体" panose="02010609060101010101" pitchFamily="49" charset="-122"/>
                <a:ea typeface="黑体" panose="02010609060101010101" pitchFamily="49" charset="-122"/>
              </a:rPr>
              <a:t>阶级</a:t>
            </a:r>
          </a:p>
          <a:p>
            <a:endParaRPr lang="zh-CN" altLang="en-US"/>
          </a:p>
        </p:txBody>
      </p:sp>
      <p:sp>
        <p:nvSpPr>
          <p:cNvPr id="14" name="文本框 13"/>
          <p:cNvSpPr txBox="1"/>
          <p:nvPr/>
        </p:nvSpPr>
        <p:spPr>
          <a:xfrm>
            <a:off x="4529689" y="3764989"/>
            <a:ext cx="6283776" cy="1323439"/>
          </a:xfrm>
          <a:prstGeom prst="rect">
            <a:avLst/>
          </a:prstGeom>
          <a:noFill/>
        </p:spPr>
        <p:txBody>
          <a:bodyPr wrap="square" rtlCol="0">
            <a:spAutoFit/>
          </a:bodyPr>
          <a:lstStyle/>
          <a:p>
            <a:r>
              <a:rPr lang="en-US" altLang="zh-CN" sz="1600">
                <a:latin typeface="黑体" panose="02010609060101010101" pitchFamily="49" charset="-122"/>
                <a:ea typeface="黑体" panose="02010609060101010101" pitchFamily="49" charset="-122"/>
              </a:rPr>
              <a:t>1905——1911</a:t>
            </a:r>
            <a:r>
              <a:rPr lang="zh-CN" altLang="en-US" sz="1600">
                <a:latin typeface="黑体" panose="02010609060101010101" pitchFamily="49" charset="-122"/>
                <a:ea typeface="黑体" panose="02010609060101010101" pitchFamily="49" charset="-122"/>
              </a:rPr>
              <a:t>年进行立宪革命</a:t>
            </a:r>
            <a:endParaRPr lang="en-US" altLang="zh-CN" sz="1600">
              <a:latin typeface="黑体" panose="02010609060101010101" pitchFamily="49" charset="-122"/>
              <a:ea typeface="黑体" panose="02010609060101010101" pitchFamily="49" charset="-122"/>
            </a:endParaRPr>
          </a:p>
          <a:p>
            <a:r>
              <a:rPr lang="en-US" altLang="zh-CN" sz="1600">
                <a:latin typeface="黑体" panose="02010609060101010101" pitchFamily="49" charset="-122"/>
                <a:ea typeface="黑体" panose="02010609060101010101" pitchFamily="49" charset="-122"/>
              </a:rPr>
              <a:t>1907</a:t>
            </a:r>
            <a:r>
              <a:rPr lang="zh-CN" altLang="en-US" sz="1600">
                <a:latin typeface="黑体" panose="02010609060101010101" pitchFamily="49" charset="-122"/>
                <a:ea typeface="黑体" panose="02010609060101010101" pitchFamily="49" charset="-122"/>
              </a:rPr>
              <a:t>年，制定</a:t>
            </a:r>
            <a:r>
              <a:rPr lang="zh-CN" altLang="en-US" sz="1600" b="1" spc="130">
                <a:latin typeface="黑体" panose="02010609060101010101" pitchFamily="49" charset="-122"/>
                <a:ea typeface="黑体" panose="02010609060101010101" pitchFamily="49" charset="-122"/>
              </a:rPr>
              <a:t>了</a:t>
            </a:r>
            <a:r>
              <a:rPr lang="zh-CN" altLang="en-US" sz="1600" b="1" spc="130">
                <a:solidFill>
                  <a:srgbClr val="FF0000"/>
                </a:solidFill>
                <a:latin typeface="黑体" panose="02010609060101010101" pitchFamily="49" charset="-122"/>
                <a:ea typeface="黑体" panose="02010609060101010101" pitchFamily="49" charset="-122"/>
              </a:rPr>
              <a:t>伊朗历史上第一部</a:t>
            </a:r>
            <a:r>
              <a:rPr lang="zh-CN" altLang="en-US" sz="1600" b="1">
                <a:solidFill>
                  <a:srgbClr val="FF0000"/>
                </a:solidFill>
                <a:latin typeface="黑体" panose="02010609060101010101" pitchFamily="49" charset="-122"/>
                <a:ea typeface="黑体" panose="02010609060101010101" pitchFamily="49" charset="-122"/>
              </a:rPr>
              <a:t>资产阶级性质的宪法</a:t>
            </a:r>
            <a:r>
              <a:rPr lang="zh-CN" altLang="en-US" sz="1600">
                <a:latin typeface="黑体" panose="02010609060101010101" pitchFamily="49" charset="-122"/>
                <a:ea typeface="黑体" panose="02010609060101010101" pitchFamily="49" charset="-122"/>
              </a:rPr>
              <a:t>，规定伊朗为</a:t>
            </a:r>
            <a:r>
              <a:rPr lang="zh-CN" altLang="en-US" sz="1600" b="1">
                <a:solidFill>
                  <a:srgbClr val="FF0000"/>
                </a:solidFill>
                <a:latin typeface="黑体" panose="02010609060101010101" pitchFamily="49" charset="-122"/>
                <a:ea typeface="黑体" panose="02010609060101010101" pitchFamily="49" charset="-122"/>
              </a:rPr>
              <a:t>君主立宪国家</a:t>
            </a:r>
            <a:r>
              <a:rPr lang="zh-CN" altLang="en-US" sz="1600">
                <a:latin typeface="黑体" panose="02010609060101010101" pitchFamily="49" charset="-122"/>
                <a:ea typeface="黑体" panose="02010609060101010101" pitchFamily="49" charset="-122"/>
              </a:rPr>
              <a:t>。</a:t>
            </a:r>
            <a:endParaRPr lang="en-US" altLang="zh-CN" sz="1600">
              <a:latin typeface="黑体" panose="02010609060101010101" pitchFamily="49" charset="-122"/>
              <a:ea typeface="黑体" panose="02010609060101010101" pitchFamily="49" charset="-122"/>
            </a:endParaRPr>
          </a:p>
          <a:p>
            <a:r>
              <a:rPr lang="zh-CN" altLang="en-US" sz="1600">
                <a:latin typeface="黑体" panose="02010609060101010101" pitchFamily="49" charset="-122"/>
                <a:ea typeface="黑体" panose="02010609060101010101" pitchFamily="49" charset="-122"/>
              </a:rPr>
              <a:t>结果：失败</a:t>
            </a:r>
            <a:endParaRPr lang="en-US" altLang="zh-CN" sz="1600">
              <a:latin typeface="黑体" panose="02010609060101010101" pitchFamily="49" charset="-122"/>
              <a:ea typeface="黑体" panose="02010609060101010101" pitchFamily="49" charset="-122"/>
            </a:endParaRPr>
          </a:p>
          <a:p>
            <a:r>
              <a:rPr lang="zh-CN" altLang="en-US" sz="1600">
                <a:latin typeface="黑体" panose="02010609060101010101" pitchFamily="49" charset="-122"/>
                <a:ea typeface="黑体" panose="02010609060101010101" pitchFamily="49" charset="-122"/>
              </a:rPr>
              <a:t>意义：打击了帝国主义和封建势力，传播了民族民主</a:t>
            </a:r>
            <a:r>
              <a:rPr lang="zh-CN" altLang="en-US" sz="1600" smtClean="0">
                <a:latin typeface="黑体" panose="02010609060101010101" pitchFamily="49" charset="-122"/>
                <a:ea typeface="黑体" panose="02010609060101010101" pitchFamily="49" charset="-122"/>
              </a:rPr>
              <a:t>思想</a:t>
            </a:r>
            <a:r>
              <a:rPr lang="zh-CN" altLang="en-US" sz="1600">
                <a:latin typeface="黑体" panose="02010609060101010101" pitchFamily="49" charset="-122"/>
                <a:ea typeface="黑体" panose="02010609060101010101" pitchFamily="49" charset="-122"/>
              </a:rPr>
              <a:t>。</a:t>
            </a:r>
            <a:endParaRPr lang="zh-CN" altLang="en-US" sz="1600" b="1" spc="130">
              <a:latin typeface="黑体" panose="02010609060101010101" pitchFamily="49" charset="-122"/>
              <a:ea typeface="黑体" panose="02010609060101010101" pitchFamily="49" charset="-122"/>
            </a:endParaRPr>
          </a:p>
        </p:txBody>
      </p:sp>
      <p:sp>
        <p:nvSpPr>
          <p:cNvPr id="15" name="文本框 14"/>
          <p:cNvSpPr txBox="1"/>
          <p:nvPr/>
        </p:nvSpPr>
        <p:spPr>
          <a:xfrm>
            <a:off x="4489120" y="5154255"/>
            <a:ext cx="6364915" cy="1551194"/>
          </a:xfrm>
          <a:prstGeom prst="rect">
            <a:avLst/>
          </a:prstGeom>
          <a:noFill/>
        </p:spPr>
        <p:txBody>
          <a:bodyPr wrap="square" rtlCol="0">
            <a:spAutoFit/>
          </a:bodyPr>
          <a:lstStyle/>
          <a:p>
            <a:pPr lvl="0" eaLnBrk="0" fontAlgn="base" hangingPunct="0">
              <a:lnSpc>
                <a:spcPct val="120000"/>
              </a:lnSpc>
              <a:buClr>
                <a:schemeClr val="accent1"/>
              </a:buClr>
              <a:buSzPct val="65000"/>
            </a:pPr>
            <a:r>
              <a:rPr lang="en-US" altLang="zh-CN" sz="1600" b="1" spc="130">
                <a:solidFill>
                  <a:srgbClr val="FF0000"/>
                </a:solidFill>
                <a:latin typeface="黑体" panose="02010609060101010101" pitchFamily="49" charset="-122"/>
                <a:ea typeface="黑体" panose="02010609060101010101" pitchFamily="49" charset="-122"/>
              </a:rPr>
              <a:t>1911</a:t>
            </a:r>
            <a:r>
              <a:rPr lang="zh-CN" altLang="en-US" sz="1600" b="1" spc="130">
                <a:solidFill>
                  <a:srgbClr val="FF0000"/>
                </a:solidFill>
                <a:latin typeface="黑体" panose="02010609060101010101" pitchFamily="49" charset="-122"/>
                <a:ea typeface="黑体" panose="02010609060101010101" pitchFamily="49" charset="-122"/>
              </a:rPr>
              <a:t>年爆发辛亥革命</a:t>
            </a:r>
            <a:r>
              <a:rPr lang="zh-CN" altLang="en-US" sz="1600" spc="130">
                <a:latin typeface="黑体" panose="02010609060101010101" pitchFamily="49" charset="-122"/>
                <a:ea typeface="黑体" panose="02010609060101010101" pitchFamily="49" charset="-122"/>
              </a:rPr>
              <a:t>，</a:t>
            </a:r>
            <a:r>
              <a:rPr lang="en-US" altLang="zh-CN" sz="1600" spc="130" err="1">
                <a:latin typeface="黑体" panose="02010609060101010101" pitchFamily="49" charset="-122"/>
                <a:ea typeface="黑体" panose="02010609060101010101" pitchFamily="49" charset="-122"/>
              </a:rPr>
              <a:t>推翻清王朝，结束统治中国</a:t>
            </a:r>
            <a:r>
              <a:rPr lang="zh-CN" altLang="en-US" sz="1600" spc="130">
                <a:latin typeface="黑体" panose="02010609060101010101" pitchFamily="49" charset="-122"/>
                <a:ea typeface="黑体" panose="02010609060101010101" pitchFamily="49" charset="-122"/>
              </a:rPr>
              <a:t>二</a:t>
            </a:r>
            <a:r>
              <a:rPr lang="en-US" altLang="zh-CN" sz="1600" spc="130">
                <a:latin typeface="黑体" panose="02010609060101010101" pitchFamily="49" charset="-122"/>
                <a:ea typeface="黑体" panose="02010609060101010101" pitchFamily="49" charset="-122"/>
              </a:rPr>
              <a:t>千</a:t>
            </a:r>
            <a:r>
              <a:rPr lang="zh-CN" altLang="en-US" sz="1600" spc="130">
                <a:latin typeface="黑体" panose="02010609060101010101" pitchFamily="49" charset="-122"/>
                <a:ea typeface="黑体" panose="02010609060101010101" pitchFamily="49" charset="-122"/>
              </a:rPr>
              <a:t>多</a:t>
            </a:r>
            <a:r>
              <a:rPr lang="en-US" altLang="zh-CN" sz="1600" spc="130" err="1">
                <a:latin typeface="黑体" panose="02010609060101010101" pitchFamily="49" charset="-122"/>
                <a:ea typeface="黑体" panose="02010609060101010101" pitchFamily="49" charset="-122"/>
              </a:rPr>
              <a:t>年的君主专制制度</a:t>
            </a:r>
            <a:r>
              <a:rPr lang="zh-CN" altLang="en-US" sz="1600" spc="130">
                <a:latin typeface="黑体" panose="02010609060101010101" pitchFamily="49" charset="-122"/>
                <a:ea typeface="黑体" panose="02010609060101010101" pitchFamily="49" charset="-122"/>
              </a:rPr>
              <a:t>，</a:t>
            </a:r>
            <a:r>
              <a:rPr lang="en-US" altLang="zh-CN" sz="1600" spc="130" err="1">
                <a:latin typeface="黑体" panose="02010609060101010101" pitchFamily="49" charset="-122"/>
                <a:ea typeface="黑体" panose="02010609060101010101" pitchFamily="49" charset="-122"/>
              </a:rPr>
              <a:t>建立了</a:t>
            </a:r>
            <a:r>
              <a:rPr lang="en-US" altLang="zh-CN" sz="1600" b="1" spc="130" err="1">
                <a:solidFill>
                  <a:srgbClr val="FF0000"/>
                </a:solidFill>
                <a:latin typeface="黑体" panose="02010609060101010101" pitchFamily="49" charset="-122"/>
                <a:ea typeface="黑体" panose="02010609060101010101" pitchFamily="49" charset="-122"/>
              </a:rPr>
              <a:t>亚洲第一个共和国</a:t>
            </a:r>
            <a:r>
              <a:rPr lang="zh-CN" altLang="en-US" sz="1600" spc="130">
                <a:latin typeface="黑体" panose="02010609060101010101" pitchFamily="49" charset="-122"/>
                <a:ea typeface="黑体" panose="02010609060101010101" pitchFamily="49" charset="-122"/>
              </a:rPr>
              <a:t>。</a:t>
            </a:r>
            <a:r>
              <a:rPr lang="en-US" altLang="zh-CN" sz="1600" spc="130" err="1">
                <a:latin typeface="黑体" panose="02010609060101010101" pitchFamily="49" charset="-122"/>
                <a:ea typeface="黑体" panose="02010609060101010101" pitchFamily="49" charset="-122"/>
              </a:rPr>
              <a:t>开创了完全意义上的</a:t>
            </a:r>
            <a:r>
              <a:rPr lang="en-US" altLang="zh-CN" sz="1600" b="1" spc="130" err="1">
                <a:solidFill>
                  <a:srgbClr val="FF0000"/>
                </a:solidFill>
                <a:latin typeface="黑体" panose="02010609060101010101" pitchFamily="49" charset="-122"/>
                <a:ea typeface="黑体" panose="02010609060101010101" pitchFamily="49" charset="-122"/>
              </a:rPr>
              <a:t>近代民族民主革命</a:t>
            </a:r>
            <a:r>
              <a:rPr lang="en-US" altLang="zh-CN" sz="1600" spc="130" err="1">
                <a:latin typeface="黑体" panose="02010609060101010101" pitchFamily="49" charset="-122"/>
                <a:ea typeface="黑体" panose="02010609060101010101" pitchFamily="49" charset="-122"/>
              </a:rPr>
              <a:t>，打开了中国进步的闸门，传播了</a:t>
            </a:r>
            <a:r>
              <a:rPr lang="en-US" altLang="zh-CN" sz="1600" b="1" spc="130" err="1">
                <a:solidFill>
                  <a:srgbClr val="FF0000"/>
                </a:solidFill>
                <a:latin typeface="黑体" panose="02010609060101010101" pitchFamily="49" charset="-122"/>
                <a:ea typeface="黑体" panose="02010609060101010101" pitchFamily="49" charset="-122"/>
              </a:rPr>
              <a:t>民主共和理念</a:t>
            </a:r>
            <a:r>
              <a:rPr lang="zh-CN" altLang="en-US" sz="1600" spc="130">
                <a:latin typeface="黑体" panose="02010609060101010101" pitchFamily="49" charset="-122"/>
                <a:ea typeface="黑体" panose="02010609060101010101" pitchFamily="49" charset="-122"/>
              </a:rPr>
              <a:t>，</a:t>
            </a:r>
            <a:r>
              <a:rPr lang="en-US" altLang="zh-CN" sz="1600" spc="130" err="1">
                <a:latin typeface="黑体" panose="02010609060101010101" pitchFamily="49" charset="-122"/>
                <a:ea typeface="黑体" panose="02010609060101010101" pitchFamily="49" charset="-122"/>
              </a:rPr>
              <a:t>推动中华民族思想解放，推动中国社会变革。</a:t>
            </a:r>
          </a:p>
          <a:p>
            <a:endParaRPr lang="zh-CN" altLang="en-US"/>
          </a:p>
        </p:txBody>
      </p:sp>
      <p:sp>
        <p:nvSpPr>
          <p:cNvPr id="16" name="文本框 15"/>
          <p:cNvSpPr txBox="1"/>
          <p:nvPr/>
        </p:nvSpPr>
        <p:spPr>
          <a:xfrm>
            <a:off x="10948566" y="3439303"/>
            <a:ext cx="883874" cy="2363724"/>
          </a:xfrm>
          <a:prstGeom prst="rect">
            <a:avLst/>
          </a:prstGeom>
          <a:noFill/>
        </p:spPr>
        <p:txBody>
          <a:bodyPr wrap="square" rtlCol="0">
            <a:spAutoFit/>
          </a:bodyPr>
          <a:lstStyle/>
          <a:p>
            <a:pPr lvl="0" eaLnBrk="0" fontAlgn="base" hangingPunct="0">
              <a:lnSpc>
                <a:spcPct val="120000"/>
              </a:lnSpc>
              <a:buClr>
                <a:schemeClr val="accent1"/>
              </a:buClr>
              <a:buSzPct val="65000"/>
            </a:pPr>
            <a:r>
              <a:rPr lang="zh-CN" altLang="en-US" b="1" spc="130">
                <a:latin typeface="黑体" panose="02010609060101010101" pitchFamily="49" charset="-122"/>
                <a:ea typeface="黑体" panose="02010609060101010101" pitchFamily="49" charset="-122"/>
              </a:rPr>
              <a:t>没有完成民族民主</a:t>
            </a:r>
          </a:p>
          <a:p>
            <a:pPr lvl="0" eaLnBrk="0" fontAlgn="base" hangingPunct="0">
              <a:lnSpc>
                <a:spcPct val="120000"/>
              </a:lnSpc>
              <a:buClr>
                <a:schemeClr val="accent1"/>
              </a:buClr>
              <a:buSzPct val="65000"/>
            </a:pPr>
            <a:r>
              <a:rPr lang="zh-CN" altLang="en-US" b="1" spc="130">
                <a:latin typeface="黑体" panose="02010609060101010101" pitchFamily="49" charset="-122"/>
                <a:ea typeface="黑体" panose="02010609060101010101" pitchFamily="49" charset="-122"/>
              </a:rPr>
              <a:t>革命任务</a:t>
            </a:r>
          </a:p>
          <a:p>
            <a:endParaRPr lang="zh-CN" altLang="en-US"/>
          </a:p>
        </p:txBody>
      </p:sp>
      <p:sp>
        <p:nvSpPr>
          <p:cNvPr id="17" name="文本框 16"/>
          <p:cNvSpPr txBox="1"/>
          <p:nvPr/>
        </p:nvSpPr>
        <p:spPr>
          <a:xfrm>
            <a:off x="6404918" y="1043543"/>
            <a:ext cx="5101886" cy="461665"/>
          </a:xfrm>
          <a:prstGeom prst="rect">
            <a:avLst/>
          </a:prstGeom>
          <a:noFill/>
        </p:spPr>
        <p:txBody>
          <a:bodyPr wrap="square" rtlCol="0">
            <a:spAutoFit/>
          </a:bodyPr>
          <a:lstStyle/>
          <a:p>
            <a:r>
              <a:rPr lang="en-US" altLang="zh-CN" sz="2400" b="1" smtClean="0">
                <a:latin typeface="黑体" panose="02010609060101010101" pitchFamily="49" charset="-122"/>
                <a:ea typeface="黑体" panose="02010609060101010101" pitchFamily="49" charset="-122"/>
              </a:rPr>
              <a:t>【</a:t>
            </a:r>
            <a:r>
              <a:rPr lang="zh-CN" altLang="en-US" sz="2400" b="1" smtClean="0">
                <a:latin typeface="黑体" panose="02010609060101010101" pitchFamily="49" charset="-122"/>
                <a:ea typeface="黑体" panose="02010609060101010101" pitchFamily="49" charset="-122"/>
              </a:rPr>
              <a:t>合作探究</a:t>
            </a:r>
            <a:r>
              <a:rPr lang="en-US" altLang="zh-CN" sz="2400" b="1"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阅读教材完成表格</a:t>
            </a:r>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a:t>
            </a:r>
            <a:r>
              <a:rPr lang="zh-CN" altLang="en-US">
                <a:sym typeface="+mn-ea"/>
              </a:rPr>
              <a:t>、亚洲</a:t>
            </a:r>
            <a:r>
              <a:rPr lang="zh-CN" altLang="zh-CN">
                <a:sym typeface="+mn-ea"/>
              </a:rPr>
              <a:t>的</a:t>
            </a:r>
            <a:r>
              <a:rPr lang="zh-CN" altLang="en-US">
                <a:sym typeface="+mn-ea"/>
              </a:rPr>
              <a:t>觉醒</a:t>
            </a:r>
            <a:br>
              <a:rPr lang="zh-CN" altLang="zh-CN">
                <a:sym typeface="+mn-ea"/>
              </a:rPr>
            </a:br>
            <a:endParaRPr lang="zh-CN" altLang="en-US"/>
          </a:p>
        </p:txBody>
      </p:sp>
      <p:pic>
        <p:nvPicPr>
          <p:cNvPr id="5" name="图片 4"/>
          <p:cNvPicPr>
            <a:picLocks noChangeAspect="1"/>
          </p:cNvPicPr>
          <p:nvPr/>
        </p:nvPicPr>
        <p:blipFill>
          <a:blip r:embed="rId2"/>
          <a:srcRect r="33490"/>
          <a:stretch>
            <a:fillRect/>
          </a:stretch>
        </p:blipFill>
        <p:spPr>
          <a:xfrm>
            <a:off x="838200" y="1966358"/>
            <a:ext cx="5326172" cy="4164708"/>
          </a:xfrm>
          <a:prstGeom prst="rect">
            <a:avLst/>
          </a:prstGeom>
        </p:spPr>
      </p:pic>
      <p:sp>
        <p:nvSpPr>
          <p:cNvPr id="6" name="文本框 5"/>
          <p:cNvSpPr txBox="1"/>
          <p:nvPr/>
        </p:nvSpPr>
        <p:spPr>
          <a:xfrm>
            <a:off x="6589926" y="1967992"/>
            <a:ext cx="4370517" cy="424731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nSpc>
                <a:spcPts val="3600"/>
              </a:lnSpc>
            </a:pPr>
            <a:r>
              <a:rPr lang="en-US" altLang="zh-CN" sz="2900" smtClean="0">
                <a:latin typeface="楷体" panose="02010609060101010101" pitchFamily="49" charset="-122"/>
                <a:ea typeface="楷体" panose="02010609060101010101" pitchFamily="49" charset="-122"/>
              </a:rPr>
              <a:t>    1908</a:t>
            </a:r>
            <a:r>
              <a:rPr lang="zh-CN" altLang="en-US" sz="2900">
                <a:latin typeface="楷体" panose="02010609060101010101" pitchFamily="49" charset="-122"/>
                <a:ea typeface="楷体" panose="02010609060101010101" pitchFamily="49" charset="-122"/>
              </a:rPr>
              <a:t>年夏天，孟买高级法院审判提拉</a:t>
            </a:r>
            <a:r>
              <a:rPr lang="zh-CN" altLang="en-US" sz="2900" smtClean="0">
                <a:latin typeface="楷体" panose="02010609060101010101" pitchFamily="49" charset="-122"/>
                <a:ea typeface="楷体" panose="02010609060101010101" pitchFamily="49" charset="-122"/>
              </a:rPr>
              <a:t>克（</a:t>
            </a:r>
            <a:r>
              <a:rPr lang="en-US" altLang="zh-CN" sz="2900" smtClean="0">
                <a:latin typeface="楷体" panose="02010609060101010101" pitchFamily="49" charset="-122"/>
                <a:ea typeface="楷体" panose="02010609060101010101" pitchFamily="49" charset="-122"/>
              </a:rPr>
              <a:t>1856—1920</a:t>
            </a:r>
            <a:r>
              <a:rPr lang="zh-CN" altLang="en-US" sz="2900">
                <a:latin typeface="楷体" panose="02010609060101010101" pitchFamily="49" charset="-122"/>
                <a:ea typeface="楷体" panose="02010609060101010101" pitchFamily="49" charset="-122"/>
              </a:rPr>
              <a:t>年</a:t>
            </a:r>
            <a:r>
              <a:rPr lang="zh-CN" altLang="en-US" sz="2900" smtClean="0">
                <a:latin typeface="楷体" panose="02010609060101010101" pitchFamily="49" charset="-122"/>
                <a:ea typeface="楷体" panose="02010609060101010101" pitchFamily="49" charset="-122"/>
              </a:rPr>
              <a:t>），审理</a:t>
            </a:r>
            <a:r>
              <a:rPr lang="zh-CN" altLang="en-US" sz="2900">
                <a:latin typeface="楷体" panose="02010609060101010101" pitchFamily="49" charset="-122"/>
                <a:ea typeface="楷体" panose="02010609060101010101" pitchFamily="49" charset="-122"/>
              </a:rPr>
              <a:t>过程持续十天。提拉克英勇不屈，在法庭上捍卫印度人民争取民族解放的权利。将法庭变成了宣讲民族独立的</a:t>
            </a:r>
            <a:r>
              <a:rPr lang="zh-CN" altLang="en-US" sz="2900" smtClean="0">
                <a:latin typeface="楷体" panose="02010609060101010101" pitchFamily="49" charset="-122"/>
                <a:ea typeface="楷体" panose="02010609060101010101" pitchFamily="49" charset="-122"/>
              </a:rPr>
              <a:t>战场，但</a:t>
            </a:r>
            <a:r>
              <a:rPr lang="zh-CN" altLang="en-US" sz="2900">
                <a:latin typeface="楷体" panose="02010609060101010101" pitchFamily="49" charset="-122"/>
                <a:ea typeface="楷体" panose="02010609060101010101" pitchFamily="49" charset="-122"/>
              </a:rPr>
              <a:t>还是被判处六年监禁。</a:t>
            </a:r>
          </a:p>
        </p:txBody>
      </p:sp>
      <p:sp>
        <p:nvSpPr>
          <p:cNvPr id="7" name="文本框 6"/>
          <p:cNvSpPr txBox="1"/>
          <p:nvPr/>
        </p:nvSpPr>
        <p:spPr>
          <a:xfrm>
            <a:off x="2018613" y="6131066"/>
            <a:ext cx="3390900" cy="400110"/>
          </a:xfrm>
          <a:prstGeom prst="rect">
            <a:avLst/>
          </a:prstGeom>
          <a:noFill/>
        </p:spPr>
        <p:txBody>
          <a:bodyPr wrap="square" rtlCol="0">
            <a:spAutoFit/>
          </a:bodyPr>
          <a:lstStyle/>
          <a:p>
            <a:r>
              <a:rPr lang="zh-CN" altLang="en-US" sz="2000">
                <a:latin typeface="楷体" panose="02010609060101010101" pitchFamily="49" charset="-122"/>
                <a:ea typeface="楷体" panose="02010609060101010101" pitchFamily="49" charset="-122"/>
              </a:rPr>
              <a:t>提拉克在法庭</a:t>
            </a:r>
            <a:r>
              <a:rPr lang="zh-CN" altLang="en-US" sz="2000" smtClean="0">
                <a:latin typeface="楷体" panose="02010609060101010101" pitchFamily="49" charset="-122"/>
                <a:ea typeface="楷体" panose="02010609060101010101" pitchFamily="49" charset="-122"/>
              </a:rPr>
              <a:t>上</a:t>
            </a:r>
            <a:endParaRPr lang="zh-CN" altLang="en-US" sz="2000">
              <a:latin typeface="楷体" panose="02010609060101010101" pitchFamily="49" charset="-122"/>
              <a:ea typeface="楷体" panose="02010609060101010101" pitchFamily="49" charset="-122"/>
            </a:endParaRPr>
          </a:p>
        </p:txBody>
      </p:sp>
      <p:pic>
        <p:nvPicPr>
          <p:cNvPr id="9" name="Picture 3" descr="C:\Users\Thinkpad\Desktop\PNG\1_0001_渐变映射-2-副本-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822960"/>
            <a:ext cx="6759147"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p:nvSpPr>
        <p:spPr>
          <a:xfrm>
            <a:off x="498815" y="954614"/>
            <a:ext cx="5741348" cy="523220"/>
          </a:xfrm>
          <a:prstGeom prst="rect">
            <a:avLst/>
          </a:prstGeom>
        </p:spPr>
        <p:txBody>
          <a:bodyPr wrap="squar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2</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a:t>
            </a:r>
            <a:r>
              <a:rPr lang="zh-CN" altLang="en-US" sz="2800" b="1" smtClean="0">
                <a:solidFill>
                  <a:schemeClr val="bg1"/>
                </a:solidFill>
                <a:latin typeface="黑体" panose="02010609060101010101" pitchFamily="49" charset="-122"/>
                <a:ea typeface="黑体" panose="02010609060101010101" pitchFamily="49" charset="-122"/>
                <a:sym typeface="+mn-ea"/>
              </a:rPr>
              <a:t>运动代表性</a:t>
            </a:r>
            <a:r>
              <a:rPr lang="zh-CN" altLang="en-US" sz="2800" b="1">
                <a:solidFill>
                  <a:schemeClr val="bg1"/>
                </a:solidFill>
                <a:latin typeface="黑体" panose="02010609060101010101" pitchFamily="49" charset="-122"/>
                <a:ea typeface="黑体" panose="02010609060101010101" pitchFamily="49" charset="-122"/>
                <a:sym typeface="+mn-ea"/>
              </a:rPr>
              <a:t>事件</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4"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a:t>
            </a:r>
            <a:r>
              <a:rPr lang="zh-CN" altLang="en-US">
                <a:sym typeface="+mn-ea"/>
              </a:rPr>
              <a:t>、亚洲</a:t>
            </a:r>
            <a:r>
              <a:rPr lang="zh-CN" altLang="zh-CN">
                <a:sym typeface="+mn-ea"/>
              </a:rPr>
              <a:t>的</a:t>
            </a:r>
            <a:r>
              <a:rPr lang="zh-CN" altLang="en-US">
                <a:sym typeface="+mn-ea"/>
              </a:rPr>
              <a:t>觉醒</a:t>
            </a:r>
            <a:br>
              <a:rPr lang="zh-CN" altLang="zh-CN">
                <a:sym typeface="+mn-ea"/>
              </a:rPr>
            </a:br>
            <a:endParaRPr lang="zh-CN" altLang="en-US"/>
          </a:p>
        </p:txBody>
      </p:sp>
      <p:pic>
        <p:nvPicPr>
          <p:cNvPr id="7" name="图片 6"/>
          <p:cNvPicPr>
            <a:picLocks noChangeAspect="1"/>
          </p:cNvPicPr>
          <p:nvPr/>
        </p:nvPicPr>
        <p:blipFill>
          <a:blip r:embed="rId2"/>
          <a:stretch>
            <a:fillRect/>
          </a:stretch>
        </p:blipFill>
        <p:spPr>
          <a:xfrm>
            <a:off x="6466677" y="1775647"/>
            <a:ext cx="4241981" cy="4750364"/>
          </a:xfrm>
          <a:prstGeom prst="rect">
            <a:avLst/>
          </a:prstGeom>
        </p:spPr>
      </p:pic>
      <p:pic>
        <p:nvPicPr>
          <p:cNvPr id="3" name="图片 2"/>
          <p:cNvPicPr>
            <a:picLocks noChangeAspect="1"/>
          </p:cNvPicPr>
          <p:nvPr/>
        </p:nvPicPr>
        <p:blipFill>
          <a:blip r:embed="rId3"/>
          <a:stretch>
            <a:fillRect/>
          </a:stretch>
        </p:blipFill>
        <p:spPr>
          <a:xfrm>
            <a:off x="1519880" y="1775646"/>
            <a:ext cx="3645244" cy="4884645"/>
          </a:xfrm>
          <a:prstGeom prst="rect">
            <a:avLst/>
          </a:prstGeom>
        </p:spPr>
      </p:pic>
      <p:pic>
        <p:nvPicPr>
          <p:cNvPr id="8" name="Picture 3" descr="C:\Users\Thinkpad\Desktop\PNG\1_0001_渐变映射-2-副本-4.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822960"/>
            <a:ext cx="6759147"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498815" y="954614"/>
            <a:ext cx="5741348" cy="523220"/>
          </a:xfrm>
          <a:prstGeom prst="rect">
            <a:avLst/>
          </a:prstGeom>
        </p:spPr>
        <p:txBody>
          <a:bodyPr wrap="squar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2</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a:t>
            </a:r>
            <a:r>
              <a:rPr lang="zh-CN" altLang="en-US" sz="2800" b="1" smtClean="0">
                <a:solidFill>
                  <a:schemeClr val="bg1"/>
                </a:solidFill>
                <a:latin typeface="黑体" panose="02010609060101010101" pitchFamily="49" charset="-122"/>
                <a:ea typeface="黑体" panose="02010609060101010101" pitchFamily="49" charset="-122"/>
                <a:sym typeface="+mn-ea"/>
              </a:rPr>
              <a:t>运动代表性</a:t>
            </a:r>
            <a:r>
              <a:rPr lang="zh-CN" altLang="en-US" sz="2800" b="1">
                <a:solidFill>
                  <a:schemeClr val="bg1"/>
                </a:solidFill>
                <a:latin typeface="黑体" panose="02010609060101010101" pitchFamily="49" charset="-122"/>
                <a:ea typeface="黑体" panose="02010609060101010101" pitchFamily="49" charset="-122"/>
                <a:sym typeface="+mn-ea"/>
              </a:rPr>
              <a:t>事件</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二、亚洲的觉醒</a:t>
            </a:r>
            <a:br>
              <a:rPr lang="zh-CN" altLang="zh-CN">
                <a:sym typeface="+mn-ea"/>
              </a:rPr>
            </a:br>
            <a:endParaRPr lang="zh-CN" altLang="en-US"/>
          </a:p>
        </p:txBody>
      </p:sp>
      <p:sp>
        <p:nvSpPr>
          <p:cNvPr id="8" name="矩形 7"/>
          <p:cNvSpPr/>
          <p:nvPr/>
        </p:nvSpPr>
        <p:spPr>
          <a:xfrm>
            <a:off x="1278729" y="3584047"/>
            <a:ext cx="9922867" cy="2708434"/>
          </a:xfrm>
          <a:prstGeom prst="rect">
            <a:avLst/>
          </a:prstGeom>
        </p:spPr>
        <p:txBody>
          <a:bodyPr wrap="square">
            <a:spAutoFit/>
          </a:bodyPr>
          <a:lstStyle/>
          <a:p>
            <a:pPr indent="306070">
              <a:lnSpc>
                <a:spcPts val="3400"/>
              </a:lnSpc>
            </a:pPr>
            <a:r>
              <a:rPr lang="en-US" altLang="zh-CN" sz="2400" b="1" noProof="1" smtClean="0">
                <a:latin typeface="黑体" panose="02010609060101010101" pitchFamily="49" charset="-122"/>
                <a:ea typeface="黑体" panose="02010609060101010101" pitchFamily="49" charset="-122"/>
              </a:rPr>
              <a:t>  </a:t>
            </a:r>
            <a:r>
              <a:rPr lang="en-US" altLang="zh-CN" sz="2400" noProof="1" smtClean="0">
                <a:latin typeface="黑体" panose="02010609060101010101" pitchFamily="49" charset="-122"/>
                <a:ea typeface="黑体" panose="02010609060101010101" pitchFamily="49" charset="-122"/>
              </a:rPr>
              <a:t>◆</a:t>
            </a:r>
            <a:r>
              <a:rPr lang="zh-CN" altLang="zh-CN" sz="2400" noProof="1">
                <a:solidFill>
                  <a:srgbClr val="FF0000"/>
                </a:solidFill>
                <a:latin typeface="黑体" panose="02010609060101010101" pitchFamily="49" charset="-122"/>
                <a:ea typeface="黑体" panose="02010609060101010101" pitchFamily="49" charset="-122"/>
              </a:rPr>
              <a:t>性质</a:t>
            </a:r>
            <a:r>
              <a:rPr lang="zh-CN" altLang="en-US" sz="2400" noProof="1">
                <a:solidFill>
                  <a:srgbClr val="FF0000"/>
                </a:solidFill>
                <a:latin typeface="黑体" panose="02010609060101010101" pitchFamily="49" charset="-122"/>
                <a:ea typeface="黑体" panose="02010609060101010101" pitchFamily="49" charset="-122"/>
              </a:rPr>
              <a:t>：</a:t>
            </a:r>
            <a:r>
              <a:rPr lang="zh-CN" altLang="zh-CN" sz="2400" noProof="1">
                <a:latin typeface="黑体" panose="02010609060101010101" pitchFamily="49" charset="-122"/>
                <a:ea typeface="黑体" panose="02010609060101010101" pitchFamily="49" charset="-122"/>
              </a:rPr>
              <a:t>资产阶级</a:t>
            </a:r>
            <a:r>
              <a:rPr lang="zh-CN" altLang="en-US" sz="2400" noProof="1">
                <a:latin typeface="黑体" panose="02010609060101010101" pitchFamily="49" charset="-122"/>
                <a:ea typeface="黑体" panose="02010609060101010101" pitchFamily="49" charset="-122"/>
              </a:rPr>
              <a:t>反帝反封建的</a:t>
            </a:r>
            <a:r>
              <a:rPr lang="zh-CN" altLang="zh-CN" sz="2400" noProof="1">
                <a:latin typeface="黑体" panose="02010609060101010101" pitchFamily="49" charset="-122"/>
                <a:ea typeface="黑体" panose="02010609060101010101" pitchFamily="49" charset="-122"/>
              </a:rPr>
              <a:t>民族民主革命。</a:t>
            </a:r>
            <a:endParaRPr lang="en-US" altLang="zh-CN" sz="2400" noProof="1">
              <a:latin typeface="黑体" panose="02010609060101010101" pitchFamily="49" charset="-122"/>
              <a:ea typeface="黑体" panose="02010609060101010101" pitchFamily="49" charset="-122"/>
            </a:endParaRPr>
          </a:p>
          <a:p>
            <a:pPr indent="306070">
              <a:lnSpc>
                <a:spcPts val="3400"/>
              </a:lnSpc>
            </a:pPr>
            <a:r>
              <a:rPr lang="en-US" altLang="zh-CN" sz="2400" noProof="1" smtClean="0">
                <a:latin typeface="黑体" panose="02010609060101010101" pitchFamily="49" charset="-122"/>
                <a:ea typeface="黑体" panose="02010609060101010101" pitchFamily="49" charset="-122"/>
              </a:rPr>
              <a:t>  ◆</a:t>
            </a:r>
            <a:r>
              <a:rPr lang="zh-CN" altLang="zh-CN" sz="2400" noProof="1">
                <a:solidFill>
                  <a:srgbClr val="FF0000"/>
                </a:solidFill>
                <a:latin typeface="黑体" panose="02010609060101010101" pitchFamily="49" charset="-122"/>
                <a:ea typeface="黑体" panose="02010609060101010101" pitchFamily="49" charset="-122"/>
              </a:rPr>
              <a:t>领导阶级</a:t>
            </a:r>
            <a:r>
              <a:rPr lang="zh-CN" altLang="en-US" sz="2400" noProof="1">
                <a:solidFill>
                  <a:srgbClr val="FF0000"/>
                </a:solidFill>
                <a:latin typeface="黑体" panose="02010609060101010101" pitchFamily="49" charset="-122"/>
                <a:ea typeface="黑体" panose="02010609060101010101" pitchFamily="49" charset="-122"/>
              </a:rPr>
              <a:t>：</a:t>
            </a:r>
            <a:r>
              <a:rPr lang="zh-CN" altLang="zh-CN" sz="2400" noProof="1">
                <a:latin typeface="黑体" panose="02010609060101010101" pitchFamily="49" charset="-122"/>
                <a:ea typeface="黑体" panose="02010609060101010101" pitchFamily="49" charset="-122"/>
              </a:rPr>
              <a:t>民族资产阶级登上政治舞台，并发挥领导作用。某些国家</a:t>
            </a:r>
            <a:r>
              <a:rPr lang="zh-CN" altLang="en-US" sz="2400" noProof="1">
                <a:latin typeface="黑体" panose="02010609060101010101" pitchFamily="49" charset="-122"/>
                <a:ea typeface="黑体" panose="02010609060101010101" pitchFamily="49" charset="-122"/>
              </a:rPr>
              <a:t>，如印度</a:t>
            </a:r>
            <a:r>
              <a:rPr lang="zh-CN" altLang="zh-CN" sz="2400" noProof="1">
                <a:latin typeface="黑体" panose="02010609060101010101" pitchFamily="49" charset="-122"/>
                <a:ea typeface="黑体" panose="02010609060101010101" pitchFamily="49" charset="-122"/>
              </a:rPr>
              <a:t>，工人阶级参加了政治斗争，</a:t>
            </a:r>
            <a:r>
              <a:rPr lang="zh-CN" altLang="en-US" sz="2400" noProof="1">
                <a:latin typeface="黑体" panose="02010609060101010101" pitchFamily="49" charset="-122"/>
                <a:ea typeface="黑体" panose="02010609060101010101" pitchFamily="49" charset="-122"/>
              </a:rPr>
              <a:t>成为</a:t>
            </a:r>
            <a:r>
              <a:rPr lang="zh-CN" altLang="zh-CN" sz="2400" noProof="1">
                <a:latin typeface="黑体" panose="02010609060101010101" pitchFamily="49" charset="-122"/>
                <a:ea typeface="黑体" panose="02010609060101010101" pitchFamily="49" charset="-122"/>
              </a:rPr>
              <a:t>新生的革命力量。</a:t>
            </a:r>
            <a:endParaRPr lang="en-US" altLang="zh-CN" sz="2400" noProof="1">
              <a:latin typeface="黑体" panose="02010609060101010101" pitchFamily="49" charset="-122"/>
              <a:ea typeface="黑体" panose="02010609060101010101" pitchFamily="49" charset="-122"/>
            </a:endParaRPr>
          </a:p>
          <a:p>
            <a:pPr indent="306070">
              <a:lnSpc>
                <a:spcPts val="3400"/>
              </a:lnSpc>
            </a:pPr>
            <a:r>
              <a:rPr lang="en-US" altLang="zh-CN" sz="2400" noProof="1" smtClean="0">
                <a:latin typeface="黑体" panose="02010609060101010101" pitchFamily="49" charset="-122"/>
                <a:ea typeface="黑体" panose="02010609060101010101" pitchFamily="49" charset="-122"/>
              </a:rPr>
              <a:t>  ◆</a:t>
            </a:r>
            <a:r>
              <a:rPr lang="zh-CN" altLang="zh-CN" sz="2400" noProof="1">
                <a:solidFill>
                  <a:srgbClr val="FF0000"/>
                </a:solidFill>
                <a:latin typeface="黑体" panose="02010609060101010101" pitchFamily="49" charset="-122"/>
                <a:ea typeface="黑体" panose="02010609060101010101" pitchFamily="49" charset="-122"/>
              </a:rPr>
              <a:t>斗争</a:t>
            </a:r>
            <a:r>
              <a:rPr lang="zh-CN" altLang="zh-CN" sz="2400" noProof="1" smtClean="0">
                <a:solidFill>
                  <a:srgbClr val="FF0000"/>
                </a:solidFill>
                <a:latin typeface="黑体" panose="02010609060101010101" pitchFamily="49" charset="-122"/>
                <a:ea typeface="黑体" panose="02010609060101010101" pitchFamily="49" charset="-122"/>
              </a:rPr>
              <a:t>水平</a:t>
            </a:r>
            <a:r>
              <a:rPr lang="zh-CN" altLang="en-US" sz="2400" noProof="1" smtClean="0">
                <a:solidFill>
                  <a:srgbClr val="FF0000"/>
                </a:solidFill>
                <a:latin typeface="黑体" panose="02010609060101010101" pitchFamily="49" charset="-122"/>
                <a:ea typeface="黑体" panose="02010609060101010101" pitchFamily="49" charset="-122"/>
              </a:rPr>
              <a:t>：</a:t>
            </a:r>
            <a:r>
              <a:rPr lang="zh-CN" altLang="zh-CN" sz="2400" noProof="1" smtClean="0">
                <a:latin typeface="黑体" panose="02010609060101010101" pitchFamily="49" charset="-122"/>
                <a:ea typeface="黑体" panose="02010609060101010101" pitchFamily="49" charset="-122"/>
              </a:rPr>
              <a:t>资产阶级</a:t>
            </a:r>
            <a:r>
              <a:rPr lang="zh-CN" altLang="zh-CN" sz="2400" noProof="1">
                <a:latin typeface="黑体" panose="02010609060101010101" pitchFamily="49" charset="-122"/>
                <a:ea typeface="黑体" panose="02010609060101010101" pitchFamily="49" charset="-122"/>
              </a:rPr>
              <a:t>性质的改良运动，特别是由民族资产阶级领导的反帝反封建的民主革命已成为时代的潮流。</a:t>
            </a:r>
            <a:endParaRPr lang="en-US" altLang="zh-CN" sz="2400" noProof="1">
              <a:latin typeface="黑体" panose="02010609060101010101" pitchFamily="49" charset="-122"/>
              <a:ea typeface="黑体" panose="02010609060101010101" pitchFamily="49" charset="-122"/>
            </a:endParaRPr>
          </a:p>
          <a:p>
            <a:pPr indent="306070">
              <a:lnSpc>
                <a:spcPts val="3400"/>
              </a:lnSpc>
            </a:pPr>
            <a:r>
              <a:rPr lang="en-US" altLang="zh-CN" sz="2400" b="1" noProof="1" smtClean="0">
                <a:latin typeface="黑体" panose="02010609060101010101" pitchFamily="49" charset="-122"/>
                <a:ea typeface="黑体" panose="02010609060101010101" pitchFamily="49" charset="-122"/>
              </a:rPr>
              <a:t> </a:t>
            </a:r>
            <a:endParaRPr lang="zh-CN" altLang="en-US" sz="2400" b="1" noProof="1">
              <a:latin typeface="黑体" panose="02010609060101010101" pitchFamily="49" charset="-122"/>
              <a:ea typeface="黑体" panose="02010609060101010101" pitchFamily="49" charset="-122"/>
            </a:endParaRPr>
          </a:p>
        </p:txBody>
      </p:sp>
      <p:sp>
        <p:nvSpPr>
          <p:cNvPr id="9" name="文本框 8"/>
          <p:cNvSpPr txBox="1">
            <a:spLocks noChangeArrowheads="1"/>
          </p:cNvSpPr>
          <p:nvPr/>
        </p:nvSpPr>
        <p:spPr bwMode="auto">
          <a:xfrm>
            <a:off x="1047179" y="1963860"/>
            <a:ext cx="10086260" cy="136191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3300"/>
              </a:lnSpc>
            </a:pPr>
            <a:r>
              <a:rPr lang="en-US" altLang="zh-CN">
                <a:latin typeface="楷体" panose="02010609060101010101" pitchFamily="49" charset="-122"/>
                <a:ea typeface="楷体" panose="02010609060101010101" pitchFamily="49" charset="-122"/>
              </a:rPr>
              <a:t>     </a:t>
            </a:r>
            <a:r>
              <a:rPr lang="zh-CN" altLang="en-US" sz="2400" b="1">
                <a:latin typeface="楷体" panose="02010609060101010101" pitchFamily="49" charset="-122"/>
                <a:ea typeface="楷体" panose="02010609060101010101" pitchFamily="49" charset="-122"/>
              </a:rPr>
              <a:t>亚洲的觉醒和欧洲先进无产阶级夺取政权斗争的开始，标志着</a:t>
            </a:r>
            <a:r>
              <a:rPr lang="en-US" altLang="zh-CN" sz="2400" b="1">
                <a:latin typeface="楷体" panose="02010609060101010101" pitchFamily="49" charset="-122"/>
                <a:ea typeface="楷体" panose="02010609060101010101" pitchFamily="49" charset="-122"/>
              </a:rPr>
              <a:t>20</a:t>
            </a:r>
            <a:r>
              <a:rPr lang="zh-CN" altLang="en-US" sz="2400" b="1">
                <a:latin typeface="楷体" panose="02010609060101010101" pitchFamily="49" charset="-122"/>
                <a:ea typeface="楷体" panose="02010609060101010101" pitchFamily="49" charset="-122"/>
              </a:rPr>
              <a:t>世纪初所开创的</a:t>
            </a:r>
            <a:r>
              <a:rPr lang="zh-CN" altLang="en-US" sz="2400" b="1">
                <a:solidFill>
                  <a:srgbClr val="FF0000"/>
                </a:solidFill>
                <a:latin typeface="楷体" panose="02010609060101010101" pitchFamily="49" charset="-122"/>
                <a:ea typeface="楷体" panose="02010609060101010101" pitchFamily="49" charset="-122"/>
              </a:rPr>
              <a:t>全世界历史的一个新阶段</a:t>
            </a:r>
            <a:r>
              <a:rPr lang="zh-CN" altLang="en-US" sz="2400" b="1">
                <a:latin typeface="楷体" panose="02010609060101010101" pitchFamily="49" charset="-122"/>
                <a:ea typeface="楷体" panose="02010609060101010101" pitchFamily="49" charset="-122"/>
              </a:rPr>
              <a:t>。</a:t>
            </a:r>
          </a:p>
          <a:p>
            <a:pPr>
              <a:lnSpc>
                <a:spcPts val="3300"/>
              </a:lnSpc>
            </a:pPr>
            <a:r>
              <a:rPr lang="zh-CN" altLang="en-US" sz="2400" b="1">
                <a:latin typeface="楷体" panose="02010609060101010101" pitchFamily="49" charset="-122"/>
                <a:ea typeface="楷体" panose="02010609060101010101" pitchFamily="49" charset="-122"/>
              </a:rPr>
              <a:t>            </a:t>
            </a:r>
            <a:r>
              <a:rPr lang="zh-CN" altLang="en-US" sz="2400" b="1" smtClean="0">
                <a:latin typeface="楷体" panose="02010609060101010101" pitchFamily="49" charset="-122"/>
                <a:ea typeface="楷体" panose="02010609060101010101" pitchFamily="49" charset="-122"/>
              </a:rPr>
              <a:t>             </a:t>
            </a:r>
            <a:r>
              <a:rPr lang="en-US" altLang="zh-CN" b="1" smtClean="0">
                <a:latin typeface="楷体" panose="02010609060101010101" pitchFamily="49" charset="-122"/>
                <a:ea typeface="楷体" panose="02010609060101010101" pitchFamily="49" charset="-122"/>
              </a:rPr>
              <a:t>——</a:t>
            </a:r>
            <a:r>
              <a:rPr lang="zh-CN" altLang="en-US" b="1">
                <a:latin typeface="楷体" panose="02010609060101010101" pitchFamily="49" charset="-122"/>
                <a:ea typeface="楷体" panose="02010609060101010101" pitchFamily="49" charset="-122"/>
              </a:rPr>
              <a:t>【苏】列宁《亚洲的觉醒》《列宁选集》第二卷</a:t>
            </a:r>
          </a:p>
        </p:txBody>
      </p:sp>
      <p:pic>
        <p:nvPicPr>
          <p:cNvPr id="6"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19055"/>
            <a:ext cx="6759147"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498815" y="1050709"/>
            <a:ext cx="5741348" cy="523220"/>
          </a:xfrm>
          <a:prstGeom prst="rect">
            <a:avLst/>
          </a:prstGeom>
        </p:spPr>
        <p:txBody>
          <a:bodyPr wrap="square">
            <a:spAutoFit/>
          </a:bodyPr>
          <a:lstStyle/>
          <a:p>
            <a:r>
              <a:rPr lang="en-US" altLang="zh-CN" sz="2800" b="1">
                <a:solidFill>
                  <a:schemeClr val="bg1"/>
                </a:solidFill>
                <a:latin typeface="黑体" panose="02010609060101010101" pitchFamily="49" charset="-122"/>
                <a:ea typeface="黑体" panose="02010609060101010101" pitchFamily="49" charset="-122"/>
                <a:sym typeface="+mn-ea"/>
              </a:rPr>
              <a:t>2</a:t>
            </a:r>
            <a:r>
              <a:rPr lang="en-US" altLang="zh-CN" sz="2800" b="1" smtClean="0">
                <a:solidFill>
                  <a:schemeClr val="bg1"/>
                </a:solidFill>
                <a:latin typeface="黑体" panose="02010609060101010101" pitchFamily="49" charset="-122"/>
                <a:ea typeface="黑体" panose="02010609060101010101" pitchFamily="49" charset="-122"/>
                <a:sym typeface="+mn-ea"/>
              </a:rPr>
              <a:t>.</a:t>
            </a:r>
            <a:r>
              <a:rPr lang="zh-CN" altLang="en-US" sz="2800" b="1">
                <a:solidFill>
                  <a:schemeClr val="bg1"/>
                </a:solidFill>
                <a:latin typeface="黑体" panose="02010609060101010101" pitchFamily="49" charset="-122"/>
                <a:ea typeface="黑体" panose="02010609060101010101" pitchFamily="49" charset="-122"/>
                <a:sym typeface="+mn-ea"/>
              </a:rPr>
              <a:t>亚洲独立</a:t>
            </a:r>
            <a:r>
              <a:rPr lang="zh-CN" altLang="en-US" sz="2800" b="1" smtClean="0">
                <a:solidFill>
                  <a:schemeClr val="bg1"/>
                </a:solidFill>
                <a:latin typeface="黑体" panose="02010609060101010101" pitchFamily="49" charset="-122"/>
                <a:ea typeface="黑体" panose="02010609060101010101" pitchFamily="49" charset="-122"/>
                <a:sym typeface="+mn-ea"/>
              </a:rPr>
              <a:t>运动代表性</a:t>
            </a:r>
            <a:r>
              <a:rPr lang="zh-CN" altLang="en-US" sz="2800" b="1">
                <a:solidFill>
                  <a:schemeClr val="bg1"/>
                </a:solidFill>
                <a:latin typeface="黑体" panose="02010609060101010101" pitchFamily="49" charset="-122"/>
                <a:ea typeface="黑体" panose="02010609060101010101" pitchFamily="49" charset="-122"/>
                <a:sym typeface="+mn-ea"/>
              </a:rPr>
              <a:t>事件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690880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sp>
        <p:nvSpPr>
          <p:cNvPr id="6" name="矩形 5"/>
          <p:cNvSpPr/>
          <p:nvPr/>
        </p:nvSpPr>
        <p:spPr>
          <a:xfrm>
            <a:off x="682907" y="1187223"/>
            <a:ext cx="4153701" cy="523220"/>
          </a:xfrm>
          <a:prstGeom prst="rect">
            <a:avLst/>
          </a:prstGeom>
        </p:spPr>
        <p:txBody>
          <a:bodyPr wrap="none">
            <a:spAutoFit/>
          </a:bodyPr>
          <a:lstStyle/>
          <a:p>
            <a:r>
              <a:rPr lang="en-US" altLang="zh-CN" sz="2800" b="1" smtClean="0">
                <a:solidFill>
                  <a:schemeClr val="bg1"/>
                </a:solidFill>
                <a:latin typeface="黑体" panose="02010609060101010101" pitchFamily="49" charset="-122"/>
                <a:ea typeface="黑体" panose="02010609060101010101" pitchFamily="49" charset="-122"/>
              </a:rPr>
              <a:t>1.</a:t>
            </a:r>
            <a:r>
              <a:rPr lang="zh-CN" altLang="en-US" sz="2800" b="1" smtClean="0">
                <a:solidFill>
                  <a:schemeClr val="bg1"/>
                </a:solidFill>
                <a:latin typeface="黑体" panose="02010609060101010101" pitchFamily="49" charset="-122"/>
                <a:ea typeface="黑体" panose="02010609060101010101" pitchFamily="49" charset="-122"/>
              </a:rPr>
              <a:t>非洲独立抗争运动背景</a:t>
            </a:r>
            <a:endParaRPr lang="zh-CN" altLang="en-US" sz="2800" b="1">
              <a:solidFill>
                <a:schemeClr val="bg1"/>
              </a:solidFill>
              <a:latin typeface="黑体" panose="02010609060101010101" pitchFamily="49" charset="-122"/>
              <a:ea typeface="黑体" panose="02010609060101010101" pitchFamily="49" charset="-122"/>
            </a:endParaRPr>
          </a:p>
        </p:txBody>
      </p:sp>
      <p:sp>
        <p:nvSpPr>
          <p:cNvPr id="8" name="文本框 7"/>
          <p:cNvSpPr txBox="1">
            <a:spLocks noChangeArrowheads="1"/>
          </p:cNvSpPr>
          <p:nvPr/>
        </p:nvSpPr>
        <p:spPr bwMode="auto">
          <a:xfrm>
            <a:off x="682907" y="1903651"/>
            <a:ext cx="6225893" cy="4632037"/>
          </a:xfrm>
          <a:prstGeom prst="rect">
            <a:avLst/>
          </a:prstGeom>
          <a:noFill/>
          <a:ln>
            <a:noFill/>
          </a:ln>
        </p:spPr>
        <p:txBody>
          <a:bodyPr wrap="square">
            <a:spAutoFit/>
          </a:bodyPr>
          <a:lstStyle/>
          <a:p>
            <a:r>
              <a:rPr lang="zh-CN" altLang="en-US" sz="2200" smtClean="0">
                <a:latin typeface="楷体" panose="02010609060101010101" pitchFamily="49" charset="-122"/>
                <a:ea typeface="楷体" panose="02010609060101010101" pitchFamily="49" charset="-122"/>
              </a:rPr>
              <a:t>    </a:t>
            </a:r>
            <a:r>
              <a:rPr lang="zh-CN" altLang="en-US" sz="2100" smtClean="0">
                <a:latin typeface="黑体" panose="02010609060101010101" pitchFamily="49" charset="-122"/>
                <a:ea typeface="黑体" panose="02010609060101010101" pitchFamily="49" charset="-122"/>
              </a:rPr>
              <a:t>非洲</a:t>
            </a:r>
            <a:r>
              <a:rPr lang="zh-CN" altLang="en-US" sz="2100">
                <a:latin typeface="黑体" panose="02010609060101010101" pitchFamily="49" charset="-122"/>
                <a:ea typeface="黑体" panose="02010609060101010101" pitchFamily="49" charset="-122"/>
              </a:rPr>
              <a:t>是世界古人类和古文明的发源地</a:t>
            </a:r>
            <a:r>
              <a:rPr lang="zh-CN" altLang="en-US" sz="2100" smtClean="0">
                <a:latin typeface="黑体" panose="02010609060101010101" pitchFamily="49" charset="-122"/>
                <a:ea typeface="黑体" panose="02010609060101010101" pitchFamily="49" charset="-122"/>
              </a:rPr>
              <a:t>之一，新航路开辟后，欧洲殖民者开始了罪恶的黑奴贸易，并开始在非洲建立殖民地。</a:t>
            </a:r>
            <a:r>
              <a:rPr lang="en-US" altLang="zh-CN" sz="2100" smtClean="0">
                <a:solidFill>
                  <a:srgbClr val="FF0000"/>
                </a:solidFill>
                <a:latin typeface="黑体" panose="02010609060101010101" pitchFamily="49" charset="-122"/>
                <a:ea typeface="黑体" panose="02010609060101010101" pitchFamily="49" charset="-122"/>
              </a:rPr>
              <a:t>19</a:t>
            </a:r>
            <a:r>
              <a:rPr lang="zh-CN" altLang="en-US" sz="2100" smtClean="0">
                <a:solidFill>
                  <a:srgbClr val="FF0000"/>
                </a:solidFill>
                <a:latin typeface="黑体" panose="02010609060101010101" pitchFamily="49" charset="-122"/>
                <a:ea typeface="黑体" panose="02010609060101010101" pitchFamily="49" charset="-122"/>
              </a:rPr>
              <a:t>世纪末，非洲基本已经被瓜分殆尽。</a:t>
            </a:r>
            <a:r>
              <a:rPr lang="zh-CN" altLang="en-US" sz="2100" smtClean="0">
                <a:latin typeface="黑体" panose="02010609060101010101" pitchFamily="49" charset="-122"/>
                <a:ea typeface="黑体" panose="02010609060101010101" pitchFamily="49" charset="-122"/>
              </a:rPr>
              <a:t>帝国主义</a:t>
            </a:r>
            <a:r>
              <a:rPr lang="zh-CN" altLang="en-US" sz="2100">
                <a:latin typeface="黑体" panose="02010609060101010101" pitchFamily="49" charset="-122"/>
                <a:ea typeface="黑体" panose="02010609060101010101" pitchFamily="49" charset="-122"/>
              </a:rPr>
              <a:t>在瓜分非洲的过程</a:t>
            </a:r>
            <a:r>
              <a:rPr lang="zh-CN" altLang="en-US" sz="2100" smtClean="0">
                <a:latin typeface="黑体" panose="02010609060101010101" pitchFamily="49" charset="-122"/>
                <a:ea typeface="黑体" panose="02010609060101010101" pitchFamily="49" charset="-122"/>
              </a:rPr>
              <a:t>中，一直遭到非洲人民的强烈反抗。</a:t>
            </a:r>
            <a:r>
              <a:rPr lang="zh-CN" altLang="en-US" sz="2100" smtClean="0">
                <a:latin typeface="黑体" panose="02010609060101010101" pitchFamily="49" charset="-122"/>
                <a:ea typeface="黑体" panose="02010609060101010101" pitchFamily="49" charset="-122"/>
                <a:sym typeface="+mn-ea"/>
              </a:rPr>
              <a:t>为了</a:t>
            </a:r>
            <a:r>
              <a:rPr lang="zh-CN" altLang="en-US" sz="2100">
                <a:latin typeface="黑体" panose="02010609060101010101" pitchFamily="49" charset="-122"/>
                <a:ea typeface="黑体" panose="02010609060101010101" pitchFamily="49" charset="-122"/>
                <a:sym typeface="+mn-ea"/>
              </a:rPr>
              <a:t>自卫，非洲居民自动组织起来，在一些要道</a:t>
            </a:r>
            <a:r>
              <a:rPr lang="zh-CN" altLang="en-US" sz="2100">
                <a:solidFill>
                  <a:srgbClr val="FF0000"/>
                </a:solidFill>
                <a:latin typeface="黑体" panose="02010609060101010101" pitchFamily="49" charset="-122"/>
                <a:ea typeface="黑体" panose="02010609060101010101" pitchFamily="49" charset="-122"/>
                <a:sym typeface="+mn-ea"/>
              </a:rPr>
              <a:t>设立陷阱</a:t>
            </a:r>
            <a:r>
              <a:rPr lang="zh-CN" altLang="en-US" sz="2100">
                <a:latin typeface="黑体" panose="02010609060101010101" pitchFamily="49" charset="-122"/>
                <a:ea typeface="黑体" panose="02010609060101010101" pitchFamily="49" charset="-122"/>
                <a:sym typeface="+mn-ea"/>
              </a:rPr>
              <a:t>，用投枪、弓箭</a:t>
            </a:r>
            <a:r>
              <a:rPr lang="zh-CN" altLang="en-US" sz="2100">
                <a:solidFill>
                  <a:srgbClr val="FF0000"/>
                </a:solidFill>
                <a:latin typeface="黑体" panose="02010609060101010101" pitchFamily="49" charset="-122"/>
                <a:ea typeface="黑体" panose="02010609060101010101" pitchFamily="49" charset="-122"/>
                <a:sym typeface="+mn-ea"/>
              </a:rPr>
              <a:t>袭击贩奴商人</a:t>
            </a:r>
            <a:r>
              <a:rPr lang="zh-CN" altLang="en-US" sz="2100" smtClean="0">
                <a:latin typeface="黑体" panose="02010609060101010101" pitchFamily="49" charset="-122"/>
                <a:ea typeface="黑体" panose="02010609060101010101" pitchFamily="49" charset="-122"/>
              </a:rPr>
              <a:t>。</a:t>
            </a:r>
            <a:r>
              <a:rPr lang="zh-CN" altLang="en-US" sz="2100" smtClean="0">
                <a:solidFill>
                  <a:srgbClr val="FF0000"/>
                </a:solidFill>
                <a:latin typeface="黑体" panose="02010609060101010101" pitchFamily="49" charset="-122"/>
                <a:ea typeface="黑体" panose="02010609060101010101" pitchFamily="49" charset="-122"/>
              </a:rPr>
              <a:t>早期</a:t>
            </a:r>
            <a:r>
              <a:rPr lang="zh-CN" altLang="en-US" sz="2100">
                <a:latin typeface="黑体" panose="02010609060101010101" pitchFamily="49" charset="-122"/>
                <a:ea typeface="黑体" panose="02010609060101010101" pitchFamily="49" charset="-122"/>
              </a:rPr>
              <a:t>非洲人民的反抗斗争还表现在被捕奴隶进行的顽强斗争上，</a:t>
            </a:r>
            <a:r>
              <a:rPr lang="zh-CN" altLang="en-US" sz="2100">
                <a:solidFill>
                  <a:srgbClr val="FF0000"/>
                </a:solidFill>
                <a:latin typeface="黑体" panose="02010609060101010101" pitchFamily="49" charset="-122"/>
                <a:ea typeface="黑体" panose="02010609060101010101" pitchFamily="49" charset="-122"/>
              </a:rPr>
              <a:t>最常见</a:t>
            </a:r>
            <a:r>
              <a:rPr lang="zh-CN" altLang="en-US" sz="2100">
                <a:latin typeface="黑体" panose="02010609060101010101" pitchFamily="49" charset="-122"/>
                <a:ea typeface="黑体" panose="02010609060101010101" pitchFamily="49" charset="-122"/>
              </a:rPr>
              <a:t>的反抗方式是</a:t>
            </a:r>
            <a:r>
              <a:rPr lang="zh-CN" altLang="en-US" sz="2100">
                <a:solidFill>
                  <a:srgbClr val="FF0000"/>
                </a:solidFill>
                <a:latin typeface="黑体" panose="02010609060101010101" pitchFamily="49" charset="-122"/>
                <a:ea typeface="黑体" panose="02010609060101010101" pitchFamily="49" charset="-122"/>
              </a:rPr>
              <a:t>逃跑或自杀</a:t>
            </a:r>
            <a:r>
              <a:rPr lang="zh-CN" altLang="en-US" sz="2100">
                <a:latin typeface="黑体" panose="02010609060101010101" pitchFamily="49" charset="-122"/>
                <a:ea typeface="黑体" panose="02010609060101010101" pitchFamily="49" charset="-122"/>
              </a:rPr>
              <a:t>。据不完全统计，1700-1845年，仅在英、美贩奴船上就爆发了55次大规模的</a:t>
            </a:r>
            <a:r>
              <a:rPr lang="zh-CN" altLang="en-US" sz="2100">
                <a:solidFill>
                  <a:srgbClr val="FF0000"/>
                </a:solidFill>
                <a:latin typeface="黑体" panose="02010609060101010101" pitchFamily="49" charset="-122"/>
                <a:ea typeface="黑体" panose="02010609060101010101" pitchFamily="49" charset="-122"/>
              </a:rPr>
              <a:t>奴隶暴动</a:t>
            </a:r>
            <a:r>
              <a:rPr lang="zh-CN" altLang="en-US" sz="2100" smtClean="0">
                <a:latin typeface="黑体" panose="02010609060101010101" pitchFamily="49" charset="-122"/>
                <a:ea typeface="黑体" panose="02010609060101010101" pitchFamily="49" charset="-122"/>
              </a:rPr>
              <a:t>。</a:t>
            </a:r>
            <a:endParaRPr lang="en-US" altLang="zh-CN" sz="2100" smtClean="0">
              <a:latin typeface="黑体" panose="02010609060101010101" pitchFamily="49" charset="-122"/>
              <a:ea typeface="黑体" panose="02010609060101010101" pitchFamily="49" charset="-122"/>
            </a:endParaRPr>
          </a:p>
          <a:p>
            <a:r>
              <a:rPr lang="zh-CN" altLang="en-US" sz="2100">
                <a:latin typeface="黑体" panose="02010609060101010101" pitchFamily="49" charset="-122"/>
                <a:ea typeface="黑体" panose="02010609060101010101" pitchFamily="49" charset="-122"/>
              </a:rPr>
              <a:t> </a:t>
            </a:r>
            <a:r>
              <a:rPr lang="zh-CN" altLang="en-US" sz="2100" smtClean="0">
                <a:latin typeface="黑体" panose="02010609060101010101" pitchFamily="49" charset="-122"/>
                <a:ea typeface="黑体" panose="02010609060101010101" pitchFamily="49" charset="-122"/>
              </a:rPr>
              <a:t>   </a:t>
            </a:r>
            <a:r>
              <a:rPr lang="en-US" altLang="zh-CN" sz="2100" smtClean="0">
                <a:latin typeface="黑体" panose="02010609060101010101" pitchFamily="49" charset="-122"/>
                <a:ea typeface="黑体" panose="02010609060101010101" pitchFamily="49" charset="-122"/>
              </a:rPr>
              <a:t>19</a:t>
            </a:r>
            <a:r>
              <a:rPr lang="zh-CN" altLang="en-US" sz="2100">
                <a:latin typeface="黑体" panose="02010609060101010101" pitchFamily="49" charset="-122"/>
                <a:ea typeface="黑体" panose="02010609060101010101" pitchFamily="49" charset="-122"/>
              </a:rPr>
              <a:t>世纪以来，</a:t>
            </a:r>
            <a:r>
              <a:rPr lang="zh-CN" altLang="en-US" sz="2100">
                <a:solidFill>
                  <a:srgbClr val="FF0000"/>
                </a:solidFill>
                <a:latin typeface="黑体" panose="02010609060101010101" pitchFamily="49" charset="-122"/>
                <a:ea typeface="黑体" panose="02010609060101010101" pitchFamily="49" charset="-122"/>
              </a:rPr>
              <a:t>武装斗争</a:t>
            </a:r>
            <a:r>
              <a:rPr lang="zh-CN" altLang="en-US" sz="2100">
                <a:latin typeface="黑体" panose="02010609060101010101" pitchFamily="49" charset="-122"/>
                <a:ea typeface="黑体" panose="02010609060101010101" pitchFamily="49" charset="-122"/>
              </a:rPr>
              <a:t>成为非洲人民的主要斗争形式。其中，</a:t>
            </a:r>
            <a:r>
              <a:rPr lang="zh-CN" altLang="en-US" sz="2100">
                <a:solidFill>
                  <a:srgbClr val="FF0000"/>
                </a:solidFill>
                <a:latin typeface="黑体" panose="02010609060101010101" pitchFamily="49" charset="-122"/>
                <a:ea typeface="黑体" panose="02010609060101010101" pitchFamily="49" charset="-122"/>
              </a:rPr>
              <a:t>埃及的抗英斗争、苏丹马赫迪起义和埃塞俄比亚抗意战争</a:t>
            </a:r>
            <a:r>
              <a:rPr lang="zh-CN" altLang="en-US" sz="2100">
                <a:latin typeface="黑体" panose="02010609060101010101" pitchFamily="49" charset="-122"/>
                <a:ea typeface="黑体" panose="02010609060101010101" pitchFamily="49" charset="-122"/>
              </a:rPr>
              <a:t>是突出的事件，但在动员民众方面又有各自不同的特点。</a:t>
            </a:r>
          </a:p>
        </p:txBody>
      </p:sp>
      <p:pic>
        <p:nvPicPr>
          <p:cNvPr id="9" name="Picture 2" descr="D:\《中外历史纲要》下\高一备课\非洲殖民图.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73900" y="1187223"/>
            <a:ext cx="4454525" cy="53536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nodeType="afterGroup">
                            <p:stCondLst>
                              <p:cond delay="1"/>
                            </p:stCondLst>
                            <p:childTnLst>
                              <p:par>
                                <p:cTn id="8" presetID="21" presetClass="entr" presetSubtype="1"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738505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sp>
        <p:nvSpPr>
          <p:cNvPr id="6" name="矩形 5"/>
          <p:cNvSpPr/>
          <p:nvPr/>
        </p:nvSpPr>
        <p:spPr>
          <a:xfrm>
            <a:off x="698500" y="1187223"/>
            <a:ext cx="4153701" cy="523220"/>
          </a:xfrm>
          <a:prstGeom prst="rect">
            <a:avLst/>
          </a:prstGeom>
        </p:spPr>
        <p:txBody>
          <a:bodyPr wrap="none">
            <a:spAutoFit/>
          </a:bodyPr>
          <a:lstStyle/>
          <a:p>
            <a:r>
              <a:rPr lang="en-US" altLang="zh-CN" sz="2800" b="1" smtClean="0">
                <a:solidFill>
                  <a:schemeClr val="bg1"/>
                </a:solidFill>
                <a:latin typeface="黑体" panose="02010609060101010101" pitchFamily="49" charset="-122"/>
                <a:ea typeface="黑体" panose="02010609060101010101" pitchFamily="49" charset="-122"/>
              </a:rPr>
              <a:t>2.</a:t>
            </a:r>
            <a:r>
              <a:rPr lang="zh-CN" altLang="en-US" sz="2800" b="1">
                <a:solidFill>
                  <a:schemeClr val="bg1"/>
                </a:solidFill>
                <a:latin typeface="黑体" panose="02010609060101010101" pitchFamily="49" charset="-122"/>
                <a:ea typeface="黑体" panose="02010609060101010101" pitchFamily="49" charset="-122"/>
              </a:rPr>
              <a:t>非洲独立抗争运动</a:t>
            </a:r>
            <a:r>
              <a:rPr lang="zh-CN" altLang="en-US" sz="2800" b="1" smtClean="0">
                <a:solidFill>
                  <a:schemeClr val="bg1"/>
                </a:solidFill>
                <a:latin typeface="黑体" panose="02010609060101010101" pitchFamily="49" charset="-122"/>
                <a:ea typeface="黑体" panose="02010609060101010101" pitchFamily="49" charset="-122"/>
              </a:rPr>
              <a:t>概况</a:t>
            </a:r>
            <a:endParaRPr lang="zh-CN" altLang="en-US" sz="2800" b="1">
              <a:solidFill>
                <a:schemeClr val="bg1"/>
              </a:solidFill>
              <a:latin typeface="黑体" panose="02010609060101010101" pitchFamily="49" charset="-122"/>
              <a:ea typeface="黑体" panose="02010609060101010101" pitchFamily="49" charset="-122"/>
            </a:endParaRPr>
          </a:p>
        </p:txBody>
      </p:sp>
      <p:sp>
        <p:nvSpPr>
          <p:cNvPr id="2" name="文本框 1"/>
          <p:cNvSpPr txBox="1"/>
          <p:nvPr/>
        </p:nvSpPr>
        <p:spPr>
          <a:xfrm>
            <a:off x="581486" y="1953604"/>
            <a:ext cx="2855892" cy="430887"/>
          </a:xfrm>
          <a:prstGeom prst="rect">
            <a:avLst/>
          </a:prstGeom>
          <a:noFill/>
        </p:spPr>
        <p:txBody>
          <a:bodyPr wrap="square" rtlCol="0">
            <a:spAutoFit/>
          </a:bodyPr>
          <a:lstStyle/>
          <a:p>
            <a:r>
              <a:rPr lang="zh-CN" altLang="en-US" sz="2200" b="1" smtClean="0">
                <a:latin typeface="黑体" panose="02010609060101010101" pitchFamily="49" charset="-122"/>
                <a:ea typeface="黑体" panose="02010609060101010101" pitchFamily="49" charset="-122"/>
              </a:rPr>
              <a:t>（</a:t>
            </a:r>
            <a:r>
              <a:rPr lang="en-US" altLang="zh-CN" sz="2200" b="1" smtClean="0">
                <a:latin typeface="黑体" panose="02010609060101010101" pitchFamily="49" charset="-122"/>
                <a:ea typeface="黑体" panose="02010609060101010101" pitchFamily="49" charset="-122"/>
              </a:rPr>
              <a:t>1</a:t>
            </a:r>
            <a:r>
              <a:rPr lang="zh-CN" altLang="en-US" sz="2200" b="1" smtClean="0">
                <a:latin typeface="黑体" panose="02010609060101010101" pitchFamily="49" charset="-122"/>
                <a:ea typeface="黑体" panose="02010609060101010101" pitchFamily="49" charset="-122"/>
              </a:rPr>
              <a:t>）埃及的抗英斗争</a:t>
            </a:r>
            <a:endParaRPr lang="zh-CN" altLang="en-US" sz="2200" b="1">
              <a:latin typeface="黑体" panose="02010609060101010101" pitchFamily="49" charset="-122"/>
              <a:ea typeface="黑体" panose="02010609060101010101" pitchFamily="49" charset="-122"/>
            </a:endParaRPr>
          </a:p>
        </p:txBody>
      </p:sp>
      <p:sp>
        <p:nvSpPr>
          <p:cNvPr id="3" name="矩形 2"/>
          <p:cNvSpPr/>
          <p:nvPr/>
        </p:nvSpPr>
        <p:spPr>
          <a:xfrm>
            <a:off x="590550" y="2495997"/>
            <a:ext cx="6096000" cy="2462213"/>
          </a:xfrm>
          <a:prstGeom prst="rect">
            <a:avLst/>
          </a:prstGeom>
        </p:spPr>
        <p:txBody>
          <a:bodyPr>
            <a:spAutoFit/>
          </a:bodyPr>
          <a:lstStyle/>
          <a:p>
            <a:r>
              <a:rPr lang="en-US" altLang="zh-CN" sz="2200">
                <a:latin typeface="楷体" panose="02010609060101010101" pitchFamily="49" charset="-122"/>
                <a:ea typeface="楷体" panose="02010609060101010101" pitchFamily="49" charset="-122"/>
              </a:rPr>
              <a:t> </a:t>
            </a:r>
            <a:r>
              <a:rPr lang="en-US" altLang="zh-CN" sz="2200" smtClean="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rPr>
              <a:t>斗争经过：</a:t>
            </a:r>
            <a:endParaRPr lang="en-US" altLang="zh-CN" sz="2200" smtClean="0">
              <a:latin typeface="黑体" panose="02010609060101010101" pitchFamily="49" charset="-122"/>
              <a:ea typeface="黑体" panose="02010609060101010101" pitchFamily="49" charset="-122"/>
            </a:endParaRPr>
          </a:p>
          <a:p>
            <a:r>
              <a:rPr lang="en-US" altLang="zh-CN" sz="2200">
                <a:latin typeface="黑体" panose="02010609060101010101" pitchFamily="49" charset="-122"/>
                <a:ea typeface="黑体" panose="02010609060101010101" pitchFamily="49" charset="-122"/>
              </a:rPr>
              <a:t> </a:t>
            </a:r>
            <a:r>
              <a:rPr lang="en-US" altLang="zh-CN" sz="2200" smtClean="0">
                <a:latin typeface="黑体" panose="02010609060101010101" pitchFamily="49" charset="-122"/>
                <a:ea typeface="黑体" panose="02010609060101010101" pitchFamily="49" charset="-122"/>
              </a:rPr>
              <a:t>   </a:t>
            </a:r>
            <a:r>
              <a:rPr lang="zh-CN" altLang="en-US" sz="2200" smtClean="0">
                <a:latin typeface="黑体" panose="02010609060101010101" pitchFamily="49" charset="-122"/>
                <a:ea typeface="黑体" panose="02010609060101010101" pitchFamily="49" charset="-122"/>
              </a:rPr>
              <a:t>埃及</a:t>
            </a:r>
            <a:r>
              <a:rPr lang="zh-CN" altLang="en-US" sz="2200">
                <a:latin typeface="黑体" panose="02010609060101010101" pitchFamily="49" charset="-122"/>
                <a:ea typeface="黑体" panose="02010609060101010101" pitchFamily="49" charset="-122"/>
              </a:rPr>
              <a:t>在反对英国的侵略中，出现了</a:t>
            </a:r>
            <a:r>
              <a:rPr lang="zh-CN" altLang="en-US" sz="2200">
                <a:solidFill>
                  <a:srgbClr val="FF0000"/>
                </a:solidFill>
                <a:latin typeface="黑体" panose="02010609060101010101" pitchFamily="49" charset="-122"/>
                <a:ea typeface="黑体" panose="02010609060101010101" pitchFamily="49" charset="-122"/>
              </a:rPr>
              <a:t>非洲第一个政党</a:t>
            </a:r>
            <a:r>
              <a:rPr lang="zh-CN" altLang="en-US" sz="2200">
                <a:latin typeface="黑体" panose="02010609060101010101" pitchFamily="49" charset="-122"/>
                <a:ea typeface="黑体" panose="02010609060101010101" pitchFamily="49" charset="-122"/>
              </a:rPr>
              <a:t>—</a:t>
            </a:r>
            <a:r>
              <a:rPr lang="zh-CN" altLang="en-US" sz="2200">
                <a:solidFill>
                  <a:srgbClr val="FF0000"/>
                </a:solidFill>
                <a:latin typeface="黑体" panose="02010609060101010101" pitchFamily="49" charset="-122"/>
                <a:ea typeface="黑体" panose="02010609060101010101" pitchFamily="49" charset="-122"/>
              </a:rPr>
              <a:t>祖国党</a:t>
            </a:r>
            <a:r>
              <a:rPr lang="zh-CN" altLang="en-US" sz="2200">
                <a:latin typeface="黑体" panose="02010609060101010101" pitchFamily="49" charset="-122"/>
                <a:ea typeface="黑体" panose="02010609060101010101" pitchFamily="49" charset="-122"/>
              </a:rPr>
              <a:t>，提出“埃及是埃及人的埃及”的口号，以此唤起埃及人民的民族意识。在</a:t>
            </a:r>
            <a:r>
              <a:rPr lang="zh-CN" altLang="en-US" sz="2200">
                <a:solidFill>
                  <a:srgbClr val="FF0000"/>
                </a:solidFill>
                <a:latin typeface="黑体" panose="02010609060101010101" pitchFamily="49" charset="-122"/>
                <a:ea typeface="黑体" panose="02010609060101010101" pitchFamily="49" charset="-122"/>
              </a:rPr>
              <a:t>1882</a:t>
            </a:r>
            <a:r>
              <a:rPr lang="zh-CN" altLang="en-US" sz="2200">
                <a:latin typeface="黑体" panose="02010609060101010101" pitchFamily="49" charset="-122"/>
                <a:ea typeface="黑体" panose="02010609060101010101" pitchFamily="49" charset="-122"/>
              </a:rPr>
              <a:t>年反抗英国侵略埃及的斗争中，祖国党领袖、爱国</a:t>
            </a:r>
            <a:r>
              <a:rPr lang="zh-CN" altLang="en-US" sz="2200">
                <a:solidFill>
                  <a:srgbClr val="FF0000"/>
                </a:solidFill>
                <a:latin typeface="黑体" panose="02010609060101010101" pitchFamily="49" charset="-122"/>
                <a:ea typeface="黑体" panose="02010609060101010101" pitchFamily="49" charset="-122"/>
              </a:rPr>
              <a:t>军官阿拉比</a:t>
            </a:r>
            <a:r>
              <a:rPr lang="zh-CN" altLang="en-US" sz="2200">
                <a:latin typeface="黑体" panose="02010609060101010101" pitchFamily="49" charset="-122"/>
                <a:ea typeface="黑体" panose="02010609060101010101" pitchFamily="49" charset="-122"/>
              </a:rPr>
              <a:t>领导埃及军民进行了英勇无畏的抵抗。后抵抗</a:t>
            </a:r>
            <a:r>
              <a:rPr lang="zh-CN" altLang="en-US" sz="2200">
                <a:solidFill>
                  <a:srgbClr val="FF0000"/>
                </a:solidFill>
                <a:latin typeface="黑体" panose="02010609060101010101" pitchFamily="49" charset="-122"/>
                <a:ea typeface="黑体" panose="02010609060101010101" pitchFamily="49" charset="-122"/>
              </a:rPr>
              <a:t>失败</a:t>
            </a:r>
            <a:r>
              <a:rPr lang="zh-CN" altLang="en-US" sz="2200">
                <a:latin typeface="黑体" panose="02010609060101010101" pitchFamily="49" charset="-122"/>
                <a:ea typeface="黑体" panose="02010609060101010101" pitchFamily="49" charset="-122"/>
              </a:rPr>
              <a:t>，阿拉比被俘，</a:t>
            </a:r>
            <a:r>
              <a:rPr lang="zh-CN" altLang="en-US" sz="2200">
                <a:solidFill>
                  <a:srgbClr val="FF0000"/>
                </a:solidFill>
                <a:latin typeface="黑体" panose="02010609060101010101" pitchFamily="49" charset="-122"/>
                <a:ea typeface="黑体" panose="02010609060101010101" pitchFamily="49" charset="-122"/>
              </a:rPr>
              <a:t>英国占领埃及。</a:t>
            </a:r>
          </a:p>
        </p:txBody>
      </p:sp>
      <p:sp>
        <p:nvSpPr>
          <p:cNvPr id="9" name="矩形 8"/>
          <p:cNvSpPr/>
          <p:nvPr/>
        </p:nvSpPr>
        <p:spPr>
          <a:xfrm>
            <a:off x="698500" y="5069716"/>
            <a:ext cx="6096000" cy="1107996"/>
          </a:xfrm>
          <a:prstGeom prst="rect">
            <a:avLst/>
          </a:prstGeom>
        </p:spPr>
        <p:txBody>
          <a:bodyPr>
            <a:spAutoFit/>
          </a:bodyPr>
          <a:lstStyle/>
          <a:p>
            <a:r>
              <a:rPr lang="en-US" altLang="zh-CN" sz="220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sym typeface="+mn-ea"/>
              </a:rPr>
              <a:t>斗争特点：</a:t>
            </a:r>
            <a:endParaRPr lang="en-US" altLang="zh-CN" sz="2200" smtClean="0">
              <a:latin typeface="黑体" panose="02010609060101010101" pitchFamily="49" charset="-122"/>
              <a:ea typeface="黑体" panose="02010609060101010101" pitchFamily="49" charset="-122"/>
              <a:sym typeface="+mn-ea"/>
            </a:endParaRPr>
          </a:p>
          <a:p>
            <a:r>
              <a:rPr lang="zh-CN" altLang="en-US" sz="2200" smtClean="0">
                <a:latin typeface="黑体" panose="02010609060101010101" pitchFamily="49" charset="-122"/>
                <a:ea typeface="黑体" panose="02010609060101010101" pitchFamily="49" charset="-122"/>
                <a:sym typeface="+mn-ea"/>
              </a:rPr>
              <a:t>   建立</a:t>
            </a:r>
            <a:r>
              <a:rPr lang="zh-CN" altLang="en-US" sz="2200">
                <a:latin typeface="黑体" panose="02010609060101010101" pitchFamily="49" charset="-122"/>
                <a:ea typeface="黑体" panose="02010609060101010101" pitchFamily="49" charset="-122"/>
                <a:sym typeface="+mn-ea"/>
              </a:rPr>
              <a:t>政党组织唤醒民族</a:t>
            </a:r>
            <a:r>
              <a:rPr lang="zh-CN" altLang="en-US" sz="2200" smtClean="0">
                <a:latin typeface="黑体" panose="02010609060101010101" pitchFamily="49" charset="-122"/>
                <a:ea typeface="黑体" panose="02010609060101010101" pitchFamily="49" charset="-122"/>
                <a:sym typeface="+mn-ea"/>
              </a:rPr>
              <a:t>意识，爱国</a:t>
            </a:r>
            <a:r>
              <a:rPr lang="zh-CN" altLang="en-US" sz="2200">
                <a:latin typeface="黑体" panose="02010609060101010101" pitchFamily="49" charset="-122"/>
                <a:ea typeface="黑体" panose="02010609060101010101" pitchFamily="49" charset="-122"/>
                <a:sym typeface="+mn-ea"/>
              </a:rPr>
              <a:t>军官领导武装反抗</a:t>
            </a:r>
            <a:r>
              <a:rPr lang="zh-CN" altLang="en-US" sz="2200" smtClean="0">
                <a:latin typeface="黑体" panose="02010609060101010101" pitchFamily="49" charset="-122"/>
                <a:ea typeface="黑体" panose="02010609060101010101" pitchFamily="49" charset="-122"/>
                <a:sym typeface="+mn-ea"/>
              </a:rPr>
              <a:t>斗争。</a:t>
            </a:r>
            <a:endParaRPr lang="zh-CN" altLang="en-US" sz="2200">
              <a:latin typeface="黑体" panose="02010609060101010101" pitchFamily="49" charset="-122"/>
              <a:ea typeface="黑体" panose="02010609060101010101" pitchFamily="49" charset="-122"/>
            </a:endParaRPr>
          </a:p>
        </p:txBody>
      </p:sp>
      <p:pic>
        <p:nvPicPr>
          <p:cNvPr id="10" name="图片 2" descr="2"/>
          <p:cNvPicPr>
            <a:picLocks noChangeAspect="1" noChangeArrowheads="1"/>
          </p:cNvPicPr>
          <p:nvPr/>
        </p:nvPicPr>
        <p:blipFill>
          <a:blip r:embed="rId3">
            <a:extLst>
              <a:ext uri="{28A0092B-C50C-407E-A947-70E740481C1C}">
                <a14:useLocalDpi xmlns:a14="http://schemas.microsoft.com/office/drawing/2010/main" val="0"/>
              </a:ext>
            </a:extLst>
          </a:blip>
          <a:srcRect l="55959" t="14320" r="4065" b="52853"/>
          <a:stretch>
            <a:fillRect/>
          </a:stretch>
        </p:blipFill>
        <p:spPr bwMode="auto">
          <a:xfrm>
            <a:off x="7385050" y="1376015"/>
            <a:ext cx="3890963" cy="4702175"/>
          </a:xfrm>
          <a:prstGeom prst="rect">
            <a:avLst/>
          </a:prstGeom>
          <a:noFill/>
          <a:ln w="28575" cmpd="dbl">
            <a:solidFill>
              <a:srgbClr val="41719C"/>
            </a:solidFill>
            <a:round/>
          </a:ln>
          <a:extLst>
            <a:ext uri="{909E8E84-426E-40DD-AFC4-6F175D3DCCD1}">
              <a14:hiddenFill xmlns:a14="http://schemas.microsoft.com/office/drawing/2010/main">
                <a:solidFill>
                  <a:srgbClr val="FFFFFF"/>
                </a:solidFill>
              </a14:hiddenFill>
            </a:ext>
          </a:extLst>
        </p:spPr>
      </p:pic>
      <p:sp>
        <p:nvSpPr>
          <p:cNvPr id="11" name="椭圆 10"/>
          <p:cNvSpPr/>
          <p:nvPr/>
        </p:nvSpPr>
        <p:spPr>
          <a:xfrm>
            <a:off x="7581900" y="2060641"/>
            <a:ext cx="1333500" cy="64770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11"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055569"/>
            <a:ext cx="6116595"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sp>
        <p:nvSpPr>
          <p:cNvPr id="6" name="矩形 5"/>
          <p:cNvSpPr/>
          <p:nvPr/>
        </p:nvSpPr>
        <p:spPr>
          <a:xfrm>
            <a:off x="698500" y="1187223"/>
            <a:ext cx="4514377" cy="523220"/>
          </a:xfrm>
          <a:prstGeom prst="rect">
            <a:avLst/>
          </a:prstGeom>
        </p:spPr>
        <p:txBody>
          <a:bodyPr wrap="none">
            <a:spAutoFit/>
          </a:bodyPr>
          <a:lstStyle/>
          <a:p>
            <a:r>
              <a:rPr lang="en-US" altLang="zh-CN" sz="2800" b="1" smtClean="0">
                <a:solidFill>
                  <a:schemeClr val="bg1"/>
                </a:solidFill>
                <a:latin typeface="黑体" panose="02010609060101010101" pitchFamily="49" charset="-122"/>
                <a:ea typeface="黑体" panose="02010609060101010101" pitchFamily="49" charset="-122"/>
              </a:rPr>
              <a:t>2.</a:t>
            </a:r>
            <a:r>
              <a:rPr lang="zh-CN" altLang="en-US" sz="2800" b="1">
                <a:solidFill>
                  <a:schemeClr val="bg1"/>
                </a:solidFill>
                <a:latin typeface="黑体" panose="02010609060101010101" pitchFamily="49" charset="-122"/>
                <a:ea typeface="黑体" panose="02010609060101010101" pitchFamily="49" charset="-122"/>
              </a:rPr>
              <a:t>非洲独立抗争运动概况：</a:t>
            </a:r>
          </a:p>
        </p:txBody>
      </p:sp>
      <p:sp>
        <p:nvSpPr>
          <p:cNvPr id="2" name="文本框 1"/>
          <p:cNvSpPr txBox="1"/>
          <p:nvPr/>
        </p:nvSpPr>
        <p:spPr>
          <a:xfrm>
            <a:off x="539750" y="1953604"/>
            <a:ext cx="2855892" cy="430887"/>
          </a:xfrm>
          <a:prstGeom prst="rect">
            <a:avLst/>
          </a:prstGeom>
          <a:noFill/>
        </p:spPr>
        <p:txBody>
          <a:bodyPr wrap="square" rtlCol="0">
            <a:spAutoFit/>
          </a:bodyPr>
          <a:lstStyle/>
          <a:p>
            <a:r>
              <a:rPr lang="zh-CN" altLang="en-US" sz="2200" b="1" smtClean="0">
                <a:latin typeface="黑体" panose="02010609060101010101" pitchFamily="49" charset="-122"/>
                <a:ea typeface="黑体" panose="02010609060101010101" pitchFamily="49" charset="-122"/>
              </a:rPr>
              <a:t>（</a:t>
            </a:r>
            <a:r>
              <a:rPr lang="en-US" altLang="zh-CN" sz="2200" b="1" smtClean="0">
                <a:latin typeface="黑体" panose="02010609060101010101" pitchFamily="49" charset="-122"/>
                <a:ea typeface="黑体" panose="02010609060101010101" pitchFamily="49" charset="-122"/>
              </a:rPr>
              <a:t>2</a:t>
            </a:r>
            <a:r>
              <a:rPr lang="zh-CN" altLang="en-US" sz="2200" b="1" smtClean="0">
                <a:latin typeface="黑体" panose="02010609060101010101" pitchFamily="49" charset="-122"/>
                <a:ea typeface="黑体" panose="02010609060101010101" pitchFamily="49" charset="-122"/>
              </a:rPr>
              <a:t>）苏丹马赫迪起义</a:t>
            </a:r>
            <a:endParaRPr lang="zh-CN" altLang="en-US" sz="2200" b="1">
              <a:latin typeface="黑体" panose="02010609060101010101" pitchFamily="49" charset="-122"/>
              <a:ea typeface="黑体" panose="02010609060101010101" pitchFamily="49" charset="-122"/>
            </a:endParaRPr>
          </a:p>
        </p:txBody>
      </p:sp>
      <p:sp>
        <p:nvSpPr>
          <p:cNvPr id="3" name="矩形 2"/>
          <p:cNvSpPr/>
          <p:nvPr/>
        </p:nvSpPr>
        <p:spPr>
          <a:xfrm>
            <a:off x="698500" y="2434442"/>
            <a:ext cx="5760823" cy="2585323"/>
          </a:xfrm>
          <a:prstGeom prst="rect">
            <a:avLst/>
          </a:prstGeom>
        </p:spPr>
        <p:txBody>
          <a:bodyPr wrap="square">
            <a:spAutoFit/>
          </a:bodyPr>
          <a:lstStyle/>
          <a:p>
            <a:r>
              <a:rPr lang="en-US" altLang="zh-CN" sz="2200">
                <a:latin typeface="楷体" panose="02010609060101010101" pitchFamily="49" charset="-122"/>
                <a:ea typeface="楷体" panose="02010609060101010101" pitchFamily="49" charset="-122"/>
              </a:rPr>
              <a:t> </a:t>
            </a:r>
            <a:r>
              <a:rPr lang="en-US" altLang="zh-CN" sz="2200" smtClean="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rPr>
              <a:t>斗争经过：</a:t>
            </a:r>
            <a:endParaRPr lang="en-US" altLang="zh-CN" sz="2200" smtClean="0">
              <a:latin typeface="黑体" panose="02010609060101010101" pitchFamily="49" charset="-122"/>
              <a:ea typeface="黑体" panose="02010609060101010101" pitchFamily="49" charset="-122"/>
            </a:endParaRPr>
          </a:p>
          <a:p>
            <a:r>
              <a:rPr lang="zh-CN" altLang="en-US" sz="2000" smtClean="0">
                <a:latin typeface="黑体" panose="02010609060101010101" pitchFamily="49" charset="-122"/>
                <a:ea typeface="黑体" panose="02010609060101010101" pitchFamily="49" charset="-122"/>
              </a:rPr>
              <a:t>    英国</a:t>
            </a:r>
            <a:r>
              <a:rPr lang="zh-CN" altLang="en-US" sz="2000">
                <a:latin typeface="黑体" panose="02010609060101010101" pitchFamily="49" charset="-122"/>
                <a:ea typeface="黑体" panose="02010609060101010101" pitchFamily="49" charset="-122"/>
              </a:rPr>
              <a:t>在控制埃及的过程中，也把侵略矛头指向埃及的邻国苏丹。</a:t>
            </a:r>
            <a:r>
              <a:rPr lang="zh-CN" altLang="en-US" sz="2000">
                <a:solidFill>
                  <a:srgbClr val="FF0000"/>
                </a:solidFill>
                <a:latin typeface="黑体" panose="02010609060101010101" pitchFamily="49" charset="-122"/>
                <a:ea typeface="黑体" panose="02010609060101010101" pitchFamily="49" charset="-122"/>
              </a:rPr>
              <a:t>1881年</a:t>
            </a:r>
            <a:r>
              <a:rPr lang="zh-CN" altLang="en-US" sz="2000">
                <a:latin typeface="黑体" panose="02010609060101010101" pitchFamily="49" charset="-122"/>
                <a:ea typeface="黑体" panose="02010609060101010101" pitchFamily="49" charset="-122"/>
              </a:rPr>
              <a:t>，苏丹爆发反英大起义。起义领导人自称</a:t>
            </a:r>
            <a:r>
              <a:rPr lang="zh-CN" altLang="en-US" sz="2000">
                <a:solidFill>
                  <a:srgbClr val="FF0000"/>
                </a:solidFill>
                <a:latin typeface="黑体" panose="02010609060101010101" pitchFamily="49" charset="-122"/>
                <a:ea typeface="黑体" panose="02010609060101010101" pitchFamily="49" charset="-122"/>
              </a:rPr>
              <a:t>“马赫迪”</a:t>
            </a:r>
            <a:r>
              <a:rPr lang="zh-CN" altLang="en-US" sz="2000">
                <a:latin typeface="黑体" panose="02010609060101010101" pitchFamily="49" charset="-122"/>
                <a:ea typeface="黑体" panose="02010609060101010101" pitchFamily="49" charset="-122"/>
              </a:rPr>
              <a:t>，利用</a:t>
            </a:r>
            <a:r>
              <a:rPr lang="zh-CN" altLang="en-US" sz="2000">
                <a:solidFill>
                  <a:srgbClr val="FF0000"/>
                </a:solidFill>
                <a:latin typeface="黑体" panose="02010609060101010101" pitchFamily="49" charset="-122"/>
                <a:ea typeface="黑体" panose="02010609060101010101" pitchFamily="49" charset="-122"/>
              </a:rPr>
              <a:t>伊斯兰教</a:t>
            </a:r>
            <a:r>
              <a:rPr lang="zh-CN" altLang="en-US" sz="2000">
                <a:latin typeface="黑体" panose="02010609060101010101" pitchFamily="49" charset="-122"/>
                <a:ea typeface="黑体" panose="02010609060101010101" pitchFamily="49" charset="-122"/>
              </a:rPr>
              <a:t>中关于马赫迪即救世主的传说号召人民起来斗争，赶走外国侵略者。这次武装起义</a:t>
            </a:r>
            <a:r>
              <a:rPr lang="zh-CN" altLang="en-US" sz="2000">
                <a:solidFill>
                  <a:srgbClr val="FF0000"/>
                </a:solidFill>
                <a:latin typeface="黑体" panose="02010609060101010101" pitchFamily="49" charset="-122"/>
                <a:ea typeface="黑体" panose="02010609060101010101" pitchFamily="49" charset="-122"/>
              </a:rPr>
              <a:t>持续近20年</a:t>
            </a:r>
            <a:r>
              <a:rPr lang="zh-CN" altLang="en-US" sz="2000">
                <a:latin typeface="黑体" panose="02010609060101010101" pitchFamily="49" charset="-122"/>
                <a:ea typeface="黑体" panose="02010609060101010101" pitchFamily="49" charset="-122"/>
              </a:rPr>
              <a:t>，曾占领苏丹大部分地区，沉重打击了英国侵略者。</a:t>
            </a:r>
            <a:r>
              <a:rPr lang="zh-CN" altLang="en-US" sz="2000">
                <a:solidFill>
                  <a:srgbClr val="FF0000"/>
                </a:solidFill>
                <a:latin typeface="黑体" panose="02010609060101010101" pitchFamily="49" charset="-122"/>
                <a:ea typeface="黑体" panose="02010609060101010101" pitchFamily="49" charset="-122"/>
              </a:rPr>
              <a:t>起义失败</a:t>
            </a:r>
            <a:r>
              <a:rPr lang="zh-CN" altLang="en-US" sz="2000">
                <a:latin typeface="黑体" panose="02010609060101010101" pitchFamily="49" charset="-122"/>
                <a:ea typeface="黑体" panose="02010609060101010101" pitchFamily="49" charset="-122"/>
              </a:rPr>
              <a:t>后，</a:t>
            </a:r>
            <a:r>
              <a:rPr lang="zh-CN" altLang="en-US" sz="2000">
                <a:solidFill>
                  <a:srgbClr val="FF0000"/>
                </a:solidFill>
                <a:latin typeface="黑体" panose="02010609060101010101" pitchFamily="49" charset="-122"/>
                <a:ea typeface="黑体" panose="02010609060101010101" pitchFamily="49" charset="-122"/>
              </a:rPr>
              <a:t>英国控制了苏丹。</a:t>
            </a:r>
          </a:p>
        </p:txBody>
      </p:sp>
      <p:sp>
        <p:nvSpPr>
          <p:cNvPr id="9" name="矩形 8"/>
          <p:cNvSpPr/>
          <p:nvPr/>
        </p:nvSpPr>
        <p:spPr>
          <a:xfrm>
            <a:off x="838200" y="5019765"/>
            <a:ext cx="5541662" cy="1354217"/>
          </a:xfrm>
          <a:prstGeom prst="rect">
            <a:avLst/>
          </a:prstGeom>
        </p:spPr>
        <p:txBody>
          <a:bodyPr wrap="square">
            <a:spAutoFit/>
          </a:bodyPr>
          <a:lstStyle/>
          <a:p>
            <a:r>
              <a:rPr lang="en-US" altLang="zh-CN" sz="220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sym typeface="+mn-ea"/>
              </a:rPr>
              <a:t>斗争特点：</a:t>
            </a:r>
            <a:endParaRPr lang="en-US" altLang="zh-CN" sz="2200" smtClean="0">
              <a:latin typeface="黑体" panose="02010609060101010101" pitchFamily="49" charset="-122"/>
              <a:ea typeface="黑体" panose="02010609060101010101" pitchFamily="49" charset="-122"/>
              <a:sym typeface="+mn-ea"/>
            </a:endParaRPr>
          </a:p>
          <a:p>
            <a:r>
              <a:rPr lang="en-US" altLang="zh-CN" sz="2000" smtClean="0">
                <a:latin typeface="黑体" panose="02010609060101010101" pitchFamily="49" charset="-122"/>
                <a:ea typeface="黑体" panose="02010609060101010101" pitchFamily="49" charset="-122"/>
                <a:sym typeface="+mn-ea"/>
              </a:rPr>
              <a:t>    </a:t>
            </a:r>
            <a:r>
              <a:rPr lang="zh-CN" altLang="zh-CN" sz="2000" smtClean="0">
                <a:latin typeface="黑体" panose="02010609060101010101" pitchFamily="49" charset="-122"/>
                <a:ea typeface="黑体" panose="02010609060101010101" pitchFamily="49" charset="-122"/>
                <a:sym typeface="+mn-ea"/>
              </a:rPr>
              <a:t>利用</a:t>
            </a:r>
            <a:r>
              <a:rPr lang="zh-CN" altLang="zh-CN" sz="2000">
                <a:latin typeface="黑体" panose="02010609060101010101" pitchFamily="49" charset="-122"/>
                <a:ea typeface="黑体" panose="02010609060101010101" pitchFamily="49" charset="-122"/>
                <a:sym typeface="+mn-ea"/>
              </a:rPr>
              <a:t>伊斯兰教传说号召、组织民众进行斗争；宗教领袖领导武装反抗；规模大、持续时间长；</a:t>
            </a:r>
            <a:r>
              <a:rPr lang="zh-CN" altLang="en-US" sz="2000">
                <a:latin typeface="黑体" panose="02010609060101010101" pitchFamily="49" charset="-122"/>
                <a:ea typeface="黑体" panose="02010609060101010101" pitchFamily="49" charset="-122"/>
                <a:sym typeface="+mn-ea"/>
              </a:rPr>
              <a:t>沉重打击了</a:t>
            </a:r>
            <a:r>
              <a:rPr lang="zh-CN" altLang="en-US" sz="2000" smtClean="0">
                <a:latin typeface="黑体" panose="02010609060101010101" pitchFamily="49" charset="-122"/>
                <a:ea typeface="黑体" panose="02010609060101010101" pitchFamily="49" charset="-122"/>
                <a:sym typeface="+mn-ea"/>
              </a:rPr>
              <a:t>侵略者。</a:t>
            </a:r>
            <a:endParaRPr lang="zh-CN" altLang="en-US" sz="2200">
              <a:latin typeface="黑体" panose="02010609060101010101" pitchFamily="49" charset="-122"/>
              <a:ea typeface="黑体" panose="02010609060101010101" pitchFamily="49" charset="-122"/>
            </a:endParaRPr>
          </a:p>
        </p:txBody>
      </p:sp>
      <p:pic>
        <p:nvPicPr>
          <p:cNvPr id="13" name="图片 12"/>
          <p:cNvPicPr>
            <a:picLocks noChangeAspect="1"/>
          </p:cNvPicPr>
          <p:nvPr/>
        </p:nvPicPr>
        <p:blipFill>
          <a:blip r:embed="rId3"/>
          <a:srcRect l="777" t="1251" r="777"/>
          <a:stretch>
            <a:fillRect/>
          </a:stretch>
        </p:blipFill>
        <p:spPr>
          <a:xfrm>
            <a:off x="6794500" y="1187223"/>
            <a:ext cx="5257800" cy="4896077"/>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nodeType="afterGroup">
                            <p:stCondLst>
                              <p:cond delay="1"/>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6339016"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sp>
        <p:nvSpPr>
          <p:cNvPr id="6" name="矩形 5"/>
          <p:cNvSpPr/>
          <p:nvPr/>
        </p:nvSpPr>
        <p:spPr>
          <a:xfrm>
            <a:off x="698500" y="1187223"/>
            <a:ext cx="4153701" cy="523220"/>
          </a:xfrm>
          <a:prstGeom prst="rect">
            <a:avLst/>
          </a:prstGeom>
        </p:spPr>
        <p:txBody>
          <a:bodyPr wrap="none">
            <a:spAutoFit/>
          </a:bodyPr>
          <a:lstStyle/>
          <a:p>
            <a:r>
              <a:rPr lang="en-US" altLang="zh-CN" sz="2800" b="1" smtClean="0">
                <a:solidFill>
                  <a:schemeClr val="bg1"/>
                </a:solidFill>
                <a:latin typeface="黑体" panose="02010609060101010101" pitchFamily="49" charset="-122"/>
                <a:ea typeface="黑体" panose="02010609060101010101" pitchFamily="49" charset="-122"/>
              </a:rPr>
              <a:t>2.</a:t>
            </a:r>
            <a:r>
              <a:rPr lang="zh-CN" altLang="en-US" sz="2800" b="1">
                <a:solidFill>
                  <a:schemeClr val="bg1"/>
                </a:solidFill>
                <a:latin typeface="黑体" panose="02010609060101010101" pitchFamily="49" charset="-122"/>
                <a:ea typeface="黑体" panose="02010609060101010101" pitchFamily="49" charset="-122"/>
              </a:rPr>
              <a:t>非洲独立抗争运动</a:t>
            </a:r>
            <a:r>
              <a:rPr lang="zh-CN" altLang="en-US" sz="2800" b="1" smtClean="0">
                <a:solidFill>
                  <a:schemeClr val="bg1"/>
                </a:solidFill>
                <a:latin typeface="黑体" panose="02010609060101010101" pitchFamily="49" charset="-122"/>
                <a:ea typeface="黑体" panose="02010609060101010101" pitchFamily="49" charset="-122"/>
              </a:rPr>
              <a:t>概况</a:t>
            </a:r>
            <a:endParaRPr lang="zh-CN" altLang="en-US" sz="2800" b="1">
              <a:solidFill>
                <a:schemeClr val="bg1"/>
              </a:solidFill>
              <a:latin typeface="黑体" panose="02010609060101010101" pitchFamily="49" charset="-122"/>
              <a:ea typeface="黑体" panose="02010609060101010101" pitchFamily="49" charset="-122"/>
            </a:endParaRPr>
          </a:p>
        </p:txBody>
      </p:sp>
      <p:sp>
        <p:nvSpPr>
          <p:cNvPr id="2" name="文本框 1"/>
          <p:cNvSpPr txBox="1"/>
          <p:nvPr/>
        </p:nvSpPr>
        <p:spPr>
          <a:xfrm>
            <a:off x="539750" y="1953604"/>
            <a:ext cx="3892550" cy="430887"/>
          </a:xfrm>
          <a:prstGeom prst="rect">
            <a:avLst/>
          </a:prstGeom>
          <a:noFill/>
        </p:spPr>
        <p:txBody>
          <a:bodyPr wrap="square" rtlCol="0">
            <a:spAutoFit/>
          </a:bodyPr>
          <a:lstStyle/>
          <a:p>
            <a:r>
              <a:rPr lang="zh-CN" altLang="en-US" sz="2200" b="1" smtClean="0">
                <a:latin typeface="黑体" panose="02010609060101010101" pitchFamily="49" charset="-122"/>
                <a:ea typeface="黑体" panose="02010609060101010101" pitchFamily="49" charset="-122"/>
              </a:rPr>
              <a:t>（</a:t>
            </a:r>
            <a:r>
              <a:rPr lang="en-US" altLang="zh-CN" sz="2200" b="1" smtClean="0">
                <a:latin typeface="黑体" panose="02010609060101010101" pitchFamily="49" charset="-122"/>
                <a:ea typeface="黑体" panose="02010609060101010101" pitchFamily="49" charset="-122"/>
              </a:rPr>
              <a:t>3</a:t>
            </a:r>
            <a:r>
              <a:rPr lang="zh-CN" altLang="en-US" sz="2200" b="1" smtClean="0">
                <a:latin typeface="黑体" panose="02010609060101010101" pitchFamily="49" charset="-122"/>
                <a:ea typeface="黑体" panose="02010609060101010101" pitchFamily="49" charset="-122"/>
              </a:rPr>
              <a:t>）埃塞俄比亚抗意斗争</a:t>
            </a:r>
            <a:endParaRPr lang="zh-CN" altLang="en-US" sz="2200" b="1">
              <a:latin typeface="黑体" panose="02010609060101010101" pitchFamily="49" charset="-122"/>
              <a:ea typeface="黑体" panose="02010609060101010101" pitchFamily="49" charset="-122"/>
            </a:endParaRPr>
          </a:p>
        </p:txBody>
      </p:sp>
      <p:sp>
        <p:nvSpPr>
          <p:cNvPr id="3" name="矩形 2"/>
          <p:cNvSpPr/>
          <p:nvPr/>
        </p:nvSpPr>
        <p:spPr>
          <a:xfrm>
            <a:off x="590550" y="2495997"/>
            <a:ext cx="6096000" cy="2277547"/>
          </a:xfrm>
          <a:prstGeom prst="rect">
            <a:avLst/>
          </a:prstGeom>
        </p:spPr>
        <p:txBody>
          <a:bodyPr>
            <a:spAutoFit/>
          </a:bodyPr>
          <a:lstStyle/>
          <a:p>
            <a:r>
              <a:rPr lang="en-US" altLang="zh-CN" sz="2200">
                <a:latin typeface="楷体" panose="02010609060101010101" pitchFamily="49" charset="-122"/>
                <a:ea typeface="楷体" panose="02010609060101010101" pitchFamily="49" charset="-122"/>
              </a:rPr>
              <a:t> </a:t>
            </a:r>
            <a:r>
              <a:rPr lang="en-US" altLang="zh-CN" sz="2200" smtClean="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rPr>
              <a:t>斗争经过：</a:t>
            </a:r>
            <a:endParaRPr lang="en-US" altLang="zh-CN" sz="2200" smtClean="0">
              <a:latin typeface="黑体" panose="02010609060101010101" pitchFamily="49" charset="-122"/>
              <a:ea typeface="黑体" panose="02010609060101010101" pitchFamily="49" charset="-122"/>
            </a:endParaRPr>
          </a:p>
          <a:p>
            <a:r>
              <a:rPr lang="zh-CN" altLang="en-US" sz="2000" b="1" smtClean="0">
                <a:latin typeface="黑体" panose="02010609060101010101" pitchFamily="49" charset="-122"/>
                <a:ea typeface="黑体" panose="02010609060101010101" pitchFamily="49" charset="-122"/>
              </a:rPr>
              <a:t>    </a:t>
            </a:r>
            <a:r>
              <a:rPr lang="en-US" altLang="zh-CN" sz="2000" b="1">
                <a:latin typeface="黑体" panose="02010609060101010101" pitchFamily="49" charset="-122"/>
                <a:ea typeface="黑体" panose="02010609060101010101" pitchFamily="49" charset="-122"/>
              </a:rPr>
              <a:t> </a:t>
            </a:r>
            <a:r>
              <a:rPr lang="zh-CN" altLang="en-US" sz="2000" b="1">
                <a:latin typeface="黑体" panose="02010609060101010101" pitchFamily="49" charset="-122"/>
                <a:ea typeface="黑体" panose="02010609060101010101" pitchFamily="49" charset="-122"/>
              </a:rPr>
              <a:t>1894年，意大利发动对埃塞俄比亚的侵略战争。埃塞俄比亚</a:t>
            </a:r>
            <a:r>
              <a:rPr lang="zh-CN" altLang="en-US" sz="2000" b="1">
                <a:solidFill>
                  <a:srgbClr val="FF0000"/>
                </a:solidFill>
                <a:latin typeface="黑体" panose="02010609060101010101" pitchFamily="49" charset="-122"/>
                <a:ea typeface="黑体" panose="02010609060101010101" pitchFamily="49" charset="-122"/>
              </a:rPr>
              <a:t>皇帝孟尼利克二世</a:t>
            </a:r>
            <a:r>
              <a:rPr lang="zh-CN" altLang="en-US" sz="2000" b="1">
                <a:latin typeface="黑体" panose="02010609060101010101" pitchFamily="49" charset="-122"/>
                <a:ea typeface="黑体" panose="02010609060101010101" pitchFamily="49" charset="-122"/>
              </a:rPr>
              <a:t>发表《告人民诏书》，号召人民抗击侵略者，保卫国家的独立。全国人民英勇抵抗，终于在</a:t>
            </a:r>
            <a:r>
              <a:rPr lang="zh-CN" altLang="en-US" sz="2000" b="1">
                <a:solidFill>
                  <a:srgbClr val="FF0000"/>
                </a:solidFill>
                <a:latin typeface="黑体" panose="02010609060101010101" pitchFamily="49" charset="-122"/>
                <a:ea typeface="黑体" panose="02010609060101010101" pitchFamily="49" charset="-122"/>
              </a:rPr>
              <a:t>1896年打败侵埃意军</a:t>
            </a:r>
            <a:r>
              <a:rPr lang="zh-CN" altLang="en-US" sz="2000" b="1">
                <a:latin typeface="黑体" panose="02010609060101010101" pitchFamily="49" charset="-122"/>
                <a:ea typeface="黑体" panose="02010609060101010101" pitchFamily="49" charset="-122"/>
              </a:rPr>
              <a:t>，迫使意大利签署和约，承认埃塞俄比亚是独立国家，并交付大量赔款。</a:t>
            </a:r>
            <a:r>
              <a:rPr lang="zh-CN" altLang="en-US" sz="2000" b="1">
                <a:solidFill>
                  <a:srgbClr val="FF0000"/>
                </a:solidFill>
                <a:latin typeface="黑体" panose="02010609060101010101" pitchFamily="49" charset="-122"/>
                <a:ea typeface="黑体" panose="02010609060101010101" pitchFamily="49" charset="-122"/>
              </a:rPr>
              <a:t>埃塞俄比亚保持了自己的独立</a:t>
            </a:r>
            <a:r>
              <a:rPr lang="zh-CN" altLang="en-US" sz="2000" b="1">
                <a:latin typeface="黑体" panose="02010609060101010101" pitchFamily="49" charset="-122"/>
                <a:ea typeface="黑体" panose="02010609060101010101" pitchFamily="49" charset="-122"/>
              </a:rPr>
              <a:t>。</a:t>
            </a:r>
          </a:p>
        </p:txBody>
      </p:sp>
      <p:sp>
        <p:nvSpPr>
          <p:cNvPr id="9" name="矩形 8"/>
          <p:cNvSpPr/>
          <p:nvPr/>
        </p:nvSpPr>
        <p:spPr>
          <a:xfrm>
            <a:off x="698500" y="5052796"/>
            <a:ext cx="6096000" cy="1354217"/>
          </a:xfrm>
          <a:prstGeom prst="rect">
            <a:avLst/>
          </a:prstGeom>
        </p:spPr>
        <p:txBody>
          <a:bodyPr>
            <a:spAutoFit/>
          </a:bodyPr>
          <a:lstStyle/>
          <a:p>
            <a:r>
              <a:rPr lang="en-US" altLang="zh-CN" sz="220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sym typeface="+mn-ea"/>
              </a:rPr>
              <a:t>斗争特点：</a:t>
            </a:r>
            <a:endParaRPr lang="en-US" altLang="zh-CN" sz="2200" smtClean="0">
              <a:latin typeface="黑体" panose="02010609060101010101" pitchFamily="49" charset="-122"/>
              <a:ea typeface="黑体" panose="02010609060101010101" pitchFamily="49" charset="-122"/>
              <a:sym typeface="+mn-ea"/>
            </a:endParaRPr>
          </a:p>
          <a:p>
            <a:r>
              <a:rPr lang="en-US" altLang="zh-CN" sz="2000" smtClean="0">
                <a:latin typeface="黑体" panose="02010609060101010101" pitchFamily="49" charset="-122"/>
                <a:ea typeface="黑体" panose="02010609060101010101" pitchFamily="49" charset="-122"/>
                <a:sym typeface="+mn-ea"/>
              </a:rPr>
              <a:t>    </a:t>
            </a:r>
            <a:r>
              <a:rPr lang="zh-CN" altLang="zh-CN" sz="2000" smtClean="0">
                <a:latin typeface="黑体" panose="02010609060101010101" pitchFamily="49" charset="-122"/>
                <a:ea typeface="黑体" panose="02010609060101010101" pitchFamily="49" charset="-122"/>
                <a:sym typeface="+mn-ea"/>
              </a:rPr>
              <a:t>利用</a:t>
            </a:r>
            <a:r>
              <a:rPr lang="zh-CN" altLang="zh-CN" sz="2000">
                <a:latin typeface="黑体" panose="02010609060101010101" pitchFamily="49" charset="-122"/>
                <a:ea typeface="黑体" panose="02010609060101010101" pitchFamily="49" charset="-122"/>
                <a:sym typeface="+mn-ea"/>
              </a:rPr>
              <a:t>伊斯兰教传说号召、组织民众进行斗争；宗教领袖领导武装反抗；规模大、持续时间长；</a:t>
            </a:r>
            <a:r>
              <a:rPr lang="zh-CN" altLang="en-US" sz="2000">
                <a:latin typeface="黑体" panose="02010609060101010101" pitchFamily="49" charset="-122"/>
                <a:ea typeface="黑体" panose="02010609060101010101" pitchFamily="49" charset="-122"/>
                <a:sym typeface="+mn-ea"/>
              </a:rPr>
              <a:t>沉重打击了</a:t>
            </a:r>
            <a:r>
              <a:rPr lang="zh-CN" altLang="en-US" sz="2000" smtClean="0">
                <a:latin typeface="黑体" panose="02010609060101010101" pitchFamily="49" charset="-122"/>
                <a:ea typeface="黑体" panose="02010609060101010101" pitchFamily="49" charset="-122"/>
                <a:sym typeface="+mn-ea"/>
              </a:rPr>
              <a:t>侵略者。</a:t>
            </a:r>
            <a:endParaRPr lang="zh-CN" altLang="en-US" sz="2200">
              <a:latin typeface="黑体" panose="02010609060101010101" pitchFamily="49" charset="-122"/>
              <a:ea typeface="黑体" panose="02010609060101010101" pitchFamily="49" charset="-122"/>
            </a:endParaRPr>
          </a:p>
        </p:txBody>
      </p:sp>
      <p:pic>
        <p:nvPicPr>
          <p:cNvPr id="13" name="图片 2" descr="2"/>
          <p:cNvPicPr>
            <a:picLocks noChangeAspect="1" noChangeArrowheads="1"/>
          </p:cNvPicPr>
          <p:nvPr/>
        </p:nvPicPr>
        <p:blipFill>
          <a:blip r:embed="rId3">
            <a:extLst>
              <a:ext uri="{28A0092B-C50C-407E-A947-70E740481C1C}">
                <a14:useLocalDpi xmlns:a14="http://schemas.microsoft.com/office/drawing/2010/main" val="0"/>
              </a:ext>
            </a:extLst>
          </a:blip>
          <a:srcRect l="55959" t="14320" r="4065" b="52853"/>
          <a:stretch>
            <a:fillRect/>
          </a:stretch>
        </p:blipFill>
        <p:spPr bwMode="auto">
          <a:xfrm>
            <a:off x="7048500" y="1170303"/>
            <a:ext cx="4660900" cy="5236710"/>
          </a:xfrm>
          <a:prstGeom prst="rect">
            <a:avLst/>
          </a:prstGeom>
          <a:noFill/>
          <a:ln w="28575" cmpd="dbl">
            <a:solidFill>
              <a:srgbClr val="385D8A"/>
            </a:solidFill>
            <a:round/>
          </a:ln>
          <a:extLst>
            <a:ext uri="{909E8E84-426E-40DD-AFC4-6F175D3DCCD1}">
              <a14:hiddenFill xmlns:a14="http://schemas.microsoft.com/office/drawing/2010/main">
                <a:solidFill>
                  <a:srgbClr val="FFFFFF"/>
                </a:solidFill>
              </a14:hiddenFill>
            </a:ext>
          </a:extLst>
        </p:spPr>
      </p:pic>
      <p:sp>
        <p:nvSpPr>
          <p:cNvPr id="7" name="椭圆 6"/>
          <p:cNvSpPr/>
          <p:nvPr/>
        </p:nvSpPr>
        <p:spPr>
          <a:xfrm>
            <a:off x="8521700" y="4191000"/>
            <a:ext cx="1943100" cy="143510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smtClean="0">
              <a:latin typeface="黑体" panose="02010609060101010101" pitchFamily="49" charset="-122"/>
              <a:ea typeface="黑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nodeType="afterGroup">
                            <p:stCondLst>
                              <p:cond delay="1"/>
                            </p:stCondLst>
                            <p:childTnLst>
                              <p:par>
                                <p:cTn id="8" presetID="10" presetClass="entr" presetSubtype="0"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nodeType="afterGroup">
                            <p:stCondLst>
                              <p:cond delay="501"/>
                            </p:stCondLst>
                            <p:childTnLst>
                              <p:par>
                                <p:cTn id="12" presetID="2" presetClass="entr" presetSubtype="4"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7"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pic>
        <p:nvPicPr>
          <p:cNvPr id="8" name="图片 7"/>
          <p:cNvPicPr>
            <a:picLocks noChangeAspect="1"/>
          </p:cNvPicPr>
          <p:nvPr/>
        </p:nvPicPr>
        <p:blipFill>
          <a:blip r:embed="rId2"/>
          <a:stretch>
            <a:fillRect/>
          </a:stretch>
        </p:blipFill>
        <p:spPr>
          <a:xfrm>
            <a:off x="3048979" y="1950570"/>
            <a:ext cx="6299524" cy="3746693"/>
          </a:xfrm>
          <a:prstGeom prst="rect">
            <a:avLst/>
          </a:prstGeom>
          <a:ln w="228600" cap="sq" cmpd="thickThin">
            <a:solidFill>
              <a:srgbClr val="000000"/>
            </a:solidFill>
            <a:prstDash val="solid"/>
            <a:miter lim="800000"/>
          </a:ln>
          <a:effectLst>
            <a:innerShdw blurRad="76200">
              <a:srgbClr val="000000"/>
            </a:innerShdw>
          </a:effectLst>
        </p:spPr>
      </p:pic>
      <p:sp>
        <p:nvSpPr>
          <p:cNvPr id="11" name="文本框 10"/>
          <p:cNvSpPr txBox="1"/>
          <p:nvPr/>
        </p:nvSpPr>
        <p:spPr>
          <a:xfrm>
            <a:off x="1565271" y="6084206"/>
            <a:ext cx="10752437" cy="369332"/>
          </a:xfrm>
          <a:prstGeom prst="rect">
            <a:avLst/>
          </a:prstGeom>
          <a:noFill/>
        </p:spPr>
        <p:txBody>
          <a:bodyPr wrap="square" rtlCol="0">
            <a:spAutoFit/>
          </a:bodyPr>
          <a:lstStyle/>
          <a:p>
            <a:r>
              <a:rPr lang="zh-CN" altLang="en-US" i="1">
                <a:solidFill>
                  <a:srgbClr val="FF0000"/>
                </a:solidFill>
                <a:latin typeface="楷体" panose="02010609060101010101" pitchFamily="49" charset="-122"/>
                <a:ea typeface="楷体" panose="02010609060101010101" pitchFamily="49" charset="-122"/>
              </a:rPr>
              <a:t>注</a:t>
            </a:r>
            <a:r>
              <a:rPr lang="zh-CN" altLang="en-US" i="1" smtClean="0">
                <a:solidFill>
                  <a:srgbClr val="FF0000"/>
                </a:solidFill>
                <a:latin typeface="楷体" panose="02010609060101010101" pitchFamily="49" charset="-122"/>
                <a:ea typeface="楷体" panose="02010609060101010101" pitchFamily="49" charset="-122"/>
              </a:rPr>
              <a:t>：上图为视频“</a:t>
            </a:r>
            <a:r>
              <a:rPr lang="en-US" altLang="zh-CN" i="1">
                <a:solidFill>
                  <a:srgbClr val="FF0000"/>
                </a:solidFill>
                <a:latin typeface="楷体" panose="02010609060101010101" pitchFamily="49" charset="-122"/>
                <a:ea typeface="楷体" panose="02010609060101010101" pitchFamily="49" charset="-122"/>
              </a:rPr>
              <a:t>【</a:t>
            </a:r>
            <a:r>
              <a:rPr lang="zh-CN" altLang="en-US" i="1">
                <a:solidFill>
                  <a:srgbClr val="FF0000"/>
                </a:solidFill>
                <a:latin typeface="楷体" panose="02010609060101010101" pitchFamily="49" charset="-122"/>
                <a:ea typeface="楷体" panose="02010609060101010101" pitchFamily="49" charset="-122"/>
              </a:rPr>
              <a:t>知识</a:t>
            </a:r>
            <a:r>
              <a:rPr lang="zh-CN" altLang="en-US" i="1" smtClean="0">
                <a:solidFill>
                  <a:srgbClr val="FF0000"/>
                </a:solidFill>
                <a:latin typeface="楷体" panose="02010609060101010101" pitchFamily="49" charset="-122"/>
                <a:ea typeface="楷体" panose="02010609060101010101" pitchFamily="49" charset="-122"/>
              </a:rPr>
              <a:t>解析</a:t>
            </a:r>
            <a:r>
              <a:rPr lang="en-US" altLang="zh-CN" i="1">
                <a:solidFill>
                  <a:srgbClr val="FF0000"/>
                </a:solidFill>
                <a:latin typeface="楷体" panose="02010609060101010101" pitchFamily="49" charset="-122"/>
                <a:ea typeface="楷体" panose="02010609060101010101" pitchFamily="49" charset="-122"/>
              </a:rPr>
              <a:t>】19</a:t>
            </a:r>
            <a:r>
              <a:rPr lang="zh-CN" altLang="en-US" i="1">
                <a:solidFill>
                  <a:srgbClr val="FF0000"/>
                </a:solidFill>
                <a:latin typeface="楷体" panose="02010609060101010101" pitchFamily="49" charset="-122"/>
                <a:ea typeface="楷体" panose="02010609060101010101" pitchFamily="49" charset="-122"/>
              </a:rPr>
              <a:t>世纪末埃塞俄比亚抗意斗争”</a:t>
            </a:r>
            <a:r>
              <a:rPr lang="zh-CN" altLang="en-US" i="1" smtClean="0">
                <a:solidFill>
                  <a:srgbClr val="FF0000"/>
                </a:solidFill>
                <a:latin typeface="楷体" panose="02010609060101010101" pitchFamily="49" charset="-122"/>
                <a:ea typeface="楷体" panose="02010609060101010101" pitchFamily="49" charset="-122"/>
              </a:rPr>
              <a:t>截图，如需使用，请插入视频。</a:t>
            </a:r>
            <a:endParaRPr lang="zh-CN" altLang="en-US" i="1">
              <a:solidFill>
                <a:srgbClr val="FF0000"/>
              </a:solidFill>
              <a:latin typeface="楷体" panose="02010609060101010101" pitchFamily="49" charset="-122"/>
              <a:ea typeface="楷体" panose="02010609060101010101" pitchFamily="49" charset="-122"/>
            </a:endParaRPr>
          </a:p>
        </p:txBody>
      </p:sp>
      <p:pic>
        <p:nvPicPr>
          <p:cNvPr id="12" name="Picture 2" descr="C:\Documents and Settings\Administrator.WWW-D1797C5692D\桌面\2商务礼仪\素材\3D设计 第三辑\3D设计-3-15.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240227" y="1114527"/>
            <a:ext cx="1512168" cy="1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文本框 13"/>
          <p:cNvSpPr txBox="1"/>
          <p:nvPr/>
        </p:nvSpPr>
        <p:spPr>
          <a:xfrm>
            <a:off x="1970537" y="1125155"/>
            <a:ext cx="9690631" cy="523220"/>
          </a:xfrm>
          <a:prstGeom prst="rect">
            <a:avLst/>
          </a:prstGeom>
          <a:noFill/>
        </p:spPr>
        <p:txBody>
          <a:bodyPr wrap="square" rtlCol="0">
            <a:spAutoFit/>
          </a:bodyPr>
          <a:lstStyle/>
          <a:p>
            <a:r>
              <a:rPr lang="zh-CN" altLang="en-US" sz="2800" b="1" smtClean="0">
                <a:latin typeface="楷体" panose="02010609060101010101" pitchFamily="49" charset="-122"/>
                <a:ea typeface="楷体" panose="02010609060101010101" pitchFamily="49" charset="-122"/>
              </a:rPr>
              <a:t>观看视频“</a:t>
            </a:r>
            <a:r>
              <a:rPr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知识解析</a:t>
            </a:r>
            <a:r>
              <a:rPr lang="en-US" altLang="zh-CN" sz="2800" b="1">
                <a:latin typeface="楷体" panose="02010609060101010101" pitchFamily="49" charset="-122"/>
                <a:ea typeface="楷体" panose="02010609060101010101" pitchFamily="49" charset="-122"/>
              </a:rPr>
              <a:t>】19</a:t>
            </a:r>
            <a:r>
              <a:rPr lang="zh-CN" altLang="en-US" sz="2800" b="1">
                <a:latin typeface="楷体" panose="02010609060101010101" pitchFamily="49" charset="-122"/>
                <a:ea typeface="楷体" panose="02010609060101010101" pitchFamily="49" charset="-122"/>
              </a:rPr>
              <a:t>世纪末埃塞俄比亚抗意</a:t>
            </a:r>
            <a:r>
              <a:rPr lang="zh-CN" altLang="en-US" sz="2800" b="1" smtClean="0">
                <a:latin typeface="楷体" panose="02010609060101010101" pitchFamily="49" charset="-122"/>
                <a:ea typeface="楷体" panose="02010609060101010101" pitchFamily="49" charset="-122"/>
              </a:rPr>
              <a:t>斗争”</a:t>
            </a:r>
            <a:endParaRPr lang="zh-CN" altLang="en-US" sz="2800" b="1">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矩形 1"/>
          <p:cNvSpPr/>
          <p:nvPr/>
        </p:nvSpPr>
        <p:spPr>
          <a:xfrm>
            <a:off x="3491454" y="1051277"/>
            <a:ext cx="4512774" cy="523220"/>
          </a:xfrm>
          <a:prstGeom prst="rect">
            <a:avLst/>
          </a:prstGeom>
        </p:spPr>
        <p:txBody>
          <a:bodyPr wrap="none">
            <a:spAutoFit/>
          </a:bodyPr>
          <a:lstStyle/>
          <a:p>
            <a:pPr>
              <a:spcBef>
                <a:spcPct val="20000"/>
              </a:spcBef>
            </a:pPr>
            <a:r>
              <a:rPr lang="zh-CN" altLang="en-US" sz="2800" b="1">
                <a:latin typeface="黑体" panose="02010609060101010101" pitchFamily="49" charset="-122"/>
                <a:ea typeface="黑体" panose="02010609060101010101" pitchFamily="49" charset="-122"/>
              </a:rPr>
              <a:t>亚非拉民族独立运动的差异</a:t>
            </a:r>
          </a:p>
        </p:txBody>
      </p:sp>
      <p:sp>
        <p:nvSpPr>
          <p:cNvPr id="7"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sp>
        <p:nvSpPr>
          <p:cNvPr id="8" name="文本框 7"/>
          <p:cNvSpPr txBox="1"/>
          <p:nvPr/>
        </p:nvSpPr>
        <p:spPr>
          <a:xfrm>
            <a:off x="419100" y="1054100"/>
            <a:ext cx="2501900" cy="461665"/>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总结提升</a:t>
            </a:r>
            <a:r>
              <a:rPr lang="en-US" altLang="zh-CN" sz="2400" smtClean="0">
                <a:latin typeface="黑体" panose="02010609060101010101" pitchFamily="49" charset="-122"/>
                <a:ea typeface="黑体" panose="02010609060101010101" pitchFamily="49" charset="-122"/>
              </a:rPr>
              <a:t>】</a:t>
            </a:r>
            <a:endParaRPr lang="zh-CN" altLang="en-US" sz="2400">
              <a:latin typeface="黑体" panose="02010609060101010101" pitchFamily="49" charset="-122"/>
              <a:ea typeface="黑体" panose="02010609060101010101" pitchFamily="49" charset="-122"/>
            </a:endParaRPr>
          </a:p>
        </p:txBody>
      </p:sp>
      <p:sp>
        <p:nvSpPr>
          <p:cNvPr id="9" name="矩形 8"/>
          <p:cNvSpPr/>
          <p:nvPr/>
        </p:nvSpPr>
        <p:spPr>
          <a:xfrm>
            <a:off x="1461590" y="1733619"/>
            <a:ext cx="10067263" cy="3221395"/>
          </a:xfrm>
          <a:prstGeom prst="rect">
            <a:avLst/>
          </a:prstGeom>
        </p:spPr>
        <p:txBody>
          <a:bodyPr wrap="square">
            <a:spAutoFit/>
          </a:bodyPr>
          <a:lstStyle/>
          <a:p>
            <a:pPr>
              <a:lnSpc>
                <a:spcPts val="2600"/>
              </a:lnSpc>
              <a:spcBef>
                <a:spcPts val="1200"/>
              </a:spcBef>
            </a:pPr>
            <a:r>
              <a:rPr lang="zh-CN" altLang="en-US" sz="2400" smtClean="0">
                <a:solidFill>
                  <a:srgbClr val="FF0000"/>
                </a:solidFill>
                <a:latin typeface="黑体" panose="02010609060101010101" pitchFamily="49" charset="-122"/>
                <a:ea typeface="黑体" panose="02010609060101010101" pitchFamily="49" charset="-122"/>
              </a:rPr>
              <a:t>差异表现：</a:t>
            </a:r>
            <a:endParaRPr lang="en-US" altLang="zh-CN" sz="2400" smtClean="0">
              <a:solidFill>
                <a:srgbClr val="FF0000"/>
              </a:solidFill>
              <a:latin typeface="黑体" panose="02010609060101010101" pitchFamily="49" charset="-122"/>
              <a:ea typeface="黑体" panose="02010609060101010101" pitchFamily="49" charset="-122"/>
            </a:endParaRPr>
          </a:p>
          <a:p>
            <a:pPr>
              <a:lnSpc>
                <a:spcPts val="2600"/>
              </a:lnSpc>
              <a:spcBef>
                <a:spcPts val="1200"/>
              </a:spcBef>
            </a:pPr>
            <a:r>
              <a:rPr lang="zh-CN" altLang="en-US" sz="2200" smtClean="0">
                <a:latin typeface="黑体" panose="02010609060101010101" pitchFamily="49" charset="-122"/>
                <a:ea typeface="黑体" panose="02010609060101010101" pitchFamily="49" charset="-122"/>
              </a:rPr>
              <a:t>    ◆</a:t>
            </a:r>
            <a:r>
              <a:rPr lang="zh-CN" altLang="en-US" sz="2200" smtClean="0">
                <a:solidFill>
                  <a:srgbClr val="3333FF"/>
                </a:solidFill>
                <a:latin typeface="黑体" panose="02010609060101010101" pitchFamily="49" charset="-122"/>
                <a:ea typeface="黑体" panose="02010609060101010101" pitchFamily="49" charset="-122"/>
              </a:rPr>
              <a:t>拉丁美洲</a:t>
            </a:r>
            <a:r>
              <a:rPr lang="zh-CN" altLang="en-US" sz="2200" smtClean="0">
                <a:latin typeface="黑体" panose="02010609060101010101" pitchFamily="49" charset="-122"/>
                <a:ea typeface="黑体" panose="02010609060101010101" pitchFamily="49" charset="-122"/>
              </a:rPr>
              <a:t>：主要</a:t>
            </a:r>
            <a:r>
              <a:rPr lang="zh-CN" altLang="en-US" sz="2200">
                <a:latin typeface="黑体" panose="02010609060101010101" pitchFamily="49" charset="-122"/>
                <a:ea typeface="黑体" panose="02010609060101010101" pitchFamily="49" charset="-122"/>
              </a:rPr>
              <a:t>是反帝反封建的</a:t>
            </a:r>
            <a:r>
              <a:rPr lang="zh-CN" altLang="en-US" sz="2200">
                <a:solidFill>
                  <a:srgbClr val="FF0000"/>
                </a:solidFill>
                <a:latin typeface="黑体" panose="02010609060101010101" pitchFamily="49" charset="-122"/>
                <a:ea typeface="黑体" panose="02010609060101010101" pitchFamily="49" charset="-122"/>
              </a:rPr>
              <a:t>资产阶级民族民主革命</a:t>
            </a:r>
            <a:r>
              <a:rPr lang="zh-CN" altLang="en-US" sz="2200">
                <a:latin typeface="黑体" panose="02010609060101010101" pitchFamily="49" charset="-122"/>
                <a:ea typeface="黑体" panose="02010609060101010101" pitchFamily="49" charset="-122"/>
              </a:rPr>
              <a:t>。</a:t>
            </a:r>
            <a:endParaRPr lang="en-US" altLang="zh-CN" sz="2200">
              <a:latin typeface="黑体" panose="02010609060101010101" pitchFamily="49" charset="-122"/>
              <a:ea typeface="黑体" panose="02010609060101010101" pitchFamily="49" charset="-122"/>
            </a:endParaRPr>
          </a:p>
          <a:p>
            <a:pPr>
              <a:lnSpc>
                <a:spcPts val="2600"/>
              </a:lnSpc>
              <a:spcBef>
                <a:spcPts val="1200"/>
              </a:spcBef>
            </a:pPr>
            <a:r>
              <a:rPr lang="zh-CN" altLang="en-US" sz="2200" smtClean="0">
                <a:latin typeface="黑体" panose="02010609060101010101" pitchFamily="49" charset="-122"/>
                <a:ea typeface="黑体" panose="02010609060101010101" pitchFamily="49" charset="-122"/>
              </a:rPr>
              <a:t>    ◆</a:t>
            </a:r>
            <a:r>
              <a:rPr lang="zh-CN" altLang="en-US" sz="2200" smtClean="0">
                <a:solidFill>
                  <a:srgbClr val="3333FF"/>
                </a:solidFill>
                <a:latin typeface="黑体" panose="02010609060101010101" pitchFamily="49" charset="-122"/>
                <a:ea typeface="黑体" panose="02010609060101010101" pitchFamily="49" charset="-122"/>
              </a:rPr>
              <a:t>亚洲</a:t>
            </a:r>
            <a:r>
              <a:rPr lang="zh-CN" altLang="en-US" sz="2200" smtClean="0">
                <a:latin typeface="黑体" panose="02010609060101010101" pitchFamily="49" charset="-122"/>
                <a:ea typeface="黑体" panose="02010609060101010101" pitchFamily="49" charset="-122"/>
              </a:rPr>
              <a:t>：民族解放运动</a:t>
            </a:r>
            <a:r>
              <a:rPr lang="zh-CN" altLang="en-US" sz="2200">
                <a:latin typeface="黑体" panose="02010609060101010101" pitchFamily="49" charset="-122"/>
                <a:ea typeface="黑体" panose="02010609060101010101" pitchFamily="49" charset="-122"/>
              </a:rPr>
              <a:t>进入了</a:t>
            </a:r>
            <a:r>
              <a:rPr lang="zh-CN" altLang="en-US" sz="2200">
                <a:solidFill>
                  <a:srgbClr val="FF0000"/>
                </a:solidFill>
                <a:latin typeface="黑体" panose="02010609060101010101" pitchFamily="49" charset="-122"/>
                <a:ea typeface="黑体" panose="02010609060101010101" pitchFamily="49" charset="-122"/>
              </a:rPr>
              <a:t>资产阶级民族民主革命</a:t>
            </a:r>
            <a:r>
              <a:rPr lang="zh-CN" altLang="en-US" sz="2200">
                <a:latin typeface="黑体" panose="02010609060101010101" pitchFamily="49" charset="-122"/>
                <a:ea typeface="黑体" panose="02010609060101010101" pitchFamily="49" charset="-122"/>
              </a:rPr>
              <a:t>阶段，出现了民族资产阶级政党的</a:t>
            </a:r>
            <a:r>
              <a:rPr lang="zh-CN" altLang="en-US" sz="2200" smtClean="0">
                <a:latin typeface="黑体" panose="02010609060101010101" pitchFamily="49" charset="-122"/>
                <a:ea typeface="黑体" panose="02010609060101010101" pitchFamily="49" charset="-122"/>
              </a:rPr>
              <a:t>领导，</a:t>
            </a:r>
            <a:r>
              <a:rPr lang="zh-CN" altLang="en-US" sz="2200">
                <a:latin typeface="黑体" panose="02010609060101010101" pitchFamily="49" charset="-122"/>
                <a:ea typeface="黑体" panose="02010609060101010101" pitchFamily="49" charset="-122"/>
                <a:cs typeface="兰米粗楷简体" panose="02000503000000000000" charset="-122"/>
              </a:rPr>
              <a:t>如中国的同盟会和印度国大党</a:t>
            </a:r>
            <a:r>
              <a:rPr lang="zh-CN" altLang="en-US" sz="2200" smtClean="0">
                <a:latin typeface="黑体" panose="02010609060101010101" pitchFamily="49" charset="-122"/>
                <a:ea typeface="黑体" panose="02010609060101010101" pitchFamily="49" charset="-122"/>
                <a:cs typeface="兰米粗楷简体" panose="02000503000000000000" charset="-122"/>
              </a:rPr>
              <a:t>；</a:t>
            </a:r>
            <a:r>
              <a:rPr lang="zh-CN" altLang="en-US" sz="2200">
                <a:latin typeface="黑体" panose="02010609060101010101" pitchFamily="49" charset="-122"/>
                <a:ea typeface="黑体" panose="02010609060101010101" pitchFamily="49" charset="-122"/>
                <a:cs typeface="兰米粗楷简体" panose="02000503000000000000" charset="-122"/>
              </a:rPr>
              <a:t>旧式的农民起义逐渐被资产阶级领导的民族民主运动代替，宗教的旗帜被</a:t>
            </a:r>
            <a:r>
              <a:rPr lang="zh-CN" altLang="en-US" sz="2200">
                <a:solidFill>
                  <a:srgbClr val="FF0000"/>
                </a:solidFill>
                <a:latin typeface="黑体" panose="02010609060101010101" pitchFamily="49" charset="-122"/>
                <a:ea typeface="黑体" panose="02010609060101010101" pitchFamily="49" charset="-122"/>
                <a:cs typeface="兰米粗楷简体" panose="02000503000000000000" charset="-122"/>
              </a:rPr>
              <a:t>民族主义、民主主义的旗帜</a:t>
            </a:r>
            <a:r>
              <a:rPr lang="zh-CN" altLang="en-US" sz="2200" smtClean="0">
                <a:latin typeface="黑体" panose="02010609060101010101" pitchFamily="49" charset="-122"/>
                <a:ea typeface="黑体" panose="02010609060101010101" pitchFamily="49" charset="-122"/>
                <a:cs typeface="兰米粗楷简体" panose="02000503000000000000" charset="-122"/>
              </a:rPr>
              <a:t>代替；</a:t>
            </a:r>
            <a:r>
              <a:rPr lang="zh-CN" altLang="en-US" sz="2200" smtClean="0">
                <a:solidFill>
                  <a:srgbClr val="FF0000"/>
                </a:solidFill>
                <a:latin typeface="黑体" panose="02010609060101010101" pitchFamily="49" charset="-122"/>
                <a:ea typeface="黑体" panose="02010609060101010101" pitchFamily="49" charset="-122"/>
              </a:rPr>
              <a:t>新</a:t>
            </a:r>
            <a:r>
              <a:rPr lang="zh-CN" altLang="en-US" sz="2200">
                <a:solidFill>
                  <a:srgbClr val="FF0000"/>
                </a:solidFill>
                <a:latin typeface="黑体" panose="02010609060101010101" pitchFamily="49" charset="-122"/>
                <a:ea typeface="黑体" panose="02010609060101010101" pitchFamily="49" charset="-122"/>
              </a:rPr>
              <a:t>的阶级</a:t>
            </a:r>
            <a:r>
              <a:rPr lang="zh-CN" altLang="en-US" sz="2200" smtClean="0">
                <a:solidFill>
                  <a:srgbClr val="FF0000"/>
                </a:solidFill>
                <a:latin typeface="黑体" panose="02010609060101010101" pitchFamily="49" charset="-122"/>
                <a:ea typeface="黑体" panose="02010609060101010101" pitchFamily="49" charset="-122"/>
              </a:rPr>
              <a:t>力量</a:t>
            </a:r>
            <a:r>
              <a:rPr lang="zh-CN" altLang="en-US" sz="2200" smtClean="0">
                <a:latin typeface="黑体" panose="02010609060101010101" pitchFamily="49" charset="-122"/>
                <a:ea typeface="黑体" panose="02010609060101010101" pitchFamily="49" charset="-122"/>
              </a:rPr>
              <a:t>参加</a:t>
            </a:r>
            <a:r>
              <a:rPr lang="zh-CN" altLang="en-US" sz="2200">
                <a:latin typeface="黑体" panose="02010609060101010101" pitchFamily="49" charset="-122"/>
                <a:ea typeface="黑体" panose="02010609060101010101" pitchFamily="49" charset="-122"/>
              </a:rPr>
              <a:t>了</a:t>
            </a:r>
            <a:r>
              <a:rPr lang="zh-CN" altLang="en-US" sz="2200" smtClean="0">
                <a:latin typeface="黑体" panose="02010609060101010101" pitchFamily="49" charset="-122"/>
                <a:ea typeface="黑体" panose="02010609060101010101" pitchFamily="49" charset="-122"/>
              </a:rPr>
              <a:t>斗争，如</a:t>
            </a:r>
            <a:r>
              <a:rPr lang="en-US" altLang="zh-CN" sz="2200">
                <a:latin typeface="黑体" panose="02010609060101010101" pitchFamily="49" charset="-122"/>
                <a:ea typeface="黑体" panose="02010609060101010101" pitchFamily="49" charset="-122"/>
              </a:rPr>
              <a:t>1908</a:t>
            </a:r>
            <a:r>
              <a:rPr lang="zh-CN" altLang="en-US" sz="2200">
                <a:latin typeface="黑体" panose="02010609060101010101" pitchFamily="49" charset="-122"/>
                <a:ea typeface="黑体" panose="02010609060101010101" pitchFamily="49" charset="-122"/>
              </a:rPr>
              <a:t>年印度孟买工人大罢工</a:t>
            </a:r>
            <a:r>
              <a:rPr lang="en-US" altLang="zh-CN" sz="2200">
                <a:latin typeface="黑体" panose="02010609060101010101" pitchFamily="49" charset="-122"/>
                <a:ea typeface="黑体" panose="02010609060101010101" pitchFamily="49" charset="-122"/>
              </a:rPr>
              <a:t> </a:t>
            </a:r>
            <a:r>
              <a:rPr lang="zh-CN" altLang="en-US" sz="2200" smtClean="0">
                <a:latin typeface="黑体" panose="02010609060101010101" pitchFamily="49" charset="-122"/>
                <a:ea typeface="黑体" panose="02010609060101010101" pitchFamily="49" charset="-122"/>
              </a:rPr>
              <a:t>。</a:t>
            </a:r>
            <a:endParaRPr lang="en-US" altLang="zh-CN" sz="2200">
              <a:latin typeface="黑体" panose="02010609060101010101" pitchFamily="49" charset="-122"/>
              <a:ea typeface="黑体" panose="02010609060101010101" pitchFamily="49" charset="-122"/>
            </a:endParaRPr>
          </a:p>
          <a:p>
            <a:pPr>
              <a:lnSpc>
                <a:spcPts val="2600"/>
              </a:lnSpc>
              <a:spcBef>
                <a:spcPts val="1200"/>
              </a:spcBef>
            </a:pPr>
            <a:r>
              <a:rPr lang="zh-CN" altLang="en-US" sz="2200" smtClean="0">
                <a:latin typeface="黑体" panose="02010609060101010101" pitchFamily="49" charset="-122"/>
                <a:ea typeface="黑体" panose="02010609060101010101" pitchFamily="49" charset="-122"/>
              </a:rPr>
              <a:t>    ◆</a:t>
            </a:r>
            <a:r>
              <a:rPr lang="zh-CN" altLang="en-US" sz="2200" smtClean="0">
                <a:solidFill>
                  <a:srgbClr val="3333FF"/>
                </a:solidFill>
                <a:latin typeface="黑体" panose="02010609060101010101" pitchFamily="49" charset="-122"/>
                <a:ea typeface="黑体" panose="02010609060101010101" pitchFamily="49" charset="-122"/>
              </a:rPr>
              <a:t>非洲</a:t>
            </a:r>
            <a:r>
              <a:rPr lang="zh-CN" altLang="en-US" sz="220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rPr>
              <a:t>斗争水平相对落后，主要是</a:t>
            </a:r>
            <a:r>
              <a:rPr lang="zh-CN" altLang="en-US" sz="2200" smtClean="0">
                <a:solidFill>
                  <a:srgbClr val="FF0000"/>
                </a:solidFill>
                <a:latin typeface="黑体" panose="02010609060101010101" pitchFamily="49" charset="-122"/>
                <a:ea typeface="黑体" panose="02010609060101010101" pitchFamily="49" charset="-122"/>
              </a:rPr>
              <a:t>旧式民族运动</a:t>
            </a:r>
            <a:r>
              <a:rPr lang="zh-CN" altLang="en-US" sz="2200" smtClean="0">
                <a:latin typeface="黑体" panose="02010609060101010101" pitchFamily="49" charset="-122"/>
                <a:ea typeface="黑体" panose="02010609060101010101" pitchFamily="49" charset="-122"/>
              </a:rPr>
              <a:t>，只有埃及出现了非洲第一个政党</a:t>
            </a:r>
            <a:r>
              <a:rPr lang="en-US" altLang="zh-CN" sz="2200" smtClean="0">
                <a:latin typeface="黑体" panose="02010609060101010101" pitchFamily="49" charset="-122"/>
                <a:ea typeface="黑体" panose="02010609060101010101" pitchFamily="49" charset="-122"/>
              </a:rPr>
              <a:t>——</a:t>
            </a:r>
            <a:r>
              <a:rPr lang="zh-CN" altLang="en-US" sz="2200" smtClean="0">
                <a:latin typeface="黑体" panose="02010609060101010101" pitchFamily="49" charset="-122"/>
                <a:ea typeface="黑体" panose="02010609060101010101" pitchFamily="49" charset="-122"/>
              </a:rPr>
              <a:t>祖国党。</a:t>
            </a:r>
            <a:endParaRPr lang="en-US" altLang="zh-CN" sz="2200">
              <a:latin typeface="黑体" panose="02010609060101010101" pitchFamily="49" charset="-122"/>
              <a:ea typeface="黑体" panose="02010609060101010101" pitchFamily="49" charset="-122"/>
            </a:endParaRPr>
          </a:p>
        </p:txBody>
      </p:sp>
      <p:sp>
        <p:nvSpPr>
          <p:cNvPr id="10" name="文本框 9"/>
          <p:cNvSpPr txBox="1"/>
          <p:nvPr/>
        </p:nvSpPr>
        <p:spPr>
          <a:xfrm>
            <a:off x="1381125" y="5172868"/>
            <a:ext cx="10234226" cy="1284967"/>
          </a:xfrm>
          <a:prstGeom prst="rect">
            <a:avLst/>
          </a:prstGeom>
          <a:noFill/>
        </p:spPr>
        <p:txBody>
          <a:bodyPr wrap="square" rtlCol="0">
            <a:spAutoFit/>
          </a:bodyPr>
          <a:lstStyle/>
          <a:p>
            <a:pPr defTabSz="685800">
              <a:lnSpc>
                <a:spcPts val="3100"/>
              </a:lnSpc>
            </a:pPr>
            <a:r>
              <a:rPr lang="zh-CN" altLang="en-US" sz="2400" smtClean="0">
                <a:solidFill>
                  <a:srgbClr val="FF0000"/>
                </a:solidFill>
                <a:latin typeface="黑体" panose="02010609060101010101" pitchFamily="49" charset="-122"/>
                <a:ea typeface="黑体" panose="02010609060101010101" pitchFamily="49" charset="-122"/>
                <a:cs typeface="兰米粗楷简体" panose="02000503000000000000" charset="-122"/>
              </a:rPr>
              <a:t>差异性原因：</a:t>
            </a:r>
            <a:endParaRPr lang="en-US" altLang="zh-CN" sz="2400" smtClean="0">
              <a:solidFill>
                <a:srgbClr val="FF0000"/>
              </a:solidFill>
              <a:latin typeface="黑体" panose="02010609060101010101" pitchFamily="49" charset="-122"/>
              <a:ea typeface="黑体" panose="02010609060101010101" pitchFamily="49" charset="-122"/>
              <a:cs typeface="兰米粗楷简体" panose="02000503000000000000" charset="-122"/>
            </a:endParaRPr>
          </a:p>
          <a:p>
            <a:pPr defTabSz="685800">
              <a:lnSpc>
                <a:spcPts val="3100"/>
              </a:lnSpc>
            </a:pPr>
            <a:r>
              <a:rPr lang="en-US" altLang="zh-CN" sz="2400">
                <a:solidFill>
                  <a:srgbClr val="FF0000"/>
                </a:solidFill>
                <a:latin typeface="黑体" panose="02010609060101010101" pitchFamily="49" charset="-122"/>
                <a:ea typeface="黑体" panose="02010609060101010101" pitchFamily="49" charset="-122"/>
                <a:cs typeface="兰米粗楷简体" panose="02000503000000000000" charset="-122"/>
              </a:rPr>
              <a:t> </a:t>
            </a:r>
            <a:r>
              <a:rPr lang="en-US" altLang="zh-CN" sz="2400" smtClean="0">
                <a:solidFill>
                  <a:srgbClr val="FF0000"/>
                </a:solidFill>
                <a:latin typeface="黑体" panose="02010609060101010101" pitchFamily="49" charset="-122"/>
                <a:ea typeface="黑体" panose="02010609060101010101" pitchFamily="49" charset="-122"/>
                <a:cs typeface="兰米粗楷简体" panose="02000503000000000000" charset="-122"/>
              </a:rPr>
              <a:t>   </a:t>
            </a:r>
            <a:r>
              <a:rPr lang="zh-CN" altLang="en-US" sz="2200" smtClean="0">
                <a:latin typeface="黑体" panose="02010609060101010101" pitchFamily="49" charset="-122"/>
                <a:ea typeface="黑体" panose="02010609060101010101" pitchFamily="49" charset="-122"/>
                <a:cs typeface="兰米粗楷简体" panose="02000503000000000000" charset="-122"/>
              </a:rPr>
              <a:t>各国家和地区的</a:t>
            </a:r>
            <a:r>
              <a:rPr lang="zh-CN" altLang="en-US" sz="2200">
                <a:latin typeface="黑体" panose="02010609060101010101" pitchFamily="49" charset="-122"/>
                <a:ea typeface="黑体" panose="02010609060101010101" pitchFamily="49" charset="-122"/>
                <a:cs typeface="兰米粗楷简体" panose="02000503000000000000" charset="-122"/>
              </a:rPr>
              <a:t>社会发展</a:t>
            </a:r>
            <a:r>
              <a:rPr lang="zh-CN" altLang="en-US" sz="2200" smtClean="0">
                <a:latin typeface="黑体" panose="02010609060101010101" pitchFamily="49" charset="-122"/>
                <a:ea typeface="黑体" panose="02010609060101010101" pitchFamily="49" charset="-122"/>
                <a:cs typeface="兰米粗楷简体" panose="02000503000000000000" charset="-122"/>
              </a:rPr>
              <a:t>程度不平衡</a:t>
            </a:r>
            <a:r>
              <a:rPr lang="zh-CN" altLang="en-US" sz="2200">
                <a:latin typeface="黑体" panose="02010609060101010101" pitchFamily="49" charset="-122"/>
                <a:ea typeface="黑体" panose="02010609060101010101" pitchFamily="49" charset="-122"/>
                <a:cs typeface="兰米粗楷简体" panose="02000503000000000000" charset="-122"/>
              </a:rPr>
              <a:t>，外来资本主义刺激下</a:t>
            </a:r>
            <a:r>
              <a:rPr lang="zh-CN" altLang="en-US" sz="2200" smtClean="0">
                <a:latin typeface="黑体" panose="02010609060101010101" pitchFamily="49" charset="-122"/>
                <a:ea typeface="黑体" panose="02010609060101010101" pitchFamily="49" charset="-122"/>
                <a:cs typeface="兰米粗楷简体" panose="02000503000000000000" charset="-122"/>
              </a:rPr>
              <a:t>产生新</a:t>
            </a:r>
            <a:r>
              <a:rPr lang="zh-CN" altLang="en-US" sz="2200">
                <a:latin typeface="黑体" panose="02010609060101010101" pitchFamily="49" charset="-122"/>
                <a:ea typeface="黑体" panose="02010609060101010101" pitchFamily="49" charset="-122"/>
                <a:cs typeface="兰米粗楷简体" panose="02000503000000000000" charset="-122"/>
              </a:rPr>
              <a:t>的经济</a:t>
            </a:r>
            <a:r>
              <a:rPr lang="zh-CN" altLang="en-US" sz="2200" smtClean="0">
                <a:latin typeface="黑体" panose="02010609060101010101" pitchFamily="49" charset="-122"/>
                <a:ea typeface="黑体" panose="02010609060101010101" pitchFamily="49" charset="-122"/>
                <a:cs typeface="兰米粗楷简体" panose="02000503000000000000" charset="-122"/>
              </a:rPr>
              <a:t>因素强弱不同，</a:t>
            </a:r>
            <a:r>
              <a:rPr lang="zh-CN" altLang="en-US" sz="2200">
                <a:latin typeface="黑体" panose="02010609060101010101" pitchFamily="49" charset="-122"/>
                <a:ea typeface="黑体" panose="02010609060101010101" pitchFamily="49" charset="-122"/>
                <a:cs typeface="兰米粗楷简体" panose="02000503000000000000" charset="-122"/>
              </a:rPr>
              <a:t>阶级结构的</a:t>
            </a:r>
            <a:r>
              <a:rPr lang="zh-CN" altLang="en-US" sz="2200" smtClean="0">
                <a:latin typeface="黑体" panose="02010609060101010101" pitchFamily="49" charset="-122"/>
                <a:ea typeface="黑体" panose="02010609060101010101" pitchFamily="49" charset="-122"/>
                <a:cs typeface="兰米粗楷简体" panose="02000503000000000000" charset="-122"/>
              </a:rPr>
              <a:t>变化不同。</a:t>
            </a:r>
            <a:endParaRPr lang="en-US" altLang="zh-CN" sz="2200">
              <a:latin typeface="黑体" panose="02010609060101010101" pitchFamily="49" charset="-122"/>
              <a:ea typeface="黑体" panose="02010609060101010101" pitchFamily="49" charset="-122"/>
              <a:cs typeface="兰米粗楷简体" panose="02000503000000000000"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 calcmode="lin" valueType="num">
                                      <p:cBhvr additive="base">
                                        <p:cTn id="12"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 calcmode="lin" valueType="num">
                                      <p:cBhvr additive="base">
                                        <p:cTn id="18"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6" name="Picture 2" descr="C:\Documents and Settings\Administrator.WWW-D1797C5692D\桌面\2商务礼仪\素材\3D设计 第三辑\3D设计-3-15.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75260" y="973598"/>
            <a:ext cx="1512168" cy="1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2569993" y="2319998"/>
            <a:ext cx="7810500" cy="3785652"/>
          </a:xfrm>
          <a:prstGeom prst="rect">
            <a:avLst/>
          </a:prstGeom>
        </p:spPr>
        <p:txBody>
          <a:bodyPr wrap="square">
            <a:spAutoFit/>
          </a:bodyPr>
          <a:lstStyle/>
          <a:p>
            <a:pPr>
              <a:lnSpc>
                <a:spcPct val="150000"/>
              </a:lnSpc>
            </a:pPr>
            <a:r>
              <a:rPr lang="zh-CN" altLang="en-US" sz="3200" smtClean="0">
                <a:latin typeface="黑体" panose="02010609060101010101" pitchFamily="49" charset="-122"/>
                <a:ea typeface="黑体" panose="02010609060101010101" pitchFamily="49" charset="-122"/>
              </a:rPr>
              <a:t>◆</a:t>
            </a:r>
            <a:r>
              <a:rPr lang="zh-CN" altLang="en-US" sz="3200" smtClean="0">
                <a:solidFill>
                  <a:prstClr val="black"/>
                </a:solidFill>
                <a:latin typeface="黑体" panose="02010609060101010101" pitchFamily="49" charset="-122"/>
                <a:ea typeface="黑体" panose="02010609060101010101" pitchFamily="49" charset="-122"/>
                <a:cs typeface="楷体" panose="02010609060101010101" pitchFamily="49" charset="-122"/>
              </a:rPr>
              <a:t>沉重打击了帝国主义侵略势力</a:t>
            </a:r>
            <a:endParaRPr lang="en-US" altLang="zh-CN" sz="3200" smtClean="0">
              <a:solidFill>
                <a:prstClr val="black"/>
              </a:solidFill>
              <a:latin typeface="黑体" panose="02010609060101010101" pitchFamily="49" charset="-122"/>
              <a:ea typeface="黑体" panose="02010609060101010101" pitchFamily="49" charset="-122"/>
              <a:cs typeface="楷体" panose="02010609060101010101" pitchFamily="49" charset="-122"/>
              <a:sym typeface="+mn-ea"/>
            </a:endParaRPr>
          </a:p>
          <a:p>
            <a:pPr>
              <a:lnSpc>
                <a:spcPct val="150000"/>
              </a:lnSpc>
            </a:pPr>
            <a:r>
              <a:rPr lang="zh-CN" altLang="en-US" sz="3200" smtClean="0">
                <a:latin typeface="黑体" panose="02010609060101010101" pitchFamily="49" charset="-122"/>
                <a:ea typeface="黑体" panose="02010609060101010101" pitchFamily="49" charset="-122"/>
              </a:rPr>
              <a:t>◆</a:t>
            </a:r>
            <a:r>
              <a:rPr lang="zh-CN" altLang="en-US" sz="3200" smtClean="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削弱了本国的封建势力</a:t>
            </a:r>
            <a:endParaRPr lang="en-US" altLang="zh-CN" sz="3200" smtClean="0">
              <a:solidFill>
                <a:prstClr val="black"/>
              </a:solidFill>
              <a:latin typeface="黑体" panose="02010609060101010101" pitchFamily="49" charset="-122"/>
              <a:ea typeface="黑体" panose="02010609060101010101" pitchFamily="49" charset="-122"/>
              <a:cs typeface="楷体" panose="02010609060101010101" pitchFamily="49" charset="-122"/>
              <a:sym typeface="+mn-ea"/>
            </a:endParaRPr>
          </a:p>
          <a:p>
            <a:pPr>
              <a:lnSpc>
                <a:spcPct val="150000"/>
              </a:lnSpc>
            </a:pPr>
            <a:r>
              <a:rPr lang="zh-CN" altLang="en-US" sz="3200" smtClean="0">
                <a:latin typeface="黑体" panose="02010609060101010101" pitchFamily="49" charset="-122"/>
                <a:ea typeface="黑体" panose="02010609060101010101" pitchFamily="49" charset="-122"/>
              </a:rPr>
              <a:t>◆</a:t>
            </a:r>
            <a:r>
              <a:rPr lang="zh-CN" altLang="en-US" sz="3200">
                <a:solidFill>
                  <a:prstClr val="black"/>
                </a:solidFill>
                <a:latin typeface="黑体" panose="02010609060101010101" pitchFamily="49" charset="-122"/>
                <a:ea typeface="黑体" panose="02010609060101010101" pitchFamily="49" charset="-122"/>
                <a:cs typeface="楷体" panose="02010609060101010101" pitchFamily="49" charset="-122"/>
              </a:rPr>
              <a:t>宣传了民主思想，探索民主革命</a:t>
            </a:r>
            <a:r>
              <a:rPr lang="zh-CN" altLang="en-US" sz="3200" smtClean="0">
                <a:solidFill>
                  <a:prstClr val="black"/>
                </a:solidFill>
                <a:latin typeface="黑体" panose="02010609060101010101" pitchFamily="49" charset="-122"/>
                <a:ea typeface="黑体" panose="02010609060101010101" pitchFamily="49" charset="-122"/>
                <a:cs typeface="楷体" panose="02010609060101010101" pitchFamily="49" charset="-122"/>
              </a:rPr>
              <a:t>道路</a:t>
            </a:r>
            <a:endParaRPr lang="en-US" altLang="zh-CN" sz="3200" smtClean="0">
              <a:solidFill>
                <a:prstClr val="black"/>
              </a:solidFill>
              <a:latin typeface="黑体" panose="02010609060101010101" pitchFamily="49" charset="-122"/>
              <a:ea typeface="黑体" panose="02010609060101010101" pitchFamily="49" charset="-122"/>
              <a:cs typeface="楷体" panose="02010609060101010101" pitchFamily="49" charset="-122"/>
            </a:endParaRPr>
          </a:p>
          <a:p>
            <a:pPr>
              <a:lnSpc>
                <a:spcPct val="150000"/>
              </a:lnSpc>
            </a:pPr>
            <a:r>
              <a:rPr lang="zh-CN" altLang="en-US" sz="3200" smtClean="0">
                <a:latin typeface="黑体" panose="02010609060101010101" pitchFamily="49" charset="-122"/>
                <a:ea typeface="黑体" panose="02010609060101010101" pitchFamily="49" charset="-122"/>
              </a:rPr>
              <a:t>◆</a:t>
            </a:r>
            <a:r>
              <a:rPr lang="zh-CN" altLang="en-US" sz="3200">
                <a:solidFill>
                  <a:prstClr val="black"/>
                </a:solidFill>
                <a:latin typeface="黑体" panose="02010609060101010101" pitchFamily="49" charset="-122"/>
                <a:ea typeface="黑体" panose="02010609060101010101" pitchFamily="49" charset="-122"/>
                <a:cs typeface="楷体" panose="02010609060101010101" pitchFamily="49" charset="-122"/>
                <a:sym typeface="+mn-ea"/>
              </a:rPr>
              <a:t>推动了民族独立和世界历史的发展</a:t>
            </a:r>
            <a:endParaRPr lang="en-US" altLang="zh-CN" sz="3200">
              <a:solidFill>
                <a:prstClr val="black"/>
              </a:solidFill>
              <a:latin typeface="黑体" panose="02010609060101010101" pitchFamily="49" charset="-122"/>
              <a:ea typeface="黑体" panose="02010609060101010101" pitchFamily="49" charset="-122"/>
              <a:cs typeface="楷体" panose="02010609060101010101" pitchFamily="49" charset="-122"/>
              <a:sym typeface="+mn-ea"/>
            </a:endParaRPr>
          </a:p>
          <a:p>
            <a:pPr>
              <a:lnSpc>
                <a:spcPct val="150000"/>
              </a:lnSpc>
            </a:pPr>
            <a:endParaRPr lang="zh-CN" altLang="en-US" sz="3200"/>
          </a:p>
        </p:txBody>
      </p:sp>
      <p:sp>
        <p:nvSpPr>
          <p:cNvPr id="5" name="文本框 4"/>
          <p:cNvSpPr txBox="1"/>
          <p:nvPr/>
        </p:nvSpPr>
        <p:spPr>
          <a:xfrm>
            <a:off x="1771003" y="1445793"/>
            <a:ext cx="8892877" cy="584775"/>
          </a:xfrm>
          <a:prstGeom prst="rect">
            <a:avLst/>
          </a:prstGeom>
          <a:noFill/>
        </p:spPr>
        <p:txBody>
          <a:bodyPr wrap="square" rtlCol="0">
            <a:spAutoFit/>
          </a:bodyPr>
          <a:lstStyle/>
          <a:p>
            <a:r>
              <a:rPr lang="en-US" altLang="zh-CN" sz="3200" b="1" smtClean="0">
                <a:latin typeface="黑体" panose="02010609060101010101" pitchFamily="49" charset="-122"/>
                <a:ea typeface="黑体" panose="02010609060101010101" pitchFamily="49" charset="-122"/>
              </a:rPr>
              <a:t>【</a:t>
            </a:r>
            <a:r>
              <a:rPr lang="zh-CN" altLang="en-US" sz="3200" b="1" smtClean="0">
                <a:latin typeface="黑体" panose="02010609060101010101" pitchFamily="49" charset="-122"/>
                <a:ea typeface="黑体" panose="02010609060101010101" pitchFamily="49" charset="-122"/>
              </a:rPr>
              <a:t>合作探究</a:t>
            </a:r>
            <a:r>
              <a:rPr lang="en-US" altLang="zh-CN" sz="3200" b="1" smtClean="0">
                <a:latin typeface="黑体" panose="02010609060101010101" pitchFamily="49" charset="-122"/>
                <a:ea typeface="黑体" panose="02010609060101010101" pitchFamily="49" charset="-122"/>
              </a:rPr>
              <a:t>】</a:t>
            </a:r>
            <a:r>
              <a:rPr lang="zh-CN" altLang="en-US" sz="3200" b="1" smtClean="0">
                <a:latin typeface="黑体" panose="02010609060101010101" pitchFamily="49" charset="-122"/>
                <a:ea typeface="黑体" panose="02010609060101010101" pitchFamily="49" charset="-122"/>
              </a:rPr>
              <a:t>思考亚非拉民族独立运动的意义</a:t>
            </a:r>
            <a:r>
              <a:rPr lang="en-US" altLang="zh-CN" sz="3200" b="1" smtClean="0">
                <a:latin typeface="黑体" panose="02010609060101010101" pitchFamily="49" charset="-122"/>
                <a:ea typeface="黑体" panose="02010609060101010101" pitchFamily="49" charset="-122"/>
              </a:rPr>
              <a:t>?</a:t>
            </a:r>
            <a:endParaRPr lang="zh-CN" altLang="en-US" sz="3200" b="1">
              <a:latin typeface="黑体" panose="02010609060101010101" pitchFamily="49" charset="-122"/>
              <a:ea typeface="黑体" panose="02010609060101010101" pitchFamily="49" charset="-122"/>
            </a:endParaRPr>
          </a:p>
        </p:txBody>
      </p:sp>
      <p:sp>
        <p:nvSpPr>
          <p:cNvPr id="7"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pSp>
        <p:nvGrpSpPr>
          <p:cNvPr id="9" name="组合 8"/>
          <p:cNvGrpSpPr/>
          <p:nvPr/>
        </p:nvGrpSpPr>
        <p:grpSpPr>
          <a:xfrm>
            <a:off x="371348" y="2127758"/>
            <a:ext cx="11635740" cy="4109720"/>
            <a:chOff x="412" y="2314"/>
            <a:chExt cx="18324" cy="6472"/>
          </a:xfrm>
        </p:grpSpPr>
        <p:sp>
          <p:nvSpPr>
            <p:cNvPr id="10" name="右箭头 9"/>
            <p:cNvSpPr/>
            <p:nvPr/>
          </p:nvSpPr>
          <p:spPr>
            <a:xfrm>
              <a:off x="412" y="4417"/>
              <a:ext cx="18324" cy="1928"/>
            </a:xfrm>
            <a:prstGeom prst="rightArrow">
              <a:avLst/>
            </a:prstGeom>
            <a:solidFill>
              <a:schemeClr val="accent1">
                <a:lumMod val="20000"/>
                <a:lumOff val="80000"/>
              </a:schemeClr>
            </a:solidFill>
            <a:ln w="19050" cmpd="dbl">
              <a:solidFill>
                <a:schemeClr val="accent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1800</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1804</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 1826</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1881</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 1</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rPr>
                <a:t>882</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rPr>
                <a:t>年 </a:t>
              </a:r>
              <a:r>
                <a:rPr 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rPr>
                <a:t>1885</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rPr>
                <a:t>1894</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rPr>
                <a:t>年  </a:t>
              </a:r>
              <a:r>
                <a:rPr 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1896</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1898</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1900</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1905</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1908</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1910</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1911</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 </a:t>
              </a:r>
              <a:r>
                <a:rPr lang="en-US" altLang="zh-CN"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1</a:t>
              </a:r>
              <a:r>
                <a:rPr 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917</a:t>
              </a:r>
              <a:r>
                <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rPr>
                <a:t>年</a:t>
              </a:r>
              <a:endParaRPr lang="zh-CN" altLang="en-US" sz="1600" smtClean="0">
                <a:solidFill>
                  <a:prstClr val="black"/>
                </a:solidFill>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11" name="矩形 10"/>
            <p:cNvSpPr/>
            <p:nvPr/>
          </p:nvSpPr>
          <p:spPr>
            <a:xfrm>
              <a:off x="3871" y="6715"/>
              <a:ext cx="1110" cy="2011"/>
            </a:xfrm>
            <a:prstGeom prst="rect">
              <a:avLst/>
            </a:prstGeom>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rPr>
                <a:t>苏丹反英大起义</a:t>
              </a:r>
            </a:p>
          </p:txBody>
        </p:sp>
        <p:sp>
          <p:nvSpPr>
            <p:cNvPr id="12" name="矩形 11"/>
            <p:cNvSpPr/>
            <p:nvPr/>
          </p:nvSpPr>
          <p:spPr>
            <a:xfrm>
              <a:off x="1773" y="6696"/>
              <a:ext cx="741" cy="2090"/>
            </a:xfrm>
            <a:prstGeom prst="rect">
              <a:avLst/>
            </a:prstGeom>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海地独立</a:t>
              </a:r>
            </a:p>
          </p:txBody>
        </p:sp>
        <p:sp>
          <p:nvSpPr>
            <p:cNvPr id="13" name="矩形 12"/>
            <p:cNvSpPr/>
            <p:nvPr/>
          </p:nvSpPr>
          <p:spPr>
            <a:xfrm>
              <a:off x="6089" y="6678"/>
              <a:ext cx="1126" cy="2108"/>
            </a:xfrm>
            <a:prstGeom prst="rect">
              <a:avLst/>
            </a:prstGeom>
            <a:solidFill>
              <a:schemeClr val="accent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印度国大党成立</a:t>
              </a:r>
            </a:p>
          </p:txBody>
        </p:sp>
        <p:sp>
          <p:nvSpPr>
            <p:cNvPr id="14" name="矩形 13"/>
            <p:cNvSpPr/>
            <p:nvPr/>
          </p:nvSpPr>
          <p:spPr>
            <a:xfrm>
              <a:off x="9212" y="2314"/>
              <a:ext cx="1734" cy="1621"/>
            </a:xfrm>
            <a:prstGeom prst="rect">
              <a:avLst/>
            </a:prstGeom>
            <a:solidFill>
              <a:schemeClr val="accent6">
                <a:lumMod val="75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巴西共和国成立</a:t>
              </a:r>
            </a:p>
          </p:txBody>
        </p:sp>
        <p:sp>
          <p:nvSpPr>
            <p:cNvPr id="15" name="下箭头 14"/>
            <p:cNvSpPr/>
            <p:nvPr/>
          </p:nvSpPr>
          <p:spPr>
            <a:xfrm>
              <a:off x="4199" y="5938"/>
              <a:ext cx="358" cy="704"/>
            </a:xfrm>
            <a:prstGeom prst="down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6" name="下箭头 15"/>
            <p:cNvSpPr/>
            <p:nvPr/>
          </p:nvSpPr>
          <p:spPr>
            <a:xfrm>
              <a:off x="14585" y="5944"/>
              <a:ext cx="358" cy="704"/>
            </a:xfrm>
            <a:prstGeom prst="downArrow">
              <a:avLst/>
            </a:prstGeom>
            <a:solidFill>
              <a:schemeClr val="accent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17" name="矩形 16"/>
            <p:cNvSpPr/>
            <p:nvPr/>
          </p:nvSpPr>
          <p:spPr>
            <a:xfrm>
              <a:off x="12519" y="2314"/>
              <a:ext cx="1885" cy="1665"/>
            </a:xfrm>
            <a:prstGeom prst="rect">
              <a:avLst/>
            </a:prstGeom>
            <a:solidFill>
              <a:schemeClr val="accent6">
                <a:lumMod val="75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孟买政治总罢工</a:t>
              </a:r>
            </a:p>
          </p:txBody>
        </p:sp>
        <p:sp>
          <p:nvSpPr>
            <p:cNvPr id="18" name="矩形 17"/>
            <p:cNvSpPr/>
            <p:nvPr/>
          </p:nvSpPr>
          <p:spPr>
            <a:xfrm>
              <a:off x="13973" y="6678"/>
              <a:ext cx="1527" cy="2108"/>
            </a:xfrm>
            <a:prstGeom prst="rect">
              <a:avLst/>
            </a:prstGeom>
            <a:solidFill>
              <a:schemeClr val="accent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墨西哥资产阶级革命</a:t>
              </a:r>
            </a:p>
          </p:txBody>
        </p:sp>
        <p:sp>
          <p:nvSpPr>
            <p:cNvPr id="19" name="矩形 18"/>
            <p:cNvSpPr/>
            <p:nvPr/>
          </p:nvSpPr>
          <p:spPr>
            <a:xfrm>
              <a:off x="2589" y="2314"/>
              <a:ext cx="1506" cy="1681"/>
            </a:xfrm>
            <a:prstGeom prst="rect">
              <a:avLst/>
            </a:prstGeom>
            <a:solidFill>
              <a:schemeClr val="accent6">
                <a:lumMod val="75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err="1">
                  <a:solidFill>
                    <a:prstClr val="white"/>
                  </a:solidFill>
                  <a:latin typeface="黑体" panose="02010609060101010101" pitchFamily="49" charset="-122"/>
                  <a:ea typeface="黑体" panose="02010609060101010101" pitchFamily="49" charset="-122"/>
                  <a:sym typeface="+mn-ea"/>
                </a:rPr>
                <a:t>拉美殖民地基本独立</a:t>
              </a:r>
              <a:endParaRPr>
                <a:solidFill>
                  <a:prstClr val="white"/>
                </a:solidFill>
                <a:latin typeface="黑体" panose="02010609060101010101" pitchFamily="49" charset="-122"/>
                <a:ea typeface="黑体" panose="02010609060101010101" pitchFamily="49" charset="-122"/>
                <a:sym typeface="+mn-ea"/>
              </a:endParaRPr>
            </a:p>
          </p:txBody>
        </p:sp>
        <p:sp>
          <p:nvSpPr>
            <p:cNvPr id="20" name="下箭头 19"/>
            <p:cNvSpPr/>
            <p:nvPr/>
          </p:nvSpPr>
          <p:spPr>
            <a:xfrm>
              <a:off x="6401" y="5938"/>
              <a:ext cx="358" cy="704"/>
            </a:xfrm>
            <a:prstGeom prst="downArrow">
              <a:avLst/>
            </a:prstGeom>
            <a:solidFill>
              <a:schemeClr val="accent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21" name="下箭头 20"/>
            <p:cNvSpPr/>
            <p:nvPr/>
          </p:nvSpPr>
          <p:spPr>
            <a:xfrm rot="10800000">
              <a:off x="9900" y="4128"/>
              <a:ext cx="358" cy="704"/>
            </a:xfrm>
            <a:prstGeom prst="downArrow">
              <a:avLst/>
            </a:prstGeom>
            <a:solidFill>
              <a:schemeClr val="accent6">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22" name="下箭头 21"/>
            <p:cNvSpPr/>
            <p:nvPr/>
          </p:nvSpPr>
          <p:spPr>
            <a:xfrm rot="10800000">
              <a:off x="13282" y="4123"/>
              <a:ext cx="358" cy="704"/>
            </a:xfrm>
            <a:prstGeom prst="downArrow">
              <a:avLst/>
            </a:prstGeom>
            <a:solidFill>
              <a:schemeClr val="accent6">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23" name="下箭头 22"/>
            <p:cNvSpPr/>
            <p:nvPr/>
          </p:nvSpPr>
          <p:spPr>
            <a:xfrm>
              <a:off x="2051" y="5938"/>
              <a:ext cx="358" cy="704"/>
            </a:xfrm>
            <a:prstGeom prst="down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24" name="下箭头 23"/>
            <p:cNvSpPr/>
            <p:nvPr/>
          </p:nvSpPr>
          <p:spPr>
            <a:xfrm rot="10800000">
              <a:off x="3193" y="4123"/>
              <a:ext cx="358" cy="704"/>
            </a:xfrm>
            <a:prstGeom prst="downArrow">
              <a:avLst/>
            </a:prstGeom>
            <a:solidFill>
              <a:schemeClr val="accent6">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25" name="矩形 24"/>
            <p:cNvSpPr/>
            <p:nvPr/>
          </p:nvSpPr>
          <p:spPr>
            <a:xfrm>
              <a:off x="4770" y="2314"/>
              <a:ext cx="1409" cy="1679"/>
            </a:xfrm>
            <a:prstGeom prst="rect">
              <a:avLst/>
            </a:prstGeom>
            <a:solidFill>
              <a:schemeClr val="accent6">
                <a:lumMod val="75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rPr>
                <a:t>埃及反英斗争</a:t>
              </a:r>
            </a:p>
          </p:txBody>
        </p:sp>
        <p:sp>
          <p:nvSpPr>
            <p:cNvPr id="26" name="下箭头 25"/>
            <p:cNvSpPr/>
            <p:nvPr/>
          </p:nvSpPr>
          <p:spPr>
            <a:xfrm rot="10800000">
              <a:off x="5295" y="4123"/>
              <a:ext cx="358" cy="704"/>
            </a:xfrm>
            <a:prstGeom prst="downArrow">
              <a:avLst/>
            </a:prstGeom>
            <a:solidFill>
              <a:schemeClr val="accent6">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27" name="矩形 26"/>
            <p:cNvSpPr/>
            <p:nvPr/>
          </p:nvSpPr>
          <p:spPr>
            <a:xfrm>
              <a:off x="6975" y="2314"/>
              <a:ext cx="1515" cy="1659"/>
            </a:xfrm>
            <a:prstGeom prst="rect">
              <a:avLst/>
            </a:prstGeom>
            <a:solidFill>
              <a:schemeClr val="accent6">
                <a:lumMod val="75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mtClean="0">
                  <a:solidFill>
                    <a:prstClr val="white"/>
                  </a:solidFill>
                  <a:latin typeface="黑体" panose="02010609060101010101" pitchFamily="49" charset="-122"/>
                  <a:ea typeface="黑体" panose="02010609060101010101" pitchFamily="49" charset="-122"/>
                  <a:sym typeface="+mn-ea"/>
                </a:rPr>
                <a:t>埃塞俄比亚反意</a:t>
              </a:r>
              <a:r>
                <a:rPr lang="zh-CN" altLang="en-US">
                  <a:solidFill>
                    <a:prstClr val="white"/>
                  </a:solidFill>
                  <a:latin typeface="黑体" panose="02010609060101010101" pitchFamily="49" charset="-122"/>
                  <a:ea typeface="黑体" panose="02010609060101010101" pitchFamily="49" charset="-122"/>
                  <a:sym typeface="+mn-ea"/>
                </a:rPr>
                <a:t>斗争</a:t>
              </a:r>
            </a:p>
          </p:txBody>
        </p:sp>
        <p:sp>
          <p:nvSpPr>
            <p:cNvPr id="28" name="矩形 27"/>
            <p:cNvSpPr/>
            <p:nvPr/>
          </p:nvSpPr>
          <p:spPr>
            <a:xfrm>
              <a:off x="8248" y="6658"/>
              <a:ext cx="1472" cy="2128"/>
            </a:xfrm>
            <a:prstGeom prst="rect">
              <a:avLst/>
            </a:prstGeom>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rPr>
                <a:t>打败侵埃意军，签署和约</a:t>
              </a:r>
            </a:p>
          </p:txBody>
        </p:sp>
        <p:sp>
          <p:nvSpPr>
            <p:cNvPr id="29" name="下箭头 28"/>
            <p:cNvSpPr/>
            <p:nvPr/>
          </p:nvSpPr>
          <p:spPr>
            <a:xfrm rot="10800000">
              <a:off x="7554" y="4123"/>
              <a:ext cx="358" cy="704"/>
            </a:xfrm>
            <a:prstGeom prst="downArrow">
              <a:avLst/>
            </a:prstGeom>
            <a:solidFill>
              <a:schemeClr val="accent6">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30" name="下箭头 29"/>
            <p:cNvSpPr/>
            <p:nvPr/>
          </p:nvSpPr>
          <p:spPr>
            <a:xfrm>
              <a:off x="8805" y="5938"/>
              <a:ext cx="358" cy="704"/>
            </a:xfrm>
            <a:prstGeom prst="down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31" name="矩形 30"/>
            <p:cNvSpPr/>
            <p:nvPr/>
          </p:nvSpPr>
          <p:spPr>
            <a:xfrm>
              <a:off x="11844" y="6678"/>
              <a:ext cx="1275" cy="2108"/>
            </a:xfrm>
            <a:prstGeom prst="rect">
              <a:avLst/>
            </a:prstGeom>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伊朗立宪革命</a:t>
              </a:r>
            </a:p>
          </p:txBody>
        </p:sp>
        <p:sp>
          <p:nvSpPr>
            <p:cNvPr id="32" name="下箭头 31"/>
            <p:cNvSpPr/>
            <p:nvPr/>
          </p:nvSpPr>
          <p:spPr>
            <a:xfrm>
              <a:off x="12286" y="5938"/>
              <a:ext cx="358" cy="704"/>
            </a:xfrm>
            <a:prstGeom prst="down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33" name="矩形 32"/>
            <p:cNvSpPr/>
            <p:nvPr/>
          </p:nvSpPr>
          <p:spPr>
            <a:xfrm>
              <a:off x="16295" y="6740"/>
              <a:ext cx="1590" cy="1984"/>
            </a:xfrm>
            <a:prstGeom prst="rect">
              <a:avLst/>
            </a:prstGeom>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墨西哥资产阶级宪法颁布</a:t>
              </a:r>
            </a:p>
          </p:txBody>
        </p:sp>
        <p:sp>
          <p:nvSpPr>
            <p:cNvPr id="34" name="下箭头 33"/>
            <p:cNvSpPr/>
            <p:nvPr/>
          </p:nvSpPr>
          <p:spPr>
            <a:xfrm>
              <a:off x="16941" y="5938"/>
              <a:ext cx="358" cy="704"/>
            </a:xfrm>
            <a:prstGeom prst="downArrow">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sp>
          <p:nvSpPr>
            <p:cNvPr id="35" name="矩形 34"/>
            <p:cNvSpPr/>
            <p:nvPr/>
          </p:nvSpPr>
          <p:spPr>
            <a:xfrm>
              <a:off x="15291" y="2314"/>
              <a:ext cx="1213" cy="1718"/>
            </a:xfrm>
            <a:prstGeom prst="rect">
              <a:avLst/>
            </a:prstGeom>
            <a:solidFill>
              <a:schemeClr val="accent6">
                <a:lumMod val="75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prstClr val="white"/>
                  </a:solidFill>
                  <a:latin typeface="黑体" panose="02010609060101010101" pitchFamily="49" charset="-122"/>
                  <a:ea typeface="黑体" panose="02010609060101010101" pitchFamily="49" charset="-122"/>
                  <a:sym typeface="+mn-ea"/>
                </a:rPr>
                <a:t>辛亥革命</a:t>
              </a:r>
            </a:p>
          </p:txBody>
        </p:sp>
        <p:sp>
          <p:nvSpPr>
            <p:cNvPr id="36" name="下箭头 35"/>
            <p:cNvSpPr/>
            <p:nvPr/>
          </p:nvSpPr>
          <p:spPr>
            <a:xfrm rot="10800000">
              <a:off x="15726" y="4134"/>
              <a:ext cx="358" cy="704"/>
            </a:xfrm>
            <a:prstGeom prst="downArrow">
              <a:avLst/>
            </a:prstGeom>
            <a:solidFill>
              <a:schemeClr val="accent6">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黑体" panose="02010609060101010101" pitchFamily="49" charset="-122"/>
                <a:ea typeface="黑体" panose="02010609060101010101" pitchFamily="49" charset="-122"/>
              </a:endParaRPr>
            </a:p>
          </p:txBody>
        </p:sp>
      </p:grpSp>
      <p:sp>
        <p:nvSpPr>
          <p:cNvPr id="2" name="矩形 1"/>
          <p:cNvSpPr/>
          <p:nvPr/>
        </p:nvSpPr>
        <p:spPr>
          <a:xfrm>
            <a:off x="3942449" y="1171542"/>
            <a:ext cx="4493538" cy="523220"/>
          </a:xfrm>
          <a:prstGeom prst="rect">
            <a:avLst/>
          </a:prstGeom>
        </p:spPr>
        <p:txBody>
          <a:bodyPr wrap="none">
            <a:spAutoFit/>
          </a:bodyPr>
          <a:lstStyle/>
          <a:p>
            <a:r>
              <a:rPr lang="zh-CN" altLang="en-US" sz="2800">
                <a:latin typeface="黑体" panose="02010609060101010101" pitchFamily="49" charset="-122"/>
                <a:ea typeface="黑体" panose="02010609060101010101" pitchFamily="49" charset="-122"/>
                <a:sym typeface="+mn-ea"/>
              </a:rPr>
              <a:t>亚非拉民族独立运动时间轴</a:t>
            </a:r>
            <a:endParaRPr lang="zh-CN" altLang="en-US" sz="2800">
              <a:latin typeface="黑体" panose="02010609060101010101" pitchFamily="49" charset="-122"/>
              <a:ea typeface="黑体" panose="02010609060101010101" pitchFamily="49" charset="-122"/>
            </a:endParaRPr>
          </a:p>
        </p:txBody>
      </p:sp>
      <p:sp>
        <p:nvSpPr>
          <p:cNvPr id="38" name="标题 2"/>
          <p:cNvSpPr>
            <a:spLocks noGrp="1"/>
          </p:cNvSpPr>
          <p:nvPr>
            <p:ph type="ctrTitle"/>
          </p:nvPr>
        </p:nvSpPr>
        <p:spPr/>
        <p:txBody>
          <a:bodyPr>
            <a:normAutofit fontScale="90000"/>
          </a:bodyPr>
          <a:lstStyle/>
          <a:p>
            <a:br>
              <a:rPr lang="en-US" altLang="zh-CN" smtClean="0">
                <a:sym typeface="+mn-ea"/>
              </a:rPr>
            </a:br>
            <a:r>
              <a:rPr lang="zh-CN" altLang="en-US" smtClean="0">
                <a:sym typeface="+mn-ea"/>
              </a:rPr>
              <a:t>三、非洲</a:t>
            </a:r>
            <a:r>
              <a:rPr lang="zh-CN" altLang="zh-CN" smtClean="0">
                <a:sym typeface="+mn-ea"/>
              </a:rPr>
              <a:t>的</a:t>
            </a:r>
            <a:r>
              <a:rPr lang="zh-CN" altLang="en-US" smtClean="0">
                <a:sym typeface="+mn-ea"/>
              </a:rPr>
              <a:t>抗争</a:t>
            </a:r>
            <a:br>
              <a:rPr lang="zh-CN" altLang="zh-CN" smtClean="0">
                <a:sym typeface="+mn-ea"/>
              </a:rPr>
            </a:br>
            <a:endParaRPr lang="zh-CN" altLang="en-US"/>
          </a:p>
        </p:txBody>
      </p:sp>
      <p:pic>
        <p:nvPicPr>
          <p:cNvPr id="39" name="New picture" hidden="1"/>
          <p:cNvPicPr/>
          <p:nvPr/>
        </p:nvPicPr>
        <p:blipFill>
          <a:blip r:embed="rId2"/>
          <a:stretch>
            <a:fillRect/>
          </a:stretch>
        </p:blipFill>
        <p:spPr>
          <a:xfrm>
            <a:off x="12458700" y="10985500"/>
            <a:ext cx="317500" cy="3810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a:cs typeface="Arial"/>
      </a:majorFont>
      <a:minorFont>
        <a:latin typeface="Calibri"/>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square">
        <a:spAutoFit/>
      </a:bodyPr>
      <a:lstStyle>
        <a:defPPr algn="just">
          <a:lnSpc>
            <a:spcPct val="150000"/>
          </a:lnSpc>
          <a:spcAft>
            <a:spcPts val="0"/>
          </a:spcAft>
          <a:defRPr sz="2400" kern="100" dirty="0" smtClean="0">
            <a:latin typeface="黑体" panose="02010609060101010101" pitchFamily="49" charset="-122"/>
            <a:ea typeface="黑体" panose="02010609060101010101" pitchFamily="49" charset="-122"/>
            <a:cs typeface="Times New Roman" panose="02020603050405020304" pitchFamily="18" charset="0"/>
          </a:defRPr>
        </a:defPPr>
      </a:lstStyle>
      <a:style>
        <a:lnRef idx="2">
          <a:schemeClr val="dk1"/>
        </a:lnRef>
        <a:fillRef idx="1">
          <a:schemeClr val="lt1"/>
        </a:fillRef>
        <a:effectRef idx="0">
          <a:schemeClr val="dk1"/>
        </a:effectRef>
        <a:fontRef idx="minor">
          <a:schemeClr val="dk1"/>
        </a:fontRef>
      </a:style>
    </a:spDef>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205</Paragraphs>
  <Slides>26</Slides>
  <Notes>2</Notes>
  <TotalTime>4</TotalTime>
  <HiddenSlides>1</HiddenSlides>
  <MMClips>0</MMClips>
  <ScaleCrop>0</ScaleCrop>
  <HeadingPairs>
    <vt:vector baseType="variant" size="6">
      <vt:variant>
        <vt:lpstr>Fonts used</vt:lpstr>
      </vt:variant>
      <vt:variant>
        <vt:i4>12</vt:i4>
      </vt:variant>
      <vt:variant>
        <vt:lpstr>Theme</vt:lpstr>
      </vt:variant>
      <vt:variant>
        <vt:i4>1</vt:i4>
      </vt:variant>
      <vt:variant>
        <vt:lpstr>Slide Titles</vt:lpstr>
      </vt:variant>
      <vt:variant>
        <vt:i4>26</vt:i4>
      </vt:variant>
    </vt:vector>
  </HeadingPairs>
  <TitlesOfParts>
    <vt:vector baseType="lpstr" size="39">
      <vt:lpstr>Arial</vt:lpstr>
      <vt:lpstr>Times New Roman</vt:lpstr>
      <vt:lpstr>宋体</vt:lpstr>
      <vt:lpstr>Calibri</vt:lpstr>
      <vt:lpstr>黑体</vt:lpstr>
      <vt:lpstr>楷体</vt:lpstr>
      <vt:lpstr>Calibri Light</vt:lpstr>
      <vt:lpstr>字魂手刻宋</vt:lpstr>
      <vt:lpstr>兰米粗楷简体</vt:lpstr>
      <vt:lpstr>Wingdings</vt:lpstr>
      <vt:lpstr>楷体_GB2312</vt:lpstr>
      <vt:lpstr>微软雅黑</vt:lpstr>
      <vt:lpstr>Office 主题</vt:lpstr>
      <vt:lpstr>第13课 亚非拉民族独立运动</vt:lpstr>
      <vt:lpstr>一、拉丁美洲的民族独立运动</vt:lpstr>
      <vt:lpstr>一、拉丁美洲的民族独立运动</vt:lpstr>
      <vt:lpstr>一、拉丁美洲的民族独立运动</vt:lpstr>
      <vt:lpstr>一、拉丁美洲的民族独立运动</vt:lpstr>
      <vt:lpstr>一、拉丁美洲的民族独立运动</vt:lpstr>
      <vt:lpstr>一、拉丁美洲的民族独立运动</vt:lpstr>
      <vt:lpstr>一、拉丁美洲的民族独立运动</vt:lpstr>
      <vt:lpstr>一、拉丁美洲的民族独立运动</vt:lpstr>
      <vt:lpstr>一、拉丁美洲的民族独立运动</vt:lpstr>
      <vt:lpstr>一、拉丁美洲的民族独立运动</vt:lpstr>
      <vt:lpstr>二、亚洲的觉醒</vt:lpstr>
      <vt:lpstr>二、亚洲的觉醒</vt:lpstr>
      <vt:lpstr>二、亚洲的觉醒</vt:lpstr>
      <vt:lpstr>二、亚洲的觉醒</vt:lpstr>
      <vt:lpstr>二、亚洲的觉醒</vt:lpstr>
      <vt:lpstr>二、亚洲的觉醒</vt:lpstr>
      <vt:lpstr>二、亚洲的觉醒</vt:lpstr>
      <vt:lpstr>三、非洲的抗争</vt:lpstr>
      <vt:lpstr>三、非洲的抗争</vt:lpstr>
      <vt:lpstr>三、非洲的抗争</vt:lpstr>
      <vt:lpstr>三、非洲的抗争</vt:lpstr>
      <vt:lpstr>三、非洲的抗争</vt:lpstr>
      <vt:lpstr>三、非洲的抗争</vt:lpstr>
      <vt:lpstr>三、非洲的抗争</vt:lpstr>
      <vt:lpstr>三、非洲的抗争</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周淑婷</dc:creator>
  <cp:lastModifiedBy>常海燕</cp:lastModifiedBy>
  <cp:revision>1093</cp:revision>
  <dcterms:created xsi:type="dcterms:W3CDTF">2018-12-13T05:08:00Z</dcterms:created>
  <dcterms:modified xsi:type="dcterms:W3CDTF">2020-07-12T06:40:46Z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