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277" r:id="rId4"/>
    <p:sldId id="288" r:id="rId5"/>
    <p:sldId id="340" r:id="rId6"/>
    <p:sldId id="328" r:id="rId7"/>
    <p:sldId id="341" r:id="rId8"/>
    <p:sldId id="329" r:id="rId9"/>
    <p:sldId id="413" r:id="rId10"/>
    <p:sldId id="326" r:id="rId11"/>
    <p:sldId id="417" r:id="rId12"/>
    <p:sldId id="330" r:id="rId13"/>
    <p:sldId id="289" r:id="rId14"/>
    <p:sldId id="290" r:id="rId15"/>
    <p:sldId id="422" r:id="rId16"/>
    <p:sldId id="423" r:id="rId17"/>
    <p:sldId id="322" r:id="rId18"/>
    <p:sldId id="333" r:id="rId19"/>
    <p:sldId id="425" r:id="rId20"/>
    <p:sldId id="336" r:id="rId21"/>
    <p:sldId id="291" r:id="rId22"/>
    <p:sldId id="294" r:id="rId23"/>
    <p:sldId id="293" r:id="rId24"/>
    <p:sldId id="295" r:id="rId25"/>
    <p:sldId id="428" r:id="rId26"/>
    <p:sldId id="264" r:id="rId27"/>
    <p:sldId id="261" r:id="rId28"/>
    <p:sldId id="263" r:id="rId29"/>
    <p:sldId id="420" r:id="rId30"/>
    <p:sldId id="275" r:id="rId31"/>
    <p:sldId id="296" r:id="rId32"/>
    <p:sldId id="297" r:id="rId33"/>
    <p:sldId id="421" r:id="rId34"/>
    <p:sldId id="265" r:id="rId35"/>
    <p:sldId id="300" r:id="rId36"/>
    <p:sldId id="299" r:id="rId37"/>
    <p:sldId id="301" r:id="rId38"/>
    <p:sldId id="281" r:id="rId39"/>
    <p:sldId id="305" r:id="rId40"/>
    <p:sldId id="303" r:id="rId41"/>
    <p:sldId id="302" r:id="rId42"/>
    <p:sldId id="298" r:id="rId43"/>
    <p:sldId id="304" r:id="rId44"/>
    <p:sldId id="266" r:id="rId45"/>
    <p:sldId id="306" r:id="rId46"/>
    <p:sldId id="267" r:id="rId47"/>
    <p:sldId id="429" r:id="rId48"/>
    <p:sldId id="430" r:id="rId49"/>
    <p:sldId id="268" r:id="rId50"/>
    <p:sldId id="307" r:id="rId51"/>
    <p:sldId id="309" r:id="rId52"/>
    <p:sldId id="308" r:id="rId53"/>
    <p:sldId id="310" r:id="rId54"/>
    <p:sldId id="311" r:id="rId55"/>
    <p:sldId id="269" r:id="rId56"/>
    <p:sldId id="270" r:id="rId57"/>
    <p:sldId id="431" r:id="rId58"/>
    <p:sldId id="317" r:id="rId59"/>
    <p:sldId id="271" r:id="rId60"/>
    <p:sldId id="273" r:id="rId61"/>
    <p:sldId id="318" r:id="rId62"/>
    <p:sldId id="319" r:id="rId63"/>
    <p:sldId id="432" r:id="rId64"/>
    <p:sldId id="272" r:id="rId65"/>
  </p:sldIdLst>
  <p:sldSz cx="9144000" cy="6858000" type="screen4x3"/>
  <p:notesSz cx="6858000" cy="9144000"/>
  <p:custDataLst>
    <p:tags r:id="rId6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主题样式 1 - 强调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fill>
          <a:solidFill>
            <a:schemeClr val="accent1">
              <a:alpha val="40000"/>
            </a:schemeClr>
          </a:solidFill>
        </a:fill>
      </a:tcStyle>
    </a:band1H>
    <a:band1V>
      <a:tcStyle>
        <a:tcBdr>
          <a:top>
            <a:lnRef idx="1">
              <a:schemeClr val="accent1"/>
            </a:lnRef>
          </a:top>
          <a:bottom>
            <a:lnRef idx="1">
              <a:schemeClr val="accent1"/>
            </a:lnRef>
          </a:bottom>
        </a:tcBdr>
        <a:fill>
          <a:solidFill>
            <a:schemeClr val="accent1">
              <a:alpha val="40000"/>
            </a:schemeClr>
          </a:solidFill>
        </a:fill>
      </a:tcStyle>
    </a:band1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554" y="-90"/>
      </p:cViewPr>
      <p:guideLst>
        <p:guide orient="horz" pos="2218"/>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 Type="http://schemas.openxmlformats.org/officeDocument/2006/relationships/slide" Target="slides/slide4.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tags" Target="tags/tag29.xml" /><Relationship Id="rId67" Type="http://schemas.openxmlformats.org/officeDocument/2006/relationships/presProps" Target="presProps.xml" /><Relationship Id="rId68" Type="http://schemas.openxmlformats.org/officeDocument/2006/relationships/viewProps" Target="viewProps.xml" /><Relationship Id="rId69" Type="http://schemas.openxmlformats.org/officeDocument/2006/relationships/theme" Target="theme/theme1.xml" /><Relationship Id="rId7" Type="http://schemas.openxmlformats.org/officeDocument/2006/relationships/slide" Target="slides/slide5.xml" /><Relationship Id="rId70" Type="http://schemas.openxmlformats.org/officeDocument/2006/relationships/tableStyles" Target="tableStyles.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7.emf" /><Relationship Id="rId2" Type="http://schemas.openxmlformats.org/officeDocument/2006/relationships/image" Target="../media/image8.emf" /><Relationship Id="rId3" Type="http://schemas.openxmlformats.org/officeDocument/2006/relationships/image" Target="../media/image9.e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17.e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34E29D-C5B8-4092-9C38-527532BD236D}" type="datetimeFigureOut">
              <a:rPr lang="zh-CN" altLang="en-US" smtClean="0"/>
              <a:t>2020/7/5</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6ADDCC-C021-4997-B551-DEBB52F8D7BC}" type="slidenum">
              <a:rPr lang="zh-CN" altLang="en-US" smtClean="0"/>
              <a:t>‹#›</a:t>
            </a:fld>
            <a:endParaRPr lang="zh-CN" altLang="en-US"/>
          </a:p>
        </p:txBody>
      </p:sp>
    </p:spTree>
    <p:extLst>
      <p:ext uri="{BB962C8B-B14F-4D97-AF65-F5344CB8AC3E}">
        <p14:creationId xmlns:p14="http://schemas.microsoft.com/office/powerpoint/2010/main" val="2202727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showMasterSp="0">
  <p:cSld>
    <p:bg bwMode="auto">
      <p:bgPr>
        <a:solidFill>
          <a:schemeClr val="bg1"/>
        </a:solidFill>
        <a:effectLst/>
      </p:bgPr>
    </p:bg>
    <p:spTree>
      <p:nvGrpSpPr>
        <p:cNvPr id="1" name=""/>
        <p:cNvGrpSpPr/>
        <p:nvPr/>
      </p:nvGrpSpPr>
      <p:grpSpPr>
        <a:xfrm>
          <a:off x="0" y="0"/>
          <a:ext cx="0" cy="0"/>
        </a:xfrm>
      </p:grpSpPr>
      <p:sp>
        <p:nvSpPr>
          <p:cNvPr id="9218" name="Rectangle 2"/>
          <p:cNvSpPr>
            <a:spLocks noGrp="1" noRot="1" noChangeAspect="1" noChangeArrowheads="1" noTextEdit="1"/>
          </p:cNvSpPr>
          <p:nvPr>
            <p:ph type="sldImg"/>
          </p:nvPr>
        </p:nvSpPr>
        <p:spPr>
          <a:xfrm>
            <a:off x="1141413" y="684213"/>
            <a:ext cx="4572000" cy="3429000"/>
          </a:xfrm>
        </p:spPr>
      </p:sp>
      <p:sp>
        <p:nvSpPr>
          <p:cNvPr id="471043" name="Rectangle 3"/>
          <p:cNvSpPr>
            <a:spLocks noGrp="1" noRot="1" noChangeArrowheads="1"/>
          </p:cNvSpPr>
          <p:nvPr>
            <p:ph type="body" idx="1"/>
          </p:nvPr>
        </p:nvSpPr>
        <p:spPr>
          <a:xfrm>
            <a:off x="684213" y="4341813"/>
            <a:ext cx="5486400" cy="4114800"/>
          </a:xfrm>
        </p:spPr>
        <p:txBody>
          <a:bodyPr/>
          <a:lstStyle/>
          <a:p>
            <a:pPr eaLnBrk="1" hangingPunct="1">
              <a:defRPr/>
            </a:pPr>
            <a:r>
              <a:rPr lang="zh-CN" altLang="en-US" b="1" smtClean="0">
                <a:solidFill>
                  <a:srgbClr val="FF0000"/>
                </a:solidFill>
                <a:effectLst>
                  <a:outerShdw blurRad="38100" dist="38100" dir="2700000" algn="tl">
                    <a:srgbClr val="C0C0C0"/>
                  </a:outerShdw>
                </a:effectLst>
              </a:rPr>
              <a:t>工业革命的进行和工业资本主义的发展</a:t>
            </a:r>
            <a:r>
              <a:rPr lang="en-US" b="1" smtClean="0">
                <a:solidFill>
                  <a:srgbClr val="FF0000"/>
                </a:solidFill>
                <a:effectLst>
                  <a:outerShdw blurRad="38100" dist="38100" dir="2700000" algn="tl">
                    <a:srgbClr val="C0C0C0"/>
                  </a:outerShdw>
                </a:effectLst>
              </a:rPr>
              <a:t>---- </a:t>
            </a:r>
            <a:r>
              <a:rPr lang="en-US" b="1" smtClean="0">
                <a:solidFill>
                  <a:srgbClr val="0000FF"/>
                </a:solidFill>
              </a:rPr>
              <a:t>19</a:t>
            </a:r>
            <a:r>
              <a:rPr lang="zh-CN" altLang="en-US" b="1" smtClean="0">
                <a:solidFill>
                  <a:srgbClr val="0000FF"/>
                </a:solidFill>
              </a:rPr>
              <a:t>世纪六七十年代的资产阶级革命和改革</a:t>
            </a:r>
            <a:r>
              <a:rPr lang="en-US" b="1" smtClean="0">
                <a:solidFill>
                  <a:srgbClr val="0000FF"/>
                </a:solidFill>
              </a:rPr>
              <a:t>------</a:t>
            </a:r>
            <a:r>
              <a:rPr lang="zh-CN" altLang="en-US" b="1" smtClean="0">
                <a:solidFill>
                  <a:schemeClr val="bg1"/>
                </a:solidFill>
              </a:rPr>
              <a:t>资本主义制度在世界范围内确立</a:t>
            </a:r>
            <a:r>
              <a:rPr lang="en-US" b="1" smtClean="0">
                <a:solidFill>
                  <a:schemeClr val="bg1"/>
                </a:solidFill>
              </a:rPr>
              <a:t>\</a:t>
            </a:r>
            <a:r>
              <a:rPr lang="zh-CN" altLang="en-US" b="1" smtClean="0">
                <a:solidFill>
                  <a:schemeClr val="bg1"/>
                </a:solidFill>
              </a:rPr>
              <a:t>发展</a:t>
            </a:r>
          </a:p>
        </p:txBody>
      </p:sp>
    </p:spTree>
  </p:cSld>
  <p:clrMapOvr>
    <a:overrideClrMapping bg1="lt1" tx1="dk1" bg2="lt2" tx2="dk2" accent1="accent1" accent2="accent2" accent3="accent3" accent4="accent4" accent5="accent5" accent6="accent6" hlink="hlink" folHlink="folHlink"/>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0481" name="幻灯片图像占位符 1"/>
          <p:cNvSpPr>
            <a:spLocks noGrp="1" noRot="1" noChangeAspect="1" noTextEdit="1"/>
          </p:cNvSpPr>
          <p:nvPr>
            <p:ph type="sldImg"/>
          </p:nvPr>
        </p:nvSpPr>
        <p:spPr bwMode="auto">
          <a:xfrm>
            <a:off x="1143000" y="685800"/>
            <a:ext cx="4572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0482"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a:spcBef>
                <a:spcPct val="0"/>
              </a:spcBef>
            </a:pPr>
            <a:endParaRPr lang="zh-CN" altLang="en-US" smtClean="0"/>
          </a:p>
        </p:txBody>
      </p:sp>
      <p:sp>
        <p:nvSpPr>
          <p:cNvPr id="20483"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E29867CD-CBC2-4151-AE3A-DA464B4BA819}" type="slidenum">
              <a:rPr lang="zh-CN" altLang="en-US">
                <a:solidFill>
                  <a:prstClr val="black"/>
                </a:solidFill>
                <a:latin typeface="Times New Roman" panose="02020603050405020304" pitchFamily="18" charset="0"/>
              </a:rPr>
              <a:t>50</a:t>
            </a:fld>
            <a:endParaRPr lang="en-US" altLang="zh-CN">
              <a:solidFill>
                <a:prstClr val="black"/>
              </a:solidFill>
              <a:latin typeface="Times New Roman" panose="02020603050405020304" pitchFamily="18"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 Target="../slides/slide1.xml" TargetMode="Internal" /><Relationship Id="rId2"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5.xml" /><Relationship Id="rId2" Type="http://schemas.openxmlformats.org/officeDocument/2006/relationships/tags" Target="../tags/tag16.xml" /><Relationship Id="rId3" Type="http://schemas.openxmlformats.org/officeDocument/2006/relationships/tags" Target="../tags/tag17.xml" /><Relationship Id="rId4" Type="http://schemas.openxmlformats.org/officeDocument/2006/relationships/tags" Target="../tags/tag18.xml" /><Relationship Id="rId5" Type="http://schemas.openxmlformats.org/officeDocument/2006/relationships/tags" Target="../tags/tag19.xml" /><Relationship Id="rId6" Type="http://schemas.openxmlformats.org/officeDocument/2006/relationships/tags" Target="../tags/tag20.xml" /><Relationship Id="rId7"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21.xml" /><Relationship Id="rId2" Type="http://schemas.openxmlformats.org/officeDocument/2006/relationships/tags" Target="../tags/tag22.xml" /><Relationship Id="rId3" Type="http://schemas.openxmlformats.org/officeDocument/2006/relationships/tags" Target="../tags/tag23.xml" /><Relationship Id="rId4" Type="http://schemas.openxmlformats.org/officeDocument/2006/relationships/tags" Target="../tags/tag24.xml" /><Relationship Id="rId5"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tags" Target="../tags/tag26.xml" /><Relationship Id="rId3" Type="http://schemas.openxmlformats.org/officeDocument/2006/relationships/tags" Target="../tags/tag27.xml" /><Relationship Id="rId4" Type="http://schemas.openxmlformats.org/officeDocument/2006/relationships/tags" Target="../tags/tag28.xml" /><Relationship Id="rId5"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bg>
      <p:bgRef idx="1003">
        <a:schemeClr val="bg2"/>
      </p:bgRef>
    </p:bg>
    <p:spTree>
      <p:nvGrpSpPr>
        <p:cNvPr id="1" name=""/>
        <p:cNvGrpSpPr/>
        <p:nvPr/>
      </p:nvGrpSpPr>
      <p:grpSpPr>
        <a:xfrm>
          <a:off x="0" y="0"/>
          <a:ext cx="0" cy="0"/>
        </a:xfrm>
      </p:grpSpPr>
      <p:sp>
        <p:nvSpPr>
          <p:cNvPr id="2" name="标题 1"/>
          <p:cNvSpPr>
            <a:spLocks noGrp="1"/>
          </p:cNvSpPr>
          <p:nvPr>
            <p:ph type="ctrTitle"/>
          </p:nvPr>
        </p:nvSpPr>
        <p:spPr>
          <a:xfrm>
            <a:off x="685800" y="1173162"/>
            <a:ext cx="7772400" cy="1470025"/>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2643183"/>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bg>
      <p:bgRef idx="1003">
        <a:schemeClr val="bg2"/>
      </p:bgRef>
    </p:bg>
    <p:spTree>
      <p:nvGrpSpPr>
        <p:cNvPr id="1" name=""/>
        <p:cNvGrpSpPr/>
        <p:nvPr/>
      </p:nvGrpSpPr>
      <p:grpSpPr>
        <a:xfrm>
          <a:off x="0" y="0"/>
          <a:ext cx="0" cy="0"/>
        </a:xfrm>
      </p:grpSpPr>
      <p:sp>
        <p:nvSpPr>
          <p:cNvPr id="2" name="标题 1"/>
          <p:cNvSpPr>
            <a:spLocks noGrp="1"/>
          </p:cNvSpPr>
          <p:nvPr>
            <p:ph type="title"/>
          </p:nvPr>
        </p:nvSpPr>
        <p:spPr>
          <a:xfrm>
            <a:off x="685800" y="2924181"/>
            <a:ext cx="7772400" cy="1362075"/>
          </a:xfrm>
        </p:spPr>
        <p:txBody>
          <a:bodyPr anchor="t"/>
          <a:lstStyle>
            <a:lvl1pPr algn="l">
              <a:defRPr sz="44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1428749"/>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33"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3" name="内容占位符 2"/>
          <p:cNvSpPr>
            <a:spLocks noGrp="1"/>
          </p:cNvSpPr>
          <p:nvPr>
            <p:ph idx="1"/>
          </p:nvPr>
        </p:nvSpPr>
        <p:spPr>
          <a:xfrm>
            <a:off x="460382" y="1071547"/>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5679091" y="1071547"/>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2" name="标题 1"/>
          <p:cNvSpPr>
            <a:spLocks noGrp="1"/>
          </p:cNvSpPr>
          <p:nvPr>
            <p:ph type="title"/>
          </p:nvPr>
        </p:nvSpPr>
        <p:spPr>
          <a:xfrm>
            <a:off x="457206" y="285728"/>
            <a:ext cx="8230993" cy="696627"/>
          </a:xfrm>
        </p:spPr>
        <p:txBody>
          <a:bodyPr anchor="ctr"/>
          <a:lstStyle>
            <a:lvl1pPr algn="ctr">
              <a:defRPr sz="3600" b="0"/>
            </a:lvl1pPr>
          </a:lstStyle>
          <a:p>
            <a:r>
              <a:rPr kumimoji="0" lang="zh-CN" altLang="en-US" smtClean="0"/>
              <a:t>单击此处编辑母版标题样式</a:t>
            </a:r>
            <a:endParaRPr kumimoji="0" 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001024" y="642919"/>
            <a:ext cx="785818" cy="4572032"/>
          </a:xfrm>
        </p:spPr>
        <p:txBody>
          <a:bodyPr vert="eaVert"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42922" y="541343"/>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7072330" y="1000109"/>
            <a:ext cx="914368" cy="4214843"/>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7143768" y="274639"/>
            <a:ext cx="1543032"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9"/>
            <a:ext cx="661513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和内容">
    <p:spTree>
      <p:nvGrpSpPr>
        <p:cNvPr id="1" name=""/>
        <p:cNvGrpSpPr/>
        <p:nvPr/>
      </p:nvGrpSpPr>
      <p:grpSpPr>
        <a:xfrm>
          <a:off x="0" y="0"/>
          <a:ext cx="0" cy="0"/>
        </a:xfrm>
      </p:grpSpPr>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正文1-2">
    <p:spTree>
      <p:nvGrpSpPr>
        <p:cNvPr id="1" name=""/>
        <p:cNvGrpSpPr/>
        <p:nvPr/>
      </p:nvGrpSpPr>
      <p:grpSpPr>
        <a:xfrm>
          <a:off x="0" y="0"/>
          <a:ext cx="0" cy="0"/>
        </a:xfrm>
      </p:grpSpPr>
      <p:grpSp>
        <p:nvGrpSpPr>
          <p:cNvPr id="5" name="组合 9"/>
          <p:cNvGrpSpPr/>
          <p:nvPr/>
        </p:nvGrpSpPr>
        <p:grpSpPr>
          <a:xfrm>
            <a:off x="119063" y="112718"/>
            <a:ext cx="8793162" cy="500063"/>
            <a:chOff x="2120900" y="2824842"/>
            <a:chExt cx="11190515" cy="693057"/>
          </a:xfrm>
        </p:grpSpPr>
        <p:sp>
          <p:nvSpPr>
            <p:cNvPr id="6" name="五边形 10"/>
            <p:cNvSpPr/>
            <p:nvPr/>
          </p:nvSpPr>
          <p:spPr>
            <a:xfrm>
              <a:off x="2120900" y="2824842"/>
              <a:ext cx="812166" cy="693057"/>
            </a:xfrm>
            <a:prstGeom prst="homePlate">
              <a:avLst>
                <a:gd name="adj" fmla="val 28058"/>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rgbClr val="FFFFFF"/>
                </a:solidFill>
              </a:endParaRPr>
            </a:p>
          </p:txBody>
        </p:sp>
        <p:cxnSp>
          <p:nvCxnSpPr>
            <p:cNvPr id="7" name="直接连接符 13"/>
            <p:cNvCxnSpPr/>
            <p:nvPr/>
          </p:nvCxnSpPr>
          <p:spPr>
            <a:xfrm>
              <a:off x="2430007" y="3489297"/>
              <a:ext cx="10881408" cy="0"/>
            </a:xfrm>
            <a:prstGeom prst="line">
              <a:avLst/>
            </a:prstGeom>
            <a:ln w="38100">
              <a:solidFill>
                <a:srgbClr val="00B0F0"/>
              </a:solidFill>
            </a:ln>
          </p:spPr>
          <p:style>
            <a:lnRef idx="1">
              <a:schemeClr val="accent1"/>
            </a:lnRef>
            <a:fillRef idx="0">
              <a:schemeClr val="accent1"/>
            </a:fillRef>
            <a:effectRef idx="0">
              <a:schemeClr val="accent1"/>
            </a:effectRef>
            <a:fontRef idx="minor">
              <a:schemeClr val="tx1"/>
            </a:fontRef>
          </p:style>
        </p:cxnSp>
      </p:grpSp>
      <p:sp>
        <p:nvSpPr>
          <p:cNvPr id="8" name="文本框 11">
            <a:hlinkClick r:id="rId1" action="ppaction://hlinksldjump"/>
          </p:cNvPr>
          <p:cNvSpPr txBox="1">
            <a:spLocks noChangeArrowheads="1"/>
          </p:cNvSpPr>
          <p:nvPr/>
        </p:nvSpPr>
        <p:spPr bwMode="auto">
          <a:xfrm>
            <a:off x="7685088" y="6388105"/>
            <a:ext cx="5334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anose="020b0604020202020204" pitchFamily="34" charset="0"/>
                <a:ea typeface="宋体" panose="02010600030101010101" pitchFamily="2" charset="-122"/>
              </a:defRPr>
            </a:lvl1pPr>
            <a:lvl2pPr marL="742950" indent="-285750">
              <a:defRPr sz="2400">
                <a:solidFill>
                  <a:schemeClr val="tx1"/>
                </a:solidFill>
                <a:latin typeface="Arial" panose="020b0604020202020204" pitchFamily="34" charset="0"/>
                <a:ea typeface="宋体" panose="02010600030101010101" pitchFamily="2" charset="-122"/>
              </a:defRPr>
            </a:lvl2pPr>
            <a:lvl3pPr marL="1143000" indent="-228600">
              <a:defRPr sz="2400">
                <a:solidFill>
                  <a:schemeClr val="tx1"/>
                </a:solidFill>
                <a:latin typeface="Arial" panose="020b0604020202020204" pitchFamily="34" charset="0"/>
                <a:ea typeface="宋体" panose="02010600030101010101" pitchFamily="2" charset="-122"/>
              </a:defRPr>
            </a:lvl3pPr>
            <a:lvl4pPr marL="1600200" indent="-228600">
              <a:defRPr sz="2400">
                <a:solidFill>
                  <a:schemeClr val="tx1"/>
                </a:solidFill>
                <a:latin typeface="Arial" panose="020b0604020202020204" pitchFamily="34" charset="0"/>
                <a:ea typeface="宋体" panose="02010600030101010101" pitchFamily="2" charset="-122"/>
              </a:defRPr>
            </a:lvl4pPr>
            <a:lvl5pPr marL="2057400" indent="-22860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eaLnBrk="0" fontAlgn="base" hangingPunct="0">
              <a:spcBef>
                <a:spcPct val="0"/>
              </a:spcBef>
              <a:spcAft>
                <a:spcPct val="0"/>
              </a:spcAft>
              <a:defRPr/>
            </a:pPr>
            <a:r>
              <a:rPr lang="zh-CN" altLang="en-US" sz="1800" b="1" smtClean="0">
                <a:solidFill>
                  <a:srgbClr val="BFBFBF"/>
                </a:solidFill>
                <a:latin typeface="微软雅黑" panose="020b0503020204020204" pitchFamily="34" charset="-122"/>
                <a:ea typeface="微软雅黑" panose="020b0503020204020204" pitchFamily="34" charset="-122"/>
                <a:sym typeface="+mn-ea"/>
              </a:rPr>
              <a:t>目录</a:t>
            </a:r>
          </a:p>
        </p:txBody>
      </p:sp>
      <p:sp>
        <p:nvSpPr>
          <p:cNvPr id="9" name="动作按钮: 后退或前一项 12">
            <a:hlinkClick action="ppaction://hlinkshowjump?jump=previousslide" highlightClick="1"/>
          </p:cNvPr>
          <p:cNvSpPr/>
          <p:nvPr/>
        </p:nvSpPr>
        <p:spPr>
          <a:xfrm>
            <a:off x="8272463" y="6419851"/>
            <a:ext cx="20955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rgbClr val="FFFFFF"/>
              </a:solidFill>
            </a:endParaRPr>
          </a:p>
        </p:txBody>
      </p:sp>
      <p:sp>
        <p:nvSpPr>
          <p:cNvPr id="10" name="动作按钮: 前进或下一项 14">
            <a:hlinkClick action="ppaction://hlinkshowjump?jump=nextslide" highlightClick="1"/>
          </p:cNvPr>
          <p:cNvSpPr/>
          <p:nvPr/>
        </p:nvSpPr>
        <p:spPr>
          <a:xfrm>
            <a:off x="8535988" y="6432551"/>
            <a:ext cx="228600"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rgbClr val="FFFFFF"/>
              </a:solidFill>
            </a:endParaRPr>
          </a:p>
        </p:txBody>
      </p:sp>
      <p:sp>
        <p:nvSpPr>
          <p:cNvPr id="11" name="动作按钮: 结束 15">
            <a:hlinkClick action="ppaction://hlinkshowjump?jump=endshow" highlightClick="1"/>
          </p:cNvPr>
          <p:cNvSpPr/>
          <p:nvPr/>
        </p:nvSpPr>
        <p:spPr>
          <a:xfrm>
            <a:off x="8820150" y="6421444"/>
            <a:ext cx="1905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solidFill>
                <a:srgbClr val="FFFFFF"/>
              </a:solidFill>
            </a:endParaRPr>
          </a:p>
        </p:txBody>
      </p:sp>
      <p:sp>
        <p:nvSpPr>
          <p:cNvPr id="4" name="文本占位符 3"/>
          <p:cNvSpPr>
            <a:spLocks noGrp="1"/>
          </p:cNvSpPr>
          <p:nvPr>
            <p:ph type="body" sz="quarter" idx="10"/>
          </p:nvPr>
        </p:nvSpPr>
        <p:spPr>
          <a:xfrm>
            <a:off x="2843970" y="731209"/>
            <a:ext cx="3586451" cy="433360"/>
          </a:xfrm>
        </p:spPr>
        <p:txBody>
          <a:bodyPr/>
          <a:lstStyle>
            <a:lvl1pPr marL="0" indent="0" algn="ctr">
              <a:buNone/>
              <a:defRPr b="1">
                <a:latin typeface="微软雅黑" panose="020b0503020204020204" pitchFamily="34" charset="-122"/>
                <a:ea typeface="微软雅黑" panose="020b0503020204020204" pitchFamily="34" charset="-122"/>
              </a:defRPr>
            </a:lvl1pPr>
          </a:lstStyle>
          <a:p>
            <a:pPr lvl="0"/>
            <a:r>
              <a:rPr lang="zh-CN" altLang="en-US" noProof="1" smtClean="0"/>
              <a:t>单击此处编辑母版文本样式</a:t>
            </a:r>
            <a:endParaRPr lang="zh-CN" altLang="en-US" noProof="1"/>
          </a:p>
        </p:txBody>
      </p:sp>
      <p:sp>
        <p:nvSpPr>
          <p:cNvPr id="2" name="标题 1"/>
          <p:cNvSpPr>
            <a:spLocks noGrp="1"/>
          </p:cNvSpPr>
          <p:nvPr>
            <p:ph type="title"/>
          </p:nvPr>
        </p:nvSpPr>
        <p:spPr>
          <a:xfrm>
            <a:off x="806665" y="55279"/>
            <a:ext cx="8105534" cy="558217"/>
          </a:xfrm>
        </p:spPr>
        <p:txBody>
          <a:bodyPr>
            <a:noAutofit/>
          </a:bodyPr>
          <a:lstStyle>
            <a:lvl1pPr>
              <a:defRPr sz="2100" b="1">
                <a:solidFill>
                  <a:srgbClr val="D26E00"/>
                </a:solidFill>
                <a:effectLst>
                  <a:outerShdw blurRad="482600" algn="ctr" rotWithShape="0">
                    <a:prstClr val="black">
                      <a:alpha val="34000"/>
                    </a:prstClr>
                  </a:outerShdw>
                </a:effectLst>
                <a:latin typeface="微软雅黑" panose="020b0503020204020204" pitchFamily="34" charset="-122"/>
                <a:ea typeface="微软雅黑" panose="020b0503020204020204" pitchFamily="34" charset="-122"/>
              </a:defRPr>
            </a:lvl1pPr>
          </a:lstStyle>
          <a:p>
            <a:r>
              <a:rPr lang="zh-CN" altLang="en-US" noProof="1" smtClean="0"/>
              <a:t>单击此处编辑母版标题样式</a:t>
            </a:r>
            <a:endParaRPr lang="zh-CN" altLang="en-US" noProof="1"/>
          </a:p>
        </p:txBody>
      </p:sp>
    </p:spTree>
  </p:cSld>
  <p:clrMapOvr>
    <a:masterClrMapping/>
  </p:clrMapOvr>
  <p:transition spd="med">
    <p:fade/>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502447" y="1296000"/>
            <a:ext cx="3962432" cy="5040000"/>
          </a:xfrm>
        </p:spPr>
        <p:txBody>
          <a:bodyPr vert="horz" lIns="101600" tIns="0" rIns="82550" bIns="0" rtlCol="0">
            <a:noAutofit/>
          </a:bodyPr>
          <a:lstStyle>
            <a:lvl1pPr marL="0" marR="0" lvl="0" indent="0" algn="l" defTabSz="685800" rtl="0" eaLnBrk="1" fontAlgn="auto" latinLnBrk="0" hangingPunct="1">
              <a:lnSpc>
                <a:spcPct val="130000"/>
              </a:lnSpc>
              <a:spcBef>
                <a:spcPct val="0"/>
              </a:spcBef>
              <a:spcAft>
                <a:spcPts val="750"/>
              </a:spcAft>
              <a:buFont typeface="Arial" panose="020b0604020202020204" pitchFamily="34" charset="0"/>
              <a:buNone/>
              <a:defRPr kumimoji="0" lang="zh-CN" altLang="en-US" sz="1200" b="0" i="0" u="none" strike="noStrike" kern="1200" cap="none" spc="113" normalizeH="0" baseline="0" noProof="1">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ct val="0"/>
              </a:spcBef>
              <a:spcAft>
                <a:spcPts val="750"/>
              </a:spcAft>
              <a:buFont typeface="Arial" panose="020b0604020202020204" pitchFamily="34" charset="0"/>
              <a:buChar char="•"/>
              <a:tabLst>
                <a:tab pos="1207135"/>
              </a:tabLst>
              <a:defRPr kumimoji="0" lang="zh-CN" altLang="en-US" sz="1200" b="0" i="0" u="none" strike="noStrike" kern="1200" cap="none" spc="113" normalizeH="0" baseline="0" noProof="1">
                <a:solidFill>
                  <a:schemeClr val="tx1"/>
                </a:solidFill>
                <a:uFillTx/>
                <a:latin typeface="+mn-lt"/>
                <a:ea typeface="+mn-ea"/>
                <a:cs typeface="+mn-cs"/>
                <a:sym typeface="+mn-ea"/>
              </a:defRPr>
            </a:lvl2pPr>
            <a:lvl3pPr marL="857250" marR="0" lvl="2" indent="-171450" algn="l" defTabSz="685800" rtl="0" eaLnBrk="1" fontAlgn="auto" latinLnBrk="0" hangingPunct="1">
              <a:lnSpc>
                <a:spcPct val="130000"/>
              </a:lnSpc>
              <a:spcBef>
                <a:spcPct val="0"/>
              </a:spcBef>
              <a:spcAft>
                <a:spcPts val="750"/>
              </a:spcAft>
              <a:buFont typeface="Arial" panose="020b0604020202020204" pitchFamily="34" charset="0"/>
              <a:buChar char="•"/>
              <a:defRPr kumimoji="0" lang="zh-CN" altLang="en-US" sz="1200" b="0" i="0" u="none" strike="noStrike" kern="1200" cap="none" spc="113" normalizeH="0" baseline="0" noProof="1">
                <a:solidFill>
                  <a:schemeClr val="tx1"/>
                </a:solidFill>
                <a:uFillTx/>
                <a:latin typeface="+mn-lt"/>
                <a:ea typeface="+mn-ea"/>
                <a:cs typeface="+mn-cs"/>
                <a:sym typeface="+mn-ea"/>
              </a:defRPr>
            </a:lvl3pPr>
            <a:lvl4pPr marL="1200150" marR="0" lvl="3" indent="-171450" algn="l" defTabSz="685800" rtl="0" eaLnBrk="1" fontAlgn="auto" latinLnBrk="0" hangingPunct="1">
              <a:lnSpc>
                <a:spcPct val="130000"/>
              </a:lnSpc>
              <a:spcBef>
                <a:spcPct val="0"/>
              </a:spcBef>
              <a:spcAft>
                <a:spcPts val="750"/>
              </a:spcAft>
              <a:buFont typeface="Arial" panose="020b0604020202020204" pitchFamily="34" charset="0"/>
              <a:buChar char="•"/>
              <a:defRPr kumimoji="0" lang="zh-CN" altLang="en-US" sz="1200" b="0" i="0" u="none" strike="noStrike" kern="1200" cap="none" spc="113" normalizeH="0" baseline="0" noProof="1">
                <a:solidFill>
                  <a:schemeClr val="tx1"/>
                </a:solidFill>
                <a:uFillTx/>
                <a:latin typeface="+mn-lt"/>
                <a:ea typeface="+mn-ea"/>
                <a:cs typeface="+mn-cs"/>
                <a:sym typeface="+mn-ea"/>
              </a:defRPr>
            </a:lvl4pPr>
            <a:lvl5pPr marL="1543050" marR="0" lvl="4" indent="-171450" algn="l" defTabSz="685800" rtl="0" eaLnBrk="1" fontAlgn="auto" latinLnBrk="0" hangingPunct="1">
              <a:lnSpc>
                <a:spcPct val="130000"/>
              </a:lnSpc>
              <a:spcBef>
                <a:spcPct val="0"/>
              </a:spcBef>
              <a:spcAft>
                <a:spcPts val="750"/>
              </a:spcAft>
              <a:buFont typeface="Arial" panose="020b0604020202020204" pitchFamily="34" charset="0"/>
              <a:buChar char="•"/>
              <a:defRPr kumimoji="0" lang="zh-CN" altLang="en-US" sz="1200" b="0" i="0" u="none" strike="noStrike" kern="1200" cap="none" spc="113"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679194" y="1296000"/>
            <a:ext cx="3962432" cy="5040000"/>
          </a:xfrm>
        </p:spPr>
        <p:txBody>
          <a:bodyPr vert="horz" lIns="101600" tIns="0" rIns="82550" bIns="0" rtlCol="0">
            <a:normAutofit/>
          </a:bodyPr>
          <a:lstStyle>
            <a:lvl1pPr marL="171450" marR="0" lvl="0" indent="-171450" algn="l" defTabSz="685800" rtl="0" eaLnBrk="1" fontAlgn="auto" latinLnBrk="0" hangingPunct="1">
              <a:lnSpc>
                <a:spcPct val="130000"/>
              </a:lnSpc>
              <a:spcBef>
                <a:spcPct val="0"/>
              </a:spcBef>
              <a:spcAft>
                <a:spcPts val="750"/>
              </a:spcAft>
              <a:buFont typeface="Arial" panose="020b0604020202020204" pitchFamily="34" charset="0"/>
              <a:buChar char="•"/>
              <a:defRPr kumimoji="0" lang="zh-CN" altLang="en-US" sz="1200" b="0" i="0" u="none" strike="noStrike" kern="1200" cap="none" spc="113"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solidFill>
                  <a:prstClr val="black">
                    <a:tint val="75000"/>
                  </a:prstClr>
                </a:solidFill>
              </a:rPr>
              <a:t>‹#›</a:t>
            </a:fld>
            <a:endParaRPr lang="zh-CN" altLang="en-US">
              <a:solidFill>
                <a:prstClr val="black">
                  <a:tint val="75000"/>
                </a:prstClr>
              </a:solidFill>
            </a:endParaRPr>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7" name="内容占位符 6"/>
          <p:cNvSpPr>
            <a:spLocks noGrp="1"/>
          </p:cNvSpPr>
          <p:nvPr>
            <p:ph sz="quarter" idx="13"/>
            <p:custDataLst>
              <p:tags r:id="rId4"/>
            </p:custDataLst>
          </p:nvPr>
        </p:nvSpPr>
        <p:spPr>
          <a:xfrm>
            <a:off x="502448" y="952508"/>
            <a:ext cx="8139178"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2" name="标题 1"/>
          <p:cNvSpPr>
            <a:spLocks noGrp="1"/>
          </p:cNvSpPr>
          <p:nvPr>
            <p:ph type="title" hasCustomPrompt="1"/>
            <p:custDataLst>
              <p:tags r:id="rId4"/>
            </p:custDataLst>
          </p:nvPr>
        </p:nvSpPr>
        <p:spPr>
          <a:xfrm>
            <a:off x="502412" y="2588287"/>
            <a:ext cx="8139178" cy="899167"/>
          </a:xfrm>
        </p:spPr>
        <p:txBody>
          <a:bodyPr vert="horz" lIns="101600" tIns="38100" rIns="25400" bIns="38100" rtlCol="0" anchor="t" anchorCtr="0">
            <a:noAutofit/>
          </a:bodyPr>
          <a:lstStyle>
            <a:lvl1pPr marL="0" marR="0" algn="ctr" defTabSz="685800" rtl="0" eaLnBrk="1" fontAlgn="auto" latinLnBrk="0" hangingPunct="1">
              <a:lnSpc>
                <a:spcPct val="100000"/>
              </a:lnSpc>
              <a:buNone/>
              <a:defRPr kumimoji="0" lang="zh-CN" altLang="en-US" sz="4050" b="0" i="0" u="none" strike="noStrike" kern="1200" cap="none" spc="45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502447" y="1296000"/>
            <a:ext cx="3962432" cy="5040000"/>
          </a:xfrm>
        </p:spPr>
        <p:txBody>
          <a:bodyPr vert="horz" lIns="101600" tIns="0" rIns="82550" bIns="0" rtlCol="0">
            <a:noAutofit/>
          </a:bodyPr>
          <a:lstStyle>
            <a:lvl1pPr marL="0" marR="0" lvl="0" indent="0" algn="l" defTabSz="685800" rtl="0" eaLnBrk="1" fontAlgn="auto" latinLnBrk="0" hangingPunct="1">
              <a:lnSpc>
                <a:spcPct val="130000"/>
              </a:lnSpc>
              <a:spcBef>
                <a:spcPct val="0"/>
              </a:spcBef>
              <a:spcAft>
                <a:spcPts val="750"/>
              </a:spcAft>
              <a:buFont typeface="Arial" panose="020b0604020202020204" pitchFamily="34" charset="0"/>
              <a:buNone/>
              <a:defRPr kumimoji="0" lang="zh-CN" altLang="en-US" sz="1200" b="0" i="0" u="none" strike="noStrike" kern="1200" cap="none" spc="113" normalizeH="0" baseline="0" noProof="1">
                <a:solidFill>
                  <a:schemeClr val="tx1">
                    <a:lumMod val="75000"/>
                    <a:lumOff val="25000"/>
                  </a:schemeClr>
                </a:solidFill>
                <a:uFillTx/>
                <a:latin typeface="+mn-lt"/>
                <a:ea typeface="+mn-ea"/>
                <a:cs typeface="+mn-cs"/>
                <a:sym typeface="+mn-ea"/>
              </a:defRPr>
            </a:lvl1pPr>
            <a:lvl2pPr marL="514350" marR="0" lvl="1" indent="-171450" algn="l" defTabSz="685800" rtl="0" eaLnBrk="1" fontAlgn="auto" latinLnBrk="0" hangingPunct="1">
              <a:lnSpc>
                <a:spcPct val="130000"/>
              </a:lnSpc>
              <a:spcBef>
                <a:spcPct val="0"/>
              </a:spcBef>
              <a:spcAft>
                <a:spcPts val="750"/>
              </a:spcAft>
              <a:buFont typeface="Arial" panose="020b0604020202020204" pitchFamily="34" charset="0"/>
              <a:buChar char="•"/>
              <a:tabLst>
                <a:tab pos="1207135"/>
              </a:tabLst>
              <a:defRPr kumimoji="0" lang="zh-CN" altLang="en-US" sz="1200" b="0" i="0" u="none" strike="noStrike" kern="1200" cap="none" spc="113" normalizeH="0" baseline="0" noProof="1">
                <a:solidFill>
                  <a:schemeClr val="tx1"/>
                </a:solidFill>
                <a:uFillTx/>
                <a:latin typeface="+mn-lt"/>
                <a:ea typeface="+mn-ea"/>
                <a:cs typeface="+mn-cs"/>
                <a:sym typeface="+mn-ea"/>
              </a:defRPr>
            </a:lvl2pPr>
            <a:lvl3pPr marL="857250" marR="0" lvl="2" indent="-171450" algn="l" defTabSz="685800" rtl="0" eaLnBrk="1" fontAlgn="auto" latinLnBrk="0" hangingPunct="1">
              <a:lnSpc>
                <a:spcPct val="130000"/>
              </a:lnSpc>
              <a:spcBef>
                <a:spcPct val="0"/>
              </a:spcBef>
              <a:spcAft>
                <a:spcPts val="750"/>
              </a:spcAft>
              <a:buFont typeface="Arial" panose="020b0604020202020204" pitchFamily="34" charset="0"/>
              <a:buChar char="•"/>
              <a:defRPr kumimoji="0" lang="zh-CN" altLang="en-US" sz="1200" b="0" i="0" u="none" strike="noStrike" kern="1200" cap="none" spc="113" normalizeH="0" baseline="0" noProof="1">
                <a:solidFill>
                  <a:schemeClr val="tx1"/>
                </a:solidFill>
                <a:uFillTx/>
                <a:latin typeface="+mn-lt"/>
                <a:ea typeface="+mn-ea"/>
                <a:cs typeface="+mn-cs"/>
                <a:sym typeface="+mn-ea"/>
              </a:defRPr>
            </a:lvl3pPr>
            <a:lvl4pPr marL="1200150" marR="0" lvl="3" indent="-171450" algn="l" defTabSz="685800" rtl="0" eaLnBrk="1" fontAlgn="auto" latinLnBrk="0" hangingPunct="1">
              <a:lnSpc>
                <a:spcPct val="130000"/>
              </a:lnSpc>
              <a:spcBef>
                <a:spcPct val="0"/>
              </a:spcBef>
              <a:spcAft>
                <a:spcPts val="750"/>
              </a:spcAft>
              <a:buFont typeface="Arial" panose="020b0604020202020204" pitchFamily="34" charset="0"/>
              <a:buChar char="•"/>
              <a:defRPr kumimoji="0" lang="zh-CN" altLang="en-US" sz="1200" b="0" i="0" u="none" strike="noStrike" kern="1200" cap="none" spc="113" normalizeH="0" baseline="0" noProof="1">
                <a:solidFill>
                  <a:schemeClr val="tx1"/>
                </a:solidFill>
                <a:uFillTx/>
                <a:latin typeface="+mn-lt"/>
                <a:ea typeface="+mn-ea"/>
                <a:cs typeface="+mn-cs"/>
                <a:sym typeface="+mn-ea"/>
              </a:defRPr>
            </a:lvl4pPr>
            <a:lvl5pPr marL="1543050" marR="0" lvl="4" indent="-171450" algn="l" defTabSz="685800" rtl="0" eaLnBrk="1" fontAlgn="auto" latinLnBrk="0" hangingPunct="1">
              <a:lnSpc>
                <a:spcPct val="130000"/>
              </a:lnSpc>
              <a:spcBef>
                <a:spcPct val="0"/>
              </a:spcBef>
              <a:spcAft>
                <a:spcPts val="750"/>
              </a:spcAft>
              <a:buFont typeface="Arial" panose="020b0604020202020204" pitchFamily="34" charset="0"/>
              <a:buChar char="•"/>
              <a:defRPr kumimoji="0" lang="zh-CN" altLang="en-US" sz="1200" b="0" i="0" u="none" strike="noStrike" kern="1200" cap="none" spc="113"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4679194" y="1296000"/>
            <a:ext cx="3962432" cy="5040000"/>
          </a:xfrm>
        </p:spPr>
        <p:txBody>
          <a:bodyPr vert="horz" lIns="101600" tIns="0" rIns="82550" bIns="0" rtlCol="0">
            <a:normAutofit/>
          </a:bodyPr>
          <a:lstStyle>
            <a:lvl1pPr marL="171450" marR="0" lvl="0" indent="-171450" algn="l" defTabSz="685800" rtl="0" eaLnBrk="1" fontAlgn="auto" latinLnBrk="0" hangingPunct="1">
              <a:lnSpc>
                <a:spcPct val="130000"/>
              </a:lnSpc>
              <a:spcBef>
                <a:spcPct val="0"/>
              </a:spcBef>
              <a:spcAft>
                <a:spcPts val="750"/>
              </a:spcAft>
              <a:buFont typeface="Arial" panose="020b0604020202020204" pitchFamily="34" charset="0"/>
              <a:buChar char="•"/>
              <a:defRPr kumimoji="0" lang="zh-CN" altLang="en-US" sz="1200" b="0" i="0" u="none" strike="noStrike" kern="1200" cap="none" spc="113"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6" name="页脚占位符 5"/>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solidFill>
                  <a:prstClr val="black">
                    <a:tint val="75000"/>
                  </a:prstClr>
                </a:solidFill>
              </a:rPr>
              <a:t>‹#›</a:t>
            </a:fld>
            <a:endParaRPr lang="zh-CN" altLang="en-US">
              <a:solidFill>
                <a:prstClr val="black">
                  <a:tint val="75000"/>
                </a:prstClr>
              </a:solidFill>
            </a:endParaRPr>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7" name="内容占位符 6"/>
          <p:cNvSpPr>
            <a:spLocks noGrp="1"/>
          </p:cNvSpPr>
          <p:nvPr>
            <p:ph sz="quarter" idx="13"/>
            <p:custDataLst>
              <p:tags r:id="rId4"/>
            </p:custDataLst>
          </p:nvPr>
        </p:nvSpPr>
        <p:spPr>
          <a:xfrm>
            <a:off x="502448" y="952508"/>
            <a:ext cx="8139178"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solidFill>
                  <a:prstClr val="black">
                    <a:tint val="75000"/>
                  </a:prstClr>
                </a:solidFill>
              </a:rPr>
              <a:t>2020/7/5</a:t>
            </a:fld>
            <a:endParaRPr lang="zh-CN" altLang="en-US">
              <a:solidFill>
                <a:prstClr val="black">
                  <a:tint val="75000"/>
                </a:prstClr>
              </a:solidFill>
            </a:endParaRPr>
          </a:p>
        </p:txBody>
      </p:sp>
      <p:sp>
        <p:nvSpPr>
          <p:cNvPr id="4" name="页脚占位符 3"/>
          <p:cNvSpPr>
            <a:spLocks noGrp="1"/>
          </p:cNvSpPr>
          <p:nvPr>
            <p:ph type="ftr" sz="quarter" idx="11"/>
            <p:custDataLst>
              <p:tags r:id="rId2"/>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solidFill>
                  <a:prstClr val="black">
                    <a:tint val="75000"/>
                  </a:prstClr>
                </a:solidFill>
              </a:rPr>
              <a:t>‹#›</a:t>
            </a:fld>
            <a:endParaRPr lang="zh-CN" altLang="en-US">
              <a:solidFill>
                <a:prstClr val="black">
                  <a:tint val="75000"/>
                </a:prstClr>
              </a:solidFill>
            </a:endParaRPr>
          </a:p>
        </p:txBody>
      </p:sp>
      <p:sp>
        <p:nvSpPr>
          <p:cNvPr id="2" name="标题 1"/>
          <p:cNvSpPr>
            <a:spLocks noGrp="1"/>
          </p:cNvSpPr>
          <p:nvPr>
            <p:ph type="title" hasCustomPrompt="1"/>
            <p:custDataLst>
              <p:tags r:id="rId4"/>
            </p:custDataLst>
          </p:nvPr>
        </p:nvSpPr>
        <p:spPr>
          <a:xfrm>
            <a:off x="502412" y="2588287"/>
            <a:ext cx="8139178" cy="899167"/>
          </a:xfrm>
        </p:spPr>
        <p:txBody>
          <a:bodyPr vert="horz" lIns="101600" tIns="38100" rIns="25400" bIns="38100" rtlCol="0" anchor="t" anchorCtr="0">
            <a:noAutofit/>
          </a:bodyPr>
          <a:lstStyle>
            <a:lvl1pPr marL="0" marR="0" algn="ctr" defTabSz="685800" rtl="0" eaLnBrk="1" fontAlgn="auto" latinLnBrk="0" hangingPunct="1">
              <a:lnSpc>
                <a:spcPct val="100000"/>
              </a:lnSpc>
              <a:buNone/>
              <a:defRPr kumimoji="0" lang="zh-CN" altLang="en-US" sz="4050" b="0" i="0" u="none" strike="noStrike" kern="1200" cap="none" spc="45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image" Target="../media/image1.png" /><Relationship Id="rId21" Type="http://schemas.openxmlformats.org/officeDocument/2006/relationships/image" Target="../media/image2.png" /><Relationship Id="rId22"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2">
        <a:schemeClr val="bg2"/>
      </p:bgRef>
    </p:bg>
    <p:spTree>
      <p:nvGrpSpPr>
        <p:cNvPr id="1" name=""/>
        <p:cNvGrpSpPr/>
        <p:nvPr/>
      </p:nvGrpSpPr>
      <p:grpSpPr>
        <a:xfrm>
          <a:off x="0" y="0"/>
          <a:ext cx="0" cy="0"/>
        </a:xfrm>
      </p:grpSpPr>
      <p:pic>
        <p:nvPicPr>
          <p:cNvPr id="8" name="图片 7"/>
          <p:cNvPicPr>
            <a:picLocks noChangeAspect="1"/>
          </p:cNvPicPr>
          <p:nvPr/>
        </p:nvPicPr>
        <p:blipFill>
          <a:blip r:embed="rId20">
            <a:duotone>
              <a:schemeClr val="accent1"/>
              <a:srgbClr val="FFFFFF"/>
            </a:duotone>
            <a:lum bright="12000" contrast="40000"/>
          </a:blip>
          <a:stretch>
            <a:fillRect/>
          </a:stretch>
        </p:blipFill>
        <p:spPr>
          <a:xfrm>
            <a:off x="6667817" y="4915149"/>
            <a:ext cx="2476191" cy="1942857"/>
          </a:xfrm>
          <a:prstGeom prst="rect">
            <a:avLst/>
          </a:prstGeom>
          <a:noFill/>
          <a:ln>
            <a:noFill/>
          </a:ln>
        </p:spPr>
      </p:pic>
      <p:sp>
        <p:nvSpPr>
          <p:cNvPr id="10" name="矩形 9"/>
          <p:cNvSpPr/>
          <p:nvPr/>
        </p:nvSpPr>
        <p:spPr>
          <a:xfrm>
            <a:off x="0" y="5"/>
            <a:ext cx="9144000" cy="71439"/>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5"/>
            <a:ext cx="4572000" cy="71439"/>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21">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标题占位符 1"/>
          <p:cNvSpPr>
            <a:spLocks noGrp="1"/>
          </p:cNvSpPr>
          <p:nvPr>
            <p:ph type="title"/>
          </p:nvPr>
        </p:nvSpPr>
        <p:spPr>
          <a:xfrm>
            <a:off x="457200" y="274637"/>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1"/>
            <a:ext cx="8229600" cy="4525963"/>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6356352"/>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fld id="{530820CF-B880-4189-942D-D702A7CBA730}" type="datetimeFigureOut">
              <a:rPr lang="zh-CN" altLang="en-US" smtClean="0"/>
              <a:t>2020/7/5</a:t>
            </a:fld>
            <a:endParaRPr lang="zh-CN" altLang="en-US"/>
          </a:p>
        </p:txBody>
      </p:sp>
      <p:sp>
        <p:nvSpPr>
          <p:cNvPr id="5" name="页脚占位符 4"/>
          <p:cNvSpPr>
            <a:spLocks noGrp="1"/>
          </p:cNvSpPr>
          <p:nvPr>
            <p:ph type="ftr" sz="quarter" idx="3"/>
          </p:nvPr>
        </p:nvSpPr>
        <p:spPr>
          <a:xfrm>
            <a:off x="3124200" y="6356352"/>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2"/>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ransition/>
  <p:timing/>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39.xml" TargetMode="Interna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 Id="rId3" Type="http://schemas.openxmlformats.org/officeDocument/2006/relationships/oleObject" Target="../embeddings/oleObject1.bin" TargetMode="Internal" /><Relationship Id="rId4" Type="http://schemas.openxmlformats.org/officeDocument/2006/relationships/image" Target="../media/image7.emf" /><Relationship Id="rId5" Type="http://schemas.openxmlformats.org/officeDocument/2006/relationships/oleObject" Target="../embeddings/oleObject2.bin" TargetMode="Internal" /><Relationship Id="rId6" Type="http://schemas.openxmlformats.org/officeDocument/2006/relationships/image" Target="../media/image8.emf" /><Relationship Id="rId7" Type="http://schemas.openxmlformats.org/officeDocument/2006/relationships/oleObject" Target="../embeddings/oleObject3.bin" TargetMode="Internal" /><Relationship Id="rId8" Type="http://schemas.openxmlformats.org/officeDocument/2006/relationships/image" Target="../media/image9.emf" /><Relationship Id="rId9" Type="http://schemas.openxmlformats.org/officeDocument/2006/relationships/vmlDrawing" Target="../drawings/vmlDrawing1.v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png" /><Relationship Id="rId3" Type="http://schemas.openxmlformats.org/officeDocument/2006/relationships/image" Target="../media/image11.png" /><Relationship Id="rId4" Type="http://schemas.openxmlformats.org/officeDocument/2006/relationships/image" Target="../media/image12.png" /><Relationship Id="rId5" Type="http://schemas.openxmlformats.org/officeDocument/2006/relationships/image" Target="../media/image13.png" /><Relationship Id="rId6" Type="http://schemas.openxmlformats.org/officeDocument/2006/relationships/image" Target="../media/image14.jpeg" /><Relationship Id="rId7" Type="http://schemas.openxmlformats.org/officeDocument/2006/relationships/image" Target="../media/image15.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oleObject" Target="../embeddings/oleObject4.bin" TargetMode="Internal" /><Relationship Id="rId3" Type="http://schemas.openxmlformats.org/officeDocument/2006/relationships/image" Target="../media/image17.emf" /><Relationship Id="rId4" Type="http://schemas.openxmlformats.org/officeDocument/2006/relationships/vmlDrawing" Target="../drawings/vmlDrawing2.v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8.png"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NULL" TargetMode="External" /><Relationship Id="rId3" Type="http://schemas.openxmlformats.org/officeDocument/2006/relationships/image" Target="../media/image19.png"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20.jpeg"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png"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2.jpeg"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23.png" /><Relationship Id="rId4" Type="http://schemas.openxmlformats.org/officeDocument/2006/relationships/image" Target="../media/image24.png" /></Relationships>
</file>

<file path=ppt/slides/_rels/slide5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5.jpeg" /><Relationship Id="rId3" Type="http://schemas.openxmlformats.org/officeDocument/2006/relationships/image" Target="../media/image26.jpeg" /></Relationships>
</file>

<file path=ppt/slides/_rels/slide5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7.png" /></Relationships>
</file>

<file path=ppt/slides/_rels/slide5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5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8.jpeg" /></Relationships>
</file>

<file path=ppt/slides/_rels/slide6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6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a:xfrm>
            <a:off x="395536" y="1628800"/>
            <a:ext cx="8136904" cy="2448272"/>
          </a:xfrm>
        </p:spPr>
        <p:txBody>
          <a:bodyPr>
            <a:normAutofit/>
          </a:bodyPr>
          <a:lstStyle/>
          <a:p>
            <a:pPr algn="ctr"/>
            <a:r>
              <a:rPr lang="zh-CN" altLang="en-US" b="1" smtClean="0">
                <a:solidFill>
                  <a:srgbClr val="FF0000"/>
                </a:solidFill>
                <a:latin typeface="+mj-ea"/>
              </a:rPr>
              <a:t>第</a:t>
            </a:r>
            <a:r>
              <a:rPr lang="en-US" altLang="zh-CN" b="1" smtClean="0">
                <a:solidFill>
                  <a:srgbClr val="FF0000"/>
                </a:solidFill>
                <a:latin typeface="+mj-ea"/>
              </a:rPr>
              <a:t>9</a:t>
            </a:r>
            <a:r>
              <a:rPr lang="zh-CN" altLang="en-US" b="1" smtClean="0">
                <a:solidFill>
                  <a:srgbClr val="FF0000"/>
                </a:solidFill>
                <a:latin typeface="+mj-ea"/>
              </a:rPr>
              <a:t>课 </a:t>
            </a:r>
            <a:br>
              <a:rPr lang="en-US" altLang="zh-CN" b="1" smtClean="0">
                <a:solidFill>
                  <a:srgbClr val="FF0000"/>
                </a:solidFill>
                <a:latin typeface="+mj-ea"/>
              </a:rPr>
            </a:br>
            <a:r>
              <a:rPr lang="zh-CN" altLang="en-US" b="1" smtClean="0">
                <a:solidFill>
                  <a:srgbClr val="FF0000"/>
                </a:solidFill>
                <a:latin typeface="+mj-ea"/>
              </a:rPr>
              <a:t>资产阶级革命与资本主义制度的确立</a:t>
            </a:r>
            <a:endParaRPr lang="zh-CN" altLang="en-US" b="1">
              <a:solidFill>
                <a:srgbClr val="FF0000"/>
              </a:solidFill>
              <a:latin typeface="+mj-ea"/>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51520" y="1196752"/>
            <a:ext cx="8229600" cy="782960"/>
          </a:xfrm>
        </p:spPr>
        <p:txBody>
          <a:bodyPr/>
          <a:lstStyle/>
          <a:p>
            <a:r>
              <a:rPr lang="en-US" altLang="zh-CN" smtClean="0"/>
              <a:t>1</a:t>
            </a:r>
            <a:r>
              <a:rPr lang="zh-CN" altLang="en-US" smtClean="0"/>
              <a:t>、英国资产阶级革命</a:t>
            </a:r>
            <a:endParaRPr lang="zh-CN" altLang="en-US"/>
          </a:p>
        </p:txBody>
      </p:sp>
      <p:sp>
        <p:nvSpPr>
          <p:cNvPr id="7" name="内容占位符 6"/>
          <p:cNvSpPr>
            <a:spLocks noGrp="1"/>
          </p:cNvSpPr>
          <p:nvPr>
            <p:ph idx="1"/>
          </p:nvPr>
        </p:nvSpPr>
        <p:spPr>
          <a:xfrm>
            <a:off x="15445" y="2132856"/>
            <a:ext cx="8805863" cy="4583548"/>
          </a:xfrm>
        </p:spPr>
        <p:txBody>
          <a:bodyPr>
            <a:noAutofit/>
          </a:bodyPr>
          <a:lstStyle/>
          <a:p>
            <a:pPr marL="0" indent="0">
              <a:spcBef>
                <a:spcPct val="0"/>
              </a:spcBef>
              <a:buNone/>
            </a:pPr>
            <a:r>
              <a:rPr lang="en-US" altLang="zh-CN" sz="2000" b="1">
                <a:latin typeface="宋体" panose="02010600030101010101" pitchFamily="2" charset="-122"/>
                <a:ea typeface="宋体" panose="02010600030101010101" pitchFamily="2" charset="-122"/>
              </a:rPr>
              <a:t> </a:t>
            </a:r>
            <a:r>
              <a:rPr lang="en-US" altLang="zh-CN" sz="2000" b="1" smtClean="0">
                <a:latin typeface="宋体" panose="02010600030101010101" pitchFamily="2" charset="-122"/>
                <a:ea typeface="宋体" panose="02010600030101010101" pitchFamily="2" charset="-122"/>
              </a:rPr>
              <a:t>   16-17</a:t>
            </a:r>
            <a:r>
              <a:rPr lang="zh-CN" altLang="en-US" sz="2000" b="1">
                <a:latin typeface="宋体" panose="02010600030101010101" pitchFamily="2" charset="-122"/>
                <a:ea typeface="宋体" panose="02010600030101010101" pitchFamily="2" charset="-122"/>
              </a:rPr>
              <a:t>世纪，英国资产阶级和新贵族在经济上</a:t>
            </a:r>
            <a:r>
              <a:rPr lang="zh-CN" altLang="en-US" sz="2000" b="1" smtClean="0">
                <a:latin typeface="宋体" panose="02010600030101010101" pitchFamily="2" charset="-122"/>
                <a:ea typeface="宋体" panose="02010600030101010101" pitchFamily="2" charset="-122"/>
              </a:rPr>
              <a:t>日益强大</a:t>
            </a:r>
            <a:r>
              <a:rPr lang="zh-CN" altLang="en-US" sz="2000" b="1">
                <a:latin typeface="宋体" panose="02010600030101010101" pitchFamily="2" charset="-122"/>
                <a:ea typeface="宋体" panose="02010600030101010101" pitchFamily="2" charset="-122"/>
              </a:rPr>
              <a:t>，他们以议会为基地，向专制王权发起</a:t>
            </a:r>
            <a:r>
              <a:rPr lang="zh-CN" altLang="en-US" sz="2000" b="1" smtClean="0">
                <a:latin typeface="宋体" panose="02010600030101010101" pitchFamily="2" charset="-122"/>
                <a:ea typeface="宋体" panose="02010600030101010101" pitchFamily="2" charset="-122"/>
              </a:rPr>
              <a:t>挑战。    </a:t>
            </a:r>
            <a:endParaRPr lang="en-US" altLang="zh-CN" sz="2000" b="1" smtClean="0">
              <a:latin typeface="宋体" pitchFamily="2" charset="-122"/>
              <a:ea typeface="宋体" panose="02010600030101010101" pitchFamily="2" charset="-122"/>
            </a:endParaRPr>
          </a:p>
          <a:p>
            <a:pPr marL="0" indent="0">
              <a:spcBef>
                <a:spcPct val="0"/>
              </a:spcBef>
              <a:buNone/>
            </a:pPr>
            <a:r>
              <a:rPr lang="en-US" altLang="zh-CN" sz="2000" b="1">
                <a:latin typeface="宋体" panose="02010600030101010101" pitchFamily="2" charset="-122"/>
                <a:ea typeface="宋体" panose="02010600030101010101" pitchFamily="2" charset="-122"/>
              </a:rPr>
              <a:t> </a:t>
            </a:r>
            <a:r>
              <a:rPr lang="en-US" altLang="zh-CN" sz="2000" b="1" smtClean="0">
                <a:latin typeface="宋体" panose="02010600030101010101" pitchFamily="2" charset="-122"/>
                <a:ea typeface="宋体" panose="02010600030101010101" pitchFamily="2" charset="-122"/>
              </a:rPr>
              <a:t>   1640</a:t>
            </a:r>
            <a:r>
              <a:rPr lang="zh-CN" altLang="en-US" sz="2000" b="1">
                <a:latin typeface="宋体" panose="02010600030101010101" pitchFamily="2" charset="-122"/>
                <a:ea typeface="宋体" panose="02010600030101010101" pitchFamily="2" charset="-122"/>
              </a:rPr>
              <a:t>年</a:t>
            </a:r>
            <a:r>
              <a:rPr lang="en-US" altLang="zh-CN" sz="2000" b="1">
                <a:latin typeface="宋体" panose="02010600030101010101" pitchFamily="2" charset="-122"/>
                <a:ea typeface="宋体" panose="02010600030101010101" pitchFamily="2" charset="-122"/>
              </a:rPr>
              <a:t>, </a:t>
            </a:r>
            <a:r>
              <a:rPr lang="zh-CN" altLang="en-US" sz="2000" b="1">
                <a:latin typeface="宋体" panose="02010600030101010101" pitchFamily="2" charset="-122"/>
                <a:ea typeface="宋体" panose="02010600030101010101" pitchFamily="2" charset="-122"/>
              </a:rPr>
              <a:t>英国爆发革命</a:t>
            </a:r>
            <a:r>
              <a:rPr lang="en-US" altLang="zh-CN" sz="2000" b="1">
                <a:latin typeface="宋体" panose="02010600030101010101" pitchFamily="2" charset="-122"/>
                <a:ea typeface="宋体" panose="02010600030101010101" pitchFamily="2" charset="-122"/>
              </a:rPr>
              <a:t>,</a:t>
            </a:r>
            <a:r>
              <a:rPr lang="zh-CN" altLang="en-US" sz="2000" b="1">
                <a:latin typeface="宋体" panose="02010600030101010101" pitchFamily="2" charset="-122"/>
                <a:ea typeface="宋体" panose="02010600030101010101" pitchFamily="2" charset="-122"/>
              </a:rPr>
              <a:t>经过两次内战，议会获胜，处死国王。</a:t>
            </a:r>
            <a:r>
              <a:rPr lang="zh-CN" altLang="en-US" sz="2000" b="1" smtClean="0">
                <a:latin typeface="宋体" panose="02010600030101010101" pitchFamily="2" charset="-122"/>
                <a:ea typeface="宋体" panose="02010600030101010101" pitchFamily="2" charset="-122"/>
              </a:rPr>
              <a:t>随后</a:t>
            </a:r>
            <a:r>
              <a:rPr lang="zh-CN" altLang="en-US" sz="2000" b="1">
                <a:latin typeface="宋体" panose="02010600030101010101" pitchFamily="2" charset="-122"/>
                <a:ea typeface="宋体" panose="02010600030101010101" pitchFamily="2" charset="-122"/>
              </a:rPr>
              <a:t>，英国经历了共和国、军事独裁和王朝复辟时期的</a:t>
            </a:r>
            <a:r>
              <a:rPr lang="zh-CN" altLang="en-US" sz="2000" b="1" smtClean="0">
                <a:latin typeface="宋体" panose="02010600030101010101" pitchFamily="2" charset="-122"/>
                <a:ea typeface="宋体" panose="02010600030101010101" pitchFamily="2" charset="-122"/>
              </a:rPr>
              <a:t>反复斗争</a:t>
            </a:r>
            <a:r>
              <a:rPr lang="zh-CN" altLang="en-US" sz="2000" b="1">
                <a:latin typeface="宋体" panose="02010600030101010101" pitchFamily="2" charset="-122"/>
                <a:ea typeface="宋体" panose="02010600030101010101" pitchFamily="2" charset="-122"/>
              </a:rPr>
              <a:t>，</a:t>
            </a:r>
            <a:r>
              <a:rPr lang="en-US" altLang="zh-CN" sz="2000" b="1">
                <a:latin typeface="宋体" panose="02010600030101010101" pitchFamily="2" charset="-122"/>
                <a:ea typeface="宋体" panose="02010600030101010101" pitchFamily="2" charset="-122"/>
              </a:rPr>
              <a:t>1688</a:t>
            </a:r>
            <a:r>
              <a:rPr lang="zh-CN" altLang="en-US" sz="2000" b="1">
                <a:latin typeface="宋体" panose="02010600030101010101" pitchFamily="2" charset="-122"/>
                <a:ea typeface="宋体" panose="02010600030101010101" pitchFamily="2" charset="-122"/>
              </a:rPr>
              <a:t>年，发生“光荣革命”，革命成果获得</a:t>
            </a:r>
            <a:r>
              <a:rPr lang="zh-CN" altLang="en-US" sz="2000" b="1" smtClean="0">
                <a:latin typeface="宋体" panose="02010600030101010101" pitchFamily="2" charset="-122"/>
                <a:ea typeface="宋体" panose="02010600030101010101" pitchFamily="2" charset="-122"/>
              </a:rPr>
              <a:t>巩固。</a:t>
            </a:r>
            <a:endParaRPr lang="en-US" altLang="zh-CN" sz="2000" b="1" smtClean="0">
              <a:latin typeface="宋体" panose="02010600030101010101" pitchFamily="2" charset="-122"/>
              <a:ea typeface="宋体" panose="02010600030101010101" pitchFamily="2" charset="-122"/>
            </a:endParaRPr>
          </a:p>
          <a:p>
            <a:pPr marL="0" indent="0">
              <a:spcBef>
                <a:spcPct val="0"/>
              </a:spcBef>
              <a:buNone/>
            </a:pPr>
            <a:r>
              <a:rPr lang="en-US" altLang="zh-CN" sz="2000" b="1">
                <a:latin typeface="宋体" panose="02010600030101010101" pitchFamily="2" charset="-122"/>
                <a:ea typeface="宋体" panose="02010600030101010101" pitchFamily="2" charset="-122"/>
              </a:rPr>
              <a:t> </a:t>
            </a:r>
            <a:r>
              <a:rPr lang="en-US" altLang="zh-CN" sz="2000" b="1" smtClean="0">
                <a:latin typeface="宋体" panose="02010600030101010101" pitchFamily="2" charset="-122"/>
                <a:ea typeface="宋体" panose="02010600030101010101" pitchFamily="2" charset="-122"/>
              </a:rPr>
              <a:t>   1689</a:t>
            </a:r>
            <a:r>
              <a:rPr lang="zh-CN" altLang="en-US" sz="2000" b="1">
                <a:latin typeface="宋体" panose="02010600030101010101" pitchFamily="2" charset="-122"/>
                <a:ea typeface="宋体" panose="02010600030101010101" pitchFamily="2" charset="-122"/>
              </a:rPr>
              <a:t>年，英国议会通过</a:t>
            </a:r>
            <a:r>
              <a:rPr lang="en-US" altLang="zh-CN" sz="2000" b="1">
                <a:latin typeface="宋体" panose="02010600030101010101" pitchFamily="2" charset="-122"/>
                <a:ea typeface="宋体" panose="02010600030101010101" pitchFamily="2" charset="-122"/>
              </a:rPr>
              <a:t>《</a:t>
            </a:r>
            <a:r>
              <a:rPr lang="zh-CN" altLang="en-US" sz="2000" b="1">
                <a:latin typeface="宋体" panose="02010600030101010101" pitchFamily="2" charset="-122"/>
                <a:ea typeface="宋体" panose="02010600030101010101" pitchFamily="2" charset="-122"/>
              </a:rPr>
              <a:t>权利法案</a:t>
            </a:r>
            <a:r>
              <a:rPr lang="en-US" altLang="zh-CN" sz="2000" b="1">
                <a:latin typeface="宋体" panose="02010600030101010101" pitchFamily="2" charset="-122"/>
                <a:ea typeface="宋体" panose="02010600030101010101" pitchFamily="2" charset="-122"/>
              </a:rPr>
              <a:t>》</a:t>
            </a:r>
            <a:r>
              <a:rPr lang="zh-CN" altLang="en-US" sz="2000" b="1">
                <a:latin typeface="宋体" panose="02010600030101010101" pitchFamily="2" charset="-122"/>
                <a:ea typeface="宋体" panose="02010600030101010101" pitchFamily="2" charset="-122"/>
              </a:rPr>
              <a:t>，扩大议会权力，</a:t>
            </a:r>
            <a:r>
              <a:rPr lang="zh-CN" altLang="en-US" sz="2000" b="1" smtClean="0">
                <a:latin typeface="宋体" panose="02010600030101010101" pitchFamily="2" charset="-122"/>
                <a:ea typeface="宋体" panose="02010600030101010101" pitchFamily="2" charset="-122"/>
              </a:rPr>
              <a:t>限制王权</a:t>
            </a:r>
            <a:r>
              <a:rPr lang="zh-CN" altLang="en-US" sz="2000" b="1">
                <a:latin typeface="宋体" panose="02010600030101010101" pitchFamily="2" charset="-122"/>
                <a:ea typeface="宋体" panose="02010600030101010101" pitchFamily="2" charset="-122"/>
              </a:rPr>
              <a:t>；</a:t>
            </a:r>
            <a:r>
              <a:rPr lang="en-US" altLang="zh-CN" sz="2000" b="1">
                <a:latin typeface="宋体" panose="02010600030101010101" pitchFamily="2" charset="-122"/>
                <a:ea typeface="宋体" panose="02010600030101010101" pitchFamily="2" charset="-122"/>
              </a:rPr>
              <a:t>1701</a:t>
            </a:r>
            <a:r>
              <a:rPr lang="zh-CN" altLang="en-US" sz="2000" b="1">
                <a:latin typeface="宋体" panose="02010600030101010101" pitchFamily="2" charset="-122"/>
                <a:ea typeface="宋体" panose="02010600030101010101" pitchFamily="2" charset="-122"/>
              </a:rPr>
              <a:t>年又通过</a:t>
            </a:r>
            <a:r>
              <a:rPr lang="en-US" altLang="zh-CN" sz="2000" b="1">
                <a:latin typeface="宋体" panose="02010600030101010101" pitchFamily="2" charset="-122"/>
                <a:ea typeface="宋体" panose="02010600030101010101" pitchFamily="2" charset="-122"/>
              </a:rPr>
              <a:t>《</a:t>
            </a:r>
            <a:r>
              <a:rPr lang="zh-CN" altLang="en-US" sz="2000" b="1">
                <a:latin typeface="宋体" panose="02010600030101010101" pitchFamily="2" charset="-122"/>
                <a:ea typeface="宋体" panose="02010600030101010101" pitchFamily="2" charset="-122"/>
              </a:rPr>
              <a:t>王位继承法</a:t>
            </a:r>
            <a:r>
              <a:rPr lang="en-US" altLang="zh-CN" sz="2000" b="1">
                <a:latin typeface="宋体" panose="02010600030101010101" pitchFamily="2" charset="-122"/>
                <a:ea typeface="宋体" panose="02010600030101010101" pitchFamily="2" charset="-122"/>
              </a:rPr>
              <a:t>》</a:t>
            </a:r>
            <a:r>
              <a:rPr lang="zh-CN" altLang="en-US" sz="2000" b="1">
                <a:latin typeface="宋体" panose="02010600030101010101" pitchFamily="2" charset="-122"/>
                <a:ea typeface="宋体" panose="02010600030101010101" pitchFamily="2" charset="-122"/>
              </a:rPr>
              <a:t>，规定此后国王不得为 天主教徒，也不能与天主教徒结婚。“光荣革命”后，</a:t>
            </a:r>
            <a:r>
              <a:rPr lang="zh-CN" altLang="en-US" sz="2000" b="1" smtClean="0">
                <a:latin typeface="宋体" panose="02010600030101010101" pitchFamily="2" charset="-122"/>
                <a:ea typeface="宋体" panose="02010600030101010101" pitchFamily="2" charset="-122"/>
              </a:rPr>
              <a:t>英国君主立宪制</a:t>
            </a:r>
            <a:r>
              <a:rPr lang="zh-CN" altLang="en-US" sz="2000" b="1">
                <a:latin typeface="宋体" panose="02010600030101010101" pitchFamily="2" charset="-122"/>
                <a:ea typeface="宋体" panose="02010600030101010101" pitchFamily="2" charset="-122"/>
              </a:rPr>
              <a:t>逐步</a:t>
            </a:r>
            <a:r>
              <a:rPr lang="zh-CN" altLang="en-US" sz="2000" b="1" smtClean="0">
                <a:latin typeface="宋体" panose="02010600030101010101" pitchFamily="2" charset="-122"/>
                <a:ea typeface="宋体" panose="02010600030101010101" pitchFamily="2" charset="-122"/>
              </a:rPr>
              <a:t>形成。</a:t>
            </a:r>
            <a:endParaRPr lang="zh-CN" altLang="en-US" sz="2000" b="1">
              <a:latin typeface="宋体" pitchFamily="2" charset="-122"/>
              <a:ea typeface="宋体" panose="02010600030101010101" pitchFamily="2" charset="-122"/>
            </a:endParaRPr>
          </a:p>
        </p:txBody>
      </p:sp>
      <p:graphicFrame>
        <p:nvGraphicFramePr>
          <p:cNvPr id="8" name="表格 7"/>
          <p:cNvGraphicFramePr>
            <a:graphicFrameLocks noGrp="1"/>
          </p:cNvGraphicFramePr>
          <p:nvPr/>
        </p:nvGraphicFramePr>
        <p:xfrm>
          <a:off x="0" y="5733256"/>
          <a:ext cx="9144000" cy="1124744"/>
        </p:xfrm>
        <a:graphic>
          <a:graphicData uri="http://schemas.openxmlformats.org/drawingml/2006/table">
            <a:tbl>
              <a:tblPr firstRow="1" bandRow="1">
                <a:tableStyleId>{5C22544A-7EE6-4342-B048-85BDC9FD1C3A}</a:tableStyleId>
              </a:tblPr>
              <a:tblGrid>
                <a:gridCol w="1524000"/>
                <a:gridCol w="1524000"/>
                <a:gridCol w="1524000"/>
                <a:gridCol w="1524000"/>
                <a:gridCol w="1524000"/>
                <a:gridCol w="1524000"/>
              </a:tblGrid>
              <a:tr h="562372">
                <a:tc>
                  <a:txBody>
                    <a:bodyPr vert="horz" wrap="square"/>
                    <a:lstStyle/>
                    <a:p>
                      <a:r>
                        <a:rPr lang="zh-CN" altLang="en-US" sz="1900" b="1" smtClean="0">
                          <a:latin typeface="宋体" panose="02010600030101010101" pitchFamily="2" charset="-122"/>
                          <a:ea typeface="宋体" panose="02010600030101010101" pitchFamily="2" charset="-122"/>
                        </a:rPr>
                        <a:t>国家</a:t>
                      </a:r>
                      <a:endParaRPr lang="zh-CN" altLang="en-US" sz="1900" b="1">
                        <a:latin typeface="宋体" panose="02010600030101010101" pitchFamily="2" charset="-122"/>
                        <a:ea typeface="宋体" panose="02010600030101010101" pitchFamily="2" charset="-122"/>
                      </a:endParaRPr>
                    </a:p>
                  </a:txBody>
                  <a:tcPr/>
                </a:tc>
                <a:tc>
                  <a:txBody>
                    <a:bodyPr vert="horz" wrap="square"/>
                    <a:lstStyle/>
                    <a:p>
                      <a:r>
                        <a:rPr lang="zh-CN" altLang="en-US" sz="1900" b="1" smtClean="0">
                          <a:latin typeface="宋体" panose="02010600030101010101" pitchFamily="2" charset="-122"/>
                          <a:ea typeface="宋体" panose="02010600030101010101" pitchFamily="2" charset="-122"/>
                        </a:rPr>
                        <a:t>时间</a:t>
                      </a:r>
                      <a:endParaRPr lang="zh-CN" altLang="en-US" sz="1900" b="1">
                        <a:latin typeface="宋体" panose="02010600030101010101" pitchFamily="2" charset="-122"/>
                        <a:ea typeface="宋体" panose="02010600030101010101" pitchFamily="2" charset="-122"/>
                      </a:endParaRPr>
                    </a:p>
                  </a:txBody>
                  <a:tcPr/>
                </a:tc>
                <a:tc>
                  <a:txBody>
                    <a:bodyPr vert="horz" wrap="square"/>
                    <a:lstStyle/>
                    <a:p>
                      <a:r>
                        <a:rPr lang="zh-CN" altLang="en-US" sz="1900" b="1" smtClean="0">
                          <a:latin typeface="宋体" panose="02010600030101010101" pitchFamily="2" charset="-122"/>
                          <a:ea typeface="宋体" panose="02010600030101010101" pitchFamily="2" charset="-122"/>
                        </a:rPr>
                        <a:t>背景</a:t>
                      </a:r>
                      <a:endParaRPr lang="zh-CN" altLang="en-US" sz="1900" b="1">
                        <a:latin typeface="宋体" panose="02010600030101010101" pitchFamily="2" charset="-122"/>
                        <a:ea typeface="宋体" panose="02010600030101010101" pitchFamily="2" charset="-122"/>
                      </a:endParaRPr>
                    </a:p>
                  </a:txBody>
                  <a:tcPr/>
                </a:tc>
                <a:tc>
                  <a:txBody>
                    <a:bodyPr vert="horz" wrap="square"/>
                    <a:lstStyle/>
                    <a:p>
                      <a:r>
                        <a:rPr lang="zh-CN" altLang="en-US" sz="1900" b="1" smtClean="0">
                          <a:latin typeface="宋体" panose="02010600030101010101" pitchFamily="2" charset="-122"/>
                          <a:ea typeface="宋体" panose="02010600030101010101" pitchFamily="2" charset="-122"/>
                        </a:rPr>
                        <a:t>过程</a:t>
                      </a:r>
                      <a:endParaRPr lang="zh-CN" altLang="en-US" sz="1900" b="1">
                        <a:latin typeface="宋体" panose="02010600030101010101" pitchFamily="2" charset="-122"/>
                        <a:ea typeface="宋体" panose="02010600030101010101" pitchFamily="2" charset="-122"/>
                      </a:endParaRPr>
                    </a:p>
                  </a:txBody>
                  <a:tcPr/>
                </a:tc>
                <a:tc>
                  <a:txBody>
                    <a:bodyPr vert="horz" wrap="square"/>
                    <a:lstStyle/>
                    <a:p>
                      <a:r>
                        <a:rPr lang="zh-CN" altLang="en-US" sz="1900" b="1" smtClean="0">
                          <a:latin typeface="宋体" panose="02010600030101010101" pitchFamily="2" charset="-122"/>
                          <a:ea typeface="宋体" panose="02010600030101010101" pitchFamily="2" charset="-122"/>
                        </a:rPr>
                        <a:t>结果</a:t>
                      </a:r>
                      <a:endParaRPr lang="zh-CN" altLang="en-US" sz="1900" b="1">
                        <a:latin typeface="宋体" panose="02010600030101010101" pitchFamily="2" charset="-122"/>
                        <a:ea typeface="宋体" panose="02010600030101010101" pitchFamily="2" charset="-122"/>
                      </a:endParaRPr>
                    </a:p>
                  </a:txBody>
                  <a:tcPr/>
                </a:tc>
                <a:tc>
                  <a:txBody>
                    <a:bodyPr vert="horz" wrap="square"/>
                    <a:lstStyle/>
                    <a:p>
                      <a:r>
                        <a:rPr lang="zh-CN" altLang="en-US" sz="1900" b="1" smtClean="0">
                          <a:latin typeface="宋体" panose="02010600030101010101" pitchFamily="2" charset="-122"/>
                          <a:ea typeface="宋体" panose="02010600030101010101" pitchFamily="2" charset="-122"/>
                        </a:rPr>
                        <a:t>意义</a:t>
                      </a:r>
                      <a:endParaRPr lang="zh-CN" altLang="en-US" sz="1900" b="1">
                        <a:latin typeface="宋体" pitchFamily="2" charset="-122"/>
                        <a:ea typeface="宋体" panose="02010600030101010101" pitchFamily="2" charset="-122"/>
                      </a:endParaRPr>
                    </a:p>
                  </a:txBody>
                  <a:tcPr/>
                </a:tc>
              </a:tr>
              <a:tr h="562372">
                <a:tc>
                  <a:txBody>
                    <a:bodyPr vert="horz" wrap="square"/>
                    <a:lstStyle/>
                    <a:p>
                      <a:r>
                        <a:rPr lang="zh-CN" altLang="en-US" sz="1900" b="1" smtClean="0"/>
                        <a:t>英国</a:t>
                      </a:r>
                      <a:endParaRPr lang="zh-CN" altLang="en-US" sz="1900" b="1"/>
                    </a:p>
                  </a:txBody>
                  <a:tcPr/>
                </a:tc>
                <a:tc>
                  <a:txBody>
                    <a:bodyPr vert="horz" wrap="square"/>
                    <a:lstStyle/>
                    <a:p>
                      <a:endParaRPr lang="zh-CN" altLang="en-US" sz="1900" b="1"/>
                    </a:p>
                  </a:txBody>
                  <a:tcPr/>
                </a:tc>
                <a:tc>
                  <a:txBody>
                    <a:bodyPr vert="horz" wrap="square"/>
                    <a:lstStyle/>
                    <a:p>
                      <a:endParaRPr lang="zh-CN" altLang="en-US" sz="1900" b="1"/>
                    </a:p>
                  </a:txBody>
                  <a:tcPr/>
                </a:tc>
                <a:tc>
                  <a:txBody>
                    <a:bodyPr vert="horz" wrap="square"/>
                    <a:lstStyle/>
                    <a:p>
                      <a:endParaRPr lang="zh-CN" altLang="en-US" sz="1900" b="1"/>
                    </a:p>
                  </a:txBody>
                  <a:tcPr/>
                </a:tc>
                <a:tc>
                  <a:txBody>
                    <a:bodyPr vert="horz" wrap="square"/>
                    <a:lstStyle/>
                    <a:p>
                      <a:endParaRPr lang="zh-CN" altLang="en-US" sz="1900" b="1"/>
                    </a:p>
                  </a:txBody>
                  <a:tcPr/>
                </a:tc>
                <a:tc>
                  <a:txBody>
                    <a:bodyPr vert="horz" wrap="square"/>
                    <a:lstStyle/>
                    <a:p>
                      <a:endParaRPr lang="zh-CN" altLang="en-US" sz="1900" b="1"/>
                    </a:p>
                  </a:txBody>
                  <a:tcPr/>
                </a:tc>
              </a:tr>
            </a:tbl>
          </a:graphicData>
        </a:graphic>
      </p:graphicFrame>
      <p:sp>
        <p:nvSpPr>
          <p:cNvPr id="6" name="标题 1"/>
          <p:cNvSpPr txBox="1"/>
          <p:nvPr/>
        </p:nvSpPr>
        <p:spPr>
          <a:xfrm>
            <a:off x="467544" y="188640"/>
            <a:ext cx="8229600" cy="1143000"/>
          </a:xfrm>
          <a:prstGeom prst="rect">
            <a:avLst/>
          </a:prstGeom>
        </p:spPr>
        <p:txBody>
          <a:bodyPr vert="horz" rtlCol="0" anchor="ctr">
            <a:normAutofit/>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r>
              <a:rPr lang="zh-CN" altLang="en-US" smtClean="0"/>
              <a:t>一、英、法、美资产阶级革命</a:t>
            </a:r>
            <a:endParaRPr lang="zh-CN" altLang="en-US"/>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24395" y="116632"/>
          <a:ext cx="9119604" cy="6741370"/>
        </p:xfrm>
        <a:graphic>
          <a:graphicData uri="http://schemas.openxmlformats.org/drawingml/2006/table">
            <a:tbl>
              <a:tblPr firstRow="1" bandRow="1">
                <a:tableStyleId>{5C22544A-7EE6-4342-B048-85BDC9FD1C3A}</a:tableStyleId>
              </a:tblPr>
              <a:tblGrid>
                <a:gridCol w="517170"/>
                <a:gridCol w="650604"/>
                <a:gridCol w="2024102"/>
                <a:gridCol w="1734945"/>
                <a:gridCol w="2024102"/>
                <a:gridCol w="2168681"/>
              </a:tblGrid>
              <a:tr h="1082331">
                <a:tc>
                  <a:txBody>
                    <a:bodyPr vert="horz" wrap="square"/>
                    <a:lstStyle/>
                    <a:p>
                      <a:r>
                        <a:rPr lang="zh-CN" altLang="en-US" sz="3200" smtClean="0"/>
                        <a:t>国家</a:t>
                      </a:r>
                      <a:endParaRPr lang="zh-CN" altLang="en-US" sz="3200"/>
                    </a:p>
                  </a:txBody>
                  <a:tcPr/>
                </a:tc>
                <a:tc>
                  <a:txBody>
                    <a:bodyPr vert="horz" wrap="square"/>
                    <a:lstStyle/>
                    <a:p>
                      <a:r>
                        <a:rPr lang="zh-CN" altLang="en-US" sz="3200" smtClean="0"/>
                        <a:t>时间</a:t>
                      </a:r>
                      <a:endParaRPr lang="zh-CN" altLang="en-US" sz="3200"/>
                    </a:p>
                  </a:txBody>
                  <a:tcPr/>
                </a:tc>
                <a:tc>
                  <a:txBody>
                    <a:bodyPr vert="horz" wrap="square"/>
                    <a:lstStyle/>
                    <a:p>
                      <a:r>
                        <a:rPr lang="zh-CN" altLang="en-US" sz="3200" smtClean="0"/>
                        <a:t>背景</a:t>
                      </a:r>
                      <a:endParaRPr lang="zh-CN" altLang="en-US" sz="3200"/>
                    </a:p>
                  </a:txBody>
                  <a:tcPr/>
                </a:tc>
                <a:tc>
                  <a:txBody>
                    <a:bodyPr vert="horz" wrap="square"/>
                    <a:lstStyle/>
                    <a:p>
                      <a:r>
                        <a:rPr lang="zh-CN" altLang="en-US" sz="3200" smtClean="0"/>
                        <a:t>过程</a:t>
                      </a:r>
                      <a:endParaRPr lang="zh-CN" altLang="en-US" sz="3200"/>
                    </a:p>
                  </a:txBody>
                  <a:tcPr/>
                </a:tc>
                <a:tc>
                  <a:txBody>
                    <a:bodyPr vert="horz" wrap="square"/>
                    <a:lstStyle/>
                    <a:p>
                      <a:r>
                        <a:rPr lang="zh-CN" altLang="en-US" sz="3200" smtClean="0"/>
                        <a:t>结果</a:t>
                      </a:r>
                      <a:endParaRPr lang="zh-CN" altLang="en-US" sz="3200"/>
                    </a:p>
                  </a:txBody>
                  <a:tcPr/>
                </a:tc>
                <a:tc>
                  <a:txBody>
                    <a:bodyPr vert="horz" wrap="square"/>
                    <a:lstStyle/>
                    <a:p>
                      <a:r>
                        <a:rPr lang="zh-CN" altLang="en-US" sz="3200" smtClean="0"/>
                        <a:t>意义</a:t>
                      </a:r>
                      <a:endParaRPr lang="zh-CN" altLang="en-US" sz="3200"/>
                    </a:p>
                  </a:txBody>
                  <a:tcPr/>
                </a:tc>
              </a:tr>
              <a:tr h="5659039">
                <a:tc>
                  <a:txBody>
                    <a:bodyPr vert="horz" wrap="square"/>
                    <a:lstStyle/>
                    <a:p>
                      <a:r>
                        <a:rPr lang="zh-CN" altLang="en-US" sz="3200" b="1" smtClean="0">
                          <a:latin typeface="宋体" panose="02010600030101010101" pitchFamily="2" charset="-122"/>
                          <a:ea typeface="宋体" panose="02010600030101010101" pitchFamily="2" charset="-122"/>
                        </a:rPr>
                        <a:t>英国</a:t>
                      </a:r>
                      <a:endParaRPr lang="zh-CN" altLang="en-US" sz="3200" b="1">
                        <a:latin typeface="宋体" panose="02010600030101010101" pitchFamily="2" charset="-122"/>
                        <a:ea typeface="宋体" panose="02010600030101010101" pitchFamily="2" charset="-122"/>
                      </a:endParaRPr>
                    </a:p>
                  </a:txBody>
                  <a:tcPr/>
                </a:tc>
                <a:tc>
                  <a:txBody>
                    <a:bodyPr vert="horz" wrap="square"/>
                    <a:lstStyle/>
                    <a:p>
                      <a:r>
                        <a:rPr lang="en-US" altLang="zh-CN" sz="3200" b="1" smtClean="0">
                          <a:latin typeface="宋体" panose="02010600030101010101" pitchFamily="2" charset="-122"/>
                          <a:ea typeface="宋体" panose="02010600030101010101" pitchFamily="2" charset="-122"/>
                        </a:rPr>
                        <a:t>16-17</a:t>
                      </a:r>
                      <a:r>
                        <a:rPr lang="zh-CN" altLang="en-US" sz="3200" b="1" smtClean="0">
                          <a:latin typeface="宋体" panose="02010600030101010101" pitchFamily="2" charset="-122"/>
                          <a:ea typeface="宋体" panose="02010600030101010101" pitchFamily="2" charset="-122"/>
                        </a:rPr>
                        <a:t>世纪</a:t>
                      </a:r>
                      <a:endParaRPr lang="zh-CN" altLang="en-US" sz="3200" b="1">
                        <a:latin typeface="宋体" pitchFamily="2" charset="-122"/>
                        <a:ea typeface="宋体" panose="02010600030101010101" pitchFamily="2" charset="-122"/>
                      </a:endParaRPr>
                    </a:p>
                  </a:txBody>
                  <a:tcPr/>
                </a:tc>
                <a:tc>
                  <a:txBody>
                    <a:bodyPr vert="horz" wrap="square"/>
                    <a:lstStyle/>
                    <a:p>
                      <a:r>
                        <a:rPr lang="zh-CN" altLang="en-US" sz="2400" b="1" smtClean="0">
                          <a:latin typeface="宋体" panose="02010600030101010101" pitchFamily="2" charset="-122"/>
                          <a:ea typeface="宋体" panose="02010600030101010101" pitchFamily="2" charset="-122"/>
                        </a:rPr>
                        <a:t>①资本主义经济的发展；</a:t>
                      </a:r>
                      <a:endParaRPr lang="en-US" altLang="zh-CN" sz="2400" b="1" smtClean="0">
                        <a:latin typeface="宋体" panose="02010600030101010101" pitchFamily="2" charset="-122"/>
                        <a:ea typeface="宋体" panose="02010600030101010101" pitchFamily="2" charset="-122"/>
                      </a:endParaRPr>
                    </a:p>
                    <a:p>
                      <a:r>
                        <a:rPr lang="zh-CN" altLang="en-US" sz="2400" b="1" smtClean="0">
                          <a:latin typeface="宋体" panose="02010600030101010101" pitchFamily="2" charset="-122"/>
                          <a:ea typeface="宋体" panose="02010600030101010101" pitchFamily="2" charset="-122"/>
                        </a:rPr>
                        <a:t>②资产阶级和新贵族的强大；</a:t>
                      </a:r>
                      <a:endParaRPr lang="en-US" altLang="zh-CN" sz="2400" b="1" smtClean="0">
                        <a:latin typeface="宋体" panose="02010600030101010101" pitchFamily="2" charset="-122"/>
                        <a:ea typeface="宋体" panose="02010600030101010101" pitchFamily="2" charset="-122"/>
                      </a:endParaRPr>
                    </a:p>
                    <a:p>
                      <a:r>
                        <a:rPr lang="zh-CN" altLang="en-US" sz="2400" b="1" smtClean="0">
                          <a:latin typeface="宋体" panose="02010600030101010101" pitchFamily="2" charset="-122"/>
                          <a:ea typeface="宋体" panose="02010600030101010101" pitchFamily="2" charset="-122"/>
                        </a:rPr>
                        <a:t>③</a:t>
                      </a:r>
                      <a:r>
                        <a:rPr lang="en-US" altLang="zh-CN" sz="2400" b="1" smtClean="0">
                          <a:solidFill>
                            <a:schemeClr val="tx1"/>
                          </a:solidFill>
                          <a:latin typeface="宋体" panose="02010600030101010101" pitchFamily="2" charset="-122"/>
                          <a:ea typeface="宋体" panose="02010600030101010101" pitchFamily="2" charset="-122"/>
                        </a:rPr>
                        <a:t>《</a:t>
                      </a:r>
                      <a:r>
                        <a:rPr lang="zh-CN" altLang="en-US" sz="2400" b="1" smtClean="0">
                          <a:solidFill>
                            <a:schemeClr val="tx1"/>
                          </a:solidFill>
                          <a:latin typeface="宋体" panose="02010600030101010101" pitchFamily="2" charset="-122"/>
                          <a:ea typeface="宋体" panose="02010600030101010101" pitchFamily="2" charset="-122"/>
                        </a:rPr>
                        <a:t>大宪章</a:t>
                      </a:r>
                      <a:r>
                        <a:rPr lang="en-US" altLang="zh-CN" sz="2400" b="1" smtClean="0">
                          <a:solidFill>
                            <a:schemeClr val="tx1"/>
                          </a:solidFill>
                          <a:latin typeface="宋体" panose="02010600030101010101" pitchFamily="2" charset="-122"/>
                          <a:ea typeface="宋体" panose="02010600030101010101" pitchFamily="2" charset="-122"/>
                        </a:rPr>
                        <a:t>》</a:t>
                      </a:r>
                      <a:r>
                        <a:rPr lang="zh-CN" altLang="en-US" sz="2400" b="1" smtClean="0">
                          <a:solidFill>
                            <a:schemeClr val="tx1"/>
                          </a:solidFill>
                          <a:latin typeface="宋体" panose="02010600030101010101" pitchFamily="2" charset="-122"/>
                          <a:ea typeface="宋体" panose="02010600030101010101" pitchFamily="2" charset="-122"/>
                        </a:rPr>
                        <a:t>签订以来形成的</a:t>
                      </a:r>
                      <a:r>
                        <a:rPr lang="zh-CN" altLang="en-US" sz="2400" b="1" smtClean="0">
                          <a:latin typeface="宋体" panose="02010600030101010101" pitchFamily="2" charset="-122"/>
                          <a:ea typeface="宋体" panose="02010600030101010101" pitchFamily="2" charset="-122"/>
                        </a:rPr>
                        <a:t>议会传统的遭到挑战；</a:t>
                      </a:r>
                      <a:endParaRPr lang="en-US" altLang="zh-CN" sz="2400" b="1" smtClean="0">
                        <a:latin typeface="宋体" panose="02010600030101010101" pitchFamily="2" charset="-122"/>
                        <a:ea typeface="宋体" panose="02010600030101010101" pitchFamily="2" charset="-122"/>
                      </a:endParaRPr>
                    </a:p>
                    <a:p>
                      <a:r>
                        <a:rPr lang="zh-CN" altLang="en-US" sz="2400" b="1" smtClean="0">
                          <a:solidFill>
                            <a:schemeClr val="tx1"/>
                          </a:solidFill>
                          <a:latin typeface="宋体" panose="02010600030101010101" pitchFamily="2" charset="-122"/>
                          <a:ea typeface="宋体" panose="02010600030101010101" pitchFamily="2" charset="-122"/>
                        </a:rPr>
                        <a:t>④文艺复兴和启蒙运动解放了人们的思想</a:t>
                      </a:r>
                      <a:endParaRPr lang="zh-CN" altLang="en-US" sz="2400" b="1">
                        <a:solidFill>
                          <a:schemeClr val="tx1"/>
                        </a:solidFill>
                        <a:latin typeface="宋体" pitchFamily="2" charset="-122"/>
                        <a:ea typeface="宋体" panose="02010600030101010101" pitchFamily="2" charset="-122"/>
                      </a:endParaRPr>
                    </a:p>
                  </a:txBody>
                  <a:tcPr/>
                </a:tc>
                <a:tc>
                  <a:txBody>
                    <a:bodyPr vert="horz" wrap="square"/>
                    <a:lstStyle/>
                    <a:p>
                      <a:r>
                        <a:rPr lang="en-US" altLang="zh-CN" sz="2400" b="1" smtClean="0">
                          <a:latin typeface="宋体" panose="02010600030101010101" pitchFamily="2" charset="-122"/>
                          <a:ea typeface="宋体" panose="02010600030101010101" pitchFamily="2" charset="-122"/>
                        </a:rPr>
                        <a:t>①1640</a:t>
                      </a:r>
                      <a:r>
                        <a:rPr lang="zh-CN" altLang="en-US" sz="2400" b="1" smtClean="0">
                          <a:latin typeface="宋体" panose="02010600030101010101" pitchFamily="2" charset="-122"/>
                          <a:ea typeface="宋体" panose="02010600030101010101" pitchFamily="2" charset="-122"/>
                        </a:rPr>
                        <a:t>年</a:t>
                      </a:r>
                      <a:r>
                        <a:rPr lang="en-US" altLang="zh-CN" sz="2400" b="1" smtClean="0">
                          <a:latin typeface="宋体" panose="02010600030101010101" pitchFamily="2" charset="-122"/>
                          <a:ea typeface="宋体" panose="02010600030101010101" pitchFamily="2" charset="-122"/>
                        </a:rPr>
                        <a:t>, </a:t>
                      </a:r>
                      <a:r>
                        <a:rPr lang="zh-CN" altLang="en-US" sz="2400" b="1" smtClean="0">
                          <a:latin typeface="宋体" panose="02010600030101010101" pitchFamily="2" charset="-122"/>
                          <a:ea typeface="宋体" panose="02010600030101010101" pitchFamily="2" charset="-122"/>
                        </a:rPr>
                        <a:t>英国革命；</a:t>
                      </a:r>
                      <a:r>
                        <a:rPr lang="en-US" altLang="zh-CN" sz="2400" b="1" smtClean="0">
                          <a:latin typeface="宋体" panose="02010600030101010101" pitchFamily="2" charset="-122"/>
                          <a:ea typeface="宋体" panose="02010600030101010101" pitchFamily="2" charset="-122"/>
                        </a:rPr>
                        <a:t> </a:t>
                      </a:r>
                    </a:p>
                    <a:p>
                      <a:r>
                        <a:rPr lang="en-US" altLang="zh-CN" sz="2400" b="1" smtClean="0">
                          <a:latin typeface="宋体" panose="02010600030101010101" pitchFamily="2" charset="-122"/>
                          <a:ea typeface="宋体" panose="02010600030101010101" pitchFamily="2" charset="-122"/>
                        </a:rPr>
                        <a:t>②</a:t>
                      </a:r>
                      <a:r>
                        <a:rPr lang="zh-CN" altLang="en-US" sz="2400" b="1" smtClean="0">
                          <a:latin typeface="宋体" panose="02010600030101010101" pitchFamily="2" charset="-122"/>
                          <a:ea typeface="宋体" panose="02010600030101010101" pitchFamily="2" charset="-122"/>
                        </a:rPr>
                        <a:t>两次内战，议会获胜，处死国王；</a:t>
                      </a:r>
                      <a:endParaRPr lang="en-US" altLang="zh-CN" sz="2400" b="1" smtClean="0">
                        <a:latin typeface="宋体" panose="02010600030101010101" pitchFamily="2" charset="-122"/>
                        <a:ea typeface="宋体" panose="02010600030101010101" pitchFamily="2" charset="-122"/>
                      </a:endParaRPr>
                    </a:p>
                    <a:p>
                      <a:r>
                        <a:rPr lang="en-US" altLang="zh-CN" sz="2400" b="1" smtClean="0">
                          <a:latin typeface="宋体" panose="02010600030101010101" pitchFamily="2" charset="-122"/>
                          <a:ea typeface="宋体" panose="02010600030101010101" pitchFamily="2" charset="-122"/>
                        </a:rPr>
                        <a:t>③</a:t>
                      </a:r>
                      <a:r>
                        <a:rPr lang="zh-CN" altLang="en-US" sz="2400" b="1" smtClean="0">
                          <a:latin typeface="宋体" panose="02010600030101010101" pitchFamily="2" charset="-122"/>
                          <a:ea typeface="宋体" panose="02010600030101010101" pitchFamily="2" charset="-122"/>
                        </a:rPr>
                        <a:t>后经过共和国、军事独裁和王朝复辟反复斗争；</a:t>
                      </a:r>
                      <a:endParaRPr lang="en-US" altLang="zh-CN" sz="2400" b="1" smtClean="0">
                        <a:latin typeface="宋体" panose="02010600030101010101" pitchFamily="2" charset="-122"/>
                        <a:ea typeface="宋体" panose="02010600030101010101" pitchFamily="2" charset="-122"/>
                      </a:endParaRPr>
                    </a:p>
                    <a:p>
                      <a:r>
                        <a:rPr lang="en-US" altLang="zh-CN" sz="2400" b="1" smtClean="0">
                          <a:latin typeface="宋体" panose="02010600030101010101" pitchFamily="2" charset="-122"/>
                          <a:ea typeface="宋体" panose="02010600030101010101" pitchFamily="2" charset="-122"/>
                        </a:rPr>
                        <a:t>④1688</a:t>
                      </a:r>
                      <a:r>
                        <a:rPr lang="zh-CN" altLang="en-US" sz="2400" b="1" smtClean="0">
                          <a:latin typeface="宋体" panose="02010600030101010101" pitchFamily="2" charset="-122"/>
                          <a:ea typeface="宋体" panose="02010600030101010101" pitchFamily="2" charset="-122"/>
                        </a:rPr>
                        <a:t>年，“光荣革命” 巩固革命成果。</a:t>
                      </a:r>
                    </a:p>
                  </a:txBody>
                  <a:tcPr/>
                </a:tc>
                <a:tc>
                  <a:txBody>
                    <a:bodyPr vert="horz" wrap="square"/>
                    <a:lstStyle/>
                    <a:p>
                      <a:r>
                        <a:rPr lang="en-US" altLang="zh-CN" sz="2400" b="1" smtClean="0">
                          <a:latin typeface="宋体" panose="02010600030101010101" pitchFamily="2" charset="-122"/>
                          <a:ea typeface="宋体" panose="02010600030101010101" pitchFamily="2" charset="-122"/>
                        </a:rPr>
                        <a:t>①1689</a:t>
                      </a:r>
                      <a:r>
                        <a:rPr lang="zh-CN" altLang="en-US" sz="2400" b="1" smtClean="0">
                          <a:latin typeface="宋体" panose="02010600030101010101" pitchFamily="2" charset="-122"/>
                          <a:ea typeface="宋体" panose="02010600030101010101" pitchFamily="2" charset="-122"/>
                        </a:rPr>
                        <a:t>年，通过</a:t>
                      </a:r>
                      <a:r>
                        <a:rPr lang="en-US" altLang="zh-CN" sz="2400" b="1" smtClean="0">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权利法案</a:t>
                      </a:r>
                      <a:r>
                        <a:rPr lang="en-US" altLang="zh-CN" sz="2400" b="1" smtClean="0">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，扩大议会权力，限制王权，君主立宪制确立；</a:t>
                      </a:r>
                      <a:endParaRPr lang="en-US" altLang="zh-CN" sz="2400" b="1" smtClean="0">
                        <a:latin typeface="宋体" pitchFamily="2" charset="-122"/>
                        <a:ea typeface="宋体" panose="02010600030101010101" pitchFamily="2" charset="-122"/>
                      </a:endParaRPr>
                    </a:p>
                    <a:p>
                      <a:r>
                        <a:rPr lang="en-US" altLang="zh-CN" sz="2400" b="1" smtClean="0">
                          <a:latin typeface="宋体" panose="02010600030101010101" pitchFamily="2" charset="-122"/>
                          <a:ea typeface="宋体" panose="02010600030101010101" pitchFamily="2" charset="-122"/>
                        </a:rPr>
                        <a:t>②1701</a:t>
                      </a:r>
                      <a:r>
                        <a:rPr lang="zh-CN" altLang="en-US" sz="2400" b="1" smtClean="0">
                          <a:latin typeface="宋体" panose="02010600030101010101" pitchFamily="2" charset="-122"/>
                          <a:ea typeface="宋体" panose="02010600030101010101" pitchFamily="2" charset="-122"/>
                        </a:rPr>
                        <a:t>年通过</a:t>
                      </a:r>
                      <a:r>
                        <a:rPr lang="en-US" altLang="zh-CN" sz="2400" b="1" smtClean="0">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王位继承法</a:t>
                      </a:r>
                      <a:r>
                        <a:rPr lang="en-US" altLang="zh-CN" sz="2400" b="1" smtClean="0">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，规定此后国王不得为天主教徒，也不能与天主教徒结婚。</a:t>
                      </a:r>
                      <a:endParaRPr lang="zh-CN" altLang="en-US" sz="2400" b="1">
                        <a:latin typeface="宋体" pitchFamily="2" charset="-122"/>
                        <a:ea typeface="宋体" panose="02010600030101010101" pitchFamily="2" charset="-122"/>
                      </a:endParaRPr>
                    </a:p>
                  </a:txBody>
                  <a:tcPr/>
                </a:tc>
                <a:tc>
                  <a:txBody>
                    <a:bodyPr vert="horz" wrap="square"/>
                    <a:lstStyle/>
                    <a:p>
                      <a:r>
                        <a:rPr lang="zh-CN" altLang="en-US" sz="2400" b="1" smtClean="0">
                          <a:latin typeface="Calibri"/>
                          <a:ea typeface="宋体" panose="02010600030101010101" pitchFamily="2" charset="-122"/>
                        </a:rPr>
                        <a:t>①</a:t>
                      </a:r>
                      <a:r>
                        <a:rPr lang="zh-CN" altLang="en-US" sz="2400" b="1" smtClean="0">
                          <a:latin typeface="宋体" panose="02010600030101010101" pitchFamily="2" charset="-122"/>
                          <a:ea typeface="宋体" panose="02010600030101010101" pitchFamily="2" charset="-122"/>
                        </a:rPr>
                        <a:t>推翻了封建专制君主制，促进资本主义经济的发展；</a:t>
                      </a:r>
                      <a:r>
                        <a:rPr lang="zh-CN" altLang="en-US" sz="2400" b="1" smtClean="0">
                          <a:latin typeface="Calibri"/>
                          <a:ea typeface="宋体" panose="02010600030101010101" pitchFamily="2" charset="-122"/>
                        </a:rPr>
                        <a:t>②为北美独立战争和世界其他国家资产阶级革命树立了榜样；</a:t>
                      </a:r>
                      <a:endParaRPr lang="en-US" altLang="zh-CN" sz="2400" b="1" smtClean="0">
                        <a:latin typeface="Calibri"/>
                        <a:ea typeface="宋体" panose="02010600030101010101" pitchFamily="2" charset="-122"/>
                      </a:endParaRPr>
                    </a:p>
                    <a:p>
                      <a:r>
                        <a:rPr lang="zh-CN" altLang="en-US" sz="2400" b="1" smtClean="0">
                          <a:latin typeface="Calibri"/>
                          <a:ea typeface="宋体" panose="02010600030101010101" pitchFamily="2" charset="-122"/>
                        </a:rPr>
                        <a:t>③反映了世界历史发展的趋势，标志着资产阶级革命时代的开端。</a:t>
                      </a:r>
                    </a:p>
                  </a:txBody>
                  <a:tcPr/>
                </a:tc>
              </a:tr>
            </a:tbl>
          </a:graphicData>
        </a:graphic>
      </p:graphicFrame>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91261" y="3212976"/>
            <a:ext cx="9052739" cy="1512168"/>
          </a:xfrm>
          <a:solidFill>
            <a:srgbClr val="FF0000"/>
          </a:solidFill>
        </p:spPr>
        <p:txBody>
          <a:bodyPr>
            <a:noAutofit/>
          </a:bodyPr>
          <a:lstStyle/>
          <a:p>
            <a:pPr algn="l"/>
            <a:r>
              <a:rPr lang="zh-CN" altLang="en-US" sz="3200" b="1" smtClean="0">
                <a:latin typeface="+mj-ea"/>
              </a:rPr>
              <a:t>原因：</a:t>
            </a:r>
            <a:br>
              <a:rPr lang="en-US" altLang="zh-CN" sz="3200" b="1" smtClean="0">
                <a:latin typeface="+mj-ea"/>
              </a:rPr>
            </a:br>
            <a:r>
              <a:rPr lang="zh-CN" altLang="en-US" sz="3200" b="1" smtClean="0">
                <a:latin typeface="+mj-ea"/>
              </a:rPr>
              <a:t>（</a:t>
            </a:r>
            <a:r>
              <a:rPr lang="en-US" altLang="zh-CN" sz="3200" b="1" smtClean="0">
                <a:latin typeface="+mj-ea"/>
              </a:rPr>
              <a:t>1</a:t>
            </a:r>
            <a:r>
              <a:rPr lang="zh-CN" altLang="en-US" sz="3200" b="1" smtClean="0">
                <a:latin typeface="+mj-ea"/>
              </a:rPr>
              <a:t>）资本主义</a:t>
            </a:r>
            <a:r>
              <a:rPr lang="zh-CN" altLang="en-US" sz="3200" b="1">
                <a:latin typeface="+mj-ea"/>
              </a:rPr>
              <a:t>经济的</a:t>
            </a:r>
            <a:r>
              <a:rPr lang="zh-CN" altLang="en-US" sz="3200" b="1" smtClean="0">
                <a:latin typeface="+mj-ea"/>
              </a:rPr>
              <a:t>发展</a:t>
            </a:r>
            <a:r>
              <a:rPr lang="zh-CN" altLang="en-US" sz="3200" b="1">
                <a:latin typeface="+mj-ea"/>
              </a:rPr>
              <a:t>；</a:t>
            </a:r>
            <a:r>
              <a:rPr lang="zh-CN" altLang="en-US" sz="3200" b="1" smtClean="0">
                <a:latin typeface="+mj-ea"/>
              </a:rPr>
              <a:t>资产阶级</a:t>
            </a:r>
            <a:r>
              <a:rPr lang="zh-CN" altLang="en-US" sz="3200" b="1">
                <a:latin typeface="+mj-ea"/>
              </a:rPr>
              <a:t>和新贵族的强大</a:t>
            </a:r>
          </a:p>
        </p:txBody>
      </p:sp>
      <p:sp>
        <p:nvSpPr>
          <p:cNvPr id="3" name="内容占位符 2"/>
          <p:cNvSpPr>
            <a:spLocks noGrp="1"/>
          </p:cNvSpPr>
          <p:nvPr>
            <p:ph idx="1"/>
          </p:nvPr>
        </p:nvSpPr>
        <p:spPr>
          <a:xfrm>
            <a:off x="323528" y="980728"/>
            <a:ext cx="8435280" cy="1728192"/>
          </a:xfrm>
          <a:solidFill>
            <a:schemeClr val="bg2">
              <a:lumMod val="90000"/>
            </a:schemeClr>
          </a:solidFill>
        </p:spPr>
        <p:txBody>
          <a:bodyPr>
            <a:normAutofit lnSpcReduction="10000"/>
          </a:bodyPr>
          <a:lstStyle/>
          <a:p>
            <a:pPr marL="0" indent="0">
              <a:buNone/>
            </a:pPr>
            <a:r>
              <a:rPr lang="zh-CN" altLang="en-US" sz="2800" b="1" smtClean="0"/>
              <a:t>         英国</a:t>
            </a:r>
            <a:r>
              <a:rPr lang="zh-CN" altLang="en-US" sz="2800" b="1"/>
              <a:t>资产阶级和新贵族通过新的生产方式在经济上的实力越来越大，但是在政治上的地位与经济实力不是完全符合，封建专制统治又制约了他们的经济</a:t>
            </a:r>
            <a:r>
              <a:rPr lang="zh-CN" altLang="en-US" sz="2800" b="1" smtClean="0"/>
              <a:t>发展。</a:t>
            </a:r>
            <a:endParaRPr lang="zh-CN" altLang="en-US" sz="2800" b="1"/>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sz="half" idx="1"/>
          </p:nvPr>
        </p:nvSpPr>
        <p:spPr>
          <a:xfrm>
            <a:off x="251520" y="332656"/>
            <a:ext cx="4185619" cy="3313091"/>
          </a:xfrm>
          <a:solidFill>
            <a:schemeClr val="bg2">
              <a:lumMod val="90000"/>
            </a:schemeClr>
          </a:solidFill>
        </p:spPr>
        <p:txBody>
          <a:bodyPr/>
          <a:lstStyle/>
          <a:p>
            <a:pPr marL="0" indent="0">
              <a:buNone/>
            </a:pPr>
            <a:r>
              <a:rPr lang="en-US" altLang="zh-CN" smtClean="0">
                <a:ln>
                  <a:solidFill>
                    <a:schemeClr val="tx1"/>
                  </a:solidFill>
                </a:ln>
                <a:latin typeface="华文楷体" panose="02010600040101010101" pitchFamily="2" charset="-122"/>
                <a:ea typeface="华文楷体" panose="02010600040101010101" pitchFamily="2" charset="-122"/>
              </a:rPr>
              <a:t>1215</a:t>
            </a:r>
            <a:r>
              <a:rPr lang="zh-CN" altLang="en-US" smtClean="0">
                <a:ln>
                  <a:solidFill>
                    <a:schemeClr val="tx1"/>
                  </a:solidFill>
                </a:ln>
                <a:latin typeface="华文楷体" panose="02010600040101010101" pitchFamily="2" charset="-122"/>
                <a:ea typeface="华文楷体" panose="02010600040101010101" pitchFamily="2" charset="-122"/>
              </a:rPr>
              <a:t>年英国</a:t>
            </a:r>
            <a:r>
              <a:rPr lang="en-US" altLang="zh-CN" smtClean="0">
                <a:ln>
                  <a:solidFill>
                    <a:schemeClr val="tx1"/>
                  </a:solidFill>
                </a:ln>
                <a:latin typeface="华文楷体" panose="02010600040101010101" pitchFamily="2" charset="-122"/>
                <a:ea typeface="华文楷体" panose="02010600040101010101" pitchFamily="2" charset="-122"/>
              </a:rPr>
              <a:t>《</a:t>
            </a:r>
            <a:r>
              <a:rPr lang="zh-CN" altLang="en-US" smtClean="0">
                <a:ln>
                  <a:solidFill>
                    <a:schemeClr val="tx1"/>
                  </a:solidFill>
                </a:ln>
                <a:latin typeface="华文楷体" panose="02010600040101010101" pitchFamily="2" charset="-122"/>
                <a:ea typeface="华文楷体" panose="02010600040101010101" pitchFamily="2" charset="-122"/>
              </a:rPr>
              <a:t>大宪章</a:t>
            </a:r>
            <a:r>
              <a:rPr lang="en-US" altLang="zh-CN" smtClean="0">
                <a:ln>
                  <a:solidFill>
                    <a:schemeClr val="tx1"/>
                  </a:solidFill>
                </a:ln>
                <a:latin typeface="华文楷体" panose="02010600040101010101" pitchFamily="2" charset="-122"/>
                <a:ea typeface="华文楷体" panose="02010600040101010101" pitchFamily="2" charset="-122"/>
              </a:rPr>
              <a:t>》</a:t>
            </a:r>
            <a:r>
              <a:rPr lang="zh-CN" altLang="en-US" smtClean="0">
                <a:ln>
                  <a:solidFill>
                    <a:schemeClr val="tx1"/>
                  </a:solidFill>
                </a:ln>
                <a:latin typeface="华文楷体" panose="02010600040101010101" pitchFamily="2" charset="-122"/>
                <a:ea typeface="华文楷体" panose="02010600040101010101" pitchFamily="2" charset="-122"/>
              </a:rPr>
              <a:t>规定，不</a:t>
            </a:r>
            <a:r>
              <a:rPr lang="zh-CN" altLang="en-US">
                <a:ln>
                  <a:solidFill>
                    <a:schemeClr val="tx1"/>
                  </a:solidFill>
                </a:ln>
                <a:latin typeface="华文楷体" panose="02010600040101010101" pitchFamily="2" charset="-122"/>
                <a:ea typeface="华文楷体" panose="02010600040101010101" pitchFamily="2" charset="-122"/>
              </a:rPr>
              <a:t>经臣民</a:t>
            </a:r>
            <a:r>
              <a:rPr lang="zh-CN" altLang="en-US" smtClean="0">
                <a:ln>
                  <a:solidFill>
                    <a:schemeClr val="tx1"/>
                  </a:solidFill>
                </a:ln>
                <a:latin typeface="华文楷体" panose="02010600040101010101" pitchFamily="2" charset="-122"/>
                <a:ea typeface="华文楷体" panose="02010600040101010101" pitchFamily="2" charset="-122"/>
              </a:rPr>
              <a:t>同意，国王</a:t>
            </a:r>
            <a:r>
              <a:rPr lang="zh-CN" altLang="en-US">
                <a:ln>
                  <a:solidFill>
                    <a:schemeClr val="tx1"/>
                  </a:solidFill>
                </a:ln>
                <a:latin typeface="华文楷体" panose="02010600040101010101" pitchFamily="2" charset="-122"/>
                <a:ea typeface="华文楷体" panose="02010600040101010101" pitchFamily="2" charset="-122"/>
              </a:rPr>
              <a:t>不得在规定的贡款之外</a:t>
            </a:r>
            <a:r>
              <a:rPr lang="zh-CN" altLang="en-US" smtClean="0">
                <a:ln>
                  <a:solidFill>
                    <a:schemeClr val="tx1"/>
                  </a:solidFill>
                </a:ln>
                <a:latin typeface="华文楷体" panose="02010600040101010101" pitchFamily="2" charset="-122"/>
                <a:ea typeface="华文楷体" panose="02010600040101010101" pitchFamily="2" charset="-122"/>
              </a:rPr>
              <a:t>征税；由</a:t>
            </a:r>
            <a:r>
              <a:rPr lang="en-US" altLang="zh-CN">
                <a:ln>
                  <a:solidFill>
                    <a:schemeClr val="tx1"/>
                  </a:solidFill>
                </a:ln>
                <a:latin typeface="华文楷体" panose="02010600040101010101" pitchFamily="2" charset="-122"/>
                <a:ea typeface="华文楷体" panose="02010600040101010101" pitchFamily="2" charset="-122"/>
              </a:rPr>
              <a:t>25</a:t>
            </a:r>
            <a:r>
              <a:rPr lang="zh-CN" altLang="en-US">
                <a:ln>
                  <a:solidFill>
                    <a:schemeClr val="tx1"/>
                  </a:solidFill>
                </a:ln>
                <a:latin typeface="华文楷体" panose="02010600040101010101" pitchFamily="2" charset="-122"/>
                <a:ea typeface="华文楷体" panose="02010600040101010101" pitchFamily="2" charset="-122"/>
              </a:rPr>
              <a:t>名贵族组成</a:t>
            </a:r>
            <a:r>
              <a:rPr lang="zh-CN" altLang="en-US" smtClean="0">
                <a:ln>
                  <a:solidFill>
                    <a:schemeClr val="tx1"/>
                  </a:solidFill>
                </a:ln>
                <a:latin typeface="华文楷体" panose="02010600040101010101" pitchFamily="2" charset="-122"/>
                <a:ea typeface="华文楷体" panose="02010600040101010101" pitchFamily="2" charset="-122"/>
              </a:rPr>
              <a:t>委员会，负责</a:t>
            </a:r>
            <a:r>
              <a:rPr lang="zh-CN" altLang="en-US">
                <a:ln>
                  <a:solidFill>
                    <a:schemeClr val="tx1"/>
                  </a:solidFill>
                </a:ln>
                <a:latin typeface="华文楷体" panose="02010600040101010101" pitchFamily="2" charset="-122"/>
                <a:ea typeface="华文楷体" panose="02010600040101010101" pitchFamily="2" charset="-122"/>
              </a:rPr>
              <a:t>召开</a:t>
            </a:r>
            <a:r>
              <a:rPr lang="zh-CN" altLang="en-US" smtClean="0">
                <a:ln>
                  <a:solidFill>
                    <a:schemeClr val="tx1"/>
                  </a:solidFill>
                </a:ln>
                <a:latin typeface="华文楷体" panose="02010600040101010101" pitchFamily="2" charset="-122"/>
                <a:ea typeface="华文楷体" panose="02010600040101010101" pitchFamily="2" charset="-122"/>
              </a:rPr>
              <a:t>会议；国王</a:t>
            </a:r>
            <a:r>
              <a:rPr lang="zh-CN" altLang="en-US">
                <a:ln>
                  <a:solidFill>
                    <a:schemeClr val="tx1"/>
                  </a:solidFill>
                </a:ln>
                <a:latin typeface="华文楷体" panose="02010600040101010101" pitchFamily="2" charset="-122"/>
                <a:ea typeface="华文楷体" panose="02010600040101010101" pitchFamily="2" charset="-122"/>
              </a:rPr>
              <a:t>若违反</a:t>
            </a:r>
            <a:r>
              <a:rPr lang="zh-CN" altLang="en-US" smtClean="0">
                <a:ln>
                  <a:solidFill>
                    <a:schemeClr val="tx1"/>
                  </a:solidFill>
                </a:ln>
                <a:latin typeface="华文楷体" panose="02010600040101010101" pitchFamily="2" charset="-122"/>
                <a:ea typeface="华文楷体" panose="02010600040101010101" pitchFamily="2" charset="-122"/>
              </a:rPr>
              <a:t>规定，臣民</a:t>
            </a:r>
            <a:r>
              <a:rPr lang="zh-CN" altLang="en-US">
                <a:ln>
                  <a:solidFill>
                    <a:schemeClr val="tx1"/>
                  </a:solidFill>
                </a:ln>
                <a:latin typeface="华文楷体" panose="02010600040101010101" pitchFamily="2" charset="-122"/>
                <a:ea typeface="华文楷体" panose="02010600040101010101" pitchFamily="2" charset="-122"/>
              </a:rPr>
              <a:t>有权反抗。</a:t>
            </a:r>
          </a:p>
        </p:txBody>
      </p:sp>
      <p:sp>
        <p:nvSpPr>
          <p:cNvPr id="4" name="内容占位符 3"/>
          <p:cNvSpPr>
            <a:spLocks noGrp="1"/>
          </p:cNvSpPr>
          <p:nvPr>
            <p:ph sz="half" idx="2"/>
          </p:nvPr>
        </p:nvSpPr>
        <p:spPr>
          <a:xfrm>
            <a:off x="4788024" y="354721"/>
            <a:ext cx="4104456" cy="3290308"/>
          </a:xfrm>
          <a:solidFill>
            <a:schemeClr val="bg2">
              <a:lumMod val="90000"/>
            </a:schemeClr>
          </a:solidFill>
        </p:spPr>
        <p:txBody>
          <a:bodyPr>
            <a:normAutofit/>
          </a:bodyPr>
          <a:lstStyle/>
          <a:p>
            <a:pPr marL="0" indent="0">
              <a:buNone/>
            </a:pPr>
            <a:r>
              <a:rPr lang="en-US" altLang="zh-CN">
                <a:ln>
                  <a:solidFill>
                    <a:schemeClr val="tx1"/>
                  </a:solidFill>
                </a:ln>
                <a:latin typeface="华文楷体" panose="02010600040101010101" pitchFamily="2" charset="-122"/>
                <a:ea typeface="华文楷体" panose="02010600040101010101" pitchFamily="2" charset="-122"/>
              </a:rPr>
              <a:t>1343</a:t>
            </a:r>
            <a:r>
              <a:rPr lang="zh-CN" altLang="en-US">
                <a:ln>
                  <a:solidFill>
                    <a:schemeClr val="tx1"/>
                  </a:solidFill>
                </a:ln>
                <a:latin typeface="华文楷体" panose="02010600040101010101" pitchFamily="2" charset="-122"/>
                <a:ea typeface="华文楷体" panose="02010600040101010101" pitchFamily="2" charset="-122"/>
              </a:rPr>
              <a:t>年</a:t>
            </a:r>
            <a:r>
              <a:rPr lang="en-US" altLang="zh-CN">
                <a:ln>
                  <a:solidFill>
                    <a:schemeClr val="tx1"/>
                  </a:solidFill>
                </a:ln>
                <a:latin typeface="华文楷体" panose="02010600040101010101" pitchFamily="2" charset="-122"/>
                <a:ea typeface="华文楷体" panose="02010600040101010101" pitchFamily="2" charset="-122"/>
              </a:rPr>
              <a:t>,</a:t>
            </a:r>
            <a:r>
              <a:rPr lang="zh-CN" altLang="en-US">
                <a:ln>
                  <a:solidFill>
                    <a:schemeClr val="tx1"/>
                  </a:solidFill>
                </a:ln>
                <a:latin typeface="华文楷体" panose="02010600040101010101" pitchFamily="2" charset="-122"/>
                <a:ea typeface="华文楷体" panose="02010600040101010101" pitchFamily="2" charset="-122"/>
              </a:rPr>
              <a:t>议会分为上下两院。上院由贵族组成</a:t>
            </a:r>
            <a:r>
              <a:rPr lang="en-US" altLang="zh-CN">
                <a:ln>
                  <a:solidFill>
                    <a:schemeClr val="tx1"/>
                  </a:solidFill>
                </a:ln>
                <a:latin typeface="华文楷体" panose="02010600040101010101" pitchFamily="2" charset="-122"/>
                <a:ea typeface="华文楷体" panose="02010600040101010101" pitchFamily="2" charset="-122"/>
              </a:rPr>
              <a:t>,</a:t>
            </a:r>
            <a:r>
              <a:rPr lang="zh-CN" altLang="en-US">
                <a:ln>
                  <a:solidFill>
                    <a:schemeClr val="tx1"/>
                  </a:solidFill>
                </a:ln>
                <a:latin typeface="华文楷体" panose="02010600040101010101" pitchFamily="2" charset="-122"/>
                <a:ea typeface="华文楷体" panose="02010600040101010101" pitchFamily="2" charset="-122"/>
              </a:rPr>
              <a:t>下院由骑士和市民组成。两院独立议事</a:t>
            </a:r>
            <a:r>
              <a:rPr lang="en-US" altLang="zh-CN">
                <a:ln>
                  <a:solidFill>
                    <a:schemeClr val="tx1"/>
                  </a:solidFill>
                </a:ln>
                <a:latin typeface="华文楷体" panose="02010600040101010101" pitchFamily="2" charset="-122"/>
                <a:ea typeface="华文楷体" panose="02010600040101010101" pitchFamily="2" charset="-122"/>
              </a:rPr>
              <a:t>,</a:t>
            </a:r>
            <a:r>
              <a:rPr lang="zh-CN" altLang="en-US">
                <a:ln>
                  <a:solidFill>
                    <a:schemeClr val="tx1"/>
                  </a:solidFill>
                </a:ln>
                <a:latin typeface="华文楷体" panose="02010600040101010101" pitchFamily="2" charset="-122"/>
                <a:ea typeface="华文楷体" panose="02010600040101010101" pitchFamily="2" charset="-122"/>
              </a:rPr>
              <a:t>广泛参与政治、司法、立法和财政活动</a:t>
            </a:r>
            <a:r>
              <a:rPr lang="en-US" altLang="zh-CN">
                <a:ln>
                  <a:solidFill>
                    <a:schemeClr val="tx1"/>
                  </a:solidFill>
                </a:ln>
                <a:latin typeface="华文楷体" panose="02010600040101010101" pitchFamily="2" charset="-122"/>
                <a:ea typeface="华文楷体" panose="02010600040101010101" pitchFamily="2" charset="-122"/>
              </a:rPr>
              <a:t>,</a:t>
            </a:r>
            <a:r>
              <a:rPr lang="zh-CN" altLang="en-US">
                <a:ln>
                  <a:solidFill>
                    <a:schemeClr val="tx1"/>
                  </a:solidFill>
                </a:ln>
                <a:latin typeface="华文楷体" panose="02010600040101010101" pitchFamily="2" charset="-122"/>
                <a:ea typeface="华文楷体" panose="02010600040101010101" pitchFamily="2" charset="-122"/>
              </a:rPr>
              <a:t>成为中古英国的重要机关。</a:t>
            </a:r>
          </a:p>
        </p:txBody>
      </p:sp>
      <p:sp>
        <p:nvSpPr>
          <p:cNvPr id="6" name="右箭头 5"/>
          <p:cNvSpPr/>
          <p:nvPr/>
        </p:nvSpPr>
        <p:spPr>
          <a:xfrm>
            <a:off x="4355976" y="3328174"/>
            <a:ext cx="576064" cy="316855"/>
          </a:xfrm>
          <a:prstGeom prst="right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TextBox 6"/>
          <p:cNvSpPr txBox="1"/>
          <p:nvPr/>
        </p:nvSpPr>
        <p:spPr>
          <a:xfrm>
            <a:off x="467544" y="5517232"/>
            <a:ext cx="7416824" cy="584775"/>
          </a:xfrm>
          <a:prstGeom prst="rect">
            <a:avLst/>
          </a:prstGeom>
          <a:solidFill>
            <a:srgbClr val="FF0000"/>
          </a:solidFill>
        </p:spPr>
        <p:txBody>
          <a:bodyPr wrap="square" rtlCol="0">
            <a:spAutoFit/>
          </a:bodyPr>
          <a:lstStyle/>
          <a:p>
            <a:r>
              <a:rPr lang="zh-CN" altLang="en-US" sz="3200" b="1" smtClean="0">
                <a:ln>
                  <a:solidFill>
                    <a:srgbClr val="C0504D"/>
                  </a:solidFill>
                </a:ln>
                <a:latin typeface="黑体" panose="02010609060101010101" pitchFamily="49" charset="-122"/>
                <a:ea typeface="黑体" panose="02010609060101010101" pitchFamily="49" charset="-122"/>
              </a:rPr>
              <a:t>（</a:t>
            </a:r>
            <a:r>
              <a:rPr lang="en-US" altLang="zh-CN" sz="3200" b="1" smtClean="0">
                <a:ln>
                  <a:solidFill>
                    <a:srgbClr val="C0504D"/>
                  </a:solidFill>
                </a:ln>
                <a:latin typeface="黑体" panose="02010609060101010101" pitchFamily="49" charset="-122"/>
                <a:ea typeface="黑体" panose="02010609060101010101" pitchFamily="49" charset="-122"/>
              </a:rPr>
              <a:t>2</a:t>
            </a:r>
            <a:r>
              <a:rPr lang="zh-CN" altLang="en-US" sz="3200" b="1" smtClean="0">
                <a:ln>
                  <a:solidFill>
                    <a:srgbClr val="C0504D"/>
                  </a:solidFill>
                </a:ln>
                <a:latin typeface="黑体" panose="02010609060101010101" pitchFamily="49" charset="-122"/>
                <a:ea typeface="黑体" panose="02010609060101010101" pitchFamily="49" charset="-122"/>
              </a:rPr>
              <a:t>）英国议会</a:t>
            </a:r>
            <a:r>
              <a:rPr lang="zh-CN" altLang="en-US" sz="3200" b="1">
                <a:ln>
                  <a:solidFill>
                    <a:srgbClr val="C0504D"/>
                  </a:solidFill>
                </a:ln>
                <a:latin typeface="黑体" panose="02010609060101010101" pitchFamily="49" charset="-122"/>
                <a:ea typeface="黑体" panose="02010609060101010101" pitchFamily="49" charset="-122"/>
              </a:rPr>
              <a:t>传统的遭到</a:t>
            </a:r>
            <a:r>
              <a:rPr lang="zh-CN" altLang="en-US" sz="3200" b="1" smtClean="0">
                <a:ln>
                  <a:solidFill>
                    <a:srgbClr val="C0504D"/>
                  </a:solidFill>
                </a:ln>
                <a:latin typeface="黑体" panose="02010609060101010101" pitchFamily="49" charset="-122"/>
                <a:ea typeface="黑体" panose="02010609060101010101" pitchFamily="49" charset="-122"/>
              </a:rPr>
              <a:t>挑战；</a:t>
            </a:r>
            <a:endParaRPr lang="zh-CN" altLang="en-US" sz="3200" b="1">
              <a:ln>
                <a:solidFill>
                  <a:srgbClr val="C0504D"/>
                </a:solidFill>
              </a:ln>
              <a:latin typeface="黑体" pitchFamily="49" charset="-122"/>
              <a:ea typeface="黑体" pitchFamily="49" charset="-122"/>
            </a:endParaRPr>
          </a:p>
        </p:txBody>
      </p:sp>
      <p:sp>
        <p:nvSpPr>
          <p:cNvPr id="8" name="TextBox 7"/>
          <p:cNvSpPr txBox="1"/>
          <p:nvPr/>
        </p:nvSpPr>
        <p:spPr>
          <a:xfrm>
            <a:off x="1710056" y="3796452"/>
            <a:ext cx="6758480" cy="1077218"/>
          </a:xfrm>
          <a:prstGeom prst="rect">
            <a:avLst/>
          </a:prstGeom>
          <a:solidFill>
            <a:srgbClr val="FFFF00"/>
          </a:solidFill>
        </p:spPr>
        <p:txBody>
          <a:bodyPr wrap="square" rtlCol="0">
            <a:spAutoFit/>
          </a:bodyPr>
          <a:lstStyle/>
          <a:p>
            <a:r>
              <a:rPr lang="en-US" altLang="zh-CN" sz="3200" smtClean="0">
                <a:ln>
                  <a:solidFill>
                    <a:srgbClr val="C0504D"/>
                  </a:solidFill>
                </a:ln>
                <a:solidFill>
                  <a:srgbClr val="C0504D"/>
                </a:solidFill>
                <a:latin typeface="华文楷体" panose="02010600040101010101" pitchFamily="2" charset="-122"/>
                <a:ea typeface="华文楷体" panose="02010600040101010101" pitchFamily="2" charset="-122"/>
              </a:rPr>
              <a:t>17</a:t>
            </a:r>
            <a:r>
              <a:rPr lang="zh-CN" altLang="en-US" sz="3200" smtClean="0">
                <a:ln>
                  <a:solidFill>
                    <a:srgbClr val="C0504D"/>
                  </a:solidFill>
                </a:ln>
                <a:solidFill>
                  <a:srgbClr val="C0504D"/>
                </a:solidFill>
                <a:latin typeface="华文楷体" panose="02010600040101010101" pitchFamily="2" charset="-122"/>
                <a:ea typeface="华文楷体" panose="02010600040101010101" pitchFamily="2" charset="-122"/>
              </a:rPr>
              <a:t>世纪英国开始了斯图亚特王朝统治，</a:t>
            </a:r>
            <a:endParaRPr lang="en-US" altLang="zh-CN" sz="3200" smtClean="0">
              <a:ln>
                <a:solidFill>
                  <a:srgbClr val="C0504D"/>
                </a:solidFill>
              </a:ln>
              <a:solidFill>
                <a:srgbClr val="C0504D"/>
              </a:solidFill>
              <a:latin typeface="华文楷体" panose="02010600040101010101" pitchFamily="2" charset="-122"/>
              <a:ea typeface="华文楷体" panose="02010600040101010101" pitchFamily="2" charset="-122"/>
            </a:endParaRPr>
          </a:p>
          <a:p>
            <a:r>
              <a:rPr lang="zh-CN" altLang="en-US" sz="3200" smtClean="0">
                <a:ln>
                  <a:solidFill>
                    <a:srgbClr val="C0504D"/>
                  </a:solidFill>
                </a:ln>
                <a:solidFill>
                  <a:srgbClr val="C0504D"/>
                </a:solidFill>
                <a:latin typeface="华文楷体" panose="02010600040101010101" pitchFamily="2" charset="-122"/>
                <a:ea typeface="华文楷体" panose="02010600040101010101" pitchFamily="2" charset="-122"/>
              </a:rPr>
              <a:t>国王詹姆士一世推行王权专制。</a:t>
            </a:r>
            <a:endParaRPr lang="zh-CN" altLang="en-US" sz="3200">
              <a:ln>
                <a:solidFill>
                  <a:srgbClr val="C0504D"/>
                </a:solidFill>
              </a:ln>
              <a:solidFill>
                <a:srgbClr val="C0504D"/>
              </a:solidFill>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down)">
                                      <p:cBhvr>
                                        <p:cTn id="21" dur="500"/>
                                        <p:tgtEl>
                                          <p:spTgt spid="6"/>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4">
                                            <p:bg/>
                                          </p:spTgt>
                                        </p:tgtEl>
                                        <p:attrNameLst>
                                          <p:attrName>style.visibility</p:attrName>
                                        </p:attrNameLst>
                                      </p:cBhvr>
                                      <p:to>
                                        <p:strVal val="visible"/>
                                      </p:to>
                                    </p:set>
                                    <p:animEffect transition="in" filter="wipe(down)">
                                      <p:cBhvr>
                                        <p:cTn id="24" dur="500"/>
                                        <p:tgtEl>
                                          <p:spTgt spid="4">
                                            <p:bg/>
                                          </p:spTgt>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4">
                                            <p:txEl>
                                              <p:pRg st="0" end="0"/>
                                            </p:txEl>
                                          </p:spTgt>
                                        </p:tgtEl>
                                        <p:attrNameLst>
                                          <p:attrName>style.visibility</p:attrName>
                                        </p:attrNameLst>
                                      </p:cBhvr>
                                      <p:to>
                                        <p:strVal val="visible"/>
                                      </p:to>
                                    </p:set>
                                    <p:animEffect transition="in" filter="wipe(down)">
                                      <p:cBhvr>
                                        <p:cTn id="29" dur="500"/>
                                        <p:tgtEl>
                                          <p:spTgt spid="4">
                                            <p:txEl>
                                              <p:pRg st="0" end="0"/>
                                            </p:txEl>
                                          </p:spTgt>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14" presetClass="entr" presetSubtype="10"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randombar(horizontal)">
                                      <p:cBhvr>
                                        <p:cTn id="34" dur="500"/>
                                        <p:tgtEl>
                                          <p:spTgt spid="8"/>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uiExpand="1" build="p" animBg="1"/>
      <p:bldP spid="6" grpId="0"/>
      <p:bldP spid="7" grpId="0"/>
      <p:bldP spid="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19034"/>
            <a:ext cx="9144000" cy="908720"/>
          </a:xfrm>
          <a:solidFill>
            <a:srgbClr val="FF0000"/>
          </a:solidFill>
        </p:spPr>
        <p:txBody>
          <a:bodyPr>
            <a:noAutofit/>
          </a:bodyPr>
          <a:lstStyle/>
          <a:p>
            <a:pPr algn="l"/>
            <a:r>
              <a:rPr lang="zh-CN" altLang="en-US" sz="3600" b="1" smtClean="0">
                <a:latin typeface="+mj-ea"/>
              </a:rPr>
              <a:t>（</a:t>
            </a:r>
            <a:r>
              <a:rPr lang="en-US" altLang="zh-CN" sz="3600" b="1" smtClean="0">
                <a:latin typeface="+mj-ea"/>
              </a:rPr>
              <a:t>3</a:t>
            </a:r>
            <a:r>
              <a:rPr lang="zh-CN" altLang="en-US" sz="3600" b="1" smtClean="0">
                <a:latin typeface="+mj-ea"/>
              </a:rPr>
              <a:t>）文艺复兴</a:t>
            </a:r>
            <a:r>
              <a:rPr lang="zh-CN" altLang="en-US" sz="3600" b="1">
                <a:latin typeface="+mj-ea"/>
              </a:rPr>
              <a:t>和启蒙运动解放了人们的</a:t>
            </a:r>
            <a:r>
              <a:rPr lang="zh-CN" altLang="en-US" sz="3600" b="1" smtClean="0">
                <a:latin typeface="+mj-ea"/>
              </a:rPr>
              <a:t>思想</a:t>
            </a:r>
            <a:endParaRPr lang="zh-CN" altLang="en-US" sz="3600" b="1">
              <a:latin typeface="+mj-ea"/>
            </a:endParaRPr>
          </a:p>
        </p:txBody>
      </p:sp>
      <p:sp>
        <p:nvSpPr>
          <p:cNvPr id="3" name="内容占位符 2"/>
          <p:cNvSpPr>
            <a:spLocks noGrp="1"/>
          </p:cNvSpPr>
          <p:nvPr>
            <p:ph idx="1"/>
          </p:nvPr>
        </p:nvSpPr>
        <p:spPr>
          <a:xfrm>
            <a:off x="179512" y="1196752"/>
            <a:ext cx="8784976" cy="5256584"/>
          </a:xfrm>
          <a:solidFill>
            <a:schemeClr val="bg2">
              <a:lumMod val="90000"/>
            </a:schemeClr>
          </a:solidFill>
        </p:spPr>
        <p:txBody>
          <a:bodyPr>
            <a:noAutofit/>
          </a:bodyPr>
          <a:lstStyle/>
          <a:p>
            <a:pPr marL="0" indent="0">
              <a:buNone/>
            </a:pPr>
            <a:r>
              <a:rPr lang="zh-CN" altLang="en-US" sz="2800" b="1">
                <a:latin typeface="+mn-ea"/>
              </a:rPr>
              <a:t> </a:t>
            </a:r>
            <a:r>
              <a:rPr lang="zh-CN" altLang="en-US" sz="2800" b="1" smtClean="0">
                <a:latin typeface="+mn-ea"/>
              </a:rPr>
              <a:t>     下列</a:t>
            </a:r>
            <a:r>
              <a:rPr lang="zh-CN" altLang="en-US" sz="2800" b="1">
                <a:latin typeface="+mn-ea"/>
              </a:rPr>
              <a:t>种种才叫做自由权利：在你睡觉时，你能获得保证，第二天醒来时，你的财产和昨天一样，没有丝毫变动：这是很大、很幸福、超乎许多国家的权利；你获得保证，你不会在半夜三更，从你妻子的怀抱，或从你孩子的拥抱中，被人家拖出去，押入城楼，或驱入沙漠：这也是权利；你又获得保证，当你一梦初醒，你权发表你的一切想法：这是权利；你又获得保证，当你被人控告了，或者做了坏事，或者讲了鬼话，或者写了闯祸的文章，你将被依法裁判：这是权利。这些权利普及于一切居住在英国的人们。</a:t>
            </a:r>
          </a:p>
          <a:p>
            <a:pPr marL="0" indent="0">
              <a:buNone/>
            </a:pPr>
            <a:r>
              <a:rPr lang="en-US" altLang="zh-CN" sz="2800" b="1" smtClean="0">
                <a:latin typeface="+mn-ea"/>
              </a:rPr>
              <a:t>                                   ——《</a:t>
            </a:r>
            <a:r>
              <a:rPr lang="zh-CN" altLang="en-US" sz="2800" b="1">
                <a:latin typeface="+mn-ea"/>
              </a:rPr>
              <a:t>关于百科全书的问题</a:t>
            </a:r>
            <a:r>
              <a:rPr lang="en-US" altLang="zh-CN" sz="2800" b="1">
                <a:latin typeface="+mn-ea"/>
              </a:rPr>
              <a:t>》</a:t>
            </a:r>
            <a:endParaRPr lang="zh-CN" altLang="en-US" sz="2800" b="1">
              <a:latin typeface="+mn-ea"/>
            </a:endParaRP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0" name="Line 2"/>
          <p:cNvSpPr>
            <a:spLocks noChangeShapeType="1"/>
          </p:cNvSpPr>
          <p:nvPr/>
        </p:nvSpPr>
        <p:spPr bwMode="auto">
          <a:xfrm>
            <a:off x="395288" y="5230284"/>
            <a:ext cx="8153400" cy="0"/>
          </a:xfrm>
          <a:prstGeom prst="line">
            <a:avLst/>
          </a:prstGeom>
          <a:noFill/>
          <a:ln w="38100">
            <a:solidFill>
              <a:srgbClr val="000000"/>
            </a:solidFill>
            <a:rou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smtClean="0">
              <a:solidFill>
                <a:prstClr val="black"/>
              </a:solidFill>
              <a:latin typeface="Arial" panose="020b0604020202020204" pitchFamily="34" charset="0"/>
              <a:ea typeface="华文新魏" pitchFamily="2" charset="-122"/>
            </a:endParaRPr>
          </a:p>
        </p:txBody>
      </p:sp>
      <p:sp>
        <p:nvSpPr>
          <p:cNvPr id="22531" name="Line 3"/>
          <p:cNvSpPr>
            <a:spLocks noChangeShapeType="1"/>
          </p:cNvSpPr>
          <p:nvPr/>
        </p:nvSpPr>
        <p:spPr bwMode="auto">
          <a:xfrm flipH="1" flipV="1">
            <a:off x="1600200" y="457200"/>
            <a:ext cx="0" cy="6096000"/>
          </a:xfrm>
          <a:prstGeom prst="line">
            <a:avLst/>
          </a:prstGeom>
          <a:noFill/>
          <a:ln w="38100">
            <a:solidFill>
              <a:srgbClr val="000000"/>
            </a:solidFill>
            <a:round/>
            <a:tailEnd type="triangle" w="med" len="me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zh-CN" altLang="en-US" smtClean="0">
              <a:solidFill>
                <a:prstClr val="black"/>
              </a:solidFill>
              <a:latin typeface="Arial" panose="020b0604020202020204" pitchFamily="34" charset="0"/>
              <a:ea typeface="华文新魏" panose="02010800040101010101" pitchFamily="2" charset="-122"/>
            </a:endParaRPr>
          </a:p>
        </p:txBody>
      </p:sp>
      <p:sp>
        <p:nvSpPr>
          <p:cNvPr id="22534" name="Text Box 6"/>
          <p:cNvSpPr txBox="1">
            <a:spLocks noChangeArrowheads="1"/>
          </p:cNvSpPr>
          <p:nvPr/>
        </p:nvSpPr>
        <p:spPr bwMode="auto">
          <a:xfrm>
            <a:off x="3851275" y="1699685"/>
            <a:ext cx="1524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50000"/>
              </a:spcBef>
              <a:spcAft>
                <a:spcPct val="0"/>
              </a:spcAft>
            </a:pPr>
            <a:r>
              <a:rPr kumimoji="1" lang="en-US" altLang="zh-CN" sz="2800" b="1" smtClean="0">
                <a:solidFill>
                  <a:srgbClr val="990099"/>
                </a:solidFill>
                <a:latin typeface="Times New Roman" panose="02020603050405020304" pitchFamily="18" charset="0"/>
              </a:rPr>
              <a:t>1649</a:t>
            </a:r>
            <a:r>
              <a:rPr kumimoji="1" lang="zh-CN" altLang="en-US" sz="2800" b="1" smtClean="0">
                <a:solidFill>
                  <a:srgbClr val="990099"/>
                </a:solidFill>
                <a:latin typeface="Times New Roman" panose="02020603050405020304" pitchFamily="18" charset="0"/>
              </a:rPr>
              <a:t>年</a:t>
            </a:r>
          </a:p>
        </p:txBody>
      </p:sp>
      <p:sp>
        <p:nvSpPr>
          <p:cNvPr id="22535" name="Text Box 7"/>
          <p:cNvSpPr txBox="1">
            <a:spLocks noChangeArrowheads="1"/>
          </p:cNvSpPr>
          <p:nvPr/>
        </p:nvSpPr>
        <p:spPr bwMode="auto">
          <a:xfrm>
            <a:off x="1687553" y="2487091"/>
            <a:ext cx="553998" cy="2381249"/>
          </a:xfrm>
          <a:prstGeom prst="rect">
            <a:avLst/>
          </a:prstGeom>
          <a:solidFill>
            <a:srgbClr val="6600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ctr" eaLnBrk="1" fontAlgn="base" hangingPunct="1">
              <a:spcBef>
                <a:spcPct val="50000"/>
              </a:spcBef>
              <a:spcAft>
                <a:spcPct val="0"/>
              </a:spcAft>
            </a:pPr>
            <a:r>
              <a:rPr kumimoji="1" lang="zh-CN" altLang="en-US" sz="2400" b="1" smtClean="0">
                <a:solidFill>
                  <a:prstClr val="white"/>
                </a:solidFill>
                <a:latin typeface="黑体" panose="02010609060101010101" pitchFamily="49" charset="-122"/>
                <a:ea typeface="黑体" panose="02010609060101010101" pitchFamily="49" charset="-122"/>
              </a:rPr>
              <a:t>苏格兰人民起义</a:t>
            </a:r>
          </a:p>
        </p:txBody>
      </p:sp>
      <p:sp>
        <p:nvSpPr>
          <p:cNvPr id="22536" name="Text Box 8"/>
          <p:cNvSpPr txBox="1">
            <a:spLocks noChangeArrowheads="1"/>
          </p:cNvSpPr>
          <p:nvPr/>
        </p:nvSpPr>
        <p:spPr bwMode="auto">
          <a:xfrm>
            <a:off x="5364163" y="3860801"/>
            <a:ext cx="1371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50000"/>
              </a:spcBef>
              <a:spcAft>
                <a:spcPct val="0"/>
              </a:spcAft>
            </a:pPr>
            <a:r>
              <a:rPr kumimoji="1" lang="en-US" altLang="zh-CN" sz="2800" b="1" smtClean="0">
                <a:solidFill>
                  <a:srgbClr val="990099"/>
                </a:solidFill>
                <a:latin typeface="Times New Roman" panose="02020603050405020304" pitchFamily="18" charset="0"/>
              </a:rPr>
              <a:t>1660</a:t>
            </a:r>
            <a:r>
              <a:rPr kumimoji="1" lang="zh-CN" altLang="en-US" sz="2800" b="1" smtClean="0">
                <a:solidFill>
                  <a:srgbClr val="990099"/>
                </a:solidFill>
                <a:latin typeface="Times New Roman" panose="02020603050405020304" pitchFamily="18" charset="0"/>
              </a:rPr>
              <a:t>年</a:t>
            </a:r>
          </a:p>
        </p:txBody>
      </p:sp>
      <p:sp>
        <p:nvSpPr>
          <p:cNvPr id="22537" name="Text Box 9"/>
          <p:cNvSpPr txBox="1">
            <a:spLocks noChangeArrowheads="1"/>
          </p:cNvSpPr>
          <p:nvPr/>
        </p:nvSpPr>
        <p:spPr bwMode="auto">
          <a:xfrm>
            <a:off x="7524761" y="2565401"/>
            <a:ext cx="13684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ctr" eaLnBrk="1" fontAlgn="base" hangingPunct="1">
              <a:spcBef>
                <a:spcPct val="50000"/>
              </a:spcBef>
              <a:spcAft>
                <a:spcPct val="0"/>
              </a:spcAft>
            </a:pPr>
            <a:r>
              <a:rPr kumimoji="1" lang="en-US" altLang="zh-CN" sz="2800" b="1" smtClean="0">
                <a:solidFill>
                  <a:srgbClr val="990099"/>
                </a:solidFill>
                <a:latin typeface="Times New Roman" panose="02020603050405020304" pitchFamily="18" charset="0"/>
              </a:rPr>
              <a:t>1688</a:t>
            </a:r>
            <a:r>
              <a:rPr kumimoji="1" lang="zh-CN" altLang="en-US" sz="2800" b="1" smtClean="0">
                <a:solidFill>
                  <a:srgbClr val="990099"/>
                </a:solidFill>
                <a:latin typeface="Times New Roman" panose="02020603050405020304" pitchFamily="18" charset="0"/>
              </a:rPr>
              <a:t>年</a:t>
            </a:r>
          </a:p>
        </p:txBody>
      </p:sp>
      <p:cxnSp>
        <p:nvCxnSpPr>
          <p:cNvPr id="22539" name="AutoShape 11"/>
          <p:cNvCxnSpPr>
            <a:cxnSpLocks noChangeShapeType="1"/>
          </p:cNvCxnSpPr>
          <p:nvPr/>
        </p:nvCxnSpPr>
        <p:spPr bwMode="auto">
          <a:xfrm flipV="1">
            <a:off x="1042988" y="4292608"/>
            <a:ext cx="1512887" cy="1513417"/>
          </a:xfrm>
          <a:prstGeom prst="straightConnector1">
            <a:avLst/>
          </a:prstGeom>
          <a:noFill/>
          <a:ln w="38100">
            <a:solidFill>
              <a:srgbClr val="FF0000"/>
            </a:solidFill>
            <a:round/>
            <a:headEnd type="oval" w="med" len="med"/>
            <a:tailEnd type="oval" w="med" len="med"/>
          </a:ln>
          <a:extLst>
            <a:ext uri="{909E8E84-426E-40DD-AFC4-6F175D3DCCD1}">
              <a14:hiddenFill xmlns:a14="http://schemas.microsoft.com/office/drawing/2010/main">
                <a:noFill/>
              </a14:hiddenFill>
            </a:ext>
          </a:extLst>
        </p:spPr>
      </p:cxnSp>
      <p:sp>
        <p:nvSpPr>
          <p:cNvPr id="22540" name="Text Box 12"/>
          <p:cNvSpPr txBox="1">
            <a:spLocks noChangeArrowheads="1"/>
          </p:cNvSpPr>
          <p:nvPr/>
        </p:nvSpPr>
        <p:spPr bwMode="auto">
          <a:xfrm>
            <a:off x="2514600" y="4191001"/>
            <a:ext cx="13716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50000"/>
              </a:spcBef>
              <a:spcAft>
                <a:spcPct val="0"/>
              </a:spcAft>
            </a:pPr>
            <a:r>
              <a:rPr kumimoji="1" lang="en-US" altLang="zh-CN" sz="2800" b="1" smtClean="0">
                <a:solidFill>
                  <a:srgbClr val="990099"/>
                </a:solidFill>
                <a:latin typeface="Times New Roman" panose="02020603050405020304" pitchFamily="18" charset="0"/>
              </a:rPr>
              <a:t>1638</a:t>
            </a:r>
            <a:r>
              <a:rPr kumimoji="1" lang="zh-CN" altLang="en-US" sz="2800" b="1" smtClean="0">
                <a:solidFill>
                  <a:srgbClr val="990099"/>
                </a:solidFill>
                <a:latin typeface="Times New Roman" panose="02020603050405020304" pitchFamily="18" charset="0"/>
              </a:rPr>
              <a:t>年</a:t>
            </a:r>
          </a:p>
        </p:txBody>
      </p:sp>
      <p:cxnSp>
        <p:nvCxnSpPr>
          <p:cNvPr id="22541" name="AutoShape 13"/>
          <p:cNvCxnSpPr>
            <a:cxnSpLocks noChangeShapeType="1"/>
          </p:cNvCxnSpPr>
          <p:nvPr/>
        </p:nvCxnSpPr>
        <p:spPr bwMode="auto">
          <a:xfrm flipV="1">
            <a:off x="2555875" y="3644900"/>
            <a:ext cx="431800" cy="637117"/>
          </a:xfrm>
          <a:prstGeom prst="straightConnector1">
            <a:avLst/>
          </a:prstGeom>
          <a:noFill/>
          <a:ln w="38100">
            <a:solidFill>
              <a:srgbClr val="FF0000"/>
            </a:solidFill>
            <a:round/>
            <a:headEnd type="oval" w="med" len="med"/>
            <a:tailEnd type="oval" w="med" len="med"/>
          </a:ln>
          <a:extLst>
            <a:ext uri="{909E8E84-426E-40DD-AFC4-6F175D3DCCD1}">
              <a14:hiddenFill xmlns:a14="http://schemas.microsoft.com/office/drawing/2010/main">
                <a:noFill/>
              </a14:hiddenFill>
            </a:ext>
          </a:extLst>
        </p:spPr>
      </p:cxnSp>
      <p:cxnSp>
        <p:nvCxnSpPr>
          <p:cNvPr id="22542" name="AutoShape 14"/>
          <p:cNvCxnSpPr>
            <a:cxnSpLocks noChangeShapeType="1"/>
          </p:cNvCxnSpPr>
          <p:nvPr/>
        </p:nvCxnSpPr>
        <p:spPr bwMode="auto">
          <a:xfrm flipV="1">
            <a:off x="2987686" y="1629833"/>
            <a:ext cx="1800225" cy="2015067"/>
          </a:xfrm>
          <a:prstGeom prst="straightConnector1">
            <a:avLst/>
          </a:prstGeom>
          <a:noFill/>
          <a:ln w="38100">
            <a:solidFill>
              <a:srgbClr val="FF0000"/>
            </a:solidFill>
            <a:round/>
            <a:tailEnd type="oval" w="med" len="med"/>
          </a:ln>
          <a:extLst>
            <a:ext uri="{909E8E84-426E-40DD-AFC4-6F175D3DCCD1}">
              <a14:hiddenFill xmlns:a14="http://schemas.microsoft.com/office/drawing/2010/main">
                <a:noFill/>
              </a14:hiddenFill>
            </a:ext>
          </a:extLst>
        </p:spPr>
      </p:cxnSp>
      <p:cxnSp>
        <p:nvCxnSpPr>
          <p:cNvPr id="22543" name="AutoShape 15"/>
          <p:cNvCxnSpPr>
            <a:cxnSpLocks noChangeShapeType="1"/>
          </p:cNvCxnSpPr>
          <p:nvPr/>
        </p:nvCxnSpPr>
        <p:spPr bwMode="auto">
          <a:xfrm>
            <a:off x="4787911" y="1629833"/>
            <a:ext cx="1008063" cy="2015067"/>
          </a:xfrm>
          <a:prstGeom prst="straightConnector1">
            <a:avLst/>
          </a:prstGeom>
          <a:noFill/>
          <a:ln w="38100">
            <a:solidFill>
              <a:srgbClr val="FF0000"/>
            </a:solidFill>
            <a:round/>
            <a:headEnd type="oval" w="med" len="med"/>
            <a:tailEnd type="oval" w="med" len="med"/>
          </a:ln>
          <a:extLst>
            <a:ext uri="{909E8E84-426E-40DD-AFC4-6F175D3DCCD1}">
              <a14:hiddenFill xmlns:a14="http://schemas.microsoft.com/office/drawing/2010/main">
                <a:noFill/>
              </a14:hiddenFill>
            </a:ext>
          </a:extLst>
        </p:spPr>
      </p:cxnSp>
      <p:cxnSp>
        <p:nvCxnSpPr>
          <p:cNvPr id="22544" name="AutoShape 17"/>
          <p:cNvCxnSpPr>
            <a:cxnSpLocks noChangeShapeType="1"/>
          </p:cNvCxnSpPr>
          <p:nvPr/>
        </p:nvCxnSpPr>
        <p:spPr bwMode="auto">
          <a:xfrm flipV="1">
            <a:off x="5795964" y="1699684"/>
            <a:ext cx="2314575" cy="1945216"/>
          </a:xfrm>
          <a:prstGeom prst="straightConnector1">
            <a:avLst/>
          </a:prstGeom>
          <a:noFill/>
          <a:ln w="38100">
            <a:solidFill>
              <a:srgbClr val="FF0000"/>
            </a:solidFill>
            <a:round/>
            <a:tailEnd type="oval" w="med" len="med"/>
          </a:ln>
          <a:extLst>
            <a:ext uri="{909E8E84-426E-40DD-AFC4-6F175D3DCCD1}">
              <a14:hiddenFill xmlns:a14="http://schemas.microsoft.com/office/drawing/2010/main">
                <a:noFill/>
              </a14:hiddenFill>
            </a:ext>
          </a:extLst>
        </p:spPr>
      </p:cxnSp>
      <p:sp>
        <p:nvSpPr>
          <p:cNvPr id="22545" name="Text Box 18"/>
          <p:cNvSpPr txBox="1">
            <a:spLocks noChangeArrowheads="1"/>
          </p:cNvSpPr>
          <p:nvPr/>
        </p:nvSpPr>
        <p:spPr bwMode="auto">
          <a:xfrm>
            <a:off x="8324215" y="548005"/>
            <a:ext cx="613410" cy="1675765"/>
          </a:xfrm>
          <a:prstGeom prst="rect">
            <a:avLst/>
          </a:prstGeom>
          <a:solidFill>
            <a:srgbClr val="FF0000"/>
          </a:solidFill>
          <a:ln w="9525">
            <a:solidFill>
              <a:srgbClr val="FF0000"/>
            </a:solidFill>
            <a:miter lim="800000"/>
          </a:ln>
        </p:spPr>
        <p:txBody>
          <a:bodyPr vert="eaVert" wrap="squar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50000"/>
              </a:spcBef>
              <a:spcAft>
                <a:spcPct val="0"/>
              </a:spcAft>
            </a:pPr>
            <a:r>
              <a:rPr kumimoji="1" lang="zh-CN" altLang="en-US" sz="2800" b="1" smtClean="0">
                <a:solidFill>
                  <a:prstClr val="white"/>
                </a:solidFill>
                <a:latin typeface="Times New Roman" panose="02020603050405020304" pitchFamily="18" charset="0"/>
                <a:ea typeface="黑体" panose="02010609060101010101" pitchFamily="49" charset="-122"/>
              </a:rPr>
              <a:t>光荣革命</a:t>
            </a:r>
          </a:p>
        </p:txBody>
      </p:sp>
      <p:sp>
        <p:nvSpPr>
          <p:cNvPr id="22546" name="Text Box 20"/>
          <p:cNvSpPr txBox="1">
            <a:spLocks noChangeArrowheads="1"/>
          </p:cNvSpPr>
          <p:nvPr/>
        </p:nvSpPr>
        <p:spPr bwMode="auto">
          <a:xfrm>
            <a:off x="3132138" y="3429001"/>
            <a:ext cx="208756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50000"/>
              </a:spcBef>
              <a:spcAft>
                <a:spcPct val="0"/>
              </a:spcAft>
            </a:pPr>
            <a:r>
              <a:rPr kumimoji="1" lang="en-US" altLang="zh-CN" sz="2800" b="1" smtClean="0">
                <a:solidFill>
                  <a:srgbClr val="990099"/>
                </a:solidFill>
                <a:latin typeface="Times New Roman" panose="02020603050405020304" pitchFamily="18" charset="0"/>
              </a:rPr>
              <a:t>1640</a:t>
            </a:r>
            <a:r>
              <a:rPr kumimoji="1" lang="zh-CN" altLang="en-US" sz="2800" b="1" smtClean="0">
                <a:solidFill>
                  <a:srgbClr val="990099"/>
                </a:solidFill>
                <a:latin typeface="Times New Roman" panose="02020603050405020304" pitchFamily="18" charset="0"/>
              </a:rPr>
              <a:t>年</a:t>
            </a:r>
          </a:p>
        </p:txBody>
      </p:sp>
      <p:sp>
        <p:nvSpPr>
          <p:cNvPr id="22547" name="Text Box 21"/>
          <p:cNvSpPr txBox="1">
            <a:spLocks noChangeArrowheads="1"/>
          </p:cNvSpPr>
          <p:nvPr/>
        </p:nvSpPr>
        <p:spPr bwMode="auto">
          <a:xfrm>
            <a:off x="6659563" y="3716874"/>
            <a:ext cx="1439862" cy="830997"/>
          </a:xfrm>
          <a:prstGeom prst="rect">
            <a:avLst/>
          </a:prstGeom>
          <a:solidFill>
            <a:srgbClr val="004800"/>
          </a:solidFill>
          <a:ln w="9525" algn="ctr">
            <a:solidFill>
              <a:schemeClr val="bg1"/>
            </a:solidFill>
            <a:miter lim="800000"/>
          </a:ln>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ctr" eaLnBrk="1" fontAlgn="base" hangingPunct="1">
              <a:spcBef>
                <a:spcPct val="50000"/>
              </a:spcBef>
              <a:spcAft>
                <a:spcPct val="0"/>
              </a:spcAft>
            </a:pPr>
            <a:r>
              <a:rPr kumimoji="1" lang="zh-CN" altLang="en-US" sz="2400" b="1" smtClean="0">
                <a:solidFill>
                  <a:prstClr val="white"/>
                </a:solidFill>
                <a:latin typeface="Times New Roman" panose="02020603050405020304" pitchFamily="18" charset="0"/>
                <a:ea typeface="黑体" panose="02010609060101010101" pitchFamily="49" charset="-122"/>
              </a:rPr>
              <a:t>斯图亚特王朝复辟</a:t>
            </a:r>
          </a:p>
        </p:txBody>
      </p:sp>
      <p:sp>
        <p:nvSpPr>
          <p:cNvPr id="22548" name="Text Box 22"/>
          <p:cNvSpPr txBox="1">
            <a:spLocks noChangeArrowheads="1"/>
          </p:cNvSpPr>
          <p:nvPr/>
        </p:nvSpPr>
        <p:spPr bwMode="auto">
          <a:xfrm>
            <a:off x="8243888" y="5293785"/>
            <a:ext cx="7921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50000"/>
              </a:spcBef>
              <a:spcAft>
                <a:spcPct val="0"/>
              </a:spcAft>
            </a:pPr>
            <a:r>
              <a:rPr lang="zh-CN" altLang="en-US" b="1" smtClean="0">
                <a:solidFill>
                  <a:srgbClr val="000000"/>
                </a:solidFill>
                <a:latin typeface="黑体" panose="02010609060101010101" pitchFamily="49" charset="-122"/>
                <a:ea typeface="黑体" panose="02010609060101010101" pitchFamily="49" charset="-122"/>
              </a:rPr>
              <a:t>时间</a:t>
            </a:r>
          </a:p>
        </p:txBody>
      </p:sp>
      <p:sp>
        <p:nvSpPr>
          <p:cNvPr id="22549" name="Text Box 23"/>
          <p:cNvSpPr txBox="1">
            <a:spLocks noChangeArrowheads="1"/>
          </p:cNvSpPr>
          <p:nvPr/>
        </p:nvSpPr>
        <p:spPr bwMode="auto">
          <a:xfrm>
            <a:off x="1138535" y="1304536"/>
            <a:ext cx="461665" cy="1441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0"/>
              </a:spcBef>
              <a:spcAft>
                <a:spcPct val="0"/>
              </a:spcAft>
            </a:pPr>
            <a:r>
              <a:rPr lang="zh-CN" altLang="en-US" b="1" smtClean="0">
                <a:solidFill>
                  <a:srgbClr val="000000"/>
                </a:solidFill>
                <a:latin typeface="黑体" panose="02010609060101010101" pitchFamily="49" charset="-122"/>
                <a:ea typeface="黑体" panose="02010609060101010101" pitchFamily="49" charset="-122"/>
              </a:rPr>
              <a:t>民主进程</a:t>
            </a:r>
          </a:p>
        </p:txBody>
      </p:sp>
      <p:sp>
        <p:nvSpPr>
          <p:cNvPr id="22550" name="Text Box 25"/>
          <p:cNvSpPr txBox="1">
            <a:spLocks noChangeArrowheads="1"/>
          </p:cNvSpPr>
          <p:nvPr/>
        </p:nvSpPr>
        <p:spPr bwMode="auto">
          <a:xfrm>
            <a:off x="2494003" y="1604433"/>
            <a:ext cx="553998" cy="2015067"/>
          </a:xfrm>
          <a:prstGeom prst="rect">
            <a:avLst/>
          </a:prstGeom>
          <a:solidFill>
            <a:srgbClr val="6600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ctr" eaLnBrk="1" fontAlgn="base" hangingPunct="1">
              <a:spcBef>
                <a:spcPct val="50000"/>
              </a:spcBef>
              <a:spcAft>
                <a:spcPct val="0"/>
              </a:spcAft>
            </a:pPr>
            <a:r>
              <a:rPr kumimoji="1" lang="zh-CN" altLang="en-US" sz="2400" b="1" smtClean="0">
                <a:solidFill>
                  <a:prstClr val="white"/>
                </a:solidFill>
                <a:latin typeface="黑体" panose="02010609060101010101" pitchFamily="49" charset="-122"/>
                <a:ea typeface="黑体" panose="02010609060101010101" pitchFamily="49" charset="-122"/>
              </a:rPr>
              <a:t>资阶革命爆发</a:t>
            </a:r>
          </a:p>
        </p:txBody>
      </p:sp>
      <p:sp>
        <p:nvSpPr>
          <p:cNvPr id="22551" name="Text Box 26"/>
          <p:cNvSpPr txBox="1">
            <a:spLocks noChangeArrowheads="1"/>
          </p:cNvSpPr>
          <p:nvPr/>
        </p:nvSpPr>
        <p:spPr bwMode="auto">
          <a:xfrm>
            <a:off x="1187461" y="5806023"/>
            <a:ext cx="1439863" cy="830997"/>
          </a:xfrm>
          <a:prstGeom prst="rect">
            <a:avLst/>
          </a:prstGeom>
          <a:solidFill>
            <a:srgbClr val="004800"/>
          </a:solidFill>
          <a:ln w="9525">
            <a:solidFill>
              <a:schemeClr val="bg1"/>
            </a:solidFill>
            <a:miter lim="800000"/>
          </a:ln>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ctr" eaLnBrk="1" fontAlgn="base" hangingPunct="1">
              <a:spcBef>
                <a:spcPct val="50000"/>
              </a:spcBef>
              <a:spcAft>
                <a:spcPct val="0"/>
              </a:spcAft>
            </a:pPr>
            <a:r>
              <a:rPr kumimoji="1" lang="zh-CN" altLang="en-US" sz="2400" b="1" smtClean="0">
                <a:solidFill>
                  <a:prstClr val="white"/>
                </a:solidFill>
                <a:latin typeface="Times New Roman" panose="02020603050405020304" pitchFamily="18" charset="0"/>
                <a:ea typeface="黑体" panose="02010609060101010101" pitchFamily="49" charset="-122"/>
              </a:rPr>
              <a:t>斯图亚特王朝统治</a:t>
            </a:r>
          </a:p>
        </p:txBody>
      </p:sp>
      <p:sp>
        <p:nvSpPr>
          <p:cNvPr id="22552" name="Text Box 27"/>
          <p:cNvSpPr txBox="1">
            <a:spLocks noChangeArrowheads="1"/>
          </p:cNvSpPr>
          <p:nvPr/>
        </p:nvSpPr>
        <p:spPr bwMode="auto">
          <a:xfrm>
            <a:off x="2916249" y="764125"/>
            <a:ext cx="2232025" cy="461665"/>
          </a:xfrm>
          <a:prstGeom prst="rect">
            <a:avLst/>
          </a:prstGeom>
          <a:solidFill>
            <a:srgbClr val="66003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ctr" eaLnBrk="1" fontAlgn="base" hangingPunct="1">
              <a:spcBef>
                <a:spcPct val="50000"/>
              </a:spcBef>
              <a:spcAft>
                <a:spcPct val="0"/>
              </a:spcAft>
            </a:pPr>
            <a:r>
              <a:rPr kumimoji="1" lang="zh-CN" altLang="en-US" sz="2400" b="1" smtClean="0">
                <a:solidFill>
                  <a:prstClr val="white"/>
                </a:solidFill>
                <a:latin typeface="Times New Roman" panose="02020603050405020304" pitchFamily="18" charset="0"/>
                <a:ea typeface="黑体" panose="02010609060101010101" pitchFamily="49" charset="-122"/>
              </a:rPr>
              <a:t>建立共和国</a:t>
            </a:r>
          </a:p>
        </p:txBody>
      </p:sp>
      <p:sp>
        <p:nvSpPr>
          <p:cNvPr id="2" name="TextBox 1"/>
          <p:cNvSpPr txBox="1"/>
          <p:nvPr/>
        </p:nvSpPr>
        <p:spPr>
          <a:xfrm>
            <a:off x="0" y="0"/>
            <a:ext cx="1563666" cy="769441"/>
          </a:xfrm>
          <a:prstGeom prst="rect">
            <a:avLst/>
          </a:prstGeom>
          <a:solidFill>
            <a:srgbClr val="FFFF00"/>
          </a:solidFill>
        </p:spPr>
        <p:txBody>
          <a:bodyPr wrap="square" rtlCol="0">
            <a:spAutoFit/>
          </a:bodyPr>
          <a:lstStyle/>
          <a:p>
            <a:r>
              <a:rPr lang="zh-CN" altLang="en-US" sz="4400" b="1" smtClean="0">
                <a:latin typeface="+mj-ea"/>
                <a:ea typeface="+mj-ea"/>
              </a:rPr>
              <a:t>过程</a:t>
            </a:r>
            <a:endParaRPr lang="zh-CN" altLang="en-US" sz="4400" b="1">
              <a:latin typeface="+mj-ea"/>
              <a:ea typeface="+mj-ea"/>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848485" y="163195"/>
            <a:ext cx="4876800" cy="873125"/>
          </a:xfrm>
          <a:solidFill>
            <a:schemeClr val="bg2">
              <a:lumMod val="75000"/>
            </a:schemeClr>
          </a:solidFill>
        </p:spPr>
        <p:txBody>
          <a:bodyPr>
            <a:normAutofit/>
          </a:bodyPr>
          <a:lstStyle/>
          <a:p>
            <a:r>
              <a:rPr lang="en-US" altLang="zh-CN">
                <a:sym typeface="+mn-ea"/>
              </a:rPr>
              <a:t>马斯顿荒原战役</a:t>
            </a:r>
            <a:endParaRPr lang="zh-CN" altLang="en-US"/>
          </a:p>
        </p:txBody>
      </p:sp>
      <p:sp>
        <p:nvSpPr>
          <p:cNvPr id="3" name="内容占位符 2"/>
          <p:cNvSpPr>
            <a:spLocks noGrp="1"/>
          </p:cNvSpPr>
          <p:nvPr>
            <p:ph idx="1"/>
          </p:nvPr>
        </p:nvSpPr>
        <p:spPr>
          <a:xfrm>
            <a:off x="401320" y="1600200"/>
            <a:ext cx="4177030" cy="4512945"/>
          </a:xfrm>
        </p:spPr>
        <p:txBody>
          <a:bodyPr>
            <a:normAutofit/>
          </a:bodyPr>
          <a:lstStyle/>
          <a:p>
            <a:pPr marL="0" indent="0">
              <a:buNone/>
            </a:pPr>
            <a:r>
              <a:rPr lang="en-US" altLang="zh-CN" b="1" smtClean="0">
                <a:latin typeface="宋体" panose="02010600030101010101" pitchFamily="2" charset="-122"/>
                <a:ea typeface="宋体" panose="02010600030101010101" pitchFamily="2" charset="-122"/>
                <a:cs typeface="宋体" panose="02010600030101010101" pitchFamily="2" charset="-122"/>
              </a:rPr>
              <a:t>    在</a:t>
            </a:r>
            <a:r>
              <a:rPr lang="en-US" altLang="zh-CN" b="1">
                <a:latin typeface="宋体" panose="02010600030101010101" pitchFamily="2" charset="-122"/>
                <a:ea typeface="宋体" panose="02010600030101010101" pitchFamily="2" charset="-122"/>
                <a:cs typeface="宋体" panose="02010600030101010101" pitchFamily="2" charset="-122"/>
              </a:rPr>
              <a:t>1644年7月发生的马斯顿荒原战役中，代表英国议会的克伦威尔率领议会军击溃了王党军队，掌握了战略主动权，奠定了英国资产阶级革命胜利的基础。</a:t>
            </a:r>
            <a:endParaRPr lang="zh-CN" altLang="en-US" b="1">
              <a:latin typeface="宋体" pitchFamily="2" charset="-122"/>
              <a:ea typeface="宋体" panose="02010600030101010101" pitchFamily="2" charset="-122"/>
              <a:cs typeface="宋体" panose="02010600030101010101" pitchFamily="2" charset="-122"/>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8985" y="1600835"/>
            <a:ext cx="4556760" cy="484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632" name="文本框 26631"/>
          <p:cNvSpPr txBox="1"/>
          <p:nvPr/>
        </p:nvSpPr>
        <p:spPr>
          <a:xfrm>
            <a:off x="285115" y="1914525"/>
            <a:ext cx="7392670" cy="645160"/>
          </a:xfrm>
          <a:prstGeom prst="rect">
            <a:avLst/>
          </a:prstGeom>
          <a:noFill/>
          <a:ln w="38100" cap="flat" cmpd="dbl">
            <a:solidFill>
              <a:srgbClr val="800000"/>
            </a:solidFill>
            <a:prstDash val="solid"/>
            <a:miter/>
            <a:headEnd type="none" w="med" len="med"/>
            <a:tailEnd type="none" w="med" len="med"/>
          </a:ln>
        </p:spPr>
        <p:txBody>
          <a:bodyPr wrap="square">
            <a:spAutoFit/>
          </a:bodyPr>
          <a:lstStyle/>
          <a:p>
            <a:pPr>
              <a:lnSpc>
                <a:spcPct val="90000"/>
              </a:lnSpc>
              <a:spcBef>
                <a:spcPct val="20000"/>
              </a:spcBef>
            </a:pPr>
            <a:r>
              <a:rPr lang="zh-CN" altLang="en-US" sz="2000" b="1">
                <a:solidFill>
                  <a:prstClr val="black"/>
                </a:solidFill>
                <a:latin typeface="Tahoma" panose="020b0604030504040204" pitchFamily="34" charset="0"/>
              </a:rPr>
              <a:t>凡未经议会同意，以国王权威停止法律或停止实施之僭越权力，为非法权力。</a:t>
            </a:r>
          </a:p>
        </p:txBody>
      </p:sp>
      <p:sp>
        <p:nvSpPr>
          <p:cNvPr id="26633" name="文本框 26632"/>
          <p:cNvSpPr txBox="1"/>
          <p:nvPr/>
        </p:nvSpPr>
        <p:spPr>
          <a:xfrm>
            <a:off x="285115" y="2526665"/>
            <a:ext cx="7393305" cy="706755"/>
          </a:xfrm>
          <a:prstGeom prst="rect">
            <a:avLst/>
          </a:prstGeom>
          <a:noFill/>
          <a:ln w="38100" cap="flat" cmpd="dbl">
            <a:solidFill>
              <a:srgbClr val="800000"/>
            </a:solidFill>
            <a:prstDash val="solid"/>
            <a:miter/>
            <a:headEnd type="none" w="med" len="med"/>
            <a:tailEnd type="none" w="med" len="med"/>
          </a:ln>
        </p:spPr>
        <p:txBody>
          <a:bodyPr wrap="square">
            <a:spAutoFit/>
          </a:bodyPr>
          <a:lstStyle/>
          <a:p>
            <a:pPr>
              <a:spcBef>
                <a:spcPct val="50000"/>
              </a:spcBef>
            </a:pPr>
            <a:r>
              <a:rPr lang="zh-CN" altLang="en-US" sz="2000" b="1">
                <a:solidFill>
                  <a:prstClr val="black"/>
                </a:solidFill>
                <a:latin typeface="Tahoma" panose="020b0604030504040204" pitchFamily="34" charset="0"/>
              </a:rPr>
              <a:t>凡未经议会准许，借口国王特权，为国王而征收，或供国王使用而征收金钱，超出议会准许之时限或方式者，皆为非法。</a:t>
            </a:r>
          </a:p>
        </p:txBody>
      </p:sp>
      <p:sp>
        <p:nvSpPr>
          <p:cNvPr id="26634" name="文本框 26633"/>
          <p:cNvSpPr txBox="1"/>
          <p:nvPr/>
        </p:nvSpPr>
        <p:spPr>
          <a:xfrm>
            <a:off x="285115" y="3247390"/>
            <a:ext cx="7393305" cy="706755"/>
          </a:xfrm>
          <a:prstGeom prst="rect">
            <a:avLst/>
          </a:prstGeom>
          <a:noFill/>
          <a:ln w="38100" cap="flat" cmpd="dbl">
            <a:solidFill>
              <a:srgbClr val="800000"/>
            </a:solidFill>
            <a:prstDash val="solid"/>
            <a:miter/>
            <a:headEnd type="none" w="med" len="med"/>
            <a:tailEnd type="none" w="med" len="med"/>
          </a:ln>
        </p:spPr>
        <p:txBody>
          <a:bodyPr wrap="square">
            <a:spAutoFit/>
          </a:bodyPr>
          <a:lstStyle/>
          <a:p>
            <a:pPr>
              <a:spcBef>
                <a:spcPct val="50000"/>
              </a:spcBef>
            </a:pPr>
            <a:r>
              <a:rPr lang="zh-CN" altLang="en-US" sz="2000" b="1">
                <a:solidFill>
                  <a:prstClr val="black"/>
                </a:solidFill>
                <a:latin typeface="Tahoma" panose="020b0604030504040204" pitchFamily="34" charset="0"/>
              </a:rPr>
              <a:t>设立审理宗教事务之钦差法庭之指令，以及一切其他同类指令与法庭，皆为非法而有害。</a:t>
            </a:r>
          </a:p>
        </p:txBody>
      </p:sp>
      <p:sp>
        <p:nvSpPr>
          <p:cNvPr id="26635" name="文本框 26634"/>
          <p:cNvSpPr txBox="1"/>
          <p:nvPr/>
        </p:nvSpPr>
        <p:spPr>
          <a:xfrm>
            <a:off x="285115" y="3954145"/>
            <a:ext cx="7393305" cy="398780"/>
          </a:xfrm>
          <a:prstGeom prst="rect">
            <a:avLst/>
          </a:prstGeom>
          <a:noFill/>
          <a:ln w="38100" cap="flat" cmpd="dbl">
            <a:solidFill>
              <a:srgbClr val="800000"/>
            </a:solidFill>
            <a:prstDash val="solid"/>
            <a:miter/>
            <a:headEnd type="none" w="med" len="med"/>
            <a:tailEnd type="none" w="med" len="med"/>
          </a:ln>
        </p:spPr>
        <p:txBody>
          <a:bodyPr wrap="square">
            <a:spAutoFit/>
          </a:bodyPr>
          <a:lstStyle/>
          <a:p>
            <a:pPr>
              <a:spcBef>
                <a:spcPct val="50000"/>
              </a:spcBef>
            </a:pPr>
            <a:r>
              <a:rPr lang="zh-CN" altLang="en-US" sz="2000" b="1">
                <a:solidFill>
                  <a:prstClr val="black"/>
                </a:solidFill>
                <a:latin typeface="Tahoma" panose="020b0604030504040204" pitchFamily="34" charset="0"/>
              </a:rPr>
              <a:t>除经议会同意外，平时在本王国内征募或维持常备军，皆属违法。</a:t>
            </a:r>
          </a:p>
        </p:txBody>
      </p:sp>
      <p:sp>
        <p:nvSpPr>
          <p:cNvPr id="26640" name="文本框 26639"/>
          <p:cNvSpPr txBox="1"/>
          <p:nvPr/>
        </p:nvSpPr>
        <p:spPr>
          <a:xfrm>
            <a:off x="7789545" y="1914525"/>
            <a:ext cx="1216025" cy="460375"/>
          </a:xfrm>
          <a:prstGeom prst="rect">
            <a:avLst/>
          </a:prstGeom>
          <a:solidFill>
            <a:srgbClr val="FFFF99"/>
          </a:solidFill>
          <a:ln w="28575" cap="flat" cmpd="sng">
            <a:solidFill>
              <a:schemeClr val="tx1"/>
            </a:solidFill>
            <a:prstDash val="sysDot"/>
            <a:miter/>
            <a:headEnd type="none" w="med" len="med"/>
            <a:tailEnd type="none" w="med" len="med"/>
          </a:ln>
        </p:spPr>
        <p:txBody>
          <a:bodyPr wrap="square">
            <a:spAutoFit/>
          </a:bodyPr>
          <a:lstStyle/>
          <a:p>
            <a:pPr>
              <a:spcBef>
                <a:spcPct val="50000"/>
              </a:spcBef>
              <a:buClr>
                <a:prstClr val="white"/>
              </a:buClr>
            </a:pPr>
            <a:r>
              <a:rPr lang="zh-CN" altLang="en-US" sz="2400" b="1">
                <a:solidFill>
                  <a:srgbClr val="000000"/>
                </a:solidFill>
                <a:latin typeface="Times New Roman" panose="02020603050405020304" pitchFamily="18" charset="0"/>
                <a:ea typeface="黑体" panose="02010609060101010101" pitchFamily="49" charset="-122"/>
              </a:rPr>
              <a:t>立法权</a:t>
            </a:r>
          </a:p>
        </p:txBody>
      </p:sp>
      <p:sp>
        <p:nvSpPr>
          <p:cNvPr id="26641" name="文本框 26640"/>
          <p:cNvSpPr txBox="1"/>
          <p:nvPr/>
        </p:nvSpPr>
        <p:spPr>
          <a:xfrm>
            <a:off x="7733665" y="2619375"/>
            <a:ext cx="1327150" cy="460375"/>
          </a:xfrm>
          <a:prstGeom prst="rect">
            <a:avLst/>
          </a:prstGeom>
          <a:solidFill>
            <a:srgbClr val="FFFF99"/>
          </a:solidFill>
          <a:ln w="28575" cap="flat" cmpd="sng">
            <a:solidFill>
              <a:schemeClr val="tx1"/>
            </a:solidFill>
            <a:prstDash val="sysDot"/>
            <a:miter/>
            <a:headEnd type="none" w="med" len="med"/>
            <a:tailEnd type="none" w="med" len="med"/>
          </a:ln>
        </p:spPr>
        <p:txBody>
          <a:bodyPr wrap="square">
            <a:spAutoFit/>
          </a:bodyPr>
          <a:lstStyle/>
          <a:p>
            <a:pPr>
              <a:spcBef>
                <a:spcPct val="50000"/>
              </a:spcBef>
              <a:buClr>
                <a:prstClr val="white"/>
              </a:buClr>
            </a:pPr>
            <a:r>
              <a:rPr lang="zh-CN" altLang="en-US" sz="2400" b="1">
                <a:solidFill>
                  <a:srgbClr val="000000"/>
                </a:solidFill>
                <a:latin typeface="Times New Roman" panose="02020603050405020304" pitchFamily="18" charset="0"/>
                <a:ea typeface="黑体" panose="02010609060101010101" pitchFamily="49" charset="-122"/>
              </a:rPr>
              <a:t>征税权</a:t>
            </a:r>
          </a:p>
        </p:txBody>
      </p:sp>
      <p:sp>
        <p:nvSpPr>
          <p:cNvPr id="26642" name="文本框 26641"/>
          <p:cNvSpPr txBox="1"/>
          <p:nvPr/>
        </p:nvSpPr>
        <p:spPr>
          <a:xfrm>
            <a:off x="7733665" y="3198495"/>
            <a:ext cx="1327150" cy="460375"/>
          </a:xfrm>
          <a:prstGeom prst="rect">
            <a:avLst/>
          </a:prstGeom>
          <a:solidFill>
            <a:srgbClr val="FFFF99"/>
          </a:solidFill>
          <a:ln w="28575" cap="flat" cmpd="sng">
            <a:solidFill>
              <a:schemeClr val="tx1"/>
            </a:solidFill>
            <a:prstDash val="sysDot"/>
            <a:miter/>
            <a:headEnd type="none" w="med" len="med"/>
            <a:tailEnd type="none" w="med" len="med"/>
          </a:ln>
        </p:spPr>
        <p:txBody>
          <a:bodyPr wrap="square">
            <a:spAutoFit/>
          </a:bodyPr>
          <a:lstStyle/>
          <a:p>
            <a:pPr>
              <a:spcBef>
                <a:spcPct val="50000"/>
              </a:spcBef>
              <a:buClr>
                <a:prstClr val="white"/>
              </a:buClr>
            </a:pPr>
            <a:r>
              <a:rPr lang="zh-CN" altLang="en-US" sz="2400" b="1">
                <a:solidFill>
                  <a:srgbClr val="000000"/>
                </a:solidFill>
                <a:latin typeface="Times New Roman" panose="02020603050405020304" pitchFamily="18" charset="0"/>
                <a:ea typeface="黑体" panose="02010609060101010101" pitchFamily="49" charset="-122"/>
              </a:rPr>
              <a:t>司法权</a:t>
            </a:r>
          </a:p>
        </p:txBody>
      </p:sp>
      <p:sp>
        <p:nvSpPr>
          <p:cNvPr id="26643" name="文本框 26642"/>
          <p:cNvSpPr txBox="1"/>
          <p:nvPr/>
        </p:nvSpPr>
        <p:spPr>
          <a:xfrm>
            <a:off x="7677785" y="3800475"/>
            <a:ext cx="1383030" cy="460375"/>
          </a:xfrm>
          <a:prstGeom prst="rect">
            <a:avLst/>
          </a:prstGeom>
          <a:solidFill>
            <a:srgbClr val="FFFF99"/>
          </a:solidFill>
          <a:ln w="28575" cap="flat" cmpd="sng">
            <a:solidFill>
              <a:schemeClr val="tx1"/>
            </a:solidFill>
            <a:prstDash val="sysDot"/>
            <a:miter/>
            <a:headEnd type="none" w="med" len="med"/>
            <a:tailEnd type="none" w="med" len="med"/>
          </a:ln>
        </p:spPr>
        <p:txBody>
          <a:bodyPr wrap="square">
            <a:spAutoFit/>
          </a:bodyPr>
          <a:lstStyle/>
          <a:p>
            <a:pPr>
              <a:spcBef>
                <a:spcPct val="50000"/>
              </a:spcBef>
              <a:buClr>
                <a:prstClr val="white"/>
              </a:buClr>
            </a:pPr>
            <a:r>
              <a:rPr lang="zh-CN" altLang="en-US" sz="2400" b="1">
                <a:solidFill>
                  <a:srgbClr val="000000"/>
                </a:solidFill>
                <a:latin typeface="Times New Roman" panose="02020603050405020304" pitchFamily="18" charset="0"/>
                <a:ea typeface="黑体" panose="02010609060101010101" pitchFamily="49" charset="-122"/>
              </a:rPr>
              <a:t>军事权</a:t>
            </a:r>
          </a:p>
        </p:txBody>
      </p:sp>
      <p:sp>
        <p:nvSpPr>
          <p:cNvPr id="13" name="矩形 12"/>
          <p:cNvSpPr>
            <a:spLocks noRot="1"/>
          </p:cNvSpPr>
          <p:nvPr/>
        </p:nvSpPr>
        <p:spPr>
          <a:xfrm>
            <a:off x="109220" y="90805"/>
            <a:ext cx="9022715" cy="697230"/>
          </a:xfrm>
          <a:prstGeom prst="rect">
            <a:avLst/>
          </a:prstGeom>
          <a:solidFill>
            <a:schemeClr val="tx2">
              <a:lumMod val="25000"/>
              <a:lumOff val="75000"/>
            </a:schemeClr>
          </a:solid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hlink"/>
              </a:buClr>
              <a:buFont typeface="Wingdings" panose="05000000000000000000" pitchFamily="2" charset="2"/>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2"/>
              </a:buClr>
              <a:buSzPct val="85000"/>
              <a:buFont typeface="Wingdings" panose="05000000000000000000" pitchFamily="2" charset="2"/>
              <a:buChar char="Ø"/>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9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SzPct val="90000"/>
              <a:buFont typeface="Wingdings" panose="05000000000000000000" pitchFamily="2" charset="2"/>
              <a:buChar char="Ø"/>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Font typeface="Wingdings 2" panose="05020102010507070707" pitchFamily="18" charset="2"/>
              <a:buChar char="¡"/>
              <a:defRPr sz="2000" b="0" i="0" u="none" kern="1200" baseline="0">
                <a:solidFill>
                  <a:schemeClr val="tx1"/>
                </a:solidFill>
                <a:latin typeface="Arial" panose="020b0604020202020204" pitchFamily="34" charset="0"/>
                <a:ea typeface="宋体" panose="02010600030101010101" pitchFamily="2" charset="-122"/>
              </a:defRPr>
            </a:lvl5pPr>
          </a:lstStyle>
          <a:p>
            <a:pPr marL="0" indent="0">
              <a:buClr>
                <a:srgbClr val="0563C1"/>
              </a:buClr>
              <a:buNone/>
            </a:pPr>
            <a:r>
              <a:rPr lang="zh-CN" altLang="en-US" sz="3600" b="1" smtClean="0">
                <a:solidFill>
                  <a:prstClr val="black"/>
                </a:solidFill>
              </a:rPr>
              <a:t>结果：（</a:t>
            </a:r>
            <a:r>
              <a:rPr lang="en-US" altLang="zh-CN" sz="3600" b="1" smtClean="0">
                <a:solidFill>
                  <a:prstClr val="black"/>
                </a:solidFill>
              </a:rPr>
              <a:t>1</a:t>
            </a:r>
            <a:r>
              <a:rPr lang="zh-CN" altLang="en-US" sz="3600" b="1" smtClean="0">
                <a:solidFill>
                  <a:prstClr val="black"/>
                </a:solidFill>
              </a:rPr>
              <a:t>）</a:t>
            </a:r>
            <a:r>
              <a:rPr lang="en-US" altLang="zh-CN" sz="3600" b="1" smtClean="0">
                <a:solidFill>
                  <a:prstClr val="black"/>
                </a:solidFill>
              </a:rPr>
              <a:t>1689</a:t>
            </a:r>
            <a:r>
              <a:rPr lang="zh-CN" altLang="en-US" sz="3600" b="1">
                <a:solidFill>
                  <a:prstClr val="black"/>
                </a:solidFill>
              </a:rPr>
              <a:t>年</a:t>
            </a:r>
            <a:r>
              <a:rPr lang="en-US" altLang="zh-CN" sz="3600" b="1">
                <a:solidFill>
                  <a:prstClr val="black"/>
                </a:solidFill>
              </a:rPr>
              <a:t>《</a:t>
            </a:r>
            <a:r>
              <a:rPr lang="zh-CN" altLang="en-US" sz="3600" b="1">
                <a:solidFill>
                  <a:prstClr val="black"/>
                </a:solidFill>
              </a:rPr>
              <a:t>权利法案</a:t>
            </a:r>
            <a:r>
              <a:rPr lang="en-US" altLang="zh-CN" sz="3600" b="1" smtClean="0">
                <a:solidFill>
                  <a:prstClr val="black"/>
                </a:solidFill>
              </a:rPr>
              <a:t>》</a:t>
            </a:r>
            <a:endParaRPr lang="en-US" altLang="zh-CN" sz="3600" b="1">
              <a:solidFill>
                <a:prstClr val="black"/>
              </a:solidFill>
              <a:latin typeface="楷体_GB2312" pitchFamily="49" charset="-122"/>
              <a:ea typeface="楷体_GB2312" pitchFamily="49" charset="-122"/>
            </a:endParaRPr>
          </a:p>
        </p:txBody>
      </p:sp>
      <p:sp>
        <p:nvSpPr>
          <p:cNvPr id="2" name="文本框 1"/>
          <p:cNvSpPr txBox="1"/>
          <p:nvPr/>
        </p:nvSpPr>
        <p:spPr>
          <a:xfrm>
            <a:off x="109220" y="875030"/>
            <a:ext cx="8896350" cy="953135"/>
          </a:xfrm>
          <a:prstGeom prst="rect">
            <a:avLst/>
          </a:prstGeom>
          <a:solidFill>
            <a:srgbClr val="FFFF00"/>
          </a:solidFill>
        </p:spPr>
        <p:txBody>
          <a:bodyPr wrap="square" rtlCol="0">
            <a:spAutoFit/>
          </a:bodyPr>
          <a:lstStyle/>
          <a:p>
            <a:r>
              <a:rPr lang="zh-CN" altLang="en-US" sz="2800" b="1">
                <a:latin typeface="华文新魏" panose="02010800040101010101" pitchFamily="2" charset="-122"/>
                <a:ea typeface="华文新魏" panose="02010800040101010101" pitchFamily="2" charset="-122"/>
              </a:rPr>
              <a:t>阅读材料思考，法案限制了国王的哪些权利，确立了议会的哪些权利？有何意义？</a:t>
            </a:r>
          </a:p>
        </p:txBody>
      </p:sp>
      <p:sp>
        <p:nvSpPr>
          <p:cNvPr id="27650" name="文本占位符 27649"/>
          <p:cNvSpPr>
            <a:spLocks noGrp="1" noRot="1"/>
          </p:cNvSpPr>
          <p:nvPr/>
        </p:nvSpPr>
        <p:spPr>
          <a:xfrm>
            <a:off x="285115" y="4579620"/>
            <a:ext cx="7296150" cy="1894840"/>
          </a:xfrm>
          <a:prstGeom prst="rect">
            <a:avLst/>
          </a:prstGeom>
          <a:ln w="38100" cmpd="dbl">
            <a:solidFill>
              <a:srgbClr val="800000"/>
            </a:solidFill>
            <a:miter/>
          </a:ln>
        </p:spPr>
        <p:txBody>
          <a:bodyPr vert="horz" rtlCol="0">
            <a:normAutofit/>
          </a:bodyPr>
          <a:lst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a:lnSpc>
                <a:spcPct val="90000"/>
              </a:lnSpc>
            </a:pPr>
            <a:r>
              <a:rPr lang="zh-CN" altLang="en-US" sz="2100" b="1">
                <a:ea typeface="隶书" panose="02010509060101010101" charset="-122"/>
              </a:rPr>
              <a:t>议会议员之选举应是自由的。</a:t>
            </a:r>
            <a:endParaRPr lang="zh-CN" altLang="en-US" sz="2100" b="1">
              <a:ea typeface="隶书" panose="02010509060101010101" charset="-122"/>
            </a:endParaRPr>
          </a:p>
          <a:p>
            <a:pPr>
              <a:lnSpc>
                <a:spcPct val="90000"/>
              </a:lnSpc>
            </a:pPr>
            <a:r>
              <a:rPr lang="zh-CN" altLang="en-US" sz="2100" b="1">
                <a:ea typeface="隶书" panose="02010509060101010101" charset="-122"/>
              </a:rPr>
              <a:t>议会内之演说自由、辩论或议事之自由，不应在议会以外之任何法院或任何地方，受到弹劾或询问。</a:t>
            </a:r>
          </a:p>
          <a:p>
            <a:pPr>
              <a:lnSpc>
                <a:spcPct val="90000"/>
              </a:lnSpc>
            </a:pPr>
            <a:r>
              <a:rPr lang="zh-CN" altLang="en-US" sz="2100" b="1">
                <a:ea typeface="隶书" panose="02010509060101010101" charset="-122"/>
              </a:rPr>
              <a:t>为申雪一切诉冤，并为修正，加强与维护法律起见，议会应时常集会</a:t>
            </a:r>
            <a:r>
              <a:rPr lang="zh-CN" altLang="en-US" sz="2100" b="1">
                <a:solidFill>
                  <a:srgbClr val="000000"/>
                </a:solidFill>
                <a:ea typeface="隶书" panose="02010509060101010101" charset="-122"/>
              </a:rPr>
              <a:t>。 </a:t>
            </a:r>
            <a:endParaRPr lang="zh-CN" altLang="en-US" sz="2100"/>
          </a:p>
        </p:txBody>
      </p:sp>
      <p:sp>
        <p:nvSpPr>
          <p:cNvPr id="27652" name="文本框 27651"/>
          <p:cNvSpPr txBox="1"/>
          <p:nvPr/>
        </p:nvSpPr>
        <p:spPr>
          <a:xfrm>
            <a:off x="7733665" y="4579620"/>
            <a:ext cx="1125141" cy="415498"/>
          </a:xfrm>
          <a:prstGeom prst="rect">
            <a:avLst/>
          </a:prstGeom>
          <a:solidFill>
            <a:srgbClr val="FFFF99"/>
          </a:solidFill>
          <a:ln w="28575" cap="flat" cmpd="sng">
            <a:solidFill>
              <a:srgbClr val="000000"/>
            </a:solidFill>
            <a:prstDash val="sysDot"/>
            <a:miter/>
            <a:headEnd type="none" w="med" len="med"/>
            <a:tailEnd type="none" w="med" len="med"/>
          </a:ln>
        </p:spPr>
        <p:txBody>
          <a:bodyPr>
            <a:spAutoFit/>
          </a:bodyPr>
          <a:lstStyle/>
          <a:p>
            <a:pPr>
              <a:spcBef>
                <a:spcPct val="50000"/>
              </a:spcBef>
              <a:buClr>
                <a:prstClr val="white"/>
              </a:buClr>
            </a:pPr>
            <a:r>
              <a:rPr lang="zh-CN" altLang="en-US" sz="2100" b="1">
                <a:solidFill>
                  <a:srgbClr val="000000"/>
                </a:solidFill>
                <a:latin typeface="Times New Roman" panose="02020603050405020304" pitchFamily="18" charset="0"/>
                <a:ea typeface="黑体" panose="02010609060101010101" pitchFamily="49" charset="-122"/>
              </a:rPr>
              <a:t>选举权</a:t>
            </a:r>
          </a:p>
        </p:txBody>
      </p:sp>
      <p:sp>
        <p:nvSpPr>
          <p:cNvPr id="27653" name="文本框 27652"/>
          <p:cNvSpPr txBox="1"/>
          <p:nvPr/>
        </p:nvSpPr>
        <p:spPr>
          <a:xfrm>
            <a:off x="7677785" y="4994910"/>
            <a:ext cx="1418590" cy="737235"/>
          </a:xfrm>
          <a:prstGeom prst="rect">
            <a:avLst/>
          </a:prstGeom>
          <a:solidFill>
            <a:srgbClr val="FFFF99"/>
          </a:solidFill>
          <a:ln w="28575" cap="flat" cmpd="sng">
            <a:solidFill>
              <a:srgbClr val="000000"/>
            </a:solidFill>
            <a:prstDash val="sysDot"/>
            <a:miter/>
            <a:headEnd type="none" w="med" len="med"/>
            <a:tailEnd type="none" w="med" len="med"/>
          </a:ln>
        </p:spPr>
        <p:txBody>
          <a:bodyPr wrap="square">
            <a:spAutoFit/>
          </a:bodyPr>
          <a:lstStyle/>
          <a:p>
            <a:pPr>
              <a:spcBef>
                <a:spcPct val="50000"/>
              </a:spcBef>
              <a:buClr>
                <a:prstClr val="white"/>
              </a:buClr>
            </a:pPr>
            <a:r>
              <a:rPr lang="zh-CN" altLang="en-US" sz="2100" b="1">
                <a:solidFill>
                  <a:srgbClr val="000000"/>
                </a:solidFill>
                <a:latin typeface="Times New Roman" panose="02020603050405020304" pitchFamily="18" charset="0"/>
                <a:ea typeface="黑体" panose="02010609060101010101" pitchFamily="49" charset="-122"/>
              </a:rPr>
              <a:t>言论自由权</a:t>
            </a:r>
          </a:p>
        </p:txBody>
      </p:sp>
      <p:sp>
        <p:nvSpPr>
          <p:cNvPr id="27654" name="文本框 27653">
            <a:hlinkClick r:id="rId2" action="ppaction://hlinksldjump"/>
          </p:cNvPr>
          <p:cNvSpPr txBox="1"/>
          <p:nvPr/>
        </p:nvSpPr>
        <p:spPr>
          <a:xfrm>
            <a:off x="7677786" y="5862320"/>
            <a:ext cx="1026319" cy="415498"/>
          </a:xfrm>
          <a:prstGeom prst="rect">
            <a:avLst/>
          </a:prstGeom>
          <a:solidFill>
            <a:srgbClr val="FFFF99"/>
          </a:solidFill>
          <a:ln w="28575" cap="flat" cmpd="sng">
            <a:solidFill>
              <a:srgbClr val="000000"/>
            </a:solidFill>
            <a:prstDash val="sysDot"/>
            <a:miter/>
            <a:headEnd type="none" w="med" len="med"/>
            <a:tailEnd type="none" w="med" len="med"/>
          </a:ln>
        </p:spPr>
        <p:txBody>
          <a:bodyPr>
            <a:spAutoFit/>
          </a:bodyPr>
          <a:lstStyle/>
          <a:p>
            <a:pPr>
              <a:spcBef>
                <a:spcPct val="50000"/>
              </a:spcBef>
              <a:buClr>
                <a:prstClr val="white"/>
              </a:buClr>
            </a:pPr>
            <a:r>
              <a:rPr lang="zh-CN" altLang="en-US" sz="2100" b="1">
                <a:solidFill>
                  <a:srgbClr val="000000"/>
                </a:solidFill>
                <a:latin typeface="Times New Roman" panose="02020603050405020304" pitchFamily="18" charset="0"/>
                <a:ea typeface="黑体" panose="02010609060101010101" pitchFamily="49" charset="-122"/>
              </a:rPr>
              <a:t>集会权</a:t>
            </a:r>
          </a:p>
        </p:txBody>
      </p:sp>
      <p:sp>
        <p:nvSpPr>
          <p:cNvPr id="3" name="文本框 2"/>
          <p:cNvSpPr txBox="1"/>
          <p:nvPr/>
        </p:nvSpPr>
        <p:spPr>
          <a:xfrm>
            <a:off x="194945" y="2025650"/>
            <a:ext cx="7475855" cy="4154170"/>
          </a:xfrm>
          <a:prstGeom prst="rect">
            <a:avLst/>
          </a:prstGeom>
          <a:solidFill>
            <a:schemeClr val="bg2">
              <a:lumMod val="75000"/>
            </a:schemeClr>
          </a:solidFill>
        </p:spPr>
        <p:txBody>
          <a:bodyPr wrap="square" rtlCol="0">
            <a:spAutoFit/>
          </a:bodyPr>
          <a:lstStyle/>
          <a:p>
            <a:pPr>
              <a:defRPr/>
            </a:pPr>
            <a:r>
              <a:rPr lang="zh-CN" altLang="en-US" sz="4400" b="1" kern="0" smtClean="0">
                <a:ln>
                  <a:solidFill>
                    <a:srgbClr val="C0504D"/>
                  </a:solidFill>
                </a:ln>
                <a:solidFill>
                  <a:srgbClr val="C00000"/>
                </a:solidFill>
                <a:latin typeface="华文楷体" panose="02010600040101010101" pitchFamily="2" charset="-122"/>
                <a:ea typeface="华文楷体" panose="02010600040101010101" pitchFamily="2" charset="-122"/>
                <a:sym typeface="+mn-ea"/>
              </a:rPr>
              <a:t>意义：</a:t>
            </a:r>
          </a:p>
          <a:p>
            <a:pPr>
              <a:defRPr/>
            </a:pPr>
            <a:r>
              <a:rPr lang="zh-CN" altLang="en-US" sz="4400" b="1" kern="0" smtClean="0">
                <a:ln>
                  <a:solidFill>
                    <a:srgbClr val="C0504D"/>
                  </a:solidFill>
                </a:ln>
                <a:solidFill>
                  <a:srgbClr val="C00000"/>
                </a:solidFill>
                <a:latin typeface="Calibri" panose="020f0502020204030204" pitchFamily="34" charset="0"/>
                <a:ea typeface="华文楷体" panose="02010600040101010101" pitchFamily="2" charset="-122"/>
                <a:sym typeface="+mn-ea"/>
              </a:rPr>
              <a:t>①</a:t>
            </a:r>
            <a:r>
              <a:rPr lang="zh-CN" altLang="en-US" sz="4400" b="1" kern="0" smtClean="0">
                <a:ln>
                  <a:solidFill>
                    <a:srgbClr val="C0504D"/>
                  </a:solidFill>
                </a:ln>
                <a:solidFill>
                  <a:srgbClr val="C00000"/>
                </a:solidFill>
                <a:latin typeface="华文楷体" panose="02010600040101010101" pitchFamily="2" charset="-122"/>
                <a:ea typeface="华文楷体" panose="02010600040101010101" pitchFamily="2" charset="-122"/>
                <a:sym typeface="+mn-ea"/>
              </a:rPr>
              <a:t>为限制王权提供了法律保障；</a:t>
            </a:r>
            <a:endParaRPr lang="en-US" altLang="zh-CN" sz="4400" b="1" kern="0" smtClean="0">
              <a:ln>
                <a:solidFill>
                  <a:srgbClr val="C0504D"/>
                </a:solidFill>
              </a:ln>
              <a:solidFill>
                <a:srgbClr val="C00000"/>
              </a:solidFill>
              <a:latin typeface="华文楷体" panose="02010600040101010101" pitchFamily="2" charset="-122"/>
              <a:ea typeface="华文楷体" panose="02010600040101010101" pitchFamily="2" charset="-122"/>
            </a:endParaRPr>
          </a:p>
          <a:p>
            <a:pPr>
              <a:defRPr/>
            </a:pPr>
            <a:r>
              <a:rPr lang="zh-CN" altLang="en-US" sz="4400" b="1" kern="0" smtClean="0">
                <a:ln>
                  <a:solidFill>
                    <a:srgbClr val="C0504D"/>
                  </a:solidFill>
                </a:ln>
                <a:solidFill>
                  <a:srgbClr val="C00000"/>
                </a:solidFill>
                <a:latin typeface="Calibri" panose="020f0502020204030204" pitchFamily="34" charset="0"/>
                <a:ea typeface="华文楷体" panose="02010600040101010101" pitchFamily="2" charset="-122"/>
                <a:sym typeface="+mn-ea"/>
              </a:rPr>
              <a:t>②</a:t>
            </a:r>
            <a:r>
              <a:rPr lang="zh-CN" altLang="en-US" sz="4400" b="1" kern="0">
                <a:ln>
                  <a:solidFill>
                    <a:srgbClr val="C0504D"/>
                  </a:solidFill>
                </a:ln>
                <a:solidFill>
                  <a:srgbClr val="C00000"/>
                </a:solidFill>
                <a:latin typeface="华文楷体" panose="02010600040101010101" pitchFamily="2" charset="-122"/>
                <a:ea typeface="华文楷体" panose="02010600040101010101" pitchFamily="2" charset="-122"/>
                <a:sym typeface="+mn-ea"/>
              </a:rPr>
              <a:t>确立</a:t>
            </a:r>
            <a:r>
              <a:rPr lang="zh-CN" altLang="en-US" sz="4400" b="1" kern="0" smtClean="0">
                <a:ln>
                  <a:solidFill>
                    <a:srgbClr val="C0504D"/>
                  </a:solidFill>
                </a:ln>
                <a:solidFill>
                  <a:srgbClr val="C00000"/>
                </a:solidFill>
                <a:latin typeface="华文楷体" panose="02010600040101010101" pitchFamily="2" charset="-122"/>
                <a:ea typeface="华文楷体" panose="02010600040101010101" pitchFamily="2" charset="-122"/>
                <a:sym typeface="+mn-ea"/>
              </a:rPr>
              <a:t>了议会主权和议会高于王权、司法独立的原则；</a:t>
            </a:r>
            <a:endParaRPr lang="en-US" altLang="zh-CN" sz="4400" b="1" kern="0" smtClean="0">
              <a:ln>
                <a:solidFill>
                  <a:srgbClr val="C0504D"/>
                </a:solidFill>
              </a:ln>
              <a:solidFill>
                <a:srgbClr val="C00000"/>
              </a:solidFill>
              <a:latin typeface="华文楷体" panose="02010600040101010101" pitchFamily="2" charset="-122"/>
              <a:ea typeface="华文楷体" panose="02010600040101010101" pitchFamily="2" charset="-122"/>
            </a:endParaRPr>
          </a:p>
          <a:p>
            <a:pPr>
              <a:defRPr/>
            </a:pPr>
            <a:r>
              <a:rPr lang="zh-CN" altLang="en-US" sz="4400" b="1" kern="0" smtClean="0">
                <a:ln>
                  <a:solidFill>
                    <a:srgbClr val="C0504D"/>
                  </a:solidFill>
                </a:ln>
                <a:solidFill>
                  <a:srgbClr val="C00000"/>
                </a:solidFill>
                <a:latin typeface="Calibri" panose="020f0502020204030204" pitchFamily="34" charset="0"/>
                <a:ea typeface="华文楷体" panose="02010600040101010101" pitchFamily="2" charset="-122"/>
                <a:sym typeface="+mn-ea"/>
              </a:rPr>
              <a:t>③</a:t>
            </a:r>
            <a:r>
              <a:rPr lang="zh-CN" altLang="en-US" sz="4400" b="1" kern="0">
                <a:ln>
                  <a:solidFill>
                    <a:srgbClr val="C0504D"/>
                  </a:solidFill>
                </a:ln>
                <a:solidFill>
                  <a:srgbClr val="C00000"/>
                </a:solidFill>
                <a:latin typeface="华文楷体" panose="02010600040101010101" pitchFamily="2" charset="-122"/>
                <a:ea typeface="华文楷体" panose="02010600040101010101" pitchFamily="2" charset="-122"/>
                <a:sym typeface="+mn-ea"/>
              </a:rPr>
              <a:t>标志</a:t>
            </a:r>
            <a:r>
              <a:rPr lang="zh-CN" altLang="en-US" sz="4400" b="1" kern="0" smtClean="0">
                <a:ln>
                  <a:solidFill>
                    <a:srgbClr val="C0504D"/>
                  </a:solidFill>
                </a:ln>
                <a:solidFill>
                  <a:srgbClr val="C00000"/>
                </a:solidFill>
                <a:latin typeface="华文楷体" panose="02010600040101010101" pitchFamily="2" charset="-122"/>
                <a:ea typeface="华文楷体" panose="02010600040101010101" pitchFamily="2" charset="-122"/>
                <a:sym typeface="+mn-ea"/>
              </a:rPr>
              <a:t>着英国君主立宪制的确立。</a:t>
            </a:r>
            <a:endParaRPr lang="zh-CN" altLang="en-US" sz="4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6632"/>
                                        </p:tgtEl>
                                        <p:attrNameLst>
                                          <p:attrName>style.visibility</p:attrName>
                                        </p:attrNameLst>
                                      </p:cBhvr>
                                      <p:to>
                                        <p:strVal val="visible"/>
                                      </p:to>
                                    </p:set>
                                    <p:anim calcmode="lin" valueType="num">
                                      <p:cBhvr additive="base">
                                        <p:cTn id="19" dur="500" fill="hold"/>
                                        <p:tgtEl>
                                          <p:spTgt spid="26632"/>
                                        </p:tgtEl>
                                        <p:attrNameLst>
                                          <p:attrName>ppt_x</p:attrName>
                                        </p:attrNameLst>
                                      </p:cBhvr>
                                      <p:tavLst>
                                        <p:tav tm="0">
                                          <p:val>
                                            <p:strVal val="#ppt_x"/>
                                          </p:val>
                                        </p:tav>
                                        <p:tav tm="100000">
                                          <p:val>
                                            <p:strVal val="#ppt_x"/>
                                          </p:val>
                                        </p:tav>
                                      </p:tavLst>
                                    </p:anim>
                                    <p:anim calcmode="lin" valueType="num">
                                      <p:cBhvr additive="base">
                                        <p:cTn id="20" dur="500" fill="hold"/>
                                        <p:tgtEl>
                                          <p:spTgt spid="2663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6633"/>
                                        </p:tgtEl>
                                        <p:attrNameLst>
                                          <p:attrName>style.visibility</p:attrName>
                                        </p:attrNameLst>
                                      </p:cBhvr>
                                      <p:to>
                                        <p:strVal val="visible"/>
                                      </p:to>
                                    </p:set>
                                    <p:anim calcmode="lin" valueType="num">
                                      <p:cBhvr additive="base">
                                        <p:cTn id="25" dur="500" fill="hold"/>
                                        <p:tgtEl>
                                          <p:spTgt spid="26633"/>
                                        </p:tgtEl>
                                        <p:attrNameLst>
                                          <p:attrName>ppt_x</p:attrName>
                                        </p:attrNameLst>
                                      </p:cBhvr>
                                      <p:tavLst>
                                        <p:tav tm="0">
                                          <p:val>
                                            <p:strVal val="#ppt_x"/>
                                          </p:val>
                                        </p:tav>
                                        <p:tav tm="100000">
                                          <p:val>
                                            <p:strVal val="#ppt_x"/>
                                          </p:val>
                                        </p:tav>
                                      </p:tavLst>
                                    </p:anim>
                                    <p:anim calcmode="lin" valueType="num">
                                      <p:cBhvr additive="base">
                                        <p:cTn id="26" dur="500" fill="hold"/>
                                        <p:tgtEl>
                                          <p:spTgt spid="2663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6634"/>
                                        </p:tgtEl>
                                        <p:attrNameLst>
                                          <p:attrName>style.visibility</p:attrName>
                                        </p:attrNameLst>
                                      </p:cBhvr>
                                      <p:to>
                                        <p:strVal val="visible"/>
                                      </p:to>
                                    </p:set>
                                    <p:anim calcmode="lin" valueType="num">
                                      <p:cBhvr additive="base">
                                        <p:cTn id="31" dur="500" fill="hold"/>
                                        <p:tgtEl>
                                          <p:spTgt spid="26634"/>
                                        </p:tgtEl>
                                        <p:attrNameLst>
                                          <p:attrName>ppt_x</p:attrName>
                                        </p:attrNameLst>
                                      </p:cBhvr>
                                      <p:tavLst>
                                        <p:tav tm="0">
                                          <p:val>
                                            <p:strVal val="#ppt_x"/>
                                          </p:val>
                                        </p:tav>
                                        <p:tav tm="100000">
                                          <p:val>
                                            <p:strVal val="#ppt_x"/>
                                          </p:val>
                                        </p:tav>
                                      </p:tavLst>
                                    </p:anim>
                                    <p:anim calcmode="lin" valueType="num">
                                      <p:cBhvr additive="base">
                                        <p:cTn id="32" dur="500" fill="hold"/>
                                        <p:tgtEl>
                                          <p:spTgt spid="26634"/>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6635"/>
                                        </p:tgtEl>
                                        <p:attrNameLst>
                                          <p:attrName>style.visibility</p:attrName>
                                        </p:attrNameLst>
                                      </p:cBhvr>
                                      <p:to>
                                        <p:strVal val="visible"/>
                                      </p:to>
                                    </p:set>
                                    <p:anim calcmode="lin" valueType="num">
                                      <p:cBhvr additive="base">
                                        <p:cTn id="37" dur="500" fill="hold"/>
                                        <p:tgtEl>
                                          <p:spTgt spid="26635"/>
                                        </p:tgtEl>
                                        <p:attrNameLst>
                                          <p:attrName>ppt_x</p:attrName>
                                        </p:attrNameLst>
                                      </p:cBhvr>
                                      <p:tavLst>
                                        <p:tav tm="0">
                                          <p:val>
                                            <p:strVal val="#ppt_x"/>
                                          </p:val>
                                        </p:tav>
                                        <p:tav tm="100000">
                                          <p:val>
                                            <p:strVal val="#ppt_x"/>
                                          </p:val>
                                        </p:tav>
                                      </p:tavLst>
                                    </p:anim>
                                    <p:anim calcmode="lin" valueType="num">
                                      <p:cBhvr additive="base">
                                        <p:cTn id="38" dur="500" fill="hold"/>
                                        <p:tgtEl>
                                          <p:spTgt spid="26635"/>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26640"/>
                                        </p:tgtEl>
                                        <p:attrNameLst>
                                          <p:attrName>style.visibility</p:attrName>
                                        </p:attrNameLst>
                                      </p:cBhvr>
                                      <p:to>
                                        <p:strVal val="visible"/>
                                      </p:to>
                                    </p:set>
                                    <p:animEffect transition="in" filter="dissolve">
                                      <p:cBhvr>
                                        <p:cTn id="43" dur="500"/>
                                        <p:tgtEl>
                                          <p:spTgt spid="26640"/>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26641"/>
                                        </p:tgtEl>
                                        <p:attrNameLst>
                                          <p:attrName>style.visibility</p:attrName>
                                        </p:attrNameLst>
                                      </p:cBhvr>
                                      <p:to>
                                        <p:strVal val="visible"/>
                                      </p:to>
                                    </p:set>
                                    <p:animEffect transition="in" filter="dissolve">
                                      <p:cBhvr>
                                        <p:cTn id="48" dur="500"/>
                                        <p:tgtEl>
                                          <p:spTgt spid="26641"/>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26642"/>
                                        </p:tgtEl>
                                        <p:attrNameLst>
                                          <p:attrName>style.visibility</p:attrName>
                                        </p:attrNameLst>
                                      </p:cBhvr>
                                      <p:to>
                                        <p:strVal val="visible"/>
                                      </p:to>
                                    </p:set>
                                    <p:animEffect transition="in" filter="dissolve">
                                      <p:cBhvr>
                                        <p:cTn id="53" dur="500"/>
                                        <p:tgtEl>
                                          <p:spTgt spid="26642"/>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9" presetClass="entr" presetSubtype="0" fill="hold" grpId="0" nodeType="clickEffect">
                                  <p:stCondLst>
                                    <p:cond delay="0"/>
                                  </p:stCondLst>
                                  <p:childTnLst>
                                    <p:set>
                                      <p:cBhvr>
                                        <p:cTn id="57" dur="1" fill="hold">
                                          <p:stCondLst>
                                            <p:cond delay="0"/>
                                          </p:stCondLst>
                                        </p:cTn>
                                        <p:tgtEl>
                                          <p:spTgt spid="26643"/>
                                        </p:tgtEl>
                                        <p:attrNameLst>
                                          <p:attrName>style.visibility</p:attrName>
                                        </p:attrNameLst>
                                      </p:cBhvr>
                                      <p:to>
                                        <p:strVal val="visible"/>
                                      </p:to>
                                    </p:set>
                                    <p:animEffect transition="in" filter="dissolve">
                                      <p:cBhvr>
                                        <p:cTn id="58" dur="500"/>
                                        <p:tgtEl>
                                          <p:spTgt spid="26643"/>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27650"/>
                                        </p:tgtEl>
                                        <p:attrNameLst>
                                          <p:attrName>style.visibility</p:attrName>
                                        </p:attrNameLst>
                                      </p:cBhvr>
                                      <p:to>
                                        <p:strVal val="visible"/>
                                      </p:to>
                                    </p:set>
                                    <p:anim calcmode="lin" valueType="num">
                                      <p:cBhvr additive="base">
                                        <p:cTn id="63" dur="500" fill="hold"/>
                                        <p:tgtEl>
                                          <p:spTgt spid="27650"/>
                                        </p:tgtEl>
                                        <p:attrNameLst>
                                          <p:attrName>ppt_x</p:attrName>
                                        </p:attrNameLst>
                                      </p:cBhvr>
                                      <p:tavLst>
                                        <p:tav tm="0">
                                          <p:val>
                                            <p:strVal val="#ppt_x"/>
                                          </p:val>
                                        </p:tav>
                                        <p:tav tm="100000">
                                          <p:val>
                                            <p:strVal val="#ppt_x"/>
                                          </p:val>
                                        </p:tav>
                                      </p:tavLst>
                                    </p:anim>
                                    <p:anim calcmode="lin" valueType="num">
                                      <p:cBhvr additive="base">
                                        <p:cTn id="64" dur="500" fill="hold"/>
                                        <p:tgtEl>
                                          <p:spTgt spid="27650"/>
                                        </p:tgtEl>
                                        <p:attrNameLst>
                                          <p:attrName>ppt_y</p:attrName>
                                        </p:attrNameLst>
                                      </p:cBhvr>
                                      <p:tavLst>
                                        <p:tav tm="0">
                                          <p:val>
                                            <p:strVal val="1+#ppt_h/2"/>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27652"/>
                                        </p:tgtEl>
                                        <p:attrNameLst>
                                          <p:attrName>style.visibility</p:attrName>
                                        </p:attrNameLst>
                                      </p:cBhvr>
                                      <p:to>
                                        <p:strVal val="visible"/>
                                      </p:to>
                                    </p:set>
                                    <p:animEffect transition="in" filter="barn(inVertical)">
                                      <p:cBhvr>
                                        <p:cTn id="69" dur="500"/>
                                        <p:tgtEl>
                                          <p:spTgt spid="27652"/>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18" presetClass="entr" presetSubtype="12" fill="hold" grpId="0" nodeType="clickEffect">
                                  <p:stCondLst>
                                    <p:cond delay="0"/>
                                  </p:stCondLst>
                                  <p:childTnLst>
                                    <p:set>
                                      <p:cBhvr>
                                        <p:cTn id="73" dur="1" fill="hold">
                                          <p:stCondLst>
                                            <p:cond delay="0"/>
                                          </p:stCondLst>
                                        </p:cTn>
                                        <p:tgtEl>
                                          <p:spTgt spid="27653"/>
                                        </p:tgtEl>
                                        <p:attrNameLst>
                                          <p:attrName>style.visibility</p:attrName>
                                        </p:attrNameLst>
                                      </p:cBhvr>
                                      <p:to>
                                        <p:strVal val="visible"/>
                                      </p:to>
                                    </p:set>
                                    <p:animEffect transition="in" filter="strips(downLeft)">
                                      <p:cBhvr>
                                        <p:cTn id="74" dur="500"/>
                                        <p:tgtEl>
                                          <p:spTgt spid="27653"/>
                                        </p:tgtEl>
                                      </p:cBhvr>
                                    </p:animEffect>
                                  </p:childTnLst>
                                </p:cTn>
                              </p:par>
                            </p:childTnLst>
                          </p:cTn>
                        </p:par>
                      </p:childTnLst>
                    </p:cTn>
                  </p:par>
                  <p:par>
                    <p:cTn id="75" fill="hold" nodeType="clickPar">
                      <p:stCondLst>
                        <p:cond delay="indefinite"/>
                      </p:stCondLst>
                      <p:childTnLst>
                        <p:par>
                          <p:cTn id="76" fill="hold" nodeType="afterGroup">
                            <p:stCondLst>
                              <p:cond delay="0"/>
                            </p:stCondLst>
                            <p:childTnLst>
                              <p:par>
                                <p:cTn id="77" presetID="16" presetClass="entr" presetSubtype="21" fill="hold" grpId="0" nodeType="clickEffect">
                                  <p:stCondLst>
                                    <p:cond delay="0"/>
                                  </p:stCondLst>
                                  <p:childTnLst>
                                    <p:set>
                                      <p:cBhvr>
                                        <p:cTn id="78" dur="1" fill="hold">
                                          <p:stCondLst>
                                            <p:cond delay="0"/>
                                          </p:stCondLst>
                                        </p:cTn>
                                        <p:tgtEl>
                                          <p:spTgt spid="27654"/>
                                        </p:tgtEl>
                                        <p:attrNameLst>
                                          <p:attrName>style.visibility</p:attrName>
                                        </p:attrNameLst>
                                      </p:cBhvr>
                                      <p:to>
                                        <p:strVal val="visible"/>
                                      </p:to>
                                    </p:set>
                                    <p:animEffect transition="in" filter="barn(inVertical)">
                                      <p:cBhvr>
                                        <p:cTn id="79" dur="500"/>
                                        <p:tgtEl>
                                          <p:spTgt spid="27654"/>
                                        </p:tgtEl>
                                      </p:cBhvr>
                                    </p:animEffect>
                                  </p:childTnLst>
                                </p:cTn>
                              </p:par>
                            </p:childTnLst>
                          </p:cTn>
                        </p:par>
                      </p:childTnLst>
                    </p:cTn>
                  </p:par>
                  <p:par>
                    <p:cTn id="80" fill="hold" nodeType="clickPar">
                      <p:stCondLst>
                        <p:cond delay="indefinite"/>
                      </p:stCondLst>
                      <p:childTnLst>
                        <p:par>
                          <p:cTn id="81" fill="hold" nodeType="afterGroup">
                            <p:stCondLst>
                              <p:cond delay="0"/>
                            </p:stCondLst>
                            <p:childTnLst>
                              <p:par>
                                <p:cTn id="82" presetID="16" presetClass="entr" presetSubtype="21" fill="hold" grpId="0" nodeType="clickEffect">
                                  <p:stCondLst>
                                    <p:cond delay="0"/>
                                  </p:stCondLst>
                                  <p:childTnLst>
                                    <p:set>
                                      <p:cBhvr>
                                        <p:cTn id="83" dur="1" fill="hold">
                                          <p:stCondLst>
                                            <p:cond delay="0"/>
                                          </p:stCondLst>
                                        </p:cTn>
                                        <p:tgtEl>
                                          <p:spTgt spid="3"/>
                                        </p:tgtEl>
                                        <p:attrNameLst>
                                          <p:attrName>style.visibility</p:attrName>
                                        </p:attrNameLst>
                                      </p:cBhvr>
                                      <p:to>
                                        <p:strVal val="visible"/>
                                      </p:to>
                                    </p:set>
                                    <p:animEffect transition="in" filter="barn(inVertical)">
                                      <p:cBhvr>
                                        <p:cTn id="8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2" grpId="0"/>
      <p:bldP spid="26633" grpId="0"/>
      <p:bldP spid="26634" grpId="0"/>
      <p:bldP spid="26635" grpId="0"/>
      <p:bldP spid="26640" grpId="0"/>
      <p:bldP spid="26641" grpId="0"/>
      <p:bldP spid="26642" grpId="0"/>
      <p:bldP spid="26643" grpId="0"/>
      <p:bldP spid="13" grpId="0"/>
      <p:bldP spid="2" grpId="0"/>
      <p:bldP spid="27650" grpId="0"/>
      <p:bldP spid="27652" grpId="0"/>
      <p:bldP spid="27653" grpId="0"/>
      <p:bldP spid="27654" grpId="0"/>
      <p:bldP spid="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07010" y="904875"/>
            <a:ext cx="8827135" cy="3385820"/>
          </a:xfrm>
        </p:spPr>
        <p:txBody>
          <a:bodyPr/>
          <a:lstStyle/>
          <a:p>
            <a:pPr marL="0" indent="0">
              <a:buNone/>
            </a:pPr>
            <a:r>
              <a:rPr lang="en-US" altLang="zh-CN"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英国王位的继承是根据长子继承权来决定的，即王位应先由现任君主的长子继承，然后才依次序轮到其他儿子，最后才轮到女儿。但是根据法律，英国王位的继承不是自动的，</a:t>
            </a:r>
            <a:r>
              <a:rPr lang="en-US" altLang="zh-CN"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1701</a:t>
            </a:r>
            <a:r>
              <a:rPr lang="zh-CN" altLang="en-US"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年通过的</a:t>
            </a:r>
            <a:r>
              <a:rPr lang="en-US" altLang="zh-CN"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王位继承法</a:t>
            </a:r>
            <a:r>
              <a:rPr lang="en-US" altLang="zh-CN"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Act of Settlement</a:t>
            </a:r>
            <a:r>
              <a:rPr lang="zh-CN" altLang="en-US"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）规定，王位的继承是</a:t>
            </a:r>
            <a:r>
              <a:rPr lang="zh-CN" altLang="en-US"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由议会来决定的</a:t>
            </a:r>
            <a:r>
              <a:rPr lang="zh-CN" altLang="en-US" b="1">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，而非君主本人。</a:t>
            </a:r>
            <a:endParaRPr lang="zh-CN" altLang="en-US" b="1">
              <a:solidFill>
                <a:srgbClr val="000000"/>
              </a:solidFill>
              <a:latin typeface="宋体" pitchFamily="2" charset="-122"/>
              <a:ea typeface="宋体" panose="02010600030101010101" pitchFamily="2" charset="-122"/>
              <a:cs typeface="宋体" panose="02010600030101010101" pitchFamily="2" charset="-122"/>
            </a:endParaRPr>
          </a:p>
          <a:p>
            <a:pPr marL="0" indent="0">
              <a:buNone/>
            </a:pPr>
            <a:endParaRPr lang="zh-CN" altLang="en-US">
              <a:latin typeface="宋体" pitchFamily="2" charset="-122"/>
              <a:ea typeface="宋体" panose="02010600030101010101" pitchFamily="2" charset="-122"/>
              <a:cs typeface="宋体" panose="02010600030101010101" pitchFamily="2" charset="-122"/>
            </a:endParaRPr>
          </a:p>
        </p:txBody>
      </p:sp>
      <p:sp>
        <p:nvSpPr>
          <p:cNvPr id="4" name="矩形 3"/>
          <p:cNvSpPr>
            <a:spLocks noRot="1"/>
          </p:cNvSpPr>
          <p:nvPr/>
        </p:nvSpPr>
        <p:spPr>
          <a:xfrm>
            <a:off x="109220" y="90805"/>
            <a:ext cx="9022715" cy="697230"/>
          </a:xfrm>
          <a:prstGeom prst="rect">
            <a:avLst/>
          </a:prstGeom>
          <a:solidFill>
            <a:schemeClr val="tx2">
              <a:lumMod val="25000"/>
              <a:lumOff val="75000"/>
            </a:schemeClr>
          </a:solid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hlink"/>
              </a:buClr>
              <a:buFont typeface="Wingdings" panose="05000000000000000000" pitchFamily="2" charset="2"/>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2"/>
              </a:buClr>
              <a:buSzPct val="85000"/>
              <a:buFont typeface="Wingdings" panose="05000000000000000000" pitchFamily="2" charset="2"/>
              <a:buChar char="Ø"/>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9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SzPct val="90000"/>
              <a:buFont typeface="Wingdings" panose="05000000000000000000" pitchFamily="2" charset="2"/>
              <a:buChar char="Ø"/>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Font typeface="Wingdings 2" panose="05020102010507070707" pitchFamily="18" charset="2"/>
              <a:buChar char="¡"/>
              <a:defRPr sz="2000" b="0" i="0" u="none" kern="1200" baseline="0">
                <a:solidFill>
                  <a:schemeClr val="tx1"/>
                </a:solidFill>
                <a:latin typeface="Arial" panose="020b0604020202020204" pitchFamily="34" charset="0"/>
                <a:ea typeface="宋体" panose="02010600030101010101" pitchFamily="2" charset="-122"/>
              </a:defRPr>
            </a:lvl5pPr>
          </a:lstStyle>
          <a:p>
            <a:pPr marL="0" indent="0">
              <a:buClr>
                <a:srgbClr val="0563C1"/>
              </a:buClr>
              <a:buNone/>
            </a:pPr>
            <a:r>
              <a:rPr lang="zh-CN" altLang="en-US" sz="3600" b="1" smtClean="0">
                <a:solidFill>
                  <a:prstClr val="black"/>
                </a:solidFill>
              </a:rPr>
              <a:t>结果：（</a:t>
            </a:r>
            <a:r>
              <a:rPr lang="en-US" altLang="zh-CN" sz="3600" b="1" smtClean="0">
                <a:solidFill>
                  <a:prstClr val="black"/>
                </a:solidFill>
              </a:rPr>
              <a:t>2</a:t>
            </a:r>
            <a:r>
              <a:rPr lang="zh-CN" altLang="en-US" sz="3600" b="1" smtClean="0">
                <a:solidFill>
                  <a:prstClr val="black"/>
                </a:solidFill>
              </a:rPr>
              <a:t>）</a:t>
            </a:r>
            <a:r>
              <a:rPr lang="en-US" sz="3600" b="1" smtClean="0">
                <a:solidFill>
                  <a:prstClr val="black"/>
                </a:solidFill>
              </a:rPr>
              <a:t>1701</a:t>
            </a:r>
            <a:r>
              <a:rPr lang="zh-CN" altLang="en-US" sz="3600" b="1" smtClean="0">
                <a:solidFill>
                  <a:prstClr val="black"/>
                </a:solidFill>
              </a:rPr>
              <a:t>年通过《王位继承法》</a:t>
            </a:r>
            <a:endParaRPr lang="zh-CN" altLang="en-US" sz="3600" b="1" smtClean="0">
              <a:solidFill>
                <a:prstClr val="black"/>
              </a:solidFill>
              <a:latin typeface="楷体_GB2312" pitchFamily="49" charset="-122"/>
              <a:ea typeface="楷体_GB2312" pitchFamily="49" charset="-122"/>
            </a:endParaRPr>
          </a:p>
        </p:txBody>
      </p:sp>
      <p:sp>
        <p:nvSpPr>
          <p:cNvPr id="5" name="文本框 99"/>
          <p:cNvSpPr txBox="1">
            <a:spLocks noGrp="1" noChangeArrowheads="1"/>
          </p:cNvSpPr>
          <p:nvPr/>
        </p:nvSpPr>
        <p:spPr bwMode="auto">
          <a:xfrm>
            <a:off x="325755" y="4478655"/>
            <a:ext cx="8401685" cy="1568450"/>
          </a:xfrm>
          <a:prstGeom prst="rect">
            <a:avLst/>
          </a:prstGeom>
          <a:solidFill>
            <a:srgbClr val="FFFF00"/>
          </a:solidFill>
          <a:ln w="9525">
            <a:noFill/>
            <a:miter lim="800000"/>
          </a:ln>
        </p:spPr>
        <p:txBody>
          <a:bodyPr vert="horz" wrap="square" rtlCol="0">
            <a:spAutoFit/>
          </a:bodyPr>
          <a:lst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marR="0" lvl="0" indent="200025" defTabSz="914400" eaLnBrk="1" fontAlgn="base" latinLnBrk="0" hangingPunct="1">
              <a:lnSpc>
                <a:spcPct val="100000"/>
              </a:lnSpc>
              <a:spcBef>
                <a:spcPct val="0"/>
              </a:spcBef>
              <a:spcAft>
                <a:spcPct val="0"/>
              </a:spcAft>
              <a:buClrTx/>
              <a:buSzTx/>
              <a:buFontTx/>
              <a:buNone/>
              <a:defRPr/>
            </a:pPr>
            <a:r>
              <a:rPr kumimoji="0" lang="en-US" altLang="zh-CN" sz="2400" b="1" i="0" u="none" strike="noStrike" kern="0" cap="none" spc="0" normalizeH="0" baseline="0" noProof="0">
                <a:ln>
                  <a:noFill/>
                </a:ln>
                <a:solidFill>
                  <a:srgbClr val="0000FF"/>
                </a:solidFill>
                <a:effectLst/>
                <a:uLnTx/>
                <a:uFillTx/>
                <a:latin typeface="Calibri" panose="020f0502020204030204" pitchFamily="34" charset="0"/>
                <a:ea typeface="宋体" panose="02010600030101010101" pitchFamily="2" charset="-122"/>
              </a:rPr>
              <a:t>      </a:t>
            </a:r>
            <a:r>
              <a:rPr kumimoji="0" lang="zh-CN" altLang="en-US" sz="2400" b="1" i="0" u="none" strike="noStrike" kern="0" cap="none" spc="0" normalizeH="0" baseline="0" noProof="0">
                <a:ln>
                  <a:noFill/>
                </a:ln>
                <a:solidFill>
                  <a:srgbClr val="0000FF"/>
                </a:solidFill>
                <a:effectLst/>
                <a:uLnTx/>
                <a:uFillTx/>
                <a:latin typeface="Calibri" panose="020f0502020204030204" pitchFamily="34" charset="0"/>
                <a:ea typeface="宋体" panose="02010600030101010101" pitchFamily="2" charset="-122"/>
              </a:rPr>
              <a:t>新国王是由议会创造出来的，没有议会就没有国王的王位。这就把近</a:t>
            </a:r>
            <a:r>
              <a:rPr kumimoji="0" lang="en-US" altLang="zh-CN" sz="2400" b="1" i="0" u="none" strike="noStrike" kern="0" cap="none" spc="0" normalizeH="0" baseline="0" noProof="0">
                <a:ln>
                  <a:noFill/>
                </a:ln>
                <a:solidFill>
                  <a:srgbClr val="0000FF"/>
                </a:solidFill>
                <a:effectLst/>
                <a:uLnTx/>
                <a:uFillTx/>
                <a:latin typeface="宋体" panose="02010600030101010101" pitchFamily="2" charset="-122"/>
                <a:ea typeface="宋体" panose="02010600030101010101" pitchFamily="2" charset="-122"/>
              </a:rPr>
              <a:t>100</a:t>
            </a:r>
            <a:r>
              <a:rPr kumimoji="0" lang="zh-CN" altLang="en-US" sz="2400" b="1" i="0" u="none" strike="noStrike" kern="0" cap="none" spc="0" normalizeH="0" baseline="0" noProof="0">
                <a:ln>
                  <a:noFill/>
                </a:ln>
                <a:solidFill>
                  <a:srgbClr val="0000FF"/>
                </a:solidFill>
                <a:effectLst/>
                <a:uLnTx/>
                <a:uFillTx/>
                <a:latin typeface="Calibri" panose="020f0502020204030204" pitchFamily="34" charset="0"/>
                <a:ea typeface="宋体" panose="02010600030101010101" pitchFamily="2" charset="-122"/>
              </a:rPr>
              <a:t>年来困扰英国不休的主权问题解决了：既然议会创造了国王，主权当然在议会。</a:t>
            </a:r>
          </a:p>
          <a:p>
            <a:pPr marL="0" marR="0" lvl="0" indent="200025" defTabSz="914400" eaLnBrk="1" fontAlgn="base" latinLnBrk="0" hangingPunct="1">
              <a:lnSpc>
                <a:spcPct val="100000"/>
              </a:lnSpc>
              <a:spcBef>
                <a:spcPct val="0"/>
              </a:spcBef>
              <a:spcAft>
                <a:spcPct val="0"/>
              </a:spcAft>
              <a:buClrTx/>
              <a:buSzTx/>
              <a:buFontTx/>
              <a:buNone/>
              <a:defRPr/>
            </a:pPr>
            <a:r>
              <a:rPr kumimoji="0" lang="en-US" altLang="zh-CN" sz="2400" b="1" i="0" u="none" strike="noStrike" kern="0" cap="none" spc="0" normalizeH="0" baseline="0" noProof="0">
                <a:ln>
                  <a:noFill/>
                </a:ln>
                <a:solidFill>
                  <a:srgbClr val="0000FF"/>
                </a:solidFill>
                <a:effectLst/>
                <a:uLnTx/>
                <a:uFillTx/>
                <a:latin typeface="Calibri" panose="020f0502020204030204" pitchFamily="34" charset="0"/>
                <a:ea typeface="宋体" panose="02010600030101010101" pitchFamily="2" charset="-122"/>
              </a:rPr>
              <a:t>                                          ——</a:t>
            </a:r>
            <a:r>
              <a:rPr kumimoji="0" lang="zh-CN" altLang="en-US" sz="2400" b="1" i="0" u="none" strike="noStrike" kern="0" cap="none" spc="0" normalizeH="0" baseline="0" noProof="0">
                <a:ln>
                  <a:noFill/>
                </a:ln>
                <a:solidFill>
                  <a:srgbClr val="0000FF"/>
                </a:solidFill>
                <a:effectLst/>
                <a:uLnTx/>
                <a:uFillTx/>
                <a:latin typeface="Calibri" panose="020f0502020204030204" pitchFamily="34" charset="0"/>
                <a:ea typeface="宋体" panose="02010600030101010101" pitchFamily="2" charset="-122"/>
                <a:sym typeface="+mn-ea"/>
              </a:rPr>
              <a:t>钱乘旦、许洁明</a:t>
            </a:r>
            <a:r>
              <a:rPr kumimoji="0" lang="zh-CN" altLang="zh-CN" sz="2400" b="1" i="0" u="none" strike="noStrike" kern="0" cap="none" spc="0" normalizeH="0" baseline="0" noProof="0">
                <a:ln>
                  <a:noFill/>
                </a:ln>
                <a:solidFill>
                  <a:srgbClr val="0000FF"/>
                </a:solidFill>
                <a:effectLst/>
                <a:uLnTx/>
                <a:uFillTx/>
                <a:latin typeface="Calibri" panose="020f0502020204030204" pitchFamily="34" charset="0"/>
                <a:ea typeface="宋体" panose="02010600030101010101" pitchFamily="2" charset="-122"/>
                <a:sym typeface="+mn-ea"/>
              </a:rPr>
              <a:t>《</a:t>
            </a:r>
            <a:r>
              <a:rPr kumimoji="0" lang="zh-CN" altLang="en-US" sz="2400" b="1" i="0" u="none" strike="noStrike" kern="0" cap="none" spc="0" normalizeH="0" baseline="0" noProof="0">
                <a:ln>
                  <a:noFill/>
                </a:ln>
                <a:solidFill>
                  <a:srgbClr val="0000FF"/>
                </a:solidFill>
                <a:effectLst/>
                <a:uLnTx/>
                <a:uFillTx/>
                <a:latin typeface="Calibri" panose="020f0502020204030204" pitchFamily="34" charset="0"/>
                <a:ea typeface="宋体" panose="02010600030101010101" pitchFamily="2" charset="-122"/>
                <a:sym typeface="+mn-ea"/>
              </a:rPr>
              <a:t>英国通史</a:t>
            </a:r>
            <a:r>
              <a:rPr kumimoji="0" lang="zh-CN" altLang="zh-CN" sz="2400" b="1" i="0" u="none" strike="noStrike" kern="0" cap="none" spc="0" normalizeH="0" baseline="0" noProof="0">
                <a:ln>
                  <a:noFill/>
                </a:ln>
                <a:solidFill>
                  <a:srgbClr val="0000FF"/>
                </a:solidFill>
                <a:effectLst/>
                <a:uLnTx/>
                <a:uFillTx/>
                <a:latin typeface="Calibri" panose="020f0502020204030204" pitchFamily="34" charset="0"/>
                <a:ea typeface="宋体" panose="02010600030101010101" pitchFamily="2" charset="-122"/>
                <a:sym typeface="+mn-ea"/>
              </a:rPr>
              <a:t>》</a:t>
            </a:r>
            <a:endParaRPr kumimoji="0" lang="zh-CN" altLang="en-US" sz="2400" b="1" i="0" u="none" strike="noStrike" kern="0" cap="none" spc="0" normalizeH="0" baseline="0" noProof="0">
              <a:ln>
                <a:noFill/>
              </a:ln>
              <a:solidFill>
                <a:srgbClr val="0000FF"/>
              </a:solidFill>
              <a:effectLst/>
              <a:uLnTx/>
              <a:uFillTx/>
              <a:latin typeface="Calibri" panose="020f0502020204030204" pitchFamily="34" charset="0"/>
              <a:ea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Box 7"/>
          <p:cNvSpPr txBox="1">
            <a:spLocks noChangeArrowheads="1"/>
          </p:cNvSpPr>
          <p:nvPr/>
        </p:nvSpPr>
        <p:spPr bwMode="auto">
          <a:xfrm>
            <a:off x="109220" y="1003935"/>
            <a:ext cx="8880475" cy="452310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marL="0" marR="0" lvl="0" indent="0" defTabSz="9144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    在</a:t>
            </a:r>
            <a:r>
              <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17</a:t>
            </a: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世纪的英国革命中，</a:t>
            </a:r>
            <a:r>
              <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 ……</a:t>
            </a: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推翻了封建</a:t>
            </a:r>
            <a:endParaRPr kumimoji="0" lang="en-US" altLang="zh-CN" sz="3200" b="1" i="0" u="none" strike="noStrike" kern="0" cap="none" spc="0" normalizeH="0" baseline="0" noProof="0" smtClean="0">
              <a:ln>
                <a:noFill/>
              </a:ln>
              <a:solidFill>
                <a:sysClr val="windowText" lastClr="000000"/>
              </a:solidFill>
              <a:effectLst/>
              <a:uLnTx/>
              <a:uFillTx/>
              <a:latin typeface="宋体" pitchFamily="2" charset="-122"/>
              <a:ea typeface="宋体" panose="02010600030101010101" pitchFamily="2" charset="-122"/>
              <a:cs typeface="宋体" panose="0201060003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专制君主制，为资本主义的政治、经济制度的发</a:t>
            </a:r>
            <a:endPar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展开辟了道路。此后，英国的资本主义得以更快</a:t>
            </a:r>
            <a:endPar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地向前发展。</a:t>
            </a:r>
            <a:endPar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r>
              <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    </a:t>
            </a: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英国革命的意义并不局限于本国范围之内，</a:t>
            </a:r>
            <a:endPar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它对全欧洲都产生了重要影响。</a:t>
            </a:r>
            <a:r>
              <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 ……</a:t>
            </a: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而且在更大的程度上反映了当时整个世界的要求。</a:t>
            </a:r>
            <a:endPar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r>
              <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      ——</a:t>
            </a: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吴于廑、齐世荣</a:t>
            </a:r>
            <a:r>
              <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a:t>
            </a: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世界史</a:t>
            </a:r>
            <a:r>
              <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 </a:t>
            </a:r>
            <a:r>
              <a:rPr kumimoji="0" lang="zh-CN" altLang="en-US"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近代史编（上卷）</a:t>
            </a:r>
            <a:r>
              <a:rPr kumimoji="0" lang="en-US" altLang="zh-CN" sz="3200" b="1" i="0" u="none" strike="noStrike" kern="0" cap="none" spc="0" normalizeH="0" baseline="0" noProof="0" smtClean="0">
                <a:ln>
                  <a:noFill/>
                </a:ln>
                <a:solidFill>
                  <a:sysClr val="windowText" lastClr="000000"/>
                </a:solidFill>
                <a:effectLst/>
                <a:uLnTx/>
                <a:uFillTx/>
                <a:latin typeface="宋体" panose="02010600030101010101" pitchFamily="2" charset="-122"/>
                <a:ea typeface="宋体" panose="02010600030101010101" pitchFamily="2" charset="-122"/>
                <a:cs typeface="宋体" panose="02010600030101010101" pitchFamily="2" charset="-122"/>
              </a:rPr>
              <a:t>》</a:t>
            </a:r>
            <a:endParaRPr kumimoji="0" lang="zh-CN" altLang="en-US" sz="3200" b="1" i="0" u="none" strike="noStrike" kern="0" cap="none" spc="0" normalizeH="0" baseline="0" noProof="0" smtClean="0">
              <a:ln>
                <a:noFill/>
              </a:ln>
              <a:solidFill>
                <a:sysClr val="windowText" lastClr="000000"/>
              </a:solidFill>
              <a:effectLst/>
              <a:uLnTx/>
              <a:uFillTx/>
              <a:latin typeface="宋体" pitchFamily="2" charset="-122"/>
              <a:ea typeface="宋体" panose="02010600030101010101" pitchFamily="2" charset="-122"/>
              <a:cs typeface="宋体" panose="02010600030101010101" pitchFamily="2" charset="-122"/>
            </a:endParaRPr>
          </a:p>
        </p:txBody>
      </p:sp>
      <p:sp>
        <p:nvSpPr>
          <p:cNvPr id="5" name="矩形 4"/>
          <p:cNvSpPr>
            <a:spLocks noRot="1"/>
          </p:cNvSpPr>
          <p:nvPr/>
        </p:nvSpPr>
        <p:spPr>
          <a:xfrm>
            <a:off x="109220" y="90805"/>
            <a:ext cx="9022715" cy="697230"/>
          </a:xfrm>
          <a:prstGeom prst="rect">
            <a:avLst/>
          </a:prstGeom>
          <a:solidFill>
            <a:schemeClr val="tx2">
              <a:lumMod val="25000"/>
              <a:lumOff val="75000"/>
            </a:schemeClr>
          </a:solidFill>
          <a:ln w="9525">
            <a:noFill/>
          </a:ln>
        </p:spPr>
        <p:txBody>
          <a:bodyPr/>
          <a:lstStyle>
            <a:lvl1pPr marL="342900" lvl="0" indent="-342900" algn="l" defTabSz="914400" rtl="0" eaLnBrk="1" fontAlgn="base" latinLnBrk="0" hangingPunct="1">
              <a:lnSpc>
                <a:spcPct val="100000"/>
              </a:lnSpc>
              <a:spcBef>
                <a:spcPct val="20000"/>
              </a:spcBef>
              <a:spcAft>
                <a:spcPct val="0"/>
              </a:spcAft>
              <a:buClr>
                <a:schemeClr val="hlink"/>
              </a:buClr>
              <a:buFont typeface="Wingdings" panose="05000000000000000000" pitchFamily="2" charset="2"/>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tx2"/>
              </a:buClr>
              <a:buSzPct val="85000"/>
              <a:buFont typeface="Wingdings" panose="05000000000000000000" pitchFamily="2" charset="2"/>
              <a:buChar char="Ø"/>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9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tx2"/>
              </a:buClr>
              <a:buSzPct val="90000"/>
              <a:buFont typeface="Wingdings" panose="05000000000000000000" pitchFamily="2" charset="2"/>
              <a:buChar char="Ø"/>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Font typeface="Wingdings 2" panose="05020102010507070707" pitchFamily="18" charset="2"/>
              <a:buChar char="¡"/>
              <a:defRPr sz="2000" b="0" i="0" u="none" kern="1200" baseline="0">
                <a:solidFill>
                  <a:schemeClr val="tx1"/>
                </a:solidFill>
                <a:latin typeface="Arial" panose="020b0604020202020204" pitchFamily="34" charset="0"/>
                <a:ea typeface="宋体" panose="02010600030101010101" pitchFamily="2" charset="-122"/>
              </a:defRPr>
            </a:lvl5pPr>
          </a:lstStyle>
          <a:p>
            <a:pPr marL="0" indent="0">
              <a:buClr>
                <a:srgbClr val="0563C1"/>
              </a:buClr>
              <a:buNone/>
            </a:pPr>
            <a:r>
              <a:rPr lang="zh-CN" altLang="en-US" sz="2800" b="1" smtClean="0">
                <a:solidFill>
                  <a:prstClr val="black"/>
                </a:solidFill>
              </a:rPr>
              <a:t>意义：阅读史料，理解并掌握英国资产阶级革命的意义。</a:t>
            </a:r>
            <a:endParaRPr lang="zh-CN" altLang="en-US" sz="2800" b="1" smtClean="0">
              <a:solidFill>
                <a:prstClr val="black"/>
              </a:solidFill>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03448" y="53752"/>
            <a:ext cx="8229600" cy="710952"/>
          </a:xfrm>
        </p:spPr>
        <p:txBody>
          <a:bodyPr>
            <a:normAutofit fontScale="90000"/>
          </a:bodyPr>
          <a:lstStyle/>
          <a:p>
            <a:r>
              <a:rPr lang="en-US" altLang="zh-CN" smtClean="0"/>
              <a:t>2</a:t>
            </a:r>
            <a:r>
              <a:rPr lang="zh-CN" altLang="en-US" smtClean="0"/>
              <a:t>、美国资产阶级革命</a:t>
            </a:r>
            <a:endParaRPr lang="zh-CN" altLang="en-US"/>
          </a:p>
        </p:txBody>
      </p:sp>
      <p:sp>
        <p:nvSpPr>
          <p:cNvPr id="7" name="内容占位符 6"/>
          <p:cNvSpPr>
            <a:spLocks noGrp="1"/>
          </p:cNvSpPr>
          <p:nvPr>
            <p:ph idx="1"/>
          </p:nvPr>
        </p:nvSpPr>
        <p:spPr>
          <a:xfrm>
            <a:off x="136105" y="1215918"/>
            <a:ext cx="8900393" cy="4517340"/>
          </a:xfrm>
        </p:spPr>
        <p:txBody>
          <a:bodyPr>
            <a:noAutofit/>
          </a:bodyPr>
          <a:lstStyle/>
          <a:p>
            <a:pPr marL="0" indent="0">
              <a:spcBef>
                <a:spcPct val="0"/>
              </a:spcBef>
              <a:buNone/>
            </a:pPr>
            <a:r>
              <a:rPr lang="en-US" altLang="zh-CN" sz="2800" b="1">
                <a:latin typeface="宋体" panose="02010600030101010101" pitchFamily="2" charset="-122"/>
                <a:ea typeface="宋体" panose="02010600030101010101" pitchFamily="2" charset="-122"/>
              </a:rPr>
              <a:t>    18</a:t>
            </a:r>
            <a:r>
              <a:rPr lang="zh-CN" altLang="en-US" sz="2800" b="1">
                <a:latin typeface="宋体" panose="02010600030101010101" pitchFamily="2" charset="-122"/>
                <a:ea typeface="宋体" panose="02010600030101010101" pitchFamily="2" charset="-122"/>
              </a:rPr>
              <a:t>世纪中叶，英国对北美大西洋沿岸</a:t>
            </a:r>
            <a:r>
              <a:rPr lang="en-US" altLang="zh-CN" sz="2800" b="1">
                <a:latin typeface="宋体" panose="02010600030101010101" pitchFamily="2" charset="-122"/>
                <a:ea typeface="宋体" panose="02010600030101010101" pitchFamily="2" charset="-122"/>
              </a:rPr>
              <a:t>13</a:t>
            </a:r>
            <a:r>
              <a:rPr lang="zh-CN" altLang="en-US" sz="2800" b="1">
                <a:latin typeface="宋体" panose="02010600030101010101" pitchFamily="2" charset="-122"/>
                <a:ea typeface="宋体" panose="02010600030101010101" pitchFamily="2" charset="-122"/>
              </a:rPr>
              <a:t>块殖民地的 种种限制和剥削，激起了北美人民的强烈不满，他们</a:t>
            </a:r>
            <a:r>
              <a:rPr lang="zh-CN" altLang="en-US" sz="2800" b="1" smtClean="0">
                <a:latin typeface="宋体" panose="02010600030101010101" pitchFamily="2" charset="-122"/>
                <a:ea typeface="宋体" panose="02010600030101010101" pitchFamily="2" charset="-122"/>
              </a:rPr>
              <a:t>要求独立的</a:t>
            </a:r>
            <a:r>
              <a:rPr lang="zh-CN" altLang="en-US" sz="2800" b="1">
                <a:latin typeface="宋体" panose="02010600030101010101" pitchFamily="2" charset="-122"/>
                <a:ea typeface="宋体" panose="02010600030101010101" pitchFamily="2" charset="-122"/>
              </a:rPr>
              <a:t>呼声</a:t>
            </a:r>
            <a:r>
              <a:rPr lang="zh-CN" altLang="en-US" sz="2800" b="1" smtClean="0">
                <a:latin typeface="宋体" panose="02010600030101010101" pitchFamily="2" charset="-122"/>
                <a:ea typeface="宋体" panose="02010600030101010101" pitchFamily="2" charset="-122"/>
              </a:rPr>
              <a:t>高涨。</a:t>
            </a:r>
            <a:endParaRPr lang="en-US" altLang="zh-CN" sz="2800" b="1" smtClean="0">
              <a:latin typeface="宋体" pitchFamily="2" charset="-122"/>
              <a:ea typeface="宋体" panose="02010600030101010101" pitchFamily="2" charset="-122"/>
            </a:endParaRPr>
          </a:p>
          <a:p>
            <a:pPr marL="0" indent="0">
              <a:spcBef>
                <a:spcPct val="0"/>
              </a:spcBef>
              <a:buNone/>
            </a:pPr>
            <a:r>
              <a:rPr lang="en-US" altLang="zh-CN" sz="2800" b="1">
                <a:latin typeface="宋体" panose="02010600030101010101" pitchFamily="2" charset="-122"/>
                <a:ea typeface="宋体" panose="02010600030101010101" pitchFamily="2" charset="-122"/>
              </a:rPr>
              <a:t> </a:t>
            </a:r>
            <a:r>
              <a:rPr lang="en-US" altLang="zh-CN" sz="2800" b="1" smtClean="0">
                <a:latin typeface="宋体" panose="02010600030101010101" pitchFamily="2" charset="-122"/>
                <a:ea typeface="宋体" panose="02010600030101010101" pitchFamily="2" charset="-122"/>
              </a:rPr>
              <a:t>   1775</a:t>
            </a:r>
            <a:r>
              <a:rPr lang="zh-CN" altLang="en-US" sz="2800" b="1">
                <a:latin typeface="宋体" panose="02010600030101010101" pitchFamily="2" charset="-122"/>
                <a:ea typeface="宋体" panose="02010600030101010101" pitchFamily="2" charset="-122"/>
              </a:rPr>
              <a:t>年</a:t>
            </a:r>
            <a:r>
              <a:rPr lang="en-US" altLang="zh-CN" sz="2800" b="1">
                <a:latin typeface="宋体" panose="02010600030101010101" pitchFamily="2" charset="-122"/>
                <a:ea typeface="宋体" panose="02010600030101010101" pitchFamily="2" charset="-122"/>
              </a:rPr>
              <a:t>4</a:t>
            </a:r>
            <a:r>
              <a:rPr lang="zh-CN" altLang="en-US" sz="2800" b="1">
                <a:latin typeface="宋体" panose="02010600030101010101" pitchFamily="2" charset="-122"/>
                <a:ea typeface="宋体" panose="02010600030101010101" pitchFamily="2" charset="-122"/>
              </a:rPr>
              <a:t>月，波士顿附近来克星顿的</a:t>
            </a:r>
            <a:r>
              <a:rPr lang="zh-CN" altLang="en-US" sz="2800" b="1" smtClean="0">
                <a:latin typeface="宋体" panose="02010600030101010101" pitchFamily="2" charset="-122"/>
                <a:ea typeface="宋体" panose="02010600030101010101" pitchFamily="2" charset="-122"/>
              </a:rPr>
              <a:t>民兵</a:t>
            </a:r>
            <a:r>
              <a:rPr lang="zh-CN" altLang="en-US" sz="2800" b="1">
                <a:latin typeface="宋体" panose="02010600030101010101" pitchFamily="2" charset="-122"/>
                <a:ea typeface="宋体" panose="02010600030101010101" pitchFamily="2" charset="-122"/>
              </a:rPr>
              <a:t>与英军发生冲突，美国独立战争由此开始</a:t>
            </a: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1776</a:t>
            </a:r>
            <a:r>
              <a:rPr lang="zh-CN" altLang="en-US" sz="2800" b="1">
                <a:latin typeface="宋体" panose="02010600030101010101" pitchFamily="2" charset="-122"/>
                <a:ea typeface="宋体" panose="02010600030101010101" pitchFamily="2" charset="-122"/>
              </a:rPr>
              <a:t>年</a:t>
            </a:r>
            <a:r>
              <a:rPr lang="en-US" altLang="zh-CN" sz="2800" b="1">
                <a:latin typeface="宋体" panose="02010600030101010101" pitchFamily="2" charset="-122"/>
                <a:ea typeface="宋体" panose="02010600030101010101" pitchFamily="2" charset="-122"/>
              </a:rPr>
              <a:t>7</a:t>
            </a:r>
            <a:r>
              <a:rPr lang="zh-CN" altLang="en-US" sz="2800" b="1" smtClean="0">
                <a:latin typeface="宋体" panose="02010600030101010101" pitchFamily="2" charset="-122"/>
                <a:ea typeface="宋体" panose="02010600030101010101" pitchFamily="2" charset="-122"/>
              </a:rPr>
              <a:t>月</a:t>
            </a:r>
            <a:r>
              <a:rPr lang="en-US" altLang="zh-CN" sz="2800" b="1" smtClean="0">
                <a:latin typeface="宋体" panose="02010600030101010101" pitchFamily="2" charset="-122"/>
                <a:ea typeface="宋体" panose="02010600030101010101" pitchFamily="2" charset="-122"/>
              </a:rPr>
              <a:t>4</a:t>
            </a:r>
            <a:r>
              <a:rPr lang="zh-CN" altLang="en-US" sz="2800" b="1">
                <a:latin typeface="宋体" panose="02010600030101010101" pitchFamily="2" charset="-122"/>
                <a:ea typeface="宋体" panose="02010600030101010101" pitchFamily="2" charset="-122"/>
              </a:rPr>
              <a:t>日，大陆会议发表</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独立宣言</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，阐述了人民主权思想</a:t>
            </a:r>
            <a:r>
              <a:rPr lang="en-US" altLang="zh-CN" sz="2800" b="1">
                <a:latin typeface="宋体" panose="02010600030101010101" pitchFamily="2" charset="-122"/>
                <a:ea typeface="宋体" panose="02010600030101010101" pitchFamily="2" charset="-122"/>
              </a:rPr>
              <a:t>, </a:t>
            </a:r>
            <a:r>
              <a:rPr lang="zh-CN" altLang="en-US" sz="2800" b="1">
                <a:latin typeface="宋体" panose="02010600030101010101" pitchFamily="2" charset="-122"/>
                <a:ea typeface="宋体" panose="02010600030101010101" pitchFamily="2" charset="-122"/>
              </a:rPr>
              <a:t>宣告北美殖民地脱离英国</a:t>
            </a:r>
            <a:r>
              <a:rPr lang="zh-CN" altLang="en-US" sz="2800" b="1" smtClean="0">
                <a:latin typeface="宋体" panose="02010600030101010101" pitchFamily="2" charset="-122"/>
                <a:ea typeface="宋体" panose="02010600030101010101" pitchFamily="2" charset="-122"/>
              </a:rPr>
              <a:t>独立。美国</a:t>
            </a:r>
            <a:r>
              <a:rPr lang="zh-CN" altLang="en-US" sz="2800" b="1">
                <a:latin typeface="宋体" panose="02010600030101010101" pitchFamily="2" charset="-122"/>
                <a:ea typeface="宋体" panose="02010600030101010101" pitchFamily="2" charset="-122"/>
              </a:rPr>
              <a:t>诞生后，以华盛顿</a:t>
            </a:r>
            <a:r>
              <a:rPr lang="zh-CN" altLang="en-US" sz="2800" b="1" smtClean="0">
                <a:latin typeface="宋体" panose="02010600030101010101" pitchFamily="2" charset="-122"/>
                <a:ea typeface="宋体" panose="02010600030101010101" pitchFamily="2" charset="-122"/>
              </a:rPr>
              <a:t>为总司令</a:t>
            </a:r>
            <a:r>
              <a:rPr lang="zh-CN" altLang="en-US" sz="2800" b="1">
                <a:latin typeface="宋体" panose="02010600030101010101" pitchFamily="2" charset="-122"/>
                <a:ea typeface="宋体" panose="02010600030101010101" pitchFamily="2" charset="-122"/>
              </a:rPr>
              <a:t>的大陆军又经过几年艰苦斗争，于</a:t>
            </a:r>
            <a:r>
              <a:rPr lang="en-US" altLang="zh-CN" sz="2800" b="1">
                <a:latin typeface="宋体" panose="02010600030101010101" pitchFamily="2" charset="-122"/>
                <a:ea typeface="宋体" panose="02010600030101010101" pitchFamily="2" charset="-122"/>
              </a:rPr>
              <a:t>1781</a:t>
            </a:r>
            <a:r>
              <a:rPr lang="zh-CN" altLang="en-US" sz="2800" b="1">
                <a:latin typeface="宋体" panose="02010600030101010101" pitchFamily="2" charset="-122"/>
                <a:ea typeface="宋体" panose="02010600030101010101" pitchFamily="2" charset="-122"/>
              </a:rPr>
              <a:t>年</a:t>
            </a:r>
            <a:r>
              <a:rPr lang="zh-CN" altLang="en-US" sz="2800" b="1" smtClean="0">
                <a:latin typeface="宋体" panose="02010600030101010101" pitchFamily="2" charset="-122"/>
                <a:ea typeface="宋体" panose="02010600030101010101" pitchFamily="2" charset="-122"/>
              </a:rPr>
              <a:t>打败英国</a:t>
            </a:r>
            <a:r>
              <a:rPr lang="zh-CN" altLang="en-US" sz="2800" b="1">
                <a:latin typeface="宋体" panose="02010600030101010101" pitchFamily="2" charset="-122"/>
                <a:ea typeface="宋体" panose="02010600030101010101" pitchFamily="2" charset="-122"/>
              </a:rPr>
              <a:t>军队。</a:t>
            </a:r>
            <a:r>
              <a:rPr lang="en-US" altLang="zh-CN" sz="2800" b="1">
                <a:latin typeface="宋体" panose="02010600030101010101" pitchFamily="2" charset="-122"/>
                <a:ea typeface="宋体" panose="02010600030101010101" pitchFamily="2" charset="-122"/>
              </a:rPr>
              <a:t>1783</a:t>
            </a:r>
            <a:r>
              <a:rPr lang="zh-CN" altLang="en-US" sz="2800" b="1">
                <a:latin typeface="宋体" panose="02010600030101010101" pitchFamily="2" charset="-122"/>
                <a:ea typeface="宋体" panose="02010600030101010101" pitchFamily="2" charset="-122"/>
              </a:rPr>
              <a:t>年，英国承认美国独立</a:t>
            </a:r>
            <a:r>
              <a:rPr lang="zh-CN" altLang="en-US" sz="2800" b="1" smtClean="0">
                <a:latin typeface="宋体" panose="02010600030101010101" pitchFamily="2" charset="-122"/>
                <a:ea typeface="宋体" panose="02010600030101010101" pitchFamily="2" charset="-122"/>
              </a:rPr>
              <a:t>。美国</a:t>
            </a:r>
            <a:r>
              <a:rPr lang="zh-CN" altLang="en-US" sz="2800" b="1">
                <a:latin typeface="宋体" panose="02010600030101010101" pitchFamily="2" charset="-122"/>
                <a:ea typeface="宋体" panose="02010600030101010101" pitchFamily="2" charset="-122"/>
              </a:rPr>
              <a:t>独立战争是</a:t>
            </a:r>
            <a:r>
              <a:rPr lang="zh-CN" altLang="en-US" sz="2800" b="1" smtClean="0">
                <a:latin typeface="宋体" panose="02010600030101010101" pitchFamily="2" charset="-122"/>
                <a:ea typeface="宋体" panose="02010600030101010101" pitchFamily="2" charset="-122"/>
              </a:rPr>
              <a:t>一场</a:t>
            </a:r>
            <a:r>
              <a:rPr lang="zh-CN" altLang="en-US" sz="2800" b="1">
                <a:latin typeface="宋体" panose="02010600030101010101" pitchFamily="2" charset="-122"/>
                <a:ea typeface="宋体" panose="02010600030101010101" pitchFamily="2" charset="-122"/>
              </a:rPr>
              <a:t>民族独立运动，也是一场</a:t>
            </a:r>
            <a:r>
              <a:rPr lang="zh-CN" altLang="en-US" sz="2800" b="1" smtClean="0">
                <a:latin typeface="宋体" panose="02010600030101010101" pitchFamily="2" charset="-122"/>
                <a:ea typeface="宋体" panose="02010600030101010101" pitchFamily="2" charset="-122"/>
              </a:rPr>
              <a:t>资产阶级革命。</a:t>
            </a:r>
            <a:endParaRPr lang="zh-CN" altLang="en-US" sz="2800" b="1">
              <a:latin typeface="宋体" pitchFamily="2" charset="-122"/>
              <a:ea typeface="宋体" panose="02010600030101010101" pitchFamily="2" charset="-122"/>
            </a:endParaRPr>
          </a:p>
        </p:txBody>
      </p:sp>
      <p:sp>
        <p:nvSpPr>
          <p:cNvPr id="3" name="TextBox 2"/>
          <p:cNvSpPr txBox="1"/>
          <p:nvPr/>
        </p:nvSpPr>
        <p:spPr>
          <a:xfrm>
            <a:off x="-22521" y="692696"/>
            <a:ext cx="9174234" cy="523220"/>
          </a:xfrm>
          <a:prstGeom prst="rect">
            <a:avLst/>
          </a:prstGeom>
          <a:solidFill>
            <a:schemeClr val="bg2">
              <a:lumMod val="90000"/>
            </a:schemeClr>
          </a:solidFill>
        </p:spPr>
        <p:txBody>
          <a:bodyPr wrap="square" rtlCol="0">
            <a:spAutoFit/>
          </a:bodyPr>
          <a:lstStyle/>
          <a:p>
            <a:r>
              <a:rPr lang="zh-CN" altLang="en-US" sz="2800" b="1" smtClean="0">
                <a:solidFill>
                  <a:prstClr val="black"/>
                </a:solidFill>
                <a:latin typeface="宋体" panose="02010600030101010101" pitchFamily="2" charset="-122"/>
                <a:ea typeface="宋体" panose="02010600030101010101" pitchFamily="2" charset="-122"/>
              </a:rPr>
              <a:t>阅读材料，填写表格</a:t>
            </a:r>
            <a:endParaRPr lang="zh-CN" altLang="en-US" sz="2800" b="1">
              <a:solidFill>
                <a:prstClr val="black"/>
              </a:solidFill>
              <a:latin typeface="宋体" pitchFamily="2" charset="-122"/>
              <a:ea typeface="宋体" panose="02010600030101010101" pitchFamily="2" charset="-122"/>
            </a:endParaRPr>
          </a:p>
        </p:txBody>
      </p:sp>
      <p:graphicFrame>
        <p:nvGraphicFramePr>
          <p:cNvPr id="8" name="表格 7"/>
          <p:cNvGraphicFramePr>
            <a:graphicFrameLocks noGrp="1"/>
          </p:cNvGraphicFramePr>
          <p:nvPr/>
        </p:nvGraphicFramePr>
        <p:xfrm>
          <a:off x="0" y="5733256"/>
          <a:ext cx="9144000" cy="1124744"/>
        </p:xfrm>
        <a:graphic>
          <a:graphicData uri="http://schemas.openxmlformats.org/drawingml/2006/table">
            <a:tbl>
              <a:tblPr firstRow="1" bandRow="1">
                <a:tableStyleId>{5C22544A-7EE6-4342-B048-85BDC9FD1C3A}</a:tableStyleId>
              </a:tblPr>
              <a:tblGrid>
                <a:gridCol w="1115616"/>
                <a:gridCol w="1152128"/>
                <a:gridCol w="1368152"/>
                <a:gridCol w="2460104"/>
                <a:gridCol w="1524000"/>
                <a:gridCol w="1524000"/>
              </a:tblGrid>
              <a:tr h="562372">
                <a:tc>
                  <a:txBody>
                    <a:bodyPr vert="horz" wrap="square"/>
                    <a:lstStyle/>
                    <a:p>
                      <a:r>
                        <a:rPr lang="zh-CN" altLang="en-US" sz="1900" b="1" smtClean="0">
                          <a:latin typeface="宋体" panose="02010600030101010101" pitchFamily="2" charset="-122"/>
                          <a:ea typeface="宋体" panose="02010600030101010101" pitchFamily="2" charset="-122"/>
                        </a:rPr>
                        <a:t>国家</a:t>
                      </a:r>
                      <a:endParaRPr lang="zh-CN" altLang="en-US" sz="1900" b="1">
                        <a:latin typeface="宋体" panose="02010600030101010101" pitchFamily="2" charset="-122"/>
                        <a:ea typeface="宋体" panose="02010600030101010101" pitchFamily="2" charset="-122"/>
                      </a:endParaRPr>
                    </a:p>
                  </a:txBody>
                  <a:tcPr/>
                </a:tc>
                <a:tc>
                  <a:txBody>
                    <a:bodyPr vert="horz" wrap="square"/>
                    <a:lstStyle/>
                    <a:p>
                      <a:r>
                        <a:rPr lang="zh-CN" altLang="en-US" sz="1900" b="1" smtClean="0">
                          <a:latin typeface="宋体" panose="02010600030101010101" pitchFamily="2" charset="-122"/>
                          <a:ea typeface="宋体" panose="02010600030101010101" pitchFamily="2" charset="-122"/>
                        </a:rPr>
                        <a:t>时间</a:t>
                      </a:r>
                      <a:endParaRPr lang="zh-CN" altLang="en-US" sz="1900" b="1">
                        <a:latin typeface="宋体" panose="02010600030101010101" pitchFamily="2" charset="-122"/>
                        <a:ea typeface="宋体" panose="02010600030101010101" pitchFamily="2" charset="-122"/>
                      </a:endParaRPr>
                    </a:p>
                  </a:txBody>
                  <a:tcPr/>
                </a:tc>
                <a:tc>
                  <a:txBody>
                    <a:bodyPr vert="horz" wrap="square"/>
                    <a:lstStyle/>
                    <a:p>
                      <a:r>
                        <a:rPr lang="zh-CN" altLang="en-US" sz="1900" b="1" smtClean="0">
                          <a:latin typeface="宋体" panose="02010600030101010101" pitchFamily="2" charset="-122"/>
                          <a:ea typeface="宋体" panose="02010600030101010101" pitchFamily="2" charset="-122"/>
                        </a:rPr>
                        <a:t>背景</a:t>
                      </a:r>
                      <a:endParaRPr lang="zh-CN" altLang="en-US" sz="1900" b="1">
                        <a:latin typeface="宋体" panose="02010600030101010101" pitchFamily="2" charset="-122"/>
                        <a:ea typeface="宋体" panose="02010600030101010101" pitchFamily="2" charset="-122"/>
                      </a:endParaRPr>
                    </a:p>
                  </a:txBody>
                  <a:tcPr/>
                </a:tc>
                <a:tc>
                  <a:txBody>
                    <a:bodyPr vert="horz" wrap="square"/>
                    <a:lstStyle/>
                    <a:p>
                      <a:r>
                        <a:rPr lang="zh-CN" altLang="en-US" sz="1900" b="1" smtClean="0">
                          <a:latin typeface="宋体" panose="02010600030101010101" pitchFamily="2" charset="-122"/>
                          <a:ea typeface="宋体" panose="02010600030101010101" pitchFamily="2" charset="-122"/>
                        </a:rPr>
                        <a:t>过程</a:t>
                      </a:r>
                      <a:endParaRPr lang="zh-CN" altLang="en-US" sz="1900" b="1">
                        <a:latin typeface="宋体" panose="02010600030101010101" pitchFamily="2" charset="-122"/>
                        <a:ea typeface="宋体" panose="02010600030101010101" pitchFamily="2" charset="-122"/>
                      </a:endParaRPr>
                    </a:p>
                  </a:txBody>
                  <a:tcPr/>
                </a:tc>
                <a:tc>
                  <a:txBody>
                    <a:bodyPr vert="horz" wrap="square"/>
                    <a:lstStyle/>
                    <a:p>
                      <a:r>
                        <a:rPr lang="zh-CN" altLang="en-US" sz="1900" b="1" smtClean="0">
                          <a:latin typeface="宋体" panose="02010600030101010101" pitchFamily="2" charset="-122"/>
                          <a:ea typeface="宋体" panose="02010600030101010101" pitchFamily="2" charset="-122"/>
                        </a:rPr>
                        <a:t>结果</a:t>
                      </a:r>
                      <a:endParaRPr lang="zh-CN" altLang="en-US" sz="1900" b="1">
                        <a:latin typeface="宋体" panose="02010600030101010101" pitchFamily="2" charset="-122"/>
                        <a:ea typeface="宋体" panose="02010600030101010101" pitchFamily="2" charset="-122"/>
                      </a:endParaRPr>
                    </a:p>
                  </a:txBody>
                  <a:tcPr/>
                </a:tc>
                <a:tc>
                  <a:txBody>
                    <a:bodyPr vert="horz" wrap="square"/>
                    <a:lstStyle/>
                    <a:p>
                      <a:r>
                        <a:rPr lang="zh-CN" altLang="en-US" sz="1900" b="1" smtClean="0">
                          <a:latin typeface="宋体" panose="02010600030101010101" pitchFamily="2" charset="-122"/>
                          <a:ea typeface="宋体" panose="02010600030101010101" pitchFamily="2" charset="-122"/>
                        </a:rPr>
                        <a:t>意义</a:t>
                      </a:r>
                      <a:endParaRPr lang="zh-CN" altLang="en-US" sz="1900" b="1">
                        <a:latin typeface="宋体" panose="02010600030101010101" pitchFamily="2" charset="-122"/>
                        <a:ea typeface="宋体" panose="02010600030101010101" pitchFamily="2" charset="-122"/>
                      </a:endParaRPr>
                    </a:p>
                  </a:txBody>
                  <a:tcPr/>
                </a:tc>
              </a:tr>
              <a:tr h="562372">
                <a:tc>
                  <a:txBody>
                    <a:bodyPr vert="horz" wrap="square"/>
                    <a:lstStyle/>
                    <a:p>
                      <a:r>
                        <a:rPr lang="zh-CN" altLang="en-US" sz="1900" b="1" smtClean="0"/>
                        <a:t>美国</a:t>
                      </a:r>
                      <a:endParaRPr lang="zh-CN" altLang="en-US" sz="1900" b="1"/>
                    </a:p>
                  </a:txBody>
                  <a:tcPr/>
                </a:tc>
                <a:tc>
                  <a:txBody>
                    <a:bodyPr vert="horz" wrap="square"/>
                    <a:lstStyle/>
                    <a:p>
                      <a:endParaRPr lang="zh-CN" altLang="en-US" sz="1900" b="1"/>
                    </a:p>
                  </a:txBody>
                  <a:tcPr/>
                </a:tc>
                <a:tc>
                  <a:txBody>
                    <a:bodyPr vert="horz" wrap="square"/>
                    <a:lstStyle/>
                    <a:p>
                      <a:endParaRPr lang="zh-CN" altLang="en-US" sz="1900" b="1"/>
                    </a:p>
                  </a:txBody>
                  <a:tcPr/>
                </a:tc>
                <a:tc>
                  <a:txBody>
                    <a:bodyPr vert="horz" wrap="square"/>
                    <a:lstStyle/>
                    <a:p>
                      <a:endParaRPr lang="zh-CN" altLang="en-US" sz="1900" b="1"/>
                    </a:p>
                  </a:txBody>
                  <a:tcPr/>
                </a:tc>
                <a:tc>
                  <a:txBody>
                    <a:bodyPr vert="horz" wrap="square"/>
                    <a:lstStyle/>
                    <a:p>
                      <a:endParaRPr lang="zh-CN" altLang="en-US" sz="1900" b="1"/>
                    </a:p>
                  </a:txBody>
                  <a:tcPr/>
                </a:tc>
                <a:tc>
                  <a:txBody>
                    <a:bodyPr vert="horz" wrap="square"/>
                    <a:lstStyle/>
                    <a:p>
                      <a:endParaRPr lang="zh-CN" altLang="en-US" sz="1900" b="1"/>
                    </a:p>
                  </a:txBody>
                  <a:tcPr/>
                </a:tc>
              </a:tr>
            </a:tbl>
          </a:graphicData>
        </a:graphic>
      </p:graphicFrame>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endParaRPr lang="zh-CN" altLang="en-US"/>
          </a:p>
        </p:txBody>
      </p:sp>
      <p:graphicFrame>
        <p:nvGraphicFramePr>
          <p:cNvPr id="4" name="表格 3"/>
          <p:cNvGraphicFramePr>
            <a:graphicFrameLocks noGrp="1"/>
          </p:cNvGraphicFramePr>
          <p:nvPr/>
        </p:nvGraphicFramePr>
        <p:xfrm>
          <a:off x="24130" y="116840"/>
          <a:ext cx="9011920" cy="6400165"/>
        </p:xfrm>
        <a:graphic>
          <a:graphicData uri="http://schemas.openxmlformats.org/drawingml/2006/table">
            <a:tbl>
              <a:tblPr firstRow="1" bandRow="1">
                <a:tableStyleId>{5C22544A-7EE6-4342-B048-85BDC9FD1C3A}</a:tableStyleId>
              </a:tblPr>
              <a:tblGrid>
                <a:gridCol w="648335"/>
                <a:gridCol w="802640"/>
                <a:gridCol w="2304415"/>
                <a:gridCol w="2016125"/>
                <a:gridCol w="1663700"/>
                <a:gridCol w="1576705"/>
              </a:tblGrid>
              <a:tr h="1154430">
                <a:tc>
                  <a:txBody>
                    <a:bodyPr vert="horz" wrap="square"/>
                    <a:lstStyle/>
                    <a:p>
                      <a:r>
                        <a:rPr lang="zh-CN" altLang="en-US" sz="3200" smtClean="0"/>
                        <a:t>国家</a:t>
                      </a:r>
                      <a:endParaRPr lang="zh-CN" altLang="en-US" sz="3200"/>
                    </a:p>
                  </a:txBody>
                  <a:tcPr/>
                </a:tc>
                <a:tc>
                  <a:txBody>
                    <a:bodyPr vert="horz" wrap="square"/>
                    <a:lstStyle/>
                    <a:p>
                      <a:r>
                        <a:rPr lang="zh-CN" altLang="en-US" sz="3200" smtClean="0"/>
                        <a:t>时间</a:t>
                      </a:r>
                      <a:endParaRPr lang="zh-CN" altLang="en-US" sz="3200"/>
                    </a:p>
                  </a:txBody>
                  <a:tcPr/>
                </a:tc>
                <a:tc>
                  <a:txBody>
                    <a:bodyPr vert="horz" wrap="square"/>
                    <a:lstStyle/>
                    <a:p>
                      <a:r>
                        <a:rPr lang="zh-CN" altLang="en-US" sz="3200" smtClean="0"/>
                        <a:t>背景</a:t>
                      </a:r>
                      <a:endParaRPr lang="zh-CN" altLang="en-US" sz="3200"/>
                    </a:p>
                  </a:txBody>
                  <a:tcPr/>
                </a:tc>
                <a:tc>
                  <a:txBody>
                    <a:bodyPr vert="horz" wrap="square"/>
                    <a:lstStyle/>
                    <a:p>
                      <a:r>
                        <a:rPr lang="zh-CN" altLang="en-US" sz="3200" smtClean="0"/>
                        <a:t>过程</a:t>
                      </a:r>
                      <a:endParaRPr lang="zh-CN" altLang="en-US" sz="3200"/>
                    </a:p>
                  </a:txBody>
                  <a:tcPr/>
                </a:tc>
                <a:tc>
                  <a:txBody>
                    <a:bodyPr vert="horz" wrap="square"/>
                    <a:lstStyle/>
                    <a:p>
                      <a:r>
                        <a:rPr lang="zh-CN" altLang="en-US" sz="3200" smtClean="0"/>
                        <a:t>结果</a:t>
                      </a:r>
                      <a:endParaRPr lang="zh-CN" altLang="en-US" sz="3200"/>
                    </a:p>
                  </a:txBody>
                  <a:tcPr/>
                </a:tc>
                <a:tc>
                  <a:txBody>
                    <a:bodyPr vert="horz" wrap="square"/>
                    <a:lstStyle/>
                    <a:p>
                      <a:r>
                        <a:rPr lang="zh-CN" altLang="en-US" sz="3200" smtClean="0"/>
                        <a:t>意义</a:t>
                      </a:r>
                      <a:endParaRPr lang="zh-CN" altLang="en-US" sz="3200"/>
                    </a:p>
                  </a:txBody>
                  <a:tcPr/>
                </a:tc>
              </a:tr>
              <a:tr h="5245735">
                <a:tc>
                  <a:txBody>
                    <a:bodyPr vert="horz" wrap="square"/>
                    <a:lstStyle/>
                    <a:p>
                      <a:r>
                        <a:rPr lang="zh-CN" altLang="en-US" sz="3200" b="1" smtClean="0">
                          <a:latin typeface="宋体" panose="02010600030101010101" pitchFamily="2" charset="-122"/>
                          <a:ea typeface="宋体" panose="02010600030101010101" pitchFamily="2" charset="-122"/>
                        </a:rPr>
                        <a:t>美国</a:t>
                      </a:r>
                      <a:endParaRPr lang="zh-CN" altLang="en-US" sz="3200" b="1">
                        <a:latin typeface="宋体" panose="02010600030101010101" pitchFamily="2" charset="-122"/>
                        <a:ea typeface="宋体" panose="02010600030101010101" pitchFamily="2" charset="-122"/>
                      </a:endParaRPr>
                    </a:p>
                  </a:txBody>
                  <a:tcPr/>
                </a:tc>
                <a:tc>
                  <a:txBody>
                    <a:bodyPr vert="horz" wrap="square"/>
                    <a:lstStyle/>
                    <a:p>
                      <a:r>
                        <a:rPr lang="en-US" altLang="zh-CN" sz="3200" b="1" smtClean="0">
                          <a:latin typeface="宋体" panose="02010600030101010101" pitchFamily="2" charset="-122"/>
                          <a:ea typeface="宋体" panose="02010600030101010101" pitchFamily="2" charset="-122"/>
                        </a:rPr>
                        <a:t>18</a:t>
                      </a:r>
                      <a:r>
                        <a:rPr lang="zh-CN" altLang="en-US" sz="3200" b="1" smtClean="0">
                          <a:latin typeface="宋体" panose="02010600030101010101" pitchFamily="2" charset="-122"/>
                          <a:ea typeface="宋体" panose="02010600030101010101" pitchFamily="2" charset="-122"/>
                        </a:rPr>
                        <a:t>世纪</a:t>
                      </a:r>
                      <a:endParaRPr lang="zh-CN" altLang="en-US" sz="3200" b="1">
                        <a:latin typeface="宋体" panose="02010600030101010101" pitchFamily="2" charset="-122"/>
                        <a:ea typeface="宋体" panose="02010600030101010101" pitchFamily="2" charset="-122"/>
                      </a:endParaRPr>
                    </a:p>
                  </a:txBody>
                  <a:tcPr/>
                </a:tc>
                <a:tc>
                  <a:txBody>
                    <a:bodyPr vert="horz" wrap="square"/>
                    <a:lstStyle/>
                    <a:p>
                      <a:r>
                        <a:rPr lang="zh-CN" altLang="en-US" sz="2400" b="1" smtClean="0">
                          <a:latin typeface="宋体" panose="02010600030101010101" pitchFamily="2" charset="-122"/>
                          <a:ea typeface="宋体" panose="02010600030101010101" pitchFamily="2" charset="-122"/>
                        </a:rPr>
                        <a:t>①英国对殖民地的限制和剥削，激起了人民要求独立的呼声；</a:t>
                      </a:r>
                      <a:endParaRPr lang="en-US" altLang="zh-CN" sz="2400" b="1" smtClean="0">
                        <a:latin typeface="宋体" panose="02010600030101010101" pitchFamily="2" charset="-122"/>
                        <a:ea typeface="宋体" panose="02010600030101010101" pitchFamily="2" charset="-122"/>
                      </a:endParaRPr>
                    </a:p>
                    <a:p>
                      <a:r>
                        <a:rPr lang="zh-CN" altLang="en-US" sz="2400" b="1" smtClean="0">
                          <a:latin typeface="宋体" panose="02010600030101010101" pitchFamily="2" charset="-122"/>
                          <a:ea typeface="宋体" panose="02010600030101010101" pitchFamily="2" charset="-122"/>
                        </a:rPr>
                        <a:t>②美国资本主义经济的发展；</a:t>
                      </a:r>
                      <a:endParaRPr lang="en-US" altLang="zh-CN" sz="2400" b="1" smtClean="0">
                        <a:latin typeface="宋体" panose="02010600030101010101" pitchFamily="2" charset="-122"/>
                        <a:ea typeface="宋体" panose="02010600030101010101" pitchFamily="2" charset="-122"/>
                      </a:endParaRPr>
                    </a:p>
                    <a:p>
                      <a:r>
                        <a:rPr lang="zh-CN" altLang="en-US" sz="2400" b="1" smtClean="0">
                          <a:latin typeface="宋体" panose="02010600030101010101" pitchFamily="2" charset="-122"/>
                          <a:ea typeface="宋体" panose="02010600030101010101" pitchFamily="2" charset="-122"/>
                        </a:rPr>
                        <a:t>③</a:t>
                      </a:r>
                      <a:r>
                        <a:rPr lang="zh-CN" altLang="en-US" sz="2400" b="1" smtClean="0">
                          <a:solidFill>
                            <a:schemeClr val="tx1"/>
                          </a:solidFill>
                          <a:latin typeface="宋体" panose="02010600030101010101" pitchFamily="2" charset="-122"/>
                          <a:ea typeface="宋体" panose="02010600030101010101" pitchFamily="2" charset="-122"/>
                        </a:rPr>
                        <a:t>启蒙运动解放了人们的思想。</a:t>
                      </a:r>
                      <a:endParaRPr lang="zh-CN" altLang="en-US" sz="2400" b="1">
                        <a:solidFill>
                          <a:schemeClr val="tx1"/>
                        </a:solidFill>
                        <a:latin typeface="宋体" panose="02010600030101010101" pitchFamily="2" charset="-122"/>
                        <a:ea typeface="宋体" panose="02010600030101010101" pitchFamily="2" charset="-122"/>
                      </a:endParaRPr>
                    </a:p>
                  </a:txBody>
                  <a:tcPr/>
                </a:tc>
                <a:tc>
                  <a:txBody>
                    <a:bodyPr vert="horz" wrap="square"/>
                    <a:lstStyle/>
                    <a:p>
                      <a:r>
                        <a:rPr lang="en-US" altLang="zh-CN" sz="2400" b="1" smtClean="0">
                          <a:latin typeface="宋体" panose="02010600030101010101" pitchFamily="2" charset="-122"/>
                          <a:ea typeface="宋体" panose="02010600030101010101" pitchFamily="2" charset="-122"/>
                        </a:rPr>
                        <a:t>①1775</a:t>
                      </a:r>
                      <a:r>
                        <a:rPr lang="zh-CN" altLang="en-US" sz="2400" b="1" smtClean="0">
                          <a:latin typeface="宋体" panose="02010600030101010101" pitchFamily="2" charset="-122"/>
                          <a:ea typeface="宋体" panose="02010600030101010101" pitchFamily="2" charset="-122"/>
                        </a:rPr>
                        <a:t>年来克星顿的枪声，美国独立战争开始；</a:t>
                      </a:r>
                      <a:r>
                        <a:rPr lang="en-US" altLang="zh-CN" sz="2400" b="1" smtClean="0">
                          <a:latin typeface="宋体" panose="02010600030101010101" pitchFamily="2" charset="-122"/>
                          <a:ea typeface="宋体" panose="02010600030101010101" pitchFamily="2" charset="-122"/>
                        </a:rPr>
                        <a:t> </a:t>
                      </a:r>
                    </a:p>
                    <a:p>
                      <a:r>
                        <a:rPr lang="en-US" altLang="zh-CN" sz="2400" b="1" smtClean="0">
                          <a:latin typeface="宋体" panose="02010600030101010101" pitchFamily="2" charset="-122"/>
                          <a:ea typeface="宋体" panose="02010600030101010101" pitchFamily="2" charset="-122"/>
                        </a:rPr>
                        <a:t>②1776</a:t>
                      </a:r>
                      <a:r>
                        <a:rPr lang="zh-CN" altLang="en-US" sz="2400" b="1" smtClean="0">
                          <a:latin typeface="宋体" panose="02010600030101010101" pitchFamily="2" charset="-122"/>
                          <a:ea typeface="宋体" panose="02010600030101010101" pitchFamily="2" charset="-122"/>
                        </a:rPr>
                        <a:t>发表</a:t>
                      </a:r>
                      <a:r>
                        <a:rPr lang="en-US" altLang="zh-CN" sz="2400" b="1" smtClean="0">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独立宣言</a:t>
                      </a:r>
                      <a:r>
                        <a:rPr lang="en-US" altLang="zh-CN" sz="2400" b="1" smtClean="0">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，宣告北美独立；</a:t>
                      </a:r>
                      <a:endParaRPr lang="en-US" altLang="zh-CN" sz="2400" b="1" smtClean="0">
                        <a:latin typeface="宋体" panose="02010600030101010101" pitchFamily="2" charset="-122"/>
                        <a:ea typeface="宋体" panose="02010600030101010101" pitchFamily="2" charset="-122"/>
                      </a:endParaRPr>
                    </a:p>
                    <a:p>
                      <a:r>
                        <a:rPr lang="en-US" altLang="zh-CN" sz="2400" b="1" smtClean="0">
                          <a:latin typeface="宋体" panose="02010600030101010101" pitchFamily="2" charset="-122"/>
                          <a:ea typeface="宋体" panose="02010600030101010101" pitchFamily="2" charset="-122"/>
                        </a:rPr>
                        <a:t>③1781</a:t>
                      </a:r>
                      <a:r>
                        <a:rPr lang="zh-CN" altLang="en-US" sz="2400" b="1" smtClean="0">
                          <a:latin typeface="宋体" panose="02010600030101010101" pitchFamily="2" charset="-122"/>
                          <a:ea typeface="宋体" panose="02010600030101010101" pitchFamily="2" charset="-122"/>
                        </a:rPr>
                        <a:t>年打败英国军队；</a:t>
                      </a:r>
                      <a:endParaRPr lang="en-US" altLang="zh-CN" sz="2400" b="1" smtClean="0">
                        <a:latin typeface="宋体" panose="02010600030101010101" pitchFamily="2" charset="-122"/>
                        <a:ea typeface="宋体" panose="02010600030101010101" pitchFamily="2" charset="-122"/>
                      </a:endParaRPr>
                    </a:p>
                    <a:p>
                      <a:r>
                        <a:rPr lang="en-US" altLang="zh-CN" sz="2400" b="1" smtClean="0">
                          <a:latin typeface="宋体" panose="02010600030101010101" pitchFamily="2" charset="-122"/>
                          <a:ea typeface="宋体" panose="02010600030101010101" pitchFamily="2" charset="-122"/>
                        </a:rPr>
                        <a:t>④1783</a:t>
                      </a:r>
                      <a:r>
                        <a:rPr lang="zh-CN" altLang="en-US" sz="2400" b="1" smtClean="0">
                          <a:latin typeface="宋体" panose="02010600030101010101" pitchFamily="2" charset="-122"/>
                          <a:ea typeface="宋体" panose="02010600030101010101" pitchFamily="2" charset="-122"/>
                        </a:rPr>
                        <a:t>年，英国承认美国独立。</a:t>
                      </a:r>
                    </a:p>
                  </a:txBody>
                  <a:tcPr/>
                </a:tc>
                <a:tc>
                  <a:txBody>
                    <a:bodyPr vert="horz" wrap="square"/>
                    <a:lstStyle/>
                    <a:p>
                      <a:r>
                        <a:rPr lang="zh-CN" altLang="en-US" sz="2400" b="1">
                          <a:latin typeface="宋体" panose="02010600030101010101" pitchFamily="2" charset="-122"/>
                          <a:ea typeface="宋体" panose="02010600030101010101" pitchFamily="2" charset="-122"/>
                        </a:rPr>
                        <a:t>美国独立</a:t>
                      </a:r>
                    </a:p>
                  </a:txBody>
                  <a:tcPr/>
                </a:tc>
                <a:tc>
                  <a:txBody>
                    <a:bodyPr vert="horz" wrap="square"/>
                    <a:lstStyle/>
                    <a:p>
                      <a:r>
                        <a:rPr lang="zh-CN" altLang="en-US" sz="2800" b="1" smtClean="0">
                          <a:latin typeface="宋体" panose="02010600030101010101" pitchFamily="2" charset="-122"/>
                          <a:ea typeface="宋体" panose="02010600030101010101" pitchFamily="2" charset="-122"/>
                        </a:rPr>
                        <a:t>美国独立战争是一场民族独立运动，也是一场资产阶级革命。</a:t>
                      </a:r>
                      <a:endParaRPr lang="zh-CN" altLang="en-US" sz="2800" b="1">
                        <a:latin typeface="宋体" panose="02010600030101010101" pitchFamily="2" charset="-122"/>
                        <a:ea typeface="宋体" panose="02010600030101010101" pitchFamily="2" charset="-122"/>
                      </a:endParaRPr>
                    </a:p>
                  </a:txBody>
                  <a:tcPr/>
                </a:tc>
              </a:tr>
            </a:tbl>
          </a:graphicData>
        </a:graphic>
      </p:graphicFrame>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8580" y="52070"/>
            <a:ext cx="9035415" cy="1170305"/>
          </a:xfrm>
          <a:solidFill>
            <a:srgbClr val="FF0000"/>
          </a:solidFill>
        </p:spPr>
        <p:txBody>
          <a:bodyPr/>
          <a:lstStyle/>
          <a:p>
            <a:pPr algn="l"/>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原因：</a:t>
            </a:r>
            <a:b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1</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800" b="1" smtClean="0">
                <a:solidFill>
                  <a:schemeClr val="tx1"/>
                </a:solidFill>
                <a:latin typeface="黑体" panose="02010609060101010101" pitchFamily="49" charset="-122"/>
                <a:ea typeface="黑体" panose="02010609060101010101" pitchFamily="49" charset="-122"/>
                <a:sym typeface="+mn-ea"/>
              </a:rPr>
              <a:t>英国对北美殖民地的限制和剥削（经济、政治）；</a:t>
            </a:r>
            <a:endParaRPr lang="zh-CN" altLang="en-US" sz="2800" b="1" smtClean="0">
              <a:solidFill>
                <a:schemeClr val="tx1"/>
              </a:solidFill>
              <a:latin typeface="黑体" pitchFamily="49" charset="-122"/>
              <a:ea typeface="黑体" pitchFamily="49" charset="-122"/>
              <a:cs typeface="宋体" panose="02010600030101010101" pitchFamily="2" charset="-122"/>
              <a:sym typeface="+mn-ea"/>
            </a:endParaRPr>
          </a:p>
        </p:txBody>
      </p:sp>
      <p:sp>
        <p:nvSpPr>
          <p:cNvPr id="3" name="内容占位符 2"/>
          <p:cNvSpPr>
            <a:spLocks noGrp="1"/>
          </p:cNvSpPr>
          <p:nvPr>
            <p:ph idx="1"/>
          </p:nvPr>
        </p:nvSpPr>
        <p:spPr>
          <a:xfrm>
            <a:off x="203835" y="4271010"/>
            <a:ext cx="8736330" cy="1868805"/>
          </a:xfrm>
          <a:solidFill>
            <a:srgbClr val="FFFF00"/>
          </a:solidFill>
        </p:spPr>
        <p:txBody>
          <a:bodyPr>
            <a:normAutofit fontScale="87500" lnSpcReduction="20000"/>
          </a:bodyPr>
          <a:lstStyle/>
          <a:p>
            <a:pPr marL="0" indent="0" eaLnBrk="1" fontAlgn="base" hangingPunct="1">
              <a:spcBef>
                <a:spcPct val="0"/>
              </a:spcBef>
              <a:spcAft>
                <a:spcPct val="0"/>
              </a:spcAft>
              <a:buNone/>
            </a:pPr>
            <a:r>
              <a:rPr lang="en-US" altLang="zh-CN" b="1" smtClean="0">
                <a:solidFill>
                  <a:prstClr val="black"/>
                </a:solidFill>
                <a:latin typeface="黑体" panose="02010609060101010101" pitchFamily="49" charset="-122"/>
                <a:ea typeface="黑体" panose="02010609060101010101" pitchFamily="49" charset="-122"/>
                <a:sym typeface="+mn-ea"/>
              </a:rPr>
              <a:t>    1763</a:t>
            </a:r>
            <a:r>
              <a:rPr lang="zh-CN" altLang="en-US" b="1" smtClean="0">
                <a:solidFill>
                  <a:prstClr val="black"/>
                </a:solidFill>
                <a:latin typeface="黑体" panose="02010609060101010101" pitchFamily="49" charset="-122"/>
                <a:ea typeface="黑体" panose="02010609060101010101" pitchFamily="49" charset="-122"/>
                <a:sym typeface="+mn-ea"/>
              </a:rPr>
              <a:t>年</a:t>
            </a:r>
            <a:r>
              <a:rPr lang="en-US" altLang="zh-CN" b="1" smtClean="0">
                <a:solidFill>
                  <a:prstClr val="black"/>
                </a:solidFill>
                <a:latin typeface="黑体" panose="02010609060101010101" pitchFamily="49" charset="-122"/>
                <a:ea typeface="黑体" panose="02010609060101010101" pitchFamily="49" charset="-122"/>
                <a:sym typeface="+mn-ea"/>
              </a:rPr>
              <a:t>……</a:t>
            </a:r>
            <a:r>
              <a:rPr lang="zh-CN" altLang="en-US" b="1" smtClean="0">
                <a:solidFill>
                  <a:prstClr val="black"/>
                </a:solidFill>
                <a:latin typeface="黑体" panose="02010609060101010101" pitchFamily="49" charset="-122"/>
                <a:ea typeface="黑体" panose="02010609060101010101" pitchFamily="49" charset="-122"/>
                <a:sym typeface="+mn-ea"/>
              </a:rPr>
              <a:t>英国开始剥夺北美人民</a:t>
            </a:r>
            <a:r>
              <a:rPr lang="en-US" altLang="zh-CN" b="1" smtClean="0">
                <a:solidFill>
                  <a:prstClr val="black"/>
                </a:solidFill>
                <a:latin typeface="黑体" panose="02010609060101010101" pitchFamily="49" charset="-122"/>
                <a:ea typeface="黑体" panose="02010609060101010101" pitchFamily="49" charset="-122"/>
                <a:sym typeface="+mn-ea"/>
              </a:rPr>
              <a:t>……</a:t>
            </a:r>
            <a:r>
              <a:rPr lang="zh-CN" altLang="en-US" b="1" smtClean="0">
                <a:solidFill>
                  <a:prstClr val="black"/>
                </a:solidFill>
                <a:latin typeface="黑体" panose="02010609060101010101" pitchFamily="49" charset="-122"/>
                <a:ea typeface="黑体" panose="02010609060101010101" pitchFamily="49" charset="-122"/>
                <a:sym typeface="+mn-ea"/>
              </a:rPr>
              <a:t>的自由，并且把新的压迫加在北美人民的头上。这就引起了北美人民的反抗。</a:t>
            </a:r>
            <a:endParaRPr lang="en-US" altLang="zh-CN" b="1" smtClean="0">
              <a:solidFill>
                <a:prstClr val="black"/>
              </a:solidFill>
              <a:latin typeface="黑体" pitchFamily="49" charset="-122"/>
              <a:ea typeface="黑体" pitchFamily="49" charset="-122"/>
            </a:endParaRPr>
          </a:p>
          <a:p>
            <a:pPr marL="0" indent="0" eaLnBrk="1" fontAlgn="base" hangingPunct="1">
              <a:spcBef>
                <a:spcPct val="0"/>
              </a:spcBef>
              <a:spcAft>
                <a:spcPct val="0"/>
              </a:spcAft>
              <a:buNone/>
            </a:pPr>
            <a:r>
              <a:rPr lang="en-US" altLang="zh-CN" b="1" smtClean="0">
                <a:solidFill>
                  <a:prstClr val="black"/>
                </a:solidFill>
                <a:latin typeface="黑体" panose="02010609060101010101" pitchFamily="49" charset="-122"/>
                <a:ea typeface="黑体" panose="02010609060101010101" pitchFamily="49" charset="-122"/>
                <a:sym typeface="+mn-ea"/>
              </a:rPr>
              <a:t>     ——</a:t>
            </a:r>
            <a:r>
              <a:rPr lang="zh-CN" altLang="en-US" b="1" smtClean="0">
                <a:solidFill>
                  <a:prstClr val="black"/>
                </a:solidFill>
                <a:latin typeface="黑体" panose="02010609060101010101" pitchFamily="49" charset="-122"/>
                <a:ea typeface="黑体" panose="02010609060101010101" pitchFamily="49" charset="-122"/>
                <a:sym typeface="+mn-ea"/>
              </a:rPr>
              <a:t>吴于廑、齐世荣</a:t>
            </a:r>
            <a:r>
              <a:rPr lang="en-US" altLang="zh-CN" b="1" smtClean="0">
                <a:solidFill>
                  <a:prstClr val="black"/>
                </a:solidFill>
                <a:latin typeface="黑体" panose="02010609060101010101" pitchFamily="49" charset="-122"/>
                <a:ea typeface="黑体" panose="02010609060101010101" pitchFamily="49" charset="-122"/>
                <a:sym typeface="+mn-ea"/>
              </a:rPr>
              <a:t>《</a:t>
            </a:r>
            <a:r>
              <a:rPr lang="zh-CN" altLang="en-US" b="1" smtClean="0">
                <a:solidFill>
                  <a:prstClr val="black"/>
                </a:solidFill>
                <a:latin typeface="黑体" panose="02010609060101010101" pitchFamily="49" charset="-122"/>
                <a:ea typeface="黑体" panose="02010609060101010101" pitchFamily="49" charset="-122"/>
                <a:sym typeface="+mn-ea"/>
              </a:rPr>
              <a:t>世界史</a:t>
            </a:r>
            <a:r>
              <a:rPr lang="en-US" altLang="zh-CN" b="1" smtClean="0">
                <a:solidFill>
                  <a:prstClr val="black"/>
                </a:solidFill>
                <a:latin typeface="黑体" panose="02010609060101010101" pitchFamily="49" charset="-122"/>
                <a:ea typeface="黑体" panose="02010609060101010101" pitchFamily="49" charset="-122"/>
                <a:sym typeface="+mn-ea"/>
              </a:rPr>
              <a:t>· </a:t>
            </a:r>
            <a:r>
              <a:rPr lang="zh-CN" altLang="en-US" b="1" smtClean="0">
                <a:solidFill>
                  <a:prstClr val="black"/>
                </a:solidFill>
                <a:latin typeface="黑体" panose="02010609060101010101" pitchFamily="49" charset="-122"/>
                <a:ea typeface="黑体" panose="02010609060101010101" pitchFamily="49" charset="-122"/>
                <a:sym typeface="+mn-ea"/>
              </a:rPr>
              <a:t>近代史编（上卷）</a:t>
            </a:r>
            <a:r>
              <a:rPr lang="en-US" altLang="zh-CN" b="1" smtClean="0">
                <a:solidFill>
                  <a:prstClr val="black"/>
                </a:solidFill>
                <a:latin typeface="黑体" panose="02010609060101010101" pitchFamily="49" charset="-122"/>
                <a:ea typeface="黑体" panose="02010609060101010101" pitchFamily="49" charset="-122"/>
                <a:sym typeface="+mn-ea"/>
              </a:rPr>
              <a:t>》</a:t>
            </a:r>
            <a:endParaRPr lang="zh-CN" altLang="en-US"/>
          </a:p>
        </p:txBody>
      </p:sp>
      <p:sp>
        <p:nvSpPr>
          <p:cNvPr id="4" name="TextBox 2"/>
          <p:cNvSpPr txBox="1"/>
          <p:nvPr/>
        </p:nvSpPr>
        <p:spPr>
          <a:xfrm>
            <a:off x="203835" y="1473200"/>
            <a:ext cx="8736330" cy="2245360"/>
          </a:xfrm>
          <a:prstGeom prst="rect">
            <a:avLst/>
          </a:prstGeom>
          <a:solidFill>
            <a:schemeClr val="bg1"/>
          </a:solidFill>
        </p:spPr>
        <p:txBody>
          <a:bodyPr wrap="square" rtlCol="0">
            <a:spAutoFit/>
          </a:bodyPr>
          <a:lstStyle/>
          <a:p>
            <a:r>
              <a:rPr lang="zh-CN" altLang="en-US" sz="2800" b="1" smtClean="0">
                <a:solidFill>
                  <a:srgbClr val="4F81BD">
                    <a:lumMod val="75000"/>
                  </a:srgbClr>
                </a:solidFill>
                <a:latin typeface="华文楷体" panose="02010600040101010101" pitchFamily="2" charset="-122"/>
                <a:ea typeface="华文楷体" panose="02010600040101010101" pitchFamily="2" charset="-122"/>
              </a:rPr>
              <a:t>    禁止北美人民制造</a:t>
            </a:r>
            <a:r>
              <a:rPr lang="zh-CN" altLang="en-US" sz="2800" b="1">
                <a:solidFill>
                  <a:srgbClr val="4F81BD">
                    <a:lumMod val="75000"/>
                  </a:srgbClr>
                </a:solidFill>
                <a:latin typeface="华文楷体" panose="02010600040101010101" pitchFamily="2" charset="-122"/>
                <a:ea typeface="华文楷体" panose="02010600040101010101" pitchFamily="2" charset="-122"/>
              </a:rPr>
              <a:t>任何</a:t>
            </a:r>
            <a:r>
              <a:rPr lang="zh-CN" altLang="en-US" sz="2800" b="1" smtClean="0">
                <a:solidFill>
                  <a:srgbClr val="4F81BD">
                    <a:lumMod val="75000"/>
                  </a:srgbClr>
                </a:solidFill>
                <a:latin typeface="华文楷体" panose="02010600040101010101" pitchFamily="2" charset="-122"/>
                <a:ea typeface="华文楷体" panose="02010600040101010101" pitchFamily="2" charset="-122"/>
              </a:rPr>
              <a:t>纺织品，不允许把</a:t>
            </a:r>
            <a:r>
              <a:rPr lang="zh-CN" altLang="en-US" sz="2800" b="1">
                <a:solidFill>
                  <a:srgbClr val="4F81BD">
                    <a:lumMod val="75000"/>
                  </a:srgbClr>
                </a:solidFill>
                <a:latin typeface="华文楷体" panose="02010600040101010101" pitchFamily="2" charset="-122"/>
                <a:ea typeface="华文楷体" panose="02010600040101010101" pitchFamily="2" charset="-122"/>
              </a:rPr>
              <a:t>当地生的毛皮制成帽子</a:t>
            </a:r>
            <a:r>
              <a:rPr lang="en-US" altLang="zh-CN" sz="2800" b="1" smtClean="0">
                <a:solidFill>
                  <a:srgbClr val="4F81BD">
                    <a:lumMod val="75000"/>
                  </a:srgbClr>
                </a:solidFill>
                <a:latin typeface="华文楷体" panose="02010600040101010101" pitchFamily="2" charset="-122"/>
                <a:ea typeface="华文楷体" panose="02010600040101010101" pitchFamily="2" charset="-122"/>
              </a:rPr>
              <a:t>,</a:t>
            </a:r>
            <a:r>
              <a:rPr lang="zh-CN" altLang="en-US" sz="2800" b="1" smtClean="0">
                <a:solidFill>
                  <a:srgbClr val="4F81BD">
                    <a:lumMod val="75000"/>
                  </a:srgbClr>
                </a:solidFill>
                <a:latin typeface="华文楷体" panose="02010600040101010101" pitchFamily="2" charset="-122"/>
                <a:ea typeface="华文楷体" panose="02010600040101010101" pitchFamily="2" charset="-122"/>
              </a:rPr>
              <a:t> 必须</a:t>
            </a:r>
            <a:r>
              <a:rPr lang="zh-CN" altLang="en-US" sz="2800" b="1">
                <a:solidFill>
                  <a:srgbClr val="4F81BD">
                    <a:lumMod val="75000"/>
                  </a:srgbClr>
                </a:solidFill>
                <a:latin typeface="华文楷体" panose="02010600040101010101" pitchFamily="2" charset="-122"/>
                <a:ea typeface="华文楷体" panose="02010600040101010101" pitchFamily="2" charset="-122"/>
              </a:rPr>
              <a:t>先把毛皮出售给</a:t>
            </a:r>
            <a:r>
              <a:rPr lang="zh-CN" altLang="en-US" sz="2800" b="1" smtClean="0">
                <a:solidFill>
                  <a:srgbClr val="4F81BD">
                    <a:lumMod val="75000"/>
                  </a:srgbClr>
                </a:solidFill>
                <a:latin typeface="华文楷体" panose="02010600040101010101" pitchFamily="2" charset="-122"/>
                <a:ea typeface="华文楷体" panose="02010600040101010101" pitchFamily="2" charset="-122"/>
              </a:rPr>
              <a:t>英国，在</a:t>
            </a:r>
            <a:r>
              <a:rPr lang="zh-CN" altLang="en-US" sz="2800" b="1">
                <a:solidFill>
                  <a:srgbClr val="4F81BD">
                    <a:lumMod val="75000"/>
                  </a:srgbClr>
                </a:solidFill>
                <a:latin typeface="华文楷体" panose="02010600040101010101" pitchFamily="2" charset="-122"/>
                <a:ea typeface="华文楷体" panose="02010600040101010101" pitchFamily="2" charset="-122"/>
              </a:rPr>
              <a:t>英国制成帽子后再运销到北美</a:t>
            </a:r>
            <a:r>
              <a:rPr lang="zh-CN" altLang="en-US" sz="2800" b="1" smtClean="0">
                <a:solidFill>
                  <a:srgbClr val="4F81BD">
                    <a:lumMod val="75000"/>
                  </a:srgbClr>
                </a:solidFill>
                <a:latin typeface="华文楷体" panose="02010600040101010101" pitchFamily="2" charset="-122"/>
                <a:ea typeface="华文楷体" panose="02010600040101010101" pitchFamily="2" charset="-122"/>
              </a:rPr>
              <a:t>。</a:t>
            </a:r>
            <a:endParaRPr lang="en-US" altLang="zh-CN" sz="2800" b="1" smtClean="0">
              <a:solidFill>
                <a:srgbClr val="4F81BD">
                  <a:lumMod val="75000"/>
                </a:srgbClr>
              </a:solidFill>
              <a:latin typeface="华文楷体" panose="02010600040101010101" pitchFamily="2" charset="-122"/>
              <a:ea typeface="华文楷体" panose="02010600040101010101" pitchFamily="2" charset="-122"/>
            </a:endParaRPr>
          </a:p>
          <a:p>
            <a:r>
              <a:rPr lang="zh-CN" altLang="en-US" sz="2800" b="1" smtClean="0">
                <a:solidFill>
                  <a:srgbClr val="4F81BD">
                    <a:lumMod val="75000"/>
                  </a:srgbClr>
                </a:solidFill>
                <a:latin typeface="华文楷体" panose="02010600040101010101" pitchFamily="2" charset="-122"/>
                <a:ea typeface="华文楷体" panose="02010600040101010101" pitchFamily="2" charset="-122"/>
              </a:rPr>
              <a:t>    所有</a:t>
            </a:r>
            <a:r>
              <a:rPr lang="zh-CN" altLang="en-US" sz="2800" b="1">
                <a:solidFill>
                  <a:srgbClr val="4F81BD">
                    <a:lumMod val="75000"/>
                  </a:srgbClr>
                </a:solidFill>
                <a:latin typeface="华文楷体" panose="02010600040101010101" pitchFamily="2" charset="-122"/>
                <a:ea typeface="华文楷体" panose="02010600040101010101" pitchFamily="2" charset="-122"/>
              </a:rPr>
              <a:t>印刷品、商业单据、法律证件等都要缴纳印花税</a:t>
            </a:r>
            <a:r>
              <a:rPr lang="zh-CN" altLang="en-US" sz="2800" b="1" smtClean="0">
                <a:solidFill>
                  <a:srgbClr val="4F81BD">
                    <a:lumMod val="75000"/>
                  </a:srgbClr>
                </a:solidFill>
                <a:latin typeface="华文楷体" panose="02010600040101010101" pitchFamily="2" charset="-122"/>
                <a:ea typeface="华文楷体" panose="02010600040101010101" pitchFamily="2" charset="-122"/>
              </a:rPr>
              <a:t>。</a:t>
            </a:r>
            <a:endParaRPr lang="en-US" altLang="zh-CN" sz="2800" b="1" smtClean="0">
              <a:solidFill>
                <a:srgbClr val="4F81BD">
                  <a:lumMod val="75000"/>
                </a:srgbClr>
              </a:solidFill>
              <a:latin typeface="华文楷体" panose="02010600040101010101" pitchFamily="2" charset="-122"/>
              <a:ea typeface="华文楷体" panose="02010600040101010101" pitchFamily="2" charset="-122"/>
            </a:endParaRPr>
          </a:p>
          <a:p>
            <a:pPr algn="r"/>
            <a:r>
              <a:rPr lang="en-US" altLang="zh-CN" sz="2800" b="1" smtClean="0">
                <a:solidFill>
                  <a:srgbClr val="4F81BD">
                    <a:lumMod val="75000"/>
                  </a:srgbClr>
                </a:solidFill>
                <a:latin typeface="华文楷体" panose="02010600040101010101" pitchFamily="2" charset="-122"/>
                <a:ea typeface="华文楷体" panose="02010600040101010101" pitchFamily="2" charset="-122"/>
              </a:rPr>
              <a:t>                                                        ----《</a:t>
            </a:r>
            <a:r>
              <a:rPr lang="zh-CN" altLang="en-US" sz="2800" b="1" smtClean="0">
                <a:solidFill>
                  <a:srgbClr val="4F81BD">
                    <a:lumMod val="75000"/>
                  </a:srgbClr>
                </a:solidFill>
                <a:latin typeface="华文楷体" panose="02010600040101010101" pitchFamily="2" charset="-122"/>
                <a:ea typeface="华文楷体" panose="02010600040101010101" pitchFamily="2" charset="-122"/>
              </a:rPr>
              <a:t>印花税法</a:t>
            </a:r>
            <a:r>
              <a:rPr lang="en-US" altLang="zh-CN" sz="2800" b="1" smtClean="0">
                <a:solidFill>
                  <a:srgbClr val="4F81BD">
                    <a:lumMod val="75000"/>
                  </a:srgbClr>
                </a:solidFill>
                <a:latin typeface="华文楷体" panose="02010600040101010101" pitchFamily="2" charset="-122"/>
                <a:ea typeface="华文楷体" panose="02010600040101010101" pitchFamily="2" charset="-122"/>
              </a:rPr>
              <a:t>》</a:t>
            </a:r>
            <a:endParaRPr lang="zh-CN" altLang="en-US" sz="2800" b="1">
              <a:solidFill>
                <a:srgbClr val="4F81BD">
                  <a:lumMod val="75000"/>
                </a:srgbClr>
              </a:solidFill>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93675" y="1493520"/>
            <a:ext cx="4085590" cy="5003800"/>
          </a:xfrm>
        </p:spPr>
        <p:txBody>
          <a:bodyPr>
            <a:normAutofit lnSpcReduction="10000"/>
          </a:bodyPr>
          <a:lstStyle/>
          <a:p>
            <a:pPr marL="0" indent="0" eaLnBrk="1" fontAlgn="base" hangingPunct="1">
              <a:spcBef>
                <a:spcPct val="0"/>
              </a:spcBef>
              <a:spcAft>
                <a:spcPct val="0"/>
              </a:spcAft>
              <a:buNone/>
            </a:pPr>
            <a:r>
              <a:rPr lang="en-US" altLang="zh-CN"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    18</a:t>
            </a:r>
            <a:r>
              <a:rPr lang="zh-CN" altLang="en-US"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世纪中叶，北美殖民地的资本主义经济发展日益加快了步伐，</a:t>
            </a:r>
            <a:r>
              <a:rPr lang="en-US" altLang="zh-CN"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资本主义经济</a:t>
            </a:r>
            <a:r>
              <a:rPr lang="en-US" altLang="zh-CN"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尽管它们尚处在资本主义手工工厂阶段，但却代表了经济发展的方向。</a:t>
            </a:r>
            <a:endParaRPr lang="en-US" altLang="zh-CN" b="1" smtClean="0">
              <a:solidFill>
                <a:prstClr val="black"/>
              </a:solidFill>
              <a:latin typeface="宋体" pitchFamily="2" charset="-122"/>
              <a:ea typeface="宋体" panose="02010600030101010101" pitchFamily="2" charset="-122"/>
              <a:cs typeface="宋体" panose="02010600030101010101" pitchFamily="2" charset="-122"/>
            </a:endParaRPr>
          </a:p>
          <a:p>
            <a:pPr marL="0" indent="0" eaLnBrk="1" fontAlgn="base" hangingPunct="1">
              <a:spcBef>
                <a:spcPct val="0"/>
              </a:spcBef>
              <a:spcAft>
                <a:spcPct val="0"/>
              </a:spcAft>
              <a:buNone/>
            </a:pPr>
            <a:r>
              <a:rPr lang="en-US" altLang="zh-CN"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吴于廑、齐世荣</a:t>
            </a:r>
            <a:r>
              <a:rPr lang="en-US" altLang="zh-CN"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世界史</a:t>
            </a:r>
            <a:r>
              <a:rPr lang="en-US" altLang="zh-CN"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近代史编（上卷）</a:t>
            </a:r>
            <a:r>
              <a:rPr lang="en-US" altLang="zh-CN" b="1" smtClean="0">
                <a:solidFill>
                  <a:prstClr val="black"/>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en-US">
              <a:latin typeface="宋体" panose="02010600030101010101" pitchFamily="2" charset="-122"/>
              <a:ea typeface="宋体" panose="02010600030101010101" pitchFamily="2" charset="-122"/>
              <a:cs typeface="宋体" panose="02010600030101010101" pitchFamily="2" charset="-122"/>
            </a:endParaRPr>
          </a:p>
        </p:txBody>
      </p:sp>
      <p:sp>
        <p:nvSpPr>
          <p:cNvPr id="4" name="标题 1"/>
          <p:cNvSpPr>
            <a:spLocks noGrp="1"/>
          </p:cNvSpPr>
          <p:nvPr/>
        </p:nvSpPr>
        <p:spPr>
          <a:xfrm>
            <a:off x="6985" y="52070"/>
            <a:ext cx="9131935" cy="1100455"/>
          </a:xfrm>
          <a:prstGeom prst="rect">
            <a:avLst/>
          </a:prstGeom>
          <a:solidFill>
            <a:srgbClr val="FF0000"/>
          </a:solidFill>
        </p:spPr>
        <p:txBody>
          <a:bodyPr vert="horz" rtlCol="0" anchor="ctr">
            <a:normAutofit/>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pPr algn="l"/>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原因：</a:t>
            </a:r>
            <a:b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2</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zh-CN" altLang="en-US" sz="2800" b="1" smtClean="0">
                <a:solidFill>
                  <a:schemeClr val="tx1"/>
                </a:solidFill>
                <a:latin typeface="黑体" panose="02010609060101010101" pitchFamily="49" charset="-122"/>
                <a:ea typeface="黑体" panose="02010609060101010101" pitchFamily="49" charset="-122"/>
                <a:sym typeface="+mn-ea"/>
              </a:rPr>
              <a:t>北美资本主义经济发展迅速；</a:t>
            </a:r>
            <a:endParaRPr lang="zh-CN" altLang="en-US" sz="2800" b="1" smtClean="0">
              <a:solidFill>
                <a:schemeClr val="tx1"/>
              </a:solidFill>
              <a:latin typeface="黑体" panose="02010609060101010101" pitchFamily="49" charset="-122"/>
              <a:ea typeface="黑体" panose="02010609060101010101" pitchFamily="49" charset="-122"/>
              <a:cs typeface="宋体" panose="02010600030101010101" pitchFamily="2" charset="-122"/>
              <a:sym typeface="+mn-ea"/>
            </a:endParaRPr>
          </a:p>
        </p:txBody>
      </p:sp>
      <p:grpSp>
        <p:nvGrpSpPr>
          <p:cNvPr id="1029" name="Group 9"/>
          <p:cNvGrpSpPr/>
          <p:nvPr/>
        </p:nvGrpSpPr>
        <p:grpSpPr>
          <a:xfrm>
            <a:off x="4468868" y="1238886"/>
            <a:ext cx="4670052" cy="5513388"/>
            <a:chOff x="480" y="528"/>
            <a:chExt cx="2832" cy="3792"/>
          </a:xfrm>
        </p:grpSpPr>
        <p:grpSp>
          <p:nvGrpSpPr>
            <p:cNvPr id="1038" name="Group 10"/>
            <p:cNvGrpSpPr/>
            <p:nvPr/>
          </p:nvGrpSpPr>
          <p:grpSpPr>
            <a:xfrm>
              <a:off x="480" y="528"/>
              <a:ext cx="2832" cy="3792"/>
              <a:chOff x="816" y="480"/>
              <a:chExt cx="2640" cy="3648"/>
            </a:xfrm>
          </p:grpSpPr>
          <p:grpSp>
            <p:nvGrpSpPr>
              <p:cNvPr id="1053" name="Group 11"/>
              <p:cNvGrpSpPr/>
              <p:nvPr/>
            </p:nvGrpSpPr>
            <p:grpSpPr>
              <a:xfrm>
                <a:off x="816" y="480"/>
                <a:ext cx="2640" cy="3648"/>
                <a:chOff x="816" y="480"/>
                <a:chExt cx="2640" cy="3648"/>
              </a:xfrm>
            </p:grpSpPr>
            <p:pic>
              <p:nvPicPr>
                <p:cNvPr id="1057" name="Picture 12" descr="mdzc6"/>
                <p:cNvPicPr>
                  <a:picLocks noChangeAspect="1" noChangeArrowheads="1"/>
                </p:cNvPicPr>
                <p:nvPr/>
              </p:nvPicPr>
              <p:blipFill>
                <a:blip r:embed="rId2"/>
                <a:srcRect l="3267" t="867" r="3209" b="2756"/>
                <a:stretch>
                  <a:fillRect/>
                </a:stretch>
              </p:blipFill>
              <p:spPr bwMode="auto">
                <a:xfrm>
                  <a:off x="816" y="480"/>
                  <a:ext cx="2640" cy="3648"/>
                </a:xfrm>
                <a:prstGeom prst="rect">
                  <a:avLst/>
                </a:prstGeom>
                <a:noFill/>
                <a:ln w="38100">
                  <a:solidFill>
                    <a:schemeClr val="folHlink"/>
                  </a:solidFill>
                  <a:miter lim="800000"/>
                </a:ln>
              </p:spPr>
            </p:pic>
            <p:sp>
              <p:nvSpPr>
                <p:cNvPr id="1058" name="Text Box 13"/>
                <p:cNvSpPr txBox="1">
                  <a:spLocks noChangeArrowheads="1"/>
                </p:cNvSpPr>
                <p:nvPr/>
              </p:nvSpPr>
              <p:spPr bwMode="auto">
                <a:xfrm>
                  <a:off x="816" y="3792"/>
                  <a:ext cx="445" cy="183"/>
                </a:xfrm>
                <a:prstGeom prst="rect">
                  <a:avLst/>
                </a:prstGeom>
                <a:noFill/>
                <a:ln w="9525">
                  <a:noFill/>
                  <a:miter lim="800000"/>
                </a:ln>
              </p:spPr>
              <p:txBody>
                <a:bodyPr>
                  <a:spAutoFit/>
                </a:bodyPr>
                <a:lstStyle/>
                <a:p>
                  <a:pPr>
                    <a:spcBef>
                      <a:spcPct val="50000"/>
                    </a:spcBef>
                  </a:pPr>
                  <a:r>
                    <a:rPr kumimoji="1" lang="zh-CN" altLang="en-US" sz="1200">
                      <a:solidFill>
                        <a:srgbClr val="1F497D"/>
                      </a:solidFill>
                      <a:latin typeface="Verdana" panose="020b0604030504040204" pitchFamily="34" charset="0"/>
                      <a:ea typeface="楷体_GB2312" pitchFamily="49" charset="-122"/>
                    </a:rPr>
                    <a:t>萨凡纳</a:t>
                  </a:r>
                </a:p>
              </p:txBody>
            </p:sp>
            <p:sp>
              <p:nvSpPr>
                <p:cNvPr id="1059" name="Text Box 14"/>
                <p:cNvSpPr txBox="1">
                  <a:spLocks noChangeArrowheads="1"/>
                </p:cNvSpPr>
                <p:nvPr/>
              </p:nvSpPr>
              <p:spPr bwMode="auto">
                <a:xfrm>
                  <a:off x="912" y="3552"/>
                  <a:ext cx="624" cy="183"/>
                </a:xfrm>
                <a:prstGeom prst="rect">
                  <a:avLst/>
                </a:prstGeom>
                <a:noFill/>
                <a:ln w="9525">
                  <a:noFill/>
                  <a:miter lim="800000"/>
                </a:ln>
              </p:spPr>
              <p:txBody>
                <a:bodyPr>
                  <a:spAutoFit/>
                </a:bodyPr>
                <a:lstStyle/>
                <a:p>
                  <a:pPr>
                    <a:spcBef>
                      <a:spcPct val="50000"/>
                    </a:spcBef>
                  </a:pPr>
                  <a:r>
                    <a:rPr kumimoji="1" lang="zh-CN" altLang="en-US" sz="1200">
                      <a:solidFill>
                        <a:srgbClr val="1F497D"/>
                      </a:solidFill>
                      <a:latin typeface="Verdana" panose="020b0604030504040204" pitchFamily="34" charset="0"/>
                      <a:ea typeface="楷体_GB2312" pitchFamily="49" charset="-122"/>
                    </a:rPr>
                    <a:t>查尔斯顿</a:t>
                  </a:r>
                </a:p>
              </p:txBody>
            </p:sp>
            <p:sp>
              <p:nvSpPr>
                <p:cNvPr id="1060" name="Text Box 15"/>
                <p:cNvSpPr txBox="1">
                  <a:spLocks noChangeArrowheads="1"/>
                </p:cNvSpPr>
                <p:nvPr/>
              </p:nvSpPr>
              <p:spPr bwMode="auto">
                <a:xfrm>
                  <a:off x="1276" y="3139"/>
                  <a:ext cx="596" cy="183"/>
                </a:xfrm>
                <a:prstGeom prst="rect">
                  <a:avLst/>
                </a:prstGeom>
                <a:noFill/>
                <a:ln w="9525">
                  <a:noFill/>
                  <a:miter lim="800000"/>
                </a:ln>
              </p:spPr>
              <p:txBody>
                <a:bodyPr>
                  <a:spAutoFit/>
                </a:bodyPr>
                <a:lstStyle/>
                <a:p>
                  <a:pPr>
                    <a:spcBef>
                      <a:spcPct val="50000"/>
                    </a:spcBef>
                  </a:pPr>
                  <a:r>
                    <a:rPr kumimoji="1" lang="zh-CN" altLang="en-US" sz="1200">
                      <a:solidFill>
                        <a:srgbClr val="1F497D"/>
                      </a:solidFill>
                      <a:latin typeface="Verdana" panose="020b0604030504040204" pitchFamily="34" charset="0"/>
                      <a:ea typeface="楷体_GB2312" pitchFamily="49" charset="-122"/>
                    </a:rPr>
                    <a:t>威尔明顿</a:t>
                  </a:r>
                </a:p>
              </p:txBody>
            </p:sp>
            <p:sp>
              <p:nvSpPr>
                <p:cNvPr id="1061" name="Text Box 16"/>
                <p:cNvSpPr txBox="1">
                  <a:spLocks noChangeArrowheads="1"/>
                </p:cNvSpPr>
                <p:nvPr/>
              </p:nvSpPr>
              <p:spPr bwMode="auto">
                <a:xfrm>
                  <a:off x="1385" y="2352"/>
                  <a:ext cx="535" cy="183"/>
                </a:xfrm>
                <a:prstGeom prst="rect">
                  <a:avLst/>
                </a:prstGeom>
                <a:noFill/>
                <a:ln w="9525">
                  <a:noFill/>
                  <a:miter lim="800000"/>
                </a:ln>
              </p:spPr>
              <p:txBody>
                <a:bodyPr>
                  <a:spAutoFit/>
                </a:bodyPr>
                <a:lstStyle/>
                <a:p>
                  <a:pPr>
                    <a:spcBef>
                      <a:spcPct val="50000"/>
                    </a:spcBef>
                  </a:pPr>
                  <a:r>
                    <a:rPr kumimoji="1" lang="zh-CN" altLang="en-US" sz="1200">
                      <a:solidFill>
                        <a:srgbClr val="1F497D"/>
                      </a:solidFill>
                      <a:latin typeface="Verdana" panose="020b0604030504040204" pitchFamily="34" charset="0"/>
                      <a:ea typeface="楷体_GB2312" pitchFamily="49" charset="-122"/>
                    </a:rPr>
                    <a:t>詹姆斯敦</a:t>
                  </a:r>
                </a:p>
              </p:txBody>
            </p:sp>
            <p:sp>
              <p:nvSpPr>
                <p:cNvPr id="1062" name="Text Box 17"/>
                <p:cNvSpPr txBox="1">
                  <a:spLocks noChangeArrowheads="1"/>
                </p:cNvSpPr>
                <p:nvPr/>
              </p:nvSpPr>
              <p:spPr bwMode="auto">
                <a:xfrm>
                  <a:off x="1341" y="1843"/>
                  <a:ext cx="579" cy="183"/>
                </a:xfrm>
                <a:prstGeom prst="rect">
                  <a:avLst/>
                </a:prstGeom>
                <a:noFill/>
                <a:ln w="9525">
                  <a:noFill/>
                  <a:miter lim="800000"/>
                </a:ln>
              </p:spPr>
              <p:txBody>
                <a:bodyPr>
                  <a:spAutoFit/>
                </a:bodyPr>
                <a:lstStyle/>
                <a:p>
                  <a:pPr>
                    <a:spcBef>
                      <a:spcPct val="50000"/>
                    </a:spcBef>
                  </a:pPr>
                  <a:r>
                    <a:rPr kumimoji="1" lang="zh-CN" altLang="en-US" sz="1200">
                      <a:solidFill>
                        <a:srgbClr val="1F497D"/>
                      </a:solidFill>
                      <a:latin typeface="Verdana" panose="020b0604030504040204" pitchFamily="34" charset="0"/>
                      <a:ea typeface="楷体_GB2312" pitchFamily="49" charset="-122"/>
                    </a:rPr>
                    <a:t>巴尔的摩</a:t>
                  </a:r>
                </a:p>
              </p:txBody>
            </p:sp>
            <p:sp>
              <p:nvSpPr>
                <p:cNvPr id="1063" name="Text Box 18"/>
                <p:cNvSpPr txBox="1">
                  <a:spLocks noChangeArrowheads="1"/>
                </p:cNvSpPr>
                <p:nvPr/>
              </p:nvSpPr>
              <p:spPr bwMode="auto">
                <a:xfrm>
                  <a:off x="1776" y="1680"/>
                  <a:ext cx="356" cy="183"/>
                </a:xfrm>
                <a:prstGeom prst="rect">
                  <a:avLst/>
                </a:prstGeom>
                <a:noFill/>
                <a:ln w="9525">
                  <a:noFill/>
                  <a:miter lim="800000"/>
                </a:ln>
              </p:spPr>
              <p:txBody>
                <a:bodyPr>
                  <a:spAutoFit/>
                </a:bodyPr>
                <a:lstStyle/>
                <a:p>
                  <a:pPr>
                    <a:spcBef>
                      <a:spcPct val="50000"/>
                    </a:spcBef>
                  </a:pPr>
                  <a:r>
                    <a:rPr kumimoji="1" lang="zh-CN" altLang="en-US" sz="1200">
                      <a:solidFill>
                        <a:srgbClr val="1F497D"/>
                      </a:solidFill>
                      <a:latin typeface="Verdana" panose="020b0604030504040204" pitchFamily="34" charset="0"/>
                      <a:ea typeface="楷体_GB2312" pitchFamily="49" charset="-122"/>
                    </a:rPr>
                    <a:t>费城</a:t>
                  </a:r>
                </a:p>
              </p:txBody>
            </p:sp>
            <p:sp>
              <p:nvSpPr>
                <p:cNvPr id="1064" name="Text Box 19"/>
                <p:cNvSpPr txBox="1">
                  <a:spLocks noChangeArrowheads="1"/>
                </p:cNvSpPr>
                <p:nvPr/>
              </p:nvSpPr>
              <p:spPr bwMode="auto">
                <a:xfrm>
                  <a:off x="1968" y="1507"/>
                  <a:ext cx="312" cy="183"/>
                </a:xfrm>
                <a:prstGeom prst="rect">
                  <a:avLst/>
                </a:prstGeom>
                <a:noFill/>
                <a:ln w="9525">
                  <a:noFill/>
                  <a:miter lim="800000"/>
                </a:ln>
              </p:spPr>
              <p:txBody>
                <a:bodyPr>
                  <a:spAutoFit/>
                </a:bodyPr>
                <a:lstStyle/>
                <a:p>
                  <a:pPr>
                    <a:spcBef>
                      <a:spcPct val="50000"/>
                    </a:spcBef>
                  </a:pPr>
                  <a:r>
                    <a:rPr kumimoji="1" lang="zh-CN" altLang="en-US" sz="1200">
                      <a:solidFill>
                        <a:srgbClr val="1F497D"/>
                      </a:solidFill>
                      <a:latin typeface="Verdana" panose="020b0604030504040204" pitchFamily="34" charset="0"/>
                      <a:ea typeface="楷体_GB2312" pitchFamily="49" charset="-122"/>
                    </a:rPr>
                    <a:t>纽约</a:t>
                  </a:r>
                </a:p>
              </p:txBody>
            </p:sp>
            <p:sp>
              <p:nvSpPr>
                <p:cNvPr id="1065" name="Text Box 20"/>
                <p:cNvSpPr txBox="1">
                  <a:spLocks noChangeArrowheads="1"/>
                </p:cNvSpPr>
                <p:nvPr/>
              </p:nvSpPr>
              <p:spPr bwMode="auto">
                <a:xfrm>
                  <a:off x="2246" y="1056"/>
                  <a:ext cx="490" cy="183"/>
                </a:xfrm>
                <a:prstGeom prst="rect">
                  <a:avLst/>
                </a:prstGeom>
                <a:noFill/>
                <a:ln w="9525">
                  <a:noFill/>
                  <a:miter lim="800000"/>
                </a:ln>
              </p:spPr>
              <p:txBody>
                <a:bodyPr>
                  <a:spAutoFit/>
                </a:bodyPr>
                <a:lstStyle/>
                <a:p>
                  <a:pPr>
                    <a:spcBef>
                      <a:spcPct val="50000"/>
                    </a:spcBef>
                  </a:pPr>
                  <a:r>
                    <a:rPr kumimoji="1" lang="zh-CN" altLang="en-US" sz="1200">
                      <a:solidFill>
                        <a:srgbClr val="1F497D"/>
                      </a:solidFill>
                      <a:latin typeface="Verdana" panose="020b0604030504040204" pitchFamily="34" charset="0"/>
                      <a:ea typeface="楷体_GB2312" pitchFamily="49" charset="-122"/>
                    </a:rPr>
                    <a:t>波士顿</a:t>
                  </a:r>
                </a:p>
              </p:txBody>
            </p:sp>
          </p:grpSp>
          <p:sp>
            <p:nvSpPr>
              <p:cNvPr id="1054" name="Text Box 21"/>
              <p:cNvSpPr txBox="1">
                <a:spLocks noChangeArrowheads="1"/>
              </p:cNvSpPr>
              <p:nvPr/>
            </p:nvSpPr>
            <p:spPr bwMode="auto">
              <a:xfrm rot="20489364">
                <a:off x="2881" y="1774"/>
                <a:ext cx="357" cy="305"/>
              </a:xfrm>
              <a:prstGeom prst="rect">
                <a:avLst/>
              </a:prstGeom>
              <a:noFill/>
              <a:ln w="9525">
                <a:noFill/>
                <a:miter lim="800000"/>
              </a:ln>
            </p:spPr>
            <p:txBody>
              <a:bodyPr>
                <a:spAutoFit/>
              </a:bodyPr>
              <a:lstStyle/>
              <a:p>
                <a:pPr>
                  <a:spcBef>
                    <a:spcPct val="50000"/>
                  </a:spcBef>
                </a:pPr>
                <a:r>
                  <a:rPr kumimoji="1" lang="zh-CN" altLang="en-US" sz="2400" b="1">
                    <a:solidFill>
                      <a:srgbClr val="1F497D"/>
                    </a:solidFill>
                    <a:latin typeface="Verdana" panose="020b0604030504040204" pitchFamily="34" charset="0"/>
                    <a:ea typeface="楷体_GB2312" pitchFamily="49" charset="-122"/>
                  </a:rPr>
                  <a:t>大</a:t>
                </a:r>
              </a:p>
            </p:txBody>
          </p:sp>
          <p:sp>
            <p:nvSpPr>
              <p:cNvPr id="1055" name="Text Box 22"/>
              <p:cNvSpPr txBox="1">
                <a:spLocks noChangeArrowheads="1"/>
              </p:cNvSpPr>
              <p:nvPr/>
            </p:nvSpPr>
            <p:spPr bwMode="auto">
              <a:xfrm rot="20625404">
                <a:off x="2641" y="2637"/>
                <a:ext cx="365" cy="305"/>
              </a:xfrm>
              <a:prstGeom prst="rect">
                <a:avLst/>
              </a:prstGeom>
              <a:noFill/>
              <a:ln w="9525">
                <a:noFill/>
                <a:miter lim="800000"/>
              </a:ln>
            </p:spPr>
            <p:txBody>
              <a:bodyPr>
                <a:spAutoFit/>
              </a:bodyPr>
              <a:lstStyle/>
              <a:p>
                <a:pPr>
                  <a:spcBef>
                    <a:spcPct val="50000"/>
                  </a:spcBef>
                </a:pPr>
                <a:r>
                  <a:rPr kumimoji="1" lang="zh-CN" altLang="en-US" sz="2400" b="1">
                    <a:solidFill>
                      <a:srgbClr val="1F497D"/>
                    </a:solidFill>
                    <a:latin typeface="Verdana" panose="020b0604030504040204" pitchFamily="34" charset="0"/>
                    <a:ea typeface="楷体_GB2312" pitchFamily="49" charset="-122"/>
                  </a:rPr>
                  <a:t>西</a:t>
                </a:r>
              </a:p>
            </p:txBody>
          </p:sp>
          <p:sp>
            <p:nvSpPr>
              <p:cNvPr id="1056" name="Text Box 23"/>
              <p:cNvSpPr txBox="1">
                <a:spLocks noChangeArrowheads="1"/>
              </p:cNvSpPr>
              <p:nvPr/>
            </p:nvSpPr>
            <p:spPr bwMode="auto">
              <a:xfrm rot="20614244">
                <a:off x="2449" y="3502"/>
                <a:ext cx="312" cy="305"/>
              </a:xfrm>
              <a:prstGeom prst="rect">
                <a:avLst/>
              </a:prstGeom>
              <a:noFill/>
              <a:ln w="9525">
                <a:noFill/>
                <a:miter lim="800000"/>
              </a:ln>
            </p:spPr>
            <p:txBody>
              <a:bodyPr>
                <a:spAutoFit/>
              </a:bodyPr>
              <a:lstStyle/>
              <a:p>
                <a:pPr>
                  <a:spcBef>
                    <a:spcPct val="50000"/>
                  </a:spcBef>
                </a:pPr>
                <a:r>
                  <a:rPr kumimoji="1" lang="zh-CN" altLang="en-US" sz="2400" b="1">
                    <a:solidFill>
                      <a:srgbClr val="1F497D"/>
                    </a:solidFill>
                    <a:latin typeface="Verdana" panose="020b0604030504040204" pitchFamily="34" charset="0"/>
                    <a:ea typeface="楷体_GB2312" pitchFamily="49" charset="-122"/>
                  </a:rPr>
                  <a:t>洋</a:t>
                </a:r>
              </a:p>
            </p:txBody>
          </p:sp>
        </p:grpSp>
        <p:graphicFrame>
          <p:nvGraphicFramePr>
            <p:cNvPr id="1026" name="Object 2"/>
            <p:cNvGraphicFramePr>
              <a:graphicFrameLocks noChangeAspect="1"/>
            </p:cNvGraphicFramePr>
            <p:nvPr/>
          </p:nvGraphicFramePr>
          <p:xfrm>
            <a:off x="720" y="2160"/>
            <a:ext cx="495" cy="533"/>
          </p:xfrm>
          <a:graphic>
            <a:graphicData uri="http://schemas.openxmlformats.org/presentationml/2006/ole">
              <mc:AlternateContent>
                <mc:Choice xmlns:v="urn:schemas-microsoft-com:vml" Requires="v">
                  <p:oleObj spid="_x0000_s1038" name="剪辑" r:id="rId3" imgW="5233035" imgH="11389360" progId="">
                    <p:embed/>
                  </p:oleObj>
                </mc:Choice>
                <mc:Fallback>
                  <p:oleObj name="剪辑" r:id="rId3" imgW="5233035" imgH="11389360" progId="">
                    <p:embed/>
                    <p:pic>
                      <p:nvPicPr>
                        <p:cNvPr id="0" name="OLE substitute image"/>
                        <p:cNvPicPr/>
                        <p:nvPr/>
                      </p:nvPicPr>
                      <p:blipFill>
                        <a:blip r:embed="rId4">
                          <a:extLst>
                            <a:ext uri="{28A0092B-C50C-407E-A947-70E740481C1C}">
                              <a14:useLocalDpi xmlns:a14="http://schemas.microsoft.com/office/drawing/2010/main" val="0"/>
                            </a:ext>
                          </a:extLst>
                        </a:blip>
                        <a:stretch>
                          <a:fillRect/>
                        </a:stretch>
                      </p:blipFill>
                      <p:spPr>
                        <a:xfrm>
                          <a:off x="720" y="2160"/>
                          <a:ext cx="495" cy="533"/>
                        </a:xfrm>
                        <a:prstGeom prst="rect">
                          <a:avLst/>
                        </a:prstGeom>
                        <a:noFill/>
                      </p:spPr>
                    </p:pic>
                  </p:oleObj>
                </mc:Fallback>
              </mc:AlternateContent>
            </a:graphicData>
          </a:graphic>
        </p:graphicFrame>
        <p:graphicFrame>
          <p:nvGraphicFramePr>
            <p:cNvPr id="1027" name="Object 3"/>
            <p:cNvGraphicFramePr>
              <a:graphicFrameLocks noChangeAspect="1"/>
            </p:cNvGraphicFramePr>
            <p:nvPr/>
          </p:nvGraphicFramePr>
          <p:xfrm>
            <a:off x="610" y="3312"/>
            <a:ext cx="302" cy="336"/>
          </p:xfrm>
          <a:graphic>
            <a:graphicData uri="http://schemas.openxmlformats.org/presentationml/2006/ole">
              <mc:AlternateContent>
                <mc:Choice xmlns:v="urn:schemas-microsoft-com:vml" Requires="v">
                  <p:oleObj spid="_x0000_s1039" name="剪辑" r:id="rId5" imgW="17667605" imgH="19161761" progId="">
                    <p:embed/>
                  </p:oleObj>
                </mc:Choice>
                <mc:Fallback>
                  <p:oleObj name="剪辑" r:id="rId5" imgW="17667605" imgH="19161761" progId="">
                    <p:embed/>
                    <p:pic>
                      <p:nvPicPr>
                        <p:cNvPr id="0" name="OLE substitute image"/>
                        <p:cNvPicPr/>
                        <p:nvPr/>
                      </p:nvPicPr>
                      <p:blipFill>
                        <a:blip r:embed="rId6">
                          <a:extLst>
                            <a:ext uri="{28A0092B-C50C-407E-A947-70E740481C1C}">
                              <a14:useLocalDpi xmlns:a14="http://schemas.microsoft.com/office/drawing/2010/main" val="0"/>
                            </a:ext>
                          </a:extLst>
                        </a:blip>
                        <a:stretch>
                          <a:fillRect/>
                        </a:stretch>
                      </p:blipFill>
                      <p:spPr>
                        <a:xfrm>
                          <a:off x="610" y="3312"/>
                          <a:ext cx="302" cy="336"/>
                        </a:xfrm>
                        <a:prstGeom prst="rect">
                          <a:avLst/>
                        </a:prstGeom>
                        <a:noFill/>
                      </p:spPr>
                    </p:pic>
                  </p:oleObj>
                </mc:Fallback>
              </mc:AlternateContent>
            </a:graphicData>
          </a:graphic>
        </p:graphicFrame>
        <p:graphicFrame>
          <p:nvGraphicFramePr>
            <p:cNvPr id="1028" name="Object 4"/>
            <p:cNvGraphicFramePr>
              <a:graphicFrameLocks noChangeAspect="1"/>
            </p:cNvGraphicFramePr>
            <p:nvPr/>
          </p:nvGraphicFramePr>
          <p:xfrm>
            <a:off x="960" y="3502"/>
            <a:ext cx="158" cy="194"/>
          </p:xfrm>
          <a:graphic>
            <a:graphicData uri="http://schemas.openxmlformats.org/presentationml/2006/ole">
              <mc:AlternateContent>
                <mc:Choice xmlns:v="urn:schemas-microsoft-com:vml" Requires="v">
                  <p:oleObj spid="_x0000_s1040" name="剪辑" r:id="rId7" imgW="3755390" imgH="4514850" progId="">
                    <p:embed/>
                  </p:oleObj>
                </mc:Choice>
                <mc:Fallback>
                  <p:oleObj name="剪辑" r:id="rId7" imgW="3755390" imgH="4514850" progId="">
                    <p:embed/>
                    <p:pic>
                      <p:nvPicPr>
                        <p:cNvPr id="0" name="OLE substitute image"/>
                        <p:cNvPicPr/>
                        <p:nvPr/>
                      </p:nvPicPr>
                      <p:blipFill>
                        <a:blip r:embed="rId8">
                          <a:extLst>
                            <a:ext uri="{28A0092B-C50C-407E-A947-70E740481C1C}">
                              <a14:useLocalDpi xmlns:a14="http://schemas.microsoft.com/office/drawing/2010/main" val="0"/>
                            </a:ext>
                          </a:extLst>
                        </a:blip>
                        <a:stretch>
                          <a:fillRect/>
                        </a:stretch>
                      </p:blipFill>
                      <p:spPr>
                        <a:xfrm>
                          <a:off x="960" y="3502"/>
                          <a:ext cx="158" cy="194"/>
                        </a:xfrm>
                        <a:prstGeom prst="rect">
                          <a:avLst/>
                        </a:prstGeom>
                        <a:noFill/>
                      </p:spPr>
                    </p:pic>
                  </p:oleObj>
                </mc:Fallback>
              </mc:AlternateContent>
            </a:graphicData>
          </a:graphic>
        </p:graphicFrame>
        <p:grpSp>
          <p:nvGrpSpPr>
            <p:cNvPr id="1039" name="Group 27"/>
            <p:cNvGrpSpPr/>
            <p:nvPr/>
          </p:nvGrpSpPr>
          <p:grpSpPr>
            <a:xfrm>
              <a:off x="1104" y="720"/>
              <a:ext cx="1296" cy="720"/>
              <a:chOff x="1632" y="576"/>
              <a:chExt cx="1824" cy="960"/>
            </a:xfrm>
          </p:grpSpPr>
          <p:grpSp>
            <p:nvGrpSpPr>
              <p:cNvPr id="1040" name="Group 28"/>
              <p:cNvGrpSpPr/>
              <p:nvPr/>
            </p:nvGrpSpPr>
            <p:grpSpPr>
              <a:xfrm>
                <a:off x="3072" y="960"/>
                <a:ext cx="384" cy="144"/>
                <a:chOff x="4176" y="1344"/>
                <a:chExt cx="1584" cy="816"/>
              </a:xfrm>
            </p:grpSpPr>
            <p:sp>
              <p:nvSpPr>
                <p:cNvPr id="1051" name="AutoShape 29"/>
                <p:cNvSpPr>
                  <a:spLocks noChangeArrowheads="1"/>
                </p:cNvSpPr>
                <p:nvPr/>
              </p:nvSpPr>
              <p:spPr bwMode="auto">
                <a:xfrm>
                  <a:off x="4176" y="1728"/>
                  <a:ext cx="1584" cy="432"/>
                </a:xfrm>
                <a:custGeom>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solidFill>
                  <a:srgbClr val="CC0000"/>
                </a:solidFill>
                <a:ln w="9525">
                  <a:solidFill>
                    <a:schemeClr val="tx1"/>
                  </a:solidFill>
                  <a:miter lim="800000"/>
                </a:ln>
              </p:spPr>
              <p:txBody>
                <a:bodyPr wrap="none" anchor="ctr"/>
                <a:lstStyle/>
                <a:p>
                  <a:endParaRPr lang="zh-CN" altLang="en-US">
                    <a:solidFill>
                      <a:prstClr val="black"/>
                    </a:solidFill>
                  </a:endParaRPr>
                </a:p>
              </p:txBody>
            </p:sp>
            <p:sp>
              <p:nvSpPr>
                <p:cNvPr id="1052" name="Rectangle 30"/>
                <p:cNvSpPr>
                  <a:spLocks noChangeArrowheads="1"/>
                </p:cNvSpPr>
                <p:nvPr/>
              </p:nvSpPr>
              <p:spPr bwMode="auto">
                <a:xfrm>
                  <a:off x="4608" y="1344"/>
                  <a:ext cx="672" cy="384"/>
                </a:xfrm>
                <a:prstGeom prst="rect">
                  <a:avLst/>
                </a:prstGeom>
                <a:solidFill>
                  <a:srgbClr val="CC0000"/>
                </a:solidFill>
                <a:ln w="9525">
                  <a:solidFill>
                    <a:schemeClr val="tx1"/>
                  </a:solidFill>
                  <a:miter lim="800000"/>
                </a:ln>
              </p:spPr>
              <p:txBody>
                <a:bodyPr wrap="none" anchor="ctr"/>
                <a:lstStyle/>
                <a:p>
                  <a:endParaRPr lang="zh-CN" altLang="zh-CN" sz="2400" b="1">
                    <a:solidFill>
                      <a:srgbClr val="006600"/>
                    </a:solidFill>
                    <a:latin typeface="华文中宋" pitchFamily="2" charset="-122"/>
                    <a:ea typeface="楷体_GB2312" pitchFamily="49" charset="-122"/>
                  </a:endParaRPr>
                </a:p>
              </p:txBody>
            </p:sp>
          </p:grpSp>
          <p:grpSp>
            <p:nvGrpSpPr>
              <p:cNvPr id="1041" name="Group 31"/>
              <p:cNvGrpSpPr/>
              <p:nvPr/>
            </p:nvGrpSpPr>
            <p:grpSpPr>
              <a:xfrm>
                <a:off x="2112" y="576"/>
                <a:ext cx="1056" cy="336"/>
                <a:chOff x="2112" y="576"/>
                <a:chExt cx="1056" cy="336"/>
              </a:xfrm>
            </p:grpSpPr>
            <p:grpSp>
              <p:nvGrpSpPr>
                <p:cNvPr id="1045" name="Group 32"/>
                <p:cNvGrpSpPr/>
                <p:nvPr/>
              </p:nvGrpSpPr>
              <p:grpSpPr>
                <a:xfrm>
                  <a:off x="2976" y="576"/>
                  <a:ext cx="192" cy="144"/>
                  <a:chOff x="4656" y="2784"/>
                  <a:chExt cx="192" cy="144"/>
                </a:xfrm>
              </p:grpSpPr>
              <p:sp>
                <p:nvSpPr>
                  <p:cNvPr id="1049" name="Oval 33"/>
                  <p:cNvSpPr>
                    <a:spLocks noChangeArrowheads="1"/>
                  </p:cNvSpPr>
                  <p:nvPr/>
                </p:nvSpPr>
                <p:spPr bwMode="auto">
                  <a:xfrm>
                    <a:off x="4656" y="2784"/>
                    <a:ext cx="96" cy="96"/>
                  </a:xfrm>
                  <a:prstGeom prst="ellipse">
                    <a:avLst/>
                  </a:prstGeom>
                  <a:solidFill>
                    <a:srgbClr val="CC9900"/>
                  </a:solidFill>
                  <a:ln w="9525">
                    <a:round/>
                  </a:ln>
                  <a:scene3d>
                    <a:camera prst="legacyPerspectiveFront">
                      <a:rot lat="600000" lon="1500000" rev="0"/>
                    </a:camera>
                    <a:lightRig rig="legacyFlat4" dir="b"/>
                  </a:scene3d>
                  <a:sp3d extrusionH="887400" prstMaterial="legacyMatte">
                    <a:bevelT w="13500" h="13500" prst="angle"/>
                    <a:bevelB w="13500" h="13500" prst="angle"/>
                    <a:extrusionClr>
                      <a:srgbClr val="CC9900"/>
                    </a:extrusionClr>
                  </a:sp3d>
                </p:spPr>
                <p:txBody>
                  <a:bodyPr wrap="none" anchor="ctr">
                    <a:flatTx/>
                  </a:bodyPr>
                  <a:lstStyle/>
                  <a:p>
                    <a:endParaRPr lang="zh-CN" altLang="zh-CN" sz="2400" b="1">
                      <a:solidFill>
                        <a:srgbClr val="006600"/>
                      </a:solidFill>
                      <a:latin typeface="华文中宋" panose="02010600040101010101" pitchFamily="2" charset="-122"/>
                      <a:ea typeface="楷体_GB2312" pitchFamily="49" charset="-122"/>
                    </a:endParaRPr>
                  </a:p>
                </p:txBody>
              </p:sp>
              <p:sp>
                <p:nvSpPr>
                  <p:cNvPr id="1050" name="Oval 34"/>
                  <p:cNvSpPr>
                    <a:spLocks noChangeArrowheads="1"/>
                  </p:cNvSpPr>
                  <p:nvPr/>
                </p:nvSpPr>
                <p:spPr bwMode="auto">
                  <a:xfrm>
                    <a:off x="4752" y="2832"/>
                    <a:ext cx="96" cy="96"/>
                  </a:xfrm>
                  <a:prstGeom prst="ellipse">
                    <a:avLst/>
                  </a:prstGeom>
                  <a:solidFill>
                    <a:srgbClr val="CC9900"/>
                  </a:solidFill>
                  <a:ln w="9525">
                    <a:round/>
                  </a:ln>
                  <a:scene3d>
                    <a:camera prst="legacyPerspectiveFront">
                      <a:rot lat="899995" lon="1500000" rev="0"/>
                    </a:camera>
                    <a:lightRig rig="legacyFlat4" dir="b"/>
                  </a:scene3d>
                  <a:sp3d extrusionH="887400" prstMaterial="legacyMatte">
                    <a:bevelT w="13500" h="13500" prst="angle"/>
                    <a:bevelB w="13500" h="13500" prst="angle"/>
                    <a:extrusionClr>
                      <a:srgbClr val="CC9900"/>
                    </a:extrusionClr>
                  </a:sp3d>
                </p:spPr>
                <p:txBody>
                  <a:bodyPr wrap="none" anchor="ctr">
                    <a:flatTx/>
                  </a:bodyPr>
                  <a:lstStyle/>
                  <a:p>
                    <a:endParaRPr lang="zh-CN" altLang="zh-CN" sz="2400" b="1">
                      <a:solidFill>
                        <a:srgbClr val="006600"/>
                      </a:solidFill>
                      <a:latin typeface="华文中宋" panose="02010600040101010101" pitchFamily="2" charset="-122"/>
                      <a:ea typeface="楷体_GB2312" pitchFamily="49" charset="-122"/>
                    </a:endParaRPr>
                  </a:p>
                </p:txBody>
              </p:sp>
            </p:grpSp>
            <p:grpSp>
              <p:nvGrpSpPr>
                <p:cNvPr id="1046" name="Group 35"/>
                <p:cNvGrpSpPr/>
                <p:nvPr/>
              </p:nvGrpSpPr>
              <p:grpSpPr>
                <a:xfrm>
                  <a:off x="2112" y="768"/>
                  <a:ext cx="192" cy="144"/>
                  <a:chOff x="4656" y="2784"/>
                  <a:chExt cx="192" cy="144"/>
                </a:xfrm>
              </p:grpSpPr>
              <p:sp>
                <p:nvSpPr>
                  <p:cNvPr id="1047" name="Oval 36"/>
                  <p:cNvSpPr>
                    <a:spLocks noChangeArrowheads="1"/>
                  </p:cNvSpPr>
                  <p:nvPr/>
                </p:nvSpPr>
                <p:spPr bwMode="auto">
                  <a:xfrm>
                    <a:off x="4656" y="2784"/>
                    <a:ext cx="96" cy="96"/>
                  </a:xfrm>
                  <a:prstGeom prst="ellipse">
                    <a:avLst/>
                  </a:prstGeom>
                  <a:solidFill>
                    <a:srgbClr val="CC9900"/>
                  </a:solidFill>
                  <a:ln w="9525">
                    <a:round/>
                  </a:ln>
                  <a:scene3d>
                    <a:camera prst="legacyPerspectiveFront">
                      <a:rot lat="600000" lon="1500000" rev="0"/>
                    </a:camera>
                    <a:lightRig rig="legacyFlat4" dir="b"/>
                  </a:scene3d>
                  <a:sp3d extrusionH="887400" prstMaterial="legacyMatte">
                    <a:bevelT w="13500" h="13500" prst="angle"/>
                    <a:bevelB w="13500" h="13500" prst="angle"/>
                    <a:extrusionClr>
                      <a:srgbClr val="CC9900"/>
                    </a:extrusionClr>
                  </a:sp3d>
                </p:spPr>
                <p:txBody>
                  <a:bodyPr wrap="none" anchor="ctr">
                    <a:flatTx/>
                  </a:bodyPr>
                  <a:lstStyle/>
                  <a:p>
                    <a:endParaRPr lang="zh-CN" altLang="zh-CN" sz="2400" b="1">
                      <a:solidFill>
                        <a:srgbClr val="006600"/>
                      </a:solidFill>
                      <a:latin typeface="华文中宋" panose="02010600040101010101" pitchFamily="2" charset="-122"/>
                      <a:ea typeface="楷体_GB2312" pitchFamily="49" charset="-122"/>
                    </a:endParaRPr>
                  </a:p>
                </p:txBody>
              </p:sp>
              <p:sp>
                <p:nvSpPr>
                  <p:cNvPr id="1048" name="Oval 37"/>
                  <p:cNvSpPr>
                    <a:spLocks noChangeArrowheads="1"/>
                  </p:cNvSpPr>
                  <p:nvPr/>
                </p:nvSpPr>
                <p:spPr bwMode="auto">
                  <a:xfrm>
                    <a:off x="4752" y="2832"/>
                    <a:ext cx="96" cy="96"/>
                  </a:xfrm>
                  <a:prstGeom prst="ellipse">
                    <a:avLst/>
                  </a:prstGeom>
                  <a:solidFill>
                    <a:srgbClr val="CC9900"/>
                  </a:solidFill>
                  <a:ln w="9525">
                    <a:round/>
                  </a:ln>
                  <a:scene3d>
                    <a:camera prst="legacyPerspectiveFront">
                      <a:rot lat="899995" lon="1500000" rev="0"/>
                    </a:camera>
                    <a:lightRig rig="legacyFlat4" dir="b"/>
                  </a:scene3d>
                  <a:sp3d extrusionH="887400" prstMaterial="legacyMatte">
                    <a:bevelT w="13500" h="13500" prst="angle"/>
                    <a:bevelB w="13500" h="13500" prst="angle"/>
                    <a:extrusionClr>
                      <a:srgbClr val="CC9900"/>
                    </a:extrusionClr>
                  </a:sp3d>
                </p:spPr>
                <p:txBody>
                  <a:bodyPr wrap="none" anchor="ctr">
                    <a:flatTx/>
                  </a:bodyPr>
                  <a:lstStyle/>
                  <a:p>
                    <a:endParaRPr lang="zh-CN" altLang="zh-CN" sz="2400" b="1">
                      <a:solidFill>
                        <a:srgbClr val="006600"/>
                      </a:solidFill>
                      <a:latin typeface="华文中宋" panose="02010600040101010101" pitchFamily="2" charset="-122"/>
                      <a:ea typeface="楷体_GB2312" pitchFamily="49" charset="-122"/>
                    </a:endParaRPr>
                  </a:p>
                </p:txBody>
              </p:sp>
            </p:grpSp>
          </p:grpSp>
          <p:grpSp>
            <p:nvGrpSpPr>
              <p:cNvPr id="1042" name="Group 38"/>
              <p:cNvGrpSpPr/>
              <p:nvPr/>
            </p:nvGrpSpPr>
            <p:grpSpPr>
              <a:xfrm>
                <a:off x="1632" y="1104"/>
                <a:ext cx="1008" cy="432"/>
                <a:chOff x="1632" y="1104"/>
                <a:chExt cx="1008" cy="432"/>
              </a:xfrm>
            </p:grpSpPr>
            <p:sp>
              <p:nvSpPr>
                <p:cNvPr id="1043" name="AutoShape 39"/>
                <p:cNvSpPr>
                  <a:spLocks noChangeArrowheads="1"/>
                </p:cNvSpPr>
                <p:nvPr/>
              </p:nvSpPr>
              <p:spPr bwMode="auto">
                <a:xfrm>
                  <a:off x="2448" y="1104"/>
                  <a:ext cx="192" cy="192"/>
                </a:xfrm>
                <a:prstGeom prst="triangle">
                  <a:avLst>
                    <a:gd name="adj" fmla="val 50000"/>
                  </a:avLst>
                </a:prstGeom>
                <a:solidFill>
                  <a:schemeClr val="accent2"/>
                </a:solidFill>
                <a:ln w="9525">
                  <a:solidFill>
                    <a:schemeClr val="tx1"/>
                  </a:solidFill>
                  <a:miter lim="800000"/>
                </a:ln>
              </p:spPr>
              <p:txBody>
                <a:bodyPr wrap="none" anchor="ctr"/>
                <a:lstStyle/>
                <a:p>
                  <a:endParaRPr lang="zh-CN" altLang="zh-CN" sz="2400" b="1">
                    <a:solidFill>
                      <a:srgbClr val="006600"/>
                    </a:solidFill>
                    <a:latin typeface="华文中宋" panose="02010600040101010101" pitchFamily="2" charset="-122"/>
                    <a:ea typeface="楷体_GB2312" pitchFamily="49" charset="-122"/>
                  </a:endParaRPr>
                </a:p>
              </p:txBody>
            </p:sp>
            <p:sp>
              <p:nvSpPr>
                <p:cNvPr id="1044" name="AutoShape 40"/>
                <p:cNvSpPr>
                  <a:spLocks noChangeArrowheads="1"/>
                </p:cNvSpPr>
                <p:nvPr/>
              </p:nvSpPr>
              <p:spPr bwMode="auto">
                <a:xfrm>
                  <a:off x="1632" y="1344"/>
                  <a:ext cx="192" cy="192"/>
                </a:xfrm>
                <a:prstGeom prst="triangle">
                  <a:avLst>
                    <a:gd name="adj" fmla="val 50000"/>
                  </a:avLst>
                </a:prstGeom>
                <a:solidFill>
                  <a:schemeClr val="accent2"/>
                </a:solidFill>
                <a:ln w="9525">
                  <a:solidFill>
                    <a:schemeClr val="tx1"/>
                  </a:solidFill>
                  <a:miter lim="800000"/>
                </a:ln>
              </p:spPr>
              <p:txBody>
                <a:bodyPr wrap="none" anchor="ctr"/>
                <a:lstStyle/>
                <a:p>
                  <a:endParaRPr lang="zh-CN" altLang="zh-CN" sz="2400" b="1">
                    <a:solidFill>
                      <a:srgbClr val="006600"/>
                    </a:solidFill>
                    <a:latin typeface="华文中宋" panose="02010600040101010101" pitchFamily="2" charset="-122"/>
                    <a:ea typeface="楷体_GB2312" pitchFamily="49" charset="-122"/>
                  </a:endParaRPr>
                </a:p>
              </p:txBody>
            </p:sp>
          </p:grpSp>
        </p:grpSp>
      </p:grpSp>
      <p:sp>
        <p:nvSpPr>
          <p:cNvPr id="5" name="Text Box 41"/>
          <p:cNvSpPr txBox="1">
            <a:spLocks noChangeArrowheads="1"/>
          </p:cNvSpPr>
          <p:nvPr/>
        </p:nvSpPr>
        <p:spPr bwMode="auto">
          <a:xfrm>
            <a:off x="4803458" y="1361123"/>
            <a:ext cx="2355850" cy="369332"/>
          </a:xfrm>
          <a:prstGeom prst="rect">
            <a:avLst/>
          </a:prstGeom>
          <a:noFill/>
          <a:ln w="9525">
            <a:noFill/>
            <a:miter lim="800000"/>
          </a:ln>
        </p:spPr>
        <p:txBody>
          <a:bodyPr>
            <a:spAutoFit/>
          </a:bodyPr>
          <a:lstStyle/>
          <a:p>
            <a:r>
              <a:rPr kumimoji="1" lang="zh-CN" altLang="en-US" b="1" u="sng">
                <a:solidFill>
                  <a:srgbClr val="CC0000"/>
                </a:solidFill>
                <a:latin typeface="Times New Roman" panose="02020603050405020304" pitchFamily="18" charset="0"/>
                <a:ea typeface="楷体_GB2312" pitchFamily="49" charset="-122"/>
              </a:rPr>
              <a:t>木材、造船、冶铁</a:t>
            </a:r>
          </a:p>
        </p:txBody>
      </p:sp>
      <p:sp>
        <p:nvSpPr>
          <p:cNvPr id="1031" name="Text Box 42"/>
          <p:cNvSpPr txBox="1">
            <a:spLocks noChangeArrowheads="1"/>
          </p:cNvSpPr>
          <p:nvPr/>
        </p:nvSpPr>
        <p:spPr bwMode="auto">
          <a:xfrm>
            <a:off x="4609784" y="3042286"/>
            <a:ext cx="1252537" cy="369332"/>
          </a:xfrm>
          <a:prstGeom prst="rect">
            <a:avLst/>
          </a:prstGeom>
          <a:noFill/>
          <a:ln w="9525">
            <a:noFill/>
            <a:miter lim="800000"/>
          </a:ln>
        </p:spPr>
        <p:txBody>
          <a:bodyPr>
            <a:spAutoFit/>
          </a:bodyPr>
          <a:lstStyle/>
          <a:p>
            <a:r>
              <a:rPr kumimoji="1" lang="zh-CN" altLang="en-US" b="1" u="sng">
                <a:solidFill>
                  <a:srgbClr val="CC0000"/>
                </a:solidFill>
                <a:latin typeface="Times New Roman" panose="02020603050405020304" pitchFamily="18" charset="0"/>
                <a:ea typeface="楷体_GB2312" pitchFamily="49" charset="-122"/>
              </a:rPr>
              <a:t>小麦</a:t>
            </a:r>
          </a:p>
        </p:txBody>
      </p:sp>
      <p:sp>
        <p:nvSpPr>
          <p:cNvPr id="1032" name="Rectangle 43"/>
          <p:cNvSpPr>
            <a:spLocks noChangeArrowheads="1"/>
          </p:cNvSpPr>
          <p:nvPr/>
        </p:nvSpPr>
        <p:spPr bwMode="auto">
          <a:xfrm>
            <a:off x="4630428" y="4794886"/>
            <a:ext cx="1808163" cy="369332"/>
          </a:xfrm>
          <a:prstGeom prst="rect">
            <a:avLst/>
          </a:prstGeom>
          <a:noFill/>
          <a:ln w="9525">
            <a:noFill/>
            <a:miter lim="800000"/>
          </a:ln>
        </p:spPr>
        <p:txBody>
          <a:bodyPr>
            <a:spAutoFit/>
          </a:bodyPr>
          <a:lstStyle/>
          <a:p>
            <a:r>
              <a:rPr kumimoji="1" lang="zh-CN" altLang="en-US" b="1" u="sng">
                <a:solidFill>
                  <a:srgbClr val="CC0000"/>
                </a:solidFill>
                <a:latin typeface="Times New Roman" panose="02020603050405020304" pitchFamily="18" charset="0"/>
                <a:ea typeface="楷体_GB2312" pitchFamily="49" charset="-122"/>
              </a:rPr>
              <a:t>烟草、蓝靛</a:t>
            </a: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34315" y="3177540"/>
            <a:ext cx="8426450" cy="1383665"/>
          </a:xfrm>
          <a:prstGeom prst="rect">
            <a:avLst/>
          </a:prstGeom>
        </p:spPr>
        <p:txBody>
          <a:bodyPr wrap="square">
            <a:spAutoFit/>
          </a:bodyPr>
          <a:lstStyle/>
          <a:p>
            <a:pPr marL="0" marR="0" lvl="0" indent="457200" defTabSz="914400" eaLnBrk="1" fontAlgn="auto"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上帝安排英国与美利坚相距遥远</a:t>
            </a:r>
            <a:r>
              <a:rPr kumimoji="0" lang="en-US" altLang="zh-CN"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8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这也</a:t>
            </a:r>
            <a:r>
              <a:rPr kumimoji="0" lang="zh-CN" altLang="en-US"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是强有力的和自然的证据</a:t>
            </a:r>
            <a:r>
              <a:rPr kumimoji="0" lang="en-US" altLang="zh-CN"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证明一方对另一方</a:t>
            </a:r>
            <a:r>
              <a:rPr kumimoji="0" lang="zh-CN" altLang="en-US" sz="28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的统治</a:t>
            </a:r>
            <a:r>
              <a:rPr kumimoji="0" lang="zh-CN" altLang="en-US"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不符合上天的意图。</a:t>
            </a:r>
            <a:r>
              <a:rPr kumimoji="0" lang="zh-CN" altLang="en-US" sz="28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                     </a:t>
            </a:r>
            <a:r>
              <a:rPr kumimoji="0" lang="en-US" altLang="zh-CN" sz="24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4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托马斯</a:t>
            </a:r>
            <a:r>
              <a:rPr kumimoji="0" lang="en-US" altLang="zh-CN"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4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潘恩</a:t>
            </a:r>
            <a:r>
              <a:rPr kumimoji="0" lang="en-US" altLang="zh-CN"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常识</a:t>
            </a:r>
            <a:r>
              <a:rPr kumimoji="0" lang="en-US" altLang="zh-CN"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en-US" altLang="zh-CN" sz="1800" b="0" i="0" u="none" strike="noStrike" kern="0" cap="none" spc="0" normalizeH="0" baseline="0" noProof="0">
                <a:ln>
                  <a:noFill/>
                </a:ln>
                <a:solidFill>
                  <a:schemeClr val="tx1"/>
                </a:solidFill>
                <a:effectLst/>
                <a:uLnTx/>
                <a:uFillTx/>
              </a:rPr>
              <a:t></a:t>
            </a:r>
          </a:p>
        </p:txBody>
      </p:sp>
      <p:sp>
        <p:nvSpPr>
          <p:cNvPr id="5" name="矩形 4"/>
          <p:cNvSpPr/>
          <p:nvPr/>
        </p:nvSpPr>
        <p:spPr>
          <a:xfrm>
            <a:off x="331263" y="4770070"/>
            <a:ext cx="8232170" cy="1384995"/>
          </a:xfrm>
          <a:prstGeom prst="rect">
            <a:avLst/>
          </a:prstGeom>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      自由</a:t>
            </a:r>
            <a:r>
              <a:rPr kumimoji="0" lang="zh-CN" altLang="en-US"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和平等是夭赋予人的权利。英国殖民当局的高压政策</a:t>
            </a:r>
            <a:r>
              <a:rPr kumimoji="0" lang="en-US" altLang="zh-CN"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是侵犯了人民的自然权利。 </a:t>
            </a:r>
            <a:endParaRPr kumimoji="0" lang="en-US" altLang="zh-CN"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r>
              <a:rPr kumimoji="0" lang="en-US" altLang="zh-CN" sz="28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                                 </a:t>
            </a:r>
            <a:r>
              <a:rPr kumimoji="0" lang="en-US" altLang="zh-CN" sz="24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4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杰</a:t>
            </a:r>
            <a:r>
              <a:rPr kumimoji="0" lang="zh-CN" altLang="en-US"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斐逊</a:t>
            </a:r>
            <a:r>
              <a:rPr kumimoji="0" lang="en-US" altLang="zh-CN"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英属美洲权利综论</a:t>
            </a:r>
            <a:r>
              <a:rPr kumimoji="0" lang="en-US" altLang="zh-CN" sz="24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a:t>
            </a:r>
          </a:p>
        </p:txBody>
      </p:sp>
      <p:sp>
        <p:nvSpPr>
          <p:cNvPr id="6" name="矩形 5"/>
          <p:cNvSpPr/>
          <p:nvPr/>
        </p:nvSpPr>
        <p:spPr>
          <a:xfrm>
            <a:off x="234315" y="1424305"/>
            <a:ext cx="8648065" cy="1753235"/>
          </a:xfrm>
          <a:prstGeom prst="rect">
            <a:avLst/>
          </a:prstGeom>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r>
              <a:rPr kumimoji="0" lang="en-US" altLang="zh-CN"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美国的独立如果不曾伴随一场对政府的原则和实践的革命</a:t>
            </a:r>
            <a:r>
              <a:rPr kumimoji="0" lang="en-US" altLang="zh-CN"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而单从它摆脱英国这一点来考察</a:t>
            </a:r>
            <a:r>
              <a:rPr kumimoji="0" lang="en-US" altLang="zh-CN"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那就微不足道。”</a:t>
            </a:r>
            <a:endParaRPr kumimoji="0" lang="en-US" altLang="zh-CN" sz="28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                           </a:t>
            </a:r>
            <a:r>
              <a:rPr kumimoji="0" lang="zh-CN" altLang="en-US" sz="24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                                        </a:t>
            </a:r>
            <a:r>
              <a:rPr kumimoji="0" lang="en-US" altLang="zh-CN" sz="24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 </a:t>
            </a:r>
            <a:r>
              <a:rPr kumimoji="0" lang="zh-CN" altLang="en-US" sz="2400" b="1" i="0" u="none" strike="noStrike" kern="0" cap="none" spc="0" normalizeH="0" baseline="0" noProof="0" smtClean="0">
                <a:ln>
                  <a:noFill/>
                </a:ln>
                <a:solidFill>
                  <a:schemeClr val="tx1"/>
                </a:solidFill>
                <a:effectLst/>
                <a:uLnTx/>
                <a:uFillTx/>
                <a:latin typeface="华文楷体" panose="02010600040101010101" pitchFamily="2" charset="-122"/>
                <a:ea typeface="华文楷体" panose="02010600040101010101" pitchFamily="2" charset="-122"/>
              </a:rPr>
              <a:t> </a:t>
            </a:r>
            <a:r>
              <a:rPr kumimoji="0" lang="zh-CN" altLang="en-US"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潘恩</a:t>
            </a:r>
            <a:r>
              <a:rPr kumimoji="0" lang="en-US" altLang="zh-CN"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常识</a:t>
            </a:r>
            <a:r>
              <a:rPr kumimoji="0" lang="en-US" altLang="zh-CN"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a:t>
            </a:r>
            <a:r>
              <a:rPr kumimoji="0" lang="zh-CN" altLang="en-US" sz="2400" b="1" i="0" u="none" strike="noStrike" kern="0" cap="none" spc="0" normalizeH="0" baseline="0" noProof="0">
                <a:ln>
                  <a:noFill/>
                </a:ln>
                <a:solidFill>
                  <a:schemeClr val="tx1"/>
                </a:solidFill>
                <a:effectLst/>
                <a:uLnTx/>
                <a:uFillTx/>
                <a:latin typeface="华文楷体" panose="02010600040101010101" pitchFamily="2" charset="-122"/>
                <a:ea typeface="华文楷体" panose="02010600040101010101" pitchFamily="2" charset="-122"/>
              </a:rPr>
              <a:t> </a:t>
            </a:r>
          </a:p>
        </p:txBody>
      </p:sp>
      <p:sp>
        <p:nvSpPr>
          <p:cNvPr id="7" name="标题 1"/>
          <p:cNvSpPr>
            <a:spLocks noGrp="1"/>
          </p:cNvSpPr>
          <p:nvPr/>
        </p:nvSpPr>
        <p:spPr>
          <a:xfrm>
            <a:off x="6985" y="52070"/>
            <a:ext cx="9131935" cy="1100455"/>
          </a:xfrm>
          <a:prstGeom prst="rect">
            <a:avLst/>
          </a:prstGeom>
          <a:solidFill>
            <a:srgbClr val="FF0000"/>
          </a:solidFill>
        </p:spPr>
        <p:txBody>
          <a:bodyPr vert="horz" rtlCol="0" anchor="ctr">
            <a:normAutofit/>
          </a:bodyPr>
          <a:lst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a:lstStyle>
          <a:p>
            <a:pPr algn="l"/>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原因：</a:t>
            </a:r>
            <a:b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b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rPr>
              <a:t>3</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）启蒙运动解放了人们的思想</a:t>
            </a:r>
            <a:r>
              <a:rPr lang="zh-CN" altLang="en-US" sz="2800" b="1" smtClean="0">
                <a:solidFill>
                  <a:schemeClr val="tx1"/>
                </a:solidFill>
                <a:latin typeface="黑体" panose="02010609060101010101" pitchFamily="49" charset="-122"/>
                <a:ea typeface="黑体" panose="02010609060101010101" pitchFamily="49" charset="-122"/>
                <a:sym typeface="+mn-ea"/>
              </a:rPr>
              <a:t>；</a:t>
            </a:r>
            <a:endParaRPr lang="zh-CN" altLang="en-US" sz="2800" b="1" smtClean="0">
              <a:solidFill>
                <a:schemeClr val="tx1"/>
              </a:solidFill>
              <a:latin typeface="黑体" panose="02010609060101010101" pitchFamily="49" charset="-122"/>
              <a:ea typeface="黑体" panose="02010609060101010101" pitchFamily="49" charset="-122"/>
              <a:cs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3" presetClass="exit" presetSubtype="10" fill="hold" grpId="1" nodeType="withEffect">
                                  <p:stCondLst>
                                    <p:cond delay="0"/>
                                  </p:stCondLst>
                                  <p:childTnLst>
                                    <p:animEffect transition="out" filter="blinds(horizontal)">
                                      <p:cBhvr>
                                        <p:cTn id="9" dur="500"/>
                                        <p:tgtEl>
                                          <p:spTgt spid="4"/>
                                        </p:tgtEl>
                                      </p:cBhvr>
                                    </p:animEffect>
                                    <p:set>
                                      <p:cBhvr>
                                        <p:cTn id="10" dur="1" fill="hold">
                                          <p:stCondLst>
                                            <p:cond delay="499"/>
                                          </p:stCondLst>
                                        </p:cTn>
                                        <p:tgtEl>
                                          <p:spTgt spid="4"/>
                                        </p:tgtEl>
                                        <p:attrNameLst>
                                          <p:attrName>style.visibility</p:attrName>
                                        </p:attrNameLst>
                                      </p:cBhvr>
                                      <p:to>
                                        <p:strVal val="hidden"/>
                                      </p:to>
                                    </p:set>
                                  </p:childTnLst>
                                </p:cTn>
                              </p:par>
                              <p:par>
                                <p:cTn id="11" presetID="3" presetClass="exit" presetSubtype="10" fill="hold" grpId="2" nodeType="withEffect">
                                  <p:stCondLst>
                                    <p:cond delay="0"/>
                                  </p:stCondLst>
                                  <p:childTnLst>
                                    <p:animEffect transition="out" filter="blinds(horizontal)">
                                      <p:cBhvr>
                                        <p:cTn id="12" dur="500"/>
                                        <p:tgtEl>
                                          <p:spTgt spid="4"/>
                                        </p:tgtEl>
                                      </p:cBhvr>
                                    </p:animEffect>
                                    <p:set>
                                      <p:cBhvr>
                                        <p:cTn id="13" dur="1" fill="hold">
                                          <p:stCondLst>
                                            <p:cond delay="499"/>
                                          </p:stCondLst>
                                        </p:cTn>
                                        <p:tgtEl>
                                          <p:spTgt spid="4"/>
                                        </p:tgtEl>
                                        <p:attrNameLst>
                                          <p:attrName>style.visibility</p:attrName>
                                        </p:attrNameLst>
                                      </p:cBhvr>
                                      <p:to>
                                        <p:strVal val="hidden"/>
                                      </p:to>
                                    </p:set>
                                  </p:childTnLst>
                                </p:cTn>
                              </p:par>
                              <p:par>
                                <p:cTn id="14" presetID="10"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par>
                                <p:cTn id="17" presetID="3" presetClass="exit" presetSubtype="10" fill="hold" grpId="1" nodeType="withEffect">
                                  <p:stCondLst>
                                    <p:cond delay="0"/>
                                  </p:stCondLst>
                                  <p:childTnLst>
                                    <p:animEffect transition="out" filter="blinds(horizontal)">
                                      <p:cBhvr>
                                        <p:cTn id="18" dur="500"/>
                                        <p:tgtEl>
                                          <p:spTgt spid="5"/>
                                        </p:tgtEl>
                                      </p:cBhvr>
                                    </p:animEffect>
                                    <p:set>
                                      <p:cBhvr>
                                        <p:cTn id="19" dur="1" fill="hold">
                                          <p:stCondLst>
                                            <p:cond delay="499"/>
                                          </p:stCondLst>
                                        </p:cTn>
                                        <p:tgtEl>
                                          <p:spTgt spid="5"/>
                                        </p:tgtEl>
                                        <p:attrNameLst>
                                          <p:attrName>style.visibility</p:attrName>
                                        </p:attrNameLst>
                                      </p:cBhvr>
                                      <p:to>
                                        <p:strVal val="hidden"/>
                                      </p:to>
                                    </p:se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par>
                                <p:cTn id="23" presetID="3" presetClass="exit" presetSubtype="10" fill="hold" grpId="1" nodeType="withEffect">
                                  <p:stCondLst>
                                    <p:cond delay="0"/>
                                  </p:stCondLst>
                                  <p:childTnLst>
                                    <p:animEffect transition="out" filter="blinds(horizontal)">
                                      <p:cBhvr>
                                        <p:cTn id="24" dur="500"/>
                                        <p:tgtEl>
                                          <p:spTgt spid="6"/>
                                        </p:tgtEl>
                                      </p:cBhvr>
                                    </p:animEffect>
                                    <p:set>
                                      <p:cBhvr>
                                        <p:cTn id="25"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4" grpId="2"/>
      <p:bldP spid="5" grpId="0"/>
      <p:bldP spid="5" grpId="1"/>
      <p:bldP spid="6" grpId="0"/>
      <p:bldP spid="6" grpId="1"/>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3794" name="Picture 5"/>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9388" y="620184"/>
            <a:ext cx="2790825" cy="2774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72200" y="476251"/>
            <a:ext cx="2971800" cy="2834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2"/>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0" y="3500970"/>
            <a:ext cx="2946400" cy="3357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1"/>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2987675" y="3500755"/>
            <a:ext cx="3240405" cy="3357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12"/>
          <p:cNvSpPr txBox="1">
            <a:spLocks noChangeArrowheads="1"/>
          </p:cNvSpPr>
          <p:nvPr/>
        </p:nvSpPr>
        <p:spPr bwMode="auto">
          <a:xfrm>
            <a:off x="236023" y="1126070"/>
            <a:ext cx="2646878" cy="5847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r" eaLnBrk="1" fontAlgn="base" hangingPunct="1">
              <a:spcBef>
                <a:spcPct val="0"/>
              </a:spcBef>
              <a:spcAft>
                <a:spcPct val="0"/>
              </a:spcAft>
            </a:pPr>
            <a:r>
              <a:rPr lang="zh-CN" altLang="en-US" sz="3200" b="1" smtClean="0">
                <a:solidFill>
                  <a:srgbClr val="0000CC"/>
                </a:solidFill>
              </a:rPr>
              <a:t>开始、第一枪</a:t>
            </a:r>
          </a:p>
        </p:txBody>
      </p:sp>
      <p:sp>
        <p:nvSpPr>
          <p:cNvPr id="9" name="TextBox 13"/>
          <p:cNvSpPr txBox="1">
            <a:spLocks noChangeArrowheads="1"/>
          </p:cNvSpPr>
          <p:nvPr/>
        </p:nvSpPr>
        <p:spPr bwMode="auto">
          <a:xfrm>
            <a:off x="6103938" y="1219203"/>
            <a:ext cx="3040062" cy="5847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r" eaLnBrk="1" fontAlgn="base" hangingPunct="1">
              <a:spcBef>
                <a:spcPct val="0"/>
              </a:spcBef>
              <a:spcAft>
                <a:spcPct val="0"/>
              </a:spcAft>
            </a:pPr>
            <a:r>
              <a:rPr lang="zh-CN" altLang="en-US" sz="3200" b="1" smtClean="0">
                <a:solidFill>
                  <a:srgbClr val="0000CC"/>
                </a:solidFill>
              </a:rPr>
              <a:t>建国：美国诞生</a:t>
            </a:r>
          </a:p>
        </p:txBody>
      </p:sp>
      <p:sp>
        <p:nvSpPr>
          <p:cNvPr id="11" name="TextBox 15"/>
          <p:cNvSpPr txBox="1">
            <a:spLocks noChangeArrowheads="1"/>
          </p:cNvSpPr>
          <p:nvPr/>
        </p:nvSpPr>
        <p:spPr bwMode="auto">
          <a:xfrm>
            <a:off x="299525" y="4495803"/>
            <a:ext cx="1005403" cy="5847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r" eaLnBrk="1" fontAlgn="base" hangingPunct="1">
              <a:spcBef>
                <a:spcPct val="0"/>
              </a:spcBef>
              <a:spcAft>
                <a:spcPct val="0"/>
              </a:spcAft>
            </a:pPr>
            <a:r>
              <a:rPr lang="zh-CN" altLang="en-US" sz="3200" b="1" smtClean="0">
                <a:solidFill>
                  <a:srgbClr val="0000CC"/>
                </a:solidFill>
              </a:rPr>
              <a:t>转折</a:t>
            </a:r>
          </a:p>
        </p:txBody>
      </p:sp>
      <p:sp>
        <p:nvSpPr>
          <p:cNvPr id="12" name="TextBox 16"/>
          <p:cNvSpPr txBox="1">
            <a:spLocks noChangeArrowheads="1"/>
          </p:cNvSpPr>
          <p:nvPr/>
        </p:nvSpPr>
        <p:spPr bwMode="auto">
          <a:xfrm>
            <a:off x="3625339" y="4436535"/>
            <a:ext cx="1826141" cy="5847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r" eaLnBrk="1" fontAlgn="base" hangingPunct="1">
              <a:spcBef>
                <a:spcPct val="0"/>
              </a:spcBef>
              <a:spcAft>
                <a:spcPct val="0"/>
              </a:spcAft>
            </a:pPr>
            <a:r>
              <a:rPr lang="zh-CN" altLang="en-US" sz="3200" b="1" smtClean="0">
                <a:solidFill>
                  <a:srgbClr val="0000CC"/>
                </a:solidFill>
              </a:rPr>
              <a:t>军事胜利</a:t>
            </a:r>
          </a:p>
        </p:txBody>
      </p:sp>
      <p:pic>
        <p:nvPicPr>
          <p:cNvPr id="33804" name="Picture 13"/>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329680" y="3500755"/>
            <a:ext cx="2661920" cy="3357245"/>
          </a:xfrm>
          <a:prstGeom prst="rect">
            <a:avLst/>
          </a:prstGeom>
          <a:noFill/>
          <a:ln w="76200" cmpd="tri">
            <a:solidFill>
              <a:srgbClr val="FFCCCC"/>
            </a:solidFill>
            <a:miter lim="800000"/>
          </a:ln>
          <a:extLst>
            <a:ext uri="{909E8E84-426E-40DD-AFC4-6F175D3DCCD1}">
              <a14:hiddenFill xmlns:a14="http://schemas.microsoft.com/office/drawing/2010/main">
                <a:solidFill>
                  <a:srgbClr val="FFFFFF"/>
                </a:solidFill>
              </a14:hiddenFill>
            </a:ext>
          </a:extLst>
        </p:spPr>
      </p:pic>
      <p:sp>
        <p:nvSpPr>
          <p:cNvPr id="14" name="TextBox 16"/>
          <p:cNvSpPr txBox="1">
            <a:spLocks noChangeArrowheads="1"/>
          </p:cNvSpPr>
          <p:nvPr/>
        </p:nvSpPr>
        <p:spPr bwMode="auto">
          <a:xfrm>
            <a:off x="6722552" y="4652435"/>
            <a:ext cx="1826141" cy="5847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r" eaLnBrk="1" fontAlgn="base" hangingPunct="1">
              <a:spcBef>
                <a:spcPct val="0"/>
              </a:spcBef>
              <a:spcAft>
                <a:spcPct val="0"/>
              </a:spcAft>
            </a:pPr>
            <a:r>
              <a:rPr lang="zh-CN" altLang="en-US" sz="3200" b="1" smtClean="0">
                <a:solidFill>
                  <a:srgbClr val="0000CC"/>
                </a:solidFill>
              </a:rPr>
              <a:t>签订和约</a:t>
            </a:r>
          </a:p>
        </p:txBody>
      </p:sp>
      <p:sp>
        <p:nvSpPr>
          <p:cNvPr id="33806" name="Text Box 15"/>
          <p:cNvSpPr txBox="1">
            <a:spLocks noChangeArrowheads="1"/>
          </p:cNvSpPr>
          <p:nvPr/>
        </p:nvSpPr>
        <p:spPr bwMode="auto">
          <a:xfrm>
            <a:off x="6659563" y="6021917"/>
            <a:ext cx="2266950"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r" eaLnBrk="1" fontAlgn="base" hangingPunct="1">
              <a:spcBef>
                <a:spcPct val="50000"/>
              </a:spcBef>
              <a:spcAft>
                <a:spcPct val="0"/>
              </a:spcAft>
            </a:pPr>
            <a:r>
              <a:rPr lang="en-US" altLang="zh-CN" sz="2000" smtClean="0">
                <a:solidFill>
                  <a:prstClr val="black"/>
                </a:solidFill>
                <a:ea typeface="黑体" panose="02010609060101010101" pitchFamily="49" charset="-122"/>
              </a:rPr>
              <a:t>1783《</a:t>
            </a:r>
            <a:r>
              <a:rPr lang="zh-CN" altLang="en-US" sz="2000" smtClean="0">
                <a:solidFill>
                  <a:prstClr val="black"/>
                </a:solidFill>
                <a:ea typeface="黑体" panose="02010609060101010101" pitchFamily="49" charset="-122"/>
              </a:rPr>
              <a:t>巴黎和约</a:t>
            </a:r>
            <a:r>
              <a:rPr lang="en-US" altLang="zh-CN" sz="2000" smtClean="0">
                <a:solidFill>
                  <a:prstClr val="black"/>
                </a:solidFill>
                <a:ea typeface="黑体" panose="02010609060101010101" pitchFamily="49" charset="-122"/>
              </a:rPr>
              <a:t>》</a:t>
            </a:r>
          </a:p>
        </p:txBody>
      </p:sp>
      <p:sp>
        <p:nvSpPr>
          <p:cNvPr id="33807" name="Text Box 16"/>
          <p:cNvSpPr txBox="1">
            <a:spLocks noChangeArrowheads="1"/>
          </p:cNvSpPr>
          <p:nvPr/>
        </p:nvSpPr>
        <p:spPr bwMode="auto">
          <a:xfrm>
            <a:off x="2916555" y="6021705"/>
            <a:ext cx="3422015" cy="368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r" eaLnBrk="1" fontAlgn="base" hangingPunct="1">
              <a:spcBef>
                <a:spcPct val="50000"/>
              </a:spcBef>
              <a:spcAft>
                <a:spcPct val="0"/>
              </a:spcAft>
            </a:pPr>
            <a:r>
              <a:rPr lang="zh-CN" altLang="en-US" b="1" smtClean="0">
                <a:solidFill>
                  <a:prstClr val="black"/>
                </a:solidFill>
              </a:rPr>
              <a:t>约克镇英军司令康华利率部投降</a:t>
            </a:r>
          </a:p>
        </p:txBody>
      </p:sp>
      <p:sp>
        <p:nvSpPr>
          <p:cNvPr id="33809" name="Text Box 18"/>
          <p:cNvSpPr txBox="1">
            <a:spLocks noChangeArrowheads="1"/>
          </p:cNvSpPr>
          <p:nvPr/>
        </p:nvSpPr>
        <p:spPr bwMode="auto">
          <a:xfrm>
            <a:off x="6477000" y="2997204"/>
            <a:ext cx="2667000"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50000"/>
              </a:spcBef>
              <a:spcAft>
                <a:spcPct val="0"/>
              </a:spcAft>
            </a:pPr>
            <a:r>
              <a:rPr lang="zh-CN" altLang="en-US" sz="2400" smtClean="0">
                <a:solidFill>
                  <a:prstClr val="black"/>
                </a:solidFill>
                <a:ea typeface="黑体" panose="02010609060101010101" pitchFamily="49" charset="-122"/>
              </a:rPr>
              <a:t>签署独立宣言</a:t>
            </a:r>
          </a:p>
        </p:txBody>
      </p:sp>
      <p:sp>
        <p:nvSpPr>
          <p:cNvPr id="33810" name="Text Box 19"/>
          <p:cNvSpPr txBox="1">
            <a:spLocks noChangeArrowheads="1"/>
          </p:cNvSpPr>
          <p:nvPr/>
        </p:nvSpPr>
        <p:spPr bwMode="auto">
          <a:xfrm>
            <a:off x="2" y="2895604"/>
            <a:ext cx="3059113"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50000"/>
              </a:spcBef>
              <a:spcAft>
                <a:spcPct val="0"/>
              </a:spcAft>
            </a:pPr>
            <a:r>
              <a:rPr lang="en-US" altLang="zh-CN" sz="2400" smtClean="0">
                <a:solidFill>
                  <a:prstClr val="black"/>
                </a:solidFill>
                <a:ea typeface="黑体" panose="02010609060101010101" pitchFamily="49" charset="-122"/>
              </a:rPr>
              <a:t>1775</a:t>
            </a:r>
            <a:r>
              <a:rPr lang="zh-CN" altLang="en-US" sz="2400" smtClean="0">
                <a:solidFill>
                  <a:prstClr val="black"/>
                </a:solidFill>
                <a:ea typeface="黑体" panose="02010609060101010101" pitchFamily="49" charset="-122"/>
              </a:rPr>
              <a:t>年莱克星顿枪声</a:t>
            </a:r>
          </a:p>
        </p:txBody>
      </p:sp>
      <p:sp>
        <p:nvSpPr>
          <p:cNvPr id="33811" name="TextBox 19"/>
          <p:cNvSpPr txBox="1">
            <a:spLocks noChangeArrowheads="1"/>
          </p:cNvSpPr>
          <p:nvPr/>
        </p:nvSpPr>
        <p:spPr bwMode="auto">
          <a:xfrm>
            <a:off x="323851" y="2"/>
            <a:ext cx="1407795" cy="5835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0"/>
              </a:spcBef>
              <a:spcAft>
                <a:spcPct val="0"/>
              </a:spcAft>
            </a:pPr>
            <a:r>
              <a:rPr lang="zh-CN" altLang="en-US" sz="3200" b="1" smtClean="0">
                <a:solidFill>
                  <a:prstClr val="black"/>
                </a:solidFill>
                <a:latin typeface="黑体" panose="02010609060101010101" pitchFamily="49" charset="-122"/>
                <a:ea typeface="黑体" panose="02010609060101010101" pitchFamily="49" charset="-122"/>
              </a:rPr>
              <a:t>过程：</a:t>
            </a:r>
          </a:p>
        </p:txBody>
      </p:sp>
      <p:pic>
        <p:nvPicPr>
          <p:cNvPr id="4" name="图片 3" descr="20130624162024-1876901427"/>
          <p:cNvPicPr/>
          <p:nvPr/>
        </p:nvPicPr>
        <p:blipFill>
          <a:blip r:embed="rId7"/>
          <a:stretch>
            <a:fillRect/>
          </a:stretch>
        </p:blipFill>
        <p:spPr>
          <a:xfrm>
            <a:off x="3218180" y="475615"/>
            <a:ext cx="2727325" cy="2881630"/>
          </a:xfrm>
          <a:prstGeom prst="rect">
            <a:avLst/>
          </a:prstGeom>
        </p:spPr>
      </p:pic>
      <p:sp>
        <p:nvSpPr>
          <p:cNvPr id="10" name="TextBox 14"/>
          <p:cNvSpPr txBox="1">
            <a:spLocks noChangeArrowheads="1"/>
          </p:cNvSpPr>
          <p:nvPr/>
        </p:nvSpPr>
        <p:spPr bwMode="auto">
          <a:xfrm>
            <a:off x="3678361" y="1372238"/>
            <a:ext cx="1005403" cy="5847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r" eaLnBrk="1" fontAlgn="base" hangingPunct="1">
              <a:spcBef>
                <a:spcPct val="0"/>
              </a:spcBef>
              <a:spcAft>
                <a:spcPct val="0"/>
              </a:spcAft>
            </a:pPr>
            <a:r>
              <a:rPr lang="zh-CN" altLang="en-US" sz="3200" b="1" smtClean="0">
                <a:solidFill>
                  <a:srgbClr val="0000CC"/>
                </a:solidFill>
              </a:rPr>
              <a:t>建军</a:t>
            </a:r>
          </a:p>
        </p:txBody>
      </p:sp>
      <p:sp>
        <p:nvSpPr>
          <p:cNvPr id="33808" name="TextBox 14"/>
          <p:cNvSpPr txBox="1">
            <a:spLocks noChangeArrowheads="1"/>
          </p:cNvSpPr>
          <p:nvPr/>
        </p:nvSpPr>
        <p:spPr bwMode="auto">
          <a:xfrm>
            <a:off x="3217545" y="2948521"/>
            <a:ext cx="2954655"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algn="r" eaLnBrk="1" fontAlgn="base" hangingPunct="1">
              <a:spcBef>
                <a:spcPct val="0"/>
              </a:spcBef>
              <a:spcAft>
                <a:spcPct val="0"/>
              </a:spcAft>
            </a:pPr>
            <a:r>
              <a:rPr lang="zh-CN" altLang="en-US" sz="2400" b="1" smtClean="0">
                <a:solidFill>
                  <a:prstClr val="black"/>
                </a:solidFill>
              </a:rPr>
              <a:t>大陆军总司令华盛顿</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1" grpId="0"/>
      <p:bldP spid="12" grpId="0"/>
      <p:bldP spid="14" grpId="0"/>
      <p:bldP spid="10"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7200" y="80010"/>
            <a:ext cx="8229600" cy="935355"/>
          </a:xfrm>
        </p:spPr>
        <p:txBody>
          <a:bodyPr>
            <a:normAutofit/>
          </a:bodyPr>
          <a:lstStyle/>
          <a:p>
            <a:r>
              <a:rPr kumimoji="1" lang="en-US" altLang="zh-CN"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a:t>
            </a:r>
            <a:r>
              <a:rPr kumimoji="1" lang="zh-CN" altLang="en-US"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独立宣言</a:t>
            </a:r>
            <a:r>
              <a:rPr kumimoji="1" lang="en-US" altLang="zh-CN"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a:t>
            </a:r>
            <a:endParaRPr lang="zh-CN" altLang="en-US"/>
          </a:p>
        </p:txBody>
      </p:sp>
      <p:sp>
        <p:nvSpPr>
          <p:cNvPr id="3" name="内容占位符 2"/>
          <p:cNvSpPr>
            <a:spLocks noGrp="1"/>
          </p:cNvSpPr>
          <p:nvPr>
            <p:ph idx="1"/>
          </p:nvPr>
        </p:nvSpPr>
        <p:spPr>
          <a:xfrm>
            <a:off x="297180" y="3856990"/>
            <a:ext cx="8557260" cy="2342515"/>
          </a:xfrm>
        </p:spPr>
        <p:txBody>
          <a:bodyPr>
            <a:normAutofit lnSpcReduction="10000"/>
          </a:bodyPr>
          <a:lstStyle/>
          <a:p>
            <a:pPr marL="0" indent="0" fontAlgn="base">
              <a:spcBef>
                <a:spcPct val="0"/>
              </a:spcBef>
              <a:spcAft>
                <a:spcPct val="0"/>
              </a:spcAft>
              <a:buNone/>
              <a:defRPr/>
            </a:pPr>
            <a:r>
              <a:rPr lang="en-US" altLang="zh-CN" b="1">
                <a:solidFill>
                  <a:prstClr val="black"/>
                </a:solidFill>
                <a:effectLst>
                  <a:outerShdw blurRad="38100" dist="38100" dir="2700000" algn="tl">
                    <a:srgbClr val="C0C0C0"/>
                  </a:outerShdw>
                </a:effectLst>
                <a:latin typeface="宋体" panose="02010600030101010101" pitchFamily="2" charset="-122"/>
                <a:ea typeface="宋体" panose="02010600030101010101" pitchFamily="2" charset="-122"/>
                <a:sym typeface="+mn-ea"/>
              </a:rPr>
              <a:t>①</a:t>
            </a:r>
            <a:r>
              <a:rPr lang="zh-CN" altLang="en-US" b="1">
                <a:solidFill>
                  <a:prstClr val="black"/>
                </a:solidFill>
                <a:effectLst>
                  <a:outerShdw blurRad="38100" dist="38100" dir="2700000" algn="tl">
                    <a:srgbClr val="C0C0C0"/>
                  </a:outerShdw>
                </a:effectLst>
                <a:latin typeface="宋体" panose="02010600030101010101" pitchFamily="2" charset="-122"/>
                <a:ea typeface="宋体" panose="02010600030101010101" pitchFamily="2" charset="-122"/>
                <a:sym typeface="+mn-ea"/>
              </a:rPr>
              <a:t>宣告了北美殖民地与英国断绝一切隶属关系和政治联系，成为自由独立的国家；</a:t>
            </a:r>
          </a:p>
          <a:p>
            <a:pPr marL="0" indent="0" fontAlgn="base">
              <a:spcBef>
                <a:spcPct val="0"/>
              </a:spcBef>
              <a:spcAft>
                <a:spcPct val="0"/>
              </a:spcAft>
              <a:buNone/>
              <a:defRPr/>
            </a:pPr>
            <a:r>
              <a:rPr lang="zh-CN" altLang="en-US" b="1">
                <a:solidFill>
                  <a:prstClr val="black"/>
                </a:solidFill>
                <a:effectLst>
                  <a:outerShdw blurRad="38100" dist="38100" dir="2700000" algn="tl">
                    <a:srgbClr val="C0C0C0"/>
                  </a:outerShdw>
                </a:effectLst>
                <a:latin typeface="宋体" panose="02010600030101010101" pitchFamily="2" charset="-122"/>
                <a:ea typeface="宋体" panose="02010600030101010101" pitchFamily="2" charset="-122"/>
                <a:sym typeface="+mn-ea"/>
              </a:rPr>
              <a:t>②是北美摆脱英国殖民统治的政治宣言；</a:t>
            </a:r>
          </a:p>
          <a:p>
            <a:pPr marL="0" indent="0" fontAlgn="base">
              <a:spcBef>
                <a:spcPct val="0"/>
              </a:spcBef>
              <a:spcAft>
                <a:spcPct val="0"/>
              </a:spcAft>
              <a:buNone/>
              <a:defRPr/>
            </a:pPr>
            <a:r>
              <a:rPr lang="zh-CN" altLang="en-US" b="1">
                <a:solidFill>
                  <a:prstClr val="black"/>
                </a:solidFill>
                <a:effectLst>
                  <a:outerShdw blurRad="38100" dist="38100" dir="2700000" algn="tl">
                    <a:srgbClr val="C0C0C0"/>
                  </a:outerShdw>
                </a:effectLst>
                <a:latin typeface="宋体" panose="02010600030101010101" pitchFamily="2" charset="-122"/>
                <a:ea typeface="宋体" panose="02010600030101010101" pitchFamily="2" charset="-122"/>
                <a:sym typeface="+mn-ea"/>
              </a:rPr>
              <a:t>③阐述了人民主权的原则；</a:t>
            </a:r>
          </a:p>
          <a:p>
            <a:pPr marL="0" indent="0" fontAlgn="base">
              <a:spcBef>
                <a:spcPct val="0"/>
              </a:spcBef>
              <a:spcAft>
                <a:spcPct val="0"/>
              </a:spcAft>
              <a:buNone/>
              <a:defRPr/>
            </a:pPr>
            <a:r>
              <a:rPr lang="zh-CN" altLang="en-US" b="1">
                <a:solidFill>
                  <a:prstClr val="black"/>
                </a:solidFill>
                <a:effectLst>
                  <a:outerShdw blurRad="38100" dist="38100" dir="2700000" algn="tl">
                    <a:srgbClr val="C0C0C0"/>
                  </a:outerShdw>
                </a:effectLst>
                <a:latin typeface="宋体" panose="02010600030101010101" pitchFamily="2" charset="-122"/>
                <a:ea typeface="宋体" panose="02010600030101010101" pitchFamily="2" charset="-122"/>
                <a:sym typeface="+mn-ea"/>
              </a:rPr>
              <a:t>标志着美国的诞生。</a:t>
            </a:r>
            <a:endParaRPr lang="zh-CN" altLang="en-US">
              <a:latin typeface="宋体" pitchFamily="2" charset="-122"/>
              <a:ea typeface="宋体" panose="02010600030101010101" pitchFamily="2" charset="-122"/>
            </a:endParaRPr>
          </a:p>
        </p:txBody>
      </p:sp>
      <p:sp>
        <p:nvSpPr>
          <p:cNvPr id="4" name="文本框 3"/>
          <p:cNvSpPr txBox="1"/>
          <p:nvPr/>
        </p:nvSpPr>
        <p:spPr>
          <a:xfrm>
            <a:off x="297180" y="1015365"/>
            <a:ext cx="8641080" cy="2676525"/>
          </a:xfrm>
          <a:prstGeom prst="rect">
            <a:avLst/>
          </a:prstGeom>
          <a:solidFill>
            <a:schemeClr val="bg2">
              <a:lumMod val="90000"/>
            </a:schemeClr>
          </a:solidFill>
        </p:spPr>
        <p:txBody>
          <a:bodyPr wrap="square" rtlCol="0" anchor="t">
            <a:spAutoFit/>
          </a:bodyPr>
          <a:lstStyle/>
          <a:p>
            <a:pPr eaLnBrk="1" fontAlgn="base" hangingPunct="1">
              <a:spcBef>
                <a:spcPct val="0"/>
              </a:spcBef>
              <a:spcAft>
                <a:spcPct val="0"/>
              </a:spcAft>
            </a:pPr>
            <a:r>
              <a:rPr kumimoji="1" lang="en-US" altLang="zh-CN"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    </a:t>
            </a:r>
            <a:r>
              <a:rPr kumimoji="1" lang="zh-CN" altLang="en-US"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我们以这些殖民地的善良人民的名义和权力谨庄严宣告：这些联合殖民地从此成为、而且名言正顺地应当成为自由独立的合众国 ，它们解除对于英王的一切隶属关系，而它们与大不列颠王国之间的一切政治联系也应从此完全废止。</a:t>
            </a:r>
          </a:p>
          <a:p>
            <a:pPr eaLnBrk="1" fontAlgn="base" hangingPunct="1">
              <a:spcBef>
                <a:spcPct val="0"/>
              </a:spcBef>
              <a:spcAft>
                <a:spcPct val="0"/>
              </a:spcAft>
            </a:pPr>
            <a:r>
              <a:rPr kumimoji="1" lang="zh-CN" altLang="en-US"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                                                    </a:t>
            </a:r>
            <a:r>
              <a:rPr kumimoji="1" lang="en-US" altLang="zh-CN"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a:t>
            </a:r>
            <a:r>
              <a:rPr kumimoji="1" lang="zh-CN" altLang="en-US"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摘自</a:t>
            </a:r>
            <a:r>
              <a:rPr kumimoji="1" lang="en-US" altLang="zh-CN"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a:t>
            </a:r>
            <a:r>
              <a:rPr kumimoji="1" lang="zh-CN" altLang="en-US"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独立宣言</a:t>
            </a:r>
            <a:r>
              <a:rPr kumimoji="1" lang="en-US" altLang="zh-CN" sz="2800" b="1" smtClean="0">
                <a:solidFill>
                  <a:prstClr val="black"/>
                </a:solidFill>
                <a:latin typeface="华文新魏" panose="02010800040101010101" pitchFamily="2" charset="-122"/>
                <a:ea typeface="华文新魏" panose="02010800040101010101" pitchFamily="2" charset="-122"/>
                <a:cs typeface="华文新魏" panose="02010800040101010101" pitchFamily="2" charset="-122"/>
                <a:sym typeface="+mn-ea"/>
              </a:rPr>
              <a:t>》</a:t>
            </a:r>
            <a:endParaRPr lang="zh-CN" altLang="en-US" sz="2800">
              <a:latin typeface="华文新魏" pitchFamily="2" charset="-122"/>
              <a:ea typeface="华文新魏" pitchFamily="2" charset="-122"/>
              <a:cs typeface="华文新魏" panose="02010800040101010101" pitchFamily="2"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890" name="TextBox 7"/>
          <p:cNvSpPr txBox="1">
            <a:spLocks noChangeArrowheads="1"/>
          </p:cNvSpPr>
          <p:nvPr/>
        </p:nvSpPr>
        <p:spPr bwMode="auto">
          <a:xfrm>
            <a:off x="41912" y="794810"/>
            <a:ext cx="9059863" cy="26765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0"/>
              </a:spcBef>
              <a:spcAft>
                <a:spcPct val="0"/>
              </a:spcAft>
            </a:pPr>
            <a:r>
              <a:rPr lang="zh-CN" altLang="en-US" sz="2400" b="1" smtClean="0">
                <a:solidFill>
                  <a:prstClr val="black"/>
                </a:solidFill>
                <a:latin typeface="宋体" panose="02010600030101010101" pitchFamily="2" charset="-122"/>
                <a:ea typeface="宋体" panose="02010600030101010101" pitchFamily="2" charset="-122"/>
                <a:cs typeface="宋体" panose="02010600030101010101" pitchFamily="2" charset="-122"/>
              </a:rPr>
              <a:t>    </a:t>
            </a:r>
            <a:r>
              <a:rPr lang="zh-CN" altLang="zh-CN" sz="2400" b="1" smtClean="0">
                <a:solidFill>
                  <a:prstClr val="black"/>
                </a:solidFill>
                <a:latin typeface="宋体" panose="02010600030101010101" pitchFamily="2" charset="-122"/>
                <a:ea typeface="宋体" panose="02010600030101010101" pitchFamily="2" charset="-122"/>
                <a:cs typeface="宋体" panose="02010600030101010101" pitchFamily="2" charset="-122"/>
              </a:rPr>
              <a:t>北美独立战争是世界历史上第一次大规模的殖民地人民争取民族解放的资产阶级革命战争</a:t>
            </a:r>
            <a:r>
              <a:rPr lang="zh-CN" altLang="en-US" sz="2400" b="1" smtClean="0">
                <a:solidFill>
                  <a:prstClr val="black"/>
                </a:solidFill>
                <a:latin typeface="宋体" panose="02010600030101010101" pitchFamily="2" charset="-122"/>
                <a:ea typeface="宋体" panose="02010600030101010101" pitchFamily="2" charset="-122"/>
                <a:cs typeface="宋体" panose="02010600030101010101" pitchFamily="2" charset="-122"/>
              </a:rPr>
              <a:t>。</a:t>
            </a:r>
            <a:endParaRPr lang="en-US" altLang="zh-CN" sz="2400" b="1" smtClean="0">
              <a:solidFill>
                <a:prstClr val="black"/>
              </a:solidFill>
              <a:latin typeface="宋体" pitchFamily="2" charset="-122"/>
              <a:ea typeface="宋体" panose="02010600030101010101" pitchFamily="2" charset="-122"/>
              <a:cs typeface="宋体" panose="02010600030101010101" pitchFamily="2" charset="-122"/>
            </a:endParaRPr>
          </a:p>
          <a:p>
            <a:pPr eaLnBrk="1" fontAlgn="base" hangingPunct="1">
              <a:spcBef>
                <a:spcPct val="0"/>
              </a:spcBef>
              <a:spcAft>
                <a:spcPct val="0"/>
              </a:spcAft>
            </a:pPr>
            <a:r>
              <a:rPr lang="en-US" altLang="zh-CN" sz="2400" b="1" smtClean="0">
                <a:solidFill>
                  <a:prstClr val="black"/>
                </a:solidFill>
                <a:latin typeface="宋体" panose="02010600030101010101" pitchFamily="2" charset="-122"/>
                <a:ea typeface="宋体" panose="02010600030101010101" pitchFamily="2" charset="-122"/>
                <a:cs typeface="宋体" panose="02010600030101010101" pitchFamily="2" charset="-122"/>
              </a:rPr>
              <a:t>    </a:t>
            </a:r>
            <a:r>
              <a:rPr lang="zh-CN" altLang="zh-CN" sz="2400" b="1" smtClean="0">
                <a:solidFill>
                  <a:prstClr val="black"/>
                </a:solidFill>
                <a:latin typeface="宋体" panose="02010600030101010101" pitchFamily="2" charset="-122"/>
                <a:ea typeface="宋体" panose="02010600030101010101" pitchFamily="2" charset="-122"/>
                <a:cs typeface="宋体" panose="02010600030101010101" pitchFamily="2" charset="-122"/>
              </a:rPr>
              <a:t>独立战争的胜利，打碎了英国殖民统治的桎梏，实现了北美殖民地政治上的独立，大大解放了北美殖民地的生产力……</a:t>
            </a:r>
            <a:endParaRPr lang="en-US" altLang="zh-CN" sz="2400" b="1" smtClean="0">
              <a:solidFill>
                <a:prstClr val="black"/>
              </a:solidFill>
              <a:latin typeface="宋体" panose="02010600030101010101" pitchFamily="2" charset="-122"/>
              <a:ea typeface="宋体" panose="02010600030101010101" pitchFamily="2" charset="-122"/>
              <a:cs typeface="宋体" panose="02010600030101010101" pitchFamily="2" charset="-122"/>
            </a:endParaRPr>
          </a:p>
          <a:p>
            <a:pPr eaLnBrk="1" fontAlgn="base" hangingPunct="1">
              <a:spcBef>
                <a:spcPct val="0"/>
              </a:spcBef>
              <a:spcAft>
                <a:spcPct val="0"/>
              </a:spcAft>
            </a:pPr>
            <a:r>
              <a:rPr lang="en-US" altLang="zh-CN" sz="2400" b="1" smtClean="0">
                <a:solidFill>
                  <a:prstClr val="black"/>
                </a:solidFill>
                <a:latin typeface="宋体" panose="02010600030101010101" pitchFamily="2" charset="-122"/>
                <a:ea typeface="宋体" panose="02010600030101010101" pitchFamily="2" charset="-122"/>
                <a:cs typeface="宋体" panose="02010600030101010101" pitchFamily="2" charset="-122"/>
              </a:rPr>
              <a:t>    </a:t>
            </a:r>
            <a:r>
              <a:rPr lang="zh-CN" altLang="zh-CN" sz="2400" b="1" smtClean="0">
                <a:solidFill>
                  <a:prstClr val="black"/>
                </a:solidFill>
                <a:latin typeface="宋体" panose="02010600030101010101" pitchFamily="2" charset="-122"/>
                <a:ea typeface="宋体" panose="02010600030101010101" pitchFamily="2" charset="-122"/>
                <a:cs typeface="宋体" panose="02010600030101010101" pitchFamily="2" charset="-122"/>
              </a:rPr>
              <a:t>它不仅惊醒了欧洲，促进了法国资产阶级革命的爆发，而且为拉丁美洲争取民族独立的斗争提供了成功的范例。 </a:t>
            </a:r>
            <a:r>
              <a:rPr lang="en-US" altLang="zh-CN" sz="2400" b="1" smtClean="0">
                <a:solidFill>
                  <a:prstClr val="black"/>
                </a:solidFill>
                <a:latin typeface="宋体" panose="02010600030101010101" pitchFamily="2" charset="-122"/>
                <a:ea typeface="宋体" panose="02010600030101010101" pitchFamily="2" charset="-122"/>
                <a:cs typeface="宋体" panose="02010600030101010101" pitchFamily="2" charset="-122"/>
              </a:rPr>
              <a:t>   </a:t>
            </a:r>
          </a:p>
          <a:p>
            <a:pPr eaLnBrk="1" fontAlgn="base" hangingPunct="1">
              <a:spcBef>
                <a:spcPct val="0"/>
              </a:spcBef>
              <a:spcAft>
                <a:spcPct val="0"/>
              </a:spcAft>
            </a:pPr>
            <a:r>
              <a:rPr lang="en-US" altLang="zh-CN" sz="2400" b="1" smtClean="0">
                <a:solidFill>
                  <a:prstClr val="black"/>
                </a:solidFill>
                <a:latin typeface="宋体" panose="02010600030101010101" pitchFamily="2" charset="-122"/>
                <a:ea typeface="宋体" panose="02010600030101010101" pitchFamily="2" charset="-122"/>
                <a:cs typeface="宋体" panose="02010600030101010101" pitchFamily="2" charset="-122"/>
              </a:rPr>
              <a:t>                                    </a:t>
            </a:r>
            <a:r>
              <a:rPr lang="zh-CN" altLang="zh-CN" sz="2400" b="1" smtClean="0">
                <a:solidFill>
                  <a:prstClr val="black"/>
                </a:solidFill>
                <a:latin typeface="宋体" panose="02010600030101010101" pitchFamily="2" charset="-122"/>
                <a:ea typeface="宋体" panose="02010600030101010101" pitchFamily="2" charset="-122"/>
                <a:cs typeface="宋体" panose="02010600030101010101" pitchFamily="2" charset="-122"/>
              </a:rPr>
              <a:t>——唐晋《大国崛起》 </a:t>
            </a:r>
            <a:endParaRPr lang="zh-CN" altLang="en-US" sz="2400" b="1" smtClean="0">
              <a:solidFill>
                <a:prstClr val="black"/>
              </a:solidFill>
              <a:latin typeface="宋体" pitchFamily="2" charset="-122"/>
              <a:ea typeface="宋体" panose="02010600030101010101" pitchFamily="2" charset="-122"/>
              <a:cs typeface="宋体" panose="02010600030101010101" pitchFamily="2" charset="-122"/>
            </a:endParaRPr>
          </a:p>
        </p:txBody>
      </p:sp>
      <p:sp>
        <p:nvSpPr>
          <p:cNvPr id="37891" name="TextBox 8"/>
          <p:cNvSpPr txBox="1">
            <a:spLocks noChangeArrowheads="1"/>
          </p:cNvSpPr>
          <p:nvPr/>
        </p:nvSpPr>
        <p:spPr bwMode="auto">
          <a:xfrm>
            <a:off x="635" y="0"/>
            <a:ext cx="9143365" cy="64516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fontAlgn="base" hangingPunct="1">
              <a:spcBef>
                <a:spcPct val="0"/>
              </a:spcBef>
              <a:spcAft>
                <a:spcPct val="0"/>
              </a:spcAft>
            </a:pPr>
            <a:r>
              <a:rPr lang="zh-CN" altLang="en-US" sz="3600" b="1" smtClean="0">
                <a:solidFill>
                  <a:schemeClr val="tx1"/>
                </a:solidFill>
                <a:latin typeface="黑体" panose="02010609060101010101" pitchFamily="49" charset="-122"/>
                <a:ea typeface="黑体" panose="02010609060101010101" pitchFamily="49" charset="-122"/>
              </a:rPr>
              <a:t>阅读下列材料，分析北美独立战争的影响。</a:t>
            </a:r>
          </a:p>
        </p:txBody>
      </p:sp>
      <p:sp>
        <p:nvSpPr>
          <p:cNvPr id="2" name="矩形 1"/>
          <p:cNvSpPr>
            <a:spLocks noChangeArrowheads="1"/>
          </p:cNvSpPr>
          <p:nvPr/>
        </p:nvSpPr>
        <p:spPr bwMode="auto">
          <a:xfrm>
            <a:off x="104775" y="3862705"/>
            <a:ext cx="8935720" cy="26765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2800" b="1" smtClean="0">
                <a:solidFill>
                  <a:schemeClr val="tx1"/>
                </a:solidFill>
                <a:latin typeface="宋体" panose="02010600030101010101" pitchFamily="2" charset="-122"/>
                <a:ea typeface="宋体" panose="02010600030101010101" pitchFamily="2" charset="-122"/>
                <a:cs typeface="宋体" panose="02010600030101010101" pitchFamily="2" charset="-122"/>
              </a:rPr>
              <a:t>①北美独立战争是一次争取民族解放的资产阶级革命战争；</a:t>
            </a:r>
            <a:endParaRPr lang="en-US" altLang="zh-CN" sz="2800" b="1" smtClean="0">
              <a:solidFill>
                <a:schemeClr val="tx1"/>
              </a:solidFill>
              <a:latin typeface="宋体" pitchFamily="2" charset="-122"/>
              <a:ea typeface="宋体" panose="02010600030101010101" pitchFamily="2" charset="-122"/>
              <a:cs typeface="宋体" panose="02010600030101010101" pitchFamily="2" charset="-122"/>
            </a:endParaRPr>
          </a:p>
          <a:p>
            <a:pPr fontAlgn="base">
              <a:spcBef>
                <a:spcPct val="0"/>
              </a:spcBef>
              <a:spcAft>
                <a:spcPct val="0"/>
              </a:spcAft>
            </a:pPr>
            <a:r>
              <a:rPr lang="zh-CN" altLang="en-US" sz="2800" b="1" smtClean="0">
                <a:solidFill>
                  <a:schemeClr val="tx1"/>
                </a:solidFill>
                <a:latin typeface="宋体" panose="02010600030101010101" pitchFamily="2" charset="-122"/>
                <a:ea typeface="宋体" panose="02010600030101010101" pitchFamily="2" charset="-122"/>
                <a:cs typeface="宋体" panose="02010600030101010101" pitchFamily="2" charset="-122"/>
              </a:rPr>
              <a:t>②推翻了英国的殖民统治，建立独立的新国家；</a:t>
            </a:r>
            <a:endPar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endParaRPr>
          </a:p>
          <a:p>
            <a:pPr fontAlgn="base">
              <a:spcBef>
                <a:spcPct val="0"/>
              </a:spcBef>
              <a:spcAft>
                <a:spcPct val="0"/>
              </a:spcAft>
            </a:pPr>
            <a:r>
              <a:rPr lang="zh-CN" altLang="en-US" sz="2800" b="1" smtClean="0">
                <a:solidFill>
                  <a:schemeClr val="tx1"/>
                </a:solidFill>
                <a:latin typeface="宋体" panose="02010600030101010101" pitchFamily="2" charset="-122"/>
                <a:ea typeface="宋体" panose="02010600030101010101" pitchFamily="2" charset="-122"/>
                <a:cs typeface="宋体" panose="02010600030101010101" pitchFamily="2" charset="-122"/>
              </a:rPr>
              <a:t>③促进北美资本主义经济发展；</a:t>
            </a:r>
            <a:endPar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endParaRPr>
          </a:p>
          <a:p>
            <a:pPr fontAlgn="base">
              <a:spcBef>
                <a:spcPct val="0"/>
              </a:spcBef>
              <a:spcAft>
                <a:spcPct val="0"/>
              </a:spcAft>
            </a:pPr>
            <a:r>
              <a:rPr lang="zh-CN" altLang="en-US" sz="2800" b="1" smtClean="0">
                <a:solidFill>
                  <a:schemeClr val="tx1"/>
                </a:solidFill>
                <a:latin typeface="宋体" panose="02010600030101010101" pitchFamily="2" charset="-122"/>
                <a:ea typeface="宋体" panose="02010600030101010101" pitchFamily="2" charset="-122"/>
                <a:cs typeface="宋体" panose="02010600030101010101" pitchFamily="2" charset="-122"/>
              </a:rPr>
              <a:t>④促进欧洲国家资产阶级革命的爆发，为拉丁美洲独立战争提供范例</a:t>
            </a:r>
            <a:r>
              <a:rPr lang="en-US" altLang="zh-CN" sz="2800" b="1" smtClean="0">
                <a:solidFill>
                  <a:schemeClr val="tx1"/>
                </a:solidFill>
                <a:latin typeface="宋体" panose="02010600030101010101" pitchFamily="2" charset="-122"/>
                <a:ea typeface="宋体" panose="02010600030101010101" pitchFamily="2" charset="-122"/>
                <a:cs typeface="宋体" panose="02010600030101010101" pitchFamily="2" charset="-122"/>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03448" y="53752"/>
            <a:ext cx="8229600" cy="710952"/>
          </a:xfrm>
        </p:spPr>
        <p:txBody>
          <a:bodyPr>
            <a:normAutofit fontScale="90000"/>
          </a:bodyPr>
          <a:lstStyle/>
          <a:p>
            <a:r>
              <a:rPr lang="en-US" altLang="zh-CN" smtClean="0"/>
              <a:t>3</a:t>
            </a:r>
            <a:r>
              <a:rPr lang="zh-CN" altLang="en-US" smtClean="0"/>
              <a:t>、法国资产阶级革命</a:t>
            </a:r>
            <a:endParaRPr lang="zh-CN" altLang="en-US"/>
          </a:p>
        </p:txBody>
      </p:sp>
      <p:sp>
        <p:nvSpPr>
          <p:cNvPr id="7" name="内容占位符 6"/>
          <p:cNvSpPr>
            <a:spLocks noGrp="1"/>
          </p:cNvSpPr>
          <p:nvPr>
            <p:ph idx="1"/>
          </p:nvPr>
        </p:nvSpPr>
        <p:spPr>
          <a:xfrm>
            <a:off x="136103" y="1215919"/>
            <a:ext cx="9007897" cy="2141076"/>
          </a:xfrm>
        </p:spPr>
        <p:txBody>
          <a:bodyPr>
            <a:noAutofit/>
          </a:bodyPr>
          <a:lstStyle/>
          <a:p>
            <a:pPr marL="0" indent="0">
              <a:spcBef>
                <a:spcPct val="0"/>
              </a:spcBef>
              <a:buNone/>
            </a:pPr>
            <a:r>
              <a:rPr lang="en-US" altLang="zh-CN" b="1">
                <a:latin typeface="宋体" panose="02010600030101010101" pitchFamily="2" charset="-122"/>
                <a:ea typeface="宋体" panose="02010600030101010101" pitchFamily="2" charset="-122"/>
              </a:rPr>
              <a:t>    </a:t>
            </a:r>
            <a:r>
              <a:rPr lang="en-US" altLang="zh-CN" b="1" smtClean="0">
                <a:latin typeface="宋体" panose="02010600030101010101" pitchFamily="2" charset="-122"/>
                <a:ea typeface="宋体" panose="02010600030101010101" pitchFamily="2" charset="-122"/>
              </a:rPr>
              <a:t>18</a:t>
            </a:r>
            <a:r>
              <a:rPr lang="zh-CN" altLang="en-US" b="1">
                <a:latin typeface="宋体" panose="02010600030101010101" pitchFamily="2" charset="-122"/>
                <a:ea typeface="宋体" panose="02010600030101010101" pitchFamily="2" charset="-122"/>
              </a:rPr>
              <a:t>世纪，法国专制制度严重阻碍资本主义发展，</a:t>
            </a:r>
            <a:r>
              <a:rPr lang="zh-CN" altLang="en-US" b="1" smtClean="0">
                <a:latin typeface="宋体" panose="02010600030101010101" pitchFamily="2" charset="-122"/>
                <a:ea typeface="宋体" panose="02010600030101010101" pitchFamily="2" charset="-122"/>
              </a:rPr>
              <a:t>力量</a:t>
            </a:r>
            <a:r>
              <a:rPr lang="zh-CN" altLang="en-US" b="1">
                <a:latin typeface="宋体" panose="02010600030101010101" pitchFamily="2" charset="-122"/>
                <a:ea typeface="宋体" panose="02010600030101010101" pitchFamily="2" charset="-122"/>
              </a:rPr>
              <a:t>日益壮大的资产阶级迫切要求摆脱封建专制统治和</a:t>
            </a:r>
            <a:r>
              <a:rPr lang="zh-CN" altLang="en-US" b="1" smtClean="0">
                <a:latin typeface="宋体" panose="02010600030101010101" pitchFamily="2" charset="-122"/>
                <a:ea typeface="宋体" panose="02010600030101010101" pitchFamily="2" charset="-122"/>
              </a:rPr>
              <a:t>等级制度</a:t>
            </a:r>
            <a:r>
              <a:rPr lang="zh-CN" altLang="en-US" b="1">
                <a:latin typeface="宋体" panose="02010600030101010101" pitchFamily="2" charset="-122"/>
                <a:ea typeface="宋体" panose="02010600030101010101" pitchFamily="2" charset="-122"/>
              </a:rPr>
              <a:t>的束缚，启蒙思想也对民众产生了深刻</a:t>
            </a:r>
            <a:r>
              <a:rPr lang="zh-CN" altLang="en-US" b="1" smtClean="0">
                <a:latin typeface="宋体" panose="02010600030101010101" pitchFamily="2" charset="-122"/>
                <a:ea typeface="宋体" panose="02010600030101010101" pitchFamily="2" charset="-122"/>
              </a:rPr>
              <a:t>影响。</a:t>
            </a:r>
            <a:endParaRPr lang="zh-CN" altLang="en-US" b="1">
              <a:latin typeface="宋体" pitchFamily="2" charset="-122"/>
              <a:ea typeface="宋体" panose="02010600030101010101" pitchFamily="2" charset="-122"/>
            </a:endParaRPr>
          </a:p>
        </p:txBody>
      </p:sp>
      <p:sp>
        <p:nvSpPr>
          <p:cNvPr id="3" name="TextBox 2"/>
          <p:cNvSpPr txBox="1"/>
          <p:nvPr/>
        </p:nvSpPr>
        <p:spPr>
          <a:xfrm>
            <a:off x="-22521" y="692696"/>
            <a:ext cx="9174234" cy="523220"/>
          </a:xfrm>
          <a:prstGeom prst="rect">
            <a:avLst/>
          </a:prstGeom>
          <a:solidFill>
            <a:schemeClr val="bg2">
              <a:lumMod val="90000"/>
            </a:schemeClr>
          </a:solidFill>
        </p:spPr>
        <p:txBody>
          <a:bodyPr wrap="square" rtlCol="0">
            <a:spAutoFit/>
          </a:bodyPr>
          <a:lstStyle/>
          <a:p>
            <a:r>
              <a:rPr lang="zh-CN" altLang="en-US" sz="2800" b="1" smtClean="0">
                <a:solidFill>
                  <a:prstClr val="black"/>
                </a:solidFill>
                <a:latin typeface="宋体" panose="02010600030101010101" pitchFamily="2" charset="-122"/>
                <a:ea typeface="宋体" panose="02010600030101010101" pitchFamily="2" charset="-122"/>
              </a:rPr>
              <a:t>（</a:t>
            </a:r>
            <a:r>
              <a:rPr lang="en-US" altLang="zh-CN" sz="2800" b="1" smtClean="0">
                <a:solidFill>
                  <a:prstClr val="black"/>
                </a:solidFill>
                <a:latin typeface="宋体" panose="02010600030101010101" pitchFamily="2" charset="-122"/>
                <a:ea typeface="宋体" panose="02010600030101010101" pitchFamily="2" charset="-122"/>
              </a:rPr>
              <a:t>1</a:t>
            </a:r>
            <a:r>
              <a:rPr lang="zh-CN" altLang="en-US" sz="2800" b="1" smtClean="0">
                <a:solidFill>
                  <a:prstClr val="black"/>
                </a:solidFill>
                <a:latin typeface="宋体" panose="02010600030101010101" pitchFamily="2" charset="-122"/>
                <a:ea typeface="宋体" panose="02010600030101010101" pitchFamily="2" charset="-122"/>
              </a:rPr>
              <a:t>）阅读材料，思考法国大革命爆发的原因。</a:t>
            </a:r>
            <a:endParaRPr lang="zh-CN" altLang="en-US" sz="2800" b="1">
              <a:solidFill>
                <a:prstClr val="black"/>
              </a:solidFill>
              <a:latin typeface="宋体" panose="02010600030101010101" pitchFamily="2" charset="-122"/>
              <a:ea typeface="宋体" panose="02010600030101010101" pitchFamily="2" charset="-122"/>
            </a:endParaRPr>
          </a:p>
        </p:txBody>
      </p:sp>
      <p:sp>
        <p:nvSpPr>
          <p:cNvPr id="4" name="矩形 3"/>
          <p:cNvSpPr/>
          <p:nvPr/>
        </p:nvSpPr>
        <p:spPr>
          <a:xfrm>
            <a:off x="220907" y="3467989"/>
            <a:ext cx="8712968" cy="3107690"/>
          </a:xfrm>
          <a:prstGeom prst="rect">
            <a:avLst/>
          </a:prstGeom>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     法国为了对付英国，考虑参加美国独立战争。如果法国国王在美国的行动</a:t>
            </a:r>
            <a:r>
              <a:rPr kumimoji="0" lang="en-US" altLang="zh-CN"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a:t>
            </a:r>
            <a:r>
              <a:rPr kumimoji="0" lang="zh-CN" altLang="en-US"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指支持美国并参战</a:t>
            </a:r>
            <a:r>
              <a:rPr kumimoji="0" lang="en-US" altLang="zh-CN"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a:t>
            </a:r>
            <a:r>
              <a:rPr kumimoji="0" lang="zh-CN" altLang="en-US"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是正确的，那么，他在国内的做法就完全是错误的；而如果美国的行动是正当的</a:t>
            </a:r>
            <a:r>
              <a:rPr kumimoji="0" lang="en-US" altLang="zh-CN"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a:t>
            </a:r>
            <a:r>
              <a:rPr kumimoji="0" lang="zh-CN" altLang="en-US"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其理由很充分，那么，这个理由在法国要充分一百倍。</a:t>
            </a: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       </a:t>
            </a:r>
            <a:r>
              <a:rPr kumimoji="0" lang="en-US" altLang="zh-CN"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a:t>
            </a:r>
            <a:r>
              <a:rPr kumimoji="0" lang="zh-CN" altLang="en-US"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杨光</a:t>
            </a:r>
            <a:r>
              <a:rPr kumimoji="0" lang="en-US" altLang="zh-CN"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a:t>
            </a:r>
            <a:r>
              <a:rPr kumimoji="0" lang="zh-CN" altLang="en-US"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“好心”改革引发大革命</a:t>
            </a:r>
            <a:r>
              <a:rPr kumimoji="0" lang="en-US" altLang="zh-CN"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a:t>
            </a:r>
            <a:r>
              <a:rPr kumimoji="0" lang="zh-CN" altLang="en-US"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历史新说</a:t>
            </a:r>
            <a:r>
              <a:rPr kumimoji="0" lang="en-US" altLang="zh-CN" sz="2800" b="1" i="0" u="none" strike="noStrike" kern="0" cap="none" spc="0" normalizeH="0" baseline="0" noProof="0" smtClean="0">
                <a:ln>
                  <a:noFill/>
                </a:ln>
                <a:solidFill>
                  <a:schemeClr val="tx2">
                    <a:lumMod val="75000"/>
                    <a:lumOff val="25000"/>
                  </a:schemeClr>
                </a:solidFill>
                <a:effectLst/>
                <a:uLnTx/>
                <a:uFillTx/>
                <a:latin typeface="宋体" panose="02010600030101010101" pitchFamily="2" charset="-122"/>
                <a:ea typeface="宋体" panose="02010600030101010101" pitchFamily="2" charset="-122"/>
              </a:rPr>
              <a:t>,2003(4).</a:t>
            </a:r>
            <a:endParaRPr kumimoji="0" lang="zh-CN" altLang="en-US" sz="2800" b="0" i="0" u="none" strike="noStrike" kern="0" cap="none" spc="0" normalizeH="0" baseline="0" noProof="0" smtClean="0">
              <a:ln>
                <a:noFill/>
              </a:ln>
              <a:solidFill>
                <a:schemeClr val="tx2">
                  <a:lumMod val="75000"/>
                  <a:lumOff val="25000"/>
                </a:schemeClr>
              </a:solidFill>
              <a:effectLst/>
              <a:uLnTx/>
              <a:uFillTx/>
              <a:latin typeface="宋体" pitchFamily="2" charset="-122"/>
              <a:ea typeface="宋体" panose="02010600030101010101" pitchFamily="2"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51520" y="1052736"/>
            <a:ext cx="8640960" cy="3744416"/>
          </a:xfrm>
          <a:solidFill>
            <a:schemeClr val="bg2">
              <a:lumMod val="90000"/>
            </a:schemeClr>
          </a:solidFill>
        </p:spPr>
        <p:txBody>
          <a:bodyPr/>
          <a:lstStyle/>
          <a:p>
            <a:pPr marL="0" indent="0">
              <a:buNone/>
            </a:pPr>
            <a:r>
              <a:rPr lang="zh-CN" altLang="en-US" b="1" smtClean="0">
                <a:latin typeface="+mj-ea"/>
                <a:ea typeface="+mj-ea"/>
              </a:rPr>
              <a:t>法国</a:t>
            </a:r>
            <a:r>
              <a:rPr lang="zh-CN" altLang="en-US" b="1">
                <a:latin typeface="+mj-ea"/>
                <a:ea typeface="+mj-ea"/>
              </a:rPr>
              <a:t>大革命爆发的原因</a:t>
            </a:r>
            <a:r>
              <a:rPr lang="zh-CN" altLang="en-US" b="1" smtClean="0">
                <a:latin typeface="+mj-ea"/>
                <a:ea typeface="+mj-ea"/>
              </a:rPr>
              <a:t>：</a:t>
            </a:r>
            <a:endParaRPr lang="en-US" altLang="zh-CN" b="1" smtClean="0">
              <a:latin typeface="+mj-ea"/>
              <a:ea typeface="+mj-ea"/>
            </a:endParaRPr>
          </a:p>
          <a:p>
            <a:pPr marL="0" indent="0">
              <a:buNone/>
            </a:pPr>
            <a:r>
              <a:rPr lang="zh-CN" altLang="en-US" b="1" smtClean="0">
                <a:latin typeface="+mj-ea"/>
                <a:ea typeface="+mj-ea"/>
              </a:rPr>
              <a:t>（</a:t>
            </a:r>
            <a:r>
              <a:rPr lang="en-US" altLang="zh-CN" b="1" smtClean="0">
                <a:latin typeface="+mj-ea"/>
                <a:ea typeface="+mj-ea"/>
              </a:rPr>
              <a:t>1</a:t>
            </a:r>
            <a:r>
              <a:rPr lang="zh-CN" altLang="en-US" b="1">
                <a:latin typeface="+mj-ea"/>
                <a:ea typeface="+mj-ea"/>
              </a:rPr>
              <a:t>）法国专制制度严重阻碍资本主义</a:t>
            </a:r>
            <a:r>
              <a:rPr lang="zh-CN" altLang="en-US" b="1" smtClean="0">
                <a:latin typeface="+mj-ea"/>
                <a:ea typeface="+mj-ea"/>
              </a:rPr>
              <a:t>发展；</a:t>
            </a:r>
            <a:endParaRPr lang="en-US" altLang="zh-CN" b="1" smtClean="0">
              <a:latin typeface="+mj-ea"/>
              <a:ea typeface="+mj-ea"/>
            </a:endParaRPr>
          </a:p>
          <a:p>
            <a:pPr marL="0" indent="0">
              <a:buNone/>
            </a:pPr>
            <a:r>
              <a:rPr lang="zh-CN" altLang="en-US" b="1" smtClean="0">
                <a:latin typeface="+mj-ea"/>
                <a:ea typeface="+mj-ea"/>
              </a:rPr>
              <a:t>（</a:t>
            </a:r>
            <a:r>
              <a:rPr lang="en-US" altLang="zh-CN" b="1" smtClean="0">
                <a:latin typeface="+mj-ea"/>
                <a:ea typeface="+mj-ea"/>
              </a:rPr>
              <a:t>2</a:t>
            </a:r>
            <a:r>
              <a:rPr lang="zh-CN" altLang="en-US" b="1" smtClean="0">
                <a:latin typeface="+mj-ea"/>
                <a:ea typeface="+mj-ea"/>
              </a:rPr>
              <a:t>）资本主义经济发展和资产阶级力量的壮大；</a:t>
            </a:r>
            <a:endParaRPr lang="en-US" altLang="zh-CN" b="1" smtClean="0">
              <a:latin typeface="+mj-ea"/>
              <a:ea typeface="+mj-ea"/>
            </a:endParaRPr>
          </a:p>
          <a:p>
            <a:pPr marL="0" indent="0">
              <a:buNone/>
            </a:pPr>
            <a:r>
              <a:rPr lang="zh-CN" altLang="en-US" b="1" smtClean="0">
                <a:latin typeface="+mj-ea"/>
                <a:ea typeface="+mj-ea"/>
              </a:rPr>
              <a:t>（</a:t>
            </a:r>
            <a:r>
              <a:rPr lang="en-US" altLang="zh-CN" b="1" smtClean="0">
                <a:latin typeface="+mj-ea"/>
                <a:ea typeface="+mj-ea"/>
              </a:rPr>
              <a:t>3</a:t>
            </a:r>
            <a:r>
              <a:rPr lang="zh-CN" altLang="en-US" b="1" smtClean="0">
                <a:latin typeface="+mj-ea"/>
                <a:ea typeface="+mj-ea"/>
              </a:rPr>
              <a:t>）启蒙思想的影响；</a:t>
            </a:r>
            <a:endParaRPr lang="en-US" altLang="zh-CN" b="1" smtClean="0">
              <a:latin typeface="+mj-ea"/>
              <a:ea typeface="+mj-ea"/>
            </a:endParaRPr>
          </a:p>
          <a:p>
            <a:pPr marL="0" indent="0">
              <a:buNone/>
            </a:pPr>
            <a:r>
              <a:rPr lang="zh-CN" altLang="en-US" b="1" smtClean="0">
                <a:latin typeface="+mj-ea"/>
                <a:ea typeface="+mj-ea"/>
              </a:rPr>
              <a:t>（</a:t>
            </a:r>
            <a:r>
              <a:rPr lang="en-US" altLang="zh-CN" b="1" smtClean="0">
                <a:latin typeface="+mj-ea"/>
                <a:ea typeface="+mj-ea"/>
              </a:rPr>
              <a:t>4</a:t>
            </a:r>
            <a:r>
              <a:rPr lang="zh-CN" altLang="en-US" b="1" smtClean="0">
                <a:latin typeface="+mj-ea"/>
                <a:ea typeface="+mj-ea"/>
              </a:rPr>
              <a:t>）美国独立战争的影响。</a:t>
            </a:r>
            <a:endParaRPr lang="zh-CN" altLang="en-US" b="1">
              <a:latin typeface="+mj-ea"/>
              <a:ea typeface="+mj-ea"/>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0"/>
            <a:ext cx="5940152" cy="620688"/>
          </a:xfrm>
          <a:solidFill>
            <a:schemeClr val="bg2">
              <a:lumMod val="90000"/>
            </a:schemeClr>
          </a:solidFill>
        </p:spPr>
        <p:txBody>
          <a:bodyPr>
            <a:normAutofit fontScale="90000"/>
          </a:bodyPr>
          <a:lstStyle/>
          <a:p>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2</a:t>
            </a:r>
            <a:r>
              <a:rPr lang="zh-CN" altLang="en-US" sz="2800" b="1" smtClean="0">
                <a:latin typeface="宋体" panose="02010600030101010101" pitchFamily="2" charset="-122"/>
                <a:ea typeface="宋体" panose="02010600030101010101" pitchFamily="2" charset="-122"/>
              </a:rPr>
              <a:t>）阅读材料，概述法国大革命的过程</a:t>
            </a:r>
            <a:endParaRPr lang="zh-CN" altLang="en-US" sz="2800" b="1">
              <a:latin typeface="宋体" panose="02010600030101010101" pitchFamily="2" charset="-122"/>
              <a:ea typeface="宋体" panose="02010600030101010101" pitchFamily="2" charset="-122"/>
            </a:endParaRPr>
          </a:p>
        </p:txBody>
      </p:sp>
      <p:sp>
        <p:nvSpPr>
          <p:cNvPr id="3" name="内容占位符 2"/>
          <p:cNvSpPr>
            <a:spLocks noGrp="1"/>
          </p:cNvSpPr>
          <p:nvPr>
            <p:ph idx="1"/>
          </p:nvPr>
        </p:nvSpPr>
        <p:spPr>
          <a:xfrm>
            <a:off x="107504" y="692696"/>
            <a:ext cx="8929490" cy="6048672"/>
          </a:xfrm>
        </p:spPr>
        <p:txBody>
          <a:bodyPr>
            <a:noAutofit/>
          </a:bodyPr>
          <a:lstStyle/>
          <a:p>
            <a:pPr marL="0" indent="0">
              <a:buNone/>
            </a:pPr>
            <a:r>
              <a:rPr lang="en-US" altLang="zh-CN" sz="2800" b="1" smtClean="0">
                <a:latin typeface="宋体" panose="02010600030101010101" pitchFamily="2" charset="-122"/>
                <a:ea typeface="宋体" panose="02010600030101010101" pitchFamily="2" charset="-122"/>
              </a:rPr>
              <a:t>    1789</a:t>
            </a:r>
            <a:r>
              <a:rPr lang="zh-CN" altLang="en-US" sz="2800" b="1" smtClean="0">
                <a:latin typeface="宋体" panose="02010600030101010101" pitchFamily="2" charset="-122"/>
                <a:ea typeface="宋体" panose="02010600030101010101" pitchFamily="2" charset="-122"/>
              </a:rPr>
              <a:t>年</a:t>
            </a:r>
            <a:r>
              <a:rPr lang="en-US" altLang="zh-CN" sz="2800" b="1" smtClean="0">
                <a:latin typeface="宋体" panose="02010600030101010101" pitchFamily="2" charset="-122"/>
                <a:ea typeface="宋体" panose="02010600030101010101" pitchFamily="2" charset="-122"/>
              </a:rPr>
              <a:t>7</a:t>
            </a:r>
            <a:r>
              <a:rPr lang="zh-CN" altLang="en-US" sz="2800" b="1">
                <a:latin typeface="宋体" panose="02010600030101010101" pitchFamily="2" charset="-122"/>
                <a:ea typeface="宋体" panose="02010600030101010101" pitchFamily="2" charset="-122"/>
              </a:rPr>
              <a:t>月</a:t>
            </a:r>
            <a:r>
              <a:rPr lang="en-US" altLang="zh-CN" sz="2800" b="1" smtClean="0">
                <a:latin typeface="宋体" panose="02010600030101010101" pitchFamily="2" charset="-122"/>
                <a:ea typeface="宋体" panose="02010600030101010101" pitchFamily="2" charset="-122"/>
              </a:rPr>
              <a:t>14</a:t>
            </a:r>
            <a:r>
              <a:rPr lang="zh-CN" altLang="en-US" sz="2800" b="1" smtClean="0">
                <a:latin typeface="宋体" panose="02010600030101010101" pitchFamily="2" charset="-122"/>
                <a:ea typeface="宋体" panose="02010600030101010101" pitchFamily="2" charset="-122"/>
              </a:rPr>
              <a:t>日</a:t>
            </a:r>
            <a:r>
              <a:rPr lang="en-US" altLang="zh-CN" sz="2800" b="1" smtClean="0">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法国民众</a:t>
            </a:r>
            <a:r>
              <a:rPr lang="zh-CN" altLang="en-US" sz="2800" b="1" smtClean="0">
                <a:latin typeface="宋体" panose="02010600030101010101" pitchFamily="2" charset="-122"/>
                <a:ea typeface="宋体" panose="02010600030101010101" pitchFamily="2" charset="-122"/>
              </a:rPr>
              <a:t>攻占象征</a:t>
            </a:r>
            <a:r>
              <a:rPr lang="zh-CN" altLang="en-US" sz="2800" b="1">
                <a:latin typeface="宋体" panose="02010600030101010101" pitchFamily="2" charset="-122"/>
                <a:ea typeface="宋体" panose="02010600030101010101" pitchFamily="2" charset="-122"/>
              </a:rPr>
              <a:t>专制的巴士底狱，法国大革命由此</a:t>
            </a:r>
            <a:r>
              <a:rPr lang="zh-CN" altLang="en-US" sz="2800" b="1" smtClean="0">
                <a:latin typeface="宋体" panose="02010600030101010101" pitchFamily="2" charset="-122"/>
                <a:ea typeface="宋体" panose="02010600030101010101" pitchFamily="2" charset="-122"/>
              </a:rPr>
              <a:t>爆发。革命</a:t>
            </a:r>
            <a:r>
              <a:rPr lang="zh-CN" altLang="en-US" sz="2800" b="1">
                <a:latin typeface="宋体" panose="02010600030101010101" pitchFamily="2" charset="-122"/>
                <a:ea typeface="宋体" panose="02010600030101010101" pitchFamily="2" charset="-122"/>
              </a:rPr>
              <a:t>猛烈冲击了专制制度，资产阶级</a:t>
            </a:r>
            <a:r>
              <a:rPr lang="zh-CN" altLang="en-US" sz="2800" b="1" smtClean="0">
                <a:latin typeface="宋体" panose="02010600030101010101" pitchFamily="2" charset="-122"/>
                <a:ea typeface="宋体" panose="02010600030101010101" pitchFamily="2" charset="-122"/>
              </a:rPr>
              <a:t>控制的</a:t>
            </a:r>
            <a:r>
              <a:rPr lang="zh-CN" altLang="en-US" sz="2800" b="1">
                <a:latin typeface="宋体" panose="02010600030101010101" pitchFamily="2" charset="-122"/>
                <a:ea typeface="宋体" panose="02010600030101010101" pitchFamily="2" charset="-122"/>
              </a:rPr>
              <a:t>制宪议会逐渐掌握了</a:t>
            </a:r>
            <a:r>
              <a:rPr lang="zh-CN" altLang="en-US" sz="2800" b="1" smtClean="0">
                <a:latin typeface="宋体" panose="02010600030101010101" pitchFamily="2" charset="-122"/>
                <a:ea typeface="宋体" panose="02010600030101010101" pitchFamily="2" charset="-122"/>
              </a:rPr>
              <a:t>政权。</a:t>
            </a:r>
            <a:r>
              <a:rPr lang="en-US" altLang="zh-CN" sz="2800" b="1" smtClean="0">
                <a:latin typeface="宋体" panose="02010600030101010101" pitchFamily="2" charset="-122"/>
                <a:ea typeface="宋体" panose="02010600030101010101" pitchFamily="2" charset="-122"/>
              </a:rPr>
              <a:t>8</a:t>
            </a:r>
            <a:r>
              <a:rPr lang="zh-CN" altLang="en-US" sz="2800" b="1">
                <a:latin typeface="宋体" panose="02010600030101010101" pitchFamily="2" charset="-122"/>
                <a:ea typeface="宋体" panose="02010600030101010101" pitchFamily="2" charset="-122"/>
              </a:rPr>
              <a:t>月，议会颁布了</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人权与</a:t>
            </a:r>
            <a:r>
              <a:rPr lang="zh-CN" altLang="en-US" sz="2800" b="1" smtClean="0">
                <a:latin typeface="宋体" panose="02010600030101010101" pitchFamily="2" charset="-122"/>
                <a:ea typeface="宋体" panose="02010600030101010101" pitchFamily="2" charset="-122"/>
              </a:rPr>
              <a:t>公民权</a:t>
            </a:r>
            <a:r>
              <a:rPr lang="zh-CN" altLang="en-US" sz="2800" b="1">
                <a:latin typeface="宋体" panose="02010600030101010101" pitchFamily="2" charset="-122"/>
                <a:ea typeface="宋体" panose="02010600030101010101" pitchFamily="2" charset="-122"/>
              </a:rPr>
              <a:t>宣言</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，即</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人权宣言</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，明确提出了人权、自由、</a:t>
            </a:r>
            <a:r>
              <a:rPr lang="zh-CN" altLang="en-US" sz="2800" b="1" smtClean="0">
                <a:latin typeface="宋体" panose="02010600030101010101" pitchFamily="2" charset="-122"/>
                <a:ea typeface="宋体" panose="02010600030101010101" pitchFamily="2" charset="-122"/>
              </a:rPr>
              <a:t>平等</a:t>
            </a:r>
            <a:r>
              <a:rPr lang="zh-CN" altLang="en-US" sz="2800" b="1">
                <a:latin typeface="宋体" panose="02010600030101010101" pitchFamily="2" charset="-122"/>
                <a:ea typeface="宋体" panose="02010600030101010101" pitchFamily="2" charset="-122"/>
              </a:rPr>
              <a:t>、法治、人民主权和保护私有财产等原则。</a:t>
            </a:r>
            <a:r>
              <a:rPr lang="en-US" altLang="zh-CN" sz="2800" b="1">
                <a:latin typeface="宋体" panose="02010600030101010101" pitchFamily="2" charset="-122"/>
                <a:ea typeface="宋体" panose="02010600030101010101" pitchFamily="2" charset="-122"/>
              </a:rPr>
              <a:t>1791</a:t>
            </a:r>
            <a:r>
              <a:rPr lang="zh-CN" altLang="en-US" sz="2800" b="1">
                <a:latin typeface="宋体" panose="02010600030101010101" pitchFamily="2" charset="-122"/>
                <a:ea typeface="宋体" panose="02010600030101010101" pitchFamily="2" charset="-122"/>
              </a:rPr>
              <a:t>年，</a:t>
            </a:r>
            <a:r>
              <a:rPr lang="zh-CN" altLang="en-US" sz="2800" b="1" smtClean="0">
                <a:latin typeface="宋体" panose="02010600030101010101" pitchFamily="2" charset="-122"/>
                <a:ea typeface="宋体" panose="02010600030101010101" pitchFamily="2" charset="-122"/>
              </a:rPr>
              <a:t>议会</a:t>
            </a:r>
            <a:r>
              <a:rPr lang="zh-CN" altLang="en-US" sz="2800" b="1">
                <a:latin typeface="宋体" panose="02010600030101010101" pitchFamily="2" charset="-122"/>
                <a:ea typeface="宋体" panose="02010600030101010101" pitchFamily="2" charset="-122"/>
              </a:rPr>
              <a:t>颁布宪法，确立了新制度的基本</a:t>
            </a:r>
            <a:r>
              <a:rPr lang="zh-CN" altLang="en-US" sz="2800" b="1" smtClean="0">
                <a:latin typeface="宋体" panose="02010600030101010101" pitchFamily="2" charset="-122"/>
                <a:ea typeface="宋体" panose="02010600030101010101" pitchFamily="2" charset="-122"/>
              </a:rPr>
              <a:t>框架。但是</a:t>
            </a:r>
            <a:r>
              <a:rPr lang="zh-CN" altLang="en-US" sz="2800" b="1">
                <a:latin typeface="宋体" panose="02010600030101010101" pitchFamily="2" charset="-122"/>
                <a:ea typeface="宋体" panose="02010600030101010101" pitchFamily="2" charset="-122"/>
              </a:rPr>
              <a:t>，革命</a:t>
            </a:r>
            <a:r>
              <a:rPr lang="zh-CN" altLang="en-US" sz="2800" b="1" smtClean="0">
                <a:latin typeface="宋体" panose="02010600030101010101" pitchFamily="2" charset="-122"/>
                <a:ea typeface="宋体" panose="02010600030101010101" pitchFamily="2" charset="-122"/>
              </a:rPr>
              <a:t>遭到内外</a:t>
            </a:r>
            <a:r>
              <a:rPr lang="zh-CN" altLang="en-US" sz="2800" b="1">
                <a:latin typeface="宋体" panose="02010600030101010101" pitchFamily="2" charset="-122"/>
                <a:ea typeface="宋体" panose="02010600030101010101" pitchFamily="2" charset="-122"/>
              </a:rPr>
              <a:t>反动势力的联合进攻，斗争异常激烈，国家处于</a:t>
            </a:r>
            <a:r>
              <a:rPr lang="zh-CN" altLang="en-US" sz="2800" b="1" smtClean="0">
                <a:latin typeface="宋体" panose="02010600030101010101" pitchFamily="2" charset="-122"/>
                <a:ea typeface="宋体" panose="02010600030101010101" pitchFamily="2" charset="-122"/>
              </a:rPr>
              <a:t>内忧外患之中。</a:t>
            </a:r>
            <a:r>
              <a:rPr lang="en-US" altLang="zh-CN" sz="2800" b="1" smtClean="0">
                <a:latin typeface="宋体" panose="02010600030101010101" pitchFamily="2" charset="-122"/>
                <a:ea typeface="宋体" panose="02010600030101010101" pitchFamily="2" charset="-122"/>
              </a:rPr>
              <a:t>1799</a:t>
            </a:r>
            <a:r>
              <a:rPr lang="zh-CN" altLang="en-US" sz="2800" b="1">
                <a:latin typeface="宋体" panose="02010600030101010101" pitchFamily="2" charset="-122"/>
                <a:ea typeface="宋体" panose="02010600030101010101" pitchFamily="2" charset="-122"/>
              </a:rPr>
              <a:t>年，拿破仑发动军事政变，建立军事</a:t>
            </a:r>
            <a:r>
              <a:rPr lang="zh-CN" altLang="en-US" sz="2800" b="1" smtClean="0">
                <a:latin typeface="宋体" panose="02010600030101010101" pitchFamily="2" charset="-122"/>
                <a:ea typeface="宋体" panose="02010600030101010101" pitchFamily="2" charset="-122"/>
              </a:rPr>
              <a:t>独裁</a:t>
            </a:r>
            <a:r>
              <a:rPr lang="zh-CN" altLang="en-US" sz="2800" b="1">
                <a:latin typeface="宋体" panose="02010600030101010101" pitchFamily="2" charset="-122"/>
                <a:ea typeface="宋体" panose="02010600030101010101" pitchFamily="2" charset="-122"/>
              </a:rPr>
              <a:t>统治。拿破仑的统治维护了大革命所确立的</a:t>
            </a:r>
            <a:r>
              <a:rPr lang="zh-CN" altLang="en-US" sz="2800" b="1" smtClean="0">
                <a:latin typeface="宋体" panose="02010600030101010101" pitchFamily="2" charset="-122"/>
                <a:ea typeface="宋体" panose="02010600030101010101" pitchFamily="2" charset="-122"/>
              </a:rPr>
              <a:t>资本主义经济制度</a:t>
            </a:r>
            <a:r>
              <a:rPr lang="zh-CN" altLang="en-US" sz="2800" b="1">
                <a:latin typeface="宋体" panose="02010600030101010101" pitchFamily="2" charset="-122"/>
                <a:ea typeface="宋体" panose="02010600030101010101" pitchFamily="2" charset="-122"/>
              </a:rPr>
              <a:t>，但他实行帝制，率领法军入侵一些欧洲国家</a:t>
            </a: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1815</a:t>
            </a:r>
            <a:r>
              <a:rPr lang="zh-CN" altLang="en-US" sz="2800" b="1">
                <a:latin typeface="宋体" panose="02010600030101010101" pitchFamily="2" charset="-122"/>
                <a:ea typeface="宋体" panose="02010600030101010101" pitchFamily="2" charset="-122"/>
              </a:rPr>
              <a:t>年，在欧洲各国的联合</a:t>
            </a:r>
            <a:r>
              <a:rPr lang="zh-CN" altLang="en-US" sz="2800" b="1" smtClean="0">
                <a:latin typeface="宋体" panose="02010600030101010101" pitchFamily="2" charset="-122"/>
                <a:ea typeface="宋体" panose="02010600030101010101" pitchFamily="2" charset="-122"/>
              </a:rPr>
              <a:t>进攻下拿破仑</a:t>
            </a:r>
            <a:r>
              <a:rPr lang="zh-CN" altLang="en-US" sz="2800" b="1">
                <a:latin typeface="宋体" panose="02010600030101010101" pitchFamily="2" charset="-122"/>
                <a:ea typeface="宋体" panose="02010600030101010101" pitchFamily="2" charset="-122"/>
              </a:rPr>
              <a:t>帝国覆灭。</a:t>
            </a:r>
            <a:r>
              <a:rPr lang="zh-CN" altLang="en-US" sz="2800" b="1" smtClean="0">
                <a:latin typeface="宋体" panose="02010600030101010101" pitchFamily="2" charset="-122"/>
                <a:ea typeface="宋体" panose="02010600030101010101" pitchFamily="2" charset="-122"/>
              </a:rPr>
              <a:t>然而</a:t>
            </a:r>
            <a:r>
              <a:rPr lang="zh-CN" altLang="en-US" sz="2800" b="1">
                <a:latin typeface="宋体" panose="02010600030101010101" pitchFamily="2" charset="-122"/>
                <a:ea typeface="宋体" panose="02010600030101010101" pitchFamily="2" charset="-122"/>
              </a:rPr>
              <a:t>，法国大革命也沉重打击了欧洲其他国家的封建制度</a:t>
            </a:r>
            <a:r>
              <a:rPr lang="zh-CN" altLang="en-US" sz="2800" b="1" smtClean="0">
                <a:latin typeface="宋体" panose="02010600030101010101" pitchFamily="2" charset="-122"/>
                <a:ea typeface="宋体" panose="02010600030101010101" pitchFamily="2" charset="-122"/>
              </a:rPr>
              <a:t>，革命</a:t>
            </a:r>
            <a:r>
              <a:rPr lang="zh-CN" altLang="en-US" sz="2800" b="1">
                <a:latin typeface="宋体" panose="02010600030101010101" pitchFamily="2" charset="-122"/>
                <a:ea typeface="宋体" panose="02010600030101010101" pitchFamily="2" charset="-122"/>
              </a:rPr>
              <a:t>的原则随着拿破仑的军队传播到欧洲</a:t>
            </a:r>
            <a:r>
              <a:rPr lang="zh-CN" altLang="en-US" sz="2800" b="1" smtClean="0">
                <a:latin typeface="宋体" panose="02010600030101010101" pitchFamily="2" charset="-122"/>
                <a:ea typeface="宋体" panose="02010600030101010101" pitchFamily="2" charset="-122"/>
              </a:rPr>
              <a:t>各地。</a:t>
            </a:r>
            <a:endParaRPr lang="zh-CN" altLang="en-US" sz="2800" b="1">
              <a:latin typeface="宋体" panose="02010600030101010101" pitchFamily="2" charset="-122"/>
              <a:ea typeface="宋体" panose="02010600030101010101" pitchFamily="2" charset="-122"/>
            </a:endParaRPr>
          </a:p>
          <a:p>
            <a:pPr marL="0" indent="0">
              <a:buNone/>
            </a:pPr>
            <a:endParaRPr lang="zh-CN" altLang="en-US" sz="2800"/>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29845"/>
            <a:ext cx="3319780" cy="720090"/>
          </a:xfrm>
          <a:solidFill>
            <a:schemeClr val="bg2">
              <a:lumMod val="90000"/>
            </a:schemeClr>
          </a:solidFill>
        </p:spPr>
        <p:txBody>
          <a:bodyPr>
            <a:normAutofit/>
          </a:bodyPr>
          <a:lstStyle/>
          <a:p>
            <a:pPr algn="l"/>
            <a:r>
              <a:rPr lang="zh-CN" altLang="en-US" sz="3200" b="1">
                <a:latin typeface="+mj-ea"/>
              </a:rPr>
              <a:t>法国大革命过程</a:t>
            </a:r>
          </a:p>
        </p:txBody>
      </p:sp>
      <p:sp>
        <p:nvSpPr>
          <p:cNvPr id="3" name="内容占位符 2"/>
          <p:cNvSpPr>
            <a:spLocks noGrp="1"/>
          </p:cNvSpPr>
          <p:nvPr>
            <p:ph idx="1"/>
          </p:nvPr>
        </p:nvSpPr>
        <p:spPr>
          <a:xfrm>
            <a:off x="179512" y="1124745"/>
            <a:ext cx="8784976" cy="5001419"/>
          </a:xfrm>
        </p:spPr>
        <p:txBody>
          <a:bodyPr/>
          <a:lstStyle/>
          <a:p>
            <a:pPr marL="0" indent="0">
              <a:buNone/>
            </a:pPr>
            <a:r>
              <a:rPr lang="zh-CN" altLang="en-US" smtClean="0"/>
              <a:t>①</a:t>
            </a:r>
            <a:r>
              <a:rPr lang="en-US" altLang="zh-CN" b="1">
                <a:latin typeface="宋体" panose="02010600030101010101" pitchFamily="2" charset="-122"/>
                <a:ea typeface="宋体" panose="02010600030101010101" pitchFamily="2" charset="-122"/>
              </a:rPr>
              <a:t> 1789</a:t>
            </a:r>
            <a:r>
              <a:rPr lang="zh-CN" altLang="en-US" b="1">
                <a:latin typeface="宋体" panose="02010600030101010101" pitchFamily="2" charset="-122"/>
                <a:ea typeface="宋体" panose="02010600030101010101" pitchFamily="2" charset="-122"/>
              </a:rPr>
              <a:t>年</a:t>
            </a:r>
            <a:r>
              <a:rPr lang="en-US" altLang="zh-CN" b="1">
                <a:latin typeface="宋体" panose="02010600030101010101" pitchFamily="2" charset="-122"/>
                <a:ea typeface="宋体" panose="02010600030101010101" pitchFamily="2" charset="-122"/>
              </a:rPr>
              <a:t>7</a:t>
            </a:r>
            <a:r>
              <a:rPr lang="zh-CN" altLang="en-US" b="1">
                <a:latin typeface="宋体" panose="02010600030101010101" pitchFamily="2" charset="-122"/>
                <a:ea typeface="宋体" panose="02010600030101010101" pitchFamily="2" charset="-122"/>
              </a:rPr>
              <a:t>月</a:t>
            </a:r>
            <a:r>
              <a:rPr lang="en-US" altLang="zh-CN" b="1">
                <a:latin typeface="宋体" panose="02010600030101010101" pitchFamily="2" charset="-122"/>
                <a:ea typeface="宋体" panose="02010600030101010101" pitchFamily="2" charset="-122"/>
              </a:rPr>
              <a:t>14</a:t>
            </a:r>
            <a:r>
              <a:rPr lang="zh-CN" altLang="en-US" b="1">
                <a:latin typeface="宋体" panose="02010600030101010101" pitchFamily="2" charset="-122"/>
                <a:ea typeface="宋体" panose="02010600030101010101" pitchFamily="2" charset="-122"/>
              </a:rPr>
              <a:t>日</a:t>
            </a:r>
            <a:r>
              <a:rPr lang="en-US" altLang="zh-CN" b="1">
                <a:latin typeface="宋体" panose="02010600030101010101" pitchFamily="2" charset="-122"/>
                <a:ea typeface="宋体" panose="02010600030101010101" pitchFamily="2" charset="-122"/>
              </a:rPr>
              <a:t>,</a:t>
            </a:r>
            <a:r>
              <a:rPr lang="zh-CN" altLang="en-US" b="1">
                <a:latin typeface="宋体" panose="02010600030101010101" pitchFamily="2" charset="-122"/>
                <a:ea typeface="宋体" panose="02010600030101010101" pitchFamily="2" charset="-122"/>
              </a:rPr>
              <a:t>法国民众</a:t>
            </a:r>
            <a:r>
              <a:rPr lang="zh-CN" altLang="en-US" b="1" smtClean="0">
                <a:latin typeface="宋体" panose="02010600030101010101" pitchFamily="2" charset="-122"/>
                <a:ea typeface="宋体" panose="02010600030101010101" pitchFamily="2" charset="-122"/>
              </a:rPr>
              <a:t>攻占巴士</a:t>
            </a:r>
            <a:r>
              <a:rPr lang="zh-CN" altLang="en-US" b="1">
                <a:latin typeface="宋体" panose="02010600030101010101" pitchFamily="2" charset="-122"/>
                <a:ea typeface="宋体" panose="02010600030101010101" pitchFamily="2" charset="-122"/>
              </a:rPr>
              <a:t>底狱，法国</a:t>
            </a:r>
            <a:r>
              <a:rPr lang="zh-CN" altLang="en-US" b="1" smtClean="0">
                <a:latin typeface="宋体" panose="02010600030101010101" pitchFamily="2" charset="-122"/>
                <a:ea typeface="宋体" panose="02010600030101010101" pitchFamily="2" charset="-122"/>
              </a:rPr>
              <a:t>大革命爆发；</a:t>
            </a:r>
            <a:endParaRPr lang="en-US" altLang="zh-CN" b="1" smtClean="0">
              <a:latin typeface="宋体" pitchFamily="2" charset="-122"/>
              <a:ea typeface="宋体" panose="02010600030101010101" pitchFamily="2" charset="-122"/>
            </a:endParaRPr>
          </a:p>
          <a:p>
            <a:pPr marL="0" indent="0">
              <a:buNone/>
            </a:pPr>
            <a:r>
              <a:rPr lang="zh-CN" altLang="zh-CN" b="1" smtClean="0">
                <a:latin typeface="宋体" panose="02010600030101010101" pitchFamily="2" charset="-122"/>
                <a:ea typeface="宋体" panose="02010600030101010101" pitchFamily="2" charset="-122"/>
              </a:rPr>
              <a:t>②</a:t>
            </a:r>
            <a:r>
              <a:rPr lang="zh-CN" altLang="en-US" b="1" smtClean="0">
                <a:latin typeface="宋体" panose="02010600030101010101" pitchFamily="2" charset="-122"/>
                <a:ea typeface="宋体" panose="02010600030101010101" pitchFamily="2" charset="-122"/>
              </a:rPr>
              <a:t>资产阶级逐渐掌权，颁布</a:t>
            </a:r>
            <a:r>
              <a:rPr lang="en-US" altLang="zh-CN" b="1" smtClean="0">
                <a:solidFill>
                  <a:srgbClr val="FF0000"/>
                </a:solidFill>
                <a:latin typeface="宋体" panose="02010600030101010101" pitchFamily="2" charset="-122"/>
                <a:ea typeface="宋体" panose="02010600030101010101" pitchFamily="2" charset="-122"/>
              </a:rPr>
              <a:t>《</a:t>
            </a:r>
            <a:r>
              <a:rPr lang="zh-CN" altLang="en-US" b="1">
                <a:solidFill>
                  <a:srgbClr val="FF0000"/>
                </a:solidFill>
                <a:latin typeface="宋体" panose="02010600030101010101" pitchFamily="2" charset="-122"/>
                <a:ea typeface="宋体" panose="02010600030101010101" pitchFamily="2" charset="-122"/>
              </a:rPr>
              <a:t>人权宣言</a:t>
            </a:r>
            <a:r>
              <a:rPr lang="en-US" altLang="zh-CN" b="1" smtClean="0">
                <a:solidFill>
                  <a:srgbClr val="FF0000"/>
                </a:solidFill>
                <a:latin typeface="宋体" panose="02010600030101010101" pitchFamily="2" charset="-122"/>
                <a:ea typeface="宋体" panose="02010600030101010101" pitchFamily="2" charset="-122"/>
              </a:rPr>
              <a:t>》</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③</a:t>
            </a:r>
            <a:r>
              <a:rPr lang="en-US" altLang="zh-CN" b="1">
                <a:latin typeface="宋体" panose="02010600030101010101" pitchFamily="2" charset="-122"/>
                <a:ea typeface="宋体" panose="02010600030101010101" pitchFamily="2" charset="-122"/>
              </a:rPr>
              <a:t> 1791</a:t>
            </a:r>
            <a:r>
              <a:rPr lang="zh-CN" altLang="en-US" b="1" smtClean="0">
                <a:latin typeface="宋体" panose="02010600030101010101" pitchFamily="2" charset="-122"/>
                <a:ea typeface="宋体" panose="02010600030101010101" pitchFamily="2" charset="-122"/>
              </a:rPr>
              <a:t>年颁布</a:t>
            </a:r>
            <a:r>
              <a:rPr lang="zh-CN" altLang="en-US" b="1">
                <a:latin typeface="宋体" panose="02010600030101010101" pitchFamily="2" charset="-122"/>
                <a:ea typeface="宋体" panose="02010600030101010101" pitchFamily="2" charset="-122"/>
              </a:rPr>
              <a:t>宪法，</a:t>
            </a:r>
            <a:r>
              <a:rPr lang="zh-CN" altLang="en-US" b="1" smtClean="0">
                <a:latin typeface="宋体" panose="02010600030101010101" pitchFamily="2" charset="-122"/>
                <a:ea typeface="宋体" panose="02010600030101010101" pitchFamily="2" charset="-122"/>
              </a:rPr>
              <a:t>确立新</a:t>
            </a:r>
            <a:r>
              <a:rPr lang="zh-CN" altLang="en-US" b="1">
                <a:latin typeface="宋体" panose="02010600030101010101" pitchFamily="2" charset="-122"/>
                <a:ea typeface="宋体" panose="02010600030101010101" pitchFamily="2" charset="-122"/>
              </a:rPr>
              <a:t>制度的基本</a:t>
            </a:r>
            <a:r>
              <a:rPr lang="zh-CN" altLang="en-US" b="1" smtClean="0">
                <a:latin typeface="宋体" panose="02010600030101010101" pitchFamily="2" charset="-122"/>
                <a:ea typeface="宋体" panose="02010600030101010101" pitchFamily="2" charset="-122"/>
              </a:rPr>
              <a:t>框架；</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④</a:t>
            </a:r>
            <a:r>
              <a:rPr lang="en-US" altLang="zh-CN" b="1">
                <a:latin typeface="宋体" panose="02010600030101010101" pitchFamily="2" charset="-122"/>
                <a:ea typeface="宋体" panose="02010600030101010101" pitchFamily="2" charset="-122"/>
              </a:rPr>
              <a:t> 1799</a:t>
            </a:r>
            <a:r>
              <a:rPr lang="zh-CN" altLang="en-US" b="1" smtClean="0">
                <a:latin typeface="宋体" panose="02010600030101010101" pitchFamily="2" charset="-122"/>
                <a:ea typeface="宋体" panose="02010600030101010101" pitchFamily="2" charset="-122"/>
              </a:rPr>
              <a:t>年拿破仑</a:t>
            </a:r>
            <a:r>
              <a:rPr lang="zh-CN" altLang="en-US" b="1">
                <a:latin typeface="宋体" panose="02010600030101010101" pitchFamily="2" charset="-122"/>
                <a:ea typeface="宋体" panose="02010600030101010101" pitchFamily="2" charset="-122"/>
              </a:rPr>
              <a:t>发动军事政变，</a:t>
            </a:r>
            <a:r>
              <a:rPr lang="zh-CN" altLang="en-US" b="1" smtClean="0">
                <a:latin typeface="宋体" panose="02010600030101010101" pitchFamily="2" charset="-122"/>
                <a:ea typeface="宋体" panose="02010600030101010101" pitchFamily="2" charset="-122"/>
              </a:rPr>
              <a:t>建立独裁统治；</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⑤</a:t>
            </a:r>
            <a:r>
              <a:rPr lang="en-US" altLang="zh-CN" b="1">
                <a:latin typeface="宋体" panose="02010600030101010101" pitchFamily="2" charset="-122"/>
                <a:ea typeface="宋体" panose="02010600030101010101" pitchFamily="2" charset="-122"/>
              </a:rPr>
              <a:t> 1815</a:t>
            </a:r>
            <a:r>
              <a:rPr lang="zh-CN" altLang="en-US" b="1">
                <a:latin typeface="宋体" panose="02010600030101010101" pitchFamily="2" charset="-122"/>
                <a:ea typeface="宋体" panose="02010600030101010101" pitchFamily="2" charset="-122"/>
              </a:rPr>
              <a:t>年，在欧洲各国的联合</a:t>
            </a:r>
            <a:r>
              <a:rPr lang="zh-CN" altLang="en-US" b="1" smtClean="0">
                <a:latin typeface="宋体" panose="02010600030101010101" pitchFamily="2" charset="-122"/>
                <a:ea typeface="宋体" panose="02010600030101010101" pitchFamily="2" charset="-122"/>
              </a:rPr>
              <a:t>进攻下拿破仑</a:t>
            </a:r>
            <a:r>
              <a:rPr lang="zh-CN" altLang="en-US" b="1">
                <a:latin typeface="宋体" panose="02010600030101010101" pitchFamily="2" charset="-122"/>
                <a:ea typeface="宋体" panose="02010600030101010101" pitchFamily="2" charset="-122"/>
              </a:rPr>
              <a:t>帝国</a:t>
            </a:r>
            <a:r>
              <a:rPr lang="zh-CN" altLang="en-US" b="1" smtClean="0">
                <a:latin typeface="宋体" panose="02010600030101010101" pitchFamily="2" charset="-122"/>
                <a:ea typeface="宋体" panose="02010600030101010101" pitchFamily="2" charset="-122"/>
              </a:rPr>
              <a:t>覆灭。</a:t>
            </a:r>
            <a:endParaRPr lang="zh-CN" altLang="en-US"/>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48920" y="219075"/>
            <a:ext cx="8229600" cy="768350"/>
          </a:xfrm>
        </p:spPr>
        <p:txBody>
          <a:bodyPr>
            <a:normAutofit/>
          </a:bodyPr>
          <a:lstStyle/>
          <a:p>
            <a:pPr algn="l"/>
            <a:r>
              <a:rPr lang="zh-CN" altLang="en-US" sz="2800">
                <a:solidFill>
                  <a:srgbClr val="000000"/>
                </a:solidFill>
                <a:latin typeface="微软雅黑" panose="020b0503020204020204" pitchFamily="34" charset="-122"/>
                <a:ea typeface="微软雅黑" panose="020b0503020204020204" pitchFamily="34" charset="-122"/>
                <a:sym typeface="+mn-ea"/>
              </a:rPr>
              <a:t>探究</a:t>
            </a:r>
            <a:r>
              <a:rPr lang="en-US" altLang="zh-CN" sz="2800">
                <a:solidFill>
                  <a:srgbClr val="000000"/>
                </a:solidFill>
                <a:latin typeface="微软雅黑" panose="020b0503020204020204" pitchFamily="34" charset="-122"/>
                <a:ea typeface="微软雅黑" panose="020b0503020204020204" pitchFamily="34" charset="-122"/>
                <a:sym typeface="+mn-ea"/>
              </a:rPr>
              <a:t>1</a:t>
            </a:r>
            <a:r>
              <a:rPr lang="zh-CN" altLang="en-US" sz="2800">
                <a:solidFill>
                  <a:srgbClr val="000000"/>
                </a:solidFill>
                <a:latin typeface="微软雅黑" panose="020b0503020204020204" pitchFamily="34" charset="-122"/>
                <a:ea typeface="微软雅黑" panose="020b0503020204020204" pitchFamily="34" charset="-122"/>
                <a:sym typeface="+mn-ea"/>
              </a:rPr>
              <a:t>：法国帝制与共和制斗争的实质</a:t>
            </a:r>
          </a:p>
        </p:txBody>
      </p:sp>
      <p:sp>
        <p:nvSpPr>
          <p:cNvPr id="3" name="内容占位符 2"/>
          <p:cNvSpPr>
            <a:spLocks noGrp="1"/>
          </p:cNvSpPr>
          <p:nvPr>
            <p:ph idx="1"/>
          </p:nvPr>
        </p:nvSpPr>
        <p:spPr>
          <a:xfrm>
            <a:off x="248920" y="987425"/>
            <a:ext cx="8701405" cy="1508760"/>
          </a:xfrm>
          <a:solidFill>
            <a:srgbClr val="92D050"/>
          </a:solidFill>
        </p:spPr>
        <p:txBody>
          <a:bodyPr/>
          <a:lstStyle/>
          <a:p>
            <a:pPr marL="0" indent="0">
              <a:buNone/>
            </a:pPr>
            <a:r>
              <a:rPr lang="en-US" altLang="zh-CN" sz="2800" b="1" kern="0" noProof="0">
                <a:ln>
                  <a:noFill/>
                </a:ln>
                <a:solidFill>
                  <a:schemeClr val="tx1"/>
                </a:solidFill>
                <a:effectLst/>
                <a:uLnTx/>
                <a:uFillTx/>
                <a:latin typeface="宋体" panose="02010600030101010101" pitchFamily="2" charset="-122"/>
                <a:ea typeface="宋体" panose="02010600030101010101" pitchFamily="2" charset="-122"/>
                <a:sym typeface="+mn-ea"/>
              </a:rPr>
              <a:t>    </a:t>
            </a:r>
            <a:r>
              <a:rPr lang="zh-CN" altLang="en-US" sz="2800" b="1" kern="0" noProof="0">
                <a:ln>
                  <a:noFill/>
                </a:ln>
                <a:solidFill>
                  <a:schemeClr val="tx1"/>
                </a:solidFill>
                <a:effectLst/>
                <a:uLnTx/>
                <a:uFillTx/>
                <a:latin typeface="宋体" panose="02010600030101010101" pitchFamily="2" charset="-122"/>
                <a:ea typeface="宋体" panose="02010600030101010101" pitchFamily="2" charset="-122"/>
                <a:sym typeface="+mn-ea"/>
              </a:rPr>
              <a:t>法国帝制与共和制斗争的实质是资产阶级内部采用何种政体的斗争，是资产阶级不同派别的利益之争，不是封建主义与资本主义的斗争。</a:t>
            </a:r>
          </a:p>
        </p:txBody>
      </p:sp>
      <p:sp>
        <p:nvSpPr>
          <p:cNvPr id="49155" name="矩形 19"/>
          <p:cNvSpPr/>
          <p:nvPr/>
        </p:nvSpPr>
        <p:spPr>
          <a:xfrm>
            <a:off x="248920" y="2666365"/>
            <a:ext cx="7691120" cy="437515"/>
          </a:xfrm>
          <a:prstGeom prst="rect">
            <a:avLst/>
          </a:prstGeom>
          <a:noFill/>
          <a:ln w="9525">
            <a:noFill/>
          </a:ln>
        </p:spPr>
        <p:txBody>
          <a:bodyPr wrap="square" anchor="t">
            <a:spAutoFit/>
          </a:bodyPr>
          <a:lstStyle/>
          <a:p>
            <a:pPr eaLnBrk="0" hangingPunct="0">
              <a:lnSpc>
                <a:spcPts val="2700"/>
              </a:lnSpc>
            </a:pPr>
            <a:r>
              <a:rPr lang="zh-CN" altLang="en-US" sz="2800" b="1">
                <a:solidFill>
                  <a:srgbClr val="000000"/>
                </a:solidFill>
                <a:latin typeface="宋体" panose="02010600030101010101" pitchFamily="2" charset="-122"/>
                <a:ea typeface="宋体" panose="02010600030101010101" pitchFamily="2" charset="-122"/>
                <a:cs typeface="宋体" panose="02010600030101010101" pitchFamily="2" charset="-122"/>
              </a:rPr>
              <a:t>探究</a:t>
            </a:r>
            <a:r>
              <a:rPr lang="en-US" altLang="zh-CN" sz="2800" b="1">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CN" altLang="en-US" sz="2800" b="1">
                <a:solidFill>
                  <a:srgbClr val="000000"/>
                </a:solidFill>
                <a:latin typeface="宋体" panose="02010600030101010101" pitchFamily="2" charset="-122"/>
                <a:ea typeface="宋体" panose="02010600030101010101" pitchFamily="2" charset="-122"/>
                <a:cs typeface="宋体" panose="02010600030101010101" pitchFamily="2" charset="-122"/>
              </a:rPr>
              <a:t>：法国共和制最终确立的原因</a:t>
            </a:r>
          </a:p>
        </p:txBody>
      </p:sp>
      <p:sp>
        <p:nvSpPr>
          <p:cNvPr id="4" name="文本框 3"/>
          <p:cNvSpPr txBox="1"/>
          <p:nvPr/>
        </p:nvSpPr>
        <p:spPr>
          <a:xfrm>
            <a:off x="249555" y="3244850"/>
            <a:ext cx="8700770" cy="953135"/>
          </a:xfrm>
          <a:prstGeom prst="rect">
            <a:avLst/>
          </a:prstGeom>
          <a:solidFill>
            <a:srgbClr val="92D050"/>
          </a:solidFill>
        </p:spPr>
        <p:txBody>
          <a:bodyPr wrap="square" rtlCol="0" anchor="t">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sz="2800" b="1" kern="0" noProof="0" smtClean="0">
                <a:ln>
                  <a:noFill/>
                </a:ln>
                <a:solidFill>
                  <a:schemeClr val="tx1"/>
                </a:solidFill>
                <a:effectLst/>
                <a:uLnTx/>
                <a:uFillTx/>
                <a:latin typeface="Calibri" panose="020f0502020204030204" pitchFamily="34" charset="0"/>
                <a:ea typeface="宋体" panose="02010600030101010101" pitchFamily="2" charset="-122"/>
                <a:sym typeface="+mn-ea"/>
              </a:rPr>
              <a:t>①</a:t>
            </a:r>
            <a:r>
              <a:rPr lang="zh-CN" altLang="en-US" sz="2800" b="1" kern="0" noProof="0" smtClean="0">
                <a:ln>
                  <a:noFill/>
                </a:ln>
                <a:solidFill>
                  <a:schemeClr val="tx1"/>
                </a:solidFill>
                <a:effectLst/>
                <a:uLnTx/>
                <a:uFillTx/>
                <a:latin typeface="宋体" panose="02010600030101010101" pitchFamily="2" charset="-122"/>
                <a:ea typeface="宋体" panose="02010600030101010101" pitchFamily="2" charset="-122"/>
                <a:sym typeface="+mn-ea"/>
              </a:rPr>
              <a:t>人民群众为维护共和进行了长期斗争；</a:t>
            </a:r>
          </a:p>
          <a:p>
            <a:pPr marL="0" marR="0" lvl="0" indent="0" algn="l" defTabSz="914400" rtl="0" eaLnBrk="0" fontAlgn="base" latinLnBrk="0" hangingPunct="0">
              <a:lnSpc>
                <a:spcPct val="100000"/>
              </a:lnSpc>
              <a:spcBef>
                <a:spcPct val="0"/>
              </a:spcBef>
              <a:spcAft>
                <a:spcPct val="0"/>
              </a:spcAft>
              <a:buClrTx/>
              <a:buSzTx/>
              <a:buFontTx/>
              <a:buNone/>
              <a:defRPr/>
            </a:pPr>
            <a:r>
              <a:rPr lang="zh-CN" altLang="en-US" sz="2800" b="1" kern="0" noProof="0" smtClean="0">
                <a:ln>
                  <a:noFill/>
                </a:ln>
                <a:solidFill>
                  <a:schemeClr val="tx1"/>
                </a:solidFill>
                <a:effectLst/>
                <a:uLnTx/>
                <a:uFillTx/>
                <a:latin typeface="Calibri" panose="020f0502020204030204" pitchFamily="34" charset="0"/>
                <a:ea typeface="宋体" panose="02010600030101010101" pitchFamily="2" charset="-122"/>
                <a:sym typeface="+mn-ea"/>
              </a:rPr>
              <a:t>②</a:t>
            </a:r>
            <a:r>
              <a:rPr lang="zh-CN" altLang="en-US" sz="2800" b="1" kern="0" noProof="0" smtClean="0">
                <a:ln>
                  <a:noFill/>
                </a:ln>
                <a:solidFill>
                  <a:schemeClr val="tx1"/>
                </a:solidFill>
                <a:effectLst/>
                <a:uLnTx/>
                <a:uFillTx/>
                <a:latin typeface="宋体" panose="02010600030101010101" pitchFamily="2" charset="-122"/>
                <a:ea typeface="宋体" panose="02010600030101010101" pitchFamily="2" charset="-122"/>
                <a:sym typeface="+mn-ea"/>
              </a:rPr>
              <a:t>法国工业资本主义发展，壮大了资产阶级的力量。</a:t>
            </a: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en-US" altLang="zh-CN"/>
              <a:t>《法国民法典</a:t>
            </a:r>
            <a:r>
              <a:rPr lang="en-US" altLang="zh-CN" smtClean="0"/>
              <a:t>》</a:t>
            </a:r>
            <a:endParaRPr lang="zh-CN" altLang="en-US"/>
          </a:p>
        </p:txBody>
      </p:sp>
      <p:sp>
        <p:nvSpPr>
          <p:cNvPr id="3" name="内容占位符 2"/>
          <p:cNvSpPr>
            <a:spLocks noGrp="1"/>
          </p:cNvSpPr>
          <p:nvPr>
            <p:ph idx="1"/>
          </p:nvPr>
        </p:nvSpPr>
        <p:spPr>
          <a:xfrm>
            <a:off x="360045" y="1417320"/>
            <a:ext cx="8382635" cy="2912110"/>
          </a:xfrm>
        </p:spPr>
        <p:txBody>
          <a:bodyPr/>
          <a:lstStyle/>
          <a:p>
            <a:pPr marL="0" indent="0">
              <a:buNone/>
            </a:pPr>
            <a:r>
              <a:rPr lang="en-US" altLang="zh-CN" b="1" smtClean="0">
                <a:latin typeface="+mn-ea"/>
                <a:cs typeface="+mn-ea"/>
              </a:rPr>
              <a:t>     1804</a:t>
            </a:r>
            <a:r>
              <a:rPr lang="zh-CN" altLang="zh-CN" b="1">
                <a:latin typeface="+mn-ea"/>
                <a:cs typeface="+mn-ea"/>
              </a:rPr>
              <a:t>年，</a:t>
            </a:r>
            <a:r>
              <a:rPr lang="en-US" altLang="zh-CN" b="1" err="1">
                <a:latin typeface="+mn-ea"/>
                <a:cs typeface="+mn-ea"/>
              </a:rPr>
              <a:t>拿破仑政府颁布 《法国民法典》</a:t>
            </a:r>
            <a:r>
              <a:rPr lang="zh-CN" altLang="en-US" b="1">
                <a:latin typeface="+mn-ea"/>
                <a:cs typeface="+mn-ea"/>
              </a:rPr>
              <a:t>。</a:t>
            </a:r>
            <a:r>
              <a:rPr lang="en-US" altLang="zh-CN" b="1">
                <a:latin typeface="+mn-ea"/>
                <a:cs typeface="+mn-ea"/>
              </a:rPr>
              <a:t>《法国民法典》肯定法律面前人人平等，保护私有财产不受侵犯</a:t>
            </a:r>
            <a:r>
              <a:rPr lang="zh-CN" altLang="en-US" b="1" err="1">
                <a:latin typeface="+mn-ea"/>
                <a:cs typeface="+mn-ea"/>
              </a:rPr>
              <a:t>。</a:t>
            </a:r>
            <a:r>
              <a:rPr lang="en-US" altLang="zh-CN" b="1" err="1">
                <a:latin typeface="+mn-ea"/>
                <a:cs typeface="+mn-ea"/>
              </a:rPr>
              <a:t>把大革命中形成的小 土地所有制用法律形式固定下来，确立了现代民法体系，成为许多国 家编纂民法典的蓝本</a:t>
            </a:r>
            <a:r>
              <a:rPr lang="zh-CN" altLang="en-US" b="1" err="1">
                <a:latin typeface="+mn-ea"/>
                <a:cs typeface="+mn-ea"/>
              </a:rPr>
              <a:t>。</a:t>
            </a:r>
            <a:endParaRPr lang="zh-CN" altLang="en-US" b="1">
              <a:latin typeface="+mn-ea"/>
              <a:cs typeface="+mn-ea"/>
            </a:endParaRPr>
          </a:p>
        </p:txBody>
      </p:sp>
      <p:pic>
        <p:nvPicPr>
          <p:cNvPr id="360" name="Shape 360"/>
          <p:cNvPicPr/>
          <p:nvPr/>
        </p:nvPicPr>
        <p:blipFill>
          <a:blip r:embed="rId2"/>
          <a:stretch>
            <a:fillRect/>
          </a:stretch>
        </p:blipFill>
        <p:spPr>
          <a:xfrm>
            <a:off x="2684145" y="4025900"/>
            <a:ext cx="3413760" cy="2506980"/>
          </a:xfrm>
          <a:prstGeom prst="rect">
            <a:avLst/>
          </a:prstGeom>
        </p:spPr>
      </p:pic>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95536" y="188640"/>
            <a:ext cx="8229600" cy="720080"/>
          </a:xfrm>
        </p:spPr>
        <p:txBody>
          <a:bodyPr>
            <a:normAutofit/>
          </a:bodyPr>
          <a:lstStyle/>
          <a:p>
            <a:r>
              <a:rPr lang="zh-CN" altLang="en-US" sz="3600" b="1" smtClean="0">
                <a:latin typeface="+mj-ea"/>
              </a:rPr>
              <a:t>二、</a:t>
            </a:r>
            <a:r>
              <a:rPr lang="zh-TW" altLang="zh-CN" sz="3600" b="1" smtClean="0">
                <a:latin typeface="+mj-ea"/>
              </a:rPr>
              <a:t>资本主义制度</a:t>
            </a:r>
            <a:r>
              <a:rPr lang="zh-TW" altLang="zh-CN" sz="3600" b="1">
                <a:latin typeface="+mj-ea"/>
              </a:rPr>
              <a:t>的</a:t>
            </a:r>
            <a:r>
              <a:rPr lang="zh-TW" altLang="zh-CN" sz="3600" b="1" smtClean="0">
                <a:latin typeface="+mj-ea"/>
              </a:rPr>
              <a:t>确立</a:t>
            </a:r>
            <a:endParaRPr lang="zh-CN" altLang="en-US" sz="3600" b="1">
              <a:latin typeface="+mj-ea"/>
            </a:endParaRPr>
          </a:p>
        </p:txBody>
      </p:sp>
      <p:sp>
        <p:nvSpPr>
          <p:cNvPr id="3" name="内容占位符 2"/>
          <p:cNvSpPr>
            <a:spLocks noGrp="1"/>
          </p:cNvSpPr>
          <p:nvPr>
            <p:ph idx="1"/>
          </p:nvPr>
        </p:nvSpPr>
        <p:spPr>
          <a:xfrm>
            <a:off x="312048" y="1556798"/>
            <a:ext cx="8496944" cy="4104455"/>
          </a:xfrm>
        </p:spPr>
        <p:txBody>
          <a:bodyPr>
            <a:normAutofit/>
          </a:bodyPr>
          <a:lstStyle/>
          <a:p>
            <a:pPr marL="0" indent="0">
              <a:buNone/>
            </a:pPr>
            <a:r>
              <a:rPr lang="zh-CN" altLang="en-US" b="1" smtClean="0">
                <a:latin typeface="宋体" panose="02010600030101010101" pitchFamily="2" charset="-122"/>
                <a:ea typeface="宋体" panose="02010600030101010101" pitchFamily="2" charset="-122"/>
              </a:rPr>
              <a:t>    资本主义制度</a:t>
            </a:r>
            <a:r>
              <a:rPr lang="zh-CN" altLang="en-US" b="1">
                <a:latin typeface="宋体" panose="02010600030101010101" pitchFamily="2" charset="-122"/>
                <a:ea typeface="宋体" panose="02010600030101010101" pitchFamily="2" charset="-122"/>
              </a:rPr>
              <a:t>以资本家占有生产资料和雇佣劳动为</a:t>
            </a:r>
            <a:r>
              <a:rPr lang="zh-CN" altLang="en-US" b="1">
                <a:solidFill>
                  <a:srgbClr val="FF0000"/>
                </a:solidFill>
                <a:latin typeface="宋体" panose="02010600030101010101" pitchFamily="2" charset="-122"/>
                <a:ea typeface="宋体" panose="02010600030101010101" pitchFamily="2" charset="-122"/>
              </a:rPr>
              <a:t>基础</a:t>
            </a:r>
            <a:r>
              <a:rPr lang="zh-CN" altLang="en-US" b="1">
                <a:latin typeface="宋体" panose="02010600030101010101" pitchFamily="2" charset="-122"/>
                <a:ea typeface="宋体" panose="02010600030101010101" pitchFamily="2" charset="-122"/>
              </a:rPr>
              <a:t>，</a:t>
            </a:r>
            <a:r>
              <a:rPr lang="zh-CN" altLang="en-US" b="1">
                <a:solidFill>
                  <a:srgbClr val="FF0000"/>
                </a:solidFill>
                <a:latin typeface="宋体" panose="02010600030101010101" pitchFamily="2" charset="-122"/>
                <a:ea typeface="宋体" panose="02010600030101010101" pitchFamily="2" charset="-122"/>
              </a:rPr>
              <a:t>实质</a:t>
            </a:r>
            <a:r>
              <a:rPr lang="zh-CN" altLang="en-US" b="1">
                <a:latin typeface="宋体" panose="02010600030101010101" pitchFamily="2" charset="-122"/>
                <a:ea typeface="宋体" panose="02010600030101010101" pitchFamily="2" charset="-122"/>
              </a:rPr>
              <a:t>是资本剥削雇佣劳动的制度。随着资产阶级革命的成功，资本主义经济制度逐渐确立</a:t>
            </a:r>
            <a:r>
              <a:rPr lang="zh-CN" altLang="en-US" b="1" smtClean="0">
                <a:latin typeface="宋体" panose="02010600030101010101" pitchFamily="2" charset="-122"/>
                <a:ea typeface="宋体" panose="02010600030101010101" pitchFamily="2" charset="-122"/>
              </a:rPr>
              <a:t>。  </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    为了</a:t>
            </a:r>
            <a:r>
              <a:rPr lang="zh-CN" altLang="en-US" b="1">
                <a:latin typeface="宋体" panose="02010600030101010101" pitchFamily="2" charset="-122"/>
                <a:ea typeface="宋体" panose="02010600030101010101" pitchFamily="2" charset="-122"/>
              </a:rPr>
              <a:t>维护自身利益，资产阶级也建立起适合</a:t>
            </a:r>
            <a:r>
              <a:rPr lang="zh-CN" altLang="en-US" b="1" smtClean="0">
                <a:latin typeface="宋体" panose="02010600030101010101" pitchFamily="2" charset="-122"/>
                <a:ea typeface="宋体" panose="02010600030101010101" pitchFamily="2" charset="-122"/>
              </a:rPr>
              <a:t>资本主义经济</a:t>
            </a:r>
            <a:r>
              <a:rPr lang="zh-CN" altLang="en-US" b="1">
                <a:latin typeface="宋体" panose="02010600030101010101" pitchFamily="2" charset="-122"/>
                <a:ea typeface="宋体" panose="02010600030101010101" pitchFamily="2" charset="-122"/>
              </a:rPr>
              <a:t>发展的政治制度。资本主义国家主要实行</a:t>
            </a:r>
            <a:r>
              <a:rPr lang="zh-CN" altLang="en-US" b="1">
                <a:solidFill>
                  <a:srgbClr val="FF0000"/>
                </a:solidFill>
                <a:latin typeface="宋体" panose="02010600030101010101" pitchFamily="2" charset="-122"/>
                <a:ea typeface="宋体" panose="02010600030101010101" pitchFamily="2" charset="-122"/>
              </a:rPr>
              <a:t>君主立宪制</a:t>
            </a:r>
            <a:r>
              <a:rPr lang="zh-CN" altLang="en-US" b="1" smtClean="0">
                <a:solidFill>
                  <a:srgbClr val="FF0000"/>
                </a:solidFill>
                <a:latin typeface="宋体" panose="02010600030101010101" pitchFamily="2" charset="-122"/>
                <a:ea typeface="宋体" panose="02010600030101010101" pitchFamily="2" charset="-122"/>
              </a:rPr>
              <a:t>和共和制</a:t>
            </a:r>
            <a:r>
              <a:rPr lang="zh-CN" altLang="en-US" b="1" smtClean="0">
                <a:latin typeface="宋体" panose="02010600030101010101" pitchFamily="2" charset="-122"/>
                <a:ea typeface="宋体" panose="02010600030101010101" pitchFamily="2" charset="-122"/>
              </a:rPr>
              <a:t>。</a:t>
            </a:r>
            <a:endParaRPr lang="zh-CN" altLang="en-US" b="1">
              <a:latin typeface="宋体" panose="02010600030101010101" pitchFamily="2" charset="-122"/>
              <a:ea typeface="宋体" panose="02010600030101010101" pitchFamily="2" charset="-122"/>
            </a:endParaRPr>
          </a:p>
        </p:txBody>
      </p:sp>
      <p:sp>
        <p:nvSpPr>
          <p:cNvPr id="4" name="TextBox 3"/>
          <p:cNvSpPr txBox="1"/>
          <p:nvPr/>
        </p:nvSpPr>
        <p:spPr>
          <a:xfrm>
            <a:off x="107504" y="836712"/>
            <a:ext cx="8712968" cy="523220"/>
          </a:xfrm>
          <a:prstGeom prst="rect">
            <a:avLst/>
          </a:prstGeom>
          <a:solidFill>
            <a:schemeClr val="bg2">
              <a:lumMod val="90000"/>
            </a:schemeClr>
          </a:solidFill>
        </p:spPr>
        <p:txBody>
          <a:bodyPr wrap="square" rtlCol="0">
            <a:spAutoFit/>
          </a:bodyPr>
          <a:lstStyle/>
          <a:p>
            <a:r>
              <a:rPr lang="zh-CN" altLang="en-US" sz="2800" b="1" smtClean="0">
                <a:latin typeface="宋体" panose="02010600030101010101" pitchFamily="2" charset="-122"/>
                <a:ea typeface="宋体" panose="02010600030101010101" pitchFamily="2" charset="-122"/>
              </a:rPr>
              <a:t>阅读材料，了解资本主义制度的基础、实质、类型</a:t>
            </a:r>
            <a:endParaRPr lang="zh-CN" altLang="en-US" sz="2800" b="1">
              <a:latin typeface="宋体" panose="02010600030101010101" pitchFamily="2" charset="-122"/>
              <a:ea typeface="宋体" panose="02010600030101010101" pitchFamily="2"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275856" y="116632"/>
            <a:ext cx="2376264" cy="720080"/>
          </a:xfrm>
        </p:spPr>
        <p:txBody>
          <a:bodyPr>
            <a:normAutofit/>
          </a:bodyPr>
          <a:lstStyle/>
          <a:p>
            <a:r>
              <a:rPr lang="en-US" altLang="zh-CN" sz="4000" b="1" smtClean="0">
                <a:latin typeface="+mj-ea"/>
              </a:rPr>
              <a:t>1</a:t>
            </a:r>
            <a:r>
              <a:rPr lang="zh-CN" altLang="en-US" sz="4000" b="1" smtClean="0">
                <a:latin typeface="+mj-ea"/>
              </a:rPr>
              <a:t>、英国</a:t>
            </a:r>
            <a:endParaRPr lang="zh-CN" altLang="en-US" sz="4000" b="1">
              <a:latin typeface="+mj-ea"/>
            </a:endParaRPr>
          </a:p>
        </p:txBody>
      </p:sp>
      <p:sp>
        <p:nvSpPr>
          <p:cNvPr id="3" name="内容占位符 2"/>
          <p:cNvSpPr>
            <a:spLocks noGrp="1"/>
          </p:cNvSpPr>
          <p:nvPr>
            <p:ph idx="1"/>
          </p:nvPr>
        </p:nvSpPr>
        <p:spPr>
          <a:xfrm>
            <a:off x="179512" y="1844824"/>
            <a:ext cx="8640960" cy="3456384"/>
          </a:xfrm>
        </p:spPr>
        <p:txBody>
          <a:bodyPr>
            <a:noAutofit/>
          </a:bodyPr>
          <a:lstStyle/>
          <a:p>
            <a:pPr marL="0" indent="0">
              <a:buNone/>
            </a:pPr>
            <a:r>
              <a:rPr lang="zh-CN" altLang="en-US" b="1" smtClean="0">
                <a:latin typeface="宋体" panose="02010600030101010101" pitchFamily="2" charset="-122"/>
                <a:ea typeface="宋体" panose="02010600030101010101" pitchFamily="2" charset="-122"/>
              </a:rPr>
              <a:t>    英国</a:t>
            </a:r>
            <a:r>
              <a:rPr lang="zh-CN" altLang="en-US" b="1">
                <a:latin typeface="宋体" panose="02010600030101010101" pitchFamily="2" charset="-122"/>
                <a:ea typeface="宋体" panose="02010600030101010101" pitchFamily="2" charset="-122"/>
              </a:rPr>
              <a:t>是君主立宪制的代表，君主权力受到限制，</a:t>
            </a:r>
            <a:r>
              <a:rPr lang="zh-CN" altLang="en-US" b="1" smtClean="0">
                <a:latin typeface="宋体" panose="02010600030101010101" pitchFamily="2" charset="-122"/>
                <a:ea typeface="宋体" panose="02010600030101010101" pitchFamily="2" charset="-122"/>
              </a:rPr>
              <a:t>议会</a:t>
            </a:r>
            <a:r>
              <a:rPr lang="zh-CN" altLang="en-US" b="1">
                <a:latin typeface="宋体" panose="02010600030101010101" pitchFamily="2" charset="-122"/>
                <a:ea typeface="宋体" panose="02010600030101010101" pitchFamily="2" charset="-122"/>
              </a:rPr>
              <a:t>是国家最高立法机关和权力</a:t>
            </a:r>
            <a:r>
              <a:rPr lang="zh-CN" altLang="en-US" b="1" smtClean="0">
                <a:latin typeface="宋体" panose="02010600030101010101" pitchFamily="2" charset="-122"/>
                <a:ea typeface="宋体" panose="02010600030101010101" pitchFamily="2" charset="-122"/>
              </a:rPr>
              <a:t>机关。内阁</a:t>
            </a:r>
            <a:r>
              <a:rPr lang="zh-CN" altLang="en-US" b="1">
                <a:latin typeface="宋体" panose="02010600030101010101" pitchFamily="2" charset="-122"/>
                <a:ea typeface="宋体" panose="02010600030101010101" pitchFamily="2" charset="-122"/>
              </a:rPr>
              <a:t>掌握行政权，受</a:t>
            </a:r>
            <a:r>
              <a:rPr lang="zh-CN" altLang="en-US" b="1" smtClean="0">
                <a:latin typeface="宋体" panose="02010600030101010101" pitchFamily="2" charset="-122"/>
                <a:ea typeface="宋体" panose="02010600030101010101" pitchFamily="2" charset="-122"/>
              </a:rPr>
              <a:t>议会</a:t>
            </a:r>
            <a:r>
              <a:rPr lang="zh-CN" altLang="en-US" b="1">
                <a:latin typeface="宋体" panose="02010600030101010101" pitchFamily="2" charset="-122"/>
                <a:ea typeface="宋体" panose="02010600030101010101" pitchFamily="2" charset="-122"/>
              </a:rPr>
              <a:t>监督，对议会</a:t>
            </a:r>
            <a:r>
              <a:rPr lang="zh-CN" altLang="en-US" b="1" smtClean="0">
                <a:latin typeface="宋体" panose="02010600030101010101" pitchFamily="2" charset="-122"/>
                <a:ea typeface="宋体" panose="02010600030101010101" pitchFamily="2" charset="-122"/>
              </a:rPr>
              <a:t>负责。</a:t>
            </a:r>
            <a:endParaRPr lang="zh-CN" altLang="en-US" b="1">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    英国议会亦</a:t>
            </a:r>
            <a:r>
              <a:rPr lang="zh-CN" altLang="en-US" b="1">
                <a:latin typeface="宋体" panose="02010600030101010101" pitchFamily="2" charset="-122"/>
                <a:ea typeface="宋体" panose="02010600030101010101" pitchFamily="2" charset="-122"/>
              </a:rPr>
              <a:t>祢</a:t>
            </a:r>
            <a:r>
              <a:rPr lang="zh-CN" altLang="en-US" b="1" smtClean="0">
                <a:latin typeface="宋体" panose="02010600030101010101" pitchFamily="2" charset="-122"/>
                <a:ea typeface="宋体" panose="02010600030101010101" pitchFamily="2" charset="-122"/>
              </a:rPr>
              <a:t>“国会”，分 </a:t>
            </a:r>
            <a:r>
              <a:rPr lang="zh-CN" altLang="en-US" b="1">
                <a:latin typeface="宋体" panose="02010600030101010101" pitchFamily="2" charset="-122"/>
                <a:ea typeface="宋体" panose="02010600030101010101" pitchFamily="2" charset="-122"/>
              </a:rPr>
              <a:t>上、下两</a:t>
            </a:r>
            <a:r>
              <a:rPr lang="zh-CN" altLang="en-US" b="1" smtClean="0">
                <a:latin typeface="宋体" panose="02010600030101010101" pitchFamily="2" charset="-122"/>
                <a:ea typeface="宋体" panose="02010600030101010101" pitchFamily="2" charset="-122"/>
              </a:rPr>
              <a:t>院。上院</a:t>
            </a:r>
            <a:r>
              <a:rPr lang="zh-CN" altLang="en-US" b="1">
                <a:latin typeface="宋体" panose="02010600030101010101" pitchFamily="2" charset="-122"/>
                <a:ea typeface="宋体" panose="02010600030101010101" pitchFamily="2" charset="-122"/>
              </a:rPr>
              <a:t>又称</a:t>
            </a:r>
            <a:r>
              <a:rPr lang="zh-CN" altLang="en-US" b="1" smtClean="0">
                <a:latin typeface="宋体" panose="02010600030101010101" pitchFamily="2" charset="-122"/>
                <a:ea typeface="宋体" panose="02010600030101010101" pitchFamily="2" charset="-122"/>
              </a:rPr>
              <a:t>“贵族院”</a:t>
            </a:r>
            <a:r>
              <a:rPr lang="zh-CN" altLang="en-US" b="1">
                <a:latin typeface="宋体" panose="02010600030101010101" pitchFamily="2" charset="-122"/>
                <a:ea typeface="宋体" panose="02010600030101010101" pitchFamily="2" charset="-122"/>
              </a:rPr>
              <a:t>，下院又称“平民院”，</a:t>
            </a:r>
            <a:r>
              <a:rPr lang="zh-CN" altLang="en-US" b="1" smtClean="0">
                <a:latin typeface="宋体" panose="02010600030101010101" pitchFamily="2" charset="-122"/>
                <a:ea typeface="宋体" panose="02010600030101010101" pitchFamily="2" charset="-122"/>
              </a:rPr>
              <a:t>下院成员</a:t>
            </a:r>
            <a:r>
              <a:rPr lang="zh-CN" altLang="en-US" b="1">
                <a:latin typeface="宋体" panose="02010600030101010101" pitchFamily="2" charset="-122"/>
                <a:ea typeface="宋体" panose="02010600030101010101" pitchFamily="2" charset="-122"/>
              </a:rPr>
              <a:t>由选举</a:t>
            </a:r>
            <a:r>
              <a:rPr lang="zh-CN" altLang="en-US" b="1" smtClean="0">
                <a:latin typeface="宋体" panose="02010600030101010101" pitchFamily="2" charset="-122"/>
                <a:ea typeface="宋体" panose="02010600030101010101" pitchFamily="2" charset="-122"/>
              </a:rPr>
              <a:t>产生。</a:t>
            </a:r>
            <a:endParaRPr lang="zh-CN" altLang="en-US" b="1">
              <a:latin typeface="宋体" panose="02010600030101010101" pitchFamily="2" charset="-122"/>
              <a:ea typeface="宋体" panose="02010600030101010101" pitchFamily="2" charset="-122"/>
            </a:endParaRPr>
          </a:p>
        </p:txBody>
      </p:sp>
      <p:sp>
        <p:nvSpPr>
          <p:cNvPr id="5" name="TextBox 4"/>
          <p:cNvSpPr txBox="1"/>
          <p:nvPr/>
        </p:nvSpPr>
        <p:spPr>
          <a:xfrm>
            <a:off x="304834" y="836718"/>
            <a:ext cx="8011582" cy="584775"/>
          </a:xfrm>
          <a:prstGeom prst="rect">
            <a:avLst/>
          </a:prstGeom>
          <a:solidFill>
            <a:schemeClr val="bg2">
              <a:lumMod val="90000"/>
            </a:schemeClr>
          </a:solidFill>
        </p:spPr>
        <p:txBody>
          <a:bodyPr wrap="square" rtlCol="0">
            <a:spAutoFit/>
          </a:bodyPr>
          <a:lstStyle/>
          <a:p>
            <a:r>
              <a:rPr lang="zh-CN" altLang="en-US" sz="3200" b="1" smtClean="0">
                <a:latin typeface="宋体" panose="02010600030101010101" pitchFamily="2" charset="-122"/>
                <a:ea typeface="宋体" panose="02010600030101010101" pitchFamily="2" charset="-122"/>
              </a:rPr>
              <a:t>阅读材料，掌握英国的政体、特征及运行。</a:t>
            </a:r>
            <a:endParaRPr lang="zh-CN" altLang="en-US" sz="3200" b="1">
              <a:latin typeface="宋体" panose="02010600030101010101" pitchFamily="2" charset="-122"/>
              <a:ea typeface="宋体" panose="02010600030101010101" pitchFamily="2"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9370" y="-3810"/>
            <a:ext cx="2611755" cy="573405"/>
          </a:xfrm>
          <a:solidFill>
            <a:srgbClr val="FFC000"/>
          </a:solidFill>
        </p:spPr>
        <p:txBody>
          <a:bodyPr>
            <a:normAutofit fontScale="90000"/>
          </a:bodyPr>
          <a:lstStyle/>
          <a:p>
            <a:r>
              <a:rPr lang="zh-CN" altLang="en-US"/>
              <a:t>拓展探究</a:t>
            </a:r>
          </a:p>
        </p:txBody>
      </p:sp>
      <p:sp>
        <p:nvSpPr>
          <p:cNvPr id="3" name="内容占位符 2"/>
          <p:cNvSpPr>
            <a:spLocks noGrp="1"/>
          </p:cNvSpPr>
          <p:nvPr>
            <p:ph idx="1"/>
          </p:nvPr>
        </p:nvSpPr>
        <p:spPr>
          <a:xfrm>
            <a:off x="39370" y="665480"/>
            <a:ext cx="8994775" cy="1620520"/>
          </a:xfrm>
          <a:solidFill>
            <a:schemeClr val="bg1"/>
          </a:solidFill>
        </p:spPr>
        <p:txBody>
          <a:bodyPr>
            <a:normAutofit lnSpcReduction="10000"/>
          </a:bodyPr>
          <a:lstStyle/>
          <a:p>
            <a:pPr marL="0" indent="0">
              <a:buNone/>
            </a:pPr>
            <a:r>
              <a:rPr lang="zh-CN" altLang="en-US" sz="2400" b="1">
                <a:latin typeface="宋体" panose="02010600030101010101" pitchFamily="2" charset="-122"/>
                <a:ea typeface="宋体" panose="02010600030101010101" pitchFamily="2" charset="-122"/>
                <a:cs typeface="宋体" panose="02010600030101010101" pitchFamily="2" charset="-122"/>
              </a:rPr>
              <a:t>君主立宪制：</a:t>
            </a:r>
          </a:p>
          <a:p>
            <a:pPr marL="0" indent="0">
              <a:buNone/>
            </a:pPr>
            <a:r>
              <a:rPr lang="zh-CN" altLang="en-US" sz="2400" b="1">
                <a:latin typeface="宋体" panose="02010600030101010101" pitchFamily="2" charset="-122"/>
                <a:ea typeface="宋体" panose="02010600030101010101" pitchFamily="2" charset="-122"/>
                <a:cs typeface="宋体" panose="02010600030101010101" pitchFamily="2" charset="-122"/>
              </a:rPr>
              <a:t>    资本主义国家以世袭的君主为国家元首，君主权力受到法律限制和议会制约的政权组织形式。包含王权受限、议会主权、法律至上三个主要特征。</a:t>
            </a:r>
          </a:p>
        </p:txBody>
      </p:sp>
      <p:graphicFrame>
        <p:nvGraphicFramePr>
          <p:cNvPr id="102567" name="Group 167"/>
          <p:cNvGraphicFramePr>
            <a:graphicFrameLocks noGrp="1"/>
          </p:cNvGraphicFramePr>
          <p:nvPr/>
        </p:nvGraphicFramePr>
        <p:xfrm>
          <a:off x="252730" y="2315845"/>
          <a:ext cx="8590280" cy="4291965"/>
        </p:xfrm>
        <a:graphic>
          <a:graphicData uri="http://schemas.openxmlformats.org/drawingml/2006/table">
            <a:tbl>
              <a:tblPr/>
              <a:tblGrid>
                <a:gridCol w="519430"/>
                <a:gridCol w="1109980"/>
                <a:gridCol w="2221230"/>
                <a:gridCol w="4739640"/>
              </a:tblGrid>
              <a:tr h="764540">
                <a:tc gridSpan="2">
                  <a:txBody>
                    <a:bodyPr vert="horz" wrap="square"/>
                    <a:lstStyle/>
                    <a:p>
                      <a:pPr marL="0" marR="0" lvl="0" indent="0" algn="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rgbClr val="FF00FF"/>
                          </a:solidFill>
                          <a:effectLst/>
                          <a:latin typeface="Times New Roman" panose="02020603050405020304" pitchFamily="18" charset="0"/>
                          <a:ea typeface="宋体" panose="02010600030101010101" pitchFamily="2" charset="-122"/>
                        </a:rPr>
                        <a:t>项目　</a:t>
                      </a:r>
                    </a:p>
                    <a:p>
                      <a:pPr marL="0" marR="0" lvl="0" indent="0" algn="just"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rgbClr val="FF00FF"/>
                          </a:solidFill>
                          <a:effectLst/>
                          <a:latin typeface="Times New Roman" panose="02020603050405020304" pitchFamily="18" charset="0"/>
                          <a:ea typeface="宋体" panose="02010600030101010101" pitchFamily="2" charset="-122"/>
                        </a:rPr>
                        <a:t>区别　　</a:t>
                      </a:r>
                      <a:endParaRPr kumimoji="0" lang="zh-CN" altLang="en-US" sz="2200" b="0" i="0" u="none" strike="noStrike" cap="none" normalizeH="0" baseline="0" smtClean="0">
                        <a:ln>
                          <a:noFill/>
                        </a:ln>
                        <a:solidFill>
                          <a:srgbClr val="FF00FF"/>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w="19050" cap="flat" cmpd="sng" algn="ctr">
                      <a:solidFill>
                        <a:srgbClr val="0000FF"/>
                      </a:solidFill>
                      <a:prstDash val="solid"/>
                      <a:round/>
                      <a:headEnd type="none" w="med" len="med"/>
                      <a:tailEnd type="none" w="med" len="med"/>
                    </a:lnTlToBr>
                    <a:lnBlToTr>
                      <a:noFill/>
                    </a:lnBlToTr>
                    <a:solidFill>
                      <a:schemeClr val="bg2">
                        <a:lumMod val="90000"/>
                      </a:schemeClr>
                    </a:solidFill>
                  </a:tcPr>
                </a:tc>
                <a:tc hMerge="1">
                  <a:txBody>
                    <a:bodyPr vert="horz" wrap="square"/>
                    <a:lstStyle/>
                    <a:p>
                      <a:endParaRPr/>
                    </a:p>
                  </a:txBody>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rgbClr val="FF00FF"/>
                          </a:solidFill>
                          <a:effectLst/>
                          <a:latin typeface="Times New Roman" panose="02020603050405020304" pitchFamily="18" charset="0"/>
                          <a:ea typeface="宋体" panose="02010600030101010101" pitchFamily="2" charset="-122"/>
                        </a:rPr>
                        <a:t>君主专制</a:t>
                      </a:r>
                      <a:endParaRPr kumimoji="0" lang="zh-CN" altLang="en-US" sz="2200" b="0" i="0" u="none" strike="noStrike" cap="none" normalizeH="0" baseline="0" smtClean="0">
                        <a:ln>
                          <a:noFill/>
                        </a:ln>
                        <a:solidFill>
                          <a:srgbClr val="FF00FF"/>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rgbClr val="FF00FF"/>
                          </a:solidFill>
                          <a:effectLst/>
                          <a:latin typeface="Times New Roman" panose="02020603050405020304" pitchFamily="18" charset="0"/>
                          <a:ea typeface="宋体" panose="02010600030101010101" pitchFamily="2" charset="-122"/>
                        </a:rPr>
                        <a:t>君主立宪制</a:t>
                      </a:r>
                      <a:endParaRPr kumimoji="0" lang="zh-CN" altLang="en-US" sz="2200" b="0" i="0" u="none" strike="noStrike" cap="none" normalizeH="0" baseline="0" smtClean="0">
                        <a:ln>
                          <a:noFill/>
                        </a:ln>
                        <a:solidFill>
                          <a:srgbClr val="FF00FF"/>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r>
              <a:tr h="837565">
                <a:tc rowSpan="3">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不同点</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产生时间</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人类进入奴隶制社会后</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人类进入资本主义社会后</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r>
              <a:tr h="1100455">
                <a:tc vMerge="1">
                  <a:txBody>
                    <a:bodyPr vert="horz" wrap="square"/>
                    <a:lstStyle/>
                    <a:p>
                      <a:endParaRPr/>
                    </a:p>
                  </a:txBody>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依附国体</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c>
                  <a:txBody>
                    <a:bodyPr vert="horz" wrap="square"/>
                    <a:lstStyle/>
                    <a:p>
                      <a:pPr marL="0" marR="0" lvl="0" indent="0" algn="l"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由奴隶制和封建制的国家性质决定的</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c>
                  <a:txBody>
                    <a:bodyPr vert="horz" wrap="square"/>
                    <a:lstStyle/>
                    <a:p>
                      <a:pPr marL="0" marR="0" lvl="0" indent="0" algn="l"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是资本主义产生后出现的新的政体，它是由资本主义的生产资料私有制的国家性质所决定的</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r>
              <a:tr h="764540">
                <a:tc vMerge="1">
                  <a:txBody>
                    <a:bodyPr vert="horz" wrap="square"/>
                    <a:lstStyle/>
                    <a:p>
                      <a:endParaRPr/>
                    </a:p>
                  </a:txBody>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权限</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c>
                  <a:txBody>
                    <a:bodyPr vert="horz" wrap="square"/>
                    <a:lstStyle/>
                    <a:p>
                      <a:pPr marL="0" marR="0" lvl="0" indent="0" algn="just"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君主拥有无限的权力</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君主的权力受到宪法的严格限制</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r>
              <a:tr h="824865">
                <a:tc gridSpan="2">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相同点</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c hMerge="1">
                  <a:txBody>
                    <a:bodyPr vert="horz" wrap="square"/>
                    <a:lstStyle/>
                    <a:p>
                      <a:endParaRPr/>
                    </a:p>
                  </a:txBody>
                  <a:tcPr/>
                </a:tc>
                <a:tc gridSpan="2">
                  <a:txBody>
                    <a:bodyPr vert="horz" wrap="square"/>
                    <a:lstStyle/>
                    <a:p>
                      <a:pPr marL="0" marR="0" lvl="0" indent="0" algn="just" defTabSz="914400" rtl="0" eaLnBrk="1" fontAlgn="base" latinLnBrk="0" hangingPunct="1">
                        <a:lnSpc>
                          <a:spcPct val="100000"/>
                        </a:lnSpc>
                        <a:spcBef>
                          <a:spcPct val="0"/>
                        </a:spcBef>
                        <a:spcAft>
                          <a:spcPct val="0"/>
                        </a:spcAft>
                        <a:buClrTx/>
                        <a:buSzTx/>
                        <a:buFontTx/>
                        <a:buNone/>
                        <a:tabLst>
                          <a:tab pos="2514600"/>
                        </a:tabLst>
                      </a:pPr>
                      <a:r>
                        <a:rPr kumimoji="0" lang="zh-CN" altLang="en-US" sz="22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都是国家政体，都保留了君主，在历史的不同时期都曾发挥重要作用</a:t>
                      </a:r>
                      <a:endParaRPr kumimoji="0" lang="zh-CN" altLang="en-US" sz="22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9050" cap="flat" cmpd="sng" algn="ctr">
                      <a:solidFill>
                        <a:srgbClr val="0000FF"/>
                      </a:solidFill>
                      <a:prstDash val="solid"/>
                      <a:round/>
                      <a:headEnd type="none" w="med" len="med"/>
                      <a:tailEnd type="none" w="med" len="med"/>
                    </a:lnL>
                    <a:lnR w="19050" cap="flat" cmpd="sng" algn="ctr">
                      <a:solidFill>
                        <a:srgbClr val="0000FF"/>
                      </a:solidFill>
                      <a:prstDash val="solid"/>
                      <a:round/>
                      <a:headEnd type="none" w="med" len="med"/>
                      <a:tailEnd type="none" w="med" len="med"/>
                    </a:lnR>
                    <a:lnT w="19050" cap="flat" cmpd="sng" algn="ctr">
                      <a:solidFill>
                        <a:srgbClr val="0000FF"/>
                      </a:solidFill>
                      <a:prstDash val="solid"/>
                      <a:round/>
                      <a:headEnd type="none" w="med" len="med"/>
                      <a:tailEnd type="none" w="med" len="med"/>
                    </a:lnT>
                    <a:lnB w="19050" cap="flat" cmpd="sng" algn="ctr">
                      <a:solidFill>
                        <a:srgbClr val="0000FF"/>
                      </a:solidFill>
                      <a:prstDash val="solid"/>
                      <a:round/>
                      <a:headEnd type="none" w="med" len="med"/>
                      <a:tailEnd type="none" w="med" len="med"/>
                    </a:lnB>
                    <a:lnTlToBr>
                      <a:noFill/>
                    </a:lnTlToBr>
                    <a:lnBlToTr>
                      <a:noFill/>
                    </a:lnBlToTr>
                    <a:solidFill>
                      <a:schemeClr val="bg2">
                        <a:lumMod val="90000"/>
                      </a:schemeClr>
                    </a:solidFill>
                  </a:tcPr>
                </a:tc>
                <a:tc hMerge="1">
                  <a:txBody>
                    <a:bodyPr vert="horz" wrap="square"/>
                    <a:lstStyle/>
                    <a:p>
                      <a:endParaRPr/>
                    </a:p>
                  </a:txBody>
                  <a:tcPr/>
                </a:tc>
              </a:tr>
            </a:tbl>
          </a:graphicData>
        </a:graphic>
      </p:graphicFrame>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9915" y="1158"/>
            <a:ext cx="2309837" cy="763548"/>
          </a:xfrm>
          <a:solidFill>
            <a:schemeClr val="bg2">
              <a:lumMod val="90000"/>
            </a:schemeClr>
          </a:solidFill>
        </p:spPr>
        <p:txBody>
          <a:bodyPr>
            <a:normAutofit/>
          </a:bodyPr>
          <a:lstStyle/>
          <a:p>
            <a:r>
              <a:rPr lang="zh-TW" altLang="zh-CN" sz="3200" b="1">
                <a:latin typeface="微软雅黑" panose="020b0503020204020204" pitchFamily="34" charset="-122"/>
                <a:ea typeface="微软雅黑" panose="020b0503020204020204" pitchFamily="34" charset="-122"/>
              </a:rPr>
              <a:t>历史</a:t>
            </a:r>
            <a:r>
              <a:rPr lang="zh-TW" altLang="zh-CN" sz="3200" b="1" smtClean="0">
                <a:latin typeface="微软雅黑" panose="020b0503020204020204" pitchFamily="34" charset="-122"/>
                <a:ea typeface="微软雅黑" panose="020b0503020204020204" pitchFamily="34" charset="-122"/>
              </a:rPr>
              <a:t>纵横</a:t>
            </a:r>
            <a:endParaRPr lang="zh-CN" altLang="en-US" sz="3200" b="1">
              <a:latin typeface="微软雅黑" pitchFamily="34" charset="-122"/>
              <a:ea typeface="微软雅黑" pitchFamily="34" charset="-122"/>
            </a:endParaRPr>
          </a:p>
        </p:txBody>
      </p:sp>
      <p:sp>
        <p:nvSpPr>
          <p:cNvPr id="3" name="内容占位符 2"/>
          <p:cNvSpPr>
            <a:spLocks noGrp="1"/>
          </p:cNvSpPr>
          <p:nvPr>
            <p:ph idx="1"/>
          </p:nvPr>
        </p:nvSpPr>
        <p:spPr>
          <a:xfrm>
            <a:off x="179512" y="908720"/>
            <a:ext cx="8784976" cy="5688632"/>
          </a:xfrm>
        </p:spPr>
        <p:txBody>
          <a:bodyPr>
            <a:noAutofit/>
          </a:bodyPr>
          <a:lstStyle/>
          <a:p>
            <a:pPr marL="0" indent="0" algn="ctr">
              <a:buNone/>
            </a:pPr>
            <a:r>
              <a:rPr lang="zh-TW" altLang="zh-CN" sz="2400" b="1" smtClean="0">
                <a:latin typeface="宋体" panose="02010600030101010101" pitchFamily="2" charset="-122"/>
                <a:ea typeface="宋体" panose="02010600030101010101" pitchFamily="2" charset="-122"/>
              </a:rPr>
              <a:t>英国</a:t>
            </a:r>
            <a:r>
              <a:rPr lang="zh-TW" altLang="zh-CN" sz="2400" b="1">
                <a:latin typeface="宋体" panose="02010600030101010101" pitchFamily="2" charset="-122"/>
                <a:ea typeface="宋体" panose="02010600030101010101" pitchFamily="2" charset="-122"/>
              </a:rPr>
              <a:t>的</a:t>
            </a:r>
            <a:r>
              <a:rPr lang="zh-TW" altLang="zh-CN" sz="2400" b="1" smtClean="0">
                <a:latin typeface="宋体" panose="02010600030101010101" pitchFamily="2" charset="-122"/>
                <a:ea typeface="宋体" panose="02010600030101010101" pitchFamily="2" charset="-122"/>
              </a:rPr>
              <a:t>内阁制</a:t>
            </a:r>
            <a:endParaRPr lang="en-US" altLang="zh-TW" sz="2400" b="1" smtClean="0">
              <a:latin typeface="宋体" pitchFamily="2" charset="-122"/>
              <a:ea typeface="宋体" panose="02010600030101010101" pitchFamily="2" charset="-122"/>
            </a:endParaRPr>
          </a:p>
          <a:p>
            <a:pPr marL="0" indent="0">
              <a:buNone/>
            </a:pPr>
            <a:r>
              <a:rPr lang="zh-CN" altLang="en-US" sz="2400" b="1" smtClean="0">
                <a:latin typeface="宋体" panose="02010600030101010101" pitchFamily="2" charset="-122"/>
                <a:ea typeface="宋体" panose="02010600030101010101" pitchFamily="2" charset="-122"/>
              </a:rPr>
              <a:t>    英语</a:t>
            </a:r>
            <a:r>
              <a:rPr lang="zh-CN" altLang="en-US" sz="2400" b="1">
                <a:latin typeface="宋体" panose="02010600030101010101" pitchFamily="2" charset="-122"/>
                <a:ea typeface="宋体" panose="02010600030101010101" pitchFamily="2" charset="-122"/>
              </a:rPr>
              <a:t>内阁（</a:t>
            </a:r>
            <a:r>
              <a:rPr lang="en-US" altLang="zh-CN" sz="2400" b="1">
                <a:latin typeface="宋体" panose="02010600030101010101" pitchFamily="2" charset="-122"/>
                <a:ea typeface="宋体" panose="02010600030101010101" pitchFamily="2" charset="-122"/>
              </a:rPr>
              <a:t>Cabinet</a:t>
            </a:r>
            <a:r>
              <a:rPr lang="zh-CN" altLang="en-US" sz="2400" b="1">
                <a:latin typeface="宋体" panose="02010600030101010101" pitchFamily="2" charset="-122"/>
                <a:ea typeface="宋体" panose="02010600030101010101" pitchFamily="2" charset="-122"/>
              </a:rPr>
              <a:t>） </a:t>
            </a: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词，源于法语，本义是小房间、密 </a:t>
            </a:r>
            <a:r>
              <a:rPr lang="zh-CN" altLang="en-US" sz="2400" b="1" smtClean="0">
                <a:latin typeface="宋体" panose="02010600030101010101" pitchFamily="2" charset="-122"/>
                <a:ea typeface="宋体" panose="02010600030101010101" pitchFamily="2" charset="-122"/>
              </a:rPr>
              <a:t>室。“光荣革命”前</a:t>
            </a:r>
            <a:r>
              <a:rPr lang="zh-CN" altLang="en-US" sz="2400" b="1">
                <a:latin typeface="宋体" panose="02010600030101010101" pitchFamily="2" charset="-122"/>
                <a:ea typeface="宋体" panose="02010600030101010101" pitchFamily="2" charset="-122"/>
              </a:rPr>
              <a:t>，英国国王经常召集少数重要人物在自己的 密室开会，商讨政事，由此形成了内阁制的</a:t>
            </a:r>
            <a:r>
              <a:rPr lang="zh-CN" altLang="en-US" sz="2400" b="1" smtClean="0">
                <a:latin typeface="宋体" panose="02010600030101010101" pitchFamily="2" charset="-122"/>
                <a:ea typeface="宋体" panose="02010600030101010101" pitchFamily="2" charset="-122"/>
              </a:rPr>
              <a:t>萌芽。</a:t>
            </a:r>
            <a:endParaRPr lang="en-US" altLang="zh-CN" sz="2400" b="1" smtClean="0">
              <a:latin typeface="宋体" panose="02010600030101010101" pitchFamily="2" charset="-122"/>
              <a:ea typeface="宋体" panose="02010600030101010101" pitchFamily="2" charset="-122"/>
            </a:endParaRPr>
          </a:p>
          <a:p>
            <a:pPr marL="0" indent="0">
              <a:buNone/>
            </a:pPr>
            <a:r>
              <a:rPr lang="en-US" altLang="zh-CN" sz="2400" b="1">
                <a:latin typeface="宋体" panose="02010600030101010101" pitchFamily="2" charset="-122"/>
                <a:ea typeface="宋体" panose="02010600030101010101" pitchFamily="2" charset="-122"/>
              </a:rPr>
              <a:t> </a:t>
            </a:r>
            <a:r>
              <a:rPr lang="en-US" altLang="zh-CN" sz="2400" b="1" smtClean="0">
                <a:latin typeface="宋体" panose="02010600030101010101" pitchFamily="2" charset="-122"/>
                <a:ea typeface="宋体" panose="02010600030101010101" pitchFamily="2" charset="-122"/>
              </a:rPr>
              <a:t>   </a:t>
            </a:r>
            <a:r>
              <a:rPr lang="zh-CN" altLang="en-US" sz="2400" b="1" smtClean="0">
                <a:latin typeface="宋体" panose="02010600030101010101" pitchFamily="2" charset="-122"/>
                <a:ea typeface="宋体" panose="02010600030101010101" pitchFamily="2" charset="-122"/>
              </a:rPr>
              <a:t>“光荣革命” </a:t>
            </a:r>
            <a:r>
              <a:rPr lang="zh-CN" altLang="en-US" sz="2400" b="1">
                <a:latin typeface="宋体" panose="02010600030101010101" pitchFamily="2" charset="-122"/>
                <a:ea typeface="宋体" panose="02010600030101010101" pitchFamily="2" charset="-122"/>
              </a:rPr>
              <a:t>后，内阁会议在少数大臣的参与下召开，权力受到限制的</a:t>
            </a:r>
            <a:r>
              <a:rPr lang="zh-CN" altLang="en-US" sz="2400" b="1" smtClean="0">
                <a:latin typeface="宋体" panose="02010600030101010101" pitchFamily="2" charset="-122"/>
                <a:ea typeface="宋体" panose="02010600030101010101" pitchFamily="2" charset="-122"/>
              </a:rPr>
              <a:t>国王逐渐</a:t>
            </a:r>
            <a:r>
              <a:rPr lang="zh-CN" altLang="en-US" sz="2400" b="1">
                <a:latin typeface="宋体" panose="02010600030101010101" pitchFamily="2" charset="-122"/>
                <a:ea typeface="宋体" panose="02010600030101010101" pitchFamily="2" charset="-122"/>
              </a:rPr>
              <a:t>不再</a:t>
            </a:r>
            <a:r>
              <a:rPr lang="zh-CN" altLang="en-US" sz="2400" b="1" smtClean="0">
                <a:latin typeface="宋体" panose="02010600030101010101" pitchFamily="2" charset="-122"/>
                <a:ea typeface="宋体" panose="02010600030101010101" pitchFamily="2" charset="-122"/>
              </a:rPr>
              <a:t>出席。</a:t>
            </a:r>
            <a:r>
              <a:rPr lang="en-US" altLang="zh-CN" sz="2400" b="1" smtClean="0">
                <a:latin typeface="宋体" panose="02010600030101010101" pitchFamily="2" charset="-122"/>
                <a:ea typeface="宋体" panose="02010600030101010101" pitchFamily="2" charset="-122"/>
              </a:rPr>
              <a:t>18</a:t>
            </a:r>
            <a:r>
              <a:rPr lang="zh-CN" altLang="en-US" sz="2400" b="1">
                <a:latin typeface="宋体" panose="02010600030101010101" pitchFamily="2" charset="-122"/>
                <a:ea typeface="宋体" panose="02010600030101010101" pitchFamily="2" charset="-122"/>
              </a:rPr>
              <a:t>世纪</a:t>
            </a:r>
            <a:r>
              <a:rPr lang="en-US" altLang="zh-CN" sz="2400" b="1">
                <a:latin typeface="宋体" panose="02010600030101010101" pitchFamily="2" charset="-122"/>
                <a:ea typeface="宋体" panose="02010600030101010101" pitchFamily="2" charset="-122"/>
              </a:rPr>
              <a:t>20</a:t>
            </a:r>
            <a:r>
              <a:rPr lang="zh-CN" altLang="en-US" sz="2400" b="1">
                <a:latin typeface="宋体" panose="02010600030101010101" pitchFamily="2" charset="-122"/>
                <a:ea typeface="宋体" panose="02010600030101010101" pitchFamily="2" charset="-122"/>
              </a:rPr>
              <a:t>年代，在当时的多数党领袖、财政</a:t>
            </a:r>
            <a:r>
              <a:rPr lang="zh-CN" altLang="en-US" sz="2400" b="1" smtClean="0">
                <a:latin typeface="宋体" panose="02010600030101010101" pitchFamily="2" charset="-122"/>
                <a:ea typeface="宋体" panose="02010600030101010101" pitchFamily="2" charset="-122"/>
              </a:rPr>
              <a:t>大臣</a:t>
            </a:r>
            <a:r>
              <a:rPr lang="zh-CN" altLang="en-US" sz="2400" b="1">
                <a:latin typeface="宋体" panose="02010600030101010101" pitchFamily="2" charset="-122"/>
                <a:ea typeface="宋体" panose="02010600030101010101" pitchFamily="2" charset="-122"/>
              </a:rPr>
              <a:t>沃波尔主持下，责任内阁制开始</a:t>
            </a:r>
            <a:r>
              <a:rPr lang="zh-CN" altLang="en-US" sz="2400" b="1" smtClean="0">
                <a:latin typeface="宋体" panose="02010600030101010101" pitchFamily="2" charset="-122"/>
                <a:ea typeface="宋体" panose="02010600030101010101" pitchFamily="2" charset="-122"/>
              </a:rPr>
              <a:t>形成。沃波尔</a:t>
            </a:r>
            <a:r>
              <a:rPr lang="zh-CN" altLang="en-US" sz="2400" b="1">
                <a:latin typeface="宋体" panose="02010600030101010101" pitchFamily="2" charset="-122"/>
                <a:ea typeface="宋体" panose="02010600030101010101" pitchFamily="2" charset="-122"/>
              </a:rPr>
              <a:t>被后人认为</a:t>
            </a:r>
            <a:r>
              <a:rPr lang="zh-CN" altLang="en-US" sz="2400" b="1" smtClean="0">
                <a:latin typeface="宋体" panose="02010600030101010101" pitchFamily="2" charset="-122"/>
                <a:ea typeface="宋体" panose="02010600030101010101" pitchFamily="2" charset="-122"/>
              </a:rPr>
              <a:t>是第</a:t>
            </a:r>
            <a:r>
              <a:rPr lang="zh-CN" altLang="en-US" sz="2400" b="1">
                <a:latin typeface="宋体" panose="02010600030101010101" pitchFamily="2" charset="-122"/>
                <a:ea typeface="宋体" panose="02010600030101010101" pitchFamily="2" charset="-122"/>
              </a:rPr>
              <a:t>一任首相，其住宅唐宁街</a:t>
            </a:r>
            <a:r>
              <a:rPr lang="en-US" altLang="zh-CN" sz="2400" b="1">
                <a:latin typeface="宋体" panose="02010600030101010101" pitchFamily="2" charset="-122"/>
                <a:ea typeface="宋体" panose="02010600030101010101" pitchFamily="2" charset="-122"/>
              </a:rPr>
              <a:t>10</a:t>
            </a:r>
            <a:r>
              <a:rPr lang="zh-CN" altLang="en-US" sz="2400" b="1">
                <a:latin typeface="宋体" panose="02010600030101010101" pitchFamily="2" charset="-122"/>
                <a:ea typeface="宋体" panose="02010600030101010101" pitchFamily="2" charset="-122"/>
              </a:rPr>
              <a:t>号成为历任首相</a:t>
            </a:r>
            <a:r>
              <a:rPr lang="zh-CN" altLang="en-US" sz="2400" b="1" smtClean="0">
                <a:latin typeface="宋体" panose="02010600030101010101" pitchFamily="2" charset="-122"/>
                <a:ea typeface="宋体" panose="02010600030101010101" pitchFamily="2" charset="-122"/>
              </a:rPr>
              <a:t>官邸。在责任内阁</a:t>
            </a:r>
            <a:r>
              <a:rPr lang="zh-CN" altLang="en-US" sz="2400" b="1">
                <a:latin typeface="宋体" panose="02010600030101010101" pitchFamily="2" charset="-122"/>
                <a:ea typeface="宋体" panose="02010600030101010101" pitchFamily="2" charset="-122"/>
              </a:rPr>
              <a:t>制下，内阁的首脑是首相，成员是各部</a:t>
            </a:r>
            <a:r>
              <a:rPr lang="zh-CN" altLang="en-US" sz="2400" b="1" smtClean="0">
                <a:latin typeface="宋体" panose="02010600030101010101" pitchFamily="2" charset="-122"/>
                <a:ea typeface="宋体" panose="02010600030101010101" pitchFamily="2" charset="-122"/>
              </a:rPr>
              <a:t>大臣。首相</a:t>
            </a:r>
            <a:r>
              <a:rPr lang="zh-CN" altLang="en-US" sz="2400" b="1">
                <a:latin typeface="宋体" panose="02010600030101010101" pitchFamily="2" charset="-122"/>
                <a:ea typeface="宋体" panose="02010600030101010101" pitchFamily="2" charset="-122"/>
              </a:rPr>
              <a:t>由议会</a:t>
            </a:r>
            <a:r>
              <a:rPr lang="zh-CN" altLang="en-US" sz="2400" b="1" smtClean="0">
                <a:latin typeface="宋体" panose="02010600030101010101" pitchFamily="2" charset="-122"/>
                <a:ea typeface="宋体" panose="02010600030101010101" pitchFamily="2" charset="-122"/>
              </a:rPr>
              <a:t>中多数</a:t>
            </a:r>
            <a:r>
              <a:rPr lang="zh-CN" altLang="en-US" sz="2400" b="1">
                <a:latin typeface="宋体" panose="02010600030101010101" pitchFamily="2" charset="-122"/>
                <a:ea typeface="宋体" panose="02010600030101010101" pitchFamily="2" charset="-122"/>
              </a:rPr>
              <a:t>党的领袖担任，有权提名各部大臣及其他高级官员，</a:t>
            </a:r>
            <a:r>
              <a:rPr lang="zh-CN" altLang="en-US" sz="2400" b="1" smtClean="0">
                <a:latin typeface="宋体" panose="02010600030101010101" pitchFamily="2" charset="-122"/>
                <a:ea typeface="宋体" panose="02010600030101010101" pitchFamily="2" charset="-122"/>
              </a:rPr>
              <a:t>主持内阁</a:t>
            </a:r>
            <a:r>
              <a:rPr lang="zh-CN" altLang="en-US" sz="2400" b="1">
                <a:latin typeface="宋体" panose="02010600030101010101" pitchFamily="2" charset="-122"/>
                <a:ea typeface="宋体" panose="02010600030101010101" pitchFamily="2" charset="-122"/>
              </a:rPr>
              <a:t>会议，掌握国家的行政大权，同时又能通过议会对立法</a:t>
            </a:r>
            <a:r>
              <a:rPr lang="zh-CN" altLang="en-US" sz="2400" b="1" smtClean="0">
                <a:latin typeface="宋体" panose="02010600030101010101" pitchFamily="2" charset="-122"/>
                <a:ea typeface="宋体" panose="02010600030101010101" pitchFamily="2" charset="-122"/>
              </a:rPr>
              <a:t>活动</a:t>
            </a:r>
            <a:r>
              <a:rPr lang="zh-CN" altLang="en-US" sz="2400" b="1">
                <a:latin typeface="宋体" panose="02010600030101010101" pitchFamily="2" charset="-122"/>
                <a:ea typeface="宋体" panose="02010600030101010101" pitchFamily="2" charset="-122"/>
              </a:rPr>
              <a:t>施加重要影响，成为事实上的国家最高</a:t>
            </a:r>
            <a:r>
              <a:rPr lang="zh-CN" altLang="en-US" sz="2400" b="1" smtClean="0">
                <a:latin typeface="宋体" panose="02010600030101010101" pitchFamily="2" charset="-122"/>
                <a:ea typeface="宋体" panose="02010600030101010101" pitchFamily="2" charset="-122"/>
              </a:rPr>
              <a:t>领导人。内阁</a:t>
            </a:r>
            <a:r>
              <a:rPr lang="zh-CN" altLang="en-US" sz="2400" b="1">
                <a:latin typeface="宋体" panose="02010600030101010101" pitchFamily="2" charset="-122"/>
                <a:ea typeface="宋体" panose="02010600030101010101" pitchFamily="2" charset="-122"/>
              </a:rPr>
              <a:t>名义上 对国王负责，实则对议会负责，如果议会通过对政府的不信任 案，内阁就要</a:t>
            </a:r>
            <a:r>
              <a:rPr lang="zh-CN" altLang="en-US" sz="2400" b="1" smtClean="0">
                <a:latin typeface="宋体" panose="02010600030101010101" pitchFamily="2" charset="-122"/>
                <a:ea typeface="宋体" panose="02010600030101010101" pitchFamily="2" charset="-122"/>
              </a:rPr>
              <a:t>垮台。但</a:t>
            </a:r>
            <a:r>
              <a:rPr lang="zh-CN" altLang="en-US" sz="2400" b="1">
                <a:latin typeface="宋体" panose="02010600030101010101" pitchFamily="2" charset="-122"/>
                <a:ea typeface="宋体" panose="02010600030101010101" pitchFamily="2" charset="-122"/>
              </a:rPr>
              <a:t>首相也有权解散议会，重新选举。</a:t>
            </a:r>
          </a:p>
          <a:p>
            <a:pPr marL="0" indent="0">
              <a:buNone/>
            </a:pPr>
            <a:endParaRPr lang="zh-CN" altLang="zh-CN" sz="2400" b="1">
              <a:latin typeface="宋体" pitchFamily="2" charset="-122"/>
              <a:ea typeface="宋体" panose="02010600030101010101" pitchFamily="2" charset="-122"/>
            </a:endParaRP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49932" y="3681701"/>
            <a:ext cx="8964488" cy="3176299"/>
          </a:xfrm>
        </p:spPr>
        <p:txBody>
          <a:bodyPr>
            <a:normAutofit lnSpcReduction="10000"/>
          </a:bodyPr>
          <a:lstStyle/>
          <a:p>
            <a:pPr marL="0" indent="0">
              <a:buNone/>
            </a:pPr>
            <a:r>
              <a:rPr lang="zh-CN" altLang="en-US" sz="2400" b="1" smtClean="0">
                <a:latin typeface="宋体" panose="02010600030101010101" pitchFamily="2" charset="-122"/>
                <a:ea typeface="宋体" panose="02010600030101010101" pitchFamily="2" charset="-122"/>
              </a:rPr>
              <a:t>①</a:t>
            </a:r>
            <a:r>
              <a:rPr lang="zh-CN" altLang="en-US" sz="2400" b="1">
                <a:latin typeface="宋体" panose="02010600030101010101" pitchFamily="2" charset="-122"/>
                <a:ea typeface="宋体" panose="02010600030101010101" pitchFamily="2" charset="-122"/>
              </a:rPr>
              <a:t>英国的君主立宪制是以代议制为</a:t>
            </a:r>
            <a:r>
              <a:rPr lang="zh-CN" altLang="en-US" sz="2400" b="1" smtClean="0">
                <a:latin typeface="宋体" panose="02010600030101010101" pitchFamily="2" charset="-122"/>
                <a:ea typeface="宋体" panose="02010600030101010101" pitchFamily="2" charset="-122"/>
              </a:rPr>
              <a:t>基础</a:t>
            </a:r>
            <a:r>
              <a:rPr lang="zh-CN" altLang="en-US" sz="2400" b="1">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以</a:t>
            </a:r>
            <a:r>
              <a:rPr lang="zh-CN" altLang="en-US" sz="2400" b="1">
                <a:latin typeface="宋体" panose="02010600030101010101" pitchFamily="2" charset="-122"/>
                <a:ea typeface="宋体" panose="02010600030101010101" pitchFamily="2" charset="-122"/>
              </a:rPr>
              <a:t>责任内阁制为</a:t>
            </a:r>
            <a:r>
              <a:rPr lang="zh-CN" altLang="en-US" sz="2400" b="1" smtClean="0">
                <a:latin typeface="宋体" panose="02010600030101010101" pitchFamily="2" charset="-122"/>
                <a:ea typeface="宋体" panose="02010600030101010101" pitchFamily="2" charset="-122"/>
              </a:rPr>
              <a:t>核心；     </a:t>
            </a:r>
            <a:endParaRPr lang="en-US" altLang="zh-CN" sz="2400" b="1" smtClean="0">
              <a:latin typeface="宋体" panose="02010600030101010101" pitchFamily="2" charset="-122"/>
              <a:ea typeface="宋体" panose="02010600030101010101" pitchFamily="2" charset="-122"/>
            </a:endParaRPr>
          </a:p>
          <a:p>
            <a:pPr marL="0" indent="0">
              <a:buNone/>
            </a:pPr>
            <a:r>
              <a:rPr lang="zh-CN" altLang="en-US" sz="2400" b="1" smtClean="0">
                <a:latin typeface="宋体" panose="02010600030101010101" pitchFamily="2" charset="-122"/>
                <a:ea typeface="宋体" panose="02010600030101010101" pitchFamily="2" charset="-122"/>
              </a:rPr>
              <a:t>②英国</a:t>
            </a:r>
            <a:r>
              <a:rPr lang="zh-CN" altLang="en-US" sz="2400" b="1">
                <a:latin typeface="宋体" panose="02010600030101010101" pitchFamily="2" charset="-122"/>
                <a:ea typeface="宋体" panose="02010600030101010101" pitchFamily="2" charset="-122"/>
              </a:rPr>
              <a:t>国王是国家元首，但仅扮演仪式性角色，统而</a:t>
            </a:r>
            <a:r>
              <a:rPr lang="zh-CN" altLang="en-US" sz="2400" b="1" smtClean="0">
                <a:latin typeface="宋体" panose="02010600030101010101" pitchFamily="2" charset="-122"/>
                <a:ea typeface="宋体" panose="02010600030101010101" pitchFamily="2" charset="-122"/>
              </a:rPr>
              <a:t>不治； </a:t>
            </a:r>
            <a:endParaRPr lang="en-US" altLang="zh-CN" sz="2400" b="1" smtClean="0">
              <a:latin typeface="宋体" panose="02010600030101010101" pitchFamily="2" charset="-122"/>
              <a:ea typeface="宋体" panose="02010600030101010101" pitchFamily="2" charset="-122"/>
            </a:endParaRPr>
          </a:p>
          <a:p>
            <a:pPr marL="0" indent="0">
              <a:buNone/>
            </a:pPr>
            <a:r>
              <a:rPr lang="zh-CN" altLang="en-US" sz="2400" b="1" smtClean="0">
                <a:latin typeface="宋体" panose="02010600030101010101" pitchFamily="2" charset="-122"/>
                <a:ea typeface="宋体" panose="02010600030101010101" pitchFamily="2" charset="-122"/>
              </a:rPr>
              <a:t>③内阁</a:t>
            </a:r>
            <a:r>
              <a:rPr lang="zh-CN" altLang="en-US" sz="2400" b="1">
                <a:latin typeface="宋体" panose="02010600030101010101" pitchFamily="2" charset="-122"/>
                <a:ea typeface="宋体" panose="02010600030101010101" pitchFamily="2" charset="-122"/>
              </a:rPr>
              <a:t>名义上对国王负责，实际上对议会</a:t>
            </a:r>
            <a:r>
              <a:rPr lang="zh-CN" altLang="en-US" sz="2400" b="1" smtClean="0">
                <a:latin typeface="宋体" panose="02010600030101010101" pitchFamily="2" charset="-122"/>
                <a:ea typeface="宋体" panose="02010600030101010101" pitchFamily="2" charset="-122"/>
              </a:rPr>
              <a:t>负责；  </a:t>
            </a:r>
            <a:endParaRPr lang="en-US" altLang="zh-CN" sz="2400" b="1" smtClean="0">
              <a:latin typeface="宋体" panose="02010600030101010101" pitchFamily="2" charset="-122"/>
              <a:ea typeface="宋体" panose="02010600030101010101" pitchFamily="2" charset="-122"/>
            </a:endParaRPr>
          </a:p>
          <a:p>
            <a:pPr marL="0" indent="0">
              <a:buNone/>
            </a:pPr>
            <a:r>
              <a:rPr lang="zh-CN" altLang="en-US" sz="2400" b="1" smtClean="0">
                <a:latin typeface="宋体" panose="02010600030101010101" pitchFamily="2" charset="-122"/>
                <a:ea typeface="宋体" panose="02010600030101010101" pitchFamily="2" charset="-122"/>
              </a:rPr>
              <a:t>④首相</a:t>
            </a:r>
            <a:r>
              <a:rPr lang="zh-CN" altLang="en-US" sz="2400" b="1">
                <a:latin typeface="宋体" panose="02010600030101010101" pitchFamily="2" charset="-122"/>
                <a:ea typeface="宋体" panose="02010600030101010101" pitchFamily="2" charset="-122"/>
              </a:rPr>
              <a:t>由议会的多数党的领袖担任，掌握行政权和立法创议权，事实上成为国家政治生活的最高决策者和</a:t>
            </a:r>
            <a:r>
              <a:rPr lang="zh-CN" altLang="en-US" sz="2400" b="1" smtClean="0">
                <a:latin typeface="宋体" panose="02010600030101010101" pitchFamily="2" charset="-122"/>
                <a:ea typeface="宋体" panose="02010600030101010101" pitchFamily="2" charset="-122"/>
              </a:rPr>
              <a:t>领导者；    </a:t>
            </a:r>
            <a:endParaRPr lang="en-US" altLang="zh-CN" sz="2400" b="1" smtClean="0">
              <a:latin typeface="宋体" panose="02010600030101010101" pitchFamily="2" charset="-122"/>
              <a:ea typeface="宋体" panose="02010600030101010101" pitchFamily="2" charset="-122"/>
            </a:endParaRPr>
          </a:p>
          <a:p>
            <a:pPr marL="0" indent="0">
              <a:buNone/>
            </a:pPr>
            <a:r>
              <a:rPr lang="zh-CN" altLang="en-US" sz="2400" b="1">
                <a:latin typeface="宋体" panose="02010600030101010101" pitchFamily="2" charset="-122"/>
                <a:ea typeface="宋体" panose="02010600030101010101" pitchFamily="2" charset="-122"/>
              </a:rPr>
              <a:t>⑤如果议会通过对政府的不</a:t>
            </a:r>
            <a:r>
              <a:rPr lang="zh-CN" altLang="en-US" sz="2400" b="1" smtClean="0">
                <a:latin typeface="宋体" panose="02010600030101010101" pitchFamily="2" charset="-122"/>
                <a:ea typeface="宋体" panose="02010600030101010101" pitchFamily="2" charset="-122"/>
              </a:rPr>
              <a:t>信任案</a:t>
            </a:r>
            <a:r>
              <a:rPr lang="zh-CN" altLang="en-US" sz="2400" b="1">
                <a:latin typeface="宋体" panose="02010600030101010101" pitchFamily="2" charset="-122"/>
                <a:ea typeface="宋体" panose="02010600030101010101" pitchFamily="2" charset="-122"/>
              </a:rPr>
              <a:t>，</a:t>
            </a:r>
            <a:r>
              <a:rPr lang="zh-CN" altLang="en-US" sz="2400" b="1" smtClean="0">
                <a:latin typeface="宋体" panose="02010600030101010101" pitchFamily="2" charset="-122"/>
                <a:ea typeface="宋体" panose="02010600030101010101" pitchFamily="2" charset="-122"/>
              </a:rPr>
              <a:t>内阁下台，或首相解散</a:t>
            </a:r>
            <a:r>
              <a:rPr lang="zh-CN" altLang="en-US" sz="2400" b="1">
                <a:latin typeface="宋体" panose="02010600030101010101" pitchFamily="2" charset="-122"/>
                <a:ea typeface="宋体" panose="02010600030101010101" pitchFamily="2" charset="-122"/>
              </a:rPr>
              <a:t>议会，重新</a:t>
            </a:r>
            <a:r>
              <a:rPr lang="zh-CN" altLang="en-US" sz="2400" b="1" smtClean="0">
                <a:latin typeface="宋体" panose="02010600030101010101" pitchFamily="2" charset="-122"/>
                <a:ea typeface="宋体" panose="02010600030101010101" pitchFamily="2" charset="-122"/>
              </a:rPr>
              <a:t>选举；</a:t>
            </a:r>
            <a:endParaRPr lang="zh-CN" altLang="en-US" sz="2400" b="1">
              <a:latin typeface="宋体" panose="02010600030101010101" pitchFamily="2" charset="-122"/>
              <a:ea typeface="宋体" panose="02010600030101010101" pitchFamily="2" charset="-122"/>
            </a:endParaRPr>
          </a:p>
          <a:p>
            <a:pPr marL="0" indent="0">
              <a:buNone/>
            </a:pPr>
            <a:r>
              <a:rPr lang="zh-CN" altLang="en-US" sz="2400" b="1" smtClean="0">
                <a:latin typeface="宋体" panose="02010600030101010101" pitchFamily="2" charset="-122"/>
                <a:ea typeface="宋体" panose="02010600030101010101" pitchFamily="2" charset="-122"/>
              </a:rPr>
              <a:t>⑥</a:t>
            </a:r>
            <a:r>
              <a:rPr lang="zh-CN" altLang="en-US" sz="2400" b="1">
                <a:latin typeface="宋体" panose="02010600030101010101" pitchFamily="2" charset="-122"/>
                <a:ea typeface="宋体" panose="02010600030101010101" pitchFamily="2" charset="-122"/>
              </a:rPr>
              <a:t>议会是权力中心，有立法权、财政权和</a:t>
            </a:r>
            <a:r>
              <a:rPr lang="zh-CN" altLang="en-US" sz="2400" b="1" smtClean="0">
                <a:latin typeface="宋体" panose="02010600030101010101" pitchFamily="2" charset="-122"/>
                <a:ea typeface="宋体" panose="02010600030101010101" pitchFamily="2" charset="-122"/>
              </a:rPr>
              <a:t>监督权。</a:t>
            </a:r>
            <a:endParaRPr lang="zh-CN" altLang="en-US" sz="2400" b="1">
              <a:latin typeface="宋体" panose="02010600030101010101" pitchFamily="2" charset="-122"/>
              <a:ea typeface="宋体" panose="02010600030101010101" pitchFamily="2" charset="-122"/>
            </a:endParaRPr>
          </a:p>
        </p:txBody>
      </p:sp>
      <p:sp>
        <p:nvSpPr>
          <p:cNvPr id="4" name="矩形 3"/>
          <p:cNvSpPr/>
          <p:nvPr/>
        </p:nvSpPr>
        <p:spPr>
          <a:xfrm>
            <a:off x="1886594" y="3083491"/>
            <a:ext cx="3988594" cy="409575"/>
          </a:xfrm>
          <a:prstGeom prst="rect">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fontAlgn="auto">
              <a:spcBef>
                <a:spcPct val="0"/>
              </a:spcBef>
              <a:spcAft>
                <a:spcPct val="0"/>
              </a:spcAft>
              <a:defRPr/>
            </a:pPr>
            <a:r>
              <a:rPr lang="zh-CN" altLang="en-US">
                <a:solidFill>
                  <a:srgbClr val="FFFF00"/>
                </a:solidFill>
                <a:effectLst>
                  <a:outerShdw blurRad="38100" dist="38100" dir="2700000">
                    <a:srgbClr val="000000"/>
                  </a:outerShdw>
                </a:effectLst>
                <a:latin typeface="Arial" panose="020b0604020202020204" pitchFamily="34" charset="0"/>
                <a:ea typeface="+mn-ea"/>
                <a:cs typeface="+mn-cs"/>
              </a:rPr>
              <a:t>解     散     下     院     提    前    大    选</a:t>
            </a:r>
          </a:p>
        </p:txBody>
      </p:sp>
      <p:sp>
        <p:nvSpPr>
          <p:cNvPr id="5" name="矩形 4"/>
          <p:cNvSpPr>
            <a:spLocks noChangeArrowheads="1"/>
          </p:cNvSpPr>
          <p:nvPr/>
        </p:nvSpPr>
        <p:spPr bwMode="auto">
          <a:xfrm rot="5400000">
            <a:off x="1450433" y="2438961"/>
            <a:ext cx="1079500" cy="209550"/>
          </a:xfrm>
          <a:prstGeom prst="rect">
            <a:avLst/>
          </a:prstGeom>
          <a:solidFill>
            <a:srgbClr val="0066FF">
              <a:alpha val="89803"/>
            </a:srgbClr>
          </a:solidFill>
          <a:ln w="9525">
            <a:miter lim="800000"/>
          </a:ln>
          <a:scene3d>
            <a:camera prst="legacyObliqueTopRight"/>
            <a:lightRig rig="legacyFlat3" dir="b"/>
          </a:scene3d>
          <a:sp3d extrusionH="430200" prstMaterial="legacyMatte">
            <a:bevelT w="13500" h="13500" prst="angle"/>
            <a:bevelB w="13500" h="13500" prst="angle"/>
            <a:extrusionClr>
              <a:srgbClr val="0066FF"/>
            </a:extrusionClr>
          </a:sp3d>
        </p:spPr>
        <p:txBody>
          <a:bodyPr>
            <a:flatTx/>
          </a:bodyPr>
          <a:lstStyle/>
          <a:p>
            <a:endParaRPr lang="zh-CN" altLang="en-US">
              <a:latin typeface="DengXian"/>
              <a:ea typeface="DengXian"/>
            </a:endParaRPr>
          </a:p>
        </p:txBody>
      </p:sp>
      <p:sp>
        <p:nvSpPr>
          <p:cNvPr id="6" name="矩形 5"/>
          <p:cNvSpPr>
            <a:spLocks noChangeArrowheads="1"/>
          </p:cNvSpPr>
          <p:nvPr/>
        </p:nvSpPr>
        <p:spPr bwMode="auto">
          <a:xfrm>
            <a:off x="1886602" y="1643625"/>
            <a:ext cx="477441" cy="360363"/>
          </a:xfrm>
          <a:prstGeom prst="rect">
            <a:avLst/>
          </a:prstGeom>
          <a:solidFill>
            <a:srgbClr val="0066FF">
              <a:alpha val="89803"/>
            </a:srgbClr>
          </a:solidFill>
          <a:ln w="9525">
            <a:miter lim="800000"/>
          </a:ln>
          <a:scene3d>
            <a:camera prst="legacyObliqueTopRight"/>
            <a:lightRig rig="legacyFlat3" dir="b"/>
          </a:scene3d>
          <a:sp3d extrusionH="430200" prstMaterial="legacyMatte">
            <a:bevelT w="13500" h="13500" prst="angle"/>
            <a:bevelB w="13500" h="13500" prst="angle"/>
            <a:extrusionClr>
              <a:srgbClr val="0066FF"/>
            </a:extrusionClr>
          </a:sp3d>
        </p:spPr>
        <p:txBody>
          <a:bodyPr>
            <a:flatTx/>
          </a:bodyPr>
          <a:lstStyle/>
          <a:p>
            <a:endParaRPr lang="zh-CN" altLang="en-US">
              <a:latin typeface="DengXian"/>
              <a:ea typeface="DengXian"/>
            </a:endParaRPr>
          </a:p>
        </p:txBody>
      </p:sp>
      <p:sp>
        <p:nvSpPr>
          <p:cNvPr id="7" name="矩形 6"/>
          <p:cNvSpPr/>
          <p:nvPr/>
        </p:nvSpPr>
        <p:spPr>
          <a:xfrm>
            <a:off x="2364043" y="346639"/>
            <a:ext cx="539353" cy="2160588"/>
          </a:xfrm>
          <a:prstGeom prst="rect">
            <a:avLst/>
          </a:prstGeom>
          <a:solidFill>
            <a:srgbClr val="EEECE1">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EEECE1"/>
            </a:extrusionClr>
          </a:sp3d>
        </p:spPr>
        <p:txBody>
          <a:bodyPr wrap="none" anchor="ctr">
            <a:flatTx/>
          </a:bodyP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2800" b="0" i="0" u="none" strike="noStrike" kern="0" cap="none" spc="0" normalizeH="0" baseline="0" noProof="0">
                <a:ln>
                  <a:noFill/>
                </a:ln>
                <a:solidFill>
                  <a:srgbClr val="FFFF00"/>
                </a:solidFill>
                <a:effectLst>
                  <a:outerShdw blurRad="38100" dist="38100" dir="2700000">
                    <a:srgbClr val="000000"/>
                  </a:outerShdw>
                </a:effectLst>
                <a:uLnTx/>
                <a:uFillTx/>
                <a:latin typeface="Arial" panose="020b0604020202020204" pitchFamily="34" charset="0"/>
                <a:ea typeface="宋体" panose="02010600030101010101" pitchFamily="2" charset="-122"/>
                <a:cs typeface="+mn-cs"/>
              </a:rPr>
              <a:t>君</a:t>
            </a:r>
          </a:p>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a:ln>
                <a:noFill/>
              </a:ln>
              <a:solidFill>
                <a:srgbClr val="FFFF00"/>
              </a:solidFill>
              <a:effectLst>
                <a:outerShdw blurRad="38100" dist="38100" dir="2700000">
                  <a:srgbClr val="000000"/>
                </a:outerShdw>
              </a:effectLst>
              <a:uLnTx/>
              <a:uFillTx/>
              <a:latin typeface="Arial" panose="020b0604020202020204" pitchFamily="34" charset="0"/>
              <a:ea typeface="宋体" panose="02010600030101010101" pitchFamily="2" charset="-122"/>
              <a:cs typeface="+mn-cs"/>
            </a:endParaRPr>
          </a:p>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800" b="0" i="0" u="none" strike="noStrike" kern="0" cap="none" spc="0" normalizeH="0" baseline="0" noProof="0">
              <a:ln>
                <a:noFill/>
              </a:ln>
              <a:solidFill>
                <a:srgbClr val="FFFF00"/>
              </a:solidFill>
              <a:effectLst>
                <a:outerShdw blurRad="38100" dist="38100" dir="2700000">
                  <a:srgbClr val="000000"/>
                </a:outerShdw>
              </a:effectLst>
              <a:uLnTx/>
              <a:uFillTx/>
              <a:latin typeface="Arial" panose="020b0604020202020204" pitchFamily="34" charset="0"/>
              <a:ea typeface="宋体" panose="02010600030101010101" pitchFamily="2" charset="-122"/>
              <a:cs typeface="+mn-cs"/>
            </a:endParaRPr>
          </a:p>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2800" b="0" i="0" u="none" strike="noStrike" kern="0" cap="none" spc="0" normalizeH="0" baseline="0" noProof="0">
                <a:ln>
                  <a:noFill/>
                </a:ln>
                <a:solidFill>
                  <a:srgbClr val="FFFF00"/>
                </a:solidFill>
                <a:effectLst>
                  <a:outerShdw blurRad="38100" dist="38100" dir="2700000">
                    <a:srgbClr val="000000"/>
                  </a:outerShdw>
                </a:effectLst>
                <a:uLnTx/>
                <a:uFillTx/>
                <a:latin typeface="Arial" panose="020b0604020202020204" pitchFamily="34" charset="0"/>
                <a:ea typeface="宋体" panose="02010600030101010101" pitchFamily="2" charset="-122"/>
                <a:cs typeface="+mn-cs"/>
              </a:rPr>
              <a:t>主</a:t>
            </a:r>
          </a:p>
        </p:txBody>
      </p:sp>
      <p:sp>
        <p:nvSpPr>
          <p:cNvPr id="8" name="矩形 7"/>
          <p:cNvSpPr/>
          <p:nvPr/>
        </p:nvSpPr>
        <p:spPr>
          <a:xfrm>
            <a:off x="2904585" y="1588061"/>
            <a:ext cx="1243013" cy="381000"/>
          </a:xfrm>
          <a:prstGeom prst="rect">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fontAlgn="auto">
              <a:spcBef>
                <a:spcPct val="0"/>
              </a:spcBef>
              <a:spcAft>
                <a:spcPct val="0"/>
              </a:spcAft>
              <a:defRPr/>
            </a:pPr>
            <a:r>
              <a:rPr lang="zh-CN" altLang="en-US">
                <a:solidFill>
                  <a:srgbClr val="FFFF00"/>
                </a:solidFill>
                <a:effectLst>
                  <a:outerShdw blurRad="38100" dist="38100" dir="2700000">
                    <a:srgbClr val="000000"/>
                  </a:outerShdw>
                </a:effectLst>
                <a:latin typeface="Arial" panose="020b0604020202020204" pitchFamily="34" charset="0"/>
                <a:ea typeface="+mn-ea"/>
                <a:cs typeface="+mn-cs"/>
              </a:rPr>
              <a:t>提请国王</a:t>
            </a:r>
          </a:p>
        </p:txBody>
      </p:sp>
      <p:sp>
        <p:nvSpPr>
          <p:cNvPr id="9" name="右箭头 8"/>
          <p:cNvSpPr/>
          <p:nvPr/>
        </p:nvSpPr>
        <p:spPr>
          <a:xfrm rot="16200000">
            <a:off x="5534673" y="2882276"/>
            <a:ext cx="842963" cy="378619"/>
          </a:xfrm>
          <a:prstGeom prst="rightArrow">
            <a:avLst>
              <a:gd name="adj1" fmla="val 50000"/>
              <a:gd name="adj2" fmla="val 41745"/>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vert="eaVert" wrap="none" anchor="ctr">
            <a:flatTx/>
          </a:bodyPr>
          <a:lstStyle/>
          <a:p>
            <a:pPr algn="ctr" fontAlgn="auto">
              <a:spcBef>
                <a:spcPct val="0"/>
              </a:spcBef>
              <a:spcAft>
                <a:spcPct val="0"/>
              </a:spcAft>
              <a:defRPr/>
            </a:pPr>
            <a:endParaRPr>
              <a:effectLst>
                <a:outerShdw blurRad="38100" dist="38100" dir="2700000">
                  <a:srgbClr val="FFFFFF"/>
                </a:outerShdw>
              </a:effectLst>
              <a:latin typeface="Arial" panose="020b0604020202020204" pitchFamily="34" charset="0"/>
              <a:ea typeface="+mn-ea"/>
              <a:cs typeface="+mn-cs"/>
            </a:endParaRPr>
          </a:p>
        </p:txBody>
      </p:sp>
      <p:sp>
        <p:nvSpPr>
          <p:cNvPr id="10" name="矩形 9"/>
          <p:cNvSpPr/>
          <p:nvPr/>
        </p:nvSpPr>
        <p:spPr>
          <a:xfrm>
            <a:off x="4126169" y="995924"/>
            <a:ext cx="486965" cy="1585912"/>
          </a:xfrm>
          <a:prstGeom prst="rect">
            <a:avLst/>
          </a:prstGeom>
          <a:solidFill>
            <a:srgbClr val="0066FF">
              <a:alpha val="75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fontAlgn="auto">
              <a:spcBef>
                <a:spcPct val="0"/>
              </a:spcBef>
              <a:spcAft>
                <a:spcPct val="0"/>
              </a:spcAft>
              <a:defRPr/>
            </a:pPr>
            <a:r>
              <a:rPr lang="zh-CN" altLang="en-US" sz="2400">
                <a:solidFill>
                  <a:srgbClr val="FFFF00"/>
                </a:solidFill>
                <a:effectLst>
                  <a:outerShdw blurRad="38100" dist="38100" dir="2700000">
                    <a:srgbClr val="000000"/>
                  </a:outerShdw>
                </a:effectLst>
                <a:latin typeface="Arial" panose="020b0604020202020204" pitchFamily="34" charset="0"/>
                <a:ea typeface="+mn-ea"/>
                <a:cs typeface="+mn-cs"/>
              </a:rPr>
              <a:t>内</a:t>
            </a:r>
          </a:p>
          <a:p>
            <a:pPr algn="ctr" fontAlgn="auto">
              <a:spcBef>
                <a:spcPct val="0"/>
              </a:spcBef>
              <a:spcAft>
                <a:spcPct val="0"/>
              </a:spcAft>
              <a:defRPr/>
            </a:pPr>
            <a:endParaRPr lang="zh-CN" altLang="en-US" sz="2400">
              <a:solidFill>
                <a:srgbClr val="FFFF00"/>
              </a:solidFill>
              <a:effectLst>
                <a:outerShdw blurRad="38100" dist="38100" dir="2700000">
                  <a:srgbClr val="000000"/>
                </a:outerShdw>
              </a:effectLst>
              <a:latin typeface="Arial" panose="020b0604020202020204" pitchFamily="34" charset="0"/>
              <a:ea typeface="+mn-ea"/>
              <a:cs typeface="+mn-cs"/>
            </a:endParaRPr>
          </a:p>
          <a:p>
            <a:pPr algn="ctr" fontAlgn="auto">
              <a:spcBef>
                <a:spcPct val="0"/>
              </a:spcBef>
              <a:spcAft>
                <a:spcPct val="0"/>
              </a:spcAft>
              <a:defRPr/>
            </a:pPr>
            <a:endParaRPr lang="zh-CN" altLang="en-US" sz="2400">
              <a:solidFill>
                <a:srgbClr val="FFFF00"/>
              </a:solidFill>
              <a:effectLst>
                <a:outerShdw blurRad="38100" dist="38100" dir="2700000">
                  <a:srgbClr val="000000"/>
                </a:outerShdw>
              </a:effectLst>
              <a:latin typeface="Arial" panose="020b0604020202020204" pitchFamily="34" charset="0"/>
              <a:ea typeface="+mn-ea"/>
              <a:cs typeface="+mn-cs"/>
            </a:endParaRPr>
          </a:p>
          <a:p>
            <a:pPr algn="ctr" fontAlgn="auto">
              <a:spcBef>
                <a:spcPct val="0"/>
              </a:spcBef>
              <a:spcAft>
                <a:spcPct val="0"/>
              </a:spcAft>
              <a:defRPr/>
            </a:pPr>
            <a:r>
              <a:rPr lang="zh-CN" altLang="en-US" sz="2400">
                <a:solidFill>
                  <a:srgbClr val="FFFF00"/>
                </a:solidFill>
                <a:effectLst>
                  <a:outerShdw blurRad="38100" dist="38100" dir="2700000">
                    <a:srgbClr val="000000"/>
                  </a:outerShdw>
                </a:effectLst>
                <a:latin typeface="Arial" panose="020b0604020202020204" pitchFamily="34" charset="0"/>
                <a:ea typeface="+mn-ea"/>
                <a:cs typeface="+mn-cs"/>
              </a:rPr>
              <a:t>阁</a:t>
            </a:r>
          </a:p>
        </p:txBody>
      </p:sp>
      <p:sp>
        <p:nvSpPr>
          <p:cNvPr id="11" name="左箭头 10"/>
          <p:cNvSpPr/>
          <p:nvPr/>
        </p:nvSpPr>
        <p:spPr>
          <a:xfrm>
            <a:off x="4632184" y="2002403"/>
            <a:ext cx="1079897" cy="576263"/>
          </a:xfrm>
          <a:prstGeom prst="leftArrow">
            <a:avLst>
              <a:gd name="adj1" fmla="val 49777"/>
              <a:gd name="adj2" fmla="val 62465"/>
            </a:avLst>
          </a:prstGeom>
          <a:solidFill>
            <a:srgbClr val="FF3399">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fontAlgn="auto">
              <a:spcBef>
                <a:spcPct val="0"/>
              </a:spcBef>
              <a:spcAft>
                <a:spcPct val="0"/>
              </a:spcAft>
              <a:defRPr/>
            </a:pPr>
            <a:r>
              <a:rPr lang="zh-CN" altLang="en-US">
                <a:solidFill>
                  <a:srgbClr val="FFFF00"/>
                </a:solidFill>
                <a:effectLst>
                  <a:outerShdw blurRad="38100" dist="38100" dir="2700000">
                    <a:srgbClr val="000000"/>
                  </a:outerShdw>
                </a:effectLst>
                <a:latin typeface="Arial" panose="020b0604020202020204" pitchFamily="34" charset="0"/>
                <a:ea typeface="+mn-ea"/>
                <a:cs typeface="+mn-cs"/>
              </a:rPr>
              <a:t>多数组阁</a:t>
            </a:r>
          </a:p>
        </p:txBody>
      </p:sp>
      <p:sp>
        <p:nvSpPr>
          <p:cNvPr id="12" name="矩形 11"/>
          <p:cNvSpPr>
            <a:spLocks noChangeArrowheads="1"/>
          </p:cNvSpPr>
          <p:nvPr/>
        </p:nvSpPr>
        <p:spPr bwMode="auto">
          <a:xfrm>
            <a:off x="5712081" y="1570605"/>
            <a:ext cx="486965" cy="504825"/>
          </a:xfrm>
          <a:prstGeom prst="rect">
            <a:avLst/>
          </a:prstGeom>
          <a:solidFill>
            <a:srgbClr val="0066FF">
              <a:alpha val="79999"/>
            </a:srgbClr>
          </a:solidFill>
          <a:ln w="9525">
            <a:miter lim="800000"/>
          </a:ln>
          <a:scene3d>
            <a:camera prst="legacyObliqueTopRight"/>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a:r>
              <a:rPr lang="zh-CN" altLang="en-US" sz="2000">
                <a:solidFill>
                  <a:srgbClr val="FFFF00"/>
                </a:solidFill>
                <a:ea typeface="DengXian"/>
              </a:rPr>
              <a:t>首相</a:t>
            </a:r>
          </a:p>
        </p:txBody>
      </p:sp>
      <p:sp>
        <p:nvSpPr>
          <p:cNvPr id="13" name="右箭头 12"/>
          <p:cNvSpPr/>
          <p:nvPr/>
        </p:nvSpPr>
        <p:spPr>
          <a:xfrm>
            <a:off x="4632184" y="1359462"/>
            <a:ext cx="1079897" cy="715963"/>
          </a:xfrm>
          <a:prstGeom prst="rightArrow">
            <a:avLst>
              <a:gd name="adj1" fmla="val 50000"/>
              <a:gd name="adj2" fmla="val 50277"/>
            </a:avLst>
          </a:prstGeom>
          <a:solidFill>
            <a:srgbClr val="0066FF">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0066FF"/>
            </a:extrusionClr>
          </a:sp3d>
        </p:spPr>
        <p:txBody>
          <a:bodyPr wrap="none" anchor="ctr">
            <a:flatTx/>
          </a:bodyPr>
          <a:lstStyle/>
          <a:p>
            <a:pPr algn="ctr" fontAlgn="auto">
              <a:spcBef>
                <a:spcPct val="0"/>
              </a:spcBef>
              <a:spcAft>
                <a:spcPct val="0"/>
              </a:spcAft>
              <a:defRPr/>
            </a:pPr>
            <a:r>
              <a:rPr lang="zh-CN" altLang="en-US">
                <a:solidFill>
                  <a:srgbClr val="FFFF00"/>
                </a:solidFill>
                <a:effectLst>
                  <a:outerShdw blurRad="38100" dist="38100" dir="2700000">
                    <a:srgbClr val="000000"/>
                  </a:outerShdw>
                </a:effectLst>
                <a:latin typeface="Arial" panose="020b0604020202020204" pitchFamily="34" charset="0"/>
                <a:ea typeface="+mn-ea"/>
                <a:cs typeface="+mn-cs"/>
              </a:rPr>
              <a:t>负责</a:t>
            </a:r>
          </a:p>
        </p:txBody>
      </p:sp>
      <p:sp>
        <p:nvSpPr>
          <p:cNvPr id="14" name="矩形 13"/>
          <p:cNvSpPr/>
          <p:nvPr/>
        </p:nvSpPr>
        <p:spPr>
          <a:xfrm>
            <a:off x="5715645" y="460940"/>
            <a:ext cx="594122" cy="2233613"/>
          </a:xfrm>
          <a:prstGeom prst="rect">
            <a:avLst/>
          </a:prstGeom>
          <a:solidFill>
            <a:srgbClr val="68BAC0">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68BAC0"/>
            </a:extrusionClr>
          </a:sp3d>
        </p:spPr>
        <p:txBody>
          <a:bodyPr wrap="none" anchor="ctr">
            <a:flatTx/>
          </a:bodyPr>
          <a:lstStyle/>
          <a:p>
            <a:pPr algn="ctr" fontAlgn="auto">
              <a:spcBef>
                <a:spcPct val="0"/>
              </a:spcBef>
              <a:spcAft>
                <a:spcPct val="0"/>
              </a:spcAft>
              <a:defRPr/>
            </a:pPr>
            <a:r>
              <a:rPr lang="zh-CN" altLang="en-US" sz="2800">
                <a:effectLst>
                  <a:outerShdw blurRad="38100" dist="38100" dir="2700000">
                    <a:srgbClr val="000000"/>
                  </a:outerShdw>
                </a:effectLst>
                <a:latin typeface="Arial" panose="020b0604020202020204" pitchFamily="34" charset="0"/>
                <a:ea typeface="+mn-ea"/>
                <a:cs typeface="+mn-cs"/>
              </a:rPr>
              <a:t>议</a:t>
            </a:r>
          </a:p>
          <a:p>
            <a:pPr algn="ctr" fontAlgn="auto">
              <a:spcBef>
                <a:spcPct val="0"/>
              </a:spcBef>
              <a:spcAft>
                <a:spcPct val="0"/>
              </a:spcAft>
              <a:defRPr/>
            </a:pPr>
            <a:endParaRPr lang="zh-CN" altLang="en-US" sz="2800">
              <a:effectLst>
                <a:outerShdw blurRad="38100" dist="38100" dir="2700000">
                  <a:srgbClr val="000000"/>
                </a:outerShdw>
              </a:effectLst>
              <a:latin typeface="Arial" panose="020b0604020202020204" pitchFamily="34" charset="0"/>
              <a:ea typeface="+mn-ea"/>
              <a:cs typeface="+mn-cs"/>
            </a:endParaRPr>
          </a:p>
          <a:p>
            <a:pPr algn="ctr" fontAlgn="auto">
              <a:spcBef>
                <a:spcPct val="0"/>
              </a:spcBef>
              <a:spcAft>
                <a:spcPct val="0"/>
              </a:spcAft>
              <a:defRPr/>
            </a:pPr>
            <a:r>
              <a:rPr lang="zh-CN" altLang="en-US" sz="2800">
                <a:effectLst>
                  <a:outerShdw blurRad="38100" dist="38100" dir="2700000">
                    <a:srgbClr val="000000"/>
                  </a:outerShdw>
                </a:effectLst>
                <a:latin typeface="Arial" panose="020b0604020202020204" pitchFamily="34" charset="0"/>
                <a:ea typeface="+mn-ea"/>
                <a:cs typeface="+mn-cs"/>
              </a:rPr>
              <a:t>会</a:t>
            </a:r>
          </a:p>
        </p:txBody>
      </p:sp>
      <p:sp>
        <p:nvSpPr>
          <p:cNvPr id="15" name="矩形 14"/>
          <p:cNvSpPr/>
          <p:nvPr/>
        </p:nvSpPr>
        <p:spPr>
          <a:xfrm>
            <a:off x="5710882" y="1548376"/>
            <a:ext cx="594122" cy="1152525"/>
          </a:xfrm>
          <a:prstGeom prst="rect">
            <a:avLst/>
          </a:prstGeom>
          <a:solidFill>
            <a:srgbClr val="FF3399">
              <a:alpha val="7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Arial" panose="020b0604020202020204" pitchFamily="34" charset="0"/>
                <a:ea typeface="+mn-ea"/>
                <a:cs typeface="+mn-cs"/>
              </a:rPr>
              <a:t>下</a:t>
            </a:r>
          </a:p>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Arial" panose="020b0604020202020204" pitchFamily="34" charset="0"/>
                <a:ea typeface="+mn-ea"/>
                <a:cs typeface="+mn-cs"/>
              </a:rPr>
              <a:t>院</a:t>
            </a:r>
          </a:p>
        </p:txBody>
      </p:sp>
      <p:sp>
        <p:nvSpPr>
          <p:cNvPr id="16" name="左箭头 15"/>
          <p:cNvSpPr/>
          <p:nvPr/>
        </p:nvSpPr>
        <p:spPr>
          <a:xfrm>
            <a:off x="6306196" y="1643630"/>
            <a:ext cx="919163" cy="504825"/>
          </a:xfrm>
          <a:prstGeom prst="leftArrow">
            <a:avLst>
              <a:gd name="adj1" fmla="val 49777"/>
              <a:gd name="adj2" fmla="val 60691"/>
            </a:avLst>
          </a:prstGeom>
          <a:solidFill>
            <a:srgbClr val="FF3399">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fontAlgn="auto">
              <a:spcBef>
                <a:spcPct val="0"/>
              </a:spcBef>
              <a:spcAft>
                <a:spcPct val="0"/>
              </a:spcAft>
              <a:defRPr/>
            </a:pPr>
            <a:r>
              <a:rPr lang="zh-CN" altLang="en-US">
                <a:solidFill>
                  <a:srgbClr val="FFFF00"/>
                </a:solidFill>
                <a:effectLst>
                  <a:outerShdw blurRad="38100" dist="38100" dir="2700000">
                    <a:srgbClr val="000000"/>
                  </a:outerShdw>
                </a:effectLst>
                <a:latin typeface="Arial" panose="020b0604020202020204" pitchFamily="34" charset="0"/>
                <a:ea typeface="+mn-ea"/>
                <a:cs typeface="+mn-cs"/>
              </a:rPr>
              <a:t>选    举</a:t>
            </a:r>
          </a:p>
        </p:txBody>
      </p:sp>
      <p:sp>
        <p:nvSpPr>
          <p:cNvPr id="17" name="矩形 16"/>
          <p:cNvSpPr/>
          <p:nvPr/>
        </p:nvSpPr>
        <p:spPr>
          <a:xfrm>
            <a:off x="7225359" y="1211828"/>
            <a:ext cx="432197" cy="2303463"/>
          </a:xfrm>
          <a:prstGeom prst="rect">
            <a:avLst/>
          </a:prstGeom>
          <a:solidFill>
            <a:srgbClr val="FF3399">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3399"/>
            </a:extrusionClr>
          </a:sp3d>
        </p:spPr>
        <p:txBody>
          <a:bodyPr wrap="none" anchor="ctr">
            <a:flatTx/>
          </a:bodyPr>
          <a:lstStyle/>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Arial" panose="020b0604020202020204" pitchFamily="34" charset="0"/>
                <a:ea typeface="+mn-ea"/>
                <a:cs typeface="+mn-cs"/>
              </a:rPr>
              <a:t>选</a:t>
            </a:r>
          </a:p>
          <a:p>
            <a:pPr algn="ctr" fontAlgn="auto">
              <a:spcBef>
                <a:spcPct val="0"/>
              </a:spcBef>
              <a:spcAft>
                <a:spcPct val="0"/>
              </a:spcAft>
              <a:defRPr/>
            </a:pPr>
            <a:endParaRPr lang="zh-CN" altLang="en-US" sz="2800">
              <a:solidFill>
                <a:srgbClr val="FFFF00"/>
              </a:solidFill>
              <a:effectLst>
                <a:outerShdw blurRad="38100" dist="38100" dir="2700000">
                  <a:srgbClr val="000000"/>
                </a:outerShdw>
              </a:effectLst>
              <a:latin typeface="Arial" panose="020b0604020202020204" pitchFamily="34" charset="0"/>
              <a:ea typeface="+mn-ea"/>
              <a:cs typeface="+mn-cs"/>
            </a:endParaRPr>
          </a:p>
          <a:p>
            <a:pPr algn="ctr" fontAlgn="auto">
              <a:spcBef>
                <a:spcPct val="0"/>
              </a:spcBef>
              <a:spcAft>
                <a:spcPct val="0"/>
              </a:spcAft>
              <a:defRPr/>
            </a:pPr>
            <a:r>
              <a:rPr lang="zh-CN" altLang="en-US" sz="2800">
                <a:solidFill>
                  <a:srgbClr val="FFFF00"/>
                </a:solidFill>
                <a:effectLst>
                  <a:outerShdw blurRad="38100" dist="38100" dir="2700000">
                    <a:srgbClr val="000000"/>
                  </a:outerShdw>
                </a:effectLst>
                <a:latin typeface="Arial" panose="020b0604020202020204" pitchFamily="34" charset="0"/>
                <a:ea typeface="+mn-ea"/>
                <a:cs typeface="+mn-cs"/>
              </a:rPr>
              <a:t>民</a:t>
            </a:r>
          </a:p>
        </p:txBody>
      </p:sp>
      <p:sp>
        <p:nvSpPr>
          <p:cNvPr id="18" name="右箭头 17"/>
          <p:cNvSpPr/>
          <p:nvPr/>
        </p:nvSpPr>
        <p:spPr>
          <a:xfrm>
            <a:off x="2904579" y="346639"/>
            <a:ext cx="2807494" cy="647700"/>
          </a:xfrm>
          <a:prstGeom prst="rightArrow">
            <a:avLst>
              <a:gd name="adj1" fmla="val 50000"/>
              <a:gd name="adj2" fmla="val 144485"/>
            </a:avLst>
          </a:prstGeom>
          <a:solidFill>
            <a:srgbClr val="EEECE1">
              <a:alpha val="8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EEECE1"/>
            </a:extrusionClr>
          </a:sp3d>
        </p:spPr>
        <p:txBody>
          <a:bodyPr wrap="none" anchor="ctr">
            <a:flatTx/>
          </a:bodyP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1800" b="0" i="0" u="none" strike="noStrike" kern="0" cap="none" spc="0" normalizeH="0" baseline="0" noProof="0">
                <a:ln>
                  <a:noFill/>
                </a:ln>
                <a:solidFill>
                  <a:srgbClr val="FFFF00"/>
                </a:solidFill>
                <a:effectLst>
                  <a:outerShdw blurRad="38100" dist="38100" dir="2700000">
                    <a:srgbClr val="000000"/>
                  </a:outerShdw>
                </a:effectLst>
                <a:uLnTx/>
                <a:uFillTx/>
                <a:latin typeface="Arial" panose="020b0604020202020204" pitchFamily="34" charset="0"/>
                <a:ea typeface="宋体" panose="02010600030101010101" pitchFamily="2" charset="-122"/>
                <a:cs typeface="+mn-cs"/>
              </a:rPr>
              <a:t>贵　族　世　袭</a:t>
            </a:r>
          </a:p>
        </p:txBody>
      </p:sp>
      <p:sp>
        <p:nvSpPr>
          <p:cNvPr id="19" name="矩形 18"/>
          <p:cNvSpPr/>
          <p:nvPr/>
        </p:nvSpPr>
        <p:spPr>
          <a:xfrm>
            <a:off x="5709691" y="513328"/>
            <a:ext cx="594122" cy="1081087"/>
          </a:xfrm>
          <a:prstGeom prst="rect">
            <a:avLst/>
          </a:prstGeom>
          <a:solidFill>
            <a:srgbClr val="EEECE1">
              <a:alpha val="79999"/>
            </a:srgbClr>
          </a:solidFill>
          <a:ln w="9525" cap="flat"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EEECE1"/>
            </a:extrusionClr>
          </a:sp3d>
        </p:spPr>
        <p:txBody>
          <a:bodyPr wrap="none" anchor="ctr">
            <a:flatTx/>
          </a:bodyP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2800" b="0" i="0" u="none" strike="noStrike" kern="0" cap="none" spc="0" normalizeH="0" baseline="0" noProof="0">
                <a:ln>
                  <a:noFill/>
                </a:ln>
                <a:solidFill>
                  <a:srgbClr val="FFFF00"/>
                </a:solidFill>
                <a:effectLst>
                  <a:outerShdw blurRad="38100" dist="38100" dir="2700000">
                    <a:srgbClr val="000000"/>
                  </a:outerShdw>
                </a:effectLst>
                <a:uLnTx/>
                <a:uFillTx/>
                <a:latin typeface="Arial" panose="020b0604020202020204" pitchFamily="34" charset="0"/>
                <a:ea typeface="宋体" panose="02010600030101010101" pitchFamily="2" charset="-122"/>
                <a:cs typeface="+mn-cs"/>
              </a:rPr>
              <a:t>上</a:t>
            </a:r>
          </a:p>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2800" b="0" i="0" u="none" strike="noStrike" kern="0" cap="none" spc="0" normalizeH="0" baseline="0" noProof="0">
                <a:ln>
                  <a:noFill/>
                </a:ln>
                <a:solidFill>
                  <a:srgbClr val="FFFF00"/>
                </a:solidFill>
                <a:effectLst>
                  <a:outerShdw blurRad="38100" dist="38100" dir="2700000">
                    <a:srgbClr val="000000"/>
                  </a:outerShdw>
                </a:effectLst>
                <a:uLnTx/>
                <a:uFillTx/>
                <a:latin typeface="Arial" panose="020b0604020202020204" pitchFamily="34" charset="0"/>
                <a:ea typeface="宋体" panose="02010600030101010101" pitchFamily="2" charset="-122"/>
                <a:cs typeface="+mn-cs"/>
              </a:rPr>
              <a:t>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blinds(horizontal)">
                                      <p:cBhvr>
                                        <p:cTn id="10" dur="500"/>
                                        <p:tgtEl>
                                          <p:spTgt spid="1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blinds(horizontal)">
                                      <p:cBhvr>
                                        <p:cTn id="15" dur="500"/>
                                        <p:tgtEl>
                                          <p:spTgt spid="19"/>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blinds(horizontal)">
                                      <p:cBhvr>
                                        <p:cTn id="20" dur="500"/>
                                        <p:tgtEl>
                                          <p:spTgt spid="15"/>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1000"/>
                                        <p:tgtEl>
                                          <p:spTgt spid="18"/>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linds(horizontal)">
                                      <p:cBhvr>
                                        <p:cTn id="30" dur="500"/>
                                        <p:tgtEl>
                                          <p:spTgt spid="17"/>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2" presetClass="entr" presetSubtype="2"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right)">
                                      <p:cBhvr>
                                        <p:cTn id="35" dur="1000"/>
                                        <p:tgtEl>
                                          <p:spTgt spid="16"/>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2" presetClass="entr" presetSubtype="2"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right)">
                                      <p:cBhvr>
                                        <p:cTn id="40" dur="1000"/>
                                        <p:tgtEl>
                                          <p:spTgt spid="11"/>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linds(horizontal)">
                                      <p:cBhvr>
                                        <p:cTn id="45" dur="500"/>
                                        <p:tgtEl>
                                          <p:spTgt spid="12"/>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0" presetClass="path" presetSubtype="0" accel="50000" decel="50000" fill="hold" grpId="1" nodeType="clickEffect">
                                  <p:stCondLst>
                                    <p:cond delay="0"/>
                                  </p:stCondLst>
                                  <p:childTnLst>
                                    <p:animMotion origin="layout" path="M 0 0 L -0.2283 0" pathEditMode="relative" ptsTypes="AA">
                                      <p:cBhvr>
                                        <p:cTn id="49" dur="2000" fill="hold"/>
                                        <p:tgtEl>
                                          <p:spTgt spid="12"/>
                                        </p:tgtEl>
                                        <p:attrNameLst>
                                          <p:attrName>ppt_x</p:attrName>
                                          <p:attrName>ppt_y</p:attrName>
                                        </p:attrNameLst>
                                      </p:cBhvr>
                                    </p:animMotion>
                                  </p:childTnLst>
                                </p:cTn>
                              </p:par>
                            </p:childTnLst>
                          </p:cTn>
                        </p:par>
                      </p:childTnLst>
                    </p:cTn>
                  </p:par>
                  <p:par>
                    <p:cTn id="50" fill="hold" nodeType="clickPar">
                      <p:stCondLst>
                        <p:cond delay="indefinite"/>
                      </p:stCondLst>
                      <p:childTnLst>
                        <p:par>
                          <p:cTn id="51" fill="hold" nodeType="afterGroup">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linds(horizontal)">
                                      <p:cBhvr>
                                        <p:cTn id="54" dur="500"/>
                                        <p:tgtEl>
                                          <p:spTgt spid="10"/>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1000"/>
                                        <p:tgtEl>
                                          <p:spTgt spid="13"/>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3" presetClass="entr" presetSubtype="10" fill="hold" grpId="0" nodeType="click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linds(horizontal)">
                                      <p:cBhvr>
                                        <p:cTn id="64" dur="500"/>
                                        <p:tgtEl>
                                          <p:spTgt spid="9"/>
                                        </p:tgtEl>
                                      </p:cBhvr>
                                    </p:animEffect>
                                  </p:childTnLst>
                                </p:cTn>
                              </p:par>
                              <p:par>
                                <p:cTn id="65" presetID="3" presetClass="entr" presetSubtype="10" fill="hold" grpId="0"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linds(horizontal)">
                                      <p:cBhvr>
                                        <p:cTn id="67" dur="500"/>
                                        <p:tgtEl>
                                          <p:spTgt spid="4"/>
                                        </p:tgtEl>
                                      </p:cBhvr>
                                    </p:animEffect>
                                  </p:childTnLst>
                                </p:cTn>
                              </p:par>
                              <p:par>
                                <p:cTn id="68" presetID="3" presetClass="entr" presetSubtype="10"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Effect transition="in" filter="blinds(horizontal)">
                                      <p:cBhvr>
                                        <p:cTn id="70" dur="500"/>
                                        <p:tgtEl>
                                          <p:spTgt spid="5"/>
                                        </p:tgtEl>
                                      </p:cBhvr>
                                    </p:animEffect>
                                  </p:childTnLst>
                                </p:cTn>
                              </p:par>
                              <p:par>
                                <p:cTn id="71" presetID="3" presetClass="entr" presetSubtype="10" fill="hold"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blinds(horizontal)">
                                      <p:cBhvr>
                                        <p:cTn id="73" dur="500"/>
                                        <p:tgtEl>
                                          <p:spTgt spid="6"/>
                                        </p:tgtEl>
                                      </p:cBhvr>
                                    </p:animEffect>
                                  </p:childTnLst>
                                </p:cTn>
                              </p:par>
                              <p:par>
                                <p:cTn id="74" presetID="3" presetClass="entr" presetSubtype="10" fill="hold" grpId="0" nodeType="with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blinds(horizontal)">
                                      <p:cBhvr>
                                        <p:cTn id="7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0" grpId="0"/>
      <p:bldP spid="11" grpId="0"/>
      <p:bldP spid="12" grpId="0"/>
      <p:bldP spid="12" grpId="1"/>
      <p:bldP spid="13" grpId="0"/>
      <p:bldP spid="14" grpId="0"/>
      <p:bldP spid="15" grpId="0"/>
      <p:bldP spid="16" grpId="0"/>
      <p:bldP spid="17" grpId="0"/>
      <p:bldP spid="18" grpId="0"/>
      <p:bldP spid="19"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0"/>
            <a:ext cx="9144000" cy="836712"/>
          </a:xfrm>
          <a:solidFill>
            <a:srgbClr val="FFFF00"/>
          </a:solidFill>
        </p:spPr>
        <p:txBody>
          <a:bodyPr>
            <a:normAutofit/>
          </a:bodyPr>
          <a:lstStyle/>
          <a:p>
            <a:r>
              <a:rPr lang="zh-CN" altLang="en-US">
                <a:solidFill>
                  <a:srgbClr val="002060"/>
                </a:solidFill>
              </a:rPr>
              <a:t>合作探究</a:t>
            </a:r>
            <a:r>
              <a:rPr lang="zh-CN" altLang="en-US" smtClean="0">
                <a:solidFill>
                  <a:srgbClr val="002060"/>
                </a:solidFill>
              </a:rPr>
              <a:t>：明代内阁</a:t>
            </a:r>
            <a:r>
              <a:rPr lang="zh-CN" altLang="en-US">
                <a:solidFill>
                  <a:srgbClr val="002060"/>
                </a:solidFill>
              </a:rPr>
              <a:t>与</a:t>
            </a:r>
            <a:r>
              <a:rPr lang="zh-CN" altLang="en-US" smtClean="0">
                <a:solidFill>
                  <a:srgbClr val="002060"/>
                </a:solidFill>
              </a:rPr>
              <a:t>英国内阁</a:t>
            </a:r>
            <a:r>
              <a:rPr lang="zh-CN" altLang="en-US">
                <a:solidFill>
                  <a:srgbClr val="002060"/>
                </a:solidFill>
              </a:rPr>
              <a:t>区别 </a:t>
            </a:r>
          </a:p>
        </p:txBody>
      </p:sp>
      <p:sp>
        <p:nvSpPr>
          <p:cNvPr id="3" name="内容占位符 2"/>
          <p:cNvSpPr>
            <a:spLocks noGrp="1"/>
          </p:cNvSpPr>
          <p:nvPr>
            <p:ph idx="1"/>
          </p:nvPr>
        </p:nvSpPr>
        <p:spPr>
          <a:xfrm>
            <a:off x="107504" y="980728"/>
            <a:ext cx="9036496" cy="5472608"/>
          </a:xfrm>
          <a:solidFill>
            <a:srgbClr val="92D050"/>
          </a:solidFill>
        </p:spPr>
        <p:txBody>
          <a:bodyPr>
            <a:normAutofit/>
          </a:bodyPr>
          <a:lstStyle/>
          <a:p>
            <a:pPr marL="0" lvl="0" indent="0" fontAlgn="base">
              <a:spcBef>
                <a:spcPct val="0"/>
              </a:spcBef>
              <a:spcAft>
                <a:spcPct val="0"/>
              </a:spcAft>
              <a:buClrTx/>
              <a:buSzTx/>
              <a:buNone/>
            </a:pPr>
            <a:r>
              <a:rPr lang="zh-CN" altLang="en-US" b="1">
                <a:solidFill>
                  <a:srgbClr val="FF0000"/>
                </a:solidFill>
                <a:latin typeface="隶书" panose="02010509060101010101" charset="-122"/>
                <a:ea typeface="隶书" panose="02010509060101010101" charset="-122"/>
              </a:rPr>
              <a:t>明代</a:t>
            </a:r>
            <a:r>
              <a:rPr lang="zh-CN" altLang="en-US" b="1" smtClean="0">
                <a:solidFill>
                  <a:srgbClr val="FF0000"/>
                </a:solidFill>
                <a:latin typeface="隶书" panose="02010509060101010101" charset="-122"/>
                <a:ea typeface="隶书" panose="02010509060101010101" charset="-122"/>
              </a:rPr>
              <a:t>：</a:t>
            </a:r>
            <a:endParaRPr lang="en-US" altLang="zh-CN" b="1" smtClean="0">
              <a:solidFill>
                <a:srgbClr val="FF0000"/>
              </a:solidFill>
              <a:latin typeface="隶书"/>
              <a:ea typeface="隶书" panose="02010509060101010101" charset="-122"/>
            </a:endParaRPr>
          </a:p>
          <a:p>
            <a:pPr marL="0" lvl="0" indent="0" fontAlgn="base">
              <a:spcBef>
                <a:spcPct val="0"/>
              </a:spcBef>
              <a:spcAft>
                <a:spcPct val="0"/>
              </a:spcAft>
              <a:buClrTx/>
              <a:buSzTx/>
              <a:buNone/>
            </a:pPr>
            <a:r>
              <a:rPr lang="zh-CN" altLang="en-US" b="1" smtClean="0">
                <a:solidFill>
                  <a:srgbClr val="000000"/>
                </a:solidFill>
                <a:latin typeface="Calibri"/>
                <a:ea typeface="隶书" panose="02010509060101010101" charset="-122"/>
              </a:rPr>
              <a:t>①</a:t>
            </a:r>
            <a:r>
              <a:rPr lang="zh-CN" altLang="en-US" b="1" smtClean="0">
                <a:solidFill>
                  <a:srgbClr val="000000"/>
                </a:solidFill>
                <a:latin typeface="隶书" panose="02010509060101010101" charset="-122"/>
                <a:ea typeface="隶书" panose="02010509060101010101" charset="-122"/>
              </a:rPr>
              <a:t>封建</a:t>
            </a:r>
            <a:r>
              <a:rPr lang="zh-CN" altLang="en-US" b="1">
                <a:solidFill>
                  <a:srgbClr val="000000"/>
                </a:solidFill>
                <a:latin typeface="隶书" panose="02010509060101010101" charset="-122"/>
                <a:ea typeface="隶书" panose="02010509060101010101" charset="-122"/>
              </a:rPr>
              <a:t>性质</a:t>
            </a:r>
            <a:r>
              <a:rPr lang="zh-CN" altLang="en-US" b="1" smtClean="0">
                <a:solidFill>
                  <a:srgbClr val="000000"/>
                </a:solidFill>
                <a:latin typeface="隶书" panose="02010509060101010101" charset="-122"/>
                <a:ea typeface="隶书" panose="02010509060101010101" charset="-122"/>
              </a:rPr>
              <a:t>；</a:t>
            </a:r>
            <a:endParaRPr lang="en-US" altLang="zh-CN" b="1" smtClean="0">
              <a:solidFill>
                <a:srgbClr val="000000"/>
              </a:solidFill>
              <a:latin typeface="隶书"/>
              <a:ea typeface="隶书" panose="02010509060101010101" charset="-122"/>
            </a:endParaRPr>
          </a:p>
          <a:p>
            <a:pPr marL="0" lvl="0" indent="0" fontAlgn="base">
              <a:spcBef>
                <a:spcPct val="0"/>
              </a:spcBef>
              <a:spcAft>
                <a:spcPct val="0"/>
              </a:spcAft>
              <a:buClrTx/>
              <a:buSzTx/>
              <a:buNone/>
            </a:pPr>
            <a:r>
              <a:rPr lang="zh-CN" altLang="en-US" b="1" smtClean="0">
                <a:solidFill>
                  <a:srgbClr val="000000"/>
                </a:solidFill>
                <a:latin typeface="Calibri"/>
                <a:ea typeface="隶书" panose="02010509060101010101" charset="-122"/>
              </a:rPr>
              <a:t>②</a:t>
            </a:r>
            <a:r>
              <a:rPr lang="zh-CN" altLang="en-US" b="1" smtClean="0">
                <a:solidFill>
                  <a:srgbClr val="000000"/>
                </a:solidFill>
                <a:latin typeface="隶书" panose="02010509060101010101" charset="-122"/>
                <a:ea typeface="隶书" panose="02010509060101010101" charset="-122"/>
              </a:rPr>
              <a:t>对</a:t>
            </a:r>
            <a:r>
              <a:rPr lang="zh-CN" altLang="en-US" b="1">
                <a:solidFill>
                  <a:srgbClr val="000000"/>
                </a:solidFill>
                <a:latin typeface="隶书" panose="02010509060101010101" charset="-122"/>
                <a:ea typeface="隶书" panose="02010509060101010101" charset="-122"/>
              </a:rPr>
              <a:t>大臣奏章进行票拟，无决策权</a:t>
            </a:r>
            <a:r>
              <a:rPr lang="zh-CN" altLang="en-US" b="1" smtClean="0">
                <a:solidFill>
                  <a:srgbClr val="000000"/>
                </a:solidFill>
                <a:latin typeface="隶书" panose="02010509060101010101" charset="-122"/>
                <a:ea typeface="隶书" panose="02010509060101010101" charset="-122"/>
              </a:rPr>
              <a:t>；</a:t>
            </a:r>
            <a:endParaRPr lang="en-US" altLang="zh-CN" b="1" smtClean="0">
              <a:solidFill>
                <a:srgbClr val="000000"/>
              </a:solidFill>
              <a:latin typeface="隶书" panose="02010509060101010101" charset="-122"/>
              <a:ea typeface="隶书" panose="02010509060101010101" charset="-122"/>
            </a:endParaRPr>
          </a:p>
          <a:p>
            <a:pPr marL="0" lvl="0" indent="0" fontAlgn="base">
              <a:spcBef>
                <a:spcPct val="0"/>
              </a:spcBef>
              <a:spcAft>
                <a:spcPct val="0"/>
              </a:spcAft>
              <a:buClrTx/>
              <a:buSzTx/>
              <a:buNone/>
            </a:pPr>
            <a:r>
              <a:rPr lang="zh-CN" altLang="en-US" b="1" smtClean="0">
                <a:solidFill>
                  <a:srgbClr val="000000"/>
                </a:solidFill>
                <a:latin typeface="Calibri"/>
                <a:ea typeface="隶书" panose="02010509060101010101" charset="-122"/>
              </a:rPr>
              <a:t>③</a:t>
            </a:r>
            <a:r>
              <a:rPr lang="zh-CN" altLang="en-US" b="1" smtClean="0">
                <a:solidFill>
                  <a:srgbClr val="000000"/>
                </a:solidFill>
                <a:latin typeface="隶书" panose="02010509060101010101" charset="-122"/>
                <a:ea typeface="隶书" panose="02010509060101010101" charset="-122"/>
              </a:rPr>
              <a:t>是</a:t>
            </a:r>
            <a:r>
              <a:rPr lang="zh-CN" altLang="en-US" b="1">
                <a:solidFill>
                  <a:srgbClr val="000000"/>
                </a:solidFill>
                <a:latin typeface="隶书" panose="02010509060101010101" charset="-122"/>
                <a:ea typeface="隶书" panose="02010509060101010101" charset="-122"/>
              </a:rPr>
              <a:t>强化专制主义中央集权的表现</a:t>
            </a:r>
            <a:r>
              <a:rPr lang="zh-CN" altLang="en-US" b="1" smtClean="0">
                <a:solidFill>
                  <a:srgbClr val="000000"/>
                </a:solidFill>
                <a:latin typeface="隶书" panose="02010509060101010101" charset="-122"/>
                <a:ea typeface="隶书" panose="02010509060101010101" charset="-122"/>
              </a:rPr>
              <a:t>；</a:t>
            </a:r>
            <a:endParaRPr lang="en-US" altLang="zh-CN" b="1" smtClean="0">
              <a:solidFill>
                <a:srgbClr val="000000"/>
              </a:solidFill>
              <a:latin typeface="隶书" panose="02010509060101010101" charset="-122"/>
              <a:ea typeface="隶书" panose="02010509060101010101" charset="-122"/>
            </a:endParaRPr>
          </a:p>
          <a:p>
            <a:pPr marL="0" lvl="0" indent="0" fontAlgn="base">
              <a:spcBef>
                <a:spcPct val="0"/>
              </a:spcBef>
              <a:spcAft>
                <a:spcPct val="0"/>
              </a:spcAft>
              <a:buClrTx/>
              <a:buSzTx/>
              <a:buNone/>
            </a:pPr>
            <a:r>
              <a:rPr lang="zh-CN" altLang="en-US" b="1">
                <a:solidFill>
                  <a:srgbClr val="000000"/>
                </a:solidFill>
                <a:latin typeface="Calibri"/>
                <a:ea typeface="隶书" panose="02010509060101010101" charset="-122"/>
              </a:rPr>
              <a:t>④</a:t>
            </a:r>
            <a:r>
              <a:rPr lang="zh-CN" altLang="en-US" b="1" smtClean="0">
                <a:solidFill>
                  <a:srgbClr val="000000"/>
                </a:solidFill>
                <a:latin typeface="隶书" panose="02010509060101010101" charset="-122"/>
                <a:ea typeface="隶书" panose="02010509060101010101" charset="-122"/>
              </a:rPr>
              <a:t>是</a:t>
            </a:r>
            <a:r>
              <a:rPr lang="zh-CN" altLang="en-US" b="1">
                <a:solidFill>
                  <a:srgbClr val="000000"/>
                </a:solidFill>
                <a:latin typeface="隶书" panose="02010509060101010101" charset="-122"/>
                <a:ea typeface="隶书" panose="02010509060101010101" charset="-122"/>
              </a:rPr>
              <a:t>皇帝专制独裁的产物。</a:t>
            </a:r>
            <a:endParaRPr lang="zh-CN" altLang="en-US" b="1">
              <a:solidFill>
                <a:srgbClr val="000000"/>
              </a:solidFill>
              <a:latin typeface="隶书"/>
              <a:ea typeface="隶书" panose="02010509060101010101" charset="-122"/>
            </a:endParaRPr>
          </a:p>
          <a:p>
            <a:pPr marL="0" lvl="0" indent="0" fontAlgn="base">
              <a:spcBef>
                <a:spcPct val="0"/>
              </a:spcBef>
              <a:spcAft>
                <a:spcPct val="0"/>
              </a:spcAft>
              <a:buClrTx/>
              <a:buSzTx/>
              <a:buNone/>
            </a:pPr>
            <a:r>
              <a:rPr lang="zh-CN" altLang="en-US" b="1">
                <a:solidFill>
                  <a:srgbClr val="000000"/>
                </a:solidFill>
                <a:latin typeface="隶书" panose="02010509060101010101" charset="-122"/>
                <a:ea typeface="隶书" panose="02010509060101010101" charset="-122"/>
              </a:rPr>
              <a:t> </a:t>
            </a:r>
            <a:r>
              <a:rPr lang="zh-CN" altLang="en-US" b="1">
                <a:solidFill>
                  <a:srgbClr val="FF0000"/>
                </a:solidFill>
                <a:latin typeface="隶书" panose="02010509060101010101" charset="-122"/>
                <a:ea typeface="隶书" panose="02010509060101010101" charset="-122"/>
              </a:rPr>
              <a:t>英国 </a:t>
            </a:r>
            <a:r>
              <a:rPr lang="zh-CN" altLang="en-US" b="1" smtClean="0">
                <a:solidFill>
                  <a:srgbClr val="FF0000"/>
                </a:solidFill>
                <a:latin typeface="隶书" panose="02010509060101010101" charset="-122"/>
                <a:ea typeface="隶书" panose="02010509060101010101" charset="-122"/>
              </a:rPr>
              <a:t>：</a:t>
            </a:r>
            <a:endParaRPr lang="en-US" altLang="zh-CN" b="1" smtClean="0">
              <a:solidFill>
                <a:srgbClr val="FF0000"/>
              </a:solidFill>
              <a:latin typeface="隶书" panose="02010509060101010101" charset="-122"/>
              <a:ea typeface="隶书" panose="02010509060101010101" charset="-122"/>
            </a:endParaRPr>
          </a:p>
          <a:p>
            <a:pPr marL="0" lvl="0" indent="0" fontAlgn="base">
              <a:spcBef>
                <a:spcPct val="0"/>
              </a:spcBef>
              <a:spcAft>
                <a:spcPct val="0"/>
              </a:spcAft>
              <a:buClrTx/>
              <a:buSzTx/>
              <a:buNone/>
            </a:pPr>
            <a:r>
              <a:rPr lang="zh-CN" altLang="en-US" b="1" smtClean="0">
                <a:solidFill>
                  <a:srgbClr val="000000"/>
                </a:solidFill>
                <a:latin typeface="Calibri"/>
                <a:ea typeface="隶书" panose="02010509060101010101" charset="-122"/>
              </a:rPr>
              <a:t>①</a:t>
            </a:r>
            <a:r>
              <a:rPr lang="zh-CN" altLang="en-US" b="1" smtClean="0">
                <a:solidFill>
                  <a:srgbClr val="000000"/>
                </a:solidFill>
                <a:latin typeface="隶书" panose="02010509060101010101" charset="-122"/>
                <a:ea typeface="隶书" panose="02010509060101010101" charset="-122"/>
              </a:rPr>
              <a:t>资产阶级</a:t>
            </a:r>
            <a:r>
              <a:rPr lang="zh-CN" altLang="en-US" b="1">
                <a:solidFill>
                  <a:srgbClr val="000000"/>
                </a:solidFill>
                <a:latin typeface="隶书" panose="02010509060101010101" charset="-122"/>
                <a:ea typeface="隶书" panose="02010509060101010101" charset="-122"/>
              </a:rPr>
              <a:t>性质</a:t>
            </a:r>
            <a:r>
              <a:rPr lang="zh-CN" altLang="en-US" b="1" smtClean="0">
                <a:solidFill>
                  <a:srgbClr val="000000"/>
                </a:solidFill>
                <a:latin typeface="隶书" panose="02010509060101010101" charset="-122"/>
                <a:ea typeface="隶书" panose="02010509060101010101" charset="-122"/>
              </a:rPr>
              <a:t>；</a:t>
            </a:r>
            <a:endParaRPr lang="en-US" altLang="zh-CN" b="1" smtClean="0">
              <a:solidFill>
                <a:srgbClr val="000000"/>
              </a:solidFill>
              <a:latin typeface="隶书" panose="02010509060101010101" charset="-122"/>
              <a:ea typeface="隶书" panose="02010509060101010101" charset="-122"/>
            </a:endParaRPr>
          </a:p>
          <a:p>
            <a:pPr marL="0" lvl="0" indent="0" fontAlgn="base">
              <a:spcBef>
                <a:spcPct val="0"/>
              </a:spcBef>
              <a:spcAft>
                <a:spcPct val="0"/>
              </a:spcAft>
              <a:buClrTx/>
              <a:buSzTx/>
              <a:buNone/>
            </a:pPr>
            <a:r>
              <a:rPr lang="zh-CN" altLang="en-US" b="1" smtClean="0">
                <a:solidFill>
                  <a:srgbClr val="000000"/>
                </a:solidFill>
                <a:latin typeface="Calibri"/>
                <a:ea typeface="隶书" panose="02010509060101010101" charset="-122"/>
              </a:rPr>
              <a:t>②</a:t>
            </a:r>
            <a:r>
              <a:rPr lang="zh-CN" altLang="en-US" b="1" smtClean="0">
                <a:solidFill>
                  <a:srgbClr val="000000"/>
                </a:solidFill>
                <a:latin typeface="隶书" panose="02010509060101010101" charset="-122"/>
                <a:ea typeface="隶书" panose="02010509060101010101" charset="-122"/>
              </a:rPr>
              <a:t>是</a:t>
            </a:r>
            <a:r>
              <a:rPr lang="zh-CN" altLang="en-US" b="1">
                <a:solidFill>
                  <a:srgbClr val="000000"/>
                </a:solidFill>
                <a:latin typeface="隶书" panose="02010509060101010101" charset="-122"/>
                <a:ea typeface="隶书" panose="02010509060101010101" charset="-122"/>
              </a:rPr>
              <a:t>独立于国王之外的机构，具有</a:t>
            </a:r>
            <a:r>
              <a:rPr lang="zh-CN" altLang="en-US" b="1" smtClean="0">
                <a:solidFill>
                  <a:srgbClr val="000000"/>
                </a:solidFill>
                <a:latin typeface="隶书" panose="02010509060101010101" charset="-122"/>
                <a:ea typeface="隶书" panose="02010509060101010101" charset="-122"/>
              </a:rPr>
              <a:t>实际行政</a:t>
            </a:r>
            <a:r>
              <a:rPr lang="zh-CN" altLang="en-US" b="1">
                <a:solidFill>
                  <a:srgbClr val="000000"/>
                </a:solidFill>
                <a:latin typeface="隶书" panose="02010509060101010101" charset="-122"/>
                <a:ea typeface="隶书" panose="02010509060101010101" charset="-122"/>
              </a:rPr>
              <a:t>权力</a:t>
            </a:r>
            <a:r>
              <a:rPr lang="zh-CN" altLang="en-US" b="1" smtClean="0">
                <a:solidFill>
                  <a:srgbClr val="000000"/>
                </a:solidFill>
                <a:latin typeface="隶书" panose="02010509060101010101" charset="-122"/>
                <a:ea typeface="隶书" panose="02010509060101010101" charset="-122"/>
              </a:rPr>
              <a:t>；</a:t>
            </a:r>
            <a:endParaRPr lang="en-US" altLang="zh-CN" b="1" smtClean="0">
              <a:solidFill>
                <a:srgbClr val="000000"/>
              </a:solidFill>
              <a:latin typeface="隶书" panose="02010509060101010101" charset="-122"/>
              <a:ea typeface="隶书" panose="02010509060101010101" charset="-122"/>
            </a:endParaRPr>
          </a:p>
          <a:p>
            <a:pPr marL="0" lvl="0" indent="0" fontAlgn="base">
              <a:spcBef>
                <a:spcPct val="0"/>
              </a:spcBef>
              <a:spcAft>
                <a:spcPct val="0"/>
              </a:spcAft>
              <a:buClrTx/>
              <a:buSzTx/>
              <a:buNone/>
            </a:pPr>
            <a:r>
              <a:rPr lang="zh-CN" altLang="en-US" b="1" smtClean="0">
                <a:solidFill>
                  <a:srgbClr val="000000"/>
                </a:solidFill>
                <a:latin typeface="Calibri"/>
                <a:ea typeface="隶书" panose="02010509060101010101" charset="-122"/>
              </a:rPr>
              <a:t>③</a:t>
            </a:r>
            <a:r>
              <a:rPr lang="zh-CN" altLang="en-US" b="1" smtClean="0">
                <a:solidFill>
                  <a:srgbClr val="000000"/>
                </a:solidFill>
                <a:latin typeface="隶书" panose="02010509060101010101" charset="-122"/>
                <a:ea typeface="隶书" panose="02010509060101010101" charset="-122"/>
              </a:rPr>
              <a:t>维护</a:t>
            </a:r>
            <a:r>
              <a:rPr lang="zh-CN" altLang="en-US" b="1">
                <a:solidFill>
                  <a:srgbClr val="000000"/>
                </a:solidFill>
                <a:latin typeface="隶书" panose="02010509060101010101" charset="-122"/>
                <a:ea typeface="隶书" panose="02010509060101010101" charset="-122"/>
              </a:rPr>
              <a:t>资产阶级民主政治的产物</a:t>
            </a:r>
            <a:r>
              <a:rPr lang="zh-CN" altLang="en-US" b="1" smtClean="0">
                <a:solidFill>
                  <a:srgbClr val="000000"/>
                </a:solidFill>
                <a:latin typeface="隶书" panose="02010509060101010101" charset="-122"/>
                <a:ea typeface="隶书" panose="02010509060101010101" charset="-122"/>
              </a:rPr>
              <a:t>；</a:t>
            </a:r>
            <a:endParaRPr lang="en-US" altLang="zh-CN" b="1" smtClean="0">
              <a:solidFill>
                <a:srgbClr val="000000"/>
              </a:solidFill>
              <a:latin typeface="隶书" panose="02010509060101010101" charset="-122"/>
              <a:ea typeface="隶书" panose="02010509060101010101" charset="-122"/>
            </a:endParaRPr>
          </a:p>
          <a:p>
            <a:pPr marL="0" lvl="0" indent="0" fontAlgn="base">
              <a:spcBef>
                <a:spcPct val="0"/>
              </a:spcBef>
              <a:spcAft>
                <a:spcPct val="0"/>
              </a:spcAft>
              <a:buClrTx/>
              <a:buSzTx/>
              <a:buNone/>
            </a:pPr>
            <a:r>
              <a:rPr lang="zh-CN" altLang="en-US" b="1">
                <a:solidFill>
                  <a:srgbClr val="000000"/>
                </a:solidFill>
                <a:latin typeface="Calibri"/>
                <a:ea typeface="隶书" panose="02010509060101010101" charset="-122"/>
              </a:rPr>
              <a:t>④</a:t>
            </a:r>
            <a:r>
              <a:rPr lang="zh-CN" altLang="en-US" b="1" smtClean="0">
                <a:solidFill>
                  <a:srgbClr val="000000"/>
                </a:solidFill>
                <a:latin typeface="隶书" panose="02010509060101010101" charset="-122"/>
                <a:ea typeface="隶书" panose="02010509060101010101" charset="-122"/>
              </a:rPr>
              <a:t>选举</a:t>
            </a:r>
            <a:r>
              <a:rPr lang="zh-CN" altLang="en-US" b="1">
                <a:solidFill>
                  <a:srgbClr val="000000"/>
                </a:solidFill>
                <a:latin typeface="隶书" panose="02010509060101010101" charset="-122"/>
                <a:ea typeface="隶书" panose="02010509060101010101" charset="-122"/>
              </a:rPr>
              <a:t>产生。 </a:t>
            </a:r>
          </a:p>
          <a:p>
            <a:pPr marL="0" indent="0">
              <a:buNone/>
            </a:pPr>
            <a:endParaRPr lang="zh-CN" altLang="en-US"/>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7415" name="Object 93"/>
          <p:cNvGraphicFramePr>
            <a:graphicFrameLocks noChangeAspect="1"/>
          </p:cNvGraphicFramePr>
          <p:nvPr/>
        </p:nvGraphicFramePr>
        <p:xfrm>
          <a:off x="172085" y="1278890"/>
          <a:ext cx="8848725" cy="5099685"/>
        </p:xfrm>
        <a:graphic>
          <a:graphicData uri="http://schemas.openxmlformats.org/presentationml/2006/ole">
            <mc:AlternateContent>
              <mc:Choice xmlns:v="urn:schemas-microsoft-com:vml" Requires="v">
                <p:oleObj spid="_x0000_s1041" r:id="rId2" imgW="8275320" imgH="5140325" progId="Word.Document.8">
                  <p:embed/>
                </p:oleObj>
              </mc:Choice>
              <mc:Fallback>
                <p:oleObj r:id="rId2" imgW="8275320" imgH="5140325" progId="Word.Document.8">
                  <p:embed/>
                  <p:pic>
                    <p:nvPicPr>
                      <p:cNvPr id="0" name="OLE substitute image"/>
                      <p:cNvPicPr/>
                      <p:nvPr/>
                    </p:nvPicPr>
                    <p:blipFill>
                      <a:blip r:embed="rId3"/>
                      <a:stretch>
                        <a:fillRect/>
                      </a:stretch>
                    </p:blipFill>
                    <p:spPr>
                      <a:xfrm>
                        <a:off x="172085" y="1278890"/>
                        <a:ext cx="8848725" cy="5099685"/>
                      </a:xfrm>
                      <a:prstGeom prst="rect">
                        <a:avLst/>
                      </a:prstGeom>
                      <a:noFill/>
                      <a:ln w="38100">
                        <a:noFill/>
                        <a:miter/>
                      </a:ln>
                    </p:spPr>
                  </p:pic>
                </p:oleObj>
              </mc:Fallback>
            </mc:AlternateContent>
          </a:graphicData>
        </a:graphic>
      </p:graphicFrame>
      <p:sp>
        <p:nvSpPr>
          <p:cNvPr id="4" name="文本框 6"/>
          <p:cNvSpPr txBox="1">
            <a:spLocks noChangeArrowheads="1"/>
          </p:cNvSpPr>
          <p:nvPr/>
        </p:nvSpPr>
        <p:spPr bwMode="auto">
          <a:xfrm>
            <a:off x="75565" y="127000"/>
            <a:ext cx="8989060" cy="1014730"/>
          </a:xfrm>
          <a:prstGeom prst="rect">
            <a:avLst/>
          </a:prstGeom>
          <a:solidFill>
            <a:schemeClr val="bg2">
              <a:lumMod val="90000"/>
            </a:schemeClr>
          </a:solidFill>
          <a:ln w="9525">
            <a:noFill/>
            <a:miter lim="800000"/>
          </a:ln>
        </p:spPr>
        <p:txBody>
          <a:bodyPr wrap="square">
            <a:spAutoFit/>
          </a:bodyPr>
          <a:lstStyle/>
          <a:p>
            <a:pPr fontAlgn="base">
              <a:spcBef>
                <a:spcPct val="0"/>
              </a:spcBef>
              <a:spcAft>
                <a:spcPct val="0"/>
              </a:spcAft>
            </a:pPr>
            <a:r>
              <a:rPr lang="en-US" altLang="zh-CN"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光荣革命还留下深刻的历史遗产：制度变迁可以用非革命的手段完成。从此以后</a:t>
            </a:r>
            <a:r>
              <a:rPr lang="en-US" altLang="zh-CN"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和平和渐进的改革成为英国历史发展的特色。</a:t>
            </a:r>
          </a:p>
          <a:p>
            <a:pPr fontAlgn="base">
              <a:spcBef>
                <a:spcPct val="0"/>
              </a:spcBef>
              <a:spcAft>
                <a:spcPct val="0"/>
              </a:spcAft>
            </a:pPr>
            <a:r>
              <a:rPr lang="en-US" altLang="zh-CN" sz="2000" b="1" kern="0" smtClean="0">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000" b="1" ker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钱乘旦、许洁明</a:t>
            </a:r>
            <a:r>
              <a:rPr lang="zh-CN" altLang="zh-CN" sz="2000" b="1" ker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000" b="1" ker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英国通史</a:t>
            </a:r>
            <a:r>
              <a:rPr lang="zh-CN" altLang="zh-CN" sz="2000" b="1" ker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619672" y="0"/>
            <a:ext cx="5328592" cy="792088"/>
          </a:xfrm>
        </p:spPr>
        <p:txBody>
          <a:bodyPr>
            <a:normAutofit/>
          </a:bodyPr>
          <a:lstStyle/>
          <a:p>
            <a:r>
              <a:rPr lang="en-US" altLang="zh-CN" sz="4000" b="1" smtClean="0"/>
              <a:t>2</a:t>
            </a:r>
            <a:r>
              <a:rPr lang="zh-CN" altLang="en-US" sz="4000" b="1" smtClean="0"/>
              <a:t>、美国</a:t>
            </a:r>
            <a:endParaRPr lang="zh-CN" altLang="en-US" sz="4000" b="1"/>
          </a:p>
        </p:txBody>
      </p:sp>
      <p:sp>
        <p:nvSpPr>
          <p:cNvPr id="3" name="内容占位符 2"/>
          <p:cNvSpPr>
            <a:spLocks noGrp="1"/>
          </p:cNvSpPr>
          <p:nvPr>
            <p:ph idx="1"/>
          </p:nvPr>
        </p:nvSpPr>
        <p:spPr>
          <a:xfrm>
            <a:off x="251520" y="1484785"/>
            <a:ext cx="8435280" cy="4641379"/>
          </a:xfrm>
        </p:spPr>
        <p:txBody>
          <a:bodyPr>
            <a:normAutofit fontScale="92500" lnSpcReduction="10000"/>
          </a:bodyPr>
          <a:lstStyle/>
          <a:p>
            <a:pPr marL="0" indent="0">
              <a:buNone/>
            </a:pPr>
            <a:r>
              <a:rPr lang="zh-CN" altLang="en-US" b="1" smtClean="0">
                <a:latin typeface="宋体" panose="02010600030101010101" pitchFamily="2" charset="-122"/>
                <a:ea typeface="宋体" panose="02010600030101010101" pitchFamily="2" charset="-122"/>
              </a:rPr>
              <a:t>    美国</a:t>
            </a:r>
            <a:r>
              <a:rPr lang="zh-CN" altLang="en-US" b="1">
                <a:latin typeface="宋体" panose="02010600030101010101" pitchFamily="2" charset="-122"/>
                <a:ea typeface="宋体" panose="02010600030101010101" pitchFamily="2" charset="-122"/>
              </a:rPr>
              <a:t>是实行共和制国家的</a:t>
            </a:r>
            <a:r>
              <a:rPr lang="zh-CN" altLang="en-US" b="1" smtClean="0">
                <a:latin typeface="宋体" panose="02010600030101010101" pitchFamily="2" charset="-122"/>
                <a:ea typeface="宋体" panose="02010600030101010101" pitchFamily="2" charset="-122"/>
              </a:rPr>
              <a:t>代表。</a:t>
            </a:r>
            <a:r>
              <a:rPr lang="en-US" altLang="zh-CN" b="1" smtClean="0">
                <a:latin typeface="宋体" panose="02010600030101010101" pitchFamily="2" charset="-122"/>
                <a:ea typeface="宋体" panose="02010600030101010101" pitchFamily="2" charset="-122"/>
              </a:rPr>
              <a:t>1787</a:t>
            </a:r>
            <a:r>
              <a:rPr lang="zh-CN" altLang="en-US" b="1">
                <a:latin typeface="宋体" panose="02010600030101010101" pitchFamily="2" charset="-122"/>
                <a:ea typeface="宋体" panose="02010600030101010101" pitchFamily="2" charset="-122"/>
              </a:rPr>
              <a:t>年，美国制定</a:t>
            </a:r>
            <a:r>
              <a:rPr lang="zh-CN" altLang="en-US" b="1" smtClean="0">
                <a:latin typeface="宋体" panose="02010600030101010101" pitchFamily="2" charset="-122"/>
                <a:ea typeface="宋体" panose="02010600030101010101" pitchFamily="2" charset="-122"/>
              </a:rPr>
              <a:t>宪法</a:t>
            </a:r>
            <a:r>
              <a:rPr lang="zh-CN" altLang="en-US" b="1">
                <a:latin typeface="宋体" panose="02010600030101010101" pitchFamily="2" charset="-122"/>
                <a:ea typeface="宋体" panose="02010600030101010101" pitchFamily="2" charset="-122"/>
              </a:rPr>
              <a:t>，确立</a:t>
            </a:r>
            <a:r>
              <a:rPr lang="zh-CN" altLang="en-US" b="1" smtClean="0">
                <a:latin typeface="宋体" panose="02010600030101010101" pitchFamily="2" charset="-122"/>
                <a:ea typeface="宋体" panose="02010600030101010101" pitchFamily="2" charset="-122"/>
              </a:rPr>
              <a:t>“三权分立”</a:t>
            </a:r>
            <a:r>
              <a:rPr lang="zh-CN" altLang="en-US" b="1">
                <a:latin typeface="宋体" panose="02010600030101010101" pitchFamily="2" charset="-122"/>
                <a:ea typeface="宋体" panose="02010600030101010101" pitchFamily="2" charset="-122"/>
              </a:rPr>
              <a:t>原则：国会、总统和最高法院</a:t>
            </a:r>
            <a:r>
              <a:rPr lang="zh-CN" altLang="en-US" b="1" smtClean="0">
                <a:latin typeface="宋体" panose="02010600030101010101" pitchFamily="2" charset="-122"/>
                <a:ea typeface="宋体" panose="02010600030101010101" pitchFamily="2" charset="-122"/>
              </a:rPr>
              <a:t>分别掌握</a:t>
            </a:r>
            <a:r>
              <a:rPr lang="zh-CN" altLang="en-US" b="1">
                <a:latin typeface="宋体" panose="02010600030101010101" pitchFamily="2" charset="-122"/>
                <a:ea typeface="宋体" panose="02010600030101010101" pitchFamily="2" charset="-122"/>
              </a:rPr>
              <a:t>立法权、行政权和司法权，彼此制衡</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a:p>
            <a:pPr marL="0" indent="0">
              <a:buNone/>
            </a:pPr>
            <a:r>
              <a:rPr lang="en-US" altLang="zh-CN" b="1">
                <a:latin typeface="宋体" panose="02010600030101010101" pitchFamily="2" charset="-122"/>
                <a:ea typeface="宋体" panose="02010600030101010101" pitchFamily="2" charset="-122"/>
              </a:rPr>
              <a:t> </a:t>
            </a:r>
            <a:r>
              <a:rPr lang="en-US" altLang="zh-CN" b="1" smtClean="0">
                <a:latin typeface="宋体" panose="02010600030101010101" pitchFamily="2" charset="-122"/>
                <a:ea typeface="宋体" panose="02010600030101010101" pitchFamily="2" charset="-122"/>
              </a:rPr>
              <a:t>   </a:t>
            </a:r>
            <a:r>
              <a:rPr lang="zh-CN" altLang="en-US" b="1" smtClean="0">
                <a:latin typeface="宋体" panose="02010600030101010101" pitchFamily="2" charset="-122"/>
                <a:ea typeface="宋体" panose="02010600030101010101" pitchFamily="2" charset="-122"/>
              </a:rPr>
              <a:t>宪法</a:t>
            </a:r>
            <a:r>
              <a:rPr lang="zh-CN" altLang="en-US" b="1">
                <a:latin typeface="宋体" panose="02010600030101010101" pitchFamily="2" charset="-122"/>
                <a:ea typeface="宋体" panose="02010600030101010101" pitchFamily="2" charset="-122"/>
              </a:rPr>
              <a:t>还规定</a:t>
            </a:r>
            <a:r>
              <a:rPr lang="zh-CN" altLang="en-US" b="1" smtClean="0">
                <a:latin typeface="宋体" panose="02010600030101010101" pitchFamily="2" charset="-122"/>
                <a:ea typeface="宋体" panose="02010600030101010101" pitchFamily="2" charset="-122"/>
              </a:rPr>
              <a:t>美国</a:t>
            </a:r>
            <a:r>
              <a:rPr lang="zh-CN" altLang="en-US" b="1">
                <a:latin typeface="宋体" panose="02010600030101010101" pitchFamily="2" charset="-122"/>
                <a:ea typeface="宋体" panose="02010600030101010101" pitchFamily="2" charset="-122"/>
              </a:rPr>
              <a:t>是联邦制国家，联邦政府拥有最高权力，各州政府</a:t>
            </a:r>
            <a:r>
              <a:rPr lang="zh-CN" altLang="en-US" b="1" smtClean="0">
                <a:latin typeface="宋体" panose="02010600030101010101" pitchFamily="2" charset="-122"/>
                <a:ea typeface="宋体" panose="02010600030101010101" pitchFamily="2" charset="-122"/>
              </a:rPr>
              <a:t>拥有一定自治权。</a:t>
            </a:r>
            <a:endParaRPr lang="en-US" altLang="zh-CN" b="1" smtClean="0">
              <a:latin typeface="宋体" panose="02010600030101010101" pitchFamily="2" charset="-122"/>
              <a:ea typeface="宋体" panose="02010600030101010101" pitchFamily="2" charset="-122"/>
            </a:endParaRPr>
          </a:p>
          <a:p>
            <a:pPr marL="0" indent="0">
              <a:buNone/>
            </a:pPr>
            <a:r>
              <a:rPr lang="en-US" altLang="zh-CN" b="1">
                <a:latin typeface="宋体" panose="02010600030101010101" pitchFamily="2" charset="-122"/>
                <a:ea typeface="宋体" panose="02010600030101010101" pitchFamily="2" charset="-122"/>
              </a:rPr>
              <a:t> </a:t>
            </a:r>
            <a:r>
              <a:rPr lang="en-US" altLang="zh-CN" b="1" smtClean="0">
                <a:latin typeface="宋体" panose="02010600030101010101" pitchFamily="2" charset="-122"/>
                <a:ea typeface="宋体" panose="02010600030101010101" pitchFamily="2" charset="-122"/>
              </a:rPr>
              <a:t>   </a:t>
            </a:r>
            <a:r>
              <a:rPr lang="zh-CN" altLang="en-US" b="1" smtClean="0">
                <a:latin typeface="宋体" panose="02010600030101010101" pitchFamily="2" charset="-122"/>
                <a:ea typeface="宋体" panose="02010600030101010101" pitchFamily="2" charset="-122"/>
              </a:rPr>
              <a:t>这</a:t>
            </a:r>
            <a:r>
              <a:rPr lang="zh-CN" altLang="en-US" b="1">
                <a:latin typeface="宋体" panose="02010600030101010101" pitchFamily="2" charset="-122"/>
                <a:ea typeface="宋体" panose="02010600030101010101" pitchFamily="2" charset="-122"/>
              </a:rPr>
              <a:t>是第一部比较完善的资产阶级成文宪法</a:t>
            </a:r>
            <a:r>
              <a:rPr lang="en-US" altLang="zh-CN" b="1">
                <a:latin typeface="宋体" panose="02010600030101010101" pitchFamily="2" charset="-122"/>
                <a:ea typeface="宋体" panose="02010600030101010101" pitchFamily="2" charset="-122"/>
              </a:rPr>
              <a:t>, </a:t>
            </a:r>
            <a:r>
              <a:rPr lang="zh-CN" altLang="en-US" b="1">
                <a:latin typeface="宋体" panose="02010600030101010101" pitchFamily="2" charset="-122"/>
                <a:ea typeface="宋体" panose="02010600030101010101" pitchFamily="2" charset="-122"/>
              </a:rPr>
              <a:t>但也有许多不足之处，如承认奴隶制的存在，不承认妇女</a:t>
            </a:r>
            <a:r>
              <a:rPr lang="zh-CN" altLang="en-US" b="1" smtClean="0">
                <a:latin typeface="宋体" panose="02010600030101010101" pitchFamily="2" charset="-122"/>
                <a:ea typeface="宋体" panose="02010600030101010101" pitchFamily="2" charset="-122"/>
              </a:rPr>
              <a:t>、黑人和印第安人具有和白人男子相等的公民权利等。</a:t>
            </a:r>
            <a:endParaRPr lang="zh-CN" altLang="en-US" b="1">
              <a:latin typeface="宋体" panose="02010600030101010101" pitchFamily="2" charset="-122"/>
              <a:ea typeface="宋体" panose="02010600030101010101" pitchFamily="2" charset="-122"/>
            </a:endParaRPr>
          </a:p>
        </p:txBody>
      </p:sp>
      <p:sp>
        <p:nvSpPr>
          <p:cNvPr id="4" name="TextBox 3"/>
          <p:cNvSpPr txBox="1"/>
          <p:nvPr/>
        </p:nvSpPr>
        <p:spPr>
          <a:xfrm>
            <a:off x="25650" y="692701"/>
            <a:ext cx="8856984" cy="584775"/>
          </a:xfrm>
          <a:prstGeom prst="rect">
            <a:avLst/>
          </a:prstGeom>
          <a:solidFill>
            <a:schemeClr val="bg2">
              <a:lumMod val="90000"/>
            </a:schemeClr>
          </a:solidFill>
        </p:spPr>
        <p:txBody>
          <a:bodyPr wrap="square" rtlCol="0">
            <a:spAutoFit/>
          </a:bodyPr>
          <a:lstStyle/>
          <a:p>
            <a:r>
              <a:rPr lang="zh-CN" altLang="en-US" sz="3200" b="1" smtClean="0">
                <a:latin typeface="宋体" panose="02010600030101010101" pitchFamily="2" charset="-122"/>
                <a:ea typeface="宋体" panose="02010600030101010101" pitchFamily="2" charset="-122"/>
              </a:rPr>
              <a:t>阅读材料，掌握美国的政体、原则及宪法评价</a:t>
            </a:r>
            <a:endParaRPr lang="zh-CN" altLang="en-US" sz="3200" b="1">
              <a:latin typeface="宋体" panose="02010600030101010101" pitchFamily="2" charset="-122"/>
              <a:ea typeface="宋体" panose="02010600030101010101" pitchFamily="2" charset="-122"/>
            </a:endParaRP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3794" name="Text Box 2"/>
          <p:cNvSpPr txBox="1">
            <a:spLocks noChangeArrowheads="1"/>
          </p:cNvSpPr>
          <p:nvPr/>
        </p:nvSpPr>
        <p:spPr bwMode="auto">
          <a:xfrm>
            <a:off x="3348038" y="404818"/>
            <a:ext cx="2108200" cy="954107"/>
          </a:xfrm>
          <a:prstGeom prst="rect">
            <a:avLst/>
          </a:prstGeom>
          <a:solidFill>
            <a:srgbClr val="FFFF99"/>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lang="zh-CN" altLang="en-US" sz="2800" b="1" smtClean="0">
                <a:solidFill>
                  <a:srgbClr val="000000"/>
                </a:solidFill>
                <a:ea typeface="宋体" panose="02010600030101010101" pitchFamily="2" charset="-122"/>
              </a:rPr>
              <a:t>总统</a:t>
            </a:r>
          </a:p>
          <a:p>
            <a:pPr algn="ctr" fontAlgn="base">
              <a:spcBef>
                <a:spcPct val="0"/>
              </a:spcBef>
              <a:spcAft>
                <a:spcPct val="0"/>
              </a:spcAft>
            </a:pPr>
            <a:r>
              <a:rPr lang="zh-CN" altLang="en-US" sz="2800" b="1" smtClean="0">
                <a:solidFill>
                  <a:srgbClr val="FF0000"/>
                </a:solidFill>
                <a:ea typeface="宋体" panose="02010600030101010101" pitchFamily="2" charset="-122"/>
              </a:rPr>
              <a:t>（行政权）</a:t>
            </a:r>
          </a:p>
        </p:txBody>
      </p:sp>
      <p:sp>
        <p:nvSpPr>
          <p:cNvPr id="33795" name="Text Box 3"/>
          <p:cNvSpPr txBox="1">
            <a:spLocks noChangeArrowheads="1"/>
          </p:cNvSpPr>
          <p:nvPr/>
        </p:nvSpPr>
        <p:spPr bwMode="auto">
          <a:xfrm>
            <a:off x="157122" y="4805367"/>
            <a:ext cx="2016125" cy="954107"/>
          </a:xfrm>
          <a:prstGeom prst="rect">
            <a:avLst/>
          </a:prstGeom>
          <a:solidFill>
            <a:srgbClr val="FFFF99"/>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lang="zh-CN" altLang="en-US" sz="2800" b="1" smtClean="0">
                <a:solidFill>
                  <a:srgbClr val="000000"/>
                </a:solidFill>
                <a:ea typeface="宋体" panose="02010600030101010101" pitchFamily="2" charset="-122"/>
              </a:rPr>
              <a:t>国会</a:t>
            </a:r>
          </a:p>
          <a:p>
            <a:pPr algn="ctr" fontAlgn="base">
              <a:spcBef>
                <a:spcPct val="0"/>
              </a:spcBef>
              <a:spcAft>
                <a:spcPct val="0"/>
              </a:spcAft>
            </a:pPr>
            <a:r>
              <a:rPr lang="zh-CN" altLang="en-US" sz="2800" b="1" smtClean="0">
                <a:solidFill>
                  <a:srgbClr val="FF0000"/>
                </a:solidFill>
                <a:ea typeface="宋体" panose="02010600030101010101" pitchFamily="2" charset="-122"/>
              </a:rPr>
              <a:t>（立法权）</a:t>
            </a:r>
          </a:p>
        </p:txBody>
      </p:sp>
      <p:sp>
        <p:nvSpPr>
          <p:cNvPr id="33796" name="Text Box 4"/>
          <p:cNvSpPr txBox="1">
            <a:spLocks noChangeArrowheads="1"/>
          </p:cNvSpPr>
          <p:nvPr/>
        </p:nvSpPr>
        <p:spPr bwMode="auto">
          <a:xfrm>
            <a:off x="6948488" y="4498981"/>
            <a:ext cx="2089150" cy="954107"/>
          </a:xfrm>
          <a:prstGeom prst="rect">
            <a:avLst/>
          </a:prstGeom>
          <a:solidFill>
            <a:srgbClr val="FFFF99"/>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lang="zh-CN" altLang="en-US" sz="2800" b="1" smtClean="0">
                <a:solidFill>
                  <a:srgbClr val="000000"/>
                </a:solidFill>
                <a:ea typeface="宋体" panose="02010600030101010101" pitchFamily="2" charset="-122"/>
              </a:rPr>
              <a:t>联邦法院</a:t>
            </a:r>
          </a:p>
          <a:p>
            <a:pPr algn="ctr" fontAlgn="base">
              <a:spcBef>
                <a:spcPct val="0"/>
              </a:spcBef>
              <a:spcAft>
                <a:spcPct val="0"/>
              </a:spcAft>
            </a:pPr>
            <a:r>
              <a:rPr lang="zh-CN" altLang="en-US" sz="2800" b="1" smtClean="0">
                <a:solidFill>
                  <a:srgbClr val="FF0000"/>
                </a:solidFill>
                <a:ea typeface="宋体" panose="02010600030101010101" pitchFamily="2" charset="-122"/>
              </a:rPr>
              <a:t>（司法权）</a:t>
            </a:r>
          </a:p>
        </p:txBody>
      </p:sp>
      <p:grpSp>
        <p:nvGrpSpPr>
          <p:cNvPr id="33797" name="Group 5"/>
          <p:cNvGrpSpPr/>
          <p:nvPr/>
        </p:nvGrpSpPr>
        <p:grpSpPr>
          <a:xfrm>
            <a:off x="2484438" y="4581525"/>
            <a:ext cx="4392612" cy="142875"/>
            <a:chExt cx="2767" cy="90"/>
          </a:xfrm>
        </p:grpSpPr>
        <p:sp>
          <p:nvSpPr>
            <p:cNvPr id="33798" name="Line 6"/>
            <p:cNvSpPr>
              <a:spLocks noChangeShapeType="1"/>
            </p:cNvSpPr>
            <p:nvPr/>
          </p:nvSpPr>
          <p:spPr bwMode="auto">
            <a:xfrm flipV="1">
              <a:off x="0" y="90"/>
              <a:ext cx="2767" cy="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sp>
          <p:nvSpPr>
            <p:cNvPr id="33799" name="Line 7"/>
            <p:cNvSpPr>
              <a:spLocks noChangeShapeType="1"/>
            </p:cNvSpPr>
            <p:nvPr/>
          </p:nvSpPr>
          <p:spPr bwMode="auto">
            <a:xfrm flipH="1">
              <a:off x="0" y="0"/>
              <a:ext cx="90" cy="9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grpSp>
      <p:grpSp>
        <p:nvGrpSpPr>
          <p:cNvPr id="33800" name="Group 8"/>
          <p:cNvGrpSpPr/>
          <p:nvPr/>
        </p:nvGrpSpPr>
        <p:grpSpPr>
          <a:xfrm>
            <a:off x="2555877" y="4941891"/>
            <a:ext cx="4392613" cy="215900"/>
            <a:chExt cx="2767" cy="136"/>
          </a:xfrm>
        </p:grpSpPr>
        <p:sp>
          <p:nvSpPr>
            <p:cNvPr id="33801" name="Line 9"/>
            <p:cNvSpPr>
              <a:spLocks noChangeShapeType="1"/>
            </p:cNvSpPr>
            <p:nvPr/>
          </p:nvSpPr>
          <p:spPr bwMode="auto">
            <a:xfrm flipV="1">
              <a:off x="0" y="0"/>
              <a:ext cx="2767" cy="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sp>
          <p:nvSpPr>
            <p:cNvPr id="33802" name="Line 10"/>
            <p:cNvSpPr>
              <a:spLocks noChangeShapeType="1"/>
            </p:cNvSpPr>
            <p:nvPr/>
          </p:nvSpPr>
          <p:spPr bwMode="auto">
            <a:xfrm flipH="1">
              <a:off x="2676" y="0"/>
              <a:ext cx="91" cy="136"/>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grpSp>
      <p:grpSp>
        <p:nvGrpSpPr>
          <p:cNvPr id="33803" name="Group 11"/>
          <p:cNvGrpSpPr/>
          <p:nvPr/>
        </p:nvGrpSpPr>
        <p:grpSpPr>
          <a:xfrm>
            <a:off x="250826" y="1341444"/>
            <a:ext cx="3025775" cy="3095625"/>
            <a:chExt cx="1906" cy="1950"/>
          </a:xfrm>
        </p:grpSpPr>
        <p:sp>
          <p:nvSpPr>
            <p:cNvPr id="33804" name="Line 12"/>
            <p:cNvSpPr>
              <a:spLocks noChangeShapeType="1"/>
            </p:cNvSpPr>
            <p:nvPr/>
          </p:nvSpPr>
          <p:spPr bwMode="auto">
            <a:xfrm flipV="1">
              <a:off x="0" y="0"/>
              <a:ext cx="1906" cy="195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sp>
          <p:nvSpPr>
            <p:cNvPr id="33805" name="Line 13"/>
            <p:cNvSpPr>
              <a:spLocks noChangeShapeType="1"/>
            </p:cNvSpPr>
            <p:nvPr/>
          </p:nvSpPr>
          <p:spPr bwMode="auto">
            <a:xfrm flipH="1" flipV="1">
              <a:off x="0" y="1769"/>
              <a:ext cx="0" cy="181"/>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grpSp>
      <p:grpSp>
        <p:nvGrpSpPr>
          <p:cNvPr id="33806" name="Group 14"/>
          <p:cNvGrpSpPr/>
          <p:nvPr/>
        </p:nvGrpSpPr>
        <p:grpSpPr>
          <a:xfrm>
            <a:off x="466725" y="1341444"/>
            <a:ext cx="3097213" cy="3095625"/>
            <a:chExt cx="1951" cy="1950"/>
          </a:xfrm>
        </p:grpSpPr>
        <p:sp>
          <p:nvSpPr>
            <p:cNvPr id="33807" name="Line 15"/>
            <p:cNvSpPr>
              <a:spLocks noChangeShapeType="1"/>
            </p:cNvSpPr>
            <p:nvPr/>
          </p:nvSpPr>
          <p:spPr bwMode="auto">
            <a:xfrm flipV="1">
              <a:off x="0" y="0"/>
              <a:ext cx="1906" cy="195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sp>
          <p:nvSpPr>
            <p:cNvPr id="33808" name="Line 16"/>
            <p:cNvSpPr>
              <a:spLocks noChangeShapeType="1"/>
            </p:cNvSpPr>
            <p:nvPr/>
          </p:nvSpPr>
          <p:spPr bwMode="auto">
            <a:xfrm>
              <a:off x="1906" y="0"/>
              <a:ext cx="45" cy="181"/>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grpSp>
      <p:grpSp>
        <p:nvGrpSpPr>
          <p:cNvPr id="33809" name="Group 17"/>
          <p:cNvGrpSpPr/>
          <p:nvPr/>
        </p:nvGrpSpPr>
        <p:grpSpPr>
          <a:xfrm>
            <a:off x="5435600" y="1339851"/>
            <a:ext cx="3168650" cy="3097213"/>
            <a:chExt cx="1996" cy="1951"/>
          </a:xfrm>
        </p:grpSpPr>
        <p:sp>
          <p:nvSpPr>
            <p:cNvPr id="33810" name="Line 18"/>
            <p:cNvSpPr>
              <a:spLocks noChangeShapeType="1"/>
            </p:cNvSpPr>
            <p:nvPr/>
          </p:nvSpPr>
          <p:spPr bwMode="auto">
            <a:xfrm>
              <a:off x="0" y="1"/>
              <a:ext cx="1996" cy="195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sp>
          <p:nvSpPr>
            <p:cNvPr id="33811" name="Line 19"/>
            <p:cNvSpPr>
              <a:spLocks noChangeShapeType="1"/>
            </p:cNvSpPr>
            <p:nvPr/>
          </p:nvSpPr>
          <p:spPr bwMode="auto">
            <a:xfrm flipH="1" flipV="1">
              <a:off x="0" y="0"/>
              <a:ext cx="227" cy="46"/>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grpSp>
      <p:grpSp>
        <p:nvGrpSpPr>
          <p:cNvPr id="33812" name="Group 20"/>
          <p:cNvGrpSpPr/>
          <p:nvPr/>
        </p:nvGrpSpPr>
        <p:grpSpPr>
          <a:xfrm>
            <a:off x="5219700" y="1341444"/>
            <a:ext cx="3168650" cy="3095625"/>
            <a:chExt cx="1996" cy="1950"/>
          </a:xfrm>
        </p:grpSpPr>
        <p:sp>
          <p:nvSpPr>
            <p:cNvPr id="33813" name="Line 21"/>
            <p:cNvSpPr>
              <a:spLocks noChangeShapeType="1"/>
            </p:cNvSpPr>
            <p:nvPr/>
          </p:nvSpPr>
          <p:spPr bwMode="auto">
            <a:xfrm>
              <a:off x="0" y="0"/>
              <a:ext cx="1996" cy="195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sp>
          <p:nvSpPr>
            <p:cNvPr id="33814" name="Line 22"/>
            <p:cNvSpPr>
              <a:spLocks noChangeShapeType="1"/>
            </p:cNvSpPr>
            <p:nvPr/>
          </p:nvSpPr>
          <p:spPr bwMode="auto">
            <a:xfrm flipH="1" flipV="1">
              <a:off x="1769" y="1905"/>
              <a:ext cx="227" cy="45"/>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smtClean="0">
                <a:solidFill>
                  <a:srgbClr val="000000"/>
                </a:solidFill>
                <a:ea typeface="宋体" panose="02010600030101010101" pitchFamily="2" charset="-122"/>
              </a:endParaRPr>
            </a:p>
          </p:txBody>
        </p:sp>
      </p:grpSp>
      <p:sp>
        <p:nvSpPr>
          <p:cNvPr id="33815" name="Text Box 23"/>
          <p:cNvSpPr txBox="1">
            <a:spLocks noChangeArrowheads="1"/>
          </p:cNvSpPr>
          <p:nvPr/>
        </p:nvSpPr>
        <p:spPr bwMode="auto">
          <a:xfrm>
            <a:off x="2628902" y="3893409"/>
            <a:ext cx="4248149" cy="83099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400" b="1" smtClean="0">
                <a:solidFill>
                  <a:srgbClr val="000000"/>
                </a:solidFill>
                <a:latin typeface="+mj-ea"/>
                <a:ea typeface="+mj-ea"/>
              </a:rPr>
              <a:t>法院可宣布法律不合宪法，可以解释一切法律和条约</a:t>
            </a:r>
          </a:p>
        </p:txBody>
      </p:sp>
      <p:sp>
        <p:nvSpPr>
          <p:cNvPr id="33816" name="Text Box 24"/>
          <p:cNvSpPr txBox="1">
            <a:spLocks noChangeArrowheads="1"/>
          </p:cNvSpPr>
          <p:nvPr/>
        </p:nvSpPr>
        <p:spPr bwMode="auto">
          <a:xfrm>
            <a:off x="2484437" y="5084769"/>
            <a:ext cx="4319587" cy="95410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800" b="1" smtClean="0">
                <a:solidFill>
                  <a:srgbClr val="000000"/>
                </a:solidFill>
                <a:latin typeface="+mj-ea"/>
                <a:ea typeface="+mj-ea"/>
              </a:rPr>
              <a:t>总统任命的法官须经参议院确认</a:t>
            </a:r>
          </a:p>
        </p:txBody>
      </p:sp>
      <p:sp>
        <p:nvSpPr>
          <p:cNvPr id="33817" name="Text Box 25"/>
          <p:cNvSpPr txBox="1">
            <a:spLocks noChangeArrowheads="1"/>
          </p:cNvSpPr>
          <p:nvPr/>
        </p:nvSpPr>
        <p:spPr bwMode="auto">
          <a:xfrm>
            <a:off x="1958982" y="1268418"/>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endParaRPr lang="zh-CN" altLang="en-US" sz="2400" b="1" smtClean="0">
              <a:solidFill>
                <a:srgbClr val="000000"/>
              </a:solidFill>
              <a:ea typeface="宋体" panose="02010600030101010101" pitchFamily="2" charset="-122"/>
            </a:endParaRPr>
          </a:p>
        </p:txBody>
      </p:sp>
      <p:sp>
        <p:nvSpPr>
          <p:cNvPr id="33818" name="Text Box 26"/>
          <p:cNvSpPr txBox="1">
            <a:spLocks noChangeArrowheads="1"/>
          </p:cNvSpPr>
          <p:nvPr/>
        </p:nvSpPr>
        <p:spPr bwMode="auto">
          <a:xfrm rot="2686201">
            <a:off x="1493422" y="765301"/>
            <a:ext cx="677108" cy="332398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fontAlgn="base">
              <a:spcBef>
                <a:spcPct val="0"/>
              </a:spcBef>
              <a:spcAft>
                <a:spcPct val="0"/>
              </a:spcAft>
            </a:pPr>
            <a:r>
              <a:rPr lang="zh-CN" altLang="en-US" sz="3200" b="1" smtClean="0">
                <a:solidFill>
                  <a:srgbClr val="000000"/>
                </a:solidFill>
                <a:latin typeface="+mj-ea"/>
                <a:ea typeface="+mj-ea"/>
              </a:rPr>
              <a:t>可否决国会的法律</a:t>
            </a:r>
          </a:p>
        </p:txBody>
      </p:sp>
      <p:sp>
        <p:nvSpPr>
          <p:cNvPr id="33819" name="Text Box 27"/>
          <p:cNvSpPr txBox="1">
            <a:spLocks noChangeArrowheads="1"/>
          </p:cNvSpPr>
          <p:nvPr/>
        </p:nvSpPr>
        <p:spPr bwMode="auto">
          <a:xfrm rot="2622814">
            <a:off x="1901796" y="1195200"/>
            <a:ext cx="923330" cy="4104479"/>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p>
            <a:pPr fontAlgn="base">
              <a:spcBef>
                <a:spcPct val="0"/>
              </a:spcBef>
              <a:spcAft>
                <a:spcPct val="0"/>
              </a:spcAft>
            </a:pPr>
            <a:r>
              <a:rPr lang="zh-CN" altLang="en-US" sz="2400" b="1" smtClean="0">
                <a:solidFill>
                  <a:srgbClr val="000000"/>
                </a:solidFill>
                <a:latin typeface="+mj-ea"/>
                <a:ea typeface="+mj-ea"/>
              </a:rPr>
              <a:t>国会可以三分之二多数通过总统否决的法律；可以弹劾总统</a:t>
            </a:r>
          </a:p>
        </p:txBody>
      </p:sp>
      <p:sp>
        <p:nvSpPr>
          <p:cNvPr id="33820" name="Text Box 28"/>
          <p:cNvSpPr txBox="1">
            <a:spLocks noChangeArrowheads="1"/>
          </p:cNvSpPr>
          <p:nvPr/>
        </p:nvSpPr>
        <p:spPr bwMode="auto">
          <a:xfrm rot="18886312">
            <a:off x="6047218" y="1327865"/>
            <a:ext cx="677108" cy="3136296"/>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p>
            <a:pPr fontAlgn="base">
              <a:spcBef>
                <a:spcPct val="0"/>
              </a:spcBef>
              <a:spcAft>
                <a:spcPct val="0"/>
              </a:spcAft>
            </a:pPr>
            <a:r>
              <a:rPr lang="zh-CN" altLang="en-US" sz="3200" b="1" smtClean="0">
                <a:solidFill>
                  <a:srgbClr val="000000"/>
                </a:solidFill>
                <a:latin typeface="+mj-ea"/>
                <a:ea typeface="+mj-ea"/>
              </a:rPr>
              <a:t>总统任命大法官</a:t>
            </a:r>
          </a:p>
        </p:txBody>
      </p:sp>
      <p:sp>
        <p:nvSpPr>
          <p:cNvPr id="33821" name="Text Box 29"/>
          <p:cNvSpPr txBox="1">
            <a:spLocks noChangeArrowheads="1"/>
          </p:cNvSpPr>
          <p:nvPr/>
        </p:nvSpPr>
        <p:spPr bwMode="auto">
          <a:xfrm rot="18853726">
            <a:off x="6939295" y="321333"/>
            <a:ext cx="923330" cy="4358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p>
            <a:pPr fontAlgn="base">
              <a:spcBef>
                <a:spcPct val="0"/>
              </a:spcBef>
              <a:spcAft>
                <a:spcPct val="0"/>
              </a:spcAft>
            </a:pPr>
            <a:r>
              <a:rPr lang="zh-CN" altLang="en-US" sz="2400" b="1" smtClean="0">
                <a:solidFill>
                  <a:srgbClr val="000000"/>
                </a:solidFill>
                <a:latin typeface="+mj-ea"/>
                <a:ea typeface="+mj-ea"/>
              </a:rPr>
              <a:t>联邦法院可宣布总统法令违宪，审查行政行为，行使最高审判权</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5" presetClass="emph" presetSubtype="0" repeatCount="indefinite" fill="hold" nodeType="clickEffect">
                                  <p:stCondLst>
                                    <p:cond delay="0"/>
                                  </p:stCondLst>
                                  <p:childTnLst>
                                    <p:anim calcmode="discrete" valueType="str">
                                      <p:cBhvr>
                                        <p:cTn id="6" dur="1000" fill="hold"/>
                                        <p:tgtEl>
                                          <p:spTgt spid="33803"/>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3803"/>
                                        </p:tgtEl>
                                        <p:attrNameLst>
                                          <p:attrName>ppt_c</p:attrName>
                                        </p:attrNameLst>
                                      </p:cBhvr>
                                      <p:to>
                                        <a:srgbClr val="FF0000"/>
                                      </p:to>
                                    </p:animClr>
                                  </p:sub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3803"/>
                                        </p:tgtEl>
                                        <p:attrNameLst>
                                          <p:attrName>style.visibility</p:attrName>
                                        </p:attrNameLst>
                                      </p:cBhvr>
                                      <p:to>
                                        <p:strVal val="visible"/>
                                      </p:to>
                                    </p:set>
                                  </p:childTnLst>
                                </p:cTn>
                              </p:par>
                            </p:childTnLst>
                          </p:cTn>
                        </p:par>
                        <p:par>
                          <p:cTn id="11" fill="hold" nodeType="afterGroup">
                            <p:stCondLst>
                              <p:cond delay="1"/>
                            </p:stCondLst>
                            <p:childTnLst>
                              <p:par>
                                <p:cTn id="12" presetID="23" presetClass="entr" presetSubtype="16" fill="hold" grpId="0" nodeType="afterEffect">
                                  <p:stCondLst>
                                    <p:cond delay="0"/>
                                  </p:stCondLst>
                                  <p:childTnLst>
                                    <p:set>
                                      <p:cBhvr>
                                        <p:cTn id="13" dur="1" fill="hold">
                                          <p:stCondLst>
                                            <p:cond delay="0"/>
                                          </p:stCondLst>
                                        </p:cTn>
                                        <p:tgtEl>
                                          <p:spTgt spid="33818"/>
                                        </p:tgtEl>
                                        <p:attrNameLst>
                                          <p:attrName>style.visibility</p:attrName>
                                        </p:attrNameLst>
                                      </p:cBhvr>
                                      <p:to>
                                        <p:strVal val="visible"/>
                                      </p:to>
                                    </p:set>
                                    <p:anim calcmode="lin" valueType="num">
                                      <p:cBhvr>
                                        <p:cTn id="14" dur="500" fill="hold"/>
                                        <p:tgtEl>
                                          <p:spTgt spid="33818"/>
                                        </p:tgtEl>
                                        <p:attrNameLst>
                                          <p:attrName>ppt_w</p:attrName>
                                        </p:attrNameLst>
                                      </p:cBhvr>
                                      <p:tavLst>
                                        <p:tav tm="0">
                                          <p:val>
                                            <p:fltVal val="0"/>
                                          </p:val>
                                        </p:tav>
                                        <p:tav tm="100000">
                                          <p:val>
                                            <p:strVal val="#ppt_w"/>
                                          </p:val>
                                        </p:tav>
                                      </p:tavLst>
                                    </p:anim>
                                    <p:anim calcmode="lin" valueType="num">
                                      <p:cBhvr>
                                        <p:cTn id="15" dur="500" fill="hold"/>
                                        <p:tgtEl>
                                          <p:spTgt spid="33818"/>
                                        </p:tgtEl>
                                        <p:attrNameLst>
                                          <p:attrName>ppt_h</p:attrName>
                                        </p:attrNameLst>
                                      </p:cBhvr>
                                      <p:tavLst>
                                        <p:tav tm="0">
                                          <p:val>
                                            <p:fltVal val="0"/>
                                          </p:val>
                                        </p:tav>
                                        <p:tav tm="100000">
                                          <p:val>
                                            <p:strVal val="#ppt_h"/>
                                          </p:val>
                                        </p:tav>
                                      </p:tavLst>
                                    </p:anim>
                                  </p:childTnLst>
                                </p:cTn>
                              </p:par>
                            </p:childTnLst>
                          </p:cTn>
                        </p:par>
                      </p:childTnLst>
                    </p:cTn>
                  </p:par>
                  <p:par>
                    <p:cTn id="16" fill="hold" nodeType="clickPar">
                      <p:stCondLst>
                        <p:cond delay="indefinite"/>
                      </p:stCondLst>
                      <p:childTnLst>
                        <p:par>
                          <p:cTn id="17" fill="hold" nodeType="afterGroup">
                            <p:stCondLst>
                              <p:cond delay="0"/>
                            </p:stCondLst>
                            <p:childTnLst>
                              <p:par>
                                <p:cTn id="18" presetID="35" presetClass="emph" presetSubtype="0" repeatCount="indefinite" fill="hold" nodeType="clickEffect">
                                  <p:stCondLst>
                                    <p:cond delay="0"/>
                                  </p:stCondLst>
                                  <p:childTnLst>
                                    <p:anim calcmode="discrete" valueType="str">
                                      <p:cBhvr>
                                        <p:cTn id="19" dur="1000" fill="hold"/>
                                        <p:tgtEl>
                                          <p:spTgt spid="33806"/>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3806"/>
                                        </p:tgtEl>
                                        <p:attrNameLst>
                                          <p:attrName>ppt_c</p:attrName>
                                        </p:attrNameLst>
                                      </p:cBhvr>
                                      <p:to>
                                        <a:srgbClr val="FF0000"/>
                                      </p:to>
                                    </p:animClr>
                                  </p:sub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ntr" presetSubtype="0" fill="hold" nodeType="clickEffect">
                                  <p:stCondLst>
                                    <p:cond delay="0"/>
                                  </p:stCondLst>
                                  <p:childTnLst>
                                    <p:set>
                                      <p:cBhvr>
                                        <p:cTn id="23" dur="1" fill="hold">
                                          <p:stCondLst>
                                            <p:cond delay="0"/>
                                          </p:stCondLst>
                                        </p:cTn>
                                        <p:tgtEl>
                                          <p:spTgt spid="33806"/>
                                        </p:tgtEl>
                                        <p:attrNameLst>
                                          <p:attrName>style.visibility</p:attrName>
                                        </p:attrNameLst>
                                      </p:cBhvr>
                                      <p:to>
                                        <p:strVal val="visible"/>
                                      </p:to>
                                    </p:set>
                                  </p:childTnLst>
                                </p:cTn>
                              </p:par>
                            </p:childTnLst>
                          </p:cTn>
                        </p:par>
                        <p:par>
                          <p:cTn id="24" fill="hold" nodeType="afterGroup">
                            <p:stCondLst>
                              <p:cond delay="1"/>
                            </p:stCondLst>
                            <p:childTnLst>
                              <p:par>
                                <p:cTn id="25" presetID="23" presetClass="entr" presetSubtype="16" fill="hold" nodeType="afterEffect">
                                  <p:stCondLst>
                                    <p:cond delay="0"/>
                                  </p:stCondLst>
                                  <p:childTnLst>
                                    <p:set>
                                      <p:cBhvr>
                                        <p:cTn id="26" dur="1" fill="hold">
                                          <p:stCondLst>
                                            <p:cond delay="0"/>
                                          </p:stCondLst>
                                        </p:cTn>
                                        <p:tgtEl>
                                          <p:spTgt spid="33819">
                                            <p:txEl>
                                              <p:pRg st="0" end="0"/>
                                            </p:txEl>
                                          </p:spTgt>
                                        </p:tgtEl>
                                        <p:attrNameLst>
                                          <p:attrName>style.visibility</p:attrName>
                                        </p:attrNameLst>
                                      </p:cBhvr>
                                      <p:to>
                                        <p:strVal val="visible"/>
                                      </p:to>
                                    </p:set>
                                    <p:anim calcmode="lin" valueType="num">
                                      <p:cBhvr>
                                        <p:cTn id="27" dur="500" fill="hold"/>
                                        <p:tgtEl>
                                          <p:spTgt spid="33819">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33819">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35" presetClass="emph" presetSubtype="0" repeatCount="indefinite" fill="hold" nodeType="clickEffect">
                                  <p:stCondLst>
                                    <p:cond delay="0"/>
                                  </p:stCondLst>
                                  <p:childTnLst>
                                    <p:anim calcmode="discrete" valueType="str">
                                      <p:cBhvr>
                                        <p:cTn id="32" dur="1000" fill="hold"/>
                                        <p:tgtEl>
                                          <p:spTgt spid="33812"/>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3812"/>
                                        </p:tgtEl>
                                        <p:attrNameLst>
                                          <p:attrName>ppt_c</p:attrName>
                                        </p:attrNameLst>
                                      </p:cBhvr>
                                      <p:to>
                                        <a:srgbClr val="FF0000"/>
                                      </p:to>
                                    </p:animClr>
                                  </p:sub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33812"/>
                                        </p:tgtEl>
                                        <p:attrNameLst>
                                          <p:attrName>style.visibility</p:attrName>
                                        </p:attrNameLst>
                                      </p:cBhvr>
                                      <p:to>
                                        <p:strVal val="visible"/>
                                      </p:to>
                                    </p:set>
                                  </p:childTnLst>
                                </p:cTn>
                              </p:par>
                            </p:childTnLst>
                          </p:cTn>
                        </p:par>
                        <p:par>
                          <p:cTn id="37" fill="hold" nodeType="afterGroup">
                            <p:stCondLst>
                              <p:cond delay="1"/>
                            </p:stCondLst>
                            <p:childTnLst>
                              <p:par>
                                <p:cTn id="38" presetID="23" presetClass="entr" presetSubtype="16" fill="hold" nodeType="afterEffect">
                                  <p:stCondLst>
                                    <p:cond delay="0"/>
                                  </p:stCondLst>
                                  <p:childTnLst>
                                    <p:set>
                                      <p:cBhvr>
                                        <p:cTn id="39" dur="1" fill="hold">
                                          <p:stCondLst>
                                            <p:cond delay="0"/>
                                          </p:stCondLst>
                                        </p:cTn>
                                        <p:tgtEl>
                                          <p:spTgt spid="33820">
                                            <p:txEl>
                                              <p:pRg st="0" end="0"/>
                                            </p:txEl>
                                          </p:spTgt>
                                        </p:tgtEl>
                                        <p:attrNameLst>
                                          <p:attrName>style.visibility</p:attrName>
                                        </p:attrNameLst>
                                      </p:cBhvr>
                                      <p:to>
                                        <p:strVal val="visible"/>
                                      </p:to>
                                    </p:set>
                                    <p:anim calcmode="lin" valueType="num">
                                      <p:cBhvr>
                                        <p:cTn id="40" dur="500" fill="hold"/>
                                        <p:tgtEl>
                                          <p:spTgt spid="33820">
                                            <p:txEl>
                                              <p:pRg st="0" end="0"/>
                                            </p:txEl>
                                          </p:spTgt>
                                        </p:tgtEl>
                                        <p:attrNameLst>
                                          <p:attrName>ppt_w</p:attrName>
                                        </p:attrNameLst>
                                      </p:cBhvr>
                                      <p:tavLst>
                                        <p:tav tm="0">
                                          <p:val>
                                            <p:fltVal val="0"/>
                                          </p:val>
                                        </p:tav>
                                        <p:tav tm="100000">
                                          <p:val>
                                            <p:strVal val="#ppt_w"/>
                                          </p:val>
                                        </p:tav>
                                      </p:tavLst>
                                    </p:anim>
                                    <p:anim calcmode="lin" valueType="num">
                                      <p:cBhvr>
                                        <p:cTn id="41" dur="500" fill="hold"/>
                                        <p:tgtEl>
                                          <p:spTgt spid="33820">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35" presetClass="emph" presetSubtype="0" repeatCount="indefinite" fill="hold" nodeType="clickEffect">
                                  <p:stCondLst>
                                    <p:cond delay="0"/>
                                  </p:stCondLst>
                                  <p:childTnLst>
                                    <p:anim calcmode="discrete" valueType="str">
                                      <p:cBhvr>
                                        <p:cTn id="45" dur="1000" fill="hold"/>
                                        <p:tgtEl>
                                          <p:spTgt spid="33809"/>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3809"/>
                                        </p:tgtEl>
                                        <p:attrNameLst>
                                          <p:attrName>ppt_c</p:attrName>
                                        </p:attrNameLst>
                                      </p:cBhvr>
                                      <p:to>
                                        <a:srgbClr val="FF0000"/>
                                      </p:to>
                                    </p:animClr>
                                  </p:subTnLst>
                                </p:cTn>
                              </p:par>
                            </p:childTnLst>
                          </p:cTn>
                        </p:par>
                      </p:childTnLst>
                    </p:cTn>
                  </p:par>
                  <p:par>
                    <p:cTn id="46" fill="hold" nodeType="clickPar">
                      <p:stCondLst>
                        <p:cond delay="indefinite"/>
                      </p:stCondLst>
                      <p:childTnLst>
                        <p:par>
                          <p:cTn id="47" fill="hold" nodeType="afterGroup">
                            <p:stCondLst>
                              <p:cond delay="0"/>
                            </p:stCondLst>
                            <p:childTnLst>
                              <p:par>
                                <p:cTn id="48" presetID="1" presetClass="entr" presetSubtype="0" fill="hold" nodeType="clickEffect">
                                  <p:stCondLst>
                                    <p:cond delay="0"/>
                                  </p:stCondLst>
                                  <p:childTnLst>
                                    <p:set>
                                      <p:cBhvr>
                                        <p:cTn id="49" dur="1" fill="hold">
                                          <p:stCondLst>
                                            <p:cond delay="0"/>
                                          </p:stCondLst>
                                        </p:cTn>
                                        <p:tgtEl>
                                          <p:spTgt spid="33809"/>
                                        </p:tgtEl>
                                        <p:attrNameLst>
                                          <p:attrName>style.visibility</p:attrName>
                                        </p:attrNameLst>
                                      </p:cBhvr>
                                      <p:to>
                                        <p:strVal val="visible"/>
                                      </p:to>
                                    </p:set>
                                  </p:childTnLst>
                                </p:cTn>
                              </p:par>
                            </p:childTnLst>
                          </p:cTn>
                        </p:par>
                        <p:par>
                          <p:cTn id="50" fill="hold" nodeType="afterGroup">
                            <p:stCondLst>
                              <p:cond delay="1"/>
                            </p:stCondLst>
                            <p:childTnLst>
                              <p:par>
                                <p:cTn id="51" presetID="23" presetClass="entr" presetSubtype="16" fill="hold" nodeType="afterEffect">
                                  <p:stCondLst>
                                    <p:cond delay="0"/>
                                  </p:stCondLst>
                                  <p:childTnLst>
                                    <p:set>
                                      <p:cBhvr>
                                        <p:cTn id="52" dur="1" fill="hold">
                                          <p:stCondLst>
                                            <p:cond delay="0"/>
                                          </p:stCondLst>
                                        </p:cTn>
                                        <p:tgtEl>
                                          <p:spTgt spid="33821">
                                            <p:txEl>
                                              <p:pRg st="0" end="0"/>
                                            </p:txEl>
                                          </p:spTgt>
                                        </p:tgtEl>
                                        <p:attrNameLst>
                                          <p:attrName>style.visibility</p:attrName>
                                        </p:attrNameLst>
                                      </p:cBhvr>
                                      <p:to>
                                        <p:strVal val="visible"/>
                                      </p:to>
                                    </p:set>
                                    <p:anim calcmode="lin" valueType="num">
                                      <p:cBhvr>
                                        <p:cTn id="53" dur="500" fill="hold"/>
                                        <p:tgtEl>
                                          <p:spTgt spid="33821">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382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55" fill="hold" nodeType="clickPar">
                      <p:stCondLst>
                        <p:cond delay="indefinite"/>
                      </p:stCondLst>
                      <p:childTnLst>
                        <p:par>
                          <p:cTn id="56" fill="hold" nodeType="afterGroup">
                            <p:stCondLst>
                              <p:cond delay="0"/>
                            </p:stCondLst>
                            <p:childTnLst>
                              <p:par>
                                <p:cTn id="57" presetID="35" presetClass="emph" presetSubtype="0" repeatCount="indefinite" fill="hold" nodeType="clickEffect">
                                  <p:stCondLst>
                                    <p:cond delay="0"/>
                                  </p:stCondLst>
                                  <p:childTnLst>
                                    <p:anim calcmode="discrete" valueType="str">
                                      <p:cBhvr>
                                        <p:cTn id="58" dur="1000" fill="hold"/>
                                        <p:tgtEl>
                                          <p:spTgt spid="33797"/>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3797"/>
                                        </p:tgtEl>
                                        <p:attrNameLst>
                                          <p:attrName>ppt_c</p:attrName>
                                        </p:attrNameLst>
                                      </p:cBhvr>
                                      <p:to>
                                        <a:srgbClr val="FF0000"/>
                                      </p:to>
                                    </p:animClr>
                                  </p:subTnLst>
                                </p:cTn>
                              </p:par>
                            </p:childTnLst>
                          </p:cTn>
                        </p:par>
                      </p:childTnLst>
                    </p:cTn>
                  </p:par>
                  <p:par>
                    <p:cTn id="59" fill="hold" nodeType="clickPar">
                      <p:stCondLst>
                        <p:cond delay="indefinite"/>
                      </p:stCondLst>
                      <p:childTnLst>
                        <p:par>
                          <p:cTn id="60" fill="hold" nodeType="afterGroup">
                            <p:stCondLst>
                              <p:cond delay="0"/>
                            </p:stCondLst>
                            <p:childTnLst>
                              <p:par>
                                <p:cTn id="61" presetID="1" presetClass="entr" presetSubtype="0" fill="hold" nodeType="clickEffect">
                                  <p:stCondLst>
                                    <p:cond delay="0"/>
                                  </p:stCondLst>
                                  <p:childTnLst>
                                    <p:set>
                                      <p:cBhvr>
                                        <p:cTn id="62" dur="1" fill="hold">
                                          <p:stCondLst>
                                            <p:cond delay="0"/>
                                          </p:stCondLst>
                                        </p:cTn>
                                        <p:tgtEl>
                                          <p:spTgt spid="33797"/>
                                        </p:tgtEl>
                                        <p:attrNameLst>
                                          <p:attrName>style.visibility</p:attrName>
                                        </p:attrNameLst>
                                      </p:cBhvr>
                                      <p:to>
                                        <p:strVal val="visible"/>
                                      </p:to>
                                    </p:set>
                                  </p:childTnLst>
                                </p:cTn>
                              </p:par>
                            </p:childTnLst>
                          </p:cTn>
                        </p:par>
                        <p:par>
                          <p:cTn id="63" fill="hold" nodeType="afterGroup">
                            <p:stCondLst>
                              <p:cond delay="1"/>
                            </p:stCondLst>
                            <p:childTnLst>
                              <p:par>
                                <p:cTn id="64" presetID="23" presetClass="entr" presetSubtype="16" fill="hold" grpId="0" nodeType="afterEffect">
                                  <p:stCondLst>
                                    <p:cond delay="0"/>
                                  </p:stCondLst>
                                  <p:childTnLst>
                                    <p:set>
                                      <p:cBhvr>
                                        <p:cTn id="65" dur="1" fill="hold">
                                          <p:stCondLst>
                                            <p:cond delay="0"/>
                                          </p:stCondLst>
                                        </p:cTn>
                                        <p:tgtEl>
                                          <p:spTgt spid="33815"/>
                                        </p:tgtEl>
                                        <p:attrNameLst>
                                          <p:attrName>style.visibility</p:attrName>
                                        </p:attrNameLst>
                                      </p:cBhvr>
                                      <p:to>
                                        <p:strVal val="visible"/>
                                      </p:to>
                                    </p:set>
                                    <p:anim calcmode="lin" valueType="num">
                                      <p:cBhvr>
                                        <p:cTn id="66" dur="500" fill="hold"/>
                                        <p:tgtEl>
                                          <p:spTgt spid="33815"/>
                                        </p:tgtEl>
                                        <p:attrNameLst>
                                          <p:attrName>ppt_w</p:attrName>
                                        </p:attrNameLst>
                                      </p:cBhvr>
                                      <p:tavLst>
                                        <p:tav tm="0">
                                          <p:val>
                                            <p:fltVal val="0"/>
                                          </p:val>
                                        </p:tav>
                                        <p:tav tm="100000">
                                          <p:val>
                                            <p:strVal val="#ppt_w"/>
                                          </p:val>
                                        </p:tav>
                                      </p:tavLst>
                                    </p:anim>
                                    <p:anim calcmode="lin" valueType="num">
                                      <p:cBhvr>
                                        <p:cTn id="67" dur="500" fill="hold"/>
                                        <p:tgtEl>
                                          <p:spTgt spid="33815"/>
                                        </p:tgtEl>
                                        <p:attrNameLst>
                                          <p:attrName>ppt_h</p:attrName>
                                        </p:attrNameLst>
                                      </p:cBhvr>
                                      <p:tavLst>
                                        <p:tav tm="0">
                                          <p:val>
                                            <p:fltVal val="0"/>
                                          </p:val>
                                        </p:tav>
                                        <p:tav tm="100000">
                                          <p:val>
                                            <p:strVal val="#ppt_h"/>
                                          </p:val>
                                        </p:tav>
                                      </p:tavLst>
                                    </p:anim>
                                  </p:childTnLst>
                                </p:cTn>
                              </p:par>
                            </p:childTnLst>
                          </p:cTn>
                        </p:par>
                      </p:childTnLst>
                    </p:cTn>
                  </p:par>
                  <p:par>
                    <p:cTn id="68" fill="hold" nodeType="clickPar">
                      <p:stCondLst>
                        <p:cond delay="indefinite"/>
                      </p:stCondLst>
                      <p:childTnLst>
                        <p:par>
                          <p:cTn id="69" fill="hold" nodeType="afterGroup">
                            <p:stCondLst>
                              <p:cond delay="0"/>
                            </p:stCondLst>
                            <p:childTnLst>
                              <p:par>
                                <p:cTn id="70" presetID="35" presetClass="emph" presetSubtype="0" repeatCount="indefinite" fill="hold" nodeType="clickEffect">
                                  <p:stCondLst>
                                    <p:cond delay="0"/>
                                  </p:stCondLst>
                                  <p:childTnLst>
                                    <p:anim calcmode="discrete" valueType="str">
                                      <p:cBhvr>
                                        <p:cTn id="71" dur="1000" fill="hold"/>
                                        <p:tgtEl>
                                          <p:spTgt spid="33800"/>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3800"/>
                                        </p:tgtEl>
                                        <p:attrNameLst>
                                          <p:attrName>ppt_c</p:attrName>
                                        </p:attrNameLst>
                                      </p:cBhvr>
                                      <p:to>
                                        <a:srgbClr val="FF0000"/>
                                      </p:to>
                                    </p:animClr>
                                  </p:subTnLst>
                                </p:cTn>
                              </p:par>
                            </p:childTnLst>
                          </p:cTn>
                        </p:par>
                      </p:childTnLst>
                    </p:cTn>
                  </p:par>
                  <p:par>
                    <p:cTn id="72" fill="hold" nodeType="clickPar">
                      <p:stCondLst>
                        <p:cond delay="indefinite"/>
                      </p:stCondLst>
                      <p:childTnLst>
                        <p:par>
                          <p:cTn id="73" fill="hold" nodeType="afterGroup">
                            <p:stCondLst>
                              <p:cond delay="0"/>
                            </p:stCondLst>
                            <p:childTnLst>
                              <p:par>
                                <p:cTn id="74" presetID="1" presetClass="entr" presetSubtype="0" fill="hold" nodeType="clickEffect">
                                  <p:stCondLst>
                                    <p:cond delay="0"/>
                                  </p:stCondLst>
                                  <p:childTnLst>
                                    <p:set>
                                      <p:cBhvr>
                                        <p:cTn id="75" dur="1" fill="hold">
                                          <p:stCondLst>
                                            <p:cond delay="0"/>
                                          </p:stCondLst>
                                        </p:cTn>
                                        <p:tgtEl>
                                          <p:spTgt spid="33800"/>
                                        </p:tgtEl>
                                        <p:attrNameLst>
                                          <p:attrName>style.visibility</p:attrName>
                                        </p:attrNameLst>
                                      </p:cBhvr>
                                      <p:to>
                                        <p:strVal val="visible"/>
                                      </p:to>
                                    </p:set>
                                  </p:childTnLst>
                                </p:cTn>
                              </p:par>
                            </p:childTnLst>
                          </p:cTn>
                        </p:par>
                        <p:par>
                          <p:cTn id="76" fill="hold" nodeType="afterGroup">
                            <p:stCondLst>
                              <p:cond delay="1"/>
                            </p:stCondLst>
                            <p:childTnLst>
                              <p:par>
                                <p:cTn id="77" presetID="23" presetClass="entr" presetSubtype="16" fill="hold" grpId="0" nodeType="afterEffect">
                                  <p:stCondLst>
                                    <p:cond delay="0"/>
                                  </p:stCondLst>
                                  <p:childTnLst>
                                    <p:set>
                                      <p:cBhvr>
                                        <p:cTn id="78" dur="1" fill="hold">
                                          <p:stCondLst>
                                            <p:cond delay="0"/>
                                          </p:stCondLst>
                                        </p:cTn>
                                        <p:tgtEl>
                                          <p:spTgt spid="33816"/>
                                        </p:tgtEl>
                                        <p:attrNameLst>
                                          <p:attrName>style.visibility</p:attrName>
                                        </p:attrNameLst>
                                      </p:cBhvr>
                                      <p:to>
                                        <p:strVal val="visible"/>
                                      </p:to>
                                    </p:set>
                                    <p:anim calcmode="lin" valueType="num">
                                      <p:cBhvr>
                                        <p:cTn id="79" dur="500" fill="hold"/>
                                        <p:tgtEl>
                                          <p:spTgt spid="33816"/>
                                        </p:tgtEl>
                                        <p:attrNameLst>
                                          <p:attrName>ppt_w</p:attrName>
                                        </p:attrNameLst>
                                      </p:cBhvr>
                                      <p:tavLst>
                                        <p:tav tm="0">
                                          <p:val>
                                            <p:fltVal val="0"/>
                                          </p:val>
                                        </p:tav>
                                        <p:tav tm="100000">
                                          <p:val>
                                            <p:strVal val="#ppt_w"/>
                                          </p:val>
                                        </p:tav>
                                      </p:tavLst>
                                    </p:anim>
                                    <p:anim calcmode="lin" valueType="num">
                                      <p:cBhvr>
                                        <p:cTn id="80" dur="500" fill="hold"/>
                                        <p:tgtEl>
                                          <p:spTgt spid="338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15" grpId="0"/>
      <p:bldP spid="33816" grpId="0"/>
      <p:bldP spid="33818" grpId="0"/>
    </p:bld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9697" name="矩形 1"/>
          <p:cNvSpPr>
            <a:spLocks noChangeArrowheads="1"/>
          </p:cNvSpPr>
          <p:nvPr/>
        </p:nvSpPr>
        <p:spPr bwMode="auto">
          <a:xfrm>
            <a:off x="2267752" y="260648"/>
            <a:ext cx="383964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buFont typeface="Arial" panose="020b0604020202020204" pitchFamily="34" charset="0"/>
              <a:buNone/>
              <a:tabLst>
                <a:tab pos="2969895"/>
              </a:tabLst>
            </a:pPr>
            <a:r>
              <a:rPr lang="zh-CN" altLang="zh-CN" sz="2800" b="1" smtClean="0">
                <a:solidFill>
                  <a:srgbClr val="FF0000"/>
                </a:solidFill>
                <a:latin typeface="Times New Roman" panose="02020603050405020304" pitchFamily="18" charset="0"/>
                <a:ea typeface="黑体" panose="02010609060101010101" pitchFamily="49" charset="-122"/>
              </a:rPr>
              <a:t>美国政体中的分权制衡</a:t>
            </a:r>
            <a:endParaRPr lang="zh-CN" altLang="zh-CN" sz="2800" smtClean="0">
              <a:solidFill>
                <a:srgbClr val="FF0000"/>
              </a:solidFill>
              <a:latin typeface="宋体" pitchFamily="2" charset="-122"/>
              <a:cs typeface="Courier New" panose="02070309020205020404" pitchFamily="49" charset="0"/>
            </a:endParaRPr>
          </a:p>
        </p:txBody>
      </p:sp>
      <p:pic>
        <p:nvPicPr>
          <p:cNvPr id="29698" name="Picture 3" descr="D49"/>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55576" y="1180596"/>
            <a:ext cx="7560840" cy="4912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79512" y="1268760"/>
            <a:ext cx="8856984" cy="2924944"/>
          </a:xfrm>
          <a:solidFill>
            <a:schemeClr val="bg2">
              <a:lumMod val="90000"/>
            </a:schemeClr>
          </a:solidFill>
        </p:spPr>
        <p:txBody>
          <a:bodyPr>
            <a:noAutofit/>
          </a:bodyPr>
          <a:lstStyle/>
          <a:p>
            <a:pPr algn="l"/>
            <a:r>
              <a:rPr lang="zh-CN" altLang="en-US" sz="5400" smtClean="0"/>
              <a:t>合作探究：</a:t>
            </a:r>
            <a:br>
              <a:rPr lang="en-US" altLang="zh-CN" sz="5400" smtClean="0"/>
            </a:br>
            <a:r>
              <a:rPr lang="en-US" altLang="zh-CN" sz="5400" smtClean="0"/>
              <a:t>    </a:t>
            </a:r>
            <a:r>
              <a:rPr lang="zh-CN" altLang="en-US" sz="5400" smtClean="0"/>
              <a:t>美国的三权分立与中国三省六部制有何异同？</a:t>
            </a:r>
            <a:endParaRPr lang="zh-CN" altLang="en-US" sz="5400"/>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nvGrpSpPr>
      <p:grpSpPr>
        <a:xfrm>
          <a:off x="0" y="0"/>
          <a:ext cx="0" cy="0"/>
        </a:xfrm>
      </p:grpSpPr>
      <p:sp>
        <p:nvSpPr>
          <p:cNvPr id="14338" name="Rectangle 2"/>
          <p:cNvSpPr>
            <a:spLocks noGrp="1" noChangeArrowheads="1"/>
          </p:cNvSpPr>
          <p:nvPr>
            <p:ph idx="1"/>
          </p:nvPr>
        </p:nvSpPr>
        <p:spPr>
          <a:xfrm>
            <a:off x="1187450" y="3644905"/>
            <a:ext cx="1295400" cy="504825"/>
          </a:xfrm>
        </p:spPr>
        <p:txBody>
          <a:bodyPr/>
          <a:lstStyle/>
          <a:p>
            <a:pPr indent="17780">
              <a:lnSpc>
                <a:spcPct val="90000"/>
              </a:lnSpc>
              <a:buFont typeface="Wingdings" panose="05000000000000000000" pitchFamily="2" charset="2"/>
              <a:buNone/>
              <a:tabLst>
                <a:tab pos="3771900"/>
                <a:tab pos="6905625"/>
              </a:tabLst>
            </a:pPr>
            <a:r>
              <a:rPr lang="zh-CN" sz="2800" b="1">
                <a:solidFill>
                  <a:srgbClr val="000000"/>
                </a:solidFill>
                <a:latin typeface="Times New Roman" panose="02020603050405020304" pitchFamily="18" charset="0"/>
                <a:ea typeface="黑体" panose="02010609060101010101" pitchFamily="49" charset="-122"/>
              </a:rPr>
              <a:t>美国</a:t>
            </a:r>
          </a:p>
        </p:txBody>
      </p:sp>
      <p:sp>
        <p:nvSpPr>
          <p:cNvPr id="14339" name="Rectangle 3"/>
          <p:cNvSpPr>
            <a:spLocks noChangeArrowheads="1"/>
          </p:cNvSpPr>
          <p:nvPr/>
        </p:nvSpPr>
        <p:spPr bwMode="auto">
          <a:xfrm>
            <a:off x="0" y="2368035"/>
            <a:ext cx="184731" cy="369332"/>
          </a:xfrm>
          <a:prstGeom prst="rect">
            <a:avLst/>
          </a:prstGeom>
          <a:noFill/>
          <a:ln>
            <a:noFill/>
          </a:ln>
          <a:effectLst/>
          <a:extLst>
            <a:ext uri="{909E8E84-426E-40DD-AFC4-6F175D3DCCD1}">
              <a14:hiddenFill xmlns:a14="http://schemas.microsoft.com/office/drawing/2010/main">
                <a:solidFill>
                  <a:srgbClr val="3FB564"/>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pic>
        <p:nvPicPr>
          <p:cNvPr id="14340" name="Picture 4" descr="E:/南/2013小样/样！！！！！/岳麓 历史/Y265.tif"/>
          <p:cNvPicPr>
            <a:picLocks noChangeAspect="1" noChangeArrowheads="1"/>
          </p:cNvPicPr>
          <p:nvPr/>
        </p:nvPicPr>
        <p:blipFill>
          <a:blip r:embed="rId3" r:link="rId2">
            <a:extLst>
              <a:ext uri="{28A0092B-C50C-407E-A947-70E740481C1C}">
                <a14:useLocalDpi xmlns:a14="http://schemas.microsoft.com/office/drawing/2010/main" val="0"/>
              </a:ext>
            </a:extLst>
          </a:blip>
          <a:stretch>
            <a:fillRect/>
          </a:stretch>
        </p:blipFill>
        <p:spPr bwMode="auto">
          <a:xfrm>
            <a:off x="179388" y="188915"/>
            <a:ext cx="4192587"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341" name="Group 5"/>
          <p:cNvGrpSpPr/>
          <p:nvPr/>
        </p:nvGrpSpPr>
        <p:grpSpPr>
          <a:xfrm>
            <a:off x="4716463" y="117477"/>
            <a:ext cx="4176712" cy="3316359"/>
            <a:chExt cx="3059" cy="2435"/>
          </a:xfrm>
        </p:grpSpPr>
        <p:sp>
          <p:nvSpPr>
            <p:cNvPr id="14342" name="Text Box 6"/>
            <p:cNvSpPr txBox="1">
              <a:spLocks noChangeArrowheads="1"/>
            </p:cNvSpPr>
            <p:nvPr/>
          </p:nvSpPr>
          <p:spPr bwMode="auto">
            <a:xfrm>
              <a:off x="1170" y="0"/>
              <a:ext cx="476" cy="271"/>
            </a:xfrm>
            <a:prstGeom prst="rect">
              <a:avLst/>
            </a:prstGeom>
            <a:solidFill>
              <a:srgbClr val="FFCC00"/>
            </a:solidFill>
            <a:ln w="9525" cap="flat" cmpd="sng">
              <a:solidFill>
                <a:schemeClr val="tx1"/>
              </a:solidFill>
              <a:miter lim="800000"/>
            </a:ln>
            <a:effectLst>
              <a:outerShdw dist="107763" dir="2700000" algn="ctr" rotWithShape="0">
                <a:schemeClr val="bg2">
                  <a:alpha val="50000"/>
                </a:schemeClr>
              </a:outerShdw>
            </a:effectLst>
          </p:spPr>
          <p:txBody>
            <a:bodyPr wrap="none">
              <a:spAutoFit/>
            </a:bodyPr>
            <a:lstStyle/>
            <a:p>
              <a:pPr eaLnBrk="0" fontAlgn="base" hangingPunct="0">
                <a:spcBef>
                  <a:spcPct val="0"/>
                </a:spcBef>
                <a:spcAft>
                  <a:spcPct val="0"/>
                </a:spcAft>
                <a:buFont typeface="Arial" panose="020b0604020202020204" pitchFamily="34" charset="0"/>
                <a:buNone/>
              </a:pPr>
              <a:r>
                <a:rPr lang="zh-CN" altLang="en-US" b="1">
                  <a:solidFill>
                    <a:srgbClr val="000000"/>
                  </a:solidFill>
                  <a:ea typeface="隶书" panose="02010509060101010101" charset="-122"/>
                </a:rPr>
                <a:t>皇帝</a:t>
              </a:r>
              <a:endParaRPr lang="zh-CN" altLang="en-US" b="1">
                <a:solidFill>
                  <a:srgbClr val="000000"/>
                </a:solidFill>
                <a:ea typeface="隶书" panose="02010509060101010101" charset="-122"/>
              </a:endParaRPr>
            </a:p>
          </p:txBody>
        </p:sp>
        <p:grpSp>
          <p:nvGrpSpPr>
            <p:cNvPr id="14343" name="Group 7"/>
            <p:cNvGrpSpPr/>
            <p:nvPr/>
          </p:nvGrpSpPr>
          <p:grpSpPr>
            <a:xfrm>
              <a:off x="0" y="686"/>
              <a:ext cx="556" cy="972"/>
              <a:chExt cx="556" cy="972"/>
            </a:xfrm>
          </p:grpSpPr>
          <p:sp>
            <p:nvSpPr>
              <p:cNvPr id="14344" name="Rectangle 8"/>
              <p:cNvSpPr>
                <a:spLocks noChangeArrowheads="1"/>
              </p:cNvSpPr>
              <p:nvPr/>
            </p:nvSpPr>
            <p:spPr bwMode="auto">
              <a:xfrm>
                <a:off x="0" y="0"/>
                <a:ext cx="228" cy="746"/>
              </a:xfrm>
              <a:prstGeom prst="rect">
                <a:avLst/>
              </a:prstGeom>
              <a:solidFill>
                <a:srgbClr val="CCFFCC"/>
              </a:solidFill>
              <a:ln w="9525" cap="flat" cmpd="sng">
                <a:solidFill>
                  <a:schemeClr val="tx1"/>
                </a:solidFill>
                <a:miter lim="800000"/>
              </a:ln>
              <a:effectLst>
                <a:outerShdw dist="107763" dir="2700000" algn="ctr" rotWithShape="0">
                  <a:schemeClr val="bg2">
                    <a:alpha val="50000"/>
                  </a:schemeClr>
                </a:outerShdw>
              </a:effectLst>
            </p:spPr>
            <p:txBody>
              <a:bodyPr>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黑体" panose="02010609060101010101" pitchFamily="49" charset="-122"/>
                  </a:rPr>
                  <a:t>中书省</a:t>
                </a:r>
              </a:p>
            </p:txBody>
          </p:sp>
          <p:sp>
            <p:nvSpPr>
              <p:cNvPr id="14345" name="Rectangle 9"/>
              <p:cNvSpPr>
                <a:spLocks noChangeArrowheads="1"/>
              </p:cNvSpPr>
              <p:nvPr/>
            </p:nvSpPr>
            <p:spPr bwMode="auto">
              <a:xfrm>
                <a:off x="272" y="0"/>
                <a:ext cx="284" cy="972"/>
              </a:xfrm>
              <a:prstGeom prst="rect">
                <a:avLst/>
              </a:prstGeom>
              <a:solidFill>
                <a:srgbClr val="CCCCFF"/>
              </a:solidFill>
              <a:ln w="9525" cap="flat" cmpd="sng">
                <a:solidFill>
                  <a:schemeClr val="tx1"/>
                </a:solidFill>
                <a:miter lim="800000"/>
              </a:ln>
              <a:effectLst>
                <a:outerShdw dist="107763" dir="2700000" algn="ctr" rotWithShape="0">
                  <a:schemeClr val="bg2">
                    <a:alpha val="50000"/>
                  </a:schemeClr>
                </a:outerShdw>
              </a:effectLst>
            </p:spPr>
            <p:txBody>
              <a:bodyPr>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楷体_GB2312" pitchFamily="49" charset="-122"/>
                  </a:rPr>
                  <a:t>起草诏令</a:t>
                </a:r>
              </a:p>
            </p:txBody>
          </p:sp>
        </p:grpSp>
        <p:grpSp>
          <p:nvGrpSpPr>
            <p:cNvPr id="14346" name="Group 10"/>
            <p:cNvGrpSpPr/>
            <p:nvPr/>
          </p:nvGrpSpPr>
          <p:grpSpPr>
            <a:xfrm>
              <a:off x="1184" y="686"/>
              <a:ext cx="639" cy="812"/>
              <a:chExt cx="639" cy="812"/>
            </a:xfrm>
          </p:grpSpPr>
          <p:sp>
            <p:nvSpPr>
              <p:cNvPr id="14347" name="Rectangle 11"/>
              <p:cNvSpPr>
                <a:spLocks noChangeArrowheads="1"/>
              </p:cNvSpPr>
              <p:nvPr/>
            </p:nvSpPr>
            <p:spPr bwMode="auto">
              <a:xfrm>
                <a:off x="0" y="0"/>
                <a:ext cx="284" cy="746"/>
              </a:xfrm>
              <a:prstGeom prst="rect">
                <a:avLst/>
              </a:prstGeom>
              <a:solidFill>
                <a:srgbClr val="CCFFCC"/>
              </a:solidFill>
              <a:ln w="9525" cap="flat" cmpd="sng">
                <a:solidFill>
                  <a:schemeClr val="tx1"/>
                </a:solidFill>
                <a:miter lim="800000"/>
              </a:ln>
              <a:effectLst>
                <a:outerShdw dist="107763" dir="2700000" algn="ctr" rotWithShape="0">
                  <a:schemeClr val="bg2">
                    <a:alpha val="50000"/>
                  </a:schemeClr>
                </a:outerShdw>
              </a:effectLst>
            </p:spPr>
            <p:txBody>
              <a:bodyPr>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黑体" panose="02010609060101010101" pitchFamily="49" charset="-122"/>
                  </a:rPr>
                  <a:t>尚书省</a:t>
                </a:r>
              </a:p>
            </p:txBody>
          </p:sp>
          <p:sp>
            <p:nvSpPr>
              <p:cNvPr id="14348" name="Text Box 12"/>
              <p:cNvSpPr txBox="1">
                <a:spLocks noChangeArrowheads="1"/>
              </p:cNvSpPr>
              <p:nvPr/>
            </p:nvSpPr>
            <p:spPr bwMode="auto">
              <a:xfrm>
                <a:off x="278" y="0"/>
                <a:ext cx="361" cy="812"/>
              </a:xfrm>
              <a:prstGeom prst="rect">
                <a:avLst/>
              </a:prstGeom>
              <a:solidFill>
                <a:srgbClr val="CCCCFF"/>
              </a:solidFill>
              <a:ln w="9525" cap="flat" cmpd="sng">
                <a:solidFill>
                  <a:schemeClr val="tx1"/>
                </a:solidFill>
                <a:miter lim="800000"/>
              </a:ln>
              <a:effectLst>
                <a:outerShdw dist="107763" dir="2700000" algn="ctr" rotWithShape="0">
                  <a:schemeClr val="bg2">
                    <a:alpha val="50000"/>
                  </a:schemeClr>
                </a:outerShdw>
              </a:effectLst>
            </p:spPr>
            <p:txBody>
              <a:bodyPr vert="eaVert" wrap="none">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楷体_GB2312" pitchFamily="49" charset="-122"/>
                  </a:rPr>
                  <a:t>负责执行</a:t>
                </a:r>
              </a:p>
            </p:txBody>
          </p:sp>
        </p:grpSp>
        <p:grpSp>
          <p:nvGrpSpPr>
            <p:cNvPr id="14349" name="Group 13"/>
            <p:cNvGrpSpPr/>
            <p:nvPr/>
          </p:nvGrpSpPr>
          <p:grpSpPr>
            <a:xfrm>
              <a:off x="2362" y="686"/>
              <a:ext cx="697" cy="812"/>
              <a:chOff x="-47" y="0"/>
              <a:chExt cx="697" cy="812"/>
            </a:xfrm>
          </p:grpSpPr>
          <p:sp>
            <p:nvSpPr>
              <p:cNvPr id="14350" name="Text Box 14"/>
              <p:cNvSpPr txBox="1">
                <a:spLocks noChangeArrowheads="1"/>
              </p:cNvSpPr>
              <p:nvPr/>
            </p:nvSpPr>
            <p:spPr bwMode="auto">
              <a:xfrm>
                <a:off x="-47" y="0"/>
                <a:ext cx="361" cy="626"/>
              </a:xfrm>
              <a:prstGeom prst="rect">
                <a:avLst/>
              </a:prstGeom>
              <a:solidFill>
                <a:srgbClr val="FFFF00"/>
              </a:solidFill>
              <a:ln w="9525" cap="flat" cmpd="sng">
                <a:solidFill>
                  <a:schemeClr val="tx1"/>
                </a:solidFill>
                <a:miter lim="800000"/>
              </a:ln>
              <a:effectLst>
                <a:outerShdw dist="107763" dir="2700000" algn="ctr" rotWithShape="0">
                  <a:schemeClr val="bg2">
                    <a:alpha val="50000"/>
                  </a:schemeClr>
                </a:outerShdw>
              </a:effectLst>
            </p:spPr>
            <p:txBody>
              <a:bodyPr vert="eaVert" wrap="none">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黑体" panose="02010609060101010101" pitchFamily="49" charset="-122"/>
                  </a:rPr>
                  <a:t>门下省</a:t>
                </a:r>
              </a:p>
            </p:txBody>
          </p:sp>
          <p:sp>
            <p:nvSpPr>
              <p:cNvPr id="14351" name="Text Box 15"/>
              <p:cNvSpPr txBox="1">
                <a:spLocks noChangeArrowheads="1"/>
              </p:cNvSpPr>
              <p:nvPr/>
            </p:nvSpPr>
            <p:spPr bwMode="auto">
              <a:xfrm>
                <a:off x="289" y="0"/>
                <a:ext cx="361" cy="812"/>
              </a:xfrm>
              <a:prstGeom prst="rect">
                <a:avLst/>
              </a:prstGeom>
              <a:solidFill>
                <a:srgbClr val="CCCCFF"/>
              </a:solidFill>
              <a:ln w="9525" cap="flat" cmpd="sng">
                <a:solidFill>
                  <a:schemeClr val="tx1"/>
                </a:solidFill>
                <a:miter lim="800000"/>
              </a:ln>
              <a:effectLst>
                <a:outerShdw dist="107763" dir="2700000" algn="ctr" rotWithShape="0">
                  <a:schemeClr val="bg2">
                    <a:alpha val="50000"/>
                  </a:schemeClr>
                </a:outerShdw>
              </a:effectLst>
            </p:spPr>
            <p:txBody>
              <a:bodyPr vert="eaVert" wrap="none">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楷体_GB2312" pitchFamily="49" charset="-122"/>
                  </a:rPr>
                  <a:t>封驳审议</a:t>
                </a:r>
              </a:p>
            </p:txBody>
          </p:sp>
        </p:grpSp>
        <p:grpSp>
          <p:nvGrpSpPr>
            <p:cNvPr id="14352" name="Group 16"/>
            <p:cNvGrpSpPr/>
            <p:nvPr/>
          </p:nvGrpSpPr>
          <p:grpSpPr>
            <a:xfrm>
              <a:off x="251" y="1995"/>
              <a:ext cx="2241" cy="440"/>
              <a:chOff x="-47" y="0"/>
              <a:chExt cx="2241" cy="440"/>
            </a:xfrm>
          </p:grpSpPr>
          <p:sp>
            <p:nvSpPr>
              <p:cNvPr id="14353" name="Text Box 17"/>
              <p:cNvSpPr txBox="1">
                <a:spLocks noChangeArrowheads="1"/>
              </p:cNvSpPr>
              <p:nvPr/>
            </p:nvSpPr>
            <p:spPr bwMode="auto">
              <a:xfrm>
                <a:off x="-47" y="0"/>
                <a:ext cx="361" cy="440"/>
              </a:xfrm>
              <a:prstGeom prst="rect">
                <a:avLst/>
              </a:prstGeom>
              <a:solidFill>
                <a:srgbClr val="CCFFCC"/>
              </a:solidFill>
              <a:ln w="9525" cap="flat" cmpd="sng">
                <a:solidFill>
                  <a:schemeClr val="tx1"/>
                </a:solidFill>
                <a:miter lim="800000"/>
              </a:ln>
              <a:effectLst>
                <a:outerShdw dist="107763" dir="2700000" algn="ctr" rotWithShape="0">
                  <a:schemeClr val="bg2">
                    <a:alpha val="50000"/>
                  </a:schemeClr>
                </a:outerShdw>
              </a:effectLst>
            </p:spPr>
            <p:txBody>
              <a:bodyPr vert="eaVert" wrap="none">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黑体" panose="02010609060101010101" pitchFamily="49" charset="-122"/>
                  </a:rPr>
                  <a:t>吏部</a:t>
                </a:r>
              </a:p>
            </p:txBody>
          </p:sp>
          <p:sp>
            <p:nvSpPr>
              <p:cNvPr id="14354" name="Text Box 18"/>
              <p:cNvSpPr txBox="1">
                <a:spLocks noChangeArrowheads="1"/>
              </p:cNvSpPr>
              <p:nvPr/>
            </p:nvSpPr>
            <p:spPr bwMode="auto">
              <a:xfrm>
                <a:off x="329" y="0"/>
                <a:ext cx="361" cy="440"/>
              </a:xfrm>
              <a:prstGeom prst="rect">
                <a:avLst/>
              </a:prstGeom>
              <a:solidFill>
                <a:srgbClr val="CCFFCC"/>
              </a:solidFill>
              <a:ln w="9525" cap="flat" cmpd="sng">
                <a:solidFill>
                  <a:schemeClr val="tx1"/>
                </a:solidFill>
                <a:miter lim="800000"/>
              </a:ln>
              <a:effectLst>
                <a:outerShdw dist="107763" dir="2700000" algn="ctr" rotWithShape="0">
                  <a:schemeClr val="bg2">
                    <a:alpha val="50000"/>
                  </a:schemeClr>
                </a:outerShdw>
              </a:effectLst>
            </p:spPr>
            <p:txBody>
              <a:bodyPr vert="eaVert" wrap="none">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黑体" panose="02010609060101010101" pitchFamily="49" charset="-122"/>
                  </a:rPr>
                  <a:t>民部</a:t>
                </a:r>
              </a:p>
            </p:txBody>
          </p:sp>
          <p:sp>
            <p:nvSpPr>
              <p:cNvPr id="14355" name="Text Box 19"/>
              <p:cNvSpPr txBox="1">
                <a:spLocks noChangeArrowheads="1"/>
              </p:cNvSpPr>
              <p:nvPr/>
            </p:nvSpPr>
            <p:spPr bwMode="auto">
              <a:xfrm>
                <a:off x="705" y="0"/>
                <a:ext cx="361" cy="440"/>
              </a:xfrm>
              <a:prstGeom prst="rect">
                <a:avLst/>
              </a:prstGeom>
              <a:solidFill>
                <a:srgbClr val="CCFFCC"/>
              </a:solidFill>
              <a:ln w="9525" cap="flat" cmpd="sng">
                <a:solidFill>
                  <a:schemeClr val="tx1"/>
                </a:solidFill>
                <a:miter lim="800000"/>
              </a:ln>
              <a:effectLst>
                <a:outerShdw dist="107763" dir="2700000" algn="ctr" rotWithShape="0">
                  <a:schemeClr val="bg2">
                    <a:alpha val="50000"/>
                  </a:schemeClr>
                </a:outerShdw>
              </a:effectLst>
            </p:spPr>
            <p:txBody>
              <a:bodyPr vert="eaVert" wrap="none">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黑体" panose="02010609060101010101" pitchFamily="49" charset="-122"/>
                  </a:rPr>
                  <a:t>礼部</a:t>
                </a:r>
              </a:p>
            </p:txBody>
          </p:sp>
          <p:sp>
            <p:nvSpPr>
              <p:cNvPr id="14356" name="Text Box 20"/>
              <p:cNvSpPr txBox="1">
                <a:spLocks noChangeArrowheads="1"/>
              </p:cNvSpPr>
              <p:nvPr/>
            </p:nvSpPr>
            <p:spPr bwMode="auto">
              <a:xfrm>
                <a:off x="1081" y="0"/>
                <a:ext cx="361" cy="440"/>
              </a:xfrm>
              <a:prstGeom prst="rect">
                <a:avLst/>
              </a:prstGeom>
              <a:solidFill>
                <a:srgbClr val="CCFFCC"/>
              </a:solidFill>
              <a:ln w="9525" cap="flat" cmpd="sng">
                <a:solidFill>
                  <a:schemeClr val="tx1"/>
                </a:solidFill>
                <a:miter lim="800000"/>
              </a:ln>
              <a:effectLst>
                <a:outerShdw dist="107763" dir="2700000" algn="ctr" rotWithShape="0">
                  <a:schemeClr val="bg2">
                    <a:alpha val="50000"/>
                  </a:schemeClr>
                </a:outerShdw>
              </a:effectLst>
            </p:spPr>
            <p:txBody>
              <a:bodyPr vert="eaVert" wrap="none">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黑体" panose="02010609060101010101" pitchFamily="49" charset="-122"/>
                  </a:rPr>
                  <a:t>兵部</a:t>
                </a:r>
              </a:p>
            </p:txBody>
          </p:sp>
          <p:sp>
            <p:nvSpPr>
              <p:cNvPr id="14357" name="Text Box 21"/>
              <p:cNvSpPr txBox="1">
                <a:spLocks noChangeArrowheads="1"/>
              </p:cNvSpPr>
              <p:nvPr/>
            </p:nvSpPr>
            <p:spPr bwMode="auto">
              <a:xfrm>
                <a:off x="1457" y="0"/>
                <a:ext cx="361" cy="440"/>
              </a:xfrm>
              <a:prstGeom prst="rect">
                <a:avLst/>
              </a:prstGeom>
              <a:solidFill>
                <a:srgbClr val="CCFFCC"/>
              </a:solidFill>
              <a:ln w="9525" cap="flat" cmpd="sng">
                <a:solidFill>
                  <a:schemeClr val="tx1"/>
                </a:solidFill>
                <a:miter lim="800000"/>
              </a:ln>
              <a:effectLst>
                <a:outerShdw dist="107763" dir="2700000" algn="ctr" rotWithShape="0">
                  <a:schemeClr val="bg2">
                    <a:alpha val="50000"/>
                  </a:schemeClr>
                </a:outerShdw>
              </a:effectLst>
            </p:spPr>
            <p:txBody>
              <a:bodyPr vert="eaVert" wrap="none">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黑体" panose="02010609060101010101" pitchFamily="49" charset="-122"/>
                  </a:rPr>
                  <a:t>刑部</a:t>
                </a:r>
              </a:p>
            </p:txBody>
          </p:sp>
          <p:sp>
            <p:nvSpPr>
              <p:cNvPr id="14358" name="Text Box 22"/>
              <p:cNvSpPr txBox="1">
                <a:spLocks noChangeArrowheads="1"/>
              </p:cNvSpPr>
              <p:nvPr/>
            </p:nvSpPr>
            <p:spPr bwMode="auto">
              <a:xfrm>
                <a:off x="1833" y="0"/>
                <a:ext cx="361" cy="440"/>
              </a:xfrm>
              <a:prstGeom prst="rect">
                <a:avLst/>
              </a:prstGeom>
              <a:solidFill>
                <a:srgbClr val="CCFFCC"/>
              </a:solidFill>
              <a:ln w="9525" cap="flat" cmpd="sng">
                <a:solidFill>
                  <a:schemeClr val="tx1"/>
                </a:solidFill>
                <a:miter lim="800000"/>
              </a:ln>
              <a:effectLst>
                <a:outerShdw dist="107763" dir="2700000" algn="ctr" rotWithShape="0">
                  <a:schemeClr val="bg2">
                    <a:alpha val="50000"/>
                  </a:schemeClr>
                </a:outerShdw>
              </a:effectLst>
            </p:spPr>
            <p:txBody>
              <a:bodyPr vert="eaVert" wrap="none">
                <a:spAutoFit/>
              </a:bodyPr>
              <a:lstStyle/>
              <a:p>
                <a:pPr eaLnBrk="0" fontAlgn="base" hangingPunct="0">
                  <a:spcBef>
                    <a:spcPct val="0"/>
                  </a:spcBef>
                  <a:spcAft>
                    <a:spcPct val="0"/>
                  </a:spcAft>
                  <a:buFont typeface="Arial" panose="020b0604020202020204" pitchFamily="34" charset="0"/>
                  <a:buNone/>
                </a:pPr>
                <a:r>
                  <a:rPr lang="zh-CN" altLang="en-US" sz="2000" b="1">
                    <a:solidFill>
                      <a:srgbClr val="000000"/>
                    </a:solidFill>
                    <a:ea typeface="黑体" panose="02010609060101010101" pitchFamily="49" charset="-122"/>
                  </a:rPr>
                  <a:t>工部</a:t>
                </a:r>
              </a:p>
            </p:txBody>
          </p:sp>
        </p:grpSp>
        <p:grpSp>
          <p:nvGrpSpPr>
            <p:cNvPr id="14359" name="Group 23"/>
            <p:cNvGrpSpPr/>
            <p:nvPr/>
          </p:nvGrpSpPr>
          <p:grpSpPr>
            <a:xfrm>
              <a:off x="128" y="523"/>
              <a:ext cx="2416" cy="160"/>
              <a:chExt cx="2416" cy="160"/>
            </a:xfrm>
          </p:grpSpPr>
          <p:sp>
            <p:nvSpPr>
              <p:cNvPr id="14360" name="Line 24"/>
              <p:cNvSpPr>
                <a:spLocks noChangeShapeType="1"/>
              </p:cNvSpPr>
              <p:nvPr/>
            </p:nvSpPr>
            <p:spPr bwMode="auto">
              <a:xfrm flipH="1" flipV="1">
                <a:off x="0" y="8"/>
                <a:ext cx="0" cy="136"/>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sp>
            <p:nvSpPr>
              <p:cNvPr id="14361" name="Line 25"/>
              <p:cNvSpPr>
                <a:spLocks noChangeShapeType="1"/>
              </p:cNvSpPr>
              <p:nvPr/>
            </p:nvSpPr>
            <p:spPr bwMode="auto">
              <a:xfrm flipH="1">
                <a:off x="2416" y="0"/>
                <a:ext cx="0" cy="160"/>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sp>
            <p:nvSpPr>
              <p:cNvPr id="14362" name="Line 26"/>
              <p:cNvSpPr>
                <a:spLocks noChangeShapeType="1"/>
              </p:cNvSpPr>
              <p:nvPr/>
            </p:nvSpPr>
            <p:spPr bwMode="auto">
              <a:xfrm>
                <a:off x="0" y="0"/>
                <a:ext cx="2408" cy="0"/>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grpSp>
        <p:sp>
          <p:nvSpPr>
            <p:cNvPr id="14363" name="Line 27"/>
            <p:cNvSpPr>
              <a:spLocks noChangeShapeType="1"/>
            </p:cNvSpPr>
            <p:nvPr/>
          </p:nvSpPr>
          <p:spPr bwMode="auto">
            <a:xfrm flipH="1">
              <a:off x="1368" y="299"/>
              <a:ext cx="0" cy="360"/>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grpSp>
          <p:nvGrpSpPr>
            <p:cNvPr id="14364" name="Group 28"/>
            <p:cNvGrpSpPr/>
            <p:nvPr/>
          </p:nvGrpSpPr>
          <p:grpSpPr>
            <a:xfrm>
              <a:off x="437" y="1888"/>
              <a:ext cx="1864" cy="96"/>
              <a:chExt cx="1864" cy="96"/>
            </a:xfrm>
          </p:grpSpPr>
          <p:grpSp>
            <p:nvGrpSpPr>
              <p:cNvPr id="14365" name="Group 29"/>
              <p:cNvGrpSpPr/>
              <p:nvPr/>
            </p:nvGrpSpPr>
            <p:grpSpPr>
              <a:xfrm>
                <a:off x="0" y="0"/>
                <a:ext cx="1864" cy="96"/>
                <a:chExt cx="1864" cy="96"/>
              </a:xfrm>
            </p:grpSpPr>
            <p:sp>
              <p:nvSpPr>
                <p:cNvPr id="14366" name="Line 30"/>
                <p:cNvSpPr>
                  <a:spLocks noChangeShapeType="1"/>
                </p:cNvSpPr>
                <p:nvPr/>
              </p:nvSpPr>
              <p:spPr bwMode="auto">
                <a:xfrm flipH="1">
                  <a:off x="0" y="0"/>
                  <a:ext cx="0" cy="96"/>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sp>
              <p:nvSpPr>
                <p:cNvPr id="14367" name="Line 31"/>
                <p:cNvSpPr>
                  <a:spLocks noChangeShapeType="1"/>
                </p:cNvSpPr>
                <p:nvPr/>
              </p:nvSpPr>
              <p:spPr bwMode="auto">
                <a:xfrm flipH="1">
                  <a:off x="384" y="0"/>
                  <a:ext cx="0" cy="96"/>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sp>
              <p:nvSpPr>
                <p:cNvPr id="14368" name="Line 32"/>
                <p:cNvSpPr>
                  <a:spLocks noChangeShapeType="1"/>
                </p:cNvSpPr>
                <p:nvPr/>
              </p:nvSpPr>
              <p:spPr bwMode="auto">
                <a:xfrm flipH="1">
                  <a:off x="752" y="0"/>
                  <a:ext cx="0" cy="96"/>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sp>
              <p:nvSpPr>
                <p:cNvPr id="14369" name="Line 33"/>
                <p:cNvSpPr>
                  <a:spLocks noChangeShapeType="1"/>
                </p:cNvSpPr>
                <p:nvPr/>
              </p:nvSpPr>
              <p:spPr bwMode="auto">
                <a:xfrm flipH="1">
                  <a:off x="1136" y="0"/>
                  <a:ext cx="0" cy="96"/>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sp>
              <p:nvSpPr>
                <p:cNvPr id="14370" name="Line 34"/>
                <p:cNvSpPr>
                  <a:spLocks noChangeShapeType="1"/>
                </p:cNvSpPr>
                <p:nvPr/>
              </p:nvSpPr>
              <p:spPr bwMode="auto">
                <a:xfrm flipH="1">
                  <a:off x="1488" y="0"/>
                  <a:ext cx="0" cy="96"/>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sp>
              <p:nvSpPr>
                <p:cNvPr id="14371" name="Line 35"/>
                <p:cNvSpPr>
                  <a:spLocks noChangeShapeType="1"/>
                </p:cNvSpPr>
                <p:nvPr/>
              </p:nvSpPr>
              <p:spPr bwMode="auto">
                <a:xfrm flipH="1">
                  <a:off x="1864" y="0"/>
                  <a:ext cx="0" cy="96"/>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grpSp>
          <p:sp>
            <p:nvSpPr>
              <p:cNvPr id="14372" name="Line 36"/>
              <p:cNvSpPr>
                <a:spLocks noChangeShapeType="1"/>
              </p:cNvSpPr>
              <p:nvPr/>
            </p:nvSpPr>
            <p:spPr bwMode="auto">
              <a:xfrm>
                <a:off x="0" y="8"/>
                <a:ext cx="1864" cy="0"/>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grpSp>
        <p:sp>
          <p:nvSpPr>
            <p:cNvPr id="14373" name="Line 37"/>
            <p:cNvSpPr>
              <a:spLocks noChangeShapeType="1"/>
            </p:cNvSpPr>
            <p:nvPr/>
          </p:nvSpPr>
          <p:spPr bwMode="auto">
            <a:xfrm flipH="1">
              <a:off x="1333" y="1312"/>
              <a:ext cx="0" cy="584"/>
            </a:xfrm>
            <a:prstGeom prst="line">
              <a:avLst/>
            </a:prstGeom>
            <a:noFill/>
            <a:ln w="9525" cap="flat" cmpd="sng">
              <a:solidFill>
                <a:schemeClr val="tx1"/>
              </a:solidFill>
              <a:miter lim="800000"/>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buFont typeface="Arial" panose="020b0604020202020204" pitchFamily="34" charset="0"/>
                <a:buNone/>
              </a:pPr>
              <a:endParaRPr lang="zh-CN" altLang="en-US">
                <a:solidFill>
                  <a:srgbClr val="007A77"/>
                </a:solidFill>
              </a:endParaRPr>
            </a:p>
          </p:txBody>
        </p:sp>
      </p:grpSp>
      <p:sp>
        <p:nvSpPr>
          <p:cNvPr id="14374" name="Text Box 38"/>
          <p:cNvSpPr txBox="1">
            <a:spLocks noChangeArrowheads="1"/>
          </p:cNvSpPr>
          <p:nvPr/>
        </p:nvSpPr>
        <p:spPr bwMode="auto">
          <a:xfrm>
            <a:off x="6227763" y="3644900"/>
            <a:ext cx="12938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en-US" sz="2800" b="1">
                <a:solidFill>
                  <a:srgbClr val="000000"/>
                </a:solidFill>
              </a:rPr>
              <a:t>中国</a:t>
            </a:r>
          </a:p>
        </p:txBody>
      </p:sp>
      <p:sp>
        <p:nvSpPr>
          <p:cNvPr id="14375" name="Text Box 39"/>
          <p:cNvSpPr txBox="1">
            <a:spLocks noChangeArrowheads="1"/>
          </p:cNvSpPr>
          <p:nvPr/>
        </p:nvSpPr>
        <p:spPr bwMode="auto">
          <a:xfrm>
            <a:off x="107953" y="4365630"/>
            <a:ext cx="8785225"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en-US" sz="2800" b="1">
                <a:solidFill>
                  <a:srgbClr val="FF0000"/>
                </a:solidFill>
              </a:rPr>
              <a:t>相同点</a:t>
            </a:r>
            <a:r>
              <a:rPr lang="zh-CN" altLang="en-US" sz="2800" b="1">
                <a:solidFill>
                  <a:srgbClr val="000000"/>
                </a:solidFill>
              </a:rPr>
              <a:t>：都体现出权利的制约与平衡</a:t>
            </a:r>
          </a:p>
          <a:p>
            <a:pPr fontAlgn="base">
              <a:spcBef>
                <a:spcPct val="0"/>
              </a:spcBef>
              <a:spcAft>
                <a:spcPct val="0"/>
              </a:spcAft>
              <a:buFont typeface="Arial" panose="020b0604020202020204" pitchFamily="34" charset="0"/>
              <a:buNone/>
            </a:pPr>
            <a:r>
              <a:rPr lang="zh-CN" altLang="en-US" sz="2800" b="1">
                <a:solidFill>
                  <a:srgbClr val="FF0000"/>
                </a:solidFill>
              </a:rPr>
              <a:t>不同点</a:t>
            </a:r>
            <a:r>
              <a:rPr lang="zh-CN" altLang="en-US" sz="2800" b="1">
                <a:solidFill>
                  <a:srgbClr val="000000"/>
                </a:solidFill>
              </a:rPr>
              <a:t>：本质上不同。</a:t>
            </a:r>
          </a:p>
          <a:p>
            <a:pPr fontAlgn="base">
              <a:spcBef>
                <a:spcPct val="0"/>
              </a:spcBef>
              <a:spcAft>
                <a:spcPct val="0"/>
              </a:spcAft>
              <a:buFont typeface="Arial" panose="020b0604020202020204" pitchFamily="34" charset="0"/>
              <a:buNone/>
            </a:pPr>
            <a:r>
              <a:rPr lang="zh-CN" altLang="en-US" sz="2800" b="1">
                <a:solidFill>
                  <a:srgbClr val="000000"/>
                </a:solidFill>
              </a:rPr>
              <a:t>美国通过分权制衡维护资产阶级民主政治，体现了资产阶级利益，；中国的三省六部是通过分割相权以加强专制皇权，维护了封建的专制主义中央集权制度</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1" fill="hold" nodeType="afterEffect">
                                  <p:stCondLst>
                                    <p:cond delay="0"/>
                                  </p:stCondLst>
                                  <p:childTnLst>
                                    <p:set>
                                      <p:cBhvr>
                                        <p:cTn id="6" dur="1" fill="hold">
                                          <p:stCondLst>
                                            <p:cond delay="0"/>
                                          </p:stCondLst>
                                        </p:cTn>
                                        <p:tgtEl>
                                          <p:spTgt spid="14341"/>
                                        </p:tgtEl>
                                        <p:attrNameLst>
                                          <p:attrName>style.visibility</p:attrName>
                                        </p:attrNameLst>
                                      </p:cBhvr>
                                      <p:to>
                                        <p:strVal val="visible"/>
                                      </p:to>
                                    </p:set>
                                    <p:animEffect transition="in" filter="wipe(up)">
                                      <p:cBhvr>
                                        <p:cTn id="7" dur="1000"/>
                                        <p:tgtEl>
                                          <p:spTgt spid="14341"/>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34" presetClass="entr" presetSubtype="0" fill="hold" grpId="0" nodeType="clickEffect">
                                  <p:stCondLst>
                                    <p:cond delay="0"/>
                                  </p:stCondLst>
                                  <p:childTnLst>
                                    <p:set>
                                      <p:cBhvr>
                                        <p:cTn id="11" dur="1" fill="hold">
                                          <p:stCondLst>
                                            <p:cond delay="0"/>
                                          </p:stCondLst>
                                        </p:cTn>
                                        <p:tgtEl>
                                          <p:spTgt spid="14375"/>
                                        </p:tgtEl>
                                        <p:attrNameLst>
                                          <p:attrName>style.visibility</p:attrName>
                                        </p:attrNameLst>
                                      </p:cBhvr>
                                      <p:to>
                                        <p:strVal val="visible"/>
                                      </p:to>
                                    </p:set>
                                    <p:anim from="(-#ppt_w/2)" to="(#ppt_x)" calcmode="lin" valueType="num">
                                      <p:cBhvr>
                                        <p:cTn id="12" dur="600" fill="hold">
                                          <p:stCondLst>
                                            <p:cond delay="0"/>
                                          </p:stCondLst>
                                        </p:cTn>
                                        <p:tgtEl>
                                          <p:spTgt spid="14375"/>
                                        </p:tgtEl>
                                        <p:attrNameLst>
                                          <p:attrName>ppt_x</p:attrName>
                                        </p:attrNameLst>
                                      </p:cBhvr>
                                    </p:anim>
                                    <p:anim from="0" to="-1.0" calcmode="lin" valueType="num">
                                      <p:cBhvr>
                                        <p:cTn id="13" dur="200" decel="50000" autoRev="1" fill="hold">
                                          <p:stCondLst>
                                            <p:cond delay="600"/>
                                          </p:stCondLst>
                                        </p:cTn>
                                        <p:tgtEl>
                                          <p:spTgt spid="14375"/>
                                        </p:tgtEl>
                                        <p:attrNameLst>
                                          <p:attrName>xshear</p:attrName>
                                        </p:attrNameLst>
                                      </p:cBhvr>
                                    </p:anim>
                                    <p:animScale>
                                      <p:cBhvr>
                                        <p:cTn id="14" dur="200" decel="100000" autoRev="1" fill="hold">
                                          <p:stCondLst>
                                            <p:cond delay="600"/>
                                          </p:stCondLst>
                                        </p:cTn>
                                        <p:tgtEl>
                                          <p:spTgt spid="14375"/>
                                        </p:tgtEl>
                                      </p:cBhvr>
                                      <p:from x="100000" y="100000"/>
                                      <p:to x="80000" y="100000"/>
                                    </p:animScale>
                                    <p:anim by="(#ppt_h/3+#ppt_w*0.1)" calcmode="lin" valueType="num">
                                      <p:cBhvr additive="sum">
                                        <p:cTn id="15" dur="200" decel="100000" autoRev="1" fill="hold">
                                          <p:stCondLst>
                                            <p:cond delay="600"/>
                                          </p:stCondLst>
                                        </p:cTn>
                                        <p:tgtEl>
                                          <p:spTgt spid="14375"/>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75"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7410" name="Group 2"/>
          <p:cNvGraphicFramePr>
            <a:graphicFrameLocks noGrp="1"/>
          </p:cNvGraphicFramePr>
          <p:nvPr/>
        </p:nvGraphicFramePr>
        <p:xfrm>
          <a:off x="107504" y="838204"/>
          <a:ext cx="9001571" cy="6019801"/>
        </p:xfrm>
        <a:graphic>
          <a:graphicData uri="http://schemas.openxmlformats.org/drawingml/2006/table">
            <a:tbl>
              <a:tblPr/>
              <a:tblGrid>
                <a:gridCol w="547514"/>
                <a:gridCol w="1825583"/>
                <a:gridCol w="3351494"/>
                <a:gridCol w="3276980"/>
              </a:tblGrid>
              <a:tr h="631747">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项    目</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vert="horz" wrap="square"/>
                    <a:lstStyle/>
                    <a:p>
                      <a:endParaRPr/>
                    </a:p>
                  </a:txBody>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美</a:t>
                      </a:r>
                      <a:r>
                        <a:rPr kumimoji="0" 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a:t>
                      </a:r>
                      <a:r>
                        <a:rPr kumimoji="0" lang="zh-CN" altLang="en-US"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总统共和制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altLang="en-US"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英</a:t>
                      </a:r>
                      <a:r>
                        <a:rPr kumimoji="0" 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a:t>
                      </a:r>
                      <a:r>
                        <a:rPr kumimoji="0" lang="zh-CN" altLang="en-US"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君主立宪制</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609355">
                <a:tc rowSpan="4">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国家元首</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是  谁</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609355">
                <a:tc vMerge="1">
                  <a:txBody>
                    <a:bodyPr vert="horz" wrap="square"/>
                    <a:lstStyle/>
                    <a:p>
                      <a:endParaRPr/>
                    </a:p>
                  </a:txBody>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产生方式</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609355">
                <a:tc vMerge="1">
                  <a:txBody>
                    <a:bodyPr vert="horz" wrap="square"/>
                    <a:lstStyle/>
                    <a:p>
                      <a:endParaRPr/>
                    </a:p>
                  </a:txBody>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有无任期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607755">
                <a:tc vMerge="1">
                  <a:txBody>
                    <a:bodyPr vert="horz" wrap="square"/>
                    <a:lstStyle/>
                    <a:p>
                      <a:endParaRPr/>
                    </a:p>
                  </a:txBody>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有无实权 </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en-US"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610955">
                <a:tc rowSpan="2">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32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政府</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首脑是谁</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609355">
                <a:tc vMerge="1">
                  <a:txBody>
                    <a:bodyPr vert="horz" wrap="square"/>
                    <a:lstStyle/>
                    <a:p>
                      <a:endParaRPr/>
                    </a:p>
                  </a:txBody>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如何产生</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anose="02010800040101010101" pitchFamily="2" charset="-122"/>
                        <a:ea typeface="华文新魏" panose="0201080004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607755">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24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国家权力中心</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vert="horz" wrap="square"/>
                    <a:lstStyle/>
                    <a:p>
                      <a:endParaRPr/>
                    </a:p>
                  </a:txBody>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1" i="0" u="none" strike="noStrike" cap="none" normalizeH="0" baseline="0" smtClean="0">
                        <a:ln>
                          <a:noFill/>
                        </a:ln>
                        <a:solidFill>
                          <a:schemeClr val="tx1"/>
                        </a:solidFill>
                        <a:effectLst/>
                        <a:latin typeface="华文新魏" pitchFamily="2" charset="-122"/>
                        <a:ea typeface="华文新魏"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1124169">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r>
                        <a:rPr kumimoji="0" lang="zh-CN"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rPr>
                        <a:t>共同点</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vert="horz" wrap="square"/>
                    <a:lstStyle/>
                    <a:p>
                      <a:endParaRPr/>
                    </a:p>
                  </a:txBody>
                  <a:tcPr/>
                </a:tc>
                <a:tc gridSpan="2">
                  <a:txBody>
                    <a:bodyPr vert="horz" wrap="square"/>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anose="05000000000000000000" pitchFamily="2" charset="2"/>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vert="horz" wrap="square"/>
                    <a:lstStyle/>
                    <a:p>
                      <a:endParaRPr/>
                    </a:p>
                  </a:txBody>
                  <a:tcPr/>
                </a:tc>
              </a:tr>
            </a:tbl>
          </a:graphicData>
        </a:graphic>
      </p:graphicFrame>
      <p:sp>
        <p:nvSpPr>
          <p:cNvPr id="17454" name="Rectangle 46"/>
          <p:cNvSpPr>
            <a:spLocks noChangeArrowheads="1"/>
          </p:cNvSpPr>
          <p:nvPr/>
        </p:nvSpPr>
        <p:spPr bwMode="auto">
          <a:xfrm>
            <a:off x="3492500" y="1485905"/>
            <a:ext cx="11079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zh-CN" altLang="en-US" sz="32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总统	</a:t>
            </a:r>
          </a:p>
        </p:txBody>
      </p:sp>
      <p:sp>
        <p:nvSpPr>
          <p:cNvPr id="17455" name="Rectangle 47"/>
          <p:cNvSpPr>
            <a:spLocks noChangeArrowheads="1"/>
          </p:cNvSpPr>
          <p:nvPr/>
        </p:nvSpPr>
        <p:spPr bwMode="auto">
          <a:xfrm>
            <a:off x="6229358" y="1485905"/>
            <a:ext cx="129381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en-US" sz="32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国王</a:t>
            </a:r>
          </a:p>
        </p:txBody>
      </p:sp>
      <p:sp>
        <p:nvSpPr>
          <p:cNvPr id="17456" name="Rectangle 48"/>
          <p:cNvSpPr>
            <a:spLocks noChangeArrowheads="1"/>
          </p:cNvSpPr>
          <p:nvPr/>
        </p:nvSpPr>
        <p:spPr bwMode="auto">
          <a:xfrm>
            <a:off x="2844808" y="2060581"/>
            <a:ext cx="28797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en-US" sz="32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选民选举产生</a:t>
            </a:r>
          </a:p>
        </p:txBody>
      </p:sp>
      <p:sp>
        <p:nvSpPr>
          <p:cNvPr id="17457" name="Rectangle 49"/>
          <p:cNvSpPr>
            <a:spLocks noChangeArrowheads="1"/>
          </p:cNvSpPr>
          <p:nvPr/>
        </p:nvSpPr>
        <p:spPr bwMode="auto">
          <a:xfrm>
            <a:off x="6156333" y="2060581"/>
            <a:ext cx="129381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fontAlgn="base" hangingPunct="0">
              <a:spcBef>
                <a:spcPct val="20000"/>
              </a:spcBef>
              <a:spcAft>
                <a:spcPct val="0"/>
              </a:spcAft>
              <a:buFont typeface="Arial" panose="020b0604020202020204" pitchFamily="34" charset="0"/>
              <a:buNone/>
            </a:pPr>
            <a:r>
              <a:rPr lang="zh-CN" altLang="en-US" sz="32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世袭</a:t>
            </a:r>
          </a:p>
        </p:txBody>
      </p:sp>
      <p:sp>
        <p:nvSpPr>
          <p:cNvPr id="17458" name="Rectangle 50"/>
          <p:cNvSpPr>
            <a:spLocks noChangeArrowheads="1"/>
          </p:cNvSpPr>
          <p:nvPr/>
        </p:nvSpPr>
        <p:spPr bwMode="auto">
          <a:xfrm>
            <a:off x="3060700" y="2636843"/>
            <a:ext cx="19446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en-US" sz="32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 </a:t>
            </a:r>
            <a:r>
              <a:rPr lang="zh-CN" altLang="en-US" sz="32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任期制</a:t>
            </a:r>
          </a:p>
        </p:txBody>
      </p:sp>
      <p:sp>
        <p:nvSpPr>
          <p:cNvPr id="17459" name="Rectangle 51"/>
          <p:cNvSpPr>
            <a:spLocks noChangeArrowheads="1"/>
          </p:cNvSpPr>
          <p:nvPr/>
        </p:nvSpPr>
        <p:spPr bwMode="auto">
          <a:xfrm>
            <a:off x="5797558" y="2636843"/>
            <a:ext cx="20859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en-US" sz="32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 </a:t>
            </a:r>
            <a:r>
              <a:rPr lang="zh-CN" altLang="en-US" sz="32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终身制</a:t>
            </a:r>
          </a:p>
        </p:txBody>
      </p:sp>
      <p:sp>
        <p:nvSpPr>
          <p:cNvPr id="17460" name="Rectangle 52"/>
          <p:cNvSpPr>
            <a:spLocks noChangeArrowheads="1"/>
          </p:cNvSpPr>
          <p:nvPr/>
        </p:nvSpPr>
        <p:spPr bwMode="auto">
          <a:xfrm>
            <a:off x="3636963" y="3213105"/>
            <a:ext cx="5966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0"/>
              </a:spcBef>
              <a:spcAft>
                <a:spcPct val="0"/>
              </a:spcAft>
              <a:buFont typeface="Arial" panose="020b0604020202020204" pitchFamily="34" charset="0"/>
              <a:buNone/>
            </a:pPr>
            <a:r>
              <a:rPr lang="zh-CN" altLang="en-US" sz="32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有</a:t>
            </a:r>
          </a:p>
        </p:txBody>
      </p:sp>
      <p:sp>
        <p:nvSpPr>
          <p:cNvPr id="17461" name="Rectangle 53"/>
          <p:cNvSpPr>
            <a:spLocks noChangeArrowheads="1"/>
          </p:cNvSpPr>
          <p:nvPr/>
        </p:nvSpPr>
        <p:spPr bwMode="auto">
          <a:xfrm>
            <a:off x="6372229" y="3213105"/>
            <a:ext cx="7651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fontAlgn="base" hangingPunct="0">
              <a:spcBef>
                <a:spcPct val="20000"/>
              </a:spcBef>
              <a:spcAft>
                <a:spcPct val="0"/>
              </a:spcAft>
              <a:buFont typeface="Arial" panose="020b0604020202020204" pitchFamily="34" charset="0"/>
              <a:buNone/>
            </a:pPr>
            <a:r>
              <a:rPr lang="zh-CN" altLang="en-US" sz="32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无</a:t>
            </a:r>
          </a:p>
        </p:txBody>
      </p:sp>
      <p:sp>
        <p:nvSpPr>
          <p:cNvPr id="17462" name="Rectangle 54"/>
          <p:cNvSpPr>
            <a:spLocks noChangeArrowheads="1"/>
          </p:cNvSpPr>
          <p:nvPr/>
        </p:nvSpPr>
        <p:spPr bwMode="auto">
          <a:xfrm>
            <a:off x="3203583" y="3789369"/>
            <a:ext cx="15843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en-US" sz="32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 </a:t>
            </a:r>
            <a:r>
              <a:rPr lang="zh-CN" altLang="en-US" sz="32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总统</a:t>
            </a:r>
          </a:p>
        </p:txBody>
      </p:sp>
      <p:sp>
        <p:nvSpPr>
          <p:cNvPr id="17463" name="Rectangle 55"/>
          <p:cNvSpPr>
            <a:spLocks noChangeArrowheads="1"/>
          </p:cNvSpPr>
          <p:nvPr/>
        </p:nvSpPr>
        <p:spPr bwMode="auto">
          <a:xfrm>
            <a:off x="6156333" y="3789369"/>
            <a:ext cx="129381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fontAlgn="base" hangingPunct="0">
              <a:spcBef>
                <a:spcPct val="20000"/>
              </a:spcBef>
              <a:spcAft>
                <a:spcPct val="0"/>
              </a:spcAft>
              <a:buFont typeface="Arial" panose="020b0604020202020204" pitchFamily="34" charset="0"/>
              <a:buNone/>
            </a:pPr>
            <a:r>
              <a:rPr lang="zh-CN" altLang="en-US" sz="32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首相</a:t>
            </a:r>
          </a:p>
        </p:txBody>
      </p:sp>
      <p:sp>
        <p:nvSpPr>
          <p:cNvPr id="17464" name="Rectangle 56"/>
          <p:cNvSpPr>
            <a:spLocks noChangeArrowheads="1"/>
          </p:cNvSpPr>
          <p:nvPr/>
        </p:nvSpPr>
        <p:spPr bwMode="auto">
          <a:xfrm>
            <a:off x="3483769" y="5081593"/>
            <a:ext cx="110799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fontAlgn="base">
              <a:spcBef>
                <a:spcPct val="20000"/>
              </a:spcBef>
              <a:spcAft>
                <a:spcPct val="0"/>
              </a:spcAft>
              <a:buFont typeface="Arial" panose="020b0604020202020204" pitchFamily="34" charset="0"/>
              <a:buNone/>
            </a:pPr>
            <a:r>
              <a:rPr lang="zh-CN" altLang="en-US" sz="32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总统	</a:t>
            </a:r>
          </a:p>
        </p:txBody>
      </p:sp>
      <p:sp>
        <p:nvSpPr>
          <p:cNvPr id="17465" name="Rectangle 57"/>
          <p:cNvSpPr>
            <a:spLocks noChangeArrowheads="1"/>
          </p:cNvSpPr>
          <p:nvPr/>
        </p:nvSpPr>
        <p:spPr bwMode="auto">
          <a:xfrm>
            <a:off x="6238969" y="5217109"/>
            <a:ext cx="12922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en-US" sz="32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议会</a:t>
            </a:r>
          </a:p>
        </p:txBody>
      </p:sp>
      <p:sp>
        <p:nvSpPr>
          <p:cNvPr id="17466" name="Rectangle 58"/>
          <p:cNvSpPr>
            <a:spLocks noChangeArrowheads="1"/>
          </p:cNvSpPr>
          <p:nvPr/>
        </p:nvSpPr>
        <p:spPr bwMode="auto">
          <a:xfrm>
            <a:off x="2787658" y="4502154"/>
            <a:ext cx="28797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en-US" sz="3200" b="1">
                <a:solidFill>
                  <a:srgbClr val="FF0000"/>
                </a:solidFill>
                <a:effectLst>
                  <a:outerShdw blurRad="38100" dist="38100" dir="2700000" algn="tl">
                    <a:srgbClr val="C0C0C0"/>
                  </a:outerShdw>
                </a:effectLst>
                <a:latin typeface="黑体" panose="02010609060101010101" pitchFamily="49" charset="-122"/>
                <a:ea typeface="黑体" panose="02010609060101010101" pitchFamily="49" charset="-122"/>
              </a:rPr>
              <a:t>选民选举产生</a:t>
            </a:r>
          </a:p>
        </p:txBody>
      </p:sp>
      <p:sp>
        <p:nvSpPr>
          <p:cNvPr id="17467" name="Rectangle 59"/>
          <p:cNvSpPr>
            <a:spLocks noChangeArrowheads="1"/>
          </p:cNvSpPr>
          <p:nvPr/>
        </p:nvSpPr>
        <p:spPr bwMode="auto">
          <a:xfrm>
            <a:off x="5824344" y="4502154"/>
            <a:ext cx="30956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fontAlgn="base">
              <a:spcBef>
                <a:spcPct val="0"/>
              </a:spcBef>
              <a:spcAft>
                <a:spcPct val="0"/>
              </a:spcAft>
              <a:buFont typeface="Arial" panose="020b0604020202020204" pitchFamily="34" charset="0"/>
              <a:buNone/>
            </a:pPr>
            <a:r>
              <a:rPr lang="zh-CN" altLang="en-US" sz="3200" b="1">
                <a:solidFill>
                  <a:srgbClr val="0000FF"/>
                </a:solidFill>
                <a:effectLst>
                  <a:outerShdw blurRad="38100" dist="38100" dir="2700000" algn="tl">
                    <a:srgbClr val="C0C0C0"/>
                  </a:outerShdw>
                </a:effectLst>
                <a:latin typeface="黑体" panose="02010609060101010101" pitchFamily="49" charset="-122"/>
                <a:ea typeface="黑体" panose="02010609060101010101" pitchFamily="49" charset="-122"/>
              </a:rPr>
              <a:t>议会多数党产生</a:t>
            </a:r>
          </a:p>
        </p:txBody>
      </p:sp>
      <p:sp>
        <p:nvSpPr>
          <p:cNvPr id="17468" name="WordArt 61"/>
          <p:cNvSpPr>
            <a:spLocks noChangeArrowheads="1" noChangeShapeType="1"/>
          </p:cNvSpPr>
          <p:nvPr/>
        </p:nvSpPr>
        <p:spPr bwMode="auto">
          <a:xfrm>
            <a:off x="2627314" y="1"/>
            <a:ext cx="5184775" cy="777875"/>
          </a:xfrm>
          <a:prstGeom prst="rect">
            <a:avLst/>
          </a:prstGeom>
        </p:spPr>
        <p:txBody>
          <a:bodyPr wrap="none" fromWordArt="1">
            <a:prstTxWarp prst="textPlain">
              <a:avLst>
                <a:gd name="adj" fmla="val 50000"/>
              </a:avLst>
            </a:prstTxWarp>
          </a:bodyPr>
          <a:lstStyle/>
          <a:p>
            <a:pPr algn="ctr" fontAlgn="base">
              <a:spcBef>
                <a:spcPct val="0"/>
              </a:spcBef>
              <a:spcAft>
                <a:spcPct val="0"/>
              </a:spcAft>
              <a:buFont typeface="Arial" panose="020b0604020202020204" pitchFamily="34" charset="0"/>
              <a:buNone/>
            </a:pPr>
            <a:r>
              <a:rPr lang="zh-CN" altLang="en-US" sz="3200" b="1">
                <a:ln w="0" cmpd="sng">
                  <a:solidFill>
                    <a:srgbClr val="333300"/>
                  </a:solidFill>
                  <a:round/>
                </a:ln>
                <a:solidFill>
                  <a:srgbClr val="800000">
                    <a:alpha val="89999"/>
                  </a:srgbClr>
                </a:solidFill>
                <a:effectLst>
                  <a:outerShdw dist="45791" dir="2021404" algn="ctr" rotWithShape="0">
                    <a:srgbClr val="9999FF"/>
                  </a:outerShdw>
                </a:effectLst>
                <a:latin typeface="黑体" panose="02010609060101010101" pitchFamily="49" charset="-122"/>
                <a:ea typeface="黑体" panose="02010609060101010101" pitchFamily="49" charset="-122"/>
              </a:rPr>
              <a:t>英美两国政体的异同</a:t>
            </a:r>
          </a:p>
        </p:txBody>
      </p:sp>
      <p:sp>
        <p:nvSpPr>
          <p:cNvPr id="17469" name="Rectangle 62"/>
          <p:cNvSpPr>
            <a:spLocks noChangeArrowheads="1"/>
          </p:cNvSpPr>
          <p:nvPr/>
        </p:nvSpPr>
        <p:spPr bwMode="auto">
          <a:xfrm>
            <a:off x="2483768" y="5661030"/>
            <a:ext cx="662530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buFont typeface="Arial" panose="020b0604020202020204" pitchFamily="34" charset="0"/>
              <a:buNone/>
            </a:pPr>
            <a:r>
              <a:rPr lang="zh-CN" altLang="en-US" sz="2400" b="1">
                <a:solidFill>
                  <a:srgbClr val="007A77"/>
                </a:solidFill>
                <a:effectLst>
                  <a:outerShdw blurRad="38100" dist="38100" dir="2700000" algn="tl">
                    <a:srgbClr val="C0C0C0"/>
                  </a:outerShdw>
                </a:effectLst>
                <a:latin typeface="黑体" panose="02010609060101010101" pitchFamily="49" charset="-122"/>
                <a:ea typeface="黑体" panose="02010609060101010101" pitchFamily="49" charset="-122"/>
              </a:rPr>
              <a:t>都是资产阶级代议制民主；分权制衡原则；</a:t>
            </a:r>
          </a:p>
          <a:p>
            <a:pPr fontAlgn="base">
              <a:spcBef>
                <a:spcPct val="0"/>
              </a:spcBef>
              <a:spcAft>
                <a:spcPct val="0"/>
              </a:spcAft>
              <a:buFont typeface="Arial" panose="020b0604020202020204" pitchFamily="34" charset="0"/>
              <a:buNone/>
            </a:pPr>
            <a:r>
              <a:rPr lang="zh-CN" altLang="en-US" sz="2400" b="1">
                <a:solidFill>
                  <a:srgbClr val="007A77"/>
                </a:solidFill>
                <a:effectLst>
                  <a:outerShdw blurRad="38100" dist="38100" dir="2700000" algn="tl">
                    <a:srgbClr val="C0C0C0"/>
                  </a:outerShdw>
                </a:effectLst>
                <a:latin typeface="黑体" panose="02010609060101010101" pitchFamily="49" charset="-122"/>
                <a:ea typeface="黑体" panose="02010609060101010101" pitchFamily="49" charset="-122"/>
              </a:rPr>
              <a:t>建立在法治基础之上</a:t>
            </a:r>
            <a:r>
              <a:rPr lang="zh-CN" altLang="en-US" sz="3200">
                <a:solidFill>
                  <a:srgbClr val="3A0000"/>
                </a:solidFill>
                <a:effectLst>
                  <a:outerShdw blurRad="38100" dist="38100" dir="2700000" algn="tl">
                    <a:srgbClr val="C0C0C0"/>
                  </a:outerShdw>
                </a:effectLst>
                <a:latin typeface="黑体" panose="02010609060101010101" pitchFamily="49" charset="-122"/>
                <a:ea typeface="黑体" panose="02010609060101010101" pitchFamily="49" charset="-122"/>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54"/>
                                        </p:tgtEl>
                                        <p:attrNameLst>
                                          <p:attrName>style.visibility</p:attrName>
                                        </p:attrNameLst>
                                      </p:cBhvr>
                                      <p:to>
                                        <p:strVal val="visible"/>
                                      </p:to>
                                    </p:set>
                                    <p:animEffect transition="in" filter="blinds(horizontal)">
                                      <p:cBhvr>
                                        <p:cTn id="7" dur="500"/>
                                        <p:tgtEl>
                                          <p:spTgt spid="1745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7455"/>
                                        </p:tgtEl>
                                        <p:attrNameLst>
                                          <p:attrName>style.visibility</p:attrName>
                                        </p:attrNameLst>
                                      </p:cBhvr>
                                      <p:to>
                                        <p:strVal val="visible"/>
                                      </p:to>
                                    </p:set>
                                    <p:animEffect transition="in" filter="blinds(horizontal)">
                                      <p:cBhvr>
                                        <p:cTn id="10" dur="500"/>
                                        <p:tgtEl>
                                          <p:spTgt spid="17455"/>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7456"/>
                                        </p:tgtEl>
                                        <p:attrNameLst>
                                          <p:attrName>style.visibility</p:attrName>
                                        </p:attrNameLst>
                                      </p:cBhvr>
                                      <p:to>
                                        <p:strVal val="visible"/>
                                      </p:to>
                                    </p:set>
                                    <p:animEffect transition="in" filter="blinds(horizontal)">
                                      <p:cBhvr>
                                        <p:cTn id="15" dur="500"/>
                                        <p:tgtEl>
                                          <p:spTgt spid="17456"/>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7457"/>
                                        </p:tgtEl>
                                        <p:attrNameLst>
                                          <p:attrName>style.visibility</p:attrName>
                                        </p:attrNameLst>
                                      </p:cBhvr>
                                      <p:to>
                                        <p:strVal val="visible"/>
                                      </p:to>
                                    </p:set>
                                    <p:animEffect transition="in" filter="blinds(horizontal)">
                                      <p:cBhvr>
                                        <p:cTn id="18" dur="500"/>
                                        <p:tgtEl>
                                          <p:spTgt spid="17457"/>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7458"/>
                                        </p:tgtEl>
                                        <p:attrNameLst>
                                          <p:attrName>style.visibility</p:attrName>
                                        </p:attrNameLst>
                                      </p:cBhvr>
                                      <p:to>
                                        <p:strVal val="visible"/>
                                      </p:to>
                                    </p:set>
                                    <p:animEffect transition="in" filter="blinds(horizontal)">
                                      <p:cBhvr>
                                        <p:cTn id="23" dur="500"/>
                                        <p:tgtEl>
                                          <p:spTgt spid="17458"/>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17459"/>
                                        </p:tgtEl>
                                        <p:attrNameLst>
                                          <p:attrName>style.visibility</p:attrName>
                                        </p:attrNameLst>
                                      </p:cBhvr>
                                      <p:to>
                                        <p:strVal val="visible"/>
                                      </p:to>
                                    </p:set>
                                    <p:animEffect transition="in" filter="blinds(horizontal)">
                                      <p:cBhvr>
                                        <p:cTn id="26" dur="500"/>
                                        <p:tgtEl>
                                          <p:spTgt spid="17459"/>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7460"/>
                                        </p:tgtEl>
                                        <p:attrNameLst>
                                          <p:attrName>style.visibility</p:attrName>
                                        </p:attrNameLst>
                                      </p:cBhvr>
                                      <p:to>
                                        <p:strVal val="visible"/>
                                      </p:to>
                                    </p:set>
                                    <p:animEffect transition="in" filter="blinds(horizontal)">
                                      <p:cBhvr>
                                        <p:cTn id="31" dur="500"/>
                                        <p:tgtEl>
                                          <p:spTgt spid="17460"/>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7461"/>
                                        </p:tgtEl>
                                        <p:attrNameLst>
                                          <p:attrName>style.visibility</p:attrName>
                                        </p:attrNameLst>
                                      </p:cBhvr>
                                      <p:to>
                                        <p:strVal val="visible"/>
                                      </p:to>
                                    </p:set>
                                    <p:animEffect transition="in" filter="blinds(horizontal)">
                                      <p:cBhvr>
                                        <p:cTn id="34" dur="500"/>
                                        <p:tgtEl>
                                          <p:spTgt spid="17461"/>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7462"/>
                                        </p:tgtEl>
                                        <p:attrNameLst>
                                          <p:attrName>style.visibility</p:attrName>
                                        </p:attrNameLst>
                                      </p:cBhvr>
                                      <p:to>
                                        <p:strVal val="visible"/>
                                      </p:to>
                                    </p:set>
                                    <p:animEffect transition="in" filter="blinds(horizontal)">
                                      <p:cBhvr>
                                        <p:cTn id="39" dur="500"/>
                                        <p:tgtEl>
                                          <p:spTgt spid="17462"/>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17463"/>
                                        </p:tgtEl>
                                        <p:attrNameLst>
                                          <p:attrName>style.visibility</p:attrName>
                                        </p:attrNameLst>
                                      </p:cBhvr>
                                      <p:to>
                                        <p:strVal val="visible"/>
                                      </p:to>
                                    </p:set>
                                    <p:animEffect transition="in" filter="blinds(horizontal)">
                                      <p:cBhvr>
                                        <p:cTn id="42" dur="500"/>
                                        <p:tgtEl>
                                          <p:spTgt spid="17463"/>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7466"/>
                                        </p:tgtEl>
                                        <p:attrNameLst>
                                          <p:attrName>style.visibility</p:attrName>
                                        </p:attrNameLst>
                                      </p:cBhvr>
                                      <p:to>
                                        <p:strVal val="visible"/>
                                      </p:to>
                                    </p:set>
                                    <p:animEffect transition="in" filter="blinds(horizontal)">
                                      <p:cBhvr>
                                        <p:cTn id="47" dur="500"/>
                                        <p:tgtEl>
                                          <p:spTgt spid="17466"/>
                                        </p:tgtEl>
                                      </p:cBhvr>
                                    </p:animEffect>
                                  </p:childTnLst>
                                </p:cTn>
                              </p:par>
                              <p:par>
                                <p:cTn id="48" presetID="3" presetClass="entr" presetSubtype="10" fill="hold" grpId="0" nodeType="withEffect">
                                  <p:stCondLst>
                                    <p:cond delay="0"/>
                                  </p:stCondLst>
                                  <p:childTnLst>
                                    <p:set>
                                      <p:cBhvr>
                                        <p:cTn id="49" dur="1" fill="hold">
                                          <p:stCondLst>
                                            <p:cond delay="0"/>
                                          </p:stCondLst>
                                        </p:cTn>
                                        <p:tgtEl>
                                          <p:spTgt spid="17467"/>
                                        </p:tgtEl>
                                        <p:attrNameLst>
                                          <p:attrName>style.visibility</p:attrName>
                                        </p:attrNameLst>
                                      </p:cBhvr>
                                      <p:to>
                                        <p:strVal val="visible"/>
                                      </p:to>
                                    </p:set>
                                    <p:animEffect transition="in" filter="blinds(horizontal)">
                                      <p:cBhvr>
                                        <p:cTn id="50" dur="500"/>
                                        <p:tgtEl>
                                          <p:spTgt spid="17467"/>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17464"/>
                                        </p:tgtEl>
                                        <p:attrNameLst>
                                          <p:attrName>style.visibility</p:attrName>
                                        </p:attrNameLst>
                                      </p:cBhvr>
                                      <p:to>
                                        <p:strVal val="visible"/>
                                      </p:to>
                                    </p:set>
                                    <p:animEffect transition="in" filter="blinds(horizontal)">
                                      <p:cBhvr>
                                        <p:cTn id="55" dur="500"/>
                                        <p:tgtEl>
                                          <p:spTgt spid="17464"/>
                                        </p:tgtEl>
                                      </p:cBhvr>
                                    </p:animEffect>
                                  </p:childTnLst>
                                </p:cTn>
                              </p:par>
                              <p:par>
                                <p:cTn id="56" presetID="3" presetClass="entr" presetSubtype="10" fill="hold" grpId="0" nodeType="withEffect">
                                  <p:stCondLst>
                                    <p:cond delay="0"/>
                                  </p:stCondLst>
                                  <p:childTnLst>
                                    <p:set>
                                      <p:cBhvr>
                                        <p:cTn id="57" dur="1" fill="hold">
                                          <p:stCondLst>
                                            <p:cond delay="0"/>
                                          </p:stCondLst>
                                        </p:cTn>
                                        <p:tgtEl>
                                          <p:spTgt spid="17465"/>
                                        </p:tgtEl>
                                        <p:attrNameLst>
                                          <p:attrName>style.visibility</p:attrName>
                                        </p:attrNameLst>
                                      </p:cBhvr>
                                      <p:to>
                                        <p:strVal val="visible"/>
                                      </p:to>
                                    </p:set>
                                    <p:animEffect transition="in" filter="blinds(horizontal)">
                                      <p:cBhvr>
                                        <p:cTn id="58" dur="500"/>
                                        <p:tgtEl>
                                          <p:spTgt spid="17465"/>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17469"/>
                                        </p:tgtEl>
                                        <p:attrNameLst>
                                          <p:attrName>style.visibility</p:attrName>
                                        </p:attrNameLst>
                                      </p:cBhvr>
                                      <p:to>
                                        <p:strVal val="visible"/>
                                      </p:to>
                                    </p:set>
                                    <p:animEffect transition="in" filter="blinds(horizontal)">
                                      <p:cBhvr>
                                        <p:cTn id="63" dur="500"/>
                                        <p:tgtEl>
                                          <p:spTgt spid="17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54" grpId="0"/>
      <p:bldP spid="17455" grpId="0"/>
      <p:bldP spid="17456" grpId="0"/>
      <p:bldP spid="17457" grpId="0"/>
      <p:bldP spid="17458" grpId="0"/>
      <p:bldP spid="17459" grpId="0"/>
      <p:bldP spid="17460" grpId="0"/>
      <p:bldP spid="17461" grpId="0"/>
      <p:bldP spid="17462" grpId="0"/>
      <p:bldP spid="17463" grpId="0"/>
      <p:bldP spid="17464" grpId="0"/>
      <p:bldP spid="17465" grpId="0"/>
      <p:bldP spid="17466" grpId="0"/>
      <p:bldP spid="17467" grpId="0"/>
      <p:bldP spid="17469"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116632"/>
            <a:ext cx="9144000" cy="1080120"/>
          </a:xfrm>
          <a:solidFill>
            <a:schemeClr val="bg2">
              <a:lumMod val="90000"/>
            </a:schemeClr>
          </a:solidFill>
        </p:spPr>
        <p:txBody>
          <a:bodyPr>
            <a:noAutofit/>
          </a:bodyPr>
          <a:lstStyle/>
          <a:p>
            <a:pPr algn="l"/>
            <a:r>
              <a:rPr lang="zh-CN" altLang="en-US" sz="4000" b="1" smtClean="0">
                <a:latin typeface="+mj-ea"/>
              </a:rPr>
              <a:t>阅读材料，结合教材所学，评价美国的</a:t>
            </a:r>
            <a:r>
              <a:rPr lang="en-US" altLang="zh-CN" sz="4000" b="1" smtClean="0">
                <a:latin typeface="+mj-ea"/>
              </a:rPr>
              <a:t>1787</a:t>
            </a:r>
            <a:r>
              <a:rPr lang="zh-CN" altLang="en-US" sz="4000" b="1" smtClean="0">
                <a:latin typeface="+mj-ea"/>
              </a:rPr>
              <a:t>年宪法。</a:t>
            </a:r>
            <a:endParaRPr lang="zh-CN" altLang="en-US" sz="4000" b="1">
              <a:latin typeface="+mj-ea"/>
            </a:endParaRPr>
          </a:p>
        </p:txBody>
      </p:sp>
      <p:sp>
        <p:nvSpPr>
          <p:cNvPr id="4" name="内容占位符 3"/>
          <p:cNvSpPr>
            <a:spLocks noGrp="1"/>
          </p:cNvSpPr>
          <p:nvPr>
            <p:ph idx="1"/>
          </p:nvPr>
        </p:nvSpPr>
        <p:spPr>
          <a:xfrm>
            <a:off x="251520" y="1484784"/>
            <a:ext cx="8496944" cy="4832092"/>
          </a:xfrm>
          <a:prstGeom prst="rect">
            <a:avLst/>
          </a:prstGeom>
          <a:solidFill>
            <a:srgbClr val="FFFF00"/>
          </a:solidFill>
        </p:spPr>
        <p:txBody>
          <a:bodyPr wrap="square">
            <a:spAutoFit/>
          </a:bodyPr>
          <a:lstStyle/>
          <a:p>
            <a:pPr marL="0" marR="0" lvl="0" indent="0" defTabSz="914400" eaLnBrk="1" fontAlgn="auto"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 </a:t>
            </a:r>
            <a:r>
              <a:rPr kumimoji="0" lang="zh-CN" altLang="en-US"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rPr>
              <a:t>       宪法</a:t>
            </a: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第一条第</a:t>
            </a:r>
            <a:r>
              <a:rPr kumimoji="0" lang="en-US" altLang="zh-CN"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2</a:t>
            </a: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款：众议院人数和直接税税额均应按本联邦所辖各州的人口比例分配于各州，各州人口数目指自由人总数加上所有其他人口的</a:t>
            </a:r>
            <a:r>
              <a:rPr kumimoji="0" lang="en-US" altLang="zh-CN"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3/5</a:t>
            </a:r>
            <a:r>
              <a:rPr kumimoji="0" lang="zh-CN" altLang="en-US"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rPr>
              <a:t>。</a:t>
            </a:r>
            <a:endParaRPr kumimoji="0" lang="en-US" altLang="zh-CN"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rPr>
              <a:t>       注：宪法</a:t>
            </a: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中所称的“人”是“</a:t>
            </a:r>
            <a:r>
              <a:rPr kumimoji="0" lang="en-US" altLang="zh-CN"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man”</a:t>
            </a: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不</a:t>
            </a:r>
            <a:r>
              <a:rPr kumimoji="0" lang="zh-CN" altLang="en-US"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rPr>
              <a:t>包含“</a:t>
            </a:r>
            <a:r>
              <a:rPr kumimoji="0" lang="en-US" altLang="zh-CN"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rPr>
              <a:t>woman”</a:t>
            </a:r>
            <a:r>
              <a:rPr kumimoji="0" lang="en-US" altLang="zh-CN"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a:t>
            </a: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而“其他人”（</a:t>
            </a:r>
            <a:r>
              <a:rPr kumimoji="0" lang="en-US" altLang="zh-CN"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other persons</a:t>
            </a: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）实际上指黑人和奴隶</a:t>
            </a:r>
            <a:r>
              <a:rPr kumimoji="0" lang="zh-CN" altLang="en-US"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rPr>
              <a:t>。</a:t>
            </a:r>
            <a:endParaRPr kumimoji="0" lang="en-US" altLang="zh-CN"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endParaRPr kumimoji="0" lang="en-US" altLang="zh-CN"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endParaRPr>
          </a:p>
          <a:p>
            <a:pPr marL="0" marR="0" lvl="0" indent="0" defTabSz="914400" eaLnBrk="1" fontAlgn="auto" latinLnBrk="0" hangingPunct="1">
              <a:lnSpc>
                <a:spcPct val="100000"/>
              </a:lnSpc>
              <a:spcBef>
                <a:spcPct val="0"/>
              </a:spcBef>
              <a:spcAft>
                <a:spcPct val="0"/>
              </a:spcAft>
              <a:buClrTx/>
              <a:buSzTx/>
              <a:buFontTx/>
              <a:buNone/>
              <a:defRPr/>
            </a:pPr>
            <a:r>
              <a:rPr kumimoji="0" lang="zh-CN" altLang="en-US"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rPr>
              <a:t>       我</a:t>
            </a: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梦见有一天在佐治亚的红山上，原先的奴隶的儿子们与原先奴隶主的儿子们坐在一张桌子旁共叙手足情。</a:t>
            </a:r>
          </a:p>
          <a:p>
            <a:pPr marL="0" marR="0" lvl="0" indent="0" defTabSz="914400" eaLnBrk="1" fontAlgn="auto" latinLnBrk="0" hangingPunct="1">
              <a:lnSpc>
                <a:spcPct val="100000"/>
              </a:lnSpc>
              <a:spcBef>
                <a:spcPct val="0"/>
              </a:spcBef>
              <a:spcAft>
                <a:spcPct val="0"/>
              </a:spcAft>
              <a:buClrTx/>
              <a:buSzTx/>
              <a:buFontTx/>
              <a:buNone/>
              <a:defRPr/>
            </a:pPr>
            <a:r>
              <a:rPr kumimoji="0" lang="en-US" altLang="zh-CN"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rPr>
              <a:t>                             ——</a:t>
            </a: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马丁</a:t>
            </a:r>
            <a:r>
              <a:rPr kumimoji="0" lang="en-US" altLang="zh-CN"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a:t>
            </a: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路德</a:t>
            </a:r>
            <a:r>
              <a:rPr kumimoji="0" lang="en-US" altLang="zh-CN"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a:t>
            </a:r>
            <a:r>
              <a:rPr kumimoji="0" lang="zh-CN" altLang="en-US"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金</a:t>
            </a:r>
            <a:r>
              <a:rPr kumimoji="0" lang="en-US" altLang="zh-CN"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rPr>
              <a:t>《I have a dream</a:t>
            </a:r>
            <a:r>
              <a:rPr kumimoji="0" lang="en-US" altLang="zh-CN" sz="2800" b="1" i="0" u="none" strike="noStrike" kern="0" cap="none" spc="0" normalizeH="0" baseline="0" noProof="0" smtClean="0">
                <a:ln>
                  <a:noFill/>
                </a:ln>
                <a:solidFill>
                  <a:srgbClr val="002060"/>
                </a:solidFill>
                <a:effectLst/>
                <a:uLnTx/>
                <a:uFillTx/>
                <a:latin typeface="华文楷体" panose="02010600040101010101" pitchFamily="2" charset="-122"/>
                <a:ea typeface="华文楷体" panose="02010600040101010101" pitchFamily="2" charset="-122"/>
              </a:rPr>
              <a:t>》</a:t>
            </a:r>
            <a:endParaRPr kumimoji="0" lang="en-US" altLang="zh-CN" sz="2800" b="1" i="0" u="none" strike="noStrike" kern="0" cap="none" spc="0" normalizeH="0" baseline="0" noProof="0">
              <a:ln>
                <a:noFill/>
              </a:ln>
              <a:solidFill>
                <a:srgbClr val="002060"/>
              </a:solidFill>
              <a:effectLst/>
              <a:uLnTx/>
              <a:uFillTx/>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187624" y="0"/>
            <a:ext cx="6408712" cy="836712"/>
          </a:xfrm>
          <a:solidFill>
            <a:srgbClr val="92D050"/>
          </a:solidFill>
        </p:spPr>
        <p:txBody>
          <a:bodyPr>
            <a:normAutofit/>
          </a:bodyPr>
          <a:lstStyle/>
          <a:p>
            <a:r>
              <a:rPr lang="en-US" altLang="zh-CN" sz="3200" b="1" smtClean="0">
                <a:latin typeface="宋体" panose="02010600030101010101" pitchFamily="2" charset="-122"/>
                <a:ea typeface="宋体" panose="02010600030101010101" pitchFamily="2" charset="-122"/>
              </a:rPr>
              <a:t>1787</a:t>
            </a:r>
            <a:r>
              <a:rPr lang="zh-CN" altLang="en-US" sz="3200" b="1" smtClean="0">
                <a:latin typeface="宋体" panose="02010600030101010101" pitchFamily="2" charset="-122"/>
                <a:ea typeface="宋体" panose="02010600030101010101" pitchFamily="2" charset="-122"/>
              </a:rPr>
              <a:t>年宪法的评价</a:t>
            </a:r>
            <a:endParaRPr lang="zh-CN" altLang="en-US" sz="3200" b="1">
              <a:latin typeface="宋体" panose="02010600030101010101" pitchFamily="2" charset="-122"/>
              <a:ea typeface="宋体" panose="02010600030101010101" pitchFamily="2" charset="-122"/>
            </a:endParaRPr>
          </a:p>
        </p:txBody>
      </p:sp>
      <p:sp>
        <p:nvSpPr>
          <p:cNvPr id="3" name="内容占位符 2"/>
          <p:cNvSpPr>
            <a:spLocks noGrp="1"/>
          </p:cNvSpPr>
          <p:nvPr>
            <p:ph idx="1"/>
          </p:nvPr>
        </p:nvSpPr>
        <p:spPr>
          <a:xfrm>
            <a:off x="323528" y="1268760"/>
            <a:ext cx="8640960" cy="5112568"/>
          </a:xfrm>
        </p:spPr>
        <p:txBody>
          <a:bodyPr>
            <a:normAutofit fontScale="92500" lnSpcReduction="20000"/>
          </a:bodyPr>
          <a:lstStyle/>
          <a:p>
            <a:pPr marL="0" indent="0">
              <a:buNone/>
            </a:pPr>
            <a:r>
              <a:rPr lang="zh-CN" altLang="en-US" b="1" smtClean="0">
                <a:latin typeface="宋体" panose="02010600030101010101" pitchFamily="2" charset="-122"/>
                <a:ea typeface="宋体" panose="02010600030101010101" pitchFamily="2" charset="-122"/>
              </a:rPr>
              <a:t>积极：</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①是</a:t>
            </a:r>
            <a:r>
              <a:rPr lang="zh-CN" altLang="en-US" b="1">
                <a:latin typeface="宋体" panose="02010600030101010101" pitchFamily="2" charset="-122"/>
                <a:ea typeface="宋体" panose="02010600030101010101" pitchFamily="2" charset="-122"/>
              </a:rPr>
              <a:t>第一部比较完善的资产阶级成文</a:t>
            </a:r>
            <a:r>
              <a:rPr lang="zh-CN" altLang="en-US" b="1" smtClean="0">
                <a:latin typeface="宋体" panose="02010600030101010101" pitchFamily="2" charset="-122"/>
                <a:ea typeface="宋体" panose="02010600030101010101" pitchFamily="2" charset="-122"/>
              </a:rPr>
              <a:t>宪法；</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②强调</a:t>
            </a:r>
            <a:r>
              <a:rPr lang="zh-CN" altLang="en-US" b="1">
                <a:latin typeface="宋体" panose="02010600030101010101" pitchFamily="2" charset="-122"/>
                <a:ea typeface="宋体" panose="02010600030101010101" pitchFamily="2" charset="-122"/>
              </a:rPr>
              <a:t>加强国家权力，又避免了权力过于集中，体现了一定的民主</a:t>
            </a:r>
            <a:r>
              <a:rPr lang="zh-CN" altLang="en-US" b="1" smtClean="0">
                <a:latin typeface="宋体" panose="02010600030101010101" pitchFamily="2" charset="-122"/>
                <a:ea typeface="宋体" panose="02010600030101010101" pitchFamily="2" charset="-122"/>
              </a:rPr>
              <a:t>精神；</a:t>
            </a:r>
            <a:endParaRPr lang="zh-CN" altLang="en-US" b="1">
              <a:latin typeface="宋体" panose="02010600030101010101" pitchFamily="2" charset="-122"/>
              <a:ea typeface="宋体" panose="02010600030101010101" pitchFamily="2" charset="-122"/>
            </a:endParaRPr>
          </a:p>
          <a:p>
            <a:pPr marL="0" indent="0">
              <a:buNone/>
            </a:pPr>
            <a:r>
              <a:rPr lang="zh-CN" altLang="en-US" b="1">
                <a:latin typeface="宋体" panose="02010600030101010101" pitchFamily="2" charset="-122"/>
                <a:ea typeface="宋体" panose="02010600030101010101" pitchFamily="2" charset="-122"/>
              </a:rPr>
              <a:t> </a:t>
            </a:r>
            <a:r>
              <a:rPr lang="zh-CN" altLang="en-US" b="1" smtClean="0">
                <a:latin typeface="宋体" panose="02010600030101010101" pitchFamily="2" charset="-122"/>
                <a:ea typeface="宋体" panose="02010600030101010101" pitchFamily="2" charset="-122"/>
              </a:rPr>
              <a:t>③为</a:t>
            </a:r>
            <a:r>
              <a:rPr lang="zh-CN" altLang="en-US" b="1">
                <a:latin typeface="宋体" panose="02010600030101010101" pitchFamily="2" charset="-122"/>
                <a:ea typeface="宋体" panose="02010600030101010101" pitchFamily="2" charset="-122"/>
              </a:rPr>
              <a:t>美国的稳定与资本主义经济发展提供政治保障。   对其它资本主义国家制度的建立起到了示范作用。 </a:t>
            </a:r>
          </a:p>
          <a:p>
            <a:pPr marL="0" indent="0">
              <a:buNone/>
            </a:pPr>
            <a:r>
              <a:rPr lang="zh-CN" altLang="en-US" b="1" smtClean="0">
                <a:latin typeface="宋体" panose="02010600030101010101" pitchFamily="2" charset="-122"/>
                <a:ea typeface="宋体" panose="02010600030101010101" pitchFamily="2" charset="-122"/>
              </a:rPr>
              <a:t>局限：</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①承认</a:t>
            </a:r>
            <a:r>
              <a:rPr lang="zh-CN" altLang="en-US" b="1">
                <a:latin typeface="宋体" panose="02010600030101010101" pitchFamily="2" charset="-122"/>
                <a:ea typeface="宋体" panose="02010600030101010101" pitchFamily="2" charset="-122"/>
              </a:rPr>
              <a:t>奴隶制的</a:t>
            </a:r>
            <a:r>
              <a:rPr lang="zh-CN" altLang="en-US" b="1" smtClean="0">
                <a:latin typeface="宋体" panose="02010600030101010101" pitchFamily="2" charset="-122"/>
                <a:ea typeface="宋体" panose="02010600030101010101" pitchFamily="2" charset="-122"/>
              </a:rPr>
              <a:t>存在；</a:t>
            </a:r>
            <a:endParaRPr lang="en-US" altLang="zh-CN" b="1" smtClean="0">
              <a:latin typeface="宋体" panose="02010600030101010101" pitchFamily="2" charset="-122"/>
              <a:ea typeface="宋体" panose="02010600030101010101" pitchFamily="2" charset="-122"/>
            </a:endParaRPr>
          </a:p>
          <a:p>
            <a:pPr marL="0" indent="0">
              <a:buNone/>
            </a:pPr>
            <a:r>
              <a:rPr lang="zh-CN" altLang="zh-CN" b="1">
                <a:latin typeface="宋体" panose="02010600030101010101" pitchFamily="2" charset="-122"/>
                <a:ea typeface="宋体" panose="02010600030101010101" pitchFamily="2" charset="-122"/>
              </a:rPr>
              <a:t>②</a:t>
            </a:r>
            <a:r>
              <a:rPr lang="zh-CN" altLang="en-US" b="1" smtClean="0">
                <a:latin typeface="宋体" panose="02010600030101010101" pitchFamily="2" charset="-122"/>
                <a:ea typeface="宋体" panose="02010600030101010101" pitchFamily="2" charset="-122"/>
              </a:rPr>
              <a:t>不</a:t>
            </a:r>
            <a:r>
              <a:rPr lang="zh-CN" altLang="en-US" b="1">
                <a:latin typeface="宋体" panose="02010600030101010101" pitchFamily="2" charset="-122"/>
                <a:ea typeface="宋体" panose="02010600030101010101" pitchFamily="2" charset="-122"/>
              </a:rPr>
              <a:t>承认妇女、黑人和印第安人具有和白人男子相等的公民权利</a:t>
            </a:r>
            <a:r>
              <a:rPr lang="zh-CN" altLang="en-US" b="1" smtClean="0">
                <a:latin typeface="宋体" panose="02010600030101010101" pitchFamily="2" charset="-122"/>
                <a:ea typeface="宋体" panose="02010600030101010101" pitchFamily="2" charset="-122"/>
              </a:rPr>
              <a:t>等。</a:t>
            </a:r>
            <a:endParaRPr lang="zh-CN" altLang="en-US" b="1">
              <a:latin typeface="宋体" panose="02010600030101010101" pitchFamily="2" charset="-122"/>
              <a:ea typeface="宋体" panose="02010600030101010101" pitchFamily="2" charset="-122"/>
            </a:endParaRPr>
          </a:p>
        </p:txBody>
      </p:sp>
    </p:spTree>
  </p:cSld>
  <p:clrMapOvr>
    <a:masterClrMapping/>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31927" y="91380"/>
            <a:ext cx="8680146" cy="1070161"/>
          </a:xfrm>
        </p:spPr>
        <p:txBody>
          <a:bodyPr>
            <a:normAutofit/>
          </a:bodyPr>
          <a:lstStyle/>
          <a:p>
            <a:pPr marL="0" indent="0">
              <a:buNone/>
            </a:pPr>
            <a:r>
              <a:rPr lang="en-US" altLang="zh-CN" sz="2800" b="1" smtClean="0">
                <a:latin typeface="宋体" panose="02010600030101010101" pitchFamily="2" charset="-122"/>
                <a:ea typeface="宋体" panose="02010600030101010101" pitchFamily="2" charset="-122"/>
              </a:rPr>
              <a:t>3</a:t>
            </a:r>
            <a:r>
              <a:rPr lang="zh-CN" altLang="en-US" sz="2800" b="1" smtClean="0">
                <a:latin typeface="宋体" panose="02010600030101010101" pitchFamily="2" charset="-122"/>
                <a:ea typeface="宋体" panose="02010600030101010101" pitchFamily="2" charset="-122"/>
              </a:rPr>
              <a:t>、法国：</a:t>
            </a:r>
            <a:r>
              <a:rPr lang="en-US" altLang="zh-CN" sz="2800" b="1" smtClean="0">
                <a:latin typeface="宋体" panose="02010600030101010101" pitchFamily="2" charset="-122"/>
                <a:ea typeface="宋体" panose="02010600030101010101" pitchFamily="2" charset="-122"/>
              </a:rPr>
              <a:t>19</a:t>
            </a:r>
            <a:r>
              <a:rPr lang="zh-CN" altLang="en-US" sz="2800" b="1">
                <a:latin typeface="宋体" panose="02010600030101010101" pitchFamily="2" charset="-122"/>
                <a:ea typeface="宋体" panose="02010600030101010101" pitchFamily="2" charset="-122"/>
              </a:rPr>
              <a:t>世纪，法国</a:t>
            </a:r>
            <a:r>
              <a:rPr lang="zh-CN" altLang="en-US" sz="2800" b="1" smtClean="0">
                <a:latin typeface="宋体" panose="02010600030101010101" pitchFamily="2" charset="-122"/>
                <a:ea typeface="宋体" panose="02010600030101010101" pitchFamily="2" charset="-122"/>
              </a:rPr>
              <a:t>经历共和制</a:t>
            </a:r>
            <a:r>
              <a:rPr lang="zh-CN" altLang="en-US" sz="2800" b="1">
                <a:latin typeface="宋体" panose="02010600030101010101" pitchFamily="2" charset="-122"/>
                <a:ea typeface="宋体" panose="02010600030101010101" pitchFamily="2" charset="-122"/>
              </a:rPr>
              <a:t>和君主制的多次反复，</a:t>
            </a:r>
            <a:r>
              <a:rPr lang="zh-CN" altLang="en-US" sz="2800" b="1" smtClean="0">
                <a:latin typeface="宋体" panose="02010600030101010101" pitchFamily="2" charset="-122"/>
                <a:ea typeface="宋体" panose="02010600030101010101" pitchFamily="2" charset="-122"/>
              </a:rPr>
              <a:t>最后</a:t>
            </a:r>
            <a:r>
              <a:rPr lang="zh-CN" altLang="en-US" sz="2800" b="1">
                <a:latin typeface="宋体" panose="02010600030101010101" pitchFamily="2" charset="-122"/>
                <a:ea typeface="宋体" panose="02010600030101010101" pitchFamily="2" charset="-122"/>
              </a:rPr>
              <a:t>确立了共和</a:t>
            </a:r>
            <a:r>
              <a:rPr lang="zh-CN" altLang="en-US" sz="2800" b="1" smtClean="0">
                <a:latin typeface="宋体" panose="02010600030101010101" pitchFamily="2" charset="-122"/>
                <a:ea typeface="宋体" panose="02010600030101010101" pitchFamily="2" charset="-122"/>
              </a:rPr>
              <a:t>制度。</a:t>
            </a:r>
            <a:endParaRPr lang="zh-CN" altLang="en-US" sz="2800" b="1">
              <a:latin typeface="宋体" panose="02010600030101010101" pitchFamily="2" charset="-122"/>
              <a:ea typeface="宋体" panose="02010600030101010101" pitchFamily="2" charset="-122"/>
            </a:endParaRPr>
          </a:p>
          <a:p>
            <a:pPr marL="0" indent="0">
              <a:buNone/>
            </a:pPr>
            <a:endParaRPr lang="zh-CN" altLang="en-US" sz="2800" b="1">
              <a:latin typeface="宋体" panose="02010600030101010101" pitchFamily="2" charset="-122"/>
              <a:ea typeface="宋体" panose="02010600030101010101" pitchFamily="2" charset="-122"/>
            </a:endParaRPr>
          </a:p>
        </p:txBody>
      </p:sp>
      <p:sp>
        <p:nvSpPr>
          <p:cNvPr id="4" name="直接连接符 50177"/>
          <p:cNvSpPr>
            <a:spLocks noChangeShapeType="1"/>
          </p:cNvSpPr>
          <p:nvPr/>
        </p:nvSpPr>
        <p:spPr bwMode="auto">
          <a:xfrm>
            <a:off x="1187451" y="6237288"/>
            <a:ext cx="6402917" cy="0"/>
          </a:xfrm>
          <a:prstGeom prst="line">
            <a:avLst/>
          </a:prstGeom>
          <a:noFill/>
          <a:ln w="57150">
            <a:solidFill>
              <a:sysClr val="windowText" lastClr="000000"/>
            </a:solidFill>
            <a:round/>
            <a:tailEnd type="triangle" w="med" len="me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 name="直接连接符 50178"/>
          <p:cNvSpPr>
            <a:spLocks noChangeShapeType="1"/>
          </p:cNvSpPr>
          <p:nvPr/>
        </p:nvSpPr>
        <p:spPr bwMode="auto">
          <a:xfrm flipH="1" flipV="1">
            <a:off x="1219200" y="1662115"/>
            <a:ext cx="0" cy="4575175"/>
          </a:xfrm>
          <a:prstGeom prst="line">
            <a:avLst/>
          </a:prstGeom>
          <a:noFill/>
          <a:ln w="57150">
            <a:solidFill>
              <a:sysClr val="windowText" lastClr="000000"/>
            </a:solidFill>
            <a:round/>
            <a:tailEnd type="triangle" w="med" len="me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流程图: 联系 50179"/>
          <p:cNvSpPr>
            <a:spLocks noChangeArrowheads="1"/>
          </p:cNvSpPr>
          <p:nvPr/>
        </p:nvSpPr>
        <p:spPr bwMode="auto">
          <a:xfrm>
            <a:off x="1143000" y="4038600"/>
            <a:ext cx="139700" cy="152400"/>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 name="流程图: 联系 50180"/>
          <p:cNvSpPr>
            <a:spLocks noChangeArrowheads="1"/>
          </p:cNvSpPr>
          <p:nvPr/>
        </p:nvSpPr>
        <p:spPr bwMode="auto">
          <a:xfrm>
            <a:off x="1763720" y="6165854"/>
            <a:ext cx="88767" cy="96839"/>
          </a:xfrm>
          <a:prstGeom prst="flowChartConnector">
            <a:avLst/>
          </a:prstGeom>
          <a:solidFill>
            <a:srgbClr val="FF3300"/>
          </a:solidFill>
          <a:ln w="9525">
            <a:solidFill>
              <a:sysClr val="windowText" lastClr="000000"/>
            </a:solidFill>
            <a:round/>
          </a:ln>
        </p:spPr>
        <p:txBody>
          <a:bodyPr wrap="none"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rgbClr val="FF3300"/>
              </a:solidFill>
              <a:effectLst/>
              <a:uLnTx/>
              <a:uFillTx/>
              <a:latin typeface="Arial" panose="020b0604020202020204" pitchFamily="34" charset="0"/>
            </a:endParaRPr>
          </a:p>
        </p:txBody>
      </p:sp>
      <p:sp>
        <p:nvSpPr>
          <p:cNvPr id="8" name="流程图: 联系 50181"/>
          <p:cNvSpPr>
            <a:spLocks noChangeArrowheads="1"/>
          </p:cNvSpPr>
          <p:nvPr/>
        </p:nvSpPr>
        <p:spPr bwMode="auto">
          <a:xfrm>
            <a:off x="2411421" y="6165854"/>
            <a:ext cx="88767" cy="96839"/>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9" name="流程图: 联系 50182"/>
          <p:cNvSpPr>
            <a:spLocks noChangeArrowheads="1"/>
          </p:cNvSpPr>
          <p:nvPr/>
        </p:nvSpPr>
        <p:spPr bwMode="auto">
          <a:xfrm>
            <a:off x="3132146" y="6165854"/>
            <a:ext cx="88767" cy="96839"/>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0" name="流程图: 联系 50183"/>
          <p:cNvSpPr>
            <a:spLocks noChangeArrowheads="1"/>
          </p:cNvSpPr>
          <p:nvPr/>
        </p:nvSpPr>
        <p:spPr bwMode="auto">
          <a:xfrm>
            <a:off x="3779846" y="6165854"/>
            <a:ext cx="88767" cy="96839"/>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流程图: 联系 50184"/>
          <p:cNvSpPr>
            <a:spLocks noChangeArrowheads="1"/>
          </p:cNvSpPr>
          <p:nvPr/>
        </p:nvSpPr>
        <p:spPr bwMode="auto">
          <a:xfrm>
            <a:off x="4500571" y="6165854"/>
            <a:ext cx="88767" cy="96839"/>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2" name="流程图: 联系 50185"/>
          <p:cNvSpPr>
            <a:spLocks noChangeArrowheads="1"/>
          </p:cNvSpPr>
          <p:nvPr/>
        </p:nvSpPr>
        <p:spPr bwMode="auto">
          <a:xfrm>
            <a:off x="5148271" y="6165854"/>
            <a:ext cx="88767" cy="96839"/>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3" name="流程图: 联系 50186"/>
          <p:cNvSpPr>
            <a:spLocks noChangeArrowheads="1"/>
          </p:cNvSpPr>
          <p:nvPr/>
        </p:nvSpPr>
        <p:spPr bwMode="auto">
          <a:xfrm>
            <a:off x="5867400" y="6165854"/>
            <a:ext cx="88768" cy="96839"/>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4" name="流程图: 联系 50187"/>
          <p:cNvSpPr>
            <a:spLocks noChangeArrowheads="1"/>
          </p:cNvSpPr>
          <p:nvPr/>
        </p:nvSpPr>
        <p:spPr bwMode="auto">
          <a:xfrm>
            <a:off x="6516696" y="6165854"/>
            <a:ext cx="88767" cy="96839"/>
          </a:xfrm>
          <a:prstGeom prst="flowChartConnector">
            <a:avLst/>
          </a:prstGeom>
          <a:solidFill>
            <a:srgbClr val="4F81BD"/>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5" name="流程图: 联系 50188"/>
          <p:cNvSpPr>
            <a:spLocks noChangeArrowheads="1"/>
          </p:cNvSpPr>
          <p:nvPr/>
        </p:nvSpPr>
        <p:spPr bwMode="auto">
          <a:xfrm>
            <a:off x="7380296" y="6165854"/>
            <a:ext cx="88767" cy="96839"/>
          </a:xfrm>
          <a:prstGeom prst="flowChartConnector">
            <a:avLst/>
          </a:prstGeom>
          <a:solidFill>
            <a:srgbClr val="4F81BD"/>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6" name="文本框 50189"/>
          <p:cNvSpPr txBox="1">
            <a:spLocks noChangeArrowheads="1"/>
          </p:cNvSpPr>
          <p:nvPr/>
        </p:nvSpPr>
        <p:spPr bwMode="auto">
          <a:xfrm>
            <a:off x="152400" y="5257805"/>
            <a:ext cx="908050" cy="954107"/>
          </a:xfrm>
          <a:prstGeom prst="rect">
            <a:avLst/>
          </a:prstGeom>
          <a:noFill/>
          <a:ln w="9525">
            <a:noFill/>
            <a:miter lim="800000"/>
          </a:ln>
        </p:spPr>
        <p:txBody>
          <a:bodyPr wrap="square">
            <a:spAutoFit/>
          </a:bodyPr>
          <a:lstStyle/>
          <a:p>
            <a:pPr>
              <a:spcBef>
                <a:spcPct val="50000"/>
              </a:spcBef>
            </a:pPr>
            <a:r>
              <a:rPr lang="zh-CN" altLang="en-US" sz="2800">
                <a:solidFill>
                  <a:srgbClr val="000000"/>
                </a:solidFill>
                <a:latin typeface="华文楷体" panose="02010600040101010101" pitchFamily="2" charset="-122"/>
                <a:ea typeface="华文楷体" panose="02010600040101010101" pitchFamily="2" charset="-122"/>
              </a:rPr>
              <a:t>封建</a:t>
            </a:r>
            <a:br>
              <a:rPr lang="zh-CN" altLang="en-US" sz="2800">
                <a:solidFill>
                  <a:srgbClr val="000000"/>
                </a:solidFill>
                <a:latin typeface="华文楷体" panose="02010600040101010101" pitchFamily="2" charset="-122"/>
                <a:ea typeface="华文楷体" panose="02010600040101010101" pitchFamily="2" charset="-122"/>
              </a:rPr>
            </a:br>
            <a:r>
              <a:rPr lang="zh-CN" altLang="en-US" sz="2800">
                <a:solidFill>
                  <a:srgbClr val="000000"/>
                </a:solidFill>
                <a:latin typeface="华文楷体" panose="02010600040101010101" pitchFamily="2" charset="-122"/>
                <a:ea typeface="华文楷体" panose="02010600040101010101" pitchFamily="2" charset="-122"/>
              </a:rPr>
              <a:t>专制</a:t>
            </a:r>
          </a:p>
        </p:txBody>
      </p:sp>
      <p:sp>
        <p:nvSpPr>
          <p:cNvPr id="17" name="文本框 50190"/>
          <p:cNvSpPr txBox="1">
            <a:spLocks noChangeArrowheads="1"/>
          </p:cNvSpPr>
          <p:nvPr/>
        </p:nvSpPr>
        <p:spPr bwMode="auto">
          <a:xfrm>
            <a:off x="152400" y="2667006"/>
            <a:ext cx="1130300" cy="954107"/>
          </a:xfrm>
          <a:prstGeom prst="rect">
            <a:avLst/>
          </a:prstGeom>
          <a:noFill/>
          <a:ln w="9525">
            <a:noFill/>
            <a:miter lim="800000"/>
          </a:ln>
        </p:spPr>
        <p:txBody>
          <a:bodyPr wrap="square">
            <a:spAutoFit/>
          </a:bodyPr>
          <a:lstStyle/>
          <a:p>
            <a:pPr>
              <a:spcBef>
                <a:spcPct val="50000"/>
              </a:spcBef>
            </a:pPr>
            <a:r>
              <a:rPr lang="zh-CN" altLang="en-US" sz="2800">
                <a:solidFill>
                  <a:srgbClr val="000000"/>
                </a:solidFill>
                <a:latin typeface="华文楷体" panose="02010600040101010101" pitchFamily="2" charset="-122"/>
                <a:ea typeface="华文楷体" panose="02010600040101010101" pitchFamily="2" charset="-122"/>
              </a:rPr>
              <a:t>君主</a:t>
            </a:r>
            <a:br>
              <a:rPr lang="zh-CN" altLang="en-US" sz="2800">
                <a:solidFill>
                  <a:srgbClr val="000000"/>
                </a:solidFill>
                <a:latin typeface="华文楷体" panose="02010600040101010101" pitchFamily="2" charset="-122"/>
                <a:ea typeface="华文楷体" panose="02010600040101010101" pitchFamily="2" charset="-122"/>
              </a:rPr>
            </a:br>
            <a:r>
              <a:rPr lang="zh-CN" altLang="en-US" sz="2800">
                <a:solidFill>
                  <a:srgbClr val="000000"/>
                </a:solidFill>
                <a:latin typeface="华文楷体" panose="02010600040101010101" pitchFamily="2" charset="-122"/>
                <a:ea typeface="华文楷体" panose="02010600040101010101" pitchFamily="2" charset="-122"/>
              </a:rPr>
              <a:t>立宪</a:t>
            </a:r>
          </a:p>
        </p:txBody>
      </p:sp>
      <p:sp>
        <p:nvSpPr>
          <p:cNvPr id="18" name="文本框 50192"/>
          <p:cNvSpPr txBox="1">
            <a:spLocks noChangeArrowheads="1"/>
          </p:cNvSpPr>
          <p:nvPr/>
        </p:nvSpPr>
        <p:spPr bwMode="auto">
          <a:xfrm>
            <a:off x="152400" y="3810000"/>
            <a:ext cx="1047750" cy="523220"/>
          </a:xfrm>
          <a:prstGeom prst="rect">
            <a:avLst/>
          </a:prstGeom>
          <a:noFill/>
          <a:ln w="9525">
            <a:noFill/>
            <a:miter lim="800000"/>
          </a:ln>
        </p:spPr>
        <p:txBody>
          <a:bodyPr wrap="square">
            <a:spAutoFit/>
          </a:bodyPr>
          <a:lstStyle/>
          <a:p>
            <a:pPr>
              <a:spcBef>
                <a:spcPct val="50000"/>
              </a:spcBef>
            </a:pPr>
            <a:r>
              <a:rPr lang="zh-CN" altLang="en-US" sz="2800">
                <a:solidFill>
                  <a:srgbClr val="000000"/>
                </a:solidFill>
                <a:latin typeface="华文楷体" panose="02010600040101010101" pitchFamily="2" charset="-122"/>
                <a:ea typeface="华文楷体" panose="02010600040101010101" pitchFamily="2" charset="-122"/>
              </a:rPr>
              <a:t>帝制</a:t>
            </a:r>
          </a:p>
        </p:txBody>
      </p:sp>
      <p:sp>
        <p:nvSpPr>
          <p:cNvPr id="19" name="文本框 50195"/>
          <p:cNvSpPr txBox="1">
            <a:spLocks noChangeArrowheads="1"/>
          </p:cNvSpPr>
          <p:nvPr/>
        </p:nvSpPr>
        <p:spPr bwMode="auto">
          <a:xfrm>
            <a:off x="1295400" y="6248405"/>
            <a:ext cx="2374900" cy="461665"/>
          </a:xfrm>
          <a:prstGeom prst="rect">
            <a:avLst/>
          </a:prstGeom>
          <a:noFill/>
          <a:ln w="9525">
            <a:noFill/>
            <a:miter lim="800000"/>
          </a:ln>
        </p:spPr>
        <p:txBody>
          <a:bodyPr wrap="square">
            <a:spAutoFit/>
          </a:bodyPr>
          <a:lstStyle/>
          <a:p>
            <a:pPr>
              <a:spcBef>
                <a:spcPct val="50000"/>
              </a:spcBef>
            </a:pPr>
            <a:r>
              <a:rPr lang="en-US" altLang="zh-CN" sz="2400">
                <a:latin typeface="Times New Roman" panose="02020603050405020304" pitchFamily="18" charset="0"/>
              </a:rPr>
              <a:t>1788</a:t>
            </a:r>
          </a:p>
        </p:txBody>
      </p:sp>
      <p:sp>
        <p:nvSpPr>
          <p:cNvPr id="20" name="文本框 50196"/>
          <p:cNvSpPr txBox="1">
            <a:spLocks noChangeArrowheads="1"/>
          </p:cNvSpPr>
          <p:nvPr/>
        </p:nvSpPr>
        <p:spPr bwMode="auto">
          <a:xfrm>
            <a:off x="2057403" y="6248405"/>
            <a:ext cx="2112963" cy="461665"/>
          </a:xfrm>
          <a:prstGeom prst="rect">
            <a:avLst/>
          </a:prstGeom>
          <a:noFill/>
          <a:ln w="9525">
            <a:noFill/>
            <a:miter lim="800000"/>
          </a:ln>
        </p:spPr>
        <p:txBody>
          <a:bodyPr wrap="square">
            <a:spAutoFit/>
          </a:bodyPr>
          <a:lstStyle/>
          <a:p>
            <a:pPr>
              <a:spcBef>
                <a:spcPct val="50000"/>
              </a:spcBef>
            </a:pPr>
            <a:r>
              <a:rPr lang="en-US" altLang="zh-CN" sz="2400">
                <a:solidFill>
                  <a:srgbClr val="FF0000"/>
                </a:solidFill>
                <a:latin typeface="Times New Roman" panose="02020603050405020304" pitchFamily="18" charset="0"/>
              </a:rPr>
              <a:t>1789</a:t>
            </a:r>
          </a:p>
        </p:txBody>
      </p:sp>
      <p:sp>
        <p:nvSpPr>
          <p:cNvPr id="21" name="文本框 50197"/>
          <p:cNvSpPr txBox="1">
            <a:spLocks noChangeArrowheads="1"/>
          </p:cNvSpPr>
          <p:nvPr/>
        </p:nvSpPr>
        <p:spPr bwMode="auto">
          <a:xfrm>
            <a:off x="2819408" y="6248405"/>
            <a:ext cx="2112963" cy="461665"/>
          </a:xfrm>
          <a:prstGeom prst="rect">
            <a:avLst/>
          </a:prstGeom>
          <a:noFill/>
          <a:ln w="9525">
            <a:noFill/>
            <a:miter lim="800000"/>
          </a:ln>
        </p:spPr>
        <p:txBody>
          <a:bodyPr wrap="square">
            <a:spAutoFit/>
          </a:bodyPr>
          <a:lstStyle/>
          <a:p>
            <a:pPr>
              <a:spcBef>
                <a:spcPct val="50000"/>
              </a:spcBef>
            </a:pPr>
            <a:r>
              <a:rPr lang="en-US" altLang="zh-CN" sz="2400">
                <a:latin typeface="Times New Roman" panose="02020603050405020304" pitchFamily="18" charset="0"/>
              </a:rPr>
              <a:t>1792</a:t>
            </a:r>
          </a:p>
        </p:txBody>
      </p:sp>
      <p:sp>
        <p:nvSpPr>
          <p:cNvPr id="22" name="文本框 50198"/>
          <p:cNvSpPr txBox="1">
            <a:spLocks noChangeArrowheads="1"/>
          </p:cNvSpPr>
          <p:nvPr/>
        </p:nvSpPr>
        <p:spPr bwMode="auto">
          <a:xfrm>
            <a:off x="3505201" y="6248405"/>
            <a:ext cx="2441840" cy="461665"/>
          </a:xfrm>
          <a:prstGeom prst="rect">
            <a:avLst/>
          </a:prstGeom>
          <a:noFill/>
          <a:ln w="9525">
            <a:noFill/>
            <a:miter lim="800000"/>
          </a:ln>
        </p:spPr>
        <p:txBody>
          <a:bodyPr wrap="square">
            <a:spAutoFit/>
          </a:bodyPr>
          <a:lstStyle/>
          <a:p>
            <a:pPr>
              <a:spcBef>
                <a:spcPct val="50000"/>
              </a:spcBef>
            </a:pPr>
            <a:r>
              <a:rPr lang="en-US" altLang="zh-CN" sz="2400">
                <a:latin typeface="Times New Roman" panose="02020603050405020304" pitchFamily="18" charset="0"/>
              </a:rPr>
              <a:t>1804</a:t>
            </a:r>
          </a:p>
        </p:txBody>
      </p:sp>
      <p:sp>
        <p:nvSpPr>
          <p:cNvPr id="23" name="文本框 50199"/>
          <p:cNvSpPr txBox="1">
            <a:spLocks noChangeArrowheads="1"/>
          </p:cNvSpPr>
          <p:nvPr/>
        </p:nvSpPr>
        <p:spPr bwMode="auto">
          <a:xfrm>
            <a:off x="4211646" y="6237293"/>
            <a:ext cx="2376355" cy="461665"/>
          </a:xfrm>
          <a:prstGeom prst="rect">
            <a:avLst/>
          </a:prstGeom>
          <a:noFill/>
          <a:ln w="9525">
            <a:noFill/>
            <a:miter lim="800000"/>
          </a:ln>
        </p:spPr>
        <p:txBody>
          <a:bodyPr wrap="square">
            <a:spAutoFit/>
          </a:bodyPr>
          <a:lstStyle/>
          <a:p>
            <a:pPr>
              <a:spcBef>
                <a:spcPct val="50000"/>
              </a:spcBef>
            </a:pPr>
            <a:r>
              <a:rPr lang="en-US" altLang="zh-CN" sz="2400">
                <a:latin typeface="Times New Roman" panose="02020603050405020304" pitchFamily="18" charset="0"/>
              </a:rPr>
              <a:t>1815</a:t>
            </a:r>
          </a:p>
        </p:txBody>
      </p:sp>
      <p:sp>
        <p:nvSpPr>
          <p:cNvPr id="24" name="文本框 50200"/>
          <p:cNvSpPr txBox="1">
            <a:spLocks noChangeArrowheads="1"/>
          </p:cNvSpPr>
          <p:nvPr/>
        </p:nvSpPr>
        <p:spPr bwMode="auto">
          <a:xfrm>
            <a:off x="4876801" y="6248405"/>
            <a:ext cx="2507324" cy="461665"/>
          </a:xfrm>
          <a:prstGeom prst="rect">
            <a:avLst/>
          </a:prstGeom>
          <a:noFill/>
          <a:ln w="9525">
            <a:noFill/>
            <a:miter lim="800000"/>
          </a:ln>
        </p:spPr>
        <p:txBody>
          <a:bodyPr wrap="square">
            <a:spAutoFit/>
          </a:bodyPr>
          <a:lstStyle/>
          <a:p>
            <a:pPr>
              <a:spcBef>
                <a:spcPct val="50000"/>
              </a:spcBef>
            </a:pPr>
            <a:r>
              <a:rPr lang="en-US" altLang="zh-CN" sz="2400">
                <a:latin typeface="Times New Roman" panose="02020603050405020304" pitchFamily="18" charset="0"/>
              </a:rPr>
              <a:t>1830</a:t>
            </a:r>
          </a:p>
        </p:txBody>
      </p:sp>
      <p:sp>
        <p:nvSpPr>
          <p:cNvPr id="25" name="文本框 50201"/>
          <p:cNvSpPr txBox="1">
            <a:spLocks noChangeArrowheads="1"/>
          </p:cNvSpPr>
          <p:nvPr/>
        </p:nvSpPr>
        <p:spPr bwMode="auto">
          <a:xfrm>
            <a:off x="5562600" y="6248405"/>
            <a:ext cx="1915054" cy="461665"/>
          </a:xfrm>
          <a:prstGeom prst="rect">
            <a:avLst/>
          </a:prstGeom>
          <a:noFill/>
          <a:ln w="9525">
            <a:noFill/>
            <a:miter lim="800000"/>
          </a:ln>
        </p:spPr>
        <p:txBody>
          <a:bodyPr wrap="square">
            <a:spAutoFit/>
          </a:bodyPr>
          <a:lstStyle/>
          <a:p>
            <a:pPr>
              <a:spcBef>
                <a:spcPct val="50000"/>
              </a:spcBef>
            </a:pPr>
            <a:r>
              <a:rPr lang="en-US" altLang="zh-CN" sz="2400">
                <a:latin typeface="Times New Roman" panose="02020603050405020304" pitchFamily="18" charset="0"/>
              </a:rPr>
              <a:t>1848</a:t>
            </a:r>
          </a:p>
        </p:txBody>
      </p:sp>
      <p:sp>
        <p:nvSpPr>
          <p:cNvPr id="26" name="文本框 50202"/>
          <p:cNvSpPr txBox="1">
            <a:spLocks noChangeArrowheads="1"/>
          </p:cNvSpPr>
          <p:nvPr/>
        </p:nvSpPr>
        <p:spPr bwMode="auto">
          <a:xfrm>
            <a:off x="6324600" y="6248405"/>
            <a:ext cx="727604" cy="830997"/>
          </a:xfrm>
          <a:prstGeom prst="rect">
            <a:avLst/>
          </a:prstGeom>
          <a:noFill/>
          <a:ln w="9525">
            <a:noFill/>
            <a:miter lim="800000"/>
          </a:ln>
        </p:spPr>
        <p:txBody>
          <a:bodyPr wrap="square">
            <a:spAutoFit/>
          </a:bodyPr>
          <a:lstStyle/>
          <a:p>
            <a:r>
              <a:rPr lang="en-US" altLang="zh-CN" sz="2400">
                <a:latin typeface="Times New Roman" panose="02020603050405020304" pitchFamily="18" charset="0"/>
              </a:rPr>
              <a:t>1852</a:t>
            </a:r>
          </a:p>
        </p:txBody>
      </p:sp>
      <p:sp>
        <p:nvSpPr>
          <p:cNvPr id="27" name="流程图: 联系 50204"/>
          <p:cNvSpPr>
            <a:spLocks noChangeArrowheads="1"/>
          </p:cNvSpPr>
          <p:nvPr/>
        </p:nvSpPr>
        <p:spPr bwMode="auto">
          <a:xfrm>
            <a:off x="1676400" y="5562600"/>
            <a:ext cx="269214" cy="228600"/>
          </a:xfrm>
          <a:prstGeom prst="flowChartConnector">
            <a:avLst/>
          </a:prstGeom>
          <a:solidFill>
            <a:srgbClr val="3399FF"/>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8" name="流程图: 联系 50205"/>
          <p:cNvSpPr>
            <a:spLocks noChangeArrowheads="1"/>
          </p:cNvSpPr>
          <p:nvPr/>
        </p:nvSpPr>
        <p:spPr bwMode="auto">
          <a:xfrm>
            <a:off x="3048000" y="1676401"/>
            <a:ext cx="209550" cy="193675"/>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29" name="流程图: 联系 50206"/>
          <p:cNvSpPr>
            <a:spLocks noChangeArrowheads="1"/>
          </p:cNvSpPr>
          <p:nvPr/>
        </p:nvSpPr>
        <p:spPr bwMode="auto">
          <a:xfrm>
            <a:off x="4419600" y="5486400"/>
            <a:ext cx="279400" cy="228600"/>
          </a:xfrm>
          <a:prstGeom prst="flowChartConnector">
            <a:avLst/>
          </a:prstGeom>
          <a:solidFill>
            <a:srgbClr val="3399FF"/>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0" name="流程图: 联系 50207">
            <a:hlinkClick action="ppaction://hlinkshowjump?jump=nextslide"/>
          </p:cNvPr>
          <p:cNvSpPr>
            <a:spLocks noChangeArrowheads="1"/>
          </p:cNvSpPr>
          <p:nvPr/>
        </p:nvSpPr>
        <p:spPr bwMode="auto">
          <a:xfrm>
            <a:off x="3657600" y="4038605"/>
            <a:ext cx="209550" cy="249239"/>
          </a:xfrm>
          <a:prstGeom prst="flowChartConnector">
            <a:avLst/>
          </a:prstGeom>
          <a:solidFill>
            <a:srgbClr val="0000FF"/>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1" name="流程图: 联系 50208"/>
          <p:cNvSpPr>
            <a:spLocks noChangeArrowheads="1"/>
          </p:cNvSpPr>
          <p:nvPr/>
        </p:nvSpPr>
        <p:spPr bwMode="auto">
          <a:xfrm>
            <a:off x="5029200" y="2971800"/>
            <a:ext cx="209550" cy="228600"/>
          </a:xfrm>
          <a:prstGeom prst="flowChartConnector">
            <a:avLst/>
          </a:prstGeom>
          <a:solidFill>
            <a:srgbClr val="66FF66"/>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2" name="流程图: 联系 50209"/>
          <p:cNvSpPr>
            <a:spLocks noChangeArrowheads="1"/>
          </p:cNvSpPr>
          <p:nvPr/>
        </p:nvSpPr>
        <p:spPr bwMode="auto">
          <a:xfrm>
            <a:off x="5724529" y="1600201"/>
            <a:ext cx="200819" cy="196851"/>
          </a:xfrm>
          <a:prstGeom prst="flowChartConnector">
            <a:avLst/>
          </a:prstGeom>
          <a:solidFill>
            <a:srgbClr val="FF00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3" name="流程图: 联系 50210"/>
          <p:cNvSpPr>
            <a:spLocks noChangeArrowheads="1"/>
          </p:cNvSpPr>
          <p:nvPr/>
        </p:nvSpPr>
        <p:spPr bwMode="auto">
          <a:xfrm>
            <a:off x="6477000" y="4038600"/>
            <a:ext cx="209550" cy="228600"/>
          </a:xfrm>
          <a:prstGeom prst="flowChartConnector">
            <a:avLst/>
          </a:prstGeom>
          <a:solidFill>
            <a:srgbClr val="0000FF"/>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4" name="流程图: 联系 50211"/>
          <p:cNvSpPr>
            <a:spLocks noChangeArrowheads="1"/>
          </p:cNvSpPr>
          <p:nvPr/>
        </p:nvSpPr>
        <p:spPr bwMode="auto">
          <a:xfrm flipH="1">
            <a:off x="7309647" y="1422260"/>
            <a:ext cx="218281" cy="201613"/>
          </a:xfrm>
          <a:prstGeom prst="flowChartConnector">
            <a:avLst/>
          </a:prstGeom>
          <a:solidFill>
            <a:srgbClr val="FF00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5" name="直接连接符 50212"/>
          <p:cNvSpPr>
            <a:spLocks noChangeShapeType="1"/>
          </p:cNvSpPr>
          <p:nvPr/>
        </p:nvSpPr>
        <p:spPr bwMode="auto">
          <a:xfrm flipV="1">
            <a:off x="1835152" y="3048003"/>
            <a:ext cx="483129" cy="2541588"/>
          </a:xfrm>
          <a:prstGeom prst="line">
            <a:avLst/>
          </a:prstGeom>
          <a:noFill/>
          <a:ln w="57150">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6" name="直接连接符 50213"/>
          <p:cNvSpPr>
            <a:spLocks noChangeShapeType="1"/>
          </p:cNvSpPr>
          <p:nvPr/>
        </p:nvSpPr>
        <p:spPr bwMode="auto">
          <a:xfrm flipV="1">
            <a:off x="2362205" y="1844676"/>
            <a:ext cx="705777" cy="1127125"/>
          </a:xfrm>
          <a:prstGeom prst="line">
            <a:avLst/>
          </a:prstGeom>
          <a:noFill/>
          <a:ln w="57150">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7" name="直接连接符 50214"/>
          <p:cNvSpPr>
            <a:spLocks noChangeShapeType="1"/>
          </p:cNvSpPr>
          <p:nvPr/>
        </p:nvSpPr>
        <p:spPr bwMode="auto">
          <a:xfrm>
            <a:off x="3132138" y="1844681"/>
            <a:ext cx="528240" cy="2232025"/>
          </a:xfrm>
          <a:prstGeom prst="line">
            <a:avLst/>
          </a:prstGeom>
          <a:noFill/>
          <a:ln w="57150">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8" name="直接连接符 50215"/>
          <p:cNvSpPr>
            <a:spLocks noChangeShapeType="1"/>
          </p:cNvSpPr>
          <p:nvPr/>
        </p:nvSpPr>
        <p:spPr bwMode="auto">
          <a:xfrm>
            <a:off x="3851283" y="4267203"/>
            <a:ext cx="660665" cy="1220788"/>
          </a:xfrm>
          <a:prstGeom prst="line">
            <a:avLst/>
          </a:prstGeom>
          <a:noFill/>
          <a:ln w="57150">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39" name="直接连接符 50216"/>
          <p:cNvSpPr>
            <a:spLocks noChangeShapeType="1"/>
          </p:cNvSpPr>
          <p:nvPr/>
        </p:nvSpPr>
        <p:spPr bwMode="auto">
          <a:xfrm flipV="1">
            <a:off x="4572000" y="3200400"/>
            <a:ext cx="488950" cy="2286000"/>
          </a:xfrm>
          <a:prstGeom prst="line">
            <a:avLst/>
          </a:prstGeom>
          <a:noFill/>
          <a:ln w="57150">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0" name="直接连接符 50217"/>
          <p:cNvSpPr>
            <a:spLocks noChangeShapeType="1"/>
          </p:cNvSpPr>
          <p:nvPr/>
        </p:nvSpPr>
        <p:spPr bwMode="auto">
          <a:xfrm flipV="1">
            <a:off x="5181601" y="1773237"/>
            <a:ext cx="563166" cy="1198563"/>
          </a:xfrm>
          <a:prstGeom prst="line">
            <a:avLst/>
          </a:prstGeom>
          <a:noFill/>
          <a:ln w="57150">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1" name="直接连接符 50218"/>
          <p:cNvSpPr>
            <a:spLocks noChangeShapeType="1"/>
          </p:cNvSpPr>
          <p:nvPr/>
        </p:nvSpPr>
        <p:spPr bwMode="auto">
          <a:xfrm>
            <a:off x="5791200" y="1752600"/>
            <a:ext cx="698500" cy="2286000"/>
          </a:xfrm>
          <a:prstGeom prst="line">
            <a:avLst/>
          </a:prstGeom>
          <a:noFill/>
          <a:ln w="57150">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2" name="直接连接符 50219"/>
          <p:cNvSpPr>
            <a:spLocks noChangeShapeType="1"/>
          </p:cNvSpPr>
          <p:nvPr/>
        </p:nvSpPr>
        <p:spPr bwMode="auto">
          <a:xfrm flipV="1">
            <a:off x="6629400" y="1447800"/>
            <a:ext cx="768350" cy="2590800"/>
          </a:xfrm>
          <a:prstGeom prst="line">
            <a:avLst/>
          </a:prstGeom>
          <a:noFill/>
          <a:ln w="57150">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43" name="十字星 50220"/>
          <p:cNvSpPr>
            <a:spLocks noChangeArrowheads="1"/>
          </p:cNvSpPr>
          <p:nvPr/>
        </p:nvSpPr>
        <p:spPr bwMode="auto">
          <a:xfrm>
            <a:off x="2133600" y="2895600"/>
            <a:ext cx="279400" cy="381000"/>
          </a:xfrm>
          <a:prstGeom prst="star4">
            <a:avLst>
              <a:gd name="adj" fmla="val 26560"/>
            </a:avLst>
          </a:prstGeom>
          <a:solidFill>
            <a:srgbClr val="FF3300"/>
          </a:solidFill>
          <a:ln w="9525">
            <a:solidFill>
              <a:srgbClr val="FF3399"/>
            </a:solidFill>
            <a:miter lim="800000"/>
          </a:ln>
        </p:spPr>
        <p:txBody>
          <a:bodyPr wrap="none" anchor="ctr"/>
          <a:lstStyle/>
          <a:p>
            <a:pPr algn="ctr"/>
            <a:endParaRPr lang="zh-CN" altLang="en-US" b="0">
              <a:solidFill>
                <a:srgbClr val="FF6600"/>
              </a:solidFill>
              <a:latin typeface="Arial" panose="020b0604020202020204" pitchFamily="34" charset="0"/>
            </a:endParaRPr>
          </a:p>
        </p:txBody>
      </p:sp>
      <p:sp>
        <p:nvSpPr>
          <p:cNvPr id="44" name="文本框 50221"/>
          <p:cNvSpPr txBox="1">
            <a:spLocks noChangeArrowheads="1"/>
          </p:cNvSpPr>
          <p:nvPr/>
        </p:nvSpPr>
        <p:spPr bwMode="auto">
          <a:xfrm>
            <a:off x="1667614" y="3105151"/>
            <a:ext cx="1046440" cy="1866900"/>
          </a:xfrm>
          <a:prstGeom prst="rect">
            <a:avLst/>
          </a:prstGeom>
          <a:noFill/>
          <a:ln w="9525">
            <a:noFill/>
            <a:miter lim="800000"/>
          </a:ln>
        </p:spPr>
        <p:txBody>
          <a:bodyPr vert="eaVert" wrap="square">
            <a:spAutoFit/>
          </a:bodyPr>
          <a:lstStyle/>
          <a:p>
            <a:pPr>
              <a:spcBef>
                <a:spcPct val="50000"/>
              </a:spcBef>
            </a:pPr>
            <a:r>
              <a:rPr lang="zh-CN" altLang="en-US" sz="2800" b="1">
                <a:solidFill>
                  <a:srgbClr val="FF3300"/>
                </a:solidFill>
                <a:latin typeface="华文楷体" panose="02010600040101010101" pitchFamily="2" charset="-122"/>
                <a:ea typeface="华文楷体" panose="02010600040101010101" pitchFamily="2" charset="-122"/>
              </a:rPr>
              <a:t>攻占巴士底狱</a:t>
            </a:r>
          </a:p>
        </p:txBody>
      </p:sp>
      <p:sp>
        <p:nvSpPr>
          <p:cNvPr id="45" name="文本框 50222"/>
          <p:cNvSpPr txBox="1">
            <a:spLocks noChangeArrowheads="1"/>
          </p:cNvSpPr>
          <p:nvPr/>
        </p:nvSpPr>
        <p:spPr bwMode="auto">
          <a:xfrm>
            <a:off x="1905000" y="1143000"/>
            <a:ext cx="2305050" cy="523220"/>
          </a:xfrm>
          <a:prstGeom prst="rect">
            <a:avLst/>
          </a:prstGeom>
          <a:noFill/>
          <a:ln w="9525">
            <a:noFill/>
            <a:miter lim="800000"/>
          </a:ln>
        </p:spPr>
        <p:txBody>
          <a:bodyPr wrap="square">
            <a:spAutoFit/>
          </a:bodyPr>
          <a:lstStyle/>
          <a:p>
            <a:pPr>
              <a:spcBef>
                <a:spcPct val="50000"/>
              </a:spcBef>
            </a:pPr>
            <a:r>
              <a:rPr lang="zh-CN" altLang="en-US" sz="2800" b="1">
                <a:solidFill>
                  <a:srgbClr val="FF3300"/>
                </a:solidFill>
                <a:latin typeface="华文楷体" panose="02010600040101010101" pitchFamily="2" charset="-122"/>
                <a:ea typeface="华文楷体" panose="02010600040101010101" pitchFamily="2" charset="-122"/>
              </a:rPr>
              <a:t>第一共和国</a:t>
            </a:r>
          </a:p>
        </p:txBody>
      </p:sp>
      <p:sp>
        <p:nvSpPr>
          <p:cNvPr id="46" name="文本框 50223">
            <a:hlinkClick action="ppaction://hlinkshowjump?jump=nextslide"/>
          </p:cNvPr>
          <p:cNvSpPr txBox="1">
            <a:spLocks noChangeArrowheads="1"/>
          </p:cNvSpPr>
          <p:nvPr/>
        </p:nvSpPr>
        <p:spPr bwMode="auto">
          <a:xfrm>
            <a:off x="2911452" y="3709988"/>
            <a:ext cx="1816100" cy="523220"/>
          </a:xfrm>
          <a:prstGeom prst="rect">
            <a:avLst/>
          </a:prstGeom>
          <a:noFill/>
          <a:ln w="9525">
            <a:noFill/>
            <a:miter lim="800000"/>
          </a:ln>
        </p:spPr>
        <p:txBody>
          <a:bodyPr wrap="square">
            <a:spAutoFit/>
          </a:bodyPr>
          <a:lstStyle/>
          <a:p>
            <a:pPr>
              <a:spcBef>
                <a:spcPct val="50000"/>
              </a:spcBef>
            </a:pPr>
            <a:r>
              <a:rPr lang="zh-CN" altLang="en-US" sz="2800" b="1">
                <a:solidFill>
                  <a:srgbClr val="0000FF"/>
                </a:solidFill>
                <a:latin typeface="华文楷体" panose="02010600040101010101" pitchFamily="2" charset="-122"/>
                <a:ea typeface="华文楷体" panose="02010600040101010101" pitchFamily="2" charset="-122"/>
              </a:rPr>
              <a:t>第一帝国</a:t>
            </a:r>
          </a:p>
        </p:txBody>
      </p:sp>
      <p:sp>
        <p:nvSpPr>
          <p:cNvPr id="47" name="文本框 50224"/>
          <p:cNvSpPr txBox="1">
            <a:spLocks noChangeArrowheads="1"/>
          </p:cNvSpPr>
          <p:nvPr/>
        </p:nvSpPr>
        <p:spPr bwMode="auto">
          <a:xfrm>
            <a:off x="6629400" y="3886200"/>
            <a:ext cx="1676400" cy="523220"/>
          </a:xfrm>
          <a:prstGeom prst="rect">
            <a:avLst/>
          </a:prstGeom>
          <a:noFill/>
          <a:ln w="9525">
            <a:noFill/>
            <a:miter lim="800000"/>
          </a:ln>
        </p:spPr>
        <p:txBody>
          <a:bodyPr wrap="square">
            <a:spAutoFit/>
          </a:bodyPr>
          <a:lstStyle/>
          <a:p>
            <a:pPr>
              <a:spcBef>
                <a:spcPct val="50000"/>
              </a:spcBef>
            </a:pPr>
            <a:r>
              <a:rPr lang="zh-CN" altLang="en-US" sz="2800" b="1">
                <a:solidFill>
                  <a:srgbClr val="0000FF"/>
                </a:solidFill>
                <a:latin typeface="华文楷体" panose="02010600040101010101" pitchFamily="2" charset="-122"/>
                <a:ea typeface="华文楷体" panose="02010600040101010101" pitchFamily="2" charset="-122"/>
              </a:rPr>
              <a:t>第二帝国</a:t>
            </a:r>
          </a:p>
        </p:txBody>
      </p:sp>
      <p:sp>
        <p:nvSpPr>
          <p:cNvPr id="48" name="文本框 50225"/>
          <p:cNvSpPr txBox="1">
            <a:spLocks noChangeArrowheads="1"/>
          </p:cNvSpPr>
          <p:nvPr/>
        </p:nvSpPr>
        <p:spPr bwMode="auto">
          <a:xfrm>
            <a:off x="4495800" y="1143000"/>
            <a:ext cx="2514600" cy="523220"/>
          </a:xfrm>
          <a:prstGeom prst="rect">
            <a:avLst/>
          </a:prstGeom>
          <a:noFill/>
          <a:ln w="9525">
            <a:noFill/>
            <a:miter lim="800000"/>
          </a:ln>
        </p:spPr>
        <p:txBody>
          <a:bodyPr wrap="square">
            <a:spAutoFit/>
          </a:bodyPr>
          <a:lstStyle/>
          <a:p>
            <a:pPr>
              <a:spcBef>
                <a:spcPct val="50000"/>
              </a:spcBef>
            </a:pPr>
            <a:r>
              <a:rPr lang="zh-CN" altLang="en-US" sz="2800" b="1">
                <a:solidFill>
                  <a:srgbClr val="FF3300"/>
                </a:solidFill>
                <a:latin typeface="华文楷体" panose="02010600040101010101" pitchFamily="2" charset="-122"/>
                <a:ea typeface="华文楷体" panose="02010600040101010101" pitchFamily="2" charset="-122"/>
              </a:rPr>
              <a:t>第二共和国</a:t>
            </a:r>
          </a:p>
        </p:txBody>
      </p:sp>
      <p:sp>
        <p:nvSpPr>
          <p:cNvPr id="49" name="流程图: 联系 50227"/>
          <p:cNvSpPr>
            <a:spLocks noChangeArrowheads="1"/>
          </p:cNvSpPr>
          <p:nvPr/>
        </p:nvSpPr>
        <p:spPr bwMode="auto">
          <a:xfrm>
            <a:off x="1143000" y="5562600"/>
            <a:ext cx="139700" cy="152400"/>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0" name="流程图: 联系 50228"/>
          <p:cNvSpPr>
            <a:spLocks noChangeArrowheads="1"/>
          </p:cNvSpPr>
          <p:nvPr/>
        </p:nvSpPr>
        <p:spPr bwMode="auto">
          <a:xfrm>
            <a:off x="1143000" y="3048000"/>
            <a:ext cx="139700" cy="152400"/>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1" name="流程图: 联系 50229"/>
          <p:cNvSpPr>
            <a:spLocks noChangeArrowheads="1"/>
          </p:cNvSpPr>
          <p:nvPr/>
        </p:nvSpPr>
        <p:spPr bwMode="auto">
          <a:xfrm>
            <a:off x="1143000" y="1676400"/>
            <a:ext cx="139700" cy="152400"/>
          </a:xfrm>
          <a:prstGeom prst="flowChartConnector">
            <a:avLst/>
          </a:prstGeom>
          <a:solidFill>
            <a:srgbClr val="FF3300"/>
          </a:solidFill>
          <a:ln w="9525">
            <a:solidFill>
              <a:sysClr val="windowText" lastClr="000000"/>
            </a:solidFill>
            <a:round/>
          </a:ln>
        </p:spPr>
        <p:txBody>
          <a:bodyPr/>
          <a:lstStyle/>
          <a:p>
            <a:pPr marL="0" marR="0" lvl="0" indent="0" defTabSz="914400" eaLnBrk="1" fontAlgn="auto" latinLnBrk="0" hangingPunct="1">
              <a:lnSpc>
                <a:spcPct val="100000"/>
              </a:lnSpc>
              <a:spcBef>
                <a:spcPct val="0"/>
              </a:spcBef>
              <a:spcAft>
                <a:spcPct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2" name="文本框 50230"/>
          <p:cNvSpPr txBox="1">
            <a:spLocks noChangeArrowheads="1"/>
          </p:cNvSpPr>
          <p:nvPr/>
        </p:nvSpPr>
        <p:spPr bwMode="auto">
          <a:xfrm>
            <a:off x="5105404" y="2781300"/>
            <a:ext cx="615553" cy="2209800"/>
          </a:xfrm>
          <a:prstGeom prst="rect">
            <a:avLst/>
          </a:prstGeom>
          <a:noFill/>
          <a:ln w="9525">
            <a:noFill/>
            <a:miter lim="800000"/>
          </a:ln>
        </p:spPr>
        <p:txBody>
          <a:bodyPr vert="eaVert" wrap="square">
            <a:spAutoFit/>
          </a:bodyPr>
          <a:lstStyle/>
          <a:p>
            <a:pPr>
              <a:spcBef>
                <a:spcPct val="50000"/>
              </a:spcBef>
            </a:pPr>
            <a:r>
              <a:rPr lang="zh-CN" altLang="en-US" sz="2800" b="1">
                <a:solidFill>
                  <a:srgbClr val="0000FF"/>
                </a:solidFill>
                <a:latin typeface="华文楷体" panose="02010600040101010101" pitchFamily="2" charset="-122"/>
                <a:ea typeface="华文楷体" panose="02010600040101010101" pitchFamily="2" charset="-122"/>
              </a:rPr>
              <a:t>七月王朝</a:t>
            </a:r>
          </a:p>
        </p:txBody>
      </p:sp>
      <p:sp>
        <p:nvSpPr>
          <p:cNvPr id="53" name="文本框 50232"/>
          <p:cNvSpPr txBox="1">
            <a:spLocks noChangeArrowheads="1"/>
          </p:cNvSpPr>
          <p:nvPr/>
        </p:nvSpPr>
        <p:spPr bwMode="auto">
          <a:xfrm>
            <a:off x="4800600" y="5410200"/>
            <a:ext cx="2025650" cy="523220"/>
          </a:xfrm>
          <a:prstGeom prst="rect">
            <a:avLst/>
          </a:prstGeom>
          <a:noFill/>
          <a:ln w="9525">
            <a:noFill/>
            <a:miter lim="800000"/>
          </a:ln>
        </p:spPr>
        <p:txBody>
          <a:bodyPr wrap="square">
            <a:spAutoFit/>
          </a:bodyPr>
          <a:lstStyle/>
          <a:p>
            <a:pPr>
              <a:spcBef>
                <a:spcPct val="50000"/>
              </a:spcBef>
            </a:pPr>
            <a:r>
              <a:rPr lang="zh-CN" altLang="en-US" sz="2800" b="1">
                <a:solidFill>
                  <a:srgbClr val="0000FF"/>
                </a:solidFill>
                <a:latin typeface="华文楷体" panose="02010600040101010101" pitchFamily="2" charset="-122"/>
                <a:ea typeface="华文楷体" panose="02010600040101010101" pitchFamily="2" charset="-122"/>
              </a:rPr>
              <a:t>波旁王朝</a:t>
            </a:r>
          </a:p>
        </p:txBody>
      </p:sp>
      <p:sp>
        <p:nvSpPr>
          <p:cNvPr id="54" name="十字星 50234"/>
          <p:cNvSpPr>
            <a:spLocks noChangeArrowheads="1"/>
          </p:cNvSpPr>
          <p:nvPr/>
        </p:nvSpPr>
        <p:spPr bwMode="auto">
          <a:xfrm>
            <a:off x="4800600" y="2743200"/>
            <a:ext cx="349250" cy="457200"/>
          </a:xfrm>
          <a:prstGeom prst="star4">
            <a:avLst>
              <a:gd name="adj" fmla="val 12500"/>
            </a:avLst>
          </a:prstGeom>
          <a:solidFill>
            <a:srgbClr val="FF3300"/>
          </a:solidFill>
          <a:ln w="9525">
            <a:solidFill>
              <a:srgbClr val="FF3399"/>
            </a:solidFill>
            <a:miter lim="800000"/>
          </a:ln>
        </p:spPr>
        <p:txBody>
          <a:bodyPr wrap="none" anchor="ctr"/>
          <a:lstStyle/>
          <a:p>
            <a:pPr algn="ctr"/>
            <a:endParaRPr lang="zh-CN" altLang="en-US" b="0">
              <a:solidFill>
                <a:srgbClr val="FF6600"/>
              </a:solidFill>
              <a:latin typeface="Arial" panose="020b0604020202020204" pitchFamily="34" charset="0"/>
            </a:endParaRPr>
          </a:p>
        </p:txBody>
      </p:sp>
      <p:sp>
        <p:nvSpPr>
          <p:cNvPr id="57" name="文本框 50191"/>
          <p:cNvSpPr txBox="1">
            <a:spLocks noChangeArrowheads="1"/>
          </p:cNvSpPr>
          <p:nvPr/>
        </p:nvSpPr>
        <p:spPr bwMode="auto">
          <a:xfrm>
            <a:off x="0" y="1600200"/>
            <a:ext cx="1268413" cy="523220"/>
          </a:xfrm>
          <a:prstGeom prst="rect">
            <a:avLst/>
          </a:prstGeom>
          <a:noFill/>
          <a:ln w="9525">
            <a:noFill/>
            <a:miter lim="800000"/>
          </a:ln>
        </p:spPr>
        <p:txBody>
          <a:bodyPr>
            <a:spAutoFit/>
          </a:bodyPr>
          <a:lstStyle/>
          <a:p>
            <a:pPr>
              <a:spcBef>
                <a:spcPct val="50000"/>
              </a:spcBef>
            </a:pPr>
            <a:r>
              <a:rPr lang="zh-CN" altLang="en-US" sz="2800">
                <a:solidFill>
                  <a:srgbClr val="000000"/>
                </a:solidFill>
                <a:latin typeface="华文楷体" panose="02010600040101010101" pitchFamily="2" charset="-122"/>
                <a:ea typeface="华文楷体" panose="02010600040101010101" pitchFamily="2" charset="-122"/>
              </a:rPr>
              <a:t>共和制</a:t>
            </a:r>
          </a:p>
        </p:txBody>
      </p:sp>
      <p:sp>
        <p:nvSpPr>
          <p:cNvPr id="58" name="文本框 50226"/>
          <p:cNvSpPr txBox="1">
            <a:spLocks noChangeArrowheads="1"/>
          </p:cNvSpPr>
          <p:nvPr/>
        </p:nvSpPr>
        <p:spPr bwMode="auto">
          <a:xfrm>
            <a:off x="6705600" y="1009098"/>
            <a:ext cx="2258888" cy="954107"/>
          </a:xfrm>
          <a:prstGeom prst="rect">
            <a:avLst/>
          </a:prstGeom>
          <a:noFill/>
          <a:ln w="9525">
            <a:noFill/>
            <a:miter lim="800000"/>
          </a:ln>
        </p:spPr>
        <p:txBody>
          <a:bodyPr wrap="square">
            <a:spAutoFit/>
          </a:bodyPr>
          <a:lstStyle/>
          <a:p>
            <a:pPr>
              <a:spcBef>
                <a:spcPct val="50000"/>
              </a:spcBef>
            </a:pPr>
            <a:r>
              <a:rPr lang="zh-CN" altLang="en-US" sz="2800" b="1">
                <a:solidFill>
                  <a:srgbClr val="FF3300"/>
                </a:solidFill>
                <a:latin typeface="华文楷体" panose="02010600040101010101" pitchFamily="2" charset="-122"/>
                <a:ea typeface="华文楷体" panose="02010600040101010101" pitchFamily="2" charset="-122"/>
              </a:rPr>
              <a:t>第三</a:t>
            </a:r>
            <a:r>
              <a:rPr lang="zh-CN" altLang="en-US" sz="2800" b="1" smtClean="0">
                <a:solidFill>
                  <a:srgbClr val="FF3300"/>
                </a:solidFill>
                <a:latin typeface="华文楷体" panose="02010600040101010101" pitchFamily="2" charset="-122"/>
                <a:ea typeface="华文楷体" panose="02010600040101010101" pitchFamily="2" charset="-122"/>
              </a:rPr>
              <a:t>共和国</a:t>
            </a:r>
            <a:r>
              <a:rPr lang="en-US" altLang="zh-CN" sz="2800" b="1" smtClean="0">
                <a:solidFill>
                  <a:srgbClr val="FF3300"/>
                </a:solidFill>
                <a:latin typeface="华文楷体" panose="02010600040101010101" pitchFamily="2" charset="-122"/>
                <a:ea typeface="华文楷体" panose="02010600040101010101" pitchFamily="2" charset="-122"/>
              </a:rPr>
              <a:t>1875</a:t>
            </a:r>
            <a:endParaRPr lang="zh-CN" altLang="en-US" sz="2800" b="1">
              <a:solidFill>
                <a:srgbClr val="FF3300"/>
              </a:solidFill>
              <a:latin typeface="华文楷体" panose="02010600040101010101" pitchFamily="2" charset="-122"/>
              <a:ea typeface="华文楷体" panose="02010600040101010101" pitchFamily="2" charset="-122"/>
            </a:endParaRPr>
          </a:p>
        </p:txBody>
      </p:sp>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6" name="Text Box 3"/>
          <p:cNvSpPr txBox="1">
            <a:spLocks noChangeArrowheads="1"/>
          </p:cNvSpPr>
          <p:nvPr/>
        </p:nvSpPr>
        <p:spPr bwMode="auto">
          <a:xfrm>
            <a:off x="2408245" y="5302254"/>
            <a:ext cx="18473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20000"/>
              </a:spcBef>
            </a:pPr>
            <a:endParaRPr lang="zh-CN" altLang="zh-CN" sz="2600" b="1">
              <a:solidFill>
                <a:prstClr val="black"/>
              </a:solidFill>
              <a:latin typeface="Calibri" panose="020f0502020204030204" pitchFamily="34" charset="0"/>
            </a:endParaRPr>
          </a:p>
        </p:txBody>
      </p:sp>
      <p:sp>
        <p:nvSpPr>
          <p:cNvPr id="256004" name="Rectangle 4"/>
          <p:cNvSpPr>
            <a:spLocks noChangeArrowheads="1"/>
          </p:cNvSpPr>
          <p:nvPr/>
        </p:nvSpPr>
        <p:spPr bwMode="auto">
          <a:xfrm>
            <a:off x="3200400" y="1600200"/>
            <a:ext cx="1676400" cy="838200"/>
          </a:xfrm>
          <a:prstGeom prst="rect">
            <a:avLst/>
          </a:prstGeom>
          <a:solidFill>
            <a:srgbClr val="FFFF99"/>
          </a:solidFill>
          <a:ln w="9525">
            <a:solidFill>
              <a:schemeClr val="tx1"/>
            </a:solidFill>
            <a:miter lim="800000"/>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b="1">
                <a:solidFill>
                  <a:srgbClr val="FF0000"/>
                </a:solidFill>
                <a:latin typeface="华文楷体" panose="02010600040101010101" pitchFamily="2" charset="-122"/>
                <a:ea typeface="华文楷体" panose="02010600040101010101" pitchFamily="2" charset="-122"/>
              </a:rPr>
              <a:t>议会</a:t>
            </a:r>
          </a:p>
        </p:txBody>
      </p:sp>
      <p:sp>
        <p:nvSpPr>
          <p:cNvPr id="256005" name="Rectangle 5"/>
          <p:cNvSpPr>
            <a:spLocks noChangeArrowheads="1"/>
          </p:cNvSpPr>
          <p:nvPr/>
        </p:nvSpPr>
        <p:spPr bwMode="auto">
          <a:xfrm>
            <a:off x="533400" y="4495800"/>
            <a:ext cx="1600200" cy="914400"/>
          </a:xfrm>
          <a:prstGeom prst="rect">
            <a:avLst/>
          </a:prstGeom>
          <a:solidFill>
            <a:srgbClr val="FFFF00"/>
          </a:solidFill>
          <a:ln w="9525">
            <a:solidFill>
              <a:schemeClr val="tx1"/>
            </a:solidFill>
            <a:miter lim="800000"/>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b="1">
                <a:solidFill>
                  <a:prstClr val="black"/>
                </a:solidFill>
                <a:latin typeface="华文楷体" panose="02010600040101010101" pitchFamily="2" charset="-122"/>
                <a:ea typeface="华文楷体" panose="02010600040101010101" pitchFamily="2" charset="-122"/>
              </a:rPr>
              <a:t>总统</a:t>
            </a:r>
          </a:p>
        </p:txBody>
      </p:sp>
      <p:sp>
        <p:nvSpPr>
          <p:cNvPr id="256006" name="Rectangle 6"/>
          <p:cNvSpPr>
            <a:spLocks noChangeArrowheads="1"/>
          </p:cNvSpPr>
          <p:nvPr/>
        </p:nvSpPr>
        <p:spPr bwMode="auto">
          <a:xfrm>
            <a:off x="5867400" y="4495800"/>
            <a:ext cx="1600200" cy="914400"/>
          </a:xfrm>
          <a:prstGeom prst="rect">
            <a:avLst/>
          </a:prstGeom>
          <a:solidFill>
            <a:srgbClr val="FFC000"/>
          </a:solidFill>
          <a:ln w="9525">
            <a:solidFill>
              <a:schemeClr val="tx1"/>
            </a:solidFill>
            <a:miter lim="800000"/>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600" b="1">
                <a:solidFill>
                  <a:srgbClr val="3333FF"/>
                </a:solidFill>
                <a:latin typeface="华文楷体" panose="02010600040101010101" pitchFamily="2" charset="-122"/>
                <a:ea typeface="华文楷体" panose="02010600040101010101" pitchFamily="2" charset="-122"/>
              </a:rPr>
              <a:t>内阁</a:t>
            </a:r>
          </a:p>
        </p:txBody>
      </p:sp>
      <p:sp>
        <p:nvSpPr>
          <p:cNvPr id="256007" name="Text Box 7"/>
          <p:cNvSpPr txBox="1">
            <a:spLocks noChangeArrowheads="1"/>
          </p:cNvSpPr>
          <p:nvPr/>
        </p:nvSpPr>
        <p:spPr bwMode="auto">
          <a:xfrm>
            <a:off x="3276600" y="2514601"/>
            <a:ext cx="1524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000" b="1">
                <a:solidFill>
                  <a:prstClr val="black"/>
                </a:solidFill>
                <a:latin typeface="Calibri" panose="020f0502020204030204" pitchFamily="34" charset="0"/>
              </a:rPr>
              <a:t>（立法权）</a:t>
            </a:r>
          </a:p>
        </p:txBody>
      </p:sp>
      <p:sp>
        <p:nvSpPr>
          <p:cNvPr id="256008" name="Text Box 8"/>
          <p:cNvSpPr txBox="1">
            <a:spLocks noChangeArrowheads="1"/>
          </p:cNvSpPr>
          <p:nvPr/>
        </p:nvSpPr>
        <p:spPr bwMode="auto">
          <a:xfrm>
            <a:off x="457200" y="5486401"/>
            <a:ext cx="1600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000" b="1">
                <a:solidFill>
                  <a:prstClr val="black"/>
                </a:solidFill>
                <a:latin typeface="Calibri" panose="020f0502020204030204" pitchFamily="34" charset="0"/>
              </a:rPr>
              <a:t>（行政权）</a:t>
            </a:r>
          </a:p>
        </p:txBody>
      </p:sp>
      <p:sp>
        <p:nvSpPr>
          <p:cNvPr id="256009" name="Text Box 9"/>
          <p:cNvSpPr txBox="1">
            <a:spLocks noChangeArrowheads="1"/>
          </p:cNvSpPr>
          <p:nvPr/>
        </p:nvSpPr>
        <p:spPr bwMode="auto">
          <a:xfrm>
            <a:off x="5867400" y="5546725"/>
            <a:ext cx="1676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000" b="1">
                <a:solidFill>
                  <a:prstClr val="black"/>
                </a:solidFill>
                <a:latin typeface="Calibri" panose="020f0502020204030204" pitchFamily="34" charset="0"/>
              </a:rPr>
              <a:t>（行政权）</a:t>
            </a:r>
          </a:p>
        </p:txBody>
      </p:sp>
      <p:sp>
        <p:nvSpPr>
          <p:cNvPr id="256010" name="AutoShape 10"/>
          <p:cNvSpPr/>
          <p:nvPr/>
        </p:nvSpPr>
        <p:spPr bwMode="auto">
          <a:xfrm>
            <a:off x="5105400" y="1447800"/>
            <a:ext cx="76200" cy="1143000"/>
          </a:xfrm>
          <a:prstGeom prst="leftBrace">
            <a:avLst>
              <a:gd name="adj1" fmla="val 125000"/>
              <a:gd name="adj2" fmla="val 50000"/>
            </a:avLst>
          </a:prstGeom>
          <a:noFill/>
          <a:ln w="22225">
            <a:solidFill>
              <a:schemeClr val="tx1"/>
            </a:solidFill>
            <a:rou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prstClr val="black"/>
              </a:solidFill>
              <a:latin typeface="Calibri" panose="020f0502020204030204" pitchFamily="34" charset="0"/>
            </a:endParaRPr>
          </a:p>
        </p:txBody>
      </p:sp>
      <p:sp>
        <p:nvSpPr>
          <p:cNvPr id="256013" name="Text Box 13"/>
          <p:cNvSpPr txBox="1">
            <a:spLocks noChangeArrowheads="1"/>
          </p:cNvSpPr>
          <p:nvPr/>
        </p:nvSpPr>
        <p:spPr bwMode="auto">
          <a:xfrm rot="-3212915">
            <a:off x="1022350" y="2566348"/>
            <a:ext cx="1905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solidFill>
                  <a:srgbClr val="000066"/>
                </a:solidFill>
                <a:latin typeface="华文楷体" panose="02010600040101010101" pitchFamily="2" charset="-122"/>
                <a:ea typeface="华文楷体" panose="02010600040101010101" pitchFamily="2" charset="-122"/>
              </a:rPr>
              <a:t>多数票选出</a:t>
            </a:r>
          </a:p>
        </p:txBody>
      </p:sp>
      <p:sp>
        <p:nvSpPr>
          <p:cNvPr id="256015" name="Text Box 15"/>
          <p:cNvSpPr txBox="1">
            <a:spLocks noChangeArrowheads="1"/>
          </p:cNvSpPr>
          <p:nvPr/>
        </p:nvSpPr>
        <p:spPr bwMode="auto">
          <a:xfrm rot="-3096877">
            <a:off x="1303338" y="3019431"/>
            <a:ext cx="29718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50000"/>
              </a:lnSpc>
              <a:spcBef>
                <a:spcPct val="50000"/>
              </a:spcBef>
            </a:pPr>
            <a:r>
              <a:rPr lang="zh-CN" altLang="en-US" sz="2000" b="1">
                <a:solidFill>
                  <a:srgbClr val="000066"/>
                </a:solidFill>
                <a:latin typeface="华文楷体" panose="02010600040101010101" pitchFamily="2" charset="-122"/>
                <a:ea typeface="华文楷体" panose="02010600040101010101" pitchFamily="2" charset="-122"/>
              </a:rPr>
              <a:t>可在参议院同意的</a:t>
            </a:r>
          </a:p>
          <a:p>
            <a:pPr eaLnBrk="1" hangingPunct="1">
              <a:lnSpc>
                <a:spcPct val="50000"/>
              </a:lnSpc>
              <a:spcBef>
                <a:spcPct val="50000"/>
              </a:spcBef>
            </a:pPr>
            <a:r>
              <a:rPr lang="zh-CN" altLang="en-US" sz="2000" b="1">
                <a:solidFill>
                  <a:srgbClr val="000066"/>
                </a:solidFill>
                <a:latin typeface="华文楷体" panose="02010600040101010101" pitchFamily="2" charset="-122"/>
                <a:ea typeface="华文楷体" panose="02010600040101010101" pitchFamily="2" charset="-122"/>
              </a:rPr>
              <a:t>条件下解散众议院</a:t>
            </a:r>
          </a:p>
        </p:txBody>
      </p:sp>
      <p:sp>
        <p:nvSpPr>
          <p:cNvPr id="256017" name="Text Box 17"/>
          <p:cNvSpPr txBox="1">
            <a:spLocks noChangeArrowheads="1"/>
          </p:cNvSpPr>
          <p:nvPr/>
        </p:nvSpPr>
        <p:spPr bwMode="auto">
          <a:xfrm>
            <a:off x="2606915" y="5141921"/>
            <a:ext cx="306970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400" b="1">
                <a:solidFill>
                  <a:srgbClr val="000066"/>
                </a:solidFill>
                <a:latin typeface="华文楷体" panose="02010600040101010101" pitchFamily="2" charset="-122"/>
                <a:ea typeface="华文楷体" panose="02010600040101010101" pitchFamily="2" charset="-122"/>
              </a:rPr>
              <a:t>任命（众议院同意）</a:t>
            </a:r>
          </a:p>
        </p:txBody>
      </p:sp>
      <p:sp>
        <p:nvSpPr>
          <p:cNvPr id="21518" name="Line 18"/>
          <p:cNvSpPr>
            <a:spLocks noChangeShapeType="1"/>
          </p:cNvSpPr>
          <p:nvPr/>
        </p:nvSpPr>
        <p:spPr bwMode="auto">
          <a:xfrm flipH="1" flipV="1">
            <a:off x="4953000" y="2819400"/>
            <a:ext cx="1295400" cy="160020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solidFill>
                <a:prstClr val="black"/>
              </a:solidFill>
            </a:endParaRPr>
          </a:p>
        </p:txBody>
      </p:sp>
      <p:sp>
        <p:nvSpPr>
          <p:cNvPr id="256019" name="Text Box 19"/>
          <p:cNvSpPr txBox="1">
            <a:spLocks noChangeArrowheads="1"/>
          </p:cNvSpPr>
          <p:nvPr/>
        </p:nvSpPr>
        <p:spPr bwMode="auto">
          <a:xfrm rot="3104669">
            <a:off x="5385598" y="3146758"/>
            <a:ext cx="1025525" cy="52322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800" b="1">
                <a:solidFill>
                  <a:srgbClr val="000066"/>
                </a:solidFill>
                <a:latin typeface="华文楷体" panose="02010600040101010101" pitchFamily="2" charset="-122"/>
                <a:ea typeface="华文楷体" panose="02010600040101010101" pitchFamily="2" charset="-122"/>
              </a:rPr>
              <a:t>负责</a:t>
            </a:r>
          </a:p>
        </p:txBody>
      </p:sp>
      <p:sp>
        <p:nvSpPr>
          <p:cNvPr id="256021" name="Text Box 21"/>
          <p:cNvSpPr txBox="1">
            <a:spLocks noChangeArrowheads="1"/>
          </p:cNvSpPr>
          <p:nvPr/>
        </p:nvSpPr>
        <p:spPr bwMode="auto">
          <a:xfrm>
            <a:off x="5257800" y="1219206"/>
            <a:ext cx="1600200" cy="584775"/>
          </a:xfrm>
          <a:prstGeom prst="rect">
            <a:avLst/>
          </a:prstGeom>
          <a:solidFill>
            <a:schemeClr val="accent2"/>
          </a:solidFill>
          <a:ln w="9525">
            <a:solidFill>
              <a:srgbClr val="FFFF00"/>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kumimoji="1" lang="zh-CN" altLang="en-US" sz="3200" b="1">
                <a:solidFill>
                  <a:prstClr val="white"/>
                </a:solidFill>
                <a:latin typeface="华文楷体" panose="02010600040101010101" pitchFamily="2" charset="-122"/>
                <a:ea typeface="华文楷体" panose="02010600040101010101" pitchFamily="2" charset="-122"/>
              </a:rPr>
              <a:t>参议院</a:t>
            </a:r>
          </a:p>
        </p:txBody>
      </p:sp>
      <p:sp>
        <p:nvSpPr>
          <p:cNvPr id="256023" name="Text Box 23"/>
          <p:cNvSpPr txBox="1">
            <a:spLocks noChangeArrowheads="1"/>
          </p:cNvSpPr>
          <p:nvPr/>
        </p:nvSpPr>
        <p:spPr bwMode="auto">
          <a:xfrm>
            <a:off x="5257800" y="2133605"/>
            <a:ext cx="1600200" cy="584775"/>
          </a:xfrm>
          <a:prstGeom prst="rect">
            <a:avLst/>
          </a:prstGeom>
          <a:solidFill>
            <a:schemeClr val="accent2"/>
          </a:solidFill>
          <a:ln w="9525">
            <a:solidFill>
              <a:srgbClr val="FFFF00"/>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kumimoji="1" lang="zh-CN" altLang="en-US" sz="3200" b="1">
                <a:solidFill>
                  <a:prstClr val="white"/>
                </a:solidFill>
                <a:latin typeface="华文楷体" panose="02010600040101010101" pitchFamily="2" charset="-122"/>
                <a:ea typeface="华文楷体" panose="02010600040101010101" pitchFamily="2" charset="-122"/>
              </a:rPr>
              <a:t>众议院</a:t>
            </a:r>
          </a:p>
        </p:txBody>
      </p:sp>
      <p:sp>
        <p:nvSpPr>
          <p:cNvPr id="21525" name="Line 16"/>
          <p:cNvSpPr>
            <a:spLocks noChangeShapeType="1"/>
          </p:cNvSpPr>
          <p:nvPr/>
        </p:nvSpPr>
        <p:spPr bwMode="auto">
          <a:xfrm>
            <a:off x="2400300" y="5085184"/>
            <a:ext cx="3200400" cy="0"/>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solidFill>
                <a:prstClr val="black"/>
              </a:solidFill>
            </a:endParaRPr>
          </a:p>
        </p:txBody>
      </p:sp>
      <p:sp>
        <p:nvSpPr>
          <p:cNvPr id="21528" name="Text Box 33"/>
          <p:cNvSpPr txBox="1">
            <a:spLocks noChangeArrowheads="1"/>
          </p:cNvSpPr>
          <p:nvPr/>
        </p:nvSpPr>
        <p:spPr bwMode="auto">
          <a:xfrm>
            <a:off x="70292" y="4007"/>
            <a:ext cx="3349580" cy="707886"/>
          </a:xfrm>
          <a:prstGeom prst="rect">
            <a:avLst/>
          </a:prstGeom>
          <a:solidFill>
            <a:schemeClr val="bg2">
              <a:lumMod val="90000"/>
            </a:schemeClr>
          </a:solidFill>
          <a:ln w="9525">
            <a:solidFill>
              <a:schemeClr val="bg1"/>
            </a:solidFill>
            <a:miter lim="800000"/>
          </a:ln>
        </p:spPr>
        <p:txBody>
          <a:bodyPr wrap="square">
            <a:spAutoFit/>
          </a:bodyPr>
          <a:lstStyle/>
          <a:p>
            <a:pPr>
              <a:defRPr/>
            </a:pPr>
            <a:r>
              <a:rPr lang="zh-CN" altLang="en-US" sz="4000" b="1">
                <a:solidFill>
                  <a:srgbClr val="002060"/>
                </a:solidFill>
                <a:latin typeface="华文楷体" panose="02010600040101010101" pitchFamily="2" charset="-122"/>
                <a:ea typeface="华文楷体" panose="02010600040101010101" pitchFamily="2" charset="-122"/>
              </a:rPr>
              <a:t>法国</a:t>
            </a:r>
            <a:r>
              <a:rPr lang="zh-CN" altLang="en-US" sz="4000" b="1" smtClean="0">
                <a:solidFill>
                  <a:srgbClr val="002060"/>
                </a:solidFill>
                <a:latin typeface="华文楷体" panose="02010600040101010101" pitchFamily="2" charset="-122"/>
                <a:ea typeface="华文楷体" panose="02010600040101010101" pitchFamily="2" charset="-122"/>
              </a:rPr>
              <a:t>共和制</a:t>
            </a:r>
            <a:endParaRPr lang="zh-CN" altLang="en-US" sz="4000" b="1">
              <a:solidFill>
                <a:srgbClr val="002060"/>
              </a:solidFill>
              <a:latin typeface="华文楷体" panose="02010600040101010101" pitchFamily="2" charset="-122"/>
              <a:ea typeface="华文楷体" panose="02010600040101010101" pitchFamily="2" charset="-122"/>
            </a:endParaRPr>
          </a:p>
        </p:txBody>
      </p:sp>
      <p:sp>
        <p:nvSpPr>
          <p:cNvPr id="23" name="Line 18"/>
          <p:cNvSpPr>
            <a:spLocks noChangeShapeType="1"/>
          </p:cNvSpPr>
          <p:nvPr/>
        </p:nvSpPr>
        <p:spPr bwMode="auto">
          <a:xfrm flipV="1">
            <a:off x="1475656" y="2133606"/>
            <a:ext cx="1584176" cy="2159495"/>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solidFill>
                <a:prstClr val="black"/>
              </a:solidFill>
            </a:endParaRPr>
          </a:p>
        </p:txBody>
      </p:sp>
      <p:sp>
        <p:nvSpPr>
          <p:cNvPr id="24" name="Line 18"/>
          <p:cNvSpPr>
            <a:spLocks noChangeShapeType="1"/>
          </p:cNvSpPr>
          <p:nvPr/>
        </p:nvSpPr>
        <p:spPr bwMode="auto">
          <a:xfrm flipH="1">
            <a:off x="1194699" y="1983229"/>
            <a:ext cx="1725402" cy="2309867"/>
          </a:xfrm>
          <a:prstGeom prst="line">
            <a:avLst/>
          </a:prstGeom>
          <a:noFill/>
          <a:ln w="3810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a:solidFill>
                <a:prstClr val="black"/>
              </a:solidFill>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6004"/>
                                        </p:tgtEl>
                                        <p:attrNameLst>
                                          <p:attrName>style.visibility</p:attrName>
                                        </p:attrNameLst>
                                      </p:cBhvr>
                                      <p:to>
                                        <p:strVal val="visible"/>
                                      </p:to>
                                    </p:set>
                                    <p:animEffect transition="in" filter="fade">
                                      <p:cBhvr>
                                        <p:cTn id="7" dur="500"/>
                                        <p:tgtEl>
                                          <p:spTgt spid="25600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6007"/>
                                        </p:tgtEl>
                                        <p:attrNameLst>
                                          <p:attrName>style.visibility</p:attrName>
                                        </p:attrNameLst>
                                      </p:cBhvr>
                                      <p:to>
                                        <p:strVal val="visible"/>
                                      </p:to>
                                    </p:set>
                                    <p:animEffect transition="in" filter="fade">
                                      <p:cBhvr>
                                        <p:cTn id="10" dur="500"/>
                                        <p:tgtEl>
                                          <p:spTgt spid="25600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56010"/>
                                        </p:tgtEl>
                                        <p:attrNameLst>
                                          <p:attrName>style.visibility</p:attrName>
                                        </p:attrNameLst>
                                      </p:cBhvr>
                                      <p:to>
                                        <p:strVal val="visible"/>
                                      </p:to>
                                    </p:set>
                                    <p:animEffect transition="in" filter="fade">
                                      <p:cBhvr>
                                        <p:cTn id="15" dur="500"/>
                                        <p:tgtEl>
                                          <p:spTgt spid="25601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56021"/>
                                        </p:tgtEl>
                                        <p:attrNameLst>
                                          <p:attrName>style.visibility</p:attrName>
                                        </p:attrNameLst>
                                      </p:cBhvr>
                                      <p:to>
                                        <p:strVal val="visible"/>
                                      </p:to>
                                    </p:set>
                                    <p:animEffect transition="in" filter="fade">
                                      <p:cBhvr>
                                        <p:cTn id="18" dur="500"/>
                                        <p:tgtEl>
                                          <p:spTgt spid="25602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56023"/>
                                        </p:tgtEl>
                                        <p:attrNameLst>
                                          <p:attrName>style.visibility</p:attrName>
                                        </p:attrNameLst>
                                      </p:cBhvr>
                                      <p:to>
                                        <p:strVal val="visible"/>
                                      </p:to>
                                    </p:set>
                                    <p:animEffect transition="in" filter="fade">
                                      <p:cBhvr>
                                        <p:cTn id="21" dur="500"/>
                                        <p:tgtEl>
                                          <p:spTgt spid="256023"/>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6005"/>
                                        </p:tgtEl>
                                        <p:attrNameLst>
                                          <p:attrName>style.visibility</p:attrName>
                                        </p:attrNameLst>
                                      </p:cBhvr>
                                      <p:to>
                                        <p:strVal val="visible"/>
                                      </p:to>
                                    </p:set>
                                    <p:animEffect transition="in" filter="fade">
                                      <p:cBhvr>
                                        <p:cTn id="26" dur="500"/>
                                        <p:tgtEl>
                                          <p:spTgt spid="256005"/>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56008"/>
                                        </p:tgtEl>
                                        <p:attrNameLst>
                                          <p:attrName>style.visibility</p:attrName>
                                        </p:attrNameLst>
                                      </p:cBhvr>
                                      <p:to>
                                        <p:strVal val="visible"/>
                                      </p:to>
                                    </p:set>
                                    <p:animEffect transition="in" filter="fade">
                                      <p:cBhvr>
                                        <p:cTn id="29" dur="500"/>
                                        <p:tgtEl>
                                          <p:spTgt spid="256008"/>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256006"/>
                                        </p:tgtEl>
                                        <p:attrNameLst>
                                          <p:attrName>style.visibility</p:attrName>
                                        </p:attrNameLst>
                                      </p:cBhvr>
                                      <p:to>
                                        <p:strVal val="visible"/>
                                      </p:to>
                                    </p:set>
                                    <p:animEffect transition="in" filter="fade">
                                      <p:cBhvr>
                                        <p:cTn id="34" dur="500"/>
                                        <p:tgtEl>
                                          <p:spTgt spid="25600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56009"/>
                                        </p:tgtEl>
                                        <p:attrNameLst>
                                          <p:attrName>style.visibility</p:attrName>
                                        </p:attrNameLst>
                                      </p:cBhvr>
                                      <p:to>
                                        <p:strVal val="visible"/>
                                      </p:to>
                                    </p:set>
                                    <p:animEffect transition="in" filter="fade">
                                      <p:cBhvr>
                                        <p:cTn id="37" dur="500"/>
                                        <p:tgtEl>
                                          <p:spTgt spid="256009"/>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56017"/>
                                        </p:tgtEl>
                                        <p:attrNameLst>
                                          <p:attrName>style.visibility</p:attrName>
                                        </p:attrNameLst>
                                      </p:cBhvr>
                                      <p:to>
                                        <p:strVal val="visible"/>
                                      </p:to>
                                    </p:set>
                                    <p:animEffect transition="in" filter="fade">
                                      <p:cBhvr>
                                        <p:cTn id="42" dur="500"/>
                                        <p:tgtEl>
                                          <p:spTgt spid="2560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1525"/>
                                        </p:tgtEl>
                                        <p:attrNameLst>
                                          <p:attrName>style.visibility</p:attrName>
                                        </p:attrNameLst>
                                      </p:cBhvr>
                                      <p:to>
                                        <p:strVal val="visible"/>
                                      </p:to>
                                    </p:set>
                                    <p:animEffect transition="in" filter="fade">
                                      <p:cBhvr>
                                        <p:cTn id="45" dur="500"/>
                                        <p:tgtEl>
                                          <p:spTgt spid="21525"/>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56019"/>
                                        </p:tgtEl>
                                        <p:attrNameLst>
                                          <p:attrName>style.visibility</p:attrName>
                                        </p:attrNameLst>
                                      </p:cBhvr>
                                      <p:to>
                                        <p:strVal val="visible"/>
                                      </p:to>
                                    </p:set>
                                    <p:animEffect transition="in" filter="fade">
                                      <p:cBhvr>
                                        <p:cTn id="50" dur="500"/>
                                        <p:tgtEl>
                                          <p:spTgt spid="25601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1518"/>
                                        </p:tgtEl>
                                        <p:attrNameLst>
                                          <p:attrName>style.visibility</p:attrName>
                                        </p:attrNameLst>
                                      </p:cBhvr>
                                      <p:to>
                                        <p:strVal val="visible"/>
                                      </p:to>
                                    </p:set>
                                    <p:animEffect transition="in" filter="fade">
                                      <p:cBhvr>
                                        <p:cTn id="53" dur="500"/>
                                        <p:tgtEl>
                                          <p:spTgt spid="21518"/>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56013"/>
                                        </p:tgtEl>
                                        <p:attrNameLst>
                                          <p:attrName>style.visibility</p:attrName>
                                        </p:attrNameLst>
                                      </p:cBhvr>
                                      <p:to>
                                        <p:strVal val="visible"/>
                                      </p:to>
                                    </p:set>
                                    <p:animEffect transition="in" filter="fade">
                                      <p:cBhvr>
                                        <p:cTn id="58" dur="500"/>
                                        <p:tgtEl>
                                          <p:spTgt spid="256013"/>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500"/>
                                        <p:tgtEl>
                                          <p:spTgt spid="24"/>
                                        </p:tgtEl>
                                      </p:cBhvr>
                                    </p:animEffect>
                                  </p:childTnLst>
                                </p:cTn>
                              </p:par>
                            </p:childTnLst>
                          </p:cTn>
                        </p:par>
                      </p:childTnLst>
                    </p:cTn>
                  </p:par>
                  <p:par>
                    <p:cTn id="62" fill="hold" nodeType="clickPar">
                      <p:stCondLst>
                        <p:cond delay="indefinite"/>
                      </p:stCondLst>
                      <p:childTnLst>
                        <p:par>
                          <p:cTn id="63" fill="hold" nodeType="afterGroup">
                            <p:stCondLst>
                              <p:cond delay="0"/>
                            </p:stCondLst>
                            <p:childTnLst>
                              <p:par>
                                <p:cTn id="64" presetID="10" presetClass="entr" presetSubtype="0" fill="hold" grpId="0" nodeType="clickEffect">
                                  <p:stCondLst>
                                    <p:cond delay="0"/>
                                  </p:stCondLst>
                                  <p:childTnLst>
                                    <p:set>
                                      <p:cBhvr>
                                        <p:cTn id="65" dur="1" fill="hold">
                                          <p:stCondLst>
                                            <p:cond delay="0"/>
                                          </p:stCondLst>
                                        </p:cTn>
                                        <p:tgtEl>
                                          <p:spTgt spid="256015"/>
                                        </p:tgtEl>
                                        <p:attrNameLst>
                                          <p:attrName>style.visibility</p:attrName>
                                        </p:attrNameLst>
                                      </p:cBhvr>
                                      <p:to>
                                        <p:strVal val="visible"/>
                                      </p:to>
                                    </p:set>
                                    <p:animEffect transition="in" filter="fade">
                                      <p:cBhvr>
                                        <p:cTn id="66" dur="500"/>
                                        <p:tgtEl>
                                          <p:spTgt spid="256015"/>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4" grpId="0"/>
      <p:bldP spid="256005" grpId="0"/>
      <p:bldP spid="256006" grpId="0"/>
      <p:bldP spid="256007" grpId="0"/>
      <p:bldP spid="256008" grpId="0"/>
      <p:bldP spid="256009" grpId="0"/>
      <p:bldP spid="256010" grpId="0"/>
      <p:bldP spid="256013" grpId="0"/>
      <p:bldP spid="256015" grpId="0"/>
      <p:bldP spid="256017" grpId="0"/>
      <p:bldP spid="21518" grpId="0"/>
      <p:bldP spid="256019" grpId="0"/>
      <p:bldP spid="256021" grpId="0"/>
      <p:bldP spid="256023" grpId="0"/>
      <p:bldP spid="21525" grpId="0"/>
      <p:bldP spid="23" grpId="0"/>
      <p:bldP spid="24"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67544" y="260649"/>
            <a:ext cx="8229600" cy="1066131"/>
          </a:xfrm>
          <a:solidFill>
            <a:schemeClr val="bg2">
              <a:lumMod val="90000"/>
            </a:schemeClr>
          </a:solidFill>
        </p:spPr>
        <p:txBody>
          <a:bodyPr>
            <a:normAutofit/>
          </a:bodyPr>
          <a:lstStyle/>
          <a:p>
            <a:r>
              <a:rPr lang="zh-CN" altLang="en-US" b="1" smtClean="0"/>
              <a:t>资本主义制度的特点</a:t>
            </a:r>
            <a:endParaRPr lang="zh-CN" altLang="en-US" b="1"/>
          </a:p>
        </p:txBody>
      </p:sp>
      <p:sp>
        <p:nvSpPr>
          <p:cNvPr id="3" name="内容占位符 2"/>
          <p:cNvSpPr>
            <a:spLocks noGrp="1"/>
          </p:cNvSpPr>
          <p:nvPr>
            <p:ph idx="1"/>
          </p:nvPr>
        </p:nvSpPr>
        <p:spPr>
          <a:xfrm>
            <a:off x="457200" y="1600206"/>
            <a:ext cx="8229600" cy="1972815"/>
          </a:xfrm>
        </p:spPr>
        <p:txBody>
          <a:bodyPr/>
          <a:lstStyle/>
          <a:p>
            <a:pPr marL="0" indent="0">
              <a:buNone/>
            </a:pPr>
            <a:r>
              <a:rPr lang="zh-TW" altLang="en-US" b="1" smtClean="0">
                <a:latin typeface="宋体" panose="02010600030101010101" pitchFamily="2" charset="-122"/>
                <a:ea typeface="宋体" panose="02010600030101010101" pitchFamily="2" charset="-122"/>
              </a:rPr>
              <a:t>①</a:t>
            </a:r>
            <a:r>
              <a:rPr lang="zh-TW" altLang="zh-CN" b="1" smtClean="0">
                <a:latin typeface="宋体" panose="02010600030101010101" pitchFamily="2" charset="-122"/>
                <a:ea typeface="宋体" panose="02010600030101010101" pitchFamily="2" charset="-122"/>
              </a:rPr>
              <a:t>资本主义</a:t>
            </a:r>
            <a:r>
              <a:rPr lang="zh-TW" altLang="zh-CN" b="1">
                <a:latin typeface="宋体" panose="02010600030101010101" pitchFamily="2" charset="-122"/>
                <a:ea typeface="宋体" panose="02010600030101010101" pitchFamily="2" charset="-122"/>
              </a:rPr>
              <a:t>国家大多形成两党制或</a:t>
            </a:r>
            <a:r>
              <a:rPr lang="zh-TW" altLang="zh-CN" b="1" smtClean="0">
                <a:latin typeface="宋体" panose="02010600030101010101" pitchFamily="2" charset="-122"/>
                <a:ea typeface="宋体" panose="02010600030101010101" pitchFamily="2" charset="-122"/>
              </a:rPr>
              <a:t>多党制</a:t>
            </a:r>
            <a:r>
              <a:rPr lang="zh-CN" altLang="en-US" b="1" smtClean="0">
                <a:latin typeface="宋体" panose="02010600030101010101" pitchFamily="2" charset="-122"/>
                <a:ea typeface="宋体" panose="02010600030101010101" pitchFamily="2" charset="-122"/>
              </a:rPr>
              <a:t>；②</a:t>
            </a:r>
            <a:r>
              <a:rPr lang="zh-TW" altLang="zh-CN" b="1" smtClean="0">
                <a:latin typeface="宋体" panose="02010600030101010101" pitchFamily="2" charset="-122"/>
                <a:ea typeface="宋体" panose="02010600030101010101" pitchFamily="2" charset="-122"/>
              </a:rPr>
              <a:t>代表资产阶级利益</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a:p>
            <a:pPr marL="0" indent="0">
              <a:buNone/>
            </a:pPr>
            <a:r>
              <a:rPr lang="zh-CN" altLang="zh-CN" b="1">
                <a:latin typeface="宋体" panose="02010600030101010101" pitchFamily="2" charset="-122"/>
                <a:ea typeface="宋体" panose="02010600030101010101" pitchFamily="2" charset="-122"/>
              </a:rPr>
              <a:t>③</a:t>
            </a:r>
            <a:r>
              <a:rPr lang="zh-TW" altLang="zh-CN" b="1" smtClean="0">
                <a:latin typeface="宋体" panose="02010600030101010101" pitchFamily="2" charset="-122"/>
                <a:ea typeface="宋体" panose="02010600030101010101" pitchFamily="2" charset="-122"/>
              </a:rPr>
              <a:t>通过</a:t>
            </a:r>
            <a:r>
              <a:rPr lang="zh-TW" altLang="zh-CN" b="1">
                <a:latin typeface="宋体" panose="02010600030101010101" pitchFamily="2" charset="-122"/>
                <a:ea typeface="宋体" panose="02010600030101010101" pitchFamily="2" charset="-122"/>
              </a:rPr>
              <a:t>定期选举轮流执政</a:t>
            </a:r>
            <a:r>
              <a:rPr lang="zh-TW" altLang="zh-CN" b="1" smtClean="0">
                <a:latin typeface="宋体" panose="02010600030101010101" pitchFamily="2" charset="-122"/>
                <a:ea typeface="宋体" panose="02010600030101010101" pitchFamily="2" charset="-122"/>
              </a:rPr>
              <a:t>,</a:t>
            </a:r>
            <a:endParaRPr lang="zh-CN" altLang="zh-CN" b="1">
              <a:latin typeface="宋体" pitchFamily="2" charset="-122"/>
              <a:ea typeface="宋体" panose="02010600030101010101" pitchFamily="2" charset="-122"/>
            </a:endParaRPr>
          </a:p>
        </p:txBody>
      </p:sp>
    </p:spTree>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194" name="Picture 2" descr="各国地图图片矢量图"/>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574" y="789433"/>
            <a:ext cx="9152574" cy="657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0019" name="AutoShape 5"/>
          <p:cNvSpPr>
            <a:spLocks noChangeArrowheads="1"/>
          </p:cNvSpPr>
          <p:nvPr/>
        </p:nvSpPr>
        <p:spPr bwMode="auto">
          <a:xfrm>
            <a:off x="2298124" y="900558"/>
            <a:ext cx="2376488" cy="831851"/>
          </a:xfrm>
          <a:prstGeom prst="wedgeEllipseCallout">
            <a:avLst>
              <a:gd name="adj1" fmla="val -24884"/>
              <a:gd name="adj2" fmla="val 88236"/>
            </a:avLst>
          </a:prstGeom>
          <a:solidFill>
            <a:srgbClr val="FFFF00"/>
          </a:solidFill>
          <a:ln w="9525">
            <a:solidFill>
              <a:schemeClr val="tx1"/>
            </a:solidFill>
            <a:miter lim="800000"/>
          </a:ln>
        </p:spPr>
        <p:txBody>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r>
              <a:rPr lang="zh-CN" altLang="en-US" sz="1800" b="1">
                <a:solidFill>
                  <a:srgbClr val="0000FF"/>
                </a:solidFill>
                <a:latin typeface="楷体_GB2312" pitchFamily="49" charset="-122"/>
                <a:ea typeface="楷体_GB2312" pitchFamily="49" charset="-122"/>
              </a:rPr>
              <a:t>俄国</a:t>
            </a:r>
            <a:r>
              <a:rPr lang="en-US" altLang="zh-CN" sz="1800" b="1">
                <a:solidFill>
                  <a:srgbClr val="0000FF"/>
                </a:solidFill>
                <a:latin typeface="楷体_GB2312" pitchFamily="49" charset="-122"/>
                <a:ea typeface="楷体_GB2312" pitchFamily="49" charset="-122"/>
              </a:rPr>
              <a:t>1861</a:t>
            </a:r>
            <a:r>
              <a:rPr lang="zh-CN" altLang="en-US" sz="1800" b="1">
                <a:solidFill>
                  <a:srgbClr val="0000FF"/>
                </a:solidFill>
                <a:latin typeface="楷体_GB2312" pitchFamily="49" charset="-122"/>
                <a:ea typeface="楷体_GB2312" pitchFamily="49" charset="-122"/>
              </a:rPr>
              <a:t>年改革</a:t>
            </a:r>
          </a:p>
        </p:txBody>
      </p:sp>
      <p:sp>
        <p:nvSpPr>
          <p:cNvPr id="470020" name="AutoShape 6"/>
          <p:cNvSpPr>
            <a:spLocks noChangeArrowheads="1"/>
          </p:cNvSpPr>
          <p:nvPr/>
        </p:nvSpPr>
        <p:spPr bwMode="auto">
          <a:xfrm>
            <a:off x="6445874" y="1510160"/>
            <a:ext cx="2230582" cy="1100139"/>
          </a:xfrm>
          <a:prstGeom prst="wedgeEllipseCallout">
            <a:avLst>
              <a:gd name="adj1" fmla="val -15329"/>
              <a:gd name="adj2" fmla="val 76134"/>
            </a:avLst>
          </a:prstGeom>
          <a:solidFill>
            <a:srgbClr val="FFFF00"/>
          </a:solidFill>
          <a:ln w="9525">
            <a:solidFill>
              <a:schemeClr val="tx1"/>
            </a:solidFill>
            <a:miter lim="800000"/>
          </a:ln>
        </p:spPr>
        <p:txBody>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r>
              <a:rPr lang="zh-CN" altLang="en-US" sz="1800" b="1">
                <a:solidFill>
                  <a:srgbClr val="0000FF"/>
                </a:solidFill>
                <a:latin typeface="楷体_GB2312" pitchFamily="49" charset="-122"/>
                <a:ea typeface="楷体_GB2312" pitchFamily="49" charset="-122"/>
              </a:rPr>
              <a:t>美国南北战争</a:t>
            </a:r>
            <a:r>
              <a:rPr lang="en-US" altLang="zh-CN" sz="1800" b="1">
                <a:solidFill>
                  <a:srgbClr val="0000FF"/>
                </a:solidFill>
                <a:latin typeface="楷体_GB2312" pitchFamily="49" charset="-122"/>
                <a:ea typeface="楷体_GB2312" pitchFamily="49" charset="-122"/>
              </a:rPr>
              <a:t>1861</a:t>
            </a:r>
            <a:r>
              <a:rPr lang="zh-CN" altLang="en-US" sz="1800" b="1">
                <a:solidFill>
                  <a:srgbClr val="0000FF"/>
                </a:solidFill>
                <a:latin typeface="楷体_GB2312" pitchFamily="49" charset="-122"/>
                <a:ea typeface="楷体_GB2312" pitchFamily="49" charset="-122"/>
              </a:rPr>
              <a:t>－</a:t>
            </a:r>
            <a:r>
              <a:rPr lang="en-US" altLang="zh-CN" sz="1800" b="1">
                <a:solidFill>
                  <a:srgbClr val="0000FF"/>
                </a:solidFill>
                <a:latin typeface="楷体_GB2312" pitchFamily="49" charset="-122"/>
                <a:ea typeface="楷体_GB2312" pitchFamily="49" charset="-122"/>
              </a:rPr>
              <a:t>65</a:t>
            </a:r>
            <a:r>
              <a:rPr lang="zh-CN" altLang="en-US" sz="1800" b="1">
                <a:solidFill>
                  <a:srgbClr val="0000FF"/>
                </a:solidFill>
                <a:latin typeface="楷体_GB2312" pitchFamily="49" charset="-122"/>
                <a:ea typeface="楷体_GB2312" pitchFamily="49" charset="-122"/>
              </a:rPr>
              <a:t>年</a:t>
            </a:r>
          </a:p>
        </p:txBody>
      </p:sp>
      <p:sp>
        <p:nvSpPr>
          <p:cNvPr id="470021" name="AutoShape 7"/>
          <p:cNvSpPr>
            <a:spLocks noChangeArrowheads="1"/>
          </p:cNvSpPr>
          <p:nvPr/>
        </p:nvSpPr>
        <p:spPr bwMode="auto">
          <a:xfrm>
            <a:off x="4388838" y="1718365"/>
            <a:ext cx="1927939" cy="683737"/>
          </a:xfrm>
          <a:prstGeom prst="wedgeEllipseCallout">
            <a:avLst>
              <a:gd name="adj1" fmla="val -53162"/>
              <a:gd name="adj2" fmla="val 138949"/>
            </a:avLst>
          </a:prstGeom>
          <a:solidFill>
            <a:srgbClr val="FFFF00"/>
          </a:solidFill>
          <a:ln w="9525">
            <a:solidFill>
              <a:schemeClr val="tx1"/>
            </a:solidFill>
            <a:miter lim="800000"/>
          </a:ln>
        </p:spPr>
        <p:txBody>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r>
              <a:rPr lang="zh-CN" altLang="en-US" sz="1800" b="1">
                <a:solidFill>
                  <a:srgbClr val="0000FF"/>
                </a:solidFill>
                <a:latin typeface="楷体_GB2312" pitchFamily="49" charset="-122"/>
                <a:ea typeface="楷体_GB2312" pitchFamily="49" charset="-122"/>
              </a:rPr>
              <a:t>日本明治维新</a:t>
            </a:r>
            <a:r>
              <a:rPr lang="en-US" altLang="zh-CN" sz="1800" b="1">
                <a:solidFill>
                  <a:srgbClr val="0000FF"/>
                </a:solidFill>
                <a:latin typeface="楷体_GB2312" pitchFamily="49" charset="-122"/>
                <a:ea typeface="楷体_GB2312" pitchFamily="49" charset="-122"/>
              </a:rPr>
              <a:t>1868</a:t>
            </a:r>
            <a:r>
              <a:rPr lang="zh-CN" altLang="en-US" sz="1800" b="1">
                <a:solidFill>
                  <a:srgbClr val="0000FF"/>
                </a:solidFill>
                <a:latin typeface="楷体_GB2312" pitchFamily="49" charset="-122"/>
                <a:ea typeface="楷体_GB2312" pitchFamily="49" charset="-122"/>
              </a:rPr>
              <a:t>年起</a:t>
            </a:r>
          </a:p>
        </p:txBody>
      </p:sp>
      <p:sp>
        <p:nvSpPr>
          <p:cNvPr id="470022" name="AutoShape 8"/>
          <p:cNvSpPr>
            <a:spLocks noChangeArrowheads="1"/>
          </p:cNvSpPr>
          <p:nvPr/>
        </p:nvSpPr>
        <p:spPr bwMode="auto">
          <a:xfrm>
            <a:off x="1151136" y="2193901"/>
            <a:ext cx="2489200" cy="1266825"/>
          </a:xfrm>
          <a:prstGeom prst="wedgeEllipseCallout">
            <a:avLst>
              <a:gd name="adj1" fmla="val -66009"/>
              <a:gd name="adj2" fmla="val 5764"/>
            </a:avLst>
          </a:prstGeom>
          <a:solidFill>
            <a:srgbClr val="FFFF00"/>
          </a:solidFill>
          <a:ln w="9525">
            <a:solidFill>
              <a:schemeClr val="tx1"/>
            </a:solidFill>
            <a:miter lim="800000"/>
          </a:ln>
        </p:spPr>
        <p:txBody>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r>
              <a:rPr lang="en-US" altLang="zh-CN" sz="1800" b="1">
                <a:solidFill>
                  <a:srgbClr val="0000FF"/>
                </a:solidFill>
                <a:latin typeface="楷体_GB2312" pitchFamily="49" charset="-122"/>
                <a:ea typeface="楷体_GB2312" pitchFamily="49" charset="-122"/>
              </a:rPr>
              <a:t>1871</a:t>
            </a:r>
            <a:r>
              <a:rPr lang="zh-CN" altLang="en-US" sz="1800" b="1">
                <a:solidFill>
                  <a:srgbClr val="0000FF"/>
                </a:solidFill>
                <a:latin typeface="楷体_GB2312" pitchFamily="49" charset="-122"/>
                <a:ea typeface="楷体_GB2312" pitchFamily="49" charset="-122"/>
              </a:rPr>
              <a:t>年</a:t>
            </a:r>
          </a:p>
          <a:p>
            <a:pPr algn="ctr">
              <a:buFont typeface="Arial" panose="020b0604020202020204" pitchFamily="34" charset="0"/>
              <a:buNone/>
            </a:pPr>
            <a:r>
              <a:rPr lang="zh-CN" altLang="en-US" sz="1800" b="1">
                <a:solidFill>
                  <a:srgbClr val="0000FF"/>
                </a:solidFill>
                <a:latin typeface="楷体_GB2312" pitchFamily="49" charset="-122"/>
                <a:ea typeface="楷体_GB2312" pitchFamily="49" charset="-122"/>
              </a:rPr>
              <a:t>德国统一与宪法</a:t>
            </a:r>
          </a:p>
        </p:txBody>
      </p:sp>
      <p:sp>
        <p:nvSpPr>
          <p:cNvPr id="470024" name="AutoShape 9"/>
          <p:cNvSpPr>
            <a:spLocks noChangeArrowheads="1"/>
          </p:cNvSpPr>
          <p:nvPr/>
        </p:nvSpPr>
        <p:spPr bwMode="auto">
          <a:xfrm>
            <a:off x="2593194" y="4725144"/>
            <a:ext cx="1795636" cy="842360"/>
          </a:xfrm>
          <a:prstGeom prst="wedgeEllipseCallout">
            <a:avLst>
              <a:gd name="adj1" fmla="val -124321"/>
              <a:gd name="adj2" fmla="val -155979"/>
            </a:avLst>
          </a:prstGeom>
          <a:solidFill>
            <a:srgbClr val="FFFF00"/>
          </a:solidFill>
          <a:ln w="9525">
            <a:solidFill>
              <a:schemeClr val="tx1"/>
            </a:solidFill>
            <a:miter lim="800000"/>
          </a:ln>
        </p:spPr>
        <p:txBody>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r>
              <a:rPr lang="zh-CN" altLang="en-US" sz="1800" b="1" smtClean="0">
                <a:solidFill>
                  <a:srgbClr val="0000FF"/>
                </a:solidFill>
                <a:latin typeface="楷体_GB2312" pitchFamily="49" charset="-122"/>
                <a:ea typeface="楷体_GB2312" pitchFamily="49" charset="-122"/>
              </a:rPr>
              <a:t>意大利统一</a:t>
            </a:r>
            <a:endParaRPr lang="en-US" altLang="zh-CN" sz="1800" b="1" smtClean="0">
              <a:solidFill>
                <a:srgbClr val="0000FF"/>
              </a:solidFill>
              <a:latin typeface="楷体_GB2312" pitchFamily="49" charset="-122"/>
              <a:ea typeface="楷体_GB2312" pitchFamily="49" charset="-122"/>
            </a:endParaRPr>
          </a:p>
          <a:p>
            <a:pPr algn="ctr">
              <a:buFont typeface="Arial" panose="020b0604020202020204" pitchFamily="34" charset="0"/>
              <a:buNone/>
            </a:pPr>
            <a:r>
              <a:rPr lang="en-US" altLang="zh-CN" sz="1800" b="1" smtClean="0">
                <a:solidFill>
                  <a:srgbClr val="0000FF"/>
                </a:solidFill>
                <a:latin typeface="楷体_GB2312" pitchFamily="49" charset="-122"/>
                <a:ea typeface="楷体_GB2312" pitchFamily="49" charset="-122"/>
              </a:rPr>
              <a:t>1870</a:t>
            </a:r>
            <a:r>
              <a:rPr lang="zh-CN" altLang="en-US" sz="1800" b="1" smtClean="0">
                <a:solidFill>
                  <a:srgbClr val="0000FF"/>
                </a:solidFill>
                <a:latin typeface="楷体_GB2312" pitchFamily="49" charset="-122"/>
                <a:ea typeface="楷体_GB2312" pitchFamily="49" charset="-122"/>
              </a:rPr>
              <a:t>年</a:t>
            </a:r>
            <a:endParaRPr lang="zh-CN" altLang="en-US" sz="1800" b="1">
              <a:solidFill>
                <a:srgbClr val="0000FF"/>
              </a:solidFill>
              <a:latin typeface="楷体_GB2312" pitchFamily="49" charset="-122"/>
              <a:ea typeface="楷体_GB2312" pitchFamily="49" charset="-122"/>
            </a:endParaRPr>
          </a:p>
        </p:txBody>
      </p:sp>
      <p:sp>
        <p:nvSpPr>
          <p:cNvPr id="470025" name="Text Box 9"/>
          <p:cNvSpPr txBox="1">
            <a:spLocks noChangeArrowheads="1"/>
          </p:cNvSpPr>
          <p:nvPr/>
        </p:nvSpPr>
        <p:spPr bwMode="auto">
          <a:xfrm>
            <a:off x="2213227" y="4"/>
            <a:ext cx="4708987" cy="646331"/>
          </a:xfrm>
          <a:prstGeom prst="rect">
            <a:avLst/>
          </a:prstGeom>
          <a:solidFill>
            <a:schemeClr val="bg2">
              <a:lumMod val="90000"/>
            </a:schemeClr>
          </a:solidFill>
          <a:ln>
            <a:noFill/>
          </a:ln>
          <a:effectLst/>
        </p:spPr>
        <p:txBody>
          <a:bodyPr wrap="square">
            <a:spAutoFit/>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a:spcBef>
                <a:spcPct val="50000"/>
              </a:spcBef>
              <a:buFont typeface="Arial" panose="020b0604020202020204" pitchFamily="34" charset="0"/>
              <a:buNone/>
            </a:pPr>
            <a:r>
              <a:rPr lang="zh-CN" altLang="en-US" sz="3600" b="1">
                <a:solidFill>
                  <a:srgbClr val="001B36"/>
                </a:solidFill>
                <a:latin typeface="Maiandra GD"/>
                <a:ea typeface="隶书" panose="02010509060101010101" charset="-122"/>
                <a:cs typeface="+mj-cs"/>
              </a:rPr>
              <a:t>三、资本主义的</a:t>
            </a:r>
            <a:r>
              <a:rPr lang="zh-CN" altLang="en-US" sz="3600" b="1" smtClean="0">
                <a:solidFill>
                  <a:srgbClr val="001B36"/>
                </a:solidFill>
                <a:latin typeface="Maiandra GD"/>
                <a:ea typeface="隶书" panose="02010509060101010101" charset="-122"/>
                <a:cs typeface="+mj-cs"/>
              </a:rPr>
              <a:t>扩展</a:t>
            </a:r>
            <a:endParaRPr lang="zh-CN" altLang="en-US" sz="2800" b="1">
              <a:solidFill>
                <a:prstClr val="black"/>
              </a:solidFill>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7001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700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7002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7002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700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0019" grpId="0"/>
      <p:bldP spid="470020" grpId="0"/>
      <p:bldP spid="470021" grpId="0"/>
      <p:bldP spid="470022" grpId="0"/>
      <p:bldP spid="470024" grpId="0"/>
    </p:bldLst>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123728" y="0"/>
            <a:ext cx="4824536" cy="836712"/>
          </a:xfrm>
        </p:spPr>
        <p:txBody>
          <a:bodyPr>
            <a:normAutofit/>
          </a:bodyPr>
          <a:lstStyle/>
          <a:p>
            <a:r>
              <a:rPr lang="en-US" altLang="zh-CN" sz="3600" b="1" smtClean="0"/>
              <a:t>1</a:t>
            </a:r>
            <a:r>
              <a:rPr lang="zh-CN" altLang="en-US" sz="3600" b="1" smtClean="0"/>
              <a:t>、俄国</a:t>
            </a:r>
            <a:endParaRPr lang="zh-CN" altLang="en-US" sz="3600" b="1"/>
          </a:p>
        </p:txBody>
      </p:sp>
      <p:sp>
        <p:nvSpPr>
          <p:cNvPr id="3" name="内容占位符 2"/>
          <p:cNvSpPr>
            <a:spLocks noGrp="1"/>
          </p:cNvSpPr>
          <p:nvPr>
            <p:ph idx="1"/>
          </p:nvPr>
        </p:nvSpPr>
        <p:spPr>
          <a:xfrm>
            <a:off x="257101" y="1412776"/>
            <a:ext cx="8496944" cy="4320480"/>
          </a:xfrm>
        </p:spPr>
        <p:txBody>
          <a:bodyPr>
            <a:normAutofit lnSpcReduction="10000"/>
          </a:bodyPr>
          <a:lstStyle/>
          <a:p>
            <a:pPr marL="0" indent="0">
              <a:buNone/>
            </a:pPr>
            <a:r>
              <a:rPr lang="en-US" altLang="zh-TW" b="1" smtClean="0">
                <a:latin typeface="宋体" panose="02010600030101010101" pitchFamily="2" charset="-122"/>
                <a:ea typeface="宋体" panose="02010600030101010101" pitchFamily="2" charset="-122"/>
              </a:rPr>
              <a:t>    </a:t>
            </a:r>
            <a:r>
              <a:rPr lang="zh-TW" altLang="zh-CN" b="1" smtClean="0">
                <a:latin typeface="宋体" panose="02010600030101010101" pitchFamily="2" charset="-122"/>
                <a:ea typeface="宋体" panose="02010600030101010101" pitchFamily="2" charset="-122"/>
              </a:rPr>
              <a:t>1861年</a:t>
            </a:r>
            <a:r>
              <a:rPr lang="zh-TW" altLang="zh-CN" b="1">
                <a:latin typeface="宋体" panose="02010600030101010101" pitchFamily="2" charset="-122"/>
                <a:ea typeface="宋体" panose="02010600030101010101" pitchFamily="2" charset="-122"/>
              </a:rPr>
              <a:t>，面临空前危机的俄国沙皇政府进行废除</a:t>
            </a:r>
            <a:r>
              <a:rPr lang="zh-TW" altLang="zh-CN" b="1" smtClean="0">
                <a:latin typeface="宋体" panose="02010600030101010101" pitchFamily="2" charset="-122"/>
                <a:ea typeface="宋体" panose="02010600030101010101" pitchFamily="2" charset="-122"/>
              </a:rPr>
              <a:t>农奴制</a:t>
            </a:r>
            <a:r>
              <a:rPr lang="zh-TW" altLang="zh-CN" b="1">
                <a:latin typeface="宋体" panose="02010600030101010101" pitchFamily="2" charset="-122"/>
                <a:ea typeface="宋体" panose="02010600030101010101" pitchFamily="2" charset="-122"/>
              </a:rPr>
              <a:t>改革，农奴获得人身自由，可以通过赎买</a:t>
            </a:r>
            <a:r>
              <a:rPr lang="zh-TW" altLang="zh-CN" b="1" smtClean="0">
                <a:latin typeface="宋体" panose="02010600030101010101" pitchFamily="2" charset="-122"/>
                <a:ea typeface="宋体" panose="02010600030101010101" pitchFamily="2" charset="-122"/>
              </a:rPr>
              <a:t>得到</a:t>
            </a:r>
            <a:r>
              <a:rPr lang="zh-CN" altLang="en-US" b="1" smtClean="0">
                <a:latin typeface="宋体" panose="02010600030101010101" pitchFamily="2" charset="-122"/>
                <a:ea typeface="宋体" panose="02010600030101010101" pitchFamily="2" charset="-122"/>
              </a:rPr>
              <a:t>土</a:t>
            </a:r>
            <a:r>
              <a:rPr lang="zh-TW" altLang="zh-CN" b="1" smtClean="0">
                <a:latin typeface="宋体" panose="02010600030101010101" pitchFamily="2" charset="-122"/>
                <a:ea typeface="宋体" panose="02010600030101010101" pitchFamily="2" charset="-122"/>
              </a:rPr>
              <a:t>地</a:t>
            </a:r>
            <a:r>
              <a:rPr lang="zh-CN" altLang="en-US" b="1" smtClean="0">
                <a:latin typeface="宋体" panose="02010600030101010101" pitchFamily="2" charset="-122"/>
                <a:ea typeface="宋体" panose="02010600030101010101" pitchFamily="2" charset="-122"/>
              </a:rPr>
              <a:t>。</a:t>
            </a:r>
            <a:r>
              <a:rPr lang="zh-TW" altLang="zh-CN" b="1" smtClean="0">
                <a:latin typeface="宋体" panose="02010600030101010101" pitchFamily="2" charset="-122"/>
                <a:ea typeface="宋体" panose="02010600030101010101" pitchFamily="2" charset="-122"/>
              </a:rPr>
              <a:t>随后</a:t>
            </a:r>
            <a:r>
              <a:rPr lang="zh-TW" altLang="zh-CN" b="1">
                <a:latin typeface="宋体" panose="02010600030101010101" pitchFamily="2" charset="-122"/>
                <a:ea typeface="宋体" panose="02010600030101010101" pitchFamily="2" charset="-122"/>
              </a:rPr>
              <a:t>沙皇又进行其他改革，如实行地方自治和地方选举、</a:t>
            </a:r>
            <a:r>
              <a:rPr lang="zh-TW" altLang="zh-CN" b="1" smtClean="0">
                <a:latin typeface="宋体" panose="02010600030101010101" pitchFamily="2" charset="-122"/>
                <a:ea typeface="宋体" panose="02010600030101010101" pitchFamily="2" charset="-122"/>
              </a:rPr>
              <a:t>实施</a:t>
            </a:r>
            <a:r>
              <a:rPr lang="zh-TW" altLang="zh-CN" b="1">
                <a:latin typeface="宋体" panose="02010600030101010101" pitchFamily="2" charset="-122"/>
                <a:ea typeface="宋体" panose="02010600030101010101" pitchFamily="2" charset="-122"/>
              </a:rPr>
              <a:t>统一的司法制度、进行教育改革、实行义务兵役制等, 还采取各种措施</a:t>
            </a:r>
            <a:r>
              <a:rPr lang="zh-TW" altLang="zh-CN" b="1" smtClean="0">
                <a:latin typeface="宋体" panose="02010600030101010101" pitchFamily="2" charset="-122"/>
                <a:ea typeface="宋体" panose="02010600030101010101" pitchFamily="2" charset="-122"/>
              </a:rPr>
              <a:t>刺激</a:t>
            </a:r>
            <a:r>
              <a:rPr lang="zh-CN" altLang="en-US" b="1" smtClean="0">
                <a:latin typeface="宋体" panose="02010600030101010101" pitchFamily="2" charset="-122"/>
                <a:ea typeface="宋体" panose="02010600030101010101" pitchFamily="2" charset="-122"/>
              </a:rPr>
              <a:t>工</a:t>
            </a:r>
            <a:r>
              <a:rPr lang="zh-TW" altLang="zh-CN" b="1" smtClean="0">
                <a:latin typeface="宋体" panose="02010600030101010101" pitchFamily="2" charset="-122"/>
                <a:ea typeface="宋体" panose="02010600030101010101" pitchFamily="2" charset="-122"/>
              </a:rPr>
              <a:t>业发展</a:t>
            </a:r>
            <a:r>
              <a:rPr lang="zh-CN" altLang="en-US" b="1" smtClean="0">
                <a:latin typeface="宋体" panose="02010600030101010101" pitchFamily="2" charset="-122"/>
                <a:ea typeface="宋体" panose="02010600030101010101" pitchFamily="2" charset="-122"/>
              </a:rPr>
              <a:t>。</a:t>
            </a:r>
            <a:endParaRPr lang="en-US" altLang="zh-CN" b="1" smtClean="0">
              <a:latin typeface="宋体" panose="02010600030101010101" pitchFamily="2" charset="-122"/>
              <a:ea typeface="宋体" panose="02010600030101010101" pitchFamily="2" charset="-122"/>
            </a:endParaRPr>
          </a:p>
          <a:p>
            <a:pPr marL="0" indent="0">
              <a:buNone/>
            </a:pPr>
            <a:r>
              <a:rPr lang="en-US" altLang="zh-TW" b="1">
                <a:latin typeface="宋体" panose="02010600030101010101" pitchFamily="2" charset="-122"/>
                <a:ea typeface="宋体" panose="02010600030101010101" pitchFamily="2" charset="-122"/>
              </a:rPr>
              <a:t> </a:t>
            </a:r>
            <a:r>
              <a:rPr lang="en-US" altLang="zh-TW" b="1" smtClean="0">
                <a:latin typeface="宋体" panose="02010600030101010101" pitchFamily="2" charset="-122"/>
                <a:ea typeface="宋体" panose="02010600030101010101" pitchFamily="2" charset="-122"/>
              </a:rPr>
              <a:t>   </a:t>
            </a:r>
            <a:r>
              <a:rPr lang="zh-TW" altLang="zh-CN" b="1" smtClean="0">
                <a:latin typeface="宋体" panose="02010600030101010101" pitchFamily="2" charset="-122"/>
                <a:ea typeface="宋体" panose="02010600030101010101" pitchFamily="2" charset="-122"/>
              </a:rPr>
              <a:t>这些</a:t>
            </a:r>
            <a:r>
              <a:rPr lang="zh-CN" altLang="en-US" b="1" smtClean="0">
                <a:latin typeface="宋体" panose="02010600030101010101" pitchFamily="2" charset="-122"/>
                <a:ea typeface="宋体" panose="02010600030101010101" pitchFamily="2" charset="-122"/>
              </a:rPr>
              <a:t>自</a:t>
            </a:r>
            <a:r>
              <a:rPr lang="zh-TW" altLang="zh-CN" b="1" smtClean="0">
                <a:latin typeface="宋体" panose="02010600030101010101" pitchFamily="2" charset="-122"/>
                <a:ea typeface="宋体" panose="02010600030101010101" pitchFamily="2" charset="-122"/>
              </a:rPr>
              <a:t>上而下</a:t>
            </a:r>
            <a:r>
              <a:rPr lang="zh-TW" altLang="zh-CN" b="1">
                <a:latin typeface="宋体" panose="02010600030101010101" pitchFamily="2" charset="-122"/>
                <a:ea typeface="宋体" panose="02010600030101010101" pitchFamily="2" charset="-122"/>
              </a:rPr>
              <a:t>的改革</a:t>
            </a:r>
            <a:r>
              <a:rPr lang="zh-TW" altLang="zh-CN" b="1" smtClean="0">
                <a:latin typeface="宋体" panose="02010600030101010101" pitchFamily="2" charset="-122"/>
                <a:ea typeface="宋体" panose="02010600030101010101" pitchFamily="2" charset="-122"/>
              </a:rPr>
              <a:t>促进了</a:t>
            </a:r>
            <a:r>
              <a:rPr lang="zh-TW" altLang="zh-CN" b="1">
                <a:latin typeface="宋体" panose="02010600030101010101" pitchFamily="2" charset="-122"/>
                <a:ea typeface="宋体" panose="02010600030101010101" pitchFamily="2" charset="-122"/>
              </a:rPr>
              <a:t>俄国资本主义的发展，但没有直接触及沙皇专制制度</a:t>
            </a:r>
            <a:r>
              <a:rPr lang="zh-TW" altLang="zh-CN" b="1" smtClean="0">
                <a:latin typeface="宋体" panose="02010600030101010101" pitchFamily="2" charset="-122"/>
                <a:ea typeface="宋体" panose="02010600030101010101" pitchFamily="2" charset="-122"/>
              </a:rPr>
              <a:t>，保留</a:t>
            </a:r>
            <a:r>
              <a:rPr lang="zh-TW" altLang="zh-CN" b="1">
                <a:latin typeface="宋体" panose="02010600030101010101" pitchFamily="2" charset="-122"/>
                <a:ea typeface="宋体" panose="02010600030101010101" pitchFamily="2" charset="-122"/>
              </a:rPr>
              <a:t>了大量农奴制残余</a:t>
            </a:r>
            <a:r>
              <a:rPr lang="zh-TW" altLang="zh-CN" b="1" smtClean="0">
                <a:latin typeface="宋体" panose="02010600030101010101" pitchFamily="2" charset="-122"/>
                <a:ea typeface="宋体" panose="02010600030101010101" pitchFamily="2" charset="-122"/>
              </a:rPr>
              <a:t>。</a:t>
            </a:r>
            <a:endParaRPr lang="zh-CN" altLang="zh-CN" b="1">
              <a:latin typeface="宋体" panose="02010600030101010101" pitchFamily="2" charset="-122"/>
              <a:ea typeface="宋体" panose="02010600030101010101" pitchFamily="2" charset="-122"/>
            </a:endParaRPr>
          </a:p>
        </p:txBody>
      </p:sp>
      <p:sp>
        <p:nvSpPr>
          <p:cNvPr id="4" name="TextBox 3"/>
          <p:cNvSpPr txBox="1"/>
          <p:nvPr/>
        </p:nvSpPr>
        <p:spPr>
          <a:xfrm>
            <a:off x="179512" y="692696"/>
            <a:ext cx="8568952" cy="523220"/>
          </a:xfrm>
          <a:prstGeom prst="rect">
            <a:avLst/>
          </a:prstGeom>
          <a:solidFill>
            <a:schemeClr val="bg2">
              <a:lumMod val="90000"/>
            </a:schemeClr>
          </a:solidFill>
        </p:spPr>
        <p:txBody>
          <a:bodyPr wrap="square" rtlCol="0">
            <a:spAutoFit/>
          </a:bodyPr>
          <a:lstStyle/>
          <a:p>
            <a:r>
              <a:rPr lang="zh-CN" altLang="en-US" sz="2800" b="1" smtClean="0">
                <a:latin typeface="宋体" panose="02010600030101010101" pitchFamily="2" charset="-122"/>
                <a:ea typeface="宋体" panose="02010600030101010101" pitchFamily="2" charset="-122"/>
              </a:rPr>
              <a:t>阅读材料，掌握俄国改革的措施和评价</a:t>
            </a:r>
            <a:endParaRPr lang="zh-CN" altLang="en-US" sz="2800" b="1">
              <a:latin typeface="宋体" panose="02010600030101010101" pitchFamily="2" charset="-122"/>
              <a:ea typeface="宋体" panose="02010600030101010101" pitchFamily="2" charset="-122"/>
            </a:endParaRPr>
          </a:p>
        </p:txBody>
      </p:sp>
    </p:spTree>
  </p:cSld>
  <p:clrMapOvr>
    <a:masterClrMapping/>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37160" y="99060"/>
            <a:ext cx="8757920" cy="6737350"/>
          </a:xfrm>
        </p:spPr>
        <p:txBody>
          <a:bodyPr>
            <a:normAutofit/>
          </a:bodyPr>
          <a:lstStyle/>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rPr>
              <a:t>背景：</a:t>
            </a:r>
          </a:p>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1</a:t>
            </a:r>
            <a:r>
              <a:rPr lang="zh-CN" altLang="en-US" sz="2800" b="1">
                <a:latin typeface="宋体" panose="02010600030101010101" pitchFamily="2" charset="-122"/>
                <a:ea typeface="宋体" panose="02010600030101010101" pitchFamily="2" charset="-122"/>
                <a:cs typeface="宋体" panose="02010600030101010101" pitchFamily="2" charset="-122"/>
              </a:rPr>
              <a:t>）封建农奴制阻碍了资本主义经济的发展；</a:t>
            </a:r>
          </a:p>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2</a:t>
            </a:r>
            <a:r>
              <a:rPr lang="zh-CN" altLang="en-US" sz="2800" b="1">
                <a:latin typeface="宋体" panose="02010600030101010101" pitchFamily="2" charset="-122"/>
                <a:ea typeface="宋体" panose="02010600030101010101" pitchFamily="2" charset="-122"/>
                <a:cs typeface="宋体" panose="02010600030101010101" pitchFamily="2" charset="-122"/>
              </a:rPr>
              <a:t>）国内沙皇统治黑暗，阶级矛盾尖锐；</a:t>
            </a:r>
          </a:p>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rPr>
              <a:t>（</a:t>
            </a:r>
            <a:r>
              <a:rPr lang="en-US" altLang="zh-CN" sz="2800" b="1">
                <a:latin typeface="宋体" panose="02010600030101010101" pitchFamily="2" charset="-122"/>
                <a:ea typeface="宋体" panose="02010600030101010101" pitchFamily="2" charset="-122"/>
                <a:cs typeface="宋体" panose="02010600030101010101" pitchFamily="2" charset="-122"/>
              </a:rPr>
              <a:t>3</a:t>
            </a:r>
            <a:r>
              <a:rPr lang="zh-CN" altLang="en-US" sz="2800" b="1">
                <a:latin typeface="宋体" panose="02010600030101010101" pitchFamily="2" charset="-122"/>
                <a:ea typeface="宋体" panose="02010600030101010101" pitchFamily="2" charset="-122"/>
                <a:cs typeface="宋体" panose="02010600030101010101" pitchFamily="2" charset="-122"/>
              </a:rPr>
              <a:t>）克里米亚战争的失败激化了阶级矛盾；</a:t>
            </a:r>
          </a:p>
          <a:p>
            <a:pPr marL="0" indent="0">
              <a:buNone/>
            </a:pPr>
            <a:r>
              <a:rPr lang="zh-CN" altLang="en-US" sz="2800" b="1">
                <a:latin typeface="宋体" panose="02010600030101010101" pitchFamily="2" charset="-122"/>
                <a:ea typeface="宋体" panose="02010600030101010101" pitchFamily="2" charset="-122"/>
                <a:cs typeface="宋体" panose="02010600030101010101" pitchFamily="2" charset="-122"/>
              </a:rPr>
              <a:t>措施：</a:t>
            </a:r>
          </a:p>
          <a:p>
            <a:pPr marL="0" indent="0">
              <a:buNone/>
            </a:pP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1</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废除</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农奴制</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改革，农奴可以通过赎买</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得到</a:t>
            </a:r>
            <a:r>
              <a:rPr lang="zh-CN" altLang="en-US" sz="2800" b="1" smtClean="0">
                <a:latin typeface="宋体" panose="02010600030101010101" pitchFamily="2" charset="-122"/>
                <a:ea typeface="宋体" panose="02010600030101010101" pitchFamily="2" charset="-122"/>
                <a:cs typeface="宋体" panose="02010600030101010101" pitchFamily="2" charset="-122"/>
                <a:sym typeface="+mn-ea"/>
              </a:rPr>
              <a:t>土</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地</a:t>
            </a:r>
            <a:r>
              <a:rPr lang="zh-CN" altLang="zh-TW" sz="2800" b="1" smtClean="0">
                <a:latin typeface="宋体" panose="02010600030101010101" pitchFamily="2" charset="-122"/>
                <a:ea typeface="宋体" panose="02010600030101010101" pitchFamily="2" charset="-122"/>
                <a:cs typeface="宋体" panose="02010600030101010101" pitchFamily="2" charset="-122"/>
                <a:sym typeface="+mn-ea"/>
              </a:rPr>
              <a:t>；</a:t>
            </a:r>
          </a:p>
          <a:p>
            <a:pPr marL="0" indent="0">
              <a:buNone/>
            </a:pP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2</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实行地方自治和地方选举</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p>
          <a:p>
            <a:pPr marL="0" indent="0">
              <a:buNone/>
            </a:pPr>
            <a:r>
              <a:rPr lang="zh-CN" altLang="zh-TW" sz="2800" b="1" smtClean="0">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smtClean="0">
                <a:latin typeface="宋体" panose="02010600030101010101" pitchFamily="2" charset="-122"/>
                <a:ea typeface="宋体" panose="02010600030101010101" pitchFamily="2" charset="-122"/>
                <a:cs typeface="宋体" panose="02010600030101010101" pitchFamily="2" charset="-122"/>
                <a:sym typeface="+mn-ea"/>
              </a:rPr>
              <a:t>3</a:t>
            </a:r>
            <a:r>
              <a:rPr lang="zh-CN" altLang="zh-TW" sz="2800" b="1" smtClean="0">
                <a:latin typeface="宋体" panose="02010600030101010101" pitchFamily="2" charset="-122"/>
                <a:ea typeface="宋体" panose="02010600030101010101" pitchFamily="2" charset="-122"/>
                <a:cs typeface="宋体" panose="02010600030101010101" pitchFamily="2" charset="-122"/>
                <a:sym typeface="+mn-ea"/>
              </a:rPr>
              <a:t>）</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实施</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统一的司法制度</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p>
          <a:p>
            <a:pPr marL="0" indent="0">
              <a:buNone/>
            </a:pP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4</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进行教育改革</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p>
          <a:p>
            <a:pPr marL="0" indent="0">
              <a:buNone/>
            </a:pP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5</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实行义务兵役制</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p>
          <a:p>
            <a:pPr marL="0" indent="0">
              <a:buNone/>
            </a:pP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6</a:t>
            </a:r>
            <a:r>
              <a:rPr lang="zh-CN" altLang="zh-TW" sz="2800" b="1">
                <a:latin typeface="宋体" panose="02010600030101010101" pitchFamily="2" charset="-122"/>
                <a:ea typeface="宋体" panose="02010600030101010101" pitchFamily="2" charset="-122"/>
                <a:cs typeface="宋体" panose="02010600030101010101" pitchFamily="2" charset="-122"/>
                <a:sym typeface="+mn-ea"/>
              </a:rPr>
              <a:t>）</a:t>
            </a:r>
            <a:r>
              <a:rPr lang="zh-TW" altLang="zh-CN" sz="2800" b="1">
                <a:latin typeface="宋体" panose="02010600030101010101" pitchFamily="2" charset="-122"/>
                <a:ea typeface="宋体" panose="02010600030101010101" pitchFamily="2" charset="-122"/>
                <a:cs typeface="宋体" panose="02010600030101010101" pitchFamily="2" charset="-122"/>
                <a:sym typeface="+mn-ea"/>
              </a:rPr>
              <a:t>采取措施</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刺激</a:t>
            </a:r>
            <a:r>
              <a:rPr lang="zh-CN" altLang="en-US" sz="2800" b="1" smtClean="0">
                <a:latin typeface="宋体" panose="02010600030101010101" pitchFamily="2" charset="-122"/>
                <a:ea typeface="宋体" panose="02010600030101010101" pitchFamily="2" charset="-122"/>
                <a:cs typeface="宋体" panose="02010600030101010101" pitchFamily="2" charset="-122"/>
                <a:sym typeface="+mn-ea"/>
              </a:rPr>
              <a:t>工</a:t>
            </a:r>
            <a:r>
              <a:rPr lang="zh-TW" altLang="zh-CN" sz="2800" b="1" smtClean="0">
                <a:latin typeface="宋体" panose="02010600030101010101" pitchFamily="2" charset="-122"/>
                <a:ea typeface="宋体" panose="02010600030101010101" pitchFamily="2" charset="-122"/>
                <a:cs typeface="宋体" panose="02010600030101010101" pitchFamily="2" charset="-122"/>
                <a:sym typeface="+mn-ea"/>
              </a:rPr>
              <a:t>业发展</a:t>
            </a:r>
            <a:r>
              <a:rPr lang="en-US" altLang="zh-TW" sz="2800" b="1" smtClean="0">
                <a:latin typeface="宋体" panose="02010600030101010101" pitchFamily="2" charset="-122"/>
                <a:ea typeface="宋体" panose="02010600030101010101" pitchFamily="2" charset="-122"/>
                <a:cs typeface="宋体" panose="02010600030101010101" pitchFamily="2" charset="-122"/>
                <a:sym typeface="+mn-ea"/>
              </a:rPr>
              <a:t>.</a:t>
            </a:r>
          </a:p>
        </p:txBody>
      </p:sp>
      <p:pic>
        <p:nvPicPr>
          <p:cNvPr id="19" name="Picture 9" descr="20120616163422442235626"/>
          <p:cNvPicPr>
            <a:picLocks noChangeAspect="1" noChangeArrowheads="1"/>
          </p:cNvPicPr>
          <p:nvPr/>
        </p:nvPicPr>
        <p:blipFill>
          <a:blip r:embed="rId2"/>
          <a:stretch>
            <a:fillRect/>
          </a:stretch>
        </p:blipFill>
        <p:spPr bwMode="auto">
          <a:xfrm>
            <a:off x="5188585" y="3757295"/>
            <a:ext cx="3834130" cy="297688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12" presetClass="exit" presetSubtype="4" fill="hold" nodeType="withEffect">
                                  <p:stCondLst>
                                    <p:cond delay="0"/>
                                  </p:stCondLst>
                                  <p:childTnLst>
                                    <p:anim calcmode="lin" valueType="num">
                                      <p:cBhvr additive="base">
                                        <p:cTn id="10" dur="500"/>
                                        <p:tgtEl>
                                          <p:spTgt spid="19"/>
                                        </p:tgtEl>
                                        <p:attrNameLst>
                                          <p:attrName>ppt_y</p:attrName>
                                        </p:attrNameLst>
                                      </p:cBhvr>
                                      <p:tavLst>
                                        <p:tav tm="0">
                                          <p:val>
                                            <p:strVal val="#ppt_y"/>
                                          </p:val>
                                        </p:tav>
                                        <p:tav tm="100000">
                                          <p:val>
                                            <p:strVal val="#ppt_y+#ppt_h*1.125000"/>
                                          </p:val>
                                        </p:tav>
                                      </p:tavLst>
                                    </p:anim>
                                    <p:animEffect transition="out" filter="wipe(down)">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457200" y="1127760"/>
            <a:ext cx="8229600" cy="2690495"/>
          </a:xfrm>
        </p:spPr>
        <p:txBody>
          <a:bodyPr>
            <a:normAutofit lnSpcReduction="10000"/>
          </a:bodyPr>
          <a:lstStyle/>
          <a:p>
            <a:pPr marL="0" indent="0">
              <a:buNone/>
            </a:pP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评价：</a:t>
            </a:r>
          </a:p>
          <a:p>
            <a:pPr marL="0" indent="0">
              <a:buNone/>
            </a:pP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性质：沙皇自上而下的资产阶级</a:t>
            </a:r>
            <a:r>
              <a:rPr lang="zh-CN" altLang="en-US"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性质</a:t>
            </a: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的</a:t>
            </a:r>
            <a:r>
              <a:rPr lang="zh-CN" altLang="en-US"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改革。</a:t>
            </a:r>
            <a:endParaRPr lang="zh-TW" altLang="zh-CN" b="1">
              <a:solidFill>
                <a:schemeClr val="tx1"/>
              </a:solidFill>
              <a:latin typeface="宋体" pitchFamily="2" charset="-122"/>
              <a:ea typeface="宋体" panose="02010600030101010101" pitchFamily="2" charset="-122"/>
              <a:cs typeface="宋体" panose="02010600030101010101" pitchFamily="2" charset="-122"/>
              <a:sym typeface="+mn-ea"/>
            </a:endParaRPr>
          </a:p>
          <a:p>
            <a:pPr marL="0" indent="0">
              <a:buNone/>
            </a:pPr>
            <a:r>
              <a:rPr lang="zh-CN" altLang="zh-TW"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zh-TW"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TW" altLang="zh-CN"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促进了</a:t>
            </a:r>
            <a:r>
              <a:rPr lang="zh-TW" altLang="zh-CN"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俄国资本主义的发展</a:t>
            </a:r>
            <a:r>
              <a:rPr lang="zh-CN" altLang="zh-TW"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p>
          <a:p>
            <a:pPr marL="0" indent="0">
              <a:buNone/>
            </a:pPr>
            <a:r>
              <a:rPr lang="zh-CN" altLang="zh-TW"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zh-TW"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没有</a:t>
            </a: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直接</a:t>
            </a:r>
            <a:r>
              <a:rPr lang="zh-CN" altLang="en-US"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触及沙皇专制制度，保留了大量农奴残余。</a:t>
            </a:r>
          </a:p>
        </p:txBody>
      </p:sp>
    </p:spTree>
  </p:cSld>
  <p:clrMapOvr>
    <a:masterClrMapping/>
  </p:clrMapOvr>
  <p:transition/>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979712" y="0"/>
            <a:ext cx="4752528" cy="836712"/>
          </a:xfrm>
        </p:spPr>
        <p:txBody>
          <a:bodyPr/>
          <a:lstStyle/>
          <a:p>
            <a:r>
              <a:rPr lang="en-US" altLang="zh-CN" smtClean="0"/>
              <a:t>2</a:t>
            </a:r>
            <a:r>
              <a:rPr lang="zh-CN" altLang="en-US" smtClean="0"/>
              <a:t>、美国</a:t>
            </a:r>
            <a:endParaRPr lang="zh-CN" altLang="en-US"/>
          </a:p>
        </p:txBody>
      </p:sp>
      <p:sp>
        <p:nvSpPr>
          <p:cNvPr id="3" name="内容占位符 2"/>
          <p:cNvSpPr>
            <a:spLocks noGrp="1"/>
          </p:cNvSpPr>
          <p:nvPr>
            <p:ph idx="1"/>
          </p:nvPr>
        </p:nvSpPr>
        <p:spPr>
          <a:xfrm>
            <a:off x="282352" y="1412776"/>
            <a:ext cx="8466112" cy="4493096"/>
          </a:xfrm>
        </p:spPr>
        <p:txBody>
          <a:bodyPr>
            <a:normAutofit fontScale="92500" lnSpcReduction="20000"/>
          </a:bodyPr>
          <a:lstStyle/>
          <a:p>
            <a:pPr marL="0" indent="0">
              <a:buNone/>
            </a:pPr>
            <a:r>
              <a:rPr lang="en-US" altLang="zh-TW" b="1" smtClean="0">
                <a:latin typeface="宋体" panose="02010600030101010101" pitchFamily="2" charset="-122"/>
                <a:ea typeface="宋体" panose="02010600030101010101" pitchFamily="2" charset="-122"/>
              </a:rPr>
              <a:t>    </a:t>
            </a:r>
            <a:r>
              <a:rPr lang="zh-TW" altLang="zh-CN" b="1" smtClean="0">
                <a:latin typeface="宋体" panose="02010600030101010101" pitchFamily="2" charset="-122"/>
                <a:ea typeface="宋体" panose="02010600030101010101" pitchFamily="2" charset="-122"/>
              </a:rPr>
              <a:t>美国</a:t>
            </a:r>
            <a:r>
              <a:rPr lang="zh-TW" altLang="zh-CN" b="1">
                <a:latin typeface="宋体" panose="02010600030101010101" pitchFamily="2" charset="-122"/>
                <a:ea typeface="宋体" panose="02010600030101010101" pitchFamily="2" charset="-122"/>
              </a:rPr>
              <a:t>独立后，经济获得发展。但南北双方在关税</a:t>
            </a:r>
            <a:r>
              <a:rPr lang="zh-TW" altLang="zh-CN" b="1" smtClean="0">
                <a:latin typeface="宋体" panose="02010600030101010101" pitchFamily="2" charset="-122"/>
                <a:ea typeface="宋体" panose="02010600030101010101" pitchFamily="2" charset="-122"/>
              </a:rPr>
              <a:t>、西部</a:t>
            </a:r>
            <a:r>
              <a:rPr lang="zh-TW" altLang="zh-CN" b="1">
                <a:latin typeface="宋体" panose="02010600030101010101" pitchFamily="2" charset="-122"/>
                <a:ea typeface="宋体" panose="02010600030101010101" pitchFamily="2" charset="-122"/>
              </a:rPr>
              <a:t>领土建州等问题上矛盾重重，在奴隶制的存废问题</a:t>
            </a:r>
            <a:r>
              <a:rPr lang="zh-TW" altLang="zh-CN" b="1" smtClean="0">
                <a:latin typeface="宋体" panose="02010600030101010101" pitchFamily="2" charset="-122"/>
                <a:ea typeface="宋体" panose="02010600030101010101" pitchFamily="2" charset="-122"/>
              </a:rPr>
              <a:t>上斗争</a:t>
            </a:r>
            <a:r>
              <a:rPr lang="zh-TW" altLang="zh-CN" b="1">
                <a:latin typeface="宋体" panose="02010600030101010101" pitchFamily="2" charset="-122"/>
                <a:ea typeface="宋体" panose="02010600030101010101" pitchFamily="2" charset="-122"/>
              </a:rPr>
              <a:t>尤其尖锐</a:t>
            </a:r>
            <a:r>
              <a:rPr lang="zh-TW" altLang="zh-CN" b="1" smtClean="0">
                <a:latin typeface="宋体" panose="02010600030101010101" pitchFamily="2" charset="-122"/>
                <a:ea typeface="宋体" panose="02010600030101010101" pitchFamily="2" charset="-122"/>
              </a:rPr>
              <a:t>。</a:t>
            </a:r>
            <a:endParaRPr lang="en-US" altLang="zh-TW" b="1" smtClean="0">
              <a:latin typeface="宋体" pitchFamily="2" charset="-122"/>
              <a:ea typeface="宋体" panose="02010600030101010101" pitchFamily="2" charset="-122"/>
            </a:endParaRPr>
          </a:p>
          <a:p>
            <a:pPr marL="0" indent="0">
              <a:buNone/>
            </a:pPr>
            <a:r>
              <a:rPr lang="en-US" altLang="zh-TW" b="1">
                <a:latin typeface="宋体" panose="02010600030101010101" pitchFamily="2" charset="-122"/>
                <a:ea typeface="宋体" panose="02010600030101010101" pitchFamily="2" charset="-122"/>
              </a:rPr>
              <a:t> </a:t>
            </a:r>
            <a:r>
              <a:rPr lang="en-US" altLang="zh-TW" b="1" smtClean="0">
                <a:latin typeface="宋体" panose="02010600030101010101" pitchFamily="2" charset="-122"/>
                <a:ea typeface="宋体" panose="02010600030101010101" pitchFamily="2" charset="-122"/>
              </a:rPr>
              <a:t>   </a:t>
            </a:r>
            <a:r>
              <a:rPr lang="zh-TW" altLang="zh-CN" b="1" smtClean="0">
                <a:latin typeface="宋体" panose="02010600030101010101" pitchFamily="2" charset="-122"/>
                <a:ea typeface="宋体" panose="02010600030101010101" pitchFamily="2" charset="-122"/>
              </a:rPr>
              <a:t>1861年</a:t>
            </a:r>
            <a:r>
              <a:rPr lang="zh-TW" altLang="zh-CN" b="1">
                <a:latin typeface="宋体" panose="02010600030101010101" pitchFamily="2" charset="-122"/>
                <a:ea typeface="宋体" panose="02010600030101010101" pitchFamily="2" charset="-122"/>
              </a:rPr>
              <a:t>，美国内战爆发。林肯领导的</a:t>
            </a:r>
            <a:r>
              <a:rPr lang="zh-TW" altLang="zh-CN" b="1" smtClean="0">
                <a:latin typeface="宋体" panose="02010600030101010101" pitchFamily="2" charset="-122"/>
                <a:ea typeface="宋体" panose="02010600030101010101" pitchFamily="2" charset="-122"/>
              </a:rPr>
              <a:t>联邦政府</a:t>
            </a:r>
            <a:r>
              <a:rPr lang="zh-TW" altLang="zh-CN" b="1">
                <a:latin typeface="宋体" panose="02010600030101010101" pitchFamily="2" charset="-122"/>
                <a:ea typeface="宋体" panose="02010600030101010101" pitchFamily="2" charset="-122"/>
              </a:rPr>
              <a:t>先后颁布《宅地法》和《解放黑人奴隶宣言》，</a:t>
            </a:r>
            <a:r>
              <a:rPr lang="zh-TW" altLang="zh-CN" b="1" smtClean="0">
                <a:latin typeface="宋体" panose="02010600030101010101" pitchFamily="2" charset="-122"/>
                <a:ea typeface="宋体" panose="02010600030101010101" pitchFamily="2" charset="-122"/>
              </a:rPr>
              <a:t>贏得</a:t>
            </a:r>
            <a:r>
              <a:rPr lang="zh-TW" altLang="zh-CN" b="1">
                <a:latin typeface="宋体" panose="02010600030101010101" pitchFamily="2" charset="-122"/>
                <a:ea typeface="宋体" panose="02010600030101010101" pitchFamily="2" charset="-122"/>
              </a:rPr>
              <a:t>民众支持，最终击败了南方分裂势力。1865年，</a:t>
            </a:r>
            <a:r>
              <a:rPr lang="zh-TW" altLang="zh-CN" b="1" smtClean="0">
                <a:latin typeface="宋体" panose="02010600030101010101" pitchFamily="2" charset="-122"/>
                <a:ea typeface="宋体" panose="02010600030101010101" pitchFamily="2" charset="-122"/>
              </a:rPr>
              <a:t>内战结束。</a:t>
            </a:r>
            <a:endParaRPr lang="en-US" altLang="zh-TW" b="1" smtClean="0">
              <a:latin typeface="宋体" panose="02010600030101010101" pitchFamily="2" charset="-122"/>
              <a:ea typeface="宋体" panose="02010600030101010101" pitchFamily="2" charset="-122"/>
            </a:endParaRPr>
          </a:p>
          <a:p>
            <a:pPr marL="0" indent="0">
              <a:buNone/>
            </a:pPr>
            <a:r>
              <a:rPr lang="en-US" altLang="zh-TW" b="1">
                <a:latin typeface="宋体" panose="02010600030101010101" pitchFamily="2" charset="-122"/>
                <a:ea typeface="宋体" panose="02010600030101010101" pitchFamily="2" charset="-122"/>
              </a:rPr>
              <a:t> </a:t>
            </a:r>
            <a:r>
              <a:rPr lang="en-US" altLang="zh-TW" b="1" smtClean="0">
                <a:latin typeface="宋体" panose="02010600030101010101" pitchFamily="2" charset="-122"/>
                <a:ea typeface="宋体" panose="02010600030101010101" pitchFamily="2" charset="-122"/>
              </a:rPr>
              <a:t>   </a:t>
            </a:r>
            <a:r>
              <a:rPr lang="zh-TW" altLang="zh-CN" b="1" smtClean="0">
                <a:latin typeface="宋体" panose="02010600030101010101" pitchFamily="2" charset="-122"/>
                <a:ea typeface="宋体" panose="02010600030101010101" pitchFamily="2" charset="-122"/>
              </a:rPr>
              <a:t>联邦政府</a:t>
            </a:r>
            <a:r>
              <a:rPr lang="zh-TW" altLang="zh-CN" b="1">
                <a:latin typeface="宋体" panose="02010600030101010101" pitchFamily="2" charset="-122"/>
                <a:ea typeface="宋体" panose="02010600030101010101" pitchFamily="2" charset="-122"/>
              </a:rPr>
              <a:t>的胜利维护了美国的国家统一，基本</a:t>
            </a:r>
            <a:r>
              <a:rPr lang="zh-TW" altLang="zh-CN" b="1" smtClean="0">
                <a:latin typeface="宋体" panose="02010600030101010101" pitchFamily="2" charset="-122"/>
                <a:ea typeface="宋体" panose="02010600030101010101" pitchFamily="2" charset="-122"/>
              </a:rPr>
              <a:t>解决了</a:t>
            </a:r>
            <a:r>
              <a:rPr lang="zh-TW" altLang="zh-CN" b="1">
                <a:latin typeface="宋体" panose="02010600030101010101" pitchFamily="2" charset="-122"/>
                <a:ea typeface="宋体" panose="02010600030101010101" pitchFamily="2" charset="-122"/>
              </a:rPr>
              <a:t>农民的上地问题，随后又在法律上承认了黑人的公民</a:t>
            </a:r>
            <a:r>
              <a:rPr lang="zh-TW" altLang="zh-CN" b="1" smtClean="0">
                <a:latin typeface="宋体" panose="02010600030101010101" pitchFamily="2" charset="-122"/>
                <a:ea typeface="宋体" panose="02010600030101010101" pitchFamily="2" charset="-122"/>
              </a:rPr>
              <a:t>权利</a:t>
            </a:r>
            <a:r>
              <a:rPr lang="zh-TW" altLang="zh-CN" b="1">
                <a:latin typeface="宋体" panose="02010600030101010101" pitchFamily="2" charset="-122"/>
                <a:ea typeface="宋体" panose="02010600030101010101" pitchFamily="2" charset="-122"/>
              </a:rPr>
              <a:t>，为此后美国的发展和迅速崛起奠定了基础，但黑人</a:t>
            </a:r>
            <a:r>
              <a:rPr lang="zh-TW" altLang="zh-CN" b="1" smtClean="0">
                <a:latin typeface="宋体" panose="02010600030101010101" pitchFamily="2" charset="-122"/>
                <a:ea typeface="宋体" panose="02010600030101010101" pitchFamily="2" charset="-122"/>
              </a:rPr>
              <a:t>仍备受</a:t>
            </a:r>
            <a:r>
              <a:rPr lang="zh-TW" altLang="zh-CN" b="1">
                <a:latin typeface="宋体" panose="02010600030101010101" pitchFamily="2" charset="-122"/>
                <a:ea typeface="宋体" panose="02010600030101010101" pitchFamily="2" charset="-122"/>
              </a:rPr>
              <a:t>歧视。</a:t>
            </a:r>
            <a:endParaRPr lang="zh-CN" altLang="zh-CN" b="1">
              <a:latin typeface="宋体" panose="02010600030101010101" pitchFamily="2" charset="-122"/>
              <a:ea typeface="宋体" panose="02010600030101010101" pitchFamily="2" charset="-122"/>
            </a:endParaRPr>
          </a:p>
          <a:p>
            <a:pPr marL="0" indent="0">
              <a:buNone/>
            </a:pPr>
            <a:endParaRPr lang="zh-CN" altLang="en-US" b="1">
              <a:latin typeface="宋体" panose="02010600030101010101" pitchFamily="2" charset="-122"/>
              <a:ea typeface="宋体" panose="02010600030101010101" pitchFamily="2" charset="-122"/>
            </a:endParaRPr>
          </a:p>
        </p:txBody>
      </p:sp>
      <p:sp>
        <p:nvSpPr>
          <p:cNvPr id="4" name="TextBox 3"/>
          <p:cNvSpPr txBox="1"/>
          <p:nvPr/>
        </p:nvSpPr>
        <p:spPr>
          <a:xfrm>
            <a:off x="179512" y="692696"/>
            <a:ext cx="8568952" cy="523220"/>
          </a:xfrm>
          <a:prstGeom prst="rect">
            <a:avLst/>
          </a:prstGeom>
          <a:solidFill>
            <a:schemeClr val="bg2">
              <a:lumMod val="90000"/>
            </a:schemeClr>
          </a:solidFill>
        </p:spPr>
        <p:txBody>
          <a:bodyPr wrap="square" rtlCol="0">
            <a:spAutoFit/>
          </a:bodyPr>
          <a:lstStyle/>
          <a:p>
            <a:r>
              <a:rPr lang="zh-CN" altLang="en-US" sz="2800" b="1" smtClean="0">
                <a:latin typeface="宋体" panose="02010600030101010101" pitchFamily="2" charset="-122"/>
                <a:ea typeface="宋体" panose="02010600030101010101" pitchFamily="2" charset="-122"/>
              </a:rPr>
              <a:t>阅读材料，掌握美国改革的原因、措施和评价</a:t>
            </a:r>
            <a:endParaRPr lang="zh-CN" altLang="en-US" sz="2800" b="1">
              <a:latin typeface="宋体" panose="02010600030101010101" pitchFamily="2" charset="-122"/>
              <a:ea typeface="宋体" panose="02010600030101010101" pitchFamily="2" charset="-122"/>
            </a:endParaRPr>
          </a:p>
        </p:txBody>
      </p:sp>
    </p:spTree>
  </p:cSld>
  <p:clrMapOvr>
    <a:masterClrMapping/>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8433" name="Picture 2" descr="美国领土扩张1"/>
          <p:cNvPicPr>
            <a:picLocks noChangeAspect="1" noChangeArrowheads="1"/>
          </p:cNvPicPr>
          <p:nvPr/>
        </p:nvPicPr>
        <p:blipFill>
          <a:blip r:embed="rId2"/>
          <a:stretch>
            <a:fillRect/>
          </a:stretch>
        </p:blipFill>
        <p:spPr bwMode="auto">
          <a:xfrm>
            <a:off x="684213" y="-17458"/>
            <a:ext cx="78486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205" name="Group 5"/>
          <p:cNvGrpSpPr/>
          <p:nvPr/>
        </p:nvGrpSpPr>
        <p:grpSpPr>
          <a:xfrm>
            <a:off x="4643446" y="260349"/>
            <a:ext cx="3654425" cy="3676651"/>
            <a:chOff x="2913" y="164"/>
            <a:chExt cx="2302" cy="2316"/>
          </a:xfrm>
        </p:grpSpPr>
        <p:sp>
          <p:nvSpPr>
            <p:cNvPr id="18453" name="Freeform 6"/>
            <p:cNvSpPr/>
            <p:nvPr/>
          </p:nvSpPr>
          <p:spPr bwMode="auto">
            <a:xfrm>
              <a:off x="2913" y="354"/>
              <a:ext cx="2216" cy="2126"/>
            </a:xfrm>
            <a:custGeom>
              <a:gdLst>
                <a:gd name="T0" fmla="*/ 132 w 2216"/>
                <a:gd name="T1" fmla="*/ 167 h 2126"/>
                <a:gd name="T2" fmla="*/ 324 w 2216"/>
                <a:gd name="T3" fmla="*/ 222 h 2126"/>
                <a:gd name="T4" fmla="*/ 424 w 2216"/>
                <a:gd name="T5" fmla="*/ 249 h 2126"/>
                <a:gd name="T6" fmla="*/ 296 w 2216"/>
                <a:gd name="T7" fmla="*/ 313 h 2126"/>
                <a:gd name="T8" fmla="*/ 296 w 2216"/>
                <a:gd name="T9" fmla="*/ 377 h 2126"/>
                <a:gd name="T10" fmla="*/ 534 w 2216"/>
                <a:gd name="T11" fmla="*/ 304 h 2126"/>
                <a:gd name="T12" fmla="*/ 634 w 2216"/>
                <a:gd name="T13" fmla="*/ 368 h 2126"/>
                <a:gd name="T14" fmla="*/ 817 w 2216"/>
                <a:gd name="T15" fmla="*/ 341 h 2126"/>
                <a:gd name="T16" fmla="*/ 845 w 2216"/>
                <a:gd name="T17" fmla="*/ 387 h 2126"/>
                <a:gd name="T18" fmla="*/ 735 w 2216"/>
                <a:gd name="T19" fmla="*/ 432 h 2126"/>
                <a:gd name="T20" fmla="*/ 634 w 2216"/>
                <a:gd name="T21" fmla="*/ 569 h 2126"/>
                <a:gd name="T22" fmla="*/ 634 w 2216"/>
                <a:gd name="T23" fmla="*/ 697 h 2126"/>
                <a:gd name="T24" fmla="*/ 772 w 2216"/>
                <a:gd name="T25" fmla="*/ 789 h 2126"/>
                <a:gd name="T26" fmla="*/ 808 w 2216"/>
                <a:gd name="T27" fmla="*/ 524 h 2126"/>
                <a:gd name="T28" fmla="*/ 890 w 2216"/>
                <a:gd name="T29" fmla="*/ 460 h 2126"/>
                <a:gd name="T30" fmla="*/ 954 w 2216"/>
                <a:gd name="T31" fmla="*/ 652 h 2126"/>
                <a:gd name="T32" fmla="*/ 1055 w 2216"/>
                <a:gd name="T33" fmla="*/ 688 h 2126"/>
                <a:gd name="T34" fmla="*/ 1018 w 2216"/>
                <a:gd name="T35" fmla="*/ 844 h 2126"/>
                <a:gd name="T36" fmla="*/ 1366 w 2216"/>
                <a:gd name="T37" fmla="*/ 697 h 2126"/>
                <a:gd name="T38" fmla="*/ 1540 w 2216"/>
                <a:gd name="T39" fmla="*/ 560 h 2126"/>
                <a:gd name="T40" fmla="*/ 1576 w 2216"/>
                <a:gd name="T41" fmla="*/ 441 h 2126"/>
                <a:gd name="T42" fmla="*/ 1878 w 2216"/>
                <a:gd name="T43" fmla="*/ 304 h 2126"/>
                <a:gd name="T44" fmla="*/ 1969 w 2216"/>
                <a:gd name="T45" fmla="*/ 21 h 2126"/>
                <a:gd name="T46" fmla="*/ 2125 w 2216"/>
                <a:gd name="T47" fmla="*/ 158 h 2126"/>
                <a:gd name="T48" fmla="*/ 2097 w 2216"/>
                <a:gd name="T49" fmla="*/ 332 h 2126"/>
                <a:gd name="T50" fmla="*/ 2033 w 2216"/>
                <a:gd name="T51" fmla="*/ 615 h 2126"/>
                <a:gd name="T52" fmla="*/ 2052 w 2216"/>
                <a:gd name="T53" fmla="*/ 661 h 2126"/>
                <a:gd name="T54" fmla="*/ 1951 w 2216"/>
                <a:gd name="T55" fmla="*/ 707 h 2126"/>
                <a:gd name="T56" fmla="*/ 1850 w 2216"/>
                <a:gd name="T57" fmla="*/ 780 h 2126"/>
                <a:gd name="T58" fmla="*/ 1924 w 2216"/>
                <a:gd name="T59" fmla="*/ 771 h 2126"/>
                <a:gd name="T60" fmla="*/ 1759 w 2216"/>
                <a:gd name="T61" fmla="*/ 1008 h 2126"/>
                <a:gd name="T62" fmla="*/ 1722 w 2216"/>
                <a:gd name="T63" fmla="*/ 1191 h 2126"/>
                <a:gd name="T64" fmla="*/ 1677 w 2216"/>
                <a:gd name="T65" fmla="*/ 1109 h 2126"/>
                <a:gd name="T66" fmla="*/ 1686 w 2216"/>
                <a:gd name="T67" fmla="*/ 1200 h 2126"/>
                <a:gd name="T68" fmla="*/ 1722 w 2216"/>
                <a:gd name="T69" fmla="*/ 1356 h 2126"/>
                <a:gd name="T70" fmla="*/ 1732 w 2216"/>
                <a:gd name="T71" fmla="*/ 1475 h 2126"/>
                <a:gd name="T72" fmla="*/ 1549 w 2216"/>
                <a:gd name="T73" fmla="*/ 1676 h 2126"/>
                <a:gd name="T74" fmla="*/ 1000 w 2216"/>
                <a:gd name="T75" fmla="*/ 2051 h 2126"/>
                <a:gd name="T76" fmla="*/ 442 w 2216"/>
                <a:gd name="T77" fmla="*/ 1950 h 2126"/>
                <a:gd name="T78" fmla="*/ 424 w 2216"/>
                <a:gd name="T79" fmla="*/ 1776 h 2126"/>
                <a:gd name="T80" fmla="*/ 506 w 2216"/>
                <a:gd name="T81" fmla="*/ 1648 h 2126"/>
                <a:gd name="T82" fmla="*/ 570 w 2216"/>
                <a:gd name="T83" fmla="*/ 1447 h 2126"/>
                <a:gd name="T84" fmla="*/ 433 w 2216"/>
                <a:gd name="T85" fmla="*/ 1209 h 2126"/>
                <a:gd name="T86" fmla="*/ 369 w 2216"/>
                <a:gd name="T87" fmla="*/ 1063 h 2126"/>
                <a:gd name="T88" fmla="*/ 424 w 2216"/>
                <a:gd name="T89" fmla="*/ 844 h 2126"/>
                <a:gd name="T90" fmla="*/ 296 w 2216"/>
                <a:gd name="T91" fmla="*/ 652 h 2126"/>
                <a:gd name="T92" fmla="*/ 141 w 2216"/>
                <a:gd name="T93" fmla="*/ 414 h 2126"/>
                <a:gd name="T94" fmla="*/ 95 w 2216"/>
                <a:gd name="T95" fmla="*/ 304 h 212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16"/>
                <a:gd name="T145" fmla="*/ 0 h 2126"/>
                <a:gd name="T146" fmla="*/ 2216 w 2216"/>
                <a:gd name="T147" fmla="*/ 2126 h 2126"/>
              </a:gd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16" h="2126">
                  <a:moveTo>
                    <a:pt x="40" y="94"/>
                  </a:moveTo>
                  <a:cubicBezTo>
                    <a:pt x="124" y="121"/>
                    <a:pt x="0" y="72"/>
                    <a:pt x="77" y="149"/>
                  </a:cubicBezTo>
                  <a:cubicBezTo>
                    <a:pt x="91" y="163"/>
                    <a:pt x="132" y="167"/>
                    <a:pt x="132" y="167"/>
                  </a:cubicBezTo>
                  <a:cubicBezTo>
                    <a:pt x="155" y="162"/>
                    <a:pt x="191" y="149"/>
                    <a:pt x="214" y="167"/>
                  </a:cubicBezTo>
                  <a:cubicBezTo>
                    <a:pt x="222" y="173"/>
                    <a:pt x="216" y="188"/>
                    <a:pt x="223" y="195"/>
                  </a:cubicBezTo>
                  <a:cubicBezTo>
                    <a:pt x="242" y="215"/>
                    <a:pt x="297" y="213"/>
                    <a:pt x="324" y="222"/>
                  </a:cubicBezTo>
                  <a:cubicBezTo>
                    <a:pt x="333" y="216"/>
                    <a:pt x="340" y="204"/>
                    <a:pt x="351" y="204"/>
                  </a:cubicBezTo>
                  <a:cubicBezTo>
                    <a:pt x="370" y="204"/>
                    <a:pt x="406" y="222"/>
                    <a:pt x="406" y="222"/>
                  </a:cubicBezTo>
                  <a:cubicBezTo>
                    <a:pt x="412" y="231"/>
                    <a:pt x="427" y="238"/>
                    <a:pt x="424" y="249"/>
                  </a:cubicBezTo>
                  <a:cubicBezTo>
                    <a:pt x="422" y="258"/>
                    <a:pt x="405" y="254"/>
                    <a:pt x="397" y="259"/>
                  </a:cubicBezTo>
                  <a:cubicBezTo>
                    <a:pt x="390" y="264"/>
                    <a:pt x="386" y="273"/>
                    <a:pt x="378" y="277"/>
                  </a:cubicBezTo>
                  <a:cubicBezTo>
                    <a:pt x="354" y="291"/>
                    <a:pt x="323" y="304"/>
                    <a:pt x="296" y="313"/>
                  </a:cubicBezTo>
                  <a:cubicBezTo>
                    <a:pt x="293" y="322"/>
                    <a:pt x="291" y="332"/>
                    <a:pt x="287" y="341"/>
                  </a:cubicBezTo>
                  <a:cubicBezTo>
                    <a:pt x="282" y="351"/>
                    <a:pt x="266" y="358"/>
                    <a:pt x="269" y="368"/>
                  </a:cubicBezTo>
                  <a:cubicBezTo>
                    <a:pt x="271" y="377"/>
                    <a:pt x="287" y="374"/>
                    <a:pt x="296" y="377"/>
                  </a:cubicBezTo>
                  <a:cubicBezTo>
                    <a:pt x="362" y="356"/>
                    <a:pt x="341" y="343"/>
                    <a:pt x="369" y="387"/>
                  </a:cubicBezTo>
                  <a:cubicBezTo>
                    <a:pt x="399" y="376"/>
                    <a:pt x="422" y="360"/>
                    <a:pt x="452" y="350"/>
                  </a:cubicBezTo>
                  <a:cubicBezTo>
                    <a:pt x="476" y="314"/>
                    <a:pt x="492" y="314"/>
                    <a:pt x="534" y="304"/>
                  </a:cubicBezTo>
                  <a:cubicBezTo>
                    <a:pt x="536" y="303"/>
                    <a:pt x="581" y="269"/>
                    <a:pt x="589" y="277"/>
                  </a:cubicBezTo>
                  <a:cubicBezTo>
                    <a:pt x="601" y="289"/>
                    <a:pt x="564" y="320"/>
                    <a:pt x="561" y="323"/>
                  </a:cubicBezTo>
                  <a:cubicBezTo>
                    <a:pt x="602" y="336"/>
                    <a:pt x="593" y="354"/>
                    <a:pt x="634" y="368"/>
                  </a:cubicBezTo>
                  <a:cubicBezTo>
                    <a:pt x="729" y="356"/>
                    <a:pt x="683" y="367"/>
                    <a:pt x="762" y="341"/>
                  </a:cubicBezTo>
                  <a:cubicBezTo>
                    <a:pt x="771" y="338"/>
                    <a:pt x="790" y="332"/>
                    <a:pt x="790" y="332"/>
                  </a:cubicBezTo>
                  <a:cubicBezTo>
                    <a:pt x="825" y="295"/>
                    <a:pt x="793" y="317"/>
                    <a:pt x="817" y="341"/>
                  </a:cubicBezTo>
                  <a:cubicBezTo>
                    <a:pt x="824" y="348"/>
                    <a:pt x="836" y="347"/>
                    <a:pt x="845" y="350"/>
                  </a:cubicBezTo>
                  <a:cubicBezTo>
                    <a:pt x="854" y="356"/>
                    <a:pt x="872" y="357"/>
                    <a:pt x="872" y="368"/>
                  </a:cubicBezTo>
                  <a:cubicBezTo>
                    <a:pt x="872" y="379"/>
                    <a:pt x="855" y="382"/>
                    <a:pt x="845" y="387"/>
                  </a:cubicBezTo>
                  <a:cubicBezTo>
                    <a:pt x="827" y="395"/>
                    <a:pt x="808" y="399"/>
                    <a:pt x="790" y="405"/>
                  </a:cubicBezTo>
                  <a:cubicBezTo>
                    <a:pt x="781" y="408"/>
                    <a:pt x="762" y="414"/>
                    <a:pt x="762" y="414"/>
                  </a:cubicBezTo>
                  <a:cubicBezTo>
                    <a:pt x="753" y="420"/>
                    <a:pt x="745" y="428"/>
                    <a:pt x="735" y="432"/>
                  </a:cubicBezTo>
                  <a:cubicBezTo>
                    <a:pt x="717" y="440"/>
                    <a:pt x="680" y="451"/>
                    <a:pt x="680" y="451"/>
                  </a:cubicBezTo>
                  <a:cubicBezTo>
                    <a:pt x="655" y="476"/>
                    <a:pt x="649" y="500"/>
                    <a:pt x="625" y="524"/>
                  </a:cubicBezTo>
                  <a:cubicBezTo>
                    <a:pt x="604" y="588"/>
                    <a:pt x="589" y="586"/>
                    <a:pt x="634" y="569"/>
                  </a:cubicBezTo>
                  <a:cubicBezTo>
                    <a:pt x="640" y="563"/>
                    <a:pt x="650" y="543"/>
                    <a:pt x="653" y="551"/>
                  </a:cubicBezTo>
                  <a:cubicBezTo>
                    <a:pt x="658" y="566"/>
                    <a:pt x="646" y="582"/>
                    <a:pt x="644" y="597"/>
                  </a:cubicBezTo>
                  <a:cubicBezTo>
                    <a:pt x="640" y="630"/>
                    <a:pt x="637" y="664"/>
                    <a:pt x="634" y="697"/>
                  </a:cubicBezTo>
                  <a:cubicBezTo>
                    <a:pt x="638" y="757"/>
                    <a:pt x="611" y="857"/>
                    <a:pt x="680" y="880"/>
                  </a:cubicBezTo>
                  <a:cubicBezTo>
                    <a:pt x="701" y="877"/>
                    <a:pt x="727" y="884"/>
                    <a:pt x="744" y="871"/>
                  </a:cubicBezTo>
                  <a:cubicBezTo>
                    <a:pt x="767" y="853"/>
                    <a:pt x="762" y="816"/>
                    <a:pt x="772" y="789"/>
                  </a:cubicBezTo>
                  <a:cubicBezTo>
                    <a:pt x="748" y="719"/>
                    <a:pt x="757" y="753"/>
                    <a:pt x="744" y="688"/>
                  </a:cubicBezTo>
                  <a:cubicBezTo>
                    <a:pt x="750" y="625"/>
                    <a:pt x="744" y="567"/>
                    <a:pt x="781" y="515"/>
                  </a:cubicBezTo>
                  <a:cubicBezTo>
                    <a:pt x="790" y="518"/>
                    <a:pt x="801" y="531"/>
                    <a:pt x="808" y="524"/>
                  </a:cubicBezTo>
                  <a:cubicBezTo>
                    <a:pt x="813" y="519"/>
                    <a:pt x="832" y="447"/>
                    <a:pt x="836" y="432"/>
                  </a:cubicBezTo>
                  <a:cubicBezTo>
                    <a:pt x="848" y="435"/>
                    <a:pt x="861" y="435"/>
                    <a:pt x="872" y="441"/>
                  </a:cubicBezTo>
                  <a:cubicBezTo>
                    <a:pt x="880" y="445"/>
                    <a:pt x="882" y="456"/>
                    <a:pt x="890" y="460"/>
                  </a:cubicBezTo>
                  <a:cubicBezTo>
                    <a:pt x="907" y="469"/>
                    <a:pt x="945" y="478"/>
                    <a:pt x="945" y="478"/>
                  </a:cubicBezTo>
                  <a:cubicBezTo>
                    <a:pt x="968" y="545"/>
                    <a:pt x="959" y="514"/>
                    <a:pt x="973" y="569"/>
                  </a:cubicBezTo>
                  <a:cubicBezTo>
                    <a:pt x="956" y="621"/>
                    <a:pt x="940" y="593"/>
                    <a:pt x="954" y="652"/>
                  </a:cubicBezTo>
                  <a:cubicBezTo>
                    <a:pt x="963" y="649"/>
                    <a:pt x="976" y="651"/>
                    <a:pt x="982" y="643"/>
                  </a:cubicBezTo>
                  <a:cubicBezTo>
                    <a:pt x="1014" y="604"/>
                    <a:pt x="964" y="597"/>
                    <a:pt x="1018" y="615"/>
                  </a:cubicBezTo>
                  <a:cubicBezTo>
                    <a:pt x="1051" y="646"/>
                    <a:pt x="1034" y="625"/>
                    <a:pt x="1055" y="688"/>
                  </a:cubicBezTo>
                  <a:cubicBezTo>
                    <a:pt x="1058" y="697"/>
                    <a:pt x="1061" y="707"/>
                    <a:pt x="1064" y="716"/>
                  </a:cubicBezTo>
                  <a:cubicBezTo>
                    <a:pt x="1067" y="725"/>
                    <a:pt x="1073" y="743"/>
                    <a:pt x="1073" y="743"/>
                  </a:cubicBezTo>
                  <a:cubicBezTo>
                    <a:pt x="1057" y="791"/>
                    <a:pt x="1053" y="809"/>
                    <a:pt x="1018" y="844"/>
                  </a:cubicBezTo>
                  <a:cubicBezTo>
                    <a:pt x="1063" y="886"/>
                    <a:pt x="1088" y="869"/>
                    <a:pt x="1156" y="862"/>
                  </a:cubicBezTo>
                  <a:cubicBezTo>
                    <a:pt x="1187" y="841"/>
                    <a:pt x="1221" y="810"/>
                    <a:pt x="1256" y="798"/>
                  </a:cubicBezTo>
                  <a:cubicBezTo>
                    <a:pt x="1292" y="762"/>
                    <a:pt x="1331" y="734"/>
                    <a:pt x="1366" y="697"/>
                  </a:cubicBezTo>
                  <a:cubicBezTo>
                    <a:pt x="1360" y="679"/>
                    <a:pt x="1335" y="657"/>
                    <a:pt x="1348" y="643"/>
                  </a:cubicBezTo>
                  <a:cubicBezTo>
                    <a:pt x="1382" y="607"/>
                    <a:pt x="1414" y="612"/>
                    <a:pt x="1466" y="606"/>
                  </a:cubicBezTo>
                  <a:cubicBezTo>
                    <a:pt x="1498" y="596"/>
                    <a:pt x="1517" y="583"/>
                    <a:pt x="1540" y="560"/>
                  </a:cubicBezTo>
                  <a:cubicBezTo>
                    <a:pt x="1543" y="551"/>
                    <a:pt x="1547" y="542"/>
                    <a:pt x="1549" y="533"/>
                  </a:cubicBezTo>
                  <a:cubicBezTo>
                    <a:pt x="1553" y="509"/>
                    <a:pt x="1551" y="484"/>
                    <a:pt x="1558" y="460"/>
                  </a:cubicBezTo>
                  <a:cubicBezTo>
                    <a:pt x="1560" y="452"/>
                    <a:pt x="1571" y="448"/>
                    <a:pt x="1576" y="441"/>
                  </a:cubicBezTo>
                  <a:cubicBezTo>
                    <a:pt x="1599" y="411"/>
                    <a:pt x="1603" y="399"/>
                    <a:pt x="1640" y="387"/>
                  </a:cubicBezTo>
                  <a:cubicBezTo>
                    <a:pt x="1677" y="348"/>
                    <a:pt x="1720" y="353"/>
                    <a:pt x="1768" y="341"/>
                  </a:cubicBezTo>
                  <a:cubicBezTo>
                    <a:pt x="1805" y="332"/>
                    <a:pt x="1842" y="316"/>
                    <a:pt x="1878" y="304"/>
                  </a:cubicBezTo>
                  <a:cubicBezTo>
                    <a:pt x="1919" y="242"/>
                    <a:pt x="1898" y="264"/>
                    <a:pt x="1933" y="231"/>
                  </a:cubicBezTo>
                  <a:cubicBezTo>
                    <a:pt x="1970" y="83"/>
                    <a:pt x="1935" y="241"/>
                    <a:pt x="1960" y="48"/>
                  </a:cubicBezTo>
                  <a:cubicBezTo>
                    <a:pt x="1961" y="39"/>
                    <a:pt x="1960" y="25"/>
                    <a:pt x="1969" y="21"/>
                  </a:cubicBezTo>
                  <a:cubicBezTo>
                    <a:pt x="1988" y="11"/>
                    <a:pt x="2012" y="15"/>
                    <a:pt x="2033" y="12"/>
                  </a:cubicBezTo>
                  <a:cubicBezTo>
                    <a:pt x="2042" y="9"/>
                    <a:pt x="2052" y="0"/>
                    <a:pt x="2061" y="3"/>
                  </a:cubicBezTo>
                  <a:cubicBezTo>
                    <a:pt x="2098" y="15"/>
                    <a:pt x="2115" y="128"/>
                    <a:pt x="2125" y="158"/>
                  </a:cubicBezTo>
                  <a:cubicBezTo>
                    <a:pt x="2128" y="167"/>
                    <a:pt x="2143" y="164"/>
                    <a:pt x="2152" y="167"/>
                  </a:cubicBezTo>
                  <a:cubicBezTo>
                    <a:pt x="2177" y="207"/>
                    <a:pt x="2190" y="192"/>
                    <a:pt x="2216" y="231"/>
                  </a:cubicBezTo>
                  <a:cubicBezTo>
                    <a:pt x="2186" y="277"/>
                    <a:pt x="2135" y="294"/>
                    <a:pt x="2097" y="332"/>
                  </a:cubicBezTo>
                  <a:cubicBezTo>
                    <a:pt x="2083" y="374"/>
                    <a:pt x="2066" y="364"/>
                    <a:pt x="2042" y="396"/>
                  </a:cubicBezTo>
                  <a:cubicBezTo>
                    <a:pt x="2008" y="442"/>
                    <a:pt x="2001" y="462"/>
                    <a:pt x="1988" y="515"/>
                  </a:cubicBezTo>
                  <a:cubicBezTo>
                    <a:pt x="1995" y="568"/>
                    <a:pt x="1983" y="598"/>
                    <a:pt x="2033" y="615"/>
                  </a:cubicBezTo>
                  <a:cubicBezTo>
                    <a:pt x="2039" y="621"/>
                    <a:pt x="2045" y="628"/>
                    <a:pt x="2052" y="633"/>
                  </a:cubicBezTo>
                  <a:cubicBezTo>
                    <a:pt x="2060" y="638"/>
                    <a:pt x="2079" y="633"/>
                    <a:pt x="2079" y="643"/>
                  </a:cubicBezTo>
                  <a:cubicBezTo>
                    <a:pt x="2079" y="654"/>
                    <a:pt x="2062" y="658"/>
                    <a:pt x="2052" y="661"/>
                  </a:cubicBezTo>
                  <a:cubicBezTo>
                    <a:pt x="2031" y="667"/>
                    <a:pt x="2009" y="667"/>
                    <a:pt x="1988" y="670"/>
                  </a:cubicBezTo>
                  <a:cubicBezTo>
                    <a:pt x="1985" y="679"/>
                    <a:pt x="1985" y="690"/>
                    <a:pt x="1978" y="697"/>
                  </a:cubicBezTo>
                  <a:cubicBezTo>
                    <a:pt x="1971" y="704"/>
                    <a:pt x="1959" y="702"/>
                    <a:pt x="1951" y="707"/>
                  </a:cubicBezTo>
                  <a:cubicBezTo>
                    <a:pt x="1932" y="718"/>
                    <a:pt x="1914" y="731"/>
                    <a:pt x="1896" y="743"/>
                  </a:cubicBezTo>
                  <a:cubicBezTo>
                    <a:pt x="1887" y="749"/>
                    <a:pt x="1878" y="755"/>
                    <a:pt x="1869" y="761"/>
                  </a:cubicBezTo>
                  <a:cubicBezTo>
                    <a:pt x="1862" y="766"/>
                    <a:pt x="1842" y="776"/>
                    <a:pt x="1850" y="780"/>
                  </a:cubicBezTo>
                  <a:cubicBezTo>
                    <a:pt x="1856" y="784"/>
                    <a:pt x="1905" y="764"/>
                    <a:pt x="1914" y="761"/>
                  </a:cubicBezTo>
                  <a:cubicBezTo>
                    <a:pt x="1920" y="755"/>
                    <a:pt x="1927" y="737"/>
                    <a:pt x="1933" y="743"/>
                  </a:cubicBezTo>
                  <a:cubicBezTo>
                    <a:pt x="1940" y="750"/>
                    <a:pt x="1931" y="764"/>
                    <a:pt x="1924" y="771"/>
                  </a:cubicBezTo>
                  <a:cubicBezTo>
                    <a:pt x="1917" y="778"/>
                    <a:pt x="1905" y="777"/>
                    <a:pt x="1896" y="780"/>
                  </a:cubicBezTo>
                  <a:cubicBezTo>
                    <a:pt x="1847" y="813"/>
                    <a:pt x="1863" y="814"/>
                    <a:pt x="1796" y="825"/>
                  </a:cubicBezTo>
                  <a:cubicBezTo>
                    <a:pt x="1815" y="882"/>
                    <a:pt x="1829" y="985"/>
                    <a:pt x="1759" y="1008"/>
                  </a:cubicBezTo>
                  <a:cubicBezTo>
                    <a:pt x="1750" y="1005"/>
                    <a:pt x="1734" y="990"/>
                    <a:pt x="1732" y="999"/>
                  </a:cubicBezTo>
                  <a:cubicBezTo>
                    <a:pt x="1727" y="1025"/>
                    <a:pt x="1754" y="1060"/>
                    <a:pt x="1768" y="1081"/>
                  </a:cubicBezTo>
                  <a:cubicBezTo>
                    <a:pt x="1760" y="1137"/>
                    <a:pt x="1768" y="1162"/>
                    <a:pt x="1722" y="1191"/>
                  </a:cubicBezTo>
                  <a:cubicBezTo>
                    <a:pt x="1725" y="1182"/>
                    <a:pt x="1734" y="1173"/>
                    <a:pt x="1732" y="1164"/>
                  </a:cubicBezTo>
                  <a:cubicBezTo>
                    <a:pt x="1730" y="1155"/>
                    <a:pt x="1718" y="1153"/>
                    <a:pt x="1713" y="1145"/>
                  </a:cubicBezTo>
                  <a:cubicBezTo>
                    <a:pt x="1689" y="1105"/>
                    <a:pt x="1725" y="1125"/>
                    <a:pt x="1677" y="1109"/>
                  </a:cubicBezTo>
                  <a:cubicBezTo>
                    <a:pt x="1669" y="1083"/>
                    <a:pt x="1671" y="1007"/>
                    <a:pt x="1649" y="1072"/>
                  </a:cubicBezTo>
                  <a:cubicBezTo>
                    <a:pt x="1655" y="1098"/>
                    <a:pt x="1660" y="1119"/>
                    <a:pt x="1668" y="1145"/>
                  </a:cubicBezTo>
                  <a:cubicBezTo>
                    <a:pt x="1674" y="1163"/>
                    <a:pt x="1686" y="1200"/>
                    <a:pt x="1686" y="1200"/>
                  </a:cubicBezTo>
                  <a:cubicBezTo>
                    <a:pt x="1689" y="1221"/>
                    <a:pt x="1681" y="1248"/>
                    <a:pt x="1695" y="1264"/>
                  </a:cubicBezTo>
                  <a:cubicBezTo>
                    <a:pt x="1707" y="1278"/>
                    <a:pt x="1740" y="1257"/>
                    <a:pt x="1750" y="1273"/>
                  </a:cubicBezTo>
                  <a:cubicBezTo>
                    <a:pt x="1774" y="1311"/>
                    <a:pt x="1742" y="1336"/>
                    <a:pt x="1722" y="1356"/>
                  </a:cubicBezTo>
                  <a:cubicBezTo>
                    <a:pt x="1743" y="1363"/>
                    <a:pt x="1773" y="1356"/>
                    <a:pt x="1786" y="1374"/>
                  </a:cubicBezTo>
                  <a:cubicBezTo>
                    <a:pt x="1807" y="1402"/>
                    <a:pt x="1732" y="1417"/>
                    <a:pt x="1722" y="1420"/>
                  </a:cubicBezTo>
                  <a:cubicBezTo>
                    <a:pt x="1725" y="1438"/>
                    <a:pt x="1732" y="1456"/>
                    <a:pt x="1732" y="1475"/>
                  </a:cubicBezTo>
                  <a:cubicBezTo>
                    <a:pt x="1732" y="1506"/>
                    <a:pt x="1696" y="1519"/>
                    <a:pt x="1677" y="1539"/>
                  </a:cubicBezTo>
                  <a:cubicBezTo>
                    <a:pt x="1648" y="1622"/>
                    <a:pt x="1671" y="1577"/>
                    <a:pt x="1604" y="1621"/>
                  </a:cubicBezTo>
                  <a:cubicBezTo>
                    <a:pt x="1588" y="1663"/>
                    <a:pt x="1578" y="1645"/>
                    <a:pt x="1549" y="1676"/>
                  </a:cubicBezTo>
                  <a:cubicBezTo>
                    <a:pt x="1525" y="1747"/>
                    <a:pt x="1459" y="1776"/>
                    <a:pt x="1402" y="1813"/>
                  </a:cubicBezTo>
                  <a:cubicBezTo>
                    <a:pt x="1380" y="1879"/>
                    <a:pt x="1370" y="1948"/>
                    <a:pt x="1348" y="2014"/>
                  </a:cubicBezTo>
                  <a:cubicBezTo>
                    <a:pt x="1385" y="2126"/>
                    <a:pt x="1138" y="2055"/>
                    <a:pt x="1000" y="2051"/>
                  </a:cubicBezTo>
                  <a:cubicBezTo>
                    <a:pt x="929" y="2025"/>
                    <a:pt x="1012" y="2051"/>
                    <a:pt x="854" y="2051"/>
                  </a:cubicBezTo>
                  <a:cubicBezTo>
                    <a:pt x="699" y="2051"/>
                    <a:pt x="543" y="2044"/>
                    <a:pt x="388" y="2041"/>
                  </a:cubicBezTo>
                  <a:cubicBezTo>
                    <a:pt x="406" y="1987"/>
                    <a:pt x="394" y="1966"/>
                    <a:pt x="442" y="1950"/>
                  </a:cubicBezTo>
                  <a:cubicBezTo>
                    <a:pt x="461" y="1899"/>
                    <a:pt x="453" y="1945"/>
                    <a:pt x="433" y="1904"/>
                  </a:cubicBezTo>
                  <a:cubicBezTo>
                    <a:pt x="424" y="1887"/>
                    <a:pt x="415" y="1849"/>
                    <a:pt x="415" y="1849"/>
                  </a:cubicBezTo>
                  <a:cubicBezTo>
                    <a:pt x="418" y="1825"/>
                    <a:pt x="415" y="1799"/>
                    <a:pt x="424" y="1776"/>
                  </a:cubicBezTo>
                  <a:cubicBezTo>
                    <a:pt x="428" y="1766"/>
                    <a:pt x="446" y="1767"/>
                    <a:pt x="452" y="1758"/>
                  </a:cubicBezTo>
                  <a:cubicBezTo>
                    <a:pt x="459" y="1747"/>
                    <a:pt x="456" y="1733"/>
                    <a:pt x="461" y="1721"/>
                  </a:cubicBezTo>
                  <a:cubicBezTo>
                    <a:pt x="471" y="1696"/>
                    <a:pt x="488" y="1667"/>
                    <a:pt x="506" y="1648"/>
                  </a:cubicBezTo>
                  <a:cubicBezTo>
                    <a:pt x="521" y="1607"/>
                    <a:pt x="522" y="1571"/>
                    <a:pt x="534" y="1529"/>
                  </a:cubicBezTo>
                  <a:cubicBezTo>
                    <a:pt x="537" y="1519"/>
                    <a:pt x="548" y="1512"/>
                    <a:pt x="552" y="1502"/>
                  </a:cubicBezTo>
                  <a:cubicBezTo>
                    <a:pt x="560" y="1484"/>
                    <a:pt x="570" y="1447"/>
                    <a:pt x="570" y="1447"/>
                  </a:cubicBezTo>
                  <a:cubicBezTo>
                    <a:pt x="557" y="1395"/>
                    <a:pt x="547" y="1376"/>
                    <a:pt x="516" y="1328"/>
                  </a:cubicBezTo>
                  <a:cubicBezTo>
                    <a:pt x="489" y="1287"/>
                    <a:pt x="495" y="1236"/>
                    <a:pt x="461" y="1200"/>
                  </a:cubicBezTo>
                  <a:cubicBezTo>
                    <a:pt x="452" y="1203"/>
                    <a:pt x="442" y="1213"/>
                    <a:pt x="433" y="1209"/>
                  </a:cubicBezTo>
                  <a:cubicBezTo>
                    <a:pt x="411" y="1200"/>
                    <a:pt x="417" y="1169"/>
                    <a:pt x="406" y="1155"/>
                  </a:cubicBezTo>
                  <a:cubicBezTo>
                    <a:pt x="399" y="1146"/>
                    <a:pt x="387" y="1142"/>
                    <a:pt x="378" y="1136"/>
                  </a:cubicBezTo>
                  <a:cubicBezTo>
                    <a:pt x="336" y="1072"/>
                    <a:pt x="324" y="1093"/>
                    <a:pt x="369" y="1063"/>
                  </a:cubicBezTo>
                  <a:cubicBezTo>
                    <a:pt x="393" y="993"/>
                    <a:pt x="392" y="1027"/>
                    <a:pt x="378" y="963"/>
                  </a:cubicBezTo>
                  <a:cubicBezTo>
                    <a:pt x="420" y="948"/>
                    <a:pt x="409" y="935"/>
                    <a:pt x="433" y="899"/>
                  </a:cubicBezTo>
                  <a:cubicBezTo>
                    <a:pt x="444" y="866"/>
                    <a:pt x="449" y="873"/>
                    <a:pt x="424" y="844"/>
                  </a:cubicBezTo>
                  <a:cubicBezTo>
                    <a:pt x="410" y="828"/>
                    <a:pt x="378" y="798"/>
                    <a:pt x="378" y="798"/>
                  </a:cubicBezTo>
                  <a:cubicBezTo>
                    <a:pt x="357" y="733"/>
                    <a:pt x="371" y="759"/>
                    <a:pt x="342" y="716"/>
                  </a:cubicBezTo>
                  <a:cubicBezTo>
                    <a:pt x="321" y="652"/>
                    <a:pt x="342" y="667"/>
                    <a:pt x="296" y="652"/>
                  </a:cubicBezTo>
                  <a:cubicBezTo>
                    <a:pt x="267" y="632"/>
                    <a:pt x="254" y="621"/>
                    <a:pt x="223" y="606"/>
                  </a:cubicBezTo>
                  <a:cubicBezTo>
                    <a:pt x="193" y="591"/>
                    <a:pt x="182" y="571"/>
                    <a:pt x="150" y="560"/>
                  </a:cubicBezTo>
                  <a:cubicBezTo>
                    <a:pt x="116" y="509"/>
                    <a:pt x="73" y="479"/>
                    <a:pt x="141" y="414"/>
                  </a:cubicBezTo>
                  <a:cubicBezTo>
                    <a:pt x="144" y="405"/>
                    <a:pt x="145" y="395"/>
                    <a:pt x="150" y="387"/>
                  </a:cubicBezTo>
                  <a:cubicBezTo>
                    <a:pt x="154" y="379"/>
                    <a:pt x="167" y="377"/>
                    <a:pt x="168" y="368"/>
                  </a:cubicBezTo>
                  <a:cubicBezTo>
                    <a:pt x="176" y="317"/>
                    <a:pt x="129" y="311"/>
                    <a:pt x="95" y="304"/>
                  </a:cubicBezTo>
                  <a:cubicBezTo>
                    <a:pt x="77" y="250"/>
                    <a:pt x="63" y="188"/>
                    <a:pt x="31" y="140"/>
                  </a:cubicBezTo>
                  <a:cubicBezTo>
                    <a:pt x="42" y="106"/>
                    <a:pt x="40" y="122"/>
                    <a:pt x="40" y="94"/>
                  </a:cubicBezTo>
                  <a:close/>
                </a:path>
              </a:pathLst>
            </a:custGeom>
            <a:noFill/>
            <a:ln w="28575" cmpd="sng">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endParaRPr>
            </a:p>
          </p:txBody>
        </p:sp>
        <p:sp>
          <p:nvSpPr>
            <p:cNvPr id="18454" name="AutoShape 7"/>
            <p:cNvSpPr>
              <a:spLocks noChangeArrowheads="1"/>
            </p:cNvSpPr>
            <p:nvPr/>
          </p:nvSpPr>
          <p:spPr bwMode="auto">
            <a:xfrm>
              <a:off x="3707" y="164"/>
              <a:ext cx="1508" cy="499"/>
            </a:xfrm>
            <a:prstGeom prst="wedgeRectCallout">
              <a:avLst>
                <a:gd name="adj1" fmla="val -15679"/>
                <a:gd name="adj2" fmla="val 185020"/>
              </a:avLst>
            </a:prstGeom>
            <a:solidFill>
              <a:schemeClr val="bg1"/>
            </a:solidFill>
            <a:ln w="9525">
              <a:solidFill>
                <a:schemeClr val="tx1"/>
              </a:solidFill>
              <a:miter lim="800000"/>
            </a:ln>
          </p:spPr>
          <p:txBody>
            <a:bodyPr/>
            <a:lstStyle/>
            <a:p>
              <a:pPr algn="ctr"/>
              <a:r>
                <a:rPr lang="en-US" altLang="zh-CN" sz="2000" b="1">
                  <a:solidFill>
                    <a:prstClr val="black"/>
                  </a:solidFill>
                  <a:latin typeface="黑体" panose="02010609060101010101" pitchFamily="49" charset="-122"/>
                  <a:ea typeface="黑体" panose="02010609060101010101" pitchFamily="49" charset="-122"/>
                </a:rPr>
                <a:t>1783</a:t>
              </a:r>
              <a:r>
                <a:rPr lang="zh-CN" altLang="en-US" sz="2000" b="1">
                  <a:solidFill>
                    <a:prstClr val="black"/>
                  </a:solidFill>
                  <a:latin typeface="黑体" panose="02010609060101010101" pitchFamily="49" charset="-122"/>
                  <a:ea typeface="黑体" panose="02010609060101010101" pitchFamily="49" charset="-122"/>
                </a:rPr>
                <a:t>年英国承认美国独立时的领土</a:t>
              </a:r>
            </a:p>
          </p:txBody>
        </p:sp>
      </p:grpSp>
      <p:grpSp>
        <p:nvGrpSpPr>
          <p:cNvPr id="51208" name="Group 8"/>
          <p:cNvGrpSpPr/>
          <p:nvPr/>
        </p:nvGrpSpPr>
        <p:grpSpPr>
          <a:xfrm>
            <a:off x="2546358" y="0"/>
            <a:ext cx="3027363" cy="4122739"/>
            <a:chOff x="1604" y="0"/>
            <a:chExt cx="1907" cy="2597"/>
          </a:xfrm>
        </p:grpSpPr>
        <p:sp>
          <p:nvSpPr>
            <p:cNvPr id="18451" name="Freeform 9"/>
            <p:cNvSpPr/>
            <p:nvPr/>
          </p:nvSpPr>
          <p:spPr bwMode="auto">
            <a:xfrm>
              <a:off x="1604" y="375"/>
              <a:ext cx="1907" cy="2222"/>
            </a:xfrm>
            <a:custGeom>
              <a:gdLst>
                <a:gd name="T0" fmla="*/ 197 w 1907"/>
                <a:gd name="T1" fmla="*/ 36 h 2222"/>
                <a:gd name="T2" fmla="*/ 746 w 1907"/>
                <a:gd name="T3" fmla="*/ 100 h 2222"/>
                <a:gd name="T4" fmla="*/ 837 w 1907"/>
                <a:gd name="T5" fmla="*/ 137 h 2222"/>
                <a:gd name="T6" fmla="*/ 883 w 1907"/>
                <a:gd name="T7" fmla="*/ 174 h 2222"/>
                <a:gd name="T8" fmla="*/ 947 w 1907"/>
                <a:gd name="T9" fmla="*/ 219 h 2222"/>
                <a:gd name="T10" fmla="*/ 1148 w 1907"/>
                <a:gd name="T11" fmla="*/ 375 h 2222"/>
                <a:gd name="T12" fmla="*/ 1294 w 1907"/>
                <a:gd name="T13" fmla="*/ 484 h 2222"/>
                <a:gd name="T14" fmla="*/ 1340 w 1907"/>
                <a:gd name="T15" fmla="*/ 420 h 2222"/>
                <a:gd name="T16" fmla="*/ 1441 w 1907"/>
                <a:gd name="T17" fmla="*/ 320 h 2222"/>
                <a:gd name="T18" fmla="*/ 1413 w 1907"/>
                <a:gd name="T19" fmla="*/ 439 h 2222"/>
                <a:gd name="T20" fmla="*/ 1514 w 1907"/>
                <a:gd name="T21" fmla="*/ 558 h 2222"/>
                <a:gd name="T22" fmla="*/ 1642 w 1907"/>
                <a:gd name="T23" fmla="*/ 686 h 2222"/>
                <a:gd name="T24" fmla="*/ 1697 w 1907"/>
                <a:gd name="T25" fmla="*/ 786 h 2222"/>
                <a:gd name="T26" fmla="*/ 1724 w 1907"/>
                <a:gd name="T27" fmla="*/ 932 h 2222"/>
                <a:gd name="T28" fmla="*/ 1687 w 1907"/>
                <a:gd name="T29" fmla="*/ 1143 h 2222"/>
                <a:gd name="T30" fmla="*/ 1788 w 1907"/>
                <a:gd name="T31" fmla="*/ 1252 h 2222"/>
                <a:gd name="T32" fmla="*/ 1815 w 1907"/>
                <a:gd name="T33" fmla="*/ 1335 h 2222"/>
                <a:gd name="T34" fmla="*/ 1843 w 1907"/>
                <a:gd name="T35" fmla="*/ 1417 h 2222"/>
                <a:gd name="T36" fmla="*/ 1779 w 1907"/>
                <a:gd name="T37" fmla="*/ 1655 h 2222"/>
                <a:gd name="T38" fmla="*/ 1715 w 1907"/>
                <a:gd name="T39" fmla="*/ 2048 h 2222"/>
                <a:gd name="T40" fmla="*/ 1779 w 1907"/>
                <a:gd name="T41" fmla="*/ 2158 h 2222"/>
                <a:gd name="T42" fmla="*/ 1889 w 1907"/>
                <a:gd name="T43" fmla="*/ 2148 h 2222"/>
                <a:gd name="T44" fmla="*/ 1559 w 1907"/>
                <a:gd name="T45" fmla="*/ 2212 h 2222"/>
                <a:gd name="T46" fmla="*/ 1523 w 1907"/>
                <a:gd name="T47" fmla="*/ 2130 h 2222"/>
                <a:gd name="T48" fmla="*/ 1505 w 1907"/>
                <a:gd name="T49" fmla="*/ 1883 h 2222"/>
                <a:gd name="T50" fmla="*/ 1221 w 1907"/>
                <a:gd name="T51" fmla="*/ 1764 h 2222"/>
                <a:gd name="T52" fmla="*/ 974 w 1907"/>
                <a:gd name="T53" fmla="*/ 1682 h 2222"/>
                <a:gd name="T54" fmla="*/ 929 w 1907"/>
                <a:gd name="T55" fmla="*/ 1646 h 2222"/>
                <a:gd name="T56" fmla="*/ 947 w 1907"/>
                <a:gd name="T57" fmla="*/ 1463 h 2222"/>
                <a:gd name="T58" fmla="*/ 892 w 1907"/>
                <a:gd name="T59" fmla="*/ 1344 h 2222"/>
                <a:gd name="T60" fmla="*/ 618 w 1907"/>
                <a:gd name="T61" fmla="*/ 1271 h 2222"/>
                <a:gd name="T62" fmla="*/ 453 w 1907"/>
                <a:gd name="T63" fmla="*/ 1234 h 2222"/>
                <a:gd name="T64" fmla="*/ 453 w 1907"/>
                <a:gd name="T65" fmla="*/ 978 h 2222"/>
                <a:gd name="T66" fmla="*/ 389 w 1907"/>
                <a:gd name="T67" fmla="*/ 841 h 2222"/>
                <a:gd name="T68" fmla="*/ 334 w 1907"/>
                <a:gd name="T69" fmla="*/ 814 h 2222"/>
                <a:gd name="T70" fmla="*/ 234 w 1907"/>
                <a:gd name="T71" fmla="*/ 640 h 2222"/>
                <a:gd name="T72" fmla="*/ 179 w 1907"/>
                <a:gd name="T73" fmla="*/ 576 h 2222"/>
                <a:gd name="T74" fmla="*/ 133 w 1907"/>
                <a:gd name="T75" fmla="*/ 539 h 2222"/>
                <a:gd name="T76" fmla="*/ 14 w 1907"/>
                <a:gd name="T77" fmla="*/ 466 h 2222"/>
                <a:gd name="T78" fmla="*/ 60 w 1907"/>
                <a:gd name="T79" fmla="*/ 366 h 2222"/>
                <a:gd name="T80" fmla="*/ 51 w 1907"/>
                <a:gd name="T81" fmla="*/ 0 h 222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907"/>
                <a:gd name="T124" fmla="*/ 0 h 2222"/>
                <a:gd name="T125" fmla="*/ 1907 w 1907"/>
                <a:gd name="T126" fmla="*/ 2222 h 2222"/>
              </a:gd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907" h="2222">
                  <a:moveTo>
                    <a:pt x="51" y="0"/>
                  </a:moveTo>
                  <a:cubicBezTo>
                    <a:pt x="101" y="12"/>
                    <a:pt x="146" y="28"/>
                    <a:pt x="197" y="36"/>
                  </a:cubicBezTo>
                  <a:cubicBezTo>
                    <a:pt x="258" y="58"/>
                    <a:pt x="326" y="64"/>
                    <a:pt x="389" y="73"/>
                  </a:cubicBezTo>
                  <a:cubicBezTo>
                    <a:pt x="540" y="122"/>
                    <a:pt x="425" y="90"/>
                    <a:pt x="746" y="100"/>
                  </a:cubicBezTo>
                  <a:cubicBezTo>
                    <a:pt x="770" y="103"/>
                    <a:pt x="796" y="101"/>
                    <a:pt x="819" y="110"/>
                  </a:cubicBezTo>
                  <a:cubicBezTo>
                    <a:pt x="829" y="114"/>
                    <a:pt x="828" y="130"/>
                    <a:pt x="837" y="137"/>
                  </a:cubicBezTo>
                  <a:cubicBezTo>
                    <a:pt x="845" y="143"/>
                    <a:pt x="856" y="143"/>
                    <a:pt x="865" y="146"/>
                  </a:cubicBezTo>
                  <a:cubicBezTo>
                    <a:pt x="871" y="155"/>
                    <a:pt x="874" y="167"/>
                    <a:pt x="883" y="174"/>
                  </a:cubicBezTo>
                  <a:cubicBezTo>
                    <a:pt x="890" y="180"/>
                    <a:pt x="903" y="176"/>
                    <a:pt x="910" y="183"/>
                  </a:cubicBezTo>
                  <a:cubicBezTo>
                    <a:pt x="958" y="231"/>
                    <a:pt x="873" y="195"/>
                    <a:pt x="947" y="219"/>
                  </a:cubicBezTo>
                  <a:cubicBezTo>
                    <a:pt x="986" y="247"/>
                    <a:pt x="1029" y="245"/>
                    <a:pt x="1075" y="256"/>
                  </a:cubicBezTo>
                  <a:cubicBezTo>
                    <a:pt x="1093" y="312"/>
                    <a:pt x="1108" y="333"/>
                    <a:pt x="1148" y="375"/>
                  </a:cubicBezTo>
                  <a:cubicBezTo>
                    <a:pt x="1160" y="433"/>
                    <a:pt x="1182" y="473"/>
                    <a:pt x="1239" y="494"/>
                  </a:cubicBezTo>
                  <a:cubicBezTo>
                    <a:pt x="1257" y="491"/>
                    <a:pt x="1278" y="493"/>
                    <a:pt x="1294" y="484"/>
                  </a:cubicBezTo>
                  <a:cubicBezTo>
                    <a:pt x="1302" y="479"/>
                    <a:pt x="1298" y="465"/>
                    <a:pt x="1303" y="457"/>
                  </a:cubicBezTo>
                  <a:cubicBezTo>
                    <a:pt x="1312" y="442"/>
                    <a:pt x="1328" y="433"/>
                    <a:pt x="1340" y="420"/>
                  </a:cubicBezTo>
                  <a:cubicBezTo>
                    <a:pt x="1351" y="375"/>
                    <a:pt x="1375" y="338"/>
                    <a:pt x="1386" y="292"/>
                  </a:cubicBezTo>
                  <a:cubicBezTo>
                    <a:pt x="1406" y="298"/>
                    <a:pt x="1430" y="298"/>
                    <a:pt x="1441" y="320"/>
                  </a:cubicBezTo>
                  <a:cubicBezTo>
                    <a:pt x="1450" y="337"/>
                    <a:pt x="1459" y="375"/>
                    <a:pt x="1459" y="375"/>
                  </a:cubicBezTo>
                  <a:cubicBezTo>
                    <a:pt x="1440" y="431"/>
                    <a:pt x="1431" y="382"/>
                    <a:pt x="1413" y="439"/>
                  </a:cubicBezTo>
                  <a:cubicBezTo>
                    <a:pt x="1422" y="495"/>
                    <a:pt x="1418" y="504"/>
                    <a:pt x="1468" y="521"/>
                  </a:cubicBezTo>
                  <a:cubicBezTo>
                    <a:pt x="1500" y="569"/>
                    <a:pt x="1468" y="532"/>
                    <a:pt x="1514" y="558"/>
                  </a:cubicBezTo>
                  <a:cubicBezTo>
                    <a:pt x="1533" y="569"/>
                    <a:pt x="1569" y="594"/>
                    <a:pt x="1569" y="594"/>
                  </a:cubicBezTo>
                  <a:cubicBezTo>
                    <a:pt x="1581" y="632"/>
                    <a:pt x="1616" y="654"/>
                    <a:pt x="1642" y="686"/>
                  </a:cubicBezTo>
                  <a:cubicBezTo>
                    <a:pt x="1667" y="717"/>
                    <a:pt x="1664" y="725"/>
                    <a:pt x="1678" y="768"/>
                  </a:cubicBezTo>
                  <a:cubicBezTo>
                    <a:pt x="1681" y="776"/>
                    <a:pt x="1692" y="779"/>
                    <a:pt x="1697" y="786"/>
                  </a:cubicBezTo>
                  <a:cubicBezTo>
                    <a:pt x="1725" y="821"/>
                    <a:pt x="1711" y="832"/>
                    <a:pt x="1751" y="859"/>
                  </a:cubicBezTo>
                  <a:cubicBezTo>
                    <a:pt x="1766" y="901"/>
                    <a:pt x="1770" y="917"/>
                    <a:pt x="1724" y="932"/>
                  </a:cubicBezTo>
                  <a:cubicBezTo>
                    <a:pt x="1713" y="967"/>
                    <a:pt x="1689" y="980"/>
                    <a:pt x="1678" y="1015"/>
                  </a:cubicBezTo>
                  <a:cubicBezTo>
                    <a:pt x="1681" y="1058"/>
                    <a:pt x="1679" y="1101"/>
                    <a:pt x="1687" y="1143"/>
                  </a:cubicBezTo>
                  <a:cubicBezTo>
                    <a:pt x="1691" y="1163"/>
                    <a:pt x="1738" y="1181"/>
                    <a:pt x="1751" y="1198"/>
                  </a:cubicBezTo>
                  <a:cubicBezTo>
                    <a:pt x="1764" y="1215"/>
                    <a:pt x="1788" y="1252"/>
                    <a:pt x="1788" y="1252"/>
                  </a:cubicBezTo>
                  <a:cubicBezTo>
                    <a:pt x="1791" y="1273"/>
                    <a:pt x="1790" y="1296"/>
                    <a:pt x="1797" y="1316"/>
                  </a:cubicBezTo>
                  <a:cubicBezTo>
                    <a:pt x="1800" y="1324"/>
                    <a:pt x="1810" y="1328"/>
                    <a:pt x="1815" y="1335"/>
                  </a:cubicBezTo>
                  <a:cubicBezTo>
                    <a:pt x="1820" y="1343"/>
                    <a:pt x="1822" y="1353"/>
                    <a:pt x="1825" y="1362"/>
                  </a:cubicBezTo>
                  <a:cubicBezTo>
                    <a:pt x="1831" y="1380"/>
                    <a:pt x="1837" y="1399"/>
                    <a:pt x="1843" y="1417"/>
                  </a:cubicBezTo>
                  <a:cubicBezTo>
                    <a:pt x="1846" y="1426"/>
                    <a:pt x="1852" y="1444"/>
                    <a:pt x="1852" y="1444"/>
                  </a:cubicBezTo>
                  <a:cubicBezTo>
                    <a:pt x="1842" y="1530"/>
                    <a:pt x="1825" y="1585"/>
                    <a:pt x="1779" y="1655"/>
                  </a:cubicBezTo>
                  <a:cubicBezTo>
                    <a:pt x="1763" y="1679"/>
                    <a:pt x="1761" y="1710"/>
                    <a:pt x="1751" y="1737"/>
                  </a:cubicBezTo>
                  <a:cubicBezTo>
                    <a:pt x="1740" y="1841"/>
                    <a:pt x="1747" y="1948"/>
                    <a:pt x="1715" y="2048"/>
                  </a:cubicBezTo>
                  <a:cubicBezTo>
                    <a:pt x="1718" y="2078"/>
                    <a:pt x="1709" y="2113"/>
                    <a:pt x="1724" y="2139"/>
                  </a:cubicBezTo>
                  <a:cubicBezTo>
                    <a:pt x="1734" y="2156"/>
                    <a:pt x="1761" y="2152"/>
                    <a:pt x="1779" y="2158"/>
                  </a:cubicBezTo>
                  <a:cubicBezTo>
                    <a:pt x="1788" y="2161"/>
                    <a:pt x="1806" y="2167"/>
                    <a:pt x="1806" y="2167"/>
                  </a:cubicBezTo>
                  <a:cubicBezTo>
                    <a:pt x="1836" y="2137"/>
                    <a:pt x="1847" y="2138"/>
                    <a:pt x="1889" y="2148"/>
                  </a:cubicBezTo>
                  <a:cubicBezTo>
                    <a:pt x="1903" y="2192"/>
                    <a:pt x="1907" y="2205"/>
                    <a:pt x="1861" y="2222"/>
                  </a:cubicBezTo>
                  <a:cubicBezTo>
                    <a:pt x="1760" y="2219"/>
                    <a:pt x="1660" y="2218"/>
                    <a:pt x="1559" y="2212"/>
                  </a:cubicBezTo>
                  <a:cubicBezTo>
                    <a:pt x="1484" y="2208"/>
                    <a:pt x="1589" y="2189"/>
                    <a:pt x="1495" y="2212"/>
                  </a:cubicBezTo>
                  <a:cubicBezTo>
                    <a:pt x="1512" y="2165"/>
                    <a:pt x="1501" y="2197"/>
                    <a:pt x="1523" y="2130"/>
                  </a:cubicBezTo>
                  <a:cubicBezTo>
                    <a:pt x="1526" y="2121"/>
                    <a:pt x="1532" y="2103"/>
                    <a:pt x="1532" y="2103"/>
                  </a:cubicBezTo>
                  <a:cubicBezTo>
                    <a:pt x="1524" y="2029"/>
                    <a:pt x="1513" y="1957"/>
                    <a:pt x="1505" y="1883"/>
                  </a:cubicBezTo>
                  <a:cubicBezTo>
                    <a:pt x="1480" y="1954"/>
                    <a:pt x="1494" y="1845"/>
                    <a:pt x="1459" y="1819"/>
                  </a:cubicBezTo>
                  <a:cubicBezTo>
                    <a:pt x="1374" y="1755"/>
                    <a:pt x="1348" y="1772"/>
                    <a:pt x="1221" y="1764"/>
                  </a:cubicBezTo>
                  <a:cubicBezTo>
                    <a:pt x="1124" y="1740"/>
                    <a:pt x="1173" y="1749"/>
                    <a:pt x="1075" y="1737"/>
                  </a:cubicBezTo>
                  <a:cubicBezTo>
                    <a:pt x="1035" y="1724"/>
                    <a:pt x="1013" y="1694"/>
                    <a:pt x="974" y="1682"/>
                  </a:cubicBezTo>
                  <a:cubicBezTo>
                    <a:pt x="968" y="1673"/>
                    <a:pt x="964" y="1662"/>
                    <a:pt x="956" y="1655"/>
                  </a:cubicBezTo>
                  <a:cubicBezTo>
                    <a:pt x="949" y="1649"/>
                    <a:pt x="935" y="1654"/>
                    <a:pt x="929" y="1646"/>
                  </a:cubicBezTo>
                  <a:cubicBezTo>
                    <a:pt x="918" y="1630"/>
                    <a:pt x="910" y="1591"/>
                    <a:pt x="910" y="1591"/>
                  </a:cubicBezTo>
                  <a:cubicBezTo>
                    <a:pt x="917" y="1532"/>
                    <a:pt x="917" y="1509"/>
                    <a:pt x="947" y="1463"/>
                  </a:cubicBezTo>
                  <a:cubicBezTo>
                    <a:pt x="957" y="1430"/>
                    <a:pt x="972" y="1398"/>
                    <a:pt x="947" y="1362"/>
                  </a:cubicBezTo>
                  <a:cubicBezTo>
                    <a:pt x="936" y="1346"/>
                    <a:pt x="910" y="1350"/>
                    <a:pt x="892" y="1344"/>
                  </a:cubicBezTo>
                  <a:cubicBezTo>
                    <a:pt x="871" y="1337"/>
                    <a:pt x="855" y="1319"/>
                    <a:pt x="837" y="1307"/>
                  </a:cubicBezTo>
                  <a:cubicBezTo>
                    <a:pt x="784" y="1271"/>
                    <a:pt x="666" y="1274"/>
                    <a:pt x="618" y="1271"/>
                  </a:cubicBezTo>
                  <a:cubicBezTo>
                    <a:pt x="579" y="1265"/>
                    <a:pt x="546" y="1262"/>
                    <a:pt x="508" y="1252"/>
                  </a:cubicBezTo>
                  <a:cubicBezTo>
                    <a:pt x="489" y="1247"/>
                    <a:pt x="453" y="1234"/>
                    <a:pt x="453" y="1234"/>
                  </a:cubicBezTo>
                  <a:cubicBezTo>
                    <a:pt x="377" y="1183"/>
                    <a:pt x="414" y="1219"/>
                    <a:pt x="435" y="1033"/>
                  </a:cubicBezTo>
                  <a:cubicBezTo>
                    <a:pt x="437" y="1014"/>
                    <a:pt x="453" y="978"/>
                    <a:pt x="453" y="978"/>
                  </a:cubicBezTo>
                  <a:cubicBezTo>
                    <a:pt x="450" y="938"/>
                    <a:pt x="461" y="895"/>
                    <a:pt x="444" y="859"/>
                  </a:cubicBezTo>
                  <a:cubicBezTo>
                    <a:pt x="436" y="842"/>
                    <a:pt x="389" y="841"/>
                    <a:pt x="389" y="841"/>
                  </a:cubicBezTo>
                  <a:cubicBezTo>
                    <a:pt x="380" y="835"/>
                    <a:pt x="372" y="828"/>
                    <a:pt x="362" y="823"/>
                  </a:cubicBezTo>
                  <a:cubicBezTo>
                    <a:pt x="353" y="819"/>
                    <a:pt x="342" y="819"/>
                    <a:pt x="334" y="814"/>
                  </a:cubicBezTo>
                  <a:cubicBezTo>
                    <a:pt x="311" y="800"/>
                    <a:pt x="298" y="768"/>
                    <a:pt x="279" y="750"/>
                  </a:cubicBezTo>
                  <a:cubicBezTo>
                    <a:pt x="267" y="712"/>
                    <a:pt x="260" y="671"/>
                    <a:pt x="234" y="640"/>
                  </a:cubicBezTo>
                  <a:cubicBezTo>
                    <a:pt x="185" y="580"/>
                    <a:pt x="245" y="664"/>
                    <a:pt x="197" y="603"/>
                  </a:cubicBezTo>
                  <a:cubicBezTo>
                    <a:pt x="190" y="594"/>
                    <a:pt x="187" y="584"/>
                    <a:pt x="179" y="576"/>
                  </a:cubicBezTo>
                  <a:cubicBezTo>
                    <a:pt x="171" y="568"/>
                    <a:pt x="160" y="565"/>
                    <a:pt x="151" y="558"/>
                  </a:cubicBezTo>
                  <a:cubicBezTo>
                    <a:pt x="144" y="553"/>
                    <a:pt x="141" y="543"/>
                    <a:pt x="133" y="539"/>
                  </a:cubicBezTo>
                  <a:cubicBezTo>
                    <a:pt x="116" y="530"/>
                    <a:pt x="78" y="521"/>
                    <a:pt x="78" y="521"/>
                  </a:cubicBezTo>
                  <a:cubicBezTo>
                    <a:pt x="53" y="504"/>
                    <a:pt x="36" y="486"/>
                    <a:pt x="14" y="466"/>
                  </a:cubicBezTo>
                  <a:cubicBezTo>
                    <a:pt x="1" y="426"/>
                    <a:pt x="0" y="451"/>
                    <a:pt x="23" y="420"/>
                  </a:cubicBezTo>
                  <a:cubicBezTo>
                    <a:pt x="36" y="403"/>
                    <a:pt x="60" y="366"/>
                    <a:pt x="60" y="366"/>
                  </a:cubicBezTo>
                  <a:cubicBezTo>
                    <a:pt x="86" y="286"/>
                    <a:pt x="39" y="246"/>
                    <a:pt x="42" y="192"/>
                  </a:cubicBezTo>
                  <a:cubicBezTo>
                    <a:pt x="45" y="128"/>
                    <a:pt x="48" y="64"/>
                    <a:pt x="51" y="0"/>
                  </a:cubicBezTo>
                  <a:close/>
                </a:path>
              </a:pathLst>
            </a:custGeom>
            <a:noFill/>
            <a:ln w="28575" cmpd="sng">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endParaRPr>
            </a:p>
          </p:txBody>
        </p:sp>
        <p:sp>
          <p:nvSpPr>
            <p:cNvPr id="18452" name="AutoShape 10"/>
            <p:cNvSpPr>
              <a:spLocks noChangeArrowheads="1"/>
            </p:cNvSpPr>
            <p:nvPr/>
          </p:nvSpPr>
          <p:spPr bwMode="auto">
            <a:xfrm>
              <a:off x="1701" y="0"/>
              <a:ext cx="1588" cy="317"/>
            </a:xfrm>
            <a:prstGeom prst="wedgeRectCallout">
              <a:avLst>
                <a:gd name="adj1" fmla="val -9194"/>
                <a:gd name="adj2" fmla="val 186593"/>
              </a:avLst>
            </a:prstGeom>
            <a:solidFill>
              <a:schemeClr val="bg1"/>
            </a:solidFill>
            <a:ln w="9525">
              <a:solidFill>
                <a:schemeClr val="tx1"/>
              </a:solidFill>
              <a:miter lim="800000"/>
            </a:ln>
          </p:spPr>
          <p:txBody>
            <a:bodyPr/>
            <a:lstStyle/>
            <a:p>
              <a:pPr algn="ctr"/>
              <a:r>
                <a:rPr lang="en-US" altLang="zh-CN" sz="2400" b="1">
                  <a:solidFill>
                    <a:prstClr val="black"/>
                  </a:solidFill>
                  <a:latin typeface="黑体" panose="02010609060101010101" pitchFamily="49" charset="-122"/>
                  <a:ea typeface="黑体" panose="02010609060101010101" pitchFamily="49" charset="-122"/>
                </a:rPr>
                <a:t>1803</a:t>
              </a:r>
              <a:r>
                <a:rPr lang="zh-CN" altLang="en-US" sz="2400" b="1">
                  <a:solidFill>
                    <a:prstClr val="black"/>
                  </a:solidFill>
                  <a:latin typeface="黑体" panose="02010609060101010101" pitchFamily="49" charset="-122"/>
                  <a:ea typeface="黑体" panose="02010609060101010101" pitchFamily="49" charset="-122"/>
                </a:rPr>
                <a:t>年从法</a:t>
              </a:r>
              <a:r>
                <a:rPr lang="zh-CN" altLang="en-US" sz="2400" b="1">
                  <a:solidFill>
                    <a:srgbClr val="FF0000"/>
                  </a:solidFill>
                  <a:latin typeface="黑体" panose="02010609060101010101" pitchFamily="49" charset="-122"/>
                  <a:ea typeface="黑体" panose="02010609060101010101" pitchFamily="49" charset="-122"/>
                </a:rPr>
                <a:t>购得</a:t>
              </a:r>
            </a:p>
          </p:txBody>
        </p:sp>
      </p:grpSp>
      <p:grpSp>
        <p:nvGrpSpPr>
          <p:cNvPr id="51211" name="Group 11"/>
          <p:cNvGrpSpPr/>
          <p:nvPr/>
        </p:nvGrpSpPr>
        <p:grpSpPr>
          <a:xfrm>
            <a:off x="5122077" y="3802070"/>
            <a:ext cx="2700337" cy="1355727"/>
            <a:chOff x="3253" y="2395"/>
            <a:chExt cx="1701" cy="854"/>
          </a:xfrm>
        </p:grpSpPr>
        <p:sp>
          <p:nvSpPr>
            <p:cNvPr id="18449" name="Freeform 12"/>
            <p:cNvSpPr/>
            <p:nvPr/>
          </p:nvSpPr>
          <p:spPr bwMode="auto">
            <a:xfrm>
              <a:off x="3301" y="2395"/>
              <a:ext cx="1203" cy="594"/>
            </a:xfrm>
            <a:custGeom>
              <a:gdLst>
                <a:gd name="T0" fmla="*/ 0 w 1203"/>
                <a:gd name="T1" fmla="*/ 0 h 594"/>
                <a:gd name="T2" fmla="*/ 813 w 1203"/>
                <a:gd name="T3" fmla="*/ 28 h 594"/>
                <a:gd name="T4" fmla="*/ 960 w 1203"/>
                <a:gd name="T5" fmla="*/ 19 h 594"/>
                <a:gd name="T6" fmla="*/ 996 w 1203"/>
                <a:gd name="T7" fmla="*/ 28 h 594"/>
                <a:gd name="T8" fmla="*/ 1024 w 1203"/>
                <a:gd name="T9" fmla="*/ 119 h 594"/>
                <a:gd name="T10" fmla="*/ 1097 w 1203"/>
                <a:gd name="T11" fmla="*/ 211 h 594"/>
                <a:gd name="T12" fmla="*/ 1115 w 1203"/>
                <a:gd name="T13" fmla="*/ 266 h 594"/>
                <a:gd name="T14" fmla="*/ 1133 w 1203"/>
                <a:gd name="T15" fmla="*/ 293 h 594"/>
                <a:gd name="T16" fmla="*/ 1170 w 1203"/>
                <a:gd name="T17" fmla="*/ 375 h 594"/>
                <a:gd name="T18" fmla="*/ 1197 w 1203"/>
                <a:gd name="T19" fmla="*/ 476 h 594"/>
                <a:gd name="T20" fmla="*/ 1106 w 1203"/>
                <a:gd name="T21" fmla="*/ 576 h 594"/>
                <a:gd name="T22" fmla="*/ 1033 w 1203"/>
                <a:gd name="T23" fmla="*/ 503 h 594"/>
                <a:gd name="T24" fmla="*/ 987 w 1203"/>
                <a:gd name="T25" fmla="*/ 439 h 594"/>
                <a:gd name="T26" fmla="*/ 932 w 1203"/>
                <a:gd name="T27" fmla="*/ 384 h 594"/>
                <a:gd name="T28" fmla="*/ 923 w 1203"/>
                <a:gd name="T29" fmla="*/ 357 h 594"/>
                <a:gd name="T30" fmla="*/ 941 w 1203"/>
                <a:gd name="T31" fmla="*/ 302 h 594"/>
                <a:gd name="T32" fmla="*/ 914 w 1203"/>
                <a:gd name="T33" fmla="*/ 284 h 594"/>
                <a:gd name="T34" fmla="*/ 896 w 1203"/>
                <a:gd name="T35" fmla="*/ 284 h 594"/>
                <a:gd name="T36" fmla="*/ 813 w 1203"/>
                <a:gd name="T37" fmla="*/ 128 h 594"/>
                <a:gd name="T38" fmla="*/ 731 w 1203"/>
                <a:gd name="T39" fmla="*/ 92 h 594"/>
                <a:gd name="T40" fmla="*/ 685 w 1203"/>
                <a:gd name="T41" fmla="*/ 128 h 594"/>
                <a:gd name="T42" fmla="*/ 621 w 1203"/>
                <a:gd name="T43" fmla="*/ 147 h 594"/>
                <a:gd name="T44" fmla="*/ 576 w 1203"/>
                <a:gd name="T45" fmla="*/ 119 h 594"/>
                <a:gd name="T46" fmla="*/ 557 w 1203"/>
                <a:gd name="T47" fmla="*/ 101 h 594"/>
                <a:gd name="T48" fmla="*/ 448 w 1203"/>
                <a:gd name="T49" fmla="*/ 74 h 594"/>
                <a:gd name="T50" fmla="*/ 283 w 1203"/>
                <a:gd name="T51" fmla="*/ 83 h 594"/>
                <a:gd name="T52" fmla="*/ 228 w 1203"/>
                <a:gd name="T53" fmla="*/ 101 h 594"/>
                <a:gd name="T54" fmla="*/ 109 w 1203"/>
                <a:gd name="T55" fmla="*/ 147 h 594"/>
                <a:gd name="T56" fmla="*/ 36 w 1203"/>
                <a:gd name="T57" fmla="*/ 92 h 594"/>
                <a:gd name="T58" fmla="*/ 0 w 1203"/>
                <a:gd name="T59" fmla="*/ 0 h 59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03"/>
                <a:gd name="T91" fmla="*/ 0 h 594"/>
                <a:gd name="T92" fmla="*/ 1203 w 1203"/>
                <a:gd name="T93" fmla="*/ 594 h 594"/>
              </a:gd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03" h="594">
                  <a:moveTo>
                    <a:pt x="0" y="0"/>
                  </a:moveTo>
                  <a:cubicBezTo>
                    <a:pt x="673" y="21"/>
                    <a:pt x="402" y="10"/>
                    <a:pt x="813" y="28"/>
                  </a:cubicBezTo>
                  <a:cubicBezTo>
                    <a:pt x="863" y="44"/>
                    <a:pt x="911" y="35"/>
                    <a:pt x="960" y="19"/>
                  </a:cubicBezTo>
                  <a:cubicBezTo>
                    <a:pt x="972" y="22"/>
                    <a:pt x="987" y="19"/>
                    <a:pt x="996" y="28"/>
                  </a:cubicBezTo>
                  <a:cubicBezTo>
                    <a:pt x="1004" y="36"/>
                    <a:pt x="1014" y="103"/>
                    <a:pt x="1024" y="119"/>
                  </a:cubicBezTo>
                  <a:cubicBezTo>
                    <a:pt x="1044" y="151"/>
                    <a:pt x="1070" y="184"/>
                    <a:pt x="1097" y="211"/>
                  </a:cubicBezTo>
                  <a:cubicBezTo>
                    <a:pt x="1103" y="229"/>
                    <a:pt x="1104" y="250"/>
                    <a:pt x="1115" y="266"/>
                  </a:cubicBezTo>
                  <a:cubicBezTo>
                    <a:pt x="1121" y="275"/>
                    <a:pt x="1129" y="283"/>
                    <a:pt x="1133" y="293"/>
                  </a:cubicBezTo>
                  <a:cubicBezTo>
                    <a:pt x="1177" y="390"/>
                    <a:pt x="1129" y="314"/>
                    <a:pt x="1170" y="375"/>
                  </a:cubicBezTo>
                  <a:cubicBezTo>
                    <a:pt x="1193" y="445"/>
                    <a:pt x="1184" y="411"/>
                    <a:pt x="1197" y="476"/>
                  </a:cubicBezTo>
                  <a:cubicBezTo>
                    <a:pt x="1187" y="571"/>
                    <a:pt x="1203" y="594"/>
                    <a:pt x="1106" y="576"/>
                  </a:cubicBezTo>
                  <a:cubicBezTo>
                    <a:pt x="1093" y="538"/>
                    <a:pt x="1071" y="516"/>
                    <a:pt x="1033" y="503"/>
                  </a:cubicBezTo>
                  <a:cubicBezTo>
                    <a:pt x="1023" y="472"/>
                    <a:pt x="1009" y="462"/>
                    <a:pt x="987" y="439"/>
                  </a:cubicBezTo>
                  <a:cubicBezTo>
                    <a:pt x="973" y="396"/>
                    <a:pt x="962" y="415"/>
                    <a:pt x="932" y="384"/>
                  </a:cubicBezTo>
                  <a:cubicBezTo>
                    <a:pt x="929" y="375"/>
                    <a:pt x="922" y="366"/>
                    <a:pt x="923" y="357"/>
                  </a:cubicBezTo>
                  <a:cubicBezTo>
                    <a:pt x="925" y="338"/>
                    <a:pt x="941" y="302"/>
                    <a:pt x="941" y="302"/>
                  </a:cubicBezTo>
                  <a:cubicBezTo>
                    <a:pt x="932" y="296"/>
                    <a:pt x="924" y="281"/>
                    <a:pt x="914" y="284"/>
                  </a:cubicBezTo>
                  <a:cubicBezTo>
                    <a:pt x="892" y="290"/>
                    <a:pt x="918" y="350"/>
                    <a:pt x="896" y="284"/>
                  </a:cubicBezTo>
                  <a:cubicBezTo>
                    <a:pt x="885" y="202"/>
                    <a:pt x="875" y="177"/>
                    <a:pt x="813" y="128"/>
                  </a:cubicBezTo>
                  <a:cubicBezTo>
                    <a:pt x="790" y="109"/>
                    <a:pt x="731" y="92"/>
                    <a:pt x="731" y="92"/>
                  </a:cubicBezTo>
                  <a:cubicBezTo>
                    <a:pt x="647" y="120"/>
                    <a:pt x="763" y="75"/>
                    <a:pt x="685" y="128"/>
                  </a:cubicBezTo>
                  <a:cubicBezTo>
                    <a:pt x="667" y="140"/>
                    <a:pt x="642" y="140"/>
                    <a:pt x="621" y="147"/>
                  </a:cubicBezTo>
                  <a:cubicBezTo>
                    <a:pt x="579" y="103"/>
                    <a:pt x="630" y="151"/>
                    <a:pt x="576" y="119"/>
                  </a:cubicBezTo>
                  <a:cubicBezTo>
                    <a:pt x="568" y="115"/>
                    <a:pt x="565" y="105"/>
                    <a:pt x="557" y="101"/>
                  </a:cubicBezTo>
                  <a:cubicBezTo>
                    <a:pt x="528" y="84"/>
                    <a:pt x="480" y="80"/>
                    <a:pt x="448" y="74"/>
                  </a:cubicBezTo>
                  <a:cubicBezTo>
                    <a:pt x="393" y="77"/>
                    <a:pt x="338" y="76"/>
                    <a:pt x="283" y="83"/>
                  </a:cubicBezTo>
                  <a:cubicBezTo>
                    <a:pt x="264" y="85"/>
                    <a:pt x="228" y="101"/>
                    <a:pt x="228" y="101"/>
                  </a:cubicBezTo>
                  <a:cubicBezTo>
                    <a:pt x="191" y="126"/>
                    <a:pt x="151" y="133"/>
                    <a:pt x="109" y="147"/>
                  </a:cubicBezTo>
                  <a:cubicBezTo>
                    <a:pt x="66" y="136"/>
                    <a:pt x="60" y="128"/>
                    <a:pt x="36" y="92"/>
                  </a:cubicBezTo>
                  <a:cubicBezTo>
                    <a:pt x="14" y="24"/>
                    <a:pt x="26" y="54"/>
                    <a:pt x="0" y="0"/>
                  </a:cubicBezTo>
                  <a:close/>
                </a:path>
              </a:pathLst>
            </a:custGeom>
            <a:noFill/>
            <a:ln w="28575" cmpd="sng">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endParaRPr>
            </a:p>
          </p:txBody>
        </p:sp>
        <p:sp>
          <p:nvSpPr>
            <p:cNvPr id="18450" name="AutoShape 13"/>
            <p:cNvSpPr>
              <a:spLocks noChangeArrowheads="1"/>
            </p:cNvSpPr>
            <p:nvPr/>
          </p:nvSpPr>
          <p:spPr bwMode="auto">
            <a:xfrm>
              <a:off x="3253" y="2943"/>
              <a:ext cx="1701" cy="306"/>
            </a:xfrm>
            <a:prstGeom prst="wedgeRoundRectCallout">
              <a:avLst>
                <a:gd name="adj1" fmla="val 9974"/>
                <a:gd name="adj2" fmla="val -185951"/>
                <a:gd name="adj3" fmla="val 16667"/>
              </a:avLst>
            </a:prstGeom>
            <a:solidFill>
              <a:schemeClr val="bg1"/>
            </a:solidFill>
            <a:ln w="9525">
              <a:solidFill>
                <a:schemeClr val="tx1"/>
              </a:solidFill>
              <a:miter lim="800000"/>
            </a:ln>
          </p:spPr>
          <p:txBody>
            <a:bodyPr/>
            <a:lstStyle/>
            <a:p>
              <a:pPr algn="ctr"/>
              <a:r>
                <a:rPr lang="en-US" altLang="zh-CN" sz="2400" b="1">
                  <a:solidFill>
                    <a:prstClr val="black"/>
                  </a:solidFill>
                  <a:latin typeface="黑体" panose="02010609060101010101" pitchFamily="49" charset="-122"/>
                  <a:ea typeface="黑体" panose="02010609060101010101" pitchFamily="49" charset="-122"/>
                </a:rPr>
                <a:t>1810-1819</a:t>
              </a:r>
              <a:r>
                <a:rPr lang="zh-CN" altLang="en-US" sz="2400" b="1">
                  <a:solidFill>
                    <a:srgbClr val="FF0000"/>
                  </a:solidFill>
                  <a:latin typeface="黑体" panose="02010609060101010101" pitchFamily="49" charset="-122"/>
                  <a:ea typeface="黑体" panose="02010609060101010101" pitchFamily="49" charset="-122"/>
                </a:rPr>
                <a:t>取自</a:t>
              </a:r>
              <a:r>
                <a:rPr lang="zh-CN" altLang="en-US" sz="2400" b="1">
                  <a:solidFill>
                    <a:prstClr val="black"/>
                  </a:solidFill>
                  <a:latin typeface="黑体" panose="02010609060101010101" pitchFamily="49" charset="-122"/>
                  <a:ea typeface="黑体" panose="02010609060101010101" pitchFamily="49" charset="-122"/>
                </a:rPr>
                <a:t>西班牙</a:t>
              </a:r>
            </a:p>
          </p:txBody>
        </p:sp>
      </p:grpSp>
      <p:grpSp>
        <p:nvGrpSpPr>
          <p:cNvPr id="51214" name="Group 14"/>
          <p:cNvGrpSpPr/>
          <p:nvPr/>
        </p:nvGrpSpPr>
        <p:grpSpPr>
          <a:xfrm>
            <a:off x="-36513" y="44455"/>
            <a:ext cx="3098801" cy="1871663"/>
            <a:chOff x="-23" y="28"/>
            <a:chExt cx="1952" cy="1179"/>
          </a:xfrm>
        </p:grpSpPr>
        <p:sp>
          <p:nvSpPr>
            <p:cNvPr id="18447" name="Freeform 15"/>
            <p:cNvSpPr/>
            <p:nvPr/>
          </p:nvSpPr>
          <p:spPr bwMode="auto">
            <a:xfrm>
              <a:off x="609" y="226"/>
              <a:ext cx="1320" cy="981"/>
            </a:xfrm>
            <a:custGeom>
              <a:gdLst>
                <a:gd name="T0" fmla="*/ 1028 w 1320"/>
                <a:gd name="T1" fmla="*/ 167 h 981"/>
                <a:gd name="T2" fmla="*/ 790 w 1320"/>
                <a:gd name="T3" fmla="*/ 121 h 981"/>
                <a:gd name="T4" fmla="*/ 488 w 1320"/>
                <a:gd name="T5" fmla="*/ 48 h 981"/>
                <a:gd name="T6" fmla="*/ 351 w 1320"/>
                <a:gd name="T7" fmla="*/ 12 h 981"/>
                <a:gd name="T8" fmla="*/ 333 w 1320"/>
                <a:gd name="T9" fmla="*/ 112 h 981"/>
                <a:gd name="T10" fmla="*/ 287 w 1320"/>
                <a:gd name="T11" fmla="*/ 195 h 981"/>
                <a:gd name="T12" fmla="*/ 305 w 1320"/>
                <a:gd name="T13" fmla="*/ 112 h 981"/>
                <a:gd name="T14" fmla="*/ 205 w 1320"/>
                <a:gd name="T15" fmla="*/ 48 h 981"/>
                <a:gd name="T16" fmla="*/ 150 w 1320"/>
                <a:gd name="T17" fmla="*/ 39 h 981"/>
                <a:gd name="T18" fmla="*/ 168 w 1320"/>
                <a:gd name="T19" fmla="*/ 131 h 981"/>
                <a:gd name="T20" fmla="*/ 122 w 1320"/>
                <a:gd name="T21" fmla="*/ 359 h 981"/>
                <a:gd name="T22" fmla="*/ 58 w 1320"/>
                <a:gd name="T23" fmla="*/ 515 h 981"/>
                <a:gd name="T24" fmla="*/ 40 w 1320"/>
                <a:gd name="T25" fmla="*/ 569 h 981"/>
                <a:gd name="T26" fmla="*/ 22 w 1320"/>
                <a:gd name="T27" fmla="*/ 597 h 981"/>
                <a:gd name="T28" fmla="*/ 4 w 1320"/>
                <a:gd name="T29" fmla="*/ 652 h 981"/>
                <a:gd name="T30" fmla="*/ 13 w 1320"/>
                <a:gd name="T31" fmla="*/ 716 h 981"/>
                <a:gd name="T32" fmla="*/ 58 w 1320"/>
                <a:gd name="T33" fmla="*/ 725 h 981"/>
                <a:gd name="T34" fmla="*/ 113 w 1320"/>
                <a:gd name="T35" fmla="*/ 743 h 981"/>
                <a:gd name="T36" fmla="*/ 168 w 1320"/>
                <a:gd name="T37" fmla="*/ 761 h 981"/>
                <a:gd name="T38" fmla="*/ 351 w 1320"/>
                <a:gd name="T39" fmla="*/ 825 h 981"/>
                <a:gd name="T40" fmla="*/ 616 w 1320"/>
                <a:gd name="T41" fmla="*/ 871 h 981"/>
                <a:gd name="T42" fmla="*/ 744 w 1320"/>
                <a:gd name="T43" fmla="*/ 899 h 981"/>
                <a:gd name="T44" fmla="*/ 826 w 1320"/>
                <a:gd name="T45" fmla="*/ 926 h 981"/>
                <a:gd name="T46" fmla="*/ 1028 w 1320"/>
                <a:gd name="T47" fmla="*/ 935 h 981"/>
                <a:gd name="T48" fmla="*/ 1156 w 1320"/>
                <a:gd name="T49" fmla="*/ 963 h 981"/>
                <a:gd name="T50" fmla="*/ 1320 w 1320"/>
                <a:gd name="T51" fmla="*/ 981 h 981"/>
                <a:gd name="T52" fmla="*/ 1256 w 1320"/>
                <a:gd name="T53" fmla="*/ 889 h 981"/>
                <a:gd name="T54" fmla="*/ 1210 w 1320"/>
                <a:gd name="T55" fmla="*/ 771 h 981"/>
                <a:gd name="T56" fmla="*/ 1201 w 1320"/>
                <a:gd name="T57" fmla="*/ 743 h 981"/>
                <a:gd name="T58" fmla="*/ 1128 w 1320"/>
                <a:gd name="T59" fmla="*/ 688 h 981"/>
                <a:gd name="T60" fmla="*/ 1101 w 1320"/>
                <a:gd name="T61" fmla="*/ 670 h 981"/>
                <a:gd name="T62" fmla="*/ 1046 w 1320"/>
                <a:gd name="T63" fmla="*/ 652 h 981"/>
                <a:gd name="T64" fmla="*/ 1018 w 1320"/>
                <a:gd name="T65" fmla="*/ 643 h 981"/>
                <a:gd name="T66" fmla="*/ 1028 w 1320"/>
                <a:gd name="T67" fmla="*/ 551 h 981"/>
                <a:gd name="T68" fmla="*/ 1037 w 1320"/>
                <a:gd name="T69" fmla="*/ 496 h 981"/>
                <a:gd name="T70" fmla="*/ 1055 w 1320"/>
                <a:gd name="T71" fmla="*/ 441 h 981"/>
                <a:gd name="T72" fmla="*/ 1028 w 1320"/>
                <a:gd name="T73" fmla="*/ 167 h 981"/>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320"/>
                <a:gd name="T112" fmla="*/ 0 h 981"/>
                <a:gd name="T113" fmla="*/ 1320 w 1320"/>
                <a:gd name="T114" fmla="*/ 981 h 981"/>
              </a:gd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320" h="981">
                  <a:moveTo>
                    <a:pt x="1028" y="167"/>
                  </a:moveTo>
                  <a:cubicBezTo>
                    <a:pt x="947" y="151"/>
                    <a:pt x="873" y="130"/>
                    <a:pt x="790" y="121"/>
                  </a:cubicBezTo>
                  <a:cubicBezTo>
                    <a:pt x="683" y="86"/>
                    <a:pt x="602" y="58"/>
                    <a:pt x="488" y="48"/>
                  </a:cubicBezTo>
                  <a:cubicBezTo>
                    <a:pt x="442" y="36"/>
                    <a:pt x="398" y="21"/>
                    <a:pt x="351" y="12"/>
                  </a:cubicBezTo>
                  <a:cubicBezTo>
                    <a:pt x="292" y="32"/>
                    <a:pt x="317" y="65"/>
                    <a:pt x="333" y="112"/>
                  </a:cubicBezTo>
                  <a:cubicBezTo>
                    <a:pt x="323" y="162"/>
                    <a:pt x="318" y="162"/>
                    <a:pt x="287" y="195"/>
                  </a:cubicBezTo>
                  <a:cubicBezTo>
                    <a:pt x="273" y="152"/>
                    <a:pt x="292" y="153"/>
                    <a:pt x="305" y="112"/>
                  </a:cubicBezTo>
                  <a:cubicBezTo>
                    <a:pt x="289" y="64"/>
                    <a:pt x="250" y="59"/>
                    <a:pt x="205" y="48"/>
                  </a:cubicBezTo>
                  <a:cubicBezTo>
                    <a:pt x="198" y="41"/>
                    <a:pt x="165" y="0"/>
                    <a:pt x="150" y="39"/>
                  </a:cubicBezTo>
                  <a:cubicBezTo>
                    <a:pt x="143" y="58"/>
                    <a:pt x="160" y="107"/>
                    <a:pt x="168" y="131"/>
                  </a:cubicBezTo>
                  <a:cubicBezTo>
                    <a:pt x="164" y="201"/>
                    <a:pt x="181" y="303"/>
                    <a:pt x="122" y="359"/>
                  </a:cubicBezTo>
                  <a:cubicBezTo>
                    <a:pt x="105" y="410"/>
                    <a:pt x="97" y="476"/>
                    <a:pt x="58" y="515"/>
                  </a:cubicBezTo>
                  <a:cubicBezTo>
                    <a:pt x="52" y="533"/>
                    <a:pt x="50" y="553"/>
                    <a:pt x="40" y="569"/>
                  </a:cubicBezTo>
                  <a:cubicBezTo>
                    <a:pt x="34" y="578"/>
                    <a:pt x="26" y="587"/>
                    <a:pt x="22" y="597"/>
                  </a:cubicBezTo>
                  <a:cubicBezTo>
                    <a:pt x="14" y="615"/>
                    <a:pt x="4" y="652"/>
                    <a:pt x="4" y="652"/>
                  </a:cubicBezTo>
                  <a:cubicBezTo>
                    <a:pt x="7" y="673"/>
                    <a:pt x="0" y="699"/>
                    <a:pt x="13" y="716"/>
                  </a:cubicBezTo>
                  <a:cubicBezTo>
                    <a:pt x="22" y="728"/>
                    <a:pt x="43" y="721"/>
                    <a:pt x="58" y="725"/>
                  </a:cubicBezTo>
                  <a:cubicBezTo>
                    <a:pt x="77" y="730"/>
                    <a:pt x="95" y="737"/>
                    <a:pt x="113" y="743"/>
                  </a:cubicBezTo>
                  <a:cubicBezTo>
                    <a:pt x="131" y="749"/>
                    <a:pt x="168" y="761"/>
                    <a:pt x="168" y="761"/>
                  </a:cubicBezTo>
                  <a:cubicBezTo>
                    <a:pt x="201" y="796"/>
                    <a:pt x="298" y="806"/>
                    <a:pt x="351" y="825"/>
                  </a:cubicBezTo>
                  <a:cubicBezTo>
                    <a:pt x="436" y="856"/>
                    <a:pt x="527" y="858"/>
                    <a:pt x="616" y="871"/>
                  </a:cubicBezTo>
                  <a:cubicBezTo>
                    <a:pt x="657" y="877"/>
                    <a:pt x="705" y="889"/>
                    <a:pt x="744" y="899"/>
                  </a:cubicBezTo>
                  <a:cubicBezTo>
                    <a:pt x="772" y="906"/>
                    <a:pt x="797" y="925"/>
                    <a:pt x="826" y="926"/>
                  </a:cubicBezTo>
                  <a:cubicBezTo>
                    <a:pt x="893" y="929"/>
                    <a:pt x="961" y="932"/>
                    <a:pt x="1028" y="935"/>
                  </a:cubicBezTo>
                  <a:cubicBezTo>
                    <a:pt x="1120" y="946"/>
                    <a:pt x="1078" y="936"/>
                    <a:pt x="1156" y="963"/>
                  </a:cubicBezTo>
                  <a:cubicBezTo>
                    <a:pt x="1208" y="981"/>
                    <a:pt x="1266" y="972"/>
                    <a:pt x="1320" y="981"/>
                  </a:cubicBezTo>
                  <a:cubicBezTo>
                    <a:pt x="1307" y="940"/>
                    <a:pt x="1285" y="919"/>
                    <a:pt x="1256" y="889"/>
                  </a:cubicBezTo>
                  <a:cubicBezTo>
                    <a:pt x="1242" y="846"/>
                    <a:pt x="1244" y="803"/>
                    <a:pt x="1210" y="771"/>
                  </a:cubicBezTo>
                  <a:cubicBezTo>
                    <a:pt x="1207" y="762"/>
                    <a:pt x="1208" y="750"/>
                    <a:pt x="1201" y="743"/>
                  </a:cubicBezTo>
                  <a:cubicBezTo>
                    <a:pt x="1179" y="721"/>
                    <a:pt x="1152" y="707"/>
                    <a:pt x="1128" y="688"/>
                  </a:cubicBezTo>
                  <a:cubicBezTo>
                    <a:pt x="1120" y="681"/>
                    <a:pt x="1111" y="674"/>
                    <a:pt x="1101" y="670"/>
                  </a:cubicBezTo>
                  <a:cubicBezTo>
                    <a:pt x="1083" y="662"/>
                    <a:pt x="1064" y="658"/>
                    <a:pt x="1046" y="652"/>
                  </a:cubicBezTo>
                  <a:cubicBezTo>
                    <a:pt x="1037" y="649"/>
                    <a:pt x="1018" y="643"/>
                    <a:pt x="1018" y="643"/>
                  </a:cubicBezTo>
                  <a:cubicBezTo>
                    <a:pt x="980" y="603"/>
                    <a:pt x="981" y="581"/>
                    <a:pt x="1028" y="551"/>
                  </a:cubicBezTo>
                  <a:cubicBezTo>
                    <a:pt x="1031" y="533"/>
                    <a:pt x="1033" y="514"/>
                    <a:pt x="1037" y="496"/>
                  </a:cubicBezTo>
                  <a:cubicBezTo>
                    <a:pt x="1042" y="477"/>
                    <a:pt x="1055" y="441"/>
                    <a:pt x="1055" y="441"/>
                  </a:cubicBezTo>
                  <a:cubicBezTo>
                    <a:pt x="1048" y="345"/>
                    <a:pt x="1035" y="264"/>
                    <a:pt x="1028" y="167"/>
                  </a:cubicBezTo>
                  <a:close/>
                </a:path>
              </a:pathLst>
            </a:custGeom>
            <a:noFill/>
            <a:ln w="28575" cmpd="sng">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endParaRPr>
            </a:p>
          </p:txBody>
        </p:sp>
        <p:sp>
          <p:nvSpPr>
            <p:cNvPr id="18448" name="AutoShape 16"/>
            <p:cNvSpPr>
              <a:spLocks noChangeArrowheads="1"/>
            </p:cNvSpPr>
            <p:nvPr/>
          </p:nvSpPr>
          <p:spPr bwMode="auto">
            <a:xfrm>
              <a:off x="-23" y="28"/>
              <a:ext cx="1815" cy="346"/>
            </a:xfrm>
            <a:prstGeom prst="wedgeRectCallout">
              <a:avLst>
                <a:gd name="adj1" fmla="val 23278"/>
                <a:gd name="adj2" fmla="val 130056"/>
              </a:avLst>
            </a:prstGeom>
            <a:solidFill>
              <a:schemeClr val="bg1"/>
            </a:solidFill>
            <a:ln w="9525">
              <a:solidFill>
                <a:schemeClr val="tx1"/>
              </a:solidFill>
              <a:miter lim="800000"/>
            </a:ln>
          </p:spPr>
          <p:txBody>
            <a:bodyPr/>
            <a:lstStyle/>
            <a:p>
              <a:pPr algn="ctr"/>
              <a:r>
                <a:rPr lang="en-US" altLang="zh-CN" sz="2400" b="1">
                  <a:solidFill>
                    <a:prstClr val="black"/>
                  </a:solidFill>
                  <a:latin typeface="黑体" panose="02010609060101010101" pitchFamily="49" charset="-122"/>
                  <a:ea typeface="黑体" panose="02010609060101010101" pitchFamily="49" charset="-122"/>
                </a:rPr>
                <a:t>1842-1846</a:t>
              </a:r>
              <a:r>
                <a:rPr lang="zh-CN" altLang="en-US" sz="2400" b="1">
                  <a:solidFill>
                    <a:srgbClr val="FF0000"/>
                  </a:solidFill>
                  <a:latin typeface="黑体" panose="02010609060101010101" pitchFamily="49" charset="-122"/>
                  <a:ea typeface="黑体" panose="02010609060101010101" pitchFamily="49" charset="-122"/>
                </a:rPr>
                <a:t>取自</a:t>
              </a:r>
              <a:r>
                <a:rPr lang="zh-CN" altLang="en-US" sz="2400" b="1">
                  <a:solidFill>
                    <a:prstClr val="black"/>
                  </a:solidFill>
                  <a:latin typeface="黑体" panose="02010609060101010101" pitchFamily="49" charset="-122"/>
                  <a:ea typeface="黑体" panose="02010609060101010101" pitchFamily="49" charset="-122"/>
                </a:rPr>
                <a:t>英国</a:t>
              </a:r>
            </a:p>
          </p:txBody>
        </p:sp>
      </p:grpSp>
      <p:grpSp>
        <p:nvGrpSpPr>
          <p:cNvPr id="51217" name="Group 17"/>
          <p:cNvGrpSpPr/>
          <p:nvPr/>
        </p:nvGrpSpPr>
        <p:grpSpPr>
          <a:xfrm>
            <a:off x="2946408" y="1898654"/>
            <a:ext cx="2201863" cy="2876551"/>
            <a:chOff x="1856" y="1196"/>
            <a:chExt cx="1387" cy="1812"/>
          </a:xfrm>
        </p:grpSpPr>
        <p:sp>
          <p:nvSpPr>
            <p:cNvPr id="18445" name="Freeform 18"/>
            <p:cNvSpPr/>
            <p:nvPr/>
          </p:nvSpPr>
          <p:spPr bwMode="auto">
            <a:xfrm>
              <a:off x="1856" y="1196"/>
              <a:ext cx="1289" cy="1812"/>
            </a:xfrm>
            <a:custGeom>
              <a:gdLst>
                <a:gd name="T0" fmla="*/ 91 w 1289"/>
                <a:gd name="T1" fmla="*/ 2 h 1812"/>
                <a:gd name="T2" fmla="*/ 46 w 1289"/>
                <a:gd name="T3" fmla="*/ 422 h 1812"/>
                <a:gd name="T4" fmla="*/ 110 w 1289"/>
                <a:gd name="T5" fmla="*/ 486 h 1812"/>
                <a:gd name="T6" fmla="*/ 174 w 1289"/>
                <a:gd name="T7" fmla="*/ 578 h 1812"/>
                <a:gd name="T8" fmla="*/ 155 w 1289"/>
                <a:gd name="T9" fmla="*/ 678 h 1812"/>
                <a:gd name="T10" fmla="*/ 73 w 1289"/>
                <a:gd name="T11" fmla="*/ 761 h 1812"/>
                <a:gd name="T12" fmla="*/ 0 w 1289"/>
                <a:gd name="T13" fmla="*/ 962 h 1812"/>
                <a:gd name="T14" fmla="*/ 55 w 1289"/>
                <a:gd name="T15" fmla="*/ 1172 h 1812"/>
                <a:gd name="T16" fmla="*/ 82 w 1289"/>
                <a:gd name="T17" fmla="*/ 1181 h 1812"/>
                <a:gd name="T18" fmla="*/ 128 w 1289"/>
                <a:gd name="T19" fmla="*/ 1218 h 1812"/>
                <a:gd name="T20" fmla="*/ 183 w 1289"/>
                <a:gd name="T21" fmla="*/ 1282 h 1812"/>
                <a:gd name="T22" fmla="*/ 229 w 1289"/>
                <a:gd name="T23" fmla="*/ 1364 h 1812"/>
                <a:gd name="T24" fmla="*/ 293 w 1289"/>
                <a:gd name="T25" fmla="*/ 1437 h 1812"/>
                <a:gd name="T26" fmla="*/ 384 w 1289"/>
                <a:gd name="T27" fmla="*/ 1455 h 1812"/>
                <a:gd name="T28" fmla="*/ 421 w 1289"/>
                <a:gd name="T29" fmla="*/ 1410 h 1812"/>
                <a:gd name="T30" fmla="*/ 430 w 1289"/>
                <a:gd name="T31" fmla="*/ 1382 h 1812"/>
                <a:gd name="T32" fmla="*/ 485 w 1289"/>
                <a:gd name="T33" fmla="*/ 1364 h 1812"/>
                <a:gd name="T34" fmla="*/ 613 w 1289"/>
                <a:gd name="T35" fmla="*/ 1492 h 1812"/>
                <a:gd name="T36" fmla="*/ 667 w 1289"/>
                <a:gd name="T37" fmla="*/ 1593 h 1812"/>
                <a:gd name="T38" fmla="*/ 704 w 1289"/>
                <a:gd name="T39" fmla="*/ 1666 h 1812"/>
                <a:gd name="T40" fmla="*/ 805 w 1289"/>
                <a:gd name="T41" fmla="*/ 1775 h 1812"/>
                <a:gd name="T42" fmla="*/ 887 w 1289"/>
                <a:gd name="T43" fmla="*/ 1803 h 1812"/>
                <a:gd name="T44" fmla="*/ 914 w 1289"/>
                <a:gd name="T45" fmla="*/ 1812 h 1812"/>
                <a:gd name="T46" fmla="*/ 896 w 1289"/>
                <a:gd name="T47" fmla="*/ 1730 h 1812"/>
                <a:gd name="T48" fmla="*/ 942 w 1289"/>
                <a:gd name="T49" fmla="*/ 1565 h 1812"/>
                <a:gd name="T50" fmla="*/ 1024 w 1289"/>
                <a:gd name="T51" fmla="*/ 1529 h 1812"/>
                <a:gd name="T52" fmla="*/ 1134 w 1289"/>
                <a:gd name="T53" fmla="*/ 1483 h 1812"/>
                <a:gd name="T54" fmla="*/ 1253 w 1289"/>
                <a:gd name="T55" fmla="*/ 1382 h 1812"/>
                <a:gd name="T56" fmla="*/ 1289 w 1289"/>
                <a:gd name="T57" fmla="*/ 1300 h 1812"/>
                <a:gd name="T58" fmla="*/ 1243 w 1289"/>
                <a:gd name="T59" fmla="*/ 1090 h 1812"/>
                <a:gd name="T60" fmla="*/ 1225 w 1289"/>
                <a:gd name="T61" fmla="*/ 1035 h 1812"/>
                <a:gd name="T62" fmla="*/ 1216 w 1289"/>
                <a:gd name="T63" fmla="*/ 1007 h 1812"/>
                <a:gd name="T64" fmla="*/ 1115 w 1289"/>
                <a:gd name="T65" fmla="*/ 943 h 1812"/>
                <a:gd name="T66" fmla="*/ 1061 w 1289"/>
                <a:gd name="T67" fmla="*/ 925 h 1812"/>
                <a:gd name="T68" fmla="*/ 859 w 1289"/>
                <a:gd name="T69" fmla="*/ 916 h 1812"/>
                <a:gd name="T70" fmla="*/ 768 w 1289"/>
                <a:gd name="T71" fmla="*/ 889 h 1812"/>
                <a:gd name="T72" fmla="*/ 695 w 1289"/>
                <a:gd name="T73" fmla="*/ 843 h 1812"/>
                <a:gd name="T74" fmla="*/ 649 w 1289"/>
                <a:gd name="T75" fmla="*/ 770 h 1812"/>
                <a:gd name="T76" fmla="*/ 658 w 1289"/>
                <a:gd name="T77" fmla="*/ 715 h 1812"/>
                <a:gd name="T78" fmla="*/ 677 w 1289"/>
                <a:gd name="T79" fmla="*/ 697 h 1812"/>
                <a:gd name="T80" fmla="*/ 686 w 1289"/>
                <a:gd name="T81" fmla="*/ 669 h 1812"/>
                <a:gd name="T82" fmla="*/ 677 w 1289"/>
                <a:gd name="T83" fmla="*/ 532 h 1812"/>
                <a:gd name="T84" fmla="*/ 622 w 1289"/>
                <a:gd name="T85" fmla="*/ 514 h 1812"/>
                <a:gd name="T86" fmla="*/ 594 w 1289"/>
                <a:gd name="T87" fmla="*/ 505 h 1812"/>
                <a:gd name="T88" fmla="*/ 357 w 1289"/>
                <a:gd name="T89" fmla="*/ 450 h 1812"/>
                <a:gd name="T90" fmla="*/ 201 w 1289"/>
                <a:gd name="T91" fmla="*/ 404 h 1812"/>
                <a:gd name="T92" fmla="*/ 174 w 1289"/>
                <a:gd name="T93" fmla="*/ 276 h 1812"/>
                <a:gd name="T94" fmla="*/ 192 w 1289"/>
                <a:gd name="T95" fmla="*/ 221 h 1812"/>
                <a:gd name="T96" fmla="*/ 128 w 1289"/>
                <a:gd name="T97" fmla="*/ 20 h 1812"/>
                <a:gd name="T98" fmla="*/ 91 w 1289"/>
                <a:gd name="T99" fmla="*/ 2 h 181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289"/>
                <a:gd name="T151" fmla="*/ 0 h 1812"/>
                <a:gd name="T152" fmla="*/ 1289 w 1289"/>
                <a:gd name="T153" fmla="*/ 1812 h 1812"/>
              </a:gd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289" h="1811">
                  <a:moveTo>
                    <a:pt x="91" y="2"/>
                  </a:moveTo>
                  <a:cubicBezTo>
                    <a:pt x="86" y="86"/>
                    <a:pt x="78" y="374"/>
                    <a:pt x="46" y="422"/>
                  </a:cubicBezTo>
                  <a:cubicBezTo>
                    <a:pt x="57" y="467"/>
                    <a:pt x="67" y="472"/>
                    <a:pt x="110" y="486"/>
                  </a:cubicBezTo>
                  <a:cubicBezTo>
                    <a:pt x="138" y="515"/>
                    <a:pt x="147" y="551"/>
                    <a:pt x="174" y="578"/>
                  </a:cubicBezTo>
                  <a:cubicBezTo>
                    <a:pt x="172" y="598"/>
                    <a:pt x="170" y="653"/>
                    <a:pt x="155" y="678"/>
                  </a:cubicBezTo>
                  <a:cubicBezTo>
                    <a:pt x="136" y="709"/>
                    <a:pt x="98" y="722"/>
                    <a:pt x="73" y="761"/>
                  </a:cubicBezTo>
                  <a:cubicBezTo>
                    <a:pt x="61" y="810"/>
                    <a:pt x="36" y="924"/>
                    <a:pt x="0" y="962"/>
                  </a:cubicBezTo>
                  <a:cubicBezTo>
                    <a:pt x="9" y="1038"/>
                    <a:pt x="31" y="1100"/>
                    <a:pt x="55" y="1172"/>
                  </a:cubicBezTo>
                  <a:cubicBezTo>
                    <a:pt x="58" y="1181"/>
                    <a:pt x="73" y="1178"/>
                    <a:pt x="82" y="1181"/>
                  </a:cubicBezTo>
                  <a:cubicBezTo>
                    <a:pt x="137" y="1263"/>
                    <a:pt x="64" y="1167"/>
                    <a:pt x="128" y="1218"/>
                  </a:cubicBezTo>
                  <a:cubicBezTo>
                    <a:pt x="135" y="1224"/>
                    <a:pt x="173" y="1271"/>
                    <a:pt x="183" y="1282"/>
                  </a:cubicBezTo>
                  <a:cubicBezTo>
                    <a:pt x="193" y="1312"/>
                    <a:pt x="229" y="1364"/>
                    <a:pt x="229" y="1364"/>
                  </a:cubicBezTo>
                  <a:cubicBezTo>
                    <a:pt x="240" y="1408"/>
                    <a:pt x="250" y="1423"/>
                    <a:pt x="293" y="1437"/>
                  </a:cubicBezTo>
                  <a:cubicBezTo>
                    <a:pt x="331" y="1462"/>
                    <a:pt x="339" y="1467"/>
                    <a:pt x="384" y="1455"/>
                  </a:cubicBezTo>
                  <a:cubicBezTo>
                    <a:pt x="395" y="1439"/>
                    <a:pt x="411" y="1427"/>
                    <a:pt x="421" y="1410"/>
                  </a:cubicBezTo>
                  <a:cubicBezTo>
                    <a:pt x="426" y="1402"/>
                    <a:pt x="422" y="1388"/>
                    <a:pt x="430" y="1382"/>
                  </a:cubicBezTo>
                  <a:cubicBezTo>
                    <a:pt x="446" y="1371"/>
                    <a:pt x="485" y="1364"/>
                    <a:pt x="485" y="1364"/>
                  </a:cubicBezTo>
                  <a:cubicBezTo>
                    <a:pt x="535" y="1398"/>
                    <a:pt x="569" y="1450"/>
                    <a:pt x="613" y="1492"/>
                  </a:cubicBezTo>
                  <a:cubicBezTo>
                    <a:pt x="628" y="1539"/>
                    <a:pt x="634" y="1558"/>
                    <a:pt x="667" y="1593"/>
                  </a:cubicBezTo>
                  <a:cubicBezTo>
                    <a:pt x="678" y="1622"/>
                    <a:pt x="682" y="1643"/>
                    <a:pt x="704" y="1666"/>
                  </a:cubicBezTo>
                  <a:cubicBezTo>
                    <a:pt x="723" y="1724"/>
                    <a:pt x="753" y="1741"/>
                    <a:pt x="805" y="1775"/>
                  </a:cubicBezTo>
                  <a:cubicBezTo>
                    <a:pt x="811" y="1779"/>
                    <a:pt x="870" y="1797"/>
                    <a:pt x="887" y="1803"/>
                  </a:cubicBezTo>
                  <a:cubicBezTo>
                    <a:pt x="896" y="1806"/>
                    <a:pt x="914" y="1812"/>
                    <a:pt x="914" y="1812"/>
                  </a:cubicBezTo>
                  <a:cubicBezTo>
                    <a:pt x="926" y="1775"/>
                    <a:pt x="918" y="1762"/>
                    <a:pt x="896" y="1730"/>
                  </a:cubicBezTo>
                  <a:cubicBezTo>
                    <a:pt x="901" y="1702"/>
                    <a:pt x="921" y="1592"/>
                    <a:pt x="942" y="1565"/>
                  </a:cubicBezTo>
                  <a:cubicBezTo>
                    <a:pt x="957" y="1545"/>
                    <a:pt x="1008" y="1534"/>
                    <a:pt x="1024" y="1529"/>
                  </a:cubicBezTo>
                  <a:cubicBezTo>
                    <a:pt x="1063" y="1516"/>
                    <a:pt x="1099" y="1505"/>
                    <a:pt x="1134" y="1483"/>
                  </a:cubicBezTo>
                  <a:cubicBezTo>
                    <a:pt x="1164" y="1437"/>
                    <a:pt x="1215" y="1420"/>
                    <a:pt x="1253" y="1382"/>
                  </a:cubicBezTo>
                  <a:cubicBezTo>
                    <a:pt x="1263" y="1353"/>
                    <a:pt x="1279" y="1329"/>
                    <a:pt x="1289" y="1300"/>
                  </a:cubicBezTo>
                  <a:cubicBezTo>
                    <a:pt x="1280" y="1227"/>
                    <a:pt x="1259" y="1161"/>
                    <a:pt x="1243" y="1090"/>
                  </a:cubicBezTo>
                  <a:cubicBezTo>
                    <a:pt x="1239" y="1071"/>
                    <a:pt x="1231" y="1053"/>
                    <a:pt x="1225" y="1035"/>
                  </a:cubicBezTo>
                  <a:cubicBezTo>
                    <a:pt x="1222" y="1026"/>
                    <a:pt x="1223" y="1014"/>
                    <a:pt x="1216" y="1007"/>
                  </a:cubicBezTo>
                  <a:cubicBezTo>
                    <a:pt x="1157" y="949"/>
                    <a:pt x="1190" y="969"/>
                    <a:pt x="1115" y="943"/>
                  </a:cubicBezTo>
                  <a:cubicBezTo>
                    <a:pt x="1097" y="937"/>
                    <a:pt x="1080" y="926"/>
                    <a:pt x="1061" y="925"/>
                  </a:cubicBezTo>
                  <a:cubicBezTo>
                    <a:pt x="994" y="922"/>
                    <a:pt x="926" y="919"/>
                    <a:pt x="859" y="916"/>
                  </a:cubicBezTo>
                  <a:cubicBezTo>
                    <a:pt x="829" y="906"/>
                    <a:pt x="798" y="899"/>
                    <a:pt x="768" y="889"/>
                  </a:cubicBezTo>
                  <a:cubicBezTo>
                    <a:pt x="746" y="866"/>
                    <a:pt x="722" y="861"/>
                    <a:pt x="695" y="843"/>
                  </a:cubicBezTo>
                  <a:cubicBezTo>
                    <a:pt x="677" y="815"/>
                    <a:pt x="659" y="801"/>
                    <a:pt x="649" y="770"/>
                  </a:cubicBezTo>
                  <a:cubicBezTo>
                    <a:pt x="652" y="752"/>
                    <a:pt x="651" y="732"/>
                    <a:pt x="658" y="715"/>
                  </a:cubicBezTo>
                  <a:cubicBezTo>
                    <a:pt x="661" y="707"/>
                    <a:pt x="672" y="704"/>
                    <a:pt x="677" y="697"/>
                  </a:cubicBezTo>
                  <a:cubicBezTo>
                    <a:pt x="682" y="689"/>
                    <a:pt x="683" y="678"/>
                    <a:pt x="686" y="669"/>
                  </a:cubicBezTo>
                  <a:cubicBezTo>
                    <a:pt x="697" y="568"/>
                    <a:pt x="704" y="613"/>
                    <a:pt x="677" y="532"/>
                  </a:cubicBezTo>
                  <a:cubicBezTo>
                    <a:pt x="671" y="514"/>
                    <a:pt x="640" y="520"/>
                    <a:pt x="622" y="514"/>
                  </a:cubicBezTo>
                  <a:cubicBezTo>
                    <a:pt x="613" y="511"/>
                    <a:pt x="594" y="505"/>
                    <a:pt x="594" y="505"/>
                  </a:cubicBezTo>
                  <a:cubicBezTo>
                    <a:pt x="539" y="447"/>
                    <a:pt x="426" y="455"/>
                    <a:pt x="357" y="450"/>
                  </a:cubicBezTo>
                  <a:cubicBezTo>
                    <a:pt x="304" y="437"/>
                    <a:pt x="254" y="417"/>
                    <a:pt x="201" y="404"/>
                  </a:cubicBezTo>
                  <a:cubicBezTo>
                    <a:pt x="163" y="347"/>
                    <a:pt x="156" y="367"/>
                    <a:pt x="174" y="276"/>
                  </a:cubicBezTo>
                  <a:cubicBezTo>
                    <a:pt x="178" y="257"/>
                    <a:pt x="192" y="221"/>
                    <a:pt x="192" y="221"/>
                  </a:cubicBezTo>
                  <a:cubicBezTo>
                    <a:pt x="182" y="26"/>
                    <a:pt x="227" y="70"/>
                    <a:pt x="128" y="20"/>
                  </a:cubicBezTo>
                  <a:cubicBezTo>
                    <a:pt x="88" y="0"/>
                    <a:pt x="115" y="2"/>
                    <a:pt x="91" y="2"/>
                  </a:cubicBezTo>
                  <a:close/>
                </a:path>
              </a:pathLst>
            </a:custGeom>
            <a:noFill/>
            <a:ln w="28575" cmpd="sng">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endParaRPr>
            </a:p>
          </p:txBody>
        </p:sp>
        <p:sp>
          <p:nvSpPr>
            <p:cNvPr id="18446" name="AutoShape 19"/>
            <p:cNvSpPr>
              <a:spLocks noChangeArrowheads="1"/>
            </p:cNvSpPr>
            <p:nvPr/>
          </p:nvSpPr>
          <p:spPr bwMode="auto">
            <a:xfrm>
              <a:off x="2245" y="1298"/>
              <a:ext cx="998" cy="271"/>
            </a:xfrm>
            <a:prstGeom prst="wedgeRectCallout">
              <a:avLst>
                <a:gd name="adj1" fmla="val -39181"/>
                <a:gd name="adj2" fmla="val 228968"/>
              </a:avLst>
            </a:prstGeom>
            <a:solidFill>
              <a:schemeClr val="bg1"/>
            </a:solidFill>
            <a:ln w="9525">
              <a:solidFill>
                <a:schemeClr val="tx1"/>
              </a:solidFill>
              <a:miter lim="800000"/>
            </a:ln>
          </p:spPr>
          <p:txBody>
            <a:bodyPr/>
            <a:lstStyle/>
            <a:p>
              <a:pPr algn="ctr"/>
              <a:r>
                <a:rPr lang="en-US" altLang="zh-CN" sz="2400" b="1">
                  <a:solidFill>
                    <a:prstClr val="black"/>
                  </a:solidFill>
                  <a:latin typeface="黑体" panose="02010609060101010101" pitchFamily="49" charset="-122"/>
                  <a:ea typeface="黑体" panose="02010609060101010101" pitchFamily="49" charset="-122"/>
                </a:rPr>
                <a:t>1845</a:t>
              </a:r>
              <a:r>
                <a:rPr lang="zh-CN" altLang="en-US" sz="2400" b="1">
                  <a:solidFill>
                    <a:srgbClr val="0000FF"/>
                  </a:solidFill>
                  <a:latin typeface="黑体" panose="02010609060101010101" pitchFamily="49" charset="-122"/>
                  <a:ea typeface="黑体" panose="02010609060101010101" pitchFamily="49" charset="-122"/>
                </a:rPr>
                <a:t>吞并</a:t>
              </a:r>
            </a:p>
          </p:txBody>
        </p:sp>
      </p:grpSp>
      <p:grpSp>
        <p:nvGrpSpPr>
          <p:cNvPr id="51220" name="Group 20"/>
          <p:cNvGrpSpPr/>
          <p:nvPr/>
        </p:nvGrpSpPr>
        <p:grpSpPr>
          <a:xfrm>
            <a:off x="914401" y="1196975"/>
            <a:ext cx="4989513" cy="2503488"/>
            <a:chOff x="576" y="754"/>
            <a:chExt cx="3143" cy="1577"/>
          </a:xfrm>
        </p:grpSpPr>
        <p:sp>
          <p:nvSpPr>
            <p:cNvPr id="18443" name="Freeform 21"/>
            <p:cNvSpPr/>
            <p:nvPr/>
          </p:nvSpPr>
          <p:spPr bwMode="auto">
            <a:xfrm>
              <a:off x="576" y="942"/>
              <a:ext cx="1442" cy="1389"/>
            </a:xfrm>
            <a:custGeom>
              <a:gdLst>
                <a:gd name="T0" fmla="*/ 46 w 1442"/>
                <a:gd name="T1" fmla="*/ 0 h 1389"/>
                <a:gd name="T2" fmla="*/ 439 w 1442"/>
                <a:gd name="T3" fmla="*/ 109 h 1389"/>
                <a:gd name="T4" fmla="*/ 658 w 1442"/>
                <a:gd name="T5" fmla="*/ 146 h 1389"/>
                <a:gd name="T6" fmla="*/ 887 w 1442"/>
                <a:gd name="T7" fmla="*/ 210 h 1389"/>
                <a:gd name="T8" fmla="*/ 1015 w 1442"/>
                <a:gd name="T9" fmla="*/ 219 h 1389"/>
                <a:gd name="T10" fmla="*/ 1097 w 1442"/>
                <a:gd name="T11" fmla="*/ 247 h 1389"/>
                <a:gd name="T12" fmla="*/ 1262 w 1442"/>
                <a:gd name="T13" fmla="*/ 265 h 1389"/>
                <a:gd name="T14" fmla="*/ 1381 w 1442"/>
                <a:gd name="T15" fmla="*/ 292 h 1389"/>
                <a:gd name="T16" fmla="*/ 1353 w 1442"/>
                <a:gd name="T17" fmla="*/ 567 h 1389"/>
                <a:gd name="T18" fmla="*/ 1408 w 1442"/>
                <a:gd name="T19" fmla="*/ 768 h 1389"/>
                <a:gd name="T20" fmla="*/ 1435 w 1442"/>
                <a:gd name="T21" fmla="*/ 859 h 1389"/>
                <a:gd name="T22" fmla="*/ 1408 w 1442"/>
                <a:gd name="T23" fmla="*/ 978 h 1389"/>
                <a:gd name="T24" fmla="*/ 1362 w 1442"/>
                <a:gd name="T25" fmla="*/ 1024 h 1389"/>
                <a:gd name="T26" fmla="*/ 1317 w 1442"/>
                <a:gd name="T27" fmla="*/ 1143 h 1389"/>
                <a:gd name="T28" fmla="*/ 1307 w 1442"/>
                <a:gd name="T29" fmla="*/ 1188 h 1389"/>
                <a:gd name="T30" fmla="*/ 1289 w 1442"/>
                <a:gd name="T31" fmla="*/ 1243 h 1389"/>
                <a:gd name="T32" fmla="*/ 1280 w 1442"/>
                <a:gd name="T33" fmla="*/ 1380 h 1389"/>
                <a:gd name="T34" fmla="*/ 1289 w 1442"/>
                <a:gd name="T35" fmla="*/ 1353 h 1389"/>
                <a:gd name="T36" fmla="*/ 1253 w 1442"/>
                <a:gd name="T37" fmla="*/ 1307 h 1389"/>
                <a:gd name="T38" fmla="*/ 1161 w 1442"/>
                <a:gd name="T39" fmla="*/ 1298 h 1389"/>
                <a:gd name="T40" fmla="*/ 1134 w 1442"/>
                <a:gd name="T41" fmla="*/ 1289 h 1389"/>
                <a:gd name="T42" fmla="*/ 1125 w 1442"/>
                <a:gd name="T43" fmla="*/ 1261 h 1389"/>
                <a:gd name="T44" fmla="*/ 1042 w 1442"/>
                <a:gd name="T45" fmla="*/ 1179 h 1389"/>
                <a:gd name="T46" fmla="*/ 869 w 1442"/>
                <a:gd name="T47" fmla="*/ 1152 h 1389"/>
                <a:gd name="T48" fmla="*/ 741 w 1442"/>
                <a:gd name="T49" fmla="*/ 1143 h 1389"/>
                <a:gd name="T50" fmla="*/ 686 w 1442"/>
                <a:gd name="T51" fmla="*/ 1161 h 1389"/>
                <a:gd name="T52" fmla="*/ 658 w 1442"/>
                <a:gd name="T53" fmla="*/ 1170 h 1389"/>
                <a:gd name="T54" fmla="*/ 357 w 1442"/>
                <a:gd name="T55" fmla="*/ 1133 h 1389"/>
                <a:gd name="T56" fmla="*/ 347 w 1442"/>
                <a:gd name="T57" fmla="*/ 1106 h 1389"/>
                <a:gd name="T58" fmla="*/ 320 w 1442"/>
                <a:gd name="T59" fmla="*/ 1033 h 1389"/>
                <a:gd name="T60" fmla="*/ 219 w 1442"/>
                <a:gd name="T61" fmla="*/ 932 h 1389"/>
                <a:gd name="T62" fmla="*/ 146 w 1442"/>
                <a:gd name="T63" fmla="*/ 877 h 1389"/>
                <a:gd name="T64" fmla="*/ 110 w 1442"/>
                <a:gd name="T65" fmla="*/ 823 h 1389"/>
                <a:gd name="T66" fmla="*/ 46 w 1442"/>
                <a:gd name="T67" fmla="*/ 594 h 1389"/>
                <a:gd name="T68" fmla="*/ 27 w 1442"/>
                <a:gd name="T69" fmla="*/ 429 h 1389"/>
                <a:gd name="T70" fmla="*/ 18 w 1442"/>
                <a:gd name="T71" fmla="*/ 384 h 1389"/>
                <a:gd name="T72" fmla="*/ 0 w 1442"/>
                <a:gd name="T73" fmla="*/ 329 h 1389"/>
                <a:gd name="T74" fmla="*/ 9 w 1442"/>
                <a:gd name="T75" fmla="*/ 146 h 1389"/>
                <a:gd name="T76" fmla="*/ 46 w 1442"/>
                <a:gd name="T77" fmla="*/ 0 h 138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442"/>
                <a:gd name="T118" fmla="*/ 0 h 1389"/>
                <a:gd name="T119" fmla="*/ 1442 w 1442"/>
                <a:gd name="T120" fmla="*/ 1389 h 1389"/>
              </a:gd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442" h="1389">
                  <a:moveTo>
                    <a:pt x="46" y="0"/>
                  </a:moveTo>
                  <a:cubicBezTo>
                    <a:pt x="180" y="22"/>
                    <a:pt x="304" y="87"/>
                    <a:pt x="439" y="109"/>
                  </a:cubicBezTo>
                  <a:cubicBezTo>
                    <a:pt x="526" y="141"/>
                    <a:pt x="553" y="139"/>
                    <a:pt x="658" y="146"/>
                  </a:cubicBezTo>
                  <a:cubicBezTo>
                    <a:pt x="733" y="164"/>
                    <a:pt x="810" y="202"/>
                    <a:pt x="887" y="210"/>
                  </a:cubicBezTo>
                  <a:cubicBezTo>
                    <a:pt x="930" y="215"/>
                    <a:pt x="972" y="216"/>
                    <a:pt x="1015" y="219"/>
                  </a:cubicBezTo>
                  <a:cubicBezTo>
                    <a:pt x="1042" y="228"/>
                    <a:pt x="1068" y="243"/>
                    <a:pt x="1097" y="247"/>
                  </a:cubicBezTo>
                  <a:cubicBezTo>
                    <a:pt x="1152" y="255"/>
                    <a:pt x="1262" y="265"/>
                    <a:pt x="1262" y="265"/>
                  </a:cubicBezTo>
                  <a:cubicBezTo>
                    <a:pt x="1350" y="287"/>
                    <a:pt x="1310" y="278"/>
                    <a:pt x="1381" y="292"/>
                  </a:cubicBezTo>
                  <a:cubicBezTo>
                    <a:pt x="1349" y="381"/>
                    <a:pt x="1382" y="478"/>
                    <a:pt x="1353" y="567"/>
                  </a:cubicBezTo>
                  <a:cubicBezTo>
                    <a:pt x="1368" y="859"/>
                    <a:pt x="1324" y="680"/>
                    <a:pt x="1408" y="768"/>
                  </a:cubicBezTo>
                  <a:cubicBezTo>
                    <a:pt x="1430" y="835"/>
                    <a:pt x="1421" y="804"/>
                    <a:pt x="1435" y="859"/>
                  </a:cubicBezTo>
                  <a:cubicBezTo>
                    <a:pt x="1429" y="921"/>
                    <a:pt x="1442" y="940"/>
                    <a:pt x="1408" y="978"/>
                  </a:cubicBezTo>
                  <a:cubicBezTo>
                    <a:pt x="1394" y="994"/>
                    <a:pt x="1362" y="1024"/>
                    <a:pt x="1362" y="1024"/>
                  </a:cubicBezTo>
                  <a:cubicBezTo>
                    <a:pt x="1348" y="1066"/>
                    <a:pt x="1341" y="1105"/>
                    <a:pt x="1317" y="1143"/>
                  </a:cubicBezTo>
                  <a:cubicBezTo>
                    <a:pt x="1314" y="1158"/>
                    <a:pt x="1311" y="1173"/>
                    <a:pt x="1307" y="1188"/>
                  </a:cubicBezTo>
                  <a:cubicBezTo>
                    <a:pt x="1302" y="1207"/>
                    <a:pt x="1289" y="1243"/>
                    <a:pt x="1289" y="1243"/>
                  </a:cubicBezTo>
                  <a:cubicBezTo>
                    <a:pt x="1286" y="1289"/>
                    <a:pt x="1280" y="1334"/>
                    <a:pt x="1280" y="1380"/>
                  </a:cubicBezTo>
                  <a:cubicBezTo>
                    <a:pt x="1280" y="1389"/>
                    <a:pt x="1289" y="1362"/>
                    <a:pt x="1289" y="1353"/>
                  </a:cubicBezTo>
                  <a:cubicBezTo>
                    <a:pt x="1289" y="1332"/>
                    <a:pt x="1275" y="1312"/>
                    <a:pt x="1253" y="1307"/>
                  </a:cubicBezTo>
                  <a:cubicBezTo>
                    <a:pt x="1223" y="1300"/>
                    <a:pt x="1192" y="1301"/>
                    <a:pt x="1161" y="1298"/>
                  </a:cubicBezTo>
                  <a:cubicBezTo>
                    <a:pt x="1152" y="1295"/>
                    <a:pt x="1141" y="1296"/>
                    <a:pt x="1134" y="1289"/>
                  </a:cubicBezTo>
                  <a:cubicBezTo>
                    <a:pt x="1127" y="1282"/>
                    <a:pt x="1130" y="1269"/>
                    <a:pt x="1125" y="1261"/>
                  </a:cubicBezTo>
                  <a:cubicBezTo>
                    <a:pt x="1109" y="1234"/>
                    <a:pt x="1071" y="1193"/>
                    <a:pt x="1042" y="1179"/>
                  </a:cubicBezTo>
                  <a:cubicBezTo>
                    <a:pt x="985" y="1151"/>
                    <a:pt x="933" y="1157"/>
                    <a:pt x="869" y="1152"/>
                  </a:cubicBezTo>
                  <a:cubicBezTo>
                    <a:pt x="812" y="1134"/>
                    <a:pt x="811" y="1133"/>
                    <a:pt x="741" y="1143"/>
                  </a:cubicBezTo>
                  <a:cubicBezTo>
                    <a:pt x="723" y="1149"/>
                    <a:pt x="704" y="1155"/>
                    <a:pt x="686" y="1161"/>
                  </a:cubicBezTo>
                  <a:cubicBezTo>
                    <a:pt x="677" y="1164"/>
                    <a:pt x="658" y="1170"/>
                    <a:pt x="658" y="1170"/>
                  </a:cubicBezTo>
                  <a:cubicBezTo>
                    <a:pt x="527" y="1164"/>
                    <a:pt x="463" y="1172"/>
                    <a:pt x="357" y="1133"/>
                  </a:cubicBezTo>
                  <a:cubicBezTo>
                    <a:pt x="354" y="1124"/>
                    <a:pt x="347" y="1116"/>
                    <a:pt x="347" y="1106"/>
                  </a:cubicBezTo>
                  <a:cubicBezTo>
                    <a:pt x="347" y="1066"/>
                    <a:pt x="381" y="1053"/>
                    <a:pt x="320" y="1033"/>
                  </a:cubicBezTo>
                  <a:cubicBezTo>
                    <a:pt x="294" y="993"/>
                    <a:pt x="265" y="947"/>
                    <a:pt x="219" y="932"/>
                  </a:cubicBezTo>
                  <a:cubicBezTo>
                    <a:pt x="199" y="918"/>
                    <a:pt x="163" y="900"/>
                    <a:pt x="146" y="877"/>
                  </a:cubicBezTo>
                  <a:cubicBezTo>
                    <a:pt x="133" y="860"/>
                    <a:pt x="110" y="823"/>
                    <a:pt x="110" y="823"/>
                  </a:cubicBezTo>
                  <a:cubicBezTo>
                    <a:pt x="90" y="747"/>
                    <a:pt x="71" y="669"/>
                    <a:pt x="46" y="594"/>
                  </a:cubicBezTo>
                  <a:cubicBezTo>
                    <a:pt x="60" y="538"/>
                    <a:pt x="103" y="456"/>
                    <a:pt x="27" y="429"/>
                  </a:cubicBezTo>
                  <a:cubicBezTo>
                    <a:pt x="24" y="414"/>
                    <a:pt x="22" y="399"/>
                    <a:pt x="18" y="384"/>
                  </a:cubicBezTo>
                  <a:cubicBezTo>
                    <a:pt x="13" y="365"/>
                    <a:pt x="0" y="329"/>
                    <a:pt x="0" y="329"/>
                  </a:cubicBezTo>
                  <a:cubicBezTo>
                    <a:pt x="3" y="268"/>
                    <a:pt x="2" y="207"/>
                    <a:pt x="9" y="146"/>
                  </a:cubicBezTo>
                  <a:cubicBezTo>
                    <a:pt x="15" y="95"/>
                    <a:pt x="46" y="54"/>
                    <a:pt x="46" y="0"/>
                  </a:cubicBezTo>
                  <a:close/>
                </a:path>
              </a:pathLst>
            </a:custGeom>
            <a:noFill/>
            <a:ln w="28575" cmpd="sng">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endParaRPr>
            </a:p>
          </p:txBody>
        </p:sp>
        <p:sp>
          <p:nvSpPr>
            <p:cNvPr id="18444" name="AutoShape 22"/>
            <p:cNvSpPr>
              <a:spLocks noChangeArrowheads="1"/>
            </p:cNvSpPr>
            <p:nvPr/>
          </p:nvSpPr>
          <p:spPr bwMode="auto">
            <a:xfrm>
              <a:off x="1610" y="754"/>
              <a:ext cx="2109" cy="318"/>
            </a:xfrm>
            <a:prstGeom prst="wedgeRectCallout">
              <a:avLst>
                <a:gd name="adj1" fmla="val -60102"/>
                <a:gd name="adj2" fmla="val 105347"/>
              </a:avLst>
            </a:prstGeom>
            <a:solidFill>
              <a:schemeClr val="bg1"/>
            </a:solidFill>
            <a:ln w="9525">
              <a:solidFill>
                <a:schemeClr val="tx1"/>
              </a:solidFill>
              <a:miter lim="800000"/>
            </a:ln>
          </p:spPr>
          <p:txBody>
            <a:bodyPr/>
            <a:lstStyle/>
            <a:p>
              <a:pPr algn="ctr"/>
              <a:r>
                <a:rPr lang="en-US" altLang="zh-CN" sz="2400" b="1">
                  <a:solidFill>
                    <a:prstClr val="black"/>
                  </a:solidFill>
                  <a:latin typeface="黑体" panose="02010609060101010101" pitchFamily="49" charset="-122"/>
                  <a:ea typeface="黑体" panose="02010609060101010101" pitchFamily="49" charset="-122"/>
                </a:rPr>
                <a:t>1848</a:t>
              </a:r>
              <a:r>
                <a:rPr lang="zh-CN" altLang="en-US" sz="2400" b="1">
                  <a:solidFill>
                    <a:prstClr val="black"/>
                  </a:solidFill>
                  <a:latin typeface="黑体" panose="02010609060101010101" pitchFamily="49" charset="-122"/>
                  <a:ea typeface="黑体" panose="02010609060101010101" pitchFamily="49" charset="-122"/>
                </a:rPr>
                <a:t>年从墨西哥</a:t>
              </a:r>
              <a:r>
                <a:rPr lang="zh-CN" altLang="en-US" sz="2400" b="1">
                  <a:solidFill>
                    <a:srgbClr val="FF0000"/>
                  </a:solidFill>
                  <a:latin typeface="黑体" panose="02010609060101010101" pitchFamily="49" charset="-122"/>
                  <a:ea typeface="黑体" panose="02010609060101010101" pitchFamily="49" charset="-122"/>
                </a:rPr>
                <a:t>夺取</a:t>
              </a:r>
            </a:p>
          </p:txBody>
        </p:sp>
      </p:grpSp>
      <p:grpSp>
        <p:nvGrpSpPr>
          <p:cNvPr id="51223" name="Group 23"/>
          <p:cNvGrpSpPr/>
          <p:nvPr/>
        </p:nvGrpSpPr>
        <p:grpSpPr>
          <a:xfrm>
            <a:off x="0" y="3294069"/>
            <a:ext cx="3022600" cy="1216025"/>
            <a:chOff x="0" y="2075"/>
            <a:chExt cx="1904" cy="766"/>
          </a:xfrm>
        </p:grpSpPr>
        <p:sp>
          <p:nvSpPr>
            <p:cNvPr id="18441" name="Freeform 24"/>
            <p:cNvSpPr/>
            <p:nvPr/>
          </p:nvSpPr>
          <p:spPr bwMode="auto">
            <a:xfrm>
              <a:off x="1179" y="2075"/>
              <a:ext cx="686" cy="284"/>
            </a:xfrm>
            <a:custGeom>
              <a:gdLst>
                <a:gd name="T0" fmla="*/ 0 w 686"/>
                <a:gd name="T1" fmla="*/ 37 h 284"/>
                <a:gd name="T2" fmla="*/ 156 w 686"/>
                <a:gd name="T3" fmla="*/ 156 h 284"/>
                <a:gd name="T4" fmla="*/ 284 w 686"/>
                <a:gd name="T5" fmla="*/ 229 h 284"/>
                <a:gd name="T6" fmla="*/ 476 w 686"/>
                <a:gd name="T7" fmla="*/ 284 h 284"/>
                <a:gd name="T8" fmla="*/ 558 w 686"/>
                <a:gd name="T9" fmla="*/ 275 h 284"/>
                <a:gd name="T10" fmla="*/ 576 w 686"/>
                <a:gd name="T11" fmla="*/ 256 h 284"/>
                <a:gd name="T12" fmla="*/ 586 w 686"/>
                <a:gd name="T13" fmla="*/ 229 h 284"/>
                <a:gd name="T14" fmla="*/ 686 w 686"/>
                <a:gd name="T15" fmla="*/ 220 h 284"/>
                <a:gd name="T16" fmla="*/ 558 w 686"/>
                <a:gd name="T17" fmla="*/ 174 h 284"/>
                <a:gd name="T18" fmla="*/ 476 w 686"/>
                <a:gd name="T19" fmla="*/ 101 h 284"/>
                <a:gd name="T20" fmla="*/ 467 w 686"/>
                <a:gd name="T21" fmla="*/ 74 h 284"/>
                <a:gd name="T22" fmla="*/ 439 w 686"/>
                <a:gd name="T23" fmla="*/ 64 h 284"/>
                <a:gd name="T24" fmla="*/ 430 w 686"/>
                <a:gd name="T25" fmla="*/ 37 h 284"/>
                <a:gd name="T26" fmla="*/ 275 w 686"/>
                <a:gd name="T27" fmla="*/ 0 h 284"/>
                <a:gd name="T28" fmla="*/ 138 w 686"/>
                <a:gd name="T29" fmla="*/ 10 h 284"/>
                <a:gd name="T30" fmla="*/ 119 w 686"/>
                <a:gd name="T31" fmla="*/ 28 h 284"/>
                <a:gd name="T32" fmla="*/ 0 w 686"/>
                <a:gd name="T33" fmla="*/ 37 h 28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86"/>
                <a:gd name="T52" fmla="*/ 0 h 284"/>
                <a:gd name="T53" fmla="*/ 686 w 686"/>
                <a:gd name="T54" fmla="*/ 284 h 284"/>
              </a:gd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86" h="284">
                  <a:moveTo>
                    <a:pt x="0" y="37"/>
                  </a:moveTo>
                  <a:cubicBezTo>
                    <a:pt x="44" y="79"/>
                    <a:pt x="98" y="137"/>
                    <a:pt x="156" y="156"/>
                  </a:cubicBezTo>
                  <a:cubicBezTo>
                    <a:pt x="186" y="200"/>
                    <a:pt x="234" y="214"/>
                    <a:pt x="284" y="229"/>
                  </a:cubicBezTo>
                  <a:cubicBezTo>
                    <a:pt x="350" y="248"/>
                    <a:pt x="408" y="273"/>
                    <a:pt x="476" y="284"/>
                  </a:cubicBezTo>
                  <a:cubicBezTo>
                    <a:pt x="503" y="281"/>
                    <a:pt x="532" y="282"/>
                    <a:pt x="558" y="275"/>
                  </a:cubicBezTo>
                  <a:cubicBezTo>
                    <a:pt x="566" y="273"/>
                    <a:pt x="571" y="263"/>
                    <a:pt x="576" y="256"/>
                  </a:cubicBezTo>
                  <a:cubicBezTo>
                    <a:pt x="581" y="248"/>
                    <a:pt x="577" y="232"/>
                    <a:pt x="586" y="229"/>
                  </a:cubicBezTo>
                  <a:cubicBezTo>
                    <a:pt x="618" y="219"/>
                    <a:pt x="653" y="223"/>
                    <a:pt x="686" y="220"/>
                  </a:cubicBezTo>
                  <a:cubicBezTo>
                    <a:pt x="654" y="169"/>
                    <a:pt x="622" y="181"/>
                    <a:pt x="558" y="174"/>
                  </a:cubicBezTo>
                  <a:cubicBezTo>
                    <a:pt x="522" y="162"/>
                    <a:pt x="493" y="136"/>
                    <a:pt x="476" y="101"/>
                  </a:cubicBezTo>
                  <a:cubicBezTo>
                    <a:pt x="472" y="93"/>
                    <a:pt x="474" y="81"/>
                    <a:pt x="467" y="74"/>
                  </a:cubicBezTo>
                  <a:cubicBezTo>
                    <a:pt x="460" y="67"/>
                    <a:pt x="448" y="67"/>
                    <a:pt x="439" y="64"/>
                  </a:cubicBezTo>
                  <a:cubicBezTo>
                    <a:pt x="436" y="55"/>
                    <a:pt x="438" y="42"/>
                    <a:pt x="430" y="37"/>
                  </a:cubicBezTo>
                  <a:cubicBezTo>
                    <a:pt x="392" y="10"/>
                    <a:pt x="318" y="10"/>
                    <a:pt x="275" y="0"/>
                  </a:cubicBezTo>
                  <a:cubicBezTo>
                    <a:pt x="229" y="3"/>
                    <a:pt x="183" y="2"/>
                    <a:pt x="138" y="10"/>
                  </a:cubicBezTo>
                  <a:cubicBezTo>
                    <a:pt x="129" y="12"/>
                    <a:pt x="128" y="26"/>
                    <a:pt x="119" y="28"/>
                  </a:cubicBezTo>
                  <a:cubicBezTo>
                    <a:pt x="80" y="36"/>
                    <a:pt x="0" y="37"/>
                    <a:pt x="0" y="37"/>
                  </a:cubicBezTo>
                  <a:close/>
                </a:path>
              </a:pathLst>
            </a:custGeom>
            <a:noFill/>
            <a:ln w="28575" cmpd="sng">
              <a:solidFill>
                <a:srgbClr val="FF3300"/>
              </a:solidFill>
              <a:round/>
            </a:ln>
            <a:extLst>
              <a:ext uri="{909E8E84-426E-40DD-AFC4-6F175D3DCCD1}">
                <a14:hiddenFill xmlns:a14="http://schemas.microsoft.com/office/drawing/2010/main">
                  <a:solidFill>
                    <a:srgbClr val="FFFFFF"/>
                  </a:solidFill>
                </a14:hiddenFill>
              </a:ext>
            </a:extLst>
          </p:spPr>
          <p:txBody>
            <a:bodyPr/>
            <a:lstStyle/>
            <a:p>
              <a:endParaRPr lang="zh-CN" altLang="en-US">
                <a:solidFill>
                  <a:prstClr val="black"/>
                </a:solidFill>
              </a:endParaRPr>
            </a:p>
          </p:txBody>
        </p:sp>
        <p:sp>
          <p:nvSpPr>
            <p:cNvPr id="18442" name="AutoShape 25"/>
            <p:cNvSpPr>
              <a:spLocks noChangeArrowheads="1"/>
            </p:cNvSpPr>
            <p:nvPr/>
          </p:nvSpPr>
          <p:spPr bwMode="auto">
            <a:xfrm>
              <a:off x="0" y="2568"/>
              <a:ext cx="1904" cy="273"/>
            </a:xfrm>
            <a:prstGeom prst="wedgeRectCallout">
              <a:avLst>
                <a:gd name="adj1" fmla="val 30884"/>
                <a:gd name="adj2" fmla="val -154764"/>
              </a:avLst>
            </a:prstGeom>
            <a:solidFill>
              <a:schemeClr val="bg1"/>
            </a:solidFill>
            <a:ln w="9525">
              <a:solidFill>
                <a:schemeClr val="tx1"/>
              </a:solidFill>
              <a:miter lim="800000"/>
            </a:ln>
          </p:spPr>
          <p:txBody>
            <a:bodyPr/>
            <a:lstStyle/>
            <a:p>
              <a:pPr algn="ctr"/>
              <a:r>
                <a:rPr lang="en-US" altLang="zh-CN" sz="2400" b="1">
                  <a:solidFill>
                    <a:prstClr val="black"/>
                  </a:solidFill>
                  <a:latin typeface="黑体" panose="02010609060101010101" pitchFamily="49" charset="-122"/>
                  <a:ea typeface="黑体" panose="02010609060101010101" pitchFamily="49" charset="-122"/>
                </a:rPr>
                <a:t>1853</a:t>
              </a:r>
              <a:r>
                <a:rPr lang="zh-CN" altLang="en-US" sz="2400" b="1">
                  <a:solidFill>
                    <a:prstClr val="black"/>
                  </a:solidFill>
                  <a:latin typeface="黑体" panose="02010609060101010101" pitchFamily="49" charset="-122"/>
                  <a:ea typeface="黑体" panose="02010609060101010101" pitchFamily="49" charset="-122"/>
                </a:rPr>
                <a:t>年从墨西哥</a:t>
              </a:r>
              <a:r>
                <a:rPr lang="zh-CN" altLang="en-US" sz="2400" b="1">
                  <a:solidFill>
                    <a:srgbClr val="FF0000"/>
                  </a:solidFill>
                  <a:latin typeface="黑体" panose="02010609060101010101" pitchFamily="49" charset="-122"/>
                  <a:ea typeface="黑体" panose="02010609060101010101" pitchFamily="49" charset="-122"/>
                </a:rPr>
                <a:t>购得</a:t>
              </a:r>
            </a:p>
          </p:txBody>
        </p:sp>
      </p:grpSp>
      <p:sp>
        <p:nvSpPr>
          <p:cNvPr id="2" name="TextBox 1"/>
          <p:cNvSpPr txBox="1"/>
          <p:nvPr/>
        </p:nvSpPr>
        <p:spPr>
          <a:xfrm>
            <a:off x="0" y="5534568"/>
            <a:ext cx="9144000" cy="1323439"/>
          </a:xfrm>
          <a:prstGeom prst="rect">
            <a:avLst/>
          </a:prstGeom>
          <a:solidFill>
            <a:srgbClr val="FF0000"/>
          </a:solidFill>
        </p:spPr>
        <p:txBody>
          <a:bodyPr wrap="square" rtlCol="0">
            <a:spAutoFit/>
          </a:bodyPr>
          <a:lstStyle/>
          <a:p>
            <a:r>
              <a:rPr lang="zh-CN" altLang="en-US" sz="4000" b="1" smtClean="0">
                <a:latin typeface="+mj-ea"/>
                <a:ea typeface="+mj-ea"/>
              </a:rPr>
              <a:t>原因：</a:t>
            </a:r>
            <a:endParaRPr lang="en-US" altLang="zh-CN" sz="4000" b="1" smtClean="0">
              <a:latin typeface="+mj-ea"/>
              <a:ea typeface="+mj-ea"/>
            </a:endParaRPr>
          </a:p>
          <a:p>
            <a:r>
              <a:rPr lang="zh-CN" altLang="en-US" sz="4000" b="1" smtClean="0">
                <a:latin typeface="+mj-ea"/>
                <a:ea typeface="+mj-ea"/>
              </a:rPr>
              <a:t>（</a:t>
            </a:r>
            <a:r>
              <a:rPr lang="en-US" altLang="zh-CN" sz="4000" b="1" smtClean="0">
                <a:latin typeface="+mj-ea"/>
                <a:ea typeface="+mj-ea"/>
              </a:rPr>
              <a:t>1</a:t>
            </a:r>
            <a:r>
              <a:rPr lang="zh-CN" altLang="en-US" sz="4000" b="1" smtClean="0">
                <a:latin typeface="+mj-ea"/>
                <a:ea typeface="+mj-ea"/>
              </a:rPr>
              <a:t>）美国独立后，政治版图迅速扩张；</a:t>
            </a:r>
            <a:endParaRPr lang="zh-CN" altLang="en-US" sz="4000" b="1">
              <a:latin typeface="+mj-ea"/>
              <a:ea typeface="+mj-ea"/>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3" presetClass="entr" presetSubtype="32" fill="hold" nodeType="clickEffect">
                                  <p:stCondLst>
                                    <p:cond delay="0"/>
                                  </p:stCondLst>
                                  <p:childTnLst>
                                    <p:set>
                                      <p:cBhvr>
                                        <p:cTn id="6" dur="1" fill="hold">
                                          <p:stCondLst>
                                            <p:cond delay="0"/>
                                          </p:stCondLst>
                                        </p:cTn>
                                        <p:tgtEl>
                                          <p:spTgt spid="51205"/>
                                        </p:tgtEl>
                                        <p:attrNameLst>
                                          <p:attrName>style.visibility</p:attrName>
                                        </p:attrNameLst>
                                      </p:cBhvr>
                                      <p:to>
                                        <p:strVal val="visible"/>
                                      </p:to>
                                    </p:set>
                                    <p:anim calcmode="lin" valueType="num">
                                      <p:cBhvr>
                                        <p:cTn id="7" dur="500" fill="hold"/>
                                        <p:tgtEl>
                                          <p:spTgt spid="51205"/>
                                        </p:tgtEl>
                                        <p:attrNameLst>
                                          <p:attrName>ppt_w</p:attrName>
                                        </p:attrNameLst>
                                      </p:cBhvr>
                                      <p:tavLst>
                                        <p:tav tm="0">
                                          <p:val>
                                            <p:strVal val="4*#ppt_w"/>
                                          </p:val>
                                        </p:tav>
                                        <p:tav tm="100000">
                                          <p:val>
                                            <p:strVal val="#ppt_w"/>
                                          </p:val>
                                        </p:tav>
                                      </p:tavLst>
                                    </p:anim>
                                    <p:anim calcmode="lin" valueType="num">
                                      <p:cBhvr>
                                        <p:cTn id="8" dur="500" fill="hold"/>
                                        <p:tgtEl>
                                          <p:spTgt spid="51205"/>
                                        </p:tgtEl>
                                        <p:attrNameLst>
                                          <p:attrName>ppt_h</p:attrName>
                                        </p:attrNameLst>
                                      </p:cBhvr>
                                      <p:tavLst>
                                        <p:tav tm="0">
                                          <p:val>
                                            <p:strVal val="4*#ppt_h"/>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3" presetClass="entr" presetSubtype="32" fill="hold" nodeType="clickEffect">
                                  <p:stCondLst>
                                    <p:cond delay="0"/>
                                  </p:stCondLst>
                                  <p:childTnLst>
                                    <p:set>
                                      <p:cBhvr>
                                        <p:cTn id="12" dur="1" fill="hold">
                                          <p:stCondLst>
                                            <p:cond delay="0"/>
                                          </p:stCondLst>
                                        </p:cTn>
                                        <p:tgtEl>
                                          <p:spTgt spid="51208"/>
                                        </p:tgtEl>
                                        <p:attrNameLst>
                                          <p:attrName>style.visibility</p:attrName>
                                        </p:attrNameLst>
                                      </p:cBhvr>
                                      <p:to>
                                        <p:strVal val="visible"/>
                                      </p:to>
                                    </p:set>
                                    <p:anim calcmode="lin" valueType="num">
                                      <p:cBhvr>
                                        <p:cTn id="13" dur="500" fill="hold"/>
                                        <p:tgtEl>
                                          <p:spTgt spid="51208"/>
                                        </p:tgtEl>
                                        <p:attrNameLst>
                                          <p:attrName>ppt_w</p:attrName>
                                        </p:attrNameLst>
                                      </p:cBhvr>
                                      <p:tavLst>
                                        <p:tav tm="0">
                                          <p:val>
                                            <p:strVal val="4*#ppt_w"/>
                                          </p:val>
                                        </p:tav>
                                        <p:tav tm="100000">
                                          <p:val>
                                            <p:strVal val="#ppt_w"/>
                                          </p:val>
                                        </p:tav>
                                      </p:tavLst>
                                    </p:anim>
                                    <p:anim calcmode="lin" valueType="num">
                                      <p:cBhvr>
                                        <p:cTn id="14" dur="500" fill="hold"/>
                                        <p:tgtEl>
                                          <p:spTgt spid="51208"/>
                                        </p:tgtEl>
                                        <p:attrNameLst>
                                          <p:attrName>ppt_h</p:attrName>
                                        </p:attrNameLst>
                                      </p:cBhvr>
                                      <p:tavLst>
                                        <p:tav tm="0">
                                          <p:val>
                                            <p:strVal val="4*#ppt_h"/>
                                          </p:val>
                                        </p:tav>
                                        <p:tav tm="100000">
                                          <p:val>
                                            <p:strVal val="#ppt_h"/>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3" presetClass="entr" presetSubtype="32" fill="hold" nodeType="clickEffect">
                                  <p:stCondLst>
                                    <p:cond delay="0"/>
                                  </p:stCondLst>
                                  <p:childTnLst>
                                    <p:set>
                                      <p:cBhvr>
                                        <p:cTn id="18" dur="1" fill="hold">
                                          <p:stCondLst>
                                            <p:cond delay="0"/>
                                          </p:stCondLst>
                                        </p:cTn>
                                        <p:tgtEl>
                                          <p:spTgt spid="51211"/>
                                        </p:tgtEl>
                                        <p:attrNameLst>
                                          <p:attrName>style.visibility</p:attrName>
                                        </p:attrNameLst>
                                      </p:cBhvr>
                                      <p:to>
                                        <p:strVal val="visible"/>
                                      </p:to>
                                    </p:set>
                                    <p:anim calcmode="lin" valueType="num">
                                      <p:cBhvr>
                                        <p:cTn id="19" dur="500" fill="hold"/>
                                        <p:tgtEl>
                                          <p:spTgt spid="51211"/>
                                        </p:tgtEl>
                                        <p:attrNameLst>
                                          <p:attrName>ppt_w</p:attrName>
                                        </p:attrNameLst>
                                      </p:cBhvr>
                                      <p:tavLst>
                                        <p:tav tm="0">
                                          <p:val>
                                            <p:strVal val="4*#ppt_w"/>
                                          </p:val>
                                        </p:tav>
                                        <p:tav tm="100000">
                                          <p:val>
                                            <p:strVal val="#ppt_w"/>
                                          </p:val>
                                        </p:tav>
                                      </p:tavLst>
                                    </p:anim>
                                    <p:anim calcmode="lin" valueType="num">
                                      <p:cBhvr>
                                        <p:cTn id="20" dur="500" fill="hold"/>
                                        <p:tgtEl>
                                          <p:spTgt spid="51211"/>
                                        </p:tgtEl>
                                        <p:attrNameLst>
                                          <p:attrName>ppt_h</p:attrName>
                                        </p:attrNameLst>
                                      </p:cBhvr>
                                      <p:tavLst>
                                        <p:tav tm="0">
                                          <p:val>
                                            <p:strVal val="4*#ppt_h"/>
                                          </p:val>
                                        </p:tav>
                                        <p:tav tm="100000">
                                          <p:val>
                                            <p:strVal val="#ppt_h"/>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3" presetClass="entr" presetSubtype="32" fill="hold" nodeType="clickEffect">
                                  <p:stCondLst>
                                    <p:cond delay="0"/>
                                  </p:stCondLst>
                                  <p:childTnLst>
                                    <p:set>
                                      <p:cBhvr>
                                        <p:cTn id="24" dur="1" fill="hold">
                                          <p:stCondLst>
                                            <p:cond delay="0"/>
                                          </p:stCondLst>
                                        </p:cTn>
                                        <p:tgtEl>
                                          <p:spTgt spid="51214"/>
                                        </p:tgtEl>
                                        <p:attrNameLst>
                                          <p:attrName>style.visibility</p:attrName>
                                        </p:attrNameLst>
                                      </p:cBhvr>
                                      <p:to>
                                        <p:strVal val="visible"/>
                                      </p:to>
                                    </p:set>
                                    <p:anim calcmode="lin" valueType="num">
                                      <p:cBhvr>
                                        <p:cTn id="25" dur="500" fill="hold"/>
                                        <p:tgtEl>
                                          <p:spTgt spid="51214"/>
                                        </p:tgtEl>
                                        <p:attrNameLst>
                                          <p:attrName>ppt_w</p:attrName>
                                        </p:attrNameLst>
                                      </p:cBhvr>
                                      <p:tavLst>
                                        <p:tav tm="0">
                                          <p:val>
                                            <p:strVal val="4*#ppt_w"/>
                                          </p:val>
                                        </p:tav>
                                        <p:tav tm="100000">
                                          <p:val>
                                            <p:strVal val="#ppt_w"/>
                                          </p:val>
                                        </p:tav>
                                      </p:tavLst>
                                    </p:anim>
                                    <p:anim calcmode="lin" valueType="num">
                                      <p:cBhvr>
                                        <p:cTn id="26" dur="500" fill="hold"/>
                                        <p:tgtEl>
                                          <p:spTgt spid="51214"/>
                                        </p:tgtEl>
                                        <p:attrNameLst>
                                          <p:attrName>ppt_h</p:attrName>
                                        </p:attrNameLst>
                                      </p:cBhvr>
                                      <p:tavLst>
                                        <p:tav tm="0">
                                          <p:val>
                                            <p:strVal val="4*#ppt_h"/>
                                          </p:val>
                                        </p:tav>
                                        <p:tav tm="100000">
                                          <p:val>
                                            <p:strVal val="#ppt_h"/>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3" presetClass="entr" presetSubtype="32" fill="hold" nodeType="clickEffect">
                                  <p:stCondLst>
                                    <p:cond delay="0"/>
                                  </p:stCondLst>
                                  <p:childTnLst>
                                    <p:set>
                                      <p:cBhvr>
                                        <p:cTn id="30" dur="1" fill="hold">
                                          <p:stCondLst>
                                            <p:cond delay="0"/>
                                          </p:stCondLst>
                                        </p:cTn>
                                        <p:tgtEl>
                                          <p:spTgt spid="51217"/>
                                        </p:tgtEl>
                                        <p:attrNameLst>
                                          <p:attrName>style.visibility</p:attrName>
                                        </p:attrNameLst>
                                      </p:cBhvr>
                                      <p:to>
                                        <p:strVal val="visible"/>
                                      </p:to>
                                    </p:set>
                                    <p:anim calcmode="lin" valueType="num">
                                      <p:cBhvr>
                                        <p:cTn id="31" dur="500" fill="hold"/>
                                        <p:tgtEl>
                                          <p:spTgt spid="51217"/>
                                        </p:tgtEl>
                                        <p:attrNameLst>
                                          <p:attrName>ppt_w</p:attrName>
                                        </p:attrNameLst>
                                      </p:cBhvr>
                                      <p:tavLst>
                                        <p:tav tm="0">
                                          <p:val>
                                            <p:strVal val="4*#ppt_w"/>
                                          </p:val>
                                        </p:tav>
                                        <p:tav tm="100000">
                                          <p:val>
                                            <p:strVal val="#ppt_w"/>
                                          </p:val>
                                        </p:tav>
                                      </p:tavLst>
                                    </p:anim>
                                    <p:anim calcmode="lin" valueType="num">
                                      <p:cBhvr>
                                        <p:cTn id="32" dur="500" fill="hold"/>
                                        <p:tgtEl>
                                          <p:spTgt spid="51217"/>
                                        </p:tgtEl>
                                        <p:attrNameLst>
                                          <p:attrName>ppt_h</p:attrName>
                                        </p:attrNameLst>
                                      </p:cBhvr>
                                      <p:tavLst>
                                        <p:tav tm="0">
                                          <p:val>
                                            <p:strVal val="4*#ppt_h"/>
                                          </p:val>
                                        </p:tav>
                                        <p:tav tm="100000">
                                          <p:val>
                                            <p:strVal val="#ppt_h"/>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3" presetClass="entr" presetSubtype="32" fill="hold" nodeType="clickEffect">
                                  <p:stCondLst>
                                    <p:cond delay="0"/>
                                  </p:stCondLst>
                                  <p:childTnLst>
                                    <p:set>
                                      <p:cBhvr>
                                        <p:cTn id="36" dur="1" fill="hold">
                                          <p:stCondLst>
                                            <p:cond delay="0"/>
                                          </p:stCondLst>
                                        </p:cTn>
                                        <p:tgtEl>
                                          <p:spTgt spid="51220"/>
                                        </p:tgtEl>
                                        <p:attrNameLst>
                                          <p:attrName>style.visibility</p:attrName>
                                        </p:attrNameLst>
                                      </p:cBhvr>
                                      <p:to>
                                        <p:strVal val="visible"/>
                                      </p:to>
                                    </p:set>
                                    <p:anim calcmode="lin" valueType="num">
                                      <p:cBhvr>
                                        <p:cTn id="37" dur="500" fill="hold"/>
                                        <p:tgtEl>
                                          <p:spTgt spid="51220"/>
                                        </p:tgtEl>
                                        <p:attrNameLst>
                                          <p:attrName>ppt_w</p:attrName>
                                        </p:attrNameLst>
                                      </p:cBhvr>
                                      <p:tavLst>
                                        <p:tav tm="0">
                                          <p:val>
                                            <p:strVal val="4*#ppt_w"/>
                                          </p:val>
                                        </p:tav>
                                        <p:tav tm="100000">
                                          <p:val>
                                            <p:strVal val="#ppt_w"/>
                                          </p:val>
                                        </p:tav>
                                      </p:tavLst>
                                    </p:anim>
                                    <p:anim calcmode="lin" valueType="num">
                                      <p:cBhvr>
                                        <p:cTn id="38" dur="500" fill="hold"/>
                                        <p:tgtEl>
                                          <p:spTgt spid="51220"/>
                                        </p:tgtEl>
                                        <p:attrNameLst>
                                          <p:attrName>ppt_h</p:attrName>
                                        </p:attrNameLst>
                                      </p:cBhvr>
                                      <p:tavLst>
                                        <p:tav tm="0">
                                          <p:val>
                                            <p:strVal val="4*#ppt_h"/>
                                          </p:val>
                                        </p:tav>
                                        <p:tav tm="100000">
                                          <p:val>
                                            <p:strVal val="#ppt_h"/>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3" presetClass="entr" presetSubtype="32" fill="hold" nodeType="clickEffect">
                                  <p:stCondLst>
                                    <p:cond delay="0"/>
                                  </p:stCondLst>
                                  <p:childTnLst>
                                    <p:set>
                                      <p:cBhvr>
                                        <p:cTn id="42" dur="1" fill="hold">
                                          <p:stCondLst>
                                            <p:cond delay="0"/>
                                          </p:stCondLst>
                                        </p:cTn>
                                        <p:tgtEl>
                                          <p:spTgt spid="51223"/>
                                        </p:tgtEl>
                                        <p:attrNameLst>
                                          <p:attrName>style.visibility</p:attrName>
                                        </p:attrNameLst>
                                      </p:cBhvr>
                                      <p:to>
                                        <p:strVal val="visible"/>
                                      </p:to>
                                    </p:set>
                                    <p:anim calcmode="lin" valueType="num">
                                      <p:cBhvr>
                                        <p:cTn id="43" dur="500" fill="hold"/>
                                        <p:tgtEl>
                                          <p:spTgt spid="51223"/>
                                        </p:tgtEl>
                                        <p:attrNameLst>
                                          <p:attrName>ppt_w</p:attrName>
                                        </p:attrNameLst>
                                      </p:cBhvr>
                                      <p:tavLst>
                                        <p:tav tm="0">
                                          <p:val>
                                            <p:strVal val="4*#ppt_w"/>
                                          </p:val>
                                        </p:tav>
                                        <p:tav tm="100000">
                                          <p:val>
                                            <p:strVal val="#ppt_w"/>
                                          </p:val>
                                        </p:tav>
                                      </p:tavLst>
                                    </p:anim>
                                    <p:anim calcmode="lin" valueType="num">
                                      <p:cBhvr>
                                        <p:cTn id="44" dur="500" fill="hold"/>
                                        <p:tgtEl>
                                          <p:spTgt spid="51223"/>
                                        </p:tgtEl>
                                        <p:attrNameLst>
                                          <p:attrName>ppt_h</p:attrName>
                                        </p:attrNameLst>
                                      </p:cBhvr>
                                      <p:tavLst>
                                        <p:tav tm="0">
                                          <p:val>
                                            <p:strVal val="4*#ppt_h"/>
                                          </p:val>
                                        </p:tav>
                                        <p:tav tm="100000">
                                          <p:val>
                                            <p:strVal val="#ppt_h"/>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
                                        </p:tgtEl>
                                        <p:attrNameLst>
                                          <p:attrName>style.visibility</p:attrName>
                                        </p:attrNameLst>
                                      </p:cBhvr>
                                      <p:to>
                                        <p:strVal val="visible"/>
                                      </p:to>
                                    </p:set>
                                    <p:anim calcmode="lin" valueType="num">
                                      <p:cBhvr additive="base">
                                        <p:cTn id="49" dur="500" fill="hold"/>
                                        <p:tgtEl>
                                          <p:spTgt spid="2"/>
                                        </p:tgtEl>
                                        <p:attrNameLst>
                                          <p:attrName>ppt_x</p:attrName>
                                        </p:attrNameLst>
                                      </p:cBhvr>
                                      <p:tavLst>
                                        <p:tav tm="0">
                                          <p:val>
                                            <p:strVal val="#ppt_x"/>
                                          </p:val>
                                        </p:tav>
                                        <p:tav tm="100000">
                                          <p:val>
                                            <p:strVal val="#ppt_x"/>
                                          </p:val>
                                        </p:tav>
                                      </p:tavLst>
                                    </p:anim>
                                    <p:anim calcmode="lin" valueType="num">
                                      <p:cBhvr additive="base">
                                        <p:cTn id="5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5780" name="Rectangle 4"/>
          <p:cNvSpPr>
            <a:spLocks noGrp="1" noChangeArrowheads="1"/>
          </p:cNvSpPr>
          <p:nvPr>
            <p:ph type="title"/>
          </p:nvPr>
        </p:nvSpPr>
        <p:spPr>
          <a:xfrm>
            <a:off x="5600003" y="2492896"/>
            <a:ext cx="3491880" cy="1296144"/>
          </a:xfrm>
        </p:spPr>
        <p:txBody>
          <a:bodyPr rtlCol="0">
            <a:normAutofit fontScale="90000"/>
          </a:bodyPr>
          <a:lstStyle/>
          <a:p>
            <a:pPr fontAlgn="auto">
              <a:spcAft>
                <a:spcPct val="0"/>
              </a:spcAft>
              <a:defRPr/>
            </a:pPr>
            <a:r>
              <a:rPr lang="zh-CN" altLang="en-US" sz="2800" b="1" smtClean="0">
                <a:solidFill>
                  <a:srgbClr val="002060"/>
                </a:solidFill>
                <a:latin typeface="华文新魏" panose="02010800040101010101" pitchFamily="2" charset="-122"/>
                <a:ea typeface="华文新魏" panose="02010800040101010101" pitchFamily="2" charset="-122"/>
              </a:rPr>
              <a:t>北部资本主义工商业经济（资本主义制度</a:t>
            </a:r>
            <a:r>
              <a:rPr lang="en-US" altLang="zh-CN" sz="2800" b="1" smtClean="0">
                <a:solidFill>
                  <a:srgbClr val="002060"/>
                </a:solidFill>
                <a:latin typeface="华文新魏" panose="02010800040101010101" pitchFamily="2" charset="-122"/>
                <a:ea typeface="华文新魏" panose="02010800040101010101" pitchFamily="2" charset="-122"/>
              </a:rPr>
              <a:t>	</a:t>
            </a:r>
            <a:endParaRPr lang="zh-CN" altLang="en-US" sz="2800" b="1" smtClean="0">
              <a:solidFill>
                <a:srgbClr val="002060"/>
              </a:solidFill>
              <a:latin typeface="华文新魏" pitchFamily="2" charset="-122"/>
              <a:ea typeface="华文新魏" pitchFamily="2" charset="-122"/>
            </a:endParaRPr>
          </a:p>
        </p:txBody>
      </p:sp>
      <p:pic>
        <p:nvPicPr>
          <p:cNvPr id="19458" name="Picture 6"/>
          <p:cNvPicPr>
            <a:picLocks noChangeAspect="1" noChangeArrowheads="1"/>
          </p:cNvPicPr>
          <p:nvPr/>
        </p:nvPicPr>
        <p:blipFill>
          <a:blip r:embed="rId3"/>
          <a:stretch>
            <a:fillRect/>
          </a:stretch>
        </p:blipFill>
        <p:spPr bwMode="auto">
          <a:xfrm>
            <a:off x="85058" y="1412781"/>
            <a:ext cx="5450557" cy="2649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ext Box 7"/>
          <p:cNvSpPr txBox="1">
            <a:spLocks noChangeArrowheads="1"/>
          </p:cNvSpPr>
          <p:nvPr/>
        </p:nvSpPr>
        <p:spPr bwMode="auto">
          <a:xfrm>
            <a:off x="776005" y="6172200"/>
            <a:ext cx="18473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endParaRPr lang="zh-CN" altLang="en-US" sz="7200" b="1">
              <a:solidFill>
                <a:prstClr val="black"/>
              </a:solidFill>
              <a:latin typeface="Times New Roman" panose="02020603050405020304" pitchFamily="18" charset="0"/>
            </a:endParaRPr>
          </a:p>
        </p:txBody>
      </p:sp>
      <p:pic>
        <p:nvPicPr>
          <p:cNvPr id="19462" name="Picture 5"/>
          <p:cNvPicPr>
            <a:picLocks noChangeAspect="1" noChangeArrowheads="1"/>
          </p:cNvPicPr>
          <p:nvPr/>
        </p:nvPicPr>
        <p:blipFill>
          <a:blip r:embed="rId4">
            <a:lum contrast="18000"/>
          </a:blip>
          <a:stretch>
            <a:fillRect/>
          </a:stretch>
        </p:blipFill>
        <p:spPr bwMode="auto">
          <a:xfrm>
            <a:off x="54776" y="4062209"/>
            <a:ext cx="5480836" cy="2795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p:cNvSpPr txBox="1">
            <a:spLocks noChangeArrowheads="1"/>
          </p:cNvSpPr>
          <p:nvPr/>
        </p:nvSpPr>
        <p:spPr>
          <a:xfrm>
            <a:off x="5652128" y="5320809"/>
            <a:ext cx="3467107" cy="1060520"/>
          </a:xfrm>
          <a:prstGeom prst="rect">
            <a:avLst/>
          </a:prstGeom>
        </p:spPr>
        <p:txBody>
          <a:bodyPr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defRPr/>
            </a:pPr>
            <a:r>
              <a:rPr lang="zh-CN" altLang="en-US" sz="2400" b="1" smtClean="0">
                <a:solidFill>
                  <a:srgbClr val="002060"/>
                </a:solidFill>
                <a:latin typeface="华文楷体" panose="02010600040101010101" pitchFamily="2" charset="-122"/>
                <a:ea typeface="华文楷体" panose="02010600040101010101" pitchFamily="2" charset="-122"/>
              </a:rPr>
              <a:t>美国北部新兴的工业城市和动力织布机厂</a:t>
            </a:r>
          </a:p>
        </p:txBody>
      </p:sp>
      <p:sp>
        <p:nvSpPr>
          <p:cNvPr id="9" name="TextBox 8"/>
          <p:cNvSpPr txBox="1"/>
          <p:nvPr/>
        </p:nvSpPr>
        <p:spPr>
          <a:xfrm>
            <a:off x="85055" y="5"/>
            <a:ext cx="9144000" cy="1323439"/>
          </a:xfrm>
          <a:prstGeom prst="rect">
            <a:avLst/>
          </a:prstGeom>
          <a:solidFill>
            <a:srgbClr val="FF0000"/>
          </a:solidFill>
        </p:spPr>
        <p:txBody>
          <a:bodyPr wrap="square" rtlCol="0">
            <a:spAutoFit/>
          </a:bodyPr>
          <a:lstStyle/>
          <a:p>
            <a:r>
              <a:rPr lang="zh-CN" altLang="en-US" sz="4000" b="1" smtClean="0">
                <a:latin typeface="+mj-ea"/>
                <a:ea typeface="+mj-ea"/>
              </a:rPr>
              <a:t>（</a:t>
            </a:r>
            <a:r>
              <a:rPr lang="en-US" altLang="zh-CN" sz="4000" b="1" smtClean="0">
                <a:latin typeface="+mj-ea"/>
                <a:ea typeface="+mj-ea"/>
              </a:rPr>
              <a:t>2</a:t>
            </a:r>
            <a:r>
              <a:rPr lang="zh-CN" altLang="en-US" sz="4000" b="1" smtClean="0">
                <a:latin typeface="+mj-ea"/>
                <a:ea typeface="+mj-ea"/>
              </a:rPr>
              <a:t>）北方资本主义经济的发展，需要更多的市场、原料和劳动力；</a:t>
            </a:r>
            <a:endParaRPr lang="zh-CN" altLang="en-US" sz="4000" b="1">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5780"/>
                                        </p:tgtEl>
                                        <p:attrNameLst>
                                          <p:attrName>style.visibility</p:attrName>
                                        </p:attrNameLst>
                                      </p:cBhvr>
                                      <p:to>
                                        <p:strVal val="visible"/>
                                      </p:to>
                                    </p:set>
                                    <p:animEffect transition="in" filter="barn(inVertical)">
                                      <p:cBhvr>
                                        <p:cTn id="7" dur="500"/>
                                        <p:tgtEl>
                                          <p:spTgt spid="7578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0" grpId="0"/>
      <p:bldP spid="9" grpId="0"/>
    </p:bldLst>
  </p:timing>
</p:sld>
</file>

<file path=ppt/slides/slide5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1505" name="Picture 6" descr="4258716397633624487"/>
          <p:cNvPicPr>
            <a:picLocks noChangeAspect="1" noChangeArrowheads="1"/>
          </p:cNvPicPr>
          <p:nvPr/>
        </p:nvPicPr>
        <p:blipFill>
          <a:blip r:embed="rId2"/>
          <a:stretch>
            <a:fillRect/>
          </a:stretch>
        </p:blipFill>
        <p:spPr bwMode="auto">
          <a:xfrm>
            <a:off x="43027" y="1800165"/>
            <a:ext cx="5537085" cy="357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3" name="Rectangle 7"/>
          <p:cNvSpPr>
            <a:spLocks noChangeArrowheads="1"/>
          </p:cNvSpPr>
          <p:nvPr/>
        </p:nvSpPr>
        <p:spPr bwMode="auto">
          <a:xfrm>
            <a:off x="153798" y="5399950"/>
            <a:ext cx="4801314" cy="461665"/>
          </a:xfrm>
          <a:prstGeom prst="rect">
            <a:avLst/>
          </a:prstGeom>
          <a:noFill/>
          <a:ln w="9525">
            <a:noFill/>
            <a:miter lim="800000"/>
          </a:ln>
          <a:effectLst>
            <a:prstShdw prst="shdw17" dist="17961" dir="2700000">
              <a:schemeClr val="accent1">
                <a:gamma/>
                <a:shade val="60000"/>
                <a:invGamma/>
              </a:schemeClr>
            </a:prstShdw>
          </a:effectLst>
        </p:spPr>
        <p:txBody>
          <a:bodyPr wrap="none">
            <a:spAutoFit/>
          </a:bodyPr>
          <a:lstStyle/>
          <a:p>
            <a:pPr>
              <a:defRPr/>
            </a:pPr>
            <a:r>
              <a:rPr lang="zh-CN" altLang="en-US" sz="2400" b="1">
                <a:solidFill>
                  <a:srgbClr val="002060"/>
                </a:solidFill>
                <a:latin typeface="华文楷体" panose="02010600040101010101" pitchFamily="2" charset="-122"/>
                <a:ea typeface="华文楷体" panose="02010600040101010101" pitchFamily="2" charset="-122"/>
              </a:rPr>
              <a:t>美国</a:t>
            </a:r>
            <a:r>
              <a:rPr lang="zh-CN" altLang="en-US" sz="2400" b="1" smtClean="0">
                <a:solidFill>
                  <a:srgbClr val="002060"/>
                </a:solidFill>
                <a:latin typeface="华文楷体" panose="02010600040101010101" pitchFamily="2" charset="-122"/>
                <a:ea typeface="华文楷体" panose="02010600040101010101" pitchFamily="2" charset="-122"/>
              </a:rPr>
              <a:t>南部种植园</a:t>
            </a:r>
            <a:r>
              <a:rPr lang="zh-CN" altLang="en-US" sz="2400" b="1">
                <a:solidFill>
                  <a:srgbClr val="002060"/>
                </a:solidFill>
                <a:latin typeface="华文楷体" panose="02010600040101010101" pitchFamily="2" charset="-122"/>
                <a:ea typeface="华文楷体" panose="02010600040101010101" pitchFamily="2" charset="-122"/>
              </a:rPr>
              <a:t>经济（奴隶制度）</a:t>
            </a:r>
          </a:p>
        </p:txBody>
      </p:sp>
      <p:pic>
        <p:nvPicPr>
          <p:cNvPr id="8" name="Picture 2" descr="http://www.pep.com.cn/czls/js/tbjx/tp/9s/u6/201008/W020100825477652563496.jpg"/>
          <p:cNvPicPr>
            <a:picLocks noChangeAspect="1" noChangeArrowheads="1"/>
          </p:cNvPicPr>
          <p:nvPr/>
        </p:nvPicPr>
        <p:blipFill>
          <a:blip r:embed="rId3"/>
          <a:stretch>
            <a:fillRect/>
          </a:stretch>
        </p:blipFill>
        <p:spPr bwMode="auto">
          <a:xfrm>
            <a:off x="5927304" y="1800165"/>
            <a:ext cx="3024187" cy="3501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8"/>
          <p:cNvSpPr/>
          <p:nvPr/>
        </p:nvSpPr>
        <p:spPr>
          <a:xfrm>
            <a:off x="5927305" y="5399950"/>
            <a:ext cx="2945751" cy="461665"/>
          </a:xfrm>
          <a:prstGeom prst="rect">
            <a:avLst/>
          </a:prstGeom>
        </p:spPr>
        <p:txBody>
          <a:bodyPr wrap="square">
            <a:spAutoFit/>
          </a:bodyPr>
          <a:lstStyle/>
          <a:p>
            <a:pPr>
              <a:defRPr/>
            </a:pPr>
            <a:r>
              <a:rPr lang="zh-CN" altLang="en-US" sz="2400" b="1">
                <a:solidFill>
                  <a:srgbClr val="002060"/>
                </a:solidFill>
                <a:latin typeface="华文楷体" panose="02010600040101010101" pitchFamily="2" charset="-122"/>
                <a:ea typeface="华文楷体" panose="02010600040101010101" pitchFamily="2" charset="-122"/>
              </a:rPr>
              <a:t>拍卖黑人奴隶的广告</a:t>
            </a:r>
          </a:p>
        </p:txBody>
      </p:sp>
      <p:sp>
        <p:nvSpPr>
          <p:cNvPr id="12" name="TextBox 11"/>
          <p:cNvSpPr txBox="1"/>
          <p:nvPr/>
        </p:nvSpPr>
        <p:spPr>
          <a:xfrm>
            <a:off x="1" y="116632"/>
            <a:ext cx="9144000" cy="1077218"/>
          </a:xfrm>
          <a:prstGeom prst="rect">
            <a:avLst/>
          </a:prstGeom>
          <a:solidFill>
            <a:srgbClr val="FF0000"/>
          </a:solidFill>
        </p:spPr>
        <p:txBody>
          <a:bodyPr wrap="square" rtlCol="0">
            <a:spAutoFit/>
          </a:bodyPr>
          <a:lstStyle/>
          <a:p>
            <a:r>
              <a:rPr lang="zh-CN" altLang="en-US" sz="3200" b="1" smtClean="0">
                <a:latin typeface="+mj-ea"/>
                <a:ea typeface="+mj-ea"/>
              </a:rPr>
              <a:t>（</a:t>
            </a:r>
            <a:r>
              <a:rPr lang="en-US" altLang="zh-CN" sz="3200" b="1" smtClean="0">
                <a:latin typeface="+mj-ea"/>
                <a:ea typeface="+mj-ea"/>
              </a:rPr>
              <a:t>3</a:t>
            </a:r>
            <a:r>
              <a:rPr lang="zh-CN" altLang="en-US" sz="3200" b="1" smtClean="0">
                <a:latin typeface="+mj-ea"/>
                <a:ea typeface="+mj-ea"/>
              </a:rPr>
              <a:t>）南方种植园经济的</a:t>
            </a:r>
            <a:r>
              <a:rPr lang="zh-CN" altLang="en-US" sz="3200" b="1">
                <a:latin typeface="+mj-ea"/>
                <a:ea typeface="+mj-ea"/>
              </a:rPr>
              <a:t>发展使得南北双方在关税、西部领土建</a:t>
            </a:r>
            <a:r>
              <a:rPr lang="zh-CN" altLang="en-US" sz="3200" b="1" smtClean="0">
                <a:latin typeface="+mj-ea"/>
                <a:ea typeface="+mj-ea"/>
              </a:rPr>
              <a:t>州、奴隶制上矛盾尖锐。</a:t>
            </a:r>
            <a:endParaRPr lang="zh-CN" altLang="en-US" sz="3200" b="1">
              <a:latin typeface="+mj-ea"/>
              <a:ea typeface="+mj-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500"/>
                                        <p:tgtEl>
                                          <p:spTgt spid="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55303"/>
                                        </p:tgtEl>
                                        <p:attrNameLst>
                                          <p:attrName>style.visibility</p:attrName>
                                        </p:attrNameLst>
                                      </p:cBhvr>
                                      <p:to>
                                        <p:strVal val="visible"/>
                                      </p:to>
                                    </p:set>
                                    <p:animEffect transition="in" filter="blinds(horizontal)">
                                      <p:cBhvr>
                                        <p:cTn id="15" dur="500"/>
                                        <p:tgtEl>
                                          <p:spTgt spid="55303"/>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3" grpId="0"/>
      <p:bldP spid="9" grpId="0"/>
      <p:bldP spid="12" grpId="0"/>
    </p:bldLst>
  </p:timing>
</p:sld>
</file>

<file path=ppt/slides/slide5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3212976"/>
            <a:ext cx="8964488" cy="1359024"/>
          </a:xfrm>
          <a:solidFill>
            <a:schemeClr val="accent1">
              <a:lumMod val="40000"/>
              <a:lumOff val="60000"/>
            </a:schemeClr>
          </a:solidFill>
        </p:spPr>
        <p:txBody>
          <a:bodyPr>
            <a:noAutofit/>
          </a:bodyPr>
          <a:lstStyle/>
          <a:p>
            <a:pPr algn="l"/>
            <a:r>
              <a:rPr lang="en-US" altLang="zh-CN" sz="2400" b="1">
                <a:solidFill>
                  <a:schemeClr val="tx1"/>
                </a:solidFill>
                <a:latin typeface="宋体" panose="02010600030101010101" pitchFamily="2" charset="-122"/>
                <a:ea typeface="宋体" panose="02010600030101010101" pitchFamily="2" charset="-122"/>
              </a:rPr>
              <a:t>《</a:t>
            </a:r>
            <a:r>
              <a:rPr lang="zh-CN" altLang="en-US" sz="2400" b="1">
                <a:solidFill>
                  <a:schemeClr val="tx1"/>
                </a:solidFill>
                <a:latin typeface="宋体" panose="02010600030101010101" pitchFamily="2" charset="-122"/>
                <a:ea typeface="宋体" panose="02010600030101010101" pitchFamily="2" charset="-122"/>
              </a:rPr>
              <a:t>宅地法</a:t>
            </a:r>
            <a:r>
              <a:rPr lang="en-US" altLang="zh-CN" sz="2400" b="1">
                <a:solidFill>
                  <a:schemeClr val="tx1"/>
                </a:solidFill>
                <a:latin typeface="宋体" panose="02010600030101010101" pitchFamily="2" charset="-122"/>
                <a:ea typeface="宋体" panose="02010600030101010101" pitchFamily="2" charset="-122"/>
              </a:rPr>
              <a:t>》</a:t>
            </a:r>
            <a:r>
              <a:rPr lang="zh-CN" altLang="en-US" sz="2400" b="1">
                <a:solidFill>
                  <a:schemeClr val="tx1"/>
                </a:solidFill>
                <a:latin typeface="宋体" panose="02010600030101010101" pitchFamily="2" charset="-122"/>
                <a:ea typeface="宋体" panose="02010600030101010101" pitchFamily="2" charset="-122"/>
              </a:rPr>
              <a:t>规定：“凡是美国公民，只要交</a:t>
            </a:r>
            <a:r>
              <a:rPr lang="en-US" altLang="zh-CN" sz="2400" b="1">
                <a:solidFill>
                  <a:schemeClr val="tx1"/>
                </a:solidFill>
                <a:latin typeface="宋体" panose="02010600030101010101" pitchFamily="2" charset="-122"/>
                <a:ea typeface="宋体" panose="02010600030101010101" pitchFamily="2" charset="-122"/>
              </a:rPr>
              <a:t>10</a:t>
            </a:r>
            <a:r>
              <a:rPr lang="zh-CN" altLang="en-US" sz="2400" b="1">
                <a:solidFill>
                  <a:schemeClr val="tx1"/>
                </a:solidFill>
                <a:latin typeface="宋体" panose="02010600030101010101" pitchFamily="2" charset="-122"/>
                <a:ea typeface="宋体" panose="02010600030101010101" pitchFamily="2" charset="-122"/>
              </a:rPr>
              <a:t>美元手续费，就可以在美国西部得到一块土地，连续耕种</a:t>
            </a:r>
            <a:r>
              <a:rPr lang="en-US" altLang="zh-CN" sz="2400" b="1">
                <a:solidFill>
                  <a:schemeClr val="tx1"/>
                </a:solidFill>
                <a:latin typeface="宋体" panose="02010600030101010101" pitchFamily="2" charset="-122"/>
                <a:ea typeface="宋体" panose="02010600030101010101" pitchFamily="2" charset="-122"/>
              </a:rPr>
              <a:t>5</a:t>
            </a:r>
            <a:r>
              <a:rPr lang="zh-CN" altLang="en-US" sz="2400" b="1">
                <a:solidFill>
                  <a:schemeClr val="tx1"/>
                </a:solidFill>
                <a:latin typeface="宋体" panose="02010600030101010101" pitchFamily="2" charset="-122"/>
                <a:ea typeface="宋体" panose="02010600030101010101" pitchFamily="2" charset="-122"/>
              </a:rPr>
              <a:t>年后，这块土地就成为他的私有财产”</a:t>
            </a:r>
            <a:r>
              <a:rPr lang="zh-CN" altLang="en-US" sz="2400" b="1" smtClean="0">
                <a:solidFill>
                  <a:schemeClr val="tx1"/>
                </a:solidFill>
                <a:latin typeface="宋体" panose="02010600030101010101" pitchFamily="2" charset="-122"/>
                <a:ea typeface="宋体" panose="02010600030101010101" pitchFamily="2" charset="-122"/>
              </a:rPr>
              <a:t>。</a:t>
            </a:r>
            <a:endParaRPr lang="zh-CN" altLang="en-US" sz="2400" b="1">
              <a:solidFill>
                <a:schemeClr val="tx1"/>
              </a:solidFill>
              <a:latin typeface="宋体" panose="02010600030101010101" pitchFamily="2" charset="-122"/>
              <a:ea typeface="宋体" panose="02010600030101010101" pitchFamily="2" charset="-122"/>
            </a:endParaRPr>
          </a:p>
        </p:txBody>
      </p:sp>
      <p:sp>
        <p:nvSpPr>
          <p:cNvPr id="3" name="内容占位符 2"/>
          <p:cNvSpPr>
            <a:spLocks noGrp="1"/>
          </p:cNvSpPr>
          <p:nvPr>
            <p:ph idx="1"/>
          </p:nvPr>
        </p:nvSpPr>
        <p:spPr>
          <a:xfrm>
            <a:off x="107504" y="188640"/>
            <a:ext cx="8928992" cy="2736304"/>
          </a:xfrm>
        </p:spPr>
        <p:txBody>
          <a:bodyPr>
            <a:normAutofit fontScale="92500"/>
          </a:bodyPr>
          <a:lstStyle/>
          <a:p>
            <a:pPr marL="0" indent="0">
              <a:buNone/>
            </a:pPr>
            <a:r>
              <a:rPr lang="zh-CN" altLang="en-US" sz="4400" b="1" smtClean="0">
                <a:latin typeface="宋体" panose="02010600030101010101" pitchFamily="2" charset="-122"/>
                <a:ea typeface="宋体" panose="02010600030101010101" pitchFamily="2" charset="-122"/>
              </a:rPr>
              <a:t>过程：</a:t>
            </a:r>
            <a:endParaRPr lang="en-US" altLang="zh-CN" sz="4400" b="1" smtClean="0">
              <a:latin typeface="宋体"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a:t>
            </a: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1861</a:t>
            </a:r>
            <a:r>
              <a:rPr lang="zh-CN" altLang="en-US" sz="2800" b="1">
                <a:latin typeface="宋体" panose="02010600030101010101" pitchFamily="2" charset="-122"/>
                <a:ea typeface="宋体" panose="02010600030101010101" pitchFamily="2" charset="-122"/>
              </a:rPr>
              <a:t>年，美国内战</a:t>
            </a:r>
            <a:r>
              <a:rPr lang="zh-CN" altLang="en-US" sz="2800" b="1" smtClean="0">
                <a:latin typeface="宋体" panose="02010600030101010101" pitchFamily="2" charset="-122"/>
                <a:ea typeface="宋体" panose="02010600030101010101" pitchFamily="2" charset="-122"/>
              </a:rPr>
              <a:t>爆发；</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2</a:t>
            </a:r>
            <a:r>
              <a:rPr lang="zh-CN" altLang="en-US" sz="2800" b="1" smtClean="0">
                <a:latin typeface="宋体" panose="02010600030101010101" pitchFamily="2" charset="-122"/>
                <a:ea typeface="宋体" panose="02010600030101010101" pitchFamily="2" charset="-122"/>
              </a:rPr>
              <a:t>）颁布</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宅地法</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和</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解放黑人奴隶宣言</a:t>
            </a:r>
            <a:r>
              <a:rPr lang="en-US" altLang="zh-CN" sz="2800" b="1" smtClean="0">
                <a:latin typeface="宋体" panose="02010600030101010101" pitchFamily="2" charset="-122"/>
                <a:ea typeface="宋体" panose="02010600030101010101" pitchFamily="2" charset="-122"/>
              </a:rPr>
              <a:t>》</a:t>
            </a:r>
            <a:r>
              <a:rPr lang="zh-CN" altLang="en-US" sz="2800" b="1" smtClean="0">
                <a:latin typeface="宋体" panose="02010600030101010101" pitchFamily="2" charset="-122"/>
                <a:ea typeface="宋体" panose="02010600030101010101" pitchFamily="2" charset="-122"/>
              </a:rPr>
              <a:t>，赢得民众支持；</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3</a:t>
            </a:r>
            <a:r>
              <a:rPr lang="zh-CN" altLang="en-US" sz="2800" b="1" smtClean="0">
                <a:latin typeface="宋体" panose="02010600030101010101" pitchFamily="2" charset="-122"/>
                <a:ea typeface="宋体" panose="02010600030101010101" pitchFamily="2" charset="-122"/>
              </a:rPr>
              <a:t>）最终北方击败</a:t>
            </a:r>
            <a:r>
              <a:rPr lang="zh-CN" altLang="en-US" sz="2800" b="1">
                <a:latin typeface="宋体" panose="02010600030101010101" pitchFamily="2" charset="-122"/>
                <a:ea typeface="宋体" panose="02010600030101010101" pitchFamily="2" charset="-122"/>
              </a:rPr>
              <a:t>了南方分裂</a:t>
            </a:r>
            <a:r>
              <a:rPr lang="zh-CN" altLang="en-US" sz="2800" b="1" smtClean="0">
                <a:latin typeface="宋体" panose="02010600030101010101" pitchFamily="2" charset="-122"/>
                <a:ea typeface="宋体" panose="02010600030101010101" pitchFamily="2" charset="-122"/>
              </a:rPr>
              <a:t>势力，</a:t>
            </a:r>
            <a:r>
              <a:rPr lang="en-US" altLang="zh-CN" sz="2800" b="1" smtClean="0">
                <a:latin typeface="宋体" panose="02010600030101010101" pitchFamily="2" charset="-122"/>
                <a:ea typeface="宋体" panose="02010600030101010101" pitchFamily="2" charset="-122"/>
              </a:rPr>
              <a:t>1865</a:t>
            </a:r>
            <a:r>
              <a:rPr lang="zh-CN" altLang="en-US" sz="2800" b="1">
                <a:latin typeface="宋体" panose="02010600030101010101" pitchFamily="2" charset="-122"/>
                <a:ea typeface="宋体" panose="02010600030101010101" pitchFamily="2" charset="-122"/>
              </a:rPr>
              <a:t>年，内战</a:t>
            </a:r>
            <a:r>
              <a:rPr lang="zh-CN" altLang="en-US" sz="2800" b="1" smtClean="0">
                <a:latin typeface="宋体" panose="02010600030101010101" pitchFamily="2" charset="-122"/>
                <a:ea typeface="宋体" panose="02010600030101010101" pitchFamily="2" charset="-122"/>
              </a:rPr>
              <a:t>结束。</a:t>
            </a:r>
            <a:endParaRPr lang="zh-CN" altLang="en-US" sz="2800" b="1">
              <a:latin typeface="宋体" panose="02010600030101010101" pitchFamily="2" charset="-122"/>
              <a:ea typeface="宋体" panose="02010600030101010101" pitchFamily="2" charset="-122"/>
            </a:endParaRPr>
          </a:p>
        </p:txBody>
      </p:sp>
      <p:sp>
        <p:nvSpPr>
          <p:cNvPr id="4" name="内容占位符 2"/>
          <p:cNvSpPr txBox="1"/>
          <p:nvPr/>
        </p:nvSpPr>
        <p:spPr>
          <a:xfrm>
            <a:off x="0" y="4742368"/>
            <a:ext cx="9144000" cy="1728193"/>
          </a:xfrm>
          <a:prstGeom prst="rect">
            <a:avLst/>
          </a:prstGeom>
          <a:solidFill>
            <a:schemeClr val="bg2">
              <a:lumMod val="90000"/>
            </a:schemeClr>
          </a:solidFill>
        </p:spPr>
        <p:txBody>
          <a:bodyPr vert="horz" rtlCol="0">
            <a:normAutofit/>
          </a:bodyPr>
          <a:lstStyle>
            <a:lvl1pPr marL="342900" indent="-342900" algn="l" rtl="0" eaLnBrk="1" latinLnBrk="0" hangingPunct="1">
              <a:spcBef>
                <a:spcPct val="20000"/>
              </a:spcBef>
              <a:buClr>
                <a:schemeClr val="accent1"/>
              </a:buClr>
              <a:buSzPct val="50000"/>
              <a:buFont typeface="Wingdings 2" panose="05020102010507070707"/>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panose="05020102010507070707"/>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panose="05020102010507070707"/>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panose="05020102010507070707"/>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panose="05020102010507070707"/>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a:lstStyle>
          <a:p>
            <a:pPr marL="0" indent="0">
              <a:buFont typeface="Wingdings 2" panose="05020102010507070707"/>
              <a:buNone/>
            </a:pPr>
            <a:r>
              <a:rPr lang="en-US" altLang="zh-TW" sz="2400" b="1" smtClean="0">
                <a:latin typeface="宋体" panose="02010600030101010101" pitchFamily="2" charset="-122"/>
                <a:ea typeface="宋体" panose="02010600030101010101" pitchFamily="2" charset="-122"/>
              </a:rPr>
              <a:t>    </a:t>
            </a:r>
            <a:r>
              <a:rPr lang="zh-TW" altLang="zh-CN" sz="2400" b="1" smtClean="0">
                <a:latin typeface="宋体" panose="02010600030101010101" pitchFamily="2" charset="-122"/>
                <a:ea typeface="宋体" panose="02010600030101010101" pitchFamily="2" charset="-122"/>
              </a:rPr>
              <a:t>自1863年</a:t>
            </a:r>
            <a:r>
              <a:rPr lang="en-US" altLang="zh-TW" sz="2400" b="1" smtClean="0">
                <a:latin typeface="宋体" panose="02010600030101010101" pitchFamily="2" charset="-122"/>
                <a:ea typeface="宋体" panose="02010600030101010101" pitchFamily="2" charset="-122"/>
              </a:rPr>
              <a:t>1</a:t>
            </a:r>
            <a:r>
              <a:rPr lang="zh-TW" altLang="zh-CN" sz="2400" b="1" smtClean="0">
                <a:latin typeface="宋体" panose="02010600030101010101" pitchFamily="2" charset="-122"/>
                <a:ea typeface="宋体" panose="02010600030101010101" pitchFamily="2" charset="-122"/>
              </a:rPr>
              <a:t>月</a:t>
            </a:r>
            <a:r>
              <a:rPr lang="en-US" altLang="zh-TW" sz="2400" b="1" smtClean="0">
                <a:latin typeface="宋体" panose="02010600030101010101" pitchFamily="2" charset="-122"/>
                <a:ea typeface="宋体" panose="02010600030101010101" pitchFamily="2" charset="-122"/>
              </a:rPr>
              <a:t>2</a:t>
            </a:r>
            <a:r>
              <a:rPr lang="zh-TW" altLang="zh-CN" sz="2400" b="1" smtClean="0">
                <a:latin typeface="宋体" panose="02010600030101010101" pitchFamily="2" charset="-122"/>
                <a:ea typeface="宋体" panose="02010600030101010101" pitchFamily="2" charset="-122"/>
              </a:rPr>
              <a:t>日起，凡当时仍在叛乱的任何一个州或地区，其境内所有奴隶都应永远获得自由</a:t>
            </a:r>
            <a:r>
              <a:rPr lang="zh-CN" altLang="en-US" sz="2400" b="1" smtClean="0">
                <a:latin typeface="宋体" panose="02010600030101010101" pitchFamily="2" charset="-122"/>
                <a:ea typeface="宋体" panose="02010600030101010101" pitchFamily="2" charset="-122"/>
              </a:rPr>
              <a:t>。</a:t>
            </a:r>
            <a:endParaRPr lang="zh-CN" altLang="zh-CN" sz="2400" b="1" smtClean="0">
              <a:latin typeface="宋体" pitchFamily="2" charset="-122"/>
              <a:ea typeface="宋体" panose="02010600030101010101" pitchFamily="2" charset="-122"/>
            </a:endParaRPr>
          </a:p>
          <a:p>
            <a:pPr marL="0" indent="0">
              <a:buFont typeface="Wingdings 2" panose="05020102010507070707"/>
              <a:buNone/>
            </a:pPr>
            <a:r>
              <a:rPr lang="en-US" altLang="zh-TW" sz="2400" b="1" smtClean="0">
                <a:latin typeface="宋体" panose="02010600030101010101" pitchFamily="2" charset="-122"/>
                <a:ea typeface="宋体" panose="02010600030101010101" pitchFamily="2" charset="-122"/>
              </a:rPr>
              <a:t>     </a:t>
            </a:r>
            <a:r>
              <a:rPr lang="zh-TW" altLang="zh-CN" sz="2400" b="1" smtClean="0">
                <a:latin typeface="宋体" panose="02010600030101010101" pitchFamily="2" charset="-122"/>
                <a:ea typeface="宋体" panose="02010600030101010101" pitchFamily="2" charset="-122"/>
              </a:rPr>
              <a:t>——《解放黑人奴隶宣言》，刘绪贻、杨生茂主编《美国 通史》第3卷</a:t>
            </a:r>
            <a:endParaRPr lang="zh-CN" altLang="zh-CN" sz="2400" b="1" smtClean="0">
              <a:latin typeface="宋体" panose="02010600030101010101" pitchFamily="2" charset="-122"/>
              <a:ea typeface="宋体" panose="02010600030101010101" pitchFamily="2" charset="-122"/>
            </a:endParaRPr>
          </a:p>
        </p:txBody>
      </p:sp>
    </p:spTree>
  </p:cSld>
  <p:clrMapOvr>
    <a:masterClrMapping/>
  </p:clrMapOvr>
  <p:transition/>
  <p:timing/>
</p:sld>
</file>

<file path=ppt/slides/slide5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07504" y="116632"/>
            <a:ext cx="8928992" cy="2736304"/>
          </a:xfrm>
          <a:solidFill>
            <a:schemeClr val="accent1">
              <a:lumMod val="40000"/>
              <a:lumOff val="60000"/>
            </a:schemeClr>
          </a:solidFill>
        </p:spPr>
        <p:txBody>
          <a:bodyPr>
            <a:noAutofit/>
          </a:bodyPr>
          <a:lstStyle/>
          <a:p>
            <a:pPr algn="l"/>
            <a:r>
              <a:rPr lang="zh-CN" altLang="en-US" sz="2800" b="1">
                <a:latin typeface="+mn-ea"/>
                <a:ea typeface="+mn-ea"/>
              </a:rPr>
              <a:t>在南北战争以后的几十年中，美国经历了最惊人的经济发展。</a:t>
            </a:r>
            <a:r>
              <a:rPr lang="en-US" altLang="zh-CN" sz="2800" b="1">
                <a:latin typeface="+mn-ea"/>
                <a:ea typeface="+mn-ea"/>
              </a:rPr>
              <a:t>……</a:t>
            </a:r>
            <a:r>
              <a:rPr lang="zh-CN" altLang="en-US" sz="2800" b="1">
                <a:latin typeface="+mn-ea"/>
                <a:ea typeface="+mn-ea"/>
              </a:rPr>
              <a:t>最终结果是美国经济在</a:t>
            </a:r>
            <a:r>
              <a:rPr lang="en-US" altLang="zh-CN" sz="2800" b="1">
                <a:latin typeface="+mn-ea"/>
                <a:ea typeface="+mn-ea"/>
              </a:rPr>
              <a:t>19</a:t>
            </a:r>
            <a:r>
              <a:rPr lang="zh-CN" altLang="en-US" sz="2800" b="1">
                <a:latin typeface="+mn-ea"/>
                <a:ea typeface="+mn-ea"/>
              </a:rPr>
              <a:t>世纪后半叶以当时所不能比拟的速度突飞猛进：</a:t>
            </a:r>
            <a:r>
              <a:rPr lang="en-US" altLang="zh-CN" sz="2800" b="1">
                <a:latin typeface="+mn-ea"/>
                <a:ea typeface="+mn-ea"/>
              </a:rPr>
              <a:t>1860</a:t>
            </a:r>
            <a:r>
              <a:rPr lang="zh-CN" altLang="en-US" sz="2800" b="1">
                <a:latin typeface="+mn-ea"/>
                <a:ea typeface="+mn-ea"/>
              </a:rPr>
              <a:t>年，美国在世界工业国家中排在第四位，而到</a:t>
            </a:r>
            <a:r>
              <a:rPr lang="en-US" altLang="zh-CN" sz="2800" b="1">
                <a:latin typeface="+mn-ea"/>
                <a:ea typeface="+mn-ea"/>
              </a:rPr>
              <a:t>1894</a:t>
            </a:r>
            <a:r>
              <a:rPr lang="zh-CN" altLang="en-US" sz="2800" b="1">
                <a:latin typeface="+mn-ea"/>
                <a:ea typeface="+mn-ea"/>
              </a:rPr>
              <a:t>年时却跃居首位。</a:t>
            </a:r>
            <a:br>
              <a:rPr lang="zh-CN" altLang="en-US" sz="2800" b="1">
                <a:latin typeface="+mn-ea"/>
                <a:ea typeface="+mn-ea"/>
              </a:rPr>
            </a:br>
            <a:r>
              <a:rPr lang="zh-CN" altLang="en-US" sz="2800" b="1">
                <a:latin typeface="+mn-ea"/>
                <a:ea typeface="+mn-ea"/>
              </a:rPr>
              <a:t>                                       </a:t>
            </a:r>
            <a:r>
              <a:rPr lang="zh-CN" altLang="en-US" sz="2800" b="1" smtClean="0">
                <a:latin typeface="+mn-ea"/>
                <a:ea typeface="+mn-ea"/>
              </a:rPr>
              <a:t>  </a:t>
            </a:r>
            <a:r>
              <a:rPr lang="en-US" altLang="zh-CN" sz="2800" b="1">
                <a:latin typeface="+mn-ea"/>
                <a:ea typeface="+mn-ea"/>
              </a:rPr>
              <a:t>——</a:t>
            </a:r>
            <a:r>
              <a:rPr lang="zh-CN" altLang="en-US" sz="2800" b="1">
                <a:latin typeface="+mn-ea"/>
                <a:ea typeface="+mn-ea"/>
              </a:rPr>
              <a:t>斯塔夫理阿诺斯</a:t>
            </a:r>
            <a:r>
              <a:rPr lang="en-US" altLang="zh-CN" sz="2800" b="1">
                <a:latin typeface="+mn-ea"/>
                <a:ea typeface="+mn-ea"/>
              </a:rPr>
              <a:t>《</a:t>
            </a:r>
            <a:r>
              <a:rPr lang="zh-CN" altLang="en-US" sz="2800" b="1">
                <a:latin typeface="+mn-ea"/>
                <a:ea typeface="+mn-ea"/>
              </a:rPr>
              <a:t>全球通史</a:t>
            </a:r>
            <a:r>
              <a:rPr lang="en-US" altLang="zh-CN" sz="2800" b="1" smtClean="0">
                <a:latin typeface="+mn-ea"/>
                <a:ea typeface="+mn-ea"/>
              </a:rPr>
              <a:t>》</a:t>
            </a:r>
            <a:endParaRPr lang="zh-CN" altLang="en-US" sz="2800" b="1">
              <a:latin typeface="+mn-ea"/>
              <a:ea typeface="+mn-ea"/>
            </a:endParaRPr>
          </a:p>
        </p:txBody>
      </p:sp>
      <p:sp>
        <p:nvSpPr>
          <p:cNvPr id="3" name="内容占位符 2"/>
          <p:cNvSpPr>
            <a:spLocks noGrp="1"/>
          </p:cNvSpPr>
          <p:nvPr>
            <p:ph idx="1"/>
          </p:nvPr>
        </p:nvSpPr>
        <p:spPr>
          <a:xfrm>
            <a:off x="107504" y="3068960"/>
            <a:ext cx="8939396" cy="3384376"/>
          </a:xfrm>
        </p:spPr>
        <p:txBody>
          <a:bodyPr/>
          <a:lstStyle/>
          <a:p>
            <a:pPr marL="0" indent="0">
              <a:buNone/>
            </a:pPr>
            <a:r>
              <a:rPr lang="zh-CN" altLang="en-US" sz="2800" b="1" smtClean="0">
                <a:latin typeface="宋体" panose="02010600030101010101" pitchFamily="2" charset="-122"/>
                <a:ea typeface="宋体" panose="02010600030101010101" pitchFamily="2" charset="-122"/>
              </a:rPr>
              <a:t>积极：</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a:t>
            </a:r>
            <a:r>
              <a:rPr lang="zh-CN" altLang="en-US" sz="2800" b="1" smtClean="0">
                <a:latin typeface="宋体" panose="02010600030101010101" pitchFamily="2" charset="-122"/>
                <a:ea typeface="宋体" panose="02010600030101010101" pitchFamily="2" charset="-122"/>
              </a:rPr>
              <a:t>）联邦政府</a:t>
            </a:r>
            <a:r>
              <a:rPr lang="zh-CN" altLang="en-US" sz="2800" b="1">
                <a:latin typeface="宋体" panose="02010600030101010101" pitchFamily="2" charset="-122"/>
                <a:ea typeface="宋体" panose="02010600030101010101" pitchFamily="2" charset="-122"/>
              </a:rPr>
              <a:t>的胜利维护了美国的国家</a:t>
            </a:r>
            <a:r>
              <a:rPr lang="zh-CN" altLang="en-US" sz="2800" b="1" smtClean="0">
                <a:latin typeface="宋体" panose="02010600030101010101" pitchFamily="2" charset="-122"/>
                <a:ea typeface="宋体" panose="02010600030101010101" pitchFamily="2" charset="-122"/>
              </a:rPr>
              <a:t>统一；</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2</a:t>
            </a:r>
            <a:r>
              <a:rPr lang="zh-CN" altLang="en-US" sz="2800" b="1" smtClean="0">
                <a:latin typeface="宋体" panose="02010600030101010101" pitchFamily="2" charset="-122"/>
                <a:ea typeface="宋体" panose="02010600030101010101" pitchFamily="2" charset="-122"/>
              </a:rPr>
              <a:t>）基本</a:t>
            </a:r>
            <a:r>
              <a:rPr lang="zh-CN" altLang="en-US" sz="2800" b="1">
                <a:latin typeface="宋体" panose="02010600030101010101" pitchFamily="2" charset="-122"/>
                <a:ea typeface="宋体" panose="02010600030101010101" pitchFamily="2" charset="-122"/>
              </a:rPr>
              <a:t>解决了农民</a:t>
            </a:r>
            <a:r>
              <a:rPr lang="zh-CN" altLang="en-US" sz="2800" b="1" smtClean="0">
                <a:latin typeface="宋体" panose="02010600030101010101" pitchFamily="2" charset="-122"/>
                <a:ea typeface="宋体" panose="02010600030101010101" pitchFamily="2" charset="-122"/>
              </a:rPr>
              <a:t>的土地</a:t>
            </a:r>
            <a:r>
              <a:rPr lang="zh-CN" altLang="en-US" sz="2800" b="1">
                <a:latin typeface="宋体" panose="02010600030101010101" pitchFamily="2" charset="-122"/>
                <a:ea typeface="宋体" panose="02010600030101010101" pitchFamily="2" charset="-122"/>
              </a:rPr>
              <a:t>问题</a:t>
            </a:r>
            <a:r>
              <a:rPr lang="zh-CN" altLang="en-US" sz="2800" b="1" smtClean="0">
                <a:latin typeface="宋体" panose="02010600030101010101" pitchFamily="2" charset="-122"/>
                <a:ea typeface="宋体" panose="02010600030101010101" pitchFamily="2" charset="-122"/>
              </a:rPr>
              <a:t>，在</a:t>
            </a:r>
            <a:r>
              <a:rPr lang="zh-CN" altLang="en-US" sz="2800" b="1">
                <a:latin typeface="宋体" panose="02010600030101010101" pitchFamily="2" charset="-122"/>
                <a:ea typeface="宋体" panose="02010600030101010101" pitchFamily="2" charset="-122"/>
              </a:rPr>
              <a:t>法律上承认了黑人的公民权利，进一步完善了美国的</a:t>
            </a:r>
            <a:r>
              <a:rPr lang="zh-CN" altLang="en-US" sz="2800" b="1" smtClean="0">
                <a:latin typeface="宋体" panose="02010600030101010101" pitchFamily="2" charset="-122"/>
                <a:ea typeface="宋体" panose="02010600030101010101" pitchFamily="2" charset="-122"/>
              </a:rPr>
              <a:t>资本主义制度；</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3</a:t>
            </a:r>
            <a:r>
              <a:rPr lang="zh-CN" altLang="en-US" sz="2800" b="1" smtClean="0">
                <a:latin typeface="宋体" panose="02010600030101010101" pitchFamily="2" charset="-122"/>
                <a:ea typeface="宋体" panose="02010600030101010101" pitchFamily="2" charset="-122"/>
              </a:rPr>
              <a:t>）为美国资本主义经济的发展扫清了障碍；</a:t>
            </a:r>
            <a:endParaRPr lang="en-US" altLang="zh-CN" sz="2800" b="1" smtClean="0">
              <a:latin typeface="宋体" panose="02010600030101010101" pitchFamily="2" charset="-122"/>
              <a:ea typeface="宋体" panose="02010600030101010101" pitchFamily="2" charset="-122"/>
            </a:endParaRPr>
          </a:p>
          <a:p>
            <a:pPr marL="0" indent="0">
              <a:buNone/>
            </a:pPr>
            <a:r>
              <a:rPr lang="zh-CN" altLang="en-US" sz="2800" b="1" smtClean="0">
                <a:latin typeface="宋体" panose="02010600030101010101" pitchFamily="2" charset="-122"/>
                <a:ea typeface="宋体" panose="02010600030101010101" pitchFamily="2" charset="-122"/>
              </a:rPr>
              <a:t>局限：黑人</a:t>
            </a:r>
            <a:r>
              <a:rPr lang="zh-CN" altLang="en-US" sz="2800" b="1">
                <a:latin typeface="宋体" panose="02010600030101010101" pitchFamily="2" charset="-122"/>
                <a:ea typeface="宋体" panose="02010600030101010101" pitchFamily="2" charset="-122"/>
              </a:rPr>
              <a:t>仍备受歧视</a:t>
            </a:r>
            <a:r>
              <a:rPr lang="zh-CN" altLang="en-US" sz="2800" b="1" smtClean="0">
                <a:latin typeface="宋体" panose="02010600030101010101" pitchFamily="2" charset="-122"/>
                <a:ea typeface="宋体" panose="02010600030101010101" pitchFamily="2" charset="-122"/>
              </a:rPr>
              <a:t>。</a:t>
            </a:r>
            <a:endParaRPr lang="zh-CN" altLang="en-US" sz="2800" b="1">
              <a:latin typeface="宋体" panose="02010600030101010101" pitchFamily="2" charset="-122"/>
              <a:ea typeface="宋体" panose="02010600030101010101" pitchFamily="2" charset="-122"/>
            </a:endParaRPr>
          </a:p>
        </p:txBody>
      </p:sp>
    </p:spTree>
  </p:cSld>
  <p:clrMapOvr>
    <a:masterClrMapping/>
  </p:clrMapOvr>
  <p:transition/>
  <p:timing/>
</p:sld>
</file>

<file path=ppt/slides/slide5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267744" y="13513"/>
            <a:ext cx="4320480" cy="778099"/>
          </a:xfrm>
        </p:spPr>
        <p:txBody>
          <a:bodyPr>
            <a:normAutofit/>
          </a:bodyPr>
          <a:lstStyle/>
          <a:p>
            <a:r>
              <a:rPr lang="en-US" altLang="zh-CN" smtClean="0"/>
              <a:t>3</a:t>
            </a:r>
            <a:r>
              <a:rPr lang="zh-CN" altLang="en-US" smtClean="0"/>
              <a:t>、意大利</a:t>
            </a:r>
            <a:endParaRPr lang="zh-CN" altLang="en-US"/>
          </a:p>
        </p:txBody>
      </p:sp>
      <p:sp>
        <p:nvSpPr>
          <p:cNvPr id="3" name="内容占位符 2"/>
          <p:cNvSpPr>
            <a:spLocks noGrp="1"/>
          </p:cNvSpPr>
          <p:nvPr>
            <p:ph idx="1"/>
          </p:nvPr>
        </p:nvSpPr>
        <p:spPr>
          <a:xfrm>
            <a:off x="179512" y="1844824"/>
            <a:ext cx="8712968" cy="2836912"/>
          </a:xfrm>
        </p:spPr>
        <p:txBody>
          <a:bodyPr/>
          <a:lstStyle/>
          <a:p>
            <a:pPr marL="0" indent="0">
              <a:buNone/>
            </a:pPr>
            <a:r>
              <a:rPr lang="en-US" altLang="zh-TW" b="1" smtClean="0">
                <a:latin typeface="宋体" panose="02010600030101010101" pitchFamily="2" charset="-122"/>
                <a:ea typeface="宋体" panose="02010600030101010101" pitchFamily="2" charset="-122"/>
              </a:rPr>
              <a:t>    </a:t>
            </a:r>
            <a:r>
              <a:rPr lang="zh-TW" altLang="zh-CN" b="1" smtClean="0">
                <a:latin typeface="宋体" panose="02010600030101010101" pitchFamily="2" charset="-122"/>
                <a:ea typeface="宋体" panose="02010600030101010101" pitchFamily="2" charset="-122"/>
              </a:rPr>
              <a:t>19世纪</a:t>
            </a:r>
            <a:r>
              <a:rPr lang="zh-TW" altLang="zh-CN" b="1">
                <a:latin typeface="宋体" panose="02010600030101010101" pitchFamily="2" charset="-122"/>
                <a:ea typeface="宋体" panose="02010600030101010101" pitchFamily="2" charset="-122"/>
              </a:rPr>
              <a:t>中期，意大利和徳意志都处于分裂</a:t>
            </a:r>
            <a:r>
              <a:rPr lang="zh-TW" altLang="zh-CN" b="1" smtClean="0">
                <a:latin typeface="宋体" panose="02010600030101010101" pitchFamily="2" charset="-122"/>
                <a:ea typeface="宋体" panose="02010600030101010101" pitchFamily="2" charset="-122"/>
              </a:rPr>
              <a:t>状态</a:t>
            </a:r>
            <a:r>
              <a:rPr lang="zh-CN" altLang="en-US" b="1" smtClean="0">
                <a:latin typeface="宋体" panose="02010600030101010101" pitchFamily="2" charset="-122"/>
                <a:ea typeface="宋体" panose="02010600030101010101" pitchFamily="2" charset="-122"/>
              </a:rPr>
              <a:t>。</a:t>
            </a:r>
            <a:r>
              <a:rPr lang="zh-TW" altLang="zh-CN" b="1" smtClean="0">
                <a:latin typeface="宋体" panose="02010600030101010101" pitchFamily="2" charset="-122"/>
                <a:ea typeface="宋体" panose="02010600030101010101" pitchFamily="2" charset="-122"/>
              </a:rPr>
              <a:t>意大利</a:t>
            </a:r>
            <a:r>
              <a:rPr lang="zh-TW" altLang="zh-CN" b="1">
                <a:latin typeface="宋体" panose="02010600030101010101" pitchFamily="2" charset="-122"/>
                <a:ea typeface="宋体" panose="02010600030101010101" pitchFamily="2" charset="-122"/>
              </a:rPr>
              <a:t>通过革命和反侵略战争，于1861年建立意大利王国，</a:t>
            </a:r>
            <a:r>
              <a:rPr lang="zh-TW" altLang="zh-CN" b="1" smtClean="0">
                <a:latin typeface="宋体" panose="02010600030101010101" pitchFamily="2" charset="-122"/>
                <a:ea typeface="宋体" panose="02010600030101010101" pitchFamily="2" charset="-122"/>
              </a:rPr>
              <a:t>实行</a:t>
            </a:r>
            <a:r>
              <a:rPr lang="zh-TW" altLang="zh-CN" b="1">
                <a:latin typeface="宋体" panose="02010600030101010101" pitchFamily="2" charset="-122"/>
                <a:ea typeface="宋体" panose="02010600030101010101" pitchFamily="2" charset="-122"/>
              </a:rPr>
              <a:t>君主立宪制。以后意大利又先后从奥地利和法国手中</a:t>
            </a:r>
            <a:r>
              <a:rPr lang="zh-TW" altLang="zh-CN" b="1" smtClean="0">
                <a:latin typeface="宋体" panose="02010600030101010101" pitchFamily="2" charset="-122"/>
                <a:ea typeface="宋体" panose="02010600030101010101" pitchFamily="2" charset="-122"/>
              </a:rPr>
              <a:t>收复</a:t>
            </a:r>
            <a:r>
              <a:rPr lang="zh-TW" altLang="zh-CN" b="1">
                <a:latin typeface="宋体" panose="02010600030101010101" pitchFamily="2" charset="-122"/>
                <a:ea typeface="宋体" panose="02010600030101010101" pitchFamily="2" charset="-122"/>
              </a:rPr>
              <a:t>失地，1870年实现了国家</a:t>
            </a:r>
            <a:r>
              <a:rPr lang="zh-TW" altLang="zh-CN" b="1" smtClean="0">
                <a:latin typeface="宋体" panose="02010600030101010101" pitchFamily="2" charset="-122"/>
                <a:ea typeface="宋体" panose="02010600030101010101" pitchFamily="2" charset="-122"/>
              </a:rPr>
              <a:t>统</a:t>
            </a:r>
            <a:r>
              <a:rPr lang="zh-CN" altLang="en-US" b="1" smtClean="0">
                <a:latin typeface="宋体" panose="02010600030101010101" pitchFamily="2" charset="-122"/>
                <a:ea typeface="宋体" panose="02010600030101010101" pitchFamily="2" charset="-122"/>
              </a:rPr>
              <a:t>一。</a:t>
            </a:r>
            <a:endParaRPr lang="zh-CN" altLang="zh-CN" b="1">
              <a:latin typeface="宋体" panose="02010600030101010101" pitchFamily="2" charset="-122"/>
              <a:ea typeface="宋体" panose="02010600030101010101" pitchFamily="2" charset="-122"/>
            </a:endParaRPr>
          </a:p>
          <a:p>
            <a:pPr marL="0" indent="0">
              <a:buNone/>
            </a:pPr>
            <a:endParaRPr lang="zh-CN" altLang="en-US" b="1">
              <a:latin typeface="宋体" panose="02010600030101010101" pitchFamily="2" charset="-122"/>
              <a:ea typeface="宋体" panose="02010600030101010101" pitchFamily="2" charset="-122"/>
            </a:endParaRPr>
          </a:p>
        </p:txBody>
      </p:sp>
      <p:sp>
        <p:nvSpPr>
          <p:cNvPr id="4" name="TextBox 3"/>
          <p:cNvSpPr txBox="1"/>
          <p:nvPr/>
        </p:nvSpPr>
        <p:spPr>
          <a:xfrm>
            <a:off x="179512" y="692702"/>
            <a:ext cx="8568952" cy="953135"/>
          </a:xfrm>
          <a:prstGeom prst="rect">
            <a:avLst/>
          </a:prstGeom>
          <a:solidFill>
            <a:schemeClr val="bg2">
              <a:lumMod val="90000"/>
            </a:schemeClr>
          </a:solidFill>
        </p:spPr>
        <p:txBody>
          <a:bodyPr wrap="square" rtlCol="0">
            <a:spAutoFit/>
          </a:bodyPr>
          <a:lstStyle/>
          <a:p>
            <a:r>
              <a:rPr lang="zh-CN" altLang="en-US" sz="2800" b="1" smtClean="0">
                <a:latin typeface="宋体" panose="02010600030101010101" pitchFamily="2" charset="-122"/>
                <a:ea typeface="宋体" panose="02010600030101010101" pitchFamily="2" charset="-122"/>
              </a:rPr>
              <a:t>阅读材料，掌握意大利改革的背景、方式、政体、结果。</a:t>
            </a:r>
            <a:endParaRPr lang="zh-CN" altLang="en-US" sz="2800" b="1">
              <a:latin typeface="宋体" panose="02010600030101010101" pitchFamily="2" charset="-122"/>
              <a:ea typeface="宋体" panose="02010600030101010101" pitchFamily="2" charset="-122"/>
            </a:endParaRPr>
          </a:p>
        </p:txBody>
      </p:sp>
    </p:spTree>
  </p:cSld>
  <p:clrMapOvr>
    <a:masterClrMapping/>
  </p:clrMapOvr>
  <p:transition/>
  <p:timing/>
</p:sld>
</file>

<file path=ppt/slides/slide5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979712" y="116632"/>
            <a:ext cx="4680520" cy="706091"/>
          </a:xfrm>
        </p:spPr>
        <p:txBody>
          <a:bodyPr>
            <a:normAutofit fontScale="90000"/>
          </a:bodyPr>
          <a:lstStyle/>
          <a:p>
            <a:r>
              <a:rPr lang="en-US" altLang="zh-CN" smtClean="0"/>
              <a:t>4</a:t>
            </a:r>
            <a:r>
              <a:rPr lang="zh-CN" altLang="en-US" smtClean="0"/>
              <a:t>、德意志</a:t>
            </a:r>
            <a:endParaRPr lang="zh-CN" altLang="en-US"/>
          </a:p>
        </p:txBody>
      </p:sp>
      <p:sp>
        <p:nvSpPr>
          <p:cNvPr id="3" name="内容占位符 2"/>
          <p:cNvSpPr>
            <a:spLocks noGrp="1"/>
          </p:cNvSpPr>
          <p:nvPr>
            <p:ph idx="1"/>
          </p:nvPr>
        </p:nvSpPr>
        <p:spPr>
          <a:xfrm>
            <a:off x="251520" y="1916832"/>
            <a:ext cx="8496944" cy="3484984"/>
          </a:xfrm>
        </p:spPr>
        <p:txBody>
          <a:bodyPr>
            <a:normAutofit lnSpcReduction="10000"/>
          </a:bodyPr>
          <a:lstStyle/>
          <a:p>
            <a:pPr marL="0" indent="0">
              <a:buNone/>
            </a:pPr>
            <a:r>
              <a:rPr lang="zh-CN" altLang="en-US" b="1" smtClean="0">
                <a:latin typeface="宋体" panose="02010600030101010101" pitchFamily="2" charset="-122"/>
                <a:ea typeface="宋体" panose="02010600030101010101" pitchFamily="2" charset="-122"/>
              </a:rPr>
              <a:t>    </a:t>
            </a:r>
            <a:r>
              <a:rPr lang="zh-TW" altLang="zh-CN" b="1" smtClean="0">
                <a:latin typeface="宋体" panose="02010600030101010101" pitchFamily="2" charset="-122"/>
                <a:ea typeface="宋体" panose="02010600030101010101" pitchFamily="2" charset="-122"/>
                <a:sym typeface="+mn-ea"/>
              </a:rPr>
              <a:t>19世纪</a:t>
            </a:r>
            <a:r>
              <a:rPr lang="zh-TW" altLang="zh-CN" b="1">
                <a:latin typeface="宋体" panose="02010600030101010101" pitchFamily="2" charset="-122"/>
                <a:ea typeface="宋体" panose="02010600030101010101" pitchFamily="2" charset="-122"/>
                <a:sym typeface="+mn-ea"/>
              </a:rPr>
              <a:t>中期，徳意志处于分裂</a:t>
            </a:r>
            <a:r>
              <a:rPr lang="zh-TW" altLang="zh-CN" b="1" smtClean="0">
                <a:latin typeface="宋体" panose="02010600030101010101" pitchFamily="2" charset="-122"/>
                <a:ea typeface="宋体" panose="02010600030101010101" pitchFamily="2" charset="-122"/>
                <a:sym typeface="+mn-ea"/>
              </a:rPr>
              <a:t>状态</a:t>
            </a:r>
            <a:r>
              <a:rPr lang="zh-CN" altLang="en-US" b="1" smtClean="0">
                <a:latin typeface="宋体" panose="02010600030101010101" pitchFamily="2" charset="-122"/>
                <a:ea typeface="宋体" panose="02010600030101010101" pitchFamily="2" charset="-122"/>
                <a:sym typeface="+mn-ea"/>
              </a:rPr>
              <a:t>。</a:t>
            </a:r>
            <a:r>
              <a:rPr lang="zh-CN" altLang="en-US" b="1" smtClean="0">
                <a:latin typeface="宋体" panose="02010600030101010101" pitchFamily="2" charset="-122"/>
                <a:ea typeface="宋体" panose="02010600030101010101" pitchFamily="2" charset="-122"/>
              </a:rPr>
              <a:t>普鲁士</a:t>
            </a:r>
            <a:r>
              <a:rPr lang="zh-CN" altLang="en-US" b="1">
                <a:latin typeface="宋体" panose="02010600030101010101" pitchFamily="2" charset="-122"/>
                <a:ea typeface="宋体" panose="02010600030101010101" pitchFamily="2" charset="-122"/>
              </a:rPr>
              <a:t>和奥地利是德意志的两个最大邦国。普鲁士</a:t>
            </a:r>
            <a:r>
              <a:rPr lang="zh-CN" altLang="en-US" b="1" smtClean="0">
                <a:latin typeface="宋体" panose="02010600030101010101" pitchFamily="2" charset="-122"/>
                <a:ea typeface="宋体" panose="02010600030101010101" pitchFamily="2" charset="-122"/>
              </a:rPr>
              <a:t>国王威</a:t>
            </a:r>
            <a:r>
              <a:rPr lang="zh-CN" altLang="en-US" b="1">
                <a:latin typeface="宋体" panose="02010600030101010101" pitchFamily="2" charset="-122"/>
                <a:ea typeface="宋体" panose="02010600030101010101" pitchFamily="2" charset="-122"/>
              </a:rPr>
              <a:t>廉一世起用主张“铁血政策”的俾斯麦为</a:t>
            </a:r>
            <a:r>
              <a:rPr lang="zh-CN" altLang="en-US" b="1" smtClean="0">
                <a:latin typeface="宋体" panose="02010600030101010101" pitchFamily="2" charset="-122"/>
                <a:ea typeface="宋体" panose="02010600030101010101" pitchFamily="2" charset="-122"/>
              </a:rPr>
              <a:t>宰相。俾斯麦</a:t>
            </a:r>
            <a:r>
              <a:rPr lang="zh-CN" altLang="en-US" b="1">
                <a:latin typeface="宋体" panose="02010600030101010101" pitchFamily="2" charset="-122"/>
                <a:ea typeface="宋体" panose="02010600030101010101" pitchFamily="2" charset="-122"/>
              </a:rPr>
              <a:t>决心通过武力统一</a:t>
            </a:r>
            <a:r>
              <a:rPr lang="zh-CN" altLang="en-US" b="1" smtClean="0">
                <a:latin typeface="宋体" panose="02010600030101010101" pitchFamily="2" charset="-122"/>
                <a:ea typeface="宋体" panose="02010600030101010101" pitchFamily="2" charset="-122"/>
              </a:rPr>
              <a:t>德意志。</a:t>
            </a:r>
            <a:r>
              <a:rPr lang="en-US" altLang="zh-CN" b="1" smtClean="0">
                <a:latin typeface="宋体" panose="02010600030101010101" pitchFamily="2" charset="-122"/>
                <a:ea typeface="宋体" panose="02010600030101010101" pitchFamily="2" charset="-122"/>
              </a:rPr>
              <a:t>1864-1871</a:t>
            </a:r>
            <a:r>
              <a:rPr lang="zh-CN" altLang="en-US" b="1">
                <a:latin typeface="宋体" panose="02010600030101010101" pitchFamily="2" charset="-122"/>
                <a:ea typeface="宋体" panose="02010600030101010101" pitchFamily="2" charset="-122"/>
              </a:rPr>
              <a:t>年，普鲁士</a:t>
            </a:r>
            <a:r>
              <a:rPr lang="zh-CN" altLang="en-US" b="1" smtClean="0">
                <a:latin typeface="宋体" panose="02010600030101010101" pitchFamily="2" charset="-122"/>
                <a:ea typeface="宋体" panose="02010600030101010101" pitchFamily="2" charset="-122"/>
              </a:rPr>
              <a:t>先后击败</a:t>
            </a:r>
            <a:r>
              <a:rPr lang="zh-CN" altLang="en-US" b="1">
                <a:latin typeface="宋体" panose="02010600030101010101" pitchFamily="2" charset="-122"/>
                <a:ea typeface="宋体" panose="02010600030101010101" pitchFamily="2" charset="-122"/>
              </a:rPr>
              <a:t>丹麦、奥地利和法国，</a:t>
            </a:r>
            <a:r>
              <a:rPr lang="zh-CN" altLang="en-US" b="1" smtClean="0">
                <a:latin typeface="宋体" panose="02010600030101010101" pitchFamily="2" charset="-122"/>
                <a:ea typeface="宋体" panose="02010600030101010101" pitchFamily="2" charset="-122"/>
              </a:rPr>
              <a:t>统一了</a:t>
            </a:r>
            <a:r>
              <a:rPr lang="zh-CN" altLang="en-US" b="1">
                <a:latin typeface="宋体" panose="02010600030101010101" pitchFamily="2" charset="-122"/>
                <a:ea typeface="宋体" panose="02010600030101010101" pitchFamily="2" charset="-122"/>
              </a:rPr>
              <a:t>除奥地利以外的徳</a:t>
            </a:r>
            <a:r>
              <a:rPr lang="zh-CN" altLang="en-US" b="1" smtClean="0">
                <a:latin typeface="宋体" panose="02010600030101010101" pitchFamily="2" charset="-122"/>
                <a:ea typeface="宋体" panose="02010600030101010101" pitchFamily="2" charset="-122"/>
              </a:rPr>
              <a:t>意志。</a:t>
            </a:r>
            <a:r>
              <a:rPr lang="en-US" altLang="zh-CN" b="1">
                <a:latin typeface="宋体" panose="02010600030101010101" pitchFamily="2" charset="-122"/>
                <a:ea typeface="宋体" panose="02010600030101010101" pitchFamily="2" charset="-122"/>
              </a:rPr>
              <a:t>1871</a:t>
            </a:r>
            <a:r>
              <a:rPr lang="zh-CN" altLang="en-US" b="1">
                <a:latin typeface="宋体" panose="02010600030101010101" pitchFamily="2" charset="-122"/>
                <a:ea typeface="宋体" panose="02010600030101010101" pitchFamily="2" charset="-122"/>
              </a:rPr>
              <a:t>年，德意志帝国成立，实行君主立宪制</a:t>
            </a:r>
            <a:r>
              <a:rPr lang="zh-CN" altLang="en-US" b="1" smtClean="0">
                <a:latin typeface="宋体" panose="02010600030101010101" pitchFamily="2" charset="-122"/>
                <a:ea typeface="宋体" panose="02010600030101010101" pitchFamily="2" charset="-122"/>
              </a:rPr>
              <a:t>。</a:t>
            </a:r>
            <a:endParaRPr lang="zh-CN" altLang="en-US" b="1">
              <a:latin typeface="宋体" panose="02010600030101010101" pitchFamily="2" charset="-122"/>
              <a:ea typeface="宋体" panose="02010600030101010101" pitchFamily="2" charset="-122"/>
            </a:endParaRPr>
          </a:p>
        </p:txBody>
      </p:sp>
      <p:sp>
        <p:nvSpPr>
          <p:cNvPr id="4" name="TextBox 3"/>
          <p:cNvSpPr txBox="1"/>
          <p:nvPr/>
        </p:nvSpPr>
        <p:spPr>
          <a:xfrm>
            <a:off x="187663" y="836716"/>
            <a:ext cx="8568952" cy="954107"/>
          </a:xfrm>
          <a:prstGeom prst="rect">
            <a:avLst/>
          </a:prstGeom>
          <a:solidFill>
            <a:schemeClr val="bg2">
              <a:lumMod val="90000"/>
            </a:schemeClr>
          </a:solidFill>
        </p:spPr>
        <p:txBody>
          <a:bodyPr wrap="square" rtlCol="0">
            <a:spAutoFit/>
          </a:bodyPr>
          <a:lstStyle/>
          <a:p>
            <a:r>
              <a:rPr lang="zh-CN" altLang="en-US" sz="2800" b="1" smtClean="0">
                <a:latin typeface="宋体" panose="02010600030101010101" pitchFamily="2" charset="-122"/>
                <a:ea typeface="宋体" panose="02010600030101010101" pitchFamily="2" charset="-122"/>
              </a:rPr>
              <a:t>阅读材料，掌握德意志改革的背景、方式、主要人物、过程、政体和结果。</a:t>
            </a:r>
            <a:endParaRPr lang="zh-CN" altLang="en-US" sz="2800" b="1">
              <a:latin typeface="宋体" panose="02010600030101010101" pitchFamily="2" charset="-122"/>
              <a:ea typeface="宋体" panose="02010600030101010101" pitchFamily="2" charset="-122"/>
            </a:endParaRPr>
          </a:p>
        </p:txBody>
      </p:sp>
    </p:spTree>
  </p:cSld>
  <p:clrMapOvr>
    <a:masterClrMapping/>
  </p:clrMapOvr>
  <p:transition/>
  <p:timing/>
</p:sld>
</file>

<file path=ppt/slides/slide5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7200" y="107315"/>
            <a:ext cx="8229600" cy="824865"/>
          </a:xfrm>
        </p:spPr>
        <p:txBody>
          <a:bodyPr/>
          <a:lstStyle/>
          <a:p>
            <a:r>
              <a:rPr lang="zh-CN" altLang="en-US"/>
              <a:t>德意志的分裂</a:t>
            </a:r>
          </a:p>
        </p:txBody>
      </p:sp>
      <p:sp>
        <p:nvSpPr>
          <p:cNvPr id="3" name="内容占位符 2"/>
          <p:cNvSpPr>
            <a:spLocks noGrp="1"/>
          </p:cNvSpPr>
          <p:nvPr>
            <p:ph idx="1"/>
          </p:nvPr>
        </p:nvSpPr>
        <p:spPr>
          <a:xfrm>
            <a:off x="248285" y="932180"/>
            <a:ext cx="8562975" cy="1898015"/>
          </a:xfrm>
          <a:solidFill>
            <a:schemeClr val="bg2">
              <a:lumMod val="90000"/>
            </a:schemeClr>
          </a:solidFill>
        </p:spPr>
        <p:txBody>
          <a:bodyPr>
            <a:normAutofit lnSpcReduction="10000"/>
          </a:bodyPr>
          <a:lstStyle/>
          <a:p>
            <a:pPr marL="0" indent="0">
              <a:buNone/>
            </a:pPr>
            <a:r>
              <a:rPr lang="en-US" altLang="zh-CN" sz="2400" b="1" smtClean="0">
                <a:solidFill>
                  <a:schemeClr val="tx1"/>
                </a:solidFill>
                <a:effectLst/>
                <a:latin typeface="华文楷体" panose="02010600040101010101" pitchFamily="2" charset="-122"/>
                <a:ea typeface="华文楷体" panose="02010600040101010101" pitchFamily="2" charset="-122"/>
                <a:sym typeface="+mn-ea"/>
              </a:rPr>
              <a:t>        </a:t>
            </a:r>
            <a:r>
              <a:rPr lang="zh-CN" altLang="en-US" sz="2400" b="1" smtClean="0">
                <a:solidFill>
                  <a:schemeClr val="tx1"/>
                </a:solidFill>
                <a:effectLst/>
                <a:latin typeface="华文楷体" panose="02010600040101010101" pitchFamily="2" charset="-122"/>
                <a:ea typeface="华文楷体" panose="02010600040101010101" pitchFamily="2" charset="-122"/>
                <a:sym typeface="+mn-ea"/>
              </a:rPr>
              <a:t>长期以来</a:t>
            </a:r>
            <a:r>
              <a:rPr lang="zh-CN" altLang="en-US" sz="2400" b="1">
                <a:solidFill>
                  <a:schemeClr val="tx1"/>
                </a:solidFill>
                <a:effectLst/>
                <a:latin typeface="华文楷体" panose="02010600040101010101" pitchFamily="2" charset="-122"/>
                <a:ea typeface="华文楷体" panose="02010600040101010101" pitchFamily="2" charset="-122"/>
                <a:sym typeface="+mn-ea"/>
              </a:rPr>
              <a:t>德意志处于四分五裂的状态，到</a:t>
            </a:r>
            <a:r>
              <a:rPr lang="en-US" altLang="zh-CN" sz="2400" b="1">
                <a:solidFill>
                  <a:schemeClr val="tx1"/>
                </a:solidFill>
                <a:effectLst/>
                <a:latin typeface="华文楷体" panose="02010600040101010101" pitchFamily="2" charset="-122"/>
                <a:ea typeface="华文楷体" panose="02010600040101010101" pitchFamily="2" charset="-122"/>
                <a:sym typeface="+mn-ea"/>
              </a:rPr>
              <a:t>18</a:t>
            </a:r>
            <a:r>
              <a:rPr lang="zh-CN" altLang="en-US" sz="2400" b="1">
                <a:solidFill>
                  <a:schemeClr val="tx1"/>
                </a:solidFill>
                <a:effectLst/>
                <a:latin typeface="华文楷体" panose="02010600040101010101" pitchFamily="2" charset="-122"/>
                <a:ea typeface="华文楷体" panose="02010600040101010101" pitchFamily="2" charset="-122"/>
                <a:sym typeface="+mn-ea"/>
              </a:rPr>
              <a:t>世纪后期，德意志全境分布着</a:t>
            </a:r>
            <a:r>
              <a:rPr lang="en-US" altLang="zh-CN" sz="2400" b="1">
                <a:solidFill>
                  <a:schemeClr val="tx1"/>
                </a:solidFill>
                <a:effectLst/>
                <a:latin typeface="华文楷体" panose="02010600040101010101" pitchFamily="2" charset="-122"/>
                <a:ea typeface="华文楷体" panose="02010600040101010101" pitchFamily="2" charset="-122"/>
                <a:sym typeface="+mn-ea"/>
              </a:rPr>
              <a:t>296</a:t>
            </a:r>
            <a:r>
              <a:rPr lang="zh-CN" altLang="en-US" sz="2400" b="1">
                <a:solidFill>
                  <a:schemeClr val="tx1"/>
                </a:solidFill>
                <a:effectLst/>
                <a:latin typeface="华文楷体" panose="02010600040101010101" pitchFamily="2" charset="-122"/>
                <a:ea typeface="华文楷体" panose="02010600040101010101" pitchFamily="2" charset="-122"/>
                <a:sym typeface="+mn-ea"/>
              </a:rPr>
              <a:t>个邦国，各邦之间关卡林立。一个商人从柏林去瑞士必须经过十个国家，兑换十次货币，办理十次过境手续，缴纳的关税超过他所运货物的价值。         </a:t>
            </a:r>
            <a:r>
              <a:rPr lang="zh-CN" altLang="en-US" sz="2400" b="1" smtClean="0">
                <a:solidFill>
                  <a:schemeClr val="tx1"/>
                </a:solidFill>
                <a:effectLst/>
                <a:latin typeface="华文楷体" panose="02010600040101010101" pitchFamily="2" charset="-122"/>
                <a:ea typeface="华文楷体" panose="02010600040101010101" pitchFamily="2" charset="-122"/>
                <a:sym typeface="+mn-ea"/>
              </a:rPr>
              <a:t>         </a:t>
            </a:r>
          </a:p>
          <a:p>
            <a:pPr marL="0" indent="0">
              <a:buNone/>
            </a:pPr>
            <a:r>
              <a:rPr lang="zh-CN" altLang="en-US" sz="2400" b="1" smtClean="0">
                <a:solidFill>
                  <a:schemeClr val="tx1"/>
                </a:solidFill>
                <a:effectLst/>
                <a:latin typeface="华文楷体" panose="02010600040101010101" pitchFamily="2" charset="-122"/>
                <a:ea typeface="华文楷体" panose="02010600040101010101" pitchFamily="2" charset="-122"/>
                <a:sym typeface="+mn-ea"/>
              </a:rPr>
              <a:t>                                                    </a:t>
            </a:r>
            <a:r>
              <a:rPr lang="en-US" altLang="zh-CN" sz="2400" b="1">
                <a:solidFill>
                  <a:schemeClr val="tx1"/>
                </a:solidFill>
                <a:effectLst/>
                <a:latin typeface="华文楷体" panose="02010600040101010101" pitchFamily="2" charset="-122"/>
                <a:ea typeface="华文楷体" panose="02010600040101010101" pitchFamily="2" charset="-122"/>
                <a:sym typeface="+mn-ea"/>
              </a:rPr>
              <a:t>——《</a:t>
            </a:r>
            <a:r>
              <a:rPr lang="zh-CN" altLang="en-US" sz="2400" b="1">
                <a:solidFill>
                  <a:schemeClr val="tx1"/>
                </a:solidFill>
                <a:effectLst/>
                <a:latin typeface="华文楷体" panose="02010600040101010101" pitchFamily="2" charset="-122"/>
                <a:ea typeface="华文楷体" panose="02010600040101010101" pitchFamily="2" charset="-122"/>
                <a:sym typeface="+mn-ea"/>
              </a:rPr>
              <a:t>大国崛起</a:t>
            </a:r>
            <a:r>
              <a:rPr lang="en-US" altLang="zh-CN" sz="2400" b="1">
                <a:solidFill>
                  <a:schemeClr val="tx1"/>
                </a:solidFill>
                <a:effectLst/>
                <a:latin typeface="华文楷体" panose="02010600040101010101" pitchFamily="2" charset="-122"/>
                <a:ea typeface="华文楷体" panose="02010600040101010101" pitchFamily="2" charset="-122"/>
                <a:sym typeface="+mn-ea"/>
              </a:rPr>
              <a:t>·</a:t>
            </a:r>
            <a:r>
              <a:rPr lang="zh-CN" altLang="en-US" sz="2400" b="1">
                <a:solidFill>
                  <a:schemeClr val="tx1"/>
                </a:solidFill>
                <a:effectLst/>
                <a:latin typeface="华文楷体" panose="02010600040101010101" pitchFamily="2" charset="-122"/>
                <a:ea typeface="华文楷体" panose="02010600040101010101" pitchFamily="2" charset="-122"/>
                <a:sym typeface="+mn-ea"/>
              </a:rPr>
              <a:t>帝国春秋</a:t>
            </a:r>
            <a:r>
              <a:rPr lang="en-US" altLang="zh-CN" sz="2400" b="1">
                <a:solidFill>
                  <a:schemeClr val="tx1"/>
                </a:solidFill>
                <a:effectLst/>
                <a:latin typeface="华文楷体" panose="02010600040101010101" pitchFamily="2" charset="-122"/>
                <a:ea typeface="华文楷体" panose="02010600040101010101" pitchFamily="2" charset="-122"/>
                <a:sym typeface="+mn-ea"/>
              </a:rPr>
              <a:t>》</a:t>
            </a:r>
          </a:p>
        </p:txBody>
      </p:sp>
      <p:sp>
        <p:nvSpPr>
          <p:cNvPr id="4" name="矩形 3"/>
          <p:cNvSpPr/>
          <p:nvPr/>
        </p:nvSpPr>
        <p:spPr>
          <a:xfrm>
            <a:off x="248269" y="2830052"/>
            <a:ext cx="8532439" cy="1198880"/>
          </a:xfrm>
          <a:prstGeom prst="rect">
            <a:avLst/>
          </a:prstGeom>
          <a:solidFill>
            <a:srgbClr val="FFFF00"/>
          </a:solidFill>
        </p:spPr>
        <p:txBody>
          <a:bodyPr wrap="square">
            <a:spAutoFit/>
          </a:bodyPr>
          <a:lstStyle/>
          <a:p>
            <a:r>
              <a:rPr lang="zh-CN" altLang="en-US" sz="2400" b="1" smtClean="0">
                <a:solidFill>
                  <a:schemeClr val="tx1"/>
                </a:solidFill>
                <a:latin typeface="华文楷体" panose="02010600040101010101" pitchFamily="2" charset="-122"/>
                <a:ea typeface="华文楷体" panose="02010600040101010101" pitchFamily="2" charset="-122"/>
              </a:rPr>
              <a:t>        随着</a:t>
            </a:r>
            <a:r>
              <a:rPr lang="zh-CN" altLang="en-US" sz="2400" b="1">
                <a:solidFill>
                  <a:schemeClr val="tx1"/>
                </a:solidFill>
                <a:latin typeface="华文楷体" panose="02010600040101010101" pitchFamily="2" charset="-122"/>
                <a:ea typeface="华文楷体" panose="02010600040101010101" pitchFamily="2" charset="-122"/>
              </a:rPr>
              <a:t>资本主义的发展，统一的呼声日益强烈；当时以普鲁士和奥地利两个邦国实力最为强大，都想由自己领导德国的统一，并为此展开明里暗里的竞争。</a:t>
            </a:r>
          </a:p>
        </p:txBody>
      </p:sp>
      <p:sp>
        <p:nvSpPr>
          <p:cNvPr id="5" name="文本框 4"/>
          <p:cNvSpPr txBox="1"/>
          <p:nvPr/>
        </p:nvSpPr>
        <p:spPr>
          <a:xfrm>
            <a:off x="248285" y="4029075"/>
            <a:ext cx="8562340" cy="2676525"/>
          </a:xfrm>
          <a:prstGeom prst="rect">
            <a:avLst/>
          </a:prstGeom>
          <a:solidFill>
            <a:srgbClr val="92D050"/>
          </a:solidFill>
        </p:spPr>
        <p:txBody>
          <a:bodyPr wrap="square" rtlCol="0" anchor="t">
            <a:spAutoFit/>
          </a:bodyPr>
          <a:lstStyle/>
          <a:p>
            <a:r>
              <a:rPr lang="zh-CN" altLang="en-US" sz="2400" b="1" smtClean="0">
                <a:solidFill>
                  <a:schemeClr val="tx1"/>
                </a:solidFill>
                <a:latin typeface="华文楷体" panose="02010600040101010101" pitchFamily="2" charset="-122"/>
                <a:ea typeface="华文楷体" panose="02010600040101010101" pitchFamily="2" charset="-122"/>
                <a:sym typeface="+mn-ea"/>
              </a:rPr>
              <a:t>普鲁士</a:t>
            </a:r>
            <a:r>
              <a:rPr lang="zh-CN" altLang="en-US" sz="2400" b="1">
                <a:solidFill>
                  <a:schemeClr val="tx1"/>
                </a:solidFill>
                <a:latin typeface="华文楷体" panose="02010600040101010101" pitchFamily="2" charset="-122"/>
                <a:ea typeface="华文楷体" panose="02010600040101010101" pitchFamily="2" charset="-122"/>
                <a:sym typeface="+mn-ea"/>
              </a:rPr>
              <a:t>有欧洲最强大的陆军，其现役军人在人口总数中的比例占欧洲第一，</a:t>
            </a:r>
            <a:r>
              <a:rPr lang="zh-CN" altLang="en-US" sz="2400" b="1">
                <a:solidFill>
                  <a:schemeClr val="tx1"/>
                </a:solidFill>
                <a:latin typeface="华文楷体" panose="02010600040101010101" pitchFamily="2" charset="-122"/>
                <a:ea typeface="华文楷体" panose="02010600040101010101" pitchFamily="2" charset="-122"/>
                <a:sym typeface="宋体" panose="02010600030101010101" pitchFamily="2" charset="-122"/>
              </a:rPr>
              <a:t>……普鲁士有发达的工业和农业，这成为强大军事力量的源泉。</a:t>
            </a:r>
          </a:p>
          <a:p>
            <a:r>
              <a:rPr lang="zh-CN" altLang="en-US" sz="2400" b="1">
                <a:solidFill>
                  <a:schemeClr val="tx1"/>
                </a:solidFill>
                <a:latin typeface="华文楷体" panose="02010600040101010101" pitchFamily="2" charset="-122"/>
                <a:ea typeface="华文楷体" panose="02010600040101010101" pitchFamily="2" charset="-122"/>
                <a:sym typeface="宋体" panose="02010600030101010101" pitchFamily="2" charset="-122"/>
              </a:rPr>
              <a:t>                            </a:t>
            </a:r>
            <a:r>
              <a:rPr lang="zh-CN" altLang="en-US" sz="2400" b="1" smtClean="0">
                <a:solidFill>
                  <a:schemeClr val="tx1"/>
                </a:solidFill>
                <a:latin typeface="华文楷体" panose="02010600040101010101" pitchFamily="2" charset="-122"/>
                <a:ea typeface="华文楷体" panose="02010600040101010101" pitchFamily="2" charset="-122"/>
                <a:sym typeface="宋体" panose="02010600030101010101" pitchFamily="2" charset="-122"/>
              </a:rPr>
              <a:t>    ——</a:t>
            </a:r>
            <a:r>
              <a:rPr lang="zh-CN" altLang="en-US" sz="2400" b="1">
                <a:solidFill>
                  <a:schemeClr val="tx1"/>
                </a:solidFill>
                <a:latin typeface="华文楷体" panose="02010600040101010101" pitchFamily="2" charset="-122"/>
                <a:ea typeface="华文楷体" panose="02010600040101010101" pitchFamily="2" charset="-122"/>
                <a:sym typeface="宋体" panose="02010600030101010101" pitchFamily="2" charset="-122"/>
              </a:rPr>
              <a:t>吴于廑、齐世荣</a:t>
            </a:r>
            <a:r>
              <a:rPr lang="zh-CN" altLang="en-US" sz="2400" b="1" smtClean="0">
                <a:solidFill>
                  <a:schemeClr val="tx1"/>
                </a:solidFill>
                <a:latin typeface="华文楷体" panose="02010600040101010101" pitchFamily="2" charset="-122"/>
                <a:ea typeface="华文楷体" panose="02010600040101010101" pitchFamily="2" charset="-122"/>
                <a:sym typeface="宋体" panose="02010600030101010101" pitchFamily="2" charset="-122"/>
              </a:rPr>
              <a:t>《世界近代史》</a:t>
            </a:r>
            <a:endParaRPr lang="en-US" altLang="zh-CN" sz="2400" b="1">
              <a:solidFill>
                <a:schemeClr val="tx1"/>
              </a:solidFill>
              <a:latin typeface="华文楷体" panose="02010600040101010101" pitchFamily="2" charset="-122"/>
              <a:ea typeface="华文楷体" panose="02010600040101010101" pitchFamily="2" charset="-122"/>
              <a:sym typeface="宋体" pitchFamily="2" charset="-122"/>
            </a:endParaRPr>
          </a:p>
          <a:p>
            <a:r>
              <a:rPr lang="zh-CN" altLang="en-US" sz="2400" b="1" smtClean="0">
                <a:solidFill>
                  <a:schemeClr val="tx1"/>
                </a:solidFill>
                <a:latin typeface="华文楷体" panose="02010600040101010101" pitchFamily="2" charset="-122"/>
                <a:ea typeface="华文楷体" panose="02010600040101010101" pitchFamily="2" charset="-122"/>
                <a:sym typeface="+mn-ea"/>
              </a:rPr>
              <a:t>        经济</a:t>
            </a:r>
            <a:r>
              <a:rPr lang="zh-CN" altLang="en-US" sz="2400" b="1">
                <a:solidFill>
                  <a:schemeClr val="tx1"/>
                </a:solidFill>
                <a:latin typeface="华文楷体" panose="02010600040101010101" pitchFamily="2" charset="-122"/>
                <a:ea typeface="华文楷体" panose="02010600040101010101" pitchFamily="2" charset="-122"/>
                <a:sym typeface="+mn-ea"/>
              </a:rPr>
              <a:t>利益的资产阶级化使普鲁士容克地主和德国资产阶级一样, 把统一德国当成了自己的历史使命。</a:t>
            </a:r>
            <a:endParaRPr lang="zh-CN" altLang="en-US" sz="2400" b="1">
              <a:solidFill>
                <a:schemeClr val="tx1"/>
              </a:solidFill>
              <a:latin typeface="华文楷体" panose="02010600040101010101" pitchFamily="2" charset="-122"/>
              <a:ea typeface="华文楷体" panose="02010600040101010101" pitchFamily="2" charset="-122"/>
            </a:endParaRPr>
          </a:p>
          <a:p>
            <a:pPr algn="r"/>
            <a:r>
              <a:rPr lang="zh-CN" altLang="en-US" sz="2400" b="1">
                <a:solidFill>
                  <a:schemeClr val="tx1"/>
                </a:solidFill>
                <a:latin typeface="华文楷体" panose="02010600040101010101" pitchFamily="2" charset="-122"/>
                <a:ea typeface="华文楷体" panose="02010600040101010101" pitchFamily="2" charset="-122"/>
                <a:sym typeface="+mn-ea"/>
              </a:rPr>
              <a:t>            </a:t>
            </a:r>
            <a:r>
              <a:rPr lang="zh-CN" altLang="en-US" sz="2400" b="1" smtClean="0">
                <a:solidFill>
                  <a:schemeClr val="tx1"/>
                </a:solidFill>
                <a:latin typeface="华文楷体" panose="02010600040101010101" pitchFamily="2" charset="-122"/>
                <a:ea typeface="华文楷体" panose="02010600040101010101" pitchFamily="2" charset="-122"/>
                <a:sym typeface="+mn-ea"/>
              </a:rPr>
              <a:t>           ——</a:t>
            </a:r>
            <a:r>
              <a:rPr lang="zh-CN" altLang="en-US" sz="2400" b="1">
                <a:solidFill>
                  <a:schemeClr val="tx1"/>
                </a:solidFill>
                <a:latin typeface="华文楷体" panose="02010600040101010101" pitchFamily="2" charset="-122"/>
                <a:ea typeface="华文楷体" panose="02010600040101010101" pitchFamily="2" charset="-122"/>
                <a:sym typeface="+mn-ea"/>
              </a:rPr>
              <a:t>《19 世纪德国统一运动的再思考》邢顺华</a:t>
            </a:r>
          </a:p>
        </p:txBody>
      </p:sp>
      <p:pic>
        <p:nvPicPr>
          <p:cNvPr id="16387" name="Picture 2" descr="bismak2"/>
          <p:cNvPicPr>
            <a:picLocks noChangeAspect="1" noChangeArrowheads="1"/>
          </p:cNvPicPr>
          <p:nvPr/>
        </p:nvPicPr>
        <p:blipFill>
          <a:blip r:embed="rId2"/>
          <a:stretch>
            <a:fillRect/>
          </a:stretch>
        </p:blipFill>
        <p:spPr bwMode="auto">
          <a:xfrm>
            <a:off x="2344420" y="899795"/>
            <a:ext cx="4980305" cy="5805805"/>
          </a:xfrm>
          <a:prstGeom prst="rect">
            <a:avLst/>
          </a:prstGeom>
          <a:noFill/>
          <a:ln w="9525">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
                                          </p:val>
                                        </p:tav>
                                        <p:tav tm="100000">
                                          <p:val>
                                            <p:strVal val="#ppt_x"/>
                                          </p:val>
                                        </p:tav>
                                      </p:tavLst>
                                    </p:anim>
                                    <p:anim calcmode="lin" valueType="num">
                                      <p:cBhvr>
                                        <p:cTn id="3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 presetClass="entr" presetSubtype="4" fill="hold" nodeType="clickEffect">
                                  <p:stCondLst>
                                    <p:cond delay="0"/>
                                  </p:stCondLst>
                                  <p:childTnLst>
                                    <p:set>
                                      <p:cBhvr>
                                        <p:cTn id="44" dur="1" fill="hold">
                                          <p:stCondLst>
                                            <p:cond delay="0"/>
                                          </p:stCondLst>
                                        </p:cTn>
                                        <p:tgtEl>
                                          <p:spTgt spid="16387"/>
                                        </p:tgtEl>
                                        <p:attrNameLst>
                                          <p:attrName>style.visibility</p:attrName>
                                        </p:attrNameLst>
                                      </p:cBhvr>
                                      <p:to>
                                        <p:strVal val="visible"/>
                                      </p:to>
                                    </p:set>
                                    <p:anim calcmode="lin" valueType="num">
                                      <p:cBhvr additive="base">
                                        <p:cTn id="45" dur="500" fill="hold"/>
                                        <p:tgtEl>
                                          <p:spTgt spid="16387"/>
                                        </p:tgtEl>
                                        <p:attrNameLst>
                                          <p:attrName>ppt_x</p:attrName>
                                        </p:attrNameLst>
                                      </p:cBhvr>
                                      <p:tavLst>
                                        <p:tav tm="0">
                                          <p:val>
                                            <p:strVal val="#ppt_x"/>
                                          </p:val>
                                        </p:tav>
                                        <p:tav tm="100000">
                                          <p:val>
                                            <p:strVal val="#ppt_x"/>
                                          </p:val>
                                        </p:tav>
                                      </p:tavLst>
                                    </p:anim>
                                    <p:anim calcmode="lin" valueType="num">
                                      <p:cBhvr additive="base">
                                        <p:cTn id="46" dur="500" fill="hold"/>
                                        <p:tgtEl>
                                          <p:spTgt spid="163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P spid="4" grpId="0"/>
      <p:bldP spid="5" grpId="0"/>
    </p:bldLst>
  </p:timing>
</p:sld>
</file>

<file path=ppt/slides/slide5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8436" name="Group 4"/>
          <p:cNvGraphicFramePr>
            <a:graphicFrameLocks noGrp="1"/>
          </p:cNvGraphicFramePr>
          <p:nvPr/>
        </p:nvGraphicFramePr>
        <p:xfrm>
          <a:off x="2" y="724893"/>
          <a:ext cx="8785225" cy="6109050"/>
        </p:xfrm>
        <a:graphic>
          <a:graphicData uri="http://schemas.openxmlformats.org/drawingml/2006/table">
            <a:tbl>
              <a:tblPr>
                <a:tableStyleId>{3C2FFA5D-87B4-456A-9821-1D502468CF0F}</a:tableStyleId>
              </a:tblPr>
              <a:tblGrid>
                <a:gridCol w="646113"/>
                <a:gridCol w="487362"/>
                <a:gridCol w="1346200"/>
                <a:gridCol w="6305550"/>
              </a:tblGrid>
              <a:tr h="906780">
                <a:tc rowSpan="7">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endParaRPr kumimoji="0" lang="zh-CN" altLang="en-US" sz="1600" b="1" i="0" u="none" strike="noStrike" cap="none" normalizeH="0" baseline="0" smtClean="0">
                        <a:ln>
                          <a:noFill/>
                        </a:ln>
                        <a:solidFill>
                          <a:schemeClr val="tx1"/>
                        </a:solidFill>
                        <a:effectLst/>
                        <a:latin typeface="宋体" pitchFamily="2" charset="-122"/>
                        <a:ea typeface="微软雅黑" pitchFamily="34" charset="-122"/>
                        <a:sym typeface="宋体" pitchFamily="2" charset="-122"/>
                      </a:endParaRPr>
                    </a:p>
                  </a:txBody>
                  <a:tcPr marL="90170" marR="90170" marT="46987" marB="46987" horzOverflow="overflow">
                    <a:solidFill>
                      <a:schemeClr val="bg2"/>
                    </a:solidFill>
                  </a:tcPr>
                </a:tc>
                <a:tc rowSpan="2">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endParaRPr kumimoji="0" lang="zh-CN" altLang="en-US" sz="2800" u="none" strike="noStrike" cap="none" normalizeH="0" baseline="0" smtClean="0">
                        <a:ln>
                          <a:noFill/>
                        </a:ln>
                        <a:effectLst/>
                        <a:sym typeface="宋体" panose="02010600030101010101" pitchFamily="2" charset="-122"/>
                      </a:endParaRPr>
                    </a:p>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32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皇帝</a:t>
                      </a:r>
                      <a:endParaRPr kumimoji="0" lang="zh-CN" altLang="en-US" sz="32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sym typeface="宋体" panose="02010600030101010101" pitchFamily="2" charset="-122"/>
                      </a:endParaRPr>
                    </a:p>
                  </a:txBody>
                  <a:tcPr marL="90170" marR="90170" marT="46987" marB="46987" horzOverflow="overflow">
                    <a:solidFill>
                      <a:schemeClr val="bg2"/>
                    </a:solidFill>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产生</a:t>
                      </a:r>
                      <a:r>
                        <a:rPr kumimoji="0" lang="en-US"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及</a:t>
                      </a:r>
                      <a:r>
                        <a:rPr kumimoji="0" lang="zh-CN" altLang="en-US"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地位</a:t>
                      </a:r>
                      <a:endParaRPr kumimoji="0" lang="zh-CN" altLang="en-US" sz="28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sym typeface="宋体" panose="02010600030101010101" pitchFamily="2" charset="-122"/>
                      </a:endParaRPr>
                    </a:p>
                  </a:txBody>
                  <a:tcPr marL="90170" marR="90170" marT="46987" marB="46987" horzOverflow="overflow">
                    <a:solidFill>
                      <a:schemeClr val="bg2"/>
                    </a:solidFill>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2800" u="none" strike="noStrike" cap="none" normalizeH="0" baseline="0" smtClean="0">
                          <a:ln>
                            <a:noFill/>
                          </a:ln>
                          <a:effectLst/>
                          <a:sym typeface="宋体" panose="02010600030101010101" pitchFamily="2" charset="-122"/>
                        </a:rPr>
                        <a:t> </a:t>
                      </a:r>
                      <a:endParaRPr kumimoji="0" lang="zh-CN" altLang="en-US" sz="2800" b="1" i="0" u="none" strike="noStrike" cap="none" normalizeH="0" baseline="0" smtClean="0">
                        <a:ln>
                          <a:noFill/>
                        </a:ln>
                        <a:solidFill>
                          <a:schemeClr val="tx1"/>
                        </a:solidFill>
                        <a:effectLst/>
                        <a:latin typeface="宋体" panose="02010600030101010101" pitchFamily="2" charset="-122"/>
                        <a:ea typeface="微软雅黑" panose="020b0503020204020204" pitchFamily="34" charset="-122"/>
                        <a:sym typeface="宋体" panose="02010600030101010101" pitchFamily="2" charset="-122"/>
                      </a:endParaRPr>
                    </a:p>
                  </a:txBody>
                  <a:tcPr marL="90170" marR="90170" marT="46987" marB="46987" horzOverflow="overflow">
                    <a:solidFill>
                      <a:schemeClr val="bg2"/>
                    </a:solidFill>
                  </a:tcPr>
                </a:tc>
              </a:tr>
              <a:tr h="671473">
                <a:tc vMerge="1">
                  <a:txBody>
                    <a:bodyPr vert="horz" wrap="square"/>
                    <a:lstStyle/>
                    <a:p>
                      <a:endParaRPr/>
                    </a:p>
                  </a:txBody>
                  <a:tcPr/>
                </a:tc>
                <a:tc vMerge="1">
                  <a:txBody>
                    <a:bodyPr vert="horz" wrap="square"/>
                    <a:lstStyle/>
                    <a:p>
                      <a:endParaRPr/>
                    </a:p>
                  </a:txBody>
                  <a:tcPr/>
                </a:tc>
                <a:tc>
                  <a:txBody>
                    <a:bodyPr vert="horz" wrap="square"/>
                    <a:lstStyle/>
                    <a:p>
                      <a:pPr marL="0" marR="0" lvl="0" indent="0" algn="ctr" defTabSz="914400" rtl="0" eaLnBrk="1" fontAlgn="base" latinLnBrk="1" hangingPunct="1">
                        <a:lnSpc>
                          <a:spcPts val="2400"/>
                        </a:lnSpc>
                        <a:spcBef>
                          <a:spcPct val="20000"/>
                        </a:spcBef>
                        <a:spcAft>
                          <a:spcPct val="0"/>
                        </a:spcAft>
                        <a:buClrTx/>
                        <a:buSzTx/>
                        <a:buFontTx/>
                        <a:buNone/>
                      </a:pPr>
                      <a:endParaRPr kumimoji="0" lang="zh-CN" sz="2800" b="1" i="0" u="none" strike="noStrike" cap="none" normalizeH="0" baseline="0" smtClean="0">
                        <a:ln>
                          <a:noFill/>
                        </a:ln>
                        <a:solidFill>
                          <a:schemeClr val="tx1"/>
                        </a:solidFill>
                        <a:effectLst/>
                        <a:latin typeface="宋体" panose="02010600030101010101" pitchFamily="2" charset="-122"/>
                        <a:ea typeface="微软雅黑" panose="020b0503020204020204" pitchFamily="34" charset="-122"/>
                        <a:sym typeface="宋体" panose="02010600030101010101" pitchFamily="2" charset="-122"/>
                      </a:endParaRPr>
                    </a:p>
                  </a:txBody>
                  <a:tcPr marL="90170" marR="90170" marT="46987" marB="46987" horzOverflow="overflow">
                    <a:solidFill>
                      <a:schemeClr val="bg2"/>
                    </a:solidFill>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2800" u="none" strike="noStrike" cap="none" normalizeH="0" baseline="0" smtClean="0">
                          <a:ln>
                            <a:noFill/>
                          </a:ln>
                          <a:effectLst/>
                          <a:sym typeface="宋体" panose="02010600030101010101" pitchFamily="2" charset="-122"/>
                        </a:rPr>
                        <a:t> </a:t>
                      </a:r>
                      <a:endParaRPr kumimoji="0" lang="zh-CN" altLang="en-US" sz="2800" b="1" i="0" u="none" strike="noStrike" cap="none" normalizeH="0" baseline="0" smtClean="0">
                        <a:ln>
                          <a:noFill/>
                        </a:ln>
                        <a:solidFill>
                          <a:schemeClr val="tx1"/>
                        </a:solidFill>
                        <a:effectLst/>
                        <a:latin typeface="宋体" panose="02010600030101010101" pitchFamily="2" charset="-122"/>
                        <a:ea typeface="微软雅黑" panose="020b0503020204020204" pitchFamily="34" charset="-122"/>
                        <a:sym typeface="宋体" panose="02010600030101010101" pitchFamily="2" charset="-122"/>
                      </a:endParaRPr>
                    </a:p>
                  </a:txBody>
                  <a:tcPr marL="90170" marR="90170" marT="46987" marB="46987" horzOverflow="overflow">
                    <a:solidFill>
                      <a:schemeClr val="bg2"/>
                    </a:solidFill>
                  </a:tcPr>
                </a:tc>
              </a:tr>
              <a:tr h="906773">
                <a:tc vMerge="1">
                  <a:txBody>
                    <a:bodyPr vert="horz" wrap="square"/>
                    <a:lstStyle/>
                    <a:p>
                      <a:endParaRPr/>
                    </a:p>
                  </a:txBody>
                  <a:tcPr/>
                </a:tc>
                <a:tc rowSpan="2">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endParaRPr kumimoji="0" lang="zh-CN" altLang="en-US" sz="2800" b="1" u="none" strike="noStrike" cap="none" normalizeH="0" baseline="0" smtClean="0">
                        <a:ln>
                          <a:noFill/>
                        </a:ln>
                        <a:effectLst/>
                        <a:latin typeface="华文楷体" panose="02010600040101010101" pitchFamily="2" charset="-122"/>
                        <a:ea typeface="华文楷体" panose="02010600040101010101" pitchFamily="2" charset="-122"/>
                        <a:sym typeface="宋体" pitchFamily="2" charset="-122"/>
                      </a:endParaRPr>
                    </a:p>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32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宰相</a:t>
                      </a:r>
                      <a:endParaRPr kumimoji="0" lang="zh-CN" altLang="en-US" sz="32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sym typeface="宋体" panose="02010600030101010101" pitchFamily="2" charset="-122"/>
                      </a:endParaRPr>
                    </a:p>
                  </a:txBody>
                  <a:tcPr marL="90170" marR="90170" marT="46987" marB="46987" horzOverflow="overflow">
                    <a:solidFill>
                      <a:schemeClr val="bg2"/>
                    </a:solidFill>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产生</a:t>
                      </a:r>
                      <a:r>
                        <a:rPr kumimoji="0" lang="en-US"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及</a:t>
                      </a:r>
                      <a:r>
                        <a:rPr kumimoji="0" lang="zh-CN" altLang="en-US"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地位</a:t>
                      </a:r>
                      <a:endParaRPr kumimoji="0" lang="zh-CN" altLang="en-US" sz="28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sym typeface="宋体" panose="02010600030101010101" pitchFamily="2" charset="-122"/>
                      </a:endParaRPr>
                    </a:p>
                  </a:txBody>
                  <a:tcPr marL="90170" marR="90170" marT="46987" marB="46987" horzOverflow="overflow">
                    <a:solidFill>
                      <a:schemeClr val="bg2"/>
                    </a:solidFill>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2800" u="none" strike="noStrike" cap="none" normalizeH="0" baseline="0" smtClean="0">
                          <a:ln>
                            <a:noFill/>
                          </a:ln>
                          <a:effectLst/>
                          <a:sym typeface="宋体" panose="02010600030101010101" pitchFamily="2" charset="-122"/>
                        </a:rPr>
                        <a:t> </a:t>
                      </a:r>
                      <a:endParaRPr kumimoji="0" lang="zh-CN" altLang="en-US" sz="2800" b="1" i="0" u="none" strike="noStrike" cap="none" normalizeH="0" baseline="0" smtClean="0">
                        <a:ln>
                          <a:noFill/>
                        </a:ln>
                        <a:solidFill>
                          <a:schemeClr val="tx1"/>
                        </a:solidFill>
                        <a:effectLst/>
                        <a:latin typeface="宋体" panose="02010600030101010101" pitchFamily="2" charset="-122"/>
                        <a:ea typeface="微软雅黑" panose="020b0503020204020204" pitchFamily="34" charset="-122"/>
                        <a:sym typeface="宋体" panose="02010600030101010101" pitchFamily="2" charset="-122"/>
                      </a:endParaRPr>
                    </a:p>
                  </a:txBody>
                  <a:tcPr marL="90170" marR="90170" marT="46987" marB="46987" horzOverflow="overflow">
                    <a:solidFill>
                      <a:schemeClr val="bg2"/>
                    </a:solidFill>
                  </a:tcPr>
                </a:tc>
              </a:tr>
              <a:tr h="679409">
                <a:tc vMerge="1">
                  <a:txBody>
                    <a:bodyPr vert="horz" wrap="square"/>
                    <a:lstStyle/>
                    <a:p>
                      <a:endParaRPr/>
                    </a:p>
                  </a:txBody>
                  <a:tcPr/>
                </a:tc>
                <a:tc vMerge="1">
                  <a:txBody>
                    <a:bodyPr vert="horz" wrap="square"/>
                    <a:lstStyle/>
                    <a:p>
                      <a:endParaRPr/>
                    </a:p>
                  </a:txBody>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endParaRPr kumimoji="0" lang="zh-CN" sz="2800" b="1" i="0" u="none" strike="noStrike" cap="none" normalizeH="0" baseline="0" smtClean="0">
                        <a:ln>
                          <a:noFill/>
                        </a:ln>
                        <a:solidFill>
                          <a:schemeClr val="tx1"/>
                        </a:solidFill>
                        <a:effectLst/>
                        <a:latin typeface="宋体" panose="02010600030101010101" pitchFamily="2" charset="-122"/>
                        <a:ea typeface="微软雅黑" panose="020b0503020204020204" pitchFamily="34" charset="-122"/>
                        <a:sym typeface="宋体" panose="02010600030101010101" pitchFamily="2" charset="-122"/>
                      </a:endParaRPr>
                    </a:p>
                  </a:txBody>
                  <a:tcPr marL="90170" marR="90170" marT="46987" marB="46987" horzOverflow="overflow">
                    <a:solidFill>
                      <a:schemeClr val="bg2"/>
                    </a:solidFill>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2800" u="none" strike="noStrike" cap="none" normalizeH="0" baseline="0" smtClean="0">
                          <a:ln>
                            <a:noFill/>
                          </a:ln>
                          <a:effectLst/>
                          <a:sym typeface="宋体" panose="02010600030101010101" pitchFamily="2" charset="-122"/>
                        </a:rPr>
                        <a:t> </a:t>
                      </a:r>
                      <a:endParaRPr kumimoji="0" lang="zh-CN" altLang="en-US" sz="2800" b="1" i="0" u="none" strike="noStrike" cap="none" normalizeH="0" baseline="0" smtClean="0">
                        <a:ln>
                          <a:noFill/>
                        </a:ln>
                        <a:solidFill>
                          <a:schemeClr val="tx1"/>
                        </a:solidFill>
                        <a:effectLst/>
                        <a:latin typeface="宋体" panose="02010600030101010101" pitchFamily="2" charset="-122"/>
                        <a:ea typeface="微软雅黑" panose="020b0503020204020204" pitchFamily="34" charset="-122"/>
                        <a:sym typeface="宋体" panose="02010600030101010101" pitchFamily="2" charset="-122"/>
                      </a:endParaRPr>
                    </a:p>
                  </a:txBody>
                  <a:tcPr marL="90170" marR="90170" marT="46987" marB="46987" horzOverflow="overflow">
                    <a:solidFill>
                      <a:schemeClr val="bg2"/>
                    </a:solidFill>
                  </a:tcPr>
                </a:tc>
              </a:tr>
              <a:tr h="992117">
                <a:tc vMerge="1">
                  <a:txBody>
                    <a:bodyPr vert="horz" wrap="square"/>
                    <a:lstStyle/>
                    <a:p>
                      <a:endParaRPr/>
                    </a:p>
                  </a:txBody>
                  <a:tcPr/>
                </a:tc>
                <a:tc rowSpan="3">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endParaRPr kumimoji="0" lang="zh-CN" altLang="en-US" sz="2800" u="none" strike="noStrike" cap="none" normalizeH="0" baseline="0" smtClean="0">
                        <a:ln>
                          <a:noFill/>
                        </a:ln>
                        <a:effectLst/>
                        <a:sym typeface="宋体" pitchFamily="2" charset="-122"/>
                      </a:endParaRPr>
                    </a:p>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32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议会</a:t>
                      </a:r>
                      <a:endParaRPr kumimoji="0" lang="zh-CN" altLang="en-US" sz="32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sym typeface="宋体" pitchFamily="2" charset="-122"/>
                      </a:endParaRPr>
                    </a:p>
                  </a:txBody>
                  <a:tcPr marL="90170" marR="90170" marT="46987" marB="46987" horzOverflow="overflow">
                    <a:solidFill>
                      <a:schemeClr val="bg2"/>
                    </a:solidFill>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2800" u="none" strike="noStrike" cap="none" normalizeH="0" baseline="0" smtClean="0">
                          <a:ln>
                            <a:noFill/>
                          </a:ln>
                          <a:effectLst/>
                          <a:sym typeface="宋体" panose="02010600030101010101" pitchFamily="2" charset="-122"/>
                        </a:rPr>
                        <a:t> </a:t>
                      </a:r>
                      <a:r>
                        <a:rPr kumimoji="0" lang="zh-CN" altLang="en-US"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构成</a:t>
                      </a:r>
                      <a:endParaRPr kumimoji="0" lang="en-US" sz="2800" b="1" u="none" strike="noStrike" cap="none" normalizeH="0" baseline="0" smtClean="0">
                        <a:ln>
                          <a:noFill/>
                        </a:ln>
                        <a:effectLst/>
                        <a:latin typeface="华文楷体" panose="02010600040101010101" pitchFamily="2" charset="-122"/>
                        <a:ea typeface="华文楷体" panose="02010600040101010101" pitchFamily="2" charset="-122"/>
                        <a:sym typeface="宋体" pitchFamily="2" charset="-122"/>
                      </a:endParaRPr>
                    </a:p>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 地位</a:t>
                      </a:r>
                      <a:endParaRPr kumimoji="0" lang="zh-CN" altLang="en-US" sz="28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sym typeface="宋体" pitchFamily="2" charset="-122"/>
                      </a:endParaRPr>
                    </a:p>
                  </a:txBody>
                  <a:tcPr marL="90170" marR="90170" marT="46987" marB="46987" horzOverflow="overflow">
                    <a:solidFill>
                      <a:schemeClr val="bg2"/>
                    </a:solidFill>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2800" u="none" strike="noStrike" cap="none" normalizeH="0" baseline="0" smtClean="0">
                          <a:ln>
                            <a:noFill/>
                          </a:ln>
                          <a:effectLst/>
                          <a:sym typeface="宋体" panose="02010600030101010101" pitchFamily="2" charset="-122"/>
                        </a:rPr>
                        <a:t> </a:t>
                      </a:r>
                      <a:endParaRPr kumimoji="0" lang="zh-CN" altLang="en-US" sz="2800" b="1" i="0" u="none" strike="noStrike" cap="none" normalizeH="0" baseline="0" smtClean="0">
                        <a:ln>
                          <a:noFill/>
                        </a:ln>
                        <a:solidFill>
                          <a:schemeClr val="tx1"/>
                        </a:solidFill>
                        <a:effectLst/>
                        <a:latin typeface="宋体" panose="02010600030101010101" pitchFamily="2" charset="-122"/>
                        <a:ea typeface="微软雅黑" panose="020b0503020204020204" pitchFamily="34" charset="-122"/>
                        <a:sym typeface="宋体" panose="02010600030101010101" pitchFamily="2" charset="-122"/>
                      </a:endParaRPr>
                    </a:p>
                  </a:txBody>
                  <a:tcPr marL="90170" marR="90170" marT="46987" marB="46987" horzOverflow="overflow">
                    <a:solidFill>
                      <a:schemeClr val="bg2"/>
                    </a:solidFill>
                  </a:tcPr>
                </a:tc>
              </a:tr>
              <a:tr h="992117">
                <a:tc vMerge="1">
                  <a:txBody>
                    <a:bodyPr vert="horz" wrap="square"/>
                    <a:lstStyle/>
                    <a:p>
                      <a:endParaRPr/>
                    </a:p>
                  </a:txBody>
                  <a:tcPr/>
                </a:tc>
                <a:tc vMerge="1">
                  <a:txBody>
                    <a:bodyPr vert="horz" wrap="square"/>
                    <a:lstStyle/>
                    <a:p>
                      <a:endParaRPr/>
                    </a:p>
                  </a:txBody>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r>
                        <a:rPr kumimoji="0" lang="en-US" altLang="zh-CN" sz="2800" u="none" strike="noStrike" cap="none" normalizeH="0" baseline="0" smtClean="0">
                          <a:ln>
                            <a:noFill/>
                          </a:ln>
                          <a:effectLst/>
                          <a:sym typeface="宋体" panose="02010600030101010101" pitchFamily="2" charset="-122"/>
                        </a:rPr>
                        <a:t> </a:t>
                      </a:r>
                      <a:r>
                        <a:rPr kumimoji="0" lang="zh-CN"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议员</a:t>
                      </a:r>
                    </a:p>
                    <a:p>
                      <a:pPr marL="0" marR="0" lvl="0" indent="0" algn="l" defTabSz="914400" rtl="0" eaLnBrk="1" fontAlgn="base" latinLnBrk="1" hangingPunct="1">
                        <a:lnSpc>
                          <a:spcPts val="2400"/>
                        </a:lnSpc>
                        <a:spcBef>
                          <a:spcPct val="20000"/>
                        </a:spcBef>
                        <a:spcAft>
                          <a:spcPct val="0"/>
                        </a:spcAft>
                        <a:buClrTx/>
                        <a:buSzTx/>
                        <a:buFontTx/>
                        <a:buNone/>
                      </a:pPr>
                      <a:r>
                        <a:rPr kumimoji="0" lang="en-US" altLang="zh-CN"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 </a:t>
                      </a:r>
                      <a:r>
                        <a:rPr kumimoji="0" lang="zh-CN" sz="2800" b="1" u="none" strike="noStrike" cap="none" normalizeH="0" baseline="0" smtClean="0">
                          <a:ln>
                            <a:noFill/>
                          </a:ln>
                          <a:effectLst/>
                          <a:latin typeface="华文楷体" panose="02010600040101010101" pitchFamily="2" charset="-122"/>
                          <a:ea typeface="华文楷体" panose="02010600040101010101" pitchFamily="2" charset="-122"/>
                          <a:sym typeface="宋体" panose="02010600030101010101" pitchFamily="2" charset="-122"/>
                        </a:rPr>
                        <a:t>产生</a:t>
                      </a:r>
                      <a:endParaRPr kumimoji="0" lang="zh-CN" sz="2800" b="1" i="0" u="none" strike="noStrike" cap="none" normalizeH="0" baseline="0" smtClean="0">
                        <a:ln>
                          <a:noFill/>
                        </a:ln>
                        <a:solidFill>
                          <a:schemeClr val="tx1"/>
                        </a:solidFill>
                        <a:effectLst/>
                        <a:latin typeface="华文楷体" panose="02010600040101010101" pitchFamily="2" charset="-122"/>
                        <a:ea typeface="华文楷体" panose="02010600040101010101" pitchFamily="2" charset="-122"/>
                        <a:sym typeface="宋体" pitchFamily="2" charset="-122"/>
                      </a:endParaRPr>
                    </a:p>
                  </a:txBody>
                  <a:tcPr marL="90170" marR="90170" marT="46987" marB="46987" horzOverflow="overflow">
                    <a:solidFill>
                      <a:schemeClr val="bg2"/>
                    </a:solidFill>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r>
                        <a:rPr kumimoji="0" lang="zh-CN" altLang="en-US" sz="2800" u="none" strike="noStrike" cap="none" normalizeH="0" baseline="0" smtClean="0">
                          <a:ln>
                            <a:noFill/>
                          </a:ln>
                          <a:effectLst/>
                          <a:sym typeface="宋体" panose="02010600030101010101" pitchFamily="2" charset="-122"/>
                        </a:rPr>
                        <a:t> </a:t>
                      </a:r>
                      <a:endParaRPr kumimoji="0" lang="zh-CN" altLang="en-US" sz="2800" b="1" i="0" u="none" strike="noStrike" cap="none" normalizeH="0" baseline="0" smtClean="0">
                        <a:ln>
                          <a:noFill/>
                        </a:ln>
                        <a:solidFill>
                          <a:schemeClr val="tx1"/>
                        </a:solidFill>
                        <a:effectLst/>
                        <a:latin typeface="宋体" panose="02010600030101010101" pitchFamily="2" charset="-122"/>
                        <a:ea typeface="微软雅黑" panose="020b0503020204020204" pitchFamily="34" charset="-122"/>
                        <a:sym typeface="宋体" panose="02010600030101010101" pitchFamily="2" charset="-122"/>
                      </a:endParaRPr>
                    </a:p>
                  </a:txBody>
                  <a:tcPr marL="90170" marR="90170" marT="46987" marB="46987" horzOverflow="overflow">
                    <a:solidFill>
                      <a:schemeClr val="bg2"/>
                    </a:solidFill>
                  </a:tcPr>
                </a:tc>
              </a:tr>
              <a:tr h="960381">
                <a:tc vMerge="1">
                  <a:txBody>
                    <a:bodyPr vert="horz" wrap="square"/>
                    <a:lstStyle/>
                    <a:p>
                      <a:endParaRPr/>
                    </a:p>
                  </a:txBody>
                  <a:tcPr/>
                </a:tc>
                <a:tc vMerge="1">
                  <a:txBody>
                    <a:bodyPr vert="horz" wrap="square"/>
                    <a:lstStyle/>
                    <a:p>
                      <a:endParaRPr/>
                    </a:p>
                  </a:txBody>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endParaRPr kumimoji="0" lang="zh-CN" sz="2800" b="1" i="0" u="none" strike="noStrike" cap="none" normalizeH="0" baseline="0" smtClean="0">
                        <a:ln>
                          <a:noFill/>
                        </a:ln>
                        <a:solidFill>
                          <a:schemeClr val="tx1"/>
                        </a:solidFill>
                        <a:effectLst/>
                        <a:latin typeface="宋体" pitchFamily="2" charset="-122"/>
                        <a:ea typeface="微软雅黑" pitchFamily="34" charset="-122"/>
                        <a:sym typeface="宋体" pitchFamily="2" charset="-122"/>
                      </a:endParaRPr>
                    </a:p>
                  </a:txBody>
                  <a:tcPr marL="90170" marR="90170" marT="46987" marB="46987" horzOverflow="overflow">
                    <a:solidFill>
                      <a:schemeClr val="bg2"/>
                    </a:solidFill>
                  </a:tcPr>
                </a:tc>
                <a:tc>
                  <a:txBody>
                    <a:bodyPr vert="horz" wrap="square"/>
                    <a:lstStyle/>
                    <a:p>
                      <a:pPr marL="0" marR="0" lvl="0" indent="0" algn="l" defTabSz="914400" rtl="0" eaLnBrk="1" fontAlgn="base" latinLnBrk="1" hangingPunct="1">
                        <a:lnSpc>
                          <a:spcPts val="2400"/>
                        </a:lnSpc>
                        <a:spcBef>
                          <a:spcPct val="20000"/>
                        </a:spcBef>
                        <a:spcAft>
                          <a:spcPct val="0"/>
                        </a:spcAft>
                        <a:buClrTx/>
                        <a:buSzTx/>
                        <a:buFontTx/>
                        <a:buNone/>
                      </a:pPr>
                      <a:endParaRPr kumimoji="0" lang="zh-CN" altLang="en-US" sz="2800" b="1" i="0" u="none" strike="noStrike" cap="none" normalizeH="0" baseline="0" smtClean="0">
                        <a:ln>
                          <a:noFill/>
                        </a:ln>
                        <a:solidFill>
                          <a:schemeClr val="tx1"/>
                        </a:solidFill>
                        <a:effectLst/>
                        <a:latin typeface="宋体" pitchFamily="2" charset="-122"/>
                        <a:ea typeface="微软雅黑" pitchFamily="34" charset="-122"/>
                        <a:sym typeface="宋体" pitchFamily="2" charset="-122"/>
                      </a:endParaRPr>
                    </a:p>
                  </a:txBody>
                  <a:tcPr marL="90170" marR="90170" marT="46987" marB="46987" horzOverflow="overflow">
                    <a:solidFill>
                      <a:schemeClr val="bg2"/>
                    </a:solidFill>
                  </a:tcPr>
                </a:tc>
              </a:tr>
            </a:tbl>
          </a:graphicData>
        </a:graphic>
      </p:graphicFrame>
      <p:sp>
        <p:nvSpPr>
          <p:cNvPr id="18468" name="Text Box 50"/>
          <p:cNvSpPr txBox="1">
            <a:spLocks noChangeArrowheads="1"/>
          </p:cNvSpPr>
          <p:nvPr/>
        </p:nvSpPr>
        <p:spPr bwMode="auto">
          <a:xfrm>
            <a:off x="135157" y="1089573"/>
            <a:ext cx="677108" cy="4677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prstClr val="black"/>
                </a:solidFill>
                <a:latin typeface="华文楷体" panose="02010600040101010101" pitchFamily="2" charset="-122"/>
                <a:ea typeface="华文楷体" panose="02010600040101010101" pitchFamily="2" charset="-122"/>
              </a:rPr>
              <a:t>《德意志帝国宪法》</a:t>
            </a:r>
          </a:p>
        </p:txBody>
      </p:sp>
      <p:sp>
        <p:nvSpPr>
          <p:cNvPr id="18469" name="Text Box 51"/>
          <p:cNvSpPr txBox="1">
            <a:spLocks noChangeArrowheads="1"/>
          </p:cNvSpPr>
          <p:nvPr/>
        </p:nvSpPr>
        <p:spPr bwMode="auto">
          <a:xfrm>
            <a:off x="2502811" y="860976"/>
            <a:ext cx="6410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prstClr val="black"/>
                </a:solidFill>
              </a:rPr>
              <a:t>普鲁士国王担任，世袭；联邦主席、国家元首</a:t>
            </a:r>
          </a:p>
        </p:txBody>
      </p:sp>
      <p:sp>
        <p:nvSpPr>
          <p:cNvPr id="18470" name="Text Box 52"/>
          <p:cNvSpPr txBox="1">
            <a:spLocks noChangeArrowheads="1"/>
          </p:cNvSpPr>
          <p:nvPr/>
        </p:nvSpPr>
        <p:spPr bwMode="auto">
          <a:xfrm>
            <a:off x="2472020" y="1681545"/>
            <a:ext cx="65881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prstClr val="black"/>
                </a:solidFill>
              </a:rPr>
              <a:t>拥有行政、外交、军事、立法权，控制立法权</a:t>
            </a:r>
          </a:p>
        </p:txBody>
      </p:sp>
      <p:sp>
        <p:nvSpPr>
          <p:cNvPr id="18471" name="Text Box 53"/>
          <p:cNvSpPr txBox="1">
            <a:spLocks noChangeArrowheads="1"/>
          </p:cNvSpPr>
          <p:nvPr/>
        </p:nvSpPr>
        <p:spPr bwMode="auto">
          <a:xfrm>
            <a:off x="2615364" y="2401719"/>
            <a:ext cx="63007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prstClr val="black"/>
                </a:solidFill>
              </a:rPr>
              <a:t>皇帝任免、政府首脑</a:t>
            </a:r>
          </a:p>
        </p:txBody>
      </p:sp>
      <p:sp>
        <p:nvSpPr>
          <p:cNvPr id="18472" name="Text Box 54"/>
          <p:cNvSpPr txBox="1">
            <a:spLocks noChangeArrowheads="1"/>
          </p:cNvSpPr>
          <p:nvPr/>
        </p:nvSpPr>
        <p:spPr bwMode="auto">
          <a:xfrm>
            <a:off x="2514687" y="3327543"/>
            <a:ext cx="59896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prstClr val="black"/>
                </a:solidFill>
              </a:rPr>
              <a:t>拥有行政权、对皇帝负责</a:t>
            </a:r>
          </a:p>
        </p:txBody>
      </p:sp>
      <p:sp>
        <p:nvSpPr>
          <p:cNvPr id="18473" name="Text Box 55"/>
          <p:cNvSpPr txBox="1">
            <a:spLocks noChangeArrowheads="1"/>
          </p:cNvSpPr>
          <p:nvPr/>
        </p:nvSpPr>
        <p:spPr bwMode="auto">
          <a:xfrm>
            <a:off x="2514772" y="4058920"/>
            <a:ext cx="63373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prstClr val="black"/>
                </a:solidFill>
              </a:rPr>
              <a:t>联邦议会：国家最高权力机构；帝国议会</a:t>
            </a:r>
          </a:p>
        </p:txBody>
      </p:sp>
      <p:sp>
        <p:nvSpPr>
          <p:cNvPr id="18474" name="Text Box 56"/>
          <p:cNvSpPr txBox="1">
            <a:spLocks noChangeArrowheads="1"/>
          </p:cNvSpPr>
          <p:nvPr/>
        </p:nvSpPr>
        <p:spPr bwMode="auto">
          <a:xfrm>
            <a:off x="2615645" y="4936425"/>
            <a:ext cx="655161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prstClr val="black"/>
                </a:solidFill>
              </a:rPr>
              <a:t>联邦议员由邦国君主任命、世袭；帝国议会由普选产生</a:t>
            </a:r>
          </a:p>
        </p:txBody>
      </p:sp>
      <p:sp>
        <p:nvSpPr>
          <p:cNvPr id="18475" name="Text Box 57"/>
          <p:cNvSpPr txBox="1">
            <a:spLocks noChangeArrowheads="1"/>
          </p:cNvSpPr>
          <p:nvPr/>
        </p:nvSpPr>
        <p:spPr bwMode="auto">
          <a:xfrm>
            <a:off x="2526631" y="5927026"/>
            <a:ext cx="631348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prstClr val="black"/>
                </a:solidFill>
              </a:rPr>
              <a:t>联邦议会最高权力机关；掌握立法权；帝国议会权力很小</a:t>
            </a:r>
          </a:p>
        </p:txBody>
      </p:sp>
      <p:sp>
        <p:nvSpPr>
          <p:cNvPr id="18476" name="Text Box 58"/>
          <p:cNvSpPr txBox="1">
            <a:spLocks noChangeArrowheads="1"/>
          </p:cNvSpPr>
          <p:nvPr/>
        </p:nvSpPr>
        <p:spPr bwMode="auto">
          <a:xfrm>
            <a:off x="2500630" y="1033055"/>
            <a:ext cx="6265862" cy="955675"/>
          </a:xfrm>
          <a:prstGeom prst="rect">
            <a:avLst/>
          </a:prstGeom>
          <a:solidFill>
            <a:schemeClr val="accent6">
              <a:lumMod val="75000"/>
            </a:schemeClr>
          </a:solidFill>
          <a:ln w="38100">
            <a:solidFill>
              <a:schemeClr val="accent6">
                <a:lumMod val="75000"/>
              </a:schemeClr>
            </a:solidFill>
            <a:miter lim="800000"/>
          </a:ln>
        </p:spPr>
        <p:txBody>
          <a:bodyPr wrap="square"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prstClr val="white"/>
                </a:solidFill>
                <a:latin typeface="华文楷体" panose="02010600040101010101" pitchFamily="2" charset="-122"/>
                <a:ea typeface="华文楷体" panose="02010600040101010101" pitchFamily="2" charset="-122"/>
              </a:rPr>
              <a:t>皇帝权力巨大，具有浓厚的封建色彩和专制主义色彩</a:t>
            </a:r>
          </a:p>
        </p:txBody>
      </p:sp>
      <p:sp>
        <p:nvSpPr>
          <p:cNvPr id="18477" name="Text Box 59"/>
          <p:cNvSpPr txBox="1">
            <a:spLocks noChangeArrowheads="1"/>
          </p:cNvSpPr>
          <p:nvPr/>
        </p:nvSpPr>
        <p:spPr bwMode="auto">
          <a:xfrm>
            <a:off x="2500630" y="2401576"/>
            <a:ext cx="6264275" cy="1387559"/>
          </a:xfrm>
          <a:prstGeom prst="rect">
            <a:avLst/>
          </a:prstGeom>
          <a:solidFill>
            <a:schemeClr val="accent6">
              <a:lumMod val="75000"/>
            </a:schemeClr>
          </a:solidFill>
          <a:ln w="38100">
            <a:solidFill>
              <a:schemeClr val="accent6">
                <a:lumMod val="75000"/>
              </a:schemeClr>
            </a:solidFill>
            <a:miter lim="800000"/>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prstClr val="white"/>
                </a:solidFill>
                <a:latin typeface="华文楷体" panose="02010600040101010101" pitchFamily="2" charset="-122"/>
                <a:ea typeface="华文楷体" panose="02010600040101010101" pitchFamily="2" charset="-122"/>
              </a:rPr>
              <a:t>普鲁士及容克地主主导，封建色彩、专制主义、军国主义色彩浓厚；具有一定的民主性</a:t>
            </a:r>
            <a:endParaRPr lang="zh-CN" altLang="en-US">
              <a:solidFill>
                <a:prstClr val="black"/>
              </a:solidFill>
              <a:latin typeface="华文楷体" panose="02010600040101010101" pitchFamily="2" charset="-122"/>
              <a:ea typeface="华文楷体" panose="02010600040101010101" pitchFamily="2" charset="-122"/>
            </a:endParaRPr>
          </a:p>
        </p:txBody>
      </p:sp>
      <p:sp>
        <p:nvSpPr>
          <p:cNvPr id="18478" name="Text Box 60"/>
          <p:cNvSpPr txBox="1">
            <a:spLocks noChangeArrowheads="1"/>
          </p:cNvSpPr>
          <p:nvPr/>
        </p:nvSpPr>
        <p:spPr bwMode="auto">
          <a:xfrm>
            <a:off x="2502719" y="4108616"/>
            <a:ext cx="6262687" cy="1818447"/>
          </a:xfrm>
          <a:prstGeom prst="rect">
            <a:avLst/>
          </a:prstGeom>
          <a:solidFill>
            <a:schemeClr val="accent6">
              <a:lumMod val="75000"/>
            </a:schemeClr>
          </a:solidFill>
          <a:ln w="38100">
            <a:solidFill>
              <a:schemeClr val="accent6">
                <a:lumMod val="75000"/>
              </a:schemeClr>
            </a:solidFill>
            <a:miter lim="800000"/>
          </a:ln>
        </p:spPr>
        <p:txBody>
          <a:bodyPr lIns="90170" tIns="46990" rIns="90170" bIns="469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prstClr val="white"/>
                </a:solidFill>
                <a:latin typeface="华文楷体" panose="02010600040101010101" pitchFamily="2" charset="-122"/>
                <a:ea typeface="华文楷体" panose="02010600040101010101" pitchFamily="2" charset="-122"/>
              </a:rPr>
              <a:t>性质：容克贵族占主导，容克贵族和资产阶级联合专政的资产阶级性质的君主立宪制国家；是一种半专制、半民主的君主立宪制</a:t>
            </a:r>
          </a:p>
        </p:txBody>
      </p:sp>
      <p:sp>
        <p:nvSpPr>
          <p:cNvPr id="2" name="TextBox 1"/>
          <p:cNvSpPr txBox="1"/>
          <p:nvPr/>
        </p:nvSpPr>
        <p:spPr>
          <a:xfrm>
            <a:off x="1206441" y="1619950"/>
            <a:ext cx="1150862" cy="584775"/>
          </a:xfrm>
          <a:prstGeom prst="rect">
            <a:avLst/>
          </a:prstGeom>
          <a:noFill/>
        </p:spPr>
        <p:txBody>
          <a:bodyPr wrap="square" rtlCol="0">
            <a:spAutoFit/>
          </a:bodyPr>
          <a:lstStyle/>
          <a:p>
            <a:r>
              <a:rPr lang="zh-CN" altLang="en-US" sz="3200" b="1" smtClean="0">
                <a:solidFill>
                  <a:prstClr val="black"/>
                </a:solidFill>
                <a:latin typeface="华文楷体" panose="02010600040101010101" pitchFamily="2" charset="-122"/>
                <a:ea typeface="华文楷体" panose="02010600040101010101" pitchFamily="2" charset="-122"/>
              </a:rPr>
              <a:t>权力</a:t>
            </a:r>
            <a:endParaRPr lang="zh-CN" altLang="en-US" sz="3200" b="1">
              <a:solidFill>
                <a:prstClr val="black"/>
              </a:solidFill>
              <a:latin typeface="华文楷体" panose="02010600040101010101" pitchFamily="2" charset="-122"/>
              <a:ea typeface="华文楷体" panose="02010600040101010101" pitchFamily="2" charset="-122"/>
            </a:endParaRPr>
          </a:p>
        </p:txBody>
      </p:sp>
      <p:sp>
        <p:nvSpPr>
          <p:cNvPr id="19" name="TextBox 18"/>
          <p:cNvSpPr txBox="1"/>
          <p:nvPr/>
        </p:nvSpPr>
        <p:spPr>
          <a:xfrm>
            <a:off x="1206258" y="3204368"/>
            <a:ext cx="1150862" cy="584775"/>
          </a:xfrm>
          <a:prstGeom prst="rect">
            <a:avLst/>
          </a:prstGeom>
          <a:noFill/>
        </p:spPr>
        <p:txBody>
          <a:bodyPr wrap="square" rtlCol="0">
            <a:spAutoFit/>
          </a:bodyPr>
          <a:lstStyle/>
          <a:p>
            <a:r>
              <a:rPr lang="zh-CN" altLang="en-US" sz="3200" b="1" smtClean="0">
                <a:solidFill>
                  <a:prstClr val="black"/>
                </a:solidFill>
                <a:latin typeface="华文楷体" panose="02010600040101010101" pitchFamily="2" charset="-122"/>
                <a:ea typeface="华文楷体" panose="02010600040101010101" pitchFamily="2" charset="-122"/>
              </a:rPr>
              <a:t>权力</a:t>
            </a:r>
            <a:endParaRPr lang="zh-CN" altLang="en-US" sz="3200" b="1">
              <a:solidFill>
                <a:prstClr val="black"/>
              </a:solidFill>
              <a:latin typeface="华文楷体" panose="02010600040101010101" pitchFamily="2" charset="-122"/>
              <a:ea typeface="华文楷体" panose="02010600040101010101" pitchFamily="2" charset="-122"/>
            </a:endParaRPr>
          </a:p>
        </p:txBody>
      </p:sp>
      <p:sp>
        <p:nvSpPr>
          <p:cNvPr id="20" name="TextBox 19"/>
          <p:cNvSpPr txBox="1"/>
          <p:nvPr/>
        </p:nvSpPr>
        <p:spPr>
          <a:xfrm>
            <a:off x="1321193" y="6050437"/>
            <a:ext cx="1150862" cy="584775"/>
          </a:xfrm>
          <a:prstGeom prst="rect">
            <a:avLst/>
          </a:prstGeom>
          <a:noFill/>
        </p:spPr>
        <p:txBody>
          <a:bodyPr wrap="square" rtlCol="0">
            <a:spAutoFit/>
          </a:bodyPr>
          <a:lstStyle/>
          <a:p>
            <a:r>
              <a:rPr lang="zh-CN" altLang="en-US" sz="3200" b="1" smtClean="0">
                <a:solidFill>
                  <a:prstClr val="black"/>
                </a:solidFill>
                <a:latin typeface="华文楷体" panose="02010600040101010101" pitchFamily="2" charset="-122"/>
                <a:ea typeface="华文楷体" panose="02010600040101010101" pitchFamily="2" charset="-122"/>
              </a:rPr>
              <a:t>权力</a:t>
            </a:r>
            <a:endParaRPr lang="zh-CN" altLang="en-US" sz="3200" b="1">
              <a:solidFill>
                <a:prstClr val="black"/>
              </a:solidFill>
              <a:latin typeface="华文楷体" panose="02010600040101010101" pitchFamily="2" charset="-122"/>
              <a:ea typeface="华文楷体" panose="02010600040101010101" pitchFamily="2" charset="-122"/>
            </a:endParaRPr>
          </a:p>
        </p:txBody>
      </p:sp>
      <p:sp>
        <p:nvSpPr>
          <p:cNvPr id="5" name="TextBox 4"/>
          <p:cNvSpPr txBox="1"/>
          <p:nvPr/>
        </p:nvSpPr>
        <p:spPr>
          <a:xfrm>
            <a:off x="0" y="-24120"/>
            <a:ext cx="4013369" cy="645160"/>
          </a:xfrm>
          <a:prstGeom prst="rect">
            <a:avLst/>
          </a:prstGeom>
          <a:solidFill>
            <a:schemeClr val="accent6">
              <a:lumMod val="75000"/>
            </a:schemeClr>
          </a:solidFill>
          <a:ln>
            <a:solidFill>
              <a:schemeClr val="accent6">
                <a:lumMod val="75000"/>
              </a:schemeClr>
            </a:solidFill>
          </a:ln>
        </p:spPr>
        <p:txBody>
          <a:bodyPr wrap="square" rtlCol="0">
            <a:spAutoFit/>
          </a:bodyPr>
          <a:lstStyle/>
          <a:p>
            <a:r>
              <a:rPr lang="zh-CN" altLang="en-US" sz="3600" b="1" smtClean="0">
                <a:ln>
                  <a:solidFill>
                    <a:prstClr val="white"/>
                  </a:solidFill>
                </a:ln>
                <a:solidFill>
                  <a:prstClr val="white"/>
                </a:solidFill>
                <a:latin typeface="华文楷体" panose="02010600040101010101" pitchFamily="2" charset="-122"/>
                <a:ea typeface="华文楷体" panose="02010600040101010101" pitchFamily="2" charset="-122"/>
              </a:rPr>
              <a:t>德国的君主立宪制</a:t>
            </a:r>
            <a:endParaRPr lang="zh-CN" altLang="en-US" sz="3600" b="1">
              <a:ln>
                <a:solidFill>
                  <a:prstClr val="white"/>
                </a:solidFill>
              </a:ln>
              <a:solidFill>
                <a:prstClr val="white"/>
              </a:solidFill>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68"/>
                                        </p:tgtEl>
                                        <p:attrNameLst>
                                          <p:attrName>style.visibility</p:attrName>
                                        </p:attrNameLst>
                                      </p:cBhvr>
                                      <p:to>
                                        <p:strVal val="visible"/>
                                      </p:to>
                                    </p:set>
                                    <p:anim calcmode="lin" valueType="num">
                                      <p:cBhvr additive="base">
                                        <p:cTn id="7" dur="500" fill="hold"/>
                                        <p:tgtEl>
                                          <p:spTgt spid="18468"/>
                                        </p:tgtEl>
                                        <p:attrNameLst>
                                          <p:attrName>ppt_x</p:attrName>
                                        </p:attrNameLst>
                                      </p:cBhvr>
                                      <p:tavLst>
                                        <p:tav tm="0">
                                          <p:val>
                                            <p:strVal val="#ppt_x"/>
                                          </p:val>
                                        </p:tav>
                                        <p:tav tm="100000">
                                          <p:val>
                                            <p:strVal val="#ppt_x"/>
                                          </p:val>
                                        </p:tav>
                                      </p:tavLst>
                                    </p:anim>
                                    <p:anim calcmode="lin" valueType="num">
                                      <p:cBhvr additive="base">
                                        <p:cTn id="8" dur="500" fill="hold"/>
                                        <p:tgtEl>
                                          <p:spTgt spid="1846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18436"/>
                                        </p:tgtEl>
                                        <p:attrNameLst>
                                          <p:attrName>style.visibility</p:attrName>
                                        </p:attrNameLst>
                                      </p:cBhvr>
                                      <p:to>
                                        <p:strVal val="visible"/>
                                      </p:to>
                                    </p:set>
                                    <p:animEffect transition="in" filter="slide(fromBottom)">
                                      <p:cBhvr>
                                        <p:cTn id="13" dur="500"/>
                                        <p:tgtEl>
                                          <p:spTgt spid="18436"/>
                                        </p:tgtEl>
                                      </p:cBhvr>
                                    </p:animEffect>
                                  </p:childTnLst>
                                </p:cTn>
                              </p:par>
                              <p:par>
                                <p:cTn id="14" presetID="2" presetClass="entr" presetSubtype="4"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12" presetClass="entr" presetSubtype="4" fill="hold" grpId="0" nodeType="clickEffect">
                                  <p:stCondLst>
                                    <p:cond delay="0"/>
                                  </p:stCondLst>
                                  <p:childTnLst>
                                    <p:set>
                                      <p:cBhvr>
                                        <p:cTn id="29" dur="1" fill="hold">
                                          <p:stCondLst>
                                            <p:cond delay="0"/>
                                          </p:stCondLst>
                                        </p:cTn>
                                        <p:tgtEl>
                                          <p:spTgt spid="18469"/>
                                        </p:tgtEl>
                                        <p:attrNameLst>
                                          <p:attrName>style.visibility</p:attrName>
                                        </p:attrNameLst>
                                      </p:cBhvr>
                                      <p:to>
                                        <p:strVal val="visible"/>
                                      </p:to>
                                    </p:set>
                                    <p:animEffect transition="in" filter="slide(fromBottom)">
                                      <p:cBhvr>
                                        <p:cTn id="30" dur="500"/>
                                        <p:tgtEl>
                                          <p:spTgt spid="18469"/>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12" presetClass="entr" presetSubtype="4" fill="hold" grpId="0" nodeType="clickEffect">
                                  <p:stCondLst>
                                    <p:cond delay="0"/>
                                  </p:stCondLst>
                                  <p:childTnLst>
                                    <p:set>
                                      <p:cBhvr>
                                        <p:cTn id="34" dur="1" fill="hold">
                                          <p:stCondLst>
                                            <p:cond delay="0"/>
                                          </p:stCondLst>
                                        </p:cTn>
                                        <p:tgtEl>
                                          <p:spTgt spid="18470"/>
                                        </p:tgtEl>
                                        <p:attrNameLst>
                                          <p:attrName>style.visibility</p:attrName>
                                        </p:attrNameLst>
                                      </p:cBhvr>
                                      <p:to>
                                        <p:strVal val="visible"/>
                                      </p:to>
                                    </p:set>
                                    <p:animEffect transition="in" filter="slide(fromBottom)">
                                      <p:cBhvr>
                                        <p:cTn id="35" dur="500"/>
                                        <p:tgtEl>
                                          <p:spTgt spid="18470"/>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18471"/>
                                        </p:tgtEl>
                                        <p:attrNameLst>
                                          <p:attrName>style.visibility</p:attrName>
                                        </p:attrNameLst>
                                      </p:cBhvr>
                                      <p:to>
                                        <p:strVal val="visible"/>
                                      </p:to>
                                    </p:set>
                                    <p:anim calcmode="lin" valueType="num">
                                      <p:cBhvr additive="base">
                                        <p:cTn id="40" dur="500" fill="hold"/>
                                        <p:tgtEl>
                                          <p:spTgt spid="18471"/>
                                        </p:tgtEl>
                                        <p:attrNameLst>
                                          <p:attrName>ppt_x</p:attrName>
                                        </p:attrNameLst>
                                      </p:cBhvr>
                                      <p:tavLst>
                                        <p:tav tm="0">
                                          <p:val>
                                            <p:strVal val="#ppt_x"/>
                                          </p:val>
                                        </p:tav>
                                        <p:tav tm="100000">
                                          <p:val>
                                            <p:strVal val="#ppt_x"/>
                                          </p:val>
                                        </p:tav>
                                      </p:tavLst>
                                    </p:anim>
                                    <p:anim calcmode="lin" valueType="num">
                                      <p:cBhvr additive="base">
                                        <p:cTn id="41" dur="500" fill="hold"/>
                                        <p:tgtEl>
                                          <p:spTgt spid="18471"/>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2" presetClass="entr" presetSubtype="4" fill="hold" nodeType="clickEffect">
                                  <p:stCondLst>
                                    <p:cond delay="0"/>
                                  </p:stCondLst>
                                  <p:childTnLst>
                                    <p:set>
                                      <p:cBhvr>
                                        <p:cTn id="45" dur="1" fill="hold">
                                          <p:stCondLst>
                                            <p:cond delay="0"/>
                                          </p:stCondLst>
                                        </p:cTn>
                                        <p:tgtEl>
                                          <p:spTgt spid="18472">
                                            <p:txEl>
                                              <p:pRg st="0" end="0"/>
                                            </p:txEl>
                                          </p:spTgt>
                                        </p:tgtEl>
                                        <p:attrNameLst>
                                          <p:attrName>style.visibility</p:attrName>
                                        </p:attrNameLst>
                                      </p:cBhvr>
                                      <p:to>
                                        <p:strVal val="visible"/>
                                      </p:to>
                                    </p:set>
                                    <p:anim calcmode="lin" valueType="num">
                                      <p:cBhvr additive="base">
                                        <p:cTn id="46" dur="500" fill="hold"/>
                                        <p:tgtEl>
                                          <p:spTgt spid="18472">
                                            <p:txEl>
                                              <p:pRg st="0" end="0"/>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1847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afterGroup">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8473"/>
                                        </p:tgtEl>
                                        <p:attrNameLst>
                                          <p:attrName>style.visibility</p:attrName>
                                        </p:attrNameLst>
                                      </p:cBhvr>
                                      <p:to>
                                        <p:strVal val="visible"/>
                                      </p:to>
                                    </p:set>
                                    <p:anim calcmode="lin" valueType="num">
                                      <p:cBhvr additive="base">
                                        <p:cTn id="52" dur="500" fill="hold"/>
                                        <p:tgtEl>
                                          <p:spTgt spid="18473"/>
                                        </p:tgtEl>
                                        <p:attrNameLst>
                                          <p:attrName>ppt_x</p:attrName>
                                        </p:attrNameLst>
                                      </p:cBhvr>
                                      <p:tavLst>
                                        <p:tav tm="0">
                                          <p:val>
                                            <p:strVal val="#ppt_x"/>
                                          </p:val>
                                        </p:tav>
                                        <p:tav tm="100000">
                                          <p:val>
                                            <p:strVal val="#ppt_x"/>
                                          </p:val>
                                        </p:tav>
                                      </p:tavLst>
                                    </p:anim>
                                    <p:anim calcmode="lin" valueType="num">
                                      <p:cBhvr additive="base">
                                        <p:cTn id="53" dur="500" fill="hold"/>
                                        <p:tgtEl>
                                          <p:spTgt spid="18473"/>
                                        </p:tgtEl>
                                        <p:attrNameLst>
                                          <p:attrName>ppt_y</p:attrName>
                                        </p:attrNameLst>
                                      </p:cBhvr>
                                      <p:tavLst>
                                        <p:tav tm="0">
                                          <p:val>
                                            <p:strVal val="1+#ppt_h/2"/>
                                          </p:val>
                                        </p:tav>
                                        <p:tav tm="100000">
                                          <p:val>
                                            <p:strVal val="#ppt_y"/>
                                          </p:val>
                                        </p:tav>
                                      </p:tavLst>
                                    </p:anim>
                                  </p:childTnLst>
                                </p:cTn>
                              </p:par>
                            </p:childTnLst>
                          </p:cTn>
                        </p:par>
                      </p:childTnLst>
                    </p:cTn>
                  </p:par>
                  <p:par>
                    <p:cTn id="54" fill="hold" nodeType="clickPar">
                      <p:stCondLst>
                        <p:cond delay="indefinite"/>
                      </p:stCondLst>
                      <p:childTnLst>
                        <p:par>
                          <p:cTn id="55" fill="hold" nodeType="afterGroup">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18474"/>
                                        </p:tgtEl>
                                        <p:attrNameLst>
                                          <p:attrName>style.visibility</p:attrName>
                                        </p:attrNameLst>
                                      </p:cBhvr>
                                      <p:to>
                                        <p:strVal val="visible"/>
                                      </p:to>
                                    </p:set>
                                    <p:anim calcmode="lin" valueType="num">
                                      <p:cBhvr additive="base">
                                        <p:cTn id="58" dur="500" fill="hold"/>
                                        <p:tgtEl>
                                          <p:spTgt spid="18474"/>
                                        </p:tgtEl>
                                        <p:attrNameLst>
                                          <p:attrName>ppt_x</p:attrName>
                                        </p:attrNameLst>
                                      </p:cBhvr>
                                      <p:tavLst>
                                        <p:tav tm="0">
                                          <p:val>
                                            <p:strVal val="#ppt_x"/>
                                          </p:val>
                                        </p:tav>
                                        <p:tav tm="100000">
                                          <p:val>
                                            <p:strVal val="#ppt_x"/>
                                          </p:val>
                                        </p:tav>
                                      </p:tavLst>
                                    </p:anim>
                                    <p:anim calcmode="lin" valueType="num">
                                      <p:cBhvr additive="base">
                                        <p:cTn id="59" dur="500" fill="hold"/>
                                        <p:tgtEl>
                                          <p:spTgt spid="18474"/>
                                        </p:tgtEl>
                                        <p:attrNameLst>
                                          <p:attrName>ppt_y</p:attrName>
                                        </p:attrNameLst>
                                      </p:cBhvr>
                                      <p:tavLst>
                                        <p:tav tm="0">
                                          <p:val>
                                            <p:strVal val="1+#ppt_h/2"/>
                                          </p:val>
                                        </p:tav>
                                        <p:tav tm="100000">
                                          <p:val>
                                            <p:strVal val="#ppt_y"/>
                                          </p:val>
                                        </p:tav>
                                      </p:tavLst>
                                    </p:anim>
                                  </p:childTnLst>
                                </p:cTn>
                              </p:par>
                            </p:childTnLst>
                          </p:cTn>
                        </p:par>
                      </p:childTnLst>
                    </p:cTn>
                  </p:par>
                  <p:par>
                    <p:cTn id="60" fill="hold" nodeType="clickPar">
                      <p:stCondLst>
                        <p:cond delay="indefinite"/>
                      </p:stCondLst>
                      <p:childTnLst>
                        <p:par>
                          <p:cTn id="61" fill="hold" nodeType="afterGroup">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8475"/>
                                        </p:tgtEl>
                                        <p:attrNameLst>
                                          <p:attrName>style.visibility</p:attrName>
                                        </p:attrNameLst>
                                      </p:cBhvr>
                                      <p:to>
                                        <p:strVal val="visible"/>
                                      </p:to>
                                    </p:set>
                                    <p:anim calcmode="lin" valueType="num">
                                      <p:cBhvr additive="base">
                                        <p:cTn id="64" dur="500" fill="hold"/>
                                        <p:tgtEl>
                                          <p:spTgt spid="18475"/>
                                        </p:tgtEl>
                                        <p:attrNameLst>
                                          <p:attrName>ppt_x</p:attrName>
                                        </p:attrNameLst>
                                      </p:cBhvr>
                                      <p:tavLst>
                                        <p:tav tm="0">
                                          <p:val>
                                            <p:strVal val="#ppt_x"/>
                                          </p:val>
                                        </p:tav>
                                        <p:tav tm="100000">
                                          <p:val>
                                            <p:strVal val="#ppt_x"/>
                                          </p:val>
                                        </p:tav>
                                      </p:tavLst>
                                    </p:anim>
                                    <p:anim calcmode="lin" valueType="num">
                                      <p:cBhvr additive="base">
                                        <p:cTn id="65" dur="500" fill="hold"/>
                                        <p:tgtEl>
                                          <p:spTgt spid="18475"/>
                                        </p:tgtEl>
                                        <p:attrNameLst>
                                          <p:attrName>ppt_y</p:attrName>
                                        </p:attrNameLst>
                                      </p:cBhvr>
                                      <p:tavLst>
                                        <p:tav tm="0">
                                          <p:val>
                                            <p:strVal val="1+#ppt_h/2"/>
                                          </p:val>
                                        </p:tav>
                                        <p:tav tm="100000">
                                          <p:val>
                                            <p:strVal val="#ppt_y"/>
                                          </p:val>
                                        </p:tav>
                                      </p:tavLst>
                                    </p:anim>
                                  </p:childTnLst>
                                </p:cTn>
                              </p:par>
                            </p:childTnLst>
                          </p:cTn>
                        </p:par>
                      </p:childTnLst>
                    </p:cTn>
                  </p:par>
                  <p:par>
                    <p:cTn id="66" fill="hold" nodeType="clickPar">
                      <p:stCondLst>
                        <p:cond delay="indefinite"/>
                      </p:stCondLst>
                      <p:childTnLst>
                        <p:par>
                          <p:cTn id="67" fill="hold" nodeType="afterGroup">
                            <p:stCondLst>
                              <p:cond delay="0"/>
                            </p:stCondLst>
                            <p:childTnLst>
                              <p:par>
                                <p:cTn id="68" presetID="2" presetClass="entr" presetSubtype="4" fill="hold" grpId="0" nodeType="clickEffect">
                                  <p:stCondLst>
                                    <p:cond delay="0"/>
                                  </p:stCondLst>
                                  <p:childTnLst>
                                    <p:set>
                                      <p:cBhvr>
                                        <p:cTn id="69" dur="1" fill="hold">
                                          <p:stCondLst>
                                            <p:cond delay="0"/>
                                          </p:stCondLst>
                                        </p:cTn>
                                        <p:tgtEl>
                                          <p:spTgt spid="18476"/>
                                        </p:tgtEl>
                                        <p:attrNameLst>
                                          <p:attrName>style.visibility</p:attrName>
                                        </p:attrNameLst>
                                      </p:cBhvr>
                                      <p:to>
                                        <p:strVal val="visible"/>
                                      </p:to>
                                    </p:set>
                                    <p:anim calcmode="lin" valueType="num">
                                      <p:cBhvr additive="base">
                                        <p:cTn id="70" dur="500" fill="hold"/>
                                        <p:tgtEl>
                                          <p:spTgt spid="18476"/>
                                        </p:tgtEl>
                                        <p:attrNameLst>
                                          <p:attrName>ppt_x</p:attrName>
                                        </p:attrNameLst>
                                      </p:cBhvr>
                                      <p:tavLst>
                                        <p:tav tm="0">
                                          <p:val>
                                            <p:strVal val="#ppt_x"/>
                                          </p:val>
                                        </p:tav>
                                        <p:tav tm="100000">
                                          <p:val>
                                            <p:strVal val="#ppt_x"/>
                                          </p:val>
                                        </p:tav>
                                      </p:tavLst>
                                    </p:anim>
                                    <p:anim calcmode="lin" valueType="num">
                                      <p:cBhvr additive="base">
                                        <p:cTn id="71" dur="500" fill="hold"/>
                                        <p:tgtEl>
                                          <p:spTgt spid="18476"/>
                                        </p:tgtEl>
                                        <p:attrNameLst>
                                          <p:attrName>ppt_y</p:attrName>
                                        </p:attrNameLst>
                                      </p:cBhvr>
                                      <p:tavLst>
                                        <p:tav tm="0">
                                          <p:val>
                                            <p:strVal val="1+#ppt_h/2"/>
                                          </p:val>
                                        </p:tav>
                                        <p:tav tm="100000">
                                          <p:val>
                                            <p:strVal val="#ppt_y"/>
                                          </p:val>
                                        </p:tav>
                                      </p:tavLst>
                                    </p:anim>
                                  </p:childTnLst>
                                </p:cTn>
                              </p:par>
                            </p:childTnLst>
                          </p:cTn>
                        </p:par>
                      </p:childTnLst>
                    </p:cTn>
                  </p:par>
                  <p:par>
                    <p:cTn id="72" fill="hold" nodeType="clickPar">
                      <p:stCondLst>
                        <p:cond delay="indefinite"/>
                      </p:stCondLst>
                      <p:childTnLst>
                        <p:par>
                          <p:cTn id="73" fill="hold" nodeType="afterGroup">
                            <p:stCondLst>
                              <p:cond delay="0"/>
                            </p:stCondLst>
                            <p:childTnLst>
                              <p:par>
                                <p:cTn id="74" presetID="12" presetClass="entr" presetSubtype="4" fill="hold" grpId="0" nodeType="clickEffect">
                                  <p:stCondLst>
                                    <p:cond delay="0"/>
                                  </p:stCondLst>
                                  <p:childTnLst>
                                    <p:set>
                                      <p:cBhvr>
                                        <p:cTn id="75" dur="1" fill="hold">
                                          <p:stCondLst>
                                            <p:cond delay="0"/>
                                          </p:stCondLst>
                                        </p:cTn>
                                        <p:tgtEl>
                                          <p:spTgt spid="18477"/>
                                        </p:tgtEl>
                                        <p:attrNameLst>
                                          <p:attrName>style.visibility</p:attrName>
                                        </p:attrNameLst>
                                      </p:cBhvr>
                                      <p:to>
                                        <p:strVal val="visible"/>
                                      </p:to>
                                    </p:set>
                                    <p:animEffect transition="in" filter="slide(fromBottom)">
                                      <p:cBhvr>
                                        <p:cTn id="76" dur="500"/>
                                        <p:tgtEl>
                                          <p:spTgt spid="18477"/>
                                        </p:tgtEl>
                                      </p:cBhvr>
                                    </p:animEffect>
                                  </p:childTnLst>
                                </p:cTn>
                              </p:par>
                            </p:childTnLst>
                          </p:cTn>
                        </p:par>
                      </p:childTnLst>
                    </p:cTn>
                  </p:par>
                  <p:par>
                    <p:cTn id="77" fill="hold" nodeType="clickPar">
                      <p:stCondLst>
                        <p:cond delay="indefinite"/>
                      </p:stCondLst>
                      <p:childTnLst>
                        <p:par>
                          <p:cTn id="78" fill="hold" nodeType="afterGroup">
                            <p:stCondLst>
                              <p:cond delay="0"/>
                            </p:stCondLst>
                            <p:childTnLst>
                              <p:par>
                                <p:cTn id="79" presetID="2" presetClass="entr" presetSubtype="4" fill="hold" grpId="0" nodeType="clickEffect">
                                  <p:stCondLst>
                                    <p:cond delay="0"/>
                                  </p:stCondLst>
                                  <p:childTnLst>
                                    <p:set>
                                      <p:cBhvr>
                                        <p:cTn id="80" dur="1" fill="hold">
                                          <p:stCondLst>
                                            <p:cond delay="0"/>
                                          </p:stCondLst>
                                        </p:cTn>
                                        <p:tgtEl>
                                          <p:spTgt spid="18478"/>
                                        </p:tgtEl>
                                        <p:attrNameLst>
                                          <p:attrName>style.visibility</p:attrName>
                                        </p:attrNameLst>
                                      </p:cBhvr>
                                      <p:to>
                                        <p:strVal val="visible"/>
                                      </p:to>
                                    </p:set>
                                    <p:anim calcmode="lin" valueType="num">
                                      <p:cBhvr additive="base">
                                        <p:cTn id="81" dur="500" fill="hold"/>
                                        <p:tgtEl>
                                          <p:spTgt spid="18478"/>
                                        </p:tgtEl>
                                        <p:attrNameLst>
                                          <p:attrName>ppt_x</p:attrName>
                                        </p:attrNameLst>
                                      </p:cBhvr>
                                      <p:tavLst>
                                        <p:tav tm="0">
                                          <p:val>
                                            <p:strVal val="#ppt_x"/>
                                          </p:val>
                                        </p:tav>
                                        <p:tav tm="100000">
                                          <p:val>
                                            <p:strVal val="#ppt_x"/>
                                          </p:val>
                                        </p:tav>
                                      </p:tavLst>
                                    </p:anim>
                                    <p:anim calcmode="lin" valueType="num">
                                      <p:cBhvr additive="base">
                                        <p:cTn id="82" dur="500" fill="hold"/>
                                        <p:tgtEl>
                                          <p:spTgt spid="184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68" grpId="0"/>
      <p:bldP spid="18469" grpId="0"/>
      <p:bldP spid="18470" grpId="0"/>
      <p:bldP spid="18471" grpId="0"/>
      <p:bldP spid="18473" grpId="0"/>
      <p:bldP spid="18474" grpId="0"/>
      <p:bldP spid="18475" grpId="0"/>
      <p:bldP spid="18476" grpId="0"/>
      <p:bldP spid="18477" grpId="0"/>
      <p:bldP spid="18478" grpId="0"/>
      <p:bldP spid="2" grpId="0"/>
      <p:bldP spid="19" grpId="0"/>
      <p:bldP spid="20" grpId="0"/>
    </p:bldLst>
  </p:timing>
</p:sld>
</file>

<file path=ppt/slides/slide5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375" y="5421"/>
            <a:ext cx="2232248" cy="831291"/>
          </a:xfrm>
          <a:solidFill>
            <a:srgbClr val="92D050"/>
          </a:solidFill>
        </p:spPr>
        <p:txBody>
          <a:bodyPr>
            <a:normAutofit fontScale="90000"/>
          </a:bodyPr>
          <a:lstStyle/>
          <a:p>
            <a:r>
              <a:rPr lang="zh-CN" altLang="en-US" b="1" smtClean="0"/>
              <a:t>学思之窗</a:t>
            </a:r>
            <a:endParaRPr lang="zh-CN" altLang="en-US" b="1"/>
          </a:p>
        </p:txBody>
      </p:sp>
      <p:sp>
        <p:nvSpPr>
          <p:cNvPr id="3" name="内容占位符 2"/>
          <p:cNvSpPr>
            <a:spLocks noGrp="1"/>
          </p:cNvSpPr>
          <p:nvPr>
            <p:ph idx="1"/>
          </p:nvPr>
        </p:nvSpPr>
        <p:spPr>
          <a:xfrm>
            <a:off x="179512" y="1124744"/>
            <a:ext cx="8856984" cy="5256584"/>
          </a:xfrm>
          <a:solidFill>
            <a:schemeClr val="bg2">
              <a:lumMod val="90000"/>
            </a:schemeClr>
          </a:solidFill>
        </p:spPr>
        <p:txBody>
          <a:bodyPr>
            <a:normAutofit fontScale="92500" lnSpcReduction="10000"/>
          </a:bodyPr>
          <a:lstStyle/>
          <a:p>
            <a:r>
              <a:rPr lang="zh-TW" altLang="zh-CN" b="1">
                <a:latin typeface="华文新魏" panose="02010800040101010101" pitchFamily="2" charset="-122"/>
                <a:ea typeface="华文新魏" panose="02010800040101010101" pitchFamily="2" charset="-122"/>
              </a:rPr>
              <a:t>第十一条朕邦的主席职位属于普鲁士国王，普鲁士国王享 有德意志皇帝的尊称皇帝在国际关系上为帝国的代表，以帝国的名 义宣战与媾和，同外国缔结同盟及其他条约，委派并接受使节</a:t>
            </a:r>
            <a:r>
              <a:rPr lang="zh-CN" altLang="zh-CN" b="1">
                <a:latin typeface="华文新魏" panose="02010800040101010101" pitchFamily="2" charset="-122"/>
                <a:ea typeface="华文新魏" panose="02010800040101010101" pitchFamily="2" charset="-122"/>
              </a:rPr>
              <a:t>……</a:t>
            </a:r>
          </a:p>
          <a:p>
            <a:r>
              <a:rPr lang="zh-TW" altLang="zh-CN" b="1">
                <a:latin typeface="华文新魏" panose="02010800040101010101" pitchFamily="2" charset="-122"/>
                <a:ea typeface="华文新魏" panose="02010800040101010101" pitchFamily="2" charset="-122"/>
              </a:rPr>
              <a:t>第十二条联邦议会与帝国议会的召集、开会、延会、闭会 之权属于皇帝……</a:t>
            </a:r>
            <a:endParaRPr lang="zh-CN" altLang="zh-CN" b="1">
              <a:latin typeface="华文新魏" pitchFamily="2" charset="-122"/>
              <a:ea typeface="华文新魏" pitchFamily="2" charset="-122"/>
            </a:endParaRPr>
          </a:p>
          <a:p>
            <a:r>
              <a:rPr lang="zh-TW" altLang="zh-CN" b="1">
                <a:latin typeface="华文新魏" panose="02010800040101010101" pitchFamily="2" charset="-122"/>
                <a:ea typeface="华文新魏" panose="02010800040101010101" pitchFamily="2" charset="-122"/>
              </a:rPr>
              <a:t>第十七条 建议并公布帝国法律及监督其执行之权属于 皇帝……</a:t>
            </a:r>
            <a:endParaRPr lang="zh-CN" altLang="zh-CN" b="1">
              <a:latin typeface="华文新魏" panose="02010800040101010101" pitchFamily="2" charset="-122"/>
              <a:ea typeface="华文新魏" panose="02010800040101010101" pitchFamily="2" charset="-122"/>
            </a:endParaRPr>
          </a:p>
          <a:p>
            <a:r>
              <a:rPr lang="zh-TW" altLang="zh-CN" b="1">
                <a:latin typeface="华文新魏" panose="02010800040101010101" pitchFamily="2" charset="-122"/>
                <a:ea typeface="华文新魏" panose="02010800040101010101" pitchFamily="2" charset="-122"/>
              </a:rPr>
              <a:t>第十八条皇帝委派官吏，命令他们宣誓效忠帝国，并在必要 情况下，命令他们退职……</a:t>
            </a:r>
            <a:endParaRPr lang="zh-CN" altLang="zh-CN" b="1">
              <a:latin typeface="华文新魏" panose="02010800040101010101" pitchFamily="2" charset="-122"/>
              <a:ea typeface="华文新魏" panose="02010800040101010101" pitchFamily="2" charset="-122"/>
            </a:endParaRPr>
          </a:p>
          <a:p>
            <a:r>
              <a:rPr lang="zh-TW" altLang="zh-CN" b="1">
                <a:latin typeface="华文新魏" panose="02010800040101010101" pitchFamily="2" charset="-122"/>
                <a:ea typeface="华文新魏" panose="02010800040101010101" pitchFamily="2" charset="-122"/>
              </a:rPr>
              <a:t>——《德意志帝国宪法》（1871年）</a:t>
            </a:r>
            <a:endParaRPr lang="zh-CN" altLang="zh-CN" b="1">
              <a:latin typeface="华文新魏" panose="02010800040101010101" pitchFamily="2" charset="-122"/>
              <a:ea typeface="华文新魏" panose="02010800040101010101" pitchFamily="2" charset="-122"/>
            </a:endParaRPr>
          </a:p>
          <a:p>
            <a:pPr marL="0" indent="0">
              <a:buNone/>
            </a:pPr>
            <a:endParaRPr lang="zh-CN" altLang="en-US" b="1">
              <a:latin typeface="华文新魏" pitchFamily="2" charset="-122"/>
              <a:ea typeface="华文新魏" pitchFamily="2" charset="-122"/>
            </a:endParaRPr>
          </a:p>
        </p:txBody>
      </p:sp>
    </p:spTree>
  </p:cSld>
  <p:clrMapOvr>
    <a:masterClrMapping/>
  </p:clrMapOvr>
  <p:transition/>
  <p:timing/>
</p:sld>
</file>

<file path=ppt/slides/slide5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915816" y="44624"/>
            <a:ext cx="2448272" cy="792088"/>
          </a:xfrm>
        </p:spPr>
        <p:txBody>
          <a:bodyPr/>
          <a:lstStyle/>
          <a:p>
            <a:r>
              <a:rPr lang="en-US" altLang="zh-CN" b="1" smtClean="0">
                <a:latin typeface="+mj-ea"/>
              </a:rPr>
              <a:t>5</a:t>
            </a:r>
            <a:r>
              <a:rPr lang="zh-CN" altLang="en-US" b="1" smtClean="0">
                <a:latin typeface="+mj-ea"/>
              </a:rPr>
              <a:t>、日本</a:t>
            </a:r>
            <a:endParaRPr lang="zh-CN" altLang="en-US" b="1">
              <a:latin typeface="+mj-ea"/>
            </a:endParaRPr>
          </a:p>
        </p:txBody>
      </p:sp>
      <p:sp>
        <p:nvSpPr>
          <p:cNvPr id="3" name="内容占位符 2"/>
          <p:cNvSpPr>
            <a:spLocks noGrp="1"/>
          </p:cNvSpPr>
          <p:nvPr>
            <p:ph idx="1"/>
          </p:nvPr>
        </p:nvSpPr>
        <p:spPr>
          <a:xfrm>
            <a:off x="187662" y="1484784"/>
            <a:ext cx="8776824" cy="5112568"/>
          </a:xfrm>
        </p:spPr>
        <p:txBody>
          <a:bodyPr>
            <a:noAutofit/>
          </a:bodyPr>
          <a:lstStyle/>
          <a:p>
            <a:pPr marL="0" indent="0">
              <a:buNone/>
            </a:pPr>
            <a:r>
              <a:rPr lang="en-US" altLang="zh-CN" sz="2800" b="1" smtClean="0">
                <a:latin typeface="宋体" panose="02010600030101010101" pitchFamily="2" charset="-122"/>
                <a:ea typeface="宋体" panose="02010600030101010101" pitchFamily="2" charset="-122"/>
              </a:rPr>
              <a:t>    19</a:t>
            </a:r>
            <a:r>
              <a:rPr lang="zh-CN" altLang="en-US" sz="2800" b="1">
                <a:latin typeface="宋体" panose="02010600030101010101" pitchFamily="2" charset="-122"/>
                <a:ea typeface="宋体" panose="02010600030101010101" pitchFamily="2" charset="-122"/>
              </a:rPr>
              <a:t>世纪中期，日本面临沦为半殖民地的民族危机。</a:t>
            </a:r>
            <a:r>
              <a:rPr lang="zh-CN" altLang="en-US" sz="2800" b="1" smtClean="0">
                <a:latin typeface="宋体" panose="02010600030101010101" pitchFamily="2" charset="-122"/>
                <a:ea typeface="宋体" panose="02010600030101010101" pitchFamily="2" charset="-122"/>
              </a:rPr>
              <a:t>日本</a:t>
            </a:r>
            <a:r>
              <a:rPr lang="zh-CN" altLang="en-US" sz="2800" b="1">
                <a:latin typeface="宋体" panose="02010600030101010101" pitchFamily="2" charset="-122"/>
                <a:ea typeface="宋体" panose="02010600030101010101" pitchFamily="2" charset="-122"/>
              </a:rPr>
              <a:t>有识之士于</a:t>
            </a:r>
            <a:r>
              <a:rPr lang="en-US" altLang="zh-CN" sz="2800" b="1">
                <a:latin typeface="宋体" panose="02010600030101010101" pitchFamily="2" charset="-122"/>
                <a:ea typeface="宋体" panose="02010600030101010101" pitchFamily="2" charset="-122"/>
              </a:rPr>
              <a:t>1868</a:t>
            </a:r>
            <a:r>
              <a:rPr lang="zh-CN" altLang="en-US" sz="2800" b="1">
                <a:latin typeface="宋体" panose="02010600030101010101" pitchFamily="2" charset="-122"/>
                <a:ea typeface="宋体" panose="02010600030101010101" pitchFamily="2" charset="-122"/>
              </a:rPr>
              <a:t>年推翻幕府统治，进行改革，史称</a:t>
            </a:r>
            <a:r>
              <a:rPr lang="zh-CN" altLang="en-US" sz="2800" b="1" smtClean="0">
                <a:latin typeface="宋体" panose="02010600030101010101" pitchFamily="2" charset="-122"/>
                <a:ea typeface="宋体" panose="02010600030101010101" pitchFamily="2" charset="-122"/>
              </a:rPr>
              <a:t>“明治维新”。</a:t>
            </a:r>
            <a:endParaRPr lang="en-US" altLang="zh-CN" sz="2800" b="1" smtClean="0">
              <a:latin typeface="宋体" panose="02010600030101010101" pitchFamily="2" charset="-122"/>
              <a:ea typeface="宋体" panose="02010600030101010101" pitchFamily="2" charset="-122"/>
            </a:endParaRPr>
          </a:p>
          <a:p>
            <a:pPr marL="0" indent="0">
              <a:buNone/>
            </a:pPr>
            <a:r>
              <a:rPr lang="en-US" altLang="zh-CN" sz="2800" b="1">
                <a:latin typeface="宋体" panose="02010600030101010101" pitchFamily="2" charset="-122"/>
                <a:ea typeface="宋体" panose="02010600030101010101" pitchFamily="2" charset="-122"/>
              </a:rPr>
              <a:t> </a:t>
            </a:r>
            <a:r>
              <a:rPr lang="en-US" altLang="zh-CN" sz="2800" b="1" smtClean="0">
                <a:latin typeface="宋体" panose="02010600030101010101" pitchFamily="2" charset="-122"/>
                <a:ea typeface="宋体" panose="02010600030101010101" pitchFamily="2" charset="-122"/>
              </a:rPr>
              <a:t>   </a:t>
            </a:r>
            <a:r>
              <a:rPr lang="zh-CN" altLang="en-US" sz="2800" b="1" smtClean="0">
                <a:latin typeface="宋体" panose="02010600030101010101" pitchFamily="2" charset="-122"/>
                <a:ea typeface="宋体" panose="02010600030101010101" pitchFamily="2" charset="-122"/>
              </a:rPr>
              <a:t>明治</a:t>
            </a:r>
            <a:r>
              <a:rPr lang="zh-CN" altLang="en-US" sz="2800" b="1">
                <a:latin typeface="宋体" panose="02010600030101010101" pitchFamily="2" charset="-122"/>
                <a:ea typeface="宋体" panose="02010600030101010101" pitchFamily="2" charset="-122"/>
              </a:rPr>
              <a:t>政府加强中央集权，废除封建等级制度， 推行“富国强兵”“殖产兴业”“文明开化”三大政策，</a:t>
            </a:r>
            <a:r>
              <a:rPr lang="zh-CN" altLang="en-US" sz="2800" b="1" smtClean="0">
                <a:latin typeface="宋体" panose="02010600030101010101" pitchFamily="2" charset="-122"/>
                <a:ea typeface="宋体" panose="02010600030101010101" pitchFamily="2" charset="-122"/>
              </a:rPr>
              <a:t>仿效</a:t>
            </a:r>
            <a:r>
              <a:rPr lang="zh-CN" altLang="en-US" sz="2800" b="1">
                <a:latin typeface="宋体" panose="02010600030101010101" pitchFamily="2" charset="-122"/>
                <a:ea typeface="宋体" panose="02010600030101010101" pitchFamily="2" charset="-122"/>
              </a:rPr>
              <a:t>西方国家制定宪法。宪法肯定了天皇神圣不可侵犯和</a:t>
            </a:r>
            <a:r>
              <a:rPr lang="zh-CN" altLang="en-US" sz="2800" b="1" smtClean="0">
                <a:latin typeface="宋体" panose="02010600030101010101" pitchFamily="2" charset="-122"/>
                <a:ea typeface="宋体" panose="02010600030101010101" pitchFamily="2" charset="-122"/>
              </a:rPr>
              <a:t>统揽</a:t>
            </a:r>
            <a:r>
              <a:rPr lang="zh-CN" altLang="en-US" sz="2800" b="1">
                <a:latin typeface="宋体" panose="02010600030101010101" pitchFamily="2" charset="-122"/>
                <a:ea typeface="宋体" panose="02010600030101010101" pitchFamily="2" charset="-122"/>
              </a:rPr>
              <a:t>一切的地位，议会、内阁、军部相互牵制，成为天皇</a:t>
            </a:r>
            <a:r>
              <a:rPr lang="zh-CN" altLang="en-US" sz="2800" b="1" smtClean="0">
                <a:latin typeface="宋体" panose="02010600030101010101" pitchFamily="2" charset="-122"/>
                <a:ea typeface="宋体" panose="02010600030101010101" pitchFamily="2" charset="-122"/>
              </a:rPr>
              <a:t>权力</a:t>
            </a:r>
            <a:r>
              <a:rPr lang="zh-CN" altLang="en-US" sz="2800" b="1">
                <a:latin typeface="宋体" panose="02010600030101010101" pitchFamily="2" charset="-122"/>
                <a:ea typeface="宋体" panose="02010600030101010101" pitchFamily="2" charset="-122"/>
              </a:rPr>
              <a:t>的代行</a:t>
            </a:r>
            <a:r>
              <a:rPr lang="zh-CN" altLang="en-US" sz="2800" b="1" smtClean="0">
                <a:latin typeface="宋体" panose="02010600030101010101" pitchFamily="2" charset="-122"/>
                <a:ea typeface="宋体" panose="02010600030101010101" pitchFamily="2" charset="-122"/>
              </a:rPr>
              <a:t>机构。</a:t>
            </a:r>
            <a:endParaRPr lang="en-US" altLang="zh-CN" sz="2800" b="1" smtClean="0">
              <a:latin typeface="宋体" panose="02010600030101010101" pitchFamily="2" charset="-122"/>
              <a:ea typeface="宋体" panose="02010600030101010101" pitchFamily="2" charset="-122"/>
            </a:endParaRPr>
          </a:p>
          <a:p>
            <a:pPr marL="0" indent="0">
              <a:buNone/>
            </a:pPr>
            <a:r>
              <a:rPr lang="en-US" altLang="zh-CN" sz="2800" b="1">
                <a:latin typeface="宋体" panose="02010600030101010101" pitchFamily="2" charset="-122"/>
                <a:ea typeface="宋体" panose="02010600030101010101" pitchFamily="2" charset="-122"/>
              </a:rPr>
              <a:t> </a:t>
            </a:r>
            <a:r>
              <a:rPr lang="en-US" altLang="zh-CN" sz="2800" b="1" smtClean="0">
                <a:latin typeface="宋体" panose="02010600030101010101" pitchFamily="2" charset="-122"/>
                <a:ea typeface="宋体" panose="02010600030101010101" pitchFamily="2" charset="-122"/>
              </a:rPr>
              <a:t>   </a:t>
            </a:r>
            <a:r>
              <a:rPr lang="zh-CN" altLang="en-US" sz="2800" b="1" smtClean="0">
                <a:latin typeface="宋体" panose="02010600030101010101" pitchFamily="2" charset="-122"/>
                <a:ea typeface="宋体" panose="02010600030101010101" pitchFamily="2" charset="-122"/>
              </a:rPr>
              <a:t>明治维新</a:t>
            </a:r>
            <a:r>
              <a:rPr lang="zh-CN" altLang="en-US" sz="2800" b="1">
                <a:latin typeface="宋体" panose="02010600030101010101" pitchFamily="2" charset="-122"/>
                <a:ea typeface="宋体" panose="02010600030101010101" pitchFamily="2" charset="-122"/>
              </a:rPr>
              <a:t>保留了大量封建势力，官僚</a:t>
            </a:r>
            <a:r>
              <a:rPr lang="zh-CN" altLang="en-US" sz="2800" b="1" smtClean="0">
                <a:latin typeface="宋体" panose="02010600030101010101" pitchFamily="2" charset="-122"/>
                <a:ea typeface="宋体" panose="02010600030101010101" pitchFamily="2" charset="-122"/>
              </a:rPr>
              <a:t>寡头和</a:t>
            </a:r>
            <a:r>
              <a:rPr lang="zh-CN" altLang="en-US" sz="2800" b="1">
                <a:latin typeface="宋体" panose="02010600030101010101" pitchFamily="2" charset="-122"/>
                <a:ea typeface="宋体" panose="02010600030101010101" pitchFamily="2" charset="-122"/>
              </a:rPr>
              <a:t>军阀实际掌握了权力，成为军国主义的社会</a:t>
            </a:r>
            <a:r>
              <a:rPr lang="zh-CN" altLang="en-US" sz="2800" b="1" smtClean="0">
                <a:latin typeface="宋体" panose="02010600030101010101" pitchFamily="2" charset="-122"/>
                <a:ea typeface="宋体" panose="02010600030101010101" pitchFamily="2" charset="-122"/>
              </a:rPr>
              <a:t>基础。日本</a:t>
            </a:r>
            <a:r>
              <a:rPr lang="zh-CN" altLang="en-US" sz="2800" b="1">
                <a:latin typeface="宋体" panose="02010600030101010101" pitchFamily="2" charset="-122"/>
                <a:ea typeface="宋体" panose="02010600030101010101" pitchFamily="2" charset="-122"/>
              </a:rPr>
              <a:t>很快开始对外侵略扩张。</a:t>
            </a:r>
          </a:p>
          <a:p>
            <a:pPr marL="0" indent="0">
              <a:buNone/>
            </a:pPr>
            <a:endParaRPr lang="zh-CN" altLang="en-US" sz="2800" b="1">
              <a:latin typeface="宋体" panose="02010600030101010101" pitchFamily="2" charset="-122"/>
              <a:ea typeface="宋体" panose="02010600030101010101" pitchFamily="2" charset="-122"/>
            </a:endParaRPr>
          </a:p>
        </p:txBody>
      </p:sp>
      <p:sp>
        <p:nvSpPr>
          <p:cNvPr id="4" name="TextBox 3"/>
          <p:cNvSpPr txBox="1"/>
          <p:nvPr/>
        </p:nvSpPr>
        <p:spPr>
          <a:xfrm>
            <a:off x="187662" y="836712"/>
            <a:ext cx="8776825" cy="523220"/>
          </a:xfrm>
          <a:prstGeom prst="rect">
            <a:avLst/>
          </a:prstGeom>
          <a:solidFill>
            <a:schemeClr val="bg2">
              <a:lumMod val="90000"/>
            </a:schemeClr>
          </a:solidFill>
        </p:spPr>
        <p:txBody>
          <a:bodyPr wrap="square" rtlCol="0">
            <a:spAutoFit/>
          </a:bodyPr>
          <a:lstStyle/>
          <a:p>
            <a:r>
              <a:rPr lang="zh-CN" altLang="en-US" sz="2800" b="1" smtClean="0">
                <a:latin typeface="宋体" panose="02010600030101010101" pitchFamily="2" charset="-122"/>
                <a:ea typeface="宋体" panose="02010600030101010101" pitchFamily="2" charset="-122"/>
              </a:rPr>
              <a:t>阅读材料，掌握日本明治维新的背景、措施、意义。</a:t>
            </a:r>
            <a:endParaRPr lang="zh-CN" altLang="en-US" sz="2800" b="1">
              <a:latin typeface="宋体" panose="02010600030101010101" pitchFamily="2" charset="-122"/>
              <a:ea typeface="宋体" panose="02010600030101010101" pitchFamily="2" charset="-122"/>
            </a:endParaRPr>
          </a:p>
        </p:txBody>
      </p:sp>
    </p:spTree>
  </p:cSld>
  <p:clrMapOvr>
    <a:masterClrMapping/>
  </p:clrMapOvr>
  <p:transition/>
  <p:timing/>
</p:sld>
</file>

<file path=ppt/slides/slide6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descr="timg"/>
          <p:cNvPicPr>
            <a:picLocks noChangeAspect="1"/>
          </p:cNvPicPr>
          <p:nvPr/>
        </p:nvPicPr>
        <p:blipFill>
          <a:blip r:embed="rId2"/>
          <a:stretch>
            <a:fillRect/>
          </a:stretch>
        </p:blipFill>
        <p:spPr>
          <a:xfrm>
            <a:off x="26035" y="950595"/>
            <a:ext cx="9091930" cy="5962015"/>
          </a:xfrm>
          <a:prstGeom prst="rect">
            <a:avLst/>
          </a:prstGeom>
          <a:effectLst>
            <a:outerShdw blurRad="50800" dist="50800" dir="5400000" algn="ctr" rotWithShape="0">
              <a:srgbClr val="000000">
                <a:alpha val="41000"/>
              </a:srgbClr>
            </a:outerShdw>
            <a:softEdge rad="127000"/>
          </a:effectLst>
        </p:spPr>
      </p:pic>
      <p:sp>
        <p:nvSpPr>
          <p:cNvPr id="9" name="云形标注 8"/>
          <p:cNvSpPr/>
          <p:nvPr/>
        </p:nvSpPr>
        <p:spPr>
          <a:xfrm flipH="1">
            <a:off x="4599984" y="2567615"/>
            <a:ext cx="1797734" cy="910728"/>
          </a:xfrm>
          <a:prstGeom prst="cloudCallout">
            <a:avLst>
              <a:gd name="adj1" fmla="val 68440"/>
              <a:gd name="adj2" fmla="val 22270"/>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800" b="1" smtClean="0">
                <a:solidFill>
                  <a:srgbClr val="4F81BD">
                    <a:lumMod val="75000"/>
                  </a:srgbClr>
                </a:solidFill>
                <a:latin typeface="华文楷体" panose="02010600040101010101" pitchFamily="2" charset="-122"/>
                <a:ea typeface="华文楷体" panose="02010600040101010101" pitchFamily="2" charset="-122"/>
              </a:rPr>
              <a:t>日本</a:t>
            </a:r>
            <a:endParaRPr lang="en-US" altLang="zh-CN" sz="2800" b="1">
              <a:solidFill>
                <a:srgbClr val="4F81BD">
                  <a:lumMod val="75000"/>
                </a:srgbClr>
              </a:solidFill>
              <a:latin typeface="华文楷体" panose="02010600040101010101" pitchFamily="2" charset="-122"/>
              <a:ea typeface="华文楷体" panose="02010600040101010101" pitchFamily="2" charset="-122"/>
            </a:endParaRPr>
          </a:p>
        </p:txBody>
      </p:sp>
      <p:sp>
        <p:nvSpPr>
          <p:cNvPr id="2" name="TextBox 1"/>
          <p:cNvSpPr txBox="1"/>
          <p:nvPr/>
        </p:nvSpPr>
        <p:spPr>
          <a:xfrm>
            <a:off x="760650" y="3628608"/>
            <a:ext cx="3600400" cy="1815882"/>
          </a:xfrm>
          <a:prstGeom prst="rect">
            <a:avLst/>
          </a:prstGeom>
          <a:solidFill>
            <a:schemeClr val="bg1"/>
          </a:solidFill>
          <a:ln>
            <a:solidFill>
              <a:srgbClr val="FF0000"/>
            </a:solidFill>
          </a:ln>
        </p:spPr>
        <p:txBody>
          <a:bodyPr wrap="square" rtlCol="0">
            <a:spAutoFit/>
          </a:bodyPr>
          <a:lstStyle/>
          <a:p>
            <a:r>
              <a:rPr lang="zh-CN" altLang="en-US" sz="2800" b="1" smtClean="0">
                <a:solidFill>
                  <a:srgbClr val="4F81BD">
                    <a:lumMod val="50000"/>
                  </a:srgbClr>
                </a:solidFill>
                <a:latin typeface="华文楷体" panose="02010600040101010101" pitchFamily="2" charset="-122"/>
                <a:ea typeface="华文楷体" panose="02010600040101010101" pitchFamily="2" charset="-122"/>
              </a:rPr>
              <a:t>背景</a:t>
            </a:r>
            <a:r>
              <a:rPr lang="en-US" altLang="zh-CN" sz="2800" b="1" smtClean="0">
                <a:solidFill>
                  <a:srgbClr val="4F81BD">
                    <a:lumMod val="50000"/>
                  </a:srgbClr>
                </a:solidFill>
                <a:latin typeface="华文楷体" panose="02010600040101010101" pitchFamily="2" charset="-122"/>
                <a:ea typeface="华文楷体" panose="02010600040101010101" pitchFamily="2" charset="-122"/>
              </a:rPr>
              <a:t>1</a:t>
            </a:r>
            <a:r>
              <a:rPr lang="zh-CN" altLang="en-US" sz="2800" b="1" smtClean="0">
                <a:solidFill>
                  <a:srgbClr val="4F81BD">
                    <a:lumMod val="50000"/>
                  </a:srgbClr>
                </a:solidFill>
                <a:latin typeface="华文楷体" panose="02010600040101010101" pitchFamily="2" charset="-122"/>
                <a:ea typeface="华文楷体" panose="02010600040101010101" pitchFamily="2" charset="-122"/>
              </a:rPr>
              <a:t>：</a:t>
            </a:r>
            <a:r>
              <a:rPr lang="en-US" altLang="zh-CN" sz="2800" b="1" smtClean="0">
                <a:solidFill>
                  <a:srgbClr val="4F81BD">
                    <a:lumMod val="50000"/>
                  </a:srgbClr>
                </a:solidFill>
                <a:latin typeface="华文楷体" panose="02010600040101010101" pitchFamily="2" charset="-122"/>
                <a:ea typeface="华文楷体" panose="02010600040101010101" pitchFamily="2" charset="-122"/>
              </a:rPr>
              <a:t>19</a:t>
            </a:r>
            <a:r>
              <a:rPr lang="zh-CN" altLang="en-US" sz="2800" b="1">
                <a:solidFill>
                  <a:srgbClr val="4F81BD">
                    <a:lumMod val="50000"/>
                  </a:srgbClr>
                </a:solidFill>
                <a:latin typeface="华文楷体" panose="02010600040101010101" pitchFamily="2" charset="-122"/>
                <a:ea typeface="华文楷体" panose="02010600040101010101" pitchFamily="2" charset="-122"/>
              </a:rPr>
              <a:t>世纪中期，日本处于德川幕府统治之下，实行军事封建专制</a:t>
            </a:r>
            <a:r>
              <a:rPr lang="zh-CN" altLang="en-US" sz="2800" b="1" smtClean="0">
                <a:solidFill>
                  <a:srgbClr val="4F81BD">
                    <a:lumMod val="50000"/>
                  </a:srgbClr>
                </a:solidFill>
                <a:latin typeface="华文楷体" panose="02010600040101010101" pitchFamily="2" charset="-122"/>
                <a:ea typeface="华文楷体" panose="02010600040101010101" pitchFamily="2" charset="-122"/>
              </a:rPr>
              <a:t>统治。</a:t>
            </a:r>
            <a:endParaRPr lang="zh-CN" altLang="en-US" sz="2800" b="1">
              <a:solidFill>
                <a:srgbClr val="4F81BD">
                  <a:lumMod val="50000"/>
                </a:srgbClr>
              </a:solidFill>
              <a:latin typeface="华文楷体" panose="02010600040101010101" pitchFamily="2" charset="-122"/>
              <a:ea typeface="华文楷体" panose="02010600040101010101" pitchFamily="2" charset="-122"/>
            </a:endParaRPr>
          </a:p>
        </p:txBody>
      </p:sp>
      <p:sp>
        <p:nvSpPr>
          <p:cNvPr id="10" name="TextBox 9"/>
          <p:cNvSpPr txBox="1"/>
          <p:nvPr/>
        </p:nvSpPr>
        <p:spPr>
          <a:xfrm>
            <a:off x="4454666" y="3628613"/>
            <a:ext cx="4114531" cy="1814830"/>
          </a:xfrm>
          <a:prstGeom prst="rect">
            <a:avLst/>
          </a:prstGeom>
          <a:solidFill>
            <a:schemeClr val="bg1"/>
          </a:solidFill>
          <a:ln>
            <a:solidFill>
              <a:srgbClr val="FF0000"/>
            </a:solidFill>
          </a:ln>
        </p:spPr>
        <p:txBody>
          <a:bodyPr wrap="square" rtlCol="0">
            <a:spAutoFit/>
          </a:bodyPr>
          <a:lstStyle/>
          <a:p>
            <a:r>
              <a:rPr lang="zh-CN" altLang="en-US" sz="2800" b="1" smtClean="0">
                <a:solidFill>
                  <a:srgbClr val="4F81BD">
                    <a:lumMod val="50000"/>
                  </a:srgbClr>
                </a:solidFill>
                <a:latin typeface="华文楷体" panose="02010600040101010101" pitchFamily="2" charset="-122"/>
                <a:ea typeface="华文楷体" panose="02010600040101010101" pitchFamily="2" charset="-122"/>
              </a:rPr>
              <a:t>背景</a:t>
            </a:r>
            <a:r>
              <a:rPr lang="en-US" altLang="zh-CN" sz="2800" b="1" smtClean="0">
                <a:solidFill>
                  <a:srgbClr val="4F81BD">
                    <a:lumMod val="50000"/>
                  </a:srgbClr>
                </a:solidFill>
                <a:latin typeface="华文楷体" panose="02010600040101010101" pitchFamily="2" charset="-122"/>
                <a:ea typeface="华文楷体" panose="02010600040101010101" pitchFamily="2" charset="-122"/>
              </a:rPr>
              <a:t>2</a:t>
            </a:r>
            <a:r>
              <a:rPr lang="zh-CN" altLang="en-US" sz="2800" b="1" smtClean="0">
                <a:solidFill>
                  <a:srgbClr val="4F81BD">
                    <a:lumMod val="50000"/>
                  </a:srgbClr>
                </a:solidFill>
                <a:latin typeface="华文楷体" panose="02010600040101010101" pitchFamily="2" charset="-122"/>
                <a:ea typeface="华文楷体" panose="02010600040101010101" pitchFamily="2" charset="-122"/>
              </a:rPr>
              <a:t>：</a:t>
            </a:r>
            <a:r>
              <a:rPr lang="en-US" altLang="zh-CN" sz="2800" b="1" smtClean="0">
                <a:solidFill>
                  <a:srgbClr val="4F81BD">
                    <a:lumMod val="50000"/>
                  </a:srgbClr>
                </a:solidFill>
                <a:latin typeface="华文楷体" panose="02010600040101010101" pitchFamily="2" charset="-122"/>
                <a:ea typeface="华文楷体" panose="02010600040101010101" pitchFamily="2" charset="-122"/>
              </a:rPr>
              <a:t>1853 </a:t>
            </a:r>
            <a:r>
              <a:rPr lang="zh-CN" altLang="en-US" sz="2800" b="1">
                <a:solidFill>
                  <a:srgbClr val="4F81BD">
                    <a:lumMod val="50000"/>
                  </a:srgbClr>
                </a:solidFill>
                <a:latin typeface="华文楷体" panose="02010600040101010101" pitchFamily="2" charset="-122"/>
                <a:ea typeface="华文楷体" panose="02010600040101010101" pitchFamily="2" charset="-122"/>
              </a:rPr>
              <a:t>年</a:t>
            </a:r>
            <a:r>
              <a:rPr lang="en-US" altLang="zh-CN" sz="2800" b="1">
                <a:solidFill>
                  <a:srgbClr val="4F81BD">
                    <a:lumMod val="50000"/>
                  </a:srgbClr>
                </a:solidFill>
                <a:latin typeface="华文楷体" panose="02010600040101010101" pitchFamily="2" charset="-122"/>
                <a:ea typeface="华文楷体" panose="02010600040101010101" pitchFamily="2" charset="-122"/>
              </a:rPr>
              <a:t>,</a:t>
            </a:r>
            <a:r>
              <a:rPr lang="zh-CN" altLang="en-US" sz="2800" b="1" smtClean="0">
                <a:solidFill>
                  <a:srgbClr val="4F81BD">
                    <a:lumMod val="50000"/>
                  </a:srgbClr>
                </a:solidFill>
                <a:latin typeface="华文楷体" panose="02010600040101010101" pitchFamily="2" charset="-122"/>
                <a:ea typeface="华文楷体" panose="02010600040101010101" pitchFamily="2" charset="-122"/>
              </a:rPr>
              <a:t>美国对日本发动战争，日本面临沦为半殖民地半封建社会的民族危机。</a:t>
            </a:r>
            <a:endParaRPr lang="zh-CN" altLang="en-US" sz="2800" b="1">
              <a:solidFill>
                <a:srgbClr val="4F81BD">
                  <a:lumMod val="50000"/>
                </a:srgbClr>
              </a:solidFill>
              <a:latin typeface="华文楷体" panose="02010600040101010101" pitchFamily="2" charset="-122"/>
              <a:ea typeface="华文楷体" panose="02010600040101010101" pitchFamily="2" charset="-122"/>
            </a:endParaRPr>
          </a:p>
        </p:txBody>
      </p:sp>
      <p:sp>
        <p:nvSpPr>
          <p:cNvPr id="3" name="文本框 2"/>
          <p:cNvSpPr txBox="1"/>
          <p:nvPr/>
        </p:nvSpPr>
        <p:spPr>
          <a:xfrm>
            <a:off x="280035" y="172720"/>
            <a:ext cx="1409700" cy="645160"/>
          </a:xfrm>
          <a:prstGeom prst="rect">
            <a:avLst/>
          </a:prstGeom>
          <a:noFill/>
        </p:spPr>
        <p:txBody>
          <a:bodyPr wrap="square" rtlCol="0">
            <a:spAutoFit/>
          </a:bodyPr>
          <a:lstStyle/>
          <a:p>
            <a:r>
              <a:rPr lang="zh-CN" altLang="en-US" sz="3600" b="1">
                <a:latin typeface="微软雅黑" panose="020b0503020204020204" pitchFamily="34" charset="-122"/>
                <a:ea typeface="微软雅黑" panose="020b0503020204020204" pitchFamily="34" charset="-122"/>
              </a:rPr>
              <a:t>背景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down)">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10" grpId="0"/>
    </p:bldLst>
  </p:timing>
</p:sld>
</file>

<file path=ppt/slides/slide6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303700" y="727622"/>
            <a:ext cx="6624736" cy="584775"/>
          </a:xfrm>
          <a:prstGeom prst="rect">
            <a:avLst/>
          </a:prstGeom>
          <a:solidFill>
            <a:srgbClr val="FFFF00"/>
          </a:solidFill>
          <a:ln w="28575">
            <a:solidFill>
              <a:schemeClr val="accent6">
                <a:lumMod val="75000"/>
              </a:schemeClr>
            </a:solidFill>
          </a:ln>
        </p:spPr>
        <p:txBody>
          <a:bodyPr wrap="square">
            <a:spAutoFit/>
          </a:bodyPr>
          <a:lstStyle/>
          <a:p>
            <a:r>
              <a:rPr lang="en-US" altLang="zh-CN" sz="3200" b="1">
                <a:solidFill>
                  <a:srgbClr val="4F81BD">
                    <a:lumMod val="50000"/>
                  </a:srgbClr>
                </a:solidFill>
                <a:latin typeface="华文楷体" panose="02010600040101010101" pitchFamily="2" charset="-122"/>
                <a:ea typeface="华文楷体" panose="02010600040101010101" pitchFamily="2" charset="-122"/>
              </a:rPr>
              <a:t>19</a:t>
            </a:r>
            <a:r>
              <a:rPr lang="zh-CN" altLang="en-US" sz="3200" b="1">
                <a:solidFill>
                  <a:srgbClr val="4F81BD">
                    <a:lumMod val="50000"/>
                  </a:srgbClr>
                </a:solidFill>
                <a:latin typeface="华文楷体" panose="02010600040101010101" pitchFamily="2" charset="-122"/>
                <a:ea typeface="华文楷体" panose="02010600040101010101" pitchFamily="2" charset="-122"/>
              </a:rPr>
              <a:t>世纪</a:t>
            </a:r>
            <a:r>
              <a:rPr lang="zh-CN" altLang="en-US" sz="3200" b="1" smtClean="0">
                <a:solidFill>
                  <a:srgbClr val="4F81BD">
                    <a:lumMod val="50000"/>
                  </a:srgbClr>
                </a:solidFill>
                <a:latin typeface="华文楷体" panose="02010600040101010101" pitchFamily="2" charset="-122"/>
                <a:ea typeface="华文楷体" panose="02010600040101010101" pitchFamily="2" charset="-122"/>
              </a:rPr>
              <a:t>中期，日本进行“明治维新”</a:t>
            </a:r>
            <a:endParaRPr lang="zh-CN" altLang="en-US" sz="3200" b="1">
              <a:solidFill>
                <a:srgbClr val="4F81BD">
                  <a:lumMod val="50000"/>
                </a:srgbClr>
              </a:solidFill>
              <a:latin typeface="华文楷体" panose="02010600040101010101" pitchFamily="2" charset="-122"/>
              <a:ea typeface="华文楷体" panose="02010600040101010101" pitchFamily="2" charset="-122"/>
            </a:endParaRPr>
          </a:p>
        </p:txBody>
      </p:sp>
      <p:sp>
        <p:nvSpPr>
          <p:cNvPr id="3" name="矩形 2"/>
          <p:cNvSpPr/>
          <p:nvPr/>
        </p:nvSpPr>
        <p:spPr>
          <a:xfrm>
            <a:off x="981075" y="1888490"/>
            <a:ext cx="7180580" cy="583565"/>
          </a:xfrm>
          <a:prstGeom prst="rect">
            <a:avLst/>
          </a:prstGeom>
          <a:solidFill>
            <a:srgbClr val="FFFF00"/>
          </a:solidFill>
          <a:ln w="28575">
            <a:solidFill>
              <a:schemeClr val="accent6">
                <a:lumMod val="75000"/>
              </a:schemeClr>
            </a:solidFill>
          </a:ln>
        </p:spPr>
        <p:txBody>
          <a:bodyPr wrap="square">
            <a:spAutoFit/>
          </a:bodyPr>
          <a:lstStyle/>
          <a:p>
            <a:r>
              <a:rPr lang="zh-CN" altLang="en-US" sz="3200" b="1">
                <a:solidFill>
                  <a:srgbClr val="4F81BD">
                    <a:lumMod val="50000"/>
                  </a:srgbClr>
                </a:solidFill>
                <a:latin typeface="华文楷体" panose="02010600040101010101" pitchFamily="2" charset="-122"/>
                <a:ea typeface="华文楷体" panose="02010600040101010101" pitchFamily="2" charset="-122"/>
              </a:rPr>
              <a:t>加强中央集权，废除封建等级制度；</a:t>
            </a:r>
          </a:p>
        </p:txBody>
      </p:sp>
      <p:sp>
        <p:nvSpPr>
          <p:cNvPr id="6" name="下箭头 5"/>
          <p:cNvSpPr/>
          <p:nvPr/>
        </p:nvSpPr>
        <p:spPr>
          <a:xfrm>
            <a:off x="4181475" y="1312545"/>
            <a:ext cx="324485" cy="478790"/>
          </a:xfrm>
          <a:prstGeom prst="downArrow">
            <a:avLst/>
          </a:prstGeom>
          <a:solidFill>
            <a:srgbClr val="FF000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下箭头 6"/>
          <p:cNvSpPr/>
          <p:nvPr/>
        </p:nvSpPr>
        <p:spPr>
          <a:xfrm>
            <a:off x="4181475" y="2472055"/>
            <a:ext cx="324485" cy="502920"/>
          </a:xfrm>
          <a:prstGeom prst="downArrow">
            <a:avLst>
              <a:gd name="adj1" fmla="val 50000"/>
              <a:gd name="adj2" fmla="val 55415"/>
            </a:avLst>
          </a:prstGeom>
          <a:solidFill>
            <a:srgbClr val="FF000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文本框 7"/>
          <p:cNvSpPr txBox="1"/>
          <p:nvPr/>
        </p:nvSpPr>
        <p:spPr>
          <a:xfrm>
            <a:off x="222250" y="82550"/>
            <a:ext cx="1313815" cy="645160"/>
          </a:xfrm>
          <a:prstGeom prst="rect">
            <a:avLst/>
          </a:prstGeom>
          <a:noFill/>
        </p:spPr>
        <p:txBody>
          <a:bodyPr wrap="square" rtlCol="0">
            <a:spAutoFit/>
          </a:bodyPr>
          <a:lstStyle/>
          <a:p>
            <a:r>
              <a:rPr lang="zh-CN" altLang="en-US" sz="3600" b="1">
                <a:latin typeface="微软雅黑" panose="020b0503020204020204" pitchFamily="34" charset="-122"/>
                <a:ea typeface="微软雅黑" panose="020b0503020204020204" pitchFamily="34" charset="-122"/>
              </a:rPr>
              <a:t>过程</a:t>
            </a:r>
          </a:p>
        </p:txBody>
      </p:sp>
      <p:sp>
        <p:nvSpPr>
          <p:cNvPr id="9" name="矩形 8"/>
          <p:cNvSpPr/>
          <p:nvPr/>
        </p:nvSpPr>
        <p:spPr>
          <a:xfrm>
            <a:off x="981710" y="2974975"/>
            <a:ext cx="7180580" cy="1076325"/>
          </a:xfrm>
          <a:prstGeom prst="rect">
            <a:avLst/>
          </a:prstGeom>
          <a:solidFill>
            <a:srgbClr val="FFFF00"/>
          </a:solidFill>
          <a:ln w="28575">
            <a:solidFill>
              <a:schemeClr val="accent6">
                <a:lumMod val="75000"/>
              </a:schemeClr>
            </a:solidFill>
          </a:ln>
        </p:spPr>
        <p:txBody>
          <a:bodyPr wrap="square">
            <a:spAutoFit/>
          </a:bodyPr>
          <a:lstStyle/>
          <a:p>
            <a:pPr algn="ctr"/>
            <a:r>
              <a:rPr lang="zh-CN" altLang="en-US" sz="3200" b="1">
                <a:solidFill>
                  <a:srgbClr val="4F81BD">
                    <a:lumMod val="50000"/>
                  </a:srgbClr>
                </a:solidFill>
                <a:latin typeface="华文楷体" panose="02010600040101010101" pitchFamily="2" charset="-122"/>
                <a:ea typeface="华文楷体" panose="02010600040101010101" pitchFamily="2" charset="-122"/>
                <a:sym typeface="+mn-ea"/>
              </a:rPr>
              <a:t>推行三大政策</a:t>
            </a:r>
          </a:p>
          <a:p>
            <a:pPr algn="ctr"/>
            <a:r>
              <a:rPr lang="zh-CN" altLang="en-US" sz="3200" b="1">
                <a:solidFill>
                  <a:srgbClr val="4F81BD">
                    <a:lumMod val="50000"/>
                  </a:srgbClr>
                </a:solidFill>
                <a:latin typeface="华文楷体" panose="02010600040101010101" pitchFamily="2" charset="-122"/>
                <a:ea typeface="华文楷体" panose="02010600040101010101" pitchFamily="2" charset="-122"/>
                <a:sym typeface="+mn-ea"/>
              </a:rPr>
              <a:t>（富国强兵、殖产兴业、文明开化）；</a:t>
            </a:r>
          </a:p>
        </p:txBody>
      </p:sp>
      <p:sp>
        <p:nvSpPr>
          <p:cNvPr id="10" name="矩形 9"/>
          <p:cNvSpPr/>
          <p:nvPr/>
        </p:nvSpPr>
        <p:spPr>
          <a:xfrm>
            <a:off x="981710" y="4554220"/>
            <a:ext cx="7306310" cy="1568450"/>
          </a:xfrm>
          <a:prstGeom prst="rect">
            <a:avLst/>
          </a:prstGeom>
          <a:solidFill>
            <a:srgbClr val="FFFF00"/>
          </a:solidFill>
          <a:ln w="28575">
            <a:solidFill>
              <a:schemeClr val="accent6">
                <a:lumMod val="75000"/>
              </a:schemeClr>
            </a:solidFill>
          </a:ln>
        </p:spPr>
        <p:txBody>
          <a:bodyPr wrap="square">
            <a:spAutoFit/>
          </a:bodyPr>
          <a:lstStyle/>
          <a:p>
            <a:pPr algn="ctr"/>
            <a:r>
              <a:rPr lang="zh-CN" altLang="en-US" sz="3200" b="1">
                <a:solidFill>
                  <a:srgbClr val="4F81BD">
                    <a:lumMod val="50000"/>
                  </a:srgbClr>
                </a:solidFill>
                <a:latin typeface="华文楷体" panose="02010600040101010101" pitchFamily="2" charset="-122"/>
                <a:ea typeface="华文楷体" panose="02010600040101010101" pitchFamily="2" charset="-122"/>
                <a:sym typeface="+mn-ea"/>
              </a:rPr>
              <a:t>制定宪法</a:t>
            </a:r>
          </a:p>
          <a:p>
            <a:pPr algn="ctr"/>
            <a:r>
              <a:rPr lang="zh-CN" altLang="en-US" sz="3200" b="1">
                <a:solidFill>
                  <a:srgbClr val="4F81BD">
                    <a:lumMod val="50000"/>
                  </a:srgbClr>
                </a:solidFill>
                <a:latin typeface="华文楷体" panose="02010600040101010101" pitchFamily="2" charset="-122"/>
                <a:ea typeface="华文楷体" panose="02010600040101010101" pitchFamily="2" charset="-122"/>
              </a:rPr>
              <a:t>（天皇</a:t>
            </a:r>
            <a:r>
              <a:rPr lang="zh-CN" altLang="en-US" sz="3200" b="1">
                <a:solidFill>
                  <a:srgbClr val="4F81BD">
                    <a:lumMod val="50000"/>
                  </a:srgbClr>
                </a:solidFill>
                <a:latin typeface="华文楷体" panose="02010600040101010101" pitchFamily="2" charset="-122"/>
                <a:ea typeface="华文楷体" panose="02010600040101010101" pitchFamily="2" charset="-122"/>
                <a:sym typeface="+mn-ea"/>
              </a:rPr>
              <a:t>统揽一切，议会、内阁、军部相互牵制，成为天皇权力的代行机构）</a:t>
            </a:r>
            <a:endParaRPr lang="zh-CN" altLang="en-US" sz="3200" b="1">
              <a:solidFill>
                <a:srgbClr val="4F81BD">
                  <a:lumMod val="50000"/>
                </a:srgbClr>
              </a:solidFill>
              <a:latin typeface="华文楷体" panose="02010600040101010101" pitchFamily="2" charset="-122"/>
              <a:ea typeface="华文楷体" panose="02010600040101010101" pitchFamily="2" charset="-122"/>
            </a:endParaRPr>
          </a:p>
        </p:txBody>
      </p:sp>
      <p:sp>
        <p:nvSpPr>
          <p:cNvPr id="11" name="下箭头 10"/>
          <p:cNvSpPr/>
          <p:nvPr/>
        </p:nvSpPr>
        <p:spPr>
          <a:xfrm>
            <a:off x="4161155" y="4051300"/>
            <a:ext cx="365760" cy="502920"/>
          </a:xfrm>
          <a:prstGeom prst="downArrow">
            <a:avLst>
              <a:gd name="adj1" fmla="val 50000"/>
              <a:gd name="adj2" fmla="val 55415"/>
            </a:avLst>
          </a:prstGeom>
          <a:solidFill>
            <a:srgbClr val="FF000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9" grpId="0"/>
      <p:bldP spid="10" grpId="0"/>
      <p:bldP spid="11" grpId="0"/>
    </p:bldLst>
  </p:timing>
</p:sld>
</file>

<file path=ppt/slides/slide6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7310" y="121285"/>
            <a:ext cx="1431925" cy="837565"/>
          </a:xfrm>
        </p:spPr>
        <p:txBody>
          <a:bodyPr/>
          <a:lstStyle/>
          <a:p>
            <a:r>
              <a:rPr lang="zh-CN" altLang="en-US" sz="3200" b="1">
                <a:latin typeface="微软雅黑" panose="020b0503020204020204" pitchFamily="34" charset="-122"/>
                <a:ea typeface="微软雅黑" panose="020b0503020204020204" pitchFamily="34" charset="-122"/>
              </a:rPr>
              <a:t>评价</a:t>
            </a:r>
          </a:p>
        </p:txBody>
      </p:sp>
      <p:sp>
        <p:nvSpPr>
          <p:cNvPr id="3" name="内容占位符 2"/>
          <p:cNvSpPr>
            <a:spLocks noGrp="1"/>
          </p:cNvSpPr>
          <p:nvPr>
            <p:ph idx="1"/>
          </p:nvPr>
        </p:nvSpPr>
        <p:spPr>
          <a:xfrm>
            <a:off x="248920" y="958850"/>
            <a:ext cx="8535035" cy="4860290"/>
          </a:xfrm>
          <a:solidFill>
            <a:schemeClr val="bg2">
              <a:lumMod val="75000"/>
            </a:schemeClr>
          </a:solidFill>
        </p:spPr>
        <p:txBody>
          <a:bodyPr/>
          <a:lstStyle/>
          <a:p>
            <a:pPr marL="0" indent="0">
              <a:buNone/>
            </a:pP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积极：</a:t>
            </a:r>
          </a:p>
          <a:p>
            <a:pPr marL="0" indent="0">
              <a:buNone/>
            </a:pP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日本迅速走上了发展资本主义的道路，实现了“富国强兵”，开始跻身资本主义强国之列。</a:t>
            </a:r>
            <a:endParaRPr lang="zh-CN" altLang="en-US" b="1">
              <a:solidFill>
                <a:schemeClr val="tx1"/>
              </a:solidFill>
              <a:latin typeface="宋体" pitchFamily="2" charset="-122"/>
              <a:ea typeface="宋体" panose="02010600030101010101" pitchFamily="2" charset="-122"/>
              <a:cs typeface="宋体" panose="02010600030101010101" pitchFamily="2" charset="-122"/>
            </a:endParaRPr>
          </a:p>
          <a:p>
            <a:pPr marL="0" indent="0">
              <a:buNone/>
            </a:pP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消极：</a:t>
            </a:r>
          </a:p>
          <a:p>
            <a:pPr marL="0" indent="0">
              <a:buNone/>
            </a:pP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保留了大量封建势力，官僚</a:t>
            </a:r>
            <a:r>
              <a:rPr lang="zh-CN" altLang="en-US"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寡头和</a:t>
            </a: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军阀实际掌握了权力，成为军国主义的社会</a:t>
            </a:r>
            <a:r>
              <a:rPr lang="zh-CN" altLang="en-US" b="1" smtClean="0">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基础。日本</a:t>
            </a:r>
            <a:r>
              <a:rPr lang="zh-CN" altLang="en-US"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很快开始对外侵略扩张。</a:t>
            </a:r>
          </a:p>
        </p:txBody>
      </p:sp>
    </p:spTree>
  </p:cSld>
  <p:clrMapOvr>
    <a:masterClrMapping/>
  </p:clrMapOvr>
  <p:transition/>
  <p:timing/>
</p:sld>
</file>

<file path=ppt/slides/slide6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95536" y="116632"/>
            <a:ext cx="8229600" cy="634083"/>
          </a:xfrm>
        </p:spPr>
        <p:txBody>
          <a:bodyPr>
            <a:normAutofit fontScale="90000"/>
          </a:bodyPr>
          <a:lstStyle/>
          <a:p>
            <a:r>
              <a:rPr lang="zh-CN" altLang="en-US" b="1" smtClean="0"/>
              <a:t>四、资本主义制度的评价</a:t>
            </a:r>
            <a:endParaRPr lang="zh-CN" altLang="en-US" b="1"/>
          </a:p>
        </p:txBody>
      </p:sp>
      <p:sp>
        <p:nvSpPr>
          <p:cNvPr id="3" name="内容占位符 2"/>
          <p:cNvSpPr>
            <a:spLocks noGrp="1"/>
          </p:cNvSpPr>
          <p:nvPr>
            <p:ph idx="1"/>
          </p:nvPr>
        </p:nvSpPr>
        <p:spPr>
          <a:xfrm>
            <a:off x="251520" y="1196752"/>
            <a:ext cx="8507288" cy="4752528"/>
          </a:xfrm>
        </p:spPr>
        <p:txBody>
          <a:bodyPr>
            <a:normAutofit fontScale="92500"/>
          </a:bodyPr>
          <a:lstStyle/>
          <a:p>
            <a:pPr marL="0" indent="0">
              <a:buNone/>
            </a:pPr>
            <a:r>
              <a:rPr lang="zh-CN" altLang="en-US" b="1" smtClean="0">
                <a:latin typeface="宋体" panose="02010600030101010101" pitchFamily="2" charset="-122"/>
                <a:ea typeface="宋体" panose="02010600030101010101" pitchFamily="2" charset="-122"/>
              </a:rPr>
              <a:t>积极：</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1</a:t>
            </a:r>
            <a:r>
              <a:rPr lang="zh-CN" altLang="en-US" b="1" smtClean="0">
                <a:latin typeface="宋体" panose="02010600030101010101" pitchFamily="2" charset="-122"/>
                <a:ea typeface="宋体" panose="02010600030101010101" pitchFamily="2" charset="-122"/>
              </a:rPr>
              <a:t>）与</a:t>
            </a:r>
            <a:r>
              <a:rPr lang="zh-CN" altLang="en-US" b="1">
                <a:latin typeface="宋体" panose="02010600030101010101" pitchFamily="2" charset="-122"/>
                <a:ea typeface="宋体" panose="02010600030101010101" pitchFamily="2" charset="-122"/>
              </a:rPr>
              <a:t>封建制度比较，资本主义制度是巨大的历史</a:t>
            </a:r>
            <a:r>
              <a:rPr lang="zh-CN" altLang="en-US" b="1" smtClean="0">
                <a:latin typeface="宋体" panose="02010600030101010101" pitchFamily="2" charset="-122"/>
                <a:ea typeface="宋体" panose="02010600030101010101" pitchFamily="2" charset="-122"/>
              </a:rPr>
              <a:t>进步；</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2</a:t>
            </a:r>
            <a:r>
              <a:rPr lang="zh-CN" altLang="en-US" b="1" smtClean="0">
                <a:latin typeface="宋体" panose="02010600030101010101" pitchFamily="2" charset="-122"/>
                <a:ea typeface="宋体" panose="02010600030101010101" pitchFamily="2" charset="-122"/>
              </a:rPr>
              <a:t>）在资本主义制度下，</a:t>
            </a:r>
            <a:r>
              <a:rPr lang="zh-CN" altLang="en-US" b="1">
                <a:latin typeface="宋体" panose="02010600030101010101" pitchFamily="2" charset="-122"/>
                <a:ea typeface="宋体" panose="02010600030101010101" pitchFamily="2" charset="-122"/>
              </a:rPr>
              <a:t>生产力得到快速</a:t>
            </a:r>
            <a:r>
              <a:rPr lang="zh-CN" altLang="en-US" b="1" smtClean="0">
                <a:latin typeface="宋体" panose="02010600030101010101" pitchFamily="2" charset="-122"/>
                <a:ea typeface="宋体" panose="02010600030101010101" pitchFamily="2" charset="-122"/>
              </a:rPr>
              <a:t>发展；</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局限：</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1</a:t>
            </a:r>
            <a:r>
              <a:rPr lang="zh-CN" altLang="en-US" b="1" smtClean="0">
                <a:latin typeface="宋体" panose="02010600030101010101" pitchFamily="2" charset="-122"/>
                <a:ea typeface="宋体" panose="02010600030101010101" pitchFamily="2" charset="-122"/>
              </a:rPr>
              <a:t>）资本主义制度</a:t>
            </a:r>
            <a:r>
              <a:rPr lang="zh-CN" altLang="en-US" b="1">
                <a:latin typeface="宋体" panose="02010600030101010101" pitchFamily="2" charset="-122"/>
                <a:ea typeface="宋体" panose="02010600030101010101" pitchFamily="2" charset="-122"/>
              </a:rPr>
              <a:t>仍然是一种剥削</a:t>
            </a:r>
            <a:r>
              <a:rPr lang="zh-CN" altLang="en-US" b="1" smtClean="0">
                <a:latin typeface="宋体" panose="02010600030101010101" pitchFamily="2" charset="-122"/>
                <a:ea typeface="宋体" panose="02010600030101010101" pitchFamily="2" charset="-122"/>
              </a:rPr>
              <a:t>制度；</a:t>
            </a:r>
            <a:endParaRPr lang="en-US" altLang="zh-CN" b="1" smtClean="0">
              <a:latin typeface="宋体" panose="02010600030101010101" pitchFamily="2" charset="-122"/>
              <a:ea typeface="宋体" panose="02010600030101010101" pitchFamily="2" charset="-122"/>
            </a:endParaRPr>
          </a:p>
          <a:p>
            <a:pPr marL="0" indent="0">
              <a:buNone/>
            </a:pPr>
            <a:r>
              <a:rPr lang="zh-CN" altLang="en-US" b="1" smtClean="0">
                <a:latin typeface="宋体" panose="02010600030101010101" pitchFamily="2" charset="-122"/>
                <a:ea typeface="宋体" panose="02010600030101010101" pitchFamily="2" charset="-122"/>
              </a:rPr>
              <a:t>（</a:t>
            </a:r>
            <a:r>
              <a:rPr lang="en-US" altLang="zh-CN" b="1" smtClean="0">
                <a:latin typeface="宋体" panose="02010600030101010101" pitchFamily="2" charset="-122"/>
                <a:ea typeface="宋体" panose="02010600030101010101" pitchFamily="2" charset="-122"/>
              </a:rPr>
              <a:t>2</a:t>
            </a:r>
            <a:r>
              <a:rPr lang="zh-CN" altLang="en-US" b="1" smtClean="0">
                <a:latin typeface="宋体" panose="02010600030101010101" pitchFamily="2" charset="-122"/>
                <a:ea typeface="宋体" panose="02010600030101010101" pitchFamily="2" charset="-122"/>
              </a:rPr>
              <a:t>）资本主义</a:t>
            </a:r>
            <a:r>
              <a:rPr lang="zh-CN" altLang="en-US" b="1">
                <a:latin typeface="宋体" panose="02010600030101010101" pitchFamily="2" charset="-122"/>
                <a:ea typeface="宋体" panose="02010600030101010101" pitchFamily="2" charset="-122"/>
              </a:rPr>
              <a:t>列强大肆推行</a:t>
            </a:r>
            <a:r>
              <a:rPr lang="zh-CN" altLang="en-US" b="1" smtClean="0">
                <a:latin typeface="宋体" panose="02010600030101010101" pitchFamily="2" charset="-122"/>
                <a:ea typeface="宋体" panose="02010600030101010101" pitchFamily="2" charset="-122"/>
              </a:rPr>
              <a:t>殖民扩张</a:t>
            </a:r>
            <a:r>
              <a:rPr lang="zh-CN" altLang="en-US" b="1">
                <a:latin typeface="宋体" panose="02010600030101010101" pitchFamily="2" charset="-122"/>
                <a:ea typeface="宋体" panose="02010600030101010101" pitchFamily="2" charset="-122"/>
              </a:rPr>
              <a:t>政策，把亚非拉广大地区变成殖民地或半殖民地，</a:t>
            </a:r>
            <a:r>
              <a:rPr lang="zh-CN" altLang="en-US" b="1" smtClean="0">
                <a:latin typeface="宋体" panose="02010600030101010101" pitchFamily="2" charset="-122"/>
                <a:ea typeface="宋体" panose="02010600030101010101" pitchFamily="2" charset="-122"/>
              </a:rPr>
              <a:t>进行</a:t>
            </a:r>
            <a:r>
              <a:rPr lang="zh-CN" altLang="en-US" b="1">
                <a:latin typeface="宋体" panose="02010600030101010101" pitchFamily="2" charset="-122"/>
                <a:ea typeface="宋体" panose="02010600030101010101" pitchFamily="2" charset="-122"/>
              </a:rPr>
              <a:t>压榨和掠夺。</a:t>
            </a:r>
          </a:p>
          <a:p>
            <a:pPr marL="0" indent="0">
              <a:buNone/>
            </a:pPr>
            <a:endParaRPr lang="zh-CN" altLang="en-US" b="1">
              <a:latin typeface="宋体" panose="02010600030101010101" pitchFamily="2" charset="-122"/>
              <a:ea typeface="宋体" panose="02010600030101010101" pitchFamily="2" charset="-122"/>
            </a:endParaRPr>
          </a:p>
        </p:txBody>
      </p:sp>
      <p:pic>
        <p:nvPicPr>
          <p:cNvPr id="4" name="New picture" hidden="1"/>
          <p:cNvPicPr/>
          <p:nvPr/>
        </p:nvPicPr>
        <p:blipFill>
          <a:blip r:embed="rId2"/>
          <a:stretch>
            <a:fillRect/>
          </a:stretch>
        </p:blipFill>
        <p:spPr>
          <a:xfrm>
            <a:off x="11303000" y="10325100"/>
            <a:ext cx="368300" cy="266700"/>
          </a:xfrm>
          <a:prstGeom prst="cube">
            <a:avLst/>
          </a:prstGeom>
        </p:spPr>
      </p:pic>
    </p:spTree>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29.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_rels/theme1.xml.rels>&#65279;<?xml version="1.0" encoding="utf-8" standalone="yes"?><Relationships xmlns="http://schemas.openxmlformats.org/package/2006/relationships"><Relationship Id="rId1" Type="http://schemas.openxmlformats.org/officeDocument/2006/relationships/image" Target="../media/image3.jpeg" /><Relationship Id="rId2" Type="http://schemas.openxmlformats.org/officeDocument/2006/relationships/image" Target="../media/image4.jpeg" /></Relationships>
</file>

<file path=ppt/theme/theme1.xml><?xml version="1.0" encoding="utf-8"?>
<a:theme xmlns:r="http://schemas.openxmlformats.org/officeDocument/2006/relationships"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Arial"/>
        <a:cs typeface="Arial"/>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mbria"/>
        <a:ea typeface="Arial"/>
        <a:cs typeface="Arial"/>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r:embed="rId2">
            <a:duotone>
              <a:schemeClr val="phClr">
                <a:shade val="30000"/>
                <a:satMod val="555000"/>
              </a:schemeClr>
              <a:schemeClr val="phClr">
                <a:tint val="96000"/>
                <a:satMod val="120000"/>
              </a:schemeClr>
            </a:duotone>
          </a:blip>
          <a:stretch>
            <a:fillRect/>
          </a:stretch>
        </a:blip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431</Paragraphs>
  <Slides>63</Slides>
  <Notes>2</Notes>
  <TotalTime>2</TotalTime>
  <HiddenSlides>0</HiddenSlides>
  <MMClips>0</MMClips>
  <ScaleCrop>0</ScaleCrop>
  <HeadingPairs>
    <vt:vector baseType="variant" size="6">
      <vt:variant>
        <vt:lpstr>Fonts used</vt:lpstr>
      </vt:variant>
      <vt:variant>
        <vt:i4>19</vt:i4>
      </vt:variant>
      <vt:variant>
        <vt:lpstr>Theme</vt:lpstr>
      </vt:variant>
      <vt:variant>
        <vt:i4>1</vt:i4>
      </vt:variant>
      <vt:variant>
        <vt:lpstr>Slide Titles</vt:lpstr>
      </vt:variant>
      <vt:variant>
        <vt:i4>63</vt:i4>
      </vt:variant>
    </vt:vector>
  </HeadingPairs>
  <TitlesOfParts>
    <vt:vector baseType="lpstr" size="83">
      <vt:lpstr>Arial</vt:lpstr>
      <vt:lpstr>Maiandra GD</vt:lpstr>
      <vt:lpstr>Cambria</vt:lpstr>
      <vt:lpstr>Wingdings 2</vt:lpstr>
      <vt:lpstr>宋体</vt:lpstr>
      <vt:lpstr>微软雅黑</vt:lpstr>
      <vt:lpstr>Calibri</vt:lpstr>
      <vt:lpstr>华文楷体</vt:lpstr>
      <vt:lpstr>黑体</vt:lpstr>
      <vt:lpstr>华文新魏</vt:lpstr>
      <vt:lpstr>Times New Roman</vt:lpstr>
      <vt:lpstr>Tahoma</vt:lpstr>
      <vt:lpstr>Wingdings</vt:lpstr>
      <vt:lpstr>楷体_GB2312</vt:lpstr>
      <vt:lpstr>隶书</vt:lpstr>
      <vt:lpstr>Verdana</vt:lpstr>
      <vt:lpstr>华文中宋</vt:lpstr>
      <vt:lpstr>DengXian</vt:lpstr>
      <vt:lpstr>Courier New</vt:lpstr>
      <vt:lpstr>龙腾四海</vt:lpstr>
      <vt:lpstr>第9课 资产阶级革命与资本主义制度的确立</vt:lpstr>
      <vt:lpstr>1、英国资产阶级革命</vt:lpstr>
      <vt:lpstr>PowerPoint Presentation</vt:lpstr>
      <vt:lpstr>原因：（1）资本主义经济的发展；资产阶级和新贵族的强大</vt:lpstr>
      <vt:lpstr>PowerPoint Presentation</vt:lpstr>
      <vt:lpstr>（3）文艺复兴和启蒙运动解放了人们的思想</vt:lpstr>
      <vt:lpstr>PowerPoint Presentation</vt:lpstr>
      <vt:lpstr>马斯顿荒原战役</vt:lpstr>
      <vt:lpstr>PowerPoint Presentation</vt:lpstr>
      <vt:lpstr>PowerPoint Presentation</vt:lpstr>
      <vt:lpstr>PowerPoint Presentation</vt:lpstr>
      <vt:lpstr>2、美国资产阶级革命</vt:lpstr>
      <vt:lpstr>PowerPoint Presentation</vt:lpstr>
      <vt:lpstr>原因：（1）英国对北美殖民地的限制和剥削（经济、政治）；</vt:lpstr>
      <vt:lpstr>PowerPoint Presentation</vt:lpstr>
      <vt:lpstr>PowerPoint Presentation</vt:lpstr>
      <vt:lpstr>PowerPoint Presentation</vt:lpstr>
      <vt:lpstr>《独立宣言》</vt:lpstr>
      <vt:lpstr>PowerPoint Presentation</vt:lpstr>
      <vt:lpstr>3、法国资产阶级革命</vt:lpstr>
      <vt:lpstr>PowerPoint Presentation</vt:lpstr>
      <vt:lpstr>（2）阅读材料，概述法国大革命的过程</vt:lpstr>
      <vt:lpstr>法国大革命过程</vt:lpstr>
      <vt:lpstr>探究1：法国帝制与共和制斗争的实质</vt:lpstr>
      <vt:lpstr>《法国民法典》</vt:lpstr>
      <vt:lpstr>二、资本主义制度的确立</vt:lpstr>
      <vt:lpstr>1、英国</vt:lpstr>
      <vt:lpstr>拓展探究</vt:lpstr>
      <vt:lpstr>历史纵横</vt:lpstr>
      <vt:lpstr>PowerPoint Presentation</vt:lpstr>
      <vt:lpstr>合作探究：明代内阁与英国内阁区别 </vt:lpstr>
      <vt:lpstr>PowerPoint Presentation</vt:lpstr>
      <vt:lpstr>2、美国</vt:lpstr>
      <vt:lpstr>PowerPoint Presentation</vt:lpstr>
      <vt:lpstr>PowerPoint Presentation</vt:lpstr>
      <vt:lpstr>合作探究：    美国的三权分立与中国三省六部制有何异同？</vt:lpstr>
      <vt:lpstr>PowerPoint Presentation</vt:lpstr>
      <vt:lpstr>PowerPoint Presentation</vt:lpstr>
      <vt:lpstr>阅读材料，结合教材所学，评价美国的1787年宪法。</vt:lpstr>
      <vt:lpstr>1787年宪法的评价</vt:lpstr>
      <vt:lpstr>PowerPoint Presentation</vt:lpstr>
      <vt:lpstr>PowerPoint Presentation</vt:lpstr>
      <vt:lpstr>资本主义制度的特点</vt:lpstr>
      <vt:lpstr>PowerPoint Presentation</vt:lpstr>
      <vt:lpstr>1、俄国</vt:lpstr>
      <vt:lpstr>PowerPoint Presentation</vt:lpstr>
      <vt:lpstr>PowerPoint Presentation</vt:lpstr>
      <vt:lpstr>2、美国</vt:lpstr>
      <vt:lpstr>PowerPoint Presentation</vt:lpstr>
      <vt:lpstr>北部资本主义工商业经济（资本主义制度	</vt:lpstr>
      <vt:lpstr>PowerPoint Presentation</vt:lpstr>
      <vt:lpstr>《宅地法》规定：“凡是美国公民，只要交10美元手续费，就可以在美国西部得到一块土地，连续耕种5年后，这块土地就成为他的私有财产”。</vt:lpstr>
      <vt:lpstr>在南北战争以后的几十年中，美国经历了最惊人的经济发展。……最终结果是美国经济在19世纪后半叶以当时所不能比拟的速度突飞猛进：1860年，美国在世界工业国家中排在第四位，而到1894年时却跃居首位。                                         ——斯塔夫理阿诺斯《全球通史》</vt:lpstr>
      <vt:lpstr>3、意大利</vt:lpstr>
      <vt:lpstr>4、德意志</vt:lpstr>
      <vt:lpstr>德意志的分裂</vt:lpstr>
      <vt:lpstr>PowerPoint Presentation</vt:lpstr>
      <vt:lpstr>学思之窗</vt:lpstr>
      <vt:lpstr>5、日本</vt:lpstr>
      <vt:lpstr>PowerPoint Presentation</vt:lpstr>
      <vt:lpstr>PowerPoint Presentation</vt:lpstr>
      <vt:lpstr>评价</vt:lpstr>
      <vt:lpstr>四、资本主义制度的评价</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Administrator</dc:creator>
  <cp:lastModifiedBy>常海燕</cp:lastModifiedBy>
  <cp:revision>90</cp:revision>
  <dcterms:created xsi:type="dcterms:W3CDTF">2020-02-25T01:18:00Z</dcterms:created>
  <dcterms:modified xsi:type="dcterms:W3CDTF">2020-07-06T02:06:03Z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2052-11.1.0.8472</vt:lpwstr>
  </property>
</Properties>
</file>