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2"/>
  </p:notesMasterIdLst>
  <p:sldIdLst>
    <p:sldId id="256" r:id="rId3"/>
    <p:sldId id="294" r:id="rId4"/>
    <p:sldId id="279" r:id="rId5"/>
    <p:sldId id="292" r:id="rId6"/>
    <p:sldId id="293" r:id="rId7"/>
    <p:sldId id="288" r:id="rId8"/>
    <p:sldId id="295" r:id="rId9"/>
    <p:sldId id="296" r:id="rId10"/>
    <p:sldId id="297" r:id="rId11"/>
    <p:sldId id="298" r:id="rId13"/>
    <p:sldId id="280" r:id="rId14"/>
    <p:sldId id="281" r:id="rId15"/>
    <p:sldId id="299" r:id="rId16"/>
    <p:sldId id="282" r:id="rId17"/>
    <p:sldId id="283" r:id="rId18"/>
    <p:sldId id="284" r:id="rId19"/>
    <p:sldId id="285" r:id="rId20"/>
    <p:sldId id="300" r:id="rId21"/>
    <p:sldId id="302" r:id="rId22"/>
    <p:sldId id="301" r:id="rId23"/>
    <p:sldId id="303" r:id="rId24"/>
    <p:sldId id="304" r:id="rId25"/>
    <p:sldId id="305" r:id="rId26"/>
    <p:sldId id="306" r:id="rId27"/>
    <p:sldId id="307" r:id="rId28"/>
    <p:sldId id="308" r:id="rId29"/>
    <p:sldId id="309" r:id="rId30"/>
    <p:sldId id="310" r:id="rId31"/>
    <p:sldId id="311" r:id="rId32"/>
    <p:sldId id="312" r:id="rId33"/>
    <p:sldId id="313" r:id="rId34"/>
    <p:sldId id="314" r:id="rId35"/>
    <p:sldId id="315" r:id="rId36"/>
    <p:sldId id="316" r:id="rId37"/>
    <p:sldId id="317" r:id="rId38"/>
    <p:sldId id="318" r:id="rId39"/>
    <p:sldId id="319" r:id="rId40"/>
    <p:sldId id="258" r:id="rId41"/>
    <p:sldId id="259" r:id="rId4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73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5" Type="http://schemas.openxmlformats.org/officeDocument/2006/relationships/tableStyles" Target="tableStyles.xml"/><Relationship Id="rId44" Type="http://schemas.openxmlformats.org/officeDocument/2006/relationships/viewProps" Target="viewProps.xml"/><Relationship Id="rId43" Type="http://schemas.openxmlformats.org/officeDocument/2006/relationships/presProps" Target="presProps.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notesMaster" Target="notesMasters/notesMaster1.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716BF0-2E24-4580-8546-B6F80682328E}"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B7DAC14-433D-4CE1-864C-68EA4B7D13FE}"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945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endParaRPr lang="zh-CN" altLang="en-US"/>
          </a:p>
        </p:txBody>
      </p:sp>
      <p:sp>
        <p:nvSpPr>
          <p:cNvPr id="194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fld id="{F935B28E-FE15-4372-9A94-74C6382F128E}" type="slidenum">
              <a:rPr lang="zh-CN" altLang="en-US" sz="1800">
                <a:ea typeface="微软雅黑" panose="020B0503020204020204" pitchFamily="34" charset="-122"/>
              </a:rPr>
            </a:fld>
            <a:endParaRPr lang="zh-CN" altLang="en-US" sz="1800" dirty="0">
              <a:ea typeface="微软雅黑" panose="020B0503020204020204" pitchFamily="34"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0242"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024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D7A936C3-405D-430F-AE2B-426318ABF6BA}"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2290"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229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3B2BADE8-33BA-4EDD-BFCF-139083B2DD4A}"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433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433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0D0C52D5-9F0F-4A21-972D-A9261380DBB9}"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7410"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741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ABF4F7D9-1AE0-405C-98CC-0D4E659FBB78}"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1945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1945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1F4E03DA-F39D-4098-8D15-67929C7ED346}"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1506"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1507"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312EDE5F-0837-42AF-B432-F8AF142497F1}"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3554"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3555"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B512A483-4977-4374-909F-E7A771768D2B}"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5602"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560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D20D6448-748C-4774-979E-03BE2E725905}"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7650"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765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7805E0AC-8F2D-46AD-A2F6-9417F49636AD}"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2969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2969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42AA2E92-6185-49B8-8A81-F9B72145DFA2}"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32770"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32771"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890CFCD4-8271-4019-866E-B386D4609263}"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幻灯片图像占位符 1"/>
          <p:cNvSpPr>
            <a:spLocks noGrp="1" noRot="1" noChangeAspect="1" noChangeArrowheads="1" noTextEdit="1"/>
          </p:cNvSpPr>
          <p:nvPr>
            <p:ph type="sldImg" idx="4294967295"/>
          </p:nvPr>
        </p:nvSpPr>
        <p:spPr bwMode="auto">
          <a:ln>
            <a:solidFill>
              <a:srgbClr val="000000"/>
            </a:solidFill>
            <a:miter lim="800000"/>
          </a:ln>
        </p:spPr>
      </p:sp>
      <p:sp>
        <p:nvSpPr>
          <p:cNvPr id="34818"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lstStyle/>
          <a:p>
            <a:pPr eaLnBrk="1" hangingPunct="1">
              <a:spcBef>
                <a:spcPct val="0"/>
              </a:spcBef>
            </a:pPr>
            <a:endParaRPr lang="zh-CN" altLang="en-US"/>
          </a:p>
        </p:txBody>
      </p:sp>
      <p:sp>
        <p:nvSpPr>
          <p:cNvPr id="34819"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buFont typeface="Arial" panose="020B0604020202020204" pitchFamily="34" charset="0"/>
              <a:buChar char="•"/>
            </a:pPr>
            <a:fld id="{FDF96885-0EE5-4821-A8C2-3CC261C08B48}" type="slidenum">
              <a:rPr lang="zh-CN" altLang="en-US" sz="1800">
                <a:latin typeface="微软雅黑" panose="020B0503020204020204" pitchFamily="34" charset="-122"/>
                <a:ea typeface="微软雅黑" panose="020B0503020204020204" pitchFamily="34" charset="-122"/>
              </a:rPr>
            </a:fld>
            <a:endParaRPr lang="zh-CN" altLang="en-US" sz="1800" dirty="0">
              <a:latin typeface="微软雅黑" panose="020B0503020204020204" pitchFamily="34" charset="-122"/>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7" name="Date Placeholder 6"/>
          <p:cNvSpPr>
            <a:spLocks noGrp="1"/>
          </p:cNvSpPr>
          <p:nvPr>
            <p:ph type="dt" sz="half" idx="10"/>
          </p:nvPr>
        </p:nvSpPr>
        <p:spPr/>
        <p:txBody>
          <a:bodyPr/>
          <a:lstStyle/>
          <a:p>
            <a:fld id="{1160EA64-D806-43AC-9DF2-F8C432F32B4C}"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1581912" y="2638044"/>
            <a:ext cx="4271771" cy="3101982"/>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6338315" y="2638044"/>
            <a:ext cx="4270247" cy="3101982"/>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dirty="0"/>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1583436" y="3143250"/>
            <a:ext cx="4270248" cy="2596776"/>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6" name="Content Placeholder 5"/>
          <p:cNvSpPr>
            <a:spLocks noGrp="1"/>
          </p:cNvSpPr>
          <p:nvPr>
            <p:ph sz="quarter" idx="4" hasCustomPrompt="1"/>
          </p:nvPr>
        </p:nvSpPr>
        <p:spPr>
          <a:xfrm>
            <a:off x="6338316" y="3143250"/>
            <a:ext cx="4253484" cy="2596776"/>
          </a:xfrm>
        </p:spPr>
        <p:txBody>
          <a:bodyPr/>
          <a:lstStyle>
            <a:lvl5pPr>
              <a:defRPr/>
            </a:lvl5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11" name="Text Placeholder 4"/>
          <p:cNvSpPr>
            <a:spLocks noGrp="1"/>
          </p:cNvSpPr>
          <p:nvPr>
            <p:ph type="body" sz="quarter" idx="13" hasCustomPrompt="1"/>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7" name="Date Placeholder 6"/>
          <p:cNvSpPr>
            <a:spLocks noGrp="1"/>
          </p:cNvSpPr>
          <p:nvPr>
            <p:ph type="dt" sz="half" idx="10"/>
          </p:nvPr>
        </p:nvSpPr>
        <p:spPr/>
        <p:txBody>
          <a:bodyPr/>
          <a:lstStyle/>
          <a:p>
            <a:fld id="{4F7D4976-E339-4826-83B7-FBD03F55ECF8}" type="datetimeFigureOut">
              <a:rPr lang="en-US" dirty="0"/>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dirty="0"/>
            </a:fld>
            <a:endParaRPr lang="en-US" dirty="0"/>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dirty="0"/>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dirty="0"/>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9" name="Date Placeholder 8"/>
          <p:cNvSpPr>
            <a:spLocks noGrp="1"/>
          </p:cNvSpPr>
          <p:nvPr>
            <p:ph type="dt" sz="half" idx="10"/>
          </p:nvPr>
        </p:nvSpPr>
        <p:spPr/>
        <p:txBody>
          <a:bodyPr/>
          <a:lstStyle/>
          <a:p>
            <a:fld id="{D1BE4249-C0D0-4B06-8692-E8BB871AF643}" type="datetimeFigureOut">
              <a:rPr lang="en-US" dirty="0"/>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dirty="0"/>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2231136" y="937260"/>
            <a:ext cx="6198489" cy="4983480"/>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dirty="0"/>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dirty="0"/>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endParaRPr lang="en-US" dirty="0"/>
          </a:p>
          <a:p>
            <a:pPr lvl="1"/>
            <a:r>
              <a:rPr lang="en-US" dirty="0"/>
              <a:t>Second level</a:t>
            </a:r>
            <a:endParaRPr lang="en-US" dirty="0"/>
          </a:p>
          <a:p>
            <a:pPr lvl="2"/>
            <a:r>
              <a:rPr lang="en-US" dirty="0"/>
              <a:t>Third level</a:t>
            </a:r>
            <a:endParaRPr lang="en-US" dirty="0"/>
          </a:p>
          <a:p>
            <a:pPr lvl="3"/>
            <a:r>
              <a:rPr lang="en-US" dirty="0"/>
              <a:t>Fourth level</a:t>
            </a:r>
            <a:endParaRPr lang="en-US" dirty="0"/>
          </a:p>
          <a:p>
            <a:pPr lvl="4"/>
            <a:r>
              <a:rPr lang="en-US" dirty="0"/>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dirty="0"/>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318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63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2.xml"/><Relationship Id="rId2" Type="http://schemas.openxmlformats.org/officeDocument/2006/relationships/image" Target="../media/image5.emf"/><Relationship Id="rId1" Type="http://schemas.openxmlformats.org/officeDocument/2006/relationships/oleObject" Target="../embeddings/oleObject1.bin"/></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wav"/><Relationship Id="rId1" Type="http://schemas.openxmlformats.org/officeDocument/2006/relationships/image" Target="../media/image7.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9.jpeg"/><Relationship Id="rId1" Type="http://schemas.openxmlformats.org/officeDocument/2006/relationships/hyperlink" Target="&#34382;&#38376;&#38144;&#28895;.mp4"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1.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audio1.wav"/><Relationship Id="rId1" Type="http://schemas.openxmlformats.org/officeDocument/2006/relationships/image" Target="../media/image12.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image" Target="../media/image14.jpe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12.xml"/><Relationship Id="rId2" Type="http://schemas.openxmlformats.org/officeDocument/2006/relationships/image" Target="../media/image15.jpeg"/><Relationship Id="rId1" Type="http://schemas.openxmlformats.org/officeDocument/2006/relationships/hyperlink" Target="&#32654;&#20029;&#30340;&#22278;&#26126;&#22253;.mp4" TargetMode="External"/></Relationships>
</file>

<file path=ppt/slides/_rels/slide30.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12.xml"/><Relationship Id="rId2" Type="http://schemas.openxmlformats.org/officeDocument/2006/relationships/image" Target="../media/image17.jpeg"/><Relationship Id="rId1" Type="http://schemas.openxmlformats.org/officeDocument/2006/relationships/image" Target="../media/image16.jpeg"/></Relationships>
</file>

<file path=ppt/slides/_rels/slide31.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12.xml"/><Relationship Id="rId2" Type="http://schemas.openxmlformats.org/officeDocument/2006/relationships/audio" Target="../media/audio2.wav"/><Relationship Id="rId1" Type="http://schemas.openxmlformats.org/officeDocument/2006/relationships/image" Target="../media/image18.jpe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2.xml"/><Relationship Id="rId1" Type="http://schemas.openxmlformats.org/officeDocument/2006/relationships/image" Target="../media/image19.jpe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3.wav"/><Relationship Id="rId1" Type="http://schemas.openxmlformats.org/officeDocument/2006/relationships/image" Target="../media/image20.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2.png"/><Relationship Id="rId1" Type="http://schemas.openxmlformats.org/officeDocument/2006/relationships/image" Target="../media/image21.png"/></Relationships>
</file>

<file path=ppt/slides/_rels/slide3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6.png"/><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r>
              <a:rPr lang="zh-CN" altLang="en-US" dirty="0"/>
              <a:t>第</a:t>
            </a:r>
            <a:r>
              <a:rPr lang="en-US" altLang="zh-CN" dirty="0"/>
              <a:t>16</a:t>
            </a:r>
            <a:r>
              <a:rPr lang="zh-CN" altLang="en-US" dirty="0"/>
              <a:t>课两次鸦片战争</a:t>
            </a:r>
            <a:endParaRPr lang="zh-CN"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文本框 4103"/>
          <p:cNvSpPr txBox="1">
            <a:spLocks noChangeArrowheads="1"/>
          </p:cNvSpPr>
          <p:nvPr/>
        </p:nvSpPr>
        <p:spPr bwMode="auto">
          <a:xfrm>
            <a:off x="4980448" y="116632"/>
            <a:ext cx="2231105" cy="709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170" tIns="46990" rIns="90170" bIns="4699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b="1" dirty="0">
                <a:latin typeface="微软雅黑" panose="020B0503020204020204" pitchFamily="34" charset="-122"/>
                <a:ea typeface="微软雅黑" panose="020B0503020204020204" pitchFamily="34" charset="-122"/>
              </a:rPr>
              <a:t>导入新课</a:t>
            </a:r>
            <a:endParaRPr lang="zh-CN" altLang="zh-CN" sz="4000" b="1" dirty="0">
              <a:latin typeface="微软雅黑" panose="020B0503020204020204" pitchFamily="34" charset="-122"/>
              <a:ea typeface="微软雅黑" panose="020B0503020204020204" pitchFamily="34" charset="-122"/>
            </a:endParaRPr>
          </a:p>
        </p:txBody>
      </p:sp>
      <p:pic>
        <p:nvPicPr>
          <p:cNvPr id="5" name="图片 14338" descr="world1"/>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24000" y="973138"/>
            <a:ext cx="9144000" cy="552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线形标注 2(无边框) 5"/>
          <p:cNvSpPr/>
          <p:nvPr/>
        </p:nvSpPr>
        <p:spPr>
          <a:xfrm>
            <a:off x="7011988" y="1236663"/>
            <a:ext cx="1193800" cy="645159"/>
          </a:xfrm>
          <a:prstGeom prst="callout2">
            <a:avLst>
              <a:gd name="adj1" fmla="val 17560"/>
              <a:gd name="adj2" fmla="val -6384"/>
              <a:gd name="adj3" fmla="val 17560"/>
              <a:gd name="adj4" fmla="val -79787"/>
              <a:gd name="adj5" fmla="val 223171"/>
              <a:gd name="adj6" fmla="val -153190"/>
            </a:avLst>
          </a:prstGeom>
          <a:solidFill>
            <a:srgbClr val="FF0000"/>
          </a:solidFill>
          <a:ln w="9525" cap="flat" cmpd="sng">
            <a:solidFill>
              <a:schemeClr val="accent2"/>
            </a:solidFill>
            <a:prstDash val="solid"/>
            <a:miter/>
            <a:headEnd type="none" w="med" len="med"/>
            <a:tailEnd type="none" w="med" len="med"/>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Tx/>
              <a:buNone/>
              <a:defRPr/>
            </a:pPr>
            <a:r>
              <a:rPr lang="zh-CN" altLang="en-US" sz="3600" b="1" noProof="1">
                <a:latin typeface="微软雅黑" panose="020B0503020204020204" pitchFamily="34" charset="-122"/>
                <a:ea typeface="微软雅黑" panose="020B0503020204020204" pitchFamily="34" charset="-122"/>
                <a:cs typeface="楷体" panose="02010609060101010101" pitchFamily="49" charset="-122"/>
              </a:rPr>
              <a:t>中国</a:t>
            </a:r>
            <a:endParaRPr lang="zh-CN" altLang="en-US" sz="3600" b="1" noProof="1">
              <a:latin typeface="微软雅黑" panose="020B0503020204020204" pitchFamily="34" charset="-122"/>
              <a:ea typeface="微软雅黑" panose="020B0503020204020204" pitchFamily="34" charset="-122"/>
            </a:endParaRPr>
          </a:p>
        </p:txBody>
      </p:sp>
      <p:sp>
        <p:nvSpPr>
          <p:cNvPr id="7" name="线形标注 2(无边框) 6"/>
          <p:cNvSpPr/>
          <p:nvPr/>
        </p:nvSpPr>
        <p:spPr>
          <a:xfrm>
            <a:off x="3941763" y="1128713"/>
            <a:ext cx="1219200" cy="645159"/>
          </a:xfrm>
          <a:prstGeom prst="callout2">
            <a:avLst>
              <a:gd name="adj1" fmla="val 17560"/>
              <a:gd name="adj2" fmla="val -6250"/>
              <a:gd name="adj3" fmla="val 17560"/>
              <a:gd name="adj4" fmla="val -71486"/>
              <a:gd name="adj5" fmla="val 169269"/>
              <a:gd name="adj6" fmla="val -136847"/>
            </a:avLst>
          </a:prstGeom>
          <a:solidFill>
            <a:srgbClr val="FF0000"/>
          </a:solidFill>
          <a:ln w="9525" cap="flat" cmpd="sng">
            <a:solidFill>
              <a:schemeClr val="tx1"/>
            </a:solidFill>
            <a:prstDash val="solid"/>
            <a:miter/>
            <a:headEnd type="none" w="med" len="med"/>
            <a:tailEnd type="none" w="med" len="med"/>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dist" eaLnBrk="1" hangingPunct="1">
              <a:buFontTx/>
              <a:buNone/>
              <a:defRPr/>
            </a:pPr>
            <a:r>
              <a:rPr lang="zh-CN" altLang="en-US" sz="3600" b="1" noProof="1">
                <a:latin typeface="微软雅黑" panose="020B0503020204020204" pitchFamily="34" charset="-122"/>
                <a:ea typeface="微软雅黑" panose="020B0503020204020204" pitchFamily="34" charset="-122"/>
                <a:cs typeface="楷体" panose="02010609060101010101" pitchFamily="49" charset="-122"/>
              </a:rPr>
              <a:t>英国</a:t>
            </a:r>
            <a:endParaRPr lang="zh-CN" altLang="en-US" sz="3600" b="1" noProof="1">
              <a:latin typeface="微软雅黑" panose="020B0503020204020204" pitchFamily="34" charset="-122"/>
              <a:ea typeface="微软雅黑" panose="020B0503020204020204" pitchFamily="34" charset="-122"/>
            </a:endParaRPr>
          </a:p>
        </p:txBody>
      </p:sp>
      <p:pic>
        <p:nvPicPr>
          <p:cNvPr id="3077"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43919" y="2468507"/>
            <a:ext cx="2328952" cy="26750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307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5029" y="2468507"/>
            <a:ext cx="2291306" cy="19181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left)">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077"/>
                                        </p:tgtEl>
                                        <p:attrNameLst>
                                          <p:attrName>style.visibility</p:attrName>
                                        </p:attrNameLst>
                                      </p:cBhvr>
                                      <p:to>
                                        <p:strVal val="visible"/>
                                      </p:to>
                                    </p:set>
                                    <p:animEffect transition="in" filter="fade">
                                      <p:cBhvr>
                                        <p:cTn id="20" dur="1000"/>
                                        <p:tgtEl>
                                          <p:spTgt spid="3077"/>
                                        </p:tgtEl>
                                      </p:cBhvr>
                                    </p:animEffect>
                                    <p:anim calcmode="lin" valueType="num">
                                      <p:cBhvr>
                                        <p:cTn id="21" dur="1000" fill="hold"/>
                                        <p:tgtEl>
                                          <p:spTgt spid="3077"/>
                                        </p:tgtEl>
                                        <p:attrNameLst>
                                          <p:attrName>ppt_x</p:attrName>
                                        </p:attrNameLst>
                                      </p:cBhvr>
                                      <p:tavLst>
                                        <p:tav tm="0">
                                          <p:val>
                                            <p:strVal val="#ppt_x"/>
                                          </p:val>
                                        </p:tav>
                                        <p:tav tm="100000">
                                          <p:val>
                                            <p:strVal val="#ppt_x"/>
                                          </p:val>
                                        </p:tav>
                                      </p:tavLst>
                                    </p:anim>
                                    <p:anim calcmode="lin" valueType="num">
                                      <p:cBhvr>
                                        <p:cTn id="22" dur="1000" fill="hold"/>
                                        <p:tgtEl>
                                          <p:spTgt spid="3077"/>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3078"/>
                                        </p:tgtEl>
                                        <p:attrNameLst>
                                          <p:attrName>style.visibility</p:attrName>
                                        </p:attrNameLst>
                                      </p:cBhvr>
                                      <p:to>
                                        <p:strVal val="visible"/>
                                      </p:to>
                                    </p:set>
                                    <p:animEffect transition="in" filter="fade">
                                      <p:cBhvr>
                                        <p:cTn id="25" dur="1000"/>
                                        <p:tgtEl>
                                          <p:spTgt spid="3078"/>
                                        </p:tgtEl>
                                      </p:cBhvr>
                                    </p:animEffect>
                                    <p:anim calcmode="lin" valueType="num">
                                      <p:cBhvr>
                                        <p:cTn id="26" dur="1000" fill="hold"/>
                                        <p:tgtEl>
                                          <p:spTgt spid="3078"/>
                                        </p:tgtEl>
                                        <p:attrNameLst>
                                          <p:attrName>ppt_x</p:attrName>
                                        </p:attrNameLst>
                                      </p:cBhvr>
                                      <p:tavLst>
                                        <p:tav tm="0">
                                          <p:val>
                                            <p:strVal val="#ppt_x"/>
                                          </p:val>
                                        </p:tav>
                                        <p:tav tm="100000">
                                          <p:val>
                                            <p:strVal val="#ppt_x"/>
                                          </p:val>
                                        </p:tav>
                                      </p:tavLst>
                                    </p:anim>
                                    <p:anim calcmode="lin" valueType="num">
                                      <p:cBhvr>
                                        <p:cTn id="27" dur="1000" fill="hold"/>
                                        <p:tgtEl>
                                          <p:spTgt spid="30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矩形 7197"/>
          <p:cNvSpPr>
            <a:spLocks noChangeArrowheads="1"/>
          </p:cNvSpPr>
          <p:nvPr/>
        </p:nvSpPr>
        <p:spPr bwMode="auto">
          <a:xfrm>
            <a:off x="1738282" y="1071546"/>
            <a:ext cx="510909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一、</a:t>
            </a:r>
            <a:r>
              <a:rPr lang="zh-CN" altLang="zh-CN" sz="3200" b="1" dirty="0">
                <a:latin typeface="微软雅黑" panose="020B0503020204020204" pitchFamily="34" charset="-122"/>
                <a:ea typeface="微软雅黑" panose="020B0503020204020204" pitchFamily="34" charset="-122"/>
                <a:sym typeface="宋体" panose="02010600030101010101" pitchFamily="2" charset="-122"/>
              </a:rPr>
              <a:t>鸦片走私与林则徐禁烟</a:t>
            </a:r>
            <a:endParaRPr lang="zh-CN" altLang="zh-CN"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文本框 15"/>
          <p:cNvSpPr txBox="1"/>
          <p:nvPr/>
        </p:nvSpPr>
        <p:spPr>
          <a:xfrm>
            <a:off x="1738282" y="2071678"/>
            <a:ext cx="2524596"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a:buFontTx/>
              <a:buNone/>
              <a:defRPr/>
            </a:pPr>
            <a:r>
              <a:rPr lang="en-US" altLang="zh-CN" sz="3200" b="1" noProof="1">
                <a:solidFill>
                  <a:schemeClr val="tx1"/>
                </a:solidFill>
                <a:latin typeface="微软雅黑" panose="020B0503020204020204" pitchFamily="34" charset="-122"/>
                <a:ea typeface="微软雅黑" panose="020B0503020204020204" pitchFamily="34" charset="-122"/>
              </a:rPr>
              <a:t>1.</a:t>
            </a:r>
            <a:r>
              <a:rPr lang="zh-CN" altLang="en-US" sz="3200" b="1" noProof="1">
                <a:solidFill>
                  <a:schemeClr val="tx1"/>
                </a:solidFill>
                <a:latin typeface="微软雅黑" panose="020B0503020204020204" pitchFamily="34" charset="-122"/>
                <a:ea typeface="微软雅黑" panose="020B0503020204020204" pitchFamily="34" charset="-122"/>
              </a:rPr>
              <a:t>鸦片走私</a:t>
            </a:r>
            <a:endParaRPr lang="zh-CN" altLang="en-US" sz="3200" b="1" noProof="1">
              <a:solidFill>
                <a:schemeClr val="tx1"/>
              </a:solidFill>
              <a:latin typeface="微软雅黑" panose="020B0503020204020204" pitchFamily="34" charset="-122"/>
              <a:ea typeface="微软雅黑" panose="020B0503020204020204" pitchFamily="34" charset="-122"/>
            </a:endParaRPr>
          </a:p>
        </p:txBody>
      </p:sp>
      <p:sp>
        <p:nvSpPr>
          <p:cNvPr id="3" name="矩形 2"/>
          <p:cNvSpPr>
            <a:spLocks noChangeArrowheads="1"/>
          </p:cNvSpPr>
          <p:nvPr/>
        </p:nvSpPr>
        <p:spPr bwMode="auto">
          <a:xfrm>
            <a:off x="1952596" y="3000372"/>
            <a:ext cx="8634412" cy="3091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30000"/>
              </a:lnSpc>
            </a:pPr>
            <a:r>
              <a:rPr lang="zh-CN" altLang="en-US" sz="3000" b="1" dirty="0">
                <a:latin typeface="微软雅黑" panose="020B0503020204020204" pitchFamily="34" charset="-122"/>
                <a:ea typeface="微软雅黑" panose="020B0503020204020204" pitchFamily="34" charset="-122"/>
              </a:rPr>
              <a:t>（</a:t>
            </a:r>
            <a:r>
              <a:rPr lang="en-US" altLang="zh-CN" sz="3000" b="1" dirty="0">
                <a:latin typeface="微软雅黑" panose="020B0503020204020204" pitchFamily="34" charset="-122"/>
                <a:ea typeface="微软雅黑" panose="020B0503020204020204" pitchFamily="34" charset="-122"/>
              </a:rPr>
              <a:t>1</a:t>
            </a:r>
            <a:r>
              <a:rPr lang="zh-CN" altLang="en-US" sz="3000" b="1" dirty="0">
                <a:latin typeface="微软雅黑" panose="020B0503020204020204" pitchFamily="34" charset="-122"/>
                <a:ea typeface="微软雅黑" panose="020B0503020204020204" pitchFamily="34" charset="-122"/>
              </a:rPr>
              <a:t>）</a:t>
            </a:r>
            <a:r>
              <a:rPr lang="zh-CN" altLang="zh-CN" sz="3000" b="1" dirty="0">
                <a:ea typeface="微软雅黑" panose="020B0503020204020204" pitchFamily="34" charset="-122"/>
              </a:rPr>
              <a:t>材料展示：</a:t>
            </a:r>
            <a:endParaRPr lang="zh-CN" altLang="zh-CN" sz="3000" b="1" dirty="0">
              <a:ea typeface="微软雅黑" panose="020B0503020204020204" pitchFamily="34" charset="-122"/>
            </a:endParaRPr>
          </a:p>
          <a:p>
            <a:pPr>
              <a:lnSpc>
                <a:spcPct val="130000"/>
              </a:lnSpc>
            </a:pPr>
            <a:r>
              <a:rPr lang="en-US" altLang="zh-CN" sz="3000" b="1" dirty="0">
                <a:latin typeface="微软雅黑" panose="020B0503020204020204" pitchFamily="34" charset="-122"/>
                <a:ea typeface="微软雅黑" panose="020B0503020204020204" pitchFamily="34" charset="-122"/>
              </a:rPr>
              <a:t>    </a:t>
            </a:r>
            <a:r>
              <a:rPr lang="zh-CN" altLang="zh-CN" sz="3000" b="1" dirty="0">
                <a:latin typeface="微软雅黑" panose="020B0503020204020204" pitchFamily="34" charset="-122"/>
                <a:ea typeface="微软雅黑" panose="020B0503020204020204" pitchFamily="34" charset="-122"/>
              </a:rPr>
              <a:t>英国工业革命始于</a:t>
            </a:r>
            <a:r>
              <a:rPr lang="en-US" altLang="zh-CN" sz="3000" b="1" dirty="0">
                <a:latin typeface="微软雅黑" panose="020B0503020204020204" pitchFamily="34" charset="-122"/>
                <a:ea typeface="微软雅黑" panose="020B0503020204020204" pitchFamily="34" charset="-122"/>
              </a:rPr>
              <a:t>18</a:t>
            </a:r>
            <a:r>
              <a:rPr lang="zh-CN" altLang="zh-CN" sz="3000" b="1" dirty="0">
                <a:latin typeface="微软雅黑" panose="020B0503020204020204" pitchFamily="34" charset="-122"/>
                <a:ea typeface="微软雅黑" panose="020B0503020204020204" pitchFamily="34" charset="-122"/>
              </a:rPr>
              <a:t>世纪</a:t>
            </a:r>
            <a:r>
              <a:rPr lang="en-US" altLang="zh-CN" sz="3000" b="1" dirty="0">
                <a:latin typeface="微软雅黑" panose="020B0503020204020204" pitchFamily="34" charset="-122"/>
                <a:ea typeface="微软雅黑" panose="020B0503020204020204" pitchFamily="34" charset="-122"/>
              </a:rPr>
              <a:t>60</a:t>
            </a:r>
            <a:r>
              <a:rPr lang="zh-CN" altLang="zh-CN" sz="3000" b="1" dirty="0">
                <a:latin typeface="微软雅黑" panose="020B0503020204020204" pitchFamily="34" charset="-122"/>
                <a:ea typeface="微软雅黑" panose="020B0503020204020204" pitchFamily="34" charset="-122"/>
              </a:rPr>
              <a:t>年代，以棉纺织业的技术革新为始，以瓦特蒸汽机的发明和广泛使用为枢纽，以</a:t>
            </a:r>
            <a:r>
              <a:rPr lang="en-US" altLang="zh-CN" sz="3000" b="1" dirty="0">
                <a:latin typeface="微软雅黑" panose="020B0503020204020204" pitchFamily="34" charset="-122"/>
                <a:ea typeface="微软雅黑" panose="020B0503020204020204" pitchFamily="34" charset="-122"/>
              </a:rPr>
              <a:t>19</a:t>
            </a:r>
            <a:r>
              <a:rPr lang="zh-CN" altLang="zh-CN" sz="3000" b="1" dirty="0">
                <a:latin typeface="微软雅黑" panose="020B0503020204020204" pitchFamily="34" charset="-122"/>
                <a:ea typeface="微软雅黑" panose="020B0503020204020204" pitchFamily="34" charset="-122"/>
              </a:rPr>
              <a:t>世纪</a:t>
            </a:r>
            <a:r>
              <a:rPr lang="en-US" altLang="zh-CN" sz="3000" b="1" dirty="0">
                <a:latin typeface="微软雅黑" panose="020B0503020204020204" pitchFamily="34" charset="-122"/>
                <a:ea typeface="微软雅黑" panose="020B0503020204020204" pitchFamily="34" charset="-122"/>
              </a:rPr>
              <a:t>30</a:t>
            </a:r>
            <a:r>
              <a:rPr lang="zh-CN" altLang="zh-CN" sz="3000" b="1" dirty="0">
                <a:latin typeface="微软雅黑" panose="020B0503020204020204" pitchFamily="34" charset="-122"/>
                <a:ea typeface="微软雅黑" panose="020B0503020204020204" pitchFamily="34" charset="-122"/>
              </a:rPr>
              <a:t>、</a:t>
            </a:r>
            <a:r>
              <a:rPr lang="en-US" altLang="zh-CN" sz="3000" b="1" dirty="0">
                <a:latin typeface="微软雅黑" panose="020B0503020204020204" pitchFamily="34" charset="-122"/>
                <a:ea typeface="微软雅黑" panose="020B0503020204020204" pitchFamily="34" charset="-122"/>
              </a:rPr>
              <a:t>40</a:t>
            </a:r>
            <a:r>
              <a:rPr lang="zh-CN" altLang="zh-CN" sz="3000" b="1" dirty="0">
                <a:latin typeface="微软雅黑" panose="020B0503020204020204" pitchFamily="34" charset="-122"/>
                <a:ea typeface="微软雅黑" panose="020B0503020204020204" pitchFamily="34" charset="-122"/>
              </a:rPr>
              <a:t>年代机器制造业机械化的实现为基本完成的标志。</a:t>
            </a:r>
            <a:endParaRPr lang="zh-CN" altLang="zh-CN" sz="3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图片 14" descr="C:\Users\Administrator\Desktop\B1D52DC0310C71C595C5427E5CD467E6.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197225" y="1339850"/>
            <a:ext cx="5797550" cy="274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6" name="矩形 1"/>
          <p:cNvSpPr>
            <a:spLocks noChangeArrowheads="1"/>
          </p:cNvSpPr>
          <p:nvPr/>
        </p:nvSpPr>
        <p:spPr bwMode="auto">
          <a:xfrm>
            <a:off x="523836" y="538202"/>
            <a:ext cx="1010936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3000" b="1" dirty="0">
                <a:latin typeface="微软雅黑" panose="020B0503020204020204" pitchFamily="34" charset="-122"/>
                <a:ea typeface="微软雅黑" panose="020B0503020204020204" pitchFamily="34" charset="-122"/>
              </a:rPr>
              <a:t>（</a:t>
            </a:r>
            <a:r>
              <a:rPr lang="en-US" altLang="zh-CN" sz="3000" b="1" dirty="0">
                <a:latin typeface="微软雅黑" panose="020B0503020204020204" pitchFamily="34" charset="-122"/>
                <a:ea typeface="微软雅黑" panose="020B0503020204020204" pitchFamily="34" charset="-122"/>
              </a:rPr>
              <a:t>2</a:t>
            </a:r>
            <a:r>
              <a:rPr lang="zh-CN" altLang="en-US" sz="3000" b="1" dirty="0">
                <a:latin typeface="微软雅黑" panose="020B0503020204020204" pitchFamily="34" charset="-122"/>
                <a:ea typeface="微软雅黑" panose="020B0503020204020204" pitchFamily="34" charset="-122"/>
              </a:rPr>
              <a:t>）</a:t>
            </a:r>
            <a:r>
              <a:rPr lang="zh-CN" altLang="zh-CN" sz="3000" b="1" dirty="0">
                <a:latin typeface="微软雅黑" panose="020B0503020204020204" pitchFamily="34" charset="-122"/>
                <a:ea typeface="微软雅黑" panose="020B0503020204020204" pitchFamily="34" charset="-122"/>
              </a:rPr>
              <a:t>资料图：</a:t>
            </a:r>
            <a:r>
              <a:rPr lang="en-US" altLang="zh-CN" sz="3000" b="1" dirty="0">
                <a:latin typeface="微软雅黑" panose="020B0503020204020204" pitchFamily="34" charset="-122"/>
                <a:ea typeface="微软雅黑" panose="020B0503020204020204" pitchFamily="34" charset="-122"/>
              </a:rPr>
              <a:t>1851</a:t>
            </a:r>
            <a:r>
              <a:rPr lang="zh-CN" altLang="zh-CN" sz="3000" b="1" dirty="0">
                <a:latin typeface="微软雅黑" panose="020B0503020204020204" pitchFamily="34" charset="-122"/>
                <a:ea typeface="微软雅黑" panose="020B0503020204020204" pitchFamily="34" charset="-122"/>
              </a:rPr>
              <a:t>年世博会展示了英国工业革命的成绩</a:t>
            </a:r>
            <a:endParaRPr lang="zh-CN" altLang="zh-CN" sz="3000" b="1" dirty="0">
              <a:latin typeface="微软雅黑" panose="020B0503020204020204" pitchFamily="34" charset="-122"/>
              <a:ea typeface="微软雅黑" panose="020B0503020204020204" pitchFamily="34" charset="-122"/>
            </a:endParaRPr>
          </a:p>
        </p:txBody>
      </p:sp>
      <p:sp>
        <p:nvSpPr>
          <p:cNvPr id="3" name="矩形 2"/>
          <p:cNvSpPr>
            <a:spLocks noChangeArrowheads="1"/>
          </p:cNvSpPr>
          <p:nvPr/>
        </p:nvSpPr>
        <p:spPr bwMode="auto">
          <a:xfrm>
            <a:off x="1784350" y="4581525"/>
            <a:ext cx="8632825" cy="1955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zh-CN" sz="2800" b="1" dirty="0">
                <a:latin typeface="微软雅黑" panose="020B0503020204020204" pitchFamily="34" charset="-122"/>
                <a:ea typeface="微软雅黑" panose="020B0503020204020204" pitchFamily="34" charset="-122"/>
              </a:rPr>
              <a:t>结合教材和上述材料图片了解英国工业革命，试着比较这一时期的中外形势？并思考英国为什么会向中国大量走私鸦片？</a:t>
            </a:r>
            <a:endParaRPr lang="zh-CN" altLang="zh-CN"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9938"/>
                                        </p:tgtEl>
                                        <p:attrNameLst>
                                          <p:attrName>style.visibility</p:attrName>
                                        </p:attrNameLst>
                                      </p:cBhvr>
                                      <p:to>
                                        <p:strVal val="visible"/>
                                      </p:to>
                                    </p:set>
                                    <p:animEffect transition="in" filter="circle(in)">
                                      <p:cBhvr>
                                        <p:cTn id="7" dur="1000"/>
                                        <p:tgtEl>
                                          <p:spTgt spid="3993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1811338" y="332656"/>
          <a:ext cx="8569325" cy="6148229"/>
        </p:xfrm>
        <a:graphic>
          <a:graphicData uri="http://schemas.openxmlformats.org/drawingml/2006/table">
            <a:tbl>
              <a:tblPr/>
              <a:tblGrid>
                <a:gridCol w="720725"/>
                <a:gridCol w="2303145"/>
                <a:gridCol w="2808605"/>
                <a:gridCol w="2736850"/>
              </a:tblGrid>
              <a:tr h="581090">
                <a:tc gridSpan="2">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 </a:t>
                      </a: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25400" cap="flat" cmpd="sng" algn="ctr">
                      <a:solidFill>
                        <a:schemeClr val="accent1"/>
                      </a:solidFill>
                      <a:prstDash val="solid"/>
                      <a:round/>
                      <a:headEnd type="none" w="med" len="med"/>
                      <a:tailEnd type="none" w="med" len="med"/>
                    </a:lnB>
                    <a:lnTlToBr>
                      <a:noFill/>
                    </a:lnTlToBr>
                    <a:lnBlToTr>
                      <a:noFill/>
                    </a:lnBlToTr>
                    <a:noFill/>
                  </a:tcPr>
                </a:tc>
                <a:tc hMerge="1">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中</a:t>
                      </a:r>
                      <a:r>
                        <a:rPr kumimoji="0" lang="en-US"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 </a:t>
                      </a: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国</a:t>
                      </a: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25400" cap="flat" cmpd="sng" algn="ctr">
                      <a:solidFill>
                        <a:schemeClr val="accent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英</a:t>
                      </a:r>
                      <a:r>
                        <a:rPr kumimoji="0" lang="en-US"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 </a:t>
                      </a: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国</a:t>
                      </a: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25400" cap="flat" cmpd="sng" algn="ctr">
                      <a:solidFill>
                        <a:schemeClr val="accent1"/>
                      </a:solidFill>
                      <a:prstDash val="solid"/>
                      <a:round/>
                      <a:headEnd type="none" w="med" len="med"/>
                      <a:tailEnd type="none" w="med" len="med"/>
                    </a:lnB>
                    <a:lnTlToBr>
                      <a:noFill/>
                    </a:lnTlToBr>
                    <a:lnBlToTr>
                      <a:noFill/>
                    </a:lnBlToTr>
                    <a:noFill/>
                  </a:tcPr>
                </a:tc>
              </a:tr>
              <a:tr h="853535">
                <a:tc gridSpan="2">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总体状况</a:t>
                      </a: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254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chemeClr val="accent1">
                        <a:alpha val="20000"/>
                      </a:schemeClr>
                    </a:solidFill>
                  </a:tcPr>
                </a:tc>
                <a:tc hMerge="1">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endParaRPr kumimoji="0" lang="en-US"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254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chemeClr val="accent1">
                        <a:alpha val="20000"/>
                      </a:schemeClr>
                    </a:solid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254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chemeClr val="accent1">
                        <a:alpha val="20000"/>
                      </a:schemeClr>
                    </a:solidFill>
                  </a:tcPr>
                </a:tc>
              </a:tr>
              <a:tr h="1488979">
                <a:tc rowSpan="4">
                  <a:txBody>
                    <a:bodyPr/>
                    <a:lstStyle>
                      <a:lvl1pPr marL="71755"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71755" marR="0" lvl="0" indent="0" algn="ctr" defTabSz="914400" rtl="0" eaLnBrk="1" fontAlgn="base" latinLnBrk="0" hangingPunct="1">
                        <a:lnSpc>
                          <a:spcPct val="100000"/>
                        </a:lnSpc>
                        <a:spcBef>
                          <a:spcPct val="0"/>
                        </a:spcBef>
                        <a:spcAft>
                          <a:spcPct val="0"/>
                        </a:spcAft>
                        <a:buClrTx/>
                        <a:buSzTx/>
                        <a:buFontTx/>
                        <a:buNone/>
                      </a:pP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具体表现</a:t>
                      </a: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vert="eaVert"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经</a:t>
                      </a:r>
                      <a:r>
                        <a:rPr kumimoji="0" lang="en-US"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 </a:t>
                      </a: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济</a:t>
                      </a: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endParaRPr kumimoji="0" lang="en-US"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p>
                      <a:pPr marL="0" marR="0" lvl="0" indent="0" algn="just" defTabSz="914400" rtl="0" eaLnBrk="1" fontAlgn="base" latinLnBrk="0" hangingPunct="1">
                        <a:lnSpc>
                          <a:spcPct val="100000"/>
                        </a:lnSpc>
                        <a:spcBef>
                          <a:spcPct val="0"/>
                        </a:spcBef>
                        <a:spcAft>
                          <a:spcPct val="0"/>
                        </a:spcAft>
                        <a:buClrTx/>
                        <a:buSzTx/>
                        <a:buFontTx/>
                        <a:buNone/>
                      </a:pPr>
                      <a:endParaRPr kumimoji="0" lang="en-US"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p>
                      <a:pPr marL="0" marR="0" lvl="0" indent="0" algn="just" defTabSz="914400" rtl="0" eaLnBrk="1" fontAlgn="base" latinLnBrk="0" hangingPunct="1">
                        <a:lnSpc>
                          <a:spcPct val="100000"/>
                        </a:lnSpc>
                        <a:spcBef>
                          <a:spcPct val="0"/>
                        </a:spcBef>
                        <a:spcAft>
                          <a:spcPct val="0"/>
                        </a:spcAft>
                        <a:buClrTx/>
                        <a:buSzTx/>
                        <a:buFontTx/>
                        <a:buNone/>
                      </a:pPr>
                      <a:endParaRPr kumimoji="0" lang="en-US"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1034959">
                <a:tc vMerge="1">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政</a:t>
                      </a:r>
                      <a:r>
                        <a:rPr kumimoji="0" lang="en-US"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 </a:t>
                      </a: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治</a:t>
                      </a: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chemeClr val="accent1">
                        <a:alpha val="20000"/>
                      </a:schemeClr>
                    </a:solid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chemeClr val="accent1">
                        <a:alpha val="20000"/>
                      </a:schemeClr>
                    </a:solid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endParaRPr kumimoji="0" lang="en-US"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chemeClr val="accent1">
                        <a:alpha val="20000"/>
                      </a:schemeClr>
                    </a:solidFill>
                  </a:tcPr>
                </a:tc>
              </a:tr>
              <a:tr h="944598">
                <a:tc vMerge="1">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外</a:t>
                      </a:r>
                      <a:r>
                        <a:rPr kumimoji="0" lang="en-US"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 </a:t>
                      </a: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交</a:t>
                      </a: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endParaRPr kumimoji="0" lang="en-US"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1027167">
                <a:tc vMerge="1">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中英贸易状况</a:t>
                      </a: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endParaRPr>
                    </a:p>
                    <a:p>
                      <a:pPr marL="0" marR="0" lvl="0" indent="0" algn="just" defTabSz="914400" rtl="0" eaLnBrk="1" fontAlgn="base" latinLnBrk="0" hangingPunct="1">
                        <a:lnSpc>
                          <a:spcPct val="100000"/>
                        </a:lnSpc>
                        <a:spcBef>
                          <a:spcPct val="0"/>
                        </a:spcBef>
                        <a:spcAft>
                          <a:spcPct val="0"/>
                        </a:spcAft>
                        <a:buClrTx/>
                        <a:buSzTx/>
                        <a:buFontTx/>
                        <a:buNone/>
                      </a:pPr>
                      <a:r>
                        <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rPr>
                        <a:t>（正当贸易）</a:t>
                      </a: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chemeClr val="accent1">
                        <a:alpha val="20000"/>
                      </a:schemeClr>
                    </a:solid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chemeClr val="accent1">
                        <a:alpha val="20000"/>
                      </a:schemeClr>
                    </a:solidFill>
                  </a:tcPr>
                </a:tc>
                <a:tc>
                  <a:txBody>
                    <a:bodyPr/>
                    <a:lstStyle>
                      <a:lvl1pPr eaLnBrk="0" hangingPunct="0">
                        <a:spcBef>
                          <a:spcPct val="20000"/>
                        </a:spcBef>
                        <a:buFont typeface="Arial" panose="020B0604020202020204" pitchFamily="34" charset="0"/>
                        <a:defRPr sz="2800">
                          <a:solidFill>
                            <a:schemeClr val="tx1"/>
                          </a:solidFill>
                          <a:latin typeface="Calibri" panose="020F0502020204030204" pitchFamily="34" charset="0"/>
                          <a:ea typeface="宋体" panose="02010600030101010101" pitchFamily="2" charset="-122"/>
                        </a:defRPr>
                      </a:lvl1pPr>
                      <a:lvl2pPr marL="742950" indent="-285750" eaLnBrk="0" hangingPunct="0">
                        <a:spcBef>
                          <a:spcPct val="20000"/>
                        </a:spcBef>
                        <a:buFont typeface="Arial" panose="020B0604020202020204" pitchFamily="34" charset="0"/>
                        <a:defRPr sz="2400">
                          <a:solidFill>
                            <a:schemeClr val="tx1"/>
                          </a:solidFill>
                          <a:latin typeface="Calibri" panose="020F0502020204030204" pitchFamily="34" charset="0"/>
                          <a:ea typeface="宋体" panose="02010600030101010101" pitchFamily="2" charset="-122"/>
                        </a:defRPr>
                      </a:lvl2pPr>
                      <a:lvl3pPr marL="1143000" indent="-228600" eaLnBrk="0" hangingPunct="0">
                        <a:spcBef>
                          <a:spcPct val="20000"/>
                        </a:spcBef>
                        <a:buFont typeface="Arial" panose="020B0604020202020204" pitchFamily="34" charset="0"/>
                        <a:defRPr sz="2000">
                          <a:solidFill>
                            <a:schemeClr val="tx1"/>
                          </a:solidFill>
                          <a:latin typeface="Calibri" panose="020F0502020204030204" pitchFamily="34" charset="0"/>
                          <a:ea typeface="宋体" panose="02010600030101010101" pitchFamily="2" charset="-122"/>
                        </a:defRPr>
                      </a:lvl3pPr>
                      <a:lvl4pPr marL="16002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4pPr>
                      <a:lvl5pPr marL="2057400" indent="-228600" eaLnBrk="0" hangingPunct="0">
                        <a:spcBef>
                          <a:spcPct val="20000"/>
                        </a:spcBef>
                        <a:buFont typeface="Arial" panose="020B0604020202020204" pitchFamily="34" charse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just" defTabSz="914400" rtl="0" eaLnBrk="1" fontAlgn="base" latinLnBrk="0" hangingPunct="1">
                        <a:lnSpc>
                          <a:spcPct val="100000"/>
                        </a:lnSpc>
                        <a:spcBef>
                          <a:spcPct val="0"/>
                        </a:spcBef>
                        <a:spcAft>
                          <a:spcPct val="0"/>
                        </a:spcAft>
                        <a:buClrTx/>
                        <a:buSzTx/>
                        <a:buFontTx/>
                        <a:buNone/>
                      </a:pPr>
                      <a:endParaRPr kumimoji="0" lang="zh-CN" altLang="zh-CN" sz="2800" b="1" i="0" u="none" strike="noStrike" cap="none" normalizeH="0" baseline="0" dirty="0">
                        <a:ln>
                          <a:noFill/>
                        </a:ln>
                        <a:solidFill>
                          <a:schemeClr val="tx1"/>
                        </a:solidFill>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solidFill>
                      <a:schemeClr val="accent1">
                        <a:alpha val="20000"/>
                      </a:schemeClr>
                    </a:solidFill>
                  </a:tcPr>
                </a:tc>
              </a:tr>
            </a:tbl>
          </a:graphicData>
        </a:graphic>
      </p:graphicFrame>
      <p:sp>
        <p:nvSpPr>
          <p:cNvPr id="6" name="矩形 5"/>
          <p:cNvSpPr/>
          <p:nvPr/>
        </p:nvSpPr>
        <p:spPr>
          <a:xfrm>
            <a:off x="4872038" y="923583"/>
            <a:ext cx="2736850" cy="830997"/>
          </a:xfrm>
          <a:prstGeom prst="rect">
            <a:avLst/>
          </a:prstGeom>
        </p:spPr>
        <p:txBody>
          <a:bodyPr>
            <a:spAutoFit/>
          </a:bodyPr>
          <a:lstStyle/>
          <a:p>
            <a:pPr algn="ctr" fontAlgn="auto">
              <a:spcBef>
                <a:spcPts val="0"/>
              </a:spcBef>
              <a:spcAft>
                <a:spcPts val="0"/>
              </a:spcAft>
              <a:buFontTx/>
              <a:buNone/>
              <a:defRPr/>
            </a:pPr>
            <a:r>
              <a:rPr lang="zh-CN" altLang="en-US" sz="2400" b="1" kern="100" dirty="0">
                <a:latin typeface="微软雅黑" panose="020B0503020204020204" pitchFamily="34" charset="-122"/>
                <a:ea typeface="微软雅黑" panose="020B0503020204020204" pitchFamily="34" charset="-122"/>
              </a:rPr>
              <a:t>处于封建社会末期，危机四伏</a:t>
            </a:r>
            <a:endParaRPr lang="zh-CN" altLang="en-US" sz="2400" b="1" kern="100" dirty="0">
              <a:latin typeface="微软雅黑" panose="020B0503020204020204" pitchFamily="34" charset="-122"/>
              <a:ea typeface="微软雅黑" panose="020B0503020204020204" pitchFamily="34" charset="-122"/>
              <a:cs typeface="Courier New" panose="02070309020205020404"/>
            </a:endParaRPr>
          </a:p>
        </p:txBody>
      </p:sp>
      <p:sp>
        <p:nvSpPr>
          <p:cNvPr id="8" name="矩形 7"/>
          <p:cNvSpPr/>
          <p:nvPr/>
        </p:nvSpPr>
        <p:spPr>
          <a:xfrm>
            <a:off x="8112224" y="1064095"/>
            <a:ext cx="1415772" cy="461665"/>
          </a:xfrm>
          <a:prstGeom prst="rect">
            <a:avLst/>
          </a:prstGeom>
        </p:spPr>
        <p:txBody>
          <a:bodyPr wrap="none">
            <a:spAutoFit/>
          </a:bodyPr>
          <a:lstStyle/>
          <a:p>
            <a:pPr algn="ctr" fontAlgn="auto">
              <a:spcBef>
                <a:spcPts val="0"/>
              </a:spcBef>
              <a:spcAft>
                <a:spcPts val="0"/>
              </a:spcAft>
              <a:buFontTx/>
              <a:buNone/>
              <a:defRPr/>
            </a:pPr>
            <a:r>
              <a:rPr lang="zh-CN" altLang="en-US" sz="2400" b="1" kern="100" dirty="0">
                <a:latin typeface="微软雅黑" panose="020B0503020204020204" pitchFamily="34" charset="-122"/>
                <a:ea typeface="微软雅黑" panose="020B0503020204020204" pitchFamily="34" charset="-122"/>
              </a:rPr>
              <a:t>迅速崛起</a:t>
            </a:r>
            <a:endParaRPr lang="zh-CN" altLang="en-US" sz="2400" b="1" kern="100" dirty="0">
              <a:latin typeface="微软雅黑" panose="020B0503020204020204" pitchFamily="34" charset="-122"/>
              <a:ea typeface="微软雅黑" panose="020B0503020204020204" pitchFamily="34" charset="-122"/>
              <a:cs typeface="Courier New" panose="02070309020205020404"/>
            </a:endParaRPr>
          </a:p>
        </p:txBody>
      </p:sp>
      <p:sp>
        <p:nvSpPr>
          <p:cNvPr id="10" name="矩形 9"/>
          <p:cNvSpPr/>
          <p:nvPr/>
        </p:nvSpPr>
        <p:spPr>
          <a:xfrm>
            <a:off x="4830763" y="2065223"/>
            <a:ext cx="2806700" cy="830997"/>
          </a:xfrm>
          <a:prstGeom prst="rect">
            <a:avLst/>
          </a:prstGeom>
        </p:spPr>
        <p:txBody>
          <a:bodyPr>
            <a:spAutoFit/>
          </a:bodyPr>
          <a:lstStyle/>
          <a:p>
            <a:pPr fontAlgn="auto">
              <a:spcBef>
                <a:spcPts val="0"/>
              </a:spcBef>
              <a:spcAft>
                <a:spcPts val="0"/>
              </a:spcAft>
              <a:buFontTx/>
              <a:buNone/>
              <a:defRPr/>
            </a:pPr>
            <a:r>
              <a:rPr lang="zh-CN" altLang="en-US" sz="2400" b="1" kern="100" dirty="0">
                <a:latin typeface="微软雅黑" panose="020B0503020204020204" pitchFamily="34" charset="-122"/>
                <a:ea typeface="微软雅黑" panose="020B0503020204020204" pitchFamily="34" charset="-122"/>
              </a:rPr>
              <a:t>自给自足的自然经济占统治地位</a:t>
            </a:r>
            <a:endParaRPr lang="zh-CN" altLang="en-US" sz="2400" b="1" kern="100" dirty="0">
              <a:latin typeface="微软雅黑" panose="020B0503020204020204" pitchFamily="34" charset="-122"/>
              <a:ea typeface="微软雅黑" panose="020B0503020204020204" pitchFamily="34" charset="-122"/>
              <a:cs typeface="Courier New" panose="02070309020205020404"/>
            </a:endParaRPr>
          </a:p>
        </p:txBody>
      </p:sp>
      <p:sp>
        <p:nvSpPr>
          <p:cNvPr id="12" name="矩形 11"/>
          <p:cNvSpPr/>
          <p:nvPr/>
        </p:nvSpPr>
        <p:spPr>
          <a:xfrm>
            <a:off x="7709793" y="1830616"/>
            <a:ext cx="2706687" cy="1569660"/>
          </a:xfrm>
          <a:prstGeom prst="rect">
            <a:avLst/>
          </a:prstGeom>
        </p:spPr>
        <p:txBody>
          <a:bodyPr>
            <a:spAutoFit/>
          </a:bodyPr>
          <a:lstStyle/>
          <a:p>
            <a:pPr fontAlgn="auto">
              <a:spcBef>
                <a:spcPts val="0"/>
              </a:spcBef>
              <a:spcAft>
                <a:spcPts val="0"/>
              </a:spcAft>
              <a:buFontTx/>
              <a:buNone/>
              <a:defRPr/>
            </a:pPr>
            <a:r>
              <a:rPr lang="zh-CN" altLang="en-US" sz="2400" b="1" kern="100" dirty="0">
                <a:latin typeface="微软雅黑" panose="020B0503020204020204" pitchFamily="34" charset="-122"/>
                <a:ea typeface="微软雅黑" panose="020B0503020204020204" pitchFamily="34" charset="-122"/>
              </a:rPr>
              <a:t>率先完成工业革命，迫切需要广阔的海外市场和廉价原材料</a:t>
            </a:r>
            <a:endParaRPr lang="zh-CN" altLang="en-US" sz="2400" b="1" kern="100" dirty="0">
              <a:latin typeface="微软雅黑" panose="020B0503020204020204" pitchFamily="34" charset="-122"/>
              <a:ea typeface="微软雅黑" panose="020B0503020204020204" pitchFamily="34" charset="-122"/>
              <a:cs typeface="Courier New" panose="02070309020205020404"/>
            </a:endParaRPr>
          </a:p>
        </p:txBody>
      </p:sp>
      <p:sp>
        <p:nvSpPr>
          <p:cNvPr id="14" name="矩形 13"/>
          <p:cNvSpPr/>
          <p:nvPr/>
        </p:nvSpPr>
        <p:spPr>
          <a:xfrm>
            <a:off x="4837113" y="3503945"/>
            <a:ext cx="2800350" cy="830997"/>
          </a:xfrm>
          <a:prstGeom prst="rect">
            <a:avLst/>
          </a:prstGeom>
        </p:spPr>
        <p:txBody>
          <a:bodyPr>
            <a:spAutoFit/>
          </a:bodyPr>
          <a:lstStyle/>
          <a:p>
            <a:pPr fontAlgn="auto">
              <a:spcBef>
                <a:spcPts val="0"/>
              </a:spcBef>
              <a:spcAft>
                <a:spcPts val="0"/>
              </a:spcAft>
              <a:buFontTx/>
              <a:buNone/>
              <a:defRPr/>
            </a:pPr>
            <a:r>
              <a:rPr lang="zh-CN" altLang="en-US" sz="2400" b="1" kern="100" dirty="0">
                <a:latin typeface="微软雅黑" panose="020B0503020204020204" pitchFamily="34" charset="-122"/>
                <a:ea typeface="微软雅黑" panose="020B0503020204020204" pitchFamily="34" charset="-122"/>
              </a:rPr>
              <a:t>专制主义中央集权制度达到顶峰</a:t>
            </a:r>
            <a:endParaRPr lang="zh-CN" altLang="en-US" sz="2400" b="1" kern="100" dirty="0">
              <a:latin typeface="微软雅黑" panose="020B0503020204020204" pitchFamily="34" charset="-122"/>
              <a:ea typeface="微软雅黑" panose="020B0503020204020204" pitchFamily="34" charset="-122"/>
              <a:cs typeface="Courier New" panose="02070309020205020404"/>
            </a:endParaRPr>
          </a:p>
        </p:txBody>
      </p:sp>
      <p:sp>
        <p:nvSpPr>
          <p:cNvPr id="16" name="矩形 15"/>
          <p:cNvSpPr/>
          <p:nvPr/>
        </p:nvSpPr>
        <p:spPr>
          <a:xfrm>
            <a:off x="7658100" y="3534107"/>
            <a:ext cx="2686050" cy="830997"/>
          </a:xfrm>
          <a:prstGeom prst="rect">
            <a:avLst/>
          </a:prstGeom>
        </p:spPr>
        <p:txBody>
          <a:bodyPr>
            <a:spAutoFit/>
          </a:bodyPr>
          <a:lstStyle/>
          <a:p>
            <a:pPr fontAlgn="auto">
              <a:spcBef>
                <a:spcPts val="0"/>
              </a:spcBef>
              <a:spcAft>
                <a:spcPts val="0"/>
              </a:spcAft>
              <a:buFontTx/>
              <a:buNone/>
              <a:defRPr/>
            </a:pPr>
            <a:r>
              <a:rPr lang="zh-CN" altLang="en-US" sz="2400" b="1" kern="100" dirty="0">
                <a:latin typeface="微软雅黑" panose="020B0503020204020204" pitchFamily="34" charset="-122"/>
                <a:ea typeface="微软雅黑" panose="020B0503020204020204" pitchFamily="34" charset="-122"/>
              </a:rPr>
              <a:t>确立了先进的资本主义制度</a:t>
            </a:r>
            <a:endParaRPr lang="zh-CN" altLang="en-US" sz="2400" b="1" kern="100" dirty="0">
              <a:latin typeface="微软雅黑" panose="020B0503020204020204" pitchFamily="34" charset="-122"/>
              <a:ea typeface="微软雅黑" panose="020B0503020204020204" pitchFamily="34" charset="-122"/>
              <a:cs typeface="Courier New" panose="02070309020205020404"/>
            </a:endParaRPr>
          </a:p>
        </p:txBody>
      </p:sp>
      <p:sp>
        <p:nvSpPr>
          <p:cNvPr id="18" name="矩形 17"/>
          <p:cNvSpPr/>
          <p:nvPr/>
        </p:nvSpPr>
        <p:spPr>
          <a:xfrm>
            <a:off x="5256292" y="4839543"/>
            <a:ext cx="1415772" cy="461665"/>
          </a:xfrm>
          <a:prstGeom prst="rect">
            <a:avLst/>
          </a:prstGeom>
        </p:spPr>
        <p:txBody>
          <a:bodyPr wrap="none">
            <a:spAutoFit/>
          </a:bodyPr>
          <a:lstStyle/>
          <a:p>
            <a:pPr algn="ctr" fontAlgn="auto">
              <a:spcBef>
                <a:spcPts val="0"/>
              </a:spcBef>
              <a:spcAft>
                <a:spcPts val="0"/>
              </a:spcAft>
              <a:buFontTx/>
              <a:buNone/>
              <a:defRPr/>
            </a:pPr>
            <a:r>
              <a:rPr lang="zh-CN" altLang="en-US" sz="2400" b="1" kern="100" dirty="0">
                <a:latin typeface="微软雅黑" panose="020B0503020204020204" pitchFamily="34" charset="-122"/>
                <a:ea typeface="微软雅黑" panose="020B0503020204020204" pitchFamily="34" charset="-122"/>
              </a:rPr>
              <a:t>闭关自守</a:t>
            </a:r>
            <a:endParaRPr lang="zh-CN" altLang="en-US" sz="2400" b="1" kern="100" dirty="0">
              <a:latin typeface="微软雅黑" panose="020B0503020204020204" pitchFamily="34" charset="-122"/>
              <a:ea typeface="微软雅黑" panose="020B0503020204020204" pitchFamily="34" charset="-122"/>
              <a:cs typeface="Courier New" panose="02070309020205020404"/>
            </a:endParaRPr>
          </a:p>
        </p:txBody>
      </p:sp>
      <p:sp>
        <p:nvSpPr>
          <p:cNvPr id="20" name="矩形 19"/>
          <p:cNvSpPr/>
          <p:nvPr/>
        </p:nvSpPr>
        <p:spPr>
          <a:xfrm>
            <a:off x="7680176" y="4614227"/>
            <a:ext cx="2706687" cy="830997"/>
          </a:xfrm>
          <a:prstGeom prst="rect">
            <a:avLst/>
          </a:prstGeom>
        </p:spPr>
        <p:txBody>
          <a:bodyPr>
            <a:spAutoFit/>
          </a:bodyPr>
          <a:lstStyle/>
          <a:p>
            <a:pPr fontAlgn="auto">
              <a:spcBef>
                <a:spcPts val="0"/>
              </a:spcBef>
              <a:spcAft>
                <a:spcPts val="0"/>
              </a:spcAft>
              <a:buFontTx/>
              <a:buNone/>
              <a:defRPr/>
            </a:pPr>
            <a:r>
              <a:rPr lang="zh-CN" altLang="en-US" sz="2400" b="1" kern="100" dirty="0">
                <a:latin typeface="微软雅黑" panose="020B0503020204020204" pitchFamily="34" charset="-122"/>
                <a:ea typeface="微软雅黑" panose="020B0503020204020204" pitchFamily="34" charset="-122"/>
              </a:rPr>
              <a:t>对外扩张，加紧殖民侵略</a:t>
            </a:r>
            <a:endParaRPr lang="zh-CN" altLang="en-US" sz="2400" b="1" kern="100" dirty="0">
              <a:latin typeface="微软雅黑" panose="020B0503020204020204" pitchFamily="34" charset="-122"/>
              <a:ea typeface="微软雅黑" panose="020B0503020204020204" pitchFamily="34" charset="-122"/>
              <a:cs typeface="Courier New" panose="02070309020205020404"/>
            </a:endParaRPr>
          </a:p>
        </p:txBody>
      </p:sp>
      <p:sp>
        <p:nvSpPr>
          <p:cNvPr id="22" name="矩形 21"/>
          <p:cNvSpPr/>
          <p:nvPr/>
        </p:nvSpPr>
        <p:spPr>
          <a:xfrm>
            <a:off x="5368925" y="5622339"/>
            <a:ext cx="1730375" cy="830997"/>
          </a:xfrm>
          <a:prstGeom prst="rect">
            <a:avLst/>
          </a:prstGeom>
        </p:spPr>
        <p:txBody>
          <a:bodyPr>
            <a:spAutoFit/>
          </a:bodyPr>
          <a:lstStyle/>
          <a:p>
            <a:pPr algn="ctr" fontAlgn="auto">
              <a:spcBef>
                <a:spcPts val="0"/>
              </a:spcBef>
              <a:spcAft>
                <a:spcPts val="0"/>
              </a:spcAft>
              <a:buFontTx/>
              <a:buNone/>
              <a:defRPr/>
            </a:pPr>
            <a:r>
              <a:rPr lang="zh-CN" altLang="en-US" sz="2400" b="1" kern="100" dirty="0">
                <a:latin typeface="微软雅黑" panose="020B0503020204020204" pitchFamily="34" charset="-122"/>
                <a:ea typeface="微软雅黑" panose="020B0503020204020204" pitchFamily="34" charset="-122"/>
              </a:rPr>
              <a:t>贸易顺差</a:t>
            </a:r>
            <a:endParaRPr lang="en-US" altLang="zh-CN" sz="2400" b="1" kern="100" dirty="0">
              <a:latin typeface="微软雅黑" panose="020B0503020204020204" pitchFamily="34" charset="-122"/>
              <a:ea typeface="微软雅黑" panose="020B0503020204020204" pitchFamily="34" charset="-122"/>
            </a:endParaRPr>
          </a:p>
          <a:p>
            <a:pPr algn="ctr" fontAlgn="auto">
              <a:spcBef>
                <a:spcPts val="0"/>
              </a:spcBef>
              <a:spcAft>
                <a:spcPts val="0"/>
              </a:spcAft>
              <a:buFontTx/>
              <a:buNone/>
              <a:defRPr/>
            </a:pPr>
            <a:r>
              <a:rPr lang="zh-CN" altLang="en-US" sz="2400" b="1" kern="100" dirty="0">
                <a:latin typeface="微软雅黑" panose="020B0503020204020204" pitchFamily="34" charset="-122"/>
                <a:ea typeface="微软雅黑" panose="020B0503020204020204" pitchFamily="34" charset="-122"/>
              </a:rPr>
              <a:t>（出超）</a:t>
            </a:r>
            <a:endParaRPr lang="zh-CN" altLang="en-US" sz="2400" b="1" kern="100" dirty="0">
              <a:latin typeface="微软雅黑" panose="020B0503020204020204" pitchFamily="34" charset="-122"/>
              <a:ea typeface="微软雅黑" panose="020B0503020204020204" pitchFamily="34" charset="-122"/>
              <a:cs typeface="Courier New" panose="02070309020205020404"/>
            </a:endParaRPr>
          </a:p>
        </p:txBody>
      </p:sp>
      <p:sp>
        <p:nvSpPr>
          <p:cNvPr id="24" name="矩形 23"/>
          <p:cNvSpPr/>
          <p:nvPr/>
        </p:nvSpPr>
        <p:spPr>
          <a:xfrm>
            <a:off x="7656513" y="5565367"/>
            <a:ext cx="2687637" cy="830997"/>
          </a:xfrm>
          <a:prstGeom prst="rect">
            <a:avLst/>
          </a:prstGeom>
        </p:spPr>
        <p:txBody>
          <a:bodyPr wrap="square">
            <a:spAutoFit/>
          </a:bodyPr>
          <a:lstStyle/>
          <a:p>
            <a:pPr algn="ctr" fontAlgn="auto">
              <a:spcBef>
                <a:spcPts val="0"/>
              </a:spcBef>
              <a:spcAft>
                <a:spcPts val="0"/>
              </a:spcAft>
              <a:buFontTx/>
              <a:buNone/>
              <a:defRPr/>
            </a:pPr>
            <a:r>
              <a:rPr lang="zh-CN" altLang="en-US" sz="2400" b="1" kern="100" dirty="0">
                <a:latin typeface="微软雅黑" panose="020B0503020204020204" pitchFamily="34" charset="-122"/>
                <a:ea typeface="微软雅黑" panose="020B0503020204020204" pitchFamily="34" charset="-122"/>
              </a:rPr>
              <a:t>贸易逆差</a:t>
            </a:r>
            <a:endParaRPr lang="en-US" altLang="zh-CN" sz="2400" b="1" kern="100" dirty="0">
              <a:latin typeface="微软雅黑" panose="020B0503020204020204" pitchFamily="34" charset="-122"/>
              <a:ea typeface="微软雅黑" panose="020B0503020204020204" pitchFamily="34" charset="-122"/>
            </a:endParaRPr>
          </a:p>
          <a:p>
            <a:pPr algn="ctr" fontAlgn="auto">
              <a:spcBef>
                <a:spcPts val="0"/>
              </a:spcBef>
              <a:spcAft>
                <a:spcPts val="0"/>
              </a:spcAft>
              <a:buFontTx/>
              <a:buNone/>
              <a:defRPr/>
            </a:pPr>
            <a:r>
              <a:rPr lang="zh-CN" altLang="en-US" sz="2400" b="1" kern="100" dirty="0">
                <a:latin typeface="微软雅黑" panose="020B0503020204020204" pitchFamily="34" charset="-122"/>
                <a:ea typeface="微软雅黑" panose="020B0503020204020204" pitchFamily="34" charset="-122"/>
              </a:rPr>
              <a:t>（入超）</a:t>
            </a:r>
            <a:endParaRPr lang="zh-CN" altLang="en-US" sz="2400" b="1" kern="100" dirty="0">
              <a:latin typeface="微软雅黑" panose="020B0503020204020204" pitchFamily="34" charset="-122"/>
              <a:ea typeface="微软雅黑" panose="020B0503020204020204" pitchFamily="34" charset="-122"/>
              <a:cs typeface="Courier New" panose="0207030902020502040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fill="hold"/>
                                        <p:tgtEl>
                                          <p:spTgt spid="12"/>
                                        </p:tgtEl>
                                        <p:attrNameLst>
                                          <p:attrName>ppt_x</p:attrName>
                                        </p:attrNameLst>
                                      </p:cBhvr>
                                      <p:tavLst>
                                        <p:tav tm="0">
                                          <p:val>
                                            <p:strVal val="#ppt_x"/>
                                          </p:val>
                                        </p:tav>
                                        <p:tav tm="100000">
                                          <p:val>
                                            <p:strVal val="#ppt_x"/>
                                          </p:val>
                                        </p:tav>
                                      </p:tavLst>
                                    </p:anim>
                                    <p:anim calcmode="lin" valueType="num">
                                      <p:cBhvr additive="base">
                                        <p:cTn id="2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circle(in)">
                                      <p:cBhvr>
                                        <p:cTn id="29" dur="750"/>
                                        <p:tgtEl>
                                          <p:spTgt spid="14"/>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circle(in)">
                                      <p:cBhvr>
                                        <p:cTn id="34" dur="75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grpId="0"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circle(in)">
                                      <p:cBhvr>
                                        <p:cTn id="39" dur="75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grpId="0" nodeType="click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circle(in)">
                                      <p:cBhvr>
                                        <p:cTn id="44" dur="750"/>
                                        <p:tgtEl>
                                          <p:spTgt spid="20"/>
                                        </p:tgtEl>
                                      </p:cBhvr>
                                    </p:animEffect>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ppt_x"/>
                                          </p:val>
                                        </p:tav>
                                        <p:tav tm="100000">
                                          <p:val>
                                            <p:strVal val="#ppt_x"/>
                                          </p:val>
                                        </p:tav>
                                      </p:tavLst>
                                    </p:anim>
                                    <p:anim calcmode="lin" valueType="num">
                                      <p:cBhvr additive="base">
                                        <p:cTn id="5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additive="base">
                                        <p:cTn id="55" dur="500" fill="hold"/>
                                        <p:tgtEl>
                                          <p:spTgt spid="24"/>
                                        </p:tgtEl>
                                        <p:attrNameLst>
                                          <p:attrName>ppt_x</p:attrName>
                                        </p:attrNameLst>
                                      </p:cBhvr>
                                      <p:tavLst>
                                        <p:tav tm="0">
                                          <p:val>
                                            <p:strVal val="#ppt_x"/>
                                          </p:val>
                                        </p:tav>
                                        <p:tav tm="100000">
                                          <p:val>
                                            <p:strVal val="#ppt_x"/>
                                          </p:val>
                                        </p:tav>
                                      </p:tavLst>
                                    </p:anim>
                                    <p:anim calcmode="lin" valueType="num">
                                      <p:cBhvr additive="base">
                                        <p:cTn id="5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2" grpId="0"/>
      <p:bldP spid="14" grpId="0"/>
      <p:bldP spid="16" grpId="0"/>
      <p:bldP spid="18" grpId="0"/>
      <p:bldP spid="20" grpId="0"/>
      <p:bldP spid="22"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4"/>
          <p:cNvSpPr txBox="1">
            <a:spLocks noChangeArrowheads="1"/>
          </p:cNvSpPr>
          <p:nvPr/>
        </p:nvSpPr>
        <p:spPr bwMode="auto">
          <a:xfrm>
            <a:off x="3870325" y="2579688"/>
            <a:ext cx="2628900" cy="58356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dirty="0">
                <a:latin typeface="微软雅黑" panose="020B0503020204020204" pitchFamily="34" charset="-122"/>
                <a:ea typeface="微软雅黑" panose="020B0503020204020204" pitchFamily="34" charset="-122"/>
              </a:rPr>
              <a:t>呢绒、布匹</a:t>
            </a:r>
            <a:endParaRPr lang="zh-CN" altLang="en-US" sz="3200" dirty="0">
              <a:latin typeface="微软雅黑" panose="020B0503020204020204" pitchFamily="34" charset="-122"/>
              <a:ea typeface="微软雅黑" panose="020B0503020204020204" pitchFamily="34" charset="-122"/>
            </a:endParaRPr>
          </a:p>
        </p:txBody>
      </p:sp>
      <p:sp>
        <p:nvSpPr>
          <p:cNvPr id="3" name="文本框 5"/>
          <p:cNvSpPr txBox="1">
            <a:spLocks noChangeArrowheads="1"/>
          </p:cNvSpPr>
          <p:nvPr/>
        </p:nvSpPr>
        <p:spPr bwMode="auto">
          <a:xfrm>
            <a:off x="4249738" y="1276350"/>
            <a:ext cx="3600450" cy="58356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200" dirty="0">
                <a:latin typeface="微软雅黑" panose="020B0503020204020204" pitchFamily="34" charset="-122"/>
                <a:ea typeface="微软雅黑" panose="020B0503020204020204" pitchFamily="34" charset="-122"/>
              </a:rPr>
              <a:t>茶叶、生丝等</a:t>
            </a:r>
            <a:endParaRPr lang="zh-CN" altLang="en-US" sz="3200" dirty="0">
              <a:latin typeface="微软雅黑" panose="020B0503020204020204" pitchFamily="34" charset="-122"/>
              <a:ea typeface="微软雅黑" panose="020B0503020204020204" pitchFamily="34" charset="-122"/>
            </a:endParaRPr>
          </a:p>
        </p:txBody>
      </p:sp>
      <p:sp>
        <p:nvSpPr>
          <p:cNvPr id="4" name="直接连接符 3"/>
          <p:cNvSpPr>
            <a:spLocks noChangeShapeType="1"/>
          </p:cNvSpPr>
          <p:nvPr/>
        </p:nvSpPr>
        <p:spPr bwMode="auto">
          <a:xfrm flipH="1">
            <a:off x="3525838" y="1866900"/>
            <a:ext cx="4968875" cy="0"/>
          </a:xfrm>
          <a:prstGeom prst="line">
            <a:avLst/>
          </a:prstGeom>
          <a:ln>
            <a:tailEnd type="triangle" w="med" len="med"/>
          </a:ln>
        </p:spPr>
        <p:style>
          <a:lnRef idx="2">
            <a:schemeClr val="dk1"/>
          </a:lnRef>
          <a:fillRef idx="1">
            <a:schemeClr val="lt1"/>
          </a:fillRef>
          <a:effectRef idx="0">
            <a:schemeClr val="dk1"/>
          </a:effectRef>
          <a:fontRef idx="minor">
            <a:schemeClr val="dk1"/>
          </a:fontRef>
        </p:style>
        <p:txBody>
          <a:bodyPr/>
          <a:lstStyle/>
          <a:p>
            <a:endParaRPr lang="zh-CN" altLang="en-US" dirty="0">
              <a:ea typeface="微软雅黑" panose="020B0503020204020204" pitchFamily="34" charset="-122"/>
            </a:endParaRPr>
          </a:p>
        </p:txBody>
      </p:sp>
      <p:sp>
        <p:nvSpPr>
          <p:cNvPr id="5" name="直接连接符 4"/>
          <p:cNvSpPr>
            <a:spLocks noChangeShapeType="1"/>
          </p:cNvSpPr>
          <p:nvPr/>
        </p:nvSpPr>
        <p:spPr bwMode="auto">
          <a:xfrm>
            <a:off x="3609975" y="2540000"/>
            <a:ext cx="4968875" cy="1588"/>
          </a:xfrm>
          <a:prstGeom prst="line">
            <a:avLst/>
          </a:prstGeom>
          <a:ln>
            <a:tailEnd type="triangle" w="med" len="med"/>
          </a:ln>
        </p:spPr>
        <p:style>
          <a:lnRef idx="2">
            <a:schemeClr val="dk1"/>
          </a:lnRef>
          <a:fillRef idx="1">
            <a:schemeClr val="lt1"/>
          </a:fillRef>
          <a:effectRef idx="0">
            <a:schemeClr val="dk1"/>
          </a:effectRef>
          <a:fontRef idx="minor">
            <a:schemeClr val="dk1"/>
          </a:fontRef>
        </p:style>
        <p:txBody>
          <a:bodyPr/>
          <a:lstStyle/>
          <a:p>
            <a:endParaRPr lang="zh-CN" altLang="en-US" dirty="0">
              <a:ea typeface="微软雅黑" panose="020B0503020204020204" pitchFamily="34" charset="-122"/>
            </a:endParaRPr>
          </a:p>
        </p:txBody>
      </p:sp>
      <p:sp>
        <p:nvSpPr>
          <p:cNvPr id="6" name="矩形 5"/>
          <p:cNvSpPr>
            <a:spLocks noChangeArrowheads="1"/>
          </p:cNvSpPr>
          <p:nvPr/>
        </p:nvSpPr>
        <p:spPr bwMode="auto">
          <a:xfrm>
            <a:off x="5664200" y="2569687"/>
            <a:ext cx="3147695" cy="583565"/>
          </a:xfrm>
          <a:prstGeom prst="rect">
            <a:avLst/>
          </a:prstGeom>
          <a:noFill/>
          <a:ln>
            <a:noFill/>
          </a:ln>
        </p:spPr>
        <p:txBody>
          <a:bodyPr wrap="none" anchor="ctr">
            <a:spAutoFit/>
          </a:bodyPr>
          <a:lstStyle/>
          <a:p>
            <a:r>
              <a:rPr lang="zh-CN" altLang="en-US" sz="3200" dirty="0">
                <a:latin typeface="微软雅黑" panose="020B0503020204020204" pitchFamily="34" charset="-122"/>
                <a:ea typeface="微软雅黑" panose="020B0503020204020204" pitchFamily="34" charset="-122"/>
              </a:rPr>
              <a:t>（很难卖出去 ）</a:t>
            </a:r>
            <a:endParaRPr lang="zh-CN" altLang="en-US" sz="3200" dirty="0">
              <a:latin typeface="微软雅黑" panose="020B0503020204020204" pitchFamily="34" charset="-122"/>
              <a:ea typeface="微软雅黑" panose="020B0503020204020204" pitchFamily="34" charset="-122"/>
            </a:endParaRPr>
          </a:p>
        </p:txBody>
      </p:sp>
      <p:sp>
        <p:nvSpPr>
          <p:cNvPr id="7" name="文本框 9"/>
          <p:cNvSpPr txBox="1">
            <a:spLocks noChangeArrowheads="1"/>
          </p:cNvSpPr>
          <p:nvPr/>
        </p:nvSpPr>
        <p:spPr bwMode="auto">
          <a:xfrm>
            <a:off x="6440488" y="1301274"/>
            <a:ext cx="2214880" cy="583565"/>
          </a:xfrm>
          <a:prstGeom prst="rect">
            <a:avLst/>
          </a:prstGeom>
          <a:noFill/>
          <a:ln>
            <a:noFill/>
          </a:ln>
        </p:spPr>
        <p:txBody>
          <a:bodyPr wrap="none" anchor="ct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dirty="0">
                <a:latin typeface="微软雅黑" panose="020B0503020204020204" pitchFamily="34" charset="-122"/>
                <a:ea typeface="微软雅黑" panose="020B0503020204020204" pitchFamily="34" charset="-122"/>
              </a:rPr>
              <a:t>（很畅销）</a:t>
            </a:r>
            <a:endParaRPr lang="zh-CN" altLang="en-US" sz="3200" dirty="0">
              <a:latin typeface="微软雅黑" panose="020B0503020204020204" pitchFamily="34" charset="-122"/>
              <a:ea typeface="微软雅黑" panose="020B0503020204020204" pitchFamily="34" charset="-122"/>
            </a:endParaRPr>
          </a:p>
        </p:txBody>
      </p:sp>
      <p:sp>
        <p:nvSpPr>
          <p:cNvPr id="8" name="文本框 10"/>
          <p:cNvSpPr txBox="1">
            <a:spLocks noChangeArrowheads="1"/>
          </p:cNvSpPr>
          <p:nvPr/>
        </p:nvSpPr>
        <p:spPr bwMode="auto">
          <a:xfrm>
            <a:off x="1712913" y="3481388"/>
            <a:ext cx="8748712" cy="70675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dirty="0">
                <a:latin typeface="微软雅黑" panose="020B0503020204020204" pitchFamily="34" charset="-122"/>
                <a:ea typeface="微软雅黑" panose="020B0503020204020204" pitchFamily="34" charset="-122"/>
              </a:rPr>
              <a:t>贸易结果：</a:t>
            </a:r>
            <a:endParaRPr lang="zh-CN" altLang="en-US" sz="4000" dirty="0">
              <a:latin typeface="微软雅黑" panose="020B0503020204020204" pitchFamily="34" charset="-122"/>
              <a:ea typeface="微软雅黑" panose="020B0503020204020204" pitchFamily="34" charset="-122"/>
            </a:endParaRPr>
          </a:p>
        </p:txBody>
      </p:sp>
      <p:sp>
        <p:nvSpPr>
          <p:cNvPr id="9" name="文本框 11"/>
          <p:cNvSpPr txBox="1">
            <a:spLocks noChangeArrowheads="1"/>
          </p:cNvSpPr>
          <p:nvPr/>
        </p:nvSpPr>
        <p:spPr bwMode="auto">
          <a:xfrm>
            <a:off x="3978275" y="3488373"/>
            <a:ext cx="4260850" cy="706755"/>
          </a:xfrm>
          <a:prstGeom prst="rect">
            <a:avLst/>
          </a:prstGeom>
          <a:noFill/>
          <a:ln>
            <a:noFill/>
          </a:ln>
        </p:spPr>
        <p:txBody>
          <a:bodyPr anchor="ct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4000" dirty="0">
                <a:latin typeface="微软雅黑" panose="020B0503020204020204" pitchFamily="34" charset="-122"/>
                <a:ea typeface="微软雅黑" panose="020B0503020204020204" pitchFamily="34" charset="-122"/>
              </a:rPr>
              <a:t>许多白银流入中国</a:t>
            </a:r>
            <a:endParaRPr lang="zh-CN" altLang="en-US" sz="4000" dirty="0">
              <a:latin typeface="微软雅黑" panose="020B0503020204020204" pitchFamily="34" charset="-122"/>
              <a:ea typeface="微软雅黑" panose="020B0503020204020204" pitchFamily="34" charset="-122"/>
            </a:endParaRPr>
          </a:p>
        </p:txBody>
      </p:sp>
      <p:sp>
        <p:nvSpPr>
          <p:cNvPr id="13321" name="矩形 13326"/>
          <p:cNvSpPr>
            <a:spLocks noChangeArrowheads="1"/>
          </p:cNvSpPr>
          <p:nvPr/>
        </p:nvSpPr>
        <p:spPr bwMode="auto">
          <a:xfrm>
            <a:off x="2085975" y="1327150"/>
            <a:ext cx="1098550" cy="175323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p>
            <a:pPr algn="ctr">
              <a:spcBef>
                <a:spcPct val="50000"/>
              </a:spcBef>
            </a:pPr>
            <a:r>
              <a:rPr lang="zh-CN" altLang="en-US" sz="5400" dirty="0">
                <a:latin typeface="Arial" panose="020B0604020202020204" pitchFamily="34" charset="0"/>
                <a:ea typeface="微软雅黑" panose="020B0503020204020204" pitchFamily="34" charset="-122"/>
              </a:rPr>
              <a:t>英国</a:t>
            </a:r>
            <a:endParaRPr lang="zh-CN" altLang="en-US" sz="5400" dirty="0">
              <a:latin typeface="Arial" panose="020B0604020202020204" pitchFamily="34" charset="0"/>
              <a:ea typeface="微软雅黑" panose="020B0503020204020204" pitchFamily="34" charset="-122"/>
            </a:endParaRPr>
          </a:p>
        </p:txBody>
      </p:sp>
      <p:sp>
        <p:nvSpPr>
          <p:cNvPr id="13322" name="文本框 13327"/>
          <p:cNvSpPr txBox="1">
            <a:spLocks noChangeArrowheads="1"/>
          </p:cNvSpPr>
          <p:nvPr/>
        </p:nvSpPr>
        <p:spPr bwMode="auto">
          <a:xfrm>
            <a:off x="8818563" y="1290638"/>
            <a:ext cx="1295400" cy="175323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5400" dirty="0">
                <a:latin typeface="Arial" panose="020B0604020202020204" pitchFamily="34" charset="0"/>
                <a:ea typeface="微软雅黑" panose="020B0503020204020204" pitchFamily="34" charset="-122"/>
              </a:rPr>
              <a:t>中国</a:t>
            </a:r>
            <a:endParaRPr lang="zh-CN" altLang="en-US" sz="5400" dirty="0">
              <a:latin typeface="Arial" panose="020B0604020202020204" pitchFamily="34" charset="0"/>
              <a:ea typeface="微软雅黑" panose="020B0503020204020204" pitchFamily="34" charset="-122"/>
            </a:endParaRPr>
          </a:p>
        </p:txBody>
      </p:sp>
      <p:sp>
        <p:nvSpPr>
          <p:cNvPr id="12" name="文本框 14"/>
          <p:cNvSpPr txBox="1">
            <a:spLocks noChangeArrowheads="1"/>
          </p:cNvSpPr>
          <p:nvPr/>
        </p:nvSpPr>
        <p:spPr bwMode="auto">
          <a:xfrm>
            <a:off x="8050213" y="3517900"/>
            <a:ext cx="2266950" cy="64516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3000" dirty="0">
                <a:latin typeface="Arial" panose="020B0604020202020204" pitchFamily="34" charset="0"/>
                <a:ea typeface="微软雅黑" panose="020B0503020204020204" pitchFamily="34" charset="-122"/>
              </a:rPr>
              <a:t>（</a:t>
            </a:r>
            <a:r>
              <a:rPr lang="zh-CN" altLang="en-US" sz="3600" dirty="0">
                <a:latin typeface="Arial" panose="020B0604020202020204" pitchFamily="34" charset="0"/>
                <a:ea typeface="微软雅黑" panose="020B0503020204020204" pitchFamily="34" charset="-122"/>
              </a:rPr>
              <a:t>出超</a:t>
            </a:r>
            <a:r>
              <a:rPr lang="zh-CN" altLang="en-US" sz="3000" dirty="0">
                <a:latin typeface="Arial" panose="020B0604020202020204" pitchFamily="34" charset="0"/>
                <a:ea typeface="微软雅黑" panose="020B0503020204020204" pitchFamily="34" charset="-122"/>
              </a:rPr>
              <a:t>地位）</a:t>
            </a:r>
            <a:endParaRPr lang="zh-CN" altLang="en-US" sz="3000" dirty="0">
              <a:latin typeface="Arial" panose="020B0604020202020204" pitchFamily="34" charset="0"/>
              <a:ea typeface="微软雅黑" panose="020B0503020204020204" pitchFamily="34" charset="-122"/>
            </a:endParaRPr>
          </a:p>
        </p:txBody>
      </p:sp>
      <p:sp>
        <p:nvSpPr>
          <p:cNvPr id="13" name="矩形 12"/>
          <p:cNvSpPr>
            <a:spLocks noChangeArrowheads="1"/>
          </p:cNvSpPr>
          <p:nvPr/>
        </p:nvSpPr>
        <p:spPr bwMode="auto">
          <a:xfrm>
            <a:off x="1830388" y="4645635"/>
            <a:ext cx="1873250" cy="583565"/>
          </a:xfrm>
          <a:prstGeom prst="rect">
            <a:avLst/>
          </a:prstGeom>
          <a:noFill/>
          <a:ln w="38100">
            <a:solidFill>
              <a:srgbClr val="3366FF"/>
            </a:solidFill>
            <a:miter lim="800000"/>
          </a:ln>
        </p:spPr>
        <p:txBody>
          <a:bodyPr>
            <a:spAutoFit/>
          </a:bodyPr>
          <a:lstStyle/>
          <a:p>
            <a:pPr algn="ctr">
              <a:spcBef>
                <a:spcPct val="50000"/>
              </a:spcBef>
            </a:pPr>
            <a:r>
              <a:rPr lang="zh-CN" altLang="en-US" sz="3200" b="1" dirty="0">
                <a:latin typeface="微软雅黑" panose="020B0503020204020204" pitchFamily="34" charset="-122"/>
                <a:ea typeface="微软雅黑" panose="020B0503020204020204" pitchFamily="34" charset="-122"/>
              </a:rPr>
              <a:t>正常贸易</a:t>
            </a:r>
            <a:endParaRPr lang="zh-CN" altLang="en-US" sz="3200" b="1" dirty="0">
              <a:latin typeface="微软雅黑" panose="020B0503020204020204" pitchFamily="34" charset="-122"/>
              <a:ea typeface="微软雅黑" panose="020B0503020204020204" pitchFamily="34" charset="-122"/>
            </a:endParaRPr>
          </a:p>
        </p:txBody>
      </p:sp>
      <p:sp>
        <p:nvSpPr>
          <p:cNvPr id="14" name="右箭头 13"/>
          <p:cNvSpPr>
            <a:spLocks noChangeArrowheads="1"/>
          </p:cNvSpPr>
          <p:nvPr/>
        </p:nvSpPr>
        <p:spPr bwMode="auto">
          <a:xfrm>
            <a:off x="3824288" y="4761523"/>
            <a:ext cx="682625" cy="354012"/>
          </a:xfrm>
          <a:prstGeom prst="rightArrow">
            <a:avLst>
              <a:gd name="adj1" fmla="val 50000"/>
              <a:gd name="adj2" fmla="val 47260"/>
            </a:avLst>
          </a:prstGeom>
          <a:noFill/>
        </p:spPr>
        <p:style>
          <a:lnRef idx="2">
            <a:schemeClr val="dk1"/>
          </a:lnRef>
          <a:fillRef idx="1">
            <a:schemeClr val="lt1"/>
          </a:fillRef>
          <a:effectRef idx="0">
            <a:schemeClr val="dk1"/>
          </a:effectRef>
          <a:fontRef idx="minor">
            <a:schemeClr val="dk1"/>
          </a:fontRef>
        </p:style>
        <p:txBody>
          <a:bodyPr/>
          <a:lstStyle/>
          <a:p>
            <a:endParaRPr lang="zh-CN" altLang="en-US" dirty="0">
              <a:latin typeface="Arial" panose="020B0604020202020204" pitchFamily="34" charset="0"/>
              <a:ea typeface="微软雅黑" panose="020B0503020204020204" pitchFamily="34" charset="-122"/>
            </a:endParaRPr>
          </a:p>
        </p:txBody>
      </p:sp>
      <p:sp>
        <p:nvSpPr>
          <p:cNvPr id="11279" name="矩形 14"/>
          <p:cNvSpPr>
            <a:spLocks noChangeArrowheads="1" noChangeShapeType="1" noTextEdit="1"/>
          </p:cNvSpPr>
          <p:nvPr/>
        </p:nvSpPr>
        <p:spPr bwMode="auto">
          <a:xfrm>
            <a:off x="4602163" y="4620235"/>
            <a:ext cx="2700337" cy="601663"/>
          </a:xfrm>
          <a:prstGeom prst="rect">
            <a:avLst/>
          </a:prstGeom>
          <a:noFill/>
        </p:spPr>
        <p:txBody>
          <a:bodyPr wrap="none" fromWordArt="1">
            <a:prstTxWarp prst="textPlain">
              <a:avLst>
                <a:gd name="adj" fmla="val 50000"/>
              </a:avLst>
            </a:prstTxWarp>
          </a:bodyPr>
          <a:lstStyle/>
          <a:p>
            <a:pPr algn="ctr"/>
            <a:r>
              <a:rPr lang="zh-CN" altLang="en-US" sz="3600" b="1" kern="10" dirty="0">
                <a:ln w="19050">
                  <a:noFill/>
                  <a:round/>
                </a:ln>
                <a:latin typeface="微软雅黑" panose="020B0503020204020204" pitchFamily="34" charset="-122"/>
                <a:ea typeface="微软雅黑" panose="020B0503020204020204" pitchFamily="34" charset="-122"/>
              </a:rPr>
              <a:t>英国无法获利</a:t>
            </a:r>
            <a:endParaRPr lang="zh-CN" altLang="en-US" sz="3600" b="1" kern="10" dirty="0">
              <a:ln w="19050">
                <a:noFill/>
                <a:round/>
              </a:ln>
              <a:latin typeface="微软雅黑" panose="020B0503020204020204" pitchFamily="34" charset="-122"/>
              <a:ea typeface="微软雅黑" panose="020B0503020204020204" pitchFamily="34" charset="-122"/>
            </a:endParaRPr>
          </a:p>
        </p:txBody>
      </p:sp>
      <p:sp>
        <p:nvSpPr>
          <p:cNvPr id="16" name="右箭头 15"/>
          <p:cNvSpPr>
            <a:spLocks noChangeArrowheads="1"/>
          </p:cNvSpPr>
          <p:nvPr/>
        </p:nvSpPr>
        <p:spPr bwMode="auto">
          <a:xfrm>
            <a:off x="7489825" y="4744060"/>
            <a:ext cx="684213" cy="423863"/>
          </a:xfrm>
          <a:prstGeom prst="rightArrow">
            <a:avLst>
              <a:gd name="adj1" fmla="val 50000"/>
              <a:gd name="adj2" fmla="val 43622"/>
            </a:avLst>
          </a:prstGeom>
          <a:noFill/>
        </p:spPr>
        <p:style>
          <a:lnRef idx="2">
            <a:schemeClr val="dk1"/>
          </a:lnRef>
          <a:fillRef idx="1">
            <a:schemeClr val="lt1"/>
          </a:fillRef>
          <a:effectRef idx="0">
            <a:schemeClr val="dk1"/>
          </a:effectRef>
          <a:fontRef idx="minor">
            <a:schemeClr val="dk1"/>
          </a:fontRef>
        </p:style>
        <p:txBody>
          <a:bodyPr/>
          <a:lstStyle/>
          <a:p>
            <a:endParaRPr lang="zh-CN" altLang="en-US" dirty="0">
              <a:latin typeface="Arial" panose="020B0604020202020204" pitchFamily="34" charset="0"/>
              <a:ea typeface="微软雅黑" panose="020B0503020204020204" pitchFamily="34" charset="-122"/>
            </a:endParaRPr>
          </a:p>
        </p:txBody>
      </p:sp>
      <p:sp>
        <p:nvSpPr>
          <p:cNvPr id="11281" name="矩形 16"/>
          <p:cNvSpPr>
            <a:spLocks noChangeArrowheads="1" noChangeShapeType="1" noTextEdit="1"/>
          </p:cNvSpPr>
          <p:nvPr/>
        </p:nvSpPr>
        <p:spPr bwMode="auto">
          <a:xfrm>
            <a:off x="8310563" y="4583723"/>
            <a:ext cx="2052637" cy="588962"/>
          </a:xfrm>
          <a:prstGeom prst="rect">
            <a:avLst/>
          </a:prstGeom>
          <a:noFill/>
          <a:ln>
            <a:noFill/>
          </a:ln>
        </p:spPr>
        <p:style>
          <a:lnRef idx="2">
            <a:schemeClr val="dk1"/>
          </a:lnRef>
          <a:fillRef idx="1">
            <a:schemeClr val="lt1"/>
          </a:fillRef>
          <a:effectRef idx="0">
            <a:schemeClr val="dk1"/>
          </a:effectRef>
          <a:fontRef idx="minor">
            <a:schemeClr val="dk1"/>
          </a:fontRef>
        </p:style>
        <p:txBody>
          <a:bodyPr wrap="none" fromWordArt="1">
            <a:prstTxWarp prst="textPlain">
              <a:avLst>
                <a:gd name="adj" fmla="val 50000"/>
              </a:avLst>
            </a:prstTxWarp>
          </a:bodyPr>
          <a:lstStyle/>
          <a:p>
            <a:pPr algn="ctr"/>
            <a:r>
              <a:rPr lang="zh-CN" altLang="en-US" sz="3600" b="1" kern="10" dirty="0">
                <a:ln w="19050">
                  <a:noFill/>
                  <a:round/>
                </a:ln>
                <a:latin typeface="微软雅黑" panose="020B0503020204020204" pitchFamily="34" charset="-122"/>
                <a:ea typeface="微软雅黑" panose="020B0503020204020204" pitchFamily="34" charset="-122"/>
              </a:rPr>
              <a:t>鸦片贸易</a:t>
            </a:r>
            <a:endParaRPr lang="zh-CN" altLang="en-US" sz="3600" b="1" kern="10" dirty="0">
              <a:ln w="19050">
                <a:noFill/>
                <a:round/>
              </a:ln>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Left)">
                                      <p:cBhvr>
                                        <p:cTn id="7" dur="500"/>
                                        <p:tgtEl>
                                          <p:spTgt spid="5"/>
                                        </p:tgtEl>
                                      </p:cBhvr>
                                    </p:animEffect>
                                  </p:childTnLst>
                                </p:cTn>
                              </p:par>
                            </p:childTnLst>
                          </p:cTn>
                        </p:par>
                        <p:par>
                          <p:cTn id="8" fill="hold">
                            <p:stCondLst>
                              <p:cond delay="500"/>
                            </p:stCondLst>
                            <p:childTnLst>
                              <p:par>
                                <p:cTn id="9" presetID="12" presetClass="entr" presetSubtype="2"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lide(fromRight)">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2" presetClass="entr" presetSubtype="2"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slide(fromRight)">
                                      <p:cBhvr>
                                        <p:cTn id="20" dur="500"/>
                                        <p:tgtEl>
                                          <p:spTgt spid="4"/>
                                        </p:tgtEl>
                                      </p:cBhvr>
                                    </p:animEffect>
                                  </p:childTnLst>
                                </p:cTn>
                              </p:par>
                            </p:childTnLst>
                          </p:cTn>
                        </p:par>
                        <p:par>
                          <p:cTn id="21" fill="hold">
                            <p:stCondLst>
                              <p:cond delay="500"/>
                            </p:stCondLst>
                            <p:childTnLst>
                              <p:par>
                                <p:cTn id="22" presetID="12" presetClass="entr" presetSubtype="8"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slide(fromLeft)">
                                      <p:cBhvr>
                                        <p:cTn id="24" dur="5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6" presetClass="entr" presetSubtype="26"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barn(inHorizontal)">
                                      <p:cBhvr>
                                        <p:cTn id="33" dur="500"/>
                                        <p:tgtEl>
                                          <p:spTgt spid="8"/>
                                        </p:tgtEl>
                                      </p:cBhvr>
                                    </p:animEffect>
                                  </p:childTnLst>
                                </p:cTn>
                              </p:par>
                            </p:childTnLst>
                          </p:cTn>
                        </p:par>
                      </p:childTnLst>
                    </p:cTn>
                  </p:par>
                  <p:par>
                    <p:cTn id="34" fill="hold">
                      <p:stCondLst>
                        <p:cond delay="indefinite"/>
                      </p:stCondLst>
                      <p:childTnLst>
                        <p:par>
                          <p:cTn id="35" fill="hold">
                            <p:stCondLst>
                              <p:cond delay="0"/>
                            </p:stCondLst>
                            <p:childTnLst>
                              <p:par>
                                <p:cTn id="36" presetID="27" presetClass="entr" presetSubtype="0" fill="hold" grpId="0" nodeType="clickEffect">
                                  <p:stCondLst>
                                    <p:cond delay="0"/>
                                  </p:stCondLst>
                                  <p:iterate type="lt">
                                    <p:tmPct val="50000"/>
                                  </p:iterate>
                                  <p:childTnLst>
                                    <p:set>
                                      <p:cBhvr>
                                        <p:cTn id="37" dur="1" fill="hold">
                                          <p:stCondLst>
                                            <p:cond delay="0"/>
                                          </p:stCondLst>
                                        </p:cTn>
                                        <p:tgtEl>
                                          <p:spTgt spid="9"/>
                                        </p:tgtEl>
                                        <p:attrNameLst>
                                          <p:attrName>style.visibility</p:attrName>
                                        </p:attrNameLst>
                                      </p:cBhvr>
                                      <p:to>
                                        <p:strVal val="visible"/>
                                      </p:to>
                                    </p:set>
                                    <p:anim calcmode="discrete" valueType="clr">
                                      <p:cBhvr override="childStyle">
                                        <p:cTn id="38"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39" dur="80"/>
                                        <p:tgtEl>
                                          <p:spTgt spid="9"/>
                                        </p:tgtEl>
                                        <p:attrNameLst>
                                          <p:attrName>fillcolor</p:attrName>
                                        </p:attrNameLst>
                                      </p:cBhvr>
                                      <p:tavLst>
                                        <p:tav tm="0">
                                          <p:val>
                                            <p:clrVal>
                                              <a:schemeClr val="accent2"/>
                                            </p:clrVal>
                                          </p:val>
                                        </p:tav>
                                        <p:tav tm="50000">
                                          <p:val>
                                            <p:clrVal>
                                              <a:schemeClr val="hlink"/>
                                            </p:clrVal>
                                          </p:val>
                                        </p:tav>
                                      </p:tavLst>
                                    </p:anim>
                                    <p:set>
                                      <p:cBhvr>
                                        <p:cTn id="40" dur="80"/>
                                        <p:tgtEl>
                                          <p:spTgt spid="9"/>
                                        </p:tgtEl>
                                        <p:attrNameLst>
                                          <p:attrName>fill.type</p:attrName>
                                        </p:attrNameLst>
                                      </p:cBhvr>
                                      <p:to>
                                        <p:strVal val="solid"/>
                                      </p:to>
                                    </p:set>
                                  </p:childTnLst>
                                </p:cTn>
                              </p:par>
                            </p:childTnLst>
                          </p:cTn>
                        </p:par>
                      </p:childTnLst>
                    </p:cTn>
                  </p:par>
                  <p:par>
                    <p:cTn id="41" fill="hold">
                      <p:stCondLst>
                        <p:cond delay="indefinite"/>
                      </p:stCondLst>
                      <p:childTnLst>
                        <p:par>
                          <p:cTn id="42" fill="hold">
                            <p:stCondLst>
                              <p:cond delay="0"/>
                            </p:stCondLst>
                            <p:childTnLst>
                              <p:par>
                                <p:cTn id="43" presetID="3" presetClass="entr" presetSubtype="10" fill="hold" nodeType="clickEffect">
                                  <p:stCondLst>
                                    <p:cond delay="0"/>
                                  </p:stCondLst>
                                  <p:childTnLst>
                                    <p:set>
                                      <p:cBhvr>
                                        <p:cTn id="44" dur="1" fill="hold">
                                          <p:stCondLst>
                                            <p:cond delay="0"/>
                                          </p:stCondLst>
                                        </p:cTn>
                                        <p:tgtEl>
                                          <p:spTgt spid="12">
                                            <p:txEl>
                                              <p:pRg st="0" end="0"/>
                                            </p:txEl>
                                          </p:spTgt>
                                        </p:tgtEl>
                                        <p:attrNameLst>
                                          <p:attrName>style.visibility</p:attrName>
                                        </p:attrNameLst>
                                      </p:cBhvr>
                                      <p:to>
                                        <p:strVal val="visible"/>
                                      </p:to>
                                    </p:set>
                                    <p:animEffect transition="in" filter="blinds(horizontal)">
                                      <p:cBhvr>
                                        <p:cTn id="45" dur="500"/>
                                        <p:tgtEl>
                                          <p:spTgt spid="12">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 presetClass="entr" presetSubtype="10" fill="hold" grpId="0" nodeType="click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checkerboard(across)">
                                      <p:cBhvr>
                                        <p:cTn id="50" dur="500"/>
                                        <p:tgtEl>
                                          <p:spTgt spid="13"/>
                                        </p:tgtEl>
                                      </p:cBhvr>
                                    </p:animEffec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grpId="0" nodeType="clickEffect">
                                  <p:stCondLst>
                                    <p:cond delay="0"/>
                                  </p:stCondLst>
                                  <p:childTnLst>
                                    <p:set>
                                      <p:cBhvr>
                                        <p:cTn id="58" dur="1" fill="hold">
                                          <p:stCondLst>
                                            <p:cond delay="0"/>
                                          </p:stCondLst>
                                        </p:cTn>
                                        <p:tgtEl>
                                          <p:spTgt spid="11279"/>
                                        </p:tgtEl>
                                        <p:attrNameLst>
                                          <p:attrName>style.visibility</p:attrName>
                                        </p:attrNameLst>
                                      </p:cBhvr>
                                      <p:to>
                                        <p:strVal val="visible"/>
                                      </p:to>
                                    </p:set>
                                    <p:anim calcmode="lin" valueType="num">
                                      <p:cBhvr>
                                        <p:cTn id="59" dur="500" fill="hold"/>
                                        <p:tgtEl>
                                          <p:spTgt spid="11279"/>
                                        </p:tgtEl>
                                        <p:attrNameLst>
                                          <p:attrName>ppt_x</p:attrName>
                                        </p:attrNameLst>
                                      </p:cBhvr>
                                      <p:tavLst>
                                        <p:tav tm="0">
                                          <p:val>
                                            <p:strVal val="#ppt_x"/>
                                          </p:val>
                                        </p:tav>
                                        <p:tav tm="100000">
                                          <p:val>
                                            <p:strVal val="#ppt_x"/>
                                          </p:val>
                                        </p:tav>
                                      </p:tavLst>
                                    </p:anim>
                                    <p:anim calcmode="lin" valueType="num">
                                      <p:cBhvr>
                                        <p:cTn id="60" dur="500" fill="hold"/>
                                        <p:tgtEl>
                                          <p:spTgt spid="11279"/>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1" presetClass="entr" presetSubtype="0" fill="hold" nodeType="clickEffect">
                                  <p:stCondLst>
                                    <p:cond delay="0"/>
                                  </p:stCondLst>
                                  <p:childTnLst>
                                    <p:set>
                                      <p:cBhvr>
                                        <p:cTn id="64" dur="1" fill="hold">
                                          <p:stCondLst>
                                            <p:cond delay="0"/>
                                          </p:stCondLst>
                                        </p:cTn>
                                        <p:tgtEl>
                                          <p:spTgt spid="16"/>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grpId="0" nodeType="clickEffect">
                                  <p:stCondLst>
                                    <p:cond delay="0"/>
                                  </p:stCondLst>
                                  <p:childTnLst>
                                    <p:set>
                                      <p:cBhvr>
                                        <p:cTn id="68" dur="1" fill="hold">
                                          <p:stCondLst>
                                            <p:cond delay="0"/>
                                          </p:stCondLst>
                                        </p:cTn>
                                        <p:tgtEl>
                                          <p:spTgt spid="11281"/>
                                        </p:tgtEl>
                                        <p:attrNameLst>
                                          <p:attrName>style.visibility</p:attrName>
                                        </p:attrNameLst>
                                      </p:cBhvr>
                                      <p:to>
                                        <p:strVal val="visible"/>
                                      </p:to>
                                    </p:set>
                                    <p:anim calcmode="lin" valueType="num">
                                      <p:cBhvr>
                                        <p:cTn id="69" dur="500" fill="hold"/>
                                        <p:tgtEl>
                                          <p:spTgt spid="11281"/>
                                        </p:tgtEl>
                                        <p:attrNameLst>
                                          <p:attrName>ppt_x</p:attrName>
                                        </p:attrNameLst>
                                      </p:cBhvr>
                                      <p:tavLst>
                                        <p:tav tm="0">
                                          <p:val>
                                            <p:strVal val="#ppt_x"/>
                                          </p:val>
                                        </p:tav>
                                        <p:tav tm="100000">
                                          <p:val>
                                            <p:strVal val="#ppt_x"/>
                                          </p:val>
                                        </p:tav>
                                      </p:tavLst>
                                    </p:anim>
                                    <p:anim calcmode="lin" valueType="num">
                                      <p:cBhvr>
                                        <p:cTn id="70" dur="500" fill="hold"/>
                                        <p:tgtEl>
                                          <p:spTgt spid="1128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bldLvl="0" animBg="1"/>
      <p:bldP spid="5" grpId="0" bldLvl="0" animBg="1"/>
      <p:bldP spid="6" grpId="0"/>
      <p:bldP spid="7" grpId="0"/>
      <p:bldP spid="8" grpId="0" bldLvl="0" animBg="1"/>
      <p:bldP spid="9" grpId="0"/>
      <p:bldP spid="13" grpId="0" bldLvl="0" animBg="1"/>
      <p:bldP spid="11279" grpId="0"/>
      <p:bldP spid="11281"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Rot="1"/>
          </p:cNvSpPr>
          <p:nvPr/>
        </p:nvSpPr>
        <p:spPr>
          <a:xfrm>
            <a:off x="1866900" y="44450"/>
            <a:ext cx="8458200" cy="1143000"/>
          </a:xfrm>
          <a:prstGeom prst="rect">
            <a:avLst/>
          </a:prstGeom>
          <a:noFill/>
          <a:ln w="9525">
            <a:noFill/>
          </a:ln>
        </p:spPr>
        <p:txBody>
          <a:bodyPr anchor="ct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dist">
              <a:buFontTx/>
              <a:buNone/>
              <a:defRPr/>
            </a:pPr>
            <a:r>
              <a:rPr lang="zh-CN" altLang="en-US" sz="4400" b="1" dirty="0">
                <a:latin typeface="文鼎CS中黑" panose="020B0604020202020204" charset="0"/>
                <a:ea typeface="微软雅黑" panose="020B0503020204020204" pitchFamily="34" charset="-122"/>
              </a:rPr>
              <a:t>英国向中国输入鸦片数量激增表</a:t>
            </a:r>
            <a:endParaRPr lang="zh-CN" altLang="en-US" sz="4400" b="1" dirty="0">
              <a:latin typeface="文鼎CS中黑" panose="020B0604020202020204" charset="0"/>
              <a:ea typeface="微软雅黑" panose="020B0503020204020204" pitchFamily="34" charset="-122"/>
            </a:endParaRPr>
          </a:p>
        </p:txBody>
      </p:sp>
      <p:graphicFrame>
        <p:nvGraphicFramePr>
          <p:cNvPr id="16386" name="Object 3"/>
          <p:cNvGraphicFramePr>
            <a:graphicFrameLocks noGrp="1" noChangeAspect="1"/>
          </p:cNvGraphicFramePr>
          <p:nvPr>
            <p:ph type="chart" idx="4294967295"/>
          </p:nvPr>
        </p:nvGraphicFramePr>
        <p:xfrm>
          <a:off x="2147888" y="1125538"/>
          <a:ext cx="7894637" cy="3841750"/>
        </p:xfrm>
        <a:graphic>
          <a:graphicData uri="http://schemas.openxmlformats.org/presentationml/2006/ole">
            <mc:AlternateContent xmlns:mc="http://schemas.openxmlformats.org/markup-compatibility/2006">
              <mc:Choice xmlns:v="urn:schemas-microsoft-com:vml" Requires="v">
                <p:oleObj spid="_x0000_s1029" name="" r:id="rId1" imgW="15252700" imgH="7429500" progId="MSGraph.Chart.8">
                  <p:embed/>
                </p:oleObj>
              </mc:Choice>
              <mc:Fallback>
                <p:oleObj name="" r:id="rId1" imgW="15252700" imgH="7429500" progId="MSGraph.Chart.8">
                  <p:embed/>
                  <p:pic>
                    <p:nvPicPr>
                      <p:cNvPr id="0" name="Object 3"/>
                      <p:cNvPicPr>
                        <a:picLocks noGrp="1"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7888" y="1125538"/>
                        <a:ext cx="7894637" cy="384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6387" name="Line 4"/>
          <p:cNvSpPr>
            <a:spLocks noChangeShapeType="1"/>
          </p:cNvSpPr>
          <p:nvPr/>
        </p:nvSpPr>
        <p:spPr bwMode="auto">
          <a:xfrm flipV="1">
            <a:off x="3719513" y="4005263"/>
            <a:ext cx="936625" cy="300037"/>
          </a:xfrm>
          <a:prstGeom prst="line">
            <a:avLst/>
          </a:prstGeom>
          <a:noFill/>
          <a:ln w="38100" cap="sq">
            <a:solidFill>
              <a:srgbClr val="FF0000"/>
            </a:solidFill>
            <a:round/>
            <a:tailEnd type="triangle" w="sm" len="sm"/>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6388" name="Line 5"/>
          <p:cNvSpPr>
            <a:spLocks noChangeShapeType="1"/>
          </p:cNvSpPr>
          <p:nvPr/>
        </p:nvSpPr>
        <p:spPr bwMode="auto">
          <a:xfrm flipV="1">
            <a:off x="4727575" y="3733800"/>
            <a:ext cx="987425" cy="271463"/>
          </a:xfrm>
          <a:prstGeom prst="line">
            <a:avLst/>
          </a:prstGeom>
          <a:noFill/>
          <a:ln w="38100" cap="sq">
            <a:solidFill>
              <a:srgbClr val="FF0000"/>
            </a:solidFill>
            <a:round/>
            <a:tailEnd type="triangle" w="sm" len="sm"/>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6389" name="Line 6"/>
          <p:cNvSpPr>
            <a:spLocks noChangeShapeType="1"/>
          </p:cNvSpPr>
          <p:nvPr/>
        </p:nvSpPr>
        <p:spPr bwMode="auto">
          <a:xfrm flipV="1">
            <a:off x="5715000" y="3124200"/>
            <a:ext cx="1143000" cy="609600"/>
          </a:xfrm>
          <a:prstGeom prst="line">
            <a:avLst/>
          </a:prstGeom>
          <a:noFill/>
          <a:ln w="38100" cap="sq">
            <a:solidFill>
              <a:srgbClr val="FF0000"/>
            </a:solidFill>
            <a:round/>
            <a:tailEnd type="triangle" w="sm" len="sm"/>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6390" name="Line 7"/>
          <p:cNvSpPr>
            <a:spLocks noChangeShapeType="1"/>
          </p:cNvSpPr>
          <p:nvPr/>
        </p:nvSpPr>
        <p:spPr bwMode="auto">
          <a:xfrm flipV="1">
            <a:off x="6858000" y="2133600"/>
            <a:ext cx="1038225" cy="990600"/>
          </a:xfrm>
          <a:prstGeom prst="line">
            <a:avLst/>
          </a:prstGeom>
          <a:noFill/>
          <a:ln w="38100" cap="sq">
            <a:solidFill>
              <a:srgbClr val="FF0000"/>
            </a:solidFill>
            <a:round/>
            <a:tailEnd type="triangle" w="sm" len="sm"/>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6391" name="Text Box 8"/>
          <p:cNvSpPr txBox="1">
            <a:spLocks noChangeArrowheads="1"/>
          </p:cNvSpPr>
          <p:nvPr/>
        </p:nvSpPr>
        <p:spPr bwMode="auto">
          <a:xfrm>
            <a:off x="3429000" y="3810000"/>
            <a:ext cx="9144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dirty="0">
                <a:latin typeface="Times New Roman" panose="02020603050405020304" pitchFamily="18" charset="0"/>
                <a:ea typeface="微软雅黑" panose="020B0503020204020204" pitchFamily="34" charset="-122"/>
              </a:rPr>
              <a:t>4000</a:t>
            </a:r>
            <a:endParaRPr lang="en-US" altLang="zh-CN" sz="2400" dirty="0">
              <a:latin typeface="Times New Roman" panose="02020603050405020304" pitchFamily="18" charset="0"/>
              <a:ea typeface="微软雅黑" panose="020B0503020204020204" pitchFamily="34" charset="-122"/>
            </a:endParaRPr>
          </a:p>
        </p:txBody>
      </p:sp>
      <p:sp>
        <p:nvSpPr>
          <p:cNvPr id="16392" name="Text Box 9"/>
          <p:cNvSpPr txBox="1">
            <a:spLocks noChangeArrowheads="1"/>
          </p:cNvSpPr>
          <p:nvPr/>
        </p:nvSpPr>
        <p:spPr bwMode="auto">
          <a:xfrm>
            <a:off x="4224338" y="3644900"/>
            <a:ext cx="9144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dirty="0">
                <a:latin typeface="Times New Roman" panose="02020603050405020304" pitchFamily="18" charset="0"/>
                <a:ea typeface="微软雅黑" panose="020B0503020204020204" pitchFamily="34" charset="-122"/>
              </a:rPr>
              <a:t>7889</a:t>
            </a:r>
            <a:endParaRPr lang="en-US" altLang="zh-CN" sz="2400" dirty="0">
              <a:latin typeface="Times New Roman" panose="02020603050405020304" pitchFamily="18" charset="0"/>
              <a:ea typeface="微软雅黑" panose="020B0503020204020204" pitchFamily="34" charset="-122"/>
            </a:endParaRPr>
          </a:p>
        </p:txBody>
      </p:sp>
      <p:sp>
        <p:nvSpPr>
          <p:cNvPr id="16393" name="Text Box 10"/>
          <p:cNvSpPr txBox="1">
            <a:spLocks noChangeArrowheads="1"/>
          </p:cNvSpPr>
          <p:nvPr/>
        </p:nvSpPr>
        <p:spPr bwMode="auto">
          <a:xfrm>
            <a:off x="5029200" y="3352800"/>
            <a:ext cx="10668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dirty="0">
                <a:latin typeface="Times New Roman" panose="02020603050405020304" pitchFamily="18" charset="0"/>
                <a:ea typeface="微软雅黑" panose="020B0503020204020204" pitchFamily="34" charset="-122"/>
              </a:rPr>
              <a:t>12576</a:t>
            </a:r>
            <a:endParaRPr lang="en-US" altLang="zh-CN" sz="2400" dirty="0">
              <a:latin typeface="Times New Roman" panose="02020603050405020304" pitchFamily="18" charset="0"/>
              <a:ea typeface="微软雅黑" panose="020B0503020204020204" pitchFamily="34" charset="-122"/>
            </a:endParaRPr>
          </a:p>
        </p:txBody>
      </p:sp>
      <p:sp>
        <p:nvSpPr>
          <p:cNvPr id="16394" name="Text Box 11"/>
          <p:cNvSpPr txBox="1">
            <a:spLocks noChangeArrowheads="1"/>
          </p:cNvSpPr>
          <p:nvPr/>
        </p:nvSpPr>
        <p:spPr bwMode="auto">
          <a:xfrm>
            <a:off x="5943600" y="2819400"/>
            <a:ext cx="1143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dirty="0">
                <a:latin typeface="Times New Roman" panose="02020603050405020304" pitchFamily="18" charset="0"/>
                <a:ea typeface="微软雅黑" panose="020B0503020204020204" pitchFamily="34" charset="-122"/>
              </a:rPr>
              <a:t>20331</a:t>
            </a:r>
            <a:endParaRPr lang="en-US" altLang="zh-CN" sz="2400" dirty="0">
              <a:latin typeface="Times New Roman" panose="02020603050405020304" pitchFamily="18" charset="0"/>
              <a:ea typeface="微软雅黑" panose="020B0503020204020204" pitchFamily="34" charset="-122"/>
            </a:endParaRPr>
          </a:p>
        </p:txBody>
      </p:sp>
      <p:sp>
        <p:nvSpPr>
          <p:cNvPr id="16395" name="Text Box 12"/>
          <p:cNvSpPr txBox="1">
            <a:spLocks noChangeArrowheads="1"/>
          </p:cNvSpPr>
          <p:nvPr/>
        </p:nvSpPr>
        <p:spPr bwMode="auto">
          <a:xfrm>
            <a:off x="6934200" y="1828800"/>
            <a:ext cx="11430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dirty="0">
                <a:latin typeface="Times New Roman" panose="02020603050405020304" pitchFamily="18" charset="0"/>
                <a:ea typeface="微软雅黑" panose="020B0503020204020204" pitchFamily="34" charset="-122"/>
              </a:rPr>
              <a:t>35445</a:t>
            </a:r>
            <a:endParaRPr lang="en-US" altLang="zh-CN" sz="2400" dirty="0">
              <a:latin typeface="Times New Roman" panose="02020603050405020304" pitchFamily="18" charset="0"/>
              <a:ea typeface="微软雅黑" panose="020B0503020204020204" pitchFamily="34" charset="-122"/>
            </a:endParaRPr>
          </a:p>
        </p:txBody>
      </p:sp>
      <p:sp>
        <p:nvSpPr>
          <p:cNvPr id="16396" name="Text Box 13"/>
          <p:cNvSpPr txBox="1">
            <a:spLocks noChangeArrowheads="1"/>
          </p:cNvSpPr>
          <p:nvPr/>
        </p:nvSpPr>
        <p:spPr bwMode="auto">
          <a:xfrm>
            <a:off x="8382000" y="1371600"/>
            <a:ext cx="12192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2400" dirty="0">
                <a:latin typeface="Times New Roman" panose="02020603050405020304" pitchFamily="18" charset="0"/>
                <a:ea typeface="微软雅黑" panose="020B0503020204020204" pitchFamily="34" charset="-122"/>
              </a:rPr>
              <a:t>40200</a:t>
            </a:r>
            <a:endParaRPr lang="en-US" altLang="zh-CN" sz="2400" dirty="0">
              <a:latin typeface="Times New Roman" panose="02020603050405020304" pitchFamily="18" charset="0"/>
              <a:ea typeface="微软雅黑" panose="020B0503020204020204" pitchFamily="34" charset="-122"/>
            </a:endParaRPr>
          </a:p>
        </p:txBody>
      </p:sp>
      <p:sp>
        <p:nvSpPr>
          <p:cNvPr id="16397" name="Line 14"/>
          <p:cNvSpPr>
            <a:spLocks noChangeShapeType="1"/>
          </p:cNvSpPr>
          <p:nvPr/>
        </p:nvSpPr>
        <p:spPr bwMode="auto">
          <a:xfrm flipV="1">
            <a:off x="7896225" y="1844675"/>
            <a:ext cx="1223963" cy="288925"/>
          </a:xfrm>
          <a:prstGeom prst="line">
            <a:avLst/>
          </a:prstGeom>
          <a:noFill/>
          <a:ln w="38100" cap="sq">
            <a:solidFill>
              <a:srgbClr val="FF0000"/>
            </a:solidFill>
            <a:round/>
            <a:tailEnd type="triangle" w="sm" len="sm"/>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7423" name="Text Box 15"/>
          <p:cNvSpPr txBox="1"/>
          <p:nvPr/>
        </p:nvSpPr>
        <p:spPr>
          <a:xfrm>
            <a:off x="2033588" y="5508625"/>
            <a:ext cx="7850187" cy="583565"/>
          </a:xfrm>
          <a:prstGeom prst="rect">
            <a:avLst/>
          </a:prstGeom>
          <a:noFill/>
          <a:ln w="9525">
            <a:noFill/>
          </a:ln>
        </p:spPr>
        <p:txBody>
          <a:bodyPr>
            <a:spAutoFit/>
          </a:bodyPr>
          <a:lstStyle/>
          <a:p>
            <a:pPr>
              <a:spcBef>
                <a:spcPct val="50000"/>
              </a:spcBef>
              <a:buFontTx/>
              <a:buNone/>
              <a:defRPr/>
            </a:pPr>
            <a:r>
              <a:rPr lang="zh-CN" altLang="en-US" sz="3200" b="1" noProof="1">
                <a:effectLst>
                  <a:outerShdw blurRad="38100" dist="38100" dir="2700000">
                    <a:srgbClr val="FFFFFF"/>
                  </a:outerShdw>
                </a:effectLst>
                <a:latin typeface="Times New Roman" panose="02020603050405020304" pitchFamily="18" charset="0"/>
                <a:ea typeface="微软雅黑" panose="020B0503020204020204" pitchFamily="34" charset="-122"/>
                <a:cs typeface="Arial Unicode MS" panose="020B0604020202020204" pitchFamily="34" charset="-122"/>
              </a:rPr>
              <a:t>吸毒人数：约</a:t>
            </a:r>
            <a:r>
              <a:rPr lang="en-US" altLang="x-none" sz="3200" b="1" noProof="1">
                <a:effectLst>
                  <a:outerShdw blurRad="38100" dist="38100" dir="2700000">
                    <a:srgbClr val="FFFFFF"/>
                  </a:outerShdw>
                </a:effectLst>
                <a:latin typeface="Times New Roman" panose="02020603050405020304" pitchFamily="18" charset="0"/>
                <a:ea typeface="微软雅黑" panose="020B0503020204020204" pitchFamily="34" charset="-122"/>
                <a:cs typeface="+mn-ea"/>
              </a:rPr>
              <a:t>200</a:t>
            </a:r>
            <a:r>
              <a:rPr lang="zh-CN" altLang="en-US" sz="3200" b="1" noProof="1">
                <a:effectLst>
                  <a:outerShdw blurRad="38100" dist="38100" dir="2700000">
                    <a:srgbClr val="FFFFFF"/>
                  </a:outerShdw>
                </a:effectLst>
                <a:latin typeface="Times New Roman" panose="02020603050405020304" pitchFamily="18" charset="0"/>
                <a:ea typeface="微软雅黑" panose="020B0503020204020204" pitchFamily="34" charset="-122"/>
                <a:cs typeface="Arial Unicode MS" panose="020B0604020202020204" pitchFamily="34" charset="-122"/>
              </a:rPr>
              <a:t>万</a:t>
            </a:r>
            <a:endParaRPr lang="zh-CN" altLang="en-US" sz="3200" b="1" noProof="1">
              <a:effectLst>
                <a:outerShdw blurRad="38100" dist="38100" dir="2700000">
                  <a:srgbClr val="FFFFFF"/>
                </a:outerShdw>
              </a:effectLst>
              <a:latin typeface="Times New Roman" panose="02020603050405020304" pitchFamily="18"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423"/>
                                        </p:tgtEl>
                                        <p:attrNameLst>
                                          <p:attrName>style.visibility</p:attrName>
                                        </p:attrNameLst>
                                      </p:cBhvr>
                                      <p:to>
                                        <p:strVal val="visible"/>
                                      </p:to>
                                    </p:set>
                                    <p:animEffect transition="in" filter="fade">
                                      <p:cBhvr>
                                        <p:cTn id="7" dur="1000"/>
                                        <p:tgtEl>
                                          <p:spTgt spid="17423"/>
                                        </p:tgtEl>
                                      </p:cBhvr>
                                    </p:animEffect>
                                    <p:anim calcmode="lin" valueType="num">
                                      <p:cBhvr>
                                        <p:cTn id="8" dur="1000" fill="hold"/>
                                        <p:tgtEl>
                                          <p:spTgt spid="17423"/>
                                        </p:tgtEl>
                                        <p:attrNameLst>
                                          <p:attrName>ppt_x</p:attrName>
                                        </p:attrNameLst>
                                      </p:cBhvr>
                                      <p:tavLst>
                                        <p:tav tm="0">
                                          <p:val>
                                            <p:strVal val="#ppt_x"/>
                                          </p:val>
                                        </p:tav>
                                        <p:tav tm="100000">
                                          <p:val>
                                            <p:strVal val="#ppt_x"/>
                                          </p:val>
                                        </p:tav>
                                      </p:tavLst>
                                    </p:anim>
                                    <p:anim calcmode="lin" valueType="num">
                                      <p:cBhvr>
                                        <p:cTn id="9" dur="1000" fill="hold"/>
                                        <p:tgtEl>
                                          <p:spTgt spid="174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图片 26625" descr="鸦片战争后，普通的鸦片烟馆"/>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541463" y="333375"/>
            <a:ext cx="9109075" cy="537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矩形 26626"/>
          <p:cNvSpPr>
            <a:spLocks noChangeArrowheads="1"/>
          </p:cNvSpPr>
          <p:nvPr/>
        </p:nvSpPr>
        <p:spPr bwMode="auto">
          <a:xfrm>
            <a:off x="4130675" y="5820252"/>
            <a:ext cx="3932238"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r>
              <a:rPr lang="zh-CN" altLang="en-US" sz="3600" b="1" dirty="0">
                <a:latin typeface="文鼎CS中黑" panose="020B0604020202020204" charset="0"/>
                <a:ea typeface="微软雅黑" panose="020B0503020204020204" pitchFamily="34" charset="-122"/>
              </a:rPr>
              <a:t>鸦片烟馆里的烟民</a:t>
            </a:r>
            <a:r>
              <a:rPr lang="zh-CN" altLang="en-US" sz="3600" b="1" dirty="0">
                <a:solidFill>
                  <a:srgbClr val="0000FF"/>
                </a:solidFill>
                <a:latin typeface="中圆体" panose="020B0604020202020204" charset="0"/>
                <a:ea typeface="微软雅黑" panose="020B0503020204020204" pitchFamily="34" charset="-122"/>
              </a:rPr>
              <a:t> </a:t>
            </a:r>
            <a:endParaRPr lang="zh-CN" altLang="en-US" sz="3600" b="1" dirty="0">
              <a:solidFill>
                <a:srgbClr val="0000FF"/>
              </a:solidFill>
              <a:latin typeface="中圆体" panose="020B060402020202020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ox(in)">
                                      <p:cBhvr>
                                        <p:cTn id="7" dur="500"/>
                                        <p:tgtEl>
                                          <p:spTgt spid="2662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6627">
                                            <p:txEl>
                                              <p:charRg st="0" end="9"/>
                                            </p:txEl>
                                          </p:spTgt>
                                        </p:tgtEl>
                                        <p:attrNameLst>
                                          <p:attrName>style.visibility</p:attrName>
                                        </p:attrNameLst>
                                      </p:cBhvr>
                                      <p:to>
                                        <p:strVal val="visible"/>
                                      </p:to>
                                    </p:set>
                                    <p:animEffect transition="in" filter="wipe(down)">
                                      <p:cBhvr>
                                        <p:cTn id="11" dur="500"/>
                                        <p:tgtEl>
                                          <p:spTgt spid="26627">
                                            <p:txEl>
                                              <p:charRg st="0"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横卷形 30721"/>
          <p:cNvSpPr/>
          <p:nvPr/>
        </p:nvSpPr>
        <p:spPr>
          <a:xfrm>
            <a:off x="1703388" y="474663"/>
            <a:ext cx="8785225" cy="2376487"/>
          </a:xfrm>
          <a:prstGeom prst="horizontalScroll">
            <a:avLst>
              <a:gd name="adj" fmla="val 7028"/>
            </a:avLst>
          </a:prstGeom>
          <a:noFill/>
          <a:ln>
            <a:headEnd type="none" w="med" len="med"/>
            <a:tailEnd type="none" w="med" len="med"/>
          </a:ln>
        </p:spPr>
        <p:style>
          <a:lnRef idx="2">
            <a:schemeClr val="dk1"/>
          </a:lnRef>
          <a:fillRef idx="1">
            <a:schemeClr val="lt1"/>
          </a:fillRef>
          <a:effectRef idx="0">
            <a:schemeClr val="dk1"/>
          </a:effectRef>
          <a:fontRef idx="minor">
            <a:schemeClr val="dk1"/>
          </a:fontRef>
        </p:style>
        <p:txBody>
          <a:bodyPr wrap="none" anchor="ct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buFontTx/>
              <a:buNone/>
              <a:defRPr/>
            </a:pPr>
            <a:r>
              <a:rPr lang="zh-CN" altLang="en-US" sz="3200" b="1" noProof="1">
                <a:effectLst>
                  <a:outerShdw blurRad="38100" dist="38100" dir="2700000" algn="tl">
                    <a:srgbClr val="000000"/>
                  </a:outerShdw>
                </a:effectLst>
                <a:latin typeface="微软雅黑" panose="020B0503020204020204" pitchFamily="34" charset="-122"/>
                <a:ea typeface="微软雅黑" panose="020B0503020204020204" pitchFamily="34" charset="-122"/>
                <a:cs typeface="楷体" panose="02010609060101010101" pitchFamily="49" charset="-122"/>
              </a:rPr>
              <a:t>   </a:t>
            </a:r>
            <a:r>
              <a:rPr lang="zh-CN" altLang="en-US" sz="3200" b="1" noProof="1">
                <a:effectLst>
                  <a:outerShdw blurRad="38100" dist="38100" dir="2700000" algn="tl">
                    <a:srgbClr val="FFFFFF"/>
                  </a:outerShdw>
                </a:effectLst>
                <a:latin typeface="微软雅黑" panose="020B0503020204020204" pitchFamily="34" charset="-122"/>
                <a:ea typeface="微软雅黑" panose="020B0503020204020204" pitchFamily="34" charset="-122"/>
                <a:cs typeface="楷体" panose="02010609060101010101" pitchFamily="49" charset="-122"/>
              </a:rPr>
              <a:t>（鸦片）槁人形骸，蛊人心志，丧人身家，</a:t>
            </a:r>
            <a:endParaRPr lang="zh-CN" altLang="zh-CN" sz="3200" b="1" noProof="1">
              <a:effectLst>
                <a:outerShdw blurRad="38100" dist="38100" dir="2700000" algn="tl">
                  <a:srgbClr val="FFFFFF"/>
                </a:outerShdw>
              </a:effectLst>
              <a:latin typeface="微软雅黑" panose="020B0503020204020204" pitchFamily="34" charset="-122"/>
              <a:ea typeface="微软雅黑" panose="020B0503020204020204" pitchFamily="34" charset="-122"/>
              <a:cs typeface="楷体" panose="02010609060101010101" pitchFamily="49" charset="-122"/>
            </a:endParaRPr>
          </a:p>
          <a:p>
            <a:pPr eaLnBrk="1" hangingPunct="1">
              <a:lnSpc>
                <a:spcPct val="150000"/>
              </a:lnSpc>
              <a:buFontTx/>
              <a:buNone/>
              <a:defRPr/>
            </a:pPr>
            <a:r>
              <a:rPr lang="zh-CN" altLang="en-US" sz="3200" b="1" noProof="1">
                <a:effectLst>
                  <a:outerShdw blurRad="38100" dist="38100" dir="2700000" algn="tl">
                    <a:srgbClr val="FFFFFF"/>
                  </a:outerShdw>
                </a:effectLst>
                <a:latin typeface="微软雅黑" panose="020B0503020204020204" pitchFamily="34" charset="-122"/>
                <a:ea typeface="微软雅黑" panose="020B0503020204020204" pitchFamily="34" charset="-122"/>
                <a:cs typeface="楷体" panose="02010609060101010101" pitchFamily="49" charset="-122"/>
              </a:rPr>
              <a:t>实生命以来未有之大患，其祸烈于洪水猛兽。</a:t>
            </a:r>
            <a:endParaRPr lang="zh-CN" altLang="en-US" sz="3200" b="1" noProof="1">
              <a:effectLst>
                <a:outerShdw blurRad="38100" dist="38100" dir="2700000" algn="tl">
                  <a:srgbClr val="FFFFFF"/>
                </a:outerShdw>
              </a:effectLst>
              <a:latin typeface="微软雅黑" panose="020B0503020204020204" pitchFamily="34" charset="-122"/>
              <a:ea typeface="微软雅黑" panose="020B0503020204020204" pitchFamily="34" charset="-122"/>
              <a:cs typeface="楷体" panose="02010609060101010101" pitchFamily="49" charset="-122"/>
            </a:endParaRPr>
          </a:p>
          <a:p>
            <a:pPr eaLnBrk="1" hangingPunct="1">
              <a:buFontTx/>
              <a:buNone/>
              <a:defRPr/>
            </a:pPr>
            <a:r>
              <a:rPr lang="zh-CN" altLang="en-US" sz="2800" b="1" noProof="1">
                <a:effectLst>
                  <a:outerShdw blurRad="38100" dist="38100" dir="2700000" algn="tl">
                    <a:srgbClr val="000000"/>
                  </a:outerShdw>
                </a:effectLst>
                <a:latin typeface="微软雅黑" panose="020B0503020204020204" pitchFamily="34" charset="-122"/>
                <a:ea typeface="微软雅黑" panose="020B0503020204020204" pitchFamily="34" charset="-122"/>
                <a:cs typeface="楷体" panose="02010609060101010101" pitchFamily="49" charset="-122"/>
              </a:rPr>
              <a:t>　　　　　　　　　　　                          </a:t>
            </a:r>
            <a:r>
              <a:rPr lang="zh-CN" altLang="zh-CN" sz="2400" b="1" noProof="1">
                <a:effectLst>
                  <a:outerShdw blurRad="38100" dist="38100" dir="2700000" algn="tl">
                    <a:srgbClr val="FFFFFF"/>
                  </a:outerShdw>
                </a:effectLst>
                <a:latin typeface="微软雅黑" panose="020B0503020204020204" pitchFamily="34" charset="-122"/>
                <a:ea typeface="微软雅黑" panose="020B0503020204020204" pitchFamily="34" charset="-122"/>
                <a:cs typeface="楷体" panose="02010609060101010101" pitchFamily="49" charset="-122"/>
              </a:rPr>
              <a:t>——</a:t>
            </a:r>
            <a:r>
              <a:rPr lang="zh-CN" altLang="en-US" sz="2400" b="1" noProof="1">
                <a:effectLst>
                  <a:outerShdw blurRad="38100" dist="38100" dir="2700000" algn="tl">
                    <a:srgbClr val="FFFFFF"/>
                  </a:outerShdw>
                </a:effectLst>
                <a:latin typeface="微软雅黑" panose="020B0503020204020204" pitchFamily="34" charset="-122"/>
                <a:ea typeface="微软雅黑" panose="020B0503020204020204" pitchFamily="34" charset="-122"/>
                <a:cs typeface="楷体" panose="02010609060101010101" pitchFamily="49" charset="-122"/>
              </a:rPr>
              <a:t>魏 源</a:t>
            </a:r>
            <a:r>
              <a:rPr lang="zh-CN" altLang="en-US" sz="2800" b="1" noProof="1">
                <a:effectLst>
                  <a:outerShdw blurRad="38100" dist="38100" dir="2700000" algn="tl">
                    <a:srgbClr val="000000"/>
                  </a:outerShdw>
                </a:effectLst>
                <a:latin typeface="微软雅黑" panose="020B0503020204020204" pitchFamily="34" charset="-122"/>
                <a:ea typeface="微软雅黑" panose="020B0503020204020204" pitchFamily="34" charset="-122"/>
                <a:cs typeface="楷体" panose="02010609060101010101" pitchFamily="49" charset="-122"/>
              </a:rPr>
              <a:t> 　　</a:t>
            </a:r>
            <a:endParaRPr lang="zh-CN" altLang="en-US" sz="2800" b="1" noProof="1">
              <a:effectLst>
                <a:outerShdw blurRad="38100" dist="38100" dir="2700000" algn="tl">
                  <a:srgbClr val="000000"/>
                </a:outerShdw>
              </a:effectLst>
              <a:latin typeface="微软雅黑" panose="020B0503020204020204" pitchFamily="34" charset="-122"/>
              <a:ea typeface="微软雅黑" panose="020B0503020204020204" pitchFamily="34" charset="-122"/>
              <a:cs typeface="楷体" panose="02010609060101010101" pitchFamily="49" charset="-122"/>
            </a:endParaRPr>
          </a:p>
        </p:txBody>
      </p:sp>
      <p:sp>
        <p:nvSpPr>
          <p:cNvPr id="30723" name="文本框 30722"/>
          <p:cNvSpPr txBox="1"/>
          <p:nvPr/>
        </p:nvSpPr>
        <p:spPr>
          <a:xfrm>
            <a:off x="2171700" y="3213100"/>
            <a:ext cx="7848600" cy="706755"/>
          </a:xfrm>
          <a:prstGeom prst="rect">
            <a:avLst/>
          </a:prstGeom>
          <a:noFill/>
          <a:ln w="9525">
            <a:noFill/>
          </a:ln>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Tx/>
              <a:buNone/>
              <a:defRPr/>
            </a:pPr>
            <a:r>
              <a:rPr lang="zh-CN" altLang="en-US" sz="4000" b="1" noProof="1">
                <a:latin typeface="微软雅黑" panose="020B0503020204020204" pitchFamily="34" charset="-122"/>
                <a:ea typeface="微软雅黑" panose="020B0503020204020204" pitchFamily="34" charset="-122"/>
                <a:cs typeface="黑体" panose="02010609060101010101" pitchFamily="49" charset="-122"/>
              </a:rPr>
              <a:t>鸦片走私给中国带来了什么危害？</a:t>
            </a:r>
            <a:endParaRPr lang="zh-CN" altLang="en-US" sz="4000" b="1" noProof="1">
              <a:latin typeface="微软雅黑" panose="020B0503020204020204" pitchFamily="34" charset="-122"/>
              <a:ea typeface="微软雅黑" panose="020B0503020204020204" pitchFamily="34" charset="-122"/>
              <a:cs typeface="黑体" panose="02010609060101010101" pitchFamily="49" charset="-122"/>
            </a:endParaRPr>
          </a:p>
        </p:txBody>
      </p:sp>
      <p:sp>
        <p:nvSpPr>
          <p:cNvPr id="30725" name="文本框 30724"/>
          <p:cNvSpPr txBox="1"/>
          <p:nvPr/>
        </p:nvSpPr>
        <p:spPr>
          <a:xfrm>
            <a:off x="1779588" y="4389438"/>
            <a:ext cx="8632825" cy="1655453"/>
          </a:xfrm>
          <a:prstGeom prst="rect">
            <a:avLst/>
          </a:prstGeom>
          <a:noFill/>
          <a:ln w="9525">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buFontTx/>
              <a:buNone/>
              <a:defRPr/>
            </a:pPr>
            <a:r>
              <a:rPr lang="zh-CN" altLang="en-US" sz="3600" b="1" dirty="0">
                <a:latin typeface="文鼎中楷简" panose="020B0604020202020204" charset="0"/>
                <a:ea typeface="微软雅黑" panose="020B0503020204020204" pitchFamily="34" charset="-122"/>
              </a:rPr>
              <a:t>       大量白银外流，危及国家统治；摧残国人的身体和精神。</a:t>
            </a:r>
            <a:endParaRPr lang="zh-CN" altLang="en-US" sz="3600" b="1" dirty="0">
              <a:latin typeface="文鼎中楷简" panose="020B060402020202020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linds(vertical)">
                                      <p:cBhvr>
                                        <p:cTn id="7" dur="500"/>
                                        <p:tgtEl>
                                          <p:spTgt spid="3072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0723"/>
                                        </p:tgtEl>
                                        <p:attrNameLst>
                                          <p:attrName>style.visibility</p:attrName>
                                        </p:attrNameLst>
                                      </p:cBhvr>
                                      <p:to>
                                        <p:strVal val="visible"/>
                                      </p:to>
                                    </p:set>
                                    <p:anim calcmode="lin" valueType="num">
                                      <p:cBhvr>
                                        <p:cTn id="12" dur="500"/>
                                        <p:tgtEl>
                                          <p:spTgt spid="30723"/>
                                        </p:tgtEl>
                                        <p:attrNameLst>
                                          <p:attrName>ppt_y</p:attrName>
                                        </p:attrNameLst>
                                      </p:cBhvr>
                                      <p:tavLst>
                                        <p:tav tm="0">
                                          <p:val>
                                            <p:strVal val="#ppt_y+#ppt_h*1.125000"/>
                                          </p:val>
                                        </p:tav>
                                        <p:tav tm="100000">
                                          <p:val>
                                            <p:strVal val="#ppt_y"/>
                                          </p:val>
                                        </p:tav>
                                      </p:tavLst>
                                    </p:anim>
                                    <p:animEffect transition="in" filter="wipe(up)">
                                      <p:cBhvr>
                                        <p:cTn id="13" dur="500"/>
                                        <p:tgtEl>
                                          <p:spTgt spid="30723"/>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iterate type="lt">
                                    <p:tmPct val="100000"/>
                                  </p:iterate>
                                  <p:childTnLst>
                                    <p:set>
                                      <p:cBhvr>
                                        <p:cTn id="17" dur="1" fill="hold">
                                          <p:stCondLst>
                                            <p:cond delay="0"/>
                                          </p:stCondLst>
                                        </p:cTn>
                                        <p:tgtEl>
                                          <p:spTgt spid="30725"/>
                                        </p:tgtEl>
                                        <p:attrNameLst>
                                          <p:attrName>style.visibility</p:attrName>
                                        </p:attrNameLst>
                                      </p:cBhvr>
                                      <p:to>
                                        <p:strVal val="visible"/>
                                      </p:to>
                                    </p:set>
                                    <p:animEffect transition="in" filter="checkerboard(across)">
                                      <p:cBhvr>
                                        <p:cTn id="18" dur="75"/>
                                        <p:tgtEl>
                                          <p:spTgt spid="307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bldLvl="0" animBg="1"/>
      <p:bldP spid="30723" grpId="0"/>
      <p:bldP spid="307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1781840" y="188640"/>
            <a:ext cx="3162032"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a:buFontTx/>
              <a:buNone/>
              <a:defRPr/>
            </a:pPr>
            <a:r>
              <a:rPr lang="en-US" altLang="zh-CN" sz="3200" b="1" noProof="1">
                <a:solidFill>
                  <a:schemeClr val="tx1"/>
                </a:solidFill>
                <a:latin typeface="微软雅黑" panose="020B0503020204020204" pitchFamily="34" charset="-122"/>
                <a:ea typeface="微软雅黑" panose="020B0503020204020204" pitchFamily="34" charset="-122"/>
              </a:rPr>
              <a:t>2.</a:t>
            </a:r>
            <a:r>
              <a:rPr lang="zh-CN" altLang="en-US" sz="3200" b="1" noProof="1">
                <a:solidFill>
                  <a:schemeClr val="tx1"/>
                </a:solidFill>
                <a:latin typeface="微软雅黑" panose="020B0503020204020204" pitchFamily="34" charset="-122"/>
                <a:ea typeface="微软雅黑" panose="020B0503020204020204" pitchFamily="34" charset="-122"/>
              </a:rPr>
              <a:t>虎门销烟</a:t>
            </a:r>
            <a:endParaRPr lang="zh-CN" altLang="en-US" sz="3200" b="1" noProof="1">
              <a:solidFill>
                <a:schemeClr val="tx1"/>
              </a:solidFill>
              <a:latin typeface="微软雅黑" panose="020B0503020204020204" pitchFamily="34" charset="-122"/>
              <a:ea typeface="微软雅黑" panose="020B0503020204020204" pitchFamily="34" charset="-122"/>
            </a:endParaRPr>
          </a:p>
        </p:txBody>
      </p:sp>
      <p:sp>
        <p:nvSpPr>
          <p:cNvPr id="2" name="矩形 1"/>
          <p:cNvSpPr>
            <a:spLocks noChangeArrowheads="1"/>
          </p:cNvSpPr>
          <p:nvPr/>
        </p:nvSpPr>
        <p:spPr bwMode="auto">
          <a:xfrm>
            <a:off x="3268663" y="2647826"/>
            <a:ext cx="2427287" cy="565150"/>
          </a:xfrm>
          <a:prstGeom prst="rect">
            <a:avLst/>
          </a:prstGeom>
          <a:noFill/>
          <a:ln>
            <a:noFill/>
          </a:ln>
        </p:spPr>
        <p:txBody>
          <a:bodyPr>
            <a:spAutoFit/>
          </a:bodyPr>
          <a:lstStyle/>
          <a:p>
            <a:pPr>
              <a:lnSpc>
                <a:spcPct val="110000"/>
              </a:lnSpc>
            </a:pPr>
            <a:r>
              <a:rPr lang="zh-CN" altLang="en-US" sz="2800" b="1" dirty="0">
                <a:latin typeface="文鼎中楷简" panose="020B0604020202020204" charset="0"/>
                <a:ea typeface="微软雅黑" panose="020B0503020204020204" pitchFamily="34" charset="-122"/>
                <a:sym typeface="Arial" panose="020B0604020202020204" pitchFamily="34" charset="0"/>
              </a:rPr>
              <a:t>广州虎门海滩</a:t>
            </a:r>
            <a:endParaRPr lang="zh-CN" altLang="en-US" sz="2800" b="1" dirty="0">
              <a:latin typeface="文鼎中楷简" panose="020B0604020202020204" charset="0"/>
              <a:ea typeface="微软雅黑" panose="020B0503020204020204" pitchFamily="34" charset="-122"/>
              <a:sym typeface="Arial" panose="020B0604020202020204" pitchFamily="34" charset="0"/>
            </a:endParaRPr>
          </a:p>
        </p:txBody>
      </p:sp>
      <p:sp>
        <p:nvSpPr>
          <p:cNvPr id="3" name="矩形 2"/>
          <p:cNvSpPr>
            <a:spLocks noChangeArrowheads="1"/>
          </p:cNvSpPr>
          <p:nvPr/>
        </p:nvSpPr>
        <p:spPr bwMode="auto">
          <a:xfrm>
            <a:off x="3268663" y="3484165"/>
            <a:ext cx="7140575" cy="1384995"/>
          </a:xfrm>
          <a:prstGeom prst="rect">
            <a:avLst/>
          </a:prstGeom>
          <a:noFill/>
          <a:ln>
            <a:noFill/>
          </a:ln>
        </p:spPr>
        <p:txBody>
          <a:bodyPr>
            <a:spAutoFit/>
          </a:bodyPr>
          <a:lstStyle/>
          <a:p>
            <a:pPr>
              <a:lnSpc>
                <a:spcPct val="150000"/>
              </a:lnSpc>
            </a:pPr>
            <a:r>
              <a:rPr lang="zh-CN" altLang="en-US" sz="2800" b="1" dirty="0">
                <a:latin typeface="文鼎中楷简" panose="020B0604020202020204" charset="0"/>
                <a:ea typeface="微软雅黑" panose="020B0503020204020204" pitchFamily="34" charset="-122"/>
                <a:sym typeface="Arial" panose="020B0604020202020204" pitchFamily="34" charset="0"/>
              </a:rPr>
              <a:t>林则徐到广州后，派人明察暗访，缉拿烟贩，并当众销毁收缴的鸦片。</a:t>
            </a:r>
            <a:endParaRPr lang="zh-CN" altLang="en-US" sz="2800" b="1" dirty="0">
              <a:latin typeface="文鼎中楷简" panose="020B0604020202020204" charset="0"/>
              <a:ea typeface="微软雅黑" panose="020B0503020204020204" pitchFamily="34" charset="-122"/>
              <a:sym typeface="Arial" panose="020B0604020202020204" pitchFamily="34" charset="0"/>
            </a:endParaRPr>
          </a:p>
        </p:txBody>
      </p:sp>
      <p:sp>
        <p:nvSpPr>
          <p:cNvPr id="4" name="矩形 3"/>
          <p:cNvSpPr>
            <a:spLocks noChangeArrowheads="1"/>
          </p:cNvSpPr>
          <p:nvPr/>
        </p:nvSpPr>
        <p:spPr bwMode="auto">
          <a:xfrm>
            <a:off x="3268663" y="4852317"/>
            <a:ext cx="7138987" cy="1384995"/>
          </a:xfrm>
          <a:prstGeom prst="rect">
            <a:avLst/>
          </a:prstGeom>
          <a:noFill/>
          <a:ln>
            <a:noFill/>
          </a:ln>
        </p:spPr>
        <p:txBody>
          <a:bodyPr>
            <a:spAutoFit/>
          </a:bodyPr>
          <a:lstStyle/>
          <a:p>
            <a:pPr>
              <a:lnSpc>
                <a:spcPct val="150000"/>
              </a:lnSpc>
            </a:pPr>
            <a:r>
              <a:rPr lang="zh-CN" altLang="en-US" sz="2800" b="1" dirty="0">
                <a:latin typeface="文鼎中楷简" panose="020B0604020202020204" charset="0"/>
                <a:ea typeface="微软雅黑" panose="020B0503020204020204" pitchFamily="34" charset="-122"/>
                <a:sym typeface="Arial" panose="020B0604020202020204" pitchFamily="34" charset="0"/>
              </a:rPr>
              <a:t>虎门销烟是中国人民禁烟斗争的伟大胜利，显示了中华民族反抗外来侵略的坚强意志。</a:t>
            </a:r>
            <a:endParaRPr lang="zh-CN" altLang="en-US" sz="2800" b="1" dirty="0">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8" name="组合 7"/>
          <p:cNvGrpSpPr/>
          <p:nvPr/>
        </p:nvGrpSpPr>
        <p:grpSpPr bwMode="auto">
          <a:xfrm>
            <a:off x="1677988" y="908720"/>
            <a:ext cx="1754187" cy="5190455"/>
            <a:chOff x="6165700" y="959152"/>
            <a:chExt cx="1502643" cy="5189081"/>
          </a:xfrm>
          <a:noFill/>
        </p:grpSpPr>
        <p:sp>
          <p:nvSpPr>
            <p:cNvPr id="5" name="竖卷形 4"/>
            <p:cNvSpPr/>
            <p:nvPr/>
          </p:nvSpPr>
          <p:spPr>
            <a:xfrm>
              <a:off x="6165700" y="1236222"/>
              <a:ext cx="1502643" cy="4912011"/>
            </a:xfrm>
            <a:prstGeom prst="verticalScroll">
              <a:avLst/>
            </a:prstGeom>
            <a:grpFill/>
          </p:spPr>
          <p:style>
            <a:lnRef idx="2">
              <a:schemeClr val="dk1"/>
            </a:lnRef>
            <a:fillRef idx="1">
              <a:schemeClr val="lt1"/>
            </a:fillRef>
            <a:effectRef idx="0">
              <a:schemeClr val="dk1"/>
            </a:effectRef>
            <a:fontRef idx="minor">
              <a:schemeClr val="dk1"/>
            </a:fontRef>
          </p:style>
          <p:txBody>
            <a:bodyPr anchor="ctr"/>
            <a:lstStyle/>
            <a:p>
              <a:pPr algn="ctr">
                <a:buFontTx/>
                <a:buNone/>
                <a:defRPr/>
              </a:pPr>
              <a:endParaRPr lang="zh-CN" altLang="en-US" dirty="0">
                <a:solidFill>
                  <a:schemeClr val="tx1"/>
                </a:solidFill>
                <a:ea typeface="微软雅黑" panose="020B0503020204020204" pitchFamily="34" charset="-122"/>
              </a:endParaRPr>
            </a:p>
          </p:txBody>
        </p:sp>
        <p:sp>
          <p:nvSpPr>
            <p:cNvPr id="20487" name="矩形 6"/>
            <p:cNvSpPr>
              <a:spLocks noChangeArrowheads="1"/>
            </p:cNvSpPr>
            <p:nvPr/>
          </p:nvSpPr>
          <p:spPr bwMode="auto">
            <a:xfrm>
              <a:off x="6398944" y="959152"/>
              <a:ext cx="1026965" cy="50145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200000"/>
                </a:lnSpc>
              </a:pPr>
              <a:r>
                <a:rPr lang="zh-CN" altLang="en-US" sz="4000" b="1" dirty="0">
                  <a:latin typeface="微软雅黑" panose="020B0503020204020204" pitchFamily="34" charset="-122"/>
                  <a:ea typeface="微软雅黑" panose="020B0503020204020204" pitchFamily="34" charset="-122"/>
                </a:rPr>
                <a:t>时间</a:t>
              </a:r>
              <a:endParaRPr lang="en-US" altLang="zh-CN" sz="4000" b="1" dirty="0">
                <a:latin typeface="微软雅黑" panose="020B0503020204020204" pitchFamily="34" charset="-122"/>
                <a:ea typeface="微软雅黑" panose="020B0503020204020204" pitchFamily="34" charset="-122"/>
              </a:endParaRPr>
            </a:p>
            <a:p>
              <a:pPr>
                <a:lnSpc>
                  <a:spcPct val="200000"/>
                </a:lnSpc>
              </a:pPr>
              <a:r>
                <a:rPr lang="zh-CN" altLang="en-US" sz="4000" b="1" dirty="0">
                  <a:latin typeface="微软雅黑" panose="020B0503020204020204" pitchFamily="34" charset="-122"/>
                  <a:ea typeface="微软雅黑" panose="020B0503020204020204" pitchFamily="34" charset="-122"/>
                </a:rPr>
                <a:t>地点</a:t>
              </a:r>
              <a:endParaRPr lang="en-US" altLang="zh-CN" sz="4000" b="1" dirty="0">
                <a:latin typeface="微软雅黑" panose="020B0503020204020204" pitchFamily="34" charset="-122"/>
                <a:ea typeface="微软雅黑" panose="020B0503020204020204" pitchFamily="34" charset="-122"/>
              </a:endParaRPr>
            </a:p>
            <a:p>
              <a:pPr>
                <a:lnSpc>
                  <a:spcPct val="200000"/>
                </a:lnSpc>
              </a:pPr>
              <a:r>
                <a:rPr lang="zh-CN" altLang="en-US" sz="4000" b="1" dirty="0">
                  <a:latin typeface="微软雅黑" panose="020B0503020204020204" pitchFamily="34" charset="-122"/>
                  <a:ea typeface="微软雅黑" panose="020B0503020204020204" pitchFamily="34" charset="-122"/>
                </a:rPr>
                <a:t>经过</a:t>
              </a:r>
              <a:endParaRPr lang="en-US" altLang="zh-CN" sz="4000" b="1" dirty="0">
                <a:latin typeface="微软雅黑" panose="020B0503020204020204" pitchFamily="34" charset="-122"/>
                <a:ea typeface="微软雅黑" panose="020B0503020204020204" pitchFamily="34" charset="-122"/>
              </a:endParaRPr>
            </a:p>
            <a:p>
              <a:pPr>
                <a:lnSpc>
                  <a:spcPct val="200000"/>
                </a:lnSpc>
              </a:pPr>
              <a:r>
                <a:rPr lang="zh-CN" altLang="en-US" sz="4000" b="1" dirty="0">
                  <a:latin typeface="微软雅黑" panose="020B0503020204020204" pitchFamily="34" charset="-122"/>
                  <a:ea typeface="微软雅黑" panose="020B0503020204020204" pitchFamily="34" charset="-122"/>
                </a:rPr>
                <a:t>影响</a:t>
              </a:r>
              <a:endParaRPr lang="zh-CN" altLang="en-US" sz="4000" b="1" dirty="0">
                <a:latin typeface="微软雅黑" panose="020B0503020204020204" pitchFamily="34" charset="-122"/>
                <a:ea typeface="微软雅黑" panose="020B0503020204020204" pitchFamily="34" charset="-122"/>
              </a:endParaRPr>
            </a:p>
          </p:txBody>
        </p:sp>
      </p:grpSp>
      <p:grpSp>
        <p:nvGrpSpPr>
          <p:cNvPr id="9" name="组合 8"/>
          <p:cNvGrpSpPr/>
          <p:nvPr/>
        </p:nvGrpSpPr>
        <p:grpSpPr bwMode="auto">
          <a:xfrm>
            <a:off x="4739832" y="1930696"/>
            <a:ext cx="5583238" cy="3948113"/>
            <a:chOff x="3524249" y="1844824"/>
            <a:chExt cx="5584255" cy="3947834"/>
          </a:xfrm>
          <a:noFill/>
        </p:grpSpPr>
        <p:pic>
          <p:nvPicPr>
            <p:cNvPr id="20489" name="Picture 3" descr="C:\Users\Administrator\Desktop\Cgqg2lWLwd2AZCLRAACBvHZFNVY988.jpg"/>
            <p:cNvPicPr>
              <a:picLocks noChangeAspect="1" noChangeArrowheads="1"/>
            </p:cNvPicPr>
            <p:nvPr/>
          </p:nvPicPr>
          <p:blipFill>
            <a:blip r:embed="rId1">
              <a:extLst>
                <a:ext uri="{28A0092B-C50C-407E-A947-70E740481C1C}">
                  <a14:useLocalDpi xmlns:a14="http://schemas.microsoft.com/office/drawing/2010/main" val="0"/>
                </a:ext>
              </a:extLst>
            </a:blip>
            <a:srcRect l="9018"/>
            <a:stretch>
              <a:fillRect/>
            </a:stretch>
          </p:blipFill>
          <p:spPr bwMode="auto">
            <a:xfrm>
              <a:off x="3524249" y="1844824"/>
              <a:ext cx="5406423" cy="3947834"/>
            </a:xfrm>
            <a:prstGeom prst="rect">
              <a:avLst/>
            </a:prstGeom>
            <a:grpFill/>
            <a:ln w="9525">
              <a:solidFill>
                <a:srgbClr val="558ED5"/>
              </a:solidFill>
              <a:round/>
            </a:ln>
          </p:spPr>
        </p:pic>
        <p:sp>
          <p:nvSpPr>
            <p:cNvPr id="20490" name="矩形 13"/>
            <p:cNvSpPr>
              <a:spLocks noChangeArrowheads="1"/>
            </p:cNvSpPr>
            <p:nvPr/>
          </p:nvSpPr>
          <p:spPr bwMode="auto">
            <a:xfrm>
              <a:off x="8325270" y="2060848"/>
              <a:ext cx="783234" cy="3476379"/>
            </a:xfrm>
            <a:prstGeom prst="rect">
              <a:avLst/>
            </a:prstGeom>
            <a:grpFill/>
          </p:spPr>
          <p:style>
            <a:lnRef idx="2">
              <a:schemeClr val="dk1"/>
            </a:lnRef>
            <a:fillRef idx="1">
              <a:schemeClr val="lt1"/>
            </a:fillRef>
            <a:effectRef idx="0">
              <a:schemeClr val="dk1"/>
            </a:effectRef>
            <a:fontRef idx="minor">
              <a:schemeClr val="dk1"/>
            </a:fontRef>
          </p:style>
          <p:txBody>
            <a:bodyPr>
              <a:spAutoFit/>
            </a:bodyPr>
            <a:lstStyle/>
            <a:p>
              <a:r>
                <a:rPr lang="zh-CN" altLang="en-US" sz="4400" b="1" dirty="0">
                  <a:latin typeface="文鼎中楷简" panose="020B0604020202020204" charset="0"/>
                  <a:ea typeface="微软雅黑" panose="020B0503020204020204" pitchFamily="34" charset="-122"/>
                  <a:sym typeface="Arial" panose="020B0604020202020204" pitchFamily="34" charset="0"/>
                </a:rPr>
                <a:t>国际禁毒日</a:t>
              </a:r>
              <a:endParaRPr lang="zh-CN" altLang="en-US" sz="4400" b="1" dirty="0">
                <a:latin typeface="文鼎中楷简" panose="020B0604020202020204" charset="0"/>
                <a:ea typeface="微软雅黑" panose="020B0503020204020204" pitchFamily="34" charset="-122"/>
                <a:sym typeface="Arial" panose="020B0604020202020204" pitchFamily="34" charset="0"/>
              </a:endParaRPr>
            </a:p>
          </p:txBody>
        </p:sp>
      </p:grpSp>
      <p:sp>
        <p:nvSpPr>
          <p:cNvPr id="6" name="文本框 5"/>
          <p:cNvSpPr txBox="1">
            <a:spLocks noChangeArrowheads="1"/>
          </p:cNvSpPr>
          <p:nvPr/>
        </p:nvSpPr>
        <p:spPr bwMode="auto">
          <a:xfrm>
            <a:off x="3268663" y="1484784"/>
            <a:ext cx="3924300" cy="52197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800" b="1" dirty="0">
                <a:latin typeface="微软雅黑" panose="020B0503020204020204" pitchFamily="34" charset="-122"/>
                <a:ea typeface="微软雅黑" panose="020B0503020204020204" pitchFamily="34" charset="-122"/>
              </a:rPr>
              <a:t>1839</a:t>
            </a:r>
            <a:r>
              <a:rPr lang="zh-CN" altLang="en-US" sz="2800" b="1" dirty="0">
                <a:latin typeface="微软雅黑" panose="020B0503020204020204" pitchFamily="34" charset="-122"/>
                <a:ea typeface="微软雅黑" panose="020B0503020204020204" pitchFamily="34" charset="-122"/>
              </a:rPr>
              <a:t>年</a:t>
            </a:r>
            <a:r>
              <a:rPr lang="en-US" altLang="zh-CN" sz="2800" b="1" dirty="0">
                <a:latin typeface="微软雅黑" panose="020B0503020204020204" pitchFamily="34" charset="-122"/>
                <a:ea typeface="微软雅黑" panose="020B0503020204020204" pitchFamily="34" charset="-122"/>
              </a:rPr>
              <a:t>6</a:t>
            </a:r>
            <a:r>
              <a:rPr lang="zh-CN" altLang="en-US" sz="2800" b="1" dirty="0">
                <a:latin typeface="微软雅黑" panose="020B0503020204020204" pitchFamily="34" charset="-122"/>
                <a:ea typeface="微软雅黑" panose="020B0503020204020204" pitchFamily="34" charset="-122"/>
              </a:rPr>
              <a:t>月</a:t>
            </a:r>
            <a:r>
              <a:rPr lang="en-US" altLang="zh-CN" sz="2800" b="1" dirty="0">
                <a:latin typeface="微软雅黑" panose="020B0503020204020204" pitchFamily="34" charset="-122"/>
                <a:ea typeface="微软雅黑" panose="020B0503020204020204" pitchFamily="34" charset="-122"/>
              </a:rPr>
              <a:t>3</a:t>
            </a:r>
            <a:r>
              <a:rPr lang="zh-CN" altLang="en-US" sz="2800" b="1" dirty="0">
                <a:latin typeface="微软雅黑" panose="020B0503020204020204" pitchFamily="34" charset="-122"/>
                <a:ea typeface="微软雅黑" panose="020B0503020204020204" pitchFamily="34" charset="-122"/>
              </a:rPr>
              <a:t>日至</a:t>
            </a:r>
            <a:r>
              <a:rPr lang="en-US" altLang="zh-CN" sz="2800" b="1" dirty="0">
                <a:latin typeface="微软雅黑" panose="020B0503020204020204" pitchFamily="34" charset="-122"/>
                <a:ea typeface="微软雅黑" panose="020B0503020204020204" pitchFamily="34" charset="-122"/>
              </a:rPr>
              <a:t>25</a:t>
            </a:r>
            <a:r>
              <a:rPr lang="zh-CN" altLang="en-US" sz="2800" b="1" dirty="0">
                <a:latin typeface="微软雅黑" panose="020B0503020204020204" pitchFamily="34" charset="-122"/>
                <a:ea typeface="微软雅黑" panose="020B0503020204020204" pitchFamily="34" charset="-122"/>
              </a:rPr>
              <a:t>日</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1"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up)">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wipe(up)">
                                      <p:cBhvr>
                                        <p:cTn id="27" dur="5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800" decel="100000"/>
                                        <p:tgtEl>
                                          <p:spTgt spid="9"/>
                                        </p:tgtEl>
                                      </p:cBhvr>
                                    </p:animEffect>
                                    <p:anim calcmode="lin" valueType="num">
                                      <p:cBhvr>
                                        <p:cTn id="33" dur="800" decel="100000" fill="hold"/>
                                        <p:tgtEl>
                                          <p:spTgt spid="9"/>
                                        </p:tgtEl>
                                        <p:attrNameLst>
                                          <p:attrName>style.rotation</p:attrName>
                                        </p:attrNameLst>
                                      </p:cBhvr>
                                      <p:tavLst>
                                        <p:tav tm="0">
                                          <p:val>
                                            <p:fltVal val="-90"/>
                                          </p:val>
                                        </p:tav>
                                        <p:tav tm="100000">
                                          <p:val>
                                            <p:fltVal val="0"/>
                                          </p:val>
                                        </p:tav>
                                      </p:tavLst>
                                    </p:anim>
                                    <p:anim calcmode="lin" valueType="num">
                                      <p:cBhvr>
                                        <p:cTn id="34" dur="800" decel="100000" fill="hold"/>
                                        <p:tgtEl>
                                          <p:spTgt spid="9"/>
                                        </p:tgtEl>
                                        <p:attrNameLst>
                                          <p:attrName>ppt_x</p:attrName>
                                        </p:attrNameLst>
                                      </p:cBhvr>
                                      <p:tavLst>
                                        <p:tav tm="0">
                                          <p:val>
                                            <p:strVal val="#ppt_x+0.4"/>
                                          </p:val>
                                        </p:tav>
                                        <p:tav tm="100000">
                                          <p:val>
                                            <p:strVal val="#ppt_x-0.05"/>
                                          </p:val>
                                        </p:tav>
                                      </p:tavLst>
                                    </p:anim>
                                    <p:anim calcmode="lin" valueType="num">
                                      <p:cBhvr>
                                        <p:cTn id="35" dur="800" decel="100000" fill="hold"/>
                                        <p:tgtEl>
                                          <p:spTgt spid="9"/>
                                        </p:tgtEl>
                                        <p:attrNameLst>
                                          <p:attrName>ppt_y</p:attrName>
                                        </p:attrNameLst>
                                      </p:cBhvr>
                                      <p:tavLst>
                                        <p:tav tm="0">
                                          <p:val>
                                            <p:strVal val="#ppt_y-0.4"/>
                                          </p:val>
                                        </p:tav>
                                        <p:tav tm="100000">
                                          <p:val>
                                            <p:strVal val="#ppt_y+0.1"/>
                                          </p:val>
                                        </p:tav>
                                      </p:tavLst>
                                    </p:anim>
                                    <p:anim calcmode="lin" valueType="num">
                                      <p:cBhvr>
                                        <p:cTn id="36" dur="200" accel="100000" fill="hold">
                                          <p:stCondLst>
                                            <p:cond delay="800"/>
                                          </p:stCondLst>
                                        </p:cTn>
                                        <p:tgtEl>
                                          <p:spTgt spid="9"/>
                                        </p:tgtEl>
                                        <p:attrNameLst>
                                          <p:attrName>ppt_x</p:attrName>
                                        </p:attrNameLst>
                                      </p:cBhvr>
                                      <p:tavLst>
                                        <p:tav tm="0">
                                          <p:val>
                                            <p:strVal val="#ppt_x-0.05"/>
                                          </p:val>
                                        </p:tav>
                                        <p:tav tm="100000">
                                          <p:val>
                                            <p:strVal val="#ppt_x"/>
                                          </p:val>
                                        </p:tav>
                                      </p:tavLst>
                                    </p:anim>
                                    <p:anim calcmode="lin" valueType="num">
                                      <p:cBhvr>
                                        <p:cTn id="37" dur="200" accel="100000" fill="hold">
                                          <p:stCondLst>
                                            <p:cond delay="800"/>
                                          </p:stCondLst>
                                        </p:cTn>
                                        <p:tgtEl>
                                          <p:spTgt spid="9"/>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6" grpId="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9" name="图片 23553" descr="林则徐画像"/>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013296" y="570386"/>
            <a:ext cx="3354512" cy="3722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0" name="矩形 23555"/>
          <p:cNvSpPr>
            <a:spLocks noChangeArrowheads="1"/>
          </p:cNvSpPr>
          <p:nvPr/>
        </p:nvSpPr>
        <p:spPr bwMode="auto">
          <a:xfrm>
            <a:off x="4583832" y="295012"/>
            <a:ext cx="6048672" cy="1892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eaLnBrk="0" hangingPunct="0">
              <a:lnSpc>
                <a:spcPct val="150000"/>
              </a:lnSpc>
            </a:pPr>
            <a:r>
              <a:rPr lang="en-US" altLang="zh-CN" sz="2600" b="1" dirty="0">
                <a:latin typeface="微软雅黑" panose="020B0503020204020204" pitchFamily="34" charset="-122"/>
                <a:ea typeface="微软雅黑" panose="020B0503020204020204" pitchFamily="34" charset="-122"/>
              </a:rPr>
              <a:t>   </a:t>
            </a:r>
            <a:r>
              <a:rPr lang="zh-CN" altLang="en-US" sz="2600" b="1" dirty="0">
                <a:latin typeface="微软雅黑" panose="020B0503020204020204" pitchFamily="34" charset="-122"/>
                <a:ea typeface="微软雅黑" panose="020B0503020204020204" pitchFamily="34" charset="-122"/>
              </a:rPr>
              <a:t>林则徐 </a:t>
            </a:r>
            <a:r>
              <a:rPr lang="en-US" altLang="zh-CN" sz="2600" b="1" dirty="0">
                <a:latin typeface="微软雅黑" panose="020B0503020204020204" pitchFamily="34" charset="-122"/>
                <a:ea typeface="微软雅黑" panose="020B0503020204020204" pitchFamily="34" charset="-122"/>
              </a:rPr>
              <a:t>(1785 —1850 </a:t>
            </a:r>
            <a:r>
              <a:rPr lang="zh-CN" altLang="en-US" sz="2600" b="1" dirty="0">
                <a:latin typeface="微软雅黑" panose="020B0503020204020204" pitchFamily="34" charset="-122"/>
                <a:ea typeface="微软雅黑" panose="020B0503020204020204" pitchFamily="34" charset="-122"/>
              </a:rPr>
              <a:t> </a:t>
            </a:r>
            <a:r>
              <a:rPr lang="en-US" altLang="zh-CN" sz="2600" b="1" dirty="0">
                <a:latin typeface="微软雅黑" panose="020B0503020204020204" pitchFamily="34" charset="-122"/>
                <a:ea typeface="微软雅黑" panose="020B0503020204020204" pitchFamily="34" charset="-122"/>
              </a:rPr>
              <a:t>) </a:t>
            </a:r>
            <a:r>
              <a:rPr lang="zh-CN" altLang="en-US" sz="2600" b="1" dirty="0">
                <a:latin typeface="微软雅黑" panose="020B0503020204020204" pitchFamily="34" charset="-122"/>
                <a:ea typeface="微软雅黑" panose="020B0503020204020204" pitchFamily="34" charset="-122"/>
              </a:rPr>
              <a:t>，福建侯官 </a:t>
            </a:r>
            <a:r>
              <a:rPr lang="en-US" altLang="zh-CN" sz="2600" b="1" dirty="0">
                <a:latin typeface="微软雅黑" panose="020B0503020204020204" pitchFamily="34" charset="-122"/>
                <a:ea typeface="微软雅黑" panose="020B0503020204020204" pitchFamily="34" charset="-122"/>
              </a:rPr>
              <a:t>( </a:t>
            </a:r>
            <a:r>
              <a:rPr lang="zh-CN" altLang="en-US" sz="2600" b="1" dirty="0">
                <a:latin typeface="微软雅黑" panose="020B0503020204020204" pitchFamily="34" charset="-122"/>
                <a:ea typeface="微软雅黑" panose="020B0503020204020204" pitchFamily="34" charset="-122"/>
              </a:rPr>
              <a:t>今福州 </a:t>
            </a:r>
            <a:r>
              <a:rPr lang="en-US" altLang="zh-CN" sz="2600" b="1" dirty="0">
                <a:latin typeface="微软雅黑" panose="020B0503020204020204" pitchFamily="34" charset="-122"/>
                <a:ea typeface="微软雅黑" panose="020B0503020204020204" pitchFamily="34" charset="-122"/>
              </a:rPr>
              <a:t>) </a:t>
            </a:r>
            <a:r>
              <a:rPr lang="zh-CN" altLang="en-US" sz="2600" b="1" dirty="0">
                <a:latin typeface="微软雅黑" panose="020B0503020204020204" pitchFamily="34" charset="-122"/>
                <a:ea typeface="微软雅黑" panose="020B0503020204020204" pitchFamily="34" charset="-122"/>
              </a:rPr>
              <a:t>人。</a:t>
            </a:r>
            <a:r>
              <a:rPr lang="en-US" altLang="zh-CN" sz="2600" b="1" dirty="0">
                <a:latin typeface="微软雅黑" panose="020B0503020204020204" pitchFamily="34" charset="-122"/>
                <a:ea typeface="微软雅黑" panose="020B0503020204020204" pitchFamily="34" charset="-122"/>
              </a:rPr>
              <a:t>1838 </a:t>
            </a:r>
            <a:r>
              <a:rPr lang="zh-CN" altLang="en-US" sz="2600" b="1" dirty="0">
                <a:latin typeface="微软雅黑" panose="020B0503020204020204" pitchFamily="34" charset="-122"/>
                <a:ea typeface="微软雅黑" panose="020B0503020204020204" pitchFamily="34" charset="-122"/>
              </a:rPr>
              <a:t>年底，受命钦差大臣赴广州查禁鸦片。</a:t>
            </a:r>
            <a:endParaRPr lang="zh-CN" altLang="en-US" sz="2600" b="1" dirty="0">
              <a:latin typeface="微软雅黑" panose="020B0503020204020204" pitchFamily="34" charset="-122"/>
              <a:ea typeface="微软雅黑" panose="020B0503020204020204" pitchFamily="34" charset="-122"/>
            </a:endParaRPr>
          </a:p>
        </p:txBody>
      </p:sp>
      <p:sp>
        <p:nvSpPr>
          <p:cNvPr id="12291" name="矩形 23556"/>
          <p:cNvSpPr>
            <a:spLocks noChangeArrowheads="1"/>
          </p:cNvSpPr>
          <p:nvPr/>
        </p:nvSpPr>
        <p:spPr bwMode="auto">
          <a:xfrm>
            <a:off x="4583833" y="2171700"/>
            <a:ext cx="6408711" cy="249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lnSpc>
                <a:spcPct val="150000"/>
              </a:lnSpc>
            </a:pPr>
            <a:r>
              <a:rPr lang="en-US" altLang="zh-CN" sz="2600" b="1" dirty="0">
                <a:latin typeface="微软雅黑" panose="020B0503020204020204" pitchFamily="34" charset="-122"/>
                <a:ea typeface="微软雅黑" panose="020B0503020204020204" pitchFamily="34" charset="-122"/>
              </a:rPr>
              <a:t>    </a:t>
            </a:r>
            <a:r>
              <a:rPr lang="zh-CN" altLang="en-US" sz="2600" b="1" dirty="0">
                <a:latin typeface="微软雅黑" panose="020B0503020204020204" pitchFamily="34" charset="-122"/>
                <a:ea typeface="微软雅黑" panose="020B0503020204020204" pitchFamily="34" charset="-122"/>
              </a:rPr>
              <a:t>在广州禁烟期间，组织人员翻译外文书报，了解各国的政治、经济、军事、文化等情况，被誉为近代中国“开眼看世界的第一人” 。</a:t>
            </a:r>
            <a:endParaRPr lang="zh-CN" altLang="en-US" sz="2600" b="1" dirty="0">
              <a:latin typeface="微软雅黑" panose="020B0503020204020204" pitchFamily="34" charset="-122"/>
              <a:ea typeface="微软雅黑" panose="020B0503020204020204" pitchFamily="34" charset="-122"/>
            </a:endParaRPr>
          </a:p>
        </p:txBody>
      </p:sp>
      <p:sp>
        <p:nvSpPr>
          <p:cNvPr id="21509" name="文本框 21508"/>
          <p:cNvSpPr txBox="1">
            <a:spLocks noChangeArrowheads="1"/>
          </p:cNvSpPr>
          <p:nvPr/>
        </p:nvSpPr>
        <p:spPr bwMode="auto">
          <a:xfrm rot="16200000">
            <a:off x="5728732" y="1296988"/>
            <a:ext cx="736600" cy="748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3600" b="1" dirty="0">
                <a:latin typeface="微软雅黑" panose="020B0503020204020204" pitchFamily="34" charset="-122"/>
                <a:ea typeface="微软雅黑" panose="020B0503020204020204" pitchFamily="34" charset="-122"/>
              </a:rPr>
              <a:t>苟利国家生死以，岂因祸福趋避之。</a:t>
            </a:r>
            <a:endParaRPr lang="zh-CN" altLang="en-US" sz="3600" b="1" dirty="0">
              <a:latin typeface="微软雅黑" panose="020B0503020204020204" pitchFamily="34" charset="-122"/>
              <a:ea typeface="微软雅黑" panose="020B0503020204020204" pitchFamily="34" charset="-122"/>
            </a:endParaRPr>
          </a:p>
        </p:txBody>
      </p:sp>
      <p:sp>
        <p:nvSpPr>
          <p:cNvPr id="21510" name="文本框 21509"/>
          <p:cNvSpPr txBox="1">
            <a:spLocks noChangeArrowheads="1"/>
          </p:cNvSpPr>
          <p:nvPr/>
        </p:nvSpPr>
        <p:spPr bwMode="auto">
          <a:xfrm rot="16200000">
            <a:off x="5727145" y="2072482"/>
            <a:ext cx="736600" cy="749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3600" b="1" dirty="0">
                <a:latin typeface="Tahoma" panose="020B0604030504040204" pitchFamily="34" charset="0"/>
                <a:ea typeface="微软雅黑" panose="020B0503020204020204" pitchFamily="34" charset="-122"/>
              </a:rPr>
              <a:t>若鸦片一日未绝，本大臣一日不回。</a:t>
            </a:r>
            <a:endParaRPr lang="en-US" altLang="zh-CN" sz="3600" b="1" dirty="0">
              <a:latin typeface="Tahoma" panose="020B060403050404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2289"/>
                                        </p:tgtEl>
                                        <p:attrNameLst>
                                          <p:attrName>style.visibility</p:attrName>
                                        </p:attrNameLst>
                                      </p:cBhvr>
                                      <p:to>
                                        <p:strVal val="visible"/>
                                      </p:to>
                                    </p:set>
                                    <p:animEffect transition="in" filter="checkerboard(across)">
                                      <p:cBhvr>
                                        <p:cTn id="7" dur="500"/>
                                        <p:tgtEl>
                                          <p:spTgt spid="12289"/>
                                        </p:tgtEl>
                                      </p:cBhvr>
                                    </p:animEffect>
                                  </p:childTnLst>
                                </p:cTn>
                              </p:par>
                            </p:childTnLst>
                          </p:cTn>
                        </p:par>
                      </p:childTnLst>
                    </p:cTn>
                  </p:par>
                  <p:par>
                    <p:cTn id="8" fill="hold">
                      <p:stCondLst>
                        <p:cond delay="indefinite"/>
                      </p:stCondLst>
                      <p:childTnLst>
                        <p:par>
                          <p:cTn id="9" fill="hold">
                            <p:stCondLst>
                              <p:cond delay="0"/>
                            </p:stCondLst>
                            <p:childTnLst>
                              <p:par>
                                <p:cTn id="10" presetID="27" presetClass="entr" presetSubtype="0" fill="hold" grpId="0" nodeType="clickEffect">
                                  <p:stCondLst>
                                    <p:cond delay="0"/>
                                  </p:stCondLst>
                                  <p:iterate type="lt">
                                    <p:tmPct val="50000"/>
                                  </p:iterate>
                                  <p:childTnLst>
                                    <p:set>
                                      <p:cBhvr>
                                        <p:cTn id="11" dur="1" fill="hold">
                                          <p:stCondLst>
                                            <p:cond delay="0"/>
                                          </p:stCondLst>
                                        </p:cTn>
                                        <p:tgtEl>
                                          <p:spTgt spid="12290"/>
                                        </p:tgtEl>
                                        <p:attrNameLst>
                                          <p:attrName>style.visibility</p:attrName>
                                        </p:attrNameLst>
                                      </p:cBhvr>
                                      <p:to>
                                        <p:strVal val="visible"/>
                                      </p:to>
                                    </p:set>
                                    <p:anim calcmode="discrete" valueType="clr">
                                      <p:cBhvr override="childStyle">
                                        <p:cTn id="12" dur="80"/>
                                        <p:tgtEl>
                                          <p:spTgt spid="12290"/>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12290"/>
                                        </p:tgtEl>
                                        <p:attrNameLst>
                                          <p:attrName>fillcolor</p:attrName>
                                        </p:attrNameLst>
                                      </p:cBhvr>
                                      <p:tavLst>
                                        <p:tav tm="0">
                                          <p:val>
                                            <p:clrVal>
                                              <a:schemeClr val="accent2"/>
                                            </p:clrVal>
                                          </p:val>
                                        </p:tav>
                                        <p:tav tm="50000">
                                          <p:val>
                                            <p:clrVal>
                                              <a:schemeClr val="hlink"/>
                                            </p:clrVal>
                                          </p:val>
                                        </p:tav>
                                      </p:tavLst>
                                    </p:anim>
                                    <p:set>
                                      <p:cBhvr>
                                        <p:cTn id="14" dur="80"/>
                                        <p:tgtEl>
                                          <p:spTgt spid="12290"/>
                                        </p:tgtEl>
                                        <p:attrNameLst>
                                          <p:attrName>fill.type</p:attrName>
                                        </p:attrNameLst>
                                      </p:cBhvr>
                                      <p:to>
                                        <p:strVal val="solid"/>
                                      </p:to>
                                    </p:set>
                                  </p:childTnLst>
                                </p:cTn>
                              </p:par>
                            </p:childTnLst>
                          </p:cTn>
                        </p:par>
                      </p:childTnLst>
                    </p:cTn>
                  </p:par>
                  <p:par>
                    <p:cTn id="15" fill="hold">
                      <p:stCondLst>
                        <p:cond delay="indefinite"/>
                      </p:stCondLst>
                      <p:childTnLst>
                        <p:par>
                          <p:cTn id="16" fill="hold">
                            <p:stCondLst>
                              <p:cond delay="0"/>
                            </p:stCondLst>
                            <p:childTnLst>
                              <p:par>
                                <p:cTn id="17" presetID="27" presetClass="entr" presetSubtype="0" fill="hold" grpId="0" nodeType="clickEffect">
                                  <p:stCondLst>
                                    <p:cond delay="0"/>
                                  </p:stCondLst>
                                  <p:iterate type="lt">
                                    <p:tmPct val="50000"/>
                                  </p:iterate>
                                  <p:childTnLst>
                                    <p:set>
                                      <p:cBhvr>
                                        <p:cTn id="18" dur="1" fill="hold">
                                          <p:stCondLst>
                                            <p:cond delay="0"/>
                                          </p:stCondLst>
                                        </p:cTn>
                                        <p:tgtEl>
                                          <p:spTgt spid="12291"/>
                                        </p:tgtEl>
                                        <p:attrNameLst>
                                          <p:attrName>style.visibility</p:attrName>
                                        </p:attrNameLst>
                                      </p:cBhvr>
                                      <p:to>
                                        <p:strVal val="visible"/>
                                      </p:to>
                                    </p:set>
                                    <p:anim calcmode="discrete" valueType="clr">
                                      <p:cBhvr override="childStyle">
                                        <p:cTn id="19" dur="80"/>
                                        <p:tgtEl>
                                          <p:spTgt spid="12291"/>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12291"/>
                                        </p:tgtEl>
                                        <p:attrNameLst>
                                          <p:attrName>fillcolor</p:attrName>
                                        </p:attrNameLst>
                                      </p:cBhvr>
                                      <p:tavLst>
                                        <p:tav tm="0">
                                          <p:val>
                                            <p:clrVal>
                                              <a:schemeClr val="accent2"/>
                                            </p:clrVal>
                                          </p:val>
                                        </p:tav>
                                        <p:tav tm="50000">
                                          <p:val>
                                            <p:clrVal>
                                              <a:schemeClr val="hlink"/>
                                            </p:clrVal>
                                          </p:val>
                                        </p:tav>
                                      </p:tavLst>
                                    </p:anim>
                                    <p:set>
                                      <p:cBhvr>
                                        <p:cTn id="21" dur="80"/>
                                        <p:tgtEl>
                                          <p:spTgt spid="12291"/>
                                        </p:tgtEl>
                                        <p:attrNameLst>
                                          <p:attrName>fill.type</p:attrName>
                                        </p:attrNameLst>
                                      </p:cBhvr>
                                      <p:to>
                                        <p:strVal val="solid"/>
                                      </p:to>
                                    </p:se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21509"/>
                                        </p:tgtEl>
                                        <p:attrNameLst>
                                          <p:attrName>style.visibility</p:attrName>
                                        </p:attrNameLst>
                                      </p:cBhvr>
                                      <p:to>
                                        <p:strVal val="visible"/>
                                      </p:to>
                                    </p:set>
                                    <p:animEffect transition="in" filter="blinds(horizontal)">
                                      <p:cBhvr>
                                        <p:cTn id="26" dur="500"/>
                                        <p:tgtEl>
                                          <p:spTgt spid="21509"/>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21510"/>
                                        </p:tgtEl>
                                        <p:attrNameLst>
                                          <p:attrName>style.visibility</p:attrName>
                                        </p:attrNameLst>
                                      </p:cBhvr>
                                      <p:to>
                                        <p:strVal val="visible"/>
                                      </p:to>
                                    </p:set>
                                    <p:animEffect transition="in" filter="blinds(horizontal)">
                                      <p:cBhvr>
                                        <p:cTn id="31" dur="500"/>
                                        <p:tgtEl>
                                          <p:spTgt spid="215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1" grpId="0"/>
      <p:bldP spid="21509" grpId="0" bldLvl="0"/>
      <p:bldP spid="21510"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p0.so.qhimgs1.com/t0158116d5cf36c8950.jpg">
            <a:hlinkClick r:id="rId1"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9088" y="1844675"/>
            <a:ext cx="9013825" cy="3167063"/>
          </a:xfrm>
          <a:prstGeom prst="rect">
            <a:avLst/>
          </a:prstGeom>
          <a:noFill/>
          <a:ln>
            <a:noFill/>
          </a:ln>
          <a:effectLst>
            <a:outerShdw blurRad="292100" dist="139700" dir="2700000" algn="tl" rotWithShape="0">
              <a:srgbClr val="333333">
                <a:alpha val="64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矩形 9"/>
          <p:cNvSpPr>
            <a:spLocks noChangeArrowheads="1"/>
          </p:cNvSpPr>
          <p:nvPr/>
        </p:nvSpPr>
        <p:spPr bwMode="auto">
          <a:xfrm>
            <a:off x="2917825" y="858838"/>
            <a:ext cx="6356350" cy="645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600" b="1" dirty="0">
                <a:latin typeface="文鼎中楷简" panose="020B0604020202020204" charset="0"/>
                <a:ea typeface="微软雅黑" panose="020B0503020204020204" pitchFamily="34" charset="-122"/>
              </a:rPr>
              <a:t>虎门销烟</a:t>
            </a:r>
            <a:endParaRPr lang="zh-CN" altLang="en-US" sz="3600" b="1" dirty="0">
              <a:latin typeface="文鼎中楷简" panose="020B0604020202020204" charset="0"/>
              <a:ea typeface="微软雅黑" panose="020B0503020204020204" pitchFamily="34" charset="-122"/>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1774825" y="981075"/>
            <a:ext cx="8642350" cy="39693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zh-CN" sz="3600" b="1" dirty="0">
                <a:latin typeface="微软雅黑" panose="020B0503020204020204" pitchFamily="34" charset="-122"/>
                <a:ea typeface="微软雅黑" panose="020B0503020204020204" pitchFamily="34" charset="-122"/>
              </a:rPr>
              <a:t>问题探究：</a:t>
            </a:r>
            <a:endParaRPr lang="en-US" altLang="zh-CN" sz="3600" b="1" dirty="0">
              <a:latin typeface="微软雅黑" panose="020B0503020204020204" pitchFamily="34" charset="-122"/>
              <a:ea typeface="微软雅黑" panose="020B0503020204020204" pitchFamily="34" charset="-122"/>
            </a:endParaRPr>
          </a:p>
          <a:p>
            <a:pPr>
              <a:lnSpc>
                <a:spcPct val="150000"/>
              </a:lnSpc>
            </a:pPr>
            <a:endParaRPr lang="en-US" altLang="zh-CN" sz="3600" b="1" dirty="0">
              <a:latin typeface="微软雅黑" panose="020B0503020204020204" pitchFamily="34" charset="-122"/>
              <a:ea typeface="微软雅黑" panose="020B0503020204020204" pitchFamily="34" charset="-122"/>
            </a:endParaRPr>
          </a:p>
          <a:p>
            <a:pPr>
              <a:lnSpc>
                <a:spcPct val="150000"/>
              </a:lnSpc>
            </a:pPr>
            <a:r>
              <a:rPr lang="en-US" altLang="zh-CN" sz="3200" b="1" dirty="0">
                <a:ea typeface="微软雅黑" panose="020B0503020204020204" pitchFamily="34" charset="-122"/>
              </a:rPr>
              <a:t>         </a:t>
            </a:r>
            <a:r>
              <a:rPr lang="zh-CN" altLang="zh-CN" sz="3200" b="1" dirty="0">
                <a:ea typeface="微软雅黑" panose="020B0503020204020204" pitchFamily="34" charset="-122"/>
              </a:rPr>
              <a:t>有人说，鸦片战争是由林则徐的过激行为引起的，如果没有林则徐的虎门销烟，英国就不会发动战争。这种观点对吗？为什么？</a:t>
            </a:r>
            <a:endParaRPr lang="zh-CN" altLang="zh-CN" sz="3200" b="1" dirty="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矩形 7197"/>
          <p:cNvSpPr>
            <a:spLocks noChangeArrowheads="1"/>
          </p:cNvSpPr>
          <p:nvPr/>
        </p:nvSpPr>
        <p:spPr bwMode="auto">
          <a:xfrm>
            <a:off x="1761594" y="481300"/>
            <a:ext cx="675056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二、英国发动侵略战争（鸦片战争）</a:t>
            </a:r>
            <a:endParaRPr lang="zh-CN" altLang="en-US"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43012" name="文本框 43011"/>
          <p:cNvSpPr txBox="1">
            <a:spLocks noChangeArrowheads="1"/>
          </p:cNvSpPr>
          <p:nvPr/>
        </p:nvSpPr>
        <p:spPr bwMode="auto">
          <a:xfrm>
            <a:off x="3225800" y="2125663"/>
            <a:ext cx="6480175" cy="645160"/>
          </a:xfrm>
          <a:prstGeom prst="rect">
            <a:avLst/>
          </a:prstGeom>
          <a:noFill/>
          <a:ln w="25400">
            <a:noFill/>
            <a:miter lim="800000"/>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b="1" dirty="0">
                <a:latin typeface="微软雅黑" panose="020B0503020204020204" pitchFamily="34" charset="-122"/>
                <a:ea typeface="微软雅黑" panose="020B0503020204020204" pitchFamily="34" charset="-122"/>
              </a:rPr>
              <a:t>打开中国市场，掠夺工业原料</a:t>
            </a:r>
            <a:endParaRPr lang="zh-CN" altLang="en-US" sz="3600" b="1" dirty="0">
              <a:latin typeface="微软雅黑" panose="020B0503020204020204" pitchFamily="34" charset="-122"/>
              <a:ea typeface="微软雅黑" panose="020B0503020204020204" pitchFamily="34" charset="-122"/>
            </a:endParaRPr>
          </a:p>
        </p:txBody>
      </p:sp>
      <p:sp>
        <p:nvSpPr>
          <p:cNvPr id="43013" name="矩形 43012"/>
          <p:cNvSpPr/>
          <p:nvPr/>
        </p:nvSpPr>
        <p:spPr>
          <a:xfrm>
            <a:off x="6748463" y="2790825"/>
            <a:ext cx="2999740" cy="700405"/>
          </a:xfrm>
          <a:prstGeom prst="rect">
            <a:avLst/>
          </a:prstGeom>
          <a:noFill/>
          <a:ln w="9525">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10000"/>
              </a:lnSpc>
              <a:buFontTx/>
              <a:buNone/>
              <a:defRPr/>
            </a:pPr>
            <a:r>
              <a:rPr lang="en-US" altLang="zh-CN" sz="3600" b="1" dirty="0">
                <a:latin typeface="微软雅黑" panose="020B0503020204020204" pitchFamily="34" charset="-122"/>
                <a:ea typeface="微软雅黑" panose="020B0503020204020204" pitchFamily="34" charset="-122"/>
              </a:rPr>
              <a:t>——</a:t>
            </a:r>
            <a:r>
              <a:rPr lang="zh-CN" altLang="en-US" sz="3600" b="1" dirty="0">
                <a:latin typeface="微软雅黑" panose="020B0503020204020204" pitchFamily="34" charset="-122"/>
                <a:ea typeface="微软雅黑" panose="020B0503020204020204" pitchFamily="34" charset="-122"/>
              </a:rPr>
              <a:t>根本原因</a:t>
            </a:r>
            <a:endParaRPr lang="zh-CN" altLang="en-US" sz="3600" b="1" dirty="0">
              <a:latin typeface="微软雅黑" panose="020B0503020204020204" pitchFamily="34" charset="-122"/>
              <a:ea typeface="微软雅黑" panose="020B0503020204020204" pitchFamily="34" charset="-122"/>
            </a:endParaRPr>
          </a:p>
        </p:txBody>
      </p:sp>
      <p:sp>
        <p:nvSpPr>
          <p:cNvPr id="43014" name="矩形 43013"/>
          <p:cNvSpPr>
            <a:spLocks noChangeArrowheads="1"/>
          </p:cNvSpPr>
          <p:nvPr/>
        </p:nvSpPr>
        <p:spPr bwMode="auto">
          <a:xfrm>
            <a:off x="3225800" y="3506788"/>
            <a:ext cx="2339975" cy="700405"/>
          </a:xfrm>
          <a:prstGeom prst="rect">
            <a:avLst/>
          </a:prstGeom>
          <a:noFill/>
          <a:ln w="25400">
            <a:noFill/>
            <a:miter lim="800000"/>
          </a:ln>
          <a:extLst>
            <a:ext uri="{909E8E84-426E-40DD-AFC4-6F175D3DCCD1}">
              <a14:hiddenFill xmlns:a14="http://schemas.microsoft.com/office/drawing/2010/main">
                <a:solidFill>
                  <a:srgbClr val="FFFFFF"/>
                </a:solidFill>
              </a14:hiddenFill>
            </a:ext>
          </a:extLst>
        </p:spPr>
        <p:txBody>
          <a:bodyPr>
            <a:spAutoFit/>
          </a:bodyPr>
          <a:lstStyle/>
          <a:p>
            <a:pPr>
              <a:lnSpc>
                <a:spcPct val="110000"/>
              </a:lnSpc>
            </a:pPr>
            <a:r>
              <a:rPr lang="zh-CN" altLang="en-US" sz="3600" b="1" dirty="0">
                <a:latin typeface="微软雅黑" panose="020B0503020204020204" pitchFamily="34" charset="-122"/>
                <a:ea typeface="微软雅黑" panose="020B0503020204020204" pitchFamily="34" charset="-122"/>
              </a:rPr>
              <a:t>虎门销烟</a:t>
            </a:r>
            <a:endParaRPr lang="zh-CN" altLang="en-US" sz="3600" b="1" dirty="0">
              <a:latin typeface="微软雅黑" panose="020B0503020204020204" pitchFamily="34" charset="-122"/>
              <a:ea typeface="微软雅黑" panose="020B0503020204020204" pitchFamily="34" charset="-122"/>
            </a:endParaRPr>
          </a:p>
        </p:txBody>
      </p:sp>
      <p:sp>
        <p:nvSpPr>
          <p:cNvPr id="43015" name="矩形 43014"/>
          <p:cNvSpPr/>
          <p:nvPr/>
        </p:nvSpPr>
        <p:spPr>
          <a:xfrm>
            <a:off x="6704086" y="4002088"/>
            <a:ext cx="3208338" cy="1309370"/>
          </a:xfrm>
          <a:prstGeom prst="rect">
            <a:avLst/>
          </a:prstGeom>
          <a:noFill/>
          <a:ln w="9525">
            <a:noFill/>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a:lnSpc>
                <a:spcPct val="110000"/>
              </a:lnSpc>
              <a:buFontTx/>
              <a:buNone/>
              <a:defRPr/>
            </a:pPr>
            <a:r>
              <a:rPr lang="zh-CN" altLang="en-US" sz="3600" b="1" dirty="0">
                <a:effectLst>
                  <a:outerShdw blurRad="38100" dist="38100" dir="2700000" algn="tl">
                    <a:srgbClr val="C0C0C0"/>
                  </a:outerShdw>
                </a:effectLst>
                <a:latin typeface="微软雅黑" panose="020B0503020204020204" pitchFamily="34" charset="-122"/>
                <a:ea typeface="微软雅黑" panose="020B0503020204020204" pitchFamily="34" charset="-122"/>
                <a:sym typeface="Arial" panose="020B0604020202020204" pitchFamily="34" charset="0"/>
              </a:rPr>
              <a:t>——直接原因</a:t>
            </a:r>
            <a:endParaRPr lang="zh-CN" altLang="en-US" sz="3600" b="1" dirty="0">
              <a:latin typeface="微软雅黑" panose="020B0503020204020204" pitchFamily="34" charset="-122"/>
              <a:ea typeface="微软雅黑" panose="020B0503020204020204" pitchFamily="34" charset="-122"/>
              <a:sym typeface="Arial" panose="020B0604020202020204" pitchFamily="34" charset="0"/>
            </a:endParaRPr>
          </a:p>
          <a:p>
            <a:pPr algn="r">
              <a:lnSpc>
                <a:spcPct val="110000"/>
              </a:lnSpc>
              <a:buFontTx/>
              <a:buNone/>
              <a:defRPr/>
            </a:pPr>
            <a:r>
              <a:rPr lang="zh-CN" altLang="en-US" sz="3600" b="1" dirty="0">
                <a:latin typeface="微软雅黑" panose="020B0503020204020204" pitchFamily="34" charset="-122"/>
                <a:ea typeface="微软雅黑" panose="020B0503020204020204" pitchFamily="34" charset="-122"/>
                <a:sym typeface="Arial" panose="020B0604020202020204" pitchFamily="34" charset="0"/>
              </a:rPr>
              <a:t>（战争借口）</a:t>
            </a:r>
            <a:endParaRPr lang="zh-CN" altLang="en-US" sz="3600" b="1" dirty="0">
              <a:latin typeface="微软雅黑" panose="020B0503020204020204" pitchFamily="34" charset="-122"/>
              <a:ea typeface="微软雅黑" panose="020B0503020204020204" pitchFamily="34" charset="-122"/>
              <a:sym typeface="Arial" panose="020B0604020202020204" pitchFamily="34" charset="0"/>
            </a:endParaRPr>
          </a:p>
        </p:txBody>
      </p:sp>
      <p:sp>
        <p:nvSpPr>
          <p:cNvPr id="11" name="文本框 15"/>
          <p:cNvSpPr txBox="1"/>
          <p:nvPr/>
        </p:nvSpPr>
        <p:spPr>
          <a:xfrm>
            <a:off x="1771204" y="1388457"/>
            <a:ext cx="1437133"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threePt" dir="t"/>
            </a:scene3d>
          </a:bodyPr>
          <a:lstStyle/>
          <a:p>
            <a:pPr>
              <a:buFontTx/>
              <a:buNone/>
              <a:defRPr/>
            </a:pPr>
            <a:r>
              <a:rPr lang="en-US" altLang="zh-CN" sz="3200" b="1" noProof="1">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1.</a:t>
            </a:r>
            <a:r>
              <a:rPr lang="zh-CN" altLang="en-US" sz="3200" b="1" noProof="1">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原因</a:t>
            </a:r>
            <a:endParaRPr lang="zh-CN" altLang="en-US" sz="3200" b="1" noProof="1">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endParaRPr>
          </a:p>
        </p:txBody>
      </p:sp>
      <p:sp>
        <p:nvSpPr>
          <p:cNvPr id="12" name="文本框 15"/>
          <p:cNvSpPr txBox="1"/>
          <p:nvPr/>
        </p:nvSpPr>
        <p:spPr>
          <a:xfrm>
            <a:off x="1771204" y="4938110"/>
            <a:ext cx="1437133"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threePt" dir="t"/>
            </a:scene3d>
          </a:bodyPr>
          <a:lstStyle/>
          <a:p>
            <a:pPr>
              <a:buFontTx/>
              <a:buNone/>
              <a:defRPr/>
            </a:pPr>
            <a:r>
              <a:rPr lang="en-US" altLang="zh-CN" sz="3200" b="1" noProof="1">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2.</a:t>
            </a:r>
            <a:r>
              <a:rPr lang="zh-CN" altLang="en-US" sz="3200" b="1" noProof="1">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rPr>
              <a:t>经过</a:t>
            </a:r>
            <a:endParaRPr lang="zh-CN" altLang="en-US" sz="3200" b="1" noProof="1">
              <a:effectLst>
                <a:outerShdw blurRad="38100" dist="19050" dir="2700000" algn="tl" rotWithShape="0">
                  <a:schemeClr val="dk1">
                    <a:alpha val="40000"/>
                  </a:schemeClr>
                </a:outerShdw>
              </a:effectLst>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3012"/>
                                        </p:tgtEl>
                                        <p:attrNameLst>
                                          <p:attrName>style.visibility</p:attrName>
                                        </p:attrNameLst>
                                      </p:cBhvr>
                                      <p:to>
                                        <p:strVal val="visible"/>
                                      </p:to>
                                    </p:set>
                                    <p:animEffect transition="in" filter="wipe(left)">
                                      <p:cBhvr>
                                        <p:cTn id="7" dur="500"/>
                                        <p:tgtEl>
                                          <p:spTgt spid="4301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43013"/>
                                        </p:tgtEl>
                                        <p:attrNameLst>
                                          <p:attrName>style.visibility</p:attrName>
                                        </p:attrNameLst>
                                      </p:cBhvr>
                                      <p:to>
                                        <p:strVal val="visible"/>
                                      </p:to>
                                    </p:set>
                                    <p:animEffect transition="in" filter="wipe(up)">
                                      <p:cBhvr>
                                        <p:cTn id="12" dur="500"/>
                                        <p:tgtEl>
                                          <p:spTgt spid="430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3014"/>
                                        </p:tgtEl>
                                        <p:attrNameLst>
                                          <p:attrName>style.visibility</p:attrName>
                                        </p:attrNameLst>
                                      </p:cBhvr>
                                      <p:to>
                                        <p:strVal val="visible"/>
                                      </p:to>
                                    </p:set>
                                    <p:animEffect transition="in" filter="wipe(left)">
                                      <p:cBhvr>
                                        <p:cTn id="17" dur="500"/>
                                        <p:tgtEl>
                                          <p:spTgt spid="4301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43015"/>
                                        </p:tgtEl>
                                        <p:attrNameLst>
                                          <p:attrName>style.visibility</p:attrName>
                                        </p:attrNameLst>
                                      </p:cBhvr>
                                      <p:to>
                                        <p:strVal val="visible"/>
                                      </p:to>
                                    </p:set>
                                    <p:animEffect transition="in" filter="wipe(up)">
                                      <p:cBhvr>
                                        <p:cTn id="22" dur="500"/>
                                        <p:tgtEl>
                                          <p:spTgt spid="430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2" grpId="0" bldLvl="0"/>
      <p:bldP spid="43013" grpId="0"/>
      <p:bldP spid="43014" grpId="0" bldLvl="0"/>
      <p:bldP spid="430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1" name="图片 17409" descr="空图"/>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39913" y="385763"/>
            <a:ext cx="5113337" cy="594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任意多边形 17410"/>
          <p:cNvSpPr>
            <a:spLocks noChangeArrowheads="1"/>
          </p:cNvSpPr>
          <p:nvPr/>
        </p:nvSpPr>
        <p:spPr bwMode="auto">
          <a:xfrm>
            <a:off x="2776538" y="5499100"/>
            <a:ext cx="649287" cy="676275"/>
          </a:xfrm>
          <a:custGeom>
            <a:avLst/>
            <a:gdLst>
              <a:gd name="T0" fmla="*/ 0 w 256"/>
              <a:gd name="T1" fmla="*/ 288 h 288"/>
              <a:gd name="T2" fmla="*/ 144 w 256"/>
              <a:gd name="T3" fmla="*/ 240 h 288"/>
              <a:gd name="T4" fmla="*/ 240 w 256"/>
              <a:gd name="T5" fmla="*/ 144 h 288"/>
              <a:gd name="T6" fmla="*/ 240 w 256"/>
              <a:gd name="T7" fmla="*/ 0 h 288"/>
            </a:gdLst>
            <a:ahLst/>
            <a:cxnLst>
              <a:cxn ang="0">
                <a:pos x="T0" y="T1"/>
              </a:cxn>
              <a:cxn ang="0">
                <a:pos x="T2" y="T3"/>
              </a:cxn>
              <a:cxn ang="0">
                <a:pos x="T4" y="T5"/>
              </a:cxn>
              <a:cxn ang="0">
                <a:pos x="T6" y="T7"/>
              </a:cxn>
            </a:cxnLst>
            <a:rect l="0" t="0" r="r" b="b"/>
            <a:pathLst>
              <a:path w="256" h="288">
                <a:moveTo>
                  <a:pt x="0" y="288"/>
                </a:moveTo>
                <a:cubicBezTo>
                  <a:pt x="52" y="276"/>
                  <a:pt x="104" y="264"/>
                  <a:pt x="144" y="240"/>
                </a:cubicBezTo>
                <a:cubicBezTo>
                  <a:pt x="184" y="216"/>
                  <a:pt x="224" y="184"/>
                  <a:pt x="240" y="144"/>
                </a:cubicBezTo>
                <a:cubicBezTo>
                  <a:pt x="256" y="104"/>
                  <a:pt x="240" y="24"/>
                  <a:pt x="240" y="0"/>
                </a:cubicBezTo>
              </a:path>
            </a:pathLst>
          </a:custGeom>
          <a:noFill/>
          <a:ln w="63500">
            <a:solidFill>
              <a:srgbClr val="993300"/>
            </a:solidFill>
            <a:prstDash val="dash"/>
            <a:round/>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7412" name="任意多边形 17411"/>
          <p:cNvSpPr>
            <a:spLocks noChangeArrowheads="1"/>
          </p:cNvSpPr>
          <p:nvPr/>
        </p:nvSpPr>
        <p:spPr bwMode="auto">
          <a:xfrm>
            <a:off x="3552825" y="5143500"/>
            <a:ext cx="1095375" cy="606425"/>
          </a:xfrm>
          <a:custGeom>
            <a:avLst/>
            <a:gdLst>
              <a:gd name="T0" fmla="*/ 0 w 690"/>
              <a:gd name="T1" fmla="*/ 350 h 382"/>
              <a:gd name="T2" fmla="*/ 454 w 690"/>
              <a:gd name="T3" fmla="*/ 246 h 382"/>
              <a:gd name="T4" fmla="*/ 567 w 690"/>
              <a:gd name="T5" fmla="*/ 170 h 382"/>
              <a:gd name="T6" fmla="*/ 595 w 690"/>
              <a:gd name="T7" fmla="*/ 151 h 382"/>
              <a:gd name="T8" fmla="*/ 624 w 690"/>
              <a:gd name="T9" fmla="*/ 133 h 382"/>
              <a:gd name="T10" fmla="*/ 690 w 690"/>
              <a:gd name="T11" fmla="*/ 0 h 382"/>
            </a:gdLst>
            <a:ahLst/>
            <a:cxnLst>
              <a:cxn ang="0">
                <a:pos x="T0" y="T1"/>
              </a:cxn>
              <a:cxn ang="0">
                <a:pos x="T2" y="T3"/>
              </a:cxn>
              <a:cxn ang="0">
                <a:pos x="T4" y="T5"/>
              </a:cxn>
              <a:cxn ang="0">
                <a:pos x="T6" y="T7"/>
              </a:cxn>
              <a:cxn ang="0">
                <a:pos x="T8" y="T9"/>
              </a:cxn>
              <a:cxn ang="0">
                <a:pos x="T10" y="T11"/>
              </a:cxn>
            </a:cxnLst>
            <a:rect l="0" t="0" r="r" b="b"/>
            <a:pathLst>
              <a:path w="690" h="382">
                <a:moveTo>
                  <a:pt x="0" y="350"/>
                </a:moveTo>
                <a:cubicBezTo>
                  <a:pt x="169" y="382"/>
                  <a:pt x="302" y="293"/>
                  <a:pt x="454" y="246"/>
                </a:cubicBezTo>
                <a:cubicBezTo>
                  <a:pt x="492" y="221"/>
                  <a:pt x="529" y="195"/>
                  <a:pt x="567" y="170"/>
                </a:cubicBezTo>
                <a:cubicBezTo>
                  <a:pt x="576" y="164"/>
                  <a:pt x="586" y="157"/>
                  <a:pt x="595" y="151"/>
                </a:cubicBezTo>
                <a:cubicBezTo>
                  <a:pt x="605" y="145"/>
                  <a:pt x="624" y="133"/>
                  <a:pt x="624" y="133"/>
                </a:cubicBezTo>
                <a:cubicBezTo>
                  <a:pt x="651" y="91"/>
                  <a:pt x="690" y="52"/>
                  <a:pt x="690" y="0"/>
                </a:cubicBezTo>
              </a:path>
            </a:pathLst>
          </a:custGeom>
          <a:noFill/>
          <a:ln w="63500">
            <a:solidFill>
              <a:srgbClr val="993300"/>
            </a:solidFill>
            <a:prstDash val="dash"/>
            <a:miter lim="800000"/>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7413" name="任意多边形 17412"/>
          <p:cNvSpPr>
            <a:spLocks noChangeArrowheads="1"/>
          </p:cNvSpPr>
          <p:nvPr/>
        </p:nvSpPr>
        <p:spPr bwMode="auto">
          <a:xfrm>
            <a:off x="4919663" y="3662363"/>
            <a:ext cx="809625" cy="1408112"/>
          </a:xfrm>
          <a:custGeom>
            <a:avLst/>
            <a:gdLst>
              <a:gd name="T0" fmla="*/ 0 w 510"/>
              <a:gd name="T1" fmla="*/ 887 h 887"/>
              <a:gd name="T2" fmla="*/ 75 w 510"/>
              <a:gd name="T3" fmla="*/ 830 h 887"/>
              <a:gd name="T4" fmla="*/ 94 w 510"/>
              <a:gd name="T5" fmla="*/ 802 h 887"/>
              <a:gd name="T6" fmla="*/ 123 w 510"/>
              <a:gd name="T7" fmla="*/ 783 h 887"/>
              <a:gd name="T8" fmla="*/ 179 w 510"/>
              <a:gd name="T9" fmla="*/ 698 h 887"/>
              <a:gd name="T10" fmla="*/ 208 w 510"/>
              <a:gd name="T11" fmla="*/ 670 h 887"/>
              <a:gd name="T12" fmla="*/ 311 w 510"/>
              <a:gd name="T13" fmla="*/ 538 h 887"/>
              <a:gd name="T14" fmla="*/ 406 w 510"/>
              <a:gd name="T15" fmla="*/ 396 h 887"/>
              <a:gd name="T16" fmla="*/ 444 w 510"/>
              <a:gd name="T17" fmla="*/ 339 h 887"/>
              <a:gd name="T18" fmla="*/ 463 w 510"/>
              <a:gd name="T19" fmla="*/ 311 h 887"/>
              <a:gd name="T20" fmla="*/ 500 w 510"/>
              <a:gd name="T21" fmla="*/ 198 h 887"/>
              <a:gd name="T22" fmla="*/ 500 w 510"/>
              <a:gd name="T23" fmla="*/ 0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0" h="887">
                <a:moveTo>
                  <a:pt x="0" y="887"/>
                </a:moveTo>
                <a:cubicBezTo>
                  <a:pt x="22" y="854"/>
                  <a:pt x="42" y="852"/>
                  <a:pt x="75" y="830"/>
                </a:cubicBezTo>
                <a:cubicBezTo>
                  <a:pt x="81" y="821"/>
                  <a:pt x="86" y="810"/>
                  <a:pt x="94" y="802"/>
                </a:cubicBezTo>
                <a:cubicBezTo>
                  <a:pt x="102" y="794"/>
                  <a:pt x="115" y="792"/>
                  <a:pt x="123" y="783"/>
                </a:cubicBezTo>
                <a:cubicBezTo>
                  <a:pt x="124" y="781"/>
                  <a:pt x="169" y="713"/>
                  <a:pt x="179" y="698"/>
                </a:cubicBezTo>
                <a:cubicBezTo>
                  <a:pt x="186" y="687"/>
                  <a:pt x="200" y="681"/>
                  <a:pt x="208" y="670"/>
                </a:cubicBezTo>
                <a:cubicBezTo>
                  <a:pt x="245" y="623"/>
                  <a:pt x="261" y="572"/>
                  <a:pt x="311" y="538"/>
                </a:cubicBezTo>
                <a:cubicBezTo>
                  <a:pt x="327" y="492"/>
                  <a:pt x="377" y="439"/>
                  <a:pt x="406" y="396"/>
                </a:cubicBezTo>
                <a:cubicBezTo>
                  <a:pt x="456" y="322"/>
                  <a:pt x="394" y="415"/>
                  <a:pt x="444" y="339"/>
                </a:cubicBezTo>
                <a:cubicBezTo>
                  <a:pt x="450" y="330"/>
                  <a:pt x="463" y="311"/>
                  <a:pt x="463" y="311"/>
                </a:cubicBezTo>
                <a:cubicBezTo>
                  <a:pt x="475" y="273"/>
                  <a:pt x="488" y="236"/>
                  <a:pt x="500" y="198"/>
                </a:cubicBezTo>
                <a:cubicBezTo>
                  <a:pt x="510" y="129"/>
                  <a:pt x="500" y="69"/>
                  <a:pt x="500" y="0"/>
                </a:cubicBezTo>
              </a:path>
            </a:pathLst>
          </a:custGeom>
          <a:noFill/>
          <a:ln w="63500">
            <a:solidFill>
              <a:srgbClr val="993300"/>
            </a:solidFill>
            <a:prstDash val="dash"/>
            <a:miter lim="800000"/>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7414" name="任意多边形 17413"/>
          <p:cNvSpPr>
            <a:spLocks noChangeArrowheads="1"/>
          </p:cNvSpPr>
          <p:nvPr/>
        </p:nvSpPr>
        <p:spPr bwMode="auto">
          <a:xfrm>
            <a:off x="4576763" y="1493838"/>
            <a:ext cx="1441450" cy="2024062"/>
          </a:xfrm>
          <a:custGeom>
            <a:avLst/>
            <a:gdLst>
              <a:gd name="T0" fmla="*/ 912 w 1120"/>
              <a:gd name="T1" fmla="*/ 1728 h 1728"/>
              <a:gd name="T2" fmla="*/ 1008 w 1120"/>
              <a:gd name="T3" fmla="*/ 1584 h 1728"/>
              <a:gd name="T4" fmla="*/ 960 w 1120"/>
              <a:gd name="T5" fmla="*/ 1344 h 1728"/>
              <a:gd name="T6" fmla="*/ 720 w 1120"/>
              <a:gd name="T7" fmla="*/ 1056 h 1728"/>
              <a:gd name="T8" fmla="*/ 624 w 1120"/>
              <a:gd name="T9" fmla="*/ 816 h 1728"/>
              <a:gd name="T10" fmla="*/ 624 w 1120"/>
              <a:gd name="T11" fmla="*/ 672 h 1728"/>
              <a:gd name="T12" fmla="*/ 960 w 1120"/>
              <a:gd name="T13" fmla="*/ 432 h 1728"/>
              <a:gd name="T14" fmla="*/ 1104 w 1120"/>
              <a:gd name="T15" fmla="*/ 240 h 1728"/>
              <a:gd name="T16" fmla="*/ 864 w 1120"/>
              <a:gd name="T17" fmla="*/ 144 h 1728"/>
              <a:gd name="T18" fmla="*/ 432 w 1120"/>
              <a:gd name="T19" fmla="*/ 48 h 1728"/>
              <a:gd name="T20" fmla="*/ 288 w 1120"/>
              <a:gd name="T21" fmla="*/ 96 h 1728"/>
              <a:gd name="T22" fmla="*/ 0 w 1120"/>
              <a:gd name="T23" fmla="*/ 0 h 1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20" h="1728">
                <a:moveTo>
                  <a:pt x="912" y="1728"/>
                </a:moveTo>
                <a:cubicBezTo>
                  <a:pt x="956" y="1688"/>
                  <a:pt x="1000" y="1648"/>
                  <a:pt x="1008" y="1584"/>
                </a:cubicBezTo>
                <a:cubicBezTo>
                  <a:pt x="1016" y="1520"/>
                  <a:pt x="1008" y="1432"/>
                  <a:pt x="960" y="1344"/>
                </a:cubicBezTo>
                <a:cubicBezTo>
                  <a:pt x="912" y="1256"/>
                  <a:pt x="776" y="1144"/>
                  <a:pt x="720" y="1056"/>
                </a:cubicBezTo>
                <a:cubicBezTo>
                  <a:pt x="664" y="968"/>
                  <a:pt x="640" y="880"/>
                  <a:pt x="624" y="816"/>
                </a:cubicBezTo>
                <a:cubicBezTo>
                  <a:pt x="608" y="752"/>
                  <a:pt x="568" y="736"/>
                  <a:pt x="624" y="672"/>
                </a:cubicBezTo>
                <a:cubicBezTo>
                  <a:pt x="680" y="608"/>
                  <a:pt x="880" y="504"/>
                  <a:pt x="960" y="432"/>
                </a:cubicBezTo>
                <a:cubicBezTo>
                  <a:pt x="1040" y="360"/>
                  <a:pt x="1120" y="288"/>
                  <a:pt x="1104" y="240"/>
                </a:cubicBezTo>
                <a:cubicBezTo>
                  <a:pt x="1088" y="192"/>
                  <a:pt x="976" y="176"/>
                  <a:pt x="864" y="144"/>
                </a:cubicBezTo>
                <a:cubicBezTo>
                  <a:pt x="752" y="112"/>
                  <a:pt x="528" y="56"/>
                  <a:pt x="432" y="48"/>
                </a:cubicBezTo>
                <a:cubicBezTo>
                  <a:pt x="336" y="40"/>
                  <a:pt x="360" y="104"/>
                  <a:pt x="288" y="96"/>
                </a:cubicBezTo>
                <a:cubicBezTo>
                  <a:pt x="216" y="88"/>
                  <a:pt x="48" y="16"/>
                  <a:pt x="0" y="0"/>
                </a:cubicBezTo>
              </a:path>
            </a:pathLst>
          </a:custGeom>
          <a:noFill/>
          <a:ln w="63500">
            <a:solidFill>
              <a:srgbClr val="993300"/>
            </a:solidFill>
            <a:prstDash val="dash"/>
            <a:round/>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7415" name="任意多边形 17414"/>
          <p:cNvSpPr>
            <a:spLocks noChangeArrowheads="1"/>
          </p:cNvSpPr>
          <p:nvPr/>
        </p:nvSpPr>
        <p:spPr bwMode="auto">
          <a:xfrm flipV="1">
            <a:off x="4648200" y="1357313"/>
            <a:ext cx="1692275" cy="720725"/>
          </a:xfrm>
          <a:custGeom>
            <a:avLst/>
            <a:gdLst>
              <a:gd name="T0" fmla="*/ 0 w 256"/>
              <a:gd name="T1" fmla="*/ 288 h 288"/>
              <a:gd name="T2" fmla="*/ 144 w 256"/>
              <a:gd name="T3" fmla="*/ 240 h 288"/>
              <a:gd name="T4" fmla="*/ 240 w 256"/>
              <a:gd name="T5" fmla="*/ 144 h 288"/>
              <a:gd name="T6" fmla="*/ 240 w 256"/>
              <a:gd name="T7" fmla="*/ 0 h 288"/>
            </a:gdLst>
            <a:ahLst/>
            <a:cxnLst>
              <a:cxn ang="0">
                <a:pos x="T0" y="T1"/>
              </a:cxn>
              <a:cxn ang="0">
                <a:pos x="T2" y="T3"/>
              </a:cxn>
              <a:cxn ang="0">
                <a:pos x="T4" y="T5"/>
              </a:cxn>
              <a:cxn ang="0">
                <a:pos x="T6" y="T7"/>
              </a:cxn>
            </a:cxnLst>
            <a:rect l="0" t="0" r="r" b="b"/>
            <a:pathLst>
              <a:path w="256" h="288">
                <a:moveTo>
                  <a:pt x="0" y="288"/>
                </a:moveTo>
                <a:cubicBezTo>
                  <a:pt x="52" y="276"/>
                  <a:pt x="104" y="264"/>
                  <a:pt x="144" y="240"/>
                </a:cubicBezTo>
                <a:cubicBezTo>
                  <a:pt x="184" y="216"/>
                  <a:pt x="224" y="184"/>
                  <a:pt x="240" y="144"/>
                </a:cubicBezTo>
                <a:cubicBezTo>
                  <a:pt x="256" y="104"/>
                  <a:pt x="240" y="24"/>
                  <a:pt x="240" y="0"/>
                </a:cubicBezTo>
              </a:path>
            </a:pathLst>
          </a:custGeom>
          <a:noFill/>
          <a:ln w="63500">
            <a:solidFill>
              <a:srgbClr val="3333FF"/>
            </a:solidFill>
            <a:prstDash val="dash"/>
            <a:round/>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7416" name="矩形 17415"/>
          <p:cNvSpPr>
            <a:spLocks noChangeArrowheads="1"/>
          </p:cNvSpPr>
          <p:nvPr/>
        </p:nvSpPr>
        <p:spPr bwMode="auto">
          <a:xfrm>
            <a:off x="3387725" y="5641975"/>
            <a:ext cx="20383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微软雅黑" panose="020B0503020204020204" pitchFamily="34" charset="-122"/>
                <a:ea typeface="微软雅黑" panose="020B0503020204020204" pitchFamily="34" charset="-122"/>
              </a:rPr>
              <a:t>封锁珠江口</a:t>
            </a:r>
            <a:endParaRPr lang="zh-CN" altLang="en-US" sz="2800" b="1">
              <a:latin typeface="微软雅黑" panose="020B0503020204020204" pitchFamily="34" charset="-122"/>
              <a:ea typeface="微软雅黑" panose="020B0503020204020204" pitchFamily="34" charset="-122"/>
            </a:endParaRPr>
          </a:p>
        </p:txBody>
      </p:sp>
      <p:sp>
        <p:nvSpPr>
          <p:cNvPr id="17417" name="矩形 17416"/>
          <p:cNvSpPr>
            <a:spLocks noChangeArrowheads="1"/>
          </p:cNvSpPr>
          <p:nvPr/>
        </p:nvSpPr>
        <p:spPr bwMode="auto">
          <a:xfrm>
            <a:off x="5729288" y="3646488"/>
            <a:ext cx="1693862"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dirty="0">
                <a:latin typeface="微软雅黑" panose="020B0503020204020204" pitchFamily="34" charset="-122"/>
                <a:ea typeface="微软雅黑" panose="020B0503020204020204" pitchFamily="34" charset="-122"/>
              </a:rPr>
              <a:t>攻陷定海</a:t>
            </a:r>
            <a:endParaRPr lang="zh-CN" altLang="en-US" sz="2800" b="1" dirty="0">
              <a:latin typeface="微软雅黑" panose="020B0503020204020204" pitchFamily="34" charset="-122"/>
              <a:ea typeface="微软雅黑" panose="020B0503020204020204" pitchFamily="34" charset="-122"/>
            </a:endParaRPr>
          </a:p>
        </p:txBody>
      </p:sp>
      <p:sp>
        <p:nvSpPr>
          <p:cNvPr id="17418" name="矩形 17417"/>
          <p:cNvSpPr>
            <a:spLocks noChangeArrowheads="1"/>
          </p:cNvSpPr>
          <p:nvPr/>
        </p:nvSpPr>
        <p:spPr bwMode="auto">
          <a:xfrm>
            <a:off x="3929063" y="1595438"/>
            <a:ext cx="1719262"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微软雅黑" panose="020B0503020204020204" pitchFamily="34" charset="-122"/>
                <a:ea typeface="微软雅黑" panose="020B0503020204020204" pitchFamily="34" charset="-122"/>
              </a:rPr>
              <a:t>直逼天津</a:t>
            </a:r>
            <a:endParaRPr lang="zh-CN" altLang="en-US" sz="2800" b="1">
              <a:latin typeface="微软雅黑" panose="020B0503020204020204" pitchFamily="34" charset="-122"/>
              <a:ea typeface="微软雅黑" panose="020B0503020204020204" pitchFamily="34" charset="-122"/>
            </a:endParaRPr>
          </a:p>
        </p:txBody>
      </p:sp>
      <p:sp>
        <p:nvSpPr>
          <p:cNvPr id="17419" name="矩形 17418"/>
          <p:cNvSpPr>
            <a:spLocks noChangeArrowheads="1"/>
          </p:cNvSpPr>
          <p:nvPr/>
        </p:nvSpPr>
        <p:spPr bwMode="auto">
          <a:xfrm>
            <a:off x="4611688" y="5014913"/>
            <a:ext cx="180022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a:latin typeface="微软雅黑" panose="020B0503020204020204" pitchFamily="34" charset="-122"/>
                <a:ea typeface="微软雅黑" panose="020B0503020204020204" pitchFamily="34" charset="-122"/>
              </a:rPr>
              <a:t>进攻厦门</a:t>
            </a:r>
            <a:endParaRPr lang="zh-CN" altLang="en-US" sz="2800" b="1">
              <a:latin typeface="微软雅黑" panose="020B0503020204020204" pitchFamily="34" charset="-122"/>
              <a:ea typeface="微软雅黑" panose="020B0503020204020204" pitchFamily="34" charset="-122"/>
            </a:endParaRPr>
          </a:p>
        </p:txBody>
      </p:sp>
      <p:sp>
        <p:nvSpPr>
          <p:cNvPr id="17420" name="文本框 17419"/>
          <p:cNvSpPr txBox="1">
            <a:spLocks noChangeArrowheads="1"/>
          </p:cNvSpPr>
          <p:nvPr/>
        </p:nvSpPr>
        <p:spPr bwMode="auto">
          <a:xfrm>
            <a:off x="6340475" y="1168400"/>
            <a:ext cx="2160588"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rPr>
              <a:t>查办林则徐与英国议和</a:t>
            </a:r>
            <a:endParaRPr lang="zh-CN" altLang="en-US" sz="2800" b="1" dirty="0">
              <a:latin typeface="微软雅黑" panose="020B0503020204020204" pitchFamily="34" charset="-122"/>
              <a:ea typeface="微软雅黑" panose="020B0503020204020204" pitchFamily="34" charset="-122"/>
            </a:endParaRPr>
          </a:p>
        </p:txBody>
      </p:sp>
      <p:sp>
        <p:nvSpPr>
          <p:cNvPr id="25612" name="矩形 17420"/>
          <p:cNvSpPr>
            <a:spLocks noChangeArrowheads="1"/>
          </p:cNvSpPr>
          <p:nvPr/>
        </p:nvSpPr>
        <p:spPr bwMode="auto">
          <a:xfrm>
            <a:off x="7535863" y="4165600"/>
            <a:ext cx="2881312" cy="158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50000"/>
              </a:lnSpc>
            </a:pPr>
            <a:r>
              <a:rPr lang="zh-CN" altLang="en-US" sz="3200" b="1" dirty="0">
                <a:latin typeface="微软雅黑" panose="020B0503020204020204" pitchFamily="34" charset="-122"/>
                <a:ea typeface="微软雅黑" panose="020B0503020204020204" pitchFamily="34" charset="-122"/>
              </a:rPr>
              <a:t>第一阶段</a:t>
            </a:r>
            <a:br>
              <a:rPr lang="zh-CN" altLang="en-US" sz="3200" b="1" dirty="0">
                <a:latin typeface="微软雅黑" panose="020B0503020204020204" pitchFamily="34" charset="-122"/>
                <a:ea typeface="微软雅黑" panose="020B0503020204020204" pitchFamily="34" charset="-122"/>
              </a:rPr>
            </a:br>
            <a:r>
              <a:rPr lang="en-US" altLang="zh-CN" sz="3200" b="1" dirty="0">
                <a:latin typeface="微软雅黑" panose="020B0503020204020204" pitchFamily="34" charset="-122"/>
                <a:ea typeface="微软雅黑" panose="020B0503020204020204" pitchFamily="34" charset="-122"/>
              </a:rPr>
              <a:t>1840</a:t>
            </a:r>
            <a:r>
              <a:rPr lang="zh-CN" altLang="en-US" sz="3200" b="1" dirty="0">
                <a:latin typeface="微软雅黑" panose="020B0503020204020204" pitchFamily="34" charset="-122"/>
                <a:ea typeface="微软雅黑" panose="020B0503020204020204" pitchFamily="34" charset="-122"/>
              </a:rPr>
              <a:t>年</a:t>
            </a:r>
            <a:r>
              <a:rPr lang="en-US" altLang="zh-CN" sz="3200" b="1" dirty="0">
                <a:latin typeface="微软雅黑" panose="020B0503020204020204" pitchFamily="34" charset="-122"/>
                <a:ea typeface="微软雅黑" panose="020B0503020204020204" pitchFamily="34" charset="-122"/>
              </a:rPr>
              <a:t>6</a:t>
            </a:r>
            <a:r>
              <a:rPr lang="zh-CN" altLang="en-US" sz="3200" b="1" dirty="0">
                <a:latin typeface="微软雅黑" panose="020B0503020204020204" pitchFamily="34" charset="-122"/>
                <a:ea typeface="微软雅黑" panose="020B0503020204020204" pitchFamily="34" charset="-122"/>
              </a:rPr>
              <a:t>月</a:t>
            </a:r>
            <a:r>
              <a:rPr lang="en-US" altLang="zh-CN" sz="3200" b="1" dirty="0">
                <a:latin typeface="微软雅黑" panose="020B0503020204020204" pitchFamily="34" charset="-122"/>
                <a:ea typeface="微软雅黑" panose="020B0503020204020204" pitchFamily="34" charset="-122"/>
              </a:rPr>
              <a:t>—</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en-US" altLang="zh-CN" sz="3200" b="1" dirty="0">
                <a:latin typeface="微软雅黑" panose="020B0503020204020204" pitchFamily="34" charset="-122"/>
                <a:ea typeface="微软雅黑" panose="020B0503020204020204" pitchFamily="34" charset="-122"/>
              </a:rPr>
              <a:t>1841</a:t>
            </a:r>
            <a:r>
              <a:rPr lang="zh-CN" altLang="en-US" sz="3200" b="1" dirty="0">
                <a:latin typeface="微软雅黑" panose="020B0503020204020204" pitchFamily="34" charset="-122"/>
                <a:ea typeface="微软雅黑" panose="020B0503020204020204" pitchFamily="34" charset="-122"/>
              </a:rPr>
              <a:t>年</a:t>
            </a:r>
            <a:r>
              <a:rPr lang="en-US" altLang="zh-CN" sz="3200" b="1" dirty="0">
                <a:latin typeface="微软雅黑" panose="020B0503020204020204" pitchFamily="34" charset="-122"/>
                <a:ea typeface="微软雅黑" panose="020B0503020204020204" pitchFamily="34" charset="-122"/>
              </a:rPr>
              <a:t>8</a:t>
            </a:r>
            <a:r>
              <a:rPr lang="zh-CN" altLang="en-US" sz="3200" b="1" dirty="0">
                <a:latin typeface="微软雅黑" panose="020B0503020204020204" pitchFamily="34" charset="-122"/>
                <a:ea typeface="微软雅黑" panose="020B0503020204020204" pitchFamily="34" charset="-122"/>
              </a:rPr>
              <a:t>月</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wipe(down)">
                                      <p:cBhvr>
                                        <p:cTn id="7" dur="500"/>
                                        <p:tgtEl>
                                          <p:spTgt spid="17411"/>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7416"/>
                                        </p:tgtEl>
                                        <p:attrNameLst>
                                          <p:attrName>style.visibility</p:attrName>
                                        </p:attrNameLst>
                                      </p:cBhvr>
                                      <p:to>
                                        <p:strVal val="visible"/>
                                      </p:to>
                                    </p:set>
                                    <p:animEffect transition="in" filter="wipe(left)">
                                      <p:cBhvr>
                                        <p:cTn id="11" dur="500"/>
                                        <p:tgtEl>
                                          <p:spTgt spid="1741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17412"/>
                                        </p:tgtEl>
                                        <p:attrNameLst>
                                          <p:attrName>style.visibility</p:attrName>
                                        </p:attrNameLst>
                                      </p:cBhvr>
                                      <p:to>
                                        <p:strVal val="visible"/>
                                      </p:to>
                                    </p:set>
                                    <p:animEffect transition="in" filter="wipe(down)">
                                      <p:cBhvr>
                                        <p:cTn id="16" dur="500"/>
                                        <p:tgtEl>
                                          <p:spTgt spid="17412"/>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7419"/>
                                        </p:tgtEl>
                                        <p:attrNameLst>
                                          <p:attrName>style.visibility</p:attrName>
                                        </p:attrNameLst>
                                      </p:cBhvr>
                                      <p:to>
                                        <p:strVal val="visible"/>
                                      </p:to>
                                    </p:set>
                                    <p:animEffect transition="in" filter="wipe(left)">
                                      <p:cBhvr>
                                        <p:cTn id="20" dur="500"/>
                                        <p:tgtEl>
                                          <p:spTgt spid="17419"/>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17413"/>
                                        </p:tgtEl>
                                        <p:attrNameLst>
                                          <p:attrName>style.visibility</p:attrName>
                                        </p:attrNameLst>
                                      </p:cBhvr>
                                      <p:to>
                                        <p:strVal val="visible"/>
                                      </p:to>
                                    </p:set>
                                    <p:animEffect transition="in" filter="wipe(down)">
                                      <p:cBhvr>
                                        <p:cTn id="25" dur="1000"/>
                                        <p:tgtEl>
                                          <p:spTgt spid="17413"/>
                                        </p:tgtEl>
                                      </p:cBhvr>
                                    </p:animEffect>
                                  </p:childTnLst>
                                </p:cTn>
                              </p:par>
                            </p:childTnLst>
                          </p:cTn>
                        </p:par>
                        <p:par>
                          <p:cTn id="26" fill="hold">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17417"/>
                                        </p:tgtEl>
                                        <p:attrNameLst>
                                          <p:attrName>style.visibility</p:attrName>
                                        </p:attrNameLst>
                                      </p:cBhvr>
                                      <p:to>
                                        <p:strVal val="visible"/>
                                      </p:to>
                                    </p:set>
                                    <p:animEffect transition="in" filter="wipe(left)">
                                      <p:cBhvr>
                                        <p:cTn id="29" dur="500"/>
                                        <p:tgtEl>
                                          <p:spTgt spid="17417"/>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nodeType="clickEffect">
                                  <p:stCondLst>
                                    <p:cond delay="0"/>
                                  </p:stCondLst>
                                  <p:childTnLst>
                                    <p:set>
                                      <p:cBhvr>
                                        <p:cTn id="33" dur="1" fill="hold">
                                          <p:stCondLst>
                                            <p:cond delay="0"/>
                                          </p:stCondLst>
                                        </p:cTn>
                                        <p:tgtEl>
                                          <p:spTgt spid="17414"/>
                                        </p:tgtEl>
                                        <p:attrNameLst>
                                          <p:attrName>style.visibility</p:attrName>
                                        </p:attrNameLst>
                                      </p:cBhvr>
                                      <p:to>
                                        <p:strVal val="visible"/>
                                      </p:to>
                                    </p:set>
                                    <p:animEffect transition="in" filter="wipe(down)">
                                      <p:cBhvr>
                                        <p:cTn id="34" dur="1000"/>
                                        <p:tgtEl>
                                          <p:spTgt spid="17414"/>
                                        </p:tgtEl>
                                      </p:cBhvr>
                                    </p:animEffect>
                                  </p:childTnLst>
                                </p:cTn>
                              </p:par>
                            </p:childTnLst>
                          </p:cTn>
                        </p:par>
                        <p:par>
                          <p:cTn id="35" fill="hold">
                            <p:stCondLst>
                              <p:cond delay="1000"/>
                            </p:stCondLst>
                            <p:childTnLst>
                              <p:par>
                                <p:cTn id="36" presetID="2" presetClass="entr" presetSubtype="2" fill="hold" grpId="0" nodeType="afterEffect">
                                  <p:stCondLst>
                                    <p:cond delay="0"/>
                                  </p:stCondLst>
                                  <p:childTnLst>
                                    <p:set>
                                      <p:cBhvr>
                                        <p:cTn id="37" dur="1" fill="hold">
                                          <p:stCondLst>
                                            <p:cond delay="0"/>
                                          </p:stCondLst>
                                        </p:cTn>
                                        <p:tgtEl>
                                          <p:spTgt spid="17418"/>
                                        </p:tgtEl>
                                        <p:attrNameLst>
                                          <p:attrName>style.visibility</p:attrName>
                                        </p:attrNameLst>
                                      </p:cBhvr>
                                      <p:to>
                                        <p:strVal val="visible"/>
                                      </p:to>
                                    </p:set>
                                    <p:anim calcmode="lin" valueType="num">
                                      <p:cBhvr>
                                        <p:cTn id="38" dur="500" fill="hold"/>
                                        <p:tgtEl>
                                          <p:spTgt spid="17418"/>
                                        </p:tgtEl>
                                        <p:attrNameLst>
                                          <p:attrName>ppt_x</p:attrName>
                                        </p:attrNameLst>
                                      </p:cBhvr>
                                      <p:tavLst>
                                        <p:tav tm="0">
                                          <p:val>
                                            <p:strVal val="1+#ppt_w/2"/>
                                          </p:val>
                                        </p:tav>
                                        <p:tav tm="100000">
                                          <p:val>
                                            <p:strVal val="#ppt_x"/>
                                          </p:val>
                                        </p:tav>
                                      </p:tavLst>
                                    </p:anim>
                                    <p:anim calcmode="lin" valueType="num">
                                      <p:cBhvr>
                                        <p:cTn id="39" dur="500" fill="hold"/>
                                        <p:tgtEl>
                                          <p:spTgt spid="17418"/>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17420"/>
                                        </p:tgtEl>
                                        <p:attrNameLst>
                                          <p:attrName>style.visibility</p:attrName>
                                        </p:attrNameLst>
                                      </p:cBhvr>
                                      <p:to>
                                        <p:strVal val="visible"/>
                                      </p:to>
                                    </p:set>
                                    <p:animEffect transition="in" filter="wipe(down)">
                                      <p:cBhvr>
                                        <p:cTn id="44" dur="500"/>
                                        <p:tgtEl>
                                          <p:spTgt spid="17420"/>
                                        </p:tgtEl>
                                      </p:cBhvr>
                                    </p:animEffect>
                                  </p:childTnLst>
                                </p:cTn>
                              </p:par>
                            </p:childTnLst>
                          </p:cTn>
                        </p:par>
                        <p:par>
                          <p:cTn id="45" fill="hold">
                            <p:stCondLst>
                              <p:cond delay="500"/>
                            </p:stCondLst>
                            <p:childTnLst>
                              <p:par>
                                <p:cTn id="46" presetID="22" presetClass="entr" presetSubtype="1" fill="hold" nodeType="afterEffect">
                                  <p:stCondLst>
                                    <p:cond delay="0"/>
                                  </p:stCondLst>
                                  <p:childTnLst>
                                    <p:set>
                                      <p:cBhvr>
                                        <p:cTn id="47" dur="1" fill="hold">
                                          <p:stCondLst>
                                            <p:cond delay="0"/>
                                          </p:stCondLst>
                                        </p:cTn>
                                        <p:tgtEl>
                                          <p:spTgt spid="17415"/>
                                        </p:tgtEl>
                                        <p:attrNameLst>
                                          <p:attrName>style.visibility</p:attrName>
                                        </p:attrNameLst>
                                      </p:cBhvr>
                                      <p:to>
                                        <p:strVal val="visible"/>
                                      </p:to>
                                    </p:set>
                                    <p:animEffect transition="in" filter="wipe(up)">
                                      <p:cBhvr>
                                        <p:cTn id="48" dur="1000"/>
                                        <p:tgtEl>
                                          <p:spTgt spid="174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6" grpId="0"/>
      <p:bldP spid="17417" grpId="0"/>
      <p:bldP spid="17418" grpId="0"/>
      <p:bldP spid="17419" grpId="0"/>
      <p:bldP spid="174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图片 18433" descr="空图"/>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38325" y="404813"/>
            <a:ext cx="5113338" cy="591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6" name="任意多边形 18434"/>
          <p:cNvSpPr>
            <a:spLocks noChangeArrowheads="1"/>
          </p:cNvSpPr>
          <p:nvPr/>
        </p:nvSpPr>
        <p:spPr bwMode="auto">
          <a:xfrm>
            <a:off x="2689225" y="5532438"/>
            <a:ext cx="649288" cy="676275"/>
          </a:xfrm>
          <a:custGeom>
            <a:avLst/>
            <a:gdLst>
              <a:gd name="T0" fmla="*/ 0 w 256"/>
              <a:gd name="T1" fmla="*/ 288 h 288"/>
              <a:gd name="T2" fmla="*/ 144 w 256"/>
              <a:gd name="T3" fmla="*/ 240 h 288"/>
              <a:gd name="T4" fmla="*/ 240 w 256"/>
              <a:gd name="T5" fmla="*/ 144 h 288"/>
              <a:gd name="T6" fmla="*/ 240 w 256"/>
              <a:gd name="T7" fmla="*/ 0 h 288"/>
            </a:gdLst>
            <a:ahLst/>
            <a:cxnLst>
              <a:cxn ang="0">
                <a:pos x="T0" y="T1"/>
              </a:cxn>
              <a:cxn ang="0">
                <a:pos x="T2" y="T3"/>
              </a:cxn>
              <a:cxn ang="0">
                <a:pos x="T4" y="T5"/>
              </a:cxn>
              <a:cxn ang="0">
                <a:pos x="T6" y="T7"/>
              </a:cxn>
            </a:cxnLst>
            <a:rect l="0" t="0" r="r" b="b"/>
            <a:pathLst>
              <a:path w="256" h="288">
                <a:moveTo>
                  <a:pt x="0" y="288"/>
                </a:moveTo>
                <a:cubicBezTo>
                  <a:pt x="52" y="276"/>
                  <a:pt x="104" y="264"/>
                  <a:pt x="144" y="240"/>
                </a:cubicBezTo>
                <a:cubicBezTo>
                  <a:pt x="184" y="216"/>
                  <a:pt x="224" y="184"/>
                  <a:pt x="240" y="144"/>
                </a:cubicBezTo>
                <a:cubicBezTo>
                  <a:pt x="256" y="104"/>
                  <a:pt x="240" y="24"/>
                  <a:pt x="240" y="0"/>
                </a:cubicBezTo>
              </a:path>
            </a:pathLst>
          </a:custGeom>
          <a:noFill/>
          <a:ln w="63500">
            <a:solidFill>
              <a:srgbClr val="993300"/>
            </a:solidFill>
            <a:prstDash val="dash"/>
            <a:round/>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6627" name="任意多边形 18435"/>
          <p:cNvSpPr>
            <a:spLocks noChangeArrowheads="1"/>
          </p:cNvSpPr>
          <p:nvPr/>
        </p:nvSpPr>
        <p:spPr bwMode="auto">
          <a:xfrm>
            <a:off x="3754438" y="5141913"/>
            <a:ext cx="1095375" cy="606425"/>
          </a:xfrm>
          <a:custGeom>
            <a:avLst/>
            <a:gdLst>
              <a:gd name="T0" fmla="*/ 0 w 690"/>
              <a:gd name="T1" fmla="*/ 350 h 382"/>
              <a:gd name="T2" fmla="*/ 454 w 690"/>
              <a:gd name="T3" fmla="*/ 246 h 382"/>
              <a:gd name="T4" fmla="*/ 567 w 690"/>
              <a:gd name="T5" fmla="*/ 170 h 382"/>
              <a:gd name="T6" fmla="*/ 595 w 690"/>
              <a:gd name="T7" fmla="*/ 151 h 382"/>
              <a:gd name="T8" fmla="*/ 624 w 690"/>
              <a:gd name="T9" fmla="*/ 133 h 382"/>
              <a:gd name="T10" fmla="*/ 690 w 690"/>
              <a:gd name="T11" fmla="*/ 0 h 382"/>
            </a:gdLst>
            <a:ahLst/>
            <a:cxnLst>
              <a:cxn ang="0">
                <a:pos x="T0" y="T1"/>
              </a:cxn>
              <a:cxn ang="0">
                <a:pos x="T2" y="T3"/>
              </a:cxn>
              <a:cxn ang="0">
                <a:pos x="T4" y="T5"/>
              </a:cxn>
              <a:cxn ang="0">
                <a:pos x="T6" y="T7"/>
              </a:cxn>
              <a:cxn ang="0">
                <a:pos x="T8" y="T9"/>
              </a:cxn>
              <a:cxn ang="0">
                <a:pos x="T10" y="T11"/>
              </a:cxn>
            </a:cxnLst>
            <a:rect l="0" t="0" r="r" b="b"/>
            <a:pathLst>
              <a:path w="690" h="382">
                <a:moveTo>
                  <a:pt x="0" y="350"/>
                </a:moveTo>
                <a:cubicBezTo>
                  <a:pt x="169" y="382"/>
                  <a:pt x="302" y="293"/>
                  <a:pt x="454" y="246"/>
                </a:cubicBezTo>
                <a:cubicBezTo>
                  <a:pt x="492" y="221"/>
                  <a:pt x="529" y="195"/>
                  <a:pt x="567" y="170"/>
                </a:cubicBezTo>
                <a:cubicBezTo>
                  <a:pt x="576" y="164"/>
                  <a:pt x="586" y="157"/>
                  <a:pt x="595" y="151"/>
                </a:cubicBezTo>
                <a:cubicBezTo>
                  <a:pt x="605" y="145"/>
                  <a:pt x="624" y="133"/>
                  <a:pt x="624" y="133"/>
                </a:cubicBezTo>
                <a:cubicBezTo>
                  <a:pt x="651" y="91"/>
                  <a:pt x="690" y="52"/>
                  <a:pt x="690" y="0"/>
                </a:cubicBezTo>
              </a:path>
            </a:pathLst>
          </a:custGeom>
          <a:noFill/>
          <a:ln w="63500">
            <a:solidFill>
              <a:srgbClr val="993300"/>
            </a:solidFill>
            <a:prstDash val="dash"/>
            <a:miter lim="800000"/>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6628" name="任意多边形 18436"/>
          <p:cNvSpPr>
            <a:spLocks noChangeArrowheads="1"/>
          </p:cNvSpPr>
          <p:nvPr/>
        </p:nvSpPr>
        <p:spPr bwMode="auto">
          <a:xfrm>
            <a:off x="5030788" y="3702050"/>
            <a:ext cx="900112" cy="1439863"/>
          </a:xfrm>
          <a:custGeom>
            <a:avLst/>
            <a:gdLst>
              <a:gd name="T0" fmla="*/ 0 w 510"/>
              <a:gd name="T1" fmla="*/ 887 h 887"/>
              <a:gd name="T2" fmla="*/ 75 w 510"/>
              <a:gd name="T3" fmla="*/ 830 h 887"/>
              <a:gd name="T4" fmla="*/ 94 w 510"/>
              <a:gd name="T5" fmla="*/ 802 h 887"/>
              <a:gd name="T6" fmla="*/ 123 w 510"/>
              <a:gd name="T7" fmla="*/ 783 h 887"/>
              <a:gd name="T8" fmla="*/ 179 w 510"/>
              <a:gd name="T9" fmla="*/ 698 h 887"/>
              <a:gd name="T10" fmla="*/ 208 w 510"/>
              <a:gd name="T11" fmla="*/ 670 h 887"/>
              <a:gd name="T12" fmla="*/ 311 w 510"/>
              <a:gd name="T13" fmla="*/ 538 h 887"/>
              <a:gd name="T14" fmla="*/ 406 w 510"/>
              <a:gd name="T15" fmla="*/ 396 h 887"/>
              <a:gd name="T16" fmla="*/ 444 w 510"/>
              <a:gd name="T17" fmla="*/ 339 h 887"/>
              <a:gd name="T18" fmla="*/ 463 w 510"/>
              <a:gd name="T19" fmla="*/ 311 h 887"/>
              <a:gd name="T20" fmla="*/ 500 w 510"/>
              <a:gd name="T21" fmla="*/ 198 h 887"/>
              <a:gd name="T22" fmla="*/ 500 w 510"/>
              <a:gd name="T23" fmla="*/ 0 h 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0" h="887">
                <a:moveTo>
                  <a:pt x="0" y="887"/>
                </a:moveTo>
                <a:cubicBezTo>
                  <a:pt x="22" y="854"/>
                  <a:pt x="42" y="852"/>
                  <a:pt x="75" y="830"/>
                </a:cubicBezTo>
                <a:cubicBezTo>
                  <a:pt x="81" y="821"/>
                  <a:pt x="86" y="810"/>
                  <a:pt x="94" y="802"/>
                </a:cubicBezTo>
                <a:cubicBezTo>
                  <a:pt x="102" y="794"/>
                  <a:pt x="115" y="792"/>
                  <a:pt x="123" y="783"/>
                </a:cubicBezTo>
                <a:cubicBezTo>
                  <a:pt x="124" y="781"/>
                  <a:pt x="169" y="713"/>
                  <a:pt x="179" y="698"/>
                </a:cubicBezTo>
                <a:cubicBezTo>
                  <a:pt x="186" y="687"/>
                  <a:pt x="200" y="681"/>
                  <a:pt x="208" y="670"/>
                </a:cubicBezTo>
                <a:cubicBezTo>
                  <a:pt x="245" y="623"/>
                  <a:pt x="261" y="572"/>
                  <a:pt x="311" y="538"/>
                </a:cubicBezTo>
                <a:cubicBezTo>
                  <a:pt x="327" y="492"/>
                  <a:pt x="377" y="439"/>
                  <a:pt x="406" y="396"/>
                </a:cubicBezTo>
                <a:cubicBezTo>
                  <a:pt x="456" y="322"/>
                  <a:pt x="394" y="415"/>
                  <a:pt x="444" y="339"/>
                </a:cubicBezTo>
                <a:cubicBezTo>
                  <a:pt x="450" y="330"/>
                  <a:pt x="463" y="311"/>
                  <a:pt x="463" y="311"/>
                </a:cubicBezTo>
                <a:cubicBezTo>
                  <a:pt x="475" y="273"/>
                  <a:pt x="488" y="236"/>
                  <a:pt x="500" y="198"/>
                </a:cubicBezTo>
                <a:cubicBezTo>
                  <a:pt x="510" y="129"/>
                  <a:pt x="500" y="69"/>
                  <a:pt x="500" y="0"/>
                </a:cubicBezTo>
              </a:path>
            </a:pathLst>
          </a:custGeom>
          <a:noFill/>
          <a:ln w="63500">
            <a:solidFill>
              <a:srgbClr val="993300"/>
            </a:solidFill>
            <a:prstDash val="dash"/>
            <a:miter lim="800000"/>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6629" name="任意多边形 18437"/>
          <p:cNvSpPr>
            <a:spLocks noChangeArrowheads="1"/>
          </p:cNvSpPr>
          <p:nvPr/>
        </p:nvSpPr>
        <p:spPr bwMode="auto">
          <a:xfrm>
            <a:off x="4627563" y="1504950"/>
            <a:ext cx="1519237" cy="2089150"/>
          </a:xfrm>
          <a:custGeom>
            <a:avLst/>
            <a:gdLst>
              <a:gd name="T0" fmla="*/ 912 w 1120"/>
              <a:gd name="T1" fmla="*/ 1728 h 1728"/>
              <a:gd name="T2" fmla="*/ 1008 w 1120"/>
              <a:gd name="T3" fmla="*/ 1584 h 1728"/>
              <a:gd name="T4" fmla="*/ 960 w 1120"/>
              <a:gd name="T5" fmla="*/ 1344 h 1728"/>
              <a:gd name="T6" fmla="*/ 720 w 1120"/>
              <a:gd name="T7" fmla="*/ 1056 h 1728"/>
              <a:gd name="T8" fmla="*/ 624 w 1120"/>
              <a:gd name="T9" fmla="*/ 816 h 1728"/>
              <a:gd name="T10" fmla="*/ 624 w 1120"/>
              <a:gd name="T11" fmla="*/ 672 h 1728"/>
              <a:gd name="T12" fmla="*/ 960 w 1120"/>
              <a:gd name="T13" fmla="*/ 432 h 1728"/>
              <a:gd name="T14" fmla="*/ 1104 w 1120"/>
              <a:gd name="T15" fmla="*/ 240 h 1728"/>
              <a:gd name="T16" fmla="*/ 864 w 1120"/>
              <a:gd name="T17" fmla="*/ 144 h 1728"/>
              <a:gd name="T18" fmla="*/ 432 w 1120"/>
              <a:gd name="T19" fmla="*/ 48 h 1728"/>
              <a:gd name="T20" fmla="*/ 288 w 1120"/>
              <a:gd name="T21" fmla="*/ 96 h 1728"/>
              <a:gd name="T22" fmla="*/ 0 w 1120"/>
              <a:gd name="T23" fmla="*/ 0 h 1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20" h="1728">
                <a:moveTo>
                  <a:pt x="912" y="1728"/>
                </a:moveTo>
                <a:cubicBezTo>
                  <a:pt x="956" y="1688"/>
                  <a:pt x="1000" y="1648"/>
                  <a:pt x="1008" y="1584"/>
                </a:cubicBezTo>
                <a:cubicBezTo>
                  <a:pt x="1016" y="1520"/>
                  <a:pt x="1008" y="1432"/>
                  <a:pt x="960" y="1344"/>
                </a:cubicBezTo>
                <a:cubicBezTo>
                  <a:pt x="912" y="1256"/>
                  <a:pt x="776" y="1144"/>
                  <a:pt x="720" y="1056"/>
                </a:cubicBezTo>
                <a:cubicBezTo>
                  <a:pt x="664" y="968"/>
                  <a:pt x="640" y="880"/>
                  <a:pt x="624" y="816"/>
                </a:cubicBezTo>
                <a:cubicBezTo>
                  <a:pt x="608" y="752"/>
                  <a:pt x="568" y="736"/>
                  <a:pt x="624" y="672"/>
                </a:cubicBezTo>
                <a:cubicBezTo>
                  <a:pt x="680" y="608"/>
                  <a:pt x="880" y="504"/>
                  <a:pt x="960" y="432"/>
                </a:cubicBezTo>
                <a:cubicBezTo>
                  <a:pt x="1040" y="360"/>
                  <a:pt x="1120" y="288"/>
                  <a:pt x="1104" y="240"/>
                </a:cubicBezTo>
                <a:cubicBezTo>
                  <a:pt x="1088" y="192"/>
                  <a:pt x="976" y="176"/>
                  <a:pt x="864" y="144"/>
                </a:cubicBezTo>
                <a:cubicBezTo>
                  <a:pt x="752" y="112"/>
                  <a:pt x="528" y="56"/>
                  <a:pt x="432" y="48"/>
                </a:cubicBezTo>
                <a:cubicBezTo>
                  <a:pt x="336" y="40"/>
                  <a:pt x="360" y="104"/>
                  <a:pt x="288" y="96"/>
                </a:cubicBezTo>
                <a:cubicBezTo>
                  <a:pt x="216" y="88"/>
                  <a:pt x="48" y="16"/>
                  <a:pt x="0" y="0"/>
                </a:cubicBezTo>
              </a:path>
            </a:pathLst>
          </a:custGeom>
          <a:noFill/>
          <a:ln w="63500">
            <a:solidFill>
              <a:srgbClr val="993300"/>
            </a:solidFill>
            <a:prstDash val="dash"/>
            <a:round/>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26630" name="任意多边形 18438"/>
          <p:cNvSpPr>
            <a:spLocks noChangeArrowheads="1"/>
          </p:cNvSpPr>
          <p:nvPr/>
        </p:nvSpPr>
        <p:spPr bwMode="auto">
          <a:xfrm flipV="1">
            <a:off x="4633913" y="1370013"/>
            <a:ext cx="1762125" cy="460375"/>
          </a:xfrm>
          <a:custGeom>
            <a:avLst/>
            <a:gdLst>
              <a:gd name="T0" fmla="*/ 0 w 256"/>
              <a:gd name="T1" fmla="*/ 288 h 288"/>
              <a:gd name="T2" fmla="*/ 144 w 256"/>
              <a:gd name="T3" fmla="*/ 240 h 288"/>
              <a:gd name="T4" fmla="*/ 240 w 256"/>
              <a:gd name="T5" fmla="*/ 144 h 288"/>
              <a:gd name="T6" fmla="*/ 240 w 256"/>
              <a:gd name="T7" fmla="*/ 0 h 288"/>
            </a:gdLst>
            <a:ahLst/>
            <a:cxnLst>
              <a:cxn ang="0">
                <a:pos x="T0" y="T1"/>
              </a:cxn>
              <a:cxn ang="0">
                <a:pos x="T2" y="T3"/>
              </a:cxn>
              <a:cxn ang="0">
                <a:pos x="T4" y="T5"/>
              </a:cxn>
              <a:cxn ang="0">
                <a:pos x="T6" y="T7"/>
              </a:cxn>
            </a:cxnLst>
            <a:rect l="0" t="0" r="r" b="b"/>
            <a:pathLst>
              <a:path w="256" h="288">
                <a:moveTo>
                  <a:pt x="0" y="288"/>
                </a:moveTo>
                <a:cubicBezTo>
                  <a:pt x="52" y="276"/>
                  <a:pt x="104" y="264"/>
                  <a:pt x="144" y="240"/>
                </a:cubicBezTo>
                <a:cubicBezTo>
                  <a:pt x="184" y="216"/>
                  <a:pt x="224" y="184"/>
                  <a:pt x="240" y="144"/>
                </a:cubicBezTo>
                <a:cubicBezTo>
                  <a:pt x="256" y="104"/>
                  <a:pt x="240" y="24"/>
                  <a:pt x="240" y="0"/>
                </a:cubicBezTo>
              </a:path>
            </a:pathLst>
          </a:custGeom>
          <a:noFill/>
          <a:ln w="63500">
            <a:solidFill>
              <a:srgbClr val="3333FF"/>
            </a:solidFill>
            <a:prstDash val="dash"/>
            <a:round/>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8441" name="任意多边形 18440"/>
          <p:cNvSpPr>
            <a:spLocks noChangeArrowheads="1"/>
          </p:cNvSpPr>
          <p:nvPr/>
        </p:nvSpPr>
        <p:spPr bwMode="auto">
          <a:xfrm rot="-313082">
            <a:off x="3230563" y="5573713"/>
            <a:ext cx="396875" cy="730250"/>
          </a:xfrm>
          <a:custGeom>
            <a:avLst/>
            <a:gdLst>
              <a:gd name="T0" fmla="*/ 0 w 236"/>
              <a:gd name="T1" fmla="*/ 388 h 388"/>
              <a:gd name="T2" fmla="*/ 132 w 236"/>
              <a:gd name="T3" fmla="*/ 199 h 388"/>
              <a:gd name="T4" fmla="*/ 189 w 236"/>
              <a:gd name="T5" fmla="*/ 114 h 388"/>
              <a:gd name="T6" fmla="*/ 208 w 236"/>
              <a:gd name="T7" fmla="*/ 85 h 388"/>
              <a:gd name="T8" fmla="*/ 226 w 236"/>
              <a:gd name="T9" fmla="*/ 29 h 388"/>
              <a:gd name="T10" fmla="*/ 236 w 236"/>
              <a:gd name="T11" fmla="*/ 0 h 388"/>
            </a:gdLst>
            <a:ahLst/>
            <a:cxnLst>
              <a:cxn ang="0">
                <a:pos x="T0" y="T1"/>
              </a:cxn>
              <a:cxn ang="0">
                <a:pos x="T2" y="T3"/>
              </a:cxn>
              <a:cxn ang="0">
                <a:pos x="T4" y="T5"/>
              </a:cxn>
              <a:cxn ang="0">
                <a:pos x="T6" y="T7"/>
              </a:cxn>
              <a:cxn ang="0">
                <a:pos x="T8" y="T9"/>
              </a:cxn>
              <a:cxn ang="0">
                <a:pos x="T10" y="T11"/>
              </a:cxn>
            </a:cxnLst>
            <a:rect l="0" t="0" r="r" b="b"/>
            <a:pathLst>
              <a:path w="236" h="388">
                <a:moveTo>
                  <a:pt x="0" y="388"/>
                </a:moveTo>
                <a:cubicBezTo>
                  <a:pt x="17" y="332"/>
                  <a:pt x="80" y="234"/>
                  <a:pt x="132" y="199"/>
                </a:cubicBezTo>
                <a:cubicBezTo>
                  <a:pt x="143" y="182"/>
                  <a:pt x="174" y="137"/>
                  <a:pt x="189" y="114"/>
                </a:cubicBezTo>
                <a:cubicBezTo>
                  <a:pt x="195" y="104"/>
                  <a:pt x="208" y="85"/>
                  <a:pt x="208" y="85"/>
                </a:cubicBezTo>
                <a:cubicBezTo>
                  <a:pt x="214" y="66"/>
                  <a:pt x="220" y="48"/>
                  <a:pt x="226" y="29"/>
                </a:cubicBezTo>
                <a:cubicBezTo>
                  <a:pt x="229" y="19"/>
                  <a:pt x="236" y="0"/>
                  <a:pt x="236" y="0"/>
                </a:cubicBezTo>
              </a:path>
            </a:pathLst>
          </a:custGeom>
          <a:noFill/>
          <a:ln w="57150">
            <a:solidFill>
              <a:srgbClr val="FFFF00"/>
            </a:solidFill>
            <a:miter lim="800000"/>
            <a:tailEnd type="triangle" w="sm" len="me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8442" name="任意多边形 18441"/>
          <p:cNvSpPr>
            <a:spLocks noChangeArrowheads="1"/>
          </p:cNvSpPr>
          <p:nvPr/>
        </p:nvSpPr>
        <p:spPr bwMode="auto">
          <a:xfrm>
            <a:off x="3714750" y="5070475"/>
            <a:ext cx="955675" cy="533400"/>
          </a:xfrm>
          <a:custGeom>
            <a:avLst/>
            <a:gdLst>
              <a:gd name="T0" fmla="*/ 0 w 746"/>
              <a:gd name="T1" fmla="*/ 378 h 378"/>
              <a:gd name="T2" fmla="*/ 396 w 746"/>
              <a:gd name="T3" fmla="*/ 312 h 378"/>
              <a:gd name="T4" fmla="*/ 519 w 746"/>
              <a:gd name="T5" fmla="*/ 274 h 378"/>
              <a:gd name="T6" fmla="*/ 576 w 746"/>
              <a:gd name="T7" fmla="*/ 236 h 378"/>
              <a:gd name="T8" fmla="*/ 651 w 746"/>
              <a:gd name="T9" fmla="*/ 170 h 378"/>
              <a:gd name="T10" fmla="*/ 746 w 746"/>
              <a:gd name="T11" fmla="*/ 0 h 378"/>
            </a:gdLst>
            <a:ahLst/>
            <a:cxnLst>
              <a:cxn ang="0">
                <a:pos x="T0" y="T1"/>
              </a:cxn>
              <a:cxn ang="0">
                <a:pos x="T2" y="T3"/>
              </a:cxn>
              <a:cxn ang="0">
                <a:pos x="T4" y="T5"/>
              </a:cxn>
              <a:cxn ang="0">
                <a:pos x="T6" y="T7"/>
              </a:cxn>
              <a:cxn ang="0">
                <a:pos x="T8" y="T9"/>
              </a:cxn>
              <a:cxn ang="0">
                <a:pos x="T10" y="T11"/>
              </a:cxn>
            </a:cxnLst>
            <a:rect l="0" t="0" r="r" b="b"/>
            <a:pathLst>
              <a:path w="746" h="378">
                <a:moveTo>
                  <a:pt x="0" y="378"/>
                </a:moveTo>
                <a:cubicBezTo>
                  <a:pt x="151" y="369"/>
                  <a:pt x="256" y="352"/>
                  <a:pt x="396" y="312"/>
                </a:cubicBezTo>
                <a:cubicBezTo>
                  <a:pt x="435" y="301"/>
                  <a:pt x="483" y="295"/>
                  <a:pt x="519" y="274"/>
                </a:cubicBezTo>
                <a:cubicBezTo>
                  <a:pt x="539" y="263"/>
                  <a:pt x="576" y="236"/>
                  <a:pt x="576" y="236"/>
                </a:cubicBezTo>
                <a:cubicBezTo>
                  <a:pt x="608" y="189"/>
                  <a:pt x="586" y="214"/>
                  <a:pt x="651" y="170"/>
                </a:cubicBezTo>
                <a:cubicBezTo>
                  <a:pt x="701" y="136"/>
                  <a:pt x="746" y="61"/>
                  <a:pt x="746" y="0"/>
                </a:cubicBezTo>
              </a:path>
            </a:pathLst>
          </a:custGeom>
          <a:noFill/>
          <a:ln w="57150">
            <a:solidFill>
              <a:srgbClr val="FFFF00"/>
            </a:solidFill>
            <a:miter lim="800000"/>
            <a:tailEnd type="triangle" w="sm" len="me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8443" name="任意多边形 18442"/>
          <p:cNvSpPr>
            <a:spLocks noChangeArrowheads="1"/>
          </p:cNvSpPr>
          <p:nvPr/>
        </p:nvSpPr>
        <p:spPr bwMode="auto">
          <a:xfrm>
            <a:off x="4813300" y="3630613"/>
            <a:ext cx="900113" cy="1403350"/>
          </a:xfrm>
          <a:custGeom>
            <a:avLst/>
            <a:gdLst>
              <a:gd name="T0" fmla="*/ 0 w 519"/>
              <a:gd name="T1" fmla="*/ 916 h 916"/>
              <a:gd name="T2" fmla="*/ 113 w 519"/>
              <a:gd name="T3" fmla="*/ 887 h 916"/>
              <a:gd name="T4" fmla="*/ 132 w 519"/>
              <a:gd name="T5" fmla="*/ 859 h 916"/>
              <a:gd name="T6" fmla="*/ 160 w 519"/>
              <a:gd name="T7" fmla="*/ 850 h 916"/>
              <a:gd name="T8" fmla="*/ 226 w 519"/>
              <a:gd name="T9" fmla="*/ 774 h 916"/>
              <a:gd name="T10" fmla="*/ 274 w 519"/>
              <a:gd name="T11" fmla="*/ 689 h 916"/>
              <a:gd name="T12" fmla="*/ 330 w 519"/>
              <a:gd name="T13" fmla="*/ 576 h 916"/>
              <a:gd name="T14" fmla="*/ 349 w 519"/>
              <a:gd name="T15" fmla="*/ 519 h 916"/>
              <a:gd name="T16" fmla="*/ 387 w 519"/>
              <a:gd name="T17" fmla="*/ 463 h 916"/>
              <a:gd name="T18" fmla="*/ 444 w 519"/>
              <a:gd name="T19" fmla="*/ 349 h 916"/>
              <a:gd name="T20" fmla="*/ 500 w 519"/>
              <a:gd name="T21" fmla="*/ 179 h 916"/>
              <a:gd name="T22" fmla="*/ 491 w 519"/>
              <a:gd name="T23" fmla="*/ 0 h 9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19" h="916">
                <a:moveTo>
                  <a:pt x="0" y="916"/>
                </a:moveTo>
                <a:cubicBezTo>
                  <a:pt x="37" y="903"/>
                  <a:pt x="76" y="900"/>
                  <a:pt x="113" y="887"/>
                </a:cubicBezTo>
                <a:cubicBezTo>
                  <a:pt x="119" y="878"/>
                  <a:pt x="123" y="866"/>
                  <a:pt x="132" y="859"/>
                </a:cubicBezTo>
                <a:cubicBezTo>
                  <a:pt x="140" y="853"/>
                  <a:pt x="153" y="857"/>
                  <a:pt x="160" y="850"/>
                </a:cubicBezTo>
                <a:cubicBezTo>
                  <a:pt x="273" y="737"/>
                  <a:pt x="145" y="829"/>
                  <a:pt x="226" y="774"/>
                </a:cubicBezTo>
                <a:cubicBezTo>
                  <a:pt x="237" y="743"/>
                  <a:pt x="274" y="689"/>
                  <a:pt x="274" y="689"/>
                </a:cubicBezTo>
                <a:cubicBezTo>
                  <a:pt x="287" y="648"/>
                  <a:pt x="311" y="614"/>
                  <a:pt x="330" y="576"/>
                </a:cubicBezTo>
                <a:cubicBezTo>
                  <a:pt x="339" y="558"/>
                  <a:pt x="339" y="537"/>
                  <a:pt x="349" y="519"/>
                </a:cubicBezTo>
                <a:cubicBezTo>
                  <a:pt x="360" y="499"/>
                  <a:pt x="387" y="463"/>
                  <a:pt x="387" y="463"/>
                </a:cubicBezTo>
                <a:cubicBezTo>
                  <a:pt x="399" y="424"/>
                  <a:pt x="421" y="384"/>
                  <a:pt x="444" y="349"/>
                </a:cubicBezTo>
                <a:cubicBezTo>
                  <a:pt x="463" y="293"/>
                  <a:pt x="482" y="236"/>
                  <a:pt x="500" y="179"/>
                </a:cubicBezTo>
                <a:cubicBezTo>
                  <a:pt x="507" y="115"/>
                  <a:pt x="519" y="60"/>
                  <a:pt x="491" y="0"/>
                </a:cubicBezTo>
              </a:path>
            </a:pathLst>
          </a:custGeom>
          <a:noFill/>
          <a:ln w="57150">
            <a:solidFill>
              <a:srgbClr val="FFFF00"/>
            </a:solidFill>
            <a:miter lim="800000"/>
            <a:tailEnd type="triangle" w="sm" len="med"/>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8444" name="任意多边形 18443"/>
          <p:cNvSpPr>
            <a:spLocks noChangeArrowheads="1"/>
          </p:cNvSpPr>
          <p:nvPr/>
        </p:nvSpPr>
        <p:spPr bwMode="auto">
          <a:xfrm>
            <a:off x="4886325" y="3162300"/>
            <a:ext cx="503238" cy="107950"/>
          </a:xfrm>
          <a:custGeom>
            <a:avLst/>
            <a:gdLst>
              <a:gd name="T0" fmla="*/ 104 w 104"/>
              <a:gd name="T1" fmla="*/ 95 h 95"/>
              <a:gd name="T2" fmla="*/ 94 w 104"/>
              <a:gd name="T3" fmla="*/ 67 h 95"/>
              <a:gd name="T4" fmla="*/ 66 w 104"/>
              <a:gd name="T5" fmla="*/ 48 h 95"/>
              <a:gd name="T6" fmla="*/ 0 w 104"/>
              <a:gd name="T7" fmla="*/ 0 h 95"/>
            </a:gdLst>
            <a:ahLst/>
            <a:cxnLst>
              <a:cxn ang="0">
                <a:pos x="T0" y="T1"/>
              </a:cxn>
              <a:cxn ang="0">
                <a:pos x="T2" y="T3"/>
              </a:cxn>
              <a:cxn ang="0">
                <a:pos x="T4" y="T5"/>
              </a:cxn>
              <a:cxn ang="0">
                <a:pos x="T6" y="T7"/>
              </a:cxn>
            </a:cxnLst>
            <a:rect l="0" t="0" r="r" b="b"/>
            <a:pathLst>
              <a:path w="104" h="95">
                <a:moveTo>
                  <a:pt x="104" y="95"/>
                </a:moveTo>
                <a:cubicBezTo>
                  <a:pt x="101" y="86"/>
                  <a:pt x="100" y="75"/>
                  <a:pt x="94" y="67"/>
                </a:cubicBezTo>
                <a:cubicBezTo>
                  <a:pt x="87" y="58"/>
                  <a:pt x="75" y="55"/>
                  <a:pt x="66" y="48"/>
                </a:cubicBezTo>
                <a:cubicBezTo>
                  <a:pt x="47" y="32"/>
                  <a:pt x="28" y="0"/>
                  <a:pt x="0" y="0"/>
                </a:cubicBezTo>
              </a:path>
            </a:pathLst>
          </a:custGeom>
          <a:noFill/>
          <a:ln w="57150">
            <a:solidFill>
              <a:srgbClr val="FFFF00"/>
            </a:solidFill>
            <a:miter lim="800000"/>
            <a:tailEnd type="triangle" w="sm" len="sm"/>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
        <p:nvSpPr>
          <p:cNvPr id="18445" name="矩形 18444"/>
          <p:cNvSpPr>
            <a:spLocks noChangeArrowheads="1"/>
          </p:cNvSpPr>
          <p:nvPr/>
        </p:nvSpPr>
        <p:spPr bwMode="auto">
          <a:xfrm rot="10783800" flipV="1">
            <a:off x="3692525" y="5735638"/>
            <a:ext cx="1798638" cy="521970"/>
          </a:xfrm>
          <a:prstGeom prst="rect">
            <a:avLst/>
          </a:prstGeom>
          <a:solidFill>
            <a:schemeClr val="bg1">
              <a:alpha val="56078"/>
            </a:schemeClr>
          </a:solidFill>
          <a:ln>
            <a:noFill/>
          </a:ln>
        </p:spPr>
        <p:txBody>
          <a:bodyPr>
            <a:spAutoFit/>
          </a:bodyPr>
          <a:lstStyle/>
          <a:p>
            <a:r>
              <a:rPr lang="zh-CN" altLang="en-US" sz="2800" b="1" dirty="0">
                <a:latin typeface="微软雅黑" panose="020B0503020204020204" pitchFamily="34" charset="-122"/>
                <a:ea typeface="微软雅黑" panose="020B0503020204020204" pitchFamily="34" charset="-122"/>
              </a:rPr>
              <a:t>占香港岛</a:t>
            </a:r>
            <a:endParaRPr lang="zh-CN" altLang="en-US" sz="2800" b="1" dirty="0">
              <a:latin typeface="微软雅黑" panose="020B0503020204020204" pitchFamily="34" charset="-122"/>
              <a:ea typeface="微软雅黑" panose="020B0503020204020204" pitchFamily="34" charset="-122"/>
            </a:endParaRPr>
          </a:p>
        </p:txBody>
      </p:sp>
      <p:sp>
        <p:nvSpPr>
          <p:cNvPr id="18446" name="矩形 18445"/>
          <p:cNvSpPr>
            <a:spLocks noChangeArrowheads="1"/>
          </p:cNvSpPr>
          <p:nvPr/>
        </p:nvSpPr>
        <p:spPr bwMode="auto">
          <a:xfrm>
            <a:off x="6053138" y="3270250"/>
            <a:ext cx="1338262" cy="953135"/>
          </a:xfrm>
          <a:prstGeom prst="rect">
            <a:avLst/>
          </a:prstGeom>
          <a:solidFill>
            <a:schemeClr val="bg1">
              <a:alpha val="56078"/>
            </a:schemeClr>
          </a:solidFill>
          <a:ln>
            <a:noFill/>
          </a:ln>
        </p:spPr>
        <p:txBody>
          <a:bodyPr>
            <a:spAutoFit/>
          </a:bodyPr>
          <a:lstStyle/>
          <a:p>
            <a:r>
              <a:rPr lang="zh-CN" altLang="en-US" sz="2800" b="1" dirty="0">
                <a:latin typeface="微软雅黑" panose="020B0503020204020204" pitchFamily="34" charset="-122"/>
                <a:ea typeface="微软雅黑" panose="020B0503020204020204" pitchFamily="34" charset="-122"/>
              </a:rPr>
              <a:t>进吴淞，占镇江</a:t>
            </a:r>
            <a:endParaRPr lang="zh-CN" altLang="en-US" sz="2800" b="1" dirty="0">
              <a:latin typeface="微软雅黑" panose="020B0503020204020204" pitchFamily="34" charset="-122"/>
              <a:ea typeface="微软雅黑" panose="020B0503020204020204" pitchFamily="34" charset="-122"/>
            </a:endParaRPr>
          </a:p>
        </p:txBody>
      </p:sp>
      <p:sp>
        <p:nvSpPr>
          <p:cNvPr id="18447" name="矩形 18446"/>
          <p:cNvSpPr>
            <a:spLocks noChangeArrowheads="1"/>
          </p:cNvSpPr>
          <p:nvPr/>
        </p:nvSpPr>
        <p:spPr bwMode="auto">
          <a:xfrm>
            <a:off x="5210175" y="2586038"/>
            <a:ext cx="1690688" cy="521970"/>
          </a:xfrm>
          <a:prstGeom prst="rect">
            <a:avLst/>
          </a:prstGeom>
          <a:solidFill>
            <a:schemeClr val="bg1">
              <a:alpha val="56078"/>
            </a:schemeClr>
          </a:solidFill>
          <a:ln>
            <a:noFill/>
          </a:ln>
        </p:spPr>
        <p:txBody>
          <a:bodyPr>
            <a:spAutoFit/>
          </a:bodyPr>
          <a:lstStyle/>
          <a:p>
            <a:r>
              <a:rPr lang="zh-CN" altLang="en-US" sz="2800" b="1" dirty="0">
                <a:latin typeface="微软雅黑" panose="020B0503020204020204" pitchFamily="34" charset="-122"/>
                <a:ea typeface="微软雅黑" panose="020B0503020204020204" pitchFamily="34" charset="-122"/>
              </a:rPr>
              <a:t>逼近南京</a:t>
            </a:r>
            <a:endParaRPr lang="zh-CN" altLang="en-US" sz="2800" b="1" dirty="0">
              <a:latin typeface="微软雅黑" panose="020B0503020204020204" pitchFamily="34" charset="-122"/>
              <a:ea typeface="微软雅黑" panose="020B0503020204020204" pitchFamily="34" charset="-122"/>
            </a:endParaRPr>
          </a:p>
        </p:txBody>
      </p:sp>
      <p:sp>
        <p:nvSpPr>
          <p:cNvPr id="26638" name="矩形 18447"/>
          <p:cNvSpPr>
            <a:spLocks noChangeArrowheads="1"/>
          </p:cNvSpPr>
          <p:nvPr/>
        </p:nvSpPr>
        <p:spPr bwMode="auto">
          <a:xfrm>
            <a:off x="7493000" y="4509120"/>
            <a:ext cx="2706688" cy="152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nSpc>
                <a:spcPct val="150000"/>
              </a:lnSpc>
            </a:pPr>
            <a:r>
              <a:rPr lang="zh-CN" altLang="en-US" sz="3200" b="1" dirty="0">
                <a:latin typeface="微软雅黑" panose="020B0503020204020204" pitchFamily="34" charset="-122"/>
                <a:ea typeface="微软雅黑" panose="020B0503020204020204" pitchFamily="34" charset="-122"/>
              </a:rPr>
              <a:t>第二阶段</a:t>
            </a:r>
            <a:br>
              <a:rPr lang="zh-CN" altLang="en-US" sz="3200" b="1" dirty="0">
                <a:latin typeface="微软雅黑" panose="020B0503020204020204" pitchFamily="34" charset="-122"/>
                <a:ea typeface="微软雅黑" panose="020B0503020204020204" pitchFamily="34" charset="-122"/>
              </a:rPr>
            </a:br>
            <a:r>
              <a:rPr lang="en-US" altLang="zh-CN" sz="3200" b="1" dirty="0">
                <a:latin typeface="微软雅黑" panose="020B0503020204020204" pitchFamily="34" charset="-122"/>
                <a:ea typeface="微软雅黑" panose="020B0503020204020204" pitchFamily="34" charset="-122"/>
              </a:rPr>
              <a:t>1841</a:t>
            </a:r>
            <a:r>
              <a:rPr lang="zh-CN" altLang="en-US" sz="3200" b="1" dirty="0">
                <a:latin typeface="微软雅黑" panose="020B0503020204020204" pitchFamily="34" charset="-122"/>
                <a:ea typeface="微软雅黑" panose="020B0503020204020204" pitchFamily="34" charset="-122"/>
              </a:rPr>
              <a:t>年秋</a:t>
            </a:r>
            <a:r>
              <a:rPr lang="en-US" altLang="zh-CN" sz="3200" b="1" dirty="0">
                <a:latin typeface="微软雅黑" panose="020B0503020204020204" pitchFamily="34" charset="-122"/>
                <a:ea typeface="微软雅黑" panose="020B0503020204020204" pitchFamily="34" charset="-122"/>
              </a:rPr>
              <a:t>—1842</a:t>
            </a:r>
            <a:r>
              <a:rPr lang="zh-CN" altLang="en-US" sz="3200" b="1" dirty="0">
                <a:latin typeface="微软雅黑" panose="020B0503020204020204" pitchFamily="34" charset="-122"/>
                <a:ea typeface="微软雅黑" panose="020B0503020204020204" pitchFamily="34" charset="-122"/>
              </a:rPr>
              <a:t>年</a:t>
            </a:r>
            <a:r>
              <a:rPr lang="en-US" altLang="zh-CN" sz="3200" b="1" dirty="0">
                <a:latin typeface="微软雅黑" panose="020B0503020204020204" pitchFamily="34" charset="-122"/>
                <a:ea typeface="微软雅黑" panose="020B0503020204020204" pitchFamily="34" charset="-122"/>
              </a:rPr>
              <a:t>8</a:t>
            </a:r>
            <a:r>
              <a:rPr lang="zh-CN" altLang="en-US" sz="3200" b="1" dirty="0">
                <a:latin typeface="微软雅黑" panose="020B0503020204020204" pitchFamily="34" charset="-122"/>
                <a:ea typeface="微软雅黑" panose="020B0503020204020204" pitchFamily="34" charset="-122"/>
              </a:rPr>
              <a:t>月</a:t>
            </a:r>
            <a:endParaRPr lang="zh-CN" altLang="en-US" sz="3200" b="1" dirty="0">
              <a:latin typeface="微软雅黑" panose="020B0503020204020204" pitchFamily="34" charset="-122"/>
              <a:ea typeface="微软雅黑" panose="020B0503020204020204" pitchFamily="34" charset="-122"/>
            </a:endParaRPr>
          </a:p>
        </p:txBody>
      </p:sp>
      <p:sp>
        <p:nvSpPr>
          <p:cNvPr id="18449" name="矩形 18448"/>
          <p:cNvSpPr>
            <a:spLocks noChangeArrowheads="1"/>
          </p:cNvSpPr>
          <p:nvPr/>
        </p:nvSpPr>
        <p:spPr bwMode="auto">
          <a:xfrm>
            <a:off x="5462588" y="4386263"/>
            <a:ext cx="1443037" cy="1383665"/>
          </a:xfrm>
          <a:prstGeom prst="rect">
            <a:avLst/>
          </a:prstGeom>
          <a:solidFill>
            <a:schemeClr val="bg1">
              <a:alpha val="56078"/>
            </a:schemeClr>
          </a:solidFill>
          <a:ln>
            <a:noFill/>
          </a:ln>
        </p:spPr>
        <p:txBody>
          <a:bodyPr>
            <a:spAutoFit/>
          </a:bodyPr>
          <a:lstStyle/>
          <a:p>
            <a:r>
              <a:rPr lang="zh-CN" altLang="en-US" sz="2800" b="1" dirty="0">
                <a:latin typeface="微软雅黑" panose="020B0503020204020204" pitchFamily="34" charset="-122"/>
                <a:ea typeface="微软雅黑" panose="020B0503020204020204" pitchFamily="34" charset="-122"/>
              </a:rPr>
              <a:t>厦门 定海  宁波失守</a:t>
            </a:r>
            <a:endParaRPr lang="zh-CN" altLang="en-US" sz="2800" b="1" dirty="0">
              <a:latin typeface="微软雅黑" panose="020B0503020204020204" pitchFamily="34" charset="-122"/>
              <a:ea typeface="微软雅黑" panose="020B0503020204020204" pitchFamily="34" charset="-122"/>
            </a:endParaRPr>
          </a:p>
        </p:txBody>
      </p:sp>
      <p:sp>
        <p:nvSpPr>
          <p:cNvPr id="18450" name="任意多边形 18449"/>
          <p:cNvSpPr>
            <a:spLocks noChangeArrowheads="1"/>
          </p:cNvSpPr>
          <p:nvPr/>
        </p:nvSpPr>
        <p:spPr bwMode="auto">
          <a:xfrm>
            <a:off x="5426075" y="3305175"/>
            <a:ext cx="215900" cy="252413"/>
          </a:xfrm>
          <a:custGeom>
            <a:avLst/>
            <a:gdLst>
              <a:gd name="T0" fmla="*/ 104 w 104"/>
              <a:gd name="T1" fmla="*/ 95 h 95"/>
              <a:gd name="T2" fmla="*/ 94 w 104"/>
              <a:gd name="T3" fmla="*/ 67 h 95"/>
              <a:gd name="T4" fmla="*/ 66 w 104"/>
              <a:gd name="T5" fmla="*/ 48 h 95"/>
              <a:gd name="T6" fmla="*/ 0 w 104"/>
              <a:gd name="T7" fmla="*/ 0 h 95"/>
            </a:gdLst>
            <a:ahLst/>
            <a:cxnLst>
              <a:cxn ang="0">
                <a:pos x="T0" y="T1"/>
              </a:cxn>
              <a:cxn ang="0">
                <a:pos x="T2" y="T3"/>
              </a:cxn>
              <a:cxn ang="0">
                <a:pos x="T4" y="T5"/>
              </a:cxn>
              <a:cxn ang="0">
                <a:pos x="T6" y="T7"/>
              </a:cxn>
            </a:cxnLst>
            <a:rect l="0" t="0" r="r" b="b"/>
            <a:pathLst>
              <a:path w="104" h="95">
                <a:moveTo>
                  <a:pt x="104" y="95"/>
                </a:moveTo>
                <a:cubicBezTo>
                  <a:pt x="101" y="86"/>
                  <a:pt x="100" y="75"/>
                  <a:pt x="94" y="67"/>
                </a:cubicBezTo>
                <a:cubicBezTo>
                  <a:pt x="87" y="58"/>
                  <a:pt x="75" y="55"/>
                  <a:pt x="66" y="48"/>
                </a:cubicBezTo>
                <a:cubicBezTo>
                  <a:pt x="47" y="32"/>
                  <a:pt x="28" y="0"/>
                  <a:pt x="0" y="0"/>
                </a:cubicBezTo>
              </a:path>
            </a:pathLst>
          </a:custGeom>
          <a:noFill/>
          <a:ln w="57150">
            <a:solidFill>
              <a:srgbClr val="FFFF00"/>
            </a:solidFill>
            <a:miter lim="800000"/>
            <a:tailEnd type="triangle" w="sm" len="sm"/>
          </a:ln>
          <a:extLst>
            <a:ext uri="{909E8E84-426E-40DD-AFC4-6F175D3DCCD1}">
              <a14:hiddenFill xmlns:a14="http://schemas.microsoft.com/office/drawing/2010/main">
                <a:solidFill>
                  <a:srgbClr val="FFFFFF"/>
                </a:solidFill>
              </a14:hiddenFill>
            </a:ext>
          </a:extLst>
        </p:spPr>
        <p:txBody>
          <a:bodyPr/>
          <a:lstStyle/>
          <a:p>
            <a:endParaRPr lang="zh-CN" altLang="en-US"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8441"/>
                                        </p:tgtEl>
                                        <p:attrNameLst>
                                          <p:attrName>style.visibility</p:attrName>
                                        </p:attrNameLst>
                                      </p:cBhvr>
                                      <p:to>
                                        <p:strVal val="visible"/>
                                      </p:to>
                                    </p:set>
                                    <p:animEffect transition="in" filter="wipe(down)">
                                      <p:cBhvr>
                                        <p:cTn id="7" dur="500"/>
                                        <p:tgtEl>
                                          <p:spTgt spid="18441"/>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8445"/>
                                        </p:tgtEl>
                                        <p:attrNameLst>
                                          <p:attrName>style.visibility</p:attrName>
                                        </p:attrNameLst>
                                      </p:cBhvr>
                                      <p:to>
                                        <p:strVal val="visible"/>
                                      </p:to>
                                    </p:set>
                                    <p:animEffect transition="in" filter="wipe(left)">
                                      <p:cBhvr>
                                        <p:cTn id="10" dur="500"/>
                                        <p:tgtEl>
                                          <p:spTgt spid="1844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nodeType="clickEffect">
                                  <p:stCondLst>
                                    <p:cond delay="0"/>
                                  </p:stCondLst>
                                  <p:childTnLst>
                                    <p:set>
                                      <p:cBhvr>
                                        <p:cTn id="14" dur="1" fill="hold">
                                          <p:stCondLst>
                                            <p:cond delay="0"/>
                                          </p:stCondLst>
                                        </p:cTn>
                                        <p:tgtEl>
                                          <p:spTgt spid="18442"/>
                                        </p:tgtEl>
                                        <p:attrNameLst>
                                          <p:attrName>style.visibility</p:attrName>
                                        </p:attrNameLst>
                                      </p:cBhvr>
                                      <p:to>
                                        <p:strVal val="visible"/>
                                      </p:to>
                                    </p:set>
                                    <p:animEffect transition="in" filter="wipe(down)">
                                      <p:cBhvr>
                                        <p:cTn id="15" dur="1000"/>
                                        <p:tgtEl>
                                          <p:spTgt spid="18442"/>
                                        </p:tgtEl>
                                      </p:cBhvr>
                                    </p:animEffect>
                                  </p:childTnLst>
                                </p:cTn>
                              </p:par>
                            </p:childTnLst>
                          </p:cTn>
                        </p:par>
                        <p:par>
                          <p:cTn id="16" fill="hold">
                            <p:stCondLst>
                              <p:cond delay="1000"/>
                            </p:stCondLst>
                            <p:childTnLst>
                              <p:par>
                                <p:cTn id="17" presetID="18" presetClass="entr" presetSubtype="3" fill="hold" nodeType="afterEffect">
                                  <p:stCondLst>
                                    <p:cond delay="0"/>
                                  </p:stCondLst>
                                  <p:childTnLst>
                                    <p:set>
                                      <p:cBhvr>
                                        <p:cTn id="18" dur="1" fill="hold">
                                          <p:stCondLst>
                                            <p:cond delay="0"/>
                                          </p:stCondLst>
                                        </p:cTn>
                                        <p:tgtEl>
                                          <p:spTgt spid="18443"/>
                                        </p:tgtEl>
                                        <p:attrNameLst>
                                          <p:attrName>style.visibility</p:attrName>
                                        </p:attrNameLst>
                                      </p:cBhvr>
                                      <p:to>
                                        <p:strVal val="visible"/>
                                      </p:to>
                                    </p:set>
                                    <p:animEffect transition="in" filter="strips(upRight)">
                                      <p:cBhvr>
                                        <p:cTn id="19" dur="1000"/>
                                        <p:tgtEl>
                                          <p:spTgt spid="18443"/>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8449"/>
                                        </p:tgtEl>
                                        <p:attrNameLst>
                                          <p:attrName>style.visibility</p:attrName>
                                        </p:attrNameLst>
                                      </p:cBhvr>
                                      <p:to>
                                        <p:strVal val="visible"/>
                                      </p:to>
                                    </p:set>
                                    <p:anim calcmode="lin" valueType="num">
                                      <p:cBhvr>
                                        <p:cTn id="22" dur="500" fill="hold"/>
                                        <p:tgtEl>
                                          <p:spTgt spid="18449"/>
                                        </p:tgtEl>
                                        <p:attrNameLst>
                                          <p:attrName>ppt_x</p:attrName>
                                        </p:attrNameLst>
                                      </p:cBhvr>
                                      <p:tavLst>
                                        <p:tav tm="0">
                                          <p:val>
                                            <p:strVal val="#ppt_x"/>
                                          </p:val>
                                        </p:tav>
                                        <p:tav tm="100000">
                                          <p:val>
                                            <p:strVal val="#ppt_x"/>
                                          </p:val>
                                        </p:tav>
                                      </p:tavLst>
                                    </p:anim>
                                    <p:anim calcmode="lin" valueType="num">
                                      <p:cBhvr>
                                        <p:cTn id="23" dur="500" fill="hold"/>
                                        <p:tgtEl>
                                          <p:spTgt spid="18449"/>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8" presetClass="entr" presetSubtype="9" fill="hold" nodeType="clickEffect">
                                  <p:stCondLst>
                                    <p:cond delay="0"/>
                                  </p:stCondLst>
                                  <p:childTnLst>
                                    <p:set>
                                      <p:cBhvr>
                                        <p:cTn id="27" dur="1" fill="hold">
                                          <p:stCondLst>
                                            <p:cond delay="0"/>
                                          </p:stCondLst>
                                        </p:cTn>
                                        <p:tgtEl>
                                          <p:spTgt spid="18450"/>
                                        </p:tgtEl>
                                        <p:attrNameLst>
                                          <p:attrName>style.visibility</p:attrName>
                                        </p:attrNameLst>
                                      </p:cBhvr>
                                      <p:to>
                                        <p:strVal val="visible"/>
                                      </p:to>
                                    </p:set>
                                    <p:animEffect transition="in" filter="strips(upLeft)">
                                      <p:cBhvr>
                                        <p:cTn id="28" dur="500"/>
                                        <p:tgtEl>
                                          <p:spTgt spid="18450"/>
                                        </p:tgtEl>
                                      </p:cBhvr>
                                    </p:animEffect>
                                  </p:childTnLst>
                                </p:cTn>
                              </p:par>
                              <p:par>
                                <p:cTn id="29" presetID="2" presetClass="entr" presetSubtype="4" fill="hold" grpId="0" nodeType="withEffect">
                                  <p:stCondLst>
                                    <p:cond delay="0"/>
                                  </p:stCondLst>
                                  <p:childTnLst>
                                    <p:set>
                                      <p:cBhvr>
                                        <p:cTn id="30" dur="1" fill="hold">
                                          <p:stCondLst>
                                            <p:cond delay="0"/>
                                          </p:stCondLst>
                                        </p:cTn>
                                        <p:tgtEl>
                                          <p:spTgt spid="18446"/>
                                        </p:tgtEl>
                                        <p:attrNameLst>
                                          <p:attrName>style.visibility</p:attrName>
                                        </p:attrNameLst>
                                      </p:cBhvr>
                                      <p:to>
                                        <p:strVal val="visible"/>
                                      </p:to>
                                    </p:set>
                                    <p:anim calcmode="lin" valueType="num">
                                      <p:cBhvr>
                                        <p:cTn id="31" dur="500" fill="hold"/>
                                        <p:tgtEl>
                                          <p:spTgt spid="18446"/>
                                        </p:tgtEl>
                                        <p:attrNameLst>
                                          <p:attrName>ppt_x</p:attrName>
                                        </p:attrNameLst>
                                      </p:cBhvr>
                                      <p:tavLst>
                                        <p:tav tm="0">
                                          <p:val>
                                            <p:strVal val="#ppt_x"/>
                                          </p:val>
                                        </p:tav>
                                        <p:tav tm="100000">
                                          <p:val>
                                            <p:strVal val="#ppt_x"/>
                                          </p:val>
                                        </p:tav>
                                      </p:tavLst>
                                    </p:anim>
                                    <p:anim calcmode="lin" valueType="num">
                                      <p:cBhvr>
                                        <p:cTn id="32" dur="500" fill="hold"/>
                                        <p:tgtEl>
                                          <p:spTgt spid="1844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8" presetClass="entr" presetSubtype="9" fill="hold" nodeType="clickEffect">
                                  <p:stCondLst>
                                    <p:cond delay="0"/>
                                  </p:stCondLst>
                                  <p:childTnLst>
                                    <p:set>
                                      <p:cBhvr>
                                        <p:cTn id="36" dur="1" fill="hold">
                                          <p:stCondLst>
                                            <p:cond delay="0"/>
                                          </p:stCondLst>
                                        </p:cTn>
                                        <p:tgtEl>
                                          <p:spTgt spid="18444"/>
                                        </p:tgtEl>
                                        <p:attrNameLst>
                                          <p:attrName>style.visibility</p:attrName>
                                        </p:attrNameLst>
                                      </p:cBhvr>
                                      <p:to>
                                        <p:strVal val="visible"/>
                                      </p:to>
                                    </p:set>
                                    <p:animEffect transition="in" filter="strips(upLeft)">
                                      <p:cBhvr>
                                        <p:cTn id="37" dur="500"/>
                                        <p:tgtEl>
                                          <p:spTgt spid="18444"/>
                                        </p:tgtEl>
                                      </p:cBhvr>
                                    </p:animEffect>
                                  </p:childTnLst>
                                </p:cTn>
                              </p:par>
                              <p:par>
                                <p:cTn id="38" presetID="2" presetClass="entr" presetSubtype="4" fill="hold" grpId="0" nodeType="withEffect">
                                  <p:stCondLst>
                                    <p:cond delay="0"/>
                                  </p:stCondLst>
                                  <p:childTnLst>
                                    <p:set>
                                      <p:cBhvr>
                                        <p:cTn id="39" dur="1" fill="hold">
                                          <p:stCondLst>
                                            <p:cond delay="0"/>
                                          </p:stCondLst>
                                        </p:cTn>
                                        <p:tgtEl>
                                          <p:spTgt spid="18447"/>
                                        </p:tgtEl>
                                        <p:attrNameLst>
                                          <p:attrName>style.visibility</p:attrName>
                                        </p:attrNameLst>
                                      </p:cBhvr>
                                      <p:to>
                                        <p:strVal val="visible"/>
                                      </p:to>
                                    </p:set>
                                    <p:anim calcmode="lin" valueType="num">
                                      <p:cBhvr>
                                        <p:cTn id="40" dur="500" fill="hold"/>
                                        <p:tgtEl>
                                          <p:spTgt spid="18447"/>
                                        </p:tgtEl>
                                        <p:attrNameLst>
                                          <p:attrName>ppt_x</p:attrName>
                                        </p:attrNameLst>
                                      </p:cBhvr>
                                      <p:tavLst>
                                        <p:tav tm="0">
                                          <p:val>
                                            <p:strVal val="#ppt_x"/>
                                          </p:val>
                                        </p:tav>
                                        <p:tav tm="100000">
                                          <p:val>
                                            <p:strVal val="#ppt_x"/>
                                          </p:val>
                                        </p:tav>
                                      </p:tavLst>
                                    </p:anim>
                                    <p:anim calcmode="lin" valueType="num">
                                      <p:cBhvr>
                                        <p:cTn id="41" dur="500" fill="hold"/>
                                        <p:tgtEl>
                                          <p:spTgt spid="184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5" grpId="0" bldLvl="0" animBg="1"/>
      <p:bldP spid="18446" grpId="0" bldLvl="0" animBg="1"/>
      <p:bldP spid="18447" grpId="0" bldLvl="0" animBg="1"/>
      <p:bldP spid="18449"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2" name="文本框 30731"/>
          <p:cNvSpPr txBox="1"/>
          <p:nvPr/>
        </p:nvSpPr>
        <p:spPr>
          <a:xfrm>
            <a:off x="3359696" y="980728"/>
            <a:ext cx="5911850" cy="706755"/>
          </a:xfrm>
          <a:prstGeom prst="rect">
            <a:avLst/>
          </a:prstGeom>
          <a:noFill/>
          <a:ln w="9525">
            <a:noFill/>
          </a:ln>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spcBef>
                <a:spcPct val="50000"/>
              </a:spcBef>
              <a:buFontTx/>
              <a:buNone/>
              <a:defRPr/>
            </a:pPr>
            <a:r>
              <a:rPr lang="zh-CN" altLang="en-US" sz="4000" b="1" dirty="0">
                <a:latin typeface="文鼎CS中黑" panose="020B0604020202020204" charset="0"/>
                <a:ea typeface="微软雅黑" panose="020B0503020204020204" pitchFamily="34" charset="-122"/>
              </a:rPr>
              <a:t>战争终以清朝的失败结束</a:t>
            </a:r>
            <a:endParaRPr lang="zh-CN" altLang="en-US" sz="4000" b="1" dirty="0">
              <a:latin typeface="文鼎CS中黑" panose="020B0604020202020204" charset="0"/>
              <a:ea typeface="微软雅黑" panose="020B0503020204020204" pitchFamily="34" charset="-122"/>
            </a:endParaRPr>
          </a:p>
        </p:txBody>
      </p:sp>
      <p:sp>
        <p:nvSpPr>
          <p:cNvPr id="30723" name="文本框 30722"/>
          <p:cNvSpPr txBox="1"/>
          <p:nvPr/>
        </p:nvSpPr>
        <p:spPr>
          <a:xfrm>
            <a:off x="3444875" y="1773238"/>
            <a:ext cx="6278880" cy="706755"/>
          </a:xfrm>
          <a:prstGeom prst="rect">
            <a:avLst/>
          </a:prstGeom>
          <a:noFill/>
          <a:ln w="9525">
            <a:noFill/>
          </a:ln>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defRPr/>
            </a:pPr>
            <a:r>
              <a:rPr lang="zh-CN" altLang="en-US" sz="4000" b="1" dirty="0">
                <a:latin typeface="文鼎CS中黑" panose="020B0604020202020204" charset="0"/>
                <a:ea typeface="微软雅黑" panose="020B0503020204020204" pitchFamily="34" charset="-122"/>
              </a:rPr>
              <a:t>清政府失败的原因有哪些？</a:t>
            </a:r>
            <a:endParaRPr lang="zh-CN" altLang="en-US" sz="4000" b="1" dirty="0">
              <a:latin typeface="文鼎CS中黑" panose="020B0604020202020204" charset="0"/>
              <a:ea typeface="微软雅黑" panose="020B0503020204020204" pitchFamily="34" charset="-122"/>
            </a:endParaRPr>
          </a:p>
        </p:txBody>
      </p:sp>
      <p:sp>
        <p:nvSpPr>
          <p:cNvPr id="51208" name="Text Box 5"/>
          <p:cNvSpPr txBox="1">
            <a:spLocks noChangeArrowheads="1"/>
          </p:cNvSpPr>
          <p:nvPr/>
        </p:nvSpPr>
        <p:spPr bwMode="auto">
          <a:xfrm>
            <a:off x="3517900" y="2565400"/>
            <a:ext cx="6840538" cy="2223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tIns="46800" rIns="90000" bIns="4680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3200" b="1" dirty="0">
                <a:latin typeface="微软雅黑" panose="020B0503020204020204" pitchFamily="34" charset="-122"/>
                <a:ea typeface="微软雅黑" panose="020B0503020204020204" pitchFamily="34" charset="-122"/>
              </a:rPr>
              <a:t>1</a:t>
            </a:r>
            <a:r>
              <a:rPr lang="zh-CN" altLang="en-US" sz="3200" b="1" dirty="0">
                <a:latin typeface="微软雅黑" panose="020B0503020204020204" pitchFamily="34" charset="-122"/>
                <a:ea typeface="微软雅黑" panose="020B0503020204020204" pitchFamily="34" charset="-122"/>
              </a:rPr>
              <a:t>）清朝统治者昏庸愚昧，对内敌视人民，对外妥协投降；</a:t>
            </a:r>
            <a:endParaRPr lang="en-US" altLang="zh-CN" sz="3200" b="1" dirty="0">
              <a:latin typeface="微软雅黑" panose="020B0503020204020204" pitchFamily="34" charset="-122"/>
              <a:ea typeface="微软雅黑" panose="020B0503020204020204" pitchFamily="34" charset="-122"/>
            </a:endParaRPr>
          </a:p>
          <a:p>
            <a:pPr>
              <a:lnSpc>
                <a:spcPct val="150000"/>
              </a:lnSpc>
            </a:pPr>
            <a:r>
              <a:rPr lang="en-US" altLang="zh-CN" sz="3200" b="1" dirty="0">
                <a:latin typeface="微软雅黑" panose="020B0503020204020204" pitchFamily="34" charset="-122"/>
                <a:ea typeface="微软雅黑" panose="020B0503020204020204" pitchFamily="34" charset="-122"/>
                <a:sym typeface="宋体" panose="02010600030101010101" pitchFamily="2" charset="-122"/>
              </a:rPr>
              <a:t>2</a:t>
            </a:r>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）经济落后，武器落后等。</a:t>
            </a:r>
            <a:endParaRPr lang="zh-CN" altLang="en-US"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52226" name="矩形 52225"/>
          <p:cNvSpPr>
            <a:spLocks noChangeArrowheads="1"/>
          </p:cNvSpPr>
          <p:nvPr/>
        </p:nvSpPr>
        <p:spPr bwMode="auto">
          <a:xfrm>
            <a:off x="2961481" y="4400788"/>
            <a:ext cx="7953375" cy="17532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3600" b="1" dirty="0">
                <a:latin typeface="微软雅黑" panose="020B0503020204020204" pitchFamily="34" charset="-122"/>
                <a:ea typeface="微软雅黑" panose="020B0503020204020204" pitchFamily="34" charset="-122"/>
              </a:rPr>
              <a:t>客观原因</a:t>
            </a:r>
            <a:r>
              <a:rPr lang="en-US" altLang="zh-CN" sz="3600" b="1" dirty="0">
                <a:latin typeface="华文中宋" panose="02010600040101010101" charset="-122"/>
                <a:ea typeface="华文中宋" panose="02010600040101010101" charset="-122"/>
              </a:rPr>
              <a:t>── </a:t>
            </a:r>
            <a:r>
              <a:rPr lang="zh-CN" altLang="en-US" sz="3600" b="1" dirty="0">
                <a:latin typeface="微软雅黑" panose="020B0503020204020204" pitchFamily="34" charset="-122"/>
                <a:ea typeface="微软雅黑" panose="020B0503020204020204" pitchFamily="34" charset="-122"/>
              </a:rPr>
              <a:t>英国综合国力强大</a:t>
            </a:r>
            <a:endParaRPr lang="en-US" altLang="zh-CN" sz="3600" b="1" dirty="0">
              <a:latin typeface="微软雅黑" panose="020B0503020204020204" pitchFamily="34" charset="-122"/>
              <a:ea typeface="微软雅黑" panose="020B0503020204020204" pitchFamily="34" charset="-122"/>
            </a:endParaRPr>
          </a:p>
          <a:p>
            <a:pPr>
              <a:lnSpc>
                <a:spcPct val="150000"/>
              </a:lnSpc>
            </a:pPr>
            <a:r>
              <a:rPr lang="zh-CN" altLang="en-US" sz="3600" b="1" dirty="0">
                <a:latin typeface="微软雅黑" panose="020B0503020204020204" pitchFamily="34" charset="-122"/>
                <a:ea typeface="微软雅黑" panose="020B0503020204020204" pitchFamily="34" charset="-122"/>
              </a:rPr>
              <a:t>根本原因</a:t>
            </a:r>
            <a:r>
              <a:rPr lang="en-US" altLang="zh-CN" sz="3600" b="1" dirty="0">
                <a:latin typeface="华文中宋" panose="02010600040101010101" charset="-122"/>
                <a:ea typeface="华文中宋" panose="02010600040101010101" charset="-122"/>
              </a:rPr>
              <a:t>──</a:t>
            </a:r>
            <a:r>
              <a:rPr lang="zh-CN" altLang="en-US" sz="3600" b="1" dirty="0">
                <a:latin typeface="微软雅黑" panose="020B0503020204020204" pitchFamily="34" charset="-122"/>
                <a:ea typeface="微软雅黑" panose="020B0503020204020204" pitchFamily="34" charset="-122"/>
              </a:rPr>
              <a:t>中国落后的封建制度</a:t>
            </a:r>
            <a:endParaRPr lang="zh-CN" altLang="en-US" sz="3600" b="1" dirty="0">
              <a:latin typeface="Times New Roman" panose="02020603050405020304" pitchFamily="18" charset="0"/>
              <a:ea typeface="微软雅黑" panose="020B0503020204020204" pitchFamily="34" charset="-122"/>
            </a:endParaRPr>
          </a:p>
        </p:txBody>
      </p:sp>
      <p:sp>
        <p:nvSpPr>
          <p:cNvPr id="8" name="文本框 15"/>
          <p:cNvSpPr txBox="1"/>
          <p:nvPr/>
        </p:nvSpPr>
        <p:spPr>
          <a:xfrm>
            <a:off x="1787846" y="404664"/>
            <a:ext cx="1437133"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threePt" dir="t"/>
            </a:scene3d>
          </a:bodyPr>
          <a:lstStyle/>
          <a:p>
            <a:pPr>
              <a:buFontTx/>
              <a:buNone/>
              <a:defRPr/>
            </a:pPr>
            <a:r>
              <a:rPr lang="en-US" altLang="zh-CN" sz="3200" b="1" noProof="1">
                <a:solidFill>
                  <a:schemeClr val="tx1"/>
                </a:solidFill>
                <a:latin typeface="微软雅黑" panose="020B0503020204020204" pitchFamily="34" charset="-122"/>
                <a:ea typeface="微软雅黑" panose="020B0503020204020204" pitchFamily="34" charset="-122"/>
              </a:rPr>
              <a:t>3.</a:t>
            </a:r>
            <a:r>
              <a:rPr lang="zh-CN" altLang="en-US" sz="3200" b="1" noProof="1">
                <a:solidFill>
                  <a:schemeClr val="tx1"/>
                </a:solidFill>
                <a:latin typeface="微软雅黑" panose="020B0503020204020204" pitchFamily="34" charset="-122"/>
                <a:ea typeface="微软雅黑" panose="020B0503020204020204" pitchFamily="34" charset="-122"/>
              </a:rPr>
              <a:t>结果</a:t>
            </a:r>
            <a:endParaRPr lang="zh-CN" altLang="en-US" sz="3200" b="1" noProof="1">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0732"/>
                                        </p:tgtEl>
                                        <p:attrNameLst>
                                          <p:attrName>style.visibility</p:attrName>
                                        </p:attrNameLst>
                                      </p:cBhvr>
                                      <p:to>
                                        <p:strVal val="visible"/>
                                      </p:to>
                                    </p:set>
                                    <p:animEffect transition="in" filter="wipe(left)">
                                      <p:cBhvr>
                                        <p:cTn id="7" dur="500"/>
                                        <p:tgtEl>
                                          <p:spTgt spid="30732"/>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30723"/>
                                        </p:tgtEl>
                                        <p:attrNameLst>
                                          <p:attrName>style.visibility</p:attrName>
                                        </p:attrNameLst>
                                      </p:cBhvr>
                                      <p:to>
                                        <p:strVal val="visible"/>
                                      </p:to>
                                    </p:set>
                                    <p:anim calcmode="lin" valueType="num">
                                      <p:cBhvr>
                                        <p:cTn id="12" dur="500"/>
                                        <p:tgtEl>
                                          <p:spTgt spid="30723"/>
                                        </p:tgtEl>
                                        <p:attrNameLst>
                                          <p:attrName>ppt_y</p:attrName>
                                        </p:attrNameLst>
                                      </p:cBhvr>
                                      <p:tavLst>
                                        <p:tav tm="0">
                                          <p:val>
                                            <p:strVal val="#ppt_y+#ppt_h*1.125000"/>
                                          </p:val>
                                        </p:tav>
                                        <p:tav tm="100000">
                                          <p:val>
                                            <p:strVal val="#ppt_y"/>
                                          </p:val>
                                        </p:tav>
                                      </p:tavLst>
                                    </p:anim>
                                    <p:animEffect transition="in" filter="wipe(up)">
                                      <p:cBhvr>
                                        <p:cTn id="13" dur="500"/>
                                        <p:tgtEl>
                                          <p:spTgt spid="30723"/>
                                        </p:tgtEl>
                                      </p:cBhvr>
                                    </p:animEffect>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51208"/>
                                        </p:tgtEl>
                                        <p:attrNameLst>
                                          <p:attrName>style.visibility</p:attrName>
                                        </p:attrNameLst>
                                      </p:cBhvr>
                                      <p:to>
                                        <p:strVal val="visible"/>
                                      </p:to>
                                    </p:set>
                                    <p:anim calcmode="lin" valueType="num">
                                      <p:cBhvr>
                                        <p:cTn id="18" dur="500"/>
                                        <p:tgtEl>
                                          <p:spTgt spid="51208"/>
                                        </p:tgtEl>
                                        <p:attrNameLst>
                                          <p:attrName>ppt_y</p:attrName>
                                        </p:attrNameLst>
                                      </p:cBhvr>
                                      <p:tavLst>
                                        <p:tav tm="0">
                                          <p:val>
                                            <p:strVal val="#ppt_y+#ppt_h*1.125000"/>
                                          </p:val>
                                        </p:tav>
                                        <p:tav tm="100000">
                                          <p:val>
                                            <p:strVal val="#ppt_y"/>
                                          </p:val>
                                        </p:tav>
                                      </p:tavLst>
                                    </p:anim>
                                    <p:animEffect transition="in" filter="wipe(up)">
                                      <p:cBhvr>
                                        <p:cTn id="19" dur="500"/>
                                        <p:tgtEl>
                                          <p:spTgt spid="51208"/>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52226">
                                            <p:txEl>
                                              <p:pRg st="0" end="0"/>
                                            </p:txEl>
                                          </p:spTgt>
                                        </p:tgtEl>
                                        <p:attrNameLst>
                                          <p:attrName>style.visibility</p:attrName>
                                        </p:attrNameLst>
                                      </p:cBhvr>
                                      <p:to>
                                        <p:strVal val="visible"/>
                                      </p:to>
                                    </p:set>
                                    <p:animEffect transition="in" filter="blinds(horizontal)">
                                      <p:cBhvr>
                                        <p:cTn id="24" dur="500"/>
                                        <p:tgtEl>
                                          <p:spTgt spid="52226">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52226">
                                            <p:txEl>
                                              <p:pRg st="1" end="1"/>
                                            </p:txEl>
                                          </p:spTgt>
                                        </p:tgtEl>
                                        <p:attrNameLst>
                                          <p:attrName>style.visibility</p:attrName>
                                        </p:attrNameLst>
                                      </p:cBhvr>
                                      <p:to>
                                        <p:strVal val="visible"/>
                                      </p:to>
                                    </p:set>
                                    <p:animEffect transition="in" filter="blinds(horizontal)">
                                      <p:cBhvr>
                                        <p:cTn id="29" dur="500"/>
                                        <p:tgtEl>
                                          <p:spTgt spid="5222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32" grpId="0"/>
      <p:bldP spid="30723" grpId="0"/>
      <p:bldP spid="51208" grpId="0"/>
      <p:bldP spid="52226"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矩形 7197"/>
          <p:cNvSpPr>
            <a:spLocks noChangeArrowheads="1"/>
          </p:cNvSpPr>
          <p:nvPr/>
        </p:nvSpPr>
        <p:spPr bwMode="auto">
          <a:xfrm>
            <a:off x="1771204" y="332656"/>
            <a:ext cx="526297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三、</a:t>
            </a:r>
            <a:r>
              <a:rPr lang="en-US" altLang="zh-CN" sz="3600" b="1" dirty="0">
                <a:latin typeface="微软雅黑" panose="020B0503020204020204" pitchFamily="34" charset="-122"/>
                <a:ea typeface="微软雅黑" panose="020B0503020204020204" pitchFamily="34" charset="-122"/>
                <a:sym typeface="宋体" panose="02010600030101010101" pitchFamily="2" charset="-122"/>
              </a:rPr>
              <a:t>《</a:t>
            </a:r>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南京条约</a:t>
            </a:r>
            <a:r>
              <a:rPr lang="en-US" altLang="zh-CN" sz="3600" b="1" dirty="0">
                <a:latin typeface="微软雅黑" panose="020B0503020204020204" pitchFamily="34" charset="-122"/>
                <a:ea typeface="微软雅黑" panose="020B0503020204020204" pitchFamily="34" charset="-122"/>
                <a:sym typeface="宋体" panose="02010600030101010101" pitchFamily="2" charset="-122"/>
              </a:rPr>
              <a:t>》</a:t>
            </a:r>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的签订</a:t>
            </a:r>
            <a:endParaRPr lang="zh-CN" altLang="zh-CN" sz="36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文本框 15"/>
          <p:cNvSpPr txBox="1"/>
          <p:nvPr/>
        </p:nvSpPr>
        <p:spPr>
          <a:xfrm>
            <a:off x="1771204" y="1268758"/>
            <a:ext cx="1437133"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threePt" dir="t"/>
            </a:scene3d>
          </a:bodyPr>
          <a:lstStyle/>
          <a:p>
            <a:pPr>
              <a:buFontTx/>
              <a:buNone/>
              <a:defRPr/>
            </a:pPr>
            <a:r>
              <a:rPr lang="en-US" altLang="zh-CN" sz="3200" b="1" noProof="1">
                <a:solidFill>
                  <a:schemeClr val="tx1"/>
                </a:solidFill>
                <a:latin typeface="微软雅黑" panose="020B0503020204020204" pitchFamily="34" charset="-122"/>
                <a:ea typeface="微软雅黑" panose="020B0503020204020204" pitchFamily="34" charset="-122"/>
              </a:rPr>
              <a:t>1.</a:t>
            </a:r>
            <a:r>
              <a:rPr lang="zh-CN" altLang="en-US" sz="3200" b="1" noProof="1">
                <a:solidFill>
                  <a:schemeClr val="tx1"/>
                </a:solidFill>
                <a:latin typeface="微软雅黑" panose="020B0503020204020204" pitchFamily="34" charset="-122"/>
                <a:ea typeface="微软雅黑" panose="020B0503020204020204" pitchFamily="34" charset="-122"/>
              </a:rPr>
              <a:t>时间</a:t>
            </a:r>
            <a:endParaRPr lang="zh-CN" altLang="en-US" sz="3200" b="1" noProof="1">
              <a:solidFill>
                <a:schemeClr val="tx1"/>
              </a:solidFill>
              <a:latin typeface="微软雅黑" panose="020B0503020204020204" pitchFamily="34" charset="-122"/>
              <a:ea typeface="微软雅黑" panose="020B0503020204020204" pitchFamily="34" charset="-122"/>
            </a:endParaRPr>
          </a:p>
        </p:txBody>
      </p:sp>
      <p:sp>
        <p:nvSpPr>
          <p:cNvPr id="4" name="文本框 37889"/>
          <p:cNvSpPr txBox="1"/>
          <p:nvPr/>
        </p:nvSpPr>
        <p:spPr>
          <a:xfrm>
            <a:off x="1343472" y="1988840"/>
            <a:ext cx="9721080" cy="1569660"/>
          </a:xfrm>
          <a:prstGeom prst="rect">
            <a:avLst/>
          </a:prstGeom>
          <a:noFill/>
          <a:ln w="9525">
            <a:noFill/>
          </a:ln>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spcBef>
                <a:spcPct val="50000"/>
              </a:spcBef>
              <a:buFontTx/>
              <a:buNone/>
              <a:defRPr/>
            </a:pPr>
            <a:r>
              <a:rPr lang="en-US" altLang="zh-CN" sz="3200" b="1" dirty="0">
                <a:latin typeface="微软雅黑" panose="020B0503020204020204" pitchFamily="34" charset="-122"/>
                <a:ea typeface="微软雅黑" panose="020B0503020204020204" pitchFamily="34" charset="-122"/>
              </a:rPr>
              <a:t>   1842</a:t>
            </a:r>
            <a:r>
              <a:rPr lang="zh-CN" altLang="en-US" sz="3200" b="1" dirty="0">
                <a:latin typeface="微软雅黑" panose="020B0503020204020204" pitchFamily="34" charset="-122"/>
                <a:ea typeface="微软雅黑" panose="020B0503020204020204" pitchFamily="34" charset="-122"/>
              </a:rPr>
              <a:t>年</a:t>
            </a:r>
            <a:r>
              <a:rPr lang="en-US" altLang="zh-CN" sz="3200" b="1" dirty="0">
                <a:latin typeface="微软雅黑" panose="020B0503020204020204" pitchFamily="34" charset="-122"/>
                <a:ea typeface="微软雅黑" panose="020B0503020204020204" pitchFamily="34" charset="-122"/>
              </a:rPr>
              <a:t>8</a:t>
            </a:r>
            <a:r>
              <a:rPr lang="zh-CN" altLang="en-US" sz="3200" b="1" dirty="0">
                <a:latin typeface="微软雅黑" panose="020B0503020204020204" pitchFamily="34" charset="-122"/>
                <a:ea typeface="微软雅黑" panose="020B0503020204020204" pitchFamily="34" charset="-122"/>
              </a:rPr>
              <a:t>月，清政府被迫与英国签订了中国近代历史上第一个丧权辱国的不平等条约</a:t>
            </a:r>
            <a:r>
              <a:rPr lang="en-US" altLang="zh-CN" sz="3200" b="1" dirty="0">
                <a:latin typeface="微软雅黑" panose="020B0503020204020204" pitchFamily="34" charset="-122"/>
                <a:ea typeface="微软雅黑" panose="020B0503020204020204" pitchFamily="34" charset="-122"/>
              </a:rPr>
              <a:t>——</a:t>
            </a:r>
            <a:r>
              <a:rPr lang="en-US" altLang="zh-CN" sz="3200" b="1" dirty="0">
                <a:latin typeface="长城新艺体" panose="020B0604020202020204" charset="0"/>
                <a:ea typeface="微软雅黑" panose="020B0503020204020204" pitchFamily="34" charset="-122"/>
              </a:rPr>
              <a:t>《</a:t>
            </a:r>
            <a:r>
              <a:rPr lang="zh-CN" altLang="en-US" sz="3200" b="1" dirty="0">
                <a:latin typeface="长城新艺体" panose="020B0604020202020204" charset="0"/>
                <a:ea typeface="微软雅黑" panose="020B0503020204020204" pitchFamily="34" charset="-122"/>
              </a:rPr>
              <a:t>南京条约</a:t>
            </a:r>
            <a:r>
              <a:rPr lang="en-US" altLang="zh-CN" sz="3200" b="1" dirty="0">
                <a:latin typeface="长城新艺体" panose="020B0604020202020204" charset="0"/>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a:t>
            </a:r>
            <a:endParaRPr lang="zh-CN" altLang="en-US" sz="3200" b="1" dirty="0">
              <a:latin typeface="微软雅黑" panose="020B0503020204020204" pitchFamily="34" charset="-122"/>
              <a:ea typeface="微软雅黑" panose="020B0503020204020204" pitchFamily="34" charset="-122"/>
            </a:endParaRPr>
          </a:p>
        </p:txBody>
      </p:sp>
      <p:pic>
        <p:nvPicPr>
          <p:cNvPr id="5" name="图片 37890" descr="中英《南京条约》签订"/>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2324100" y="3796431"/>
            <a:ext cx="7543800" cy="2728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4"/>
                                        </p:tgtEl>
                                        <p:attrNameLst>
                                          <p:attrName>style.visibility</p:attrName>
                                        </p:attrNameLst>
                                      </p:cBhvr>
                                      <p:to>
                                        <p:strVal val="visible"/>
                                      </p:to>
                                    </p:set>
                                    <p:anim calcmode="discrete" valueType="clr">
                                      <p:cBhvr override="childStyle">
                                        <p:cTn id="7" dur="8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
                                        </p:tgtEl>
                                        <p:attrNameLst>
                                          <p:attrName>fillcolor</p:attrName>
                                        </p:attrNameLst>
                                      </p:cBhvr>
                                      <p:tavLst>
                                        <p:tav tm="0">
                                          <p:val>
                                            <p:clrVal>
                                              <a:schemeClr val="accent2"/>
                                            </p:clrVal>
                                          </p:val>
                                        </p:tav>
                                        <p:tav tm="50000">
                                          <p:val>
                                            <p:clrVal>
                                              <a:schemeClr val="hlink"/>
                                            </p:clrVal>
                                          </p:val>
                                        </p:tav>
                                      </p:tavLst>
                                    </p:anim>
                                    <p:set>
                                      <p:cBhvr>
                                        <p:cTn id="9" dur="80"/>
                                        <p:tgtEl>
                                          <p:spTgt spid="4"/>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30"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800" decel="100000"/>
                                        <p:tgtEl>
                                          <p:spTgt spid="5"/>
                                        </p:tgtEl>
                                      </p:cBhvr>
                                    </p:animEffect>
                                    <p:anim calcmode="lin" valueType="num">
                                      <p:cBhvr>
                                        <p:cTn id="15" dur="800" decel="100000" fill="hold"/>
                                        <p:tgtEl>
                                          <p:spTgt spid="5"/>
                                        </p:tgtEl>
                                        <p:attrNameLst>
                                          <p:attrName>style.rotation</p:attrName>
                                        </p:attrNameLst>
                                      </p:cBhvr>
                                      <p:tavLst>
                                        <p:tav tm="0">
                                          <p:val>
                                            <p:fltVal val="-90"/>
                                          </p:val>
                                        </p:tav>
                                        <p:tav tm="100000">
                                          <p:val>
                                            <p:fltVal val="0"/>
                                          </p:val>
                                        </p:tav>
                                      </p:tavLst>
                                    </p:anim>
                                    <p:anim calcmode="lin" valueType="num">
                                      <p:cBhvr>
                                        <p:cTn id="16" dur="800" decel="100000" fill="hold"/>
                                        <p:tgtEl>
                                          <p:spTgt spid="5"/>
                                        </p:tgtEl>
                                        <p:attrNameLst>
                                          <p:attrName>ppt_x</p:attrName>
                                        </p:attrNameLst>
                                      </p:cBhvr>
                                      <p:tavLst>
                                        <p:tav tm="0">
                                          <p:val>
                                            <p:strVal val="#ppt_x+0.4"/>
                                          </p:val>
                                        </p:tav>
                                        <p:tav tm="100000">
                                          <p:val>
                                            <p:strVal val="#ppt_x-0.05"/>
                                          </p:val>
                                        </p:tav>
                                      </p:tavLst>
                                    </p:anim>
                                    <p:anim calcmode="lin" valueType="num">
                                      <p:cBhvr>
                                        <p:cTn id="17" dur="800" decel="100000" fill="hold"/>
                                        <p:tgtEl>
                                          <p:spTgt spid="5"/>
                                        </p:tgtEl>
                                        <p:attrNameLst>
                                          <p:attrName>ppt_y</p:attrName>
                                        </p:attrNameLst>
                                      </p:cBhvr>
                                      <p:tavLst>
                                        <p:tav tm="0">
                                          <p:val>
                                            <p:strVal val="#ppt_y-0.4"/>
                                          </p:val>
                                        </p:tav>
                                        <p:tav tm="100000">
                                          <p:val>
                                            <p:strVal val="#ppt_y+0.1"/>
                                          </p:val>
                                        </p:tav>
                                      </p:tavLst>
                                    </p:anim>
                                    <p:anim calcmode="lin" valueType="num">
                                      <p:cBhvr>
                                        <p:cTn id="18"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9"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9938" name="表格 39937"/>
          <p:cNvGraphicFramePr/>
          <p:nvPr/>
        </p:nvGraphicFramePr>
        <p:xfrm>
          <a:off x="1801813" y="804863"/>
          <a:ext cx="8605520" cy="5576465"/>
        </p:xfrm>
        <a:graphic>
          <a:graphicData uri="http://schemas.openxmlformats.org/drawingml/2006/table">
            <a:tbl>
              <a:tblPr/>
              <a:tblGrid>
                <a:gridCol w="723900"/>
                <a:gridCol w="3453130"/>
                <a:gridCol w="4428490"/>
              </a:tblGrid>
              <a:tr h="936625">
                <a:tc gridSpan="2">
                  <a:txBody>
                    <a:bodyPr/>
                    <a:lstStyle/>
                    <a:p>
                      <a:pPr marL="0" lvl="0" indent="0" algn="ctr">
                        <a:buNone/>
                      </a:pPr>
                      <a:r>
                        <a:rPr lang="zh-CN" altLang="en-US" sz="3200" b="1" dirty="0">
                          <a:latin typeface="微软雅黑" panose="020B0503020204020204" pitchFamily="34" charset="-122"/>
                          <a:ea typeface="微软雅黑" panose="020B0503020204020204" pitchFamily="34" charset="-122"/>
                        </a:rPr>
                        <a:t>主要内容</a:t>
                      </a:r>
                      <a:endParaRPr lang="zh-CN" altLang="en-US" sz="3200" b="1" dirty="0">
                        <a:latin typeface="微软雅黑" panose="020B0503020204020204" pitchFamily="34" charset="-122"/>
                        <a:ea typeface="微软雅黑" panose="020B0503020204020204" pitchFamily="34" charset="-122"/>
                      </a:endParaRPr>
                    </a:p>
                  </a:txBody>
                  <a:tcPr anchor="ctr">
                    <a:lnL w="5715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lnT w="57150" cap="flat" cmpd="sng">
                      <a:solidFill>
                        <a:srgbClr val="000066"/>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solidFill>
                      <a:schemeClr val="bg1">
                        <a:alpha val="50000"/>
                      </a:schemeClr>
                    </a:solidFill>
                  </a:tcPr>
                </a:tc>
                <a:tc hMerge="1">
                  <a:tcPr>
                    <a:lnR w="12700" cap="flat" cmpd="sng">
                      <a:solidFill>
                        <a:schemeClr val="tx1"/>
                      </a:solidFill>
                      <a:prstDash val="solid"/>
                      <a:headEnd type="none" w="med" len="med"/>
                      <a:tailEnd type="none" w="med" len="med"/>
                    </a:lnR>
                    <a:lnT w="57150" cap="flat" cmpd="sng">
                      <a:solidFill>
                        <a:srgbClr val="000066"/>
                      </a:solidFill>
                      <a:prstDash val="solid"/>
                      <a:headEnd type="none" w="med" len="med"/>
                      <a:tailEnd type="none" w="med" len="med"/>
                    </a:lnT>
                    <a:lnB w="19050" cap="flat" cmpd="sng">
                      <a:solidFill>
                        <a:schemeClr val="tx1"/>
                      </a:solidFill>
                      <a:prstDash val="solid"/>
                      <a:headEnd type="none" w="med" len="med"/>
                      <a:tailEnd type="none" w="med" len="med"/>
                    </a:lnB>
                  </a:tcPr>
                </a:tc>
                <a:tc>
                  <a:txBody>
                    <a:bodyPr/>
                    <a:lstStyle/>
                    <a:p>
                      <a:pPr marL="0" lvl="0" indent="0" algn="ctr">
                        <a:buNone/>
                      </a:pPr>
                      <a:r>
                        <a:rPr lang="zh-CN" altLang="en-US" sz="3200" b="1" dirty="0">
                          <a:latin typeface="微软雅黑" panose="020B0503020204020204" pitchFamily="34" charset="-122"/>
                          <a:ea typeface="微软雅黑" panose="020B0503020204020204" pitchFamily="34" charset="-122"/>
                        </a:rPr>
                        <a:t>对中国的主要危害</a:t>
                      </a:r>
                      <a:endParaRPr lang="zh-CN" altLang="en-US" sz="3200" b="1" dirty="0">
                        <a:latin typeface="微软雅黑" panose="020B0503020204020204" pitchFamily="34" charset="-122"/>
                        <a:ea typeface="微软雅黑" panose="020B0503020204020204" pitchFamily="34" charset="-122"/>
                      </a:endParaRPr>
                    </a:p>
                  </a:txBody>
                  <a:tcPr anchor="ctr">
                    <a:lnL w="12700" cap="flat" cmpd="sng">
                      <a:solidFill>
                        <a:schemeClr val="tx1"/>
                      </a:solidFill>
                      <a:prstDash val="solid"/>
                      <a:headEnd type="none" w="med" len="med"/>
                      <a:tailEnd type="none" w="med" len="med"/>
                    </a:lnL>
                    <a:lnR w="57150" cap="flat" cmpd="sng">
                      <a:solidFill>
                        <a:srgbClr val="000066"/>
                      </a:solidFill>
                      <a:prstDash val="solid"/>
                      <a:headEnd type="none" w="med" len="med"/>
                      <a:tailEnd type="none" w="med" len="med"/>
                    </a:lnR>
                    <a:lnT w="57150" cap="flat" cmpd="sng">
                      <a:solidFill>
                        <a:srgbClr val="000066"/>
                      </a:solidFill>
                      <a:prstDash val="solid"/>
                      <a:headEnd type="none" w="med" len="med"/>
                      <a:tailEnd type="none" w="med" len="med"/>
                    </a:lnT>
                    <a:lnB w="19050" cap="flat" cmpd="sng">
                      <a:solidFill>
                        <a:schemeClr val="tx1"/>
                      </a:solidFill>
                      <a:prstDash val="solid"/>
                      <a:headEnd type="none" w="med" len="med"/>
                      <a:tailEnd type="none" w="med" len="med"/>
                    </a:lnB>
                    <a:lnTlToBr>
                      <a:noFill/>
                    </a:lnTlToBr>
                    <a:lnBlToTr>
                      <a:noFill/>
                    </a:lnBlToTr>
                    <a:solidFill>
                      <a:schemeClr val="bg1">
                        <a:alpha val="50000"/>
                      </a:schemeClr>
                    </a:solidFill>
                  </a:tcPr>
                </a:tc>
              </a:tr>
              <a:tr h="755650">
                <a:tc rowSpan="4">
                  <a:txBody>
                    <a:bodyPr/>
                    <a:lstStyle/>
                    <a:p>
                      <a:pPr marL="0" lvl="0" indent="0" algn="ctr">
                        <a:spcBef>
                          <a:spcPct val="0"/>
                        </a:spcBef>
                        <a:buNone/>
                      </a:pPr>
                      <a:r>
                        <a:rPr lang="en-US" altLang="zh-CN" sz="1800" b="1" dirty="0">
                          <a:latin typeface="微软雅黑" panose="020B0503020204020204" pitchFamily="34" charset="-122"/>
                          <a:ea typeface="微软雅黑" panose="020B0503020204020204" pitchFamily="34" charset="-122"/>
                        </a:rPr>
                        <a:t>《</a:t>
                      </a:r>
                      <a:r>
                        <a:rPr lang="zh-CN" altLang="en-US" sz="1800" b="1" dirty="0">
                          <a:latin typeface="微软雅黑" panose="020B0503020204020204" pitchFamily="34" charset="-122"/>
                          <a:ea typeface="微软雅黑" panose="020B0503020204020204" pitchFamily="34" charset="-122"/>
                        </a:rPr>
                        <a:t>南京条约</a:t>
                      </a:r>
                      <a:r>
                        <a:rPr lang="en-US" altLang="zh-CN" sz="1800" b="1" dirty="0">
                          <a:latin typeface="微软雅黑" panose="020B0503020204020204" pitchFamily="34" charset="-122"/>
                          <a:ea typeface="微软雅黑" panose="020B0503020204020204" pitchFamily="34" charset="-122"/>
                        </a:rPr>
                        <a:t>》1842</a:t>
                      </a:r>
                      <a:endParaRPr lang="zh-CN" altLang="en-US" sz="1800" b="1" dirty="0">
                        <a:latin typeface="微软雅黑" panose="020B0503020204020204" pitchFamily="34" charset="-122"/>
                        <a:ea typeface="微软雅黑" panose="020B0503020204020204" pitchFamily="34" charset="-122"/>
                      </a:endParaRPr>
                    </a:p>
                  </a:txBody>
                  <a:tcPr vert="eaVert" anchor="ctr">
                    <a:lnL w="5715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5715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a:lstStyle/>
                    <a:p>
                      <a:pPr marL="0" lvl="0" indent="0">
                        <a:buNone/>
                      </a:pPr>
                      <a:endParaRPr lang="zh-CN" altLang="en-US" sz="1800" b="1">
                        <a:solidFill>
                          <a:srgbClr val="FF0000"/>
                        </a:solidFill>
                        <a:ea typeface="华文中宋" panose="02010600040101010101"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905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a:lstStyle/>
                    <a:p>
                      <a:pPr marL="0" lvl="0" indent="0">
                        <a:buNone/>
                      </a:pPr>
                      <a:endParaRPr lang="zh-CN" altLang="en-US" sz="2400" b="1" dirty="0">
                        <a:ea typeface="微软雅黑" panose="020B0503020204020204" pitchFamily="34" charset="-122"/>
                      </a:endParaRPr>
                    </a:p>
                  </a:txBody>
                  <a:tcPr>
                    <a:lnL w="12700" cap="flat" cmpd="sng">
                      <a:solidFill>
                        <a:schemeClr val="tx1"/>
                      </a:solidFill>
                      <a:prstDash val="solid"/>
                      <a:headEnd type="none" w="med" len="med"/>
                      <a:tailEnd type="none" w="med" len="med"/>
                    </a:lnL>
                    <a:lnR w="57150" cap="flat" cmpd="sng">
                      <a:solidFill>
                        <a:srgbClr val="000066"/>
                      </a:solidFill>
                      <a:prstDash val="solid"/>
                      <a:headEnd type="none" w="med" len="med"/>
                      <a:tailEnd type="none" w="med" len="med"/>
                    </a:lnR>
                    <a:lnT w="1905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r>
              <a:tr h="792480">
                <a:tc vMerge="1">
                  <a:tcPr>
                    <a:lnL w="5715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p>
                      <a:pPr marL="0" lvl="0" indent="0">
                        <a:buNone/>
                      </a:pPr>
                      <a:endParaRPr lang="zh-CN" altLang="en-US" sz="1800" b="1">
                        <a:solidFill>
                          <a:srgbClr val="FF0000"/>
                        </a:solidFill>
                        <a:ea typeface="华文中宋" panose="02010600040101010101"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a:lstStyle/>
                    <a:p>
                      <a:pPr marL="0" lvl="0" indent="0">
                        <a:buNone/>
                      </a:pPr>
                      <a:endParaRPr lang="zh-CN" altLang="en-US" sz="1800" b="1" dirty="0">
                        <a:ea typeface="微软雅黑" panose="020B0503020204020204" pitchFamily="34" charset="-122"/>
                      </a:endParaRPr>
                    </a:p>
                  </a:txBody>
                  <a:tcPr>
                    <a:lnL w="12700" cap="flat" cmpd="sng">
                      <a:solidFill>
                        <a:schemeClr val="tx1"/>
                      </a:solidFill>
                      <a:prstDash val="solid"/>
                      <a:headEnd type="none" w="med" len="med"/>
                      <a:tailEnd type="none" w="med" len="med"/>
                    </a:lnL>
                    <a:lnR w="57150" cap="flat" cmpd="sng">
                      <a:solidFill>
                        <a:srgbClr val="000066"/>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r>
              <a:tr h="1619885">
                <a:tc vMerge="1">
                  <a:tcPr>
                    <a:lnL w="5715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tcPr>
                </a:tc>
                <a:tc>
                  <a:txBody>
                    <a:bodyPr/>
                    <a:lstStyle/>
                    <a:p>
                      <a:pPr marL="0" lvl="0" indent="0">
                        <a:spcBef>
                          <a:spcPct val="50000"/>
                        </a:spcBef>
                        <a:buNone/>
                      </a:pPr>
                      <a:endParaRPr lang="zh-CN" altLang="en-US" sz="1800" b="1">
                        <a:ea typeface="华文中宋" panose="02010600040101010101"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a:lstStyle/>
                    <a:p>
                      <a:pPr marL="0" lvl="0" indent="0">
                        <a:buNone/>
                      </a:pPr>
                      <a:endParaRPr lang="zh-CN" altLang="en-US" sz="1800" b="1" dirty="0">
                        <a:ea typeface="微软雅黑" panose="020B0503020204020204" pitchFamily="34" charset="-122"/>
                      </a:endParaRPr>
                    </a:p>
                  </a:txBody>
                  <a:tcPr>
                    <a:lnL w="12700" cap="flat" cmpd="sng">
                      <a:solidFill>
                        <a:schemeClr val="tx1"/>
                      </a:solidFill>
                      <a:prstDash val="solid"/>
                      <a:headEnd type="none" w="med" len="med"/>
                      <a:tailEnd type="none" w="med" len="med"/>
                    </a:lnL>
                    <a:lnR w="57150" cap="flat" cmpd="sng">
                      <a:solidFill>
                        <a:srgbClr val="000066"/>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solidFill>
                      <a:schemeClr val="bg1">
                        <a:alpha val="50000"/>
                      </a:schemeClr>
                    </a:solidFill>
                  </a:tcPr>
                </a:tc>
              </a:tr>
              <a:tr h="1471825">
                <a:tc vMerge="1">
                  <a:tcPr>
                    <a:lnL w="57150" cap="flat" cmpd="sng">
                      <a:solidFill>
                        <a:srgbClr val="000066"/>
                      </a:solidFill>
                      <a:prstDash val="solid"/>
                      <a:headEnd type="none" w="med" len="med"/>
                      <a:tailEnd type="none" w="med" len="med"/>
                    </a:lnL>
                    <a:lnR w="12700" cap="flat" cmpd="sng">
                      <a:solidFill>
                        <a:schemeClr val="tx1"/>
                      </a:solidFill>
                      <a:prstDash val="solid"/>
                      <a:headEnd type="none" w="med" len="med"/>
                      <a:tailEnd type="none" w="med" len="med"/>
                    </a:lnR>
                    <a:lnB w="57150" cap="flat" cmpd="sng">
                      <a:solidFill>
                        <a:schemeClr val="tx1"/>
                      </a:solidFill>
                      <a:prstDash val="solid"/>
                      <a:headEnd type="none" w="med" len="med"/>
                      <a:tailEnd type="none" w="med" len="med"/>
                    </a:lnB>
                  </a:tcPr>
                </a:tc>
                <a:tc>
                  <a:txBody>
                    <a:bodyPr/>
                    <a:lstStyle/>
                    <a:p>
                      <a:pPr marL="0" lvl="0" indent="0">
                        <a:buNone/>
                      </a:pPr>
                      <a:endParaRPr lang="zh-CN" altLang="en-US" sz="1800" b="1" dirty="0">
                        <a:solidFill>
                          <a:srgbClr val="FF0000"/>
                        </a:solidFill>
                        <a:ea typeface="华文中宋" panose="02010600040101010101" charset="-122"/>
                      </a:endParaRPr>
                    </a:p>
                  </a:txBody>
                  <a:tcPr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57150" cap="flat" cmpd="sng">
                      <a:solidFill>
                        <a:schemeClr val="tx1"/>
                      </a:solidFill>
                      <a:prstDash val="solid"/>
                      <a:headEnd type="none" w="med" len="med"/>
                      <a:tailEnd type="none" w="med" len="med"/>
                    </a:lnB>
                    <a:lnTlToBr>
                      <a:noFill/>
                    </a:lnTlToBr>
                    <a:lnBlToTr>
                      <a:noFill/>
                    </a:lnBlToTr>
                    <a:solidFill>
                      <a:schemeClr val="bg1">
                        <a:alpha val="50000"/>
                      </a:schemeClr>
                    </a:solidFill>
                  </a:tcPr>
                </a:tc>
                <a:tc>
                  <a:txBody>
                    <a:bodyPr/>
                    <a:lstStyle/>
                    <a:p>
                      <a:pPr marL="0" lvl="0" indent="0">
                        <a:buNone/>
                      </a:pPr>
                      <a:endParaRPr lang="zh-CN" altLang="en-US" sz="1800" b="1" dirty="0">
                        <a:ea typeface="微软雅黑" panose="020B0503020204020204" pitchFamily="34" charset="-122"/>
                      </a:endParaRPr>
                    </a:p>
                  </a:txBody>
                  <a:tcPr>
                    <a:lnL w="12700" cap="flat" cmpd="sng">
                      <a:solidFill>
                        <a:schemeClr val="tx1"/>
                      </a:solidFill>
                      <a:prstDash val="solid"/>
                      <a:headEnd type="none" w="med" len="med"/>
                      <a:tailEnd type="none" w="med" len="med"/>
                    </a:lnL>
                    <a:lnR w="57150" cap="flat" cmpd="sng">
                      <a:solidFill>
                        <a:srgbClr val="000066"/>
                      </a:solidFill>
                      <a:prstDash val="solid"/>
                      <a:headEnd type="none" w="med" len="med"/>
                      <a:tailEnd type="none" w="med" len="med"/>
                    </a:lnR>
                    <a:lnT w="12700" cap="flat" cmpd="sng">
                      <a:solidFill>
                        <a:schemeClr val="tx1"/>
                      </a:solidFill>
                      <a:prstDash val="solid"/>
                      <a:headEnd type="none" w="med" len="med"/>
                      <a:tailEnd type="none" w="med" len="med"/>
                    </a:lnT>
                    <a:lnB w="57150" cap="flat" cmpd="sng">
                      <a:solidFill>
                        <a:schemeClr val="tx1"/>
                      </a:solidFill>
                      <a:prstDash val="solid"/>
                      <a:headEnd type="none" w="med" len="med"/>
                      <a:tailEnd type="none" w="med" len="med"/>
                    </a:lnB>
                    <a:lnTlToBr>
                      <a:noFill/>
                    </a:lnTlToBr>
                    <a:lnBlToTr>
                      <a:noFill/>
                    </a:lnBlToTr>
                    <a:solidFill>
                      <a:schemeClr val="bg1">
                        <a:alpha val="50000"/>
                      </a:schemeClr>
                    </a:solidFill>
                  </a:tcPr>
                </a:tc>
              </a:tr>
            </a:tbl>
          </a:graphicData>
        </a:graphic>
      </p:graphicFrame>
      <p:sp>
        <p:nvSpPr>
          <p:cNvPr id="39960" name="矩形 39959"/>
          <p:cNvSpPr>
            <a:spLocks noChangeArrowheads="1"/>
          </p:cNvSpPr>
          <p:nvPr/>
        </p:nvSpPr>
        <p:spPr bwMode="auto">
          <a:xfrm>
            <a:off x="3422650" y="2676525"/>
            <a:ext cx="2520950" cy="521970"/>
          </a:xfrm>
          <a:prstGeom prst="rect">
            <a:avLst/>
          </a:prstGeom>
          <a:noFill/>
          <a:ln>
            <a:noFill/>
          </a:ln>
        </p:spPr>
        <p:txBody>
          <a:bodyPr>
            <a:spAutoFit/>
          </a:bodyPr>
          <a:lstStyle/>
          <a:p>
            <a:pPr>
              <a:spcBef>
                <a:spcPct val="20000"/>
              </a:spcBef>
            </a:pPr>
            <a:r>
              <a:rPr lang="en-US" altLang="zh-CN" sz="2800" b="1" dirty="0">
                <a:latin typeface="Arial" panose="020B0604020202020204" pitchFamily="34" charset="0"/>
                <a:ea typeface="微软雅黑" panose="020B0503020204020204" pitchFamily="34" charset="-122"/>
              </a:rPr>
              <a:t>2100</a:t>
            </a:r>
            <a:r>
              <a:rPr lang="zh-CN" altLang="en-US" sz="2800" b="1" dirty="0">
                <a:latin typeface="Arial" panose="020B0604020202020204" pitchFamily="34" charset="0"/>
                <a:ea typeface="微软雅黑" panose="020B0503020204020204" pitchFamily="34" charset="-122"/>
              </a:rPr>
              <a:t>万银元）</a:t>
            </a:r>
            <a:endParaRPr lang="zh-CN" altLang="en-US" sz="2800" b="1" dirty="0">
              <a:latin typeface="Arial" panose="020B0604020202020204" pitchFamily="34" charset="0"/>
              <a:ea typeface="微软雅黑" panose="020B0503020204020204" pitchFamily="34" charset="-122"/>
            </a:endParaRPr>
          </a:p>
        </p:txBody>
      </p:sp>
      <p:sp>
        <p:nvSpPr>
          <p:cNvPr id="39961" name="矩形 39960"/>
          <p:cNvSpPr>
            <a:spLocks noChangeArrowheads="1"/>
          </p:cNvSpPr>
          <p:nvPr/>
        </p:nvSpPr>
        <p:spPr bwMode="auto">
          <a:xfrm>
            <a:off x="3494088" y="1884363"/>
            <a:ext cx="1620837" cy="521970"/>
          </a:xfrm>
          <a:prstGeom prst="rect">
            <a:avLst/>
          </a:prstGeom>
          <a:noFill/>
          <a:ln>
            <a:noFill/>
          </a:ln>
        </p:spPr>
        <p:txBody>
          <a:bodyPr>
            <a:spAutoFit/>
          </a:bodyPr>
          <a:lstStyle/>
          <a:p>
            <a:pPr>
              <a:spcBef>
                <a:spcPct val="20000"/>
              </a:spcBef>
            </a:pPr>
            <a:r>
              <a:rPr lang="zh-CN" altLang="en-US" sz="2800" b="1" dirty="0">
                <a:latin typeface="Arial" panose="020B0604020202020204" pitchFamily="34" charset="0"/>
                <a:ea typeface="微软雅黑" panose="020B0503020204020204" pitchFamily="34" charset="-122"/>
              </a:rPr>
              <a:t>香港岛</a:t>
            </a:r>
            <a:endParaRPr lang="zh-CN" altLang="en-US" sz="2800" b="1" dirty="0">
              <a:latin typeface="Arial" panose="020B0604020202020204" pitchFamily="34" charset="0"/>
              <a:ea typeface="微软雅黑" panose="020B0503020204020204" pitchFamily="34" charset="-122"/>
            </a:endParaRPr>
          </a:p>
        </p:txBody>
      </p:sp>
      <p:sp>
        <p:nvSpPr>
          <p:cNvPr id="39962" name="矩形 39961"/>
          <p:cNvSpPr>
            <a:spLocks noChangeArrowheads="1"/>
          </p:cNvSpPr>
          <p:nvPr/>
        </p:nvSpPr>
        <p:spPr bwMode="auto">
          <a:xfrm>
            <a:off x="2592420" y="5289551"/>
            <a:ext cx="1943100" cy="521970"/>
          </a:xfrm>
          <a:prstGeom prst="rect">
            <a:avLst/>
          </a:prstGeom>
          <a:noFill/>
          <a:ln>
            <a:noFill/>
          </a:ln>
        </p:spPr>
        <p:txBody>
          <a:bodyPr>
            <a:spAutoFit/>
          </a:bodyPr>
          <a:lstStyle/>
          <a:p>
            <a:pPr>
              <a:spcBef>
                <a:spcPct val="20000"/>
              </a:spcBef>
            </a:pPr>
            <a:r>
              <a:rPr lang="zh-CN" altLang="en-US" sz="2800" b="1" dirty="0">
                <a:latin typeface="Arial" panose="020B0604020202020204" pitchFamily="34" charset="0"/>
                <a:ea typeface="微软雅黑" panose="020B0503020204020204" pitchFamily="34" charset="-122"/>
              </a:rPr>
              <a:t>协定关税</a:t>
            </a:r>
            <a:endParaRPr lang="zh-CN" altLang="en-US" sz="2800" b="1" dirty="0">
              <a:latin typeface="Arial" panose="020B0604020202020204" pitchFamily="34" charset="0"/>
              <a:ea typeface="微软雅黑" panose="020B0503020204020204" pitchFamily="34" charset="-122"/>
            </a:endParaRPr>
          </a:p>
        </p:txBody>
      </p:sp>
      <p:sp>
        <p:nvSpPr>
          <p:cNvPr id="34842" name="矩形 39962"/>
          <p:cNvSpPr>
            <a:spLocks noChangeArrowheads="1"/>
          </p:cNvSpPr>
          <p:nvPr/>
        </p:nvSpPr>
        <p:spPr bwMode="auto">
          <a:xfrm>
            <a:off x="6446838" y="2532063"/>
            <a:ext cx="3455987" cy="553085"/>
          </a:xfrm>
          <a:prstGeom prst="rect">
            <a:avLst/>
          </a:prstGeom>
          <a:noFill/>
          <a:ln>
            <a:noFill/>
          </a:ln>
        </p:spPr>
        <p:txBody>
          <a:bodyPr>
            <a:spAutoFit/>
          </a:bodyPr>
          <a:lstStyle/>
          <a:p>
            <a:pPr>
              <a:spcBef>
                <a:spcPct val="20000"/>
              </a:spcBef>
            </a:pPr>
            <a:r>
              <a:rPr lang="zh-CN" altLang="en-US" sz="3000" b="1" dirty="0">
                <a:latin typeface="Arial" panose="020B0604020202020204" pitchFamily="34" charset="0"/>
                <a:ea typeface="微软雅黑" panose="020B0503020204020204" pitchFamily="34" charset="-122"/>
              </a:rPr>
              <a:t>加剧人民负担加重</a:t>
            </a:r>
            <a:endParaRPr lang="zh-CN" altLang="en-US" sz="3000" b="1" dirty="0">
              <a:latin typeface="Arial" panose="020B0604020202020204" pitchFamily="34" charset="0"/>
              <a:ea typeface="微软雅黑" panose="020B0503020204020204" pitchFamily="34" charset="-122"/>
            </a:endParaRPr>
          </a:p>
        </p:txBody>
      </p:sp>
      <p:sp>
        <p:nvSpPr>
          <p:cNvPr id="34843" name="矩形 39963"/>
          <p:cNvSpPr>
            <a:spLocks noChangeArrowheads="1"/>
          </p:cNvSpPr>
          <p:nvPr/>
        </p:nvSpPr>
        <p:spPr bwMode="auto">
          <a:xfrm>
            <a:off x="6015038" y="1812925"/>
            <a:ext cx="4284662" cy="553085"/>
          </a:xfrm>
          <a:prstGeom prst="rect">
            <a:avLst/>
          </a:prstGeom>
          <a:noFill/>
          <a:ln>
            <a:noFill/>
          </a:ln>
        </p:spPr>
        <p:txBody>
          <a:bodyPr>
            <a:spAutoFit/>
          </a:bodyPr>
          <a:lstStyle/>
          <a:p>
            <a:pPr>
              <a:spcBef>
                <a:spcPct val="20000"/>
              </a:spcBef>
            </a:pPr>
            <a:r>
              <a:rPr lang="zh-CN" altLang="en-US" sz="3000" b="1" dirty="0">
                <a:latin typeface="Arial" panose="020B0604020202020204" pitchFamily="34" charset="0"/>
                <a:ea typeface="微软雅黑" panose="020B0503020204020204" pitchFamily="34" charset="-122"/>
              </a:rPr>
              <a:t>破坏了领土完整和主权</a:t>
            </a:r>
            <a:endParaRPr lang="zh-CN" altLang="en-US" sz="3000" b="1" dirty="0">
              <a:latin typeface="Arial" panose="020B0604020202020204" pitchFamily="34" charset="0"/>
              <a:ea typeface="微软雅黑" panose="020B0503020204020204" pitchFamily="34" charset="-122"/>
            </a:endParaRPr>
          </a:p>
        </p:txBody>
      </p:sp>
      <p:sp>
        <p:nvSpPr>
          <p:cNvPr id="34844" name="矩形 39964"/>
          <p:cNvSpPr>
            <a:spLocks noChangeArrowheads="1"/>
          </p:cNvSpPr>
          <p:nvPr/>
        </p:nvSpPr>
        <p:spPr bwMode="auto">
          <a:xfrm>
            <a:off x="6086475" y="4897438"/>
            <a:ext cx="4213225" cy="1477328"/>
          </a:xfrm>
          <a:prstGeom prst="rect">
            <a:avLst/>
          </a:prstGeom>
          <a:noFill/>
          <a:ln>
            <a:noFill/>
          </a:ln>
        </p:spPr>
        <p:txBody>
          <a:bodyPr>
            <a:spAutoFit/>
          </a:bodyPr>
          <a:lstStyle/>
          <a:p>
            <a:pPr>
              <a:lnSpc>
                <a:spcPct val="150000"/>
              </a:lnSpc>
              <a:spcBef>
                <a:spcPct val="20000"/>
              </a:spcBef>
            </a:pPr>
            <a:r>
              <a:rPr lang="zh-CN" altLang="en-US" sz="3000" b="1" dirty="0">
                <a:latin typeface="Arial" panose="020B0604020202020204" pitchFamily="34" charset="0"/>
                <a:ea typeface="微软雅黑" panose="020B0503020204020204" pitchFamily="34" charset="-122"/>
              </a:rPr>
              <a:t>破坏了关税主权；有利于西方国家倾销商品</a:t>
            </a:r>
            <a:endParaRPr lang="zh-CN" altLang="en-US" sz="3000" b="1" dirty="0">
              <a:latin typeface="Arial" panose="020B0604020202020204" pitchFamily="34" charset="0"/>
              <a:ea typeface="微软雅黑" panose="020B0503020204020204" pitchFamily="34" charset="-122"/>
            </a:endParaRPr>
          </a:p>
        </p:txBody>
      </p:sp>
      <p:sp>
        <p:nvSpPr>
          <p:cNvPr id="39966" name="文本框 39965"/>
          <p:cNvSpPr txBox="1">
            <a:spLocks noChangeArrowheads="1"/>
          </p:cNvSpPr>
          <p:nvPr/>
        </p:nvSpPr>
        <p:spPr bwMode="auto">
          <a:xfrm>
            <a:off x="2557463" y="1831975"/>
            <a:ext cx="894080" cy="521970"/>
          </a:xfrm>
          <a:prstGeom prst="rect">
            <a:avLst/>
          </a:prstGeom>
          <a:noFill/>
          <a:ln>
            <a:noFill/>
          </a:ln>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Arial" panose="020B0604020202020204" pitchFamily="34" charset="0"/>
                <a:ea typeface="微软雅黑" panose="020B0503020204020204" pitchFamily="34" charset="-122"/>
              </a:rPr>
              <a:t>割地</a:t>
            </a:r>
            <a:endParaRPr lang="zh-CN" altLang="en-US" sz="2800" b="1" dirty="0">
              <a:latin typeface="Arial" panose="020B0604020202020204" pitchFamily="34" charset="0"/>
              <a:ea typeface="微软雅黑" panose="020B0503020204020204" pitchFamily="34" charset="-122"/>
            </a:endParaRPr>
          </a:p>
        </p:txBody>
      </p:sp>
      <p:sp>
        <p:nvSpPr>
          <p:cNvPr id="39967" name="文本框 39966"/>
          <p:cNvSpPr txBox="1">
            <a:spLocks noChangeArrowheads="1"/>
          </p:cNvSpPr>
          <p:nvPr/>
        </p:nvSpPr>
        <p:spPr bwMode="auto">
          <a:xfrm>
            <a:off x="2593975" y="2624138"/>
            <a:ext cx="894080" cy="521970"/>
          </a:xfrm>
          <a:prstGeom prst="rect">
            <a:avLst/>
          </a:prstGeom>
          <a:noFill/>
          <a:ln>
            <a:noFill/>
          </a:ln>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Arial" panose="020B0604020202020204" pitchFamily="34" charset="0"/>
                <a:ea typeface="微软雅黑" panose="020B0503020204020204" pitchFamily="34" charset="-122"/>
              </a:rPr>
              <a:t>赔款</a:t>
            </a:r>
            <a:endParaRPr lang="zh-CN" altLang="en-US" sz="2800" b="1" dirty="0">
              <a:latin typeface="Arial" panose="020B0604020202020204" pitchFamily="34" charset="0"/>
              <a:ea typeface="微软雅黑" panose="020B0503020204020204" pitchFamily="34" charset="-122"/>
            </a:endParaRPr>
          </a:p>
        </p:txBody>
      </p:sp>
      <p:sp>
        <p:nvSpPr>
          <p:cNvPr id="39968" name="文本框 39967"/>
          <p:cNvSpPr txBox="1">
            <a:spLocks noChangeArrowheads="1"/>
          </p:cNvSpPr>
          <p:nvPr/>
        </p:nvSpPr>
        <p:spPr bwMode="auto">
          <a:xfrm>
            <a:off x="2522538" y="3668713"/>
            <a:ext cx="1605280" cy="521970"/>
          </a:xfrm>
          <a:prstGeom prst="rect">
            <a:avLst/>
          </a:prstGeom>
          <a:noFill/>
          <a:ln>
            <a:noFill/>
          </a:ln>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Arial" panose="020B0604020202020204" pitchFamily="34" charset="0"/>
                <a:ea typeface="微软雅黑" panose="020B0503020204020204" pitchFamily="34" charset="-122"/>
              </a:rPr>
              <a:t>五口通商</a:t>
            </a:r>
            <a:endParaRPr lang="zh-CN" altLang="en-US" sz="2800" b="1" dirty="0">
              <a:latin typeface="Arial" panose="020B0604020202020204" pitchFamily="34" charset="0"/>
              <a:ea typeface="微软雅黑" panose="020B0503020204020204" pitchFamily="34" charset="-122"/>
            </a:endParaRPr>
          </a:p>
        </p:txBody>
      </p:sp>
      <p:sp>
        <p:nvSpPr>
          <p:cNvPr id="34848" name="文本框 39968"/>
          <p:cNvSpPr txBox="1">
            <a:spLocks noChangeArrowheads="1"/>
          </p:cNvSpPr>
          <p:nvPr/>
        </p:nvSpPr>
        <p:spPr bwMode="auto">
          <a:xfrm>
            <a:off x="6086475" y="3900488"/>
            <a:ext cx="4032250" cy="553085"/>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000" b="1" dirty="0">
                <a:latin typeface="Arial" panose="020B0604020202020204" pitchFamily="34" charset="0"/>
                <a:ea typeface="微软雅黑" panose="020B0503020204020204" pitchFamily="34" charset="-122"/>
              </a:rPr>
              <a:t>我国东南沿海门户大开</a:t>
            </a:r>
            <a:endParaRPr lang="zh-CN" altLang="en-US" sz="3000" b="1" dirty="0">
              <a:latin typeface="Arial" panose="020B0604020202020204" pitchFamily="34" charset="0"/>
              <a:ea typeface="微软雅黑" panose="020B0503020204020204" pitchFamily="34" charset="-122"/>
            </a:endParaRPr>
          </a:p>
        </p:txBody>
      </p:sp>
      <p:sp>
        <p:nvSpPr>
          <p:cNvPr id="39970" name="文本框 39969"/>
          <p:cNvSpPr txBox="1">
            <a:spLocks noChangeArrowheads="1"/>
          </p:cNvSpPr>
          <p:nvPr/>
        </p:nvSpPr>
        <p:spPr bwMode="auto">
          <a:xfrm>
            <a:off x="3602038" y="4297363"/>
            <a:ext cx="2160587" cy="521970"/>
          </a:xfrm>
          <a:prstGeom prst="rect">
            <a:avLst/>
          </a:prstGeom>
          <a:no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latin typeface="Arial" panose="020B0604020202020204" pitchFamily="34" charset="0"/>
                <a:ea typeface="微软雅黑" panose="020B0503020204020204" pitchFamily="34" charset="-122"/>
              </a:rPr>
              <a:t>广厦福宁上</a:t>
            </a:r>
            <a:endParaRPr lang="zh-CN" altLang="en-US" sz="2800" b="1" dirty="0">
              <a:latin typeface="Arial" panose="020B0604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9966"/>
                                        </p:tgtEl>
                                        <p:attrNameLst>
                                          <p:attrName>style.visibility</p:attrName>
                                        </p:attrNameLst>
                                      </p:cBhvr>
                                      <p:to>
                                        <p:strVal val="visible"/>
                                      </p:to>
                                    </p:set>
                                    <p:anim calcmode="lin" valueType="num">
                                      <p:cBhvr>
                                        <p:cTn id="7" dur="500" fill="hold"/>
                                        <p:tgtEl>
                                          <p:spTgt spid="39966"/>
                                        </p:tgtEl>
                                        <p:attrNameLst>
                                          <p:attrName>ppt_x</p:attrName>
                                        </p:attrNameLst>
                                      </p:cBhvr>
                                      <p:tavLst>
                                        <p:tav tm="0">
                                          <p:val>
                                            <p:strVal val="0-#ppt_w/2"/>
                                          </p:val>
                                        </p:tav>
                                        <p:tav tm="100000">
                                          <p:val>
                                            <p:strVal val="#ppt_x"/>
                                          </p:val>
                                        </p:tav>
                                      </p:tavLst>
                                    </p:anim>
                                    <p:anim calcmode="lin" valueType="num">
                                      <p:cBhvr>
                                        <p:cTn id="8" dur="500" fill="hold"/>
                                        <p:tgtEl>
                                          <p:spTgt spid="3996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9967"/>
                                        </p:tgtEl>
                                        <p:attrNameLst>
                                          <p:attrName>style.visibility</p:attrName>
                                        </p:attrNameLst>
                                      </p:cBhvr>
                                      <p:to>
                                        <p:strVal val="visible"/>
                                      </p:to>
                                    </p:set>
                                    <p:anim calcmode="lin" valueType="num">
                                      <p:cBhvr>
                                        <p:cTn id="11" dur="500" fill="hold"/>
                                        <p:tgtEl>
                                          <p:spTgt spid="39967"/>
                                        </p:tgtEl>
                                        <p:attrNameLst>
                                          <p:attrName>ppt_x</p:attrName>
                                        </p:attrNameLst>
                                      </p:cBhvr>
                                      <p:tavLst>
                                        <p:tav tm="0">
                                          <p:val>
                                            <p:strVal val="0-#ppt_w/2"/>
                                          </p:val>
                                        </p:tav>
                                        <p:tav tm="100000">
                                          <p:val>
                                            <p:strVal val="#ppt_x"/>
                                          </p:val>
                                        </p:tav>
                                      </p:tavLst>
                                    </p:anim>
                                    <p:anim calcmode="lin" valueType="num">
                                      <p:cBhvr>
                                        <p:cTn id="12" dur="500" fill="hold"/>
                                        <p:tgtEl>
                                          <p:spTgt spid="3996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9968"/>
                                        </p:tgtEl>
                                        <p:attrNameLst>
                                          <p:attrName>style.visibility</p:attrName>
                                        </p:attrNameLst>
                                      </p:cBhvr>
                                      <p:to>
                                        <p:strVal val="visible"/>
                                      </p:to>
                                    </p:set>
                                    <p:anim calcmode="lin" valueType="num">
                                      <p:cBhvr>
                                        <p:cTn id="15" dur="500" fill="hold"/>
                                        <p:tgtEl>
                                          <p:spTgt spid="39968"/>
                                        </p:tgtEl>
                                        <p:attrNameLst>
                                          <p:attrName>ppt_x</p:attrName>
                                        </p:attrNameLst>
                                      </p:cBhvr>
                                      <p:tavLst>
                                        <p:tav tm="0">
                                          <p:val>
                                            <p:strVal val="0-#ppt_w/2"/>
                                          </p:val>
                                        </p:tav>
                                        <p:tav tm="100000">
                                          <p:val>
                                            <p:strVal val="#ppt_x"/>
                                          </p:val>
                                        </p:tav>
                                      </p:tavLst>
                                    </p:anim>
                                    <p:anim calcmode="lin" valueType="num">
                                      <p:cBhvr>
                                        <p:cTn id="16" dur="500" fill="hold"/>
                                        <p:tgtEl>
                                          <p:spTgt spid="3996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9962"/>
                                        </p:tgtEl>
                                        <p:attrNameLst>
                                          <p:attrName>style.visibility</p:attrName>
                                        </p:attrNameLst>
                                      </p:cBhvr>
                                      <p:to>
                                        <p:strVal val="visible"/>
                                      </p:to>
                                    </p:set>
                                    <p:anim calcmode="lin" valueType="num">
                                      <p:cBhvr>
                                        <p:cTn id="19" dur="500" fill="hold"/>
                                        <p:tgtEl>
                                          <p:spTgt spid="39962"/>
                                        </p:tgtEl>
                                        <p:attrNameLst>
                                          <p:attrName>ppt_x</p:attrName>
                                        </p:attrNameLst>
                                      </p:cBhvr>
                                      <p:tavLst>
                                        <p:tav tm="0">
                                          <p:val>
                                            <p:strVal val="0-#ppt_w/2"/>
                                          </p:val>
                                        </p:tav>
                                        <p:tav tm="100000">
                                          <p:val>
                                            <p:strVal val="#ppt_x"/>
                                          </p:val>
                                        </p:tav>
                                      </p:tavLst>
                                    </p:anim>
                                    <p:anim calcmode="lin" valueType="num">
                                      <p:cBhvr>
                                        <p:cTn id="20" dur="500" fill="hold"/>
                                        <p:tgtEl>
                                          <p:spTgt spid="39962"/>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38" presetClass="entr" presetSubtype="0" accel="50000" fill="hold" grpId="0" nodeType="clickEffect">
                                  <p:stCondLst>
                                    <p:cond delay="0"/>
                                  </p:stCondLst>
                                  <p:iterate type="lt">
                                    <p:tmPct val="50000"/>
                                  </p:iterate>
                                  <p:childTnLst>
                                    <p:set>
                                      <p:cBhvr>
                                        <p:cTn id="24" dur="1" fill="hold">
                                          <p:stCondLst>
                                            <p:cond delay="0"/>
                                          </p:stCondLst>
                                        </p:cTn>
                                        <p:tgtEl>
                                          <p:spTgt spid="39961"/>
                                        </p:tgtEl>
                                        <p:attrNameLst>
                                          <p:attrName>style.visibility</p:attrName>
                                        </p:attrNameLst>
                                      </p:cBhvr>
                                      <p:to>
                                        <p:strVal val="visible"/>
                                      </p:to>
                                    </p:set>
                                    <p:set>
                                      <p:cBhvr>
                                        <p:cTn id="25" dur="455" fill="hold">
                                          <p:stCondLst>
                                            <p:cond delay="0"/>
                                          </p:stCondLst>
                                        </p:cTn>
                                        <p:tgtEl>
                                          <p:spTgt spid="39961"/>
                                        </p:tgtEl>
                                        <p:attrNameLst>
                                          <p:attrName>style.rotation</p:attrName>
                                        </p:attrNameLst>
                                      </p:cBhvr>
                                      <p:to>
                                        <p:strVal val="-45.0"/>
                                      </p:to>
                                    </p:set>
                                    <p:anim calcmode="lin" valueType="num">
                                      <p:cBhvr>
                                        <p:cTn id="26" dur="455" fill="hold">
                                          <p:stCondLst>
                                            <p:cond delay="455"/>
                                          </p:stCondLst>
                                        </p:cTn>
                                        <p:tgtEl>
                                          <p:spTgt spid="39961"/>
                                        </p:tgtEl>
                                        <p:attrNameLst>
                                          <p:attrName>style.rotation</p:attrName>
                                        </p:attrNameLst>
                                      </p:cBhvr>
                                      <p:tavLst>
                                        <p:tav tm="0">
                                          <p:val>
                                            <p:fltVal val="-45"/>
                                          </p:val>
                                        </p:tav>
                                        <p:tav tm="69900">
                                          <p:val>
                                            <p:fltVal val="45"/>
                                          </p:val>
                                        </p:tav>
                                        <p:tav tm="100000">
                                          <p:val>
                                            <p:fltVal val="0"/>
                                          </p:val>
                                        </p:tav>
                                      </p:tavLst>
                                    </p:anim>
                                    <p:anim calcmode="lin" valueType="num">
                                      <p:cBhvr>
                                        <p:cTn id="27" dur="455" fill="hold">
                                          <p:stCondLst>
                                            <p:cond delay="0"/>
                                          </p:stCondLst>
                                        </p:cTn>
                                        <p:tgtEl>
                                          <p:spTgt spid="39961"/>
                                        </p:tgtEl>
                                        <p:attrNameLst>
                                          <p:attrName>ppt_y</p:attrName>
                                        </p:attrNameLst>
                                      </p:cBhvr>
                                      <p:tavLst>
                                        <p:tav tm="0">
                                          <p:val>
                                            <p:strVal val="#ppt_y-1"/>
                                          </p:val>
                                        </p:tav>
                                        <p:tav tm="100000">
                                          <p:val>
                                            <p:strVal val="#ppt_y-(0.354*#ppt_w-0.172*#ppt_h)"/>
                                          </p:val>
                                        </p:tav>
                                      </p:tavLst>
                                    </p:anim>
                                    <p:anim calcmode="lin" valueType="num">
                                      <p:cBhvr>
                                        <p:cTn id="28" dur="156" decel="50000" autoRev="1" fill="hold">
                                          <p:stCondLst>
                                            <p:cond delay="455"/>
                                          </p:stCondLst>
                                        </p:cTn>
                                        <p:tgtEl>
                                          <p:spTgt spid="39961"/>
                                        </p:tgtEl>
                                        <p:attrNameLst>
                                          <p:attrName>ppt_y</p:attrName>
                                        </p:attrNameLst>
                                      </p:cBhvr>
                                      <p:tavLst>
                                        <p:tav tm="0">
                                          <p:val>
                                            <p:strVal val="#ppt_y-(0.354*#ppt_w-0.172*#ppt_h)"/>
                                          </p:val>
                                        </p:tav>
                                        <p:tav tm="100000">
                                          <p:val>
                                            <p:strVal val="#ppt_y-(0.354*#ppt_w-0.172*#ppt_h)-#ppt_h/2"/>
                                          </p:val>
                                        </p:tav>
                                      </p:tavLst>
                                    </p:anim>
                                    <p:anim calcmode="lin" valueType="num">
                                      <p:cBhvr>
                                        <p:cTn id="29" dur="136" fill="hold">
                                          <p:stCondLst>
                                            <p:cond delay="864"/>
                                          </p:stCondLst>
                                        </p:cTn>
                                        <p:tgtEl>
                                          <p:spTgt spid="39961"/>
                                        </p:tgtEl>
                                        <p:attrNameLst>
                                          <p:attrName>ppt_y</p:attrName>
                                        </p:attrNameLst>
                                      </p:cBhvr>
                                      <p:tavLst>
                                        <p:tav tm="0">
                                          <p:val>
                                            <p:strVal val="#ppt_y-(0.354*#ppt_w-0.172*#ppt_h)"/>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38" presetClass="entr" presetSubtype="0" accel="50000" fill="hold" grpId="0" nodeType="clickEffect">
                                  <p:stCondLst>
                                    <p:cond delay="0"/>
                                  </p:stCondLst>
                                  <p:iterate type="lt">
                                    <p:tmPct val="50000"/>
                                  </p:iterate>
                                  <p:childTnLst>
                                    <p:set>
                                      <p:cBhvr>
                                        <p:cTn id="33" dur="1" fill="hold">
                                          <p:stCondLst>
                                            <p:cond delay="0"/>
                                          </p:stCondLst>
                                        </p:cTn>
                                        <p:tgtEl>
                                          <p:spTgt spid="39960"/>
                                        </p:tgtEl>
                                        <p:attrNameLst>
                                          <p:attrName>style.visibility</p:attrName>
                                        </p:attrNameLst>
                                      </p:cBhvr>
                                      <p:to>
                                        <p:strVal val="visible"/>
                                      </p:to>
                                    </p:set>
                                    <p:set>
                                      <p:cBhvr>
                                        <p:cTn id="34" dur="455" fill="hold">
                                          <p:stCondLst>
                                            <p:cond delay="0"/>
                                          </p:stCondLst>
                                        </p:cTn>
                                        <p:tgtEl>
                                          <p:spTgt spid="39960"/>
                                        </p:tgtEl>
                                        <p:attrNameLst>
                                          <p:attrName>style.rotation</p:attrName>
                                        </p:attrNameLst>
                                      </p:cBhvr>
                                      <p:to>
                                        <p:strVal val="-45.0"/>
                                      </p:to>
                                    </p:set>
                                    <p:anim calcmode="lin" valueType="num">
                                      <p:cBhvr>
                                        <p:cTn id="35" dur="455" fill="hold">
                                          <p:stCondLst>
                                            <p:cond delay="455"/>
                                          </p:stCondLst>
                                        </p:cTn>
                                        <p:tgtEl>
                                          <p:spTgt spid="39960"/>
                                        </p:tgtEl>
                                        <p:attrNameLst>
                                          <p:attrName>style.rotation</p:attrName>
                                        </p:attrNameLst>
                                      </p:cBhvr>
                                      <p:tavLst>
                                        <p:tav tm="0">
                                          <p:val>
                                            <p:fltVal val="-45"/>
                                          </p:val>
                                        </p:tav>
                                        <p:tav tm="69900">
                                          <p:val>
                                            <p:fltVal val="45"/>
                                          </p:val>
                                        </p:tav>
                                        <p:tav tm="100000">
                                          <p:val>
                                            <p:fltVal val="0"/>
                                          </p:val>
                                        </p:tav>
                                      </p:tavLst>
                                    </p:anim>
                                    <p:anim calcmode="lin" valueType="num">
                                      <p:cBhvr>
                                        <p:cTn id="36" dur="455" fill="hold">
                                          <p:stCondLst>
                                            <p:cond delay="0"/>
                                          </p:stCondLst>
                                        </p:cTn>
                                        <p:tgtEl>
                                          <p:spTgt spid="39960"/>
                                        </p:tgtEl>
                                        <p:attrNameLst>
                                          <p:attrName>ppt_y</p:attrName>
                                        </p:attrNameLst>
                                      </p:cBhvr>
                                      <p:tavLst>
                                        <p:tav tm="0">
                                          <p:val>
                                            <p:strVal val="#ppt_y-1"/>
                                          </p:val>
                                        </p:tav>
                                        <p:tav tm="100000">
                                          <p:val>
                                            <p:strVal val="#ppt_y-(0.354*#ppt_w-0.172*#ppt_h)"/>
                                          </p:val>
                                        </p:tav>
                                      </p:tavLst>
                                    </p:anim>
                                    <p:anim calcmode="lin" valueType="num">
                                      <p:cBhvr>
                                        <p:cTn id="37" dur="156" decel="50000" autoRev="1" fill="hold">
                                          <p:stCondLst>
                                            <p:cond delay="455"/>
                                          </p:stCondLst>
                                        </p:cTn>
                                        <p:tgtEl>
                                          <p:spTgt spid="39960"/>
                                        </p:tgtEl>
                                        <p:attrNameLst>
                                          <p:attrName>ppt_y</p:attrName>
                                        </p:attrNameLst>
                                      </p:cBhvr>
                                      <p:tavLst>
                                        <p:tav tm="0">
                                          <p:val>
                                            <p:strVal val="#ppt_y-(0.354*#ppt_w-0.172*#ppt_h)"/>
                                          </p:val>
                                        </p:tav>
                                        <p:tav tm="100000">
                                          <p:val>
                                            <p:strVal val="#ppt_y-(0.354*#ppt_w-0.172*#ppt_h)-#ppt_h/2"/>
                                          </p:val>
                                        </p:tav>
                                      </p:tavLst>
                                    </p:anim>
                                    <p:anim calcmode="lin" valueType="num">
                                      <p:cBhvr>
                                        <p:cTn id="38" dur="136" fill="hold">
                                          <p:stCondLst>
                                            <p:cond delay="864"/>
                                          </p:stCondLst>
                                        </p:cTn>
                                        <p:tgtEl>
                                          <p:spTgt spid="39960"/>
                                        </p:tgtEl>
                                        <p:attrNameLst>
                                          <p:attrName>ppt_y</p:attrName>
                                        </p:attrNameLst>
                                      </p:cBhvr>
                                      <p:tavLst>
                                        <p:tav tm="0">
                                          <p:val>
                                            <p:strVal val="#ppt_y-(0.354*#ppt_w-0.172*#ppt_h)"/>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8" presetClass="entr" presetSubtype="0" accel="50000" fill="hold" grpId="0" nodeType="clickEffect">
                                  <p:stCondLst>
                                    <p:cond delay="0"/>
                                  </p:stCondLst>
                                  <p:iterate type="lt">
                                    <p:tmPct val="50000"/>
                                  </p:iterate>
                                  <p:childTnLst>
                                    <p:set>
                                      <p:cBhvr>
                                        <p:cTn id="42" dur="1" fill="hold">
                                          <p:stCondLst>
                                            <p:cond delay="0"/>
                                          </p:stCondLst>
                                        </p:cTn>
                                        <p:tgtEl>
                                          <p:spTgt spid="39970"/>
                                        </p:tgtEl>
                                        <p:attrNameLst>
                                          <p:attrName>style.visibility</p:attrName>
                                        </p:attrNameLst>
                                      </p:cBhvr>
                                      <p:to>
                                        <p:strVal val="visible"/>
                                      </p:to>
                                    </p:set>
                                    <p:set>
                                      <p:cBhvr>
                                        <p:cTn id="43" dur="455" fill="hold">
                                          <p:stCondLst>
                                            <p:cond delay="0"/>
                                          </p:stCondLst>
                                        </p:cTn>
                                        <p:tgtEl>
                                          <p:spTgt spid="39970"/>
                                        </p:tgtEl>
                                        <p:attrNameLst>
                                          <p:attrName>style.rotation</p:attrName>
                                        </p:attrNameLst>
                                      </p:cBhvr>
                                      <p:to>
                                        <p:strVal val="-45.0"/>
                                      </p:to>
                                    </p:set>
                                    <p:anim calcmode="lin" valueType="num">
                                      <p:cBhvr>
                                        <p:cTn id="44" dur="455" fill="hold">
                                          <p:stCondLst>
                                            <p:cond delay="455"/>
                                          </p:stCondLst>
                                        </p:cTn>
                                        <p:tgtEl>
                                          <p:spTgt spid="39970"/>
                                        </p:tgtEl>
                                        <p:attrNameLst>
                                          <p:attrName>style.rotation</p:attrName>
                                        </p:attrNameLst>
                                      </p:cBhvr>
                                      <p:tavLst>
                                        <p:tav tm="0">
                                          <p:val>
                                            <p:fltVal val="-45"/>
                                          </p:val>
                                        </p:tav>
                                        <p:tav tm="69900">
                                          <p:val>
                                            <p:fltVal val="45"/>
                                          </p:val>
                                        </p:tav>
                                        <p:tav tm="100000">
                                          <p:val>
                                            <p:fltVal val="0"/>
                                          </p:val>
                                        </p:tav>
                                      </p:tavLst>
                                    </p:anim>
                                    <p:anim calcmode="lin" valueType="num">
                                      <p:cBhvr>
                                        <p:cTn id="45" dur="455" fill="hold">
                                          <p:stCondLst>
                                            <p:cond delay="0"/>
                                          </p:stCondLst>
                                        </p:cTn>
                                        <p:tgtEl>
                                          <p:spTgt spid="39970"/>
                                        </p:tgtEl>
                                        <p:attrNameLst>
                                          <p:attrName>ppt_y</p:attrName>
                                        </p:attrNameLst>
                                      </p:cBhvr>
                                      <p:tavLst>
                                        <p:tav tm="0">
                                          <p:val>
                                            <p:strVal val="#ppt_y-1"/>
                                          </p:val>
                                        </p:tav>
                                        <p:tav tm="100000">
                                          <p:val>
                                            <p:strVal val="#ppt_y-(0.354*#ppt_w-0.172*#ppt_h)"/>
                                          </p:val>
                                        </p:tav>
                                      </p:tavLst>
                                    </p:anim>
                                    <p:anim calcmode="lin" valueType="num">
                                      <p:cBhvr>
                                        <p:cTn id="46" dur="156" decel="50000" autoRev="1" fill="hold">
                                          <p:stCondLst>
                                            <p:cond delay="455"/>
                                          </p:stCondLst>
                                        </p:cTn>
                                        <p:tgtEl>
                                          <p:spTgt spid="39970"/>
                                        </p:tgtEl>
                                        <p:attrNameLst>
                                          <p:attrName>ppt_y</p:attrName>
                                        </p:attrNameLst>
                                      </p:cBhvr>
                                      <p:tavLst>
                                        <p:tav tm="0">
                                          <p:val>
                                            <p:strVal val="#ppt_y-(0.354*#ppt_w-0.172*#ppt_h)"/>
                                          </p:val>
                                        </p:tav>
                                        <p:tav tm="100000">
                                          <p:val>
                                            <p:strVal val="#ppt_y-(0.354*#ppt_w-0.172*#ppt_h)-#ppt_h/2"/>
                                          </p:val>
                                        </p:tav>
                                      </p:tavLst>
                                    </p:anim>
                                    <p:anim calcmode="lin" valueType="num">
                                      <p:cBhvr>
                                        <p:cTn id="47" dur="136" fill="hold">
                                          <p:stCondLst>
                                            <p:cond delay="864"/>
                                          </p:stCondLst>
                                        </p:cTn>
                                        <p:tgtEl>
                                          <p:spTgt spid="39970"/>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60" grpId="0" bldLvl="0"/>
      <p:bldP spid="39961" grpId="0" bldLvl="0"/>
      <p:bldP spid="39962" grpId="0"/>
      <p:bldP spid="39966" grpId="0"/>
      <p:bldP spid="39967" grpId="0"/>
      <p:bldP spid="39968" grpId="0"/>
      <p:bldP spid="39970" grpId="0" bldLvl="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矩形 45057"/>
          <p:cNvSpPr>
            <a:spLocks noChangeArrowheads="1"/>
          </p:cNvSpPr>
          <p:nvPr/>
        </p:nvSpPr>
        <p:spPr bwMode="auto">
          <a:xfrm>
            <a:off x="1487488" y="0"/>
            <a:ext cx="9144000" cy="6884988"/>
          </a:xfrm>
          <a:prstGeom prst="rect">
            <a:avLst/>
          </a:prstGeom>
          <a:noFill/>
          <a:ln w="9525">
            <a:solidFill>
              <a:schemeClr val="tx1"/>
            </a:solidFill>
            <a:miter lim="800000"/>
          </a:ln>
        </p:spPr>
        <p:txBody>
          <a:bodyPr/>
          <a:lstStyle/>
          <a:p>
            <a:endParaRPr lang="zh-CN" altLang="en-US" dirty="0">
              <a:latin typeface="Arial" panose="020B0604020202020204" pitchFamily="34" charset="0"/>
              <a:ea typeface="微软雅黑" panose="020B0503020204020204" pitchFamily="34" charset="-122"/>
              <a:cs typeface="Arial" panose="020B0604020202020204" pitchFamily="34" charset="0"/>
            </a:endParaRPr>
          </a:p>
        </p:txBody>
      </p:sp>
      <p:grpSp>
        <p:nvGrpSpPr>
          <p:cNvPr id="33794" name="组合 45058"/>
          <p:cNvGrpSpPr/>
          <p:nvPr/>
        </p:nvGrpSpPr>
        <p:grpSpPr bwMode="auto">
          <a:xfrm>
            <a:off x="3540125" y="0"/>
            <a:ext cx="5791200" cy="6858000"/>
            <a:chOff x="0" y="0"/>
            <a:chExt cx="2973" cy="4320"/>
          </a:xfrm>
          <a:noFill/>
        </p:grpSpPr>
        <p:pic>
          <p:nvPicPr>
            <p:cNvPr id="33795" name="图片 45059" descr="未标题-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0" y="0"/>
              <a:ext cx="2973" cy="432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33796" name="文本框 45060"/>
            <p:cNvSpPr txBox="1">
              <a:spLocks noChangeArrowheads="1"/>
            </p:cNvSpPr>
            <p:nvPr/>
          </p:nvSpPr>
          <p:spPr bwMode="auto">
            <a:xfrm>
              <a:off x="480" y="3456"/>
              <a:ext cx="336"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u="sng" dirty="0">
                  <a:latin typeface="Times New Roman" panose="02020603050405020304" pitchFamily="18" charset="0"/>
                  <a:ea typeface="微软雅黑" panose="020B0503020204020204" pitchFamily="34" charset="-122"/>
                </a:rPr>
                <a:t>广州</a:t>
              </a:r>
              <a:endParaRPr lang="zh-CN" altLang="en-US" sz="1000" u="sng" dirty="0">
                <a:latin typeface="Times New Roman" panose="02020603050405020304" pitchFamily="18" charset="0"/>
                <a:ea typeface="微软雅黑" panose="020B0503020204020204" pitchFamily="34" charset="-122"/>
              </a:endParaRPr>
            </a:p>
          </p:txBody>
        </p:sp>
        <p:sp>
          <p:nvSpPr>
            <p:cNvPr id="33797" name="文本框 45061"/>
            <p:cNvSpPr txBox="1">
              <a:spLocks noChangeArrowheads="1"/>
            </p:cNvSpPr>
            <p:nvPr/>
          </p:nvSpPr>
          <p:spPr bwMode="auto">
            <a:xfrm>
              <a:off x="384" y="3648"/>
              <a:ext cx="384" cy="2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1000" dirty="0">
                  <a:latin typeface="Times New Roman" panose="02020603050405020304" pitchFamily="18" charset="0"/>
                  <a:ea typeface="微软雅黑" panose="020B0503020204020204" pitchFamily="34" charset="-122"/>
                </a:rPr>
                <a:t>   </a:t>
              </a:r>
              <a:r>
                <a:rPr lang="zh-CN" altLang="en-US" sz="1000" dirty="0">
                  <a:latin typeface="Times New Roman" panose="02020603050405020304" pitchFamily="18" charset="0"/>
                  <a:ea typeface="微软雅黑" panose="020B0503020204020204" pitchFamily="34" charset="-122"/>
                </a:rPr>
                <a:t>澳门（萄占</a:t>
              </a:r>
              <a:r>
                <a:rPr lang="en-US" altLang="zh-CN" sz="1000" dirty="0">
                  <a:latin typeface="Times New Roman" panose="02020603050405020304" pitchFamily="18" charset="0"/>
                  <a:ea typeface="微软雅黑" panose="020B0503020204020204" pitchFamily="34" charset="-122"/>
                </a:rPr>
                <a:t>)</a:t>
              </a:r>
              <a:endParaRPr lang="en-US" altLang="zh-CN" sz="1000" dirty="0">
                <a:latin typeface="Times New Roman" panose="02020603050405020304" pitchFamily="18" charset="0"/>
                <a:ea typeface="微软雅黑" panose="020B0503020204020204" pitchFamily="34" charset="-122"/>
              </a:endParaRPr>
            </a:p>
          </p:txBody>
        </p:sp>
        <p:sp>
          <p:nvSpPr>
            <p:cNvPr id="33798" name="文本框 45062"/>
            <p:cNvSpPr txBox="1">
              <a:spLocks noChangeArrowheads="1"/>
            </p:cNvSpPr>
            <p:nvPr/>
          </p:nvSpPr>
          <p:spPr bwMode="auto">
            <a:xfrm>
              <a:off x="864" y="3590"/>
              <a:ext cx="528"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dirty="0">
                  <a:latin typeface="Times New Roman" panose="02020603050405020304" pitchFamily="18" charset="0"/>
                  <a:ea typeface="微软雅黑" panose="020B0503020204020204" pitchFamily="34" charset="-122"/>
                </a:rPr>
                <a:t>九龙司</a:t>
              </a:r>
              <a:endParaRPr lang="zh-CN" altLang="en-US" sz="1000" dirty="0">
                <a:latin typeface="Times New Roman" panose="02020603050405020304" pitchFamily="18" charset="0"/>
                <a:ea typeface="微软雅黑" panose="020B0503020204020204" pitchFamily="34" charset="-122"/>
              </a:endParaRPr>
            </a:p>
          </p:txBody>
        </p:sp>
        <p:sp>
          <p:nvSpPr>
            <p:cNvPr id="33799" name="文本框 45063"/>
            <p:cNvSpPr txBox="1">
              <a:spLocks noChangeArrowheads="1"/>
            </p:cNvSpPr>
            <p:nvPr/>
          </p:nvSpPr>
          <p:spPr bwMode="auto">
            <a:xfrm>
              <a:off x="768" y="3792"/>
              <a:ext cx="432" cy="25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en-US" altLang="zh-CN" sz="1000" dirty="0">
                  <a:latin typeface="Times New Roman" panose="02020603050405020304" pitchFamily="18" charset="0"/>
                  <a:ea typeface="微软雅黑" panose="020B0503020204020204" pitchFamily="34" charset="-122"/>
                </a:rPr>
                <a:t>   </a:t>
              </a:r>
              <a:r>
                <a:rPr lang="zh-CN" altLang="en-US" sz="1000" dirty="0">
                  <a:latin typeface="Times New Roman" panose="02020603050405020304" pitchFamily="18" charset="0"/>
                  <a:ea typeface="微软雅黑" panose="020B0503020204020204" pitchFamily="34" charset="-122"/>
                </a:rPr>
                <a:t>香港（英占）</a:t>
              </a:r>
              <a:endParaRPr lang="zh-CN" altLang="en-US" sz="1000" dirty="0">
                <a:latin typeface="Times New Roman" panose="02020603050405020304" pitchFamily="18" charset="0"/>
                <a:ea typeface="微软雅黑" panose="020B0503020204020204" pitchFamily="34" charset="-122"/>
              </a:endParaRPr>
            </a:p>
          </p:txBody>
        </p:sp>
        <p:sp>
          <p:nvSpPr>
            <p:cNvPr id="33800" name="文本框 45064"/>
            <p:cNvSpPr txBox="1">
              <a:spLocks noChangeArrowheads="1"/>
            </p:cNvSpPr>
            <p:nvPr/>
          </p:nvSpPr>
          <p:spPr bwMode="auto">
            <a:xfrm>
              <a:off x="0" y="4070"/>
              <a:ext cx="528"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u="sng" dirty="0">
                  <a:latin typeface="Times New Roman" panose="02020603050405020304" pitchFamily="18" charset="0"/>
                  <a:ea typeface="微软雅黑" panose="020B0503020204020204" pitchFamily="34" charset="-122"/>
                </a:rPr>
                <a:t>琼州</a:t>
              </a:r>
              <a:endParaRPr lang="zh-CN" altLang="en-US" sz="1000" u="sng" dirty="0">
                <a:latin typeface="Times New Roman" panose="02020603050405020304" pitchFamily="18" charset="0"/>
                <a:ea typeface="微软雅黑" panose="020B0503020204020204" pitchFamily="34" charset="-122"/>
              </a:endParaRPr>
            </a:p>
          </p:txBody>
        </p:sp>
        <p:sp>
          <p:nvSpPr>
            <p:cNvPr id="33801" name="文本框 45065"/>
            <p:cNvSpPr txBox="1">
              <a:spLocks noChangeArrowheads="1"/>
            </p:cNvSpPr>
            <p:nvPr/>
          </p:nvSpPr>
          <p:spPr bwMode="auto">
            <a:xfrm>
              <a:off x="2304" y="3062"/>
              <a:ext cx="288"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u="sng" dirty="0">
                  <a:latin typeface="Times New Roman" panose="02020603050405020304" pitchFamily="18" charset="0"/>
                  <a:ea typeface="微软雅黑" panose="020B0503020204020204" pitchFamily="34" charset="-122"/>
                </a:rPr>
                <a:t>淡水</a:t>
              </a:r>
              <a:endParaRPr lang="zh-CN" altLang="en-US" sz="1000" u="sng" dirty="0">
                <a:latin typeface="Times New Roman" panose="02020603050405020304" pitchFamily="18" charset="0"/>
                <a:ea typeface="微软雅黑" panose="020B0503020204020204" pitchFamily="34" charset="-122"/>
              </a:endParaRPr>
            </a:p>
          </p:txBody>
        </p:sp>
        <p:sp>
          <p:nvSpPr>
            <p:cNvPr id="33802" name="文本框 45066"/>
            <p:cNvSpPr txBox="1">
              <a:spLocks noChangeArrowheads="1"/>
            </p:cNvSpPr>
            <p:nvPr/>
          </p:nvSpPr>
          <p:spPr bwMode="auto">
            <a:xfrm>
              <a:off x="2112" y="3504"/>
              <a:ext cx="480"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u="sng" dirty="0">
                  <a:latin typeface="Times New Roman" panose="02020603050405020304" pitchFamily="18" charset="0"/>
                  <a:ea typeface="微软雅黑" panose="020B0503020204020204" pitchFamily="34" charset="-122"/>
                </a:rPr>
                <a:t>台湾</a:t>
              </a:r>
              <a:endParaRPr lang="zh-CN" altLang="en-US" sz="1000" u="sng" dirty="0">
                <a:latin typeface="Times New Roman" panose="02020603050405020304" pitchFamily="18" charset="0"/>
                <a:ea typeface="微软雅黑" panose="020B0503020204020204" pitchFamily="34" charset="-122"/>
              </a:endParaRPr>
            </a:p>
          </p:txBody>
        </p:sp>
        <p:sp>
          <p:nvSpPr>
            <p:cNvPr id="33803" name="文本框 45067"/>
            <p:cNvSpPr txBox="1">
              <a:spLocks noChangeArrowheads="1"/>
            </p:cNvSpPr>
            <p:nvPr/>
          </p:nvSpPr>
          <p:spPr bwMode="auto">
            <a:xfrm>
              <a:off x="1440" y="3206"/>
              <a:ext cx="384"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u="sng" dirty="0">
                  <a:latin typeface="Times New Roman" panose="02020603050405020304" pitchFamily="18" charset="0"/>
                  <a:ea typeface="微软雅黑" panose="020B0503020204020204" pitchFamily="34" charset="-122"/>
                </a:rPr>
                <a:t>厦门</a:t>
              </a:r>
              <a:endParaRPr lang="zh-CN" altLang="en-US" sz="1000" u="sng" dirty="0">
                <a:latin typeface="Times New Roman" panose="02020603050405020304" pitchFamily="18" charset="0"/>
                <a:ea typeface="微软雅黑" panose="020B0503020204020204" pitchFamily="34" charset="-122"/>
              </a:endParaRPr>
            </a:p>
          </p:txBody>
        </p:sp>
        <p:sp>
          <p:nvSpPr>
            <p:cNvPr id="33804" name="文本框 45068"/>
            <p:cNvSpPr txBox="1">
              <a:spLocks noChangeArrowheads="1"/>
            </p:cNvSpPr>
            <p:nvPr/>
          </p:nvSpPr>
          <p:spPr bwMode="auto">
            <a:xfrm>
              <a:off x="1680" y="2918"/>
              <a:ext cx="288"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u="sng" dirty="0">
                  <a:latin typeface="Times New Roman" panose="02020603050405020304" pitchFamily="18" charset="0"/>
                  <a:ea typeface="微软雅黑" panose="020B0503020204020204" pitchFamily="34" charset="-122"/>
                </a:rPr>
                <a:t>福州</a:t>
              </a:r>
              <a:endParaRPr lang="zh-CN" altLang="en-US" sz="1000" u="sng" dirty="0">
                <a:latin typeface="Times New Roman" panose="02020603050405020304" pitchFamily="18" charset="0"/>
                <a:ea typeface="微软雅黑" panose="020B0503020204020204" pitchFamily="34" charset="-122"/>
              </a:endParaRPr>
            </a:p>
          </p:txBody>
        </p:sp>
        <p:sp>
          <p:nvSpPr>
            <p:cNvPr id="33805" name="文本框 45069"/>
            <p:cNvSpPr txBox="1">
              <a:spLocks noChangeArrowheads="1"/>
            </p:cNvSpPr>
            <p:nvPr/>
          </p:nvSpPr>
          <p:spPr bwMode="auto">
            <a:xfrm>
              <a:off x="2304" y="2112"/>
              <a:ext cx="288"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dirty="0">
                  <a:latin typeface="Times New Roman" panose="02020603050405020304" pitchFamily="18" charset="0"/>
                  <a:ea typeface="微软雅黑" panose="020B0503020204020204" pitchFamily="34" charset="-122"/>
                </a:rPr>
                <a:t>宁波</a:t>
              </a:r>
              <a:endParaRPr lang="zh-CN" altLang="en-US" sz="1000" dirty="0">
                <a:latin typeface="Times New Roman" panose="02020603050405020304" pitchFamily="18" charset="0"/>
                <a:ea typeface="微软雅黑" panose="020B0503020204020204" pitchFamily="34" charset="-122"/>
              </a:endParaRPr>
            </a:p>
          </p:txBody>
        </p:sp>
        <p:sp>
          <p:nvSpPr>
            <p:cNvPr id="33806" name="文本框 45070"/>
            <p:cNvSpPr txBox="1">
              <a:spLocks noChangeArrowheads="1"/>
            </p:cNvSpPr>
            <p:nvPr/>
          </p:nvSpPr>
          <p:spPr bwMode="auto">
            <a:xfrm>
              <a:off x="2016" y="1872"/>
              <a:ext cx="432"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u="sng" dirty="0">
                  <a:latin typeface="Times New Roman" panose="02020603050405020304" pitchFamily="18" charset="0"/>
                  <a:ea typeface="微软雅黑" panose="020B0503020204020204" pitchFamily="34" charset="-122"/>
                </a:rPr>
                <a:t>上海</a:t>
              </a:r>
              <a:endParaRPr lang="zh-CN" altLang="en-US" sz="1000" u="sng" dirty="0">
                <a:latin typeface="Times New Roman" panose="02020603050405020304" pitchFamily="18" charset="0"/>
                <a:ea typeface="微软雅黑" panose="020B0503020204020204" pitchFamily="34" charset="-122"/>
              </a:endParaRPr>
            </a:p>
          </p:txBody>
        </p:sp>
        <p:sp>
          <p:nvSpPr>
            <p:cNvPr id="33807" name="文本框 45071"/>
            <p:cNvSpPr txBox="1">
              <a:spLocks noChangeArrowheads="1"/>
            </p:cNvSpPr>
            <p:nvPr/>
          </p:nvSpPr>
          <p:spPr bwMode="auto">
            <a:xfrm>
              <a:off x="1920" y="1670"/>
              <a:ext cx="528"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u="sng" dirty="0">
                  <a:latin typeface="Times New Roman" panose="02020603050405020304" pitchFamily="18" charset="0"/>
                  <a:ea typeface="微软雅黑" panose="020B0503020204020204" pitchFamily="34" charset="-122"/>
                </a:rPr>
                <a:t>镇江</a:t>
              </a:r>
              <a:endParaRPr lang="zh-CN" altLang="en-US" sz="1000" u="sng" dirty="0">
                <a:latin typeface="Times New Roman" panose="02020603050405020304" pitchFamily="18" charset="0"/>
                <a:ea typeface="微软雅黑" panose="020B0503020204020204" pitchFamily="34" charset="-122"/>
              </a:endParaRPr>
            </a:p>
          </p:txBody>
        </p:sp>
        <p:sp>
          <p:nvSpPr>
            <p:cNvPr id="33808" name="文本框 45072"/>
            <p:cNvSpPr txBox="1">
              <a:spLocks noChangeArrowheads="1"/>
            </p:cNvSpPr>
            <p:nvPr/>
          </p:nvSpPr>
          <p:spPr bwMode="auto">
            <a:xfrm>
              <a:off x="1584" y="1680"/>
              <a:ext cx="384"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u="sng" dirty="0">
                  <a:latin typeface="Times New Roman" panose="02020603050405020304" pitchFamily="18" charset="0"/>
                  <a:ea typeface="微软雅黑" panose="020B0503020204020204" pitchFamily="34" charset="-122"/>
                </a:rPr>
                <a:t>南京</a:t>
              </a:r>
              <a:endParaRPr lang="zh-CN" altLang="en-US" sz="1000" u="sng" dirty="0">
                <a:latin typeface="Times New Roman" panose="02020603050405020304" pitchFamily="18" charset="0"/>
                <a:ea typeface="微软雅黑" panose="020B0503020204020204" pitchFamily="34" charset="-122"/>
              </a:endParaRPr>
            </a:p>
          </p:txBody>
        </p:sp>
        <p:sp>
          <p:nvSpPr>
            <p:cNvPr id="33809" name="文本框 45073"/>
            <p:cNvSpPr txBox="1">
              <a:spLocks noChangeArrowheads="1"/>
            </p:cNvSpPr>
            <p:nvPr/>
          </p:nvSpPr>
          <p:spPr bwMode="auto">
            <a:xfrm>
              <a:off x="1152" y="2150"/>
              <a:ext cx="432"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u="sng" dirty="0">
                  <a:latin typeface="Times New Roman" panose="02020603050405020304" pitchFamily="18" charset="0"/>
                  <a:ea typeface="微软雅黑" panose="020B0503020204020204" pitchFamily="34" charset="-122"/>
                </a:rPr>
                <a:t>九江</a:t>
              </a:r>
              <a:endParaRPr lang="zh-CN" altLang="en-US" sz="1000" u="sng" dirty="0">
                <a:latin typeface="Times New Roman" panose="02020603050405020304" pitchFamily="18" charset="0"/>
                <a:ea typeface="微软雅黑" panose="020B0503020204020204" pitchFamily="34" charset="-122"/>
              </a:endParaRPr>
            </a:p>
          </p:txBody>
        </p:sp>
        <p:sp>
          <p:nvSpPr>
            <p:cNvPr id="33810" name="文本框 45074"/>
            <p:cNvSpPr txBox="1">
              <a:spLocks noChangeArrowheads="1"/>
            </p:cNvSpPr>
            <p:nvPr/>
          </p:nvSpPr>
          <p:spPr bwMode="auto">
            <a:xfrm>
              <a:off x="912" y="1958"/>
              <a:ext cx="384"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u="sng" dirty="0">
                  <a:latin typeface="Times New Roman" panose="02020603050405020304" pitchFamily="18" charset="0"/>
                  <a:ea typeface="微软雅黑" panose="020B0503020204020204" pitchFamily="34" charset="-122"/>
                </a:rPr>
                <a:t>汉口</a:t>
              </a:r>
              <a:endParaRPr lang="zh-CN" altLang="en-US" sz="1000" u="sng" dirty="0">
                <a:latin typeface="Times New Roman" panose="02020603050405020304" pitchFamily="18" charset="0"/>
                <a:ea typeface="微软雅黑" panose="020B0503020204020204" pitchFamily="34" charset="-122"/>
              </a:endParaRPr>
            </a:p>
          </p:txBody>
        </p:sp>
        <p:sp>
          <p:nvSpPr>
            <p:cNvPr id="33811" name="文本框 45075"/>
            <p:cNvSpPr txBox="1">
              <a:spLocks noChangeArrowheads="1"/>
            </p:cNvSpPr>
            <p:nvPr/>
          </p:nvSpPr>
          <p:spPr bwMode="auto">
            <a:xfrm>
              <a:off x="1920" y="720"/>
              <a:ext cx="432" cy="3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u="sng" dirty="0">
                  <a:latin typeface="Times New Roman" panose="02020603050405020304" pitchFamily="18" charset="0"/>
                  <a:ea typeface="微软雅黑" panose="020B0503020204020204" pitchFamily="34" charset="-122"/>
                </a:rPr>
                <a:t>烟台</a:t>
              </a:r>
              <a:endParaRPr lang="zh-CN" altLang="en-US" sz="1000" u="sng" dirty="0">
                <a:latin typeface="Times New Roman" panose="02020603050405020304" pitchFamily="18" charset="0"/>
                <a:ea typeface="微软雅黑" panose="020B0503020204020204" pitchFamily="34" charset="-122"/>
              </a:endParaRPr>
            </a:p>
            <a:p>
              <a:pPr>
                <a:spcBef>
                  <a:spcPct val="50000"/>
                </a:spcBef>
              </a:pPr>
              <a:endParaRPr lang="zh-CN" altLang="en-US" sz="1000" u="sng" dirty="0">
                <a:latin typeface="Times New Roman" panose="02020603050405020304" pitchFamily="18" charset="0"/>
                <a:ea typeface="微软雅黑" panose="020B0503020204020204" pitchFamily="34" charset="-122"/>
              </a:endParaRPr>
            </a:p>
          </p:txBody>
        </p:sp>
        <p:sp>
          <p:nvSpPr>
            <p:cNvPr id="33812" name="文本框 45076"/>
            <p:cNvSpPr txBox="1">
              <a:spLocks noChangeArrowheads="1"/>
            </p:cNvSpPr>
            <p:nvPr/>
          </p:nvSpPr>
          <p:spPr bwMode="auto">
            <a:xfrm>
              <a:off x="1152" y="67"/>
              <a:ext cx="432" cy="17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200" dirty="0">
                  <a:solidFill>
                    <a:srgbClr val="800000"/>
                  </a:solidFill>
                  <a:latin typeface="Times New Roman" panose="02020603050405020304" pitchFamily="18" charset="0"/>
                  <a:ea typeface="微软雅黑" panose="020B0503020204020204" pitchFamily="34" charset="-122"/>
                </a:rPr>
                <a:t>北京</a:t>
              </a:r>
              <a:endParaRPr lang="zh-CN" altLang="en-US" sz="1200" dirty="0">
                <a:solidFill>
                  <a:srgbClr val="800000"/>
                </a:solidFill>
                <a:latin typeface="Times New Roman" panose="02020603050405020304" pitchFamily="18" charset="0"/>
                <a:ea typeface="微软雅黑" panose="020B0503020204020204" pitchFamily="34" charset="-122"/>
              </a:endParaRPr>
            </a:p>
          </p:txBody>
        </p:sp>
        <p:sp>
          <p:nvSpPr>
            <p:cNvPr id="33813" name="文本框 45077"/>
            <p:cNvSpPr txBox="1">
              <a:spLocks noChangeArrowheads="1"/>
            </p:cNvSpPr>
            <p:nvPr/>
          </p:nvSpPr>
          <p:spPr bwMode="auto">
            <a:xfrm>
              <a:off x="2304" y="48"/>
              <a:ext cx="432"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u="sng" dirty="0">
                  <a:latin typeface="Times New Roman" panose="02020603050405020304" pitchFamily="18" charset="0"/>
                  <a:ea typeface="微软雅黑" panose="020B0503020204020204" pitchFamily="34" charset="-122"/>
                </a:rPr>
                <a:t>营口</a:t>
              </a:r>
              <a:endParaRPr lang="zh-CN" altLang="en-US" sz="1000" u="sng" dirty="0">
                <a:latin typeface="Times New Roman" panose="02020603050405020304" pitchFamily="18" charset="0"/>
                <a:ea typeface="微软雅黑" panose="020B0503020204020204" pitchFamily="34" charset="-122"/>
              </a:endParaRPr>
            </a:p>
          </p:txBody>
        </p:sp>
        <p:sp>
          <p:nvSpPr>
            <p:cNvPr id="33814" name="文本框 45078"/>
            <p:cNvSpPr txBox="1">
              <a:spLocks noChangeArrowheads="1"/>
            </p:cNvSpPr>
            <p:nvPr/>
          </p:nvSpPr>
          <p:spPr bwMode="auto">
            <a:xfrm>
              <a:off x="2256" y="1123"/>
              <a:ext cx="672" cy="17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200" dirty="0">
                  <a:latin typeface="Times New Roman" panose="02020603050405020304" pitchFamily="18" charset="0"/>
                  <a:ea typeface="微软雅黑" panose="020B0503020204020204" pitchFamily="34" charset="-122"/>
                </a:rPr>
                <a:t>黄          海</a:t>
              </a:r>
              <a:endParaRPr lang="zh-CN" altLang="en-US" sz="1200" dirty="0">
                <a:latin typeface="Times New Roman" panose="02020603050405020304" pitchFamily="18" charset="0"/>
                <a:ea typeface="微软雅黑" panose="020B0503020204020204" pitchFamily="34" charset="-122"/>
              </a:endParaRPr>
            </a:p>
          </p:txBody>
        </p:sp>
        <p:sp>
          <p:nvSpPr>
            <p:cNvPr id="33815" name="文本框 45079"/>
            <p:cNvSpPr txBox="1">
              <a:spLocks noChangeArrowheads="1"/>
            </p:cNvSpPr>
            <p:nvPr/>
          </p:nvSpPr>
          <p:spPr bwMode="auto">
            <a:xfrm>
              <a:off x="2592" y="2304"/>
              <a:ext cx="240" cy="17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200" dirty="0">
                  <a:latin typeface="Times New Roman" panose="02020603050405020304" pitchFamily="18" charset="0"/>
                  <a:ea typeface="微软雅黑" panose="020B0503020204020204" pitchFamily="34" charset="-122"/>
                </a:rPr>
                <a:t>东</a:t>
              </a:r>
              <a:endParaRPr lang="zh-CN" altLang="en-US" sz="1200" dirty="0">
                <a:latin typeface="Times New Roman" panose="02020603050405020304" pitchFamily="18" charset="0"/>
                <a:ea typeface="微软雅黑" panose="020B0503020204020204" pitchFamily="34" charset="-122"/>
              </a:endParaRPr>
            </a:p>
          </p:txBody>
        </p:sp>
        <p:sp>
          <p:nvSpPr>
            <p:cNvPr id="33816" name="文本框 45080"/>
            <p:cNvSpPr txBox="1">
              <a:spLocks noChangeArrowheads="1"/>
            </p:cNvSpPr>
            <p:nvPr/>
          </p:nvSpPr>
          <p:spPr bwMode="auto">
            <a:xfrm>
              <a:off x="2592" y="2755"/>
              <a:ext cx="240" cy="17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200" dirty="0">
                  <a:latin typeface="Times New Roman" panose="02020603050405020304" pitchFamily="18" charset="0"/>
                  <a:ea typeface="微软雅黑" panose="020B0503020204020204" pitchFamily="34" charset="-122"/>
                </a:rPr>
                <a:t>海</a:t>
              </a:r>
              <a:endParaRPr lang="zh-CN" altLang="en-US" sz="1200" dirty="0">
                <a:latin typeface="Times New Roman" panose="02020603050405020304" pitchFamily="18" charset="0"/>
                <a:ea typeface="微软雅黑" panose="020B0503020204020204" pitchFamily="34" charset="-122"/>
              </a:endParaRPr>
            </a:p>
          </p:txBody>
        </p:sp>
        <p:sp>
          <p:nvSpPr>
            <p:cNvPr id="33817" name="文本框 45081"/>
            <p:cNvSpPr txBox="1">
              <a:spLocks noChangeArrowheads="1"/>
            </p:cNvSpPr>
            <p:nvPr/>
          </p:nvSpPr>
          <p:spPr bwMode="auto">
            <a:xfrm>
              <a:off x="480" y="336"/>
              <a:ext cx="288"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dirty="0">
                  <a:latin typeface="Times New Roman" panose="02020603050405020304" pitchFamily="18" charset="0"/>
                  <a:ea typeface="微软雅黑" panose="020B0503020204020204" pitchFamily="34" charset="-122"/>
                </a:rPr>
                <a:t>黄</a:t>
              </a:r>
              <a:endParaRPr lang="zh-CN" altLang="en-US" sz="1000" dirty="0">
                <a:latin typeface="Times New Roman" panose="02020603050405020304" pitchFamily="18" charset="0"/>
                <a:ea typeface="微软雅黑" panose="020B0503020204020204" pitchFamily="34" charset="-122"/>
              </a:endParaRPr>
            </a:p>
          </p:txBody>
        </p:sp>
        <p:sp>
          <p:nvSpPr>
            <p:cNvPr id="33818" name="文本框 45082"/>
            <p:cNvSpPr txBox="1">
              <a:spLocks noChangeArrowheads="1"/>
            </p:cNvSpPr>
            <p:nvPr/>
          </p:nvSpPr>
          <p:spPr bwMode="auto">
            <a:xfrm>
              <a:off x="336" y="998"/>
              <a:ext cx="192"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dirty="0">
                  <a:latin typeface="Times New Roman" panose="02020603050405020304" pitchFamily="18" charset="0"/>
                  <a:ea typeface="微软雅黑" panose="020B0503020204020204" pitchFamily="34" charset="-122"/>
                </a:rPr>
                <a:t>河</a:t>
              </a:r>
              <a:endParaRPr lang="zh-CN" altLang="en-US" sz="1000" dirty="0">
                <a:latin typeface="Times New Roman" panose="02020603050405020304" pitchFamily="18" charset="0"/>
                <a:ea typeface="微软雅黑" panose="020B0503020204020204" pitchFamily="34" charset="-122"/>
              </a:endParaRPr>
            </a:p>
          </p:txBody>
        </p:sp>
        <p:sp>
          <p:nvSpPr>
            <p:cNvPr id="33819" name="文本框 45083"/>
            <p:cNvSpPr txBox="1">
              <a:spLocks noChangeArrowheads="1"/>
            </p:cNvSpPr>
            <p:nvPr/>
          </p:nvSpPr>
          <p:spPr bwMode="auto">
            <a:xfrm>
              <a:off x="1296" y="960"/>
              <a:ext cx="240"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dirty="0">
                  <a:latin typeface="Times New Roman" panose="02020603050405020304" pitchFamily="18" charset="0"/>
                  <a:ea typeface="微软雅黑" panose="020B0503020204020204" pitchFamily="34" charset="-122"/>
                </a:rPr>
                <a:t>运</a:t>
              </a:r>
              <a:endParaRPr lang="zh-CN" altLang="en-US" sz="1000" dirty="0">
                <a:latin typeface="Times New Roman" panose="02020603050405020304" pitchFamily="18" charset="0"/>
                <a:ea typeface="微软雅黑" panose="020B0503020204020204" pitchFamily="34" charset="-122"/>
              </a:endParaRPr>
            </a:p>
          </p:txBody>
        </p:sp>
        <p:sp>
          <p:nvSpPr>
            <p:cNvPr id="33820" name="文本框 45084"/>
            <p:cNvSpPr txBox="1">
              <a:spLocks noChangeArrowheads="1"/>
            </p:cNvSpPr>
            <p:nvPr/>
          </p:nvSpPr>
          <p:spPr bwMode="auto">
            <a:xfrm>
              <a:off x="1708" y="1382"/>
              <a:ext cx="212"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dirty="0">
                  <a:latin typeface="Times New Roman" panose="02020603050405020304" pitchFamily="18" charset="0"/>
                  <a:ea typeface="微软雅黑" panose="020B0503020204020204" pitchFamily="34" charset="-122"/>
                </a:rPr>
                <a:t>河</a:t>
              </a:r>
              <a:endParaRPr lang="zh-CN" altLang="en-US" sz="1000" dirty="0">
                <a:latin typeface="Times New Roman" panose="02020603050405020304" pitchFamily="18" charset="0"/>
                <a:ea typeface="微软雅黑" panose="020B0503020204020204" pitchFamily="34" charset="-122"/>
              </a:endParaRPr>
            </a:p>
          </p:txBody>
        </p:sp>
        <p:sp>
          <p:nvSpPr>
            <p:cNvPr id="33821" name="文本框 45085"/>
            <p:cNvSpPr txBox="1">
              <a:spLocks noChangeArrowheads="1"/>
            </p:cNvSpPr>
            <p:nvPr/>
          </p:nvSpPr>
          <p:spPr bwMode="auto">
            <a:xfrm>
              <a:off x="1536" y="1872"/>
              <a:ext cx="192"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dirty="0">
                  <a:latin typeface="Times New Roman" panose="02020603050405020304" pitchFamily="18" charset="0"/>
                  <a:ea typeface="微软雅黑" panose="020B0503020204020204" pitchFamily="34" charset="-122"/>
                </a:rPr>
                <a:t>长</a:t>
              </a:r>
              <a:endParaRPr lang="zh-CN" altLang="en-US" sz="1000" dirty="0">
                <a:latin typeface="Times New Roman" panose="02020603050405020304" pitchFamily="18" charset="0"/>
                <a:ea typeface="微软雅黑" panose="020B0503020204020204" pitchFamily="34" charset="-122"/>
              </a:endParaRPr>
            </a:p>
          </p:txBody>
        </p:sp>
        <p:sp>
          <p:nvSpPr>
            <p:cNvPr id="33822" name="文本框 45086"/>
            <p:cNvSpPr txBox="1">
              <a:spLocks noChangeArrowheads="1"/>
            </p:cNvSpPr>
            <p:nvPr/>
          </p:nvSpPr>
          <p:spPr bwMode="auto">
            <a:xfrm>
              <a:off x="1440" y="1968"/>
              <a:ext cx="288" cy="1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000" dirty="0">
                  <a:latin typeface="Times New Roman" panose="02020603050405020304" pitchFamily="18" charset="0"/>
                  <a:ea typeface="微软雅黑" panose="020B0503020204020204" pitchFamily="34" charset="-122"/>
                </a:rPr>
                <a:t>江</a:t>
              </a:r>
              <a:endParaRPr lang="zh-CN" altLang="en-US" sz="1000" dirty="0">
                <a:latin typeface="Times New Roman" panose="02020603050405020304" pitchFamily="18" charset="0"/>
                <a:ea typeface="微软雅黑" panose="020B0503020204020204" pitchFamily="34" charset="-122"/>
              </a:endParaRPr>
            </a:p>
          </p:txBody>
        </p:sp>
        <p:sp>
          <p:nvSpPr>
            <p:cNvPr id="33823" name="文本框 45087"/>
            <p:cNvSpPr txBox="1">
              <a:spLocks noChangeArrowheads="1"/>
            </p:cNvSpPr>
            <p:nvPr/>
          </p:nvSpPr>
          <p:spPr bwMode="auto">
            <a:xfrm>
              <a:off x="1152" y="3427"/>
              <a:ext cx="336" cy="17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200" u="sng" dirty="0">
                  <a:latin typeface="Times New Roman" panose="02020603050405020304" pitchFamily="18" charset="0"/>
                  <a:ea typeface="微软雅黑" panose="020B0503020204020204" pitchFamily="34" charset="-122"/>
                </a:rPr>
                <a:t>汕头</a:t>
              </a:r>
              <a:endParaRPr lang="zh-CN" altLang="en-US" sz="1200" u="sng" dirty="0">
                <a:latin typeface="Times New Roman" panose="02020603050405020304" pitchFamily="18" charset="0"/>
                <a:ea typeface="微软雅黑" panose="020B0503020204020204" pitchFamily="34" charset="-122"/>
              </a:endParaRPr>
            </a:p>
          </p:txBody>
        </p:sp>
        <p:sp>
          <p:nvSpPr>
            <p:cNvPr id="33824" name="文本框 45088"/>
            <p:cNvSpPr txBox="1">
              <a:spLocks noChangeArrowheads="1"/>
            </p:cNvSpPr>
            <p:nvPr/>
          </p:nvSpPr>
          <p:spPr bwMode="auto">
            <a:xfrm>
              <a:off x="1152" y="336"/>
              <a:ext cx="336" cy="17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1200" u="sng" dirty="0">
                  <a:latin typeface="Times New Roman" panose="02020603050405020304" pitchFamily="18" charset="0"/>
                  <a:ea typeface="微软雅黑" panose="020B0503020204020204" pitchFamily="34" charset="-122"/>
                </a:rPr>
                <a:t>天津</a:t>
              </a:r>
              <a:endParaRPr lang="zh-CN" altLang="en-US" sz="1200" u="sng" dirty="0">
                <a:latin typeface="Times New Roman" panose="02020603050405020304" pitchFamily="18" charset="0"/>
                <a:ea typeface="微软雅黑" panose="020B0503020204020204" pitchFamily="34" charset="-122"/>
              </a:endParaRPr>
            </a:p>
          </p:txBody>
        </p:sp>
        <p:sp>
          <p:nvSpPr>
            <p:cNvPr id="33825" name="文本框 45089"/>
            <p:cNvSpPr txBox="1">
              <a:spLocks noChangeArrowheads="1"/>
            </p:cNvSpPr>
            <p:nvPr/>
          </p:nvSpPr>
          <p:spPr bwMode="auto">
            <a:xfrm>
              <a:off x="1920" y="2064"/>
              <a:ext cx="432" cy="17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endParaRPr lang="zh-CN" altLang="en-US" sz="1200" u="sng" dirty="0">
                <a:latin typeface="Times New Roman" panose="02020603050405020304" pitchFamily="18" charset="0"/>
                <a:ea typeface="微软雅黑" panose="020B0503020204020204" pitchFamily="34" charset="-122"/>
              </a:endParaRPr>
            </a:p>
          </p:txBody>
        </p:sp>
      </p:grpSp>
      <p:grpSp>
        <p:nvGrpSpPr>
          <p:cNvPr id="40" name="组合 39"/>
          <p:cNvGrpSpPr/>
          <p:nvPr/>
        </p:nvGrpSpPr>
        <p:grpSpPr bwMode="auto">
          <a:xfrm>
            <a:off x="7319963" y="2708275"/>
            <a:ext cx="1512887" cy="609600"/>
            <a:chOff x="0" y="0"/>
            <a:chExt cx="528" cy="384"/>
          </a:xfrm>
          <a:noFill/>
        </p:grpSpPr>
        <p:sp>
          <p:nvSpPr>
            <p:cNvPr id="33827" name="椭圆 45091"/>
            <p:cNvSpPr>
              <a:spLocks noChangeArrowheads="1"/>
            </p:cNvSpPr>
            <p:nvPr/>
          </p:nvSpPr>
          <p:spPr bwMode="auto">
            <a:xfrm>
              <a:off x="0" y="48"/>
              <a:ext cx="384" cy="336"/>
            </a:xfrm>
            <a:prstGeom prst="ellipse">
              <a:avLst/>
            </a:prstGeom>
            <a:grpFill/>
            <a:ln w="9525">
              <a:solidFill>
                <a:schemeClr val="tx1"/>
              </a:solidFill>
              <a:round/>
            </a:ln>
          </p:spPr>
          <p:txBody>
            <a:bodyPr/>
            <a:lstStyle/>
            <a:p>
              <a:endParaRPr lang="zh-CN" altLang="en-US" dirty="0">
                <a:latin typeface="Arial" panose="020B0604020202020204" pitchFamily="34" charset="0"/>
                <a:ea typeface="微软雅黑" panose="020B0503020204020204" pitchFamily="34" charset="-122"/>
                <a:cs typeface="Arial" panose="020B0604020202020204" pitchFamily="34" charset="0"/>
              </a:endParaRPr>
            </a:p>
          </p:txBody>
        </p:sp>
        <p:sp>
          <p:nvSpPr>
            <p:cNvPr id="33828" name="文本框 45092"/>
            <p:cNvSpPr txBox="1">
              <a:spLocks noChangeArrowheads="1"/>
            </p:cNvSpPr>
            <p:nvPr/>
          </p:nvSpPr>
          <p:spPr bwMode="auto">
            <a:xfrm>
              <a:off x="0" y="0"/>
              <a:ext cx="528" cy="3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a:solidFill>
                    <a:schemeClr val="bg1"/>
                  </a:solidFill>
                  <a:latin typeface="Tahoma" panose="020B0604030504040204" pitchFamily="34" charset="0"/>
                  <a:ea typeface="华文新魏" panose="02010800040101010101" pitchFamily="2" charset="-122"/>
                </a:rPr>
                <a:t>上海</a:t>
              </a:r>
              <a:endParaRPr lang="zh-CN" altLang="en-US" sz="2800">
                <a:solidFill>
                  <a:schemeClr val="bg1"/>
                </a:solidFill>
                <a:latin typeface="Tahoma" panose="020B0604030504040204" pitchFamily="34" charset="0"/>
                <a:ea typeface="华文新魏" panose="02010800040101010101" pitchFamily="2" charset="-122"/>
              </a:endParaRPr>
            </a:p>
          </p:txBody>
        </p:sp>
      </p:grpSp>
      <p:grpSp>
        <p:nvGrpSpPr>
          <p:cNvPr id="43" name="组合 42"/>
          <p:cNvGrpSpPr/>
          <p:nvPr/>
        </p:nvGrpSpPr>
        <p:grpSpPr bwMode="auto">
          <a:xfrm>
            <a:off x="7896225" y="3465513"/>
            <a:ext cx="1044575" cy="609600"/>
            <a:chOff x="0" y="0"/>
            <a:chExt cx="432" cy="384"/>
          </a:xfrm>
          <a:noFill/>
        </p:grpSpPr>
        <p:sp>
          <p:nvSpPr>
            <p:cNvPr id="33830" name="椭圆 45094"/>
            <p:cNvSpPr>
              <a:spLocks noChangeArrowheads="1"/>
            </p:cNvSpPr>
            <p:nvPr/>
          </p:nvSpPr>
          <p:spPr bwMode="auto">
            <a:xfrm>
              <a:off x="0" y="48"/>
              <a:ext cx="384" cy="336"/>
            </a:xfrm>
            <a:prstGeom prst="ellipse">
              <a:avLst/>
            </a:prstGeom>
            <a:grpFill/>
            <a:ln w="9525">
              <a:solidFill>
                <a:schemeClr val="tx1"/>
              </a:solidFill>
              <a:round/>
            </a:ln>
          </p:spPr>
          <p:txBody>
            <a:bodyPr/>
            <a:lstStyle/>
            <a:p>
              <a:endParaRPr lang="zh-CN" altLang="en-US" dirty="0">
                <a:latin typeface="Arial" panose="020B0604020202020204" pitchFamily="34" charset="0"/>
                <a:ea typeface="微软雅黑" panose="020B0503020204020204" pitchFamily="34" charset="-122"/>
                <a:cs typeface="Arial" panose="020B0604020202020204" pitchFamily="34" charset="0"/>
              </a:endParaRPr>
            </a:p>
          </p:txBody>
        </p:sp>
        <p:sp>
          <p:nvSpPr>
            <p:cNvPr id="33831" name="文本框 45095"/>
            <p:cNvSpPr txBox="1">
              <a:spLocks noChangeArrowheads="1"/>
            </p:cNvSpPr>
            <p:nvPr/>
          </p:nvSpPr>
          <p:spPr bwMode="auto">
            <a:xfrm>
              <a:off x="0" y="0"/>
              <a:ext cx="432" cy="3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a:solidFill>
                    <a:schemeClr val="bg1"/>
                  </a:solidFill>
                  <a:latin typeface="Tahoma" panose="020B0604030504040204" pitchFamily="34" charset="0"/>
                  <a:ea typeface="华文新魏" panose="02010800040101010101" pitchFamily="2" charset="-122"/>
                </a:rPr>
                <a:t>宁波</a:t>
              </a:r>
              <a:endParaRPr lang="zh-CN" altLang="en-US" sz="2800">
                <a:solidFill>
                  <a:schemeClr val="bg1"/>
                </a:solidFill>
                <a:latin typeface="Tahoma" panose="020B0604030504040204" pitchFamily="34" charset="0"/>
                <a:ea typeface="华文新魏" panose="02010800040101010101" pitchFamily="2" charset="-122"/>
              </a:endParaRPr>
            </a:p>
          </p:txBody>
        </p:sp>
      </p:grpSp>
      <p:grpSp>
        <p:nvGrpSpPr>
          <p:cNvPr id="46" name="组合 45"/>
          <p:cNvGrpSpPr/>
          <p:nvPr/>
        </p:nvGrpSpPr>
        <p:grpSpPr bwMode="auto">
          <a:xfrm>
            <a:off x="6743700" y="4508500"/>
            <a:ext cx="1189038" cy="609600"/>
            <a:chOff x="0" y="0"/>
            <a:chExt cx="432" cy="384"/>
          </a:xfrm>
          <a:noFill/>
        </p:grpSpPr>
        <p:sp>
          <p:nvSpPr>
            <p:cNvPr id="33833" name="椭圆 45097"/>
            <p:cNvSpPr>
              <a:spLocks noChangeArrowheads="1"/>
            </p:cNvSpPr>
            <p:nvPr/>
          </p:nvSpPr>
          <p:spPr bwMode="auto">
            <a:xfrm>
              <a:off x="0" y="48"/>
              <a:ext cx="384" cy="336"/>
            </a:xfrm>
            <a:prstGeom prst="ellipse">
              <a:avLst/>
            </a:prstGeom>
            <a:grpFill/>
            <a:ln w="9525">
              <a:solidFill>
                <a:schemeClr val="tx1"/>
              </a:solidFill>
              <a:round/>
            </a:ln>
          </p:spPr>
          <p:txBody>
            <a:bodyPr/>
            <a:lstStyle/>
            <a:p>
              <a:endParaRPr lang="zh-CN" altLang="en-US" dirty="0">
                <a:latin typeface="Arial" panose="020B0604020202020204" pitchFamily="34" charset="0"/>
                <a:ea typeface="微软雅黑" panose="020B0503020204020204" pitchFamily="34" charset="-122"/>
                <a:cs typeface="Arial" panose="020B0604020202020204" pitchFamily="34" charset="0"/>
              </a:endParaRPr>
            </a:p>
          </p:txBody>
        </p:sp>
        <p:sp>
          <p:nvSpPr>
            <p:cNvPr id="33834" name="文本框 45098"/>
            <p:cNvSpPr txBox="1">
              <a:spLocks noChangeArrowheads="1"/>
            </p:cNvSpPr>
            <p:nvPr/>
          </p:nvSpPr>
          <p:spPr bwMode="auto">
            <a:xfrm>
              <a:off x="0" y="0"/>
              <a:ext cx="432" cy="3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a:solidFill>
                    <a:schemeClr val="bg1"/>
                  </a:solidFill>
                  <a:latin typeface="Tahoma" panose="020B0604030504040204" pitchFamily="34" charset="0"/>
                  <a:ea typeface="华文新魏" panose="02010800040101010101" pitchFamily="2" charset="-122"/>
                </a:rPr>
                <a:t>福州</a:t>
              </a:r>
              <a:endParaRPr lang="zh-CN" altLang="en-US" sz="2800">
                <a:solidFill>
                  <a:schemeClr val="bg1"/>
                </a:solidFill>
                <a:latin typeface="Tahoma" panose="020B0604030504040204" pitchFamily="34" charset="0"/>
                <a:ea typeface="华文新魏" panose="02010800040101010101" pitchFamily="2" charset="-122"/>
              </a:endParaRPr>
            </a:p>
          </p:txBody>
        </p:sp>
      </p:grpSp>
      <p:grpSp>
        <p:nvGrpSpPr>
          <p:cNvPr id="49" name="组合 48"/>
          <p:cNvGrpSpPr/>
          <p:nvPr/>
        </p:nvGrpSpPr>
        <p:grpSpPr bwMode="auto">
          <a:xfrm>
            <a:off x="6167438" y="5084763"/>
            <a:ext cx="1044575" cy="609600"/>
            <a:chOff x="0" y="0"/>
            <a:chExt cx="480" cy="384"/>
          </a:xfrm>
          <a:noFill/>
        </p:grpSpPr>
        <p:sp>
          <p:nvSpPr>
            <p:cNvPr id="33836" name="椭圆 45100"/>
            <p:cNvSpPr>
              <a:spLocks noChangeArrowheads="1"/>
            </p:cNvSpPr>
            <p:nvPr/>
          </p:nvSpPr>
          <p:spPr bwMode="auto">
            <a:xfrm>
              <a:off x="0" y="48"/>
              <a:ext cx="384" cy="336"/>
            </a:xfrm>
            <a:prstGeom prst="ellipse">
              <a:avLst/>
            </a:prstGeom>
            <a:grpFill/>
            <a:ln w="9525">
              <a:solidFill>
                <a:schemeClr val="tx1"/>
              </a:solidFill>
              <a:round/>
            </a:ln>
          </p:spPr>
          <p:txBody>
            <a:bodyPr/>
            <a:lstStyle/>
            <a:p>
              <a:endParaRPr lang="zh-CN" altLang="en-US" dirty="0">
                <a:latin typeface="Arial" panose="020B0604020202020204" pitchFamily="34" charset="0"/>
                <a:ea typeface="微软雅黑" panose="020B0503020204020204" pitchFamily="34" charset="-122"/>
                <a:cs typeface="Arial" panose="020B0604020202020204" pitchFamily="34" charset="0"/>
              </a:endParaRPr>
            </a:p>
          </p:txBody>
        </p:sp>
        <p:sp>
          <p:nvSpPr>
            <p:cNvPr id="33837" name="文本框 45101"/>
            <p:cNvSpPr txBox="1">
              <a:spLocks noChangeArrowheads="1"/>
            </p:cNvSpPr>
            <p:nvPr/>
          </p:nvSpPr>
          <p:spPr bwMode="auto">
            <a:xfrm>
              <a:off x="0" y="0"/>
              <a:ext cx="480" cy="3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a:solidFill>
                    <a:schemeClr val="bg1"/>
                  </a:solidFill>
                  <a:latin typeface="Tahoma" panose="020B0604030504040204" pitchFamily="34" charset="0"/>
                  <a:ea typeface="华文新魏" panose="02010800040101010101" pitchFamily="2" charset="-122"/>
                </a:rPr>
                <a:t>厦门</a:t>
              </a:r>
              <a:endParaRPr lang="zh-CN" altLang="en-US" sz="2800">
                <a:solidFill>
                  <a:schemeClr val="bg1"/>
                </a:solidFill>
                <a:latin typeface="Tahoma" panose="020B0604030504040204" pitchFamily="34" charset="0"/>
                <a:ea typeface="华文新魏" panose="02010800040101010101" pitchFamily="2" charset="-122"/>
              </a:endParaRPr>
            </a:p>
          </p:txBody>
        </p:sp>
      </p:grpSp>
      <p:grpSp>
        <p:nvGrpSpPr>
          <p:cNvPr id="52" name="组合 51"/>
          <p:cNvGrpSpPr/>
          <p:nvPr/>
        </p:nvGrpSpPr>
        <p:grpSpPr bwMode="auto">
          <a:xfrm>
            <a:off x="4367213" y="5300663"/>
            <a:ext cx="900112" cy="609600"/>
            <a:chOff x="0" y="0"/>
            <a:chExt cx="384" cy="384"/>
          </a:xfrm>
          <a:noFill/>
        </p:grpSpPr>
        <p:sp>
          <p:nvSpPr>
            <p:cNvPr id="33839" name="椭圆 45103"/>
            <p:cNvSpPr>
              <a:spLocks noChangeArrowheads="1"/>
            </p:cNvSpPr>
            <p:nvPr/>
          </p:nvSpPr>
          <p:spPr bwMode="auto">
            <a:xfrm>
              <a:off x="0" y="48"/>
              <a:ext cx="384" cy="336"/>
            </a:xfrm>
            <a:prstGeom prst="ellipse">
              <a:avLst/>
            </a:prstGeom>
            <a:grpFill/>
            <a:ln w="9525">
              <a:solidFill>
                <a:schemeClr val="tx1"/>
              </a:solidFill>
              <a:round/>
            </a:ln>
          </p:spPr>
          <p:txBody>
            <a:bodyPr/>
            <a:lstStyle/>
            <a:p>
              <a:endParaRPr lang="zh-CN" altLang="en-US" dirty="0">
                <a:latin typeface="Arial" panose="020B0604020202020204" pitchFamily="34" charset="0"/>
                <a:ea typeface="微软雅黑" panose="020B0503020204020204" pitchFamily="34" charset="-122"/>
                <a:cs typeface="Arial" panose="020B0604020202020204" pitchFamily="34" charset="0"/>
              </a:endParaRPr>
            </a:p>
          </p:txBody>
        </p:sp>
        <p:sp>
          <p:nvSpPr>
            <p:cNvPr id="33840" name="文本框 45104"/>
            <p:cNvSpPr txBox="1">
              <a:spLocks noChangeArrowheads="1"/>
            </p:cNvSpPr>
            <p:nvPr/>
          </p:nvSpPr>
          <p:spPr bwMode="auto">
            <a:xfrm>
              <a:off x="0" y="0"/>
              <a:ext cx="384" cy="3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2800">
                  <a:solidFill>
                    <a:schemeClr val="bg1"/>
                  </a:solidFill>
                  <a:latin typeface="Tahoma" panose="020B0604030504040204" pitchFamily="34" charset="0"/>
                  <a:ea typeface="华文新魏" panose="02010800040101010101" pitchFamily="2" charset="-122"/>
                </a:rPr>
                <a:t>广州</a:t>
              </a:r>
              <a:endParaRPr lang="zh-CN" altLang="en-US" sz="2800">
                <a:solidFill>
                  <a:schemeClr val="bg1"/>
                </a:solidFill>
                <a:latin typeface="Tahoma" panose="020B0604030504040204" pitchFamily="34" charset="0"/>
                <a:ea typeface="华文新魏" panose="02010800040101010101" pitchFamily="2" charset="-122"/>
              </a:endParaRPr>
            </a:p>
          </p:txBody>
        </p:sp>
      </p:grpSp>
      <p:sp>
        <p:nvSpPr>
          <p:cNvPr id="55" name="文本框 54"/>
          <p:cNvSpPr txBox="1">
            <a:spLocks noChangeArrowheads="1"/>
          </p:cNvSpPr>
          <p:nvPr/>
        </p:nvSpPr>
        <p:spPr bwMode="auto">
          <a:xfrm>
            <a:off x="1544395" y="727075"/>
            <a:ext cx="2031325" cy="5472113"/>
          </a:xfrm>
          <a:prstGeom prst="rect">
            <a:avLst/>
          </a:prstGeom>
          <a:noFill/>
          <a:ln w="9525">
            <a:solidFill>
              <a:srgbClr val="D6FAA2"/>
            </a:solidFill>
            <a:miter lim="800000"/>
          </a:ln>
        </p:spPr>
        <p:txBody>
          <a:bodyPr vert="eaVert">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4000" b="1" dirty="0">
                <a:latin typeface="Arial" panose="020B0604020202020204" pitchFamily="34" charset="0"/>
                <a:ea typeface="微软雅黑" panose="020B0503020204020204" pitchFamily="34" charset="-122"/>
              </a:rPr>
              <a:t>五处通商口岸在地理位置上有何特点？</a:t>
            </a:r>
            <a:endParaRPr lang="zh-CN" altLang="en-US" sz="4000" b="1" dirty="0">
              <a:latin typeface="Arial" panose="020B0604020202020204" pitchFamily="34" charset="0"/>
              <a:ea typeface="微软雅黑" panose="020B0503020204020204" pitchFamily="34" charset="-122"/>
            </a:endParaRPr>
          </a:p>
        </p:txBody>
      </p:sp>
      <p:sp>
        <p:nvSpPr>
          <p:cNvPr id="56" name="文本框 55"/>
          <p:cNvSpPr txBox="1"/>
          <p:nvPr/>
        </p:nvSpPr>
        <p:spPr>
          <a:xfrm>
            <a:off x="9535864" y="1265238"/>
            <a:ext cx="736600" cy="4754562"/>
          </a:xfrm>
          <a:prstGeom prst="rect">
            <a:avLst/>
          </a:prstGeom>
          <a:noFill/>
          <a:ln w="9525">
            <a:noFill/>
          </a:ln>
          <a:effectLst>
            <a:prstShdw prst="shdw17" dist="17961" dir="2699999">
              <a:srgbClr val="FFCABD">
                <a:gamma/>
                <a:shade val="60000"/>
                <a:invGamma/>
              </a:srgbClr>
            </a:prstShdw>
          </a:effectLst>
        </p:spPr>
        <p:txBody>
          <a:bodyPr vert="eaVert">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spcBef>
                <a:spcPct val="50000"/>
              </a:spcBef>
              <a:buFontTx/>
              <a:buNone/>
              <a:defRPr/>
            </a:pPr>
            <a:r>
              <a:rPr lang="zh-CN" altLang="en-US" sz="3600" b="1" noProof="1">
                <a:latin typeface="Times New Roman" panose="02020603050405020304" pitchFamily="18" charset="0"/>
                <a:ea typeface="微软雅黑" panose="020B0503020204020204" pitchFamily="34" charset="-122"/>
                <a:cs typeface="隶书" panose="02010509060101010101" pitchFamily="49" charset="-122"/>
              </a:rPr>
              <a:t>开放的五处通商口岸</a:t>
            </a:r>
            <a:endParaRPr lang="zh-CN" altLang="en-US" sz="3600" b="1" noProof="1">
              <a:latin typeface="Times New Roman" panose="02020603050405020304" pitchFamily="18" charset="0"/>
              <a:ea typeface="微软雅黑" panose="020B0503020204020204" pitchFamily="34" charset="-122"/>
              <a:cs typeface="隶书" panose="02010509060101010101" pitchFamily="49" charset="-122"/>
            </a:endParaRPr>
          </a:p>
        </p:txBody>
      </p:sp>
      <p:sp>
        <p:nvSpPr>
          <p:cNvPr id="57" name="矩形 56"/>
          <p:cNvSpPr>
            <a:spLocks noChangeArrowheads="1"/>
          </p:cNvSpPr>
          <p:nvPr/>
        </p:nvSpPr>
        <p:spPr bwMode="auto">
          <a:xfrm>
            <a:off x="3395663" y="282575"/>
            <a:ext cx="7021512" cy="645160"/>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p>
            <a:r>
              <a:rPr lang="zh-CN" altLang="en-US" sz="3600" b="1" dirty="0">
                <a:latin typeface="Arial" panose="020B0604020202020204" pitchFamily="34" charset="0"/>
                <a:ea typeface="微软雅黑" panose="020B0503020204020204" pitchFamily="34" charset="-122"/>
              </a:rPr>
              <a:t>危害：我国东南沿海门户大开！</a:t>
            </a:r>
            <a:endParaRPr lang="zh-CN" altLang="en-US" sz="3600" b="1" dirty="0">
              <a:latin typeface="Arial" panose="020B0604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p:cTn id="7" dur="500" fill="hold"/>
                                        <p:tgtEl>
                                          <p:spTgt spid="52"/>
                                        </p:tgtEl>
                                        <p:attrNameLst>
                                          <p:attrName>ppt_w</p:attrName>
                                        </p:attrNameLst>
                                      </p:cBhvr>
                                      <p:tavLst>
                                        <p:tav tm="0">
                                          <p:val>
                                            <p:fltVal val="0"/>
                                          </p:val>
                                        </p:tav>
                                        <p:tav tm="100000">
                                          <p:val>
                                            <p:strVal val="#ppt_w"/>
                                          </p:val>
                                        </p:tav>
                                      </p:tavLst>
                                    </p:anim>
                                    <p:anim calcmode="lin" valueType="num">
                                      <p:cBhvr>
                                        <p:cTn id="8" dur="500" fill="hold"/>
                                        <p:tgtEl>
                                          <p:spTgt spid="52"/>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49"/>
                                        </p:tgtEl>
                                        <p:attrNameLst>
                                          <p:attrName>style.visibility</p:attrName>
                                        </p:attrNameLst>
                                      </p:cBhvr>
                                      <p:to>
                                        <p:strVal val="visible"/>
                                      </p:to>
                                    </p:set>
                                    <p:anim calcmode="lin" valueType="num">
                                      <p:cBhvr>
                                        <p:cTn id="12" dur="500" fill="hold"/>
                                        <p:tgtEl>
                                          <p:spTgt spid="49"/>
                                        </p:tgtEl>
                                        <p:attrNameLst>
                                          <p:attrName>ppt_w</p:attrName>
                                        </p:attrNameLst>
                                      </p:cBhvr>
                                      <p:tavLst>
                                        <p:tav tm="0">
                                          <p:val>
                                            <p:fltVal val="0"/>
                                          </p:val>
                                        </p:tav>
                                        <p:tav tm="100000">
                                          <p:val>
                                            <p:strVal val="#ppt_w"/>
                                          </p:val>
                                        </p:tav>
                                      </p:tavLst>
                                    </p:anim>
                                    <p:anim calcmode="lin" valueType="num">
                                      <p:cBhvr>
                                        <p:cTn id="13" dur="500" fill="hold"/>
                                        <p:tgtEl>
                                          <p:spTgt spid="49"/>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0"/>
                                            </p:cond>
                                          </p:stCondLst>
                                          <p:endCondLst>
                                            <p:cond evt="onStopAudio" delay="0">
                                              <p:tgtEl>
                                                <p:sldTgt/>
                                              </p:tgtEl>
                                            </p:cond>
                                          </p:endCondLst>
                                        </p:cTn>
                                        <p:tgtEl>
                                          <p:sndTgt r:embed="rId2" name="chimes.wav"/>
                                        </p:tgtEl>
                                      </p:cMediaNode>
                                    </p:audio>
                                  </p:sub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p:cTn id="17" dur="500" fill="hold"/>
                                        <p:tgtEl>
                                          <p:spTgt spid="46"/>
                                        </p:tgtEl>
                                        <p:attrNameLst>
                                          <p:attrName>ppt_w</p:attrName>
                                        </p:attrNameLst>
                                      </p:cBhvr>
                                      <p:tavLst>
                                        <p:tav tm="0">
                                          <p:val>
                                            <p:fltVal val="0"/>
                                          </p:val>
                                        </p:tav>
                                        <p:tav tm="100000">
                                          <p:val>
                                            <p:strVal val="#ppt_w"/>
                                          </p:val>
                                        </p:tav>
                                      </p:tavLst>
                                    </p:anim>
                                    <p:anim calcmode="lin" valueType="num">
                                      <p:cBhvr>
                                        <p:cTn id="18" dur="500" fill="hold"/>
                                        <p:tgtEl>
                                          <p:spTgt spid="46"/>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15"/>
                                            </p:cond>
                                          </p:stCondLst>
                                          <p:endCondLst>
                                            <p:cond evt="onStopAudio" delay="0">
                                              <p:tgtEl>
                                                <p:sldTgt/>
                                              </p:tgtEl>
                                            </p:cond>
                                          </p:endCondLst>
                                        </p:cTn>
                                        <p:tgtEl>
                                          <p:sndTgt r:embed="rId2" name="chimes.wav"/>
                                        </p:tgtEl>
                                      </p:cMediaNode>
                                    </p:audio>
                                  </p:sub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 calcmode="lin" valueType="num">
                                      <p:cBhvr>
                                        <p:cTn id="22" dur="500" fill="hold"/>
                                        <p:tgtEl>
                                          <p:spTgt spid="43"/>
                                        </p:tgtEl>
                                        <p:attrNameLst>
                                          <p:attrName>ppt_w</p:attrName>
                                        </p:attrNameLst>
                                      </p:cBhvr>
                                      <p:tavLst>
                                        <p:tav tm="0">
                                          <p:val>
                                            <p:fltVal val="0"/>
                                          </p:val>
                                        </p:tav>
                                        <p:tav tm="100000">
                                          <p:val>
                                            <p:strVal val="#ppt_w"/>
                                          </p:val>
                                        </p:tav>
                                      </p:tavLst>
                                    </p:anim>
                                    <p:anim calcmode="lin" valueType="num">
                                      <p:cBhvr>
                                        <p:cTn id="23" dur="500" fill="hold"/>
                                        <p:tgtEl>
                                          <p:spTgt spid="43"/>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20"/>
                                            </p:cond>
                                          </p:stCondLst>
                                          <p:endCondLst>
                                            <p:cond evt="onStopAudio" delay="0">
                                              <p:tgtEl>
                                                <p:sldTgt/>
                                              </p:tgtEl>
                                            </p:cond>
                                          </p:endCondLst>
                                        </p:cTn>
                                        <p:tgtEl>
                                          <p:sndTgt r:embed="rId2" name="chimes.wav"/>
                                        </p:tgtEl>
                                      </p:cMediaNode>
                                    </p:audio>
                                  </p:subTnLst>
                                </p:cTn>
                              </p:par>
                            </p:childTnLst>
                          </p:cTn>
                        </p:par>
                        <p:par>
                          <p:cTn id="24" fill="hold">
                            <p:stCondLst>
                              <p:cond delay="2000"/>
                            </p:stCondLst>
                            <p:childTnLst>
                              <p:par>
                                <p:cTn id="25" presetID="23" presetClass="entr" presetSubtype="16" fill="hold" nodeType="after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p:cTn id="27" dur="500" fill="hold"/>
                                        <p:tgtEl>
                                          <p:spTgt spid="40"/>
                                        </p:tgtEl>
                                        <p:attrNameLst>
                                          <p:attrName>ppt_w</p:attrName>
                                        </p:attrNameLst>
                                      </p:cBhvr>
                                      <p:tavLst>
                                        <p:tav tm="0">
                                          <p:val>
                                            <p:fltVal val="0"/>
                                          </p:val>
                                        </p:tav>
                                        <p:tav tm="100000">
                                          <p:val>
                                            <p:strVal val="#ppt_w"/>
                                          </p:val>
                                        </p:tav>
                                      </p:tavLst>
                                    </p:anim>
                                    <p:anim calcmode="lin" valueType="num">
                                      <p:cBhvr>
                                        <p:cTn id="28" dur="500" fill="hold"/>
                                        <p:tgtEl>
                                          <p:spTgt spid="40"/>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25"/>
                                            </p:cond>
                                          </p:stCondLst>
                                          <p:endCondLst>
                                            <p:cond evt="onStopAudio" delay="0">
                                              <p:tgtEl>
                                                <p:sldTgt/>
                                              </p:tgtEl>
                                            </p:cond>
                                          </p:endCondLst>
                                        </p:cTn>
                                        <p:tgtEl>
                                          <p:sndTgt r:embed="rId2" name="chimes.wav"/>
                                        </p:tgtEl>
                                      </p:cMediaNode>
                                    </p:audio>
                                  </p:subTnLst>
                                </p:cTn>
                              </p:par>
                            </p:childTnLst>
                          </p:cTn>
                        </p:par>
                      </p:childTnLst>
                    </p:cTn>
                  </p:par>
                  <p:par>
                    <p:cTn id="29" fill="hold">
                      <p:stCondLst>
                        <p:cond delay="indefinite"/>
                      </p:stCondLst>
                      <p:childTnLst>
                        <p:par>
                          <p:cTn id="30" fill="hold">
                            <p:stCondLst>
                              <p:cond delay="0"/>
                            </p:stCondLst>
                            <p:childTnLst>
                              <p:par>
                                <p:cTn id="31" presetID="2" presetClass="entr" presetSubtype="3" fill="hold" nodeType="clickEffect">
                                  <p:stCondLst>
                                    <p:cond delay="0"/>
                                  </p:stCondLst>
                                  <p:childTnLst>
                                    <p:set>
                                      <p:cBhvr>
                                        <p:cTn id="32" dur="1" fill="hold">
                                          <p:stCondLst>
                                            <p:cond delay="0"/>
                                          </p:stCondLst>
                                        </p:cTn>
                                        <p:tgtEl>
                                          <p:spTgt spid="55">
                                            <p:txEl>
                                              <p:pRg st="0" end="0"/>
                                            </p:txEl>
                                          </p:spTgt>
                                        </p:tgtEl>
                                        <p:attrNameLst>
                                          <p:attrName>style.visibility</p:attrName>
                                        </p:attrNameLst>
                                      </p:cBhvr>
                                      <p:to>
                                        <p:strVal val="visible"/>
                                      </p:to>
                                    </p:set>
                                    <p:anim calcmode="lin" valueType="num">
                                      <p:cBhvr>
                                        <p:cTn id="33" dur="500" fill="hold"/>
                                        <p:tgtEl>
                                          <p:spTgt spid="55">
                                            <p:txEl>
                                              <p:pRg st="0" end="0"/>
                                            </p:txEl>
                                          </p:spTgt>
                                        </p:tgtEl>
                                        <p:attrNameLst>
                                          <p:attrName>ppt_x</p:attrName>
                                        </p:attrNameLst>
                                      </p:cBhvr>
                                      <p:tavLst>
                                        <p:tav tm="0">
                                          <p:val>
                                            <p:strVal val="1+#ppt_w/2"/>
                                          </p:val>
                                        </p:tav>
                                        <p:tav tm="100000">
                                          <p:val>
                                            <p:strVal val="#ppt_x"/>
                                          </p:val>
                                        </p:tav>
                                      </p:tavLst>
                                    </p:anim>
                                    <p:anim calcmode="lin" valueType="num">
                                      <p:cBhvr>
                                        <p:cTn id="34" dur="500" fill="hold"/>
                                        <p:tgtEl>
                                          <p:spTgt spid="55">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grpId="0" nodeType="clickEffect">
                                  <p:stCondLst>
                                    <p:cond delay="0"/>
                                  </p:stCondLst>
                                  <p:childTnLst>
                                    <p:set>
                                      <p:cBhvr>
                                        <p:cTn id="38" dur="1" fill="hold">
                                          <p:stCondLst>
                                            <p:cond delay="0"/>
                                          </p:stCondLst>
                                        </p:cTn>
                                        <p:tgtEl>
                                          <p:spTgt spid="57"/>
                                        </p:tgtEl>
                                        <p:attrNameLst>
                                          <p:attrName>style.visibility</p:attrName>
                                        </p:attrNameLst>
                                      </p:cBhvr>
                                      <p:to>
                                        <p:strVal val="visible"/>
                                      </p:to>
                                    </p:set>
                                    <p:anim calcmode="lin" valueType="num">
                                      <p:cBhvr>
                                        <p:cTn id="39" dur="500" fill="hold"/>
                                        <p:tgtEl>
                                          <p:spTgt spid="57"/>
                                        </p:tgtEl>
                                        <p:attrNameLst>
                                          <p:attrName>ppt_w</p:attrName>
                                        </p:attrNameLst>
                                      </p:cBhvr>
                                      <p:tavLst>
                                        <p:tav tm="0">
                                          <p:val>
                                            <p:fltVal val="0"/>
                                          </p:val>
                                        </p:tav>
                                        <p:tav tm="100000">
                                          <p:val>
                                            <p:strVal val="#ppt_w"/>
                                          </p:val>
                                        </p:tav>
                                      </p:tavLst>
                                    </p:anim>
                                    <p:anim calcmode="lin" valueType="num">
                                      <p:cBhvr>
                                        <p:cTn id="40" dur="500" fill="hold"/>
                                        <p:tgtEl>
                                          <p:spTgt spid="57"/>
                                        </p:tgtEl>
                                        <p:attrNameLst>
                                          <p:attrName>ppt_h</p:attrName>
                                        </p:attrNameLst>
                                      </p:cBhvr>
                                      <p:tavLst>
                                        <p:tav tm="0">
                                          <p:val>
                                            <p:fltVal val="0"/>
                                          </p:val>
                                        </p:tav>
                                        <p:tav tm="100000">
                                          <p:val>
                                            <p:strVal val="#ppt_h"/>
                                          </p:val>
                                        </p:tav>
                                      </p:tavLst>
                                    </p:anim>
                                    <p:anim calcmode="lin" valueType="num">
                                      <p:cBhvr>
                                        <p:cTn id="41" dur="500" fill="hold"/>
                                        <p:tgtEl>
                                          <p:spTgt spid="57"/>
                                        </p:tgtEl>
                                        <p:attrNameLst>
                                          <p:attrName>style.rotation</p:attrName>
                                        </p:attrNameLst>
                                      </p:cBhvr>
                                      <p:tavLst>
                                        <p:tav tm="0">
                                          <p:val>
                                            <p:fltVal val="360"/>
                                          </p:val>
                                        </p:tav>
                                        <p:tav tm="100000">
                                          <p:val>
                                            <p:fltVal val="0"/>
                                          </p:val>
                                        </p:tav>
                                      </p:tavLst>
                                    </p:anim>
                                    <p:animEffect transition="in" filter="fade">
                                      <p:cBhvr>
                                        <p:cTn id="42"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文本框 37891" descr="羊皮纸"/>
          <p:cNvSpPr txBox="1">
            <a:spLocks noChangeArrowheads="1"/>
          </p:cNvSpPr>
          <p:nvPr/>
        </p:nvSpPr>
        <p:spPr bwMode="auto">
          <a:xfrm>
            <a:off x="1728788" y="962025"/>
            <a:ext cx="4313237" cy="4857420"/>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br>
              <a:rPr lang="zh-CN" altLang="en-US" sz="3000" b="1" dirty="0">
                <a:latin typeface="Arial" panose="020B0604020202020204" pitchFamily="34" charset="0"/>
                <a:ea typeface="微软雅黑" panose="020B0503020204020204" pitchFamily="34" charset="-122"/>
              </a:rPr>
            </a:br>
            <a:r>
              <a:rPr lang="zh-CN" altLang="en-US" sz="3000" b="1" dirty="0">
                <a:latin typeface="Arial" panose="020B0604020202020204" pitchFamily="34" charset="0"/>
                <a:ea typeface="微软雅黑" panose="020B0503020204020204" pitchFamily="34" charset="-122"/>
              </a:rPr>
              <a:t>1</a:t>
            </a:r>
            <a:r>
              <a:rPr lang="en-US" altLang="zh-CN" sz="3000" b="1" dirty="0">
                <a:latin typeface="Arial" panose="020B0604020202020204" pitchFamily="34" charset="0"/>
                <a:ea typeface="微软雅黑" panose="020B0503020204020204" pitchFamily="34" charset="-122"/>
              </a:rPr>
              <a:t>843</a:t>
            </a:r>
            <a:r>
              <a:rPr lang="zh-CN" altLang="en-US" sz="3000" b="1" dirty="0">
                <a:latin typeface="Arial" panose="020B0604020202020204" pitchFamily="34" charset="0"/>
                <a:ea typeface="微软雅黑" panose="020B0503020204020204" pitchFamily="34" charset="-122"/>
              </a:rPr>
              <a:t>年，中英</a:t>
            </a:r>
            <a:r>
              <a:rPr lang="en-US" altLang="zh-CN" sz="3000" b="1" dirty="0">
                <a:latin typeface="Arial" panose="020B0604020202020204" pitchFamily="34" charset="0"/>
                <a:ea typeface="微软雅黑" panose="020B0503020204020204" pitchFamily="34" charset="-122"/>
              </a:rPr>
              <a:t>《</a:t>
            </a:r>
            <a:r>
              <a:rPr lang="zh-CN" altLang="en-US" sz="3000" b="1" dirty="0">
                <a:latin typeface="Arial" panose="020B0604020202020204" pitchFamily="34" charset="0"/>
                <a:ea typeface="微软雅黑" panose="020B0503020204020204" pitchFamily="34" charset="-122"/>
              </a:rPr>
              <a:t>虎门条约</a:t>
            </a:r>
            <a:r>
              <a:rPr lang="en-US" altLang="zh-CN" sz="3000" b="1" dirty="0">
                <a:latin typeface="Arial" panose="020B0604020202020204" pitchFamily="34" charset="0"/>
                <a:ea typeface="微软雅黑" panose="020B0503020204020204" pitchFamily="34" charset="-122"/>
              </a:rPr>
              <a:t>》</a:t>
            </a:r>
            <a:endParaRPr lang="zh-CN" altLang="en-US" sz="3000" b="1" dirty="0">
              <a:latin typeface="Arial" panose="020B0604020202020204" pitchFamily="34" charset="0"/>
              <a:ea typeface="微软雅黑" panose="020B0503020204020204" pitchFamily="34" charset="-122"/>
            </a:endParaRPr>
          </a:p>
          <a:p>
            <a:pPr>
              <a:lnSpc>
                <a:spcPct val="150000"/>
              </a:lnSpc>
              <a:spcBef>
                <a:spcPct val="50000"/>
              </a:spcBef>
            </a:pPr>
            <a:r>
              <a:rPr lang="zh-CN" altLang="en-US" sz="3000" b="1" dirty="0">
                <a:latin typeface="Arial" panose="020B0604020202020204" pitchFamily="34" charset="0"/>
                <a:ea typeface="微软雅黑" panose="020B0503020204020204" pitchFamily="34" charset="-122"/>
              </a:rPr>
              <a:t>领事裁判权</a:t>
            </a:r>
            <a:endParaRPr lang="zh-CN" altLang="en-US" sz="3000" b="1" dirty="0">
              <a:latin typeface="Arial" panose="020B0604020202020204" pitchFamily="34" charset="0"/>
              <a:ea typeface="微软雅黑" panose="020B0503020204020204" pitchFamily="34" charset="-122"/>
            </a:endParaRPr>
          </a:p>
          <a:p>
            <a:pPr>
              <a:lnSpc>
                <a:spcPct val="150000"/>
              </a:lnSpc>
              <a:spcBef>
                <a:spcPct val="50000"/>
              </a:spcBef>
            </a:pPr>
            <a:r>
              <a:rPr lang="zh-CN" altLang="en-US" sz="3000" b="1" dirty="0">
                <a:latin typeface="Arial" panose="020B0604020202020204" pitchFamily="34" charset="0"/>
                <a:ea typeface="微软雅黑" panose="020B0503020204020204" pitchFamily="34" charset="-122"/>
              </a:rPr>
              <a:t>片面最惠国待遇</a:t>
            </a:r>
            <a:endParaRPr lang="zh-CN" altLang="en-US" sz="3000" b="1" dirty="0">
              <a:latin typeface="Arial" panose="020B0604020202020204" pitchFamily="34" charset="0"/>
              <a:ea typeface="微软雅黑" panose="020B0503020204020204" pitchFamily="34" charset="-122"/>
            </a:endParaRPr>
          </a:p>
          <a:p>
            <a:pPr>
              <a:lnSpc>
                <a:spcPct val="150000"/>
              </a:lnSpc>
              <a:spcBef>
                <a:spcPct val="50000"/>
              </a:spcBef>
            </a:pPr>
            <a:r>
              <a:rPr lang="zh-CN" altLang="en-US" sz="3000" b="1" dirty="0">
                <a:latin typeface="Arial" panose="020B0604020202020204" pitchFamily="34" charset="0"/>
                <a:ea typeface="微软雅黑" panose="020B0503020204020204" pitchFamily="34" charset="-122"/>
              </a:rPr>
              <a:t>通商口岸租地建房</a:t>
            </a:r>
            <a:endParaRPr lang="zh-CN" altLang="en-US" sz="3000" b="1" dirty="0">
              <a:latin typeface="Arial" panose="020B0604020202020204" pitchFamily="34" charset="0"/>
              <a:ea typeface="微软雅黑" panose="020B0503020204020204" pitchFamily="34" charset="-122"/>
            </a:endParaRPr>
          </a:p>
        </p:txBody>
      </p:sp>
      <p:sp>
        <p:nvSpPr>
          <p:cNvPr id="2" name="文本框 1" descr="羊皮纸"/>
          <p:cNvSpPr txBox="1">
            <a:spLocks noChangeArrowheads="1"/>
          </p:cNvSpPr>
          <p:nvPr/>
        </p:nvSpPr>
        <p:spPr bwMode="auto">
          <a:xfrm>
            <a:off x="6146800" y="962025"/>
            <a:ext cx="4313238" cy="4395755"/>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br>
              <a:rPr lang="zh-CN" altLang="en-US" sz="3000" b="1" dirty="0">
                <a:latin typeface="Arial" panose="020B0604020202020204" pitchFamily="34" charset="0"/>
                <a:ea typeface="微软雅黑" panose="020B0503020204020204" pitchFamily="34" charset="-122"/>
              </a:rPr>
            </a:br>
            <a:r>
              <a:rPr lang="zh-CN" altLang="en-US" sz="3000" b="1" dirty="0">
                <a:latin typeface="Arial" panose="020B0604020202020204" pitchFamily="34" charset="0"/>
                <a:ea typeface="微软雅黑" panose="020B0503020204020204" pitchFamily="34" charset="-122"/>
              </a:rPr>
              <a:t>1</a:t>
            </a:r>
            <a:r>
              <a:rPr lang="en-US" altLang="zh-CN" sz="3000" b="1" dirty="0">
                <a:latin typeface="Arial" panose="020B0604020202020204" pitchFamily="34" charset="0"/>
                <a:ea typeface="微软雅黑" panose="020B0503020204020204" pitchFamily="34" charset="-122"/>
              </a:rPr>
              <a:t>844</a:t>
            </a:r>
            <a:r>
              <a:rPr lang="zh-CN" altLang="en-US" sz="3000" b="1" dirty="0">
                <a:latin typeface="Arial" panose="020B0604020202020204" pitchFamily="34" charset="0"/>
                <a:ea typeface="微软雅黑" panose="020B0503020204020204" pitchFamily="34" charset="-122"/>
              </a:rPr>
              <a:t>年，中美《望厦条约》、中法《黄埔条约》</a:t>
            </a:r>
            <a:endParaRPr lang="zh-CN" altLang="en-US" sz="3000" b="1" dirty="0">
              <a:latin typeface="Arial" panose="020B0604020202020204" pitchFamily="34" charset="0"/>
              <a:ea typeface="微软雅黑" panose="020B0503020204020204" pitchFamily="34" charset="-122"/>
            </a:endParaRPr>
          </a:p>
          <a:p>
            <a:pPr>
              <a:lnSpc>
                <a:spcPct val="150000"/>
              </a:lnSpc>
              <a:spcBef>
                <a:spcPct val="50000"/>
              </a:spcBef>
            </a:pPr>
            <a:r>
              <a:rPr lang="zh-CN" altLang="en-US" sz="3000" b="1" dirty="0">
                <a:latin typeface="Arial" panose="020B0604020202020204" pitchFamily="34" charset="0"/>
                <a:ea typeface="微软雅黑" panose="020B0503020204020204" pitchFamily="34" charset="-122"/>
              </a:rPr>
              <a:t>美国和英国除享受英国在华取得的各种权益外，还扩大了侵略权益</a:t>
            </a:r>
            <a:endParaRPr lang="zh-CN" altLang="en-US" sz="3000" b="1" dirty="0">
              <a:latin typeface="Arial" panose="020B0604020202020204" pitchFamily="34"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37892"/>
                                        </p:tgtEl>
                                        <p:attrNameLst>
                                          <p:attrName>style.visibility</p:attrName>
                                        </p:attrNameLst>
                                      </p:cBhvr>
                                      <p:to>
                                        <p:strVal val="visible"/>
                                      </p:to>
                                    </p:set>
                                    <p:animEffect transition="in" filter="dissolve">
                                      <p:cBhvr>
                                        <p:cTn id="7" dur="500"/>
                                        <p:tgtEl>
                                          <p:spTgt spid="37892"/>
                                        </p:tgtEl>
                                      </p:cBhvr>
                                    </p:animEffect>
                                  </p:childTnLst>
                                </p:cTn>
                              </p:par>
                            </p:childTnLst>
                          </p:cTn>
                        </p:par>
                        <p:par>
                          <p:cTn id="8" fill="hold">
                            <p:stCondLst>
                              <p:cond delay="500"/>
                            </p:stCondLst>
                            <p:childTnLst>
                              <p:par>
                                <p:cTn id="9" presetID="9"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dissolve">
                                      <p:cBhvr>
                                        <p:cTn id="1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2" grpId="0" bldLvl="0" animBg="1"/>
      <p:bldP spid="2"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文本框 47105"/>
          <p:cNvSpPr txBox="1"/>
          <p:nvPr/>
        </p:nvSpPr>
        <p:spPr>
          <a:xfrm>
            <a:off x="2495550" y="3524386"/>
            <a:ext cx="3419475" cy="2496902"/>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50000"/>
              </a:spcBef>
              <a:buFontTx/>
              <a:buNone/>
              <a:defRPr/>
            </a:pPr>
            <a:r>
              <a:rPr lang="zh-CN" altLang="en-US" sz="3600" b="1" noProof="1">
                <a:ea typeface="微软雅黑" panose="020B0503020204020204" pitchFamily="34" charset="-122"/>
                <a:cs typeface="黑体" panose="02010609060101010101" pitchFamily="49" charset="-122"/>
              </a:rPr>
              <a:t>形式上独立，但受外国列强控制，丧失部分主权</a:t>
            </a:r>
            <a:endParaRPr lang="zh-CN" altLang="en-US" sz="3600" b="1" noProof="1">
              <a:ea typeface="微软雅黑" panose="020B0503020204020204" pitchFamily="34" charset="-122"/>
              <a:cs typeface="黑体" panose="02010609060101010101" pitchFamily="49" charset="-122"/>
            </a:endParaRPr>
          </a:p>
        </p:txBody>
      </p:sp>
      <p:sp>
        <p:nvSpPr>
          <p:cNvPr id="47107" name="文本框 47106"/>
          <p:cNvSpPr txBox="1"/>
          <p:nvPr/>
        </p:nvSpPr>
        <p:spPr>
          <a:xfrm>
            <a:off x="6491288" y="3573016"/>
            <a:ext cx="3960812" cy="2496902"/>
          </a:xfrm>
          <a:prstGeom prst="rect">
            <a:avLst/>
          </a:prstGeom>
          <a:noFill/>
        </p:spPr>
        <p:style>
          <a:lnRef idx="2">
            <a:schemeClr val="dk1"/>
          </a:lnRef>
          <a:fillRef idx="1">
            <a:schemeClr val="lt1"/>
          </a:fillRef>
          <a:effectRef idx="0">
            <a:schemeClr val="dk1"/>
          </a:effectRef>
          <a:fontRef idx="minor">
            <a:schemeClr val="dk1"/>
          </a:fontRef>
        </p:style>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lnSpc>
                <a:spcPct val="150000"/>
              </a:lnSpc>
              <a:spcBef>
                <a:spcPct val="50000"/>
              </a:spcBef>
              <a:buFontTx/>
              <a:buNone/>
              <a:defRPr/>
            </a:pPr>
            <a:r>
              <a:rPr lang="zh-CN" altLang="en-US" sz="3600" b="1" noProof="1">
                <a:ea typeface="微软雅黑" panose="020B0503020204020204" pitchFamily="34" charset="-122"/>
                <a:cs typeface="黑体" panose="02010609060101010101" pitchFamily="49" charset="-122"/>
              </a:rPr>
              <a:t>保留封建主义，但一定程度上发展了资本主义</a:t>
            </a:r>
            <a:endParaRPr lang="zh-CN" altLang="en-US" sz="3600" b="1" noProof="1">
              <a:ea typeface="微软雅黑" panose="020B0503020204020204" pitchFamily="34" charset="-122"/>
              <a:cs typeface="黑体" panose="02010609060101010101" pitchFamily="49" charset="-122"/>
            </a:endParaRPr>
          </a:p>
        </p:txBody>
      </p:sp>
      <p:sp>
        <p:nvSpPr>
          <p:cNvPr id="36867" name="矩形 47107"/>
          <p:cNvSpPr>
            <a:spLocks noChangeArrowheads="1"/>
          </p:cNvSpPr>
          <p:nvPr/>
        </p:nvSpPr>
        <p:spPr bwMode="auto">
          <a:xfrm>
            <a:off x="1487488" y="1241425"/>
            <a:ext cx="9361040" cy="1754326"/>
          </a:xfrm>
          <a:prstGeom prst="rect">
            <a:avLst/>
          </a:prstGeom>
          <a:noFill/>
          <a:ln>
            <a:noFill/>
          </a:ln>
        </p:spPr>
        <p:txBody>
          <a:bodyPr wrap="square">
            <a:spAutoFit/>
          </a:bodyPr>
          <a:lstStyle/>
          <a:p>
            <a:pPr>
              <a:lnSpc>
                <a:spcPct val="150000"/>
              </a:lnSpc>
              <a:spcBef>
                <a:spcPct val="20000"/>
              </a:spcBef>
              <a:buClr>
                <a:schemeClr val="hlink"/>
              </a:buClr>
              <a:buSzPct val="75000"/>
              <a:buFont typeface="Wingdings" panose="05000000000000000000" pitchFamily="2" charset="2"/>
              <a:buNone/>
            </a:pPr>
            <a:r>
              <a:rPr lang="zh-CN" altLang="en-US" sz="3600" dirty="0">
                <a:latin typeface="Arial" panose="020B0604020202020204" pitchFamily="34" charset="0"/>
                <a:ea typeface="微软雅黑" panose="020B0503020204020204" pitchFamily="34" charset="-122"/>
              </a:rPr>
              <a:t>       中国开始从封建社会变为半殖民地半封建社会。鸦片战争成为中近史的开端。</a:t>
            </a:r>
            <a:endParaRPr lang="zh-CN" altLang="en-US" sz="3600" dirty="0">
              <a:latin typeface="Arial" panose="020B0604020202020204" pitchFamily="34" charset="0"/>
              <a:ea typeface="微软雅黑" panose="020B0503020204020204" pitchFamily="34" charset="-122"/>
            </a:endParaRPr>
          </a:p>
        </p:txBody>
      </p:sp>
      <p:sp>
        <p:nvSpPr>
          <p:cNvPr id="47109" name="直接连接符 47108"/>
          <p:cNvSpPr>
            <a:spLocks noChangeShapeType="1"/>
          </p:cNvSpPr>
          <p:nvPr/>
        </p:nvSpPr>
        <p:spPr bwMode="auto">
          <a:xfrm>
            <a:off x="7392144" y="2035086"/>
            <a:ext cx="1544539" cy="25761"/>
          </a:xfrm>
          <a:prstGeom prst="line">
            <a:avLst/>
          </a:prstGeom>
          <a:noFill/>
          <a:ln w="57150">
            <a:solidFill>
              <a:srgbClr val="CC9900"/>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47111" name="上箭头 47110"/>
          <p:cNvSpPr>
            <a:spLocks noChangeArrowheads="1"/>
          </p:cNvSpPr>
          <p:nvPr/>
        </p:nvSpPr>
        <p:spPr bwMode="auto">
          <a:xfrm rot="-7260828">
            <a:off x="6519196" y="1375808"/>
            <a:ext cx="433387" cy="2788343"/>
          </a:xfrm>
          <a:prstGeom prst="upArrow">
            <a:avLst>
              <a:gd name="adj1" fmla="val 50000"/>
              <a:gd name="adj2" fmla="val 107580"/>
            </a:avLst>
          </a:prstGeom>
          <a:noFill/>
          <a:ln w="9525">
            <a:solidFill>
              <a:schemeClr val="tx1"/>
            </a:solidFill>
            <a:miter lim="800000"/>
          </a:ln>
        </p:spPr>
        <p:txBody>
          <a:bodyPr/>
          <a:lstStyle/>
          <a:p>
            <a:endParaRPr lang="zh-CN" altLang="en-US" dirty="0">
              <a:latin typeface="Arial" panose="020B0604020202020204" pitchFamily="34" charset="0"/>
              <a:ea typeface="微软雅黑" panose="020B0503020204020204" pitchFamily="34" charset="-122"/>
              <a:cs typeface="Arial" panose="020B0604020202020204" pitchFamily="34" charset="0"/>
            </a:endParaRPr>
          </a:p>
        </p:txBody>
      </p:sp>
      <p:sp>
        <p:nvSpPr>
          <p:cNvPr id="47112" name="下箭头 47111"/>
          <p:cNvSpPr>
            <a:spLocks noChangeArrowheads="1"/>
          </p:cNvSpPr>
          <p:nvPr/>
        </p:nvSpPr>
        <p:spPr bwMode="auto">
          <a:xfrm rot="2097176">
            <a:off x="9199772" y="2056738"/>
            <a:ext cx="431800" cy="1602205"/>
          </a:xfrm>
          <a:prstGeom prst="downArrow">
            <a:avLst>
              <a:gd name="adj1" fmla="val 50000"/>
              <a:gd name="adj2" fmla="val 85078"/>
            </a:avLst>
          </a:prstGeom>
          <a:noFill/>
          <a:ln w="9525">
            <a:solidFill>
              <a:schemeClr val="tx1"/>
            </a:solidFill>
            <a:miter lim="800000"/>
          </a:ln>
        </p:spPr>
        <p:txBody>
          <a:bodyPr/>
          <a:lstStyle/>
          <a:p>
            <a:endParaRPr lang="zh-CN" altLang="en-US" dirty="0">
              <a:latin typeface="Arial" panose="020B0604020202020204" pitchFamily="34" charset="0"/>
              <a:ea typeface="微软雅黑" panose="020B0503020204020204" pitchFamily="34" charset="-122"/>
              <a:cs typeface="Arial" panose="020B0604020202020204" pitchFamily="34" charset="0"/>
            </a:endParaRPr>
          </a:p>
        </p:txBody>
      </p:sp>
      <p:sp>
        <p:nvSpPr>
          <p:cNvPr id="10" name="文本框 15"/>
          <p:cNvSpPr txBox="1"/>
          <p:nvPr/>
        </p:nvSpPr>
        <p:spPr>
          <a:xfrm>
            <a:off x="1766640" y="536000"/>
            <a:ext cx="1444598"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threePt" dir="t"/>
            </a:scene3d>
          </a:bodyPr>
          <a:lstStyle/>
          <a:p>
            <a:pPr>
              <a:buFontTx/>
              <a:buNone/>
              <a:defRPr/>
            </a:pPr>
            <a:r>
              <a:rPr lang="en-US" altLang="zh-CN" sz="3200" b="1" noProof="1">
                <a:latin typeface="微软雅黑" panose="020B0503020204020204" pitchFamily="34" charset="-122"/>
                <a:ea typeface="微软雅黑" panose="020B0503020204020204" pitchFamily="34" charset="-122"/>
              </a:rPr>
              <a:t>3.</a:t>
            </a:r>
            <a:r>
              <a:rPr lang="zh-CN" altLang="en-US" sz="3200" b="1" noProof="1">
                <a:latin typeface="微软雅黑" panose="020B0503020204020204" pitchFamily="34" charset="-122"/>
                <a:ea typeface="微软雅黑" panose="020B0503020204020204" pitchFamily="34" charset="-122"/>
              </a:rPr>
              <a:t>影响</a:t>
            </a:r>
            <a:endParaRPr lang="zh-CN" altLang="en-US" sz="3200" b="1" noProof="1">
              <a:latin typeface="微软雅黑" panose="020B0503020204020204" pitchFamily="34" charset="-122"/>
              <a:ea typeface="微软雅黑" panose="020B0503020204020204" pitchFamily="34" charset="-122"/>
            </a:endParaRPr>
          </a:p>
        </p:txBody>
      </p:sp>
      <p:sp>
        <p:nvSpPr>
          <p:cNvPr id="11" name="直接连接符 10"/>
          <p:cNvSpPr>
            <a:spLocks noChangeShapeType="1"/>
          </p:cNvSpPr>
          <p:nvPr/>
        </p:nvSpPr>
        <p:spPr bwMode="auto">
          <a:xfrm flipV="1">
            <a:off x="9336360" y="2060848"/>
            <a:ext cx="1331912" cy="0"/>
          </a:xfrm>
          <a:prstGeom prst="line">
            <a:avLst/>
          </a:prstGeom>
          <a:noFill/>
          <a:ln w="57150">
            <a:solidFill>
              <a:srgbClr val="006600"/>
            </a:solidFill>
            <a:rou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7109"/>
                                        </p:tgtEl>
                                        <p:attrNameLst>
                                          <p:attrName>style.visibility</p:attrName>
                                        </p:attrNameLst>
                                      </p:cBhvr>
                                      <p:to>
                                        <p:strVal val="visible"/>
                                      </p:to>
                                    </p:set>
                                    <p:animEffect transition="in" filter="wipe(left)">
                                      <p:cBhvr>
                                        <p:cTn id="7" dur="500"/>
                                        <p:tgtEl>
                                          <p:spTgt spid="4710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7111"/>
                                        </p:tgtEl>
                                        <p:attrNameLst>
                                          <p:attrName>style.visibility</p:attrName>
                                        </p:attrNameLst>
                                      </p:cBhvr>
                                      <p:to>
                                        <p:strVal val="visible"/>
                                      </p:to>
                                    </p:set>
                                    <p:animEffect transition="in" filter="wipe(up)">
                                      <p:cBhvr>
                                        <p:cTn id="12" dur="500"/>
                                        <p:tgtEl>
                                          <p:spTgt spid="47111"/>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7106"/>
                                        </p:tgtEl>
                                        <p:attrNameLst>
                                          <p:attrName>style.visibility</p:attrName>
                                        </p:attrNameLst>
                                      </p:cBhvr>
                                      <p:to>
                                        <p:strVal val="visible"/>
                                      </p:to>
                                    </p:set>
                                    <p:anim calcmode="lin" valueType="num">
                                      <p:cBhvr>
                                        <p:cTn id="17" dur="500" fill="hold"/>
                                        <p:tgtEl>
                                          <p:spTgt spid="47106"/>
                                        </p:tgtEl>
                                        <p:attrNameLst>
                                          <p:attrName>ppt_x</p:attrName>
                                        </p:attrNameLst>
                                      </p:cBhvr>
                                      <p:tavLst>
                                        <p:tav tm="0">
                                          <p:val>
                                            <p:strVal val="#ppt_x"/>
                                          </p:val>
                                        </p:tav>
                                        <p:tav tm="100000">
                                          <p:val>
                                            <p:strVal val="#ppt_x"/>
                                          </p:val>
                                        </p:tav>
                                      </p:tavLst>
                                    </p:anim>
                                    <p:anim calcmode="lin" valueType="num">
                                      <p:cBhvr>
                                        <p:cTn id="18" dur="500" fill="hold"/>
                                        <p:tgtEl>
                                          <p:spTgt spid="4710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left)">
                                      <p:cBhvr>
                                        <p:cTn id="23" dur="50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1" fill="hold" nodeType="clickEffect">
                                  <p:stCondLst>
                                    <p:cond delay="0"/>
                                  </p:stCondLst>
                                  <p:childTnLst>
                                    <p:set>
                                      <p:cBhvr>
                                        <p:cTn id="27" dur="1" fill="hold">
                                          <p:stCondLst>
                                            <p:cond delay="0"/>
                                          </p:stCondLst>
                                        </p:cTn>
                                        <p:tgtEl>
                                          <p:spTgt spid="47112"/>
                                        </p:tgtEl>
                                        <p:attrNameLst>
                                          <p:attrName>style.visibility</p:attrName>
                                        </p:attrNameLst>
                                      </p:cBhvr>
                                      <p:to>
                                        <p:strVal val="visible"/>
                                      </p:to>
                                    </p:set>
                                    <p:animEffect transition="in" filter="wipe(up)">
                                      <p:cBhvr>
                                        <p:cTn id="28" dur="500"/>
                                        <p:tgtEl>
                                          <p:spTgt spid="47112"/>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47107"/>
                                        </p:tgtEl>
                                        <p:attrNameLst>
                                          <p:attrName>style.visibility</p:attrName>
                                        </p:attrNameLst>
                                      </p:cBhvr>
                                      <p:to>
                                        <p:strVal val="visible"/>
                                      </p:to>
                                    </p:set>
                                    <p:anim calcmode="lin" valueType="num">
                                      <p:cBhvr>
                                        <p:cTn id="33" dur="500" fill="hold"/>
                                        <p:tgtEl>
                                          <p:spTgt spid="47107"/>
                                        </p:tgtEl>
                                        <p:attrNameLst>
                                          <p:attrName>ppt_x</p:attrName>
                                        </p:attrNameLst>
                                      </p:cBhvr>
                                      <p:tavLst>
                                        <p:tav tm="0">
                                          <p:val>
                                            <p:strVal val="#ppt_x"/>
                                          </p:val>
                                        </p:tav>
                                        <p:tav tm="100000">
                                          <p:val>
                                            <p:strVal val="#ppt_x"/>
                                          </p:val>
                                        </p:tav>
                                      </p:tavLst>
                                    </p:anim>
                                    <p:anim calcmode="lin" valueType="num">
                                      <p:cBhvr>
                                        <p:cTn id="34" dur="500" fill="hold"/>
                                        <p:tgtEl>
                                          <p:spTgt spid="471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bldLvl="0" animBg="1"/>
      <p:bldP spid="36867" grpId="0" build="p"/>
      <p:bldP spid="47109" grpId="0" bldLvl="0" animBg="1"/>
      <p:bldP spid="11"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3250" name="表格 53249"/>
          <p:cNvGraphicFramePr/>
          <p:nvPr/>
        </p:nvGraphicFramePr>
        <p:xfrm>
          <a:off x="1774825" y="1333500"/>
          <a:ext cx="8642350" cy="3962400"/>
        </p:xfrm>
        <a:graphic>
          <a:graphicData uri="http://schemas.openxmlformats.org/drawingml/2006/table">
            <a:tbl>
              <a:tblPr>
                <a:tableStyleId>{BC89EF96-8CEA-46FF-86C4-4CE0E7609802}</a:tableStyleId>
              </a:tblPr>
              <a:tblGrid>
                <a:gridCol w="1080135"/>
                <a:gridCol w="3456940"/>
                <a:gridCol w="4105275"/>
              </a:tblGrid>
              <a:tr h="576263">
                <a:tc>
                  <a:txBody>
                    <a:bodyPr/>
                    <a:lstStyle/>
                    <a:p>
                      <a:pPr marL="0" lvl="0" indent="0" algn="ctr">
                        <a:buNone/>
                      </a:pPr>
                      <a:endParaRPr lang="zh-CN" altLang="en-US" dirty="0">
                        <a:solidFill>
                          <a:schemeClr val="tx1"/>
                        </a:solidFill>
                        <a:ea typeface="微软雅黑" panose="020B0503020204020204" pitchFamily="34" charset="-122"/>
                      </a:endParaRPr>
                    </a:p>
                  </a:txBody>
                  <a:tcPr marL="91455" marR="91455" anchor="ctr"/>
                </a:tc>
                <a:tc>
                  <a:txBody>
                    <a:bodyPr/>
                    <a:lstStyle/>
                    <a:p>
                      <a:pPr marL="0" lvl="0" indent="0" algn="ctr">
                        <a:buNone/>
                      </a:pPr>
                      <a:r>
                        <a:rPr lang="zh-CN" altLang="en-US" sz="3600" b="1" dirty="0">
                          <a:solidFill>
                            <a:schemeClr val="tx1"/>
                          </a:solidFill>
                          <a:latin typeface="微软雅黑" panose="020B0503020204020204" pitchFamily="34" charset="-122"/>
                          <a:ea typeface="微软雅黑" panose="020B0503020204020204" pitchFamily="34" charset="-122"/>
                        </a:rPr>
                        <a:t>战    前</a:t>
                      </a:r>
                      <a:endParaRPr lang="zh-CN" altLang="en-US" sz="3600" b="1" dirty="0">
                        <a:solidFill>
                          <a:schemeClr val="tx1"/>
                        </a:solidFill>
                        <a:latin typeface="微软雅黑" panose="020B0503020204020204" pitchFamily="34" charset="-122"/>
                        <a:ea typeface="微软雅黑" panose="020B0503020204020204" pitchFamily="34" charset="-122"/>
                      </a:endParaRPr>
                    </a:p>
                  </a:txBody>
                  <a:tcPr marL="91455" marR="91455" anchor="ctr"/>
                </a:tc>
                <a:tc>
                  <a:txBody>
                    <a:bodyPr/>
                    <a:lstStyle/>
                    <a:p>
                      <a:pPr marL="0" lvl="0" indent="0" algn="ctr">
                        <a:buNone/>
                      </a:pPr>
                      <a:r>
                        <a:rPr lang="zh-CN" altLang="en-US" sz="3600" b="1" dirty="0">
                          <a:solidFill>
                            <a:schemeClr val="tx1"/>
                          </a:solidFill>
                          <a:latin typeface="微软雅黑" panose="020B0503020204020204" pitchFamily="34" charset="-122"/>
                          <a:ea typeface="微软雅黑" panose="020B0503020204020204" pitchFamily="34" charset="-122"/>
                        </a:rPr>
                        <a:t>战     后</a:t>
                      </a:r>
                      <a:endParaRPr lang="zh-CN" altLang="en-US" sz="3600" b="1" dirty="0">
                        <a:solidFill>
                          <a:schemeClr val="tx1"/>
                        </a:solidFill>
                        <a:latin typeface="微软雅黑" panose="020B0503020204020204" pitchFamily="34" charset="-122"/>
                        <a:ea typeface="微软雅黑" panose="020B0503020204020204" pitchFamily="34" charset="-122"/>
                      </a:endParaRPr>
                    </a:p>
                  </a:txBody>
                  <a:tcPr marL="91455" marR="91455" anchor="ctr"/>
                </a:tc>
              </a:tr>
              <a:tr h="431800">
                <a:tc>
                  <a:txBody>
                    <a:bodyPr/>
                    <a:lstStyle/>
                    <a:p>
                      <a:pPr marL="0" lvl="0" indent="0" algn="ctr" defTabSz="914400" rtl="0" eaLnBrk="1" latinLnBrk="0" hangingPunct="1">
                        <a:buNone/>
                      </a:pPr>
                      <a:r>
                        <a:rPr lang="zh-CN" altLang="en-US" sz="2800" b="1" kern="1200" dirty="0">
                          <a:solidFill>
                            <a:schemeClr val="tx1"/>
                          </a:solidFill>
                          <a:latin typeface="微软雅黑" panose="020B0503020204020204" pitchFamily="34" charset="-122"/>
                          <a:ea typeface="微软雅黑" panose="020B0503020204020204" pitchFamily="34" charset="-122"/>
                          <a:cs typeface="+mn-cs"/>
                        </a:rPr>
                        <a:t>社会性质</a:t>
                      </a:r>
                      <a:endParaRPr lang="zh-CN" altLang="en-US" sz="2800" b="1" kern="1200" dirty="0">
                        <a:solidFill>
                          <a:schemeClr val="tx1"/>
                        </a:solidFill>
                        <a:latin typeface="微软雅黑" panose="020B0503020204020204" pitchFamily="34" charset="-122"/>
                        <a:ea typeface="微软雅黑" panose="020B0503020204020204" pitchFamily="34" charset="-122"/>
                        <a:cs typeface="+mn-cs"/>
                      </a:endParaRPr>
                    </a:p>
                  </a:txBody>
                  <a:tcPr marL="91455" marR="91455" anchor="ctr"/>
                </a:tc>
                <a:tc>
                  <a:txBody>
                    <a:bodyPr/>
                    <a:lstStyle/>
                    <a:p>
                      <a:pPr marL="0" lvl="0" indent="0" algn="ctr">
                        <a:buNone/>
                      </a:pPr>
                      <a:endParaRPr lang="zh-CN" altLang="en-US" sz="2200" b="1" dirty="0">
                        <a:solidFill>
                          <a:schemeClr val="tx1"/>
                        </a:solidFill>
                        <a:ea typeface="微软雅黑" panose="020B0503020204020204" pitchFamily="34" charset="-122"/>
                      </a:endParaRPr>
                    </a:p>
                  </a:txBody>
                  <a:tcPr marL="91455" marR="91455" anchor="ctr"/>
                </a:tc>
                <a:tc>
                  <a:txBody>
                    <a:bodyPr/>
                    <a:lstStyle/>
                    <a:p>
                      <a:pPr marL="0" lvl="0" indent="0" algn="ctr">
                        <a:buNone/>
                      </a:pPr>
                      <a:endParaRPr lang="zh-CN" altLang="en-US" sz="2200" b="1" dirty="0">
                        <a:solidFill>
                          <a:schemeClr val="tx1"/>
                        </a:solidFill>
                        <a:ea typeface="微软雅黑" panose="020B0503020204020204" pitchFamily="34" charset="-122"/>
                      </a:endParaRPr>
                    </a:p>
                  </a:txBody>
                  <a:tcPr marL="91455" marR="91455" anchor="ctr"/>
                </a:tc>
              </a:tr>
              <a:tr h="1258887">
                <a:tc>
                  <a:txBody>
                    <a:bodyPr/>
                    <a:lstStyle/>
                    <a:p>
                      <a:pPr marL="0" lvl="0" indent="0" algn="ctr" defTabSz="914400" rtl="0" eaLnBrk="1" latinLnBrk="0" hangingPunct="1">
                        <a:buNone/>
                      </a:pPr>
                      <a:r>
                        <a:rPr lang="zh-CN" altLang="en-US" sz="2800" b="1" kern="1200" dirty="0">
                          <a:solidFill>
                            <a:schemeClr val="tx1"/>
                          </a:solidFill>
                          <a:latin typeface="微软雅黑" panose="020B0503020204020204" pitchFamily="34" charset="-122"/>
                          <a:ea typeface="微软雅黑" panose="020B0503020204020204" pitchFamily="34" charset="-122"/>
                          <a:cs typeface="+mn-cs"/>
                        </a:rPr>
                        <a:t>社会主要矛盾</a:t>
                      </a:r>
                      <a:endParaRPr lang="zh-CN" altLang="en-US" sz="2800" b="1" kern="1200" dirty="0">
                        <a:solidFill>
                          <a:schemeClr val="tx1"/>
                        </a:solidFill>
                        <a:latin typeface="微软雅黑" panose="020B0503020204020204" pitchFamily="34" charset="-122"/>
                        <a:ea typeface="微软雅黑" panose="020B0503020204020204" pitchFamily="34" charset="-122"/>
                        <a:cs typeface="+mn-cs"/>
                      </a:endParaRPr>
                    </a:p>
                  </a:txBody>
                  <a:tcPr marL="91455" marR="91455" anchor="ctr"/>
                </a:tc>
                <a:tc>
                  <a:txBody>
                    <a:bodyPr/>
                    <a:lstStyle/>
                    <a:p>
                      <a:pPr marL="0" lvl="0" indent="0" algn="ctr">
                        <a:buNone/>
                      </a:pPr>
                      <a:endParaRPr lang="en-US" altLang="zh-CN" sz="2200" b="1" dirty="0">
                        <a:solidFill>
                          <a:schemeClr val="tx1"/>
                        </a:solidFill>
                        <a:ea typeface="微软雅黑" panose="020B0503020204020204" pitchFamily="34" charset="-122"/>
                      </a:endParaRPr>
                    </a:p>
                    <a:p>
                      <a:pPr marL="0" lvl="0" indent="0" algn="l">
                        <a:buNone/>
                      </a:pPr>
                      <a:endParaRPr lang="en-US" altLang="zh-CN" sz="2200" b="1" dirty="0">
                        <a:solidFill>
                          <a:schemeClr val="tx1"/>
                        </a:solidFill>
                        <a:ea typeface="微软雅黑" panose="020B0503020204020204" pitchFamily="34" charset="-122"/>
                      </a:endParaRPr>
                    </a:p>
                    <a:p>
                      <a:pPr marL="0" lvl="0" indent="0" algn="l">
                        <a:buNone/>
                      </a:pPr>
                      <a:endParaRPr lang="en-US" altLang="zh-CN" sz="2200" b="1" dirty="0">
                        <a:solidFill>
                          <a:schemeClr val="tx1"/>
                        </a:solidFill>
                        <a:ea typeface="微软雅黑" panose="020B0503020204020204" pitchFamily="34" charset="-122"/>
                      </a:endParaRPr>
                    </a:p>
                    <a:p>
                      <a:pPr marL="0" lvl="0" indent="0" algn="l">
                        <a:buNone/>
                      </a:pPr>
                      <a:endParaRPr lang="zh-CN" altLang="en-US" sz="2200" b="1" dirty="0">
                        <a:solidFill>
                          <a:schemeClr val="tx1"/>
                        </a:solidFill>
                        <a:ea typeface="微软雅黑" panose="020B0503020204020204" pitchFamily="34" charset="-122"/>
                      </a:endParaRPr>
                    </a:p>
                  </a:txBody>
                  <a:tcPr marL="91455" marR="91455" anchor="ctr"/>
                </a:tc>
                <a:tc>
                  <a:txBody>
                    <a:bodyPr/>
                    <a:lstStyle/>
                    <a:p>
                      <a:pPr marL="0" lvl="0" indent="0" algn="ctr">
                        <a:buNone/>
                      </a:pPr>
                      <a:endParaRPr lang="zh-CN" altLang="en-US" sz="2200" b="1" dirty="0">
                        <a:solidFill>
                          <a:schemeClr val="tx1"/>
                        </a:solidFill>
                        <a:ea typeface="微软雅黑" panose="020B0503020204020204" pitchFamily="34" charset="-122"/>
                      </a:endParaRPr>
                    </a:p>
                  </a:txBody>
                  <a:tcPr marL="91455" marR="91455" anchor="ctr"/>
                </a:tc>
              </a:tr>
              <a:tr h="812800">
                <a:tc>
                  <a:txBody>
                    <a:bodyPr/>
                    <a:lstStyle/>
                    <a:p>
                      <a:pPr marL="0" lvl="0" indent="0" algn="ctr" defTabSz="914400" rtl="0" eaLnBrk="1" latinLnBrk="0" hangingPunct="1">
                        <a:buNone/>
                      </a:pPr>
                      <a:r>
                        <a:rPr lang="zh-CN" altLang="en-US" sz="2800" b="1" kern="1200" dirty="0">
                          <a:solidFill>
                            <a:schemeClr val="tx1"/>
                          </a:solidFill>
                          <a:latin typeface="微软雅黑" panose="020B0503020204020204" pitchFamily="34" charset="-122"/>
                          <a:ea typeface="微软雅黑" panose="020B0503020204020204" pitchFamily="34" charset="-122"/>
                          <a:cs typeface="+mn-cs"/>
                        </a:rPr>
                        <a:t>革命任务</a:t>
                      </a:r>
                      <a:endParaRPr lang="zh-CN" altLang="en-US" sz="2800" b="1" kern="1200" dirty="0">
                        <a:solidFill>
                          <a:schemeClr val="tx1"/>
                        </a:solidFill>
                        <a:latin typeface="微软雅黑" panose="020B0503020204020204" pitchFamily="34" charset="-122"/>
                        <a:ea typeface="微软雅黑" panose="020B0503020204020204" pitchFamily="34" charset="-122"/>
                        <a:cs typeface="+mn-cs"/>
                      </a:endParaRPr>
                    </a:p>
                  </a:txBody>
                  <a:tcPr marL="91455" marR="91455" anchor="ctr"/>
                </a:tc>
                <a:tc>
                  <a:txBody>
                    <a:bodyPr/>
                    <a:lstStyle/>
                    <a:p>
                      <a:pPr marL="0" lvl="0" indent="0" algn="ctr">
                        <a:buNone/>
                      </a:pPr>
                      <a:endParaRPr lang="zh-CN" altLang="en-US" sz="2200" b="1" dirty="0">
                        <a:solidFill>
                          <a:schemeClr val="tx1"/>
                        </a:solidFill>
                        <a:ea typeface="微软雅黑" panose="020B0503020204020204" pitchFamily="34" charset="-122"/>
                      </a:endParaRPr>
                    </a:p>
                  </a:txBody>
                  <a:tcPr marL="91455" marR="91455" anchor="ctr"/>
                </a:tc>
                <a:tc>
                  <a:txBody>
                    <a:bodyPr/>
                    <a:lstStyle/>
                    <a:p>
                      <a:pPr marL="0" lvl="0" indent="0" algn="ctr">
                        <a:buNone/>
                      </a:pPr>
                      <a:endParaRPr lang="zh-CN" altLang="en-US" sz="2200" b="1" dirty="0">
                        <a:solidFill>
                          <a:schemeClr val="tx1"/>
                        </a:solidFill>
                        <a:ea typeface="微软雅黑" panose="020B0503020204020204" pitchFamily="34" charset="-122"/>
                      </a:endParaRPr>
                    </a:p>
                  </a:txBody>
                  <a:tcPr marL="91455" marR="91455" anchor="ctr"/>
                </a:tc>
              </a:tr>
            </a:tbl>
          </a:graphicData>
        </a:graphic>
      </p:graphicFrame>
      <p:sp>
        <p:nvSpPr>
          <p:cNvPr id="53273" name="矩形 53272"/>
          <p:cNvSpPr>
            <a:spLocks noChangeArrowheads="1"/>
          </p:cNvSpPr>
          <p:nvPr/>
        </p:nvSpPr>
        <p:spPr bwMode="auto">
          <a:xfrm>
            <a:off x="3141663" y="2124075"/>
            <a:ext cx="182245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dirty="0">
                <a:latin typeface="微软雅黑" panose="020B0503020204020204" pitchFamily="34" charset="-122"/>
                <a:ea typeface="微软雅黑" panose="020B0503020204020204" pitchFamily="34" charset="-122"/>
              </a:rPr>
              <a:t>封建社会</a:t>
            </a:r>
            <a:endParaRPr lang="zh-CN" altLang="en-US" sz="2800" b="1" dirty="0">
              <a:latin typeface="微软雅黑" panose="020B0503020204020204" pitchFamily="34" charset="-122"/>
              <a:ea typeface="微软雅黑" panose="020B0503020204020204" pitchFamily="34" charset="-122"/>
            </a:endParaRPr>
          </a:p>
        </p:txBody>
      </p:sp>
      <p:sp>
        <p:nvSpPr>
          <p:cNvPr id="53274" name="矩形 53273"/>
          <p:cNvSpPr>
            <a:spLocks noChangeArrowheads="1"/>
          </p:cNvSpPr>
          <p:nvPr/>
        </p:nvSpPr>
        <p:spPr bwMode="auto">
          <a:xfrm>
            <a:off x="6391275" y="2133600"/>
            <a:ext cx="388143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u="sng" dirty="0">
                <a:latin typeface="微软雅黑" panose="020B0503020204020204" pitchFamily="34" charset="-122"/>
                <a:ea typeface="微软雅黑" panose="020B0503020204020204" pitchFamily="34" charset="-122"/>
              </a:rPr>
              <a:t>半殖民地半封建社会</a:t>
            </a:r>
            <a:endParaRPr lang="zh-CN" altLang="en-US" sz="2800" b="1" u="sng" dirty="0">
              <a:latin typeface="微软雅黑" panose="020B0503020204020204" pitchFamily="34" charset="-122"/>
              <a:ea typeface="微软雅黑" panose="020B0503020204020204" pitchFamily="34" charset="-122"/>
            </a:endParaRPr>
          </a:p>
        </p:txBody>
      </p:sp>
      <p:sp>
        <p:nvSpPr>
          <p:cNvPr id="53275" name="矩形 53274"/>
          <p:cNvSpPr>
            <a:spLocks noChangeArrowheads="1"/>
          </p:cNvSpPr>
          <p:nvPr/>
        </p:nvSpPr>
        <p:spPr bwMode="auto">
          <a:xfrm>
            <a:off x="2879725" y="2924175"/>
            <a:ext cx="3511550" cy="1383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dirty="0">
                <a:latin typeface="微软雅黑" panose="020B0503020204020204" pitchFamily="34" charset="-122"/>
                <a:ea typeface="微软雅黑" panose="020B0503020204020204" pitchFamily="34" charset="-122"/>
              </a:rPr>
              <a:t>地主阶级与农民</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阶级的矛盾（即阶级矛盾）</a:t>
            </a:r>
            <a:endParaRPr lang="zh-CN" altLang="en-US" sz="2800" b="1" dirty="0">
              <a:latin typeface="微软雅黑" panose="020B0503020204020204" pitchFamily="34" charset="-122"/>
              <a:ea typeface="微软雅黑" panose="020B0503020204020204" pitchFamily="34" charset="-122"/>
            </a:endParaRPr>
          </a:p>
        </p:txBody>
      </p:sp>
      <p:sp>
        <p:nvSpPr>
          <p:cNvPr id="53276" name="矩形 53275"/>
          <p:cNvSpPr>
            <a:spLocks noChangeArrowheads="1"/>
          </p:cNvSpPr>
          <p:nvPr/>
        </p:nvSpPr>
        <p:spPr bwMode="auto">
          <a:xfrm>
            <a:off x="6311900" y="2908300"/>
            <a:ext cx="4168775" cy="1383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dirty="0">
                <a:latin typeface="微软雅黑" panose="020B0503020204020204" pitchFamily="34" charset="-122"/>
                <a:ea typeface="微软雅黑" panose="020B0503020204020204" pitchFamily="34" charset="-122"/>
              </a:rPr>
              <a:t>增加了中华民族与资本主义列强的矛盾（既有阶级矛盾又有民族矛盾）</a:t>
            </a:r>
            <a:endParaRPr lang="zh-CN" altLang="en-US" sz="2800" b="1" dirty="0">
              <a:latin typeface="微软雅黑" panose="020B0503020204020204" pitchFamily="34" charset="-122"/>
              <a:ea typeface="微软雅黑" panose="020B0503020204020204" pitchFamily="34" charset="-122"/>
            </a:endParaRPr>
          </a:p>
        </p:txBody>
      </p:sp>
      <p:sp>
        <p:nvSpPr>
          <p:cNvPr id="53277" name="矩形 53276"/>
          <p:cNvSpPr>
            <a:spLocks noChangeArrowheads="1"/>
          </p:cNvSpPr>
          <p:nvPr/>
        </p:nvSpPr>
        <p:spPr bwMode="auto">
          <a:xfrm>
            <a:off x="3175000" y="4562475"/>
            <a:ext cx="1493838"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dirty="0">
                <a:latin typeface="微软雅黑" panose="020B0503020204020204" pitchFamily="34" charset="-122"/>
                <a:ea typeface="微软雅黑" panose="020B0503020204020204" pitchFamily="34" charset="-122"/>
              </a:rPr>
              <a:t>反封建</a:t>
            </a:r>
            <a:endParaRPr lang="zh-CN" altLang="en-US" sz="2800" b="1" dirty="0">
              <a:latin typeface="微软雅黑" panose="020B0503020204020204" pitchFamily="34" charset="-122"/>
              <a:ea typeface="微软雅黑" panose="020B0503020204020204" pitchFamily="34" charset="-122"/>
            </a:endParaRPr>
          </a:p>
        </p:txBody>
      </p:sp>
      <p:sp>
        <p:nvSpPr>
          <p:cNvPr id="53278" name="矩形 53277"/>
          <p:cNvSpPr>
            <a:spLocks noChangeArrowheads="1"/>
          </p:cNvSpPr>
          <p:nvPr/>
        </p:nvSpPr>
        <p:spPr bwMode="auto">
          <a:xfrm>
            <a:off x="6391275" y="4346575"/>
            <a:ext cx="1865313" cy="9531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800" b="1" dirty="0">
                <a:latin typeface="微软雅黑" panose="020B0503020204020204" pitchFamily="34" charset="-122"/>
                <a:ea typeface="微软雅黑" panose="020B0503020204020204" pitchFamily="34" charset="-122"/>
              </a:rPr>
              <a:t>既反封建，</a:t>
            </a:r>
            <a:endParaRPr lang="zh-CN" altLang="en-US" sz="2800" b="1" dirty="0">
              <a:latin typeface="微软雅黑" panose="020B0503020204020204" pitchFamily="34" charset="-122"/>
              <a:ea typeface="微软雅黑" panose="020B0503020204020204" pitchFamily="34" charset="-122"/>
            </a:endParaRPr>
          </a:p>
          <a:p>
            <a:r>
              <a:rPr lang="zh-CN" altLang="en-US" sz="2800" b="1" dirty="0">
                <a:latin typeface="微软雅黑" panose="020B0503020204020204" pitchFamily="34" charset="-122"/>
                <a:ea typeface="微软雅黑" panose="020B0503020204020204" pitchFamily="34" charset="-122"/>
              </a:rPr>
              <a:t>又反侵略</a:t>
            </a:r>
            <a:endParaRPr lang="zh-CN" altLang="en-US" sz="2800" b="1" dirty="0">
              <a:latin typeface="微软雅黑" panose="020B0503020204020204" pitchFamily="34" charset="-122"/>
              <a:ea typeface="微软雅黑" panose="020B0503020204020204" pitchFamily="34" charset="-122"/>
            </a:endParaRPr>
          </a:p>
        </p:txBody>
      </p:sp>
      <p:sp>
        <p:nvSpPr>
          <p:cNvPr id="53280" name="矩形 53279" descr="纸莎草纸"/>
          <p:cNvSpPr/>
          <p:nvPr/>
        </p:nvSpPr>
        <p:spPr>
          <a:xfrm>
            <a:off x="2224088" y="5667375"/>
            <a:ext cx="7743825" cy="645160"/>
          </a:xfrm>
          <a:prstGeom prst="rect">
            <a:avLst/>
          </a:prstGeom>
          <a:blipFill rotWithShape="0">
            <a:blip r:embed="rId1"/>
          </a:blipFill>
          <a:ln w="9525">
            <a:noFill/>
          </a:ln>
          <a:effectLst>
            <a:prstShdw prst="shdw17" dist="17961" dir="2699999">
              <a:srgbClr val="FFFFFF">
                <a:gamma/>
                <a:shade val="60000"/>
                <a:invGamma/>
              </a:srgbClr>
            </a:prstShdw>
          </a:effectLst>
        </p:spPr>
        <p:txBody>
          <a:bodyPr>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Tx/>
              <a:buNone/>
              <a:defRPr/>
            </a:pPr>
            <a:r>
              <a:rPr lang="zh-CN" altLang="en-US" sz="3600" b="1" noProof="1">
                <a:latin typeface="微软雅黑" panose="020B0503020204020204" pitchFamily="34" charset="-122"/>
                <a:ea typeface="微软雅黑" panose="020B0503020204020204" pitchFamily="34" charset="-122"/>
                <a:cs typeface="微软雅黑" panose="020B0503020204020204" pitchFamily="34" charset="-122"/>
              </a:rPr>
              <a:t>中国近代史开始（</a:t>
            </a:r>
            <a:r>
              <a:rPr lang="zh-CN" altLang="zh-CN" sz="3600" b="1" noProof="1">
                <a:latin typeface="微软雅黑" panose="020B0503020204020204" pitchFamily="34" charset="-122"/>
                <a:ea typeface="微软雅黑" panose="020B0503020204020204" pitchFamily="34" charset="-122"/>
                <a:cs typeface="微软雅黑" panose="020B0503020204020204" pitchFamily="34" charset="-122"/>
              </a:rPr>
              <a:t>1840</a:t>
            </a:r>
            <a:r>
              <a:rPr lang="en-US" altLang="zh-CN" sz="3600" b="1" noProof="1">
                <a:latin typeface="微软雅黑" panose="020B0503020204020204" pitchFamily="34" charset="-122"/>
                <a:ea typeface="微软雅黑" panose="020B0503020204020204" pitchFamily="34" charset="-122"/>
                <a:cs typeface="微软雅黑" panose="020B0503020204020204" pitchFamily="34" charset="-122"/>
              </a:rPr>
              <a:t>—</a:t>
            </a:r>
            <a:r>
              <a:rPr lang="zh-CN" altLang="zh-CN" sz="3600" b="1" noProof="1">
                <a:latin typeface="微软雅黑" panose="020B0503020204020204" pitchFamily="34" charset="-122"/>
                <a:ea typeface="微软雅黑" panose="020B0503020204020204" pitchFamily="34" charset="-122"/>
                <a:cs typeface="微软雅黑" panose="020B0503020204020204" pitchFamily="34" charset="-122"/>
              </a:rPr>
              <a:t>1949</a:t>
            </a:r>
            <a:r>
              <a:rPr lang="zh-CN" altLang="en-US" sz="3600" b="1" noProof="1">
                <a:latin typeface="微软雅黑" panose="020B0503020204020204" pitchFamily="34" charset="-122"/>
                <a:ea typeface="微软雅黑" panose="020B0503020204020204" pitchFamily="34" charset="-122"/>
                <a:cs typeface="微软雅黑" panose="020B0503020204020204" pitchFamily="34" charset="-122"/>
              </a:rPr>
              <a:t>年）</a:t>
            </a:r>
            <a:endParaRPr lang="zh-CN" altLang="en-US" sz="3600" b="1" noProof="1">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53281" name="直接连接符 53280"/>
          <p:cNvSpPr>
            <a:spLocks noChangeShapeType="1"/>
          </p:cNvSpPr>
          <p:nvPr/>
        </p:nvSpPr>
        <p:spPr bwMode="auto">
          <a:xfrm>
            <a:off x="6084888" y="4862513"/>
            <a:ext cx="0" cy="720725"/>
          </a:xfrm>
          <a:prstGeom prst="line">
            <a:avLst/>
          </a:prstGeom>
          <a:noFill/>
          <a:ln w="63500">
            <a:solidFill>
              <a:schemeClr val="accent2"/>
            </a:solidFill>
            <a:round/>
            <a:tailEnd type="stealth" w="med" len="me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37919" name="文本框 53271"/>
          <p:cNvSpPr txBox="1">
            <a:spLocks noChangeArrowheads="1"/>
          </p:cNvSpPr>
          <p:nvPr/>
        </p:nvSpPr>
        <p:spPr bwMode="auto">
          <a:xfrm>
            <a:off x="2063750" y="365125"/>
            <a:ext cx="8064500" cy="706755"/>
          </a:xfrm>
          <a:prstGeom prst="rect">
            <a:avLst/>
          </a:prstGeom>
          <a:noFill/>
          <a:ln>
            <a:noFill/>
          </a:ln>
          <a:effectLst>
            <a:outerShdw dist="12700" algn="ctr" rotWithShape="0">
              <a:schemeClr val="bg2"/>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spcBef>
                <a:spcPct val="50000"/>
              </a:spcBef>
            </a:pPr>
            <a:r>
              <a:rPr lang="zh-CN" altLang="en-US" sz="4000" b="1" dirty="0">
                <a:latin typeface="Times New Roman" panose="02020603050405020304" pitchFamily="18" charset="0"/>
                <a:ea typeface="微软雅黑" panose="020B0503020204020204" pitchFamily="34" charset="-122"/>
              </a:rPr>
              <a:t>鸦片战争后，中国社会的变化</a:t>
            </a:r>
            <a:endParaRPr lang="zh-CN" altLang="en-US" sz="4000" b="1" dirty="0">
              <a:latin typeface="Times New Roman" panose="02020603050405020304" pitchFamily="18" charset="0"/>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53273"/>
                                        </p:tgtEl>
                                        <p:attrNameLst>
                                          <p:attrName>style.visibility</p:attrName>
                                        </p:attrNameLst>
                                      </p:cBhvr>
                                      <p:to>
                                        <p:strVal val="visible"/>
                                      </p:to>
                                    </p:set>
                                    <p:animEffect transition="in" filter="barn(inHorizontal)">
                                      <p:cBhvr>
                                        <p:cTn id="7" dur="500"/>
                                        <p:tgtEl>
                                          <p:spTgt spid="5327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53274"/>
                                        </p:tgtEl>
                                        <p:attrNameLst>
                                          <p:attrName>style.visibility</p:attrName>
                                        </p:attrNameLst>
                                      </p:cBhvr>
                                      <p:to>
                                        <p:strVal val="visible"/>
                                      </p:to>
                                    </p:set>
                                    <p:animEffect transition="in" filter="barn(inHorizontal)">
                                      <p:cBhvr>
                                        <p:cTn id="12" dur="500"/>
                                        <p:tgtEl>
                                          <p:spTgt spid="5327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53275"/>
                                        </p:tgtEl>
                                        <p:attrNameLst>
                                          <p:attrName>style.visibility</p:attrName>
                                        </p:attrNameLst>
                                      </p:cBhvr>
                                      <p:to>
                                        <p:strVal val="visible"/>
                                      </p:to>
                                    </p:set>
                                    <p:animEffect transition="in" filter="barn(inHorizontal)">
                                      <p:cBhvr>
                                        <p:cTn id="17" dur="500"/>
                                        <p:tgtEl>
                                          <p:spTgt spid="5327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53276"/>
                                        </p:tgtEl>
                                        <p:attrNameLst>
                                          <p:attrName>style.visibility</p:attrName>
                                        </p:attrNameLst>
                                      </p:cBhvr>
                                      <p:to>
                                        <p:strVal val="visible"/>
                                      </p:to>
                                    </p:set>
                                    <p:animEffect transition="in" filter="barn(inHorizontal)">
                                      <p:cBhvr>
                                        <p:cTn id="22" dur="500"/>
                                        <p:tgtEl>
                                          <p:spTgt spid="5327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53277"/>
                                        </p:tgtEl>
                                        <p:attrNameLst>
                                          <p:attrName>style.visibility</p:attrName>
                                        </p:attrNameLst>
                                      </p:cBhvr>
                                      <p:to>
                                        <p:strVal val="visible"/>
                                      </p:to>
                                    </p:set>
                                    <p:animEffect transition="in" filter="barn(inHorizontal)">
                                      <p:cBhvr>
                                        <p:cTn id="27" dur="500"/>
                                        <p:tgtEl>
                                          <p:spTgt spid="5327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53278"/>
                                        </p:tgtEl>
                                        <p:attrNameLst>
                                          <p:attrName>style.visibility</p:attrName>
                                        </p:attrNameLst>
                                      </p:cBhvr>
                                      <p:to>
                                        <p:strVal val="visible"/>
                                      </p:to>
                                    </p:set>
                                    <p:animEffect transition="in" filter="barn(inHorizontal)">
                                      <p:cBhvr>
                                        <p:cTn id="32" dur="500"/>
                                        <p:tgtEl>
                                          <p:spTgt spid="5327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53281"/>
                                        </p:tgtEl>
                                        <p:attrNameLst>
                                          <p:attrName>style.visibility</p:attrName>
                                        </p:attrNameLst>
                                      </p:cBhvr>
                                      <p:to>
                                        <p:strVal val="visible"/>
                                      </p:to>
                                    </p:set>
                                    <p:animEffect transition="in" filter="wipe(up)">
                                      <p:cBhvr>
                                        <p:cTn id="37" dur="500"/>
                                        <p:tgtEl>
                                          <p:spTgt spid="5328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53280"/>
                                        </p:tgtEl>
                                        <p:attrNameLst>
                                          <p:attrName>style.visibility</p:attrName>
                                        </p:attrNameLst>
                                      </p:cBhvr>
                                      <p:to>
                                        <p:strVal val="visible"/>
                                      </p:to>
                                    </p:set>
                                    <p:animEffect transition="in" filter="wipe(left)">
                                      <p:cBhvr>
                                        <p:cTn id="42" dur="500"/>
                                        <p:tgtEl>
                                          <p:spTgt spid="532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73" grpId="0"/>
      <p:bldP spid="53274" grpId="0"/>
      <p:bldP spid="53275" grpId="0"/>
      <p:bldP spid="53276" grpId="0"/>
      <p:bldP spid="53277" grpId="0"/>
      <p:bldP spid="53278" grpId="0"/>
      <p:bldP spid="53280" grpId="0" bldLvl="0" animBg="1"/>
      <p:bldP spid="53281" grpId="0"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矩形 7197"/>
          <p:cNvSpPr>
            <a:spLocks noChangeArrowheads="1"/>
          </p:cNvSpPr>
          <p:nvPr/>
        </p:nvSpPr>
        <p:spPr bwMode="auto">
          <a:xfrm>
            <a:off x="1771204" y="1189378"/>
            <a:ext cx="510909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一、英法再次发动侵华战争</a:t>
            </a:r>
            <a:endParaRPr lang="zh-CN" altLang="en-US"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文本框 15"/>
          <p:cNvSpPr txBox="1"/>
          <p:nvPr/>
        </p:nvSpPr>
        <p:spPr>
          <a:xfrm>
            <a:off x="1771204" y="1838371"/>
            <a:ext cx="3604716"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threePt" dir="t"/>
            </a:scene3d>
          </a:bodyPr>
          <a:lstStyle/>
          <a:p>
            <a:pPr>
              <a:buFontTx/>
              <a:buNone/>
              <a:defRPr/>
            </a:pPr>
            <a:r>
              <a:rPr lang="en-US" altLang="zh-CN" sz="3200" b="1" noProof="1">
                <a:solidFill>
                  <a:schemeClr val="tx1"/>
                </a:solidFill>
                <a:latin typeface="微软雅黑" panose="020B0503020204020204" pitchFamily="34" charset="-122"/>
                <a:ea typeface="微软雅黑" panose="020B0503020204020204" pitchFamily="34" charset="-122"/>
              </a:rPr>
              <a:t>1.</a:t>
            </a:r>
            <a:r>
              <a:rPr lang="zh-CN" altLang="en-US" sz="3200" b="1" noProof="1">
                <a:solidFill>
                  <a:schemeClr val="tx1"/>
                </a:solidFill>
                <a:latin typeface="微软雅黑" panose="020B0503020204020204" pitchFamily="34" charset="-122"/>
                <a:ea typeface="微软雅黑" panose="020B0503020204020204" pitchFamily="34" charset="-122"/>
              </a:rPr>
              <a:t>第二次鸦片战争</a:t>
            </a:r>
            <a:endParaRPr lang="zh-CN" altLang="en-US" sz="3200" b="1" noProof="1">
              <a:solidFill>
                <a:schemeClr val="tx1"/>
              </a:solidFill>
              <a:latin typeface="微软雅黑" panose="020B0503020204020204" pitchFamily="34" charset="-122"/>
              <a:ea typeface="微软雅黑" panose="020B0503020204020204" pitchFamily="34" charset="-122"/>
            </a:endParaRPr>
          </a:p>
        </p:txBody>
      </p:sp>
      <p:sp>
        <p:nvSpPr>
          <p:cNvPr id="7" name="矩形 6"/>
          <p:cNvSpPr>
            <a:spLocks noChangeArrowheads="1"/>
          </p:cNvSpPr>
          <p:nvPr/>
        </p:nvSpPr>
        <p:spPr bwMode="auto">
          <a:xfrm>
            <a:off x="1773238" y="2456135"/>
            <a:ext cx="8859266" cy="30931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zh-CN" sz="2600" b="1" dirty="0">
                <a:latin typeface="微软雅黑" panose="020B0503020204020204" pitchFamily="34" charset="-122"/>
                <a:ea typeface="微软雅黑" panose="020B0503020204020204" pitchFamily="34" charset="-122"/>
              </a:rPr>
              <a:t>材料展示：</a:t>
            </a:r>
            <a:endParaRPr lang="zh-CN" altLang="zh-CN" sz="2600" b="1" dirty="0">
              <a:latin typeface="微软雅黑" panose="020B0503020204020204" pitchFamily="34" charset="-122"/>
              <a:ea typeface="微软雅黑" panose="020B0503020204020204" pitchFamily="34" charset="-122"/>
            </a:endParaRPr>
          </a:p>
          <a:p>
            <a:pPr>
              <a:lnSpc>
                <a:spcPct val="150000"/>
              </a:lnSpc>
            </a:pPr>
            <a:r>
              <a:rPr lang="en-US" altLang="zh-CN" sz="2600" b="1" dirty="0">
                <a:latin typeface="微软雅黑" panose="020B0503020204020204" pitchFamily="34" charset="-122"/>
                <a:ea typeface="微软雅黑" panose="020B0503020204020204" pitchFamily="34" charset="-122"/>
              </a:rPr>
              <a:t>    《</a:t>
            </a:r>
            <a:r>
              <a:rPr lang="zh-CN" altLang="en-US" sz="2600" b="1" dirty="0">
                <a:latin typeface="微软雅黑" panose="020B0503020204020204" pitchFamily="34" charset="-122"/>
                <a:ea typeface="微软雅黑" panose="020B0503020204020204" pitchFamily="34" charset="-122"/>
              </a:rPr>
              <a:t>南京条约</a:t>
            </a:r>
            <a:r>
              <a:rPr lang="en-US" altLang="zh-CN" sz="2600" b="1" dirty="0">
                <a:latin typeface="微软雅黑" panose="020B0503020204020204" pitchFamily="34" charset="-122"/>
                <a:ea typeface="微软雅黑" panose="020B0503020204020204" pitchFamily="34" charset="-122"/>
              </a:rPr>
              <a:t>》</a:t>
            </a:r>
            <a:r>
              <a:rPr lang="zh-CN" altLang="en-US" sz="2600" b="1" dirty="0">
                <a:latin typeface="微软雅黑" panose="020B0503020204020204" pitchFamily="34" charset="-122"/>
                <a:ea typeface="微软雅黑" panose="020B0503020204020204" pitchFamily="34" charset="-122"/>
              </a:rPr>
              <a:t>签订后，英国打开了中国的国门，资产阶级欣喜若狂，“一想到和三万万或四万万人开放贸易，大家好像发了疯似的”，“只要中国人每年需用一顶棉帽，不必更多，那英格兰现有的工厂就已经供给不上了”。</a:t>
            </a:r>
            <a:endParaRPr lang="zh-CN" altLang="zh-CN" sz="2600" b="1" dirty="0">
              <a:latin typeface="微软雅黑" panose="020B0503020204020204" pitchFamily="34" charset="-122"/>
              <a:ea typeface="微软雅黑" panose="020B0503020204020204" pitchFamily="34" charset="-122"/>
            </a:endParaRPr>
          </a:p>
        </p:txBody>
      </p:sp>
      <p:sp>
        <p:nvSpPr>
          <p:cNvPr id="9" name="矩形 8"/>
          <p:cNvSpPr>
            <a:spLocks noChangeArrowheads="1"/>
          </p:cNvSpPr>
          <p:nvPr/>
        </p:nvSpPr>
        <p:spPr bwMode="auto">
          <a:xfrm>
            <a:off x="1778000" y="5593035"/>
            <a:ext cx="8854504"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600" b="1" dirty="0">
                <a:latin typeface="微软雅黑" panose="020B0503020204020204" pitchFamily="34" charset="-122"/>
                <a:ea typeface="微软雅黑" panose="020B0503020204020204" pitchFamily="34" charset="-122"/>
              </a:rPr>
              <a:t>通过阅读材料，分析英法发动第二次鸦片战争的原因是什么？</a:t>
            </a:r>
            <a:endParaRPr lang="zh-CN" altLang="en-US" sz="2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15"/>
          <p:cNvSpPr txBox="1"/>
          <p:nvPr/>
        </p:nvSpPr>
        <p:spPr>
          <a:xfrm>
            <a:off x="1381092" y="928670"/>
            <a:ext cx="2509853" cy="58477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a:buFontTx/>
              <a:buNone/>
              <a:defRPr/>
            </a:pPr>
            <a:r>
              <a:rPr lang="zh-CN" altLang="en-US" sz="3200" b="1" noProof="1">
                <a:solidFill>
                  <a:schemeClr val="tx1"/>
                </a:solidFill>
                <a:latin typeface="微软雅黑" panose="020B0503020204020204" pitchFamily="34" charset="-122"/>
                <a:ea typeface="微软雅黑" panose="020B0503020204020204" pitchFamily="34" charset="-122"/>
              </a:rPr>
              <a:t>（</a:t>
            </a:r>
            <a:r>
              <a:rPr lang="en-US" altLang="zh-CN" sz="3200" b="1" noProof="1">
                <a:solidFill>
                  <a:schemeClr val="tx1"/>
                </a:solidFill>
                <a:latin typeface="微软雅黑" panose="020B0503020204020204" pitchFamily="34" charset="-122"/>
                <a:ea typeface="微软雅黑" panose="020B0503020204020204" pitchFamily="34" charset="-122"/>
              </a:rPr>
              <a:t>1</a:t>
            </a:r>
            <a:r>
              <a:rPr lang="zh-CN" altLang="en-US" sz="3200" b="1" noProof="1">
                <a:solidFill>
                  <a:schemeClr val="tx1"/>
                </a:solidFill>
                <a:latin typeface="微软雅黑" panose="020B0503020204020204" pitchFamily="34" charset="-122"/>
                <a:ea typeface="微软雅黑" panose="020B0503020204020204" pitchFamily="34" charset="-122"/>
              </a:rPr>
              <a:t>）目的</a:t>
            </a:r>
            <a:endParaRPr lang="zh-CN" altLang="en-US" sz="3200" b="1" noProof="1">
              <a:solidFill>
                <a:schemeClr val="tx1"/>
              </a:solidFill>
              <a:latin typeface="微软雅黑" panose="020B0503020204020204" pitchFamily="34" charset="-122"/>
              <a:ea typeface="微软雅黑" panose="020B0503020204020204" pitchFamily="34" charset="-122"/>
            </a:endParaRPr>
          </a:p>
        </p:txBody>
      </p:sp>
      <p:sp>
        <p:nvSpPr>
          <p:cNvPr id="4" name="矩形 3"/>
          <p:cNvSpPr>
            <a:spLocks noChangeArrowheads="1"/>
          </p:cNvSpPr>
          <p:nvPr/>
        </p:nvSpPr>
        <p:spPr bwMode="auto">
          <a:xfrm>
            <a:off x="1771650" y="1700808"/>
            <a:ext cx="8642350" cy="48581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zh-CN" sz="3000" b="1" dirty="0">
                <a:latin typeface="微软雅黑" panose="020B0503020204020204" pitchFamily="34" charset="-122"/>
                <a:ea typeface="微软雅黑" panose="020B0503020204020204" pitchFamily="34" charset="-122"/>
              </a:rPr>
              <a:t>直接原因——</a:t>
            </a:r>
            <a:endParaRPr lang="en-US" altLang="zh-CN" sz="3000" b="1" dirty="0">
              <a:latin typeface="微软雅黑" panose="020B0503020204020204" pitchFamily="34" charset="-122"/>
              <a:ea typeface="微软雅黑" panose="020B0503020204020204" pitchFamily="34" charset="-122"/>
            </a:endParaRPr>
          </a:p>
          <a:p>
            <a:pPr>
              <a:lnSpc>
                <a:spcPct val="150000"/>
              </a:lnSpc>
            </a:pPr>
            <a:r>
              <a:rPr lang="en-US" altLang="zh-CN" sz="3000" b="1" dirty="0">
                <a:latin typeface="微软雅黑" panose="020B0503020204020204" pitchFamily="34" charset="-122"/>
                <a:ea typeface="微软雅黑" panose="020B0503020204020204" pitchFamily="34" charset="-122"/>
              </a:rPr>
              <a:t>   </a:t>
            </a:r>
            <a:r>
              <a:rPr lang="zh-CN" altLang="zh-CN" sz="3000" b="1" dirty="0">
                <a:latin typeface="微软雅黑" panose="020B0503020204020204" pitchFamily="34" charset="-122"/>
                <a:ea typeface="微软雅黑" panose="020B0503020204020204" pitchFamily="34" charset="-122"/>
              </a:rPr>
              <a:t>“亚罗号事件”“马神甫事件”（战争借口）；</a:t>
            </a:r>
            <a:endParaRPr lang="en-US" altLang="zh-CN" sz="3000" b="1" dirty="0">
              <a:latin typeface="微软雅黑" panose="020B0503020204020204" pitchFamily="34" charset="-122"/>
              <a:ea typeface="微软雅黑" panose="020B0503020204020204" pitchFamily="34" charset="-122"/>
            </a:endParaRPr>
          </a:p>
          <a:p>
            <a:pPr>
              <a:lnSpc>
                <a:spcPct val="150000"/>
              </a:lnSpc>
            </a:pPr>
            <a:endParaRPr lang="en-US" altLang="zh-CN" sz="3000" b="1" dirty="0">
              <a:latin typeface="微软雅黑" panose="020B0503020204020204" pitchFamily="34" charset="-122"/>
              <a:ea typeface="微软雅黑" panose="020B0503020204020204" pitchFamily="34" charset="-122"/>
            </a:endParaRPr>
          </a:p>
          <a:p>
            <a:pPr>
              <a:lnSpc>
                <a:spcPct val="150000"/>
              </a:lnSpc>
            </a:pPr>
            <a:r>
              <a:rPr lang="zh-CN" altLang="zh-CN" sz="3000" b="1" dirty="0">
                <a:latin typeface="微软雅黑" panose="020B0503020204020204" pitchFamily="34" charset="-122"/>
                <a:ea typeface="微软雅黑" panose="020B0503020204020204" pitchFamily="34" charset="-122"/>
              </a:rPr>
              <a:t>根本原因——</a:t>
            </a:r>
            <a:endParaRPr lang="en-US" altLang="zh-CN" sz="3000" b="1" dirty="0">
              <a:latin typeface="微软雅黑" panose="020B0503020204020204" pitchFamily="34" charset="-122"/>
              <a:ea typeface="微软雅黑" panose="020B0503020204020204" pitchFamily="34" charset="-122"/>
            </a:endParaRPr>
          </a:p>
          <a:p>
            <a:pPr>
              <a:lnSpc>
                <a:spcPct val="150000"/>
              </a:lnSpc>
            </a:pPr>
            <a:r>
              <a:rPr lang="en-US" altLang="zh-CN" sz="3000" b="1" dirty="0">
                <a:latin typeface="微软雅黑" panose="020B0503020204020204" pitchFamily="34" charset="-122"/>
                <a:ea typeface="微软雅黑" panose="020B0503020204020204" pitchFamily="34" charset="-122"/>
              </a:rPr>
              <a:t>    </a:t>
            </a:r>
            <a:r>
              <a:rPr lang="zh-CN" altLang="zh-CN" sz="3000" b="1" dirty="0">
                <a:latin typeface="微软雅黑" panose="020B0503020204020204" pitchFamily="34" charset="-122"/>
                <a:ea typeface="微软雅黑" panose="020B0503020204020204" pitchFamily="34" charset="-122"/>
              </a:rPr>
              <a:t>西方列强不满足既得利益，企图进一步打开中国市场，扩大侵略权益。因此，此次战争在历史上称为第二次鸦片战争。</a:t>
            </a:r>
            <a:endParaRPr lang="zh-CN" altLang="zh-CN" sz="30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arn(inVertical)">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arn(inVertic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arn(inVertical)">
                                      <p:cBhvr>
                                        <p:cTn id="22"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5" name="Picture 2" descr="第二次鸦片战争图"/>
          <p:cNvPicPr>
            <a:picLocks noChangeAspect="1" noChangeArrowheads="1"/>
          </p:cNvPicPr>
          <p:nvPr/>
        </p:nvPicPr>
        <p:blipFill>
          <a:blip r:embed="rId1">
            <a:extLst>
              <a:ext uri="{28A0092B-C50C-407E-A947-70E740481C1C}">
                <a14:useLocalDpi xmlns:a14="http://schemas.microsoft.com/office/drawing/2010/main" val="0"/>
              </a:ext>
            </a:extLst>
          </a:blip>
          <a:srcRect t="3401" b="3778"/>
          <a:stretch>
            <a:fillRect/>
          </a:stretch>
        </p:blipFill>
        <p:spPr bwMode="auto">
          <a:xfrm>
            <a:off x="2100263" y="836613"/>
            <a:ext cx="7991475" cy="578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6" name="矩形 1"/>
          <p:cNvSpPr>
            <a:spLocks noChangeArrowheads="1"/>
          </p:cNvSpPr>
          <p:nvPr/>
        </p:nvSpPr>
        <p:spPr bwMode="auto">
          <a:xfrm>
            <a:off x="3952875" y="188913"/>
            <a:ext cx="428625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200" b="1" dirty="0">
                <a:latin typeface="微软雅黑" panose="020B0503020204020204" pitchFamily="34" charset="-122"/>
                <a:ea typeface="微软雅黑" panose="020B0503020204020204" pitchFamily="34" charset="-122"/>
              </a:rPr>
              <a:t>鸦片战争形势示意图</a:t>
            </a:r>
            <a:endParaRPr lang="zh-CN" altLang="zh-CN" sz="3200" b="1" dirty="0">
              <a:latin typeface="微软雅黑" panose="020B0503020204020204" pitchFamily="34" charset="-122"/>
              <a:ea typeface="微软雅黑" panose="020B0503020204020204" pitchFamily="34"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5"/>
          <p:cNvSpPr txBox="1"/>
          <p:nvPr/>
        </p:nvSpPr>
        <p:spPr>
          <a:xfrm>
            <a:off x="881026" y="683984"/>
            <a:ext cx="2622686" cy="58477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a:buFontTx/>
              <a:buNone/>
              <a:defRPr/>
            </a:pPr>
            <a:r>
              <a:rPr lang="zh-CN" altLang="en-US" sz="3200" b="1" noProof="1">
                <a:latin typeface="微软雅黑" panose="020B0503020204020204" pitchFamily="34" charset="-122"/>
                <a:ea typeface="微软雅黑" panose="020B0503020204020204" pitchFamily="34" charset="-122"/>
              </a:rPr>
              <a:t>（</a:t>
            </a:r>
            <a:r>
              <a:rPr lang="en-US" altLang="zh-CN" sz="3200" b="1" noProof="1">
                <a:latin typeface="微软雅黑" panose="020B0503020204020204" pitchFamily="34" charset="-122"/>
                <a:ea typeface="微软雅黑" panose="020B0503020204020204" pitchFamily="34" charset="-122"/>
              </a:rPr>
              <a:t>2</a:t>
            </a:r>
            <a:r>
              <a:rPr lang="zh-CN" altLang="en-US" sz="3200" b="1" noProof="1">
                <a:latin typeface="微软雅黑" panose="020B0503020204020204" pitchFamily="34" charset="-122"/>
                <a:ea typeface="微软雅黑" panose="020B0503020204020204" pitchFamily="34" charset="-122"/>
              </a:rPr>
              <a:t>）时间</a:t>
            </a:r>
            <a:endParaRPr lang="zh-CN" altLang="en-US" sz="3200" b="1" noProof="1">
              <a:latin typeface="微软雅黑" panose="020B0503020204020204" pitchFamily="34" charset="-122"/>
              <a:ea typeface="微软雅黑" panose="020B0503020204020204" pitchFamily="34" charset="-122"/>
            </a:endParaRPr>
          </a:p>
        </p:txBody>
      </p:sp>
      <p:sp>
        <p:nvSpPr>
          <p:cNvPr id="3" name="文本框 15"/>
          <p:cNvSpPr txBox="1"/>
          <p:nvPr/>
        </p:nvSpPr>
        <p:spPr>
          <a:xfrm>
            <a:off x="1095340" y="1484784"/>
            <a:ext cx="2840420" cy="58477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a:buFontTx/>
              <a:buNone/>
              <a:defRPr/>
            </a:pPr>
            <a:r>
              <a:rPr lang="en-US" altLang="zh-CN" sz="3200" b="1" noProof="1">
                <a:latin typeface="微软雅黑" panose="020B0503020204020204" pitchFamily="34" charset="-122"/>
                <a:ea typeface="微软雅黑" panose="020B0503020204020204" pitchFamily="34" charset="-122"/>
              </a:rPr>
              <a:t>(3</a:t>
            </a:r>
            <a:r>
              <a:rPr lang="zh-CN" altLang="en-US" sz="3200" b="1" noProof="1">
                <a:latin typeface="微软雅黑" panose="020B0503020204020204" pitchFamily="34" charset="-122"/>
                <a:ea typeface="微软雅黑" panose="020B0503020204020204" pitchFamily="34" charset="-122"/>
              </a:rPr>
              <a:t>）侵略者</a:t>
            </a:r>
            <a:endParaRPr lang="zh-CN" altLang="en-US" sz="3200" b="1" noProof="1">
              <a:latin typeface="微软雅黑" panose="020B0503020204020204" pitchFamily="34" charset="-122"/>
              <a:ea typeface="微软雅黑" panose="020B0503020204020204" pitchFamily="34" charset="-122"/>
            </a:endParaRPr>
          </a:p>
        </p:txBody>
      </p:sp>
      <p:sp>
        <p:nvSpPr>
          <p:cNvPr id="4" name="文本框 15"/>
          <p:cNvSpPr txBox="1"/>
          <p:nvPr/>
        </p:nvSpPr>
        <p:spPr>
          <a:xfrm>
            <a:off x="1095340" y="2214554"/>
            <a:ext cx="2552811" cy="58477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a:buFontTx/>
              <a:buNone/>
              <a:defRPr/>
            </a:pPr>
            <a:r>
              <a:rPr lang="en-US" altLang="zh-CN" sz="3200" b="1" noProof="1">
                <a:latin typeface="微软雅黑" panose="020B0503020204020204" pitchFamily="34" charset="-122"/>
                <a:ea typeface="微软雅黑" panose="020B0503020204020204" pitchFamily="34" charset="-122"/>
              </a:rPr>
              <a:t>(4</a:t>
            </a:r>
            <a:r>
              <a:rPr lang="zh-CN" altLang="en-US" sz="3200" b="1" noProof="1">
                <a:latin typeface="微软雅黑" panose="020B0503020204020204" pitchFamily="34" charset="-122"/>
                <a:ea typeface="微软雅黑" panose="020B0503020204020204" pitchFamily="34" charset="-122"/>
              </a:rPr>
              <a:t>）经过</a:t>
            </a:r>
            <a:endParaRPr lang="zh-CN" altLang="en-US" sz="3200" b="1" noProof="1">
              <a:latin typeface="微软雅黑" panose="020B0503020204020204" pitchFamily="34" charset="-122"/>
              <a:ea typeface="微软雅黑" panose="020B0503020204020204" pitchFamily="34" charset="-122"/>
            </a:endParaRPr>
          </a:p>
        </p:txBody>
      </p:sp>
      <p:sp>
        <p:nvSpPr>
          <p:cNvPr id="5" name="矩形 9225"/>
          <p:cNvSpPr>
            <a:spLocks noChangeArrowheads="1"/>
          </p:cNvSpPr>
          <p:nvPr/>
        </p:nvSpPr>
        <p:spPr bwMode="auto">
          <a:xfrm>
            <a:off x="3717925" y="738188"/>
            <a:ext cx="2675255" cy="478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90000"/>
              </a:lnSpc>
              <a:spcBef>
                <a:spcPct val="20000"/>
              </a:spcBef>
            </a:pPr>
            <a:r>
              <a:rPr lang="en-US" altLang="zh-CN" sz="2800" b="1" dirty="0">
                <a:latin typeface="微软雅黑" panose="020B0503020204020204" pitchFamily="34" charset="-122"/>
                <a:ea typeface="微软雅黑" panose="020B0503020204020204" pitchFamily="34" charset="-122"/>
              </a:rPr>
              <a:t>1856—1860</a:t>
            </a:r>
            <a:r>
              <a:rPr lang="zh-CN" altLang="en-US" sz="2800" b="1" dirty="0">
                <a:latin typeface="微软雅黑" panose="020B0503020204020204" pitchFamily="34" charset="-122"/>
                <a:ea typeface="微软雅黑" panose="020B0503020204020204" pitchFamily="34" charset="-122"/>
              </a:rPr>
              <a:t>年</a:t>
            </a:r>
            <a:endParaRPr lang="zh-CN" altLang="en-US" sz="2800" b="1" dirty="0">
              <a:latin typeface="微软雅黑" panose="020B0503020204020204" pitchFamily="34" charset="-122"/>
              <a:ea typeface="微软雅黑" panose="020B0503020204020204" pitchFamily="34" charset="-122"/>
            </a:endParaRPr>
          </a:p>
        </p:txBody>
      </p:sp>
      <p:sp>
        <p:nvSpPr>
          <p:cNvPr id="6" name="文本框 62467"/>
          <p:cNvSpPr txBox="1">
            <a:spLocks noChangeArrowheads="1"/>
          </p:cNvSpPr>
          <p:nvPr/>
        </p:nvSpPr>
        <p:spPr bwMode="auto">
          <a:xfrm>
            <a:off x="1487488" y="3212976"/>
            <a:ext cx="943304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200" b="1" dirty="0">
                <a:latin typeface="微软雅黑" panose="020B0503020204020204" pitchFamily="34" charset="-122"/>
                <a:ea typeface="微软雅黑" panose="020B0503020204020204" pitchFamily="34" charset="-122"/>
              </a:rPr>
              <a:t>爆发标志：</a:t>
            </a:r>
            <a:r>
              <a:rPr lang="en-US" altLang="zh-CN" sz="3200" b="1" dirty="0">
                <a:latin typeface="微软雅黑" panose="020B0503020204020204" pitchFamily="34" charset="-122"/>
                <a:ea typeface="微软雅黑" panose="020B0503020204020204" pitchFamily="34" charset="-122"/>
              </a:rPr>
              <a:t>1856</a:t>
            </a:r>
            <a:r>
              <a:rPr lang="zh-CN" altLang="en-US" sz="3200" b="1" dirty="0">
                <a:latin typeface="微软雅黑" panose="020B0503020204020204" pitchFamily="34" charset="-122"/>
                <a:ea typeface="微软雅黑" panose="020B0503020204020204" pitchFamily="34" charset="-122"/>
              </a:rPr>
              <a:t>年</a:t>
            </a:r>
            <a:r>
              <a:rPr lang="en-US" altLang="zh-CN" sz="3200" b="1" dirty="0">
                <a:latin typeface="微软雅黑" panose="020B0503020204020204" pitchFamily="34" charset="-122"/>
                <a:ea typeface="微软雅黑" panose="020B0503020204020204" pitchFamily="34" charset="-122"/>
              </a:rPr>
              <a:t>10</a:t>
            </a:r>
            <a:r>
              <a:rPr lang="zh-CN" altLang="en-US" sz="3200" b="1" dirty="0">
                <a:latin typeface="微软雅黑" panose="020B0503020204020204" pitchFamily="34" charset="-122"/>
                <a:ea typeface="微软雅黑" panose="020B0503020204020204" pitchFamily="34" charset="-122"/>
              </a:rPr>
              <a:t>月，英军炮轰广州，挑起战争。 </a:t>
            </a:r>
            <a:endParaRPr lang="zh-CN" altLang="en-US" sz="3200" b="1" dirty="0">
              <a:latin typeface="微软雅黑" panose="020B0503020204020204" pitchFamily="34" charset="-122"/>
              <a:ea typeface="微软雅黑" panose="020B0503020204020204" pitchFamily="34" charset="-122"/>
            </a:endParaRPr>
          </a:p>
        </p:txBody>
      </p:sp>
      <p:sp>
        <p:nvSpPr>
          <p:cNvPr id="7" name="文本框 62468"/>
          <p:cNvSpPr txBox="1">
            <a:spLocks noChangeArrowheads="1"/>
          </p:cNvSpPr>
          <p:nvPr/>
        </p:nvSpPr>
        <p:spPr bwMode="auto">
          <a:xfrm>
            <a:off x="1487488" y="4221088"/>
            <a:ext cx="943304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3200" b="1" dirty="0">
                <a:latin typeface="微软雅黑" panose="020B0503020204020204" pitchFamily="34" charset="-122"/>
                <a:ea typeface="微软雅黑" panose="020B0503020204020204" pitchFamily="34" charset="-122"/>
              </a:rPr>
              <a:t>    1856年10月</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1858年6月，攻陷广州，逼近天津，威胁北京。1858年，清政府被迫签订《天津条约》。</a:t>
            </a:r>
            <a:endParaRPr lang="zh-CN" altLang="en-US" sz="3200" b="1" dirty="0">
              <a:latin typeface="微软雅黑" panose="020B0503020204020204" pitchFamily="34" charset="-122"/>
              <a:ea typeface="微软雅黑" panose="020B0503020204020204" pitchFamily="34" charset="-122"/>
            </a:endParaRPr>
          </a:p>
        </p:txBody>
      </p:sp>
      <p:sp>
        <p:nvSpPr>
          <p:cNvPr id="8" name="矩形 9224"/>
          <p:cNvSpPr>
            <a:spLocks noChangeArrowheads="1"/>
          </p:cNvSpPr>
          <p:nvPr/>
        </p:nvSpPr>
        <p:spPr bwMode="auto">
          <a:xfrm>
            <a:off x="4151313" y="1517650"/>
            <a:ext cx="586740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pPr>
            <a:r>
              <a:rPr lang="zh-CN" altLang="en-US" sz="2800" b="1" dirty="0">
                <a:latin typeface="微软雅黑" panose="020B0503020204020204" pitchFamily="34" charset="-122"/>
                <a:ea typeface="微软雅黑" panose="020B0503020204020204" pitchFamily="34" charset="-122"/>
              </a:rPr>
              <a:t>主犯</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英法联军 从犯</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俄国、美国</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800" decel="100000"/>
                                        <p:tgtEl>
                                          <p:spTgt spid="5"/>
                                        </p:tgtEl>
                                      </p:cBhvr>
                                    </p:animEffect>
                                    <p:anim calcmode="lin" valueType="num">
                                      <p:cBhvr>
                                        <p:cTn id="8" dur="800" decel="100000" fill="hold"/>
                                        <p:tgtEl>
                                          <p:spTgt spid="5"/>
                                        </p:tgtEl>
                                        <p:attrNameLst>
                                          <p:attrName>style.rotation</p:attrName>
                                        </p:attrNameLst>
                                      </p:cBhvr>
                                      <p:tavLst>
                                        <p:tav tm="0">
                                          <p:val>
                                            <p:fltVal val="-90"/>
                                          </p:val>
                                        </p:tav>
                                        <p:tav tm="100000">
                                          <p:val>
                                            <p:fltVal val="0"/>
                                          </p:val>
                                        </p:tav>
                                      </p:tavLst>
                                    </p:anim>
                                    <p:anim calcmode="lin" valueType="num">
                                      <p:cBhvr>
                                        <p:cTn id="9" dur="800" decel="100000" fill="hold"/>
                                        <p:tgtEl>
                                          <p:spTgt spid="5"/>
                                        </p:tgtEl>
                                        <p:attrNameLst>
                                          <p:attrName>ppt_x</p:attrName>
                                        </p:attrNameLst>
                                      </p:cBhvr>
                                      <p:tavLst>
                                        <p:tav tm="0">
                                          <p:val>
                                            <p:strVal val="#ppt_x+0.4"/>
                                          </p:val>
                                        </p:tav>
                                        <p:tav tm="100000">
                                          <p:val>
                                            <p:strVal val="#ppt_x-0.05"/>
                                          </p:val>
                                        </p:tav>
                                      </p:tavLst>
                                    </p:anim>
                                    <p:anim calcmode="lin" valueType="num">
                                      <p:cBhvr>
                                        <p:cTn id="10" dur="800" decel="100000" fill="hold"/>
                                        <p:tgtEl>
                                          <p:spTgt spid="5"/>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800" decel="100000"/>
                                        <p:tgtEl>
                                          <p:spTgt spid="8"/>
                                        </p:tgtEl>
                                      </p:cBhvr>
                                    </p:animEffect>
                                    <p:anim calcmode="lin" valueType="num">
                                      <p:cBhvr>
                                        <p:cTn id="18" dur="800" decel="100000" fill="hold"/>
                                        <p:tgtEl>
                                          <p:spTgt spid="8"/>
                                        </p:tgtEl>
                                        <p:attrNameLst>
                                          <p:attrName>style.rotation</p:attrName>
                                        </p:attrNameLst>
                                      </p:cBhvr>
                                      <p:tavLst>
                                        <p:tav tm="0">
                                          <p:val>
                                            <p:fltVal val="-90"/>
                                          </p:val>
                                        </p:tav>
                                        <p:tav tm="100000">
                                          <p:val>
                                            <p:fltVal val="0"/>
                                          </p:val>
                                        </p:tav>
                                      </p:tavLst>
                                    </p:anim>
                                    <p:anim calcmode="lin" valueType="num">
                                      <p:cBhvr>
                                        <p:cTn id="19" dur="800" decel="100000" fill="hold"/>
                                        <p:tgtEl>
                                          <p:spTgt spid="8"/>
                                        </p:tgtEl>
                                        <p:attrNameLst>
                                          <p:attrName>ppt_x</p:attrName>
                                        </p:attrNameLst>
                                      </p:cBhvr>
                                      <p:tavLst>
                                        <p:tav tm="0">
                                          <p:val>
                                            <p:strVal val="#ppt_x+0.4"/>
                                          </p:val>
                                        </p:tav>
                                        <p:tav tm="100000">
                                          <p:val>
                                            <p:strVal val="#ppt_x-0.05"/>
                                          </p:val>
                                        </p:tav>
                                      </p:tavLst>
                                    </p:anim>
                                    <p:anim calcmode="lin" valueType="num">
                                      <p:cBhvr>
                                        <p:cTn id="20" dur="800" decel="100000" fill="hold"/>
                                        <p:tgtEl>
                                          <p:spTgt spid="8"/>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8"/>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8"/>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7" presetClass="entr" presetSubtype="0" fill="hold" grpId="0" nodeType="clickEffect">
                                  <p:stCondLst>
                                    <p:cond delay="0"/>
                                  </p:stCondLst>
                                  <p:iterate type="lt">
                                    <p:tmPct val="50000"/>
                                  </p:iterate>
                                  <p:childTnLst>
                                    <p:set>
                                      <p:cBhvr>
                                        <p:cTn id="26" dur="1" fill="hold">
                                          <p:stCondLst>
                                            <p:cond delay="0"/>
                                          </p:stCondLst>
                                        </p:cTn>
                                        <p:tgtEl>
                                          <p:spTgt spid="6"/>
                                        </p:tgtEl>
                                        <p:attrNameLst>
                                          <p:attrName>style.visibility</p:attrName>
                                        </p:attrNameLst>
                                      </p:cBhvr>
                                      <p:to>
                                        <p:strVal val="visible"/>
                                      </p:to>
                                    </p:set>
                                    <p:anim calcmode="discrete" valueType="clr">
                                      <p:cBhvr override="childStyle">
                                        <p:cTn id="27"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28" dur="80"/>
                                        <p:tgtEl>
                                          <p:spTgt spid="6"/>
                                        </p:tgtEl>
                                        <p:attrNameLst>
                                          <p:attrName>fillcolor</p:attrName>
                                        </p:attrNameLst>
                                      </p:cBhvr>
                                      <p:tavLst>
                                        <p:tav tm="0">
                                          <p:val>
                                            <p:clrVal>
                                              <a:schemeClr val="accent2"/>
                                            </p:clrVal>
                                          </p:val>
                                        </p:tav>
                                        <p:tav tm="50000">
                                          <p:val>
                                            <p:clrVal>
                                              <a:schemeClr val="hlink"/>
                                            </p:clrVal>
                                          </p:val>
                                        </p:tav>
                                      </p:tavLst>
                                    </p:anim>
                                    <p:set>
                                      <p:cBhvr>
                                        <p:cTn id="29" dur="80"/>
                                        <p:tgtEl>
                                          <p:spTgt spid="6"/>
                                        </p:tgtEl>
                                        <p:attrNameLst>
                                          <p:attrName>fill.type</p:attrName>
                                        </p:attrNameLst>
                                      </p:cBhvr>
                                      <p:to>
                                        <p:strVal val="solid"/>
                                      </p:to>
                                    </p:set>
                                  </p:childTnLst>
                                </p:cTn>
                              </p:par>
                            </p:childTnLst>
                          </p:cTn>
                        </p:par>
                      </p:childTnLst>
                    </p:cTn>
                  </p:par>
                  <p:par>
                    <p:cTn id="30" fill="hold">
                      <p:stCondLst>
                        <p:cond delay="indefinite"/>
                      </p:stCondLst>
                      <p:childTnLst>
                        <p:par>
                          <p:cTn id="31" fill="hold">
                            <p:stCondLst>
                              <p:cond delay="0"/>
                            </p:stCondLst>
                            <p:childTnLst>
                              <p:par>
                                <p:cTn id="32" presetID="27" presetClass="entr" presetSubtype="0" fill="hold" grpId="0" nodeType="clickEffect">
                                  <p:stCondLst>
                                    <p:cond delay="0"/>
                                  </p:stCondLst>
                                  <p:iterate type="lt">
                                    <p:tmPct val="50000"/>
                                  </p:iterate>
                                  <p:childTnLst>
                                    <p:set>
                                      <p:cBhvr>
                                        <p:cTn id="33" dur="1" fill="hold">
                                          <p:stCondLst>
                                            <p:cond delay="0"/>
                                          </p:stCondLst>
                                        </p:cTn>
                                        <p:tgtEl>
                                          <p:spTgt spid="7"/>
                                        </p:tgtEl>
                                        <p:attrNameLst>
                                          <p:attrName>style.visibility</p:attrName>
                                        </p:attrNameLst>
                                      </p:cBhvr>
                                      <p:to>
                                        <p:strVal val="visible"/>
                                      </p:to>
                                    </p:set>
                                    <p:anim calcmode="discrete" valueType="clr">
                                      <p:cBhvr override="childStyle">
                                        <p:cTn id="34"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35" dur="80"/>
                                        <p:tgtEl>
                                          <p:spTgt spid="7"/>
                                        </p:tgtEl>
                                        <p:attrNameLst>
                                          <p:attrName>fillcolor</p:attrName>
                                        </p:attrNameLst>
                                      </p:cBhvr>
                                      <p:tavLst>
                                        <p:tav tm="0">
                                          <p:val>
                                            <p:clrVal>
                                              <a:schemeClr val="accent2"/>
                                            </p:clrVal>
                                          </p:val>
                                        </p:tav>
                                        <p:tav tm="50000">
                                          <p:val>
                                            <p:clrVal>
                                              <a:schemeClr val="hlink"/>
                                            </p:clrVal>
                                          </p:val>
                                        </p:tav>
                                      </p:tavLst>
                                    </p:anim>
                                    <p:set>
                                      <p:cBhvr>
                                        <p:cTn id="36"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1812925" y="1516063"/>
          <a:ext cx="8569325" cy="4298950"/>
        </p:xfrm>
        <a:graphic>
          <a:graphicData uri="http://schemas.openxmlformats.org/drawingml/2006/table">
            <a:tbl>
              <a:tblPr>
                <a:tableStyleId>{69CF1AB2-1976-4502-BF36-3FF5EA218861}</a:tableStyleId>
              </a:tblPr>
              <a:tblGrid>
                <a:gridCol w="5020310"/>
                <a:gridCol w="3549015"/>
              </a:tblGrid>
              <a:tr h="582018">
                <a:tc gridSpan="2">
                  <a:txBody>
                    <a:bodyPr/>
                    <a:lstStyle/>
                    <a:p>
                      <a:pPr algn="ctr">
                        <a:spcAft>
                          <a:spcPts val="0"/>
                        </a:spcAft>
                      </a:pPr>
                      <a:r>
                        <a:rPr lang="zh-CN" sz="3200" b="1" kern="100" dirty="0">
                          <a:solidFill>
                            <a:schemeClr val="tx1"/>
                          </a:solidFill>
                          <a:effectLst/>
                          <a:latin typeface="微软雅黑" panose="020B0503020204020204" pitchFamily="34" charset="-122"/>
                          <a:ea typeface="微软雅黑" panose="020B0503020204020204" pitchFamily="34" charset="-122"/>
                        </a:rPr>
                        <a:t>《天津条约》</a:t>
                      </a:r>
                      <a:endParaRPr lang="zh-CN" sz="32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noFill/>
                  </a:tcPr>
                </a:tc>
                <a:tc hMerge="1">
                  <a:tcPr/>
                </a:tc>
              </a:tr>
              <a:tr h="582018">
                <a:tc>
                  <a:txBody>
                    <a:bodyPr/>
                    <a:lstStyle/>
                    <a:p>
                      <a:pPr algn="ctr">
                        <a:spcAft>
                          <a:spcPts val="0"/>
                        </a:spcAft>
                      </a:pPr>
                      <a:r>
                        <a:rPr lang="zh-CN" sz="2800" b="1" kern="100" dirty="0">
                          <a:solidFill>
                            <a:schemeClr val="tx1"/>
                          </a:solidFill>
                          <a:effectLst/>
                          <a:latin typeface="微软雅黑" panose="020B0503020204020204" pitchFamily="34" charset="-122"/>
                          <a:ea typeface="微软雅黑" panose="020B0503020204020204" pitchFamily="34" charset="-122"/>
                        </a:rPr>
                        <a:t>主要内容</a:t>
                      </a:r>
                      <a:endParaRPr lang="zh-CN" sz="28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noFill/>
                  </a:tcPr>
                </a:tc>
                <a:tc>
                  <a:txBody>
                    <a:bodyPr/>
                    <a:lstStyle/>
                    <a:p>
                      <a:pPr algn="ctr">
                        <a:spcAft>
                          <a:spcPts val="0"/>
                        </a:spcAft>
                      </a:pPr>
                      <a:r>
                        <a:rPr lang="zh-CN" sz="2800" b="1" kern="100" dirty="0">
                          <a:solidFill>
                            <a:schemeClr val="tx1"/>
                          </a:solidFill>
                          <a:effectLst/>
                          <a:latin typeface="微软雅黑" panose="020B0503020204020204" pitchFamily="34" charset="-122"/>
                          <a:ea typeface="微软雅黑" panose="020B0503020204020204" pitchFamily="34" charset="-122"/>
                        </a:rPr>
                        <a:t>危 害</a:t>
                      </a:r>
                      <a:endParaRPr lang="zh-CN" sz="28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noFill/>
                  </a:tcPr>
                </a:tc>
              </a:tr>
              <a:tr h="985440">
                <a:tc>
                  <a:txBody>
                    <a:bodyPr/>
                    <a:lstStyle/>
                    <a:p>
                      <a:pPr algn="l">
                        <a:spcAft>
                          <a:spcPts val="0"/>
                        </a:spcAft>
                      </a:pPr>
                      <a:r>
                        <a:rPr lang="zh-CN" sz="2800" b="1" kern="100" dirty="0">
                          <a:solidFill>
                            <a:schemeClr val="tx1"/>
                          </a:solidFill>
                          <a:effectLst/>
                          <a:latin typeface="微软雅黑" panose="020B0503020204020204" pitchFamily="34" charset="-122"/>
                          <a:ea typeface="微软雅黑" panose="020B0503020204020204" pitchFamily="34" charset="-122"/>
                        </a:rPr>
                        <a:t>外国公使进驻北京</a:t>
                      </a:r>
                      <a:endParaRPr lang="zh-CN" sz="28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noFill/>
                  </a:tcPr>
                </a:tc>
                <a:tc>
                  <a:txBody>
                    <a:bodyPr/>
                    <a:lstStyle/>
                    <a:p>
                      <a:pPr algn="l">
                        <a:spcAft>
                          <a:spcPts val="0"/>
                        </a:spcAft>
                      </a:pPr>
                      <a:endParaRPr lang="zh-CN" sz="28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noFill/>
                  </a:tcPr>
                </a:tc>
              </a:tr>
              <a:tr h="1164034">
                <a:tc>
                  <a:txBody>
                    <a:bodyPr/>
                    <a:lstStyle/>
                    <a:p>
                      <a:pPr algn="l">
                        <a:spcAft>
                          <a:spcPts val="0"/>
                        </a:spcAft>
                      </a:pPr>
                      <a:r>
                        <a:rPr lang="zh-CN" sz="2800" b="1" kern="100" dirty="0">
                          <a:solidFill>
                            <a:schemeClr val="tx1"/>
                          </a:solidFill>
                          <a:effectLst/>
                          <a:latin typeface="微软雅黑" panose="020B0503020204020204" pitchFamily="34" charset="-122"/>
                          <a:ea typeface="微软雅黑" panose="020B0503020204020204" pitchFamily="34" charset="-122"/>
                        </a:rPr>
                        <a:t>增开汉口、南京等十处为通商口岸</a:t>
                      </a:r>
                      <a:endParaRPr lang="zh-CN" sz="28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noFill/>
                  </a:tcPr>
                </a:tc>
                <a:tc>
                  <a:txBody>
                    <a:bodyPr/>
                    <a:lstStyle/>
                    <a:p>
                      <a:pPr algn="l">
                        <a:spcAft>
                          <a:spcPts val="0"/>
                        </a:spcAft>
                      </a:pPr>
                      <a:endParaRPr lang="zh-CN" sz="28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noFill/>
                  </a:tcPr>
                </a:tc>
              </a:tr>
              <a:tr h="985440">
                <a:tc>
                  <a:txBody>
                    <a:bodyPr/>
                    <a:lstStyle/>
                    <a:p>
                      <a:pPr algn="l">
                        <a:spcAft>
                          <a:spcPts val="0"/>
                        </a:spcAft>
                      </a:pPr>
                      <a:r>
                        <a:rPr lang="zh-CN" sz="2800" b="1" kern="100" dirty="0">
                          <a:solidFill>
                            <a:schemeClr val="tx1"/>
                          </a:solidFill>
                          <a:effectLst/>
                          <a:latin typeface="微软雅黑" panose="020B0503020204020204" pitchFamily="34" charset="-122"/>
                          <a:ea typeface="微软雅黑" panose="020B0503020204020204" pitchFamily="34" charset="-122"/>
                        </a:rPr>
                        <a:t>外国商船和军舰可以在长江各口岸自由航行等特权</a:t>
                      </a:r>
                      <a:endParaRPr lang="zh-CN" sz="28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noFill/>
                  </a:tcPr>
                </a:tc>
                <a:tc>
                  <a:txBody>
                    <a:bodyPr/>
                    <a:lstStyle/>
                    <a:p>
                      <a:pPr algn="l">
                        <a:spcAft>
                          <a:spcPts val="0"/>
                        </a:spcAft>
                      </a:pPr>
                      <a:endParaRPr lang="zh-CN" sz="28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noFill/>
                  </a:tcPr>
                </a:tc>
              </a:tr>
            </a:tbl>
          </a:graphicData>
        </a:graphic>
      </p:graphicFrame>
      <p:sp>
        <p:nvSpPr>
          <p:cNvPr id="5" name="矩形 4"/>
          <p:cNvSpPr/>
          <p:nvPr/>
        </p:nvSpPr>
        <p:spPr>
          <a:xfrm>
            <a:off x="6854825" y="2698750"/>
            <a:ext cx="3527425" cy="953135"/>
          </a:xfrm>
          <a:prstGeom prst="rect">
            <a:avLst/>
          </a:prstGeom>
        </p:spPr>
        <p:txBody>
          <a:bodyPr>
            <a:spAutoFit/>
          </a:bodyPr>
          <a:lstStyle/>
          <a:p>
            <a:pPr fontAlgn="auto">
              <a:spcBef>
                <a:spcPts val="0"/>
              </a:spcBef>
              <a:spcAft>
                <a:spcPts val="0"/>
              </a:spcAft>
              <a:buFontTx/>
              <a:buNone/>
              <a:defRPr/>
            </a:pPr>
            <a:r>
              <a:rPr lang="zh-CN" altLang="en-US" sz="2800" b="1" kern="100" dirty="0">
                <a:latin typeface="微软雅黑" panose="020B0503020204020204" pitchFamily="34" charset="-122"/>
                <a:ea typeface="微软雅黑" panose="020B0503020204020204" pitchFamily="34" charset="-122"/>
              </a:rPr>
              <a:t>影响和操纵清朝统治核心</a:t>
            </a:r>
            <a:endParaRPr lang="zh-CN" altLang="en-US" sz="2800" b="1" kern="100" dirty="0">
              <a:latin typeface="微软雅黑" panose="020B0503020204020204" pitchFamily="34" charset="-122"/>
              <a:ea typeface="微软雅黑" panose="020B0503020204020204" pitchFamily="34" charset="-122"/>
              <a:cs typeface="Courier New" panose="02070309020205020404"/>
            </a:endParaRPr>
          </a:p>
        </p:txBody>
      </p:sp>
      <p:sp>
        <p:nvSpPr>
          <p:cNvPr id="7" name="矩形 6"/>
          <p:cNvSpPr/>
          <p:nvPr/>
        </p:nvSpPr>
        <p:spPr>
          <a:xfrm>
            <a:off x="6845300" y="3760788"/>
            <a:ext cx="3527425" cy="953135"/>
          </a:xfrm>
          <a:prstGeom prst="rect">
            <a:avLst/>
          </a:prstGeom>
        </p:spPr>
        <p:txBody>
          <a:bodyPr>
            <a:spAutoFit/>
          </a:bodyPr>
          <a:lstStyle/>
          <a:p>
            <a:pPr fontAlgn="auto">
              <a:spcBef>
                <a:spcPts val="0"/>
              </a:spcBef>
              <a:spcAft>
                <a:spcPts val="0"/>
              </a:spcAft>
              <a:buFontTx/>
              <a:buNone/>
              <a:defRPr/>
            </a:pPr>
            <a:r>
              <a:rPr lang="zh-CN" altLang="en-US" sz="2800" b="1" kern="100" dirty="0">
                <a:latin typeface="微软雅黑" panose="020B0503020204020204" pitchFamily="34" charset="-122"/>
                <a:ea typeface="微软雅黑" panose="020B0503020204020204" pitchFamily="34" charset="-122"/>
              </a:rPr>
              <a:t>进一步打开市场，对中国进行侵略和掠夺</a:t>
            </a:r>
            <a:endParaRPr lang="zh-CN" altLang="en-US" sz="2800" b="1" kern="100" dirty="0">
              <a:latin typeface="微软雅黑" panose="020B0503020204020204" pitchFamily="34" charset="-122"/>
              <a:ea typeface="微软雅黑" panose="020B0503020204020204" pitchFamily="34" charset="-122"/>
              <a:cs typeface="Courier New" panose="02070309020205020404"/>
            </a:endParaRPr>
          </a:p>
        </p:txBody>
      </p:sp>
      <p:sp>
        <p:nvSpPr>
          <p:cNvPr id="9" name="矩形 8"/>
          <p:cNvSpPr/>
          <p:nvPr/>
        </p:nvSpPr>
        <p:spPr>
          <a:xfrm>
            <a:off x="6832600" y="5065713"/>
            <a:ext cx="3027680" cy="521970"/>
          </a:xfrm>
          <a:prstGeom prst="rect">
            <a:avLst/>
          </a:prstGeom>
        </p:spPr>
        <p:txBody>
          <a:bodyPr wrap="none">
            <a:spAutoFit/>
          </a:bodyPr>
          <a:lstStyle/>
          <a:p>
            <a:pPr fontAlgn="auto">
              <a:spcBef>
                <a:spcPts val="0"/>
              </a:spcBef>
              <a:spcAft>
                <a:spcPts val="0"/>
              </a:spcAft>
              <a:buFontTx/>
              <a:buNone/>
              <a:defRPr/>
            </a:pPr>
            <a:r>
              <a:rPr lang="zh-CN" altLang="en-US" sz="2800" b="1" kern="100" dirty="0">
                <a:latin typeface="微软雅黑" panose="020B0503020204020204" pitchFamily="34" charset="-122"/>
                <a:ea typeface="微软雅黑" panose="020B0503020204020204" pitchFamily="34" charset="-122"/>
              </a:rPr>
              <a:t>丧失了内河航运权</a:t>
            </a:r>
            <a:endParaRPr lang="zh-CN" altLang="en-US" sz="2800" b="1" kern="100" dirty="0">
              <a:latin typeface="微软雅黑" panose="020B0503020204020204" pitchFamily="34" charset="-122"/>
              <a:ea typeface="微软雅黑" panose="020B0503020204020204" pitchFamily="34" charset="-122"/>
              <a:cs typeface="Courier New" panose="02070309020205020404"/>
            </a:endParaRPr>
          </a:p>
        </p:txBody>
      </p:sp>
      <p:sp>
        <p:nvSpPr>
          <p:cNvPr id="10" name="文本框 15"/>
          <p:cNvSpPr txBox="1"/>
          <p:nvPr/>
        </p:nvSpPr>
        <p:spPr>
          <a:xfrm>
            <a:off x="1771204" y="395953"/>
            <a:ext cx="4324796"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threePt" dir="t"/>
            </a:scene3d>
          </a:bodyPr>
          <a:lstStyle/>
          <a:p>
            <a:pPr>
              <a:buFontTx/>
              <a:buNone/>
              <a:defRPr/>
            </a:pPr>
            <a:r>
              <a:rPr lang="en-US" altLang="zh-CN" sz="3200" b="1" noProof="1">
                <a:solidFill>
                  <a:schemeClr val="tx1"/>
                </a:solidFill>
                <a:latin typeface="微软雅黑" panose="020B0503020204020204" pitchFamily="34" charset="-122"/>
                <a:ea typeface="微软雅黑" panose="020B0503020204020204" pitchFamily="34" charset="-122"/>
              </a:rPr>
              <a:t>2.</a:t>
            </a:r>
            <a:r>
              <a:rPr lang="zh-CN" altLang="en-US" sz="3200" b="1" noProof="1">
                <a:solidFill>
                  <a:schemeClr val="tx1"/>
                </a:solidFill>
                <a:latin typeface="微软雅黑" panose="020B0503020204020204" pitchFamily="34" charset="-122"/>
                <a:ea typeface="微软雅黑" panose="020B0503020204020204" pitchFamily="34" charset="-122"/>
              </a:rPr>
              <a:t> </a:t>
            </a:r>
            <a:r>
              <a:rPr lang="en-US" altLang="zh-CN" sz="3200" b="1" noProof="1">
                <a:solidFill>
                  <a:schemeClr val="tx1"/>
                </a:solidFill>
                <a:latin typeface="微软雅黑" panose="020B0503020204020204" pitchFamily="34" charset="-122"/>
                <a:ea typeface="微软雅黑" panose="020B0503020204020204" pitchFamily="34" charset="-122"/>
              </a:rPr>
              <a:t>《</a:t>
            </a:r>
            <a:r>
              <a:rPr lang="zh-CN" altLang="en-US" sz="3200" b="1" noProof="1">
                <a:solidFill>
                  <a:schemeClr val="tx1"/>
                </a:solidFill>
                <a:latin typeface="微软雅黑" panose="020B0503020204020204" pitchFamily="34" charset="-122"/>
                <a:ea typeface="微软雅黑" panose="020B0503020204020204" pitchFamily="34" charset="-122"/>
              </a:rPr>
              <a:t>天津条约</a:t>
            </a:r>
            <a:r>
              <a:rPr lang="en-US" altLang="zh-CN" sz="3200" b="1" noProof="1">
                <a:solidFill>
                  <a:schemeClr val="tx1"/>
                </a:solidFill>
                <a:latin typeface="微软雅黑" panose="020B0503020204020204" pitchFamily="34" charset="-122"/>
                <a:ea typeface="微软雅黑" panose="020B0503020204020204" pitchFamily="34" charset="-122"/>
              </a:rPr>
              <a:t>》</a:t>
            </a:r>
            <a:r>
              <a:rPr lang="zh-CN" altLang="en-US" sz="3200" b="1" noProof="1">
                <a:solidFill>
                  <a:schemeClr val="tx1"/>
                </a:solidFill>
                <a:latin typeface="微软雅黑" panose="020B0503020204020204" pitchFamily="34" charset="-122"/>
                <a:ea typeface="微软雅黑" panose="020B0503020204020204" pitchFamily="34" charset="-122"/>
              </a:rPr>
              <a:t>签订</a:t>
            </a:r>
            <a:endParaRPr lang="zh-CN" altLang="en-US" sz="3200" b="1" noProof="1">
              <a:solidFill>
                <a:schemeClr val="tx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dow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down)">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矩形 7197"/>
          <p:cNvSpPr>
            <a:spLocks noChangeArrowheads="1"/>
          </p:cNvSpPr>
          <p:nvPr/>
        </p:nvSpPr>
        <p:spPr bwMode="auto">
          <a:xfrm>
            <a:off x="1765300" y="304800"/>
            <a:ext cx="716093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二、火烧圆明园与</a:t>
            </a:r>
            <a:r>
              <a:rPr lang="en-US" altLang="zh-CN" sz="3200" b="1" dirty="0">
                <a:latin typeface="微软雅黑" panose="020B0503020204020204" pitchFamily="34" charset="-122"/>
                <a:ea typeface="微软雅黑" panose="020B0503020204020204" pitchFamily="34" charset="-122"/>
                <a:sym typeface="宋体" panose="02010600030101010101" pitchFamily="2" charset="-122"/>
              </a:rPr>
              <a:t>《</a:t>
            </a:r>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北京条约</a:t>
            </a:r>
            <a:r>
              <a:rPr lang="en-US" altLang="zh-CN" sz="3200" b="1" dirty="0">
                <a:latin typeface="微软雅黑" panose="020B0503020204020204" pitchFamily="34" charset="-122"/>
                <a:ea typeface="微软雅黑" panose="020B0503020204020204" pitchFamily="34" charset="-122"/>
                <a:sym typeface="宋体" panose="02010600030101010101" pitchFamily="2" charset="-122"/>
              </a:rPr>
              <a:t>》</a:t>
            </a:r>
            <a:r>
              <a:rPr lang="zh-CN" altLang="en-US" sz="3200" b="1" dirty="0">
                <a:latin typeface="微软雅黑" panose="020B0503020204020204" pitchFamily="34" charset="-122"/>
                <a:ea typeface="微软雅黑" panose="020B0503020204020204" pitchFamily="34" charset="-122"/>
                <a:sym typeface="宋体" panose="02010600030101010101" pitchFamily="2" charset="-122"/>
              </a:rPr>
              <a:t>的签订</a:t>
            </a:r>
            <a:endParaRPr lang="zh-CN" altLang="en-US" sz="32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3" name="文本框 15"/>
          <p:cNvSpPr txBox="1"/>
          <p:nvPr/>
        </p:nvSpPr>
        <p:spPr>
          <a:xfrm>
            <a:off x="1771204" y="1162844"/>
            <a:ext cx="2740620"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a:spAutoFit/>
            <a:scene3d>
              <a:camera prst="orthographicFront"/>
              <a:lightRig rig="threePt" dir="t"/>
            </a:scene3d>
          </a:bodyPr>
          <a:lstStyle/>
          <a:p>
            <a:pPr>
              <a:buFontTx/>
              <a:buNone/>
              <a:defRPr/>
            </a:pPr>
            <a:r>
              <a:rPr lang="en-US" altLang="zh-CN" sz="3200" b="1" noProof="1">
                <a:solidFill>
                  <a:schemeClr val="tx1"/>
                </a:solidFill>
                <a:latin typeface="微软雅黑" panose="020B0503020204020204" pitchFamily="34" charset="-122"/>
                <a:ea typeface="微软雅黑" panose="020B0503020204020204" pitchFamily="34" charset="-122"/>
              </a:rPr>
              <a:t>1.</a:t>
            </a:r>
            <a:r>
              <a:rPr lang="zh-CN" altLang="en-US" sz="3200" b="1" noProof="1">
                <a:solidFill>
                  <a:schemeClr val="tx1"/>
                </a:solidFill>
                <a:latin typeface="微软雅黑" panose="020B0503020204020204" pitchFamily="34" charset="-122"/>
                <a:ea typeface="微软雅黑" panose="020B0503020204020204" pitchFamily="34" charset="-122"/>
              </a:rPr>
              <a:t>火烧圆明园</a:t>
            </a:r>
            <a:endParaRPr lang="zh-CN" altLang="en-US" sz="3200" b="1" noProof="1">
              <a:solidFill>
                <a:schemeClr val="tx1"/>
              </a:solidFill>
              <a:latin typeface="微软雅黑" panose="020B0503020204020204" pitchFamily="34" charset="-122"/>
              <a:ea typeface="微软雅黑" panose="020B0503020204020204" pitchFamily="34" charset="-122"/>
            </a:endParaRPr>
          </a:p>
        </p:txBody>
      </p:sp>
      <p:pic>
        <p:nvPicPr>
          <p:cNvPr id="18435" name="Picture 1" descr="C:\Users\Administrator\Desktop\4777471cna5aaf0010729&amp;690.jpg">
            <a:hlinkClick r:id="rId1" action="ppaction://hlinkfile"/>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0650" y="2292350"/>
            <a:ext cx="5905500" cy="370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9" name="矩形 9"/>
          <p:cNvSpPr>
            <a:spLocks noChangeArrowheads="1"/>
          </p:cNvSpPr>
          <p:nvPr/>
        </p:nvSpPr>
        <p:spPr bwMode="auto">
          <a:xfrm>
            <a:off x="2424113" y="2143125"/>
            <a:ext cx="862012" cy="415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4400" b="1" dirty="0">
                <a:latin typeface="微软雅黑" panose="020B0503020204020204" pitchFamily="34" charset="-122"/>
                <a:ea typeface="微软雅黑" panose="020B0503020204020204" pitchFamily="34" charset="-122"/>
              </a:rPr>
              <a:t>美丽的圆明园</a:t>
            </a:r>
            <a:endParaRPr lang="zh-CN" altLang="en-US" sz="4400" b="1" dirty="0">
              <a:latin typeface="微软雅黑" panose="020B0503020204020204" pitchFamily="34" charset="-122"/>
              <a:ea typeface="微软雅黑" panose="020B0503020204020204" pitchFamily="34" charset="-122"/>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1778000" y="5232400"/>
            <a:ext cx="8632825" cy="1482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3200" b="1" dirty="0">
                <a:latin typeface="微软雅黑" panose="020B0503020204020204" pitchFamily="34" charset="-122"/>
                <a:ea typeface="微软雅黑" panose="020B0503020204020204" pitchFamily="34" charset="-122"/>
              </a:rPr>
              <a:t>请学生说一说自己的感受，引导学生认识到列强的侵略扩张破坏了中华文明。</a:t>
            </a:r>
            <a:endParaRPr lang="zh-CN" altLang="en-US" sz="3200" b="1" dirty="0">
              <a:latin typeface="微软雅黑" panose="020B0503020204020204" pitchFamily="34" charset="-122"/>
              <a:ea typeface="微软雅黑" panose="020B0503020204020204" pitchFamily="34" charset="-122"/>
            </a:endParaRPr>
          </a:p>
        </p:txBody>
      </p:sp>
      <p:pic>
        <p:nvPicPr>
          <p:cNvPr id="25603" name="Picture 3" descr="C:\Users\Administrator\Desktop\66ce07a988ef487485ce5312f26f58e1.jpe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90700" y="322263"/>
            <a:ext cx="6280150" cy="338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2" name="Picture 2" descr="C:\Users\Administrator\Desktop\6de456cc7f7547978306f5ea223c543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1038" y="1865313"/>
            <a:ext cx="5886450" cy="331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circle(in)">
                                      <p:cBhvr>
                                        <p:cTn id="7" dur="1000"/>
                                        <p:tgtEl>
                                          <p:spTgt spid="2560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5602"/>
                                        </p:tgtEl>
                                        <p:attrNameLst>
                                          <p:attrName>style.visibility</p:attrName>
                                        </p:attrNameLst>
                                      </p:cBhvr>
                                      <p:to>
                                        <p:strVal val="visible"/>
                                      </p:to>
                                    </p:set>
                                    <p:anim calcmode="lin" valueType="num">
                                      <p:cBhvr additive="base">
                                        <p:cTn id="12" dur="500" fill="hold"/>
                                        <p:tgtEl>
                                          <p:spTgt spid="25602"/>
                                        </p:tgtEl>
                                        <p:attrNameLst>
                                          <p:attrName>ppt_x</p:attrName>
                                        </p:attrNameLst>
                                      </p:cBhvr>
                                      <p:tavLst>
                                        <p:tav tm="0">
                                          <p:val>
                                            <p:strVal val="#ppt_x"/>
                                          </p:val>
                                        </p:tav>
                                        <p:tav tm="100000">
                                          <p:val>
                                            <p:strVal val="#ppt_x"/>
                                          </p:val>
                                        </p:tav>
                                      </p:tavLst>
                                    </p:anim>
                                    <p:anim calcmode="lin" valueType="num">
                                      <p:cBhvr additive="base">
                                        <p:cTn id="13" dur="500" fill="hold"/>
                                        <p:tgtEl>
                                          <p:spTgt spid="25602"/>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5"/>
          <p:cNvSpPr txBox="1"/>
          <p:nvPr/>
        </p:nvSpPr>
        <p:spPr>
          <a:xfrm>
            <a:off x="1791020" y="539969"/>
            <a:ext cx="5457107" cy="583565"/>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a:spAutoFit/>
            <a:scene3d>
              <a:camera prst="orthographicFront"/>
              <a:lightRig rig="threePt" dir="t"/>
            </a:scene3d>
          </a:bodyPr>
          <a:lstStyle/>
          <a:p>
            <a:pPr>
              <a:buFontTx/>
              <a:buNone/>
              <a:defRPr/>
            </a:pPr>
            <a:r>
              <a:rPr lang="en-US" altLang="zh-CN" sz="3200" b="1" noProof="1">
                <a:solidFill>
                  <a:schemeClr val="tx1"/>
                </a:solidFill>
                <a:latin typeface="微软雅黑" panose="020B0503020204020204" pitchFamily="34" charset="-122"/>
                <a:ea typeface="微软雅黑" panose="020B0503020204020204" pitchFamily="34" charset="-122"/>
              </a:rPr>
              <a:t>2.</a:t>
            </a:r>
            <a:r>
              <a:rPr lang="zh-CN" altLang="en-US" sz="3200" b="1" noProof="1">
                <a:solidFill>
                  <a:schemeClr val="tx1"/>
                </a:solidFill>
                <a:latin typeface="微软雅黑" panose="020B0503020204020204" pitchFamily="34" charset="-122"/>
                <a:ea typeface="微软雅黑" panose="020B0503020204020204" pitchFamily="34" charset="-122"/>
              </a:rPr>
              <a:t> </a:t>
            </a:r>
            <a:r>
              <a:rPr lang="en-US" altLang="zh-CN" sz="3200" b="1" noProof="1">
                <a:solidFill>
                  <a:schemeClr val="tx1"/>
                </a:solidFill>
                <a:latin typeface="微软雅黑" panose="020B0503020204020204" pitchFamily="34" charset="-122"/>
                <a:ea typeface="微软雅黑" panose="020B0503020204020204" pitchFamily="34" charset="-122"/>
              </a:rPr>
              <a:t>《</a:t>
            </a:r>
            <a:r>
              <a:rPr lang="zh-CN" altLang="en-US" sz="3200" b="1" noProof="1">
                <a:solidFill>
                  <a:schemeClr val="tx1"/>
                </a:solidFill>
                <a:latin typeface="微软雅黑" panose="020B0503020204020204" pitchFamily="34" charset="-122"/>
                <a:ea typeface="微软雅黑" panose="020B0503020204020204" pitchFamily="34" charset="-122"/>
              </a:rPr>
              <a:t>北京条约</a:t>
            </a:r>
            <a:r>
              <a:rPr lang="en-US" altLang="zh-CN" sz="3200" b="1" noProof="1">
                <a:solidFill>
                  <a:schemeClr val="tx1"/>
                </a:solidFill>
                <a:latin typeface="微软雅黑" panose="020B0503020204020204" pitchFamily="34" charset="-122"/>
                <a:ea typeface="微软雅黑" panose="020B0503020204020204" pitchFamily="34" charset="-122"/>
              </a:rPr>
              <a:t>》</a:t>
            </a:r>
            <a:r>
              <a:rPr lang="zh-CN" altLang="en-US" sz="3200" b="1" noProof="1">
                <a:solidFill>
                  <a:schemeClr val="tx1"/>
                </a:solidFill>
                <a:latin typeface="微软雅黑" panose="020B0503020204020204" pitchFamily="34" charset="-122"/>
                <a:ea typeface="微软雅黑" panose="020B0503020204020204" pitchFamily="34" charset="-122"/>
              </a:rPr>
              <a:t>的签订</a:t>
            </a:r>
            <a:endParaRPr lang="zh-CN" altLang="en-US" sz="3200" b="1" noProof="1">
              <a:solidFill>
                <a:schemeClr val="tx1"/>
              </a:solidFill>
              <a:latin typeface="微软雅黑" panose="020B0503020204020204" pitchFamily="34" charset="-122"/>
              <a:ea typeface="微软雅黑" panose="020B0503020204020204" pitchFamily="34" charset="-122"/>
            </a:endParaRPr>
          </a:p>
        </p:txBody>
      </p:sp>
      <p:sp>
        <p:nvSpPr>
          <p:cNvPr id="3" name="文本框 62469"/>
          <p:cNvSpPr txBox="1">
            <a:spLocks noChangeArrowheads="1"/>
          </p:cNvSpPr>
          <p:nvPr/>
        </p:nvSpPr>
        <p:spPr bwMode="auto">
          <a:xfrm>
            <a:off x="1778000" y="1484784"/>
            <a:ext cx="8639175" cy="139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pPr>
            <a:r>
              <a:rPr lang="en-US" altLang="zh-CN" sz="3200" b="1" dirty="0">
                <a:solidFill>
                  <a:srgbClr val="CC0000"/>
                </a:solidFill>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1860年英法联军占领安定门，控制北京城，迫使清政府签订《北京条约》。</a:t>
            </a:r>
            <a:endParaRPr lang="zh-CN" altLang="en-US" sz="3200" b="1" dirty="0">
              <a:latin typeface="微软雅黑" panose="020B0503020204020204" pitchFamily="34" charset="-122"/>
              <a:ea typeface="微软雅黑" panose="020B0503020204020204" pitchFamily="34" charset="-122"/>
            </a:endParaRPr>
          </a:p>
        </p:txBody>
      </p:sp>
      <p:pic>
        <p:nvPicPr>
          <p:cNvPr id="4" name="图片 3" descr="tim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78000" y="3160713"/>
            <a:ext cx="8639175"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type.wav"/>
                                        </p:tgtEl>
                                      </p:cMediaNode>
                                    </p:audio>
                                  </p:subTnLst>
                                </p:cTn>
                              </p:par>
                            </p:childTnLst>
                          </p:cTn>
                        </p:par>
                      </p:childTnLst>
                    </p:cTn>
                  </p:par>
                  <p:par>
                    <p:cTn id="9" fill="hold">
                      <p:stCondLst>
                        <p:cond delay="indefinite"/>
                      </p:stCondLst>
                      <p:childTnLst>
                        <p:par>
                          <p:cTn id="10" fill="hold">
                            <p:stCondLst>
                              <p:cond delay="0"/>
                            </p:stCondLst>
                            <p:childTnLst>
                              <p:par>
                                <p:cTn id="11" presetID="30"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800" decel="100000"/>
                                        <p:tgtEl>
                                          <p:spTgt spid="4"/>
                                        </p:tgtEl>
                                      </p:cBhvr>
                                    </p:animEffect>
                                    <p:anim calcmode="lin" valueType="num">
                                      <p:cBhvr>
                                        <p:cTn id="14" dur="800" decel="100000" fill="hold"/>
                                        <p:tgtEl>
                                          <p:spTgt spid="4"/>
                                        </p:tgtEl>
                                        <p:attrNameLst>
                                          <p:attrName>style.rotation</p:attrName>
                                        </p:attrNameLst>
                                      </p:cBhvr>
                                      <p:tavLst>
                                        <p:tav tm="0">
                                          <p:val>
                                            <p:fltVal val="-90"/>
                                          </p:val>
                                        </p:tav>
                                        <p:tav tm="100000">
                                          <p:val>
                                            <p:fltVal val="0"/>
                                          </p:val>
                                        </p:tav>
                                      </p:tavLst>
                                    </p:anim>
                                    <p:anim calcmode="lin" valueType="num">
                                      <p:cBhvr>
                                        <p:cTn id="15" dur="800" decel="100000" fill="hold"/>
                                        <p:tgtEl>
                                          <p:spTgt spid="4"/>
                                        </p:tgtEl>
                                        <p:attrNameLst>
                                          <p:attrName>ppt_x</p:attrName>
                                        </p:attrNameLst>
                                      </p:cBhvr>
                                      <p:tavLst>
                                        <p:tav tm="0">
                                          <p:val>
                                            <p:strVal val="#ppt_x+0.4"/>
                                          </p:val>
                                        </p:tav>
                                        <p:tav tm="100000">
                                          <p:val>
                                            <p:strVal val="#ppt_x-0.05"/>
                                          </p:val>
                                        </p:tav>
                                      </p:tavLst>
                                    </p:anim>
                                    <p:anim calcmode="lin" valueType="num">
                                      <p:cBhvr>
                                        <p:cTn id="16" dur="800" decel="100000" fill="hold"/>
                                        <p:tgtEl>
                                          <p:spTgt spid="4"/>
                                        </p:tgtEl>
                                        <p:attrNameLst>
                                          <p:attrName>ppt_y</p:attrName>
                                        </p:attrNameLst>
                                      </p:cBhvr>
                                      <p:tavLst>
                                        <p:tav tm="0">
                                          <p:val>
                                            <p:strVal val="#ppt_y-0.4"/>
                                          </p:val>
                                        </p:tav>
                                        <p:tav tm="100000">
                                          <p:val>
                                            <p:strVal val="#ppt_y+0.1"/>
                                          </p:val>
                                        </p:tav>
                                      </p:tavLst>
                                    </p:anim>
                                    <p:anim calcmode="lin" valueType="num">
                                      <p:cBhvr>
                                        <p:cTn id="17"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18"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362" name="表格 15361"/>
          <p:cNvGraphicFramePr>
            <a:graphicFrameLocks noGrp="1"/>
          </p:cNvGraphicFramePr>
          <p:nvPr/>
        </p:nvGraphicFramePr>
        <p:xfrm>
          <a:off x="1812925" y="1368425"/>
          <a:ext cx="8569325" cy="3615055"/>
        </p:xfrm>
        <a:graphic>
          <a:graphicData uri="http://schemas.openxmlformats.org/drawingml/2006/table">
            <a:tbl>
              <a:tblPr/>
              <a:tblGrid>
                <a:gridCol w="8569325"/>
              </a:tblGrid>
              <a:tr h="688975">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zh-CN" sz="32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a:t>
                      </a:r>
                      <a:r>
                        <a:rPr kumimoji="0" lang="zh-CN" altLang="en-US" sz="32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北京条约</a:t>
                      </a:r>
                      <a:r>
                        <a:rPr kumimoji="0" lang="zh-CN" altLang="zh-CN" sz="32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a:t>
                      </a:r>
                      <a:r>
                        <a:rPr kumimoji="0" lang="zh-CN" altLang="en-US" sz="32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主要内容</a:t>
                      </a:r>
                      <a:endParaRPr kumimoji="0" lang="zh-CN" altLang="en-US" sz="32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68583" marR="68583"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r h="2926080">
                <a:tc>
                  <a:txBody>
                    <a:bodyPr/>
                    <a:lstStyle>
                      <a:lvl1pPr eaLnBrk="0" hangingPunct="0">
                        <a:spcBef>
                          <a:spcPct val="20000"/>
                        </a:spcBef>
                        <a:defRPr sz="2800">
                          <a:solidFill>
                            <a:schemeClr val="tx1"/>
                          </a:solidFill>
                          <a:latin typeface="Calibri" panose="020F0502020204030204" pitchFamily="34" charset="0"/>
                          <a:ea typeface="宋体" panose="02010600030101010101" pitchFamily="2" charset="-122"/>
                        </a:defRPr>
                      </a:lvl1pPr>
                      <a:lvl2pPr eaLnBrk="0" hangingPunct="0">
                        <a:spcBef>
                          <a:spcPct val="20000"/>
                        </a:spcBef>
                        <a:defRPr sz="2400">
                          <a:solidFill>
                            <a:schemeClr val="tx1"/>
                          </a:solidFill>
                          <a:latin typeface="Calibri" panose="020F0502020204030204" pitchFamily="34" charset="0"/>
                          <a:ea typeface="宋体" panose="02010600030101010101" pitchFamily="2" charset="-122"/>
                        </a:defRPr>
                      </a:lvl2pPr>
                      <a:lvl3pPr eaLnBrk="0" hangingPunct="0">
                        <a:spcBef>
                          <a:spcPct val="20000"/>
                        </a:spcBef>
                        <a:defRPr sz="2000">
                          <a:solidFill>
                            <a:schemeClr val="tx1"/>
                          </a:solidFill>
                          <a:latin typeface="Calibri" panose="020F0502020204030204" pitchFamily="34" charset="0"/>
                          <a:ea typeface="宋体" panose="02010600030101010101" pitchFamily="2" charset="-122"/>
                        </a:defRPr>
                      </a:lvl3pPr>
                      <a:lvl4pPr eaLnBrk="0" hangingPunct="0">
                        <a:spcBef>
                          <a:spcPct val="20000"/>
                        </a:spcBef>
                        <a:defRPr>
                          <a:solidFill>
                            <a:schemeClr val="tx1"/>
                          </a:solidFill>
                          <a:latin typeface="Calibri" panose="020F0502020204030204" pitchFamily="34" charset="0"/>
                          <a:ea typeface="宋体" panose="02010600030101010101" pitchFamily="2" charset="-122"/>
                        </a:defRPr>
                      </a:lvl4pPr>
                      <a:lvl5pPr eaLnBrk="0" hangingPunct="0">
                        <a:spcBef>
                          <a:spcPct val="20000"/>
                        </a:spcBef>
                        <a:defRPr>
                          <a:solidFill>
                            <a:schemeClr val="tx1"/>
                          </a:solidFill>
                          <a:latin typeface="Calibri" panose="020F0502020204030204" pitchFamily="34" charset="0"/>
                          <a:ea typeface="宋体" panose="02010600030101010101" pitchFamily="2" charset="-122"/>
                        </a:defRPr>
                      </a:lvl5pPr>
                      <a:lvl6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pPr>
                      <a:r>
                        <a:rPr kumimoji="0" lang="zh-CN" altLang="en-US" sz="32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①清政府承认《天津条约》继续有效；</a:t>
                      </a:r>
                      <a:endParaRPr kumimoji="0" lang="zh-CN" altLang="en-US" sz="32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p>
                      <a:pPr marL="0" marR="0" lvl="0" indent="0" algn="l" defTabSz="914400" rtl="0" eaLnBrk="1" fontAlgn="base" latinLnBrk="0" hangingPunct="1">
                        <a:lnSpc>
                          <a:spcPct val="150000"/>
                        </a:lnSpc>
                        <a:spcBef>
                          <a:spcPct val="0"/>
                        </a:spcBef>
                        <a:spcAft>
                          <a:spcPct val="0"/>
                        </a:spcAft>
                        <a:buClrTx/>
                        <a:buSzTx/>
                        <a:buFontTx/>
                        <a:buNone/>
                      </a:pPr>
                      <a:r>
                        <a:rPr kumimoji="0" lang="zh-CN" altLang="en-US" sz="32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②增开天津为商埠。</a:t>
                      </a:r>
                      <a:endParaRPr kumimoji="0" lang="zh-CN" altLang="en-US" sz="32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p>
                      <a:pPr marL="0" marR="0" lvl="0" indent="0" algn="l" defTabSz="914400" rtl="0" eaLnBrk="1" fontAlgn="base" latinLnBrk="0" hangingPunct="1">
                        <a:lnSpc>
                          <a:spcPct val="150000"/>
                        </a:lnSpc>
                        <a:spcBef>
                          <a:spcPct val="0"/>
                        </a:spcBef>
                        <a:spcAft>
                          <a:spcPct val="0"/>
                        </a:spcAft>
                        <a:buClrTx/>
                        <a:buSzTx/>
                        <a:buFontTx/>
                        <a:buNone/>
                      </a:pPr>
                      <a:r>
                        <a:rPr kumimoji="0" lang="zh-CN" altLang="en-US" sz="32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③割九龙司地方一区给英国；</a:t>
                      </a:r>
                      <a:endParaRPr kumimoji="0" lang="zh-CN" altLang="en-US" sz="32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p>
                      <a:pPr marL="0" marR="0" lvl="0" indent="0" algn="l" defTabSz="914400" rtl="0" eaLnBrk="1" fontAlgn="base" latinLnBrk="0" hangingPunct="1">
                        <a:lnSpc>
                          <a:spcPct val="150000"/>
                        </a:lnSpc>
                        <a:spcBef>
                          <a:spcPct val="0"/>
                        </a:spcBef>
                        <a:spcAft>
                          <a:spcPct val="0"/>
                        </a:spcAft>
                        <a:buClrTx/>
                        <a:buSzTx/>
                        <a:buFontTx/>
                        <a:buNone/>
                      </a:pPr>
                      <a:r>
                        <a:rPr kumimoji="0" lang="zh-CN" altLang="en-US" sz="32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rPr>
                        <a:t>④赔款额大幅增加。</a:t>
                      </a:r>
                      <a:endParaRPr kumimoji="0" lang="zh-CN" altLang="en-US" sz="3200" b="1" i="0" u="none" strike="noStrike" cap="none" normalizeH="0" baseline="0" dirty="0">
                        <a:ln>
                          <a:noFill/>
                        </a:ln>
                        <a:solidFill>
                          <a:schemeClr val="tx1"/>
                        </a:solidFill>
                        <a:effectLst/>
                        <a:latin typeface="微软雅黑" panose="020B0503020204020204" pitchFamily="34" charset="-122"/>
                        <a:ea typeface="微软雅黑" panose="020B0503020204020204" pitchFamily="34" charset="-122"/>
                      </a:endParaRPr>
                    </a:p>
                  </a:txBody>
                  <a:tcPr marL="68583" marR="68583" marT="0" marB="0" anchor="ctr" horzOverflow="overflow">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circle(in)">
                                      <p:cBhvr>
                                        <p:cTn id="7" dur="1000"/>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矩形 7197"/>
          <p:cNvSpPr>
            <a:spLocks noChangeArrowheads="1"/>
          </p:cNvSpPr>
          <p:nvPr/>
        </p:nvSpPr>
        <p:spPr bwMode="auto">
          <a:xfrm>
            <a:off x="1765300" y="627965"/>
            <a:ext cx="664797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三、沙俄侵占中国北方大片领土</a:t>
            </a:r>
            <a:endParaRPr lang="zh-CN" altLang="en-US" sz="3600" b="1" dirty="0">
              <a:latin typeface="微软雅黑" panose="020B0503020204020204" pitchFamily="34" charset="-122"/>
              <a:ea typeface="微软雅黑" panose="020B0503020204020204" pitchFamily="34" charset="-122"/>
              <a:sym typeface="宋体" panose="02010600030101010101" pitchFamily="2" charset="-122"/>
            </a:endParaRPr>
          </a:p>
        </p:txBody>
      </p:sp>
      <p:sp>
        <p:nvSpPr>
          <p:cNvPr id="26626" name="矩形 1"/>
          <p:cNvSpPr>
            <a:spLocks noChangeArrowheads="1"/>
          </p:cNvSpPr>
          <p:nvPr/>
        </p:nvSpPr>
        <p:spPr bwMode="auto">
          <a:xfrm>
            <a:off x="3216275" y="1325563"/>
            <a:ext cx="575945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3200" b="1" dirty="0">
                <a:latin typeface="微软雅黑" panose="020B0503020204020204" pitchFamily="34" charset="-122"/>
                <a:ea typeface="微软雅黑" panose="020B0503020204020204" pitchFamily="34" charset="-122"/>
              </a:rPr>
              <a:t>沙俄侵占中国北方领土示意图</a:t>
            </a:r>
            <a:endParaRPr lang="zh-CN" altLang="zh-CN" sz="3200" b="1" dirty="0">
              <a:latin typeface="微软雅黑" panose="020B0503020204020204" pitchFamily="34" charset="-122"/>
              <a:ea typeface="微软雅黑" panose="020B0503020204020204" pitchFamily="34" charset="-122"/>
            </a:endParaRPr>
          </a:p>
        </p:txBody>
      </p:sp>
      <p:pic>
        <p:nvPicPr>
          <p:cNvPr id="4" name="图片 18443" descr="e"/>
          <p:cNvPicPr>
            <a:picLocks noChangeAspect="1" noChangeArrowheads="1"/>
          </p:cNvPicPr>
          <p:nvPr/>
        </p:nvPicPr>
        <p:blipFill>
          <a:blip r:embed="rId1">
            <a:lum bright="-6000" contrast="18000"/>
            <a:extLst>
              <a:ext uri="{28A0092B-C50C-407E-A947-70E740481C1C}">
                <a14:useLocalDpi xmlns:a14="http://schemas.microsoft.com/office/drawing/2010/main" val="0"/>
              </a:ext>
            </a:extLst>
          </a:blip>
          <a:srcRect/>
          <a:stretch>
            <a:fillRect/>
          </a:stretch>
        </p:blipFill>
        <p:spPr bwMode="auto">
          <a:xfrm>
            <a:off x="2343150" y="2043113"/>
            <a:ext cx="7507288" cy="434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a:spLocks noChangeArrowheads="1"/>
          </p:cNvSpPr>
          <p:nvPr/>
        </p:nvSpPr>
        <p:spPr bwMode="auto">
          <a:xfrm>
            <a:off x="1768475" y="260648"/>
            <a:ext cx="863282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2800" b="1" dirty="0">
                <a:latin typeface="微软雅黑" panose="020B0503020204020204" pitchFamily="34" charset="-122"/>
                <a:ea typeface="微软雅黑" panose="020B0503020204020204" pitchFamily="34" charset="-122"/>
              </a:rPr>
              <a:t>观察地图，沙俄迫使清政府签订了哪些不平等条约？割占了哪些领土？哪一条约割占的土地最多？</a:t>
            </a:r>
            <a:endParaRPr lang="zh-CN" altLang="en-US" sz="2800" b="1" dirty="0">
              <a:latin typeface="微软雅黑" panose="020B0503020204020204" pitchFamily="34" charset="-122"/>
              <a:ea typeface="微软雅黑" panose="020B0503020204020204" pitchFamily="34" charset="-122"/>
            </a:endParaRPr>
          </a:p>
        </p:txBody>
      </p:sp>
      <p:graphicFrame>
        <p:nvGraphicFramePr>
          <p:cNvPr id="4" name="表格 3"/>
          <p:cNvGraphicFramePr>
            <a:graphicFrameLocks noGrp="1"/>
          </p:cNvGraphicFramePr>
          <p:nvPr/>
        </p:nvGraphicFramePr>
        <p:xfrm>
          <a:off x="1333756" y="1772816"/>
          <a:ext cx="9442764" cy="4464248"/>
        </p:xfrm>
        <a:graphic>
          <a:graphicData uri="http://schemas.openxmlformats.org/drawingml/2006/table">
            <a:tbl>
              <a:tblPr firstRow="1" firstCol="1" bandRow="1">
                <a:tableStyleId>{BC89EF96-8CEA-46FF-86C4-4CE0E7609802}</a:tableStyleId>
              </a:tblPr>
              <a:tblGrid>
                <a:gridCol w="1866744"/>
                <a:gridCol w="5559796"/>
                <a:gridCol w="2016224"/>
              </a:tblGrid>
              <a:tr h="756211">
                <a:tc>
                  <a:txBody>
                    <a:bodyPr/>
                    <a:lstStyle/>
                    <a:p>
                      <a:pPr algn="ctr">
                        <a:spcAft>
                          <a:spcPts val="0"/>
                        </a:spcAft>
                      </a:pPr>
                      <a:r>
                        <a:rPr lang="zh-CN" sz="2700" kern="100" dirty="0">
                          <a:solidFill>
                            <a:schemeClr val="tx1"/>
                          </a:solidFill>
                          <a:effectLst/>
                          <a:latin typeface="微软雅黑" panose="020B0503020204020204" pitchFamily="34" charset="-122"/>
                          <a:ea typeface="微软雅黑" panose="020B0503020204020204" pitchFamily="34" charset="-122"/>
                        </a:rPr>
                        <a:t>时</a:t>
                      </a:r>
                      <a:r>
                        <a:rPr lang="en-US" altLang="zh-CN" sz="2700" kern="100" dirty="0">
                          <a:solidFill>
                            <a:schemeClr val="tx1"/>
                          </a:solidFill>
                          <a:effectLst/>
                          <a:latin typeface="微软雅黑" panose="020B0503020204020204" pitchFamily="34" charset="-122"/>
                          <a:ea typeface="微软雅黑" panose="020B0503020204020204" pitchFamily="34" charset="-122"/>
                        </a:rPr>
                        <a:t> </a:t>
                      </a:r>
                      <a:r>
                        <a:rPr lang="zh-CN" sz="2700" kern="100" dirty="0">
                          <a:solidFill>
                            <a:schemeClr val="tx1"/>
                          </a:solidFill>
                          <a:effectLst/>
                          <a:latin typeface="微软雅黑" panose="020B0503020204020204" pitchFamily="34" charset="-122"/>
                          <a:ea typeface="微软雅黑" panose="020B0503020204020204" pitchFamily="34" charset="-122"/>
                        </a:rPr>
                        <a:t>间</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c>
                  <a:txBody>
                    <a:bodyPr/>
                    <a:lstStyle/>
                    <a:p>
                      <a:pPr algn="ctr">
                        <a:spcAft>
                          <a:spcPts val="0"/>
                        </a:spcAft>
                      </a:pPr>
                      <a:r>
                        <a:rPr lang="zh-CN" sz="2700" kern="100" dirty="0">
                          <a:solidFill>
                            <a:schemeClr val="tx1"/>
                          </a:solidFill>
                          <a:effectLst/>
                          <a:latin typeface="微软雅黑" panose="020B0503020204020204" pitchFamily="34" charset="-122"/>
                          <a:ea typeface="微软雅黑" panose="020B0503020204020204" pitchFamily="34" charset="-122"/>
                        </a:rPr>
                        <a:t>条 </a:t>
                      </a:r>
                      <a:r>
                        <a:rPr lang="en-US" altLang="zh-CN" sz="2700" kern="100" dirty="0">
                          <a:solidFill>
                            <a:schemeClr val="tx1"/>
                          </a:solidFill>
                          <a:effectLst/>
                          <a:latin typeface="微软雅黑" panose="020B0503020204020204" pitchFamily="34" charset="-122"/>
                          <a:ea typeface="微软雅黑" panose="020B0503020204020204" pitchFamily="34" charset="-122"/>
                        </a:rPr>
                        <a:t> </a:t>
                      </a:r>
                      <a:r>
                        <a:rPr lang="zh-CN" sz="2700" kern="100" dirty="0">
                          <a:solidFill>
                            <a:schemeClr val="tx1"/>
                          </a:solidFill>
                          <a:effectLst/>
                          <a:latin typeface="微软雅黑" panose="020B0503020204020204" pitchFamily="34" charset="-122"/>
                          <a:ea typeface="微软雅黑" panose="020B0503020204020204" pitchFamily="34" charset="-122"/>
                        </a:rPr>
                        <a:t>约</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c>
                  <a:txBody>
                    <a:bodyPr/>
                    <a:lstStyle/>
                    <a:p>
                      <a:pPr algn="ctr">
                        <a:spcAft>
                          <a:spcPts val="0"/>
                        </a:spcAft>
                      </a:pPr>
                      <a:r>
                        <a:rPr lang="zh-CN" sz="2700" kern="100" dirty="0">
                          <a:solidFill>
                            <a:schemeClr val="tx1"/>
                          </a:solidFill>
                          <a:effectLst/>
                          <a:latin typeface="微软雅黑" panose="020B0503020204020204" pitchFamily="34" charset="-122"/>
                          <a:ea typeface="微软雅黑" panose="020B0503020204020204" pitchFamily="34" charset="-122"/>
                        </a:rPr>
                        <a:t>割占面积</a:t>
                      </a:r>
                      <a:endParaRPr lang="en-US" altLang="zh-CN" sz="2700" kern="100" dirty="0">
                        <a:solidFill>
                          <a:schemeClr val="tx1"/>
                        </a:solidFill>
                        <a:effectLst/>
                        <a:latin typeface="微软雅黑" panose="020B0503020204020204" pitchFamily="34" charset="-122"/>
                        <a:ea typeface="微软雅黑" panose="020B0503020204020204" pitchFamily="34" charset="-122"/>
                      </a:endParaRPr>
                    </a:p>
                    <a:p>
                      <a:pPr algn="ctr">
                        <a:spcAft>
                          <a:spcPts val="0"/>
                        </a:spcAft>
                      </a:pPr>
                      <a:r>
                        <a:rPr lang="en-US" sz="2700" kern="100" dirty="0">
                          <a:solidFill>
                            <a:schemeClr val="tx1"/>
                          </a:solidFill>
                          <a:effectLst/>
                          <a:latin typeface="微软雅黑" panose="020B0503020204020204" pitchFamily="34" charset="-122"/>
                          <a:ea typeface="微软雅黑" panose="020B0503020204020204" pitchFamily="34" charset="-122"/>
                        </a:rPr>
                        <a:t>/</a:t>
                      </a:r>
                      <a:r>
                        <a:rPr lang="zh-CN" sz="2700" kern="100" dirty="0">
                          <a:solidFill>
                            <a:schemeClr val="tx1"/>
                          </a:solidFill>
                          <a:effectLst/>
                          <a:latin typeface="微软雅黑" panose="020B0503020204020204" pitchFamily="34" charset="-122"/>
                          <a:ea typeface="微软雅黑" panose="020B0503020204020204" pitchFamily="34" charset="-122"/>
                        </a:rPr>
                        <a:t>平方千米</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r>
              <a:tr h="853638">
                <a:tc>
                  <a:txBody>
                    <a:bodyPr/>
                    <a:lstStyle/>
                    <a:p>
                      <a:pPr algn="ctr">
                        <a:spcAft>
                          <a:spcPts val="0"/>
                        </a:spcAft>
                      </a:pPr>
                      <a:r>
                        <a:rPr lang="en-US" sz="2700" kern="100" dirty="0">
                          <a:solidFill>
                            <a:schemeClr val="tx1"/>
                          </a:solidFill>
                          <a:effectLst/>
                          <a:latin typeface="微软雅黑" panose="020B0503020204020204" pitchFamily="34" charset="-122"/>
                          <a:ea typeface="微软雅黑" panose="020B0503020204020204" pitchFamily="34" charset="-122"/>
                        </a:rPr>
                        <a:t>1689</a:t>
                      </a:r>
                      <a:r>
                        <a:rPr lang="zh-CN" sz="2700" kern="100" dirty="0">
                          <a:solidFill>
                            <a:schemeClr val="tx1"/>
                          </a:solidFill>
                          <a:effectLst/>
                          <a:latin typeface="微软雅黑" panose="020B0503020204020204" pitchFamily="34" charset="-122"/>
                          <a:ea typeface="微软雅黑" panose="020B0503020204020204" pitchFamily="34" charset="-122"/>
                        </a:rPr>
                        <a:t>年</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c>
                  <a:txBody>
                    <a:bodyPr/>
                    <a:lstStyle/>
                    <a:p>
                      <a:pPr algn="ctr">
                        <a:spcAft>
                          <a:spcPts val="0"/>
                        </a:spcAft>
                      </a:pPr>
                      <a:r>
                        <a:rPr lang="zh-CN" sz="2700" kern="100" dirty="0">
                          <a:solidFill>
                            <a:schemeClr val="tx1"/>
                          </a:solidFill>
                          <a:effectLst/>
                          <a:latin typeface="微软雅黑" panose="020B0503020204020204" pitchFamily="34" charset="-122"/>
                          <a:ea typeface="微软雅黑" panose="020B0503020204020204" pitchFamily="34" charset="-122"/>
                        </a:rPr>
                        <a:t>《尼布楚条约》规定的待议地区</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c>
                  <a:txBody>
                    <a:bodyPr/>
                    <a:lstStyle/>
                    <a:p>
                      <a:pPr algn="ctr">
                        <a:spcAft>
                          <a:spcPts val="0"/>
                        </a:spcAft>
                      </a:pPr>
                      <a:r>
                        <a:rPr lang="en-US" sz="2700" kern="100" dirty="0">
                          <a:solidFill>
                            <a:schemeClr val="tx1"/>
                          </a:solidFill>
                          <a:effectLst/>
                          <a:latin typeface="微软雅黑" panose="020B0503020204020204" pitchFamily="34" charset="-122"/>
                        </a:rPr>
                        <a:t> </a:t>
                      </a:r>
                      <a:r>
                        <a:rPr lang="zh-CN" altLang="en-US" sz="2700" kern="100" dirty="0">
                          <a:solidFill>
                            <a:schemeClr val="tx1"/>
                          </a:solidFill>
                          <a:effectLst/>
                          <a:latin typeface="微软雅黑" panose="020B0503020204020204" pitchFamily="34" charset="-122"/>
                          <a:ea typeface="微软雅黑" panose="020B0503020204020204" pitchFamily="34" charset="-122"/>
                        </a:rPr>
                        <a:t>无</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r>
              <a:tr h="540187">
                <a:tc>
                  <a:txBody>
                    <a:bodyPr/>
                    <a:lstStyle/>
                    <a:p>
                      <a:pPr algn="ctr">
                        <a:spcAft>
                          <a:spcPts val="0"/>
                        </a:spcAft>
                      </a:pPr>
                      <a:r>
                        <a:rPr lang="en-US" sz="2700" kern="100" dirty="0">
                          <a:solidFill>
                            <a:schemeClr val="tx1"/>
                          </a:solidFill>
                          <a:effectLst/>
                          <a:latin typeface="微软雅黑" panose="020B0503020204020204" pitchFamily="34" charset="-122"/>
                          <a:ea typeface="微软雅黑" panose="020B0503020204020204" pitchFamily="34" charset="-122"/>
                        </a:rPr>
                        <a:t>1858</a:t>
                      </a:r>
                      <a:r>
                        <a:rPr lang="zh-CN" sz="2700" kern="100" dirty="0">
                          <a:solidFill>
                            <a:schemeClr val="tx1"/>
                          </a:solidFill>
                          <a:effectLst/>
                          <a:latin typeface="微软雅黑" panose="020B0503020204020204" pitchFamily="34" charset="-122"/>
                          <a:ea typeface="微软雅黑" panose="020B0503020204020204" pitchFamily="34" charset="-122"/>
                        </a:rPr>
                        <a:t>年</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c>
                  <a:txBody>
                    <a:bodyPr/>
                    <a:lstStyle/>
                    <a:p>
                      <a:pPr algn="ctr">
                        <a:spcAft>
                          <a:spcPts val="0"/>
                        </a:spcAft>
                      </a:pPr>
                      <a:r>
                        <a:rPr lang="zh-CN" sz="2700" kern="100" dirty="0">
                          <a:solidFill>
                            <a:schemeClr val="tx1"/>
                          </a:solidFill>
                          <a:effectLst/>
                          <a:latin typeface="微软雅黑" panose="020B0503020204020204" pitchFamily="34" charset="-122"/>
                          <a:ea typeface="微软雅黑" panose="020B0503020204020204" pitchFamily="34" charset="-122"/>
                        </a:rPr>
                        <a:t>《瑷珲条约》</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c>
                  <a:txBody>
                    <a:bodyPr/>
                    <a:lstStyle/>
                    <a:p>
                      <a:pPr algn="ctr">
                        <a:spcAft>
                          <a:spcPts val="0"/>
                        </a:spcAft>
                      </a:pPr>
                      <a:r>
                        <a:rPr lang="en-US" sz="2700" kern="100" dirty="0">
                          <a:solidFill>
                            <a:schemeClr val="tx1"/>
                          </a:solidFill>
                          <a:effectLst/>
                          <a:latin typeface="微软雅黑" panose="020B0503020204020204" pitchFamily="34" charset="-122"/>
                        </a:rPr>
                        <a:t>60</a:t>
                      </a:r>
                      <a:r>
                        <a:rPr lang="zh-CN" sz="2700" kern="100" dirty="0">
                          <a:solidFill>
                            <a:schemeClr val="tx1"/>
                          </a:solidFill>
                          <a:effectLst/>
                          <a:latin typeface="微软雅黑" panose="020B0503020204020204" pitchFamily="34" charset="-122"/>
                          <a:ea typeface="微软雅黑" panose="020B0503020204020204" pitchFamily="34" charset="-122"/>
                        </a:rPr>
                        <a:t>多万</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r>
              <a:tr h="540187">
                <a:tc>
                  <a:txBody>
                    <a:bodyPr/>
                    <a:lstStyle/>
                    <a:p>
                      <a:pPr algn="ctr">
                        <a:spcAft>
                          <a:spcPts val="0"/>
                        </a:spcAft>
                      </a:pPr>
                      <a:r>
                        <a:rPr lang="en-US" sz="2700" kern="100" dirty="0">
                          <a:solidFill>
                            <a:schemeClr val="tx1"/>
                          </a:solidFill>
                          <a:effectLst/>
                          <a:latin typeface="微软雅黑" panose="020B0503020204020204" pitchFamily="34" charset="-122"/>
                          <a:ea typeface="微软雅黑" panose="020B0503020204020204" pitchFamily="34" charset="-122"/>
                        </a:rPr>
                        <a:t>1860</a:t>
                      </a:r>
                      <a:r>
                        <a:rPr lang="zh-CN" sz="2700" kern="100" dirty="0">
                          <a:solidFill>
                            <a:schemeClr val="tx1"/>
                          </a:solidFill>
                          <a:effectLst/>
                          <a:latin typeface="微软雅黑" panose="020B0503020204020204" pitchFamily="34" charset="-122"/>
                          <a:ea typeface="微软雅黑" panose="020B0503020204020204" pitchFamily="34" charset="-122"/>
                        </a:rPr>
                        <a:t>年</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c>
                  <a:txBody>
                    <a:bodyPr/>
                    <a:lstStyle/>
                    <a:p>
                      <a:pPr algn="ctr">
                        <a:spcAft>
                          <a:spcPts val="0"/>
                        </a:spcAft>
                      </a:pPr>
                      <a:r>
                        <a:rPr lang="zh-CN" sz="2700" kern="100" dirty="0">
                          <a:solidFill>
                            <a:schemeClr val="tx1"/>
                          </a:solidFill>
                          <a:effectLst/>
                          <a:latin typeface="微软雅黑" panose="020B0503020204020204" pitchFamily="34" charset="-122"/>
                          <a:ea typeface="微软雅黑" panose="020B0503020204020204" pitchFamily="34" charset="-122"/>
                        </a:rPr>
                        <a:t>《北京条约》</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c>
                  <a:txBody>
                    <a:bodyPr/>
                    <a:lstStyle/>
                    <a:p>
                      <a:pPr algn="ctr">
                        <a:spcAft>
                          <a:spcPts val="0"/>
                        </a:spcAft>
                      </a:pPr>
                      <a:r>
                        <a:rPr lang="zh-CN" sz="2700" kern="100" dirty="0">
                          <a:solidFill>
                            <a:schemeClr val="tx1"/>
                          </a:solidFill>
                          <a:effectLst/>
                          <a:latin typeface="微软雅黑" panose="020B0503020204020204" pitchFamily="34" charset="-122"/>
                          <a:ea typeface="微软雅黑" panose="020B0503020204020204" pitchFamily="34" charset="-122"/>
                        </a:rPr>
                        <a:t>约</a:t>
                      </a:r>
                      <a:r>
                        <a:rPr lang="en-US" sz="2700" kern="100" dirty="0">
                          <a:solidFill>
                            <a:schemeClr val="tx1"/>
                          </a:solidFill>
                          <a:effectLst/>
                          <a:latin typeface="微软雅黑" panose="020B0503020204020204" pitchFamily="34" charset="-122"/>
                        </a:rPr>
                        <a:t>40</a:t>
                      </a:r>
                      <a:r>
                        <a:rPr lang="zh-CN" sz="2700" kern="100" dirty="0">
                          <a:solidFill>
                            <a:schemeClr val="tx1"/>
                          </a:solidFill>
                          <a:effectLst/>
                          <a:latin typeface="微软雅黑" panose="020B0503020204020204" pitchFamily="34" charset="-122"/>
                          <a:ea typeface="微软雅黑" panose="020B0503020204020204" pitchFamily="34" charset="-122"/>
                        </a:rPr>
                        <a:t>万</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r>
              <a:tr h="853638">
                <a:tc>
                  <a:txBody>
                    <a:bodyPr/>
                    <a:lstStyle/>
                    <a:p>
                      <a:pPr algn="ctr">
                        <a:spcAft>
                          <a:spcPts val="0"/>
                        </a:spcAft>
                      </a:pPr>
                      <a:r>
                        <a:rPr lang="en-US" sz="2700" kern="100" dirty="0">
                          <a:solidFill>
                            <a:schemeClr val="tx1"/>
                          </a:solidFill>
                          <a:effectLst/>
                          <a:latin typeface="微软雅黑" panose="020B0503020204020204" pitchFamily="34" charset="-122"/>
                          <a:ea typeface="微软雅黑" panose="020B0503020204020204" pitchFamily="34" charset="-122"/>
                        </a:rPr>
                        <a:t>1860</a:t>
                      </a:r>
                      <a:r>
                        <a:rPr lang="zh-CN" sz="2700" kern="100" dirty="0">
                          <a:solidFill>
                            <a:schemeClr val="tx1"/>
                          </a:solidFill>
                          <a:effectLst/>
                          <a:latin typeface="微软雅黑" panose="020B0503020204020204" pitchFamily="34" charset="-122"/>
                          <a:ea typeface="微软雅黑" panose="020B0503020204020204" pitchFamily="34" charset="-122"/>
                        </a:rPr>
                        <a:t>年和</a:t>
                      </a:r>
                      <a:r>
                        <a:rPr lang="en-US" sz="2700" kern="100" dirty="0">
                          <a:solidFill>
                            <a:schemeClr val="tx1"/>
                          </a:solidFill>
                          <a:effectLst/>
                          <a:latin typeface="微软雅黑" panose="020B0503020204020204" pitchFamily="34" charset="-122"/>
                          <a:ea typeface="微软雅黑" panose="020B0503020204020204" pitchFamily="34" charset="-122"/>
                        </a:rPr>
                        <a:t>1864</a:t>
                      </a:r>
                      <a:r>
                        <a:rPr lang="zh-CN" sz="2700" kern="100" dirty="0">
                          <a:solidFill>
                            <a:schemeClr val="tx1"/>
                          </a:solidFill>
                          <a:effectLst/>
                          <a:latin typeface="微软雅黑" panose="020B0503020204020204" pitchFamily="34" charset="-122"/>
                          <a:ea typeface="微软雅黑" panose="020B0503020204020204" pitchFamily="34" charset="-122"/>
                        </a:rPr>
                        <a:t>年</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c>
                  <a:txBody>
                    <a:bodyPr/>
                    <a:lstStyle/>
                    <a:p>
                      <a:pPr algn="ctr">
                        <a:spcAft>
                          <a:spcPts val="0"/>
                        </a:spcAft>
                      </a:pPr>
                      <a:r>
                        <a:rPr lang="zh-CN" sz="2700" kern="100" dirty="0">
                          <a:solidFill>
                            <a:schemeClr val="tx1"/>
                          </a:solidFill>
                          <a:effectLst/>
                          <a:latin typeface="微软雅黑" panose="020B0503020204020204" pitchFamily="34" charset="-122"/>
                          <a:ea typeface="微软雅黑" panose="020B0503020204020204" pitchFamily="34" charset="-122"/>
                        </a:rPr>
                        <a:t>《北京条约》和《勘分西北界约记》</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c>
                  <a:txBody>
                    <a:bodyPr/>
                    <a:lstStyle/>
                    <a:p>
                      <a:pPr algn="ctr">
                        <a:spcAft>
                          <a:spcPts val="0"/>
                        </a:spcAft>
                      </a:pPr>
                      <a:r>
                        <a:rPr lang="en-US" sz="2700" kern="100" dirty="0">
                          <a:solidFill>
                            <a:schemeClr val="tx1"/>
                          </a:solidFill>
                          <a:effectLst/>
                          <a:latin typeface="微软雅黑" panose="020B0503020204020204" pitchFamily="34" charset="-122"/>
                        </a:rPr>
                        <a:t>44</a:t>
                      </a:r>
                      <a:r>
                        <a:rPr lang="zh-CN" sz="2700" kern="100" dirty="0">
                          <a:solidFill>
                            <a:schemeClr val="tx1"/>
                          </a:solidFill>
                          <a:effectLst/>
                          <a:latin typeface="微软雅黑" panose="020B0503020204020204" pitchFamily="34" charset="-122"/>
                          <a:ea typeface="微软雅黑" panose="020B0503020204020204" pitchFamily="34" charset="-122"/>
                        </a:rPr>
                        <a:t>多万</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r>
              <a:tr h="853638">
                <a:tc>
                  <a:txBody>
                    <a:bodyPr/>
                    <a:lstStyle/>
                    <a:p>
                      <a:pPr algn="ctr">
                        <a:spcAft>
                          <a:spcPts val="0"/>
                        </a:spcAft>
                      </a:pPr>
                      <a:r>
                        <a:rPr lang="en-US" sz="2700" kern="100" dirty="0">
                          <a:solidFill>
                            <a:schemeClr val="tx1"/>
                          </a:solidFill>
                          <a:effectLst/>
                          <a:latin typeface="微软雅黑" panose="020B0503020204020204" pitchFamily="34" charset="-122"/>
                          <a:ea typeface="微软雅黑" panose="020B0503020204020204" pitchFamily="34" charset="-122"/>
                        </a:rPr>
                        <a:t>1881</a:t>
                      </a:r>
                      <a:r>
                        <a:rPr lang="zh-CN" sz="2700" kern="100" dirty="0">
                          <a:solidFill>
                            <a:schemeClr val="tx1"/>
                          </a:solidFill>
                          <a:effectLst/>
                          <a:latin typeface="微软雅黑" panose="020B0503020204020204" pitchFamily="34" charset="-122"/>
                          <a:ea typeface="微软雅黑" panose="020B0503020204020204" pitchFamily="34" charset="-122"/>
                        </a:rPr>
                        <a:t>年</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c>
                  <a:txBody>
                    <a:bodyPr/>
                    <a:lstStyle/>
                    <a:p>
                      <a:pPr algn="ctr">
                        <a:spcAft>
                          <a:spcPts val="0"/>
                        </a:spcAft>
                      </a:pPr>
                      <a:r>
                        <a:rPr lang="zh-CN" sz="2700" kern="100" dirty="0">
                          <a:solidFill>
                            <a:schemeClr val="tx1"/>
                          </a:solidFill>
                          <a:effectLst/>
                          <a:latin typeface="微软雅黑" panose="020B0503020204020204" pitchFamily="34" charset="-122"/>
                          <a:ea typeface="微软雅黑" panose="020B0503020204020204" pitchFamily="34" charset="-122"/>
                        </a:rPr>
                        <a:t>《改订条约》和</a:t>
                      </a:r>
                      <a:r>
                        <a:rPr lang="en-US" sz="2700" kern="100" dirty="0">
                          <a:solidFill>
                            <a:schemeClr val="tx1"/>
                          </a:solidFill>
                          <a:effectLst/>
                          <a:latin typeface="微软雅黑" panose="020B0503020204020204" pitchFamily="34" charset="-122"/>
                        </a:rPr>
                        <a:t>5</a:t>
                      </a:r>
                      <a:r>
                        <a:rPr lang="zh-CN" sz="2700" kern="100" dirty="0">
                          <a:solidFill>
                            <a:schemeClr val="tx1"/>
                          </a:solidFill>
                          <a:effectLst/>
                          <a:latin typeface="微软雅黑" panose="020B0503020204020204" pitchFamily="34" charset="-122"/>
                          <a:ea typeface="微软雅黑" panose="020B0503020204020204" pitchFamily="34" charset="-122"/>
                        </a:rPr>
                        <a:t>个勘界议定书</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c>
                  <a:txBody>
                    <a:bodyPr/>
                    <a:lstStyle/>
                    <a:p>
                      <a:pPr algn="ctr">
                        <a:spcAft>
                          <a:spcPts val="0"/>
                        </a:spcAft>
                      </a:pPr>
                      <a:r>
                        <a:rPr lang="en-US" sz="2700" kern="100" dirty="0">
                          <a:solidFill>
                            <a:schemeClr val="tx1"/>
                          </a:solidFill>
                          <a:effectLst/>
                          <a:latin typeface="微软雅黑" panose="020B0503020204020204" pitchFamily="34" charset="-122"/>
                        </a:rPr>
                        <a:t>7</a:t>
                      </a:r>
                      <a:r>
                        <a:rPr lang="zh-CN" sz="2700" kern="100" dirty="0">
                          <a:solidFill>
                            <a:schemeClr val="tx1"/>
                          </a:solidFill>
                          <a:effectLst/>
                          <a:latin typeface="微软雅黑" panose="020B0503020204020204" pitchFamily="34" charset="-122"/>
                          <a:ea typeface="微软雅黑" panose="020B0503020204020204" pitchFamily="34" charset="-122"/>
                        </a:rPr>
                        <a:t>万多</a:t>
                      </a:r>
                      <a:endParaRPr lang="zh-CN" sz="2700"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0" marR="68580" marT="0" marB="0" anchor="ct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4" name="组合 18433"/>
          <p:cNvGrpSpPr/>
          <p:nvPr/>
        </p:nvGrpSpPr>
        <p:grpSpPr bwMode="auto">
          <a:xfrm>
            <a:off x="3359291" y="358293"/>
            <a:ext cx="5768833" cy="2020887"/>
            <a:chOff x="690" y="217"/>
            <a:chExt cx="4218" cy="1477"/>
          </a:xfrm>
          <a:noFill/>
        </p:grpSpPr>
        <p:pic>
          <p:nvPicPr>
            <p:cNvPr id="30722" name="图片 18434" descr="15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90" y="217"/>
              <a:ext cx="2790" cy="147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sp>
          <p:nvSpPr>
            <p:cNvPr id="30723" name="文本框 18435"/>
            <p:cNvSpPr txBox="1">
              <a:spLocks noChangeArrowheads="1"/>
            </p:cNvSpPr>
            <p:nvPr/>
          </p:nvSpPr>
          <p:spPr bwMode="auto">
            <a:xfrm>
              <a:off x="2844" y="1098"/>
              <a:ext cx="2064" cy="5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50000"/>
                </a:spcBef>
              </a:pPr>
              <a:r>
                <a:rPr lang="zh-CN" altLang="en-US" sz="4400" b="1" dirty="0">
                  <a:latin typeface="Times New Roman" panose="02020603050405020304" pitchFamily="18" charset="0"/>
                  <a:ea typeface="微软雅黑" panose="020B0503020204020204" pitchFamily="34" charset="-122"/>
                </a:rPr>
                <a:t>平方公里</a:t>
              </a:r>
              <a:endParaRPr lang="zh-CN" altLang="en-US" sz="2400" dirty="0">
                <a:latin typeface="Times New Roman" panose="02020603050405020304" pitchFamily="18" charset="0"/>
                <a:ea typeface="微软雅黑" panose="020B0503020204020204" pitchFamily="34" charset="-122"/>
              </a:endParaRPr>
            </a:p>
          </p:txBody>
        </p:sp>
      </p:grpSp>
      <p:sp>
        <p:nvSpPr>
          <p:cNvPr id="2" name="文本框 18436"/>
          <p:cNvSpPr txBox="1">
            <a:spLocks noChangeArrowheads="1"/>
          </p:cNvSpPr>
          <p:nvPr/>
        </p:nvSpPr>
        <p:spPr bwMode="auto">
          <a:xfrm>
            <a:off x="1631504" y="4060504"/>
            <a:ext cx="9721080" cy="2308324"/>
          </a:xfrm>
          <a:prstGeom prst="rect">
            <a:avLst/>
          </a:prstGeom>
          <a:no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俄国从十九世纪五十年代末开始</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通过一系列不平等条约</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割了</a:t>
            </a:r>
            <a:r>
              <a:rPr lang="en-US" altLang="zh-CN" sz="3200" b="1" dirty="0">
                <a:latin typeface="微软雅黑" panose="020B0503020204020204" pitchFamily="34" charset="-122"/>
                <a:ea typeface="微软雅黑" panose="020B0503020204020204" pitchFamily="34" charset="-122"/>
              </a:rPr>
              <a:t>150</a:t>
            </a:r>
            <a:r>
              <a:rPr lang="zh-CN" altLang="en-US" sz="3200" b="1" dirty="0">
                <a:latin typeface="微软雅黑" panose="020B0503020204020204" pitchFamily="34" charset="-122"/>
                <a:ea typeface="微软雅黑" panose="020B0503020204020204" pitchFamily="34" charset="-122"/>
              </a:rPr>
              <a:t>多万平方公里的中国领土</a:t>
            </a:r>
            <a:r>
              <a:rPr lang="en-US" altLang="zh-CN" sz="3200" b="1" dirty="0">
                <a:latin typeface="微软雅黑" panose="020B0503020204020204" pitchFamily="34" charset="-122"/>
                <a:ea typeface="微软雅黑" panose="020B0503020204020204" pitchFamily="34" charset="-122"/>
              </a:rPr>
              <a:t>,</a:t>
            </a:r>
            <a:r>
              <a:rPr lang="zh-CN" altLang="en-US" sz="3200" b="1" dirty="0">
                <a:latin typeface="微软雅黑" panose="020B0503020204020204" pitchFamily="34" charset="-122"/>
                <a:ea typeface="微软雅黑" panose="020B0503020204020204" pitchFamily="34" charset="-122"/>
              </a:rPr>
              <a:t>相当于</a:t>
            </a:r>
            <a:r>
              <a:rPr lang="en-US" altLang="zh-CN" sz="3200" b="1" dirty="0">
                <a:latin typeface="微软雅黑" panose="020B0503020204020204" pitchFamily="34" charset="-122"/>
                <a:ea typeface="微软雅黑" panose="020B0503020204020204" pitchFamily="34" charset="-122"/>
              </a:rPr>
              <a:t>15</a:t>
            </a:r>
            <a:r>
              <a:rPr lang="zh-CN" altLang="en-US" sz="3200" b="1" dirty="0">
                <a:latin typeface="微软雅黑" panose="020B0503020204020204" pitchFamily="34" charset="-122"/>
                <a:ea typeface="微软雅黑" panose="020B0503020204020204" pitchFamily="34" charset="-122"/>
              </a:rPr>
              <a:t>个浙江省的面积</a:t>
            </a:r>
            <a:r>
              <a:rPr lang="en-US" altLang="zh-CN" sz="3200" b="1" dirty="0">
                <a:latin typeface="微软雅黑" panose="020B0503020204020204" pitchFamily="34" charset="-122"/>
                <a:ea typeface="微软雅黑" panose="020B0503020204020204" pitchFamily="34" charset="-122"/>
              </a:rPr>
              <a:t>,3</a:t>
            </a:r>
            <a:r>
              <a:rPr lang="zh-CN" altLang="en-US" sz="3200" b="1" dirty="0">
                <a:latin typeface="微软雅黑" panose="020B0503020204020204" pitchFamily="34" charset="-122"/>
                <a:ea typeface="微软雅黑" panose="020B0503020204020204" pitchFamily="34" charset="-122"/>
              </a:rPr>
              <a:t>个法国，</a:t>
            </a:r>
            <a:r>
              <a:rPr lang="en-US" altLang="zh-CN" sz="3200" b="1" dirty="0">
                <a:latin typeface="微软雅黑" panose="020B0503020204020204" pitchFamily="34" charset="-122"/>
                <a:ea typeface="微软雅黑" panose="020B0503020204020204" pitchFamily="34" charset="-122"/>
              </a:rPr>
              <a:t>12</a:t>
            </a:r>
            <a:r>
              <a:rPr lang="zh-CN" altLang="en-US" sz="3200" b="1" dirty="0">
                <a:latin typeface="微软雅黑" panose="020B0503020204020204" pitchFamily="34" charset="-122"/>
                <a:ea typeface="微软雅黑" panose="020B0503020204020204" pitchFamily="34" charset="-122"/>
              </a:rPr>
              <a:t>个捷克斯洛伐克！</a:t>
            </a:r>
            <a:endParaRPr lang="zh-CN" altLang="en-US" sz="3200" b="1" dirty="0">
              <a:latin typeface="微软雅黑" panose="020B0503020204020204" pitchFamily="34" charset="-122"/>
              <a:ea typeface="微软雅黑" panose="020B0503020204020204" pitchFamily="34" charset="-122"/>
            </a:endParaRPr>
          </a:p>
        </p:txBody>
      </p:sp>
      <p:sp>
        <p:nvSpPr>
          <p:cNvPr id="3" name="文本框 18437"/>
          <p:cNvSpPr txBox="1">
            <a:spLocks noChangeArrowheads="1"/>
          </p:cNvSpPr>
          <p:nvPr/>
        </p:nvSpPr>
        <p:spPr bwMode="auto">
          <a:xfrm>
            <a:off x="1790700" y="2565400"/>
            <a:ext cx="8985820" cy="1308884"/>
          </a:xfrm>
          <a:prstGeom prst="rect">
            <a:avLst/>
          </a:prstGeom>
          <a:noFill/>
        </p:spPr>
        <p:style>
          <a:lnRef idx="2">
            <a:schemeClr val="dk1"/>
          </a:lnRef>
          <a:fillRef idx="1">
            <a:schemeClr val="lt1"/>
          </a:fillRef>
          <a:effectRef idx="0">
            <a:schemeClr val="dk1"/>
          </a:effectRef>
          <a:fontRef idx="minor">
            <a:schemeClr val="dk1"/>
          </a:fontRef>
        </p:style>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a:defRPr>
                <a:solidFill>
                  <a:schemeClr val="tx1"/>
                </a:solidFill>
                <a:latin typeface="Calibri" panose="020F0502020204030204" pitchFamily="34" charset="0"/>
                <a:ea typeface="宋体" panose="02010600030101010101" pitchFamily="2" charset="-122"/>
              </a:defRPr>
            </a:lvl2pPr>
            <a:lvl3pPr>
              <a:defRPr>
                <a:solidFill>
                  <a:schemeClr val="tx1"/>
                </a:solidFill>
                <a:latin typeface="Calibri" panose="020F0502020204030204" pitchFamily="34" charset="0"/>
                <a:ea typeface="宋体" panose="02010600030101010101" pitchFamily="2" charset="-122"/>
              </a:defRPr>
            </a:lvl3pPr>
            <a:lvl4pPr>
              <a:defRPr>
                <a:solidFill>
                  <a:schemeClr val="tx1"/>
                </a:solidFill>
                <a:latin typeface="Calibri" panose="020F0502020204030204" pitchFamily="34" charset="0"/>
                <a:ea typeface="宋体" panose="02010600030101010101" pitchFamily="2" charset="-122"/>
              </a:defRPr>
            </a:lvl4pPr>
            <a:lvl5pPr>
              <a:defRPr>
                <a:solidFill>
                  <a:schemeClr val="tx1"/>
                </a:solidFill>
                <a:latin typeface="Calibri" panose="020F050202020403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50000"/>
              </a:lnSpc>
              <a:spcBef>
                <a:spcPct val="50000"/>
              </a:spcBef>
            </a:pPr>
            <a:r>
              <a:rPr lang="zh-CN" altLang="en-US" sz="2800" b="1" dirty="0">
                <a:latin typeface="微软雅黑" panose="020B0503020204020204" pitchFamily="34" charset="-122"/>
                <a:ea typeface="微软雅黑" panose="020B0503020204020204" pitchFamily="34" charset="-122"/>
              </a:rPr>
              <a:t>马克思说：“在第二次鸦片战争中</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俄国不花费一文钱</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不发动一兵一卒</a:t>
            </a:r>
            <a:r>
              <a:rPr lang="en-US" altLang="zh-CN" sz="2800" b="1" dirty="0">
                <a:latin typeface="微软雅黑" panose="020B0503020204020204" pitchFamily="34" charset="-122"/>
                <a:ea typeface="微软雅黑" panose="020B0503020204020204" pitchFamily="34" charset="-122"/>
              </a:rPr>
              <a:t>,</a:t>
            </a:r>
            <a:r>
              <a:rPr lang="zh-CN" altLang="en-US" sz="2800" b="1" dirty="0">
                <a:latin typeface="微软雅黑" panose="020B0503020204020204" pitchFamily="34" charset="-122"/>
                <a:ea typeface="微软雅黑" panose="020B0503020204020204" pitchFamily="34" charset="-122"/>
              </a:rPr>
              <a:t>而比任何一个参战国得到了更多的好处”</a:t>
            </a:r>
            <a:endParaRPr lang="en-US" altLang="zh-CN" sz="36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8434"/>
                                        </p:tgtEl>
                                        <p:attrNameLst>
                                          <p:attrName>style.visibility</p:attrName>
                                        </p:attrNameLst>
                                      </p:cBhvr>
                                      <p:to>
                                        <p:strVal val="visible"/>
                                      </p:to>
                                    </p:set>
                                    <p:anim calcmode="lin" valueType="num">
                                      <p:cBhvr>
                                        <p:cTn id="7" dur="500" fill="hold"/>
                                        <p:tgtEl>
                                          <p:spTgt spid="18434"/>
                                        </p:tgtEl>
                                        <p:attrNameLst>
                                          <p:attrName>ppt_w</p:attrName>
                                        </p:attrNameLst>
                                      </p:cBhvr>
                                      <p:tavLst>
                                        <p:tav tm="0">
                                          <p:val>
                                            <p:fltVal val="0"/>
                                          </p:val>
                                        </p:tav>
                                        <p:tav tm="100000">
                                          <p:val>
                                            <p:strVal val="#ppt_w"/>
                                          </p:val>
                                        </p:tav>
                                      </p:tavLst>
                                    </p:anim>
                                    <p:anim calcmode="lin" valueType="num">
                                      <p:cBhvr>
                                        <p:cTn id="8" dur="500" fill="hold"/>
                                        <p:tgtEl>
                                          <p:spTgt spid="18434"/>
                                        </p:tgtEl>
                                        <p:attrNameLst>
                                          <p:attrName>ppt_h</p:attrName>
                                        </p:attrNameLst>
                                      </p:cBhvr>
                                      <p:tavLst>
                                        <p:tav tm="0">
                                          <p:val>
                                            <p:fltVal val="0"/>
                                          </p:val>
                                        </p:tav>
                                        <p:tav tm="100000">
                                          <p:val>
                                            <p:strVal val="#ppt_h"/>
                                          </p:val>
                                        </p:tav>
                                      </p:tavLst>
                                    </p:anim>
                                  </p:childTnLst>
                                  <p:subTnLst>
                                    <p:audio>
                                      <p:cMediaNode>
                                        <p:cTn display="0" masterRel="sameClick">
                                          <p:stCondLst>
                                            <p:cond evt="begin" delay="0">
                                              <p:tn val="5"/>
                                            </p:cond>
                                          </p:stCondLst>
                                          <p:endCondLst>
                                            <p:cond evt="onStopAudio" delay="0">
                                              <p:tgtEl>
                                                <p:sldTgt/>
                                              </p:tgtEl>
                                            </p:cond>
                                          </p:endCondLst>
                                        </p:cTn>
                                        <p:tgtEl>
                                          <p:sndTgt r:embed="rId2" name="explode.wav"/>
                                        </p:tgtEl>
                                      </p:cMediaNode>
                                    </p:audio>
                                  </p:subTnLst>
                                </p:cTn>
                              </p:par>
                            </p:childTnLst>
                          </p:cTn>
                        </p:par>
                        <p:par>
                          <p:cTn id="9" fill="hold">
                            <p:stCondLst>
                              <p:cond delay="500"/>
                            </p:stCondLst>
                            <p:childTnLst>
                              <p:par>
                                <p:cTn id="10" presetID="1" presetClass="entr" presetSubtype="0" fill="hold" grpId="0" nodeType="afterEffect">
                                  <p:stCondLst>
                                    <p:cond delay="0"/>
                                  </p:stCondLst>
                                  <p:childTnLst>
                                    <p:set>
                                      <p:cBhvr>
                                        <p:cTn id="11" dur="1" fill="hold">
                                          <p:stCondLst>
                                            <p:cond delay="499"/>
                                          </p:stCondLst>
                                        </p:cTn>
                                        <p:tgtEl>
                                          <p:spTgt spid="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ppt_x</p:attrName>
                                        </p:attrNameLst>
                                      </p:cBhvr>
                                      <p:tavLst>
                                        <p:tav tm="0">
                                          <p:val>
                                            <p:strVal val="#ppt_x"/>
                                          </p:val>
                                        </p:tav>
                                        <p:tav tm="100000">
                                          <p:val>
                                            <p:strVal val="#ppt_x"/>
                                          </p:val>
                                        </p:tav>
                                      </p:tavLst>
                                    </p:anim>
                                    <p:anim calcmode="lin" valueType="num">
                                      <p:cBhvr>
                                        <p:cTn id="1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ldLvl="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矩形 1"/>
          <p:cNvSpPr>
            <a:spLocks noChangeArrowheads="1"/>
          </p:cNvSpPr>
          <p:nvPr/>
        </p:nvSpPr>
        <p:spPr bwMode="auto">
          <a:xfrm>
            <a:off x="2495550" y="476250"/>
            <a:ext cx="720090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a:latin typeface="微软雅黑" panose="020B0503020204020204" pitchFamily="34" charset="-122"/>
                <a:ea typeface="微软雅黑" panose="020B0503020204020204" pitchFamily="34" charset="-122"/>
              </a:rPr>
              <a:t>展示</a:t>
            </a:r>
            <a:r>
              <a:rPr lang="en-US" altLang="zh-CN" sz="3200" b="1">
                <a:latin typeface="微软雅黑" panose="020B0503020204020204" pitchFamily="34" charset="-122"/>
                <a:ea typeface="微软雅黑" panose="020B0503020204020204" pitchFamily="34" charset="-122"/>
              </a:rPr>
              <a:t>《</a:t>
            </a:r>
            <a:r>
              <a:rPr lang="zh-CN" altLang="en-US" sz="3200" b="1">
                <a:latin typeface="微软雅黑" panose="020B0503020204020204" pitchFamily="34" charset="-122"/>
                <a:ea typeface="微软雅黑" panose="020B0503020204020204" pitchFamily="34" charset="-122"/>
              </a:rPr>
              <a:t>天津条约</a:t>
            </a:r>
            <a:r>
              <a:rPr lang="en-US" altLang="zh-CN" sz="3200" b="1">
                <a:latin typeface="微软雅黑" panose="020B0503020204020204" pitchFamily="34" charset="-122"/>
                <a:ea typeface="微软雅黑" panose="020B0503020204020204" pitchFamily="34" charset="-122"/>
              </a:rPr>
              <a:t>》</a:t>
            </a:r>
            <a:r>
              <a:rPr lang="zh-CN" altLang="en-US" sz="3200" b="1">
                <a:latin typeface="微软雅黑" panose="020B0503020204020204" pitchFamily="34" charset="-122"/>
                <a:ea typeface="微软雅黑" panose="020B0503020204020204" pitchFamily="34" charset="-122"/>
              </a:rPr>
              <a:t>和</a:t>
            </a:r>
            <a:r>
              <a:rPr lang="en-US" altLang="zh-CN" sz="3200" b="1">
                <a:latin typeface="微软雅黑" panose="020B0503020204020204" pitchFamily="34" charset="-122"/>
                <a:ea typeface="微软雅黑" panose="020B0503020204020204" pitchFamily="34" charset="-122"/>
              </a:rPr>
              <a:t>《</a:t>
            </a:r>
            <a:r>
              <a:rPr lang="zh-CN" altLang="en-US" sz="3200" b="1">
                <a:latin typeface="微软雅黑" panose="020B0503020204020204" pitchFamily="34" charset="-122"/>
                <a:ea typeface="微软雅黑" panose="020B0503020204020204" pitchFamily="34" charset="-122"/>
              </a:rPr>
              <a:t>北京条约</a:t>
            </a:r>
            <a:r>
              <a:rPr lang="en-US" altLang="zh-CN" sz="3200" b="1">
                <a:latin typeface="微软雅黑" panose="020B0503020204020204" pitchFamily="34" charset="-122"/>
                <a:ea typeface="微软雅黑" panose="020B0503020204020204" pitchFamily="34" charset="-122"/>
              </a:rPr>
              <a:t>》</a:t>
            </a:r>
            <a:r>
              <a:rPr lang="zh-CN" altLang="en-US" sz="3200" b="1">
                <a:latin typeface="微软雅黑" panose="020B0503020204020204" pitchFamily="34" charset="-122"/>
                <a:ea typeface="微软雅黑" panose="020B0503020204020204" pitchFamily="34" charset="-122"/>
              </a:rPr>
              <a:t>内容</a:t>
            </a:r>
            <a:endParaRPr lang="zh-CN" altLang="zh-CN" sz="3200" b="1">
              <a:latin typeface="微软雅黑" panose="020B0503020204020204" pitchFamily="34" charset="-122"/>
              <a:ea typeface="微软雅黑" panose="020B0503020204020204" pitchFamily="34" charset="-122"/>
            </a:endParaRPr>
          </a:p>
        </p:txBody>
      </p:sp>
      <p:graphicFrame>
        <p:nvGraphicFramePr>
          <p:cNvPr id="3" name="表格 2"/>
          <p:cNvGraphicFramePr>
            <a:graphicFrameLocks noGrp="1"/>
          </p:cNvGraphicFramePr>
          <p:nvPr/>
        </p:nvGraphicFramePr>
        <p:xfrm>
          <a:off x="1735339" y="1268760"/>
          <a:ext cx="8569325" cy="3857371"/>
        </p:xfrm>
        <a:graphic>
          <a:graphicData uri="http://schemas.openxmlformats.org/drawingml/2006/table">
            <a:tbl>
              <a:tblPr>
                <a:tableStyleId>{BC89EF96-8CEA-46FF-86C4-4CE0E7609802}</a:tableStyleId>
              </a:tblPr>
              <a:tblGrid>
                <a:gridCol w="4032885"/>
                <a:gridCol w="4536440"/>
              </a:tblGrid>
              <a:tr h="575945">
                <a:tc gridSpan="2">
                  <a:txBody>
                    <a:bodyPr/>
                    <a:lstStyle/>
                    <a:p>
                      <a:pPr algn="ctr">
                        <a:lnSpc>
                          <a:spcPct val="150000"/>
                        </a:lnSpc>
                        <a:spcAft>
                          <a:spcPts val="0"/>
                        </a:spcAft>
                      </a:pPr>
                      <a:r>
                        <a:rPr lang="zh-CN" sz="2400" b="1" kern="100" dirty="0">
                          <a:solidFill>
                            <a:schemeClr val="tx1"/>
                          </a:solidFill>
                          <a:effectLst/>
                          <a:latin typeface="微软雅黑" panose="020B0503020204020204" pitchFamily="34" charset="-122"/>
                          <a:ea typeface="微软雅黑" panose="020B0503020204020204" pitchFamily="34" charset="-122"/>
                        </a:rPr>
                        <a:t>比较分析《天津条约》和《北京条约》</a:t>
                      </a:r>
                      <a:endParaRPr lang="zh-CN" sz="24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tc>
                <a:tc hMerge="1">
                  <a:tcPr/>
                </a:tc>
              </a:tr>
              <a:tr h="427355">
                <a:tc>
                  <a:txBody>
                    <a:bodyPr/>
                    <a:lstStyle/>
                    <a:p>
                      <a:pPr algn="l">
                        <a:lnSpc>
                          <a:spcPct val="150000"/>
                        </a:lnSpc>
                        <a:spcAft>
                          <a:spcPts val="0"/>
                        </a:spcAft>
                      </a:pPr>
                      <a:r>
                        <a:rPr lang="zh-CN" sz="2400" b="1" kern="100" dirty="0">
                          <a:solidFill>
                            <a:schemeClr val="tx1"/>
                          </a:solidFill>
                          <a:effectLst/>
                          <a:latin typeface="微软雅黑" panose="020B0503020204020204" pitchFamily="34" charset="-122"/>
                          <a:ea typeface="微软雅黑" panose="020B0503020204020204" pitchFamily="34" charset="-122"/>
                        </a:rPr>
                        <a:t>《天津条约》</a:t>
                      </a:r>
                      <a:endParaRPr lang="zh-CN" sz="24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tc>
                <a:tc>
                  <a:txBody>
                    <a:bodyPr/>
                    <a:lstStyle/>
                    <a:p>
                      <a:pPr algn="ctr">
                        <a:lnSpc>
                          <a:spcPct val="150000"/>
                        </a:lnSpc>
                        <a:spcAft>
                          <a:spcPts val="0"/>
                        </a:spcAft>
                      </a:pPr>
                      <a:r>
                        <a:rPr lang="zh-CN" sz="2400" b="1" kern="100" dirty="0">
                          <a:solidFill>
                            <a:schemeClr val="tx1"/>
                          </a:solidFill>
                          <a:effectLst/>
                          <a:latin typeface="微软雅黑" panose="020B0503020204020204" pitchFamily="34" charset="-122"/>
                          <a:ea typeface="微软雅黑" panose="020B0503020204020204" pitchFamily="34" charset="-122"/>
                        </a:rPr>
                        <a:t>《北京条约》</a:t>
                      </a:r>
                      <a:endParaRPr lang="zh-CN" sz="24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tc>
              </a:tr>
              <a:tr h="426720">
                <a:tc>
                  <a:txBody>
                    <a:bodyPr/>
                    <a:lstStyle/>
                    <a:p>
                      <a:pPr algn="l">
                        <a:lnSpc>
                          <a:spcPct val="150000"/>
                        </a:lnSpc>
                        <a:spcAft>
                          <a:spcPts val="0"/>
                        </a:spcAft>
                      </a:pPr>
                      <a:r>
                        <a:rPr lang="zh-CN" sz="2400" b="1" kern="100" dirty="0">
                          <a:solidFill>
                            <a:schemeClr val="tx1"/>
                          </a:solidFill>
                          <a:effectLst/>
                          <a:latin typeface="微软雅黑" panose="020B0503020204020204" pitchFamily="34" charset="-122"/>
                          <a:ea typeface="微软雅黑" panose="020B0503020204020204" pitchFamily="34" charset="-122"/>
                        </a:rPr>
                        <a:t>外国公使进驻北京</a:t>
                      </a:r>
                      <a:endParaRPr lang="zh-CN" sz="24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tc>
                <a:tc rowSpan="3">
                  <a:txBody>
                    <a:bodyPr/>
                    <a:lstStyle/>
                    <a:p>
                      <a:pPr algn="l">
                        <a:lnSpc>
                          <a:spcPct val="150000"/>
                        </a:lnSpc>
                        <a:spcAft>
                          <a:spcPts val="0"/>
                        </a:spcAft>
                      </a:pPr>
                      <a:r>
                        <a:rPr lang="zh-CN" sz="2400" b="1" kern="100" dirty="0">
                          <a:solidFill>
                            <a:schemeClr val="tx1"/>
                          </a:solidFill>
                          <a:effectLst/>
                          <a:latin typeface="微软雅黑" panose="020B0503020204020204" pitchFamily="34" charset="-122"/>
                          <a:ea typeface="微软雅黑" panose="020B0503020204020204" pitchFamily="34" charset="-122"/>
                        </a:rPr>
                        <a:t>《北京条约》是在清政府承认《天津条约》继续有效的基础之上，增开天津为商埠；割九龙司地方一区给英国；赔款额大幅度增加。</a:t>
                      </a:r>
                      <a:endParaRPr lang="zh-CN" sz="24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tc>
              </a:tr>
              <a:tr h="853440">
                <a:tc>
                  <a:txBody>
                    <a:bodyPr/>
                    <a:lstStyle/>
                    <a:p>
                      <a:pPr algn="l">
                        <a:lnSpc>
                          <a:spcPct val="150000"/>
                        </a:lnSpc>
                        <a:spcAft>
                          <a:spcPts val="0"/>
                        </a:spcAft>
                      </a:pPr>
                      <a:r>
                        <a:rPr lang="zh-CN" sz="2400" b="1" kern="100" dirty="0">
                          <a:solidFill>
                            <a:schemeClr val="tx1"/>
                          </a:solidFill>
                          <a:effectLst/>
                          <a:latin typeface="微软雅黑" panose="020B0503020204020204" pitchFamily="34" charset="-122"/>
                          <a:ea typeface="微软雅黑" panose="020B0503020204020204" pitchFamily="34" charset="-122"/>
                        </a:rPr>
                        <a:t>增开汉口、南京等十处为通商口岸</a:t>
                      </a:r>
                      <a:endParaRPr lang="zh-CN" sz="24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tc>
                <a:tc vMerge="1">
                  <a:tcPr/>
                </a:tc>
              </a:tr>
              <a:tr h="1280795">
                <a:tc>
                  <a:txBody>
                    <a:bodyPr/>
                    <a:lstStyle/>
                    <a:p>
                      <a:pPr algn="l">
                        <a:lnSpc>
                          <a:spcPct val="150000"/>
                        </a:lnSpc>
                        <a:spcAft>
                          <a:spcPts val="0"/>
                        </a:spcAft>
                      </a:pPr>
                      <a:r>
                        <a:rPr lang="zh-CN" sz="2400" b="1" kern="100" dirty="0">
                          <a:solidFill>
                            <a:schemeClr val="tx1"/>
                          </a:solidFill>
                          <a:effectLst/>
                          <a:latin typeface="微软雅黑" panose="020B0503020204020204" pitchFamily="34" charset="-122"/>
                          <a:ea typeface="微软雅黑" panose="020B0503020204020204" pitchFamily="34" charset="-122"/>
                        </a:rPr>
                        <a:t>外国商船和军舰可以在长江各口岸自由航行等特权</a:t>
                      </a:r>
                      <a:endParaRPr lang="zh-CN" sz="2400" b="1" kern="100" dirty="0">
                        <a:solidFill>
                          <a:schemeClr val="tx1"/>
                        </a:solidFill>
                        <a:effectLst/>
                        <a:latin typeface="微软雅黑" panose="020B0503020204020204" pitchFamily="34" charset="-122"/>
                        <a:ea typeface="微软雅黑" panose="020B0503020204020204" pitchFamily="34" charset="-122"/>
                        <a:cs typeface="Courier New" panose="02070309020205020404"/>
                      </a:endParaRPr>
                    </a:p>
                  </a:txBody>
                  <a:tcPr marL="68583" marR="68583" marT="0" marB="0" anchor="ctr"/>
                </a:tc>
                <a:tc vMerge="1">
                  <a:tcPr/>
                </a:tc>
              </a:tr>
            </a:tbl>
          </a:graphicData>
        </a:graphic>
      </p:graphicFrame>
      <p:sp>
        <p:nvSpPr>
          <p:cNvPr id="4" name="矩形 3"/>
          <p:cNvSpPr>
            <a:spLocks noChangeArrowheads="1"/>
          </p:cNvSpPr>
          <p:nvPr/>
        </p:nvSpPr>
        <p:spPr bwMode="auto">
          <a:xfrm>
            <a:off x="1768475" y="5288468"/>
            <a:ext cx="8632825" cy="13088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2800" b="1" dirty="0">
                <a:latin typeface="微软雅黑" panose="020B0503020204020204" pitchFamily="34" charset="-122"/>
                <a:ea typeface="微软雅黑" panose="020B0503020204020204" pitchFamily="34" charset="-122"/>
              </a:rPr>
              <a:t>根据表格内容，谈谈你对第二次鸦片战争使中国的半殖民地化程度进一步加深的理解。</a:t>
            </a:r>
            <a:endParaRPr lang="zh-CN" altLang="en-US" sz="28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62466"/>
          <p:cNvSpPr txBox="1"/>
          <p:nvPr/>
        </p:nvSpPr>
        <p:spPr>
          <a:xfrm>
            <a:off x="4038600" y="1101347"/>
            <a:ext cx="4114800" cy="553720"/>
          </a:xfrm>
          <a:prstGeom prst="rect">
            <a:avLst/>
          </a:prstGeom>
          <a:noFill/>
          <a:ln w="9525">
            <a:noFill/>
          </a:ln>
        </p:spPr>
        <p:txBody>
          <a:bodyPr wrap="none" lIns="0" tIns="0" rIns="0" bIns="0" anchorCtr="1">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buFontTx/>
              <a:buNone/>
              <a:defRPr/>
            </a:pPr>
            <a:r>
              <a:rPr lang="zh-CN" altLang="en-US" sz="3600" b="1" dirty="0">
                <a:latin typeface="文鼎CS大黑" panose="02010609010101010101" charset="0"/>
                <a:ea typeface="微软雅黑" panose="020B0503020204020204" pitchFamily="34" charset="-122"/>
              </a:rPr>
              <a:t>第二次鸦片战争影响</a:t>
            </a:r>
            <a:endParaRPr lang="zh-CN" altLang="en-US" sz="3600" b="1" dirty="0">
              <a:latin typeface="文鼎CS大黑" panose="02010609010101010101" charset="0"/>
              <a:ea typeface="微软雅黑" panose="020B0503020204020204" pitchFamily="34" charset="-122"/>
            </a:endParaRPr>
          </a:p>
        </p:txBody>
      </p:sp>
      <p:sp>
        <p:nvSpPr>
          <p:cNvPr id="3" name="矩形 2"/>
          <p:cNvSpPr>
            <a:spLocks noChangeArrowheads="1"/>
          </p:cNvSpPr>
          <p:nvPr/>
        </p:nvSpPr>
        <p:spPr bwMode="auto">
          <a:xfrm>
            <a:off x="1774825" y="2348880"/>
            <a:ext cx="8642350" cy="2959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en-US" altLang="zh-CN" sz="3200" b="1" dirty="0">
                <a:latin typeface="微软雅黑" panose="020B0503020204020204" pitchFamily="34" charset="-122"/>
                <a:ea typeface="微软雅黑" panose="020B0503020204020204" pitchFamily="34" charset="-122"/>
              </a:rPr>
              <a:t>    </a:t>
            </a:r>
            <a:r>
              <a:rPr lang="zh-CN" altLang="en-US" sz="3200" b="1" dirty="0">
                <a:latin typeface="微软雅黑" panose="020B0503020204020204" pitchFamily="34" charset="-122"/>
                <a:ea typeface="微软雅黑" panose="020B0503020204020204" pitchFamily="34" charset="-122"/>
              </a:rPr>
              <a:t>使中国丧失了更多主权，英国、法国、美国等西方侵略势力由东南沿海一带深入到长江中下游地区，沙俄侵占中国北方大片领土。中国的半殖民地化程度进一步加深。</a:t>
            </a:r>
            <a:endParaRPr lang="zh-CN" altLang="en-US" sz="3200" b="1"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7197"/>
          <p:cNvSpPr>
            <a:spLocks noChangeArrowheads="1"/>
          </p:cNvSpPr>
          <p:nvPr/>
        </p:nvSpPr>
        <p:spPr bwMode="auto">
          <a:xfrm>
            <a:off x="1765300" y="627965"/>
            <a:ext cx="43396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3600" b="1" dirty="0">
                <a:latin typeface="微软雅黑" panose="020B0503020204020204" pitchFamily="34" charset="-122"/>
                <a:ea typeface="微软雅黑" panose="020B0503020204020204" pitchFamily="34" charset="-122"/>
                <a:sym typeface="宋体" panose="02010600030101010101" pitchFamily="2" charset="-122"/>
              </a:rPr>
              <a:t>四、师夷长技以制夷</a:t>
            </a:r>
            <a:endParaRPr lang="zh-CN" altLang="en-US" sz="3600" b="1" dirty="0">
              <a:latin typeface="微软雅黑" panose="020B0503020204020204" pitchFamily="34" charset="-122"/>
              <a:ea typeface="微软雅黑" panose="020B0503020204020204" pitchFamily="34" charset="-122"/>
              <a:sym typeface="宋体" panose="02010600030101010101" pitchFamily="2" charset="-122"/>
            </a:endParaRPr>
          </a:p>
        </p:txBody>
      </p:sp>
      <p:pic>
        <p:nvPicPr>
          <p:cNvPr id="5" name="图片 4"/>
          <p:cNvPicPr>
            <a:picLocks noChangeAspect="1"/>
          </p:cNvPicPr>
          <p:nvPr/>
        </p:nvPicPr>
        <p:blipFill>
          <a:blip r:embed="rId1"/>
          <a:stretch>
            <a:fillRect/>
          </a:stretch>
        </p:blipFill>
        <p:spPr>
          <a:xfrm>
            <a:off x="5416062" y="1642402"/>
            <a:ext cx="3967088" cy="3124200"/>
          </a:xfrm>
          <a:prstGeom prst="rect">
            <a:avLst/>
          </a:prstGeom>
        </p:spPr>
      </p:pic>
      <p:pic>
        <p:nvPicPr>
          <p:cNvPr id="6" name="图片 5"/>
          <p:cNvPicPr>
            <a:picLocks noChangeAspect="1"/>
          </p:cNvPicPr>
          <p:nvPr/>
        </p:nvPicPr>
        <p:blipFill>
          <a:blip r:embed="rId2"/>
          <a:stretch>
            <a:fillRect/>
          </a:stretch>
        </p:blipFill>
        <p:spPr>
          <a:xfrm>
            <a:off x="1489905" y="1642495"/>
            <a:ext cx="2919242" cy="3892323"/>
          </a:xfrm>
          <a:prstGeom prst="rect">
            <a:avLst/>
          </a:prstGeom>
        </p:spPr>
      </p:pic>
      <p:sp>
        <p:nvSpPr>
          <p:cNvPr id="10" name="文本框 9"/>
          <p:cNvSpPr txBox="1"/>
          <p:nvPr/>
        </p:nvSpPr>
        <p:spPr>
          <a:xfrm>
            <a:off x="5908431" y="5134708"/>
            <a:ext cx="3334043" cy="400110"/>
          </a:xfrm>
          <a:prstGeom prst="rect">
            <a:avLst/>
          </a:prstGeom>
          <a:noFill/>
        </p:spPr>
        <p:txBody>
          <a:bodyPr wrap="square" rtlCol="0">
            <a:spAutoFit/>
          </a:bodyPr>
          <a:lstStyle/>
          <a:p>
            <a:pPr algn="ctr"/>
            <a:r>
              <a:rPr lang="zh-CN" altLang="en-US" sz="2000" b="1" dirty="0">
                <a:latin typeface="华文宋体" panose="02010600040101010101" pitchFamily="2" charset="-122"/>
                <a:ea typeface="华文宋体" panose="02010600040101010101" pitchFamily="2" charset="-122"/>
              </a:rPr>
              <a:t>开眼看世界第一人</a:t>
            </a:r>
            <a:endParaRPr lang="zh-CN" altLang="en-US" sz="2000" b="1" dirty="0">
              <a:latin typeface="华文宋体" panose="02010600040101010101" pitchFamily="2" charset="-122"/>
              <a:ea typeface="华文宋体" panose="02010600040101010101" pitchFamily="2" charset="-122"/>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tretch>
            <a:fillRect/>
          </a:stretch>
        </p:blipFill>
        <p:spPr>
          <a:xfrm>
            <a:off x="420859" y="596705"/>
            <a:ext cx="2477087" cy="2709203"/>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图片 5"/>
          <p:cNvPicPr>
            <a:picLocks noChangeAspect="1"/>
          </p:cNvPicPr>
          <p:nvPr/>
        </p:nvPicPr>
        <p:blipFill>
          <a:blip r:embed="rId2"/>
          <a:stretch>
            <a:fillRect/>
          </a:stretch>
        </p:blipFill>
        <p:spPr>
          <a:xfrm>
            <a:off x="3152630" y="596705"/>
            <a:ext cx="2690153" cy="2709203"/>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图片 6"/>
          <p:cNvPicPr>
            <a:picLocks noChangeAspect="1"/>
          </p:cNvPicPr>
          <p:nvPr/>
        </p:nvPicPr>
        <p:blipFill>
          <a:blip r:embed="rId3"/>
          <a:stretch>
            <a:fillRect/>
          </a:stretch>
        </p:blipFill>
        <p:spPr>
          <a:xfrm>
            <a:off x="8829238" y="596705"/>
            <a:ext cx="3096066" cy="2672056"/>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图片 7"/>
          <p:cNvPicPr>
            <a:picLocks noChangeAspect="1"/>
          </p:cNvPicPr>
          <p:nvPr/>
        </p:nvPicPr>
        <p:blipFill>
          <a:blip r:embed="rId4"/>
          <a:stretch>
            <a:fillRect/>
          </a:stretch>
        </p:blipFill>
        <p:spPr>
          <a:xfrm>
            <a:off x="6097467" y="559558"/>
            <a:ext cx="2477087" cy="2709203"/>
          </a:xfrm>
          <a:prstGeom prst="rect">
            <a:avLst/>
          </a:prstGeom>
          <a:solidFill>
            <a:srgbClr val="FFFFFF">
              <a:shade val="85000"/>
            </a:srgbClr>
          </a:solidFill>
          <a:ln w="88900" cap="sq">
            <a:solidFill>
              <a:srgbClr val="FFFFFF"/>
            </a:solidFill>
            <a:miter lim="800000"/>
            <a:headEnd/>
            <a:tailEnd/>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矩形 10"/>
          <p:cNvSpPr/>
          <p:nvPr/>
        </p:nvSpPr>
        <p:spPr>
          <a:xfrm>
            <a:off x="678475" y="3698300"/>
            <a:ext cx="5033008" cy="2585323"/>
          </a:xfrm>
          <a:prstGeom prst="rect">
            <a:avLst/>
          </a:prstGeom>
        </p:spPr>
        <p:txBody>
          <a:bodyPr wrap="square">
            <a:spAutoFit/>
          </a:bodyPr>
          <a:lstStyle/>
          <a:p>
            <a:r>
              <a:rPr lang="zh-CN" altLang="en-US" dirty="0"/>
              <a:t>魏源（</a:t>
            </a:r>
            <a:r>
              <a:rPr lang="en-US" altLang="zh-CN" dirty="0"/>
              <a:t>1794</a:t>
            </a:r>
            <a:r>
              <a:rPr lang="zh-CN" altLang="en-US" dirty="0"/>
              <a:t>～</a:t>
            </a:r>
            <a:r>
              <a:rPr lang="en-US" altLang="zh-CN" dirty="0"/>
              <a:t>1857</a:t>
            </a:r>
            <a:r>
              <a:rPr lang="zh-CN" altLang="en-US" dirty="0"/>
              <a:t>年），清代启蒙思想家、政治家、文学家，近代中国“睁眼看世界”的先行者之一。名远达，字默深，又字墨生、汉士，号良图，汉族，湖南邵阳隆回人，道光二年举人，二十五年始成进士，官高邮知州，晚年弃官归隐，潜心佛学，法名承贯。魏源认为论学应以“经世致用”为宗旨，提出“变古愈尽，便民愈甚”的变法主张，倡导学习西方先进科学技术，总结出“师夷之长技以制夷”的新思想。</a:t>
            </a:r>
            <a:endParaRPr lang="zh-CN" altLang="en-US" dirty="0"/>
          </a:p>
        </p:txBody>
      </p:sp>
      <p:sp>
        <p:nvSpPr>
          <p:cNvPr id="12" name="矩形 11"/>
          <p:cNvSpPr/>
          <p:nvPr/>
        </p:nvSpPr>
        <p:spPr>
          <a:xfrm>
            <a:off x="5974080" y="3713119"/>
            <a:ext cx="6096000" cy="2585323"/>
          </a:xfrm>
          <a:prstGeom prst="rect">
            <a:avLst/>
          </a:prstGeom>
        </p:spPr>
        <p:txBody>
          <a:bodyPr>
            <a:spAutoFit/>
          </a:bodyPr>
          <a:lstStyle/>
          <a:p>
            <a:r>
              <a:rPr lang="zh-CN" altLang="en-US" dirty="0"/>
              <a:t>徐继畬是一位爱国者，是中国近代开眼看世界的先驱人物，所著</a:t>
            </a:r>
            <a:r>
              <a:rPr lang="en-US" altLang="zh-CN" dirty="0"/>
              <a:t>《</a:t>
            </a:r>
            <a:r>
              <a:rPr lang="zh-CN" altLang="en-US" dirty="0"/>
              <a:t>瀛环志略</a:t>
            </a:r>
            <a:r>
              <a:rPr lang="en-US" altLang="zh-CN" dirty="0"/>
              <a:t>》</a:t>
            </a:r>
            <a:r>
              <a:rPr lang="zh-CN" altLang="en-US" dirty="0"/>
              <a:t>准确精辟地介绍了世界各国的地理位置、历史沿革、风貌特产、商业贸易等方面的知识，并且用按语形式精心描述和注释了自己对他国事物的认识和见解，用简洁的语言和评论分析了西方各国政治与科学技术、经济状况等等，为近代中国人认识世界打开了门窗。徐继畬盛赞美国第一任总统华盛顿的丰功伟绩及其创立近代西方民主政治制度的创举，对华盛顿给予了极高的评价，其认识高度至今难以超越。</a:t>
            </a:r>
            <a:endParaRPr lang="zh-CN" altLang="en-US" dirty="0"/>
          </a:p>
        </p:txBody>
      </p:sp>
    </p:spTree>
  </p:cSld>
  <p:clrMapOvr>
    <a:masterClrMapping/>
  </p:clrMapOvr>
</p:sld>
</file>

<file path=ppt/theme/theme1.xml><?xml version="1.0" encoding="utf-8"?>
<a:theme xmlns:a="http://schemas.openxmlformats.org/drawingml/2006/main" name="包裹">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TM10001115[[fn=包裹]]</Template>
  <TotalTime>0</TotalTime>
  <Words>3662</Words>
  <Application>WPS 演示</Application>
  <PresentationFormat>宽屏</PresentationFormat>
  <Paragraphs>535</Paragraphs>
  <Slides>39</Slides>
  <Notes>13</Notes>
  <HiddenSlides>0</HiddenSlides>
  <MMClips>0</MMClips>
  <ScaleCrop>false</ScaleCrop>
  <HeadingPairs>
    <vt:vector size="8" baseType="variant">
      <vt:variant>
        <vt:lpstr>已用的字体</vt:lpstr>
      </vt:variant>
      <vt:variant>
        <vt:i4>24</vt:i4>
      </vt:variant>
      <vt:variant>
        <vt:lpstr>主题</vt:lpstr>
      </vt:variant>
      <vt:variant>
        <vt:i4>1</vt:i4>
      </vt:variant>
      <vt:variant>
        <vt:lpstr>嵌入 OLE 服务器</vt:lpstr>
      </vt:variant>
      <vt:variant>
        <vt:i4>1</vt:i4>
      </vt:variant>
      <vt:variant>
        <vt:lpstr>幻灯片标题</vt:lpstr>
      </vt:variant>
      <vt:variant>
        <vt:i4>39</vt:i4>
      </vt:variant>
    </vt:vector>
  </HeadingPairs>
  <TitlesOfParts>
    <vt:vector size="65" baseType="lpstr">
      <vt:lpstr>Arial</vt:lpstr>
      <vt:lpstr>宋体</vt:lpstr>
      <vt:lpstr>Wingdings</vt:lpstr>
      <vt:lpstr>Calibri</vt:lpstr>
      <vt:lpstr>微软雅黑</vt:lpstr>
      <vt:lpstr>楷体</vt:lpstr>
      <vt:lpstr>黑体</vt:lpstr>
      <vt:lpstr>Courier New</vt:lpstr>
      <vt:lpstr>Courier New</vt:lpstr>
      <vt:lpstr>文鼎CS中黑</vt:lpstr>
      <vt:lpstr>Times New Roman</vt:lpstr>
      <vt:lpstr>Arial Unicode MS</vt:lpstr>
      <vt:lpstr>中圆体</vt:lpstr>
      <vt:lpstr>文鼎中楷简</vt:lpstr>
      <vt:lpstr>华文中宋</vt:lpstr>
      <vt:lpstr>Gill Sans MT</vt:lpstr>
      <vt:lpstr>等线</vt:lpstr>
      <vt:lpstr>Tahoma</vt:lpstr>
      <vt:lpstr>长城新艺体</vt:lpstr>
      <vt:lpstr>Vijaya</vt:lpstr>
      <vt:lpstr>华文新魏</vt:lpstr>
      <vt:lpstr>隶书</vt:lpstr>
      <vt:lpstr>文鼎CS大黑</vt:lpstr>
      <vt:lpstr>华文宋体</vt:lpstr>
      <vt:lpstr>包裹</vt:lpstr>
      <vt:lpstr>MSGraph.Chart.8</vt:lpstr>
      <vt:lpstr>第16课两次鸦片战争</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2019-10-03T07:36:00Z</dcterms:created>
  <dcterms:modified xsi:type="dcterms:W3CDTF">2020-11-13T10:51:46Z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2052-11.1.0.10132</vt:lpwstr>
  </property>
</Properties>
</file>