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wmf" ContentType="image/x-wmf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handoutMasterIdLst>
    <p:handoutMasterId r:id="rId28"/>
  </p:handoutMasterIdLst>
  <p:sldIdLst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7" r:id="rId11"/>
    <p:sldId id="268" r:id="rId13"/>
    <p:sldId id="270" r:id="rId14"/>
    <p:sldId id="269" r:id="rId15"/>
    <p:sldId id="272" r:id="rId16"/>
    <p:sldId id="273" r:id="rId17"/>
    <p:sldId id="271" r:id="rId18"/>
    <p:sldId id="276" r:id="rId19"/>
    <p:sldId id="274" r:id="rId20"/>
    <p:sldId id="277" r:id="rId21"/>
    <p:sldId id="280" r:id="rId22"/>
    <p:sldId id="279" r:id="rId23"/>
    <p:sldId id="281" r:id="rId24"/>
    <p:sldId id="282" r:id="rId25"/>
    <p:sldId id="283" r:id="rId26"/>
    <p:sldId id="284" r:id="rId27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168" y="96"/>
      </p:cViewPr>
      <p:guideLst>
        <p:guide orient="horz" pos="2159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" Target="slides/slide1.xml"/><Relationship Id="rId29" Type="http://schemas.openxmlformats.org/officeDocument/2006/relationships/presProps" Target="presProps.xml"/><Relationship Id="rId28" Type="http://schemas.openxmlformats.org/officeDocument/2006/relationships/handoutMaster" Target="handoutMasters/handoutMaster1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1" name="幻灯片图像占位符 23553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30722" name="文本占位符 23554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ctr"/>
          <a:p>
            <a:pPr lvl="0" eaLnBrk="1" hangingPunct="1"/>
            <a:endParaRPr lang="zh-CN" altLang="en-US" dirty="0"/>
          </a:p>
        </p:txBody>
      </p:sp>
      <p:sp>
        <p:nvSpPr>
          <p:cNvPr id="30723" name="灯片编号占位符 1"/>
          <p:cNvSpPr txBox="1">
            <a:spLocks noGrp="1"/>
          </p:cNvSpPr>
          <p:nvPr>
            <p:ph type="sldNum" sz="quarter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>
              <a:buChar char="•"/>
            </a:pPr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322962"/>
            <a:ext cx="9144000" cy="2187001"/>
          </a:xfrm>
        </p:spPr>
        <p:txBody>
          <a:bodyPr anchor="b">
            <a:normAutofit/>
          </a:bodyPr>
          <a:lstStyle>
            <a:lvl1pPr algn="ctr">
              <a:defRPr sz="6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lt"/>
                <a:ea typeface="+mj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 anchor="ctr" anchorCtr="0">
            <a:normAutofit/>
          </a:bodyPr>
          <a:lstStyle>
            <a:lvl1pPr>
              <a:defRPr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47700" y="1825625"/>
            <a:ext cx="10515600" cy="4351338"/>
          </a:xfrm>
        </p:spPr>
        <p:txBody>
          <a:bodyPr>
            <a:normAutofit/>
          </a:bodyPr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3751117"/>
            <a:ext cx="7321550" cy="811357"/>
          </a:xfrm>
        </p:spPr>
        <p:txBody>
          <a:bodyPr anchor="b">
            <a:normAutofit/>
          </a:bodyPr>
          <a:lstStyle>
            <a:lvl1pPr>
              <a:defRPr sz="4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610028"/>
            <a:ext cx="7321550" cy="647555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>
            <a:normAutofit/>
          </a:bodyPr>
          <a:lstStyle>
            <a:lvl1pPr>
              <a:defRPr sz="2400" b="1" i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47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981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>
            <a:normAutofit/>
          </a:bodyPr>
          <a:lstStyle>
            <a:lvl1pPr algn="ctr">
              <a:defRPr sz="4800" b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46747" y="127000"/>
            <a:ext cx="4165200" cy="1600200"/>
          </a:xfrm>
        </p:spPr>
        <p:txBody>
          <a:bodyPr anchor="ctr" anchorCtr="0">
            <a:normAutofit/>
          </a:bodyPr>
          <a:lstStyle>
            <a:lvl1pPr>
              <a:defRPr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766354"/>
            <a:ext cx="5817375" cy="50944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51827" y="2057400"/>
            <a:ext cx="4165200" cy="381158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cxnSp>
        <p:nvCxnSpPr>
          <p:cNvPr id="8" name="直接连接符 7" hidden="1"/>
          <p:cNvCxnSpPr/>
          <p:nvPr userDrawn="1"/>
        </p:nvCxnSpPr>
        <p:spPr>
          <a:xfrm>
            <a:off x="742950" y="434340"/>
            <a:ext cx="0" cy="13912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4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879958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shade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shade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Calibri" panose="020F0502020204030204" pitchFamily="34" charset="0"/>
              </a:rPr>
            </a:fld>
            <a:endParaRPr lang="en-US" altLang="zh-CN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tags" Target="../tags/tag3.xml"/><Relationship Id="rId13" Type="http://schemas.openxmlformats.org/officeDocument/2006/relationships/tags" Target="../tags/tag2.xml"/><Relationship Id="rId12" Type="http://schemas.openxmlformats.org/officeDocument/2006/relationships/tags" Target="../tags/tag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chemeClr val="bg1">
                <a:lumMod val="95000"/>
              </a:schemeClr>
            </a:gs>
            <a:gs pos="100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KSO_TEMPLATE" hidden="1"/>
          <p:cNvSpPr/>
          <p:nvPr userDrawn="1"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1.xml"/><Relationship Id="rId4" Type="http://schemas.openxmlformats.org/officeDocument/2006/relationships/image" Target="../media/image7.png"/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GIF"/><Relationship Id="rId1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.wav"/><Relationship Id="rId1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jpeg"/><Relationship Id="rId1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audio" Target="../media/audio2.wav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4.jpeg"/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2.jpeg"/><Relationship Id="rId1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3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3996" y="315147"/>
            <a:ext cx="11048104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第一单元  殖民地人民的反抗与资本主义制度的扩展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91260" y="1141095"/>
            <a:ext cx="804354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第</a:t>
            </a:r>
            <a:r>
              <a:rPr lang="en-US" altLang="zh-CN" sz="4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4400" b="1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课 美国内战</a:t>
            </a:r>
            <a:endParaRPr lang="zh-CN" altLang="en-US" sz="4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7172" name="图片 3076" descr="林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65525" y="1909445"/>
            <a:ext cx="3849370" cy="531749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30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05" y="2318385"/>
            <a:ext cx="3698240" cy="45339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31" name="Picture 7" descr="图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3895" y="2317750"/>
            <a:ext cx="5227320" cy="453453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6" name="文本框 4103"/>
          <p:cNvSpPr txBox="1"/>
          <p:nvPr/>
        </p:nvSpPr>
        <p:spPr>
          <a:xfrm>
            <a:off x="1765300" y="1034415"/>
            <a:ext cx="3974465" cy="770890"/>
          </a:xfrm>
          <a:prstGeom prst="rect">
            <a:avLst/>
          </a:prstGeom>
          <a:noFill/>
          <a:ln w="9525">
            <a:noFill/>
          </a:ln>
        </p:spPr>
        <p:txBody>
          <a:bodyPr wrap="square" lIns="90170" tIns="46990" rIns="90170" bIns="46990">
            <a:spAutoFit/>
          </a:bodyPr>
          <a:p>
            <a:r>
              <a:rPr lang="zh-CN" altLang="en-US" sz="4400" b="1" dirty="0">
                <a:solidFill>
                  <a:srgbClr val="2E6CB8"/>
                </a:solidFill>
                <a:latin typeface="华文行楷" pitchFamily="2" charset="-122"/>
                <a:ea typeface="华文行楷" pitchFamily="2" charset="-122"/>
              </a:rPr>
              <a:t>学习目标</a:t>
            </a:r>
            <a:endParaRPr lang="zh-CN" altLang="en-US" sz="4400" b="1" dirty="0">
              <a:solidFill>
                <a:srgbClr val="2E6CB8"/>
              </a:solidFill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5" name="Text Box 5"/>
          <p:cNvSpPr txBox="1"/>
          <p:nvPr/>
        </p:nvSpPr>
        <p:spPr>
          <a:xfrm>
            <a:off x="133985" y="2148205"/>
            <a:ext cx="11992610" cy="3611245"/>
          </a:xfrm>
          <a:prstGeom prst="rect">
            <a:avLst/>
          </a:prstGeom>
          <a:noFill/>
          <a:ln w="9525">
            <a:noFill/>
          </a:ln>
        </p:spPr>
        <p:txBody>
          <a:bodyPr wrap="square" lIns="90000" tIns="46800" rIns="90000" bIns="46800">
            <a:spAutoFit/>
          </a:bodyPr>
          <a:p>
            <a:pPr marL="457200" indent="-457200">
              <a:lnSpc>
                <a:spcPct val="130000"/>
              </a:lnSpc>
            </a:pPr>
            <a:r>
              <a:rPr lang="en-US" altLang="zh-CN" sz="44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1.</a:t>
            </a:r>
            <a:r>
              <a:rPr lang="zh-CN" altLang="en-US" sz="44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知道内战爆发的原因、过程、意义以及林肯在美国历史上的地位等基本史实；</a:t>
            </a:r>
            <a:endParaRPr lang="en-US" altLang="zh-CN" sz="4400" b="1" dirty="0">
              <a:solidFill>
                <a:srgbClr val="FF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marL="457200" indent="-457200">
              <a:lnSpc>
                <a:spcPct val="130000"/>
              </a:lnSpc>
            </a:pPr>
            <a:r>
              <a:rPr lang="en-US" altLang="zh-CN" sz="44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2.</a:t>
            </a:r>
            <a:r>
              <a:rPr lang="zh-CN" altLang="en-US" sz="44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了解</a:t>
            </a:r>
            <a:r>
              <a:rPr lang="en-US" altLang="zh-CN" sz="44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《</a:t>
            </a:r>
            <a:r>
              <a:rPr lang="zh-CN" altLang="en-US" sz="44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宅地法</a:t>
            </a:r>
            <a:r>
              <a:rPr lang="en-US" altLang="zh-CN" sz="44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》</a:t>
            </a:r>
            <a:r>
              <a:rPr lang="zh-CN" altLang="en-US" sz="44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、</a:t>
            </a:r>
            <a:r>
              <a:rPr lang="en-US" altLang="zh-CN" sz="44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《</a:t>
            </a:r>
            <a:r>
              <a:rPr lang="zh-CN" altLang="en-US" sz="44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解放黑人奴隶宣言</a:t>
            </a:r>
            <a:r>
              <a:rPr lang="en-US" altLang="zh-CN" sz="44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》</a:t>
            </a:r>
            <a:r>
              <a:rPr lang="zh-CN" altLang="en-US" sz="4400" b="1" dirty="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等重要文件。</a:t>
            </a:r>
            <a:endParaRPr lang="zh-CN" altLang="en-US" sz="4400" b="1" dirty="0">
              <a:solidFill>
                <a:srgbClr val="FF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0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charRg st="0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charRg st="0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charRg st="0" end="3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37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charRg st="37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charRg st="37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>
                                            <p:txEl>
                                              <p:charRg st="37" end="6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9" name="矩形 7197"/>
          <p:cNvSpPr/>
          <p:nvPr/>
        </p:nvSpPr>
        <p:spPr>
          <a:xfrm>
            <a:off x="1774825" y="404813"/>
            <a:ext cx="633412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目标导学一：美国南北战争爆发的原因 </a:t>
            </a:r>
            <a:endParaRPr lang="zh-CN" altLang="zh-CN" sz="2800" b="1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sp>
        <p:nvSpPr>
          <p:cNvPr id="19460" name="矩形 12"/>
          <p:cNvSpPr/>
          <p:nvPr/>
        </p:nvSpPr>
        <p:spPr>
          <a:xfrm>
            <a:off x="3687763" y="808038"/>
            <a:ext cx="475488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1" dirty="0">
                <a:solidFill>
                  <a:srgbClr val="C00000"/>
                </a:solidFill>
                <a:latin typeface="宋体" panose="02010600030101010101" pitchFamily="2" charset="-122"/>
              </a:rPr>
              <a:t>南北战争的历史背景</a:t>
            </a:r>
            <a:endParaRPr lang="zh-CN" altLang="en-US" sz="4000" b="1" dirty="0">
              <a:solidFill>
                <a:srgbClr val="C00000"/>
              </a:solidFill>
              <a:latin typeface="宋体" panose="02010600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774825" y="1465263"/>
            <a:ext cx="2214880" cy="5835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+mn-ea"/>
                <a:cs typeface="+mn-cs"/>
              </a:rPr>
              <a:t>领土的扩张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+mn-ea"/>
              <a:cs typeface="+mn-cs"/>
            </a:endParaRPr>
          </a:p>
        </p:txBody>
      </p:sp>
      <p:pic>
        <p:nvPicPr>
          <p:cNvPr id="19462" name="Picture 2" descr="AB4048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442325" y="1474788"/>
            <a:ext cx="2203450" cy="47720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" name="Group 11"/>
          <p:cNvGrpSpPr/>
          <p:nvPr/>
        </p:nvGrpSpPr>
        <p:grpSpPr>
          <a:xfrm>
            <a:off x="1847850" y="2228850"/>
            <a:ext cx="2387600" cy="1776413"/>
            <a:chOff x="295" y="1071"/>
            <a:chExt cx="1621" cy="1210"/>
          </a:xfrm>
        </p:grpSpPr>
        <p:pic>
          <p:nvPicPr>
            <p:cNvPr id="19470" name="Picture 4" descr="177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5" y="1389"/>
              <a:ext cx="1621" cy="89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9471" name="Text Box 5"/>
            <p:cNvSpPr txBox="1"/>
            <p:nvPr/>
          </p:nvSpPr>
          <p:spPr>
            <a:xfrm>
              <a:off x="476" y="1071"/>
              <a:ext cx="999" cy="35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dirty="0">
                  <a:latin typeface="Arial" panose="020B0604020202020204" pitchFamily="34" charset="0"/>
                </a:rPr>
                <a:t>独立初</a:t>
              </a:r>
              <a:endParaRPr lang="zh-CN" altLang="en-US" sz="2800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5" name="Group 12"/>
          <p:cNvGrpSpPr/>
          <p:nvPr/>
        </p:nvGrpSpPr>
        <p:grpSpPr>
          <a:xfrm>
            <a:off x="3297238" y="3009900"/>
            <a:ext cx="3349625" cy="2290763"/>
            <a:chOff x="1111" y="1704"/>
            <a:chExt cx="2110" cy="1443"/>
          </a:xfrm>
        </p:grpSpPr>
        <p:pic>
          <p:nvPicPr>
            <p:cNvPr id="19468" name="Picture 6" descr="181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111" y="2024"/>
              <a:ext cx="2110" cy="112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9469" name="Text Box 7"/>
            <p:cNvSpPr txBox="1"/>
            <p:nvPr/>
          </p:nvSpPr>
          <p:spPr>
            <a:xfrm>
              <a:off x="1701" y="1704"/>
              <a:ext cx="1452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dirty="0">
                  <a:latin typeface="Arial" panose="020B0604020202020204" pitchFamily="34" charset="0"/>
                </a:rPr>
                <a:t>19</a:t>
              </a:r>
              <a:r>
                <a:rPr lang="zh-CN" altLang="en-US" sz="2800" dirty="0">
                  <a:latin typeface="Arial" panose="020B0604020202020204" pitchFamily="34" charset="0"/>
                </a:rPr>
                <a:t>世纪初</a:t>
              </a:r>
              <a:endParaRPr lang="zh-CN" altLang="en-US" sz="2800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6" name="Group 13"/>
          <p:cNvGrpSpPr/>
          <p:nvPr/>
        </p:nvGrpSpPr>
        <p:grpSpPr>
          <a:xfrm>
            <a:off x="5159375" y="3938588"/>
            <a:ext cx="4968875" cy="2800350"/>
            <a:chOff x="2200" y="2349"/>
            <a:chExt cx="3220" cy="1896"/>
          </a:xfrm>
        </p:grpSpPr>
        <p:pic>
          <p:nvPicPr>
            <p:cNvPr id="11274" name="Picture 8" descr="美国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200" y="2704"/>
              <a:ext cx="3220" cy="15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81320" dir="3080412" algn="ctr" rotWithShape="0">
                <a:schemeClr val="tx1"/>
              </a:outerShdw>
            </a:effectLst>
          </p:spPr>
        </p:pic>
        <p:sp>
          <p:nvSpPr>
            <p:cNvPr id="19467" name="Text Box 9"/>
            <p:cNvSpPr txBox="1"/>
            <p:nvPr/>
          </p:nvSpPr>
          <p:spPr>
            <a:xfrm>
              <a:off x="3424" y="2349"/>
              <a:ext cx="1134" cy="35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dirty="0">
                  <a:latin typeface="Calibri" panose="020F0502020204030204" pitchFamily="34" charset="0"/>
                </a:rPr>
                <a:t>20</a:t>
              </a:r>
              <a:r>
                <a:rPr lang="zh-CN" altLang="en-US" sz="2800" dirty="0">
                  <a:latin typeface="Calibri" panose="020F0502020204030204" pitchFamily="34" charset="0"/>
                </a:rPr>
                <a:t>世纪</a:t>
              </a:r>
              <a:endParaRPr lang="zh-CN" altLang="en-US" sz="2800" dirty="0">
                <a:latin typeface="Calibri" panose="020F0502020204030204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481" name="图片 68609" descr="美国领土扩张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89188" y="-17462"/>
            <a:ext cx="7848600" cy="6875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2" name="矩形标注 68610"/>
          <p:cNvSpPr/>
          <p:nvPr/>
        </p:nvSpPr>
        <p:spPr>
          <a:xfrm>
            <a:off x="1676400" y="4800600"/>
            <a:ext cx="2438400" cy="511175"/>
          </a:xfrm>
          <a:prstGeom prst="wedgeRectCallout">
            <a:avLst>
              <a:gd name="adj1" fmla="val 23440"/>
              <a:gd name="adj2" fmla="val 109005"/>
            </a:avLst>
          </a:prstGeom>
          <a:solidFill>
            <a:srgbClr val="FF0066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1867年从俄国购得</a:t>
            </a:r>
            <a:endParaRPr lang="zh-CN" altLang="en-US" sz="20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20483" name="矩形标注 68611"/>
          <p:cNvSpPr/>
          <p:nvPr/>
        </p:nvSpPr>
        <p:spPr>
          <a:xfrm>
            <a:off x="6276975" y="4581525"/>
            <a:ext cx="1584325" cy="360363"/>
          </a:xfrm>
          <a:prstGeom prst="wedgeRectCallout">
            <a:avLst>
              <a:gd name="adj1" fmla="val -43787"/>
              <a:gd name="adj2" fmla="val 176870"/>
            </a:avLst>
          </a:prstGeom>
          <a:solidFill>
            <a:srgbClr val="FF0066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1898年吞并</a:t>
            </a:r>
            <a:endParaRPr lang="zh-CN" altLang="en-US" sz="20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grpSp>
        <p:nvGrpSpPr>
          <p:cNvPr id="20484" name="组合 68612"/>
          <p:cNvGrpSpPr/>
          <p:nvPr/>
        </p:nvGrpSpPr>
        <p:grpSpPr>
          <a:xfrm>
            <a:off x="6329363" y="260350"/>
            <a:ext cx="3654425" cy="3676650"/>
            <a:chOff x="2913" y="164"/>
            <a:chExt cx="2302" cy="2316"/>
          </a:xfrm>
        </p:grpSpPr>
        <p:sp>
          <p:nvSpPr>
            <p:cNvPr id="20507" name="任意多边形 68613"/>
            <p:cNvSpPr/>
            <p:nvPr/>
          </p:nvSpPr>
          <p:spPr>
            <a:xfrm>
              <a:off x="2913" y="354"/>
              <a:ext cx="2216" cy="2126"/>
            </a:xfrm>
            <a:custGeom>
              <a:avLst/>
              <a:gdLst>
                <a:gd name="txL" fmla="*/ 0 w 2216"/>
                <a:gd name="txT" fmla="*/ 0 h 2126"/>
                <a:gd name="txR" fmla="*/ 2216 w 2216"/>
                <a:gd name="txB" fmla="*/ 2126 h 2126"/>
              </a:gdLst>
              <a:ahLst/>
              <a:cxnLst>
                <a:cxn ang="0">
                  <a:pos x="132" y="167"/>
                </a:cxn>
                <a:cxn ang="0">
                  <a:pos x="324" y="222"/>
                </a:cxn>
                <a:cxn ang="0">
                  <a:pos x="424" y="249"/>
                </a:cxn>
                <a:cxn ang="0">
                  <a:pos x="296" y="313"/>
                </a:cxn>
                <a:cxn ang="0">
                  <a:pos x="296" y="377"/>
                </a:cxn>
                <a:cxn ang="0">
                  <a:pos x="534" y="304"/>
                </a:cxn>
                <a:cxn ang="0">
                  <a:pos x="634" y="368"/>
                </a:cxn>
                <a:cxn ang="0">
                  <a:pos x="817" y="341"/>
                </a:cxn>
                <a:cxn ang="0">
                  <a:pos x="845" y="387"/>
                </a:cxn>
                <a:cxn ang="0">
                  <a:pos x="735" y="432"/>
                </a:cxn>
                <a:cxn ang="0">
                  <a:pos x="634" y="569"/>
                </a:cxn>
                <a:cxn ang="0">
                  <a:pos x="634" y="697"/>
                </a:cxn>
                <a:cxn ang="0">
                  <a:pos x="772" y="789"/>
                </a:cxn>
                <a:cxn ang="0">
                  <a:pos x="808" y="524"/>
                </a:cxn>
                <a:cxn ang="0">
                  <a:pos x="890" y="460"/>
                </a:cxn>
                <a:cxn ang="0">
                  <a:pos x="954" y="652"/>
                </a:cxn>
                <a:cxn ang="0">
                  <a:pos x="1055" y="688"/>
                </a:cxn>
                <a:cxn ang="0">
                  <a:pos x="1018" y="844"/>
                </a:cxn>
                <a:cxn ang="0">
                  <a:pos x="1366" y="697"/>
                </a:cxn>
                <a:cxn ang="0">
                  <a:pos x="1540" y="560"/>
                </a:cxn>
                <a:cxn ang="0">
                  <a:pos x="1576" y="441"/>
                </a:cxn>
                <a:cxn ang="0">
                  <a:pos x="1878" y="304"/>
                </a:cxn>
                <a:cxn ang="0">
                  <a:pos x="1969" y="21"/>
                </a:cxn>
                <a:cxn ang="0">
                  <a:pos x="2125" y="158"/>
                </a:cxn>
                <a:cxn ang="0">
                  <a:pos x="2097" y="332"/>
                </a:cxn>
                <a:cxn ang="0">
                  <a:pos x="2033" y="615"/>
                </a:cxn>
                <a:cxn ang="0">
                  <a:pos x="2052" y="661"/>
                </a:cxn>
                <a:cxn ang="0">
                  <a:pos x="1951" y="707"/>
                </a:cxn>
                <a:cxn ang="0">
                  <a:pos x="1850" y="780"/>
                </a:cxn>
                <a:cxn ang="0">
                  <a:pos x="1924" y="771"/>
                </a:cxn>
                <a:cxn ang="0">
                  <a:pos x="1759" y="1008"/>
                </a:cxn>
                <a:cxn ang="0">
                  <a:pos x="1722" y="1191"/>
                </a:cxn>
                <a:cxn ang="0">
                  <a:pos x="1677" y="1109"/>
                </a:cxn>
                <a:cxn ang="0">
                  <a:pos x="1686" y="1200"/>
                </a:cxn>
                <a:cxn ang="0">
                  <a:pos x="1722" y="1356"/>
                </a:cxn>
                <a:cxn ang="0">
                  <a:pos x="1732" y="1475"/>
                </a:cxn>
                <a:cxn ang="0">
                  <a:pos x="1549" y="1676"/>
                </a:cxn>
                <a:cxn ang="0">
                  <a:pos x="1000" y="2051"/>
                </a:cxn>
                <a:cxn ang="0">
                  <a:pos x="442" y="1950"/>
                </a:cxn>
                <a:cxn ang="0">
                  <a:pos x="424" y="1776"/>
                </a:cxn>
                <a:cxn ang="0">
                  <a:pos x="506" y="1648"/>
                </a:cxn>
                <a:cxn ang="0">
                  <a:pos x="570" y="1447"/>
                </a:cxn>
                <a:cxn ang="0">
                  <a:pos x="433" y="1209"/>
                </a:cxn>
                <a:cxn ang="0">
                  <a:pos x="369" y="1063"/>
                </a:cxn>
                <a:cxn ang="0">
                  <a:pos x="424" y="844"/>
                </a:cxn>
                <a:cxn ang="0">
                  <a:pos x="296" y="652"/>
                </a:cxn>
                <a:cxn ang="0">
                  <a:pos x="141" y="414"/>
                </a:cxn>
                <a:cxn ang="0">
                  <a:pos x="95" y="304"/>
                </a:cxn>
              </a:cxnLst>
              <a:rect l="txL" t="txT" r="txR" b="txB"/>
              <a:pathLst>
                <a:path w="2216" h="2126">
                  <a:moveTo>
                    <a:pt x="40" y="94"/>
                  </a:moveTo>
                  <a:cubicBezTo>
                    <a:pt x="124" y="121"/>
                    <a:pt x="0" y="72"/>
                    <a:pt x="77" y="149"/>
                  </a:cubicBezTo>
                  <a:cubicBezTo>
                    <a:pt x="91" y="163"/>
                    <a:pt x="132" y="167"/>
                    <a:pt x="132" y="167"/>
                  </a:cubicBezTo>
                  <a:cubicBezTo>
                    <a:pt x="155" y="162"/>
                    <a:pt x="191" y="149"/>
                    <a:pt x="214" y="167"/>
                  </a:cubicBezTo>
                  <a:cubicBezTo>
                    <a:pt x="222" y="173"/>
                    <a:pt x="216" y="188"/>
                    <a:pt x="223" y="195"/>
                  </a:cubicBezTo>
                  <a:cubicBezTo>
                    <a:pt x="242" y="215"/>
                    <a:pt x="297" y="213"/>
                    <a:pt x="324" y="222"/>
                  </a:cubicBezTo>
                  <a:cubicBezTo>
                    <a:pt x="333" y="216"/>
                    <a:pt x="340" y="204"/>
                    <a:pt x="351" y="204"/>
                  </a:cubicBezTo>
                  <a:cubicBezTo>
                    <a:pt x="370" y="204"/>
                    <a:pt x="406" y="222"/>
                    <a:pt x="406" y="222"/>
                  </a:cubicBezTo>
                  <a:cubicBezTo>
                    <a:pt x="412" y="231"/>
                    <a:pt x="427" y="238"/>
                    <a:pt x="424" y="249"/>
                  </a:cubicBezTo>
                  <a:cubicBezTo>
                    <a:pt x="422" y="258"/>
                    <a:pt x="405" y="254"/>
                    <a:pt x="397" y="259"/>
                  </a:cubicBezTo>
                  <a:cubicBezTo>
                    <a:pt x="390" y="264"/>
                    <a:pt x="386" y="273"/>
                    <a:pt x="378" y="277"/>
                  </a:cubicBezTo>
                  <a:cubicBezTo>
                    <a:pt x="354" y="291"/>
                    <a:pt x="323" y="304"/>
                    <a:pt x="296" y="313"/>
                  </a:cubicBezTo>
                  <a:cubicBezTo>
                    <a:pt x="293" y="322"/>
                    <a:pt x="291" y="332"/>
                    <a:pt x="287" y="341"/>
                  </a:cubicBezTo>
                  <a:cubicBezTo>
                    <a:pt x="282" y="351"/>
                    <a:pt x="266" y="358"/>
                    <a:pt x="269" y="368"/>
                  </a:cubicBezTo>
                  <a:cubicBezTo>
                    <a:pt x="271" y="377"/>
                    <a:pt x="287" y="374"/>
                    <a:pt x="296" y="377"/>
                  </a:cubicBezTo>
                  <a:cubicBezTo>
                    <a:pt x="362" y="356"/>
                    <a:pt x="341" y="343"/>
                    <a:pt x="369" y="387"/>
                  </a:cubicBezTo>
                  <a:cubicBezTo>
                    <a:pt x="399" y="376"/>
                    <a:pt x="422" y="360"/>
                    <a:pt x="452" y="350"/>
                  </a:cubicBezTo>
                  <a:cubicBezTo>
                    <a:pt x="476" y="314"/>
                    <a:pt x="492" y="314"/>
                    <a:pt x="534" y="304"/>
                  </a:cubicBezTo>
                  <a:cubicBezTo>
                    <a:pt x="536" y="303"/>
                    <a:pt x="581" y="269"/>
                    <a:pt x="589" y="277"/>
                  </a:cubicBezTo>
                  <a:cubicBezTo>
                    <a:pt x="601" y="289"/>
                    <a:pt x="564" y="320"/>
                    <a:pt x="561" y="323"/>
                  </a:cubicBezTo>
                  <a:cubicBezTo>
                    <a:pt x="602" y="336"/>
                    <a:pt x="593" y="354"/>
                    <a:pt x="634" y="368"/>
                  </a:cubicBezTo>
                  <a:cubicBezTo>
                    <a:pt x="729" y="356"/>
                    <a:pt x="683" y="367"/>
                    <a:pt x="762" y="341"/>
                  </a:cubicBezTo>
                  <a:cubicBezTo>
                    <a:pt x="771" y="338"/>
                    <a:pt x="790" y="332"/>
                    <a:pt x="790" y="332"/>
                  </a:cubicBezTo>
                  <a:cubicBezTo>
                    <a:pt x="825" y="295"/>
                    <a:pt x="793" y="317"/>
                    <a:pt x="817" y="341"/>
                  </a:cubicBezTo>
                  <a:cubicBezTo>
                    <a:pt x="824" y="348"/>
                    <a:pt x="836" y="347"/>
                    <a:pt x="845" y="350"/>
                  </a:cubicBezTo>
                  <a:cubicBezTo>
                    <a:pt x="854" y="356"/>
                    <a:pt x="872" y="357"/>
                    <a:pt x="872" y="368"/>
                  </a:cubicBezTo>
                  <a:cubicBezTo>
                    <a:pt x="872" y="379"/>
                    <a:pt x="855" y="382"/>
                    <a:pt x="845" y="387"/>
                  </a:cubicBezTo>
                  <a:cubicBezTo>
                    <a:pt x="827" y="395"/>
                    <a:pt x="808" y="399"/>
                    <a:pt x="790" y="405"/>
                  </a:cubicBezTo>
                  <a:cubicBezTo>
                    <a:pt x="781" y="408"/>
                    <a:pt x="762" y="414"/>
                    <a:pt x="762" y="414"/>
                  </a:cubicBezTo>
                  <a:cubicBezTo>
                    <a:pt x="753" y="420"/>
                    <a:pt x="745" y="428"/>
                    <a:pt x="735" y="432"/>
                  </a:cubicBezTo>
                  <a:cubicBezTo>
                    <a:pt x="717" y="440"/>
                    <a:pt x="680" y="451"/>
                    <a:pt x="680" y="451"/>
                  </a:cubicBezTo>
                  <a:cubicBezTo>
                    <a:pt x="655" y="476"/>
                    <a:pt x="649" y="500"/>
                    <a:pt x="625" y="524"/>
                  </a:cubicBezTo>
                  <a:cubicBezTo>
                    <a:pt x="604" y="588"/>
                    <a:pt x="589" y="586"/>
                    <a:pt x="634" y="569"/>
                  </a:cubicBezTo>
                  <a:cubicBezTo>
                    <a:pt x="640" y="563"/>
                    <a:pt x="650" y="543"/>
                    <a:pt x="653" y="551"/>
                  </a:cubicBezTo>
                  <a:cubicBezTo>
                    <a:pt x="658" y="566"/>
                    <a:pt x="646" y="582"/>
                    <a:pt x="644" y="597"/>
                  </a:cubicBezTo>
                  <a:cubicBezTo>
                    <a:pt x="640" y="630"/>
                    <a:pt x="637" y="664"/>
                    <a:pt x="634" y="697"/>
                  </a:cubicBezTo>
                  <a:cubicBezTo>
                    <a:pt x="638" y="757"/>
                    <a:pt x="611" y="857"/>
                    <a:pt x="680" y="880"/>
                  </a:cubicBezTo>
                  <a:cubicBezTo>
                    <a:pt x="701" y="877"/>
                    <a:pt x="727" y="884"/>
                    <a:pt x="744" y="871"/>
                  </a:cubicBezTo>
                  <a:cubicBezTo>
                    <a:pt x="767" y="853"/>
                    <a:pt x="762" y="816"/>
                    <a:pt x="772" y="789"/>
                  </a:cubicBezTo>
                  <a:cubicBezTo>
                    <a:pt x="748" y="719"/>
                    <a:pt x="757" y="753"/>
                    <a:pt x="744" y="688"/>
                  </a:cubicBezTo>
                  <a:cubicBezTo>
                    <a:pt x="750" y="625"/>
                    <a:pt x="744" y="567"/>
                    <a:pt x="781" y="515"/>
                  </a:cubicBezTo>
                  <a:cubicBezTo>
                    <a:pt x="790" y="518"/>
                    <a:pt x="801" y="531"/>
                    <a:pt x="808" y="524"/>
                  </a:cubicBezTo>
                  <a:cubicBezTo>
                    <a:pt x="813" y="519"/>
                    <a:pt x="832" y="447"/>
                    <a:pt x="836" y="432"/>
                  </a:cubicBezTo>
                  <a:cubicBezTo>
                    <a:pt x="848" y="435"/>
                    <a:pt x="861" y="435"/>
                    <a:pt x="872" y="441"/>
                  </a:cubicBezTo>
                  <a:cubicBezTo>
                    <a:pt x="880" y="445"/>
                    <a:pt x="882" y="456"/>
                    <a:pt x="890" y="460"/>
                  </a:cubicBezTo>
                  <a:cubicBezTo>
                    <a:pt x="907" y="469"/>
                    <a:pt x="945" y="478"/>
                    <a:pt x="945" y="478"/>
                  </a:cubicBezTo>
                  <a:cubicBezTo>
                    <a:pt x="968" y="545"/>
                    <a:pt x="959" y="514"/>
                    <a:pt x="973" y="569"/>
                  </a:cubicBezTo>
                  <a:cubicBezTo>
                    <a:pt x="956" y="621"/>
                    <a:pt x="940" y="593"/>
                    <a:pt x="954" y="652"/>
                  </a:cubicBezTo>
                  <a:cubicBezTo>
                    <a:pt x="963" y="649"/>
                    <a:pt x="976" y="651"/>
                    <a:pt x="982" y="643"/>
                  </a:cubicBezTo>
                  <a:cubicBezTo>
                    <a:pt x="1014" y="604"/>
                    <a:pt x="964" y="597"/>
                    <a:pt x="1018" y="615"/>
                  </a:cubicBezTo>
                  <a:cubicBezTo>
                    <a:pt x="1051" y="646"/>
                    <a:pt x="1034" y="625"/>
                    <a:pt x="1055" y="688"/>
                  </a:cubicBezTo>
                  <a:cubicBezTo>
                    <a:pt x="1058" y="697"/>
                    <a:pt x="1061" y="707"/>
                    <a:pt x="1064" y="716"/>
                  </a:cubicBezTo>
                  <a:cubicBezTo>
                    <a:pt x="1067" y="725"/>
                    <a:pt x="1073" y="743"/>
                    <a:pt x="1073" y="743"/>
                  </a:cubicBezTo>
                  <a:cubicBezTo>
                    <a:pt x="1057" y="791"/>
                    <a:pt x="1053" y="809"/>
                    <a:pt x="1018" y="844"/>
                  </a:cubicBezTo>
                  <a:cubicBezTo>
                    <a:pt x="1063" y="886"/>
                    <a:pt x="1088" y="869"/>
                    <a:pt x="1156" y="862"/>
                  </a:cubicBezTo>
                  <a:cubicBezTo>
                    <a:pt x="1187" y="841"/>
                    <a:pt x="1221" y="810"/>
                    <a:pt x="1256" y="798"/>
                  </a:cubicBezTo>
                  <a:cubicBezTo>
                    <a:pt x="1292" y="762"/>
                    <a:pt x="1331" y="734"/>
                    <a:pt x="1366" y="697"/>
                  </a:cubicBezTo>
                  <a:cubicBezTo>
                    <a:pt x="1360" y="679"/>
                    <a:pt x="1335" y="657"/>
                    <a:pt x="1348" y="643"/>
                  </a:cubicBezTo>
                  <a:cubicBezTo>
                    <a:pt x="1382" y="607"/>
                    <a:pt x="1414" y="612"/>
                    <a:pt x="1466" y="606"/>
                  </a:cubicBezTo>
                  <a:cubicBezTo>
                    <a:pt x="1498" y="596"/>
                    <a:pt x="1517" y="583"/>
                    <a:pt x="1540" y="560"/>
                  </a:cubicBezTo>
                  <a:cubicBezTo>
                    <a:pt x="1543" y="551"/>
                    <a:pt x="1547" y="542"/>
                    <a:pt x="1549" y="533"/>
                  </a:cubicBezTo>
                  <a:cubicBezTo>
                    <a:pt x="1553" y="509"/>
                    <a:pt x="1551" y="484"/>
                    <a:pt x="1558" y="460"/>
                  </a:cubicBezTo>
                  <a:cubicBezTo>
                    <a:pt x="1560" y="452"/>
                    <a:pt x="1571" y="448"/>
                    <a:pt x="1576" y="441"/>
                  </a:cubicBezTo>
                  <a:cubicBezTo>
                    <a:pt x="1599" y="411"/>
                    <a:pt x="1603" y="399"/>
                    <a:pt x="1640" y="387"/>
                  </a:cubicBezTo>
                  <a:cubicBezTo>
                    <a:pt x="1677" y="348"/>
                    <a:pt x="1720" y="353"/>
                    <a:pt x="1768" y="341"/>
                  </a:cubicBezTo>
                  <a:cubicBezTo>
                    <a:pt x="1805" y="332"/>
                    <a:pt x="1842" y="316"/>
                    <a:pt x="1878" y="304"/>
                  </a:cubicBezTo>
                  <a:cubicBezTo>
                    <a:pt x="1919" y="242"/>
                    <a:pt x="1898" y="264"/>
                    <a:pt x="1933" y="231"/>
                  </a:cubicBezTo>
                  <a:cubicBezTo>
                    <a:pt x="1970" y="83"/>
                    <a:pt x="1935" y="241"/>
                    <a:pt x="1960" y="48"/>
                  </a:cubicBezTo>
                  <a:cubicBezTo>
                    <a:pt x="1961" y="39"/>
                    <a:pt x="1960" y="25"/>
                    <a:pt x="1969" y="21"/>
                  </a:cubicBezTo>
                  <a:cubicBezTo>
                    <a:pt x="1988" y="11"/>
                    <a:pt x="2012" y="15"/>
                    <a:pt x="2033" y="12"/>
                  </a:cubicBezTo>
                  <a:cubicBezTo>
                    <a:pt x="2042" y="9"/>
                    <a:pt x="2052" y="0"/>
                    <a:pt x="2061" y="3"/>
                  </a:cubicBezTo>
                  <a:cubicBezTo>
                    <a:pt x="2098" y="15"/>
                    <a:pt x="2115" y="128"/>
                    <a:pt x="2125" y="158"/>
                  </a:cubicBezTo>
                  <a:cubicBezTo>
                    <a:pt x="2128" y="167"/>
                    <a:pt x="2143" y="164"/>
                    <a:pt x="2152" y="167"/>
                  </a:cubicBezTo>
                  <a:cubicBezTo>
                    <a:pt x="2177" y="207"/>
                    <a:pt x="2190" y="192"/>
                    <a:pt x="2216" y="231"/>
                  </a:cubicBezTo>
                  <a:cubicBezTo>
                    <a:pt x="2186" y="277"/>
                    <a:pt x="2135" y="294"/>
                    <a:pt x="2097" y="332"/>
                  </a:cubicBezTo>
                  <a:cubicBezTo>
                    <a:pt x="2083" y="374"/>
                    <a:pt x="2066" y="364"/>
                    <a:pt x="2042" y="396"/>
                  </a:cubicBezTo>
                  <a:cubicBezTo>
                    <a:pt x="2008" y="442"/>
                    <a:pt x="2001" y="462"/>
                    <a:pt x="1988" y="515"/>
                  </a:cubicBezTo>
                  <a:cubicBezTo>
                    <a:pt x="1995" y="568"/>
                    <a:pt x="1983" y="598"/>
                    <a:pt x="2033" y="615"/>
                  </a:cubicBezTo>
                  <a:cubicBezTo>
                    <a:pt x="2039" y="621"/>
                    <a:pt x="2045" y="628"/>
                    <a:pt x="2052" y="633"/>
                  </a:cubicBezTo>
                  <a:cubicBezTo>
                    <a:pt x="2060" y="638"/>
                    <a:pt x="2079" y="633"/>
                    <a:pt x="2079" y="643"/>
                  </a:cubicBezTo>
                  <a:cubicBezTo>
                    <a:pt x="2079" y="654"/>
                    <a:pt x="2062" y="658"/>
                    <a:pt x="2052" y="661"/>
                  </a:cubicBezTo>
                  <a:cubicBezTo>
                    <a:pt x="2031" y="667"/>
                    <a:pt x="2009" y="667"/>
                    <a:pt x="1988" y="670"/>
                  </a:cubicBezTo>
                  <a:cubicBezTo>
                    <a:pt x="1985" y="679"/>
                    <a:pt x="1985" y="690"/>
                    <a:pt x="1978" y="697"/>
                  </a:cubicBezTo>
                  <a:cubicBezTo>
                    <a:pt x="1971" y="704"/>
                    <a:pt x="1959" y="702"/>
                    <a:pt x="1951" y="707"/>
                  </a:cubicBezTo>
                  <a:cubicBezTo>
                    <a:pt x="1932" y="718"/>
                    <a:pt x="1914" y="731"/>
                    <a:pt x="1896" y="743"/>
                  </a:cubicBezTo>
                  <a:cubicBezTo>
                    <a:pt x="1887" y="749"/>
                    <a:pt x="1878" y="755"/>
                    <a:pt x="1869" y="761"/>
                  </a:cubicBezTo>
                  <a:cubicBezTo>
                    <a:pt x="1862" y="766"/>
                    <a:pt x="1842" y="776"/>
                    <a:pt x="1850" y="780"/>
                  </a:cubicBezTo>
                  <a:cubicBezTo>
                    <a:pt x="1856" y="784"/>
                    <a:pt x="1905" y="764"/>
                    <a:pt x="1914" y="761"/>
                  </a:cubicBezTo>
                  <a:cubicBezTo>
                    <a:pt x="1920" y="755"/>
                    <a:pt x="1927" y="737"/>
                    <a:pt x="1933" y="743"/>
                  </a:cubicBezTo>
                  <a:cubicBezTo>
                    <a:pt x="1940" y="750"/>
                    <a:pt x="1931" y="764"/>
                    <a:pt x="1924" y="771"/>
                  </a:cubicBezTo>
                  <a:cubicBezTo>
                    <a:pt x="1917" y="778"/>
                    <a:pt x="1905" y="777"/>
                    <a:pt x="1896" y="780"/>
                  </a:cubicBezTo>
                  <a:cubicBezTo>
                    <a:pt x="1847" y="813"/>
                    <a:pt x="1863" y="814"/>
                    <a:pt x="1796" y="825"/>
                  </a:cubicBezTo>
                  <a:cubicBezTo>
                    <a:pt x="1815" y="882"/>
                    <a:pt x="1829" y="985"/>
                    <a:pt x="1759" y="1008"/>
                  </a:cubicBezTo>
                  <a:cubicBezTo>
                    <a:pt x="1750" y="1005"/>
                    <a:pt x="1734" y="990"/>
                    <a:pt x="1732" y="999"/>
                  </a:cubicBezTo>
                  <a:cubicBezTo>
                    <a:pt x="1727" y="1025"/>
                    <a:pt x="1754" y="1060"/>
                    <a:pt x="1768" y="1081"/>
                  </a:cubicBezTo>
                  <a:cubicBezTo>
                    <a:pt x="1760" y="1137"/>
                    <a:pt x="1768" y="1162"/>
                    <a:pt x="1722" y="1191"/>
                  </a:cubicBezTo>
                  <a:cubicBezTo>
                    <a:pt x="1725" y="1182"/>
                    <a:pt x="1734" y="1173"/>
                    <a:pt x="1732" y="1164"/>
                  </a:cubicBezTo>
                  <a:cubicBezTo>
                    <a:pt x="1730" y="1155"/>
                    <a:pt x="1718" y="1153"/>
                    <a:pt x="1713" y="1145"/>
                  </a:cubicBezTo>
                  <a:cubicBezTo>
                    <a:pt x="1689" y="1105"/>
                    <a:pt x="1725" y="1125"/>
                    <a:pt x="1677" y="1109"/>
                  </a:cubicBezTo>
                  <a:cubicBezTo>
                    <a:pt x="1669" y="1083"/>
                    <a:pt x="1671" y="1007"/>
                    <a:pt x="1649" y="1072"/>
                  </a:cubicBezTo>
                  <a:cubicBezTo>
                    <a:pt x="1655" y="1098"/>
                    <a:pt x="1660" y="1119"/>
                    <a:pt x="1668" y="1145"/>
                  </a:cubicBezTo>
                  <a:cubicBezTo>
                    <a:pt x="1674" y="1163"/>
                    <a:pt x="1686" y="1200"/>
                    <a:pt x="1686" y="1200"/>
                  </a:cubicBezTo>
                  <a:cubicBezTo>
                    <a:pt x="1689" y="1221"/>
                    <a:pt x="1681" y="1248"/>
                    <a:pt x="1695" y="1264"/>
                  </a:cubicBezTo>
                  <a:cubicBezTo>
                    <a:pt x="1707" y="1278"/>
                    <a:pt x="1740" y="1257"/>
                    <a:pt x="1750" y="1273"/>
                  </a:cubicBezTo>
                  <a:cubicBezTo>
                    <a:pt x="1774" y="1311"/>
                    <a:pt x="1742" y="1336"/>
                    <a:pt x="1722" y="1356"/>
                  </a:cubicBezTo>
                  <a:cubicBezTo>
                    <a:pt x="1743" y="1363"/>
                    <a:pt x="1773" y="1356"/>
                    <a:pt x="1786" y="1374"/>
                  </a:cubicBezTo>
                  <a:cubicBezTo>
                    <a:pt x="1807" y="1402"/>
                    <a:pt x="1732" y="1417"/>
                    <a:pt x="1722" y="1420"/>
                  </a:cubicBezTo>
                  <a:cubicBezTo>
                    <a:pt x="1725" y="1438"/>
                    <a:pt x="1732" y="1456"/>
                    <a:pt x="1732" y="1475"/>
                  </a:cubicBezTo>
                  <a:cubicBezTo>
                    <a:pt x="1732" y="1506"/>
                    <a:pt x="1696" y="1519"/>
                    <a:pt x="1677" y="1539"/>
                  </a:cubicBezTo>
                  <a:cubicBezTo>
                    <a:pt x="1648" y="1622"/>
                    <a:pt x="1671" y="1577"/>
                    <a:pt x="1604" y="1621"/>
                  </a:cubicBezTo>
                  <a:cubicBezTo>
                    <a:pt x="1588" y="1663"/>
                    <a:pt x="1578" y="1645"/>
                    <a:pt x="1549" y="1676"/>
                  </a:cubicBezTo>
                  <a:cubicBezTo>
                    <a:pt x="1525" y="1747"/>
                    <a:pt x="1459" y="1776"/>
                    <a:pt x="1402" y="1813"/>
                  </a:cubicBezTo>
                  <a:cubicBezTo>
                    <a:pt x="1380" y="1879"/>
                    <a:pt x="1370" y="1948"/>
                    <a:pt x="1348" y="2014"/>
                  </a:cubicBezTo>
                  <a:cubicBezTo>
                    <a:pt x="1385" y="2126"/>
                    <a:pt x="1138" y="2055"/>
                    <a:pt x="1000" y="2051"/>
                  </a:cubicBezTo>
                  <a:cubicBezTo>
                    <a:pt x="929" y="2025"/>
                    <a:pt x="1012" y="2051"/>
                    <a:pt x="854" y="2051"/>
                  </a:cubicBezTo>
                  <a:cubicBezTo>
                    <a:pt x="699" y="2051"/>
                    <a:pt x="543" y="2044"/>
                    <a:pt x="388" y="2041"/>
                  </a:cubicBezTo>
                  <a:cubicBezTo>
                    <a:pt x="406" y="1987"/>
                    <a:pt x="394" y="1966"/>
                    <a:pt x="442" y="1950"/>
                  </a:cubicBezTo>
                  <a:cubicBezTo>
                    <a:pt x="461" y="1899"/>
                    <a:pt x="453" y="1945"/>
                    <a:pt x="433" y="1904"/>
                  </a:cubicBezTo>
                  <a:cubicBezTo>
                    <a:pt x="424" y="1887"/>
                    <a:pt x="415" y="1849"/>
                    <a:pt x="415" y="1849"/>
                  </a:cubicBezTo>
                  <a:cubicBezTo>
                    <a:pt x="418" y="1825"/>
                    <a:pt x="415" y="1799"/>
                    <a:pt x="424" y="1776"/>
                  </a:cubicBezTo>
                  <a:cubicBezTo>
                    <a:pt x="428" y="1766"/>
                    <a:pt x="446" y="1767"/>
                    <a:pt x="452" y="1758"/>
                  </a:cubicBezTo>
                  <a:cubicBezTo>
                    <a:pt x="459" y="1747"/>
                    <a:pt x="456" y="1733"/>
                    <a:pt x="461" y="1721"/>
                  </a:cubicBezTo>
                  <a:cubicBezTo>
                    <a:pt x="471" y="1696"/>
                    <a:pt x="488" y="1667"/>
                    <a:pt x="506" y="1648"/>
                  </a:cubicBezTo>
                  <a:cubicBezTo>
                    <a:pt x="521" y="1607"/>
                    <a:pt x="522" y="1571"/>
                    <a:pt x="534" y="1529"/>
                  </a:cubicBezTo>
                  <a:cubicBezTo>
                    <a:pt x="537" y="1519"/>
                    <a:pt x="548" y="1512"/>
                    <a:pt x="552" y="1502"/>
                  </a:cubicBezTo>
                  <a:cubicBezTo>
                    <a:pt x="560" y="1484"/>
                    <a:pt x="570" y="1447"/>
                    <a:pt x="570" y="1447"/>
                  </a:cubicBezTo>
                  <a:cubicBezTo>
                    <a:pt x="557" y="1395"/>
                    <a:pt x="547" y="1376"/>
                    <a:pt x="516" y="1328"/>
                  </a:cubicBezTo>
                  <a:cubicBezTo>
                    <a:pt x="489" y="1287"/>
                    <a:pt x="495" y="1236"/>
                    <a:pt x="461" y="1200"/>
                  </a:cubicBezTo>
                  <a:cubicBezTo>
                    <a:pt x="452" y="1203"/>
                    <a:pt x="442" y="1213"/>
                    <a:pt x="433" y="1209"/>
                  </a:cubicBezTo>
                  <a:cubicBezTo>
                    <a:pt x="411" y="1200"/>
                    <a:pt x="417" y="1169"/>
                    <a:pt x="406" y="1155"/>
                  </a:cubicBezTo>
                  <a:cubicBezTo>
                    <a:pt x="399" y="1146"/>
                    <a:pt x="387" y="1142"/>
                    <a:pt x="378" y="1136"/>
                  </a:cubicBezTo>
                  <a:cubicBezTo>
                    <a:pt x="336" y="1072"/>
                    <a:pt x="324" y="1093"/>
                    <a:pt x="369" y="1063"/>
                  </a:cubicBezTo>
                  <a:cubicBezTo>
                    <a:pt x="393" y="993"/>
                    <a:pt x="392" y="1027"/>
                    <a:pt x="378" y="963"/>
                  </a:cubicBezTo>
                  <a:cubicBezTo>
                    <a:pt x="420" y="948"/>
                    <a:pt x="409" y="935"/>
                    <a:pt x="433" y="899"/>
                  </a:cubicBezTo>
                  <a:cubicBezTo>
                    <a:pt x="444" y="866"/>
                    <a:pt x="449" y="873"/>
                    <a:pt x="424" y="844"/>
                  </a:cubicBezTo>
                  <a:cubicBezTo>
                    <a:pt x="410" y="828"/>
                    <a:pt x="378" y="798"/>
                    <a:pt x="378" y="798"/>
                  </a:cubicBezTo>
                  <a:cubicBezTo>
                    <a:pt x="357" y="733"/>
                    <a:pt x="371" y="759"/>
                    <a:pt x="342" y="716"/>
                  </a:cubicBezTo>
                  <a:cubicBezTo>
                    <a:pt x="321" y="652"/>
                    <a:pt x="342" y="667"/>
                    <a:pt x="296" y="652"/>
                  </a:cubicBezTo>
                  <a:cubicBezTo>
                    <a:pt x="267" y="632"/>
                    <a:pt x="254" y="621"/>
                    <a:pt x="223" y="606"/>
                  </a:cubicBezTo>
                  <a:cubicBezTo>
                    <a:pt x="193" y="591"/>
                    <a:pt x="182" y="571"/>
                    <a:pt x="150" y="560"/>
                  </a:cubicBezTo>
                  <a:cubicBezTo>
                    <a:pt x="116" y="509"/>
                    <a:pt x="73" y="479"/>
                    <a:pt x="141" y="414"/>
                  </a:cubicBezTo>
                  <a:cubicBezTo>
                    <a:pt x="144" y="405"/>
                    <a:pt x="145" y="395"/>
                    <a:pt x="150" y="387"/>
                  </a:cubicBezTo>
                  <a:cubicBezTo>
                    <a:pt x="154" y="379"/>
                    <a:pt x="167" y="377"/>
                    <a:pt x="168" y="368"/>
                  </a:cubicBezTo>
                  <a:cubicBezTo>
                    <a:pt x="176" y="317"/>
                    <a:pt x="129" y="311"/>
                    <a:pt x="95" y="304"/>
                  </a:cubicBezTo>
                  <a:cubicBezTo>
                    <a:pt x="77" y="250"/>
                    <a:pt x="63" y="188"/>
                    <a:pt x="31" y="140"/>
                  </a:cubicBezTo>
                  <a:cubicBezTo>
                    <a:pt x="42" y="106"/>
                    <a:pt x="40" y="122"/>
                    <a:pt x="40" y="94"/>
                  </a:cubicBezTo>
                  <a:close/>
                </a:path>
              </a:pathLst>
            </a:custGeom>
            <a:noFill/>
            <a:ln w="28575" cap="flat" cmpd="sng">
              <a:solidFill>
                <a:srgbClr val="FF33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08" name="矩形标注 68614"/>
            <p:cNvSpPr/>
            <p:nvPr/>
          </p:nvSpPr>
          <p:spPr>
            <a:xfrm>
              <a:off x="3878" y="164"/>
              <a:ext cx="1337" cy="499"/>
            </a:xfrm>
            <a:prstGeom prst="wedgeRectCallout">
              <a:avLst>
                <a:gd name="adj1" fmla="val -17389"/>
                <a:gd name="adj2" fmla="val 154009"/>
              </a:avLst>
            </a:prstGeom>
            <a:solidFill>
              <a:srgbClr val="FF0066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400" b="1" dirty="0">
                  <a:solidFill>
                    <a:schemeClr val="bg1"/>
                  </a:solidFill>
                  <a:latin typeface="宋体" panose="02010600030101010101" pitchFamily="2" charset="-122"/>
                </a:rPr>
                <a:t>1783年美国独立时的领土</a:t>
              </a:r>
              <a:endParaRPr lang="zh-CN" altLang="en-US" sz="2400" b="1" dirty="0">
                <a:solidFill>
                  <a:schemeClr val="bg1"/>
                </a:solidFill>
                <a:latin typeface="宋体" panose="02010600030101010101" pitchFamily="2" charset="-122"/>
              </a:endParaRPr>
            </a:p>
          </p:txBody>
        </p:sp>
      </p:grpSp>
      <p:grpSp>
        <p:nvGrpSpPr>
          <p:cNvPr id="20485" name="组合 68615"/>
          <p:cNvGrpSpPr/>
          <p:nvPr/>
        </p:nvGrpSpPr>
        <p:grpSpPr>
          <a:xfrm>
            <a:off x="4251325" y="0"/>
            <a:ext cx="3027363" cy="4122738"/>
            <a:chOff x="1604" y="0"/>
            <a:chExt cx="1907" cy="2597"/>
          </a:xfrm>
        </p:grpSpPr>
        <p:sp>
          <p:nvSpPr>
            <p:cNvPr id="20505" name="任意多边形 68616"/>
            <p:cNvSpPr/>
            <p:nvPr/>
          </p:nvSpPr>
          <p:spPr>
            <a:xfrm>
              <a:off x="1604" y="375"/>
              <a:ext cx="1907" cy="2222"/>
            </a:xfrm>
            <a:custGeom>
              <a:avLst/>
              <a:gdLst>
                <a:gd name="txL" fmla="*/ 0 w 1907"/>
                <a:gd name="txT" fmla="*/ 0 h 2222"/>
                <a:gd name="txR" fmla="*/ 1907 w 1907"/>
                <a:gd name="txB" fmla="*/ 2222 h 2222"/>
              </a:gdLst>
              <a:ahLst/>
              <a:cxnLst>
                <a:cxn ang="0">
                  <a:pos x="197" y="36"/>
                </a:cxn>
                <a:cxn ang="0">
                  <a:pos x="746" y="100"/>
                </a:cxn>
                <a:cxn ang="0">
                  <a:pos x="837" y="137"/>
                </a:cxn>
                <a:cxn ang="0">
                  <a:pos x="883" y="174"/>
                </a:cxn>
                <a:cxn ang="0">
                  <a:pos x="947" y="219"/>
                </a:cxn>
                <a:cxn ang="0">
                  <a:pos x="1148" y="375"/>
                </a:cxn>
                <a:cxn ang="0">
                  <a:pos x="1294" y="484"/>
                </a:cxn>
                <a:cxn ang="0">
                  <a:pos x="1340" y="420"/>
                </a:cxn>
                <a:cxn ang="0">
                  <a:pos x="1441" y="320"/>
                </a:cxn>
                <a:cxn ang="0">
                  <a:pos x="1413" y="439"/>
                </a:cxn>
                <a:cxn ang="0">
                  <a:pos x="1514" y="558"/>
                </a:cxn>
                <a:cxn ang="0">
                  <a:pos x="1642" y="686"/>
                </a:cxn>
                <a:cxn ang="0">
                  <a:pos x="1697" y="786"/>
                </a:cxn>
                <a:cxn ang="0">
                  <a:pos x="1724" y="932"/>
                </a:cxn>
                <a:cxn ang="0">
                  <a:pos x="1687" y="1143"/>
                </a:cxn>
                <a:cxn ang="0">
                  <a:pos x="1788" y="1252"/>
                </a:cxn>
                <a:cxn ang="0">
                  <a:pos x="1815" y="1335"/>
                </a:cxn>
                <a:cxn ang="0">
                  <a:pos x="1843" y="1417"/>
                </a:cxn>
                <a:cxn ang="0">
                  <a:pos x="1779" y="1655"/>
                </a:cxn>
                <a:cxn ang="0">
                  <a:pos x="1715" y="2048"/>
                </a:cxn>
                <a:cxn ang="0">
                  <a:pos x="1779" y="2158"/>
                </a:cxn>
                <a:cxn ang="0">
                  <a:pos x="1889" y="2148"/>
                </a:cxn>
                <a:cxn ang="0">
                  <a:pos x="1559" y="2212"/>
                </a:cxn>
                <a:cxn ang="0">
                  <a:pos x="1523" y="2130"/>
                </a:cxn>
                <a:cxn ang="0">
                  <a:pos x="1505" y="1883"/>
                </a:cxn>
                <a:cxn ang="0">
                  <a:pos x="1221" y="1764"/>
                </a:cxn>
                <a:cxn ang="0">
                  <a:pos x="974" y="1682"/>
                </a:cxn>
                <a:cxn ang="0">
                  <a:pos x="929" y="1646"/>
                </a:cxn>
                <a:cxn ang="0">
                  <a:pos x="947" y="1463"/>
                </a:cxn>
                <a:cxn ang="0">
                  <a:pos x="892" y="1344"/>
                </a:cxn>
                <a:cxn ang="0">
                  <a:pos x="618" y="1271"/>
                </a:cxn>
                <a:cxn ang="0">
                  <a:pos x="453" y="1234"/>
                </a:cxn>
                <a:cxn ang="0">
                  <a:pos x="453" y="978"/>
                </a:cxn>
                <a:cxn ang="0">
                  <a:pos x="389" y="841"/>
                </a:cxn>
                <a:cxn ang="0">
                  <a:pos x="334" y="814"/>
                </a:cxn>
                <a:cxn ang="0">
                  <a:pos x="234" y="640"/>
                </a:cxn>
                <a:cxn ang="0">
                  <a:pos x="179" y="576"/>
                </a:cxn>
                <a:cxn ang="0">
                  <a:pos x="133" y="539"/>
                </a:cxn>
                <a:cxn ang="0">
                  <a:pos x="14" y="466"/>
                </a:cxn>
                <a:cxn ang="0">
                  <a:pos x="60" y="366"/>
                </a:cxn>
                <a:cxn ang="0">
                  <a:pos x="51" y="0"/>
                </a:cxn>
              </a:cxnLst>
              <a:rect l="txL" t="txT" r="txR" b="txB"/>
              <a:pathLst>
                <a:path w="1907" h="2222">
                  <a:moveTo>
                    <a:pt x="51" y="0"/>
                  </a:moveTo>
                  <a:cubicBezTo>
                    <a:pt x="101" y="12"/>
                    <a:pt x="146" y="28"/>
                    <a:pt x="197" y="36"/>
                  </a:cubicBezTo>
                  <a:cubicBezTo>
                    <a:pt x="258" y="58"/>
                    <a:pt x="326" y="64"/>
                    <a:pt x="389" y="73"/>
                  </a:cubicBezTo>
                  <a:cubicBezTo>
                    <a:pt x="540" y="122"/>
                    <a:pt x="425" y="90"/>
                    <a:pt x="746" y="100"/>
                  </a:cubicBezTo>
                  <a:cubicBezTo>
                    <a:pt x="770" y="103"/>
                    <a:pt x="796" y="101"/>
                    <a:pt x="819" y="110"/>
                  </a:cubicBezTo>
                  <a:cubicBezTo>
                    <a:pt x="829" y="114"/>
                    <a:pt x="828" y="130"/>
                    <a:pt x="837" y="137"/>
                  </a:cubicBezTo>
                  <a:cubicBezTo>
                    <a:pt x="845" y="143"/>
                    <a:pt x="856" y="143"/>
                    <a:pt x="865" y="146"/>
                  </a:cubicBezTo>
                  <a:cubicBezTo>
                    <a:pt x="871" y="155"/>
                    <a:pt x="874" y="167"/>
                    <a:pt x="883" y="174"/>
                  </a:cubicBezTo>
                  <a:cubicBezTo>
                    <a:pt x="890" y="180"/>
                    <a:pt x="903" y="176"/>
                    <a:pt x="910" y="183"/>
                  </a:cubicBezTo>
                  <a:cubicBezTo>
                    <a:pt x="958" y="231"/>
                    <a:pt x="873" y="195"/>
                    <a:pt x="947" y="219"/>
                  </a:cubicBezTo>
                  <a:cubicBezTo>
                    <a:pt x="986" y="247"/>
                    <a:pt x="1029" y="245"/>
                    <a:pt x="1075" y="256"/>
                  </a:cubicBezTo>
                  <a:cubicBezTo>
                    <a:pt x="1093" y="312"/>
                    <a:pt x="1108" y="333"/>
                    <a:pt x="1148" y="375"/>
                  </a:cubicBezTo>
                  <a:cubicBezTo>
                    <a:pt x="1160" y="433"/>
                    <a:pt x="1182" y="473"/>
                    <a:pt x="1239" y="494"/>
                  </a:cubicBezTo>
                  <a:cubicBezTo>
                    <a:pt x="1257" y="491"/>
                    <a:pt x="1278" y="493"/>
                    <a:pt x="1294" y="484"/>
                  </a:cubicBezTo>
                  <a:cubicBezTo>
                    <a:pt x="1302" y="479"/>
                    <a:pt x="1298" y="465"/>
                    <a:pt x="1303" y="457"/>
                  </a:cubicBezTo>
                  <a:cubicBezTo>
                    <a:pt x="1312" y="442"/>
                    <a:pt x="1328" y="433"/>
                    <a:pt x="1340" y="420"/>
                  </a:cubicBezTo>
                  <a:cubicBezTo>
                    <a:pt x="1351" y="375"/>
                    <a:pt x="1375" y="338"/>
                    <a:pt x="1386" y="292"/>
                  </a:cubicBezTo>
                  <a:cubicBezTo>
                    <a:pt x="1406" y="298"/>
                    <a:pt x="1430" y="298"/>
                    <a:pt x="1441" y="320"/>
                  </a:cubicBezTo>
                  <a:cubicBezTo>
                    <a:pt x="1450" y="337"/>
                    <a:pt x="1459" y="375"/>
                    <a:pt x="1459" y="375"/>
                  </a:cubicBezTo>
                  <a:cubicBezTo>
                    <a:pt x="1440" y="431"/>
                    <a:pt x="1431" y="382"/>
                    <a:pt x="1413" y="439"/>
                  </a:cubicBezTo>
                  <a:cubicBezTo>
                    <a:pt x="1422" y="495"/>
                    <a:pt x="1418" y="504"/>
                    <a:pt x="1468" y="521"/>
                  </a:cubicBezTo>
                  <a:cubicBezTo>
                    <a:pt x="1500" y="569"/>
                    <a:pt x="1468" y="532"/>
                    <a:pt x="1514" y="558"/>
                  </a:cubicBezTo>
                  <a:cubicBezTo>
                    <a:pt x="1533" y="569"/>
                    <a:pt x="1569" y="594"/>
                    <a:pt x="1569" y="594"/>
                  </a:cubicBezTo>
                  <a:cubicBezTo>
                    <a:pt x="1581" y="632"/>
                    <a:pt x="1616" y="654"/>
                    <a:pt x="1642" y="686"/>
                  </a:cubicBezTo>
                  <a:cubicBezTo>
                    <a:pt x="1667" y="717"/>
                    <a:pt x="1664" y="725"/>
                    <a:pt x="1678" y="768"/>
                  </a:cubicBezTo>
                  <a:cubicBezTo>
                    <a:pt x="1681" y="776"/>
                    <a:pt x="1692" y="779"/>
                    <a:pt x="1697" y="786"/>
                  </a:cubicBezTo>
                  <a:cubicBezTo>
                    <a:pt x="1725" y="821"/>
                    <a:pt x="1711" y="832"/>
                    <a:pt x="1751" y="859"/>
                  </a:cubicBezTo>
                  <a:cubicBezTo>
                    <a:pt x="1766" y="901"/>
                    <a:pt x="1770" y="917"/>
                    <a:pt x="1724" y="932"/>
                  </a:cubicBezTo>
                  <a:cubicBezTo>
                    <a:pt x="1713" y="967"/>
                    <a:pt x="1689" y="980"/>
                    <a:pt x="1678" y="1015"/>
                  </a:cubicBezTo>
                  <a:cubicBezTo>
                    <a:pt x="1681" y="1058"/>
                    <a:pt x="1679" y="1101"/>
                    <a:pt x="1687" y="1143"/>
                  </a:cubicBezTo>
                  <a:cubicBezTo>
                    <a:pt x="1691" y="1163"/>
                    <a:pt x="1738" y="1181"/>
                    <a:pt x="1751" y="1198"/>
                  </a:cubicBezTo>
                  <a:cubicBezTo>
                    <a:pt x="1764" y="1215"/>
                    <a:pt x="1788" y="1252"/>
                    <a:pt x="1788" y="1252"/>
                  </a:cubicBezTo>
                  <a:cubicBezTo>
                    <a:pt x="1791" y="1273"/>
                    <a:pt x="1790" y="1296"/>
                    <a:pt x="1797" y="1316"/>
                  </a:cubicBezTo>
                  <a:cubicBezTo>
                    <a:pt x="1800" y="1324"/>
                    <a:pt x="1810" y="1328"/>
                    <a:pt x="1815" y="1335"/>
                  </a:cubicBezTo>
                  <a:cubicBezTo>
                    <a:pt x="1820" y="1343"/>
                    <a:pt x="1822" y="1353"/>
                    <a:pt x="1825" y="1362"/>
                  </a:cubicBezTo>
                  <a:cubicBezTo>
                    <a:pt x="1831" y="1380"/>
                    <a:pt x="1837" y="1399"/>
                    <a:pt x="1843" y="1417"/>
                  </a:cubicBezTo>
                  <a:cubicBezTo>
                    <a:pt x="1846" y="1426"/>
                    <a:pt x="1852" y="1444"/>
                    <a:pt x="1852" y="1444"/>
                  </a:cubicBezTo>
                  <a:cubicBezTo>
                    <a:pt x="1842" y="1530"/>
                    <a:pt x="1825" y="1585"/>
                    <a:pt x="1779" y="1655"/>
                  </a:cubicBezTo>
                  <a:cubicBezTo>
                    <a:pt x="1763" y="1679"/>
                    <a:pt x="1761" y="1710"/>
                    <a:pt x="1751" y="1737"/>
                  </a:cubicBezTo>
                  <a:cubicBezTo>
                    <a:pt x="1740" y="1841"/>
                    <a:pt x="1747" y="1948"/>
                    <a:pt x="1715" y="2048"/>
                  </a:cubicBezTo>
                  <a:cubicBezTo>
                    <a:pt x="1718" y="2078"/>
                    <a:pt x="1709" y="2113"/>
                    <a:pt x="1724" y="2139"/>
                  </a:cubicBezTo>
                  <a:cubicBezTo>
                    <a:pt x="1734" y="2156"/>
                    <a:pt x="1761" y="2152"/>
                    <a:pt x="1779" y="2158"/>
                  </a:cubicBezTo>
                  <a:cubicBezTo>
                    <a:pt x="1788" y="2161"/>
                    <a:pt x="1806" y="2167"/>
                    <a:pt x="1806" y="2167"/>
                  </a:cubicBezTo>
                  <a:cubicBezTo>
                    <a:pt x="1836" y="2137"/>
                    <a:pt x="1847" y="2138"/>
                    <a:pt x="1889" y="2148"/>
                  </a:cubicBezTo>
                  <a:cubicBezTo>
                    <a:pt x="1903" y="2192"/>
                    <a:pt x="1907" y="2205"/>
                    <a:pt x="1861" y="2222"/>
                  </a:cubicBezTo>
                  <a:cubicBezTo>
                    <a:pt x="1760" y="2219"/>
                    <a:pt x="1660" y="2218"/>
                    <a:pt x="1559" y="2212"/>
                  </a:cubicBezTo>
                  <a:cubicBezTo>
                    <a:pt x="1484" y="2208"/>
                    <a:pt x="1589" y="2189"/>
                    <a:pt x="1495" y="2212"/>
                  </a:cubicBezTo>
                  <a:cubicBezTo>
                    <a:pt x="1512" y="2165"/>
                    <a:pt x="1501" y="2197"/>
                    <a:pt x="1523" y="2130"/>
                  </a:cubicBezTo>
                  <a:cubicBezTo>
                    <a:pt x="1526" y="2121"/>
                    <a:pt x="1532" y="2103"/>
                    <a:pt x="1532" y="2103"/>
                  </a:cubicBezTo>
                  <a:cubicBezTo>
                    <a:pt x="1524" y="2029"/>
                    <a:pt x="1513" y="1957"/>
                    <a:pt x="1505" y="1883"/>
                  </a:cubicBezTo>
                  <a:cubicBezTo>
                    <a:pt x="1480" y="1954"/>
                    <a:pt x="1494" y="1845"/>
                    <a:pt x="1459" y="1819"/>
                  </a:cubicBezTo>
                  <a:cubicBezTo>
                    <a:pt x="1374" y="1755"/>
                    <a:pt x="1348" y="1772"/>
                    <a:pt x="1221" y="1764"/>
                  </a:cubicBezTo>
                  <a:cubicBezTo>
                    <a:pt x="1124" y="1740"/>
                    <a:pt x="1173" y="1749"/>
                    <a:pt x="1075" y="1737"/>
                  </a:cubicBezTo>
                  <a:cubicBezTo>
                    <a:pt x="1035" y="1724"/>
                    <a:pt x="1013" y="1694"/>
                    <a:pt x="974" y="1682"/>
                  </a:cubicBezTo>
                  <a:cubicBezTo>
                    <a:pt x="968" y="1673"/>
                    <a:pt x="964" y="1662"/>
                    <a:pt x="956" y="1655"/>
                  </a:cubicBezTo>
                  <a:cubicBezTo>
                    <a:pt x="949" y="1649"/>
                    <a:pt x="935" y="1654"/>
                    <a:pt x="929" y="1646"/>
                  </a:cubicBezTo>
                  <a:cubicBezTo>
                    <a:pt x="918" y="1630"/>
                    <a:pt x="910" y="1591"/>
                    <a:pt x="910" y="1591"/>
                  </a:cubicBezTo>
                  <a:cubicBezTo>
                    <a:pt x="917" y="1532"/>
                    <a:pt x="917" y="1509"/>
                    <a:pt x="947" y="1463"/>
                  </a:cubicBezTo>
                  <a:cubicBezTo>
                    <a:pt x="957" y="1430"/>
                    <a:pt x="972" y="1398"/>
                    <a:pt x="947" y="1362"/>
                  </a:cubicBezTo>
                  <a:cubicBezTo>
                    <a:pt x="936" y="1346"/>
                    <a:pt x="910" y="1350"/>
                    <a:pt x="892" y="1344"/>
                  </a:cubicBezTo>
                  <a:cubicBezTo>
                    <a:pt x="871" y="1337"/>
                    <a:pt x="855" y="1319"/>
                    <a:pt x="837" y="1307"/>
                  </a:cubicBezTo>
                  <a:cubicBezTo>
                    <a:pt x="784" y="1271"/>
                    <a:pt x="666" y="1274"/>
                    <a:pt x="618" y="1271"/>
                  </a:cubicBezTo>
                  <a:cubicBezTo>
                    <a:pt x="579" y="1265"/>
                    <a:pt x="546" y="1262"/>
                    <a:pt x="508" y="1252"/>
                  </a:cubicBezTo>
                  <a:cubicBezTo>
                    <a:pt x="489" y="1247"/>
                    <a:pt x="453" y="1234"/>
                    <a:pt x="453" y="1234"/>
                  </a:cubicBezTo>
                  <a:cubicBezTo>
                    <a:pt x="377" y="1183"/>
                    <a:pt x="414" y="1219"/>
                    <a:pt x="435" y="1033"/>
                  </a:cubicBezTo>
                  <a:cubicBezTo>
                    <a:pt x="437" y="1014"/>
                    <a:pt x="453" y="978"/>
                    <a:pt x="453" y="978"/>
                  </a:cubicBezTo>
                  <a:cubicBezTo>
                    <a:pt x="450" y="938"/>
                    <a:pt x="461" y="895"/>
                    <a:pt x="444" y="859"/>
                  </a:cubicBezTo>
                  <a:cubicBezTo>
                    <a:pt x="436" y="842"/>
                    <a:pt x="389" y="841"/>
                    <a:pt x="389" y="841"/>
                  </a:cubicBezTo>
                  <a:cubicBezTo>
                    <a:pt x="380" y="835"/>
                    <a:pt x="372" y="828"/>
                    <a:pt x="362" y="823"/>
                  </a:cubicBezTo>
                  <a:cubicBezTo>
                    <a:pt x="353" y="819"/>
                    <a:pt x="342" y="819"/>
                    <a:pt x="334" y="814"/>
                  </a:cubicBezTo>
                  <a:cubicBezTo>
                    <a:pt x="311" y="800"/>
                    <a:pt x="298" y="768"/>
                    <a:pt x="279" y="750"/>
                  </a:cubicBezTo>
                  <a:cubicBezTo>
                    <a:pt x="267" y="712"/>
                    <a:pt x="260" y="671"/>
                    <a:pt x="234" y="640"/>
                  </a:cubicBezTo>
                  <a:cubicBezTo>
                    <a:pt x="185" y="580"/>
                    <a:pt x="245" y="664"/>
                    <a:pt x="197" y="603"/>
                  </a:cubicBezTo>
                  <a:cubicBezTo>
                    <a:pt x="190" y="594"/>
                    <a:pt x="187" y="584"/>
                    <a:pt x="179" y="576"/>
                  </a:cubicBezTo>
                  <a:cubicBezTo>
                    <a:pt x="171" y="568"/>
                    <a:pt x="160" y="565"/>
                    <a:pt x="151" y="558"/>
                  </a:cubicBezTo>
                  <a:cubicBezTo>
                    <a:pt x="144" y="553"/>
                    <a:pt x="141" y="543"/>
                    <a:pt x="133" y="539"/>
                  </a:cubicBezTo>
                  <a:cubicBezTo>
                    <a:pt x="116" y="530"/>
                    <a:pt x="78" y="521"/>
                    <a:pt x="78" y="521"/>
                  </a:cubicBezTo>
                  <a:cubicBezTo>
                    <a:pt x="53" y="504"/>
                    <a:pt x="36" y="486"/>
                    <a:pt x="14" y="466"/>
                  </a:cubicBezTo>
                  <a:cubicBezTo>
                    <a:pt x="1" y="426"/>
                    <a:pt x="0" y="451"/>
                    <a:pt x="23" y="420"/>
                  </a:cubicBezTo>
                  <a:cubicBezTo>
                    <a:pt x="36" y="403"/>
                    <a:pt x="60" y="366"/>
                    <a:pt x="60" y="366"/>
                  </a:cubicBezTo>
                  <a:cubicBezTo>
                    <a:pt x="86" y="286"/>
                    <a:pt x="39" y="246"/>
                    <a:pt x="42" y="192"/>
                  </a:cubicBezTo>
                  <a:cubicBezTo>
                    <a:pt x="45" y="128"/>
                    <a:pt x="48" y="64"/>
                    <a:pt x="51" y="0"/>
                  </a:cubicBezTo>
                  <a:close/>
                </a:path>
              </a:pathLst>
            </a:custGeom>
            <a:noFill/>
            <a:ln w="28575" cap="flat" cmpd="sng">
              <a:solidFill>
                <a:srgbClr val="FF33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06" name="矩形标注 68617"/>
            <p:cNvSpPr/>
            <p:nvPr/>
          </p:nvSpPr>
          <p:spPr>
            <a:xfrm>
              <a:off x="1701" y="0"/>
              <a:ext cx="1588" cy="317"/>
            </a:xfrm>
            <a:prstGeom prst="wedgeRectCallout">
              <a:avLst>
                <a:gd name="adj1" fmla="val -9194"/>
                <a:gd name="adj2" fmla="val 186593"/>
              </a:avLst>
            </a:prstGeom>
            <a:solidFill>
              <a:srgbClr val="FF0066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400" b="1" dirty="0">
                  <a:solidFill>
                    <a:schemeClr val="bg1"/>
                  </a:solidFill>
                  <a:latin typeface="宋体" panose="02010600030101010101" pitchFamily="2" charset="-122"/>
                </a:rPr>
                <a:t>1803年从法购得</a:t>
              </a:r>
              <a:endParaRPr lang="zh-CN" altLang="en-US" sz="2400" b="1" dirty="0">
                <a:solidFill>
                  <a:schemeClr val="bg1"/>
                </a:solidFill>
                <a:latin typeface="宋体" panose="02010600030101010101" pitchFamily="2" charset="-122"/>
              </a:endParaRPr>
            </a:p>
          </p:txBody>
        </p:sp>
      </p:grpSp>
      <p:grpSp>
        <p:nvGrpSpPr>
          <p:cNvPr id="20486" name="组合 68618"/>
          <p:cNvGrpSpPr/>
          <p:nvPr/>
        </p:nvGrpSpPr>
        <p:grpSpPr>
          <a:xfrm>
            <a:off x="6945313" y="3802063"/>
            <a:ext cx="3903662" cy="1571625"/>
            <a:chOff x="3301" y="2395"/>
            <a:chExt cx="2459" cy="990"/>
          </a:xfrm>
        </p:grpSpPr>
        <p:sp>
          <p:nvSpPr>
            <p:cNvPr id="20503" name="任意多边形 68619"/>
            <p:cNvSpPr/>
            <p:nvPr/>
          </p:nvSpPr>
          <p:spPr>
            <a:xfrm>
              <a:off x="3301" y="2395"/>
              <a:ext cx="1203" cy="594"/>
            </a:xfrm>
            <a:custGeom>
              <a:avLst/>
              <a:gdLst>
                <a:gd name="txL" fmla="*/ 0 w 1203"/>
                <a:gd name="txT" fmla="*/ 0 h 594"/>
                <a:gd name="txR" fmla="*/ 1203 w 1203"/>
                <a:gd name="txB" fmla="*/ 594 h 594"/>
              </a:gdLst>
              <a:ahLst/>
              <a:cxnLst>
                <a:cxn ang="0">
                  <a:pos x="0" y="0"/>
                </a:cxn>
                <a:cxn ang="0">
                  <a:pos x="813" y="28"/>
                </a:cxn>
                <a:cxn ang="0">
                  <a:pos x="960" y="19"/>
                </a:cxn>
                <a:cxn ang="0">
                  <a:pos x="996" y="28"/>
                </a:cxn>
                <a:cxn ang="0">
                  <a:pos x="1024" y="119"/>
                </a:cxn>
                <a:cxn ang="0">
                  <a:pos x="1097" y="211"/>
                </a:cxn>
                <a:cxn ang="0">
                  <a:pos x="1115" y="266"/>
                </a:cxn>
                <a:cxn ang="0">
                  <a:pos x="1133" y="293"/>
                </a:cxn>
                <a:cxn ang="0">
                  <a:pos x="1170" y="375"/>
                </a:cxn>
                <a:cxn ang="0">
                  <a:pos x="1197" y="476"/>
                </a:cxn>
                <a:cxn ang="0">
                  <a:pos x="1106" y="576"/>
                </a:cxn>
                <a:cxn ang="0">
                  <a:pos x="1033" y="503"/>
                </a:cxn>
                <a:cxn ang="0">
                  <a:pos x="987" y="439"/>
                </a:cxn>
                <a:cxn ang="0">
                  <a:pos x="932" y="384"/>
                </a:cxn>
                <a:cxn ang="0">
                  <a:pos x="923" y="357"/>
                </a:cxn>
                <a:cxn ang="0">
                  <a:pos x="941" y="302"/>
                </a:cxn>
                <a:cxn ang="0">
                  <a:pos x="914" y="284"/>
                </a:cxn>
                <a:cxn ang="0">
                  <a:pos x="896" y="284"/>
                </a:cxn>
                <a:cxn ang="0">
                  <a:pos x="813" y="128"/>
                </a:cxn>
                <a:cxn ang="0">
                  <a:pos x="731" y="92"/>
                </a:cxn>
                <a:cxn ang="0">
                  <a:pos x="685" y="128"/>
                </a:cxn>
                <a:cxn ang="0">
                  <a:pos x="621" y="147"/>
                </a:cxn>
                <a:cxn ang="0">
                  <a:pos x="576" y="119"/>
                </a:cxn>
                <a:cxn ang="0">
                  <a:pos x="557" y="101"/>
                </a:cxn>
                <a:cxn ang="0">
                  <a:pos x="448" y="74"/>
                </a:cxn>
                <a:cxn ang="0">
                  <a:pos x="283" y="83"/>
                </a:cxn>
                <a:cxn ang="0">
                  <a:pos x="228" y="101"/>
                </a:cxn>
                <a:cxn ang="0">
                  <a:pos x="109" y="147"/>
                </a:cxn>
                <a:cxn ang="0">
                  <a:pos x="36" y="92"/>
                </a:cxn>
                <a:cxn ang="0">
                  <a:pos x="0" y="0"/>
                </a:cxn>
              </a:cxnLst>
              <a:rect l="txL" t="txT" r="txR" b="txB"/>
              <a:pathLst>
                <a:path w="1203" h="594">
                  <a:moveTo>
                    <a:pt x="0" y="0"/>
                  </a:moveTo>
                  <a:cubicBezTo>
                    <a:pt x="673" y="21"/>
                    <a:pt x="402" y="10"/>
                    <a:pt x="813" y="28"/>
                  </a:cubicBezTo>
                  <a:cubicBezTo>
                    <a:pt x="863" y="44"/>
                    <a:pt x="911" y="35"/>
                    <a:pt x="960" y="19"/>
                  </a:cubicBezTo>
                  <a:cubicBezTo>
                    <a:pt x="972" y="22"/>
                    <a:pt x="987" y="19"/>
                    <a:pt x="996" y="28"/>
                  </a:cubicBezTo>
                  <a:cubicBezTo>
                    <a:pt x="1004" y="36"/>
                    <a:pt x="1014" y="103"/>
                    <a:pt x="1024" y="119"/>
                  </a:cubicBezTo>
                  <a:cubicBezTo>
                    <a:pt x="1044" y="151"/>
                    <a:pt x="1070" y="184"/>
                    <a:pt x="1097" y="211"/>
                  </a:cubicBezTo>
                  <a:cubicBezTo>
                    <a:pt x="1103" y="229"/>
                    <a:pt x="1104" y="250"/>
                    <a:pt x="1115" y="266"/>
                  </a:cubicBezTo>
                  <a:cubicBezTo>
                    <a:pt x="1121" y="275"/>
                    <a:pt x="1129" y="283"/>
                    <a:pt x="1133" y="293"/>
                  </a:cubicBezTo>
                  <a:cubicBezTo>
                    <a:pt x="1177" y="390"/>
                    <a:pt x="1129" y="314"/>
                    <a:pt x="1170" y="375"/>
                  </a:cubicBezTo>
                  <a:cubicBezTo>
                    <a:pt x="1193" y="445"/>
                    <a:pt x="1184" y="411"/>
                    <a:pt x="1197" y="476"/>
                  </a:cubicBezTo>
                  <a:cubicBezTo>
                    <a:pt x="1187" y="571"/>
                    <a:pt x="1203" y="594"/>
                    <a:pt x="1106" y="576"/>
                  </a:cubicBezTo>
                  <a:cubicBezTo>
                    <a:pt x="1093" y="538"/>
                    <a:pt x="1071" y="516"/>
                    <a:pt x="1033" y="503"/>
                  </a:cubicBezTo>
                  <a:cubicBezTo>
                    <a:pt x="1023" y="472"/>
                    <a:pt x="1009" y="462"/>
                    <a:pt x="987" y="439"/>
                  </a:cubicBezTo>
                  <a:cubicBezTo>
                    <a:pt x="973" y="396"/>
                    <a:pt x="962" y="415"/>
                    <a:pt x="932" y="384"/>
                  </a:cubicBezTo>
                  <a:cubicBezTo>
                    <a:pt x="929" y="375"/>
                    <a:pt x="922" y="366"/>
                    <a:pt x="923" y="357"/>
                  </a:cubicBezTo>
                  <a:cubicBezTo>
                    <a:pt x="925" y="338"/>
                    <a:pt x="941" y="302"/>
                    <a:pt x="941" y="302"/>
                  </a:cubicBezTo>
                  <a:cubicBezTo>
                    <a:pt x="932" y="296"/>
                    <a:pt x="924" y="281"/>
                    <a:pt x="914" y="284"/>
                  </a:cubicBezTo>
                  <a:cubicBezTo>
                    <a:pt x="892" y="290"/>
                    <a:pt x="918" y="350"/>
                    <a:pt x="896" y="284"/>
                  </a:cubicBezTo>
                  <a:cubicBezTo>
                    <a:pt x="885" y="202"/>
                    <a:pt x="875" y="177"/>
                    <a:pt x="813" y="128"/>
                  </a:cubicBezTo>
                  <a:cubicBezTo>
                    <a:pt x="790" y="109"/>
                    <a:pt x="731" y="92"/>
                    <a:pt x="731" y="92"/>
                  </a:cubicBezTo>
                  <a:cubicBezTo>
                    <a:pt x="647" y="120"/>
                    <a:pt x="763" y="75"/>
                    <a:pt x="685" y="128"/>
                  </a:cubicBezTo>
                  <a:cubicBezTo>
                    <a:pt x="667" y="140"/>
                    <a:pt x="642" y="140"/>
                    <a:pt x="621" y="147"/>
                  </a:cubicBezTo>
                  <a:cubicBezTo>
                    <a:pt x="579" y="103"/>
                    <a:pt x="630" y="151"/>
                    <a:pt x="576" y="119"/>
                  </a:cubicBezTo>
                  <a:cubicBezTo>
                    <a:pt x="568" y="115"/>
                    <a:pt x="565" y="105"/>
                    <a:pt x="557" y="101"/>
                  </a:cubicBezTo>
                  <a:cubicBezTo>
                    <a:pt x="528" y="84"/>
                    <a:pt x="480" y="80"/>
                    <a:pt x="448" y="74"/>
                  </a:cubicBezTo>
                  <a:cubicBezTo>
                    <a:pt x="393" y="77"/>
                    <a:pt x="338" y="76"/>
                    <a:pt x="283" y="83"/>
                  </a:cubicBezTo>
                  <a:cubicBezTo>
                    <a:pt x="264" y="85"/>
                    <a:pt x="228" y="101"/>
                    <a:pt x="228" y="101"/>
                  </a:cubicBezTo>
                  <a:cubicBezTo>
                    <a:pt x="191" y="126"/>
                    <a:pt x="151" y="133"/>
                    <a:pt x="109" y="147"/>
                  </a:cubicBezTo>
                  <a:cubicBezTo>
                    <a:pt x="66" y="136"/>
                    <a:pt x="60" y="128"/>
                    <a:pt x="36" y="92"/>
                  </a:cubicBezTo>
                  <a:cubicBezTo>
                    <a:pt x="14" y="24"/>
                    <a:pt x="26" y="54"/>
                    <a:pt x="0" y="0"/>
                  </a:cubicBezTo>
                  <a:close/>
                </a:path>
              </a:pathLst>
            </a:custGeom>
            <a:noFill/>
            <a:ln w="28575" cap="flat" cmpd="sng">
              <a:solidFill>
                <a:srgbClr val="FF33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04" name="圆角矩形标注 68620"/>
            <p:cNvSpPr/>
            <p:nvPr/>
          </p:nvSpPr>
          <p:spPr>
            <a:xfrm>
              <a:off x="4059" y="3158"/>
              <a:ext cx="1701" cy="227"/>
            </a:xfrm>
            <a:prstGeom prst="wedgeRoundRectCallout">
              <a:avLst>
                <a:gd name="adj1" fmla="val -29954"/>
                <a:gd name="adj2" fmla="val -196694"/>
                <a:gd name="adj3" fmla="val 16667"/>
              </a:avLst>
            </a:prstGeom>
            <a:solidFill>
              <a:srgbClr val="FF0066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b="1" dirty="0">
                  <a:solidFill>
                    <a:schemeClr val="bg1"/>
                  </a:solidFill>
                  <a:latin typeface="Arial" panose="020B0604020202020204" pitchFamily="34" charset="0"/>
                </a:rPr>
                <a:t>1810-1819取自西班牙</a:t>
              </a:r>
              <a:endParaRPr lang="zh-CN" altLang="en-US" b="1" dirty="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20487" name="组合 68621"/>
          <p:cNvGrpSpPr/>
          <p:nvPr/>
        </p:nvGrpSpPr>
        <p:grpSpPr>
          <a:xfrm>
            <a:off x="1524000" y="0"/>
            <a:ext cx="3098800" cy="1871663"/>
            <a:chOff x="-23" y="28"/>
            <a:chExt cx="1952" cy="1179"/>
          </a:xfrm>
        </p:grpSpPr>
        <p:sp>
          <p:nvSpPr>
            <p:cNvPr id="20501" name="任意多边形 68622"/>
            <p:cNvSpPr/>
            <p:nvPr/>
          </p:nvSpPr>
          <p:spPr>
            <a:xfrm>
              <a:off x="609" y="226"/>
              <a:ext cx="1320" cy="981"/>
            </a:xfrm>
            <a:custGeom>
              <a:avLst/>
              <a:gdLst>
                <a:gd name="txL" fmla="*/ 0 w 1320"/>
                <a:gd name="txT" fmla="*/ 0 h 981"/>
                <a:gd name="txR" fmla="*/ 1320 w 1320"/>
                <a:gd name="txB" fmla="*/ 981 h 981"/>
              </a:gdLst>
              <a:ahLst/>
              <a:cxnLst>
                <a:cxn ang="0">
                  <a:pos x="1028" y="167"/>
                </a:cxn>
                <a:cxn ang="0">
                  <a:pos x="790" y="121"/>
                </a:cxn>
                <a:cxn ang="0">
                  <a:pos x="488" y="48"/>
                </a:cxn>
                <a:cxn ang="0">
                  <a:pos x="351" y="12"/>
                </a:cxn>
                <a:cxn ang="0">
                  <a:pos x="333" y="112"/>
                </a:cxn>
                <a:cxn ang="0">
                  <a:pos x="287" y="195"/>
                </a:cxn>
                <a:cxn ang="0">
                  <a:pos x="305" y="112"/>
                </a:cxn>
                <a:cxn ang="0">
                  <a:pos x="205" y="48"/>
                </a:cxn>
                <a:cxn ang="0">
                  <a:pos x="150" y="39"/>
                </a:cxn>
                <a:cxn ang="0">
                  <a:pos x="168" y="131"/>
                </a:cxn>
                <a:cxn ang="0">
                  <a:pos x="122" y="359"/>
                </a:cxn>
                <a:cxn ang="0">
                  <a:pos x="58" y="515"/>
                </a:cxn>
                <a:cxn ang="0">
                  <a:pos x="40" y="569"/>
                </a:cxn>
                <a:cxn ang="0">
                  <a:pos x="22" y="597"/>
                </a:cxn>
                <a:cxn ang="0">
                  <a:pos x="4" y="652"/>
                </a:cxn>
                <a:cxn ang="0">
                  <a:pos x="13" y="716"/>
                </a:cxn>
                <a:cxn ang="0">
                  <a:pos x="58" y="725"/>
                </a:cxn>
                <a:cxn ang="0">
                  <a:pos x="113" y="743"/>
                </a:cxn>
                <a:cxn ang="0">
                  <a:pos x="168" y="761"/>
                </a:cxn>
                <a:cxn ang="0">
                  <a:pos x="351" y="825"/>
                </a:cxn>
                <a:cxn ang="0">
                  <a:pos x="616" y="871"/>
                </a:cxn>
                <a:cxn ang="0">
                  <a:pos x="744" y="899"/>
                </a:cxn>
                <a:cxn ang="0">
                  <a:pos x="826" y="926"/>
                </a:cxn>
                <a:cxn ang="0">
                  <a:pos x="1028" y="935"/>
                </a:cxn>
                <a:cxn ang="0">
                  <a:pos x="1156" y="963"/>
                </a:cxn>
                <a:cxn ang="0">
                  <a:pos x="1320" y="981"/>
                </a:cxn>
                <a:cxn ang="0">
                  <a:pos x="1256" y="889"/>
                </a:cxn>
                <a:cxn ang="0">
                  <a:pos x="1210" y="771"/>
                </a:cxn>
                <a:cxn ang="0">
                  <a:pos x="1201" y="743"/>
                </a:cxn>
                <a:cxn ang="0">
                  <a:pos x="1128" y="688"/>
                </a:cxn>
                <a:cxn ang="0">
                  <a:pos x="1101" y="670"/>
                </a:cxn>
                <a:cxn ang="0">
                  <a:pos x="1046" y="652"/>
                </a:cxn>
                <a:cxn ang="0">
                  <a:pos x="1018" y="643"/>
                </a:cxn>
                <a:cxn ang="0">
                  <a:pos x="1028" y="551"/>
                </a:cxn>
                <a:cxn ang="0">
                  <a:pos x="1037" y="496"/>
                </a:cxn>
                <a:cxn ang="0">
                  <a:pos x="1055" y="441"/>
                </a:cxn>
                <a:cxn ang="0">
                  <a:pos x="1028" y="167"/>
                </a:cxn>
              </a:cxnLst>
              <a:rect l="txL" t="txT" r="txR" b="txB"/>
              <a:pathLst>
                <a:path w="1320" h="981">
                  <a:moveTo>
                    <a:pt x="1028" y="167"/>
                  </a:moveTo>
                  <a:cubicBezTo>
                    <a:pt x="947" y="151"/>
                    <a:pt x="873" y="130"/>
                    <a:pt x="790" y="121"/>
                  </a:cubicBezTo>
                  <a:cubicBezTo>
                    <a:pt x="683" y="86"/>
                    <a:pt x="602" y="58"/>
                    <a:pt x="488" y="48"/>
                  </a:cubicBezTo>
                  <a:cubicBezTo>
                    <a:pt x="442" y="36"/>
                    <a:pt x="398" y="21"/>
                    <a:pt x="351" y="12"/>
                  </a:cubicBezTo>
                  <a:cubicBezTo>
                    <a:pt x="292" y="32"/>
                    <a:pt x="317" y="65"/>
                    <a:pt x="333" y="112"/>
                  </a:cubicBezTo>
                  <a:cubicBezTo>
                    <a:pt x="323" y="162"/>
                    <a:pt x="318" y="162"/>
                    <a:pt x="287" y="195"/>
                  </a:cubicBezTo>
                  <a:cubicBezTo>
                    <a:pt x="273" y="152"/>
                    <a:pt x="292" y="153"/>
                    <a:pt x="305" y="112"/>
                  </a:cubicBezTo>
                  <a:cubicBezTo>
                    <a:pt x="289" y="64"/>
                    <a:pt x="250" y="59"/>
                    <a:pt x="205" y="48"/>
                  </a:cubicBezTo>
                  <a:cubicBezTo>
                    <a:pt x="198" y="41"/>
                    <a:pt x="165" y="0"/>
                    <a:pt x="150" y="39"/>
                  </a:cubicBezTo>
                  <a:cubicBezTo>
                    <a:pt x="143" y="58"/>
                    <a:pt x="160" y="107"/>
                    <a:pt x="168" y="131"/>
                  </a:cubicBezTo>
                  <a:cubicBezTo>
                    <a:pt x="164" y="201"/>
                    <a:pt x="181" y="303"/>
                    <a:pt x="122" y="359"/>
                  </a:cubicBezTo>
                  <a:cubicBezTo>
                    <a:pt x="105" y="410"/>
                    <a:pt x="97" y="476"/>
                    <a:pt x="58" y="515"/>
                  </a:cubicBezTo>
                  <a:cubicBezTo>
                    <a:pt x="52" y="533"/>
                    <a:pt x="50" y="553"/>
                    <a:pt x="40" y="569"/>
                  </a:cubicBezTo>
                  <a:cubicBezTo>
                    <a:pt x="34" y="578"/>
                    <a:pt x="26" y="587"/>
                    <a:pt x="22" y="597"/>
                  </a:cubicBezTo>
                  <a:cubicBezTo>
                    <a:pt x="14" y="615"/>
                    <a:pt x="4" y="652"/>
                    <a:pt x="4" y="652"/>
                  </a:cubicBezTo>
                  <a:cubicBezTo>
                    <a:pt x="7" y="673"/>
                    <a:pt x="0" y="699"/>
                    <a:pt x="13" y="716"/>
                  </a:cubicBezTo>
                  <a:cubicBezTo>
                    <a:pt x="22" y="728"/>
                    <a:pt x="43" y="721"/>
                    <a:pt x="58" y="725"/>
                  </a:cubicBezTo>
                  <a:cubicBezTo>
                    <a:pt x="77" y="730"/>
                    <a:pt x="95" y="737"/>
                    <a:pt x="113" y="743"/>
                  </a:cubicBezTo>
                  <a:cubicBezTo>
                    <a:pt x="131" y="749"/>
                    <a:pt x="168" y="761"/>
                    <a:pt x="168" y="761"/>
                  </a:cubicBezTo>
                  <a:cubicBezTo>
                    <a:pt x="201" y="796"/>
                    <a:pt x="298" y="806"/>
                    <a:pt x="351" y="825"/>
                  </a:cubicBezTo>
                  <a:cubicBezTo>
                    <a:pt x="436" y="856"/>
                    <a:pt x="527" y="858"/>
                    <a:pt x="616" y="871"/>
                  </a:cubicBezTo>
                  <a:cubicBezTo>
                    <a:pt x="657" y="877"/>
                    <a:pt x="705" y="889"/>
                    <a:pt x="744" y="899"/>
                  </a:cubicBezTo>
                  <a:cubicBezTo>
                    <a:pt x="772" y="906"/>
                    <a:pt x="797" y="925"/>
                    <a:pt x="826" y="926"/>
                  </a:cubicBezTo>
                  <a:cubicBezTo>
                    <a:pt x="893" y="929"/>
                    <a:pt x="961" y="932"/>
                    <a:pt x="1028" y="935"/>
                  </a:cubicBezTo>
                  <a:cubicBezTo>
                    <a:pt x="1120" y="946"/>
                    <a:pt x="1078" y="936"/>
                    <a:pt x="1156" y="963"/>
                  </a:cubicBezTo>
                  <a:cubicBezTo>
                    <a:pt x="1208" y="981"/>
                    <a:pt x="1266" y="972"/>
                    <a:pt x="1320" y="981"/>
                  </a:cubicBezTo>
                  <a:cubicBezTo>
                    <a:pt x="1307" y="940"/>
                    <a:pt x="1285" y="919"/>
                    <a:pt x="1256" y="889"/>
                  </a:cubicBezTo>
                  <a:cubicBezTo>
                    <a:pt x="1242" y="846"/>
                    <a:pt x="1244" y="803"/>
                    <a:pt x="1210" y="771"/>
                  </a:cubicBezTo>
                  <a:cubicBezTo>
                    <a:pt x="1207" y="762"/>
                    <a:pt x="1208" y="750"/>
                    <a:pt x="1201" y="743"/>
                  </a:cubicBezTo>
                  <a:cubicBezTo>
                    <a:pt x="1179" y="721"/>
                    <a:pt x="1152" y="707"/>
                    <a:pt x="1128" y="688"/>
                  </a:cubicBezTo>
                  <a:cubicBezTo>
                    <a:pt x="1120" y="681"/>
                    <a:pt x="1111" y="674"/>
                    <a:pt x="1101" y="670"/>
                  </a:cubicBezTo>
                  <a:cubicBezTo>
                    <a:pt x="1083" y="662"/>
                    <a:pt x="1064" y="658"/>
                    <a:pt x="1046" y="652"/>
                  </a:cubicBezTo>
                  <a:cubicBezTo>
                    <a:pt x="1037" y="649"/>
                    <a:pt x="1018" y="643"/>
                    <a:pt x="1018" y="643"/>
                  </a:cubicBezTo>
                  <a:cubicBezTo>
                    <a:pt x="980" y="603"/>
                    <a:pt x="981" y="581"/>
                    <a:pt x="1028" y="551"/>
                  </a:cubicBezTo>
                  <a:cubicBezTo>
                    <a:pt x="1031" y="533"/>
                    <a:pt x="1033" y="514"/>
                    <a:pt x="1037" y="496"/>
                  </a:cubicBezTo>
                  <a:cubicBezTo>
                    <a:pt x="1042" y="477"/>
                    <a:pt x="1055" y="441"/>
                    <a:pt x="1055" y="441"/>
                  </a:cubicBezTo>
                  <a:cubicBezTo>
                    <a:pt x="1048" y="345"/>
                    <a:pt x="1035" y="264"/>
                    <a:pt x="1028" y="167"/>
                  </a:cubicBezTo>
                  <a:close/>
                </a:path>
              </a:pathLst>
            </a:custGeom>
            <a:noFill/>
            <a:ln w="28575" cap="flat" cmpd="sng">
              <a:solidFill>
                <a:srgbClr val="FF33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02" name="矩形标注 68623"/>
            <p:cNvSpPr/>
            <p:nvPr/>
          </p:nvSpPr>
          <p:spPr>
            <a:xfrm>
              <a:off x="-23" y="28"/>
              <a:ext cx="1815" cy="346"/>
            </a:xfrm>
            <a:prstGeom prst="wedgeRectCallout">
              <a:avLst>
                <a:gd name="adj1" fmla="val 23278"/>
                <a:gd name="adj2" fmla="val 130056"/>
              </a:avLst>
            </a:prstGeom>
            <a:solidFill>
              <a:srgbClr val="FF0066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400" b="1" dirty="0">
                  <a:solidFill>
                    <a:schemeClr val="bg1"/>
                  </a:solidFill>
                  <a:latin typeface="宋体" panose="02010600030101010101" pitchFamily="2" charset="-122"/>
                </a:rPr>
                <a:t>1842-1846取自英国</a:t>
              </a:r>
              <a:endParaRPr lang="zh-CN" altLang="en-US" sz="2400" b="1" dirty="0">
                <a:solidFill>
                  <a:schemeClr val="bg1"/>
                </a:solidFill>
                <a:latin typeface="宋体" panose="02010600030101010101" pitchFamily="2" charset="-122"/>
              </a:endParaRPr>
            </a:p>
          </p:txBody>
        </p:sp>
      </p:grpSp>
      <p:grpSp>
        <p:nvGrpSpPr>
          <p:cNvPr id="20488" name="组合 68624"/>
          <p:cNvGrpSpPr/>
          <p:nvPr/>
        </p:nvGrpSpPr>
        <p:grpSpPr>
          <a:xfrm>
            <a:off x="4651375" y="1898650"/>
            <a:ext cx="2201863" cy="2876550"/>
            <a:chOff x="1856" y="1196"/>
            <a:chExt cx="1387" cy="1812"/>
          </a:xfrm>
        </p:grpSpPr>
        <p:sp>
          <p:nvSpPr>
            <p:cNvPr id="20499" name="任意多边形 68625"/>
            <p:cNvSpPr/>
            <p:nvPr/>
          </p:nvSpPr>
          <p:spPr>
            <a:xfrm>
              <a:off x="1856" y="1196"/>
              <a:ext cx="1289" cy="1812"/>
            </a:xfrm>
            <a:custGeom>
              <a:avLst/>
              <a:gdLst>
                <a:gd name="txL" fmla="*/ 0 w 1289"/>
                <a:gd name="txT" fmla="*/ 0 h 1812"/>
                <a:gd name="txR" fmla="*/ 1289 w 1289"/>
                <a:gd name="txB" fmla="*/ 1812 h 1812"/>
              </a:gdLst>
              <a:ahLst/>
              <a:cxnLst>
                <a:cxn ang="0">
                  <a:pos x="91" y="2"/>
                </a:cxn>
                <a:cxn ang="0">
                  <a:pos x="46" y="422"/>
                </a:cxn>
                <a:cxn ang="0">
                  <a:pos x="110" y="486"/>
                </a:cxn>
                <a:cxn ang="0">
                  <a:pos x="174" y="578"/>
                </a:cxn>
                <a:cxn ang="0">
                  <a:pos x="155" y="678"/>
                </a:cxn>
                <a:cxn ang="0">
                  <a:pos x="73" y="761"/>
                </a:cxn>
                <a:cxn ang="0">
                  <a:pos x="0" y="962"/>
                </a:cxn>
                <a:cxn ang="0">
                  <a:pos x="55" y="1172"/>
                </a:cxn>
                <a:cxn ang="0">
                  <a:pos x="82" y="1181"/>
                </a:cxn>
                <a:cxn ang="0">
                  <a:pos x="128" y="1218"/>
                </a:cxn>
                <a:cxn ang="0">
                  <a:pos x="183" y="1282"/>
                </a:cxn>
                <a:cxn ang="0">
                  <a:pos x="229" y="1364"/>
                </a:cxn>
                <a:cxn ang="0">
                  <a:pos x="293" y="1437"/>
                </a:cxn>
                <a:cxn ang="0">
                  <a:pos x="384" y="1455"/>
                </a:cxn>
                <a:cxn ang="0">
                  <a:pos x="421" y="1410"/>
                </a:cxn>
                <a:cxn ang="0">
                  <a:pos x="430" y="1382"/>
                </a:cxn>
                <a:cxn ang="0">
                  <a:pos x="485" y="1364"/>
                </a:cxn>
                <a:cxn ang="0">
                  <a:pos x="613" y="1492"/>
                </a:cxn>
                <a:cxn ang="0">
                  <a:pos x="667" y="1593"/>
                </a:cxn>
                <a:cxn ang="0">
                  <a:pos x="704" y="1666"/>
                </a:cxn>
                <a:cxn ang="0">
                  <a:pos x="805" y="1775"/>
                </a:cxn>
                <a:cxn ang="0">
                  <a:pos x="887" y="1803"/>
                </a:cxn>
                <a:cxn ang="0">
                  <a:pos x="914" y="1812"/>
                </a:cxn>
                <a:cxn ang="0">
                  <a:pos x="896" y="1730"/>
                </a:cxn>
                <a:cxn ang="0">
                  <a:pos x="942" y="1565"/>
                </a:cxn>
                <a:cxn ang="0">
                  <a:pos x="1024" y="1529"/>
                </a:cxn>
                <a:cxn ang="0">
                  <a:pos x="1134" y="1483"/>
                </a:cxn>
                <a:cxn ang="0">
                  <a:pos x="1253" y="1382"/>
                </a:cxn>
                <a:cxn ang="0">
                  <a:pos x="1289" y="1300"/>
                </a:cxn>
                <a:cxn ang="0">
                  <a:pos x="1243" y="1090"/>
                </a:cxn>
                <a:cxn ang="0">
                  <a:pos x="1225" y="1035"/>
                </a:cxn>
                <a:cxn ang="0">
                  <a:pos x="1216" y="1007"/>
                </a:cxn>
                <a:cxn ang="0">
                  <a:pos x="1115" y="943"/>
                </a:cxn>
                <a:cxn ang="0">
                  <a:pos x="1061" y="925"/>
                </a:cxn>
                <a:cxn ang="0">
                  <a:pos x="859" y="916"/>
                </a:cxn>
                <a:cxn ang="0">
                  <a:pos x="768" y="889"/>
                </a:cxn>
                <a:cxn ang="0">
                  <a:pos x="695" y="843"/>
                </a:cxn>
                <a:cxn ang="0">
                  <a:pos x="649" y="770"/>
                </a:cxn>
                <a:cxn ang="0">
                  <a:pos x="658" y="715"/>
                </a:cxn>
                <a:cxn ang="0">
                  <a:pos x="677" y="697"/>
                </a:cxn>
                <a:cxn ang="0">
                  <a:pos x="686" y="669"/>
                </a:cxn>
                <a:cxn ang="0">
                  <a:pos x="677" y="532"/>
                </a:cxn>
                <a:cxn ang="0">
                  <a:pos x="622" y="514"/>
                </a:cxn>
                <a:cxn ang="0">
                  <a:pos x="594" y="505"/>
                </a:cxn>
                <a:cxn ang="0">
                  <a:pos x="357" y="450"/>
                </a:cxn>
                <a:cxn ang="0">
                  <a:pos x="201" y="404"/>
                </a:cxn>
                <a:cxn ang="0">
                  <a:pos x="174" y="276"/>
                </a:cxn>
                <a:cxn ang="0">
                  <a:pos x="192" y="221"/>
                </a:cxn>
                <a:cxn ang="0">
                  <a:pos x="128" y="20"/>
                </a:cxn>
                <a:cxn ang="0">
                  <a:pos x="91" y="2"/>
                </a:cxn>
              </a:cxnLst>
              <a:rect l="txL" t="txT" r="txR" b="txB"/>
              <a:pathLst>
                <a:path w="1289" h="1812">
                  <a:moveTo>
                    <a:pt x="91" y="2"/>
                  </a:moveTo>
                  <a:cubicBezTo>
                    <a:pt x="86" y="86"/>
                    <a:pt x="78" y="374"/>
                    <a:pt x="46" y="422"/>
                  </a:cubicBezTo>
                  <a:cubicBezTo>
                    <a:pt x="57" y="467"/>
                    <a:pt x="67" y="472"/>
                    <a:pt x="110" y="486"/>
                  </a:cubicBezTo>
                  <a:cubicBezTo>
                    <a:pt x="138" y="515"/>
                    <a:pt x="147" y="551"/>
                    <a:pt x="174" y="578"/>
                  </a:cubicBezTo>
                  <a:cubicBezTo>
                    <a:pt x="172" y="598"/>
                    <a:pt x="170" y="653"/>
                    <a:pt x="155" y="678"/>
                  </a:cubicBezTo>
                  <a:cubicBezTo>
                    <a:pt x="136" y="709"/>
                    <a:pt x="98" y="722"/>
                    <a:pt x="73" y="761"/>
                  </a:cubicBezTo>
                  <a:cubicBezTo>
                    <a:pt x="61" y="810"/>
                    <a:pt x="36" y="924"/>
                    <a:pt x="0" y="962"/>
                  </a:cubicBezTo>
                  <a:cubicBezTo>
                    <a:pt x="9" y="1038"/>
                    <a:pt x="31" y="1100"/>
                    <a:pt x="55" y="1172"/>
                  </a:cubicBezTo>
                  <a:cubicBezTo>
                    <a:pt x="58" y="1181"/>
                    <a:pt x="73" y="1178"/>
                    <a:pt x="82" y="1181"/>
                  </a:cubicBezTo>
                  <a:cubicBezTo>
                    <a:pt x="137" y="1263"/>
                    <a:pt x="64" y="1167"/>
                    <a:pt x="128" y="1218"/>
                  </a:cubicBezTo>
                  <a:cubicBezTo>
                    <a:pt x="135" y="1224"/>
                    <a:pt x="173" y="1271"/>
                    <a:pt x="183" y="1282"/>
                  </a:cubicBezTo>
                  <a:cubicBezTo>
                    <a:pt x="193" y="1312"/>
                    <a:pt x="229" y="1364"/>
                    <a:pt x="229" y="1364"/>
                  </a:cubicBezTo>
                  <a:cubicBezTo>
                    <a:pt x="240" y="1408"/>
                    <a:pt x="250" y="1423"/>
                    <a:pt x="293" y="1437"/>
                  </a:cubicBezTo>
                  <a:cubicBezTo>
                    <a:pt x="331" y="1462"/>
                    <a:pt x="339" y="1467"/>
                    <a:pt x="384" y="1455"/>
                  </a:cubicBezTo>
                  <a:cubicBezTo>
                    <a:pt x="395" y="1439"/>
                    <a:pt x="411" y="1427"/>
                    <a:pt x="421" y="1410"/>
                  </a:cubicBezTo>
                  <a:cubicBezTo>
                    <a:pt x="426" y="1402"/>
                    <a:pt x="422" y="1388"/>
                    <a:pt x="430" y="1382"/>
                  </a:cubicBezTo>
                  <a:cubicBezTo>
                    <a:pt x="446" y="1371"/>
                    <a:pt x="485" y="1364"/>
                    <a:pt x="485" y="1364"/>
                  </a:cubicBezTo>
                  <a:cubicBezTo>
                    <a:pt x="535" y="1398"/>
                    <a:pt x="569" y="1450"/>
                    <a:pt x="613" y="1492"/>
                  </a:cubicBezTo>
                  <a:cubicBezTo>
                    <a:pt x="628" y="1539"/>
                    <a:pt x="634" y="1558"/>
                    <a:pt x="667" y="1593"/>
                  </a:cubicBezTo>
                  <a:cubicBezTo>
                    <a:pt x="678" y="1622"/>
                    <a:pt x="682" y="1643"/>
                    <a:pt x="704" y="1666"/>
                  </a:cubicBezTo>
                  <a:cubicBezTo>
                    <a:pt x="723" y="1724"/>
                    <a:pt x="753" y="1741"/>
                    <a:pt x="805" y="1775"/>
                  </a:cubicBezTo>
                  <a:cubicBezTo>
                    <a:pt x="811" y="1779"/>
                    <a:pt x="870" y="1797"/>
                    <a:pt x="887" y="1803"/>
                  </a:cubicBezTo>
                  <a:cubicBezTo>
                    <a:pt x="896" y="1806"/>
                    <a:pt x="914" y="1812"/>
                    <a:pt x="914" y="1812"/>
                  </a:cubicBezTo>
                  <a:cubicBezTo>
                    <a:pt x="926" y="1775"/>
                    <a:pt x="918" y="1762"/>
                    <a:pt x="896" y="1730"/>
                  </a:cubicBezTo>
                  <a:cubicBezTo>
                    <a:pt x="901" y="1702"/>
                    <a:pt x="921" y="1592"/>
                    <a:pt x="942" y="1565"/>
                  </a:cubicBezTo>
                  <a:cubicBezTo>
                    <a:pt x="957" y="1545"/>
                    <a:pt x="1008" y="1534"/>
                    <a:pt x="1024" y="1529"/>
                  </a:cubicBezTo>
                  <a:cubicBezTo>
                    <a:pt x="1063" y="1516"/>
                    <a:pt x="1099" y="1505"/>
                    <a:pt x="1134" y="1483"/>
                  </a:cubicBezTo>
                  <a:cubicBezTo>
                    <a:pt x="1164" y="1437"/>
                    <a:pt x="1215" y="1420"/>
                    <a:pt x="1253" y="1382"/>
                  </a:cubicBezTo>
                  <a:cubicBezTo>
                    <a:pt x="1263" y="1353"/>
                    <a:pt x="1279" y="1329"/>
                    <a:pt x="1289" y="1300"/>
                  </a:cubicBezTo>
                  <a:cubicBezTo>
                    <a:pt x="1280" y="1227"/>
                    <a:pt x="1259" y="1161"/>
                    <a:pt x="1243" y="1090"/>
                  </a:cubicBezTo>
                  <a:cubicBezTo>
                    <a:pt x="1239" y="1071"/>
                    <a:pt x="1231" y="1053"/>
                    <a:pt x="1225" y="1035"/>
                  </a:cubicBezTo>
                  <a:cubicBezTo>
                    <a:pt x="1222" y="1026"/>
                    <a:pt x="1223" y="1014"/>
                    <a:pt x="1216" y="1007"/>
                  </a:cubicBezTo>
                  <a:cubicBezTo>
                    <a:pt x="1157" y="949"/>
                    <a:pt x="1190" y="969"/>
                    <a:pt x="1115" y="943"/>
                  </a:cubicBezTo>
                  <a:cubicBezTo>
                    <a:pt x="1097" y="937"/>
                    <a:pt x="1080" y="926"/>
                    <a:pt x="1061" y="925"/>
                  </a:cubicBezTo>
                  <a:cubicBezTo>
                    <a:pt x="994" y="922"/>
                    <a:pt x="926" y="919"/>
                    <a:pt x="859" y="916"/>
                  </a:cubicBezTo>
                  <a:cubicBezTo>
                    <a:pt x="829" y="906"/>
                    <a:pt x="798" y="899"/>
                    <a:pt x="768" y="889"/>
                  </a:cubicBezTo>
                  <a:cubicBezTo>
                    <a:pt x="746" y="866"/>
                    <a:pt x="722" y="861"/>
                    <a:pt x="695" y="843"/>
                  </a:cubicBezTo>
                  <a:cubicBezTo>
                    <a:pt x="677" y="815"/>
                    <a:pt x="659" y="801"/>
                    <a:pt x="649" y="770"/>
                  </a:cubicBezTo>
                  <a:cubicBezTo>
                    <a:pt x="652" y="752"/>
                    <a:pt x="651" y="732"/>
                    <a:pt x="658" y="715"/>
                  </a:cubicBezTo>
                  <a:cubicBezTo>
                    <a:pt x="661" y="707"/>
                    <a:pt x="672" y="704"/>
                    <a:pt x="677" y="697"/>
                  </a:cubicBezTo>
                  <a:cubicBezTo>
                    <a:pt x="682" y="689"/>
                    <a:pt x="683" y="678"/>
                    <a:pt x="686" y="669"/>
                  </a:cubicBezTo>
                  <a:cubicBezTo>
                    <a:pt x="697" y="568"/>
                    <a:pt x="704" y="613"/>
                    <a:pt x="677" y="532"/>
                  </a:cubicBezTo>
                  <a:cubicBezTo>
                    <a:pt x="671" y="514"/>
                    <a:pt x="640" y="520"/>
                    <a:pt x="622" y="514"/>
                  </a:cubicBezTo>
                  <a:cubicBezTo>
                    <a:pt x="613" y="511"/>
                    <a:pt x="594" y="505"/>
                    <a:pt x="594" y="505"/>
                  </a:cubicBezTo>
                  <a:cubicBezTo>
                    <a:pt x="539" y="447"/>
                    <a:pt x="426" y="455"/>
                    <a:pt x="357" y="450"/>
                  </a:cubicBezTo>
                  <a:cubicBezTo>
                    <a:pt x="304" y="437"/>
                    <a:pt x="254" y="417"/>
                    <a:pt x="201" y="404"/>
                  </a:cubicBezTo>
                  <a:cubicBezTo>
                    <a:pt x="163" y="347"/>
                    <a:pt x="156" y="367"/>
                    <a:pt x="174" y="276"/>
                  </a:cubicBezTo>
                  <a:cubicBezTo>
                    <a:pt x="178" y="257"/>
                    <a:pt x="192" y="221"/>
                    <a:pt x="192" y="221"/>
                  </a:cubicBezTo>
                  <a:cubicBezTo>
                    <a:pt x="182" y="26"/>
                    <a:pt x="227" y="70"/>
                    <a:pt x="128" y="20"/>
                  </a:cubicBezTo>
                  <a:cubicBezTo>
                    <a:pt x="88" y="0"/>
                    <a:pt x="115" y="2"/>
                    <a:pt x="91" y="2"/>
                  </a:cubicBezTo>
                  <a:close/>
                </a:path>
              </a:pathLst>
            </a:custGeom>
            <a:noFill/>
            <a:ln w="28575" cap="flat" cmpd="sng">
              <a:solidFill>
                <a:srgbClr val="FF33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00" name="矩形标注 68626"/>
            <p:cNvSpPr/>
            <p:nvPr/>
          </p:nvSpPr>
          <p:spPr>
            <a:xfrm>
              <a:off x="2245" y="1298"/>
              <a:ext cx="998" cy="271"/>
            </a:xfrm>
            <a:prstGeom prst="wedgeRectCallout">
              <a:avLst>
                <a:gd name="adj1" fmla="val -39181"/>
                <a:gd name="adj2" fmla="val 228968"/>
              </a:avLst>
            </a:prstGeom>
            <a:solidFill>
              <a:srgbClr val="FF0066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400" b="1" dirty="0">
                  <a:solidFill>
                    <a:schemeClr val="bg1"/>
                  </a:solidFill>
                  <a:latin typeface="宋体" panose="02010600030101010101" pitchFamily="2" charset="-122"/>
                </a:rPr>
                <a:t>1845吞并</a:t>
              </a:r>
              <a:endParaRPr lang="zh-CN" altLang="en-US" sz="2400" b="1" dirty="0">
                <a:solidFill>
                  <a:schemeClr val="bg1"/>
                </a:solidFill>
                <a:latin typeface="宋体" panose="02010600030101010101" pitchFamily="2" charset="-122"/>
              </a:endParaRPr>
            </a:p>
          </p:txBody>
        </p:sp>
      </p:grpSp>
      <p:grpSp>
        <p:nvGrpSpPr>
          <p:cNvPr id="20489" name="组合 68627"/>
          <p:cNvGrpSpPr/>
          <p:nvPr/>
        </p:nvGrpSpPr>
        <p:grpSpPr>
          <a:xfrm>
            <a:off x="2619375" y="1196975"/>
            <a:ext cx="4989513" cy="2503488"/>
            <a:chOff x="576" y="754"/>
            <a:chExt cx="3143" cy="1577"/>
          </a:xfrm>
        </p:grpSpPr>
        <p:sp>
          <p:nvSpPr>
            <p:cNvPr id="20497" name="任意多边形 68628"/>
            <p:cNvSpPr/>
            <p:nvPr/>
          </p:nvSpPr>
          <p:spPr>
            <a:xfrm>
              <a:off x="576" y="942"/>
              <a:ext cx="1442" cy="1389"/>
            </a:xfrm>
            <a:custGeom>
              <a:avLst/>
              <a:gdLst>
                <a:gd name="txL" fmla="*/ 0 w 1442"/>
                <a:gd name="txT" fmla="*/ 0 h 1389"/>
                <a:gd name="txR" fmla="*/ 1442 w 1442"/>
                <a:gd name="txB" fmla="*/ 1389 h 1389"/>
              </a:gdLst>
              <a:ahLst/>
              <a:cxnLst>
                <a:cxn ang="0">
                  <a:pos x="46" y="0"/>
                </a:cxn>
                <a:cxn ang="0">
                  <a:pos x="439" y="109"/>
                </a:cxn>
                <a:cxn ang="0">
                  <a:pos x="658" y="146"/>
                </a:cxn>
                <a:cxn ang="0">
                  <a:pos x="887" y="210"/>
                </a:cxn>
                <a:cxn ang="0">
                  <a:pos x="1015" y="219"/>
                </a:cxn>
                <a:cxn ang="0">
                  <a:pos x="1097" y="247"/>
                </a:cxn>
                <a:cxn ang="0">
                  <a:pos x="1262" y="265"/>
                </a:cxn>
                <a:cxn ang="0">
                  <a:pos x="1381" y="292"/>
                </a:cxn>
                <a:cxn ang="0">
                  <a:pos x="1353" y="567"/>
                </a:cxn>
                <a:cxn ang="0">
                  <a:pos x="1408" y="768"/>
                </a:cxn>
                <a:cxn ang="0">
                  <a:pos x="1435" y="859"/>
                </a:cxn>
                <a:cxn ang="0">
                  <a:pos x="1408" y="978"/>
                </a:cxn>
                <a:cxn ang="0">
                  <a:pos x="1362" y="1024"/>
                </a:cxn>
                <a:cxn ang="0">
                  <a:pos x="1317" y="1143"/>
                </a:cxn>
                <a:cxn ang="0">
                  <a:pos x="1307" y="1188"/>
                </a:cxn>
                <a:cxn ang="0">
                  <a:pos x="1289" y="1243"/>
                </a:cxn>
                <a:cxn ang="0">
                  <a:pos x="1280" y="1380"/>
                </a:cxn>
                <a:cxn ang="0">
                  <a:pos x="1289" y="1353"/>
                </a:cxn>
                <a:cxn ang="0">
                  <a:pos x="1253" y="1307"/>
                </a:cxn>
                <a:cxn ang="0">
                  <a:pos x="1161" y="1298"/>
                </a:cxn>
                <a:cxn ang="0">
                  <a:pos x="1134" y="1289"/>
                </a:cxn>
                <a:cxn ang="0">
                  <a:pos x="1125" y="1261"/>
                </a:cxn>
                <a:cxn ang="0">
                  <a:pos x="1042" y="1179"/>
                </a:cxn>
                <a:cxn ang="0">
                  <a:pos x="869" y="1152"/>
                </a:cxn>
                <a:cxn ang="0">
                  <a:pos x="741" y="1143"/>
                </a:cxn>
                <a:cxn ang="0">
                  <a:pos x="686" y="1161"/>
                </a:cxn>
                <a:cxn ang="0">
                  <a:pos x="658" y="1170"/>
                </a:cxn>
                <a:cxn ang="0">
                  <a:pos x="357" y="1133"/>
                </a:cxn>
                <a:cxn ang="0">
                  <a:pos x="347" y="1106"/>
                </a:cxn>
                <a:cxn ang="0">
                  <a:pos x="320" y="1033"/>
                </a:cxn>
                <a:cxn ang="0">
                  <a:pos x="219" y="932"/>
                </a:cxn>
                <a:cxn ang="0">
                  <a:pos x="146" y="877"/>
                </a:cxn>
                <a:cxn ang="0">
                  <a:pos x="110" y="823"/>
                </a:cxn>
                <a:cxn ang="0">
                  <a:pos x="46" y="594"/>
                </a:cxn>
                <a:cxn ang="0">
                  <a:pos x="27" y="429"/>
                </a:cxn>
                <a:cxn ang="0">
                  <a:pos x="18" y="384"/>
                </a:cxn>
                <a:cxn ang="0">
                  <a:pos x="0" y="329"/>
                </a:cxn>
                <a:cxn ang="0">
                  <a:pos x="9" y="146"/>
                </a:cxn>
                <a:cxn ang="0">
                  <a:pos x="46" y="0"/>
                </a:cxn>
              </a:cxnLst>
              <a:rect l="txL" t="txT" r="txR" b="txB"/>
              <a:pathLst>
                <a:path w="1442" h="1389">
                  <a:moveTo>
                    <a:pt x="46" y="0"/>
                  </a:moveTo>
                  <a:cubicBezTo>
                    <a:pt x="180" y="22"/>
                    <a:pt x="304" y="87"/>
                    <a:pt x="439" y="109"/>
                  </a:cubicBezTo>
                  <a:cubicBezTo>
                    <a:pt x="526" y="141"/>
                    <a:pt x="553" y="139"/>
                    <a:pt x="658" y="146"/>
                  </a:cubicBezTo>
                  <a:cubicBezTo>
                    <a:pt x="733" y="164"/>
                    <a:pt x="810" y="202"/>
                    <a:pt x="887" y="210"/>
                  </a:cubicBezTo>
                  <a:cubicBezTo>
                    <a:pt x="930" y="215"/>
                    <a:pt x="972" y="216"/>
                    <a:pt x="1015" y="219"/>
                  </a:cubicBezTo>
                  <a:cubicBezTo>
                    <a:pt x="1042" y="228"/>
                    <a:pt x="1068" y="243"/>
                    <a:pt x="1097" y="247"/>
                  </a:cubicBezTo>
                  <a:cubicBezTo>
                    <a:pt x="1152" y="255"/>
                    <a:pt x="1262" y="265"/>
                    <a:pt x="1262" y="265"/>
                  </a:cubicBezTo>
                  <a:cubicBezTo>
                    <a:pt x="1350" y="287"/>
                    <a:pt x="1310" y="278"/>
                    <a:pt x="1381" y="292"/>
                  </a:cubicBezTo>
                  <a:cubicBezTo>
                    <a:pt x="1349" y="381"/>
                    <a:pt x="1382" y="478"/>
                    <a:pt x="1353" y="567"/>
                  </a:cubicBezTo>
                  <a:cubicBezTo>
                    <a:pt x="1368" y="859"/>
                    <a:pt x="1324" y="680"/>
                    <a:pt x="1408" y="768"/>
                  </a:cubicBezTo>
                  <a:cubicBezTo>
                    <a:pt x="1430" y="835"/>
                    <a:pt x="1421" y="804"/>
                    <a:pt x="1435" y="859"/>
                  </a:cubicBezTo>
                  <a:cubicBezTo>
                    <a:pt x="1429" y="921"/>
                    <a:pt x="1442" y="940"/>
                    <a:pt x="1408" y="978"/>
                  </a:cubicBezTo>
                  <a:cubicBezTo>
                    <a:pt x="1394" y="994"/>
                    <a:pt x="1362" y="1024"/>
                    <a:pt x="1362" y="1024"/>
                  </a:cubicBezTo>
                  <a:cubicBezTo>
                    <a:pt x="1348" y="1066"/>
                    <a:pt x="1341" y="1105"/>
                    <a:pt x="1317" y="1143"/>
                  </a:cubicBezTo>
                  <a:cubicBezTo>
                    <a:pt x="1314" y="1158"/>
                    <a:pt x="1311" y="1173"/>
                    <a:pt x="1307" y="1188"/>
                  </a:cubicBezTo>
                  <a:cubicBezTo>
                    <a:pt x="1302" y="1207"/>
                    <a:pt x="1289" y="1243"/>
                    <a:pt x="1289" y="1243"/>
                  </a:cubicBezTo>
                  <a:cubicBezTo>
                    <a:pt x="1286" y="1289"/>
                    <a:pt x="1280" y="1334"/>
                    <a:pt x="1280" y="1380"/>
                  </a:cubicBezTo>
                  <a:cubicBezTo>
                    <a:pt x="1280" y="1389"/>
                    <a:pt x="1289" y="1362"/>
                    <a:pt x="1289" y="1353"/>
                  </a:cubicBezTo>
                  <a:cubicBezTo>
                    <a:pt x="1289" y="1332"/>
                    <a:pt x="1275" y="1312"/>
                    <a:pt x="1253" y="1307"/>
                  </a:cubicBezTo>
                  <a:cubicBezTo>
                    <a:pt x="1223" y="1300"/>
                    <a:pt x="1192" y="1301"/>
                    <a:pt x="1161" y="1298"/>
                  </a:cubicBezTo>
                  <a:cubicBezTo>
                    <a:pt x="1152" y="1295"/>
                    <a:pt x="1141" y="1296"/>
                    <a:pt x="1134" y="1289"/>
                  </a:cubicBezTo>
                  <a:cubicBezTo>
                    <a:pt x="1127" y="1282"/>
                    <a:pt x="1130" y="1269"/>
                    <a:pt x="1125" y="1261"/>
                  </a:cubicBezTo>
                  <a:cubicBezTo>
                    <a:pt x="1109" y="1234"/>
                    <a:pt x="1071" y="1193"/>
                    <a:pt x="1042" y="1179"/>
                  </a:cubicBezTo>
                  <a:cubicBezTo>
                    <a:pt x="985" y="1151"/>
                    <a:pt x="933" y="1157"/>
                    <a:pt x="869" y="1152"/>
                  </a:cubicBezTo>
                  <a:cubicBezTo>
                    <a:pt x="812" y="1134"/>
                    <a:pt x="811" y="1133"/>
                    <a:pt x="741" y="1143"/>
                  </a:cubicBezTo>
                  <a:cubicBezTo>
                    <a:pt x="723" y="1149"/>
                    <a:pt x="704" y="1155"/>
                    <a:pt x="686" y="1161"/>
                  </a:cubicBezTo>
                  <a:cubicBezTo>
                    <a:pt x="677" y="1164"/>
                    <a:pt x="658" y="1170"/>
                    <a:pt x="658" y="1170"/>
                  </a:cubicBezTo>
                  <a:cubicBezTo>
                    <a:pt x="527" y="1164"/>
                    <a:pt x="463" y="1172"/>
                    <a:pt x="357" y="1133"/>
                  </a:cubicBezTo>
                  <a:cubicBezTo>
                    <a:pt x="354" y="1124"/>
                    <a:pt x="347" y="1116"/>
                    <a:pt x="347" y="1106"/>
                  </a:cubicBezTo>
                  <a:cubicBezTo>
                    <a:pt x="347" y="1066"/>
                    <a:pt x="381" y="1053"/>
                    <a:pt x="320" y="1033"/>
                  </a:cubicBezTo>
                  <a:cubicBezTo>
                    <a:pt x="294" y="993"/>
                    <a:pt x="265" y="947"/>
                    <a:pt x="219" y="932"/>
                  </a:cubicBezTo>
                  <a:cubicBezTo>
                    <a:pt x="199" y="918"/>
                    <a:pt x="163" y="900"/>
                    <a:pt x="146" y="877"/>
                  </a:cubicBezTo>
                  <a:cubicBezTo>
                    <a:pt x="133" y="860"/>
                    <a:pt x="110" y="823"/>
                    <a:pt x="110" y="823"/>
                  </a:cubicBezTo>
                  <a:cubicBezTo>
                    <a:pt x="90" y="747"/>
                    <a:pt x="71" y="669"/>
                    <a:pt x="46" y="594"/>
                  </a:cubicBezTo>
                  <a:cubicBezTo>
                    <a:pt x="60" y="538"/>
                    <a:pt x="103" y="456"/>
                    <a:pt x="27" y="429"/>
                  </a:cubicBezTo>
                  <a:cubicBezTo>
                    <a:pt x="24" y="414"/>
                    <a:pt x="22" y="399"/>
                    <a:pt x="18" y="384"/>
                  </a:cubicBezTo>
                  <a:cubicBezTo>
                    <a:pt x="13" y="365"/>
                    <a:pt x="0" y="329"/>
                    <a:pt x="0" y="329"/>
                  </a:cubicBezTo>
                  <a:cubicBezTo>
                    <a:pt x="3" y="268"/>
                    <a:pt x="2" y="207"/>
                    <a:pt x="9" y="146"/>
                  </a:cubicBezTo>
                  <a:cubicBezTo>
                    <a:pt x="15" y="95"/>
                    <a:pt x="46" y="54"/>
                    <a:pt x="46" y="0"/>
                  </a:cubicBezTo>
                  <a:close/>
                </a:path>
              </a:pathLst>
            </a:custGeom>
            <a:noFill/>
            <a:ln w="28575" cap="flat" cmpd="sng">
              <a:solidFill>
                <a:srgbClr val="FF33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498" name="矩形标注 68629"/>
            <p:cNvSpPr/>
            <p:nvPr/>
          </p:nvSpPr>
          <p:spPr>
            <a:xfrm>
              <a:off x="1610" y="754"/>
              <a:ext cx="2109" cy="318"/>
            </a:xfrm>
            <a:prstGeom prst="wedgeRectCallout">
              <a:avLst>
                <a:gd name="adj1" fmla="val -60102"/>
                <a:gd name="adj2" fmla="val 105347"/>
              </a:avLst>
            </a:prstGeom>
            <a:solidFill>
              <a:srgbClr val="FF0066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400" b="1" dirty="0">
                  <a:solidFill>
                    <a:schemeClr val="bg1"/>
                  </a:solidFill>
                  <a:latin typeface="宋体" panose="02010600030101010101" pitchFamily="2" charset="-122"/>
                </a:rPr>
                <a:t>1848年从墨西哥夺取</a:t>
              </a:r>
              <a:endParaRPr lang="zh-CN" altLang="en-US" sz="2400" b="1" dirty="0">
                <a:solidFill>
                  <a:schemeClr val="bg1"/>
                </a:solidFill>
                <a:latin typeface="宋体" panose="02010600030101010101" pitchFamily="2" charset="-122"/>
              </a:endParaRPr>
            </a:p>
          </p:txBody>
        </p:sp>
      </p:grpSp>
      <p:grpSp>
        <p:nvGrpSpPr>
          <p:cNvPr id="20490" name="组合 68630"/>
          <p:cNvGrpSpPr/>
          <p:nvPr/>
        </p:nvGrpSpPr>
        <p:grpSpPr>
          <a:xfrm>
            <a:off x="1704975" y="3294063"/>
            <a:ext cx="3022600" cy="1216025"/>
            <a:chOff x="0" y="2075"/>
            <a:chExt cx="1904" cy="766"/>
          </a:xfrm>
        </p:grpSpPr>
        <p:sp>
          <p:nvSpPr>
            <p:cNvPr id="20495" name="任意多边形 68631"/>
            <p:cNvSpPr/>
            <p:nvPr/>
          </p:nvSpPr>
          <p:spPr>
            <a:xfrm>
              <a:off x="1179" y="2075"/>
              <a:ext cx="686" cy="284"/>
            </a:xfrm>
            <a:custGeom>
              <a:avLst/>
              <a:gdLst>
                <a:gd name="txL" fmla="*/ 0 w 686"/>
                <a:gd name="txT" fmla="*/ 0 h 284"/>
                <a:gd name="txR" fmla="*/ 686 w 686"/>
                <a:gd name="txB" fmla="*/ 284 h 284"/>
              </a:gdLst>
              <a:ahLst/>
              <a:cxnLst>
                <a:cxn ang="0">
                  <a:pos x="0" y="37"/>
                </a:cxn>
                <a:cxn ang="0">
                  <a:pos x="156" y="156"/>
                </a:cxn>
                <a:cxn ang="0">
                  <a:pos x="284" y="229"/>
                </a:cxn>
                <a:cxn ang="0">
                  <a:pos x="476" y="284"/>
                </a:cxn>
                <a:cxn ang="0">
                  <a:pos x="558" y="275"/>
                </a:cxn>
                <a:cxn ang="0">
                  <a:pos x="576" y="256"/>
                </a:cxn>
                <a:cxn ang="0">
                  <a:pos x="586" y="229"/>
                </a:cxn>
                <a:cxn ang="0">
                  <a:pos x="686" y="220"/>
                </a:cxn>
                <a:cxn ang="0">
                  <a:pos x="558" y="174"/>
                </a:cxn>
                <a:cxn ang="0">
                  <a:pos x="476" y="101"/>
                </a:cxn>
                <a:cxn ang="0">
                  <a:pos x="467" y="74"/>
                </a:cxn>
                <a:cxn ang="0">
                  <a:pos x="439" y="64"/>
                </a:cxn>
                <a:cxn ang="0">
                  <a:pos x="430" y="37"/>
                </a:cxn>
                <a:cxn ang="0">
                  <a:pos x="275" y="0"/>
                </a:cxn>
                <a:cxn ang="0">
                  <a:pos x="138" y="10"/>
                </a:cxn>
                <a:cxn ang="0">
                  <a:pos x="119" y="28"/>
                </a:cxn>
                <a:cxn ang="0">
                  <a:pos x="0" y="37"/>
                </a:cxn>
              </a:cxnLst>
              <a:rect l="txL" t="txT" r="txR" b="txB"/>
              <a:pathLst>
                <a:path w="686" h="284">
                  <a:moveTo>
                    <a:pt x="0" y="37"/>
                  </a:moveTo>
                  <a:cubicBezTo>
                    <a:pt x="44" y="79"/>
                    <a:pt x="98" y="137"/>
                    <a:pt x="156" y="156"/>
                  </a:cubicBezTo>
                  <a:cubicBezTo>
                    <a:pt x="186" y="200"/>
                    <a:pt x="234" y="214"/>
                    <a:pt x="284" y="229"/>
                  </a:cubicBezTo>
                  <a:cubicBezTo>
                    <a:pt x="350" y="248"/>
                    <a:pt x="408" y="273"/>
                    <a:pt x="476" y="284"/>
                  </a:cubicBezTo>
                  <a:cubicBezTo>
                    <a:pt x="503" y="281"/>
                    <a:pt x="532" y="282"/>
                    <a:pt x="558" y="275"/>
                  </a:cubicBezTo>
                  <a:cubicBezTo>
                    <a:pt x="566" y="273"/>
                    <a:pt x="571" y="263"/>
                    <a:pt x="576" y="256"/>
                  </a:cubicBezTo>
                  <a:cubicBezTo>
                    <a:pt x="581" y="248"/>
                    <a:pt x="577" y="232"/>
                    <a:pt x="586" y="229"/>
                  </a:cubicBezTo>
                  <a:cubicBezTo>
                    <a:pt x="618" y="219"/>
                    <a:pt x="653" y="223"/>
                    <a:pt x="686" y="220"/>
                  </a:cubicBezTo>
                  <a:cubicBezTo>
                    <a:pt x="654" y="169"/>
                    <a:pt x="622" y="181"/>
                    <a:pt x="558" y="174"/>
                  </a:cubicBezTo>
                  <a:cubicBezTo>
                    <a:pt x="522" y="162"/>
                    <a:pt x="493" y="136"/>
                    <a:pt x="476" y="101"/>
                  </a:cubicBezTo>
                  <a:cubicBezTo>
                    <a:pt x="472" y="93"/>
                    <a:pt x="474" y="81"/>
                    <a:pt x="467" y="74"/>
                  </a:cubicBezTo>
                  <a:cubicBezTo>
                    <a:pt x="460" y="67"/>
                    <a:pt x="448" y="67"/>
                    <a:pt x="439" y="64"/>
                  </a:cubicBezTo>
                  <a:cubicBezTo>
                    <a:pt x="436" y="55"/>
                    <a:pt x="438" y="42"/>
                    <a:pt x="430" y="37"/>
                  </a:cubicBezTo>
                  <a:cubicBezTo>
                    <a:pt x="392" y="10"/>
                    <a:pt x="318" y="10"/>
                    <a:pt x="275" y="0"/>
                  </a:cubicBezTo>
                  <a:cubicBezTo>
                    <a:pt x="229" y="3"/>
                    <a:pt x="183" y="2"/>
                    <a:pt x="138" y="10"/>
                  </a:cubicBezTo>
                  <a:cubicBezTo>
                    <a:pt x="129" y="12"/>
                    <a:pt x="128" y="26"/>
                    <a:pt x="119" y="28"/>
                  </a:cubicBezTo>
                  <a:cubicBezTo>
                    <a:pt x="80" y="36"/>
                    <a:pt x="0" y="37"/>
                    <a:pt x="0" y="37"/>
                  </a:cubicBezTo>
                  <a:close/>
                </a:path>
              </a:pathLst>
            </a:custGeom>
            <a:noFill/>
            <a:ln w="28575" cap="flat" cmpd="sng">
              <a:solidFill>
                <a:srgbClr val="FF330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496" name="矩形标注 68632"/>
            <p:cNvSpPr/>
            <p:nvPr/>
          </p:nvSpPr>
          <p:spPr>
            <a:xfrm>
              <a:off x="0" y="2568"/>
              <a:ext cx="1904" cy="273"/>
            </a:xfrm>
            <a:prstGeom prst="wedgeRectCallout">
              <a:avLst>
                <a:gd name="adj1" fmla="val 30884"/>
                <a:gd name="adj2" fmla="val -154764"/>
              </a:avLst>
            </a:prstGeom>
            <a:solidFill>
              <a:srgbClr val="FF0066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>
                <a:buFont typeface="Arial" panose="020B0604020202020204" pitchFamily="34" charset="0"/>
                <a:buNone/>
              </a:pPr>
              <a:r>
                <a:rPr lang="zh-CN" altLang="en-US" sz="2400" b="1" dirty="0">
                  <a:solidFill>
                    <a:schemeClr val="bg1"/>
                  </a:solidFill>
                  <a:latin typeface="宋体" panose="02010600030101010101" pitchFamily="2" charset="-122"/>
                </a:rPr>
                <a:t>1853年从墨西哥购得</a:t>
              </a:r>
              <a:endParaRPr lang="zh-CN" altLang="en-US" sz="2400" b="1" dirty="0">
                <a:solidFill>
                  <a:schemeClr val="bg1"/>
                </a:solidFill>
                <a:latin typeface="宋体" panose="02010600030101010101" pitchFamily="2" charset="-122"/>
              </a:endParaRPr>
            </a:p>
          </p:txBody>
        </p:sp>
      </p:grpSp>
      <p:sp>
        <p:nvSpPr>
          <p:cNvPr id="20491" name="矩形 68633"/>
          <p:cNvSpPr>
            <a:spLocks noTextEdit="1"/>
          </p:cNvSpPr>
          <p:nvPr/>
        </p:nvSpPr>
        <p:spPr>
          <a:xfrm>
            <a:off x="1752600" y="685800"/>
            <a:ext cx="466725" cy="3200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0000" lnSpcReduction="20000"/>
          </a:bodyPr>
          <a:p>
            <a:pPr algn="ctr"/>
            <a:r>
              <a:rPr lang="zh-CN" altLang="en-US" sz="3600" b="1">
                <a:solidFill>
                  <a:srgbClr val="1902CA"/>
                </a:soli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隶书" charset="0"/>
                <a:ea typeface="隶书" charset="0"/>
              </a:rPr>
              <a:t>美</a:t>
            </a:r>
            <a:endParaRPr lang="zh-CN" altLang="en-US" sz="3600" b="1">
              <a:solidFill>
                <a:srgbClr val="1902CA"/>
              </a:soli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隶书" charset="0"/>
              <a:ea typeface="隶书" charset="0"/>
            </a:endParaRPr>
          </a:p>
          <a:p>
            <a:pPr algn="ctr"/>
            <a:r>
              <a:rPr lang="zh-CN" altLang="en-US" sz="3600" b="1">
                <a:solidFill>
                  <a:srgbClr val="1902CA"/>
                </a:soli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隶书" charset="0"/>
                <a:ea typeface="隶书" charset="0"/>
              </a:rPr>
              <a:t>国</a:t>
            </a:r>
            <a:endParaRPr lang="zh-CN" altLang="en-US" sz="3600" b="1">
              <a:solidFill>
                <a:srgbClr val="1902CA"/>
              </a:soli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隶书" charset="0"/>
              <a:ea typeface="隶书" charset="0"/>
            </a:endParaRPr>
          </a:p>
          <a:p>
            <a:pPr algn="ctr"/>
            <a:r>
              <a:rPr lang="zh-CN" altLang="en-US" sz="3600" b="1">
                <a:solidFill>
                  <a:srgbClr val="1902CA"/>
                </a:soli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隶书" charset="0"/>
                <a:ea typeface="隶书" charset="0"/>
              </a:rPr>
              <a:t>的</a:t>
            </a:r>
            <a:endParaRPr lang="zh-CN" altLang="en-US" sz="3600" b="1">
              <a:solidFill>
                <a:srgbClr val="1902CA"/>
              </a:soli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隶书" charset="0"/>
              <a:ea typeface="隶书" charset="0"/>
            </a:endParaRPr>
          </a:p>
          <a:p>
            <a:pPr algn="ctr"/>
            <a:r>
              <a:rPr lang="zh-CN" altLang="en-US" sz="3600" b="1">
                <a:solidFill>
                  <a:srgbClr val="1902CA"/>
                </a:soli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隶书" charset="0"/>
                <a:ea typeface="隶书" charset="0"/>
              </a:rPr>
              <a:t>领</a:t>
            </a:r>
            <a:endParaRPr lang="zh-CN" altLang="en-US" sz="3600" b="1">
              <a:solidFill>
                <a:srgbClr val="1902CA"/>
              </a:soli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隶书" charset="0"/>
              <a:ea typeface="隶书" charset="0"/>
            </a:endParaRPr>
          </a:p>
          <a:p>
            <a:pPr algn="ctr"/>
            <a:r>
              <a:rPr lang="zh-CN" altLang="en-US" sz="3600" b="1">
                <a:solidFill>
                  <a:srgbClr val="1902CA"/>
                </a:soli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隶书" charset="0"/>
                <a:ea typeface="隶书" charset="0"/>
              </a:rPr>
              <a:t>土</a:t>
            </a:r>
            <a:endParaRPr lang="zh-CN" altLang="en-US" sz="3600" b="1">
              <a:solidFill>
                <a:srgbClr val="1902CA"/>
              </a:soli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隶书" charset="0"/>
              <a:ea typeface="隶书" charset="0"/>
            </a:endParaRPr>
          </a:p>
          <a:p>
            <a:pPr algn="ctr"/>
            <a:r>
              <a:rPr lang="zh-CN" altLang="en-US" sz="3600" b="1">
                <a:solidFill>
                  <a:srgbClr val="1902CA"/>
                </a:soli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隶书" charset="0"/>
                <a:ea typeface="隶书" charset="0"/>
              </a:rPr>
              <a:t>扩</a:t>
            </a:r>
            <a:endParaRPr lang="zh-CN" altLang="en-US" sz="3600" b="1">
              <a:solidFill>
                <a:srgbClr val="1902CA"/>
              </a:soli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隶书" charset="0"/>
              <a:ea typeface="隶书" charset="0"/>
            </a:endParaRPr>
          </a:p>
          <a:p>
            <a:pPr algn="ctr"/>
            <a:r>
              <a:rPr lang="zh-CN" altLang="en-US" sz="3600" b="1">
                <a:solidFill>
                  <a:srgbClr val="1902CA"/>
                </a:soli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隶书" charset="0"/>
                <a:ea typeface="隶书" charset="0"/>
              </a:rPr>
              <a:t>张</a:t>
            </a:r>
            <a:endParaRPr lang="zh-CN" altLang="en-US" sz="3600" b="1">
              <a:solidFill>
                <a:srgbClr val="1902CA"/>
              </a:soli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隶书" charset="0"/>
              <a:ea typeface="隶书" charset="0"/>
            </a:endParaRPr>
          </a:p>
        </p:txBody>
      </p:sp>
      <p:pic>
        <p:nvPicPr>
          <p:cNvPr id="20492" name="图片 68634" descr="1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1000" y="2743200"/>
            <a:ext cx="4237038" cy="571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8636" name="文本框 68635"/>
          <p:cNvSpPr txBox="1"/>
          <p:nvPr/>
        </p:nvSpPr>
        <p:spPr>
          <a:xfrm>
            <a:off x="8524875" y="2653030"/>
            <a:ext cx="538480" cy="52197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b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00CC"/>
                </a:solidFill>
                <a:latin typeface="Comic Sans MS" panose="030F0702030302020204" pitchFamily="66" charset="0"/>
              </a:rPr>
              <a:t>东</a:t>
            </a:r>
            <a:endParaRPr lang="zh-CN" altLang="en-US" sz="2800" b="1" dirty="0">
              <a:solidFill>
                <a:srgbClr val="0000CC"/>
              </a:solidFill>
              <a:latin typeface="Comic Sans MS" panose="030F0702030302020204" pitchFamily="66" charset="0"/>
            </a:endParaRPr>
          </a:p>
        </p:txBody>
      </p:sp>
      <p:sp>
        <p:nvSpPr>
          <p:cNvPr id="68637" name="文本框 68636"/>
          <p:cNvSpPr txBox="1"/>
          <p:nvPr/>
        </p:nvSpPr>
        <p:spPr>
          <a:xfrm>
            <a:off x="3575050" y="2705418"/>
            <a:ext cx="538480" cy="52197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b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00CC"/>
                </a:solidFill>
                <a:latin typeface="Comic Sans MS" panose="030F0702030302020204" pitchFamily="66" charset="0"/>
              </a:rPr>
              <a:t>西</a:t>
            </a:r>
            <a:endParaRPr lang="zh-CN" altLang="en-US" sz="2800" b="1" dirty="0">
              <a:solidFill>
                <a:srgbClr val="0000CC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8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8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36" grpId="0" bldLvl="0" animBg="1"/>
      <p:bldP spid="68637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Text Box 2"/>
          <p:cNvSpPr txBox="1"/>
          <p:nvPr/>
        </p:nvSpPr>
        <p:spPr>
          <a:xfrm>
            <a:off x="1774825" y="188913"/>
            <a:ext cx="5303838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印第安人西迁的“血泪之路”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22531" name="Picture 3" descr="血泪之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35113" y="1028700"/>
            <a:ext cx="9121775" cy="54006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push dir="r"/>
    <p:sndAc>
      <p:stSnd>
        <p:snd r:embed="rId2" name="type.wav"/>
      </p:stSnd>
    </p:sndAc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AutoShape 2"/>
          <p:cNvSpPr/>
          <p:nvPr/>
        </p:nvSpPr>
        <p:spPr>
          <a:xfrm>
            <a:off x="3775075" y="4876800"/>
            <a:ext cx="6892925" cy="785813"/>
          </a:xfrm>
          <a:prstGeom prst="wedgeRectCallout">
            <a:avLst>
              <a:gd name="adj1" fmla="val 52083"/>
              <a:gd name="adj2" fmla="val -155736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rgbClr val="1902CA"/>
                </a:solidFill>
                <a:latin typeface="华文琥珀" pitchFamily="2" charset="-122"/>
                <a:ea typeface="华文琥珀" pitchFamily="2" charset="-122"/>
              </a:rPr>
              <a:t>南方</a:t>
            </a:r>
            <a:r>
              <a:rPr lang="en-US" altLang="zh-CN" sz="3600" dirty="0">
                <a:solidFill>
                  <a:srgbClr val="0000CC"/>
                </a:solidFill>
                <a:latin typeface="Arial" panose="020B0604020202020204" pitchFamily="34" charset="0"/>
              </a:rPr>
              <a:t>—</a:t>
            </a:r>
            <a:r>
              <a:rPr lang="zh-CN" altLang="en-US" sz="3600" dirty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奴隶制种植园经济</a:t>
            </a:r>
            <a:endParaRPr lang="zh-CN" altLang="en-US" sz="3600" dirty="0">
              <a:solidFill>
                <a:srgbClr val="FF0000"/>
              </a:solidFill>
              <a:latin typeface="华文琥珀" pitchFamily="2" charset="-122"/>
              <a:ea typeface="华文琥珀" pitchFamily="2" charset="-122"/>
            </a:endParaRPr>
          </a:p>
        </p:txBody>
      </p:sp>
      <p:sp>
        <p:nvSpPr>
          <p:cNvPr id="26627" name="AutoShape 3"/>
          <p:cNvSpPr/>
          <p:nvPr/>
        </p:nvSpPr>
        <p:spPr>
          <a:xfrm>
            <a:off x="1524000" y="0"/>
            <a:ext cx="6011863" cy="609600"/>
          </a:xfrm>
          <a:prstGeom prst="wedgeRectCallout">
            <a:avLst>
              <a:gd name="adj1" fmla="val -3495"/>
              <a:gd name="adj2" fmla="val 214273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rgbClr val="1902CA"/>
                </a:solidFill>
                <a:latin typeface="华文琥珀" pitchFamily="2" charset="-122"/>
                <a:ea typeface="华文琥珀" pitchFamily="2" charset="-122"/>
              </a:rPr>
              <a:t>北方</a:t>
            </a:r>
            <a:r>
              <a:rPr lang="en-US" altLang="zh-CN" sz="3600" dirty="0">
                <a:solidFill>
                  <a:srgbClr val="0000CC"/>
                </a:solidFill>
                <a:latin typeface="Arial" panose="020B0604020202020204" pitchFamily="34" charset="0"/>
              </a:rPr>
              <a:t>—</a:t>
            </a:r>
            <a:r>
              <a:rPr lang="zh-CN" altLang="en-US" sz="3600" dirty="0">
                <a:solidFill>
                  <a:srgbClr val="FF0000"/>
                </a:solidFill>
                <a:latin typeface="华文琥珀" pitchFamily="2" charset="-122"/>
                <a:ea typeface="华文琥珀" pitchFamily="2" charset="-122"/>
              </a:rPr>
              <a:t>资本主义工业经济</a:t>
            </a:r>
            <a:endParaRPr lang="zh-CN" altLang="en-US" sz="3600" dirty="0">
              <a:solidFill>
                <a:srgbClr val="FF0000"/>
              </a:solidFill>
              <a:latin typeface="华文琥珀" pitchFamily="2" charset="-122"/>
              <a:ea typeface="华文琥珀" pitchFamily="2" charset="-122"/>
            </a:endParaRPr>
          </a:p>
        </p:txBody>
      </p:sp>
      <p:pic>
        <p:nvPicPr>
          <p:cNvPr id="26630" name="Picture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609600"/>
            <a:ext cx="6084888" cy="42497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31" name="Picture 7" descr="图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6925" y="642938"/>
            <a:ext cx="4791075" cy="41560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bldLvl="0" animBg="1"/>
      <p:bldP spid="26627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2743200" y="457200"/>
            <a:ext cx="6553200" cy="25844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5400" b="1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南北两种经济制度</a:t>
            </a:r>
            <a:endParaRPr kumimoji="0" lang="en-US" altLang="zh-CN" sz="54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5400" b="1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到底有没有矛盾？</a:t>
            </a:r>
            <a:endParaRPr kumimoji="0" lang="zh-CN" altLang="en-US" sz="54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5400" b="1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980275" y="3657600"/>
            <a:ext cx="1866900" cy="110680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6600" b="1" i="0" u="none" strike="noStrike" kern="1200" cap="none" spc="0" normalizeH="0" baseline="0" noProof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南方</a:t>
            </a:r>
            <a:endParaRPr kumimoji="0" lang="zh-CN" altLang="en-US" sz="6600" b="1" i="0" u="none" strike="noStrike" kern="1200" cap="none" spc="0" normalizeH="0" baseline="0" noProof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705600" y="3657600"/>
            <a:ext cx="2286000" cy="119888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7200" b="1" i="0" u="none" strike="noStrike" kern="1200" cap="none" spc="0" normalizeH="0" baseline="0" noProof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北方</a:t>
            </a:r>
            <a:endParaRPr kumimoji="0" lang="zh-CN" altLang="en-US" sz="7200" b="1" i="0" u="none" strike="noStrike" kern="1200" cap="none" spc="0" normalizeH="0" baseline="0" noProof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6625" name="Group 2"/>
          <p:cNvGrpSpPr/>
          <p:nvPr/>
        </p:nvGrpSpPr>
        <p:grpSpPr>
          <a:xfrm>
            <a:off x="3683000" y="2867025"/>
            <a:ext cx="4978400" cy="2693988"/>
            <a:chOff x="1680" y="1871"/>
            <a:chExt cx="2160" cy="1393"/>
          </a:xfrm>
        </p:grpSpPr>
        <p:sp>
          <p:nvSpPr>
            <p:cNvPr id="26662" name="Oval 3"/>
            <p:cNvSpPr/>
            <p:nvPr/>
          </p:nvSpPr>
          <p:spPr>
            <a:xfrm>
              <a:off x="1680" y="1872"/>
              <a:ext cx="2160" cy="1392"/>
            </a:xfrm>
            <a:prstGeom prst="ellipse">
              <a:avLst/>
            </a:prstGeom>
            <a:solidFill>
              <a:srgbClr val="CCFFFF">
                <a:alpha val="50195"/>
              </a:srgbClr>
            </a:solidFill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26663" name="Arc 4"/>
            <p:cNvSpPr/>
            <p:nvPr/>
          </p:nvSpPr>
          <p:spPr>
            <a:xfrm rot="5930">
              <a:off x="2016" y="1871"/>
              <a:ext cx="1538" cy="288"/>
            </a:xfrm>
            <a:custGeom>
              <a:avLst/>
              <a:gdLst>
                <a:gd name="txL" fmla="*/ 0 w 41087"/>
                <a:gd name="txT" fmla="*/ 0 h 21600"/>
                <a:gd name="txR" fmla="*/ 41087 w 41087"/>
                <a:gd name="txB" fmla="*/ 21600 h 21600"/>
              </a:gdLst>
              <a:ahLst/>
              <a:cxnLst>
                <a:cxn ang="0">
                  <a:pos x="0" y="178"/>
                </a:cxn>
                <a:cxn ang="0">
                  <a:pos x="748" y="0"/>
                </a:cxn>
                <a:cxn ang="0">
                  <a:pos x="1538" y="227"/>
                </a:cxn>
                <a:cxn ang="0">
                  <a:pos x="0" y="178"/>
                </a:cxn>
                <a:cxn ang="0">
                  <a:pos x="748" y="0"/>
                </a:cxn>
                <a:cxn ang="0">
                  <a:pos x="1538" y="227"/>
                </a:cxn>
                <a:cxn ang="0">
                  <a:pos x="748" y="288"/>
                </a:cxn>
              </a:cxnLst>
              <a:rect l="txL" t="txT" r="txR" b="txB"/>
              <a:pathLst>
                <a:path w="41087" h="21600" fill="none">
                  <a:moveTo>
                    <a:pt x="0" y="13377"/>
                  </a:moveTo>
                  <a:cubicBezTo>
                    <a:pt x="3332" y="5282"/>
                    <a:pt x="11220" y="-1"/>
                    <a:pt x="19974" y="0"/>
                  </a:cubicBezTo>
                  <a:cubicBezTo>
                    <a:pt x="30144" y="0"/>
                    <a:pt x="38937" y="7095"/>
                    <a:pt x="41086" y="17037"/>
                  </a:cubicBezTo>
                </a:path>
                <a:path w="41087" h="21600" stroke="0">
                  <a:moveTo>
                    <a:pt x="0" y="13377"/>
                  </a:moveTo>
                  <a:cubicBezTo>
                    <a:pt x="3332" y="5282"/>
                    <a:pt x="11220" y="-1"/>
                    <a:pt x="19974" y="0"/>
                  </a:cubicBezTo>
                  <a:cubicBezTo>
                    <a:pt x="30144" y="0"/>
                    <a:pt x="38937" y="7095"/>
                    <a:pt x="41086" y="17037"/>
                  </a:cubicBezTo>
                  <a:lnTo>
                    <a:pt x="19974" y="21600"/>
                  </a:lnTo>
                  <a:close/>
                </a:path>
              </a:pathLst>
            </a:custGeom>
            <a:solidFill>
              <a:srgbClr val="CCFFFF">
                <a:alpha val="50195"/>
              </a:srgbClr>
            </a:solidFill>
            <a:ln w="57150" cap="flat" cmpd="sng">
              <a:solidFill>
                <a:schemeClr val="tx1">
                  <a:alpha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26626" name="Oval 6"/>
          <p:cNvSpPr/>
          <p:nvPr/>
        </p:nvSpPr>
        <p:spPr>
          <a:xfrm>
            <a:off x="3665538" y="1181100"/>
            <a:ext cx="5027612" cy="2705100"/>
          </a:xfrm>
          <a:prstGeom prst="ellipse">
            <a:avLst/>
          </a:prstGeom>
          <a:solidFill>
            <a:srgbClr val="FFFFCC">
              <a:alpha val="50195"/>
            </a:srgbClr>
          </a:solidFill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6627" name="Text Box 7"/>
          <p:cNvSpPr txBox="1"/>
          <p:nvPr/>
        </p:nvSpPr>
        <p:spPr>
          <a:xfrm>
            <a:off x="5707063" y="1468438"/>
            <a:ext cx="1485900" cy="645160"/>
          </a:xfrm>
          <a:prstGeom prst="rect">
            <a:avLst/>
          </a:prstGeom>
          <a:solidFill>
            <a:srgbClr val="FFFFCC">
              <a:alpha val="50195"/>
            </a:srgbClr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北方</a:t>
            </a:r>
            <a:endParaRPr lang="zh-CN" altLang="en-US" sz="36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6628" name="Text Box 8"/>
          <p:cNvSpPr txBox="1"/>
          <p:nvPr/>
        </p:nvSpPr>
        <p:spPr>
          <a:xfrm>
            <a:off x="4492625" y="1973263"/>
            <a:ext cx="3751263" cy="645160"/>
          </a:xfrm>
          <a:prstGeom prst="rect">
            <a:avLst/>
          </a:prstGeom>
          <a:solidFill>
            <a:srgbClr val="FFFFCC">
              <a:alpha val="50195"/>
            </a:srgbClr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资本主义工商业</a:t>
            </a:r>
            <a:endParaRPr lang="zh-CN" altLang="en-US" sz="36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6629" name="Group 9"/>
          <p:cNvGrpSpPr/>
          <p:nvPr/>
        </p:nvGrpSpPr>
        <p:grpSpPr>
          <a:xfrm>
            <a:off x="3971925" y="4060825"/>
            <a:ext cx="4400550" cy="1112872"/>
            <a:chOff x="1968" y="2256"/>
            <a:chExt cx="1680" cy="686"/>
          </a:xfrm>
        </p:grpSpPr>
        <p:sp>
          <p:nvSpPr>
            <p:cNvPr id="26660" name="Text Box 10"/>
            <p:cNvSpPr txBox="1"/>
            <p:nvPr/>
          </p:nvSpPr>
          <p:spPr>
            <a:xfrm>
              <a:off x="2496" y="2256"/>
              <a:ext cx="576" cy="39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4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  </a:t>
              </a:r>
              <a:r>
                <a:rPr lang="zh-CN" altLang="en-US" sz="36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南方</a:t>
              </a:r>
              <a:endPara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6661" name="Text Box 11"/>
            <p:cNvSpPr txBox="1"/>
            <p:nvPr/>
          </p:nvSpPr>
          <p:spPr>
            <a:xfrm>
              <a:off x="1968" y="2544"/>
              <a:ext cx="1680" cy="39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4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     </a:t>
              </a:r>
              <a:r>
                <a:rPr lang="zh-CN" altLang="en-US" sz="36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黑奴制种植园经济</a:t>
              </a:r>
              <a:endPara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26630" name="组合 2"/>
          <p:cNvGrpSpPr/>
          <p:nvPr/>
        </p:nvGrpSpPr>
        <p:grpSpPr>
          <a:xfrm>
            <a:off x="1917700" y="4527550"/>
            <a:ext cx="2522538" cy="1353529"/>
            <a:chOff x="738" y="7668"/>
            <a:chExt cx="3967" cy="2221"/>
          </a:xfrm>
        </p:grpSpPr>
        <p:sp>
          <p:nvSpPr>
            <p:cNvPr id="26658" name="Text Box 13"/>
            <p:cNvSpPr txBox="1"/>
            <p:nvPr/>
          </p:nvSpPr>
          <p:spPr>
            <a:xfrm>
              <a:off x="738" y="8123"/>
              <a:ext cx="3967" cy="176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32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输出棉花、工业原料</a:t>
              </a:r>
              <a:endPara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6659" name="Line 14"/>
            <p:cNvSpPr/>
            <p:nvPr/>
          </p:nvSpPr>
          <p:spPr>
            <a:xfrm flipH="1">
              <a:off x="2325" y="7668"/>
              <a:ext cx="1248" cy="68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6631" name="组合 1"/>
          <p:cNvGrpSpPr/>
          <p:nvPr/>
        </p:nvGrpSpPr>
        <p:grpSpPr>
          <a:xfrm>
            <a:off x="1782763" y="985838"/>
            <a:ext cx="2381250" cy="1016000"/>
            <a:chOff x="152" y="1590"/>
            <a:chExt cx="3743" cy="1667"/>
          </a:xfrm>
        </p:grpSpPr>
        <p:sp>
          <p:nvSpPr>
            <p:cNvPr id="26656" name="Text Box 16"/>
            <p:cNvSpPr txBox="1"/>
            <p:nvPr/>
          </p:nvSpPr>
          <p:spPr>
            <a:xfrm>
              <a:off x="152" y="1590"/>
              <a:ext cx="3743" cy="95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32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缺工业</a:t>
              </a:r>
              <a:r>
                <a:rPr lang="zh-CN" altLang="en-US" sz="3200" b="1" dirty="0">
                  <a:solidFill>
                    <a:srgbClr val="EF3603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原料</a:t>
              </a:r>
              <a:endParaRPr lang="zh-CN" altLang="en-US" sz="3200" b="1" dirty="0">
                <a:solidFill>
                  <a:srgbClr val="EF3603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6657" name="Line 17"/>
            <p:cNvSpPr/>
            <p:nvPr/>
          </p:nvSpPr>
          <p:spPr>
            <a:xfrm>
              <a:off x="2319" y="2382"/>
              <a:ext cx="1038" cy="875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6632" name="组合 4"/>
          <p:cNvGrpSpPr/>
          <p:nvPr/>
        </p:nvGrpSpPr>
        <p:grpSpPr>
          <a:xfrm>
            <a:off x="5692775" y="5561013"/>
            <a:ext cx="2308225" cy="997927"/>
            <a:chOff x="7200" y="8915"/>
            <a:chExt cx="3630" cy="1637"/>
          </a:xfrm>
        </p:grpSpPr>
        <p:sp>
          <p:nvSpPr>
            <p:cNvPr id="26654" name="Text Box 19"/>
            <p:cNvSpPr txBox="1"/>
            <p:nvPr/>
          </p:nvSpPr>
          <p:spPr>
            <a:xfrm>
              <a:off x="7200" y="9595"/>
              <a:ext cx="3630" cy="95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32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降低关税</a:t>
              </a:r>
              <a:endPara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6655" name="Line 20"/>
            <p:cNvSpPr/>
            <p:nvPr/>
          </p:nvSpPr>
          <p:spPr>
            <a:xfrm>
              <a:off x="8675" y="8915"/>
              <a:ext cx="1" cy="934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6633" name="Group 21"/>
          <p:cNvGrpSpPr/>
          <p:nvPr/>
        </p:nvGrpSpPr>
        <p:grpSpPr>
          <a:xfrm>
            <a:off x="3351213" y="249238"/>
            <a:ext cx="2452687" cy="1147762"/>
            <a:chOff x="2020" y="387"/>
            <a:chExt cx="960" cy="684"/>
          </a:xfrm>
        </p:grpSpPr>
        <p:sp>
          <p:nvSpPr>
            <p:cNvPr id="26652" name="Text Box 22"/>
            <p:cNvSpPr txBox="1"/>
            <p:nvPr/>
          </p:nvSpPr>
          <p:spPr>
            <a:xfrm>
              <a:off x="2020" y="387"/>
              <a:ext cx="960" cy="34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32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缺销售</a:t>
              </a:r>
              <a:r>
                <a:rPr lang="zh-CN" altLang="en-US" sz="3200" b="1" dirty="0">
                  <a:solidFill>
                    <a:srgbClr val="EF3603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市场</a:t>
              </a:r>
              <a:endParaRPr lang="zh-CN" altLang="en-US" sz="3200" b="1" dirty="0">
                <a:solidFill>
                  <a:srgbClr val="EF3603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6653" name="Line 23"/>
            <p:cNvSpPr/>
            <p:nvPr/>
          </p:nvSpPr>
          <p:spPr>
            <a:xfrm>
              <a:off x="2577" y="735"/>
              <a:ext cx="0" cy="33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6634" name="组合 5"/>
          <p:cNvGrpSpPr/>
          <p:nvPr/>
        </p:nvGrpSpPr>
        <p:grpSpPr>
          <a:xfrm>
            <a:off x="7780338" y="4941888"/>
            <a:ext cx="2730500" cy="1695450"/>
            <a:chOff x="10199" y="7668"/>
            <a:chExt cx="4292" cy="2783"/>
          </a:xfrm>
        </p:grpSpPr>
        <p:sp>
          <p:nvSpPr>
            <p:cNvPr id="26650" name="Text Box 25"/>
            <p:cNvSpPr txBox="1"/>
            <p:nvPr/>
          </p:nvSpPr>
          <p:spPr>
            <a:xfrm>
              <a:off x="10199" y="8684"/>
              <a:ext cx="4292" cy="1767"/>
            </a:xfrm>
            <a:prstGeom prst="rect">
              <a:avLst/>
            </a:prstGeom>
            <a:noFill/>
            <a:ln w="38100" cap="flat" cmpd="sng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32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西部扩张建立蓄奴州</a:t>
              </a:r>
              <a:endPara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6651" name="Line 26"/>
            <p:cNvSpPr/>
            <p:nvPr/>
          </p:nvSpPr>
          <p:spPr>
            <a:xfrm>
              <a:off x="10920" y="7668"/>
              <a:ext cx="1133" cy="102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26635" name="组合 6"/>
          <p:cNvGrpSpPr/>
          <p:nvPr/>
        </p:nvGrpSpPr>
        <p:grpSpPr>
          <a:xfrm>
            <a:off x="7780338" y="188913"/>
            <a:ext cx="2730500" cy="1533525"/>
            <a:chOff x="9695" y="1214"/>
            <a:chExt cx="4293" cy="1349"/>
          </a:xfrm>
        </p:grpSpPr>
        <p:sp>
          <p:nvSpPr>
            <p:cNvPr id="26648" name="Text Box 28"/>
            <p:cNvSpPr txBox="1"/>
            <p:nvPr/>
          </p:nvSpPr>
          <p:spPr>
            <a:xfrm>
              <a:off x="9695" y="1214"/>
              <a:ext cx="4293" cy="773"/>
            </a:xfrm>
            <a:prstGeom prst="rect">
              <a:avLst/>
            </a:prstGeom>
            <a:noFill/>
            <a:ln w="38100" cap="flat" cmpd="sng">
              <a:solidFill>
                <a:srgbClr val="00B05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>
              <a:spAutoFit/>
            </a:bodyPr>
            <a:p>
              <a:pPr algn="ctr">
                <a:lnSpc>
                  <a:spcPct val="80000"/>
                </a:lnSpc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3200" b="1" dirty="0">
                  <a:solidFill>
                    <a:srgbClr val="EF3603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西部扩张建立自由州</a:t>
              </a:r>
              <a:endParaRPr lang="zh-CN" altLang="en-US" sz="3200" b="1" dirty="0">
                <a:solidFill>
                  <a:srgbClr val="EF3603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6649" name="Line 29"/>
            <p:cNvSpPr/>
            <p:nvPr/>
          </p:nvSpPr>
          <p:spPr>
            <a:xfrm flipV="1">
              <a:off x="10314" y="1974"/>
              <a:ext cx="779" cy="589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6636" name="Line 40"/>
          <p:cNvSpPr/>
          <p:nvPr/>
        </p:nvSpPr>
        <p:spPr>
          <a:xfrm flipH="1">
            <a:off x="6753225" y="1036638"/>
            <a:ext cx="74613" cy="482600"/>
          </a:xfrm>
          <a:prstGeom prst="line">
            <a:avLst/>
          </a:prstGeom>
          <a:ln w="9525">
            <a:noFill/>
          </a:ln>
        </p:spPr>
      </p:sp>
      <p:sp>
        <p:nvSpPr>
          <p:cNvPr id="26637" name="Line 41"/>
          <p:cNvSpPr/>
          <p:nvPr/>
        </p:nvSpPr>
        <p:spPr>
          <a:xfrm flipV="1">
            <a:off x="6750050" y="1036638"/>
            <a:ext cx="215900" cy="552450"/>
          </a:xfrm>
          <a:prstGeom prst="line">
            <a:avLst/>
          </a:prstGeom>
          <a:ln w="9525">
            <a:noFill/>
          </a:ln>
        </p:spPr>
      </p:sp>
      <p:grpSp>
        <p:nvGrpSpPr>
          <p:cNvPr id="26638" name="组合 3"/>
          <p:cNvGrpSpPr/>
          <p:nvPr/>
        </p:nvGrpSpPr>
        <p:grpSpPr>
          <a:xfrm>
            <a:off x="5800725" y="190500"/>
            <a:ext cx="1979613" cy="1046163"/>
            <a:chOff x="7313" y="298"/>
            <a:chExt cx="2205" cy="1719"/>
          </a:xfrm>
        </p:grpSpPr>
        <p:sp>
          <p:nvSpPr>
            <p:cNvPr id="26646" name="Text Box 43"/>
            <p:cNvSpPr txBox="1"/>
            <p:nvPr/>
          </p:nvSpPr>
          <p:spPr>
            <a:xfrm>
              <a:off x="7313" y="298"/>
              <a:ext cx="2205" cy="95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32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提高</a:t>
              </a:r>
              <a:r>
                <a:rPr lang="zh-CN" altLang="en-US" sz="3200" b="1" dirty="0">
                  <a:solidFill>
                    <a:srgbClr val="EF3603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关税</a:t>
              </a:r>
              <a:endParaRPr lang="zh-CN" altLang="en-US" sz="3200" b="1" dirty="0">
                <a:solidFill>
                  <a:srgbClr val="EF3603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6647" name="Line 44"/>
            <p:cNvSpPr/>
            <p:nvPr/>
          </p:nvSpPr>
          <p:spPr>
            <a:xfrm>
              <a:off x="8442" y="1090"/>
              <a:ext cx="15" cy="927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6639" name="Line 45"/>
          <p:cNvSpPr/>
          <p:nvPr/>
        </p:nvSpPr>
        <p:spPr>
          <a:xfrm>
            <a:off x="7180263" y="5284788"/>
            <a:ext cx="287337" cy="692150"/>
          </a:xfrm>
          <a:prstGeom prst="line">
            <a:avLst/>
          </a:prstGeom>
          <a:ln w="9525">
            <a:noFill/>
          </a:ln>
        </p:spPr>
      </p:sp>
      <p:sp>
        <p:nvSpPr>
          <p:cNvPr id="26640" name="Text Box 47"/>
          <p:cNvSpPr txBox="1"/>
          <p:nvPr/>
        </p:nvSpPr>
        <p:spPr>
          <a:xfrm>
            <a:off x="3351213" y="5976938"/>
            <a:ext cx="252412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输入工业品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6641" name="Line 48"/>
          <p:cNvSpPr/>
          <p:nvPr/>
        </p:nvSpPr>
        <p:spPr>
          <a:xfrm flipH="1">
            <a:off x="4683125" y="5318125"/>
            <a:ext cx="15875" cy="747713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6642" name="WordArt 55"/>
          <p:cNvSpPr>
            <a:spLocks noTextEdit="1"/>
          </p:cNvSpPr>
          <p:nvPr/>
        </p:nvSpPr>
        <p:spPr>
          <a:xfrm>
            <a:off x="4886325" y="2981325"/>
            <a:ext cx="2525713" cy="793750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14287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EF360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矛盾</a:t>
            </a:r>
            <a:endParaRPr lang="zh-CN" altLang="en-US" sz="3600" b="1"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EF3603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9" name=" 159"/>
          <p:cNvSpPr/>
          <p:nvPr/>
        </p:nvSpPr>
        <p:spPr>
          <a:xfrm rot="5400000">
            <a:off x="8882856" y="1723231"/>
            <a:ext cx="1473200" cy="315913"/>
          </a:xfrm>
          <a:custGeom>
            <a:avLst/>
            <a:gdLst>
              <a:gd name="connsiteX0" fmla="*/ 545178 w 812503"/>
              <a:gd name="connsiteY0" fmla="*/ 0 h 310097"/>
              <a:gd name="connsiteX1" fmla="*/ 812503 w 812503"/>
              <a:gd name="connsiteY1" fmla="*/ 155049 h 310097"/>
              <a:gd name="connsiteX2" fmla="*/ 545178 w 812503"/>
              <a:gd name="connsiteY2" fmla="*/ 310097 h 310097"/>
              <a:gd name="connsiteX3" fmla="*/ 545178 w 812503"/>
              <a:gd name="connsiteY3" fmla="*/ 212220 h 310097"/>
              <a:gd name="connsiteX4" fmla="*/ 0 w 812503"/>
              <a:gd name="connsiteY4" fmla="*/ 259590 h 310097"/>
              <a:gd name="connsiteX5" fmla="*/ 160832 w 812503"/>
              <a:gd name="connsiteY5" fmla="*/ 155049 h 310097"/>
              <a:gd name="connsiteX6" fmla="*/ 0 w 812503"/>
              <a:gd name="connsiteY6" fmla="*/ 50507 h 310097"/>
              <a:gd name="connsiteX7" fmla="*/ 545178 w 812503"/>
              <a:gd name="connsiteY7" fmla="*/ 97878 h 31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2503" h="310097">
                <a:moveTo>
                  <a:pt x="545178" y="0"/>
                </a:moveTo>
                <a:lnTo>
                  <a:pt x="812503" y="155049"/>
                </a:lnTo>
                <a:lnTo>
                  <a:pt x="545178" y="310097"/>
                </a:lnTo>
                <a:lnTo>
                  <a:pt x="545178" y="212220"/>
                </a:lnTo>
                <a:lnTo>
                  <a:pt x="0" y="259590"/>
                </a:lnTo>
                <a:lnTo>
                  <a:pt x="160832" y="155049"/>
                </a:lnTo>
                <a:lnTo>
                  <a:pt x="0" y="50507"/>
                </a:lnTo>
                <a:lnTo>
                  <a:pt x="545178" y="978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 159"/>
          <p:cNvSpPr/>
          <p:nvPr/>
        </p:nvSpPr>
        <p:spPr>
          <a:xfrm rot="16200000">
            <a:off x="8769350" y="4467225"/>
            <a:ext cx="1700213" cy="315913"/>
          </a:xfrm>
          <a:custGeom>
            <a:avLst/>
            <a:gdLst>
              <a:gd name="connsiteX0" fmla="*/ 545178 w 812503"/>
              <a:gd name="connsiteY0" fmla="*/ 0 h 310097"/>
              <a:gd name="connsiteX1" fmla="*/ 812503 w 812503"/>
              <a:gd name="connsiteY1" fmla="*/ 155049 h 310097"/>
              <a:gd name="connsiteX2" fmla="*/ 545178 w 812503"/>
              <a:gd name="connsiteY2" fmla="*/ 310097 h 310097"/>
              <a:gd name="connsiteX3" fmla="*/ 545178 w 812503"/>
              <a:gd name="connsiteY3" fmla="*/ 212220 h 310097"/>
              <a:gd name="connsiteX4" fmla="*/ 0 w 812503"/>
              <a:gd name="connsiteY4" fmla="*/ 259590 h 310097"/>
              <a:gd name="connsiteX5" fmla="*/ 160832 w 812503"/>
              <a:gd name="connsiteY5" fmla="*/ 155049 h 310097"/>
              <a:gd name="connsiteX6" fmla="*/ 0 w 812503"/>
              <a:gd name="connsiteY6" fmla="*/ 50507 h 310097"/>
              <a:gd name="connsiteX7" fmla="*/ 545178 w 812503"/>
              <a:gd name="connsiteY7" fmla="*/ 97878 h 31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2503" h="310097">
                <a:moveTo>
                  <a:pt x="545178" y="0"/>
                </a:moveTo>
                <a:lnTo>
                  <a:pt x="812503" y="155049"/>
                </a:lnTo>
                <a:lnTo>
                  <a:pt x="545178" y="310097"/>
                </a:lnTo>
                <a:lnTo>
                  <a:pt x="545178" y="212220"/>
                </a:lnTo>
                <a:lnTo>
                  <a:pt x="0" y="259590"/>
                </a:lnTo>
                <a:lnTo>
                  <a:pt x="160832" y="155049"/>
                </a:lnTo>
                <a:lnTo>
                  <a:pt x="0" y="50507"/>
                </a:lnTo>
                <a:lnTo>
                  <a:pt x="545178" y="978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645" name="矩形 8231"/>
          <p:cNvSpPr>
            <a:spLocks noTextEdit="1"/>
          </p:cNvSpPr>
          <p:nvPr/>
        </p:nvSpPr>
        <p:spPr>
          <a:xfrm>
            <a:off x="8693150" y="2763838"/>
            <a:ext cx="1727200" cy="865187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85556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36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焦点？</a:t>
            </a:r>
            <a:endParaRPr lang="zh-CN" altLang="en-US" sz="360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10" name="文本框 21509"/>
          <p:cNvSpPr txBox="1"/>
          <p:nvPr/>
        </p:nvSpPr>
        <p:spPr>
          <a:xfrm>
            <a:off x="1524000" y="4343400"/>
            <a:ext cx="2232025" cy="7321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ts val="5000"/>
              </a:lnSpc>
              <a:spcBef>
                <a:spcPct val="7000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1902C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3200" b="1" dirty="0">
                <a:solidFill>
                  <a:srgbClr val="1902C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导火线：</a:t>
            </a:r>
            <a:endParaRPr lang="zh-CN" altLang="en-US" sz="3200" b="1" dirty="0">
              <a:solidFill>
                <a:srgbClr val="1902CA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511" name="文本框 21510">
            <a:hlinkClick r:id="rId1" action="ppaction://hlinksldjump"/>
          </p:cNvPr>
          <p:cNvSpPr txBox="1"/>
          <p:nvPr/>
        </p:nvSpPr>
        <p:spPr>
          <a:xfrm>
            <a:off x="3886200" y="4495800"/>
            <a:ext cx="5678488" cy="668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ts val="45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1861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月林肯就任美国总统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699" name="直接连接符 21511"/>
          <p:cNvSpPr/>
          <p:nvPr/>
        </p:nvSpPr>
        <p:spPr>
          <a:xfrm>
            <a:off x="6172200" y="5029200"/>
            <a:ext cx="0" cy="430213"/>
          </a:xfrm>
          <a:prstGeom prst="line">
            <a:avLst/>
          </a:prstGeom>
          <a:ln w="57150" cap="flat" cmpd="sng">
            <a:solidFill>
              <a:srgbClr val="FF33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9700" name="文本框 21513"/>
          <p:cNvSpPr txBox="1"/>
          <p:nvPr/>
        </p:nvSpPr>
        <p:spPr>
          <a:xfrm>
            <a:off x="1676400" y="1447800"/>
            <a:ext cx="2808288" cy="7321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ts val="5000"/>
              </a:lnSpc>
              <a:spcBef>
                <a:spcPct val="7000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1902C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200" b="1" dirty="0">
                <a:solidFill>
                  <a:srgbClr val="1902C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根本原因：</a:t>
            </a:r>
            <a:endParaRPr lang="zh-CN" altLang="en-US" sz="3200" b="1" dirty="0">
              <a:solidFill>
                <a:srgbClr val="1902CA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515" name="文本框 21514"/>
          <p:cNvSpPr txBox="1"/>
          <p:nvPr/>
        </p:nvSpPr>
        <p:spPr>
          <a:xfrm>
            <a:off x="2819400" y="5486400"/>
            <a:ext cx="7010400" cy="668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ts val="45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楷体_GB2312"/>
                <a:ea typeface="楷体_GB2312"/>
              </a:rPr>
              <a:t>主张：用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和平</a:t>
            </a:r>
            <a:r>
              <a:rPr lang="zh-CN" altLang="en-US" sz="2800" b="1" dirty="0">
                <a:latin typeface="楷体_GB2312"/>
                <a:ea typeface="楷体_GB2312"/>
              </a:rPr>
              <a:t>的方式反对并限制奴隶制发展</a:t>
            </a:r>
            <a:endParaRPr lang="zh-CN" altLang="en-US" sz="2800" b="1" dirty="0">
              <a:latin typeface="楷体_GB2312"/>
              <a:ea typeface="楷体_GB2312"/>
            </a:endParaRPr>
          </a:p>
        </p:txBody>
      </p:sp>
      <p:sp>
        <p:nvSpPr>
          <p:cNvPr id="29703" name="文本框 21516"/>
          <p:cNvSpPr txBox="1"/>
          <p:nvPr/>
        </p:nvSpPr>
        <p:spPr>
          <a:xfrm>
            <a:off x="1524000" y="3352800"/>
            <a:ext cx="2514600" cy="668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ts val="4500"/>
              </a:lnSpc>
              <a:spcBef>
                <a:spcPct val="7000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1902C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3200" b="1" dirty="0">
                <a:solidFill>
                  <a:srgbClr val="1902C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矛盾焦点：</a:t>
            </a:r>
            <a:endParaRPr lang="zh-CN" altLang="en-US" sz="3200" b="1" dirty="0">
              <a:solidFill>
                <a:srgbClr val="1902CA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704" name="文本框 21517"/>
          <p:cNvSpPr txBox="1"/>
          <p:nvPr/>
        </p:nvSpPr>
        <p:spPr>
          <a:xfrm>
            <a:off x="4114800" y="3505200"/>
            <a:ext cx="5257800" cy="668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ts val="4500"/>
              </a:lnSpc>
              <a:spcBef>
                <a:spcPct val="70000"/>
              </a:spcBef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奴隶制的存废问题</a:t>
            </a:r>
            <a:endParaRPr lang="zh-CN" altLang="en-US"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532943" y="160780"/>
            <a:ext cx="5472984" cy="9220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54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美国内战</a:t>
            </a:r>
            <a:endParaRPr kumimoji="0" lang="zh-CN" altLang="en-US" sz="5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706" name="矩形 11"/>
          <p:cNvSpPr/>
          <p:nvPr/>
        </p:nvSpPr>
        <p:spPr>
          <a:xfrm>
            <a:off x="4267200" y="1676400"/>
            <a:ext cx="4773930" cy="152209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ts val="45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 b="1" dirty="0">
                <a:latin typeface="Arial" panose="020B0604020202020204" pitchFamily="34" charset="0"/>
                <a:ea typeface="方正大黑简体"/>
              </a:rPr>
              <a:t>南方</a:t>
            </a:r>
            <a:r>
              <a:rPr lang="zh-CN" altLang="en-US" sz="3600" b="1" u="sng" dirty="0">
                <a:solidFill>
                  <a:srgbClr val="FF0000"/>
                </a:solidFill>
                <a:latin typeface="Arial" panose="020B0604020202020204" pitchFamily="34" charset="0"/>
                <a:ea typeface="方正大黑简体"/>
              </a:rPr>
              <a:t>奴隶制</a:t>
            </a:r>
            <a:r>
              <a:rPr lang="zh-CN" altLang="en-US" sz="3600" b="1" dirty="0">
                <a:latin typeface="Arial" panose="020B0604020202020204" pitchFamily="34" charset="0"/>
                <a:ea typeface="方正大黑简体"/>
              </a:rPr>
              <a:t>阻碍了北方</a:t>
            </a:r>
            <a:endParaRPr lang="en-US" altLang="zh-CN" sz="3600" b="1" dirty="0">
              <a:latin typeface="Arial" panose="020B0604020202020204" pitchFamily="34" charset="0"/>
              <a:ea typeface="方正大黑简体"/>
            </a:endParaRPr>
          </a:p>
          <a:p>
            <a:pPr>
              <a:lnSpc>
                <a:spcPts val="45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 b="1" dirty="0">
                <a:latin typeface="Arial" panose="020B0604020202020204" pitchFamily="34" charset="0"/>
                <a:ea typeface="方正大黑简体"/>
              </a:rPr>
              <a:t>资本主义经济的发展</a:t>
            </a:r>
            <a:endParaRPr lang="zh-CN" altLang="en-US" sz="3600" b="1" dirty="0">
              <a:latin typeface="Arial" panose="020B0604020202020204" pitchFamily="34" charset="0"/>
              <a:ea typeface="方正大黑简体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0" grpId="0"/>
      <p:bldP spid="21511" grpId="0"/>
      <p:bldP spid="215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矩形 7197"/>
          <p:cNvSpPr/>
          <p:nvPr/>
        </p:nvSpPr>
        <p:spPr>
          <a:xfrm>
            <a:off x="1774825" y="260350"/>
            <a:ext cx="37388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目标导学二：美国内战</a:t>
            </a:r>
            <a:endParaRPr lang="zh-CN" altLang="zh-CN" sz="2800" b="1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sp>
        <p:nvSpPr>
          <p:cNvPr id="30723" name="Text Box 4"/>
          <p:cNvSpPr txBox="1"/>
          <p:nvPr/>
        </p:nvSpPr>
        <p:spPr>
          <a:xfrm>
            <a:off x="1774825" y="1200150"/>
            <a:ext cx="23164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根本原因：</a:t>
            </a:r>
            <a:endParaRPr lang="zh-CN" altLang="en-US" sz="2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24" name="Text Box 5"/>
          <p:cNvSpPr txBox="1"/>
          <p:nvPr/>
        </p:nvSpPr>
        <p:spPr>
          <a:xfrm>
            <a:off x="1774825" y="1885950"/>
            <a:ext cx="23164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导 火 线：</a:t>
            </a:r>
            <a:endParaRPr lang="zh-CN" altLang="en-US" sz="2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 Box 6"/>
          <p:cNvSpPr txBox="1"/>
          <p:nvPr/>
        </p:nvSpPr>
        <p:spPr>
          <a:xfrm>
            <a:off x="4008438" y="1052513"/>
            <a:ext cx="5761037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南方奴隶制种植园经济阻碍了美国资本主义经济的发展</a:t>
            </a:r>
            <a:endParaRPr lang="zh-CN" altLang="en-US" sz="2800" dirty="0">
              <a:solidFill>
                <a:srgbClr val="FF0000"/>
              </a:solidFill>
              <a:latin typeface="Calibri" panose="020F0502020204030204" pitchFamily="34" charset="0"/>
              <a:ea typeface="黑体" panose="02010609060101010101" pitchFamily="49" charset="-122"/>
            </a:endParaRPr>
          </a:p>
        </p:txBody>
      </p:sp>
      <p:sp>
        <p:nvSpPr>
          <p:cNvPr id="6" name="Text Box 7"/>
          <p:cNvSpPr txBox="1"/>
          <p:nvPr/>
        </p:nvSpPr>
        <p:spPr>
          <a:xfrm>
            <a:off x="4008438" y="1901825"/>
            <a:ext cx="33832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1860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年林肯当选总统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27" name="Text Box 8"/>
          <p:cNvSpPr txBox="1"/>
          <p:nvPr/>
        </p:nvSpPr>
        <p:spPr>
          <a:xfrm>
            <a:off x="1774825" y="2570163"/>
            <a:ext cx="23164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正式爆发：</a:t>
            </a:r>
            <a:endParaRPr lang="zh-CN" altLang="en-US" sz="2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Text Box 9"/>
          <p:cNvSpPr txBox="1"/>
          <p:nvPr/>
        </p:nvSpPr>
        <p:spPr>
          <a:xfrm>
            <a:off x="4008438" y="2565400"/>
            <a:ext cx="62280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1861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年南方不宣而战，向北方挑起战争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29" name="Text Box 10"/>
          <p:cNvSpPr txBox="1"/>
          <p:nvPr/>
        </p:nvSpPr>
        <p:spPr>
          <a:xfrm>
            <a:off x="1774825" y="3255963"/>
            <a:ext cx="23164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初期战况：</a:t>
            </a:r>
            <a:endParaRPr lang="zh-CN" altLang="en-US" sz="2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Text Box 11"/>
          <p:cNvSpPr txBox="1"/>
          <p:nvPr/>
        </p:nvSpPr>
        <p:spPr>
          <a:xfrm>
            <a:off x="4008438" y="3251200"/>
            <a:ext cx="41751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北方节节失利</a:t>
            </a:r>
            <a:endParaRPr lang="zh-CN" altLang="en-US" sz="2800" dirty="0">
              <a:solidFill>
                <a:srgbClr val="FF0000"/>
              </a:solidFill>
              <a:latin typeface="Calibri" panose="020F0502020204030204" pitchFamily="34" charset="0"/>
              <a:ea typeface="黑体" panose="02010609060101010101" pitchFamily="49" charset="-122"/>
            </a:endParaRPr>
          </a:p>
        </p:txBody>
      </p:sp>
      <p:sp>
        <p:nvSpPr>
          <p:cNvPr id="30731" name="Text Box 12"/>
          <p:cNvSpPr txBox="1"/>
          <p:nvPr/>
        </p:nvSpPr>
        <p:spPr>
          <a:xfrm>
            <a:off x="1774825" y="3940175"/>
            <a:ext cx="23164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5.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转 折 点：</a:t>
            </a:r>
            <a:endParaRPr lang="zh-CN" altLang="en-US" sz="2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Text Box 13"/>
          <p:cNvSpPr txBox="1"/>
          <p:nvPr/>
        </p:nvSpPr>
        <p:spPr>
          <a:xfrm>
            <a:off x="4008438" y="3784600"/>
            <a:ext cx="6408737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1862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年林肯政府颁布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宅地法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解放黑人奴隶宣言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en-US" altLang="zh-CN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33" name="Text Box 14"/>
          <p:cNvSpPr txBox="1"/>
          <p:nvPr/>
        </p:nvSpPr>
        <p:spPr>
          <a:xfrm>
            <a:off x="1774825" y="4625975"/>
            <a:ext cx="21386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6.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反   攻：</a:t>
            </a:r>
            <a:endParaRPr lang="zh-CN" altLang="en-US" sz="2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Text Box 15"/>
          <p:cNvSpPr txBox="1"/>
          <p:nvPr/>
        </p:nvSpPr>
        <p:spPr>
          <a:xfrm>
            <a:off x="4008438" y="4714875"/>
            <a:ext cx="136683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1863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35" name="Text Box 16"/>
          <p:cNvSpPr txBox="1"/>
          <p:nvPr/>
        </p:nvSpPr>
        <p:spPr>
          <a:xfrm>
            <a:off x="1774825" y="5310188"/>
            <a:ext cx="21386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7.</a:t>
            </a:r>
            <a:r>
              <a:rPr lang="zh-CN" altLang="en-US" sz="28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结   果：</a:t>
            </a:r>
            <a:endParaRPr lang="zh-CN" altLang="en-US" sz="28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" name="Text Box 17"/>
          <p:cNvSpPr txBox="1"/>
          <p:nvPr/>
        </p:nvSpPr>
        <p:spPr>
          <a:xfrm>
            <a:off x="4008438" y="5357813"/>
            <a:ext cx="35274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1865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北方胜利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" name="AutoShape 17"/>
          <p:cNvSpPr/>
          <p:nvPr/>
        </p:nvSpPr>
        <p:spPr>
          <a:xfrm>
            <a:off x="4295775" y="2049463"/>
            <a:ext cx="5184775" cy="1558925"/>
          </a:xfrm>
          <a:prstGeom prst="wedgeRoundRectCallout">
            <a:avLst>
              <a:gd name="adj1" fmla="val -3380"/>
              <a:gd name="adj2" fmla="val 82856"/>
              <a:gd name="adj3" fmla="val 16667"/>
            </a:avLst>
          </a:prstGeom>
          <a:solidFill>
            <a:srgbClr val="FFFF00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作用：调动人民群众的积极性，扭转战局，成为美国内战的转折点。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xit" presetSubtype="9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10" grpId="0"/>
      <p:bldP spid="12" grpId="0"/>
      <p:bldP spid="14" grpId="0"/>
      <p:bldP spid="16" grpId="0"/>
      <p:bldP spid="21" grpId="0" bldLvl="0" animBg="1"/>
      <p:bldP spid="21" grpId="1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1745" name="组合 44033"/>
          <p:cNvGrpSpPr/>
          <p:nvPr/>
        </p:nvGrpSpPr>
        <p:grpSpPr>
          <a:xfrm>
            <a:off x="1958975" y="2265363"/>
            <a:ext cx="8240713" cy="4548187"/>
            <a:chOff x="0" y="0"/>
            <a:chExt cx="5191" cy="2865"/>
          </a:xfrm>
        </p:grpSpPr>
        <p:pic>
          <p:nvPicPr>
            <p:cNvPr id="31752" name="Rectangle 3"/>
            <p:cNvPicPr/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5191" cy="286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1753" name="Text Box 5"/>
            <p:cNvSpPr txBox="1"/>
            <p:nvPr/>
          </p:nvSpPr>
          <p:spPr>
            <a:xfrm>
              <a:off x="5" y="6"/>
              <a:ext cx="5184" cy="2854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marL="273050" indent="-273050">
                <a:spcBef>
                  <a:spcPts val="600"/>
                </a:spcBef>
                <a:buClr>
                  <a:schemeClr val="accent1"/>
                </a:buClr>
                <a:buSzPct val="76000"/>
                <a:buFont typeface="Wingdings 3" pitchFamily="18" charset="2"/>
                <a:buChar char=""/>
              </a:pPr>
              <a:r>
                <a:rPr lang="zh-CN" altLang="en-US" sz="2600" dirty="0">
                  <a:latin typeface="Gill Sans MT" pitchFamily="34" charset="0"/>
                  <a:ea typeface="华文新魏" pitchFamily="2" charset="-122"/>
                </a:rPr>
                <a:t>                                </a:t>
              </a:r>
              <a:endParaRPr lang="zh-CN" altLang="en-US" sz="2600" dirty="0">
                <a:latin typeface="Gill Sans MT" pitchFamily="34" charset="0"/>
                <a:ea typeface="华文新魏" pitchFamily="2" charset="-122"/>
              </a:endParaRPr>
            </a:p>
          </p:txBody>
        </p:sp>
      </p:grpSp>
      <p:pic>
        <p:nvPicPr>
          <p:cNvPr id="31746" name="Picture 5" descr="u=1898553932,2527759240&amp;fm=51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6988" y="2278063"/>
            <a:ext cx="2978150" cy="352742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</p:pic>
      <p:pic>
        <p:nvPicPr>
          <p:cNvPr id="31747" name="Picture 7" descr="http://civ.ce.cn/figure/200708/30/W02007083051174086520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7800" y="2276475"/>
            <a:ext cx="2989263" cy="35290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48" name="TextBox 7"/>
          <p:cNvSpPr txBox="1"/>
          <p:nvPr/>
        </p:nvSpPr>
        <p:spPr>
          <a:xfrm>
            <a:off x="1344613" y="5694363"/>
            <a:ext cx="5543550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3600" dirty="0">
                <a:latin typeface="Arial" panose="020B0604020202020204" pitchFamily="34" charset="0"/>
                <a:ea typeface="华文行楷" pitchFamily="2" charset="-122"/>
              </a:rPr>
              <a:t>        “南部联盟”总统</a:t>
            </a:r>
            <a:endParaRPr lang="zh-CN" altLang="en-US" sz="3600" dirty="0">
              <a:latin typeface="Arial" panose="020B0604020202020204" pitchFamily="34" charset="0"/>
              <a:ea typeface="华文行楷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3600" dirty="0">
                <a:latin typeface="Arial" panose="020B0604020202020204" pitchFamily="34" charset="0"/>
                <a:ea typeface="华文行楷" pitchFamily="2" charset="-122"/>
              </a:rPr>
              <a:t>              </a:t>
            </a:r>
            <a:r>
              <a:rPr lang="zh-CN" altLang="en-US" sz="3600" dirty="0">
                <a:solidFill>
                  <a:schemeClr val="tx2"/>
                </a:solidFill>
                <a:latin typeface="Arial" panose="020B0604020202020204" pitchFamily="34" charset="0"/>
              </a:rPr>
              <a:t>戴维斯</a:t>
            </a:r>
            <a:endParaRPr lang="zh-CN" altLang="en-US" sz="3600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31749" name="TextBox 8"/>
          <p:cNvSpPr txBox="1"/>
          <p:nvPr/>
        </p:nvSpPr>
        <p:spPr>
          <a:xfrm>
            <a:off x="5159375" y="5721350"/>
            <a:ext cx="5761038" cy="1753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3600" dirty="0">
                <a:latin typeface="Arial" panose="020B0604020202020204" pitchFamily="34" charset="0"/>
                <a:ea typeface="华文行楷" pitchFamily="2" charset="-122"/>
              </a:rPr>
              <a:t>           美国联邦总统</a:t>
            </a:r>
            <a:endParaRPr lang="zh-CN" altLang="en-US" sz="3600" dirty="0">
              <a:latin typeface="Arial" panose="020B0604020202020204" pitchFamily="34" charset="0"/>
              <a:ea typeface="华文行楷" pitchFamily="2" charset="-122"/>
            </a:endParaRPr>
          </a:p>
          <a:p>
            <a:pPr algn="ctr"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chemeClr val="tx2"/>
                </a:solidFill>
                <a:latin typeface="Arial" panose="020B0604020202020204" pitchFamily="34" charset="0"/>
              </a:rPr>
              <a:t>林肯</a:t>
            </a:r>
            <a:endParaRPr lang="zh-CN" altLang="en-US" sz="3600" dirty="0">
              <a:solidFill>
                <a:schemeClr val="tx2"/>
              </a:solidFill>
              <a:latin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endParaRPr lang="zh-CN" altLang="en-US" sz="3600" dirty="0">
              <a:latin typeface="Arial" panose="020B0604020202020204" pitchFamily="34" charset="0"/>
              <a:ea typeface="华文行楷" pitchFamily="2" charset="-122"/>
            </a:endParaRPr>
          </a:p>
        </p:txBody>
      </p:sp>
      <p:sp>
        <p:nvSpPr>
          <p:cNvPr id="44042" name="Text Box 2"/>
          <p:cNvSpPr txBox="1"/>
          <p:nvPr/>
        </p:nvSpPr>
        <p:spPr>
          <a:xfrm>
            <a:off x="1847850" y="457200"/>
            <a:ext cx="8820150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3600" b="1" dirty="0">
                <a:latin typeface="宋体" panose="02010600030101010101" pitchFamily="2" charset="-122"/>
              </a:rPr>
              <a:t>    1861</a:t>
            </a:r>
            <a:r>
              <a:rPr lang="zh-CN" altLang="en-US" sz="3600" b="1" dirty="0">
                <a:latin typeface="宋体" panose="02010600030101010101" pitchFamily="2" charset="-122"/>
              </a:rPr>
              <a:t>年</a:t>
            </a:r>
            <a:r>
              <a:rPr lang="en-US" altLang="zh-CN" sz="3600" b="1" dirty="0">
                <a:latin typeface="宋体" panose="02010600030101010101" pitchFamily="2" charset="-122"/>
              </a:rPr>
              <a:t>3</a:t>
            </a:r>
            <a:r>
              <a:rPr lang="zh-CN" altLang="en-US" sz="3600" b="1" dirty="0">
                <a:latin typeface="宋体" panose="02010600030101010101" pitchFamily="2" charset="-122"/>
              </a:rPr>
              <a:t>月</a:t>
            </a:r>
            <a:r>
              <a:rPr lang="en-US" altLang="zh-CN" sz="3600" b="1" dirty="0">
                <a:latin typeface="宋体" panose="02010600030101010101" pitchFamily="2" charset="-122"/>
              </a:rPr>
              <a:t>4</a:t>
            </a:r>
            <a:r>
              <a:rPr lang="zh-CN" altLang="en-US" sz="3600" b="1" dirty="0">
                <a:latin typeface="宋体" panose="02010600030101010101" pitchFamily="2" charset="-122"/>
              </a:rPr>
              <a:t>日林肯就职，</a:t>
            </a:r>
            <a:r>
              <a:rPr lang="en-US" altLang="zh-CN" sz="3600" b="1" dirty="0">
                <a:latin typeface="宋体" panose="02010600030101010101" pitchFamily="2" charset="-122"/>
              </a:rPr>
              <a:t>4</a:t>
            </a:r>
            <a:r>
              <a:rPr lang="zh-CN" altLang="en-US" sz="3600" b="1" dirty="0">
                <a:latin typeface="宋体" panose="02010600030101010101" pitchFamily="2" charset="-122"/>
              </a:rPr>
              <a:t>月</a:t>
            </a:r>
            <a:r>
              <a:rPr lang="en-US" altLang="zh-CN" sz="3600" b="1" dirty="0">
                <a:latin typeface="宋体" panose="02010600030101010101" pitchFamily="2" charset="-122"/>
              </a:rPr>
              <a:t>12</a:t>
            </a:r>
            <a:r>
              <a:rPr lang="zh-CN" altLang="en-US" sz="3600" b="1" dirty="0">
                <a:latin typeface="宋体" panose="02010600030101010101" pitchFamily="2" charset="-122"/>
              </a:rPr>
              <a:t>日，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</a:rPr>
              <a:t>南部联盟</a:t>
            </a:r>
            <a:r>
              <a:rPr lang="zh-CN" altLang="en-US" sz="3600" b="1" dirty="0">
                <a:latin typeface="宋体" panose="02010600030101010101" pitchFamily="2" charset="-122"/>
              </a:rPr>
              <a:t>军炮轰萨姆特要塞，挑起内战。</a:t>
            </a:r>
            <a:endParaRPr lang="zh-CN" altLang="en-US" sz="3600" b="1" dirty="0">
              <a:latin typeface="宋体" panose="02010600030101010101" pitchFamily="2" charset="-122"/>
            </a:endParaRPr>
          </a:p>
        </p:txBody>
      </p:sp>
      <p:pic>
        <p:nvPicPr>
          <p:cNvPr id="44043" name="图片 44042" descr="1c950a7b02087bf45b3aae53f3d3572c10dfa9ec8b13ef8a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2800" y="1893570"/>
            <a:ext cx="7993063" cy="47339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40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40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4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矩形 2"/>
          <p:cNvSpPr/>
          <p:nvPr/>
        </p:nvSpPr>
        <p:spPr>
          <a:xfrm>
            <a:off x="1676400" y="228600"/>
            <a:ext cx="5334000" cy="82994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隶书" pitchFamily="2" charset="-122"/>
                <a:ea typeface="华文隶书" pitchFamily="2" charset="-122"/>
                <a:cs typeface="+mn-cs"/>
              </a:rPr>
              <a:t>第二篇    战争前期</a:t>
            </a:r>
            <a:endParaRPr kumimoji="0" lang="zh-CN" altLang="en-US" sz="4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隶书" pitchFamily="2" charset="-122"/>
              <a:ea typeface="华文隶书" pitchFamily="2" charset="-122"/>
              <a:cs typeface="+mn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010400" y="228600"/>
            <a:ext cx="2667000" cy="82994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4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华文隶书" pitchFamily="2" charset="-122"/>
                <a:cs typeface="+mn-cs"/>
              </a:rPr>
              <a:t>政府失利</a:t>
            </a:r>
            <a:endParaRPr kumimoji="0" lang="zh-CN" altLang="en-US" sz="4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华文隶书" pitchFamily="2" charset="-122"/>
              <a:cs typeface="+mn-cs"/>
            </a:endParaRPr>
          </a:p>
        </p:txBody>
      </p:sp>
      <p:sp>
        <p:nvSpPr>
          <p:cNvPr id="6" name="标题 14338"/>
          <p:cNvSpPr>
            <a:spLocks noGrp="1"/>
          </p:cNvSpPr>
          <p:nvPr>
            <p:ph type="title"/>
          </p:nvPr>
        </p:nvSpPr>
        <p:spPr>
          <a:xfrm>
            <a:off x="2057400" y="1219200"/>
            <a:ext cx="7696200" cy="762000"/>
          </a:xfrm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b="1" dirty="0"/>
              <a:t>南北方力量对比表</a:t>
            </a:r>
            <a:endParaRPr lang="zh-CN" altLang="en-US" b="1" dirty="0"/>
          </a:p>
        </p:txBody>
      </p:sp>
      <p:graphicFrame>
        <p:nvGraphicFramePr>
          <p:cNvPr id="7" name="表格 6"/>
          <p:cNvGraphicFramePr/>
          <p:nvPr/>
        </p:nvGraphicFramePr>
        <p:xfrm>
          <a:off x="1981200" y="2209800"/>
          <a:ext cx="8229600" cy="4419600"/>
        </p:xfrm>
        <a:graphic>
          <a:graphicData uri="http://schemas.openxmlformats.org/drawingml/2006/table">
            <a:tbl>
              <a:tblPr/>
              <a:tblGrid>
                <a:gridCol w="3997325"/>
                <a:gridCol w="2193925"/>
                <a:gridCol w="2038350"/>
              </a:tblGrid>
              <a:tr h="576263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项  目</a:t>
                      </a:r>
                      <a:endParaRPr lang="zh-CN" altLang="en-US" b="1" dirty="0">
                        <a:solidFill>
                          <a:srgbClr val="0000FF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北  方</a:t>
                      </a:r>
                      <a:endParaRPr lang="zh-CN" altLang="en-US" b="1">
                        <a:solidFill>
                          <a:srgbClr val="0000FF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南  方</a:t>
                      </a:r>
                      <a:endParaRPr lang="zh-CN" altLang="en-US" b="1">
                        <a:solidFill>
                          <a:srgbClr val="0000FF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27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人口（</a:t>
                      </a:r>
                      <a:r>
                        <a:rPr lang="en-US" altLang="zh-CN" sz="2400" b="1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1860</a:t>
                      </a: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）</a:t>
                      </a:r>
                      <a:endParaRPr lang="zh-CN" altLang="en-US" sz="2400" b="1">
                        <a:solidFill>
                          <a:srgbClr val="0000FF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2200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万</a:t>
                      </a:r>
                      <a:endParaRPr lang="zh-CN" altLang="en-US" sz="2400" b="1">
                        <a:solidFill>
                          <a:srgbClr val="00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900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万</a:t>
                      </a:r>
                      <a:endParaRPr lang="zh-CN" altLang="en-US" sz="2400" b="1">
                        <a:solidFill>
                          <a:srgbClr val="00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27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移民（</a:t>
                      </a:r>
                      <a:r>
                        <a:rPr lang="en-US" altLang="zh-CN" sz="2400" b="1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1861—1865</a:t>
                      </a: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）</a:t>
                      </a:r>
                      <a:endParaRPr lang="zh-CN" altLang="en-US" sz="2400" b="1">
                        <a:solidFill>
                          <a:srgbClr val="0000FF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80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万</a:t>
                      </a:r>
                      <a:endParaRPr lang="zh-CN" altLang="en-US" sz="2400" b="1">
                        <a:solidFill>
                          <a:srgbClr val="00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——</a:t>
                      </a:r>
                      <a:endParaRPr lang="en-US" altLang="zh-CN" sz="2400" b="1">
                        <a:solidFill>
                          <a:srgbClr val="00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27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军队服役总人数（至</a:t>
                      </a:r>
                      <a:r>
                        <a:rPr lang="en-US" altLang="zh-CN" sz="2400" b="1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1865</a:t>
                      </a: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）</a:t>
                      </a:r>
                      <a:endParaRPr lang="zh-CN" altLang="en-US" sz="2400" b="1">
                        <a:solidFill>
                          <a:srgbClr val="0000FF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150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万</a:t>
                      </a:r>
                      <a:endParaRPr lang="zh-CN" altLang="en-US" sz="2400" b="1">
                        <a:solidFill>
                          <a:srgbClr val="00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100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万</a:t>
                      </a:r>
                      <a:endParaRPr lang="zh-CN" altLang="en-US" sz="2400" b="1">
                        <a:solidFill>
                          <a:srgbClr val="00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7687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黑人部队（至</a:t>
                      </a:r>
                      <a:r>
                        <a:rPr lang="en-US" altLang="zh-CN" sz="2400" b="1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1865</a:t>
                      </a: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）</a:t>
                      </a:r>
                      <a:endParaRPr lang="zh-CN" altLang="en-US" sz="2400" b="1">
                        <a:solidFill>
                          <a:srgbClr val="0000FF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18.6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万</a:t>
                      </a:r>
                      <a:endParaRPr lang="zh-CN" altLang="en-US" sz="2400" b="1">
                        <a:solidFill>
                          <a:srgbClr val="00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——</a:t>
                      </a:r>
                      <a:endParaRPr lang="en-US" altLang="zh-CN" sz="2400" b="1">
                        <a:solidFill>
                          <a:srgbClr val="00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27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工业产量（</a:t>
                      </a:r>
                      <a:r>
                        <a:rPr lang="en-US" altLang="zh-CN" sz="2400" b="1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1860</a:t>
                      </a: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）</a:t>
                      </a:r>
                      <a:endParaRPr lang="zh-CN" altLang="en-US" sz="2400" b="1">
                        <a:solidFill>
                          <a:srgbClr val="0000FF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91%</a:t>
                      </a:r>
                      <a:endParaRPr lang="en-US" altLang="zh-CN" sz="2400" b="1">
                        <a:solidFill>
                          <a:srgbClr val="00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9%</a:t>
                      </a:r>
                      <a:endParaRPr lang="en-US" altLang="zh-CN" sz="2400" b="1">
                        <a:solidFill>
                          <a:srgbClr val="00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27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铁路（</a:t>
                      </a:r>
                      <a:r>
                        <a:rPr lang="en-US" altLang="zh-CN" sz="2400" b="1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1860</a:t>
                      </a:r>
                      <a:r>
                        <a:rPr lang="zh-CN" altLang="en-US" sz="2400" b="1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）</a:t>
                      </a:r>
                      <a:endParaRPr lang="zh-CN" altLang="en-US" sz="2400" b="1">
                        <a:solidFill>
                          <a:srgbClr val="0000FF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3.2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万英里</a:t>
                      </a:r>
                      <a:endParaRPr lang="zh-CN" altLang="en-US" sz="2400" b="1">
                        <a:solidFill>
                          <a:srgbClr val="00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9000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英里</a:t>
                      </a:r>
                      <a:endParaRPr lang="zh-CN" altLang="en-US" sz="2400" b="1">
                        <a:solidFill>
                          <a:srgbClr val="00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27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海军（至</a:t>
                      </a:r>
                      <a:r>
                        <a:rPr lang="en-US" altLang="zh-CN" sz="2400" b="1" dirty="0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1865</a:t>
                      </a:r>
                      <a:r>
                        <a:rPr lang="zh-CN" altLang="en-US" sz="2400" b="1" dirty="0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）</a:t>
                      </a:r>
                      <a:endParaRPr lang="zh-CN" altLang="en-US" sz="2400" b="1" dirty="0">
                        <a:solidFill>
                          <a:srgbClr val="0000FF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700</a:t>
                      </a:r>
                      <a:r>
                        <a:rPr lang="zh-CN" altLang="en-US" sz="2400" b="1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艘</a:t>
                      </a:r>
                      <a:endParaRPr lang="zh-CN" altLang="en-US" sz="2400" b="1">
                        <a:solidFill>
                          <a:srgbClr val="00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solidFill>
                            <a:srgbClr val="00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少数快船</a:t>
                      </a:r>
                      <a:endParaRPr lang="zh-CN" altLang="en-US" sz="2400" b="1" dirty="0">
                        <a:solidFill>
                          <a:srgbClr val="00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build="allAtOnce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3" name="Rectangle 2"/>
          <p:cNvSpPr>
            <a:spLocks noGrp="1"/>
          </p:cNvSpPr>
          <p:nvPr>
            <p:ph type="title"/>
          </p:nvPr>
        </p:nvSpPr>
        <p:spPr>
          <a:xfrm>
            <a:off x="1981200" y="152400"/>
            <a:ext cx="8229600" cy="990600"/>
          </a:xfrm>
        </p:spPr>
        <p:txBody>
          <a:bodyPr vert="horz" wrap="square" lIns="91440" tIns="45720" rIns="91440" bIns="45720" anchor="b"/>
          <a:p>
            <a:pPr eaLnBrk="1" hangingPunct="1"/>
            <a:endParaRPr lang="zh-CN" altLang="en-US" dirty="0"/>
          </a:p>
        </p:txBody>
      </p:sp>
      <p:pic>
        <p:nvPicPr>
          <p:cNvPr id="33794" name="Picture 7" descr="930837747982827048"/>
          <p:cNvPicPr>
            <a:picLocks noChangeAspect="1"/>
          </p:cNvPicPr>
          <p:nvPr/>
        </p:nvPicPr>
        <p:blipFill>
          <a:blip r:embed="rId1"/>
          <a:srcRect b="2876"/>
          <a:stretch>
            <a:fillRect/>
          </a:stretch>
        </p:blipFill>
        <p:spPr>
          <a:xfrm>
            <a:off x="1920875" y="117475"/>
            <a:ext cx="8343900" cy="48244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795" name="Text Box 4"/>
          <p:cNvSpPr txBox="1"/>
          <p:nvPr/>
        </p:nvSpPr>
        <p:spPr>
          <a:xfrm>
            <a:off x="1631950" y="6094413"/>
            <a:ext cx="89281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  <a:ea typeface="华文行楷" pitchFamily="2" charset="-122"/>
            </a:endParaRPr>
          </a:p>
        </p:txBody>
      </p:sp>
      <p:sp>
        <p:nvSpPr>
          <p:cNvPr id="33796" name="Text Box 5"/>
          <p:cNvSpPr txBox="1"/>
          <p:nvPr/>
        </p:nvSpPr>
        <p:spPr>
          <a:xfrm>
            <a:off x="1919288" y="5084763"/>
            <a:ext cx="8362950" cy="13220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4000" dirty="0">
                <a:latin typeface="宋体" panose="02010600030101010101" pitchFamily="2" charset="-122"/>
              </a:rPr>
              <a:t>   战争初期，七大战役后</a:t>
            </a: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</a:rPr>
              <a:t>北方惨败</a:t>
            </a:r>
            <a:r>
              <a:rPr lang="zh-CN" altLang="en-US" sz="4000" dirty="0">
                <a:latin typeface="宋体" panose="02010600030101010101" pitchFamily="2" charset="-122"/>
              </a:rPr>
              <a:t>，林肯政府倍感压力。</a:t>
            </a:r>
            <a:endParaRPr lang="zh-CN" altLang="en-US" sz="4000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云形标注 12290"/>
          <p:cNvSpPr/>
          <p:nvPr/>
        </p:nvSpPr>
        <p:spPr>
          <a:xfrm>
            <a:off x="4648200" y="1524000"/>
            <a:ext cx="4800600" cy="2192338"/>
          </a:xfrm>
          <a:prstGeom prst="cloudCallout">
            <a:avLst>
              <a:gd name="adj1" fmla="val -70796"/>
              <a:gd name="adj2" fmla="val 33852"/>
            </a:avLst>
          </a:prstGeom>
          <a:solidFill>
            <a:srgbClr val="FFCCFF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endParaRPr lang="zh-CN" altLang="en-US" sz="36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2292" name="文本框 12291"/>
          <p:cNvSpPr txBox="1"/>
          <p:nvPr/>
        </p:nvSpPr>
        <p:spPr>
          <a:xfrm>
            <a:off x="5715000" y="1828800"/>
            <a:ext cx="3116263" cy="1753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36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战争初期实力较强的北方为何节节失利？</a:t>
            </a:r>
            <a:endParaRPr lang="zh-CN" altLang="en-US" sz="3600" b="1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" name="文本框 12291"/>
          <p:cNvSpPr txBox="1"/>
          <p:nvPr/>
        </p:nvSpPr>
        <p:spPr>
          <a:xfrm>
            <a:off x="1524000" y="4724400"/>
            <a:ext cx="8839200" cy="1753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kern="1200" cap="none" spc="0" normalizeH="0" baseline="0" noProof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如果你是林肯，面对这样的局面</a:t>
            </a:r>
            <a:r>
              <a:rPr kumimoji="0" lang="en-US" altLang="zh-CN" sz="3600" b="1" kern="1200" cap="none" spc="0" normalizeH="0" baseline="0" noProof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,</a:t>
            </a:r>
            <a:r>
              <a:rPr kumimoji="0" lang="zh-CN" altLang="en-US" sz="3600" b="1" kern="1200" cap="none" spc="0" normalizeH="0" baseline="0" noProof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你会怎样来扭转战争形势呢？</a:t>
            </a:r>
            <a:endParaRPr kumimoji="0" lang="zh-CN" altLang="en-US" sz="3600" b="1" kern="1200" cap="none" spc="0" normalizeH="0" baseline="0" noProof="1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600" b="1" i="1" kern="1200" cap="none" spc="0" normalizeH="0" baseline="0" noProof="1"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6148" name="Picture 5" descr="林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9265" y="901700"/>
            <a:ext cx="2611438" cy="3606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Text Box 5"/>
          <p:cNvSpPr txBox="1"/>
          <p:nvPr/>
        </p:nvSpPr>
        <p:spPr>
          <a:xfrm>
            <a:off x="4327525" y="3983038"/>
            <a:ext cx="146367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zh-CN" altLang="en-US" sz="2400" dirty="0">
              <a:latin typeface="Tahoma" panose="020B0604030504040204" pitchFamily="34" charset="0"/>
            </a:endParaRPr>
          </a:p>
        </p:txBody>
      </p:sp>
      <p:sp>
        <p:nvSpPr>
          <p:cNvPr id="32771" name="Text Box 6"/>
          <p:cNvSpPr txBox="1"/>
          <p:nvPr/>
        </p:nvSpPr>
        <p:spPr>
          <a:xfrm>
            <a:off x="6096000" y="788988"/>
            <a:ext cx="4321175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隶书" pitchFamily="49" charset="-122"/>
              </a:rPr>
              <a:t>林肯在审阅</a:t>
            </a:r>
            <a:r>
              <a:rPr lang="en-US" altLang="zh-CN" sz="3600" b="1" dirty="0">
                <a:solidFill>
                  <a:srgbClr val="0000FF"/>
                </a:solidFill>
                <a:latin typeface="隶书" pitchFamily="49" charset="-122"/>
              </a:rPr>
              <a:t>《</a:t>
            </a:r>
            <a:r>
              <a:rPr lang="zh-CN" altLang="en-US" sz="3600" b="1" dirty="0">
                <a:solidFill>
                  <a:srgbClr val="0000FF"/>
                </a:solidFill>
                <a:latin typeface="隶书" pitchFamily="49" charset="-122"/>
              </a:rPr>
              <a:t>解放黑人奴隶宣言</a:t>
            </a:r>
            <a:r>
              <a:rPr lang="en-US" altLang="zh-CN" sz="3600" b="1" dirty="0">
                <a:solidFill>
                  <a:srgbClr val="0000FF"/>
                </a:solidFill>
                <a:latin typeface="隶书" pitchFamily="49" charset="-122"/>
              </a:rPr>
              <a:t>》</a:t>
            </a:r>
            <a:endParaRPr lang="en-US" altLang="zh-CN" sz="3600" b="1" dirty="0">
              <a:solidFill>
                <a:srgbClr val="0000FF"/>
              </a:solidFill>
              <a:latin typeface="Calibri" panose="020F0502020204030204" pitchFamily="34" charset="0"/>
            </a:endParaRPr>
          </a:p>
        </p:txBody>
      </p:sp>
      <p:pic>
        <p:nvPicPr>
          <p:cNvPr id="45063" name="Picture 7" descr="解放宣言"/>
          <p:cNvPicPr>
            <a:picLocks noChangeAspect="1"/>
          </p:cNvPicPr>
          <p:nvPr/>
        </p:nvPicPr>
        <p:blipFill>
          <a:blip r:embed="rId1">
            <a:lum contrast="24000"/>
          </a:blip>
          <a:stretch>
            <a:fillRect/>
          </a:stretch>
        </p:blipFill>
        <p:spPr>
          <a:xfrm>
            <a:off x="1543050" y="77788"/>
            <a:ext cx="4421188" cy="6718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773" name="Picture 2"/>
          <p:cNvPicPr>
            <a:picLocks noChangeAspect="1"/>
          </p:cNvPicPr>
          <p:nvPr/>
        </p:nvPicPr>
        <p:blipFill>
          <a:blip r:embed="rId2">
            <a:lum bright="17999" contrast="18000"/>
          </a:blip>
          <a:stretch>
            <a:fillRect/>
          </a:stretch>
        </p:blipFill>
        <p:spPr>
          <a:xfrm>
            <a:off x="5068888" y="3021013"/>
            <a:ext cx="5580062" cy="38306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5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文本框 131074"/>
          <p:cNvSpPr txBox="1">
            <a:spLocks noChangeArrowheads="1"/>
          </p:cNvSpPr>
          <p:nvPr/>
        </p:nvSpPr>
        <p:spPr bwMode="auto">
          <a:xfrm>
            <a:off x="6096000" y="685800"/>
            <a:ext cx="5148368" cy="70675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8436" name="矩形 131076"/>
          <p:cNvSpPr>
            <a:spLocks noRot="1" noChangeArrowheads="1"/>
          </p:cNvSpPr>
          <p:nvPr/>
        </p:nvSpPr>
        <p:spPr bwMode="auto">
          <a:xfrm>
            <a:off x="155575" y="609601"/>
            <a:ext cx="5544397" cy="44434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4000" b="1" dirty="0"/>
              <a:t> </a:t>
            </a:r>
            <a:endParaRPr lang="en-US" altLang="zh-CN" sz="32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endParaRPr lang="en-US" altLang="zh-CN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334963" y="0"/>
            <a:ext cx="8713787" cy="650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5841" name="图片 131073" descr="chuangyibiankuang2_018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47800" y="-228600"/>
            <a:ext cx="9220200" cy="7239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5842" name="文本框 131074"/>
          <p:cNvSpPr txBox="1"/>
          <p:nvPr/>
        </p:nvSpPr>
        <p:spPr>
          <a:xfrm>
            <a:off x="6096000" y="685800"/>
            <a:ext cx="3962400" cy="37230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宅地法</a:t>
            </a:r>
            <a:r>
              <a:rPr lang="en-US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规定：</a:t>
            </a:r>
            <a:endParaRPr lang="zh-CN" altLang="en-US" sz="32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凡美国公民只要交纳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10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美元的登记费，就可以在西部国有土地中领取一块不超过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160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英亩（约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65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公顷）的土地，连续耕种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年之后，这块地即成为他的私有财产。 </a:t>
            </a:r>
            <a:endParaRPr lang="zh-CN" altLang="en-US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5843" name="矩形 131076"/>
          <p:cNvSpPr>
            <a:spLocks noRot="1"/>
          </p:cNvSpPr>
          <p:nvPr/>
        </p:nvSpPr>
        <p:spPr>
          <a:xfrm>
            <a:off x="1524000" y="609600"/>
            <a:ext cx="4267200" cy="444341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sz="4000" b="1" dirty="0">
                <a:latin typeface="Arial" panose="020B0604020202020204" pitchFamily="34" charset="0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《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解放黑人奴隶宣言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》</a:t>
            </a:r>
            <a:r>
              <a:rPr lang="en-US" altLang="zh-CN" sz="4000" b="1" dirty="0">
                <a:latin typeface="Arial" panose="020B0604020202020204" pitchFamily="34" charset="0"/>
              </a:rPr>
              <a:t> 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宣布从</a:t>
            </a:r>
            <a:r>
              <a:rPr lang="en-US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1863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年元旦起，南方叛乱地区的奴隶永远获得自由，</a:t>
            </a:r>
            <a:r>
              <a:rPr lang="zh-CN" altLang="en-US" sz="3200" b="1" dirty="0">
                <a:solidFill>
                  <a:schemeClr val="accent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并可以以自由人的身份参加北方军队。</a:t>
            </a:r>
            <a:endParaRPr lang="en-US" altLang="zh-CN" sz="32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endParaRPr lang="en-US" altLang="zh-CN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1079" name="文本框 131078"/>
          <p:cNvSpPr txBox="1"/>
          <p:nvPr/>
        </p:nvSpPr>
        <p:spPr>
          <a:xfrm>
            <a:off x="1752600" y="4267200"/>
            <a:ext cx="8534400" cy="1753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隶书" pitchFamily="49" charset="-122"/>
              </a:rPr>
              <a:t>作用：这两个法令深得人心，</a:t>
            </a:r>
            <a:r>
              <a:rPr lang="zh-CN" altLang="en-US" sz="3600" b="1" dirty="0">
                <a:solidFill>
                  <a:srgbClr val="1902CA"/>
                </a:solidFill>
                <a:latin typeface="Arial" panose="020B0604020202020204" pitchFamily="34" charset="0"/>
                <a:ea typeface="隶书" pitchFamily="49" charset="-122"/>
              </a:rPr>
              <a:t>调动了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隶书" pitchFamily="49" charset="-122"/>
              </a:rPr>
              <a:t>农民尤其是黑人的积极性，他们踊跃参军作战，</a:t>
            </a:r>
            <a:r>
              <a:rPr lang="zh-CN" altLang="en-US" sz="3600" b="1" dirty="0">
                <a:solidFill>
                  <a:srgbClr val="1902CA"/>
                </a:solidFill>
                <a:latin typeface="隶书" pitchFamily="49" charset="-122"/>
                <a:ea typeface="隶书" pitchFamily="49" charset="-122"/>
              </a:rPr>
              <a:t>扭转了</a:t>
            </a:r>
            <a:r>
              <a:rPr lang="zh-CN" altLang="en-US" sz="36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战场上的被动局面。</a:t>
            </a:r>
            <a:endParaRPr lang="zh-CN" altLang="en-US" sz="3600" b="1" dirty="0">
              <a:solidFill>
                <a:srgbClr val="FF0000"/>
              </a:solidFill>
              <a:latin typeface="隶书" pitchFamily="49" charset="-122"/>
              <a:ea typeface="隶书" pitchFamily="49" charset="-122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31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7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10" name="文本占位符 43009"/>
          <p:cNvSpPr>
            <a:spLocks noGrp="1"/>
          </p:cNvSpPr>
          <p:nvPr>
            <p:ph type="body" idx="1"/>
          </p:nvPr>
        </p:nvSpPr>
        <p:spPr>
          <a:xfrm>
            <a:off x="1703388" y="188913"/>
            <a:ext cx="8713787" cy="1844675"/>
          </a:xfrm>
        </p:spPr>
        <p:txBody>
          <a:bodyPr>
            <a:normAutofit lnSpcReduction="10000"/>
          </a:bodyPr>
          <a:p>
            <a:pPr>
              <a:lnSpc>
                <a:spcPct val="90000"/>
              </a:lnSpc>
              <a:buNone/>
            </a:pPr>
            <a:r>
              <a:rPr lang="zh-CN" altLang="en-US" sz="4200" b="1" dirty="0">
                <a:latin typeface="黑体" panose="02010609060101010101" pitchFamily="49" charset="-122"/>
                <a:ea typeface="黑体" panose="02010609060101010101" pitchFamily="49" charset="-122"/>
              </a:rPr>
              <a:t>内战结束：</a:t>
            </a:r>
            <a:endParaRPr lang="zh-CN" altLang="en-US" sz="4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sz="4200" b="1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1865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年，南方军队投降。美国内战以北方胜利告终，避免了美国分裂。</a:t>
            </a:r>
            <a:endParaRPr lang="zh-CN" altLang="en-US" sz="4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3011" name="图片 43010" descr="A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11450" y="2205038"/>
            <a:ext cx="6840538" cy="45577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charRg st="8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charRg st="8" end="4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charRg st="8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charRg st="8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charRg st="8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charRg st="8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charRg st="8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charRg st="8" end="4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charRg st="8" end="4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charRg st="8" end="4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charRg st="8" end="4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charRg st="8" end="4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charRg st="8" end="4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charRg st="8" end="4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charRg st="8" end="4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6" name="文本框 18435"/>
          <p:cNvSpPr txBox="1"/>
          <p:nvPr/>
        </p:nvSpPr>
        <p:spPr>
          <a:xfrm>
            <a:off x="1524000" y="4724400"/>
            <a:ext cx="9144000" cy="22453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华文宋体" pitchFamily="2" charset="-122"/>
                <a:ea typeface="方正大黑简体"/>
              </a:rPr>
              <a:t>    “</a:t>
            </a:r>
            <a:r>
              <a:rPr lang="zh-CN" altLang="en-US" sz="2800" b="1" dirty="0">
                <a:latin typeface="方正大黑简体"/>
                <a:ea typeface="方正大黑简体"/>
              </a:rPr>
              <a:t>在这场战争中，我的最高目标是</a:t>
            </a:r>
            <a:r>
              <a:rPr lang="zh-CN" altLang="en-US" sz="2800" b="1" u="sng" dirty="0">
                <a:solidFill>
                  <a:srgbClr val="FF3300"/>
                </a:solidFill>
                <a:latin typeface="方正大黑简体"/>
                <a:ea typeface="方正大黑简体"/>
              </a:rPr>
              <a:t>拯救联邦（统一）</a:t>
            </a:r>
            <a:r>
              <a:rPr lang="zh-CN" altLang="en-US" sz="2800" b="1" dirty="0">
                <a:solidFill>
                  <a:srgbClr val="FF3300"/>
                </a:solidFill>
                <a:latin typeface="方正大黑简体"/>
                <a:ea typeface="方正大黑简体"/>
              </a:rPr>
              <a:t>，</a:t>
            </a:r>
            <a:r>
              <a:rPr lang="zh-CN" altLang="en-US" sz="2800" b="1" dirty="0">
                <a:latin typeface="方正大黑简体"/>
                <a:ea typeface="方正大黑简体"/>
              </a:rPr>
              <a:t>而不是挽救或者摧毁奴隶制。我针对奴隶制和有色人种的措施，是因为我相信这样做可以帮助拯救联邦！</a:t>
            </a:r>
            <a:endParaRPr lang="en-US" altLang="zh-CN" sz="2800" b="1" dirty="0">
              <a:latin typeface="方正大黑简体"/>
              <a:ea typeface="方正大黑简体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华文宋体" pitchFamily="2" charset="-122"/>
                <a:ea typeface="方正大黑简体"/>
              </a:rPr>
              <a:t>                                                                                     —</a:t>
            </a:r>
            <a:r>
              <a:rPr lang="zh-CN" altLang="en-US" sz="2800" b="1" dirty="0">
                <a:latin typeface="方正大黑简体"/>
                <a:ea typeface="方正大黑简体"/>
              </a:rPr>
              <a:t>林肯</a:t>
            </a:r>
            <a:endParaRPr lang="zh-CN" altLang="en-US" sz="2800" b="1" dirty="0">
              <a:latin typeface="方正大黑简体"/>
              <a:ea typeface="方正大黑简体"/>
            </a:endParaRPr>
          </a:p>
        </p:txBody>
      </p:sp>
      <p:grpSp>
        <p:nvGrpSpPr>
          <p:cNvPr id="39938" name="组合 18436"/>
          <p:cNvGrpSpPr/>
          <p:nvPr/>
        </p:nvGrpSpPr>
        <p:grpSpPr>
          <a:xfrm>
            <a:off x="1524000" y="457200"/>
            <a:ext cx="8901113" cy="4049713"/>
            <a:chOff x="-68" y="291"/>
            <a:chExt cx="5607" cy="2221"/>
          </a:xfrm>
        </p:grpSpPr>
        <p:grpSp>
          <p:nvGrpSpPr>
            <p:cNvPr id="39940" name="组合 18437"/>
            <p:cNvGrpSpPr/>
            <p:nvPr/>
          </p:nvGrpSpPr>
          <p:grpSpPr>
            <a:xfrm>
              <a:off x="-68" y="291"/>
              <a:ext cx="3072" cy="2221"/>
              <a:chOff x="-68" y="305"/>
              <a:chExt cx="3072" cy="2327"/>
            </a:xfrm>
          </p:grpSpPr>
          <p:pic>
            <p:nvPicPr>
              <p:cNvPr id="39944" name="Picture 3" descr="林肯纪念堂2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-68" y="305"/>
                <a:ext cx="2949" cy="2086"/>
              </a:xfrm>
              <a:prstGeom prst="rect">
                <a:avLst/>
              </a:prstGeom>
              <a:noFill/>
              <a:ln w="9525" cap="flat" cmpd="sng">
                <a:solidFill>
                  <a:srgbClr val="FFCC00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pic>
          <p:sp>
            <p:nvSpPr>
              <p:cNvPr id="39945" name="矩形 18439"/>
              <p:cNvSpPr/>
              <p:nvPr/>
            </p:nvSpPr>
            <p:spPr>
              <a:xfrm>
                <a:off x="-68" y="2367"/>
                <a:ext cx="3072" cy="2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zh-CN" altLang="en-US" sz="2400" b="1" dirty="0">
                    <a:latin typeface="Arial" panose="020B0604020202020204" pitchFamily="34" charset="0"/>
                    <a:ea typeface="隶书" pitchFamily="49" charset="-122"/>
                  </a:rPr>
                  <a:t>（</a:t>
                </a:r>
                <a:r>
                  <a:rPr lang="en-US" altLang="zh-CN" sz="2400" b="1" dirty="0">
                    <a:latin typeface="Arial" panose="020B0604020202020204" pitchFamily="34" charset="0"/>
                    <a:ea typeface="隶书" pitchFamily="49" charset="-122"/>
                  </a:rPr>
                  <a:t>56</a:t>
                </a:r>
                <a:r>
                  <a:rPr lang="zh-CN" altLang="en-US" sz="2400" b="1" dirty="0">
                    <a:latin typeface="Arial" panose="020B0604020202020204" pitchFamily="34" charset="0"/>
                    <a:ea typeface="隶书" pitchFamily="49" charset="-122"/>
                  </a:rPr>
                  <a:t>级台阶象征林肯光辉的一生）</a:t>
                </a:r>
                <a:endParaRPr lang="zh-CN" altLang="en-US" sz="2400" b="1" dirty="0">
                  <a:latin typeface="Arial" panose="020B0604020202020204" pitchFamily="34" charset="0"/>
                  <a:ea typeface="隶书" pitchFamily="49" charset="-122"/>
                </a:endParaRPr>
              </a:p>
            </p:txBody>
          </p:sp>
        </p:grpSp>
        <p:grpSp>
          <p:nvGrpSpPr>
            <p:cNvPr id="39941" name="组合 18440"/>
            <p:cNvGrpSpPr/>
            <p:nvPr/>
          </p:nvGrpSpPr>
          <p:grpSpPr>
            <a:xfrm>
              <a:off x="2908" y="291"/>
              <a:ext cx="2631" cy="1950"/>
              <a:chOff x="-131" y="291"/>
              <a:chExt cx="2631" cy="1950"/>
            </a:xfrm>
          </p:grpSpPr>
          <p:pic>
            <p:nvPicPr>
              <p:cNvPr id="39942" name="Picture 15" descr="15602c2ad60b4bc098250aa4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-131" y="291"/>
                <a:ext cx="2631" cy="1950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39943" name="矩形 18442"/>
              <p:cNvSpPr/>
              <p:nvPr/>
            </p:nvSpPr>
            <p:spPr>
              <a:xfrm>
                <a:off x="1885" y="667"/>
                <a:ext cx="567" cy="25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zh-CN" altLang="en-US" sz="2400" b="1" dirty="0">
                    <a:solidFill>
                      <a:schemeClr val="bg1"/>
                    </a:solidFill>
                    <a:latin typeface="Arial" panose="020B0604020202020204" pitchFamily="34" charset="0"/>
                    <a:ea typeface="隶书" pitchFamily="49" charset="-122"/>
                  </a:rPr>
                  <a:t>林肯</a:t>
                </a:r>
                <a:endParaRPr lang="zh-CN" altLang="en-US" sz="2400" b="1" dirty="0">
                  <a:solidFill>
                    <a:schemeClr val="bg1"/>
                  </a:solidFill>
                  <a:latin typeface="Arial" panose="020B0604020202020204" pitchFamily="34" charset="0"/>
                  <a:ea typeface="隶书" pitchFamily="49" charset="-122"/>
                </a:endParaRPr>
              </a:p>
            </p:txBody>
          </p:sp>
        </p:grpSp>
      </p:grpSp>
      <p:sp>
        <p:nvSpPr>
          <p:cNvPr id="39939" name="矩形 11"/>
          <p:cNvSpPr/>
          <p:nvPr/>
        </p:nvSpPr>
        <p:spPr>
          <a:xfrm>
            <a:off x="1524000" y="0"/>
            <a:ext cx="8534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latin typeface="Arial" panose="020B0604020202020204" pitchFamily="34" charset="0"/>
              </a:rPr>
              <a:t>        </a:t>
            </a:r>
            <a:endParaRPr lang="zh-CN" altLang="en-US" sz="28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4" name="矩形 7197"/>
          <p:cNvSpPr/>
          <p:nvPr/>
        </p:nvSpPr>
        <p:spPr>
          <a:xfrm>
            <a:off x="1774825" y="260350"/>
            <a:ext cx="48056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目标导学三：美国内战的意义</a:t>
            </a:r>
            <a:endParaRPr lang="zh-CN" altLang="zh-CN" sz="2800" b="1" dirty="0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sym typeface="宋体" panose="02010600030101010101" pitchFamily="2" charset="-122"/>
            </a:endParaRPr>
          </a:p>
        </p:txBody>
      </p:sp>
      <p:sp>
        <p:nvSpPr>
          <p:cNvPr id="38915" name="矩形 2"/>
          <p:cNvSpPr/>
          <p:nvPr/>
        </p:nvSpPr>
        <p:spPr>
          <a:xfrm>
            <a:off x="1784350" y="1752600"/>
            <a:ext cx="8632825" cy="28613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4000" b="1" dirty="0">
                <a:solidFill>
                  <a:srgbClr val="C00000"/>
                </a:solidFill>
                <a:latin typeface="Calibri" panose="020F0502020204030204" pitchFamily="34" charset="0"/>
              </a:rPr>
              <a:t>        </a:t>
            </a:r>
            <a:r>
              <a:rPr lang="zh-CN" altLang="zh-CN" sz="4000" b="1" dirty="0">
                <a:solidFill>
                  <a:srgbClr val="C00000"/>
                </a:solidFill>
                <a:latin typeface="Calibri" panose="020F0502020204030204" pitchFamily="34" charset="0"/>
              </a:rPr>
              <a:t>引导学生联系美国“独立战争”的历史意义和性质，分析美国内战的性质。</a:t>
            </a:r>
            <a:endParaRPr lang="zh-CN" altLang="en-US" sz="4000" dirty="0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8" name="矩形 1"/>
          <p:cNvSpPr/>
          <p:nvPr/>
        </p:nvSpPr>
        <p:spPr>
          <a:xfrm>
            <a:off x="1774825" y="260350"/>
            <a:ext cx="292608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zh-CN" sz="3600" b="1" dirty="0">
                <a:solidFill>
                  <a:srgbClr val="C00000"/>
                </a:solidFill>
                <a:latin typeface="Calibri" panose="020F0502020204030204" pitchFamily="34" charset="0"/>
              </a:rPr>
              <a:t>【表解性质】</a:t>
            </a:r>
            <a:endParaRPr lang="zh-CN" altLang="zh-CN" sz="3600" b="1" dirty="0">
              <a:solidFill>
                <a:srgbClr val="C00000"/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1631950" y="1412875"/>
          <a:ext cx="8928100" cy="35356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49705"/>
                <a:gridCol w="2673985"/>
                <a:gridCol w="4804410"/>
              </a:tblGrid>
              <a:tr h="6096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4000" b="1" kern="100" dirty="0">
                          <a:solidFill>
                            <a:schemeClr val="bg1"/>
                          </a:solidFill>
                          <a:effectLst/>
                        </a:rPr>
                        <a:t>战 争</a:t>
                      </a:r>
                      <a:endParaRPr lang="zh-CN" sz="4000" b="1" kern="100" dirty="0">
                        <a:solidFill>
                          <a:schemeClr val="bg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3" marR="68573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4000" b="1" kern="100">
                          <a:solidFill>
                            <a:schemeClr val="bg1"/>
                          </a:solidFill>
                          <a:effectLst/>
                        </a:rPr>
                        <a:t>性 质</a:t>
                      </a:r>
                      <a:endParaRPr lang="zh-CN" sz="4000" b="1" kern="100">
                        <a:solidFill>
                          <a:schemeClr val="bg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3" marR="68573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4000" b="1" kern="100" dirty="0">
                          <a:solidFill>
                            <a:schemeClr val="bg1"/>
                          </a:solidFill>
                          <a:effectLst/>
                        </a:rPr>
                        <a:t>依 据</a:t>
                      </a:r>
                      <a:endParaRPr lang="zh-CN" sz="4000" b="1" kern="100" dirty="0">
                        <a:solidFill>
                          <a:schemeClr val="bg1"/>
                        </a:solidFill>
                        <a:effectLst/>
                        <a:latin typeface="Calibri" panose="020F05020202040302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73" marR="68573" marT="0" marB="0" anchor="ctr"/>
                </a:tc>
              </a:tr>
              <a:tr h="17068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4000" b="0" kern="1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独立战争</a:t>
                      </a:r>
                      <a:endParaRPr lang="zh-CN" sz="4000" b="0" kern="1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3" marR="68573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en-US" altLang="zh-CN" sz="2800" b="0" kern="100" dirty="0" smtClean="0">
                        <a:solidFill>
                          <a:srgbClr val="0000FF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en-US" altLang="zh-CN" sz="2800" b="0" kern="100" dirty="0" smtClean="0">
                        <a:solidFill>
                          <a:srgbClr val="0000FF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en-US" altLang="zh-CN" sz="2800" b="0" kern="100" dirty="0" smtClean="0">
                        <a:solidFill>
                          <a:srgbClr val="0000FF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zh-CN" sz="2800" b="0" kern="100" dirty="0">
                        <a:solidFill>
                          <a:srgbClr val="0000FF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73" marR="68573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zh-CN" sz="2800" b="0" kern="100" dirty="0">
                        <a:solidFill>
                          <a:srgbClr val="0000FF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73" marR="68573" marT="0" marB="0"/>
                </a:tc>
              </a:tr>
              <a:tr h="1219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4000" b="0" kern="1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美国内战</a:t>
                      </a:r>
                      <a:endParaRPr lang="zh-CN" sz="4000" b="0" kern="1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73" marR="68573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zh-CN" sz="2800" b="0" kern="100" dirty="0">
                        <a:solidFill>
                          <a:srgbClr val="0000FF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73" marR="68573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zh-CN" sz="2800" b="0" kern="100" dirty="0">
                        <a:solidFill>
                          <a:srgbClr val="0000FF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/>
                      </a:endParaRPr>
                    </a:p>
                  </a:txBody>
                  <a:tcPr marL="68573" marR="68573" marT="0" marB="0"/>
                </a:tc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3090863" y="1920875"/>
            <a:ext cx="2663825" cy="181483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既是一场民族解放战争，又是一次资产阶级革命</a:t>
            </a:r>
            <a:endParaRPr kumimoji="0" lang="en-US" altLang="zh-CN" sz="2800" b="0" i="0" u="none" strike="noStrike" kern="1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119438" y="3852863"/>
            <a:ext cx="2573338" cy="95313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第二次资产阶级革命</a:t>
            </a:r>
            <a:endParaRPr kumimoji="0" lang="en-US" altLang="zh-CN" sz="2800" b="0" i="0" u="none" strike="noStrike" kern="1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808663" y="2046288"/>
            <a:ext cx="4679950" cy="138366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它推翻了英国的殖民统治，获得了国家独立，为美国资本主义发展开辟了道路。</a:t>
            </a:r>
            <a:endParaRPr kumimoji="0" lang="zh-CN" altLang="en-US" sz="2800" b="0" i="0" u="none" strike="noStrike" kern="1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808663" y="3851275"/>
            <a:ext cx="4679950" cy="95313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它废除了黑人奴隶制度，扫除了资本主义发展又一障碍。</a:t>
            </a:r>
            <a:endParaRPr kumimoji="0" lang="zh-CN" altLang="en-US" sz="2800" b="0" i="0" u="none" strike="noStrike" kern="1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5058" name="组合 45057"/>
          <p:cNvGrpSpPr/>
          <p:nvPr/>
        </p:nvGrpSpPr>
        <p:grpSpPr>
          <a:xfrm>
            <a:off x="2684463" y="1268413"/>
            <a:ext cx="2519362" cy="3671887"/>
            <a:chOff x="0" y="0"/>
            <a:chExt cx="1587" cy="2313"/>
          </a:xfrm>
        </p:grpSpPr>
        <p:grpSp>
          <p:nvGrpSpPr>
            <p:cNvPr id="42024" name="组合 45058"/>
            <p:cNvGrpSpPr/>
            <p:nvPr/>
          </p:nvGrpSpPr>
          <p:grpSpPr>
            <a:xfrm>
              <a:off x="374" y="0"/>
              <a:ext cx="941" cy="750"/>
              <a:chOff x="0" y="0"/>
              <a:chExt cx="941" cy="750"/>
            </a:xfrm>
          </p:grpSpPr>
          <p:sp>
            <p:nvSpPr>
              <p:cNvPr id="42030" name="文本框 45059"/>
              <p:cNvSpPr txBox="1"/>
              <p:nvPr/>
            </p:nvSpPr>
            <p:spPr>
              <a:xfrm>
                <a:off x="170" y="0"/>
                <a:ext cx="680" cy="29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zh-CN" altLang="en-US" sz="2400" b="1" dirty="0">
                    <a:latin typeface="Times New Roman" panose="02020603050405020304" pitchFamily="18" charset="0"/>
                    <a:ea typeface="黑体" panose="02010609060101010101" pitchFamily="49" charset="-122"/>
                  </a:rPr>
                  <a:t>北方</a:t>
                </a:r>
                <a:endParaRPr lang="zh-CN" altLang="en-US" sz="2400" b="1" dirty="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42031" name="文本框 45060"/>
              <p:cNvSpPr txBox="1"/>
              <p:nvPr/>
            </p:nvSpPr>
            <p:spPr>
              <a:xfrm>
                <a:off x="0" y="227"/>
                <a:ext cx="941" cy="52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zh-CN" altLang="en-US" sz="2400" b="1" dirty="0">
                    <a:latin typeface="Times New Roman" panose="02020603050405020304" pitchFamily="18" charset="0"/>
                    <a:ea typeface="黑体" panose="02010609060101010101" pitchFamily="49" charset="-122"/>
                  </a:rPr>
                  <a:t>资本主义</a:t>
                </a:r>
                <a:endParaRPr lang="zh-CN" altLang="en-US" sz="2400" b="1" dirty="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  <a:p>
                <a:pPr>
                  <a:buFont typeface="Arial" panose="020B0604020202020204" pitchFamily="34" charset="0"/>
                  <a:buNone/>
                </a:pPr>
                <a:r>
                  <a:rPr lang="zh-CN" altLang="en-US" sz="2400" b="1" dirty="0">
                    <a:latin typeface="Times New Roman" panose="02020603050405020304" pitchFamily="18" charset="0"/>
                    <a:ea typeface="黑体" panose="02010609060101010101" pitchFamily="49" charset="-122"/>
                  </a:rPr>
                  <a:t> 工商业</a:t>
                </a:r>
                <a:endParaRPr lang="zh-CN" altLang="en-US" sz="2400" b="1" dirty="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</p:grpSp>
        <p:sp>
          <p:nvSpPr>
            <p:cNvPr id="42025" name="椭圆 45061"/>
            <p:cNvSpPr/>
            <p:nvPr/>
          </p:nvSpPr>
          <p:spPr>
            <a:xfrm>
              <a:off x="0" y="726"/>
              <a:ext cx="1587" cy="1587"/>
            </a:xfrm>
            <a:prstGeom prst="ellipse">
              <a:avLst/>
            </a:prstGeom>
            <a:solidFill>
              <a:schemeClr val="accent2"/>
            </a:solidFill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  <p:grpSp>
          <p:nvGrpSpPr>
            <p:cNvPr id="42026" name="组合 45062"/>
            <p:cNvGrpSpPr/>
            <p:nvPr/>
          </p:nvGrpSpPr>
          <p:grpSpPr>
            <a:xfrm>
              <a:off x="439" y="1572"/>
              <a:ext cx="813" cy="701"/>
              <a:chOff x="0" y="0"/>
              <a:chExt cx="813" cy="701"/>
            </a:xfrm>
          </p:grpSpPr>
          <p:sp>
            <p:nvSpPr>
              <p:cNvPr id="42028" name="文本框 45063"/>
              <p:cNvSpPr txBox="1"/>
              <p:nvPr/>
            </p:nvSpPr>
            <p:spPr>
              <a:xfrm>
                <a:off x="0" y="0"/>
                <a:ext cx="740" cy="29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  <a:buFont typeface="Arial" panose="020B0604020202020204" pitchFamily="34" charset="0"/>
                  <a:buNone/>
                </a:pPr>
                <a:r>
                  <a:rPr lang="zh-CN" altLang="en-US" sz="2400" b="1" dirty="0">
                    <a:solidFill>
                      <a:srgbClr val="FFFFCC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  南方</a:t>
                </a:r>
                <a:endParaRPr lang="zh-CN" altLang="en-US" sz="2400" b="1" dirty="0">
                  <a:solidFill>
                    <a:srgbClr val="FFFFCC"/>
                  </a:solidFill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sp>
            <p:nvSpPr>
              <p:cNvPr id="42029" name="文本框 45064"/>
              <p:cNvSpPr txBox="1"/>
              <p:nvPr/>
            </p:nvSpPr>
            <p:spPr>
              <a:xfrm>
                <a:off x="14" y="178"/>
                <a:ext cx="799" cy="52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zh-CN" altLang="en-US" sz="2400" b="1" dirty="0">
                    <a:solidFill>
                      <a:srgbClr val="FFFFCC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种植园</a:t>
                </a:r>
                <a:endParaRPr lang="zh-CN" altLang="en-US" sz="2400" b="1" dirty="0">
                  <a:solidFill>
                    <a:srgbClr val="FFFFCC"/>
                  </a:solidFill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  <a:p>
                <a:pPr>
                  <a:buFont typeface="Arial" panose="020B0604020202020204" pitchFamily="34" charset="0"/>
                  <a:buNone/>
                </a:pPr>
                <a:r>
                  <a:rPr lang="zh-CN" altLang="en-US" sz="2400" b="1" dirty="0">
                    <a:solidFill>
                      <a:srgbClr val="FFFFCC"/>
                    </a:solidFill>
                    <a:latin typeface="Times New Roman" panose="02020603050405020304" pitchFamily="18" charset="0"/>
                    <a:ea typeface="黑体" panose="02010609060101010101" pitchFamily="49" charset="-122"/>
                  </a:rPr>
                  <a:t>  经济</a:t>
                </a:r>
                <a:endParaRPr lang="zh-CN" altLang="en-US" sz="2400" b="1" dirty="0">
                  <a:solidFill>
                    <a:srgbClr val="FFFFCC"/>
                  </a:solidFill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</p:grpSp>
        <p:sp>
          <p:nvSpPr>
            <p:cNvPr id="42027" name="椭圆 45065"/>
            <p:cNvSpPr/>
            <p:nvPr/>
          </p:nvSpPr>
          <p:spPr>
            <a:xfrm>
              <a:off x="0" y="1"/>
              <a:ext cx="1587" cy="1587"/>
            </a:xfrm>
            <a:prstGeom prst="ellipse">
              <a:avLst/>
            </a:prstGeom>
            <a:noFill/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45067" name="组合 45066"/>
          <p:cNvGrpSpPr/>
          <p:nvPr/>
        </p:nvGrpSpPr>
        <p:grpSpPr>
          <a:xfrm>
            <a:off x="1905000" y="2667000"/>
            <a:ext cx="1173163" cy="474663"/>
            <a:chOff x="0" y="0"/>
            <a:chExt cx="739" cy="299"/>
          </a:xfrm>
        </p:grpSpPr>
        <p:sp>
          <p:nvSpPr>
            <p:cNvPr id="42022" name="直接连接符 45067"/>
            <p:cNvSpPr/>
            <p:nvPr/>
          </p:nvSpPr>
          <p:spPr>
            <a:xfrm flipV="1">
              <a:off x="0" y="299"/>
              <a:ext cx="723" cy="0"/>
            </a:xfrm>
            <a:prstGeom prst="line">
              <a:avLst/>
            </a:prstGeom>
            <a:ln w="38100" cap="flat" cmpd="sng">
              <a:solidFill>
                <a:srgbClr val="FF0066"/>
              </a:solidFill>
              <a:prstDash val="solid"/>
              <a:headEnd type="arrow" w="med" len="med"/>
              <a:tailEnd type="none" w="med" len="med"/>
            </a:ln>
          </p:spPr>
        </p:sp>
        <p:sp>
          <p:nvSpPr>
            <p:cNvPr id="42023" name="文本框 45068"/>
            <p:cNvSpPr txBox="1"/>
            <p:nvPr/>
          </p:nvSpPr>
          <p:spPr>
            <a:xfrm>
              <a:off x="96" y="0"/>
              <a:ext cx="643" cy="25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2000" b="1" dirty="0">
                  <a:solidFill>
                    <a:srgbClr val="FF3300"/>
                  </a:solidFill>
                  <a:latin typeface="Arial" panose="020B0604020202020204" pitchFamily="34" charset="0"/>
                </a:rPr>
                <a:t>焦点</a:t>
              </a:r>
              <a:endParaRPr lang="zh-CN" altLang="en-US" sz="2000" b="1" dirty="0">
                <a:solidFill>
                  <a:srgbClr val="FF33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45070" name="文本框 45069"/>
          <p:cNvSpPr txBox="1"/>
          <p:nvPr/>
        </p:nvSpPr>
        <p:spPr>
          <a:xfrm>
            <a:off x="3044825" y="2457450"/>
            <a:ext cx="1728788" cy="1198880"/>
          </a:xfrm>
          <a:prstGeom prst="rect">
            <a:avLst/>
          </a:prstGeom>
          <a:solidFill>
            <a:srgbClr val="66FF33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990099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南北两种经济形式的矛盾不可调和</a:t>
            </a:r>
            <a:endParaRPr lang="zh-CN" altLang="en-US" sz="2400" b="1" dirty="0">
              <a:solidFill>
                <a:srgbClr val="990099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5071" name="文本框 45070"/>
          <p:cNvSpPr txBox="1"/>
          <p:nvPr/>
        </p:nvSpPr>
        <p:spPr>
          <a:xfrm>
            <a:off x="1521460" y="1760538"/>
            <a:ext cx="551815" cy="3192462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400" b="1" dirty="0">
                <a:latin typeface="Arial" panose="020B0604020202020204" pitchFamily="34" charset="0"/>
              </a:rPr>
              <a:t>黑人奴隶制废存问题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grpSp>
        <p:nvGrpSpPr>
          <p:cNvPr id="45072" name="组合 45071"/>
          <p:cNvGrpSpPr/>
          <p:nvPr/>
        </p:nvGrpSpPr>
        <p:grpSpPr>
          <a:xfrm>
            <a:off x="4872038" y="2276475"/>
            <a:ext cx="1258887" cy="830263"/>
            <a:chOff x="0" y="0"/>
            <a:chExt cx="793" cy="523"/>
          </a:xfrm>
        </p:grpSpPr>
        <p:sp>
          <p:nvSpPr>
            <p:cNvPr id="42020" name="直接连接符 45072"/>
            <p:cNvSpPr/>
            <p:nvPr/>
          </p:nvSpPr>
          <p:spPr>
            <a:xfrm>
              <a:off x="0" y="518"/>
              <a:ext cx="793" cy="0"/>
            </a:xfrm>
            <a:prstGeom prst="line">
              <a:avLst/>
            </a:prstGeom>
            <a:ln w="57150" cap="flat" cmpd="sng">
              <a:solidFill>
                <a:srgbClr val="FF3300"/>
              </a:solidFill>
              <a:prstDash val="solid"/>
              <a:headEnd type="triangle" w="med" len="med"/>
              <a:tailEnd type="none" w="med" len="med"/>
            </a:ln>
          </p:spPr>
        </p:sp>
        <p:sp>
          <p:nvSpPr>
            <p:cNvPr id="42021" name="文本框 45073"/>
            <p:cNvSpPr txBox="1"/>
            <p:nvPr/>
          </p:nvSpPr>
          <p:spPr>
            <a:xfrm>
              <a:off x="181" y="0"/>
              <a:ext cx="544" cy="52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zh-CN" altLang="en-US" sz="24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根本</a:t>
              </a:r>
              <a:endPara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  <a:p>
              <a:pPr>
                <a:buFont typeface="Arial" panose="020B0604020202020204" pitchFamily="34" charset="0"/>
                <a:buNone/>
              </a:pPr>
              <a:r>
                <a:rPr lang="zh-CN" altLang="en-US" sz="24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原因</a:t>
              </a:r>
              <a:endPara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45075" name="组合 45074"/>
          <p:cNvGrpSpPr/>
          <p:nvPr/>
        </p:nvGrpSpPr>
        <p:grpSpPr>
          <a:xfrm>
            <a:off x="6291263" y="1524000"/>
            <a:ext cx="490538" cy="1308100"/>
            <a:chOff x="-1" y="0"/>
            <a:chExt cx="309" cy="824"/>
          </a:xfrm>
        </p:grpSpPr>
        <p:sp>
          <p:nvSpPr>
            <p:cNvPr id="42018" name="直接连接符 45075"/>
            <p:cNvSpPr/>
            <p:nvPr/>
          </p:nvSpPr>
          <p:spPr>
            <a:xfrm rot="5400000">
              <a:off x="-90" y="374"/>
              <a:ext cx="748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headEnd type="triangle" w="med" len="med"/>
              <a:tailEnd type="none" w="med" len="med"/>
            </a:ln>
          </p:spPr>
        </p:sp>
        <p:sp>
          <p:nvSpPr>
            <p:cNvPr id="42019" name="文本框 45076"/>
            <p:cNvSpPr txBox="1"/>
            <p:nvPr/>
          </p:nvSpPr>
          <p:spPr>
            <a:xfrm>
              <a:off x="-1" y="144"/>
              <a:ext cx="309" cy="680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20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导火线</a:t>
              </a:r>
              <a:endPara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45078" name="组合 45077"/>
          <p:cNvGrpSpPr/>
          <p:nvPr/>
        </p:nvGrpSpPr>
        <p:grpSpPr>
          <a:xfrm>
            <a:off x="5735638" y="2627313"/>
            <a:ext cx="2233612" cy="1271588"/>
            <a:chOff x="0" y="0"/>
            <a:chExt cx="1407" cy="801"/>
          </a:xfrm>
        </p:grpSpPr>
        <p:sp>
          <p:nvSpPr>
            <p:cNvPr id="42016" name="文本框 45078"/>
            <p:cNvSpPr txBox="1"/>
            <p:nvPr/>
          </p:nvSpPr>
          <p:spPr>
            <a:xfrm>
              <a:off x="91" y="0"/>
              <a:ext cx="1180" cy="60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zh-CN" altLang="en-US" sz="28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  美国</a:t>
              </a:r>
              <a:endPara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>
                <a:buFont typeface="Arial" panose="020B0604020202020204" pitchFamily="34" charset="0"/>
                <a:buNone/>
              </a:pPr>
              <a:r>
                <a:rPr lang="zh-CN" altLang="en-US" sz="28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南北战争</a:t>
              </a:r>
              <a:endPara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42017" name="文本框 45079"/>
            <p:cNvSpPr txBox="1"/>
            <p:nvPr/>
          </p:nvSpPr>
          <p:spPr>
            <a:xfrm>
              <a:off x="0" y="550"/>
              <a:ext cx="1407" cy="25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000" b="1" dirty="0">
                  <a:latin typeface="Arial" panose="020B0604020202020204" pitchFamily="34" charset="0"/>
                </a:rPr>
                <a:t>1861—1865</a:t>
              </a:r>
              <a:r>
                <a:rPr lang="zh-CN" altLang="en-US" sz="2000" b="1" dirty="0">
                  <a:latin typeface="Arial" panose="020B0604020202020204" pitchFamily="34" charset="0"/>
                  <a:ea typeface="黑体" panose="02010609060101010101" pitchFamily="49" charset="-122"/>
                </a:rPr>
                <a:t>年</a:t>
              </a:r>
              <a:endParaRPr lang="zh-CN" altLang="en-US" sz="2000" b="1" dirty="0">
                <a:latin typeface="Arial" panose="020B0604020202020204" pitchFamily="34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45081" name="组合 45080"/>
          <p:cNvGrpSpPr/>
          <p:nvPr/>
        </p:nvGrpSpPr>
        <p:grpSpPr>
          <a:xfrm>
            <a:off x="7391400" y="2347913"/>
            <a:ext cx="1225550" cy="2376487"/>
            <a:chOff x="0" y="0"/>
            <a:chExt cx="772" cy="1497"/>
          </a:xfrm>
        </p:grpSpPr>
        <p:grpSp>
          <p:nvGrpSpPr>
            <p:cNvPr id="42012" name="组合 45081"/>
            <p:cNvGrpSpPr/>
            <p:nvPr/>
          </p:nvGrpSpPr>
          <p:grpSpPr>
            <a:xfrm>
              <a:off x="0" y="318"/>
              <a:ext cx="454" cy="275"/>
              <a:chOff x="0" y="0"/>
              <a:chExt cx="454" cy="275"/>
            </a:xfrm>
          </p:grpSpPr>
          <p:sp>
            <p:nvSpPr>
              <p:cNvPr id="42014" name="直接连接符 45082"/>
              <p:cNvSpPr/>
              <p:nvPr/>
            </p:nvSpPr>
            <p:spPr>
              <a:xfrm>
                <a:off x="46" y="275"/>
                <a:ext cx="408" cy="0"/>
              </a:xfrm>
              <a:prstGeom prst="line">
                <a:avLst/>
              </a:prstGeom>
              <a:ln w="38100" cap="flat" cmpd="sng">
                <a:solidFill>
                  <a:srgbClr val="FF3300"/>
                </a:solidFill>
                <a:prstDash val="solid"/>
                <a:headEnd type="none" w="med" len="med"/>
                <a:tailEnd type="triangle" w="med" len="med"/>
              </a:ln>
            </p:spPr>
          </p:sp>
          <p:sp>
            <p:nvSpPr>
              <p:cNvPr id="42015" name="文本框 45083"/>
              <p:cNvSpPr txBox="1"/>
              <p:nvPr/>
            </p:nvSpPr>
            <p:spPr>
              <a:xfrm>
                <a:off x="0" y="0"/>
                <a:ext cx="453" cy="2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buFont typeface="Arial" panose="020B0604020202020204" pitchFamily="34" charset="0"/>
                  <a:buNone/>
                </a:pPr>
                <a:r>
                  <a:rPr lang="zh-CN" altLang="en-US" b="1" dirty="0">
                    <a:solidFill>
                      <a:srgbClr val="FF0000"/>
                    </a:solidFill>
                    <a:latin typeface="Arial" panose="020B0604020202020204" pitchFamily="34" charset="0"/>
                  </a:rPr>
                  <a:t>初期</a:t>
                </a:r>
                <a:endParaRPr lang="zh-CN" altLang="en-US" b="1" dirty="0">
                  <a:solidFill>
                    <a:srgbClr val="FF0000"/>
                  </a:solidFill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42013" name="文本框 45084"/>
            <p:cNvSpPr txBox="1"/>
            <p:nvPr/>
          </p:nvSpPr>
          <p:spPr>
            <a:xfrm>
              <a:off x="424" y="0"/>
              <a:ext cx="348" cy="1497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2400" b="1" dirty="0">
                  <a:latin typeface="Arial" panose="020B0604020202020204" pitchFamily="34" charset="0"/>
                </a:rPr>
                <a:t>北方军队失利</a:t>
              </a:r>
              <a:endParaRPr lang="zh-CN" altLang="en-US" sz="2400" b="1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45086" name="组合 45085"/>
          <p:cNvGrpSpPr/>
          <p:nvPr/>
        </p:nvGrpSpPr>
        <p:grpSpPr>
          <a:xfrm>
            <a:off x="8472488" y="2852738"/>
            <a:ext cx="720725" cy="436562"/>
            <a:chOff x="0" y="0"/>
            <a:chExt cx="454" cy="275"/>
          </a:xfrm>
        </p:grpSpPr>
        <p:sp>
          <p:nvSpPr>
            <p:cNvPr id="42010" name="直接连接符 45086"/>
            <p:cNvSpPr/>
            <p:nvPr/>
          </p:nvSpPr>
          <p:spPr>
            <a:xfrm>
              <a:off x="46" y="275"/>
              <a:ext cx="408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42011" name="文本框 45087"/>
            <p:cNvSpPr txBox="1"/>
            <p:nvPr/>
          </p:nvSpPr>
          <p:spPr>
            <a:xfrm>
              <a:off x="0" y="0"/>
              <a:ext cx="453" cy="2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zh-CN" altLang="en-US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转折</a:t>
              </a:r>
              <a:endParaRPr lang="zh-CN" altLang="en-US" b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45089" name="组合 45088"/>
          <p:cNvGrpSpPr/>
          <p:nvPr/>
        </p:nvGrpSpPr>
        <p:grpSpPr>
          <a:xfrm>
            <a:off x="9551988" y="2852738"/>
            <a:ext cx="720725" cy="436562"/>
            <a:chOff x="0" y="0"/>
            <a:chExt cx="454" cy="275"/>
          </a:xfrm>
        </p:grpSpPr>
        <p:sp>
          <p:nvSpPr>
            <p:cNvPr id="42008" name="直接连接符 45089"/>
            <p:cNvSpPr/>
            <p:nvPr/>
          </p:nvSpPr>
          <p:spPr>
            <a:xfrm>
              <a:off x="46" y="275"/>
              <a:ext cx="408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42009" name="文本框 45090"/>
            <p:cNvSpPr txBox="1"/>
            <p:nvPr/>
          </p:nvSpPr>
          <p:spPr>
            <a:xfrm>
              <a:off x="0" y="0"/>
              <a:ext cx="453" cy="2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zh-CN" altLang="en-US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结果</a:t>
              </a:r>
              <a:endParaRPr lang="zh-CN" altLang="en-US" b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45092" name="文本框 45091"/>
          <p:cNvSpPr txBox="1"/>
          <p:nvPr/>
        </p:nvSpPr>
        <p:spPr>
          <a:xfrm>
            <a:off x="9144635" y="909638"/>
            <a:ext cx="551815" cy="4751387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 b="1" dirty="0">
                <a:latin typeface="Arial" panose="020B0604020202020204" pitchFamily="34" charset="0"/>
              </a:rPr>
              <a:t>林肯颁布</a:t>
            </a:r>
            <a:r>
              <a:rPr lang="en-US" altLang="zh-CN" sz="2400" b="1" dirty="0">
                <a:latin typeface="Arial" panose="020B0604020202020204" pitchFamily="34" charset="0"/>
              </a:rPr>
              <a:t>《</a:t>
            </a:r>
            <a:r>
              <a:rPr lang="zh-CN" altLang="en-US" sz="2400" b="1" dirty="0">
                <a:latin typeface="Arial" panose="020B0604020202020204" pitchFamily="34" charset="0"/>
              </a:rPr>
              <a:t>解放黑人奴隶宣言</a:t>
            </a:r>
            <a:r>
              <a:rPr lang="en-US" altLang="zh-CN" sz="2400" b="1" dirty="0">
                <a:latin typeface="Arial" panose="020B0604020202020204" pitchFamily="34" charset="0"/>
              </a:rPr>
              <a:t>》</a:t>
            </a:r>
            <a:endParaRPr lang="en-US" altLang="zh-CN" sz="2400" b="1" dirty="0">
              <a:latin typeface="Arial" panose="020B0604020202020204" pitchFamily="34" charset="0"/>
            </a:endParaRPr>
          </a:p>
        </p:txBody>
      </p:sp>
      <p:sp>
        <p:nvSpPr>
          <p:cNvPr id="45093" name="文本框 45092"/>
          <p:cNvSpPr txBox="1"/>
          <p:nvPr/>
        </p:nvSpPr>
        <p:spPr>
          <a:xfrm>
            <a:off x="10125710" y="2347913"/>
            <a:ext cx="551815" cy="2376487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 b="1" dirty="0">
                <a:latin typeface="Arial" panose="020B0604020202020204" pitchFamily="34" charset="0"/>
              </a:rPr>
              <a:t>北方获得胜利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grpSp>
        <p:nvGrpSpPr>
          <p:cNvPr id="45094" name="组合 45093"/>
          <p:cNvGrpSpPr/>
          <p:nvPr/>
        </p:nvGrpSpPr>
        <p:grpSpPr>
          <a:xfrm>
            <a:off x="7388225" y="3714751"/>
            <a:ext cx="552450" cy="1547812"/>
            <a:chOff x="-2" y="-1"/>
            <a:chExt cx="348" cy="975"/>
          </a:xfrm>
        </p:grpSpPr>
        <p:sp>
          <p:nvSpPr>
            <p:cNvPr id="42006" name="直接连接符 45094"/>
            <p:cNvSpPr/>
            <p:nvPr/>
          </p:nvSpPr>
          <p:spPr>
            <a:xfrm rot="3600000">
              <a:off x="-487" y="487"/>
              <a:ext cx="975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42007" name="文本框 45095"/>
            <p:cNvSpPr txBox="1"/>
            <p:nvPr/>
          </p:nvSpPr>
          <p:spPr>
            <a:xfrm rot="-1800000">
              <a:off x="-2" y="182"/>
              <a:ext cx="348" cy="679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24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意义</a:t>
              </a:r>
              <a:endPara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45097" name="组合 45096"/>
          <p:cNvGrpSpPr/>
          <p:nvPr/>
        </p:nvGrpSpPr>
        <p:grpSpPr>
          <a:xfrm>
            <a:off x="5399088" y="3644900"/>
            <a:ext cx="581025" cy="1800225"/>
            <a:chOff x="-2" y="0"/>
            <a:chExt cx="366" cy="1134"/>
          </a:xfrm>
        </p:grpSpPr>
        <p:sp>
          <p:nvSpPr>
            <p:cNvPr id="42004" name="直接连接符 45097"/>
            <p:cNvSpPr/>
            <p:nvPr/>
          </p:nvSpPr>
          <p:spPr>
            <a:xfrm rot="7800000">
              <a:off x="-203" y="567"/>
              <a:ext cx="1134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42005" name="文本框 45098"/>
            <p:cNvSpPr txBox="1"/>
            <p:nvPr/>
          </p:nvSpPr>
          <p:spPr>
            <a:xfrm rot="2400000">
              <a:off x="-2" y="272"/>
              <a:ext cx="348" cy="648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2400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性质</a:t>
              </a:r>
              <a:endPara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41999" name="文本框 45099"/>
          <p:cNvSpPr txBox="1"/>
          <p:nvPr/>
        </p:nvSpPr>
        <p:spPr>
          <a:xfrm>
            <a:off x="4511675" y="5445125"/>
            <a:ext cx="2592388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5101" name="文本框 45100"/>
          <p:cNvSpPr txBox="1"/>
          <p:nvPr/>
        </p:nvSpPr>
        <p:spPr>
          <a:xfrm>
            <a:off x="4151313" y="5146675"/>
            <a:ext cx="2087562" cy="1245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ts val="3000"/>
              </a:lnSpc>
              <a:buFont typeface="Arial" panose="020B0604020202020204" pitchFamily="34" charset="0"/>
              <a:buNone/>
            </a:pPr>
            <a:r>
              <a:rPr lang="zh-CN" altLang="en-US" sz="2400" b="1" dirty="0">
                <a:latin typeface="宋体" panose="02010600030101010101" pitchFamily="2" charset="-122"/>
              </a:rPr>
              <a:t> 美国历史上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pPr>
              <a:lnSpc>
                <a:spcPts val="3000"/>
              </a:lnSpc>
              <a:buFont typeface="Arial" panose="020B0604020202020204" pitchFamily="34" charset="0"/>
              <a:buNone/>
            </a:pPr>
            <a:r>
              <a:rPr lang="zh-CN" altLang="en-US" sz="2400" b="1" dirty="0">
                <a:latin typeface="宋体" panose="02010600030101010101" pitchFamily="2" charset="-122"/>
              </a:rPr>
              <a:t>  的第二次</a:t>
            </a:r>
            <a:endParaRPr lang="zh-CN" altLang="en-US" sz="2400" b="1" dirty="0">
              <a:latin typeface="宋体" panose="02010600030101010101" pitchFamily="2" charset="-122"/>
            </a:endParaRPr>
          </a:p>
          <a:p>
            <a:pPr>
              <a:lnSpc>
                <a:spcPts val="3000"/>
              </a:lnSpc>
              <a:buFont typeface="Arial" panose="020B0604020202020204" pitchFamily="34" charset="0"/>
              <a:buNone/>
            </a:pPr>
            <a:r>
              <a:rPr lang="zh-CN" altLang="en-US" sz="2400" b="1" dirty="0">
                <a:latin typeface="宋体" panose="02010600030101010101" pitchFamily="2" charset="-122"/>
              </a:rPr>
              <a:t>资产阶级革命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  <p:sp>
        <p:nvSpPr>
          <p:cNvPr id="45102" name="文本框 45101"/>
          <p:cNvSpPr txBox="1"/>
          <p:nvPr/>
        </p:nvSpPr>
        <p:spPr>
          <a:xfrm>
            <a:off x="6742113" y="5091113"/>
            <a:ext cx="3817937" cy="13735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ts val="2500"/>
              </a:lnSpc>
              <a:buFont typeface="Arial" panose="020B0604020202020204" pitchFamily="34" charset="0"/>
              <a:buNone/>
            </a:pPr>
            <a:r>
              <a:rPr lang="zh-CN" altLang="en-US" sz="2000" b="1" dirty="0">
                <a:latin typeface="Arial" panose="020B0604020202020204" pitchFamily="34" charset="0"/>
              </a:rPr>
              <a:t>通过战争美国</a:t>
            </a:r>
            <a:r>
              <a:rPr lang="zh-CN" altLang="en-US" sz="2000" b="1" dirty="0">
                <a:latin typeface="楷体_GB2312"/>
              </a:rPr>
              <a:t>维护了国家统一，</a:t>
            </a:r>
            <a:endParaRPr lang="zh-CN" altLang="en-US" sz="2000" b="1" dirty="0">
              <a:latin typeface="楷体_GB2312"/>
            </a:endParaRPr>
          </a:p>
          <a:p>
            <a:pPr>
              <a:lnSpc>
                <a:spcPts val="2500"/>
              </a:lnSpc>
              <a:buFont typeface="Arial" panose="020B0604020202020204" pitchFamily="34" charset="0"/>
              <a:buNone/>
            </a:pPr>
            <a:r>
              <a:rPr lang="zh-CN" altLang="en-US" sz="2000" b="1" dirty="0">
                <a:latin typeface="楷体_GB2312"/>
              </a:rPr>
              <a:t>废除了奴隶制度，扫清了资本主</a:t>
            </a:r>
            <a:endParaRPr lang="zh-CN" altLang="en-US" sz="2000" b="1" dirty="0">
              <a:latin typeface="楷体_GB2312"/>
            </a:endParaRPr>
          </a:p>
          <a:p>
            <a:pPr>
              <a:lnSpc>
                <a:spcPts val="2500"/>
              </a:lnSpc>
              <a:buFont typeface="Arial" panose="020B0604020202020204" pitchFamily="34" charset="0"/>
              <a:buNone/>
            </a:pPr>
            <a:r>
              <a:rPr lang="zh-CN" altLang="en-US" sz="2000" b="1" dirty="0">
                <a:latin typeface="楷体_GB2312"/>
              </a:rPr>
              <a:t>义发展的又一大障碍，为以后经</a:t>
            </a:r>
            <a:endParaRPr lang="zh-CN" altLang="en-US" sz="2000" b="1" dirty="0">
              <a:latin typeface="楷体_GB2312"/>
            </a:endParaRPr>
          </a:p>
          <a:p>
            <a:pPr>
              <a:lnSpc>
                <a:spcPts val="2500"/>
              </a:lnSpc>
              <a:buFont typeface="Arial" panose="020B0604020202020204" pitchFamily="34" charset="0"/>
              <a:buNone/>
            </a:pPr>
            <a:r>
              <a:rPr lang="zh-CN" altLang="en-US" sz="2000" b="1" dirty="0">
                <a:latin typeface="楷体_GB2312"/>
              </a:rPr>
              <a:t>济的迅速发展创造了条件</a:t>
            </a:r>
            <a:endParaRPr lang="zh-CN" altLang="en-US" sz="2000" b="1" dirty="0">
              <a:latin typeface="楷体_GB2312"/>
            </a:endParaRPr>
          </a:p>
        </p:txBody>
      </p:sp>
      <p:sp>
        <p:nvSpPr>
          <p:cNvPr id="42002" name="矩形 45102" descr="白色大理石"/>
          <p:cNvSpPr>
            <a:spLocks noTextEdit="1"/>
          </p:cNvSpPr>
          <p:nvPr/>
        </p:nvSpPr>
        <p:spPr>
          <a:xfrm>
            <a:off x="4392613" y="115888"/>
            <a:ext cx="3455987" cy="7191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  <a:scene3d>
              <a:camera prst="legacyObliqueRight">
                <a:rot lat="0" lon="0" rev="0"/>
              </a:camera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p>
            <a:pPr algn="ctr"/>
            <a:r>
              <a:rPr lang="zh-CN" altLang="en-US" sz="4000">
                <a:blipFill rotWithShape="0">
                  <a:blip r:embed="rId1"/>
                </a:blipFill>
                <a:latin typeface="宋体" panose="02010600030101010101" pitchFamily="2" charset="-122"/>
                <a:ea typeface="宋体" panose="02010600030101010101" pitchFamily="2" charset="-122"/>
              </a:rPr>
              <a:t>课 堂 小 结</a:t>
            </a:r>
            <a:endParaRPr lang="zh-CN" altLang="en-US" sz="4000">
              <a:blipFill rotWithShape="0">
                <a:blip r:embed="rId1"/>
              </a:blip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5104" name="文本框 45103"/>
          <p:cNvSpPr txBox="1"/>
          <p:nvPr/>
        </p:nvSpPr>
        <p:spPr>
          <a:xfrm>
            <a:off x="5715000" y="1114425"/>
            <a:ext cx="2376488" cy="4114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ts val="25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 b="1" dirty="0">
                <a:latin typeface="宋体" panose="02010600030101010101" pitchFamily="2" charset="-122"/>
              </a:rPr>
              <a:t>林肯就任总统</a:t>
            </a:r>
            <a:endParaRPr lang="zh-CN" altLang="en-US" sz="2400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50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0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4" dur="500"/>
                                        <p:tgtEl>
                                          <p:spTgt spid="45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3" dur="500"/>
                                        <p:tgtEl>
                                          <p:spTgt spid="45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70" grpId="0" bldLvl="0" animBg="1"/>
      <p:bldP spid="45071" grpId="0"/>
      <p:bldP spid="45092" grpId="0"/>
      <p:bldP spid="45093" grpId="0"/>
      <p:bldP spid="45101" grpId="0"/>
      <p:bldP spid="45102" grpId="0"/>
      <p:bldP spid="4510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989" name="文本框 4103"/>
          <p:cNvSpPr txBox="1"/>
          <p:nvPr/>
        </p:nvSpPr>
        <p:spPr>
          <a:xfrm>
            <a:off x="1530350" y="15875"/>
            <a:ext cx="3299460" cy="709295"/>
          </a:xfrm>
          <a:prstGeom prst="rect">
            <a:avLst/>
          </a:prstGeom>
          <a:noFill/>
          <a:ln w="9525">
            <a:noFill/>
          </a:ln>
        </p:spPr>
        <p:txBody>
          <a:bodyPr wrap="square" lIns="90170" tIns="46990" rIns="90170" bIns="46990">
            <a:spAutoFit/>
          </a:bodyPr>
          <a:p>
            <a:r>
              <a:rPr lang="zh-CN" altLang="en-US" sz="4000" b="1" dirty="0">
                <a:solidFill>
                  <a:srgbClr val="2E6CB8"/>
                </a:solidFill>
                <a:latin typeface="华文行楷" pitchFamily="2" charset="-122"/>
                <a:ea typeface="华文行楷" pitchFamily="2" charset="-122"/>
              </a:rPr>
              <a:t>随堂训练</a:t>
            </a:r>
            <a:endParaRPr lang="zh-CN" altLang="en-US" sz="4000" b="1" dirty="0">
              <a:solidFill>
                <a:srgbClr val="2E6CB8"/>
              </a:solidFill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41987" name="文本框 56321"/>
          <p:cNvSpPr txBox="1"/>
          <p:nvPr/>
        </p:nvSpPr>
        <p:spPr>
          <a:xfrm>
            <a:off x="1774825" y="1555750"/>
            <a:ext cx="8632825" cy="26301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</a:pPr>
            <a:r>
              <a:rPr lang="en-US" altLang="zh-CN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1.</a:t>
            </a:r>
            <a:r>
              <a:rPr lang="zh-CN" altLang="en-US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美国领土扩张的大致方向是　　　　  </a:t>
            </a:r>
            <a:endParaRPr lang="en-US" altLang="zh-CN" sz="30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A.</a:t>
            </a:r>
            <a:r>
              <a:rPr lang="zh-CN" altLang="en-US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从南向北　　       </a:t>
            </a:r>
            <a:endParaRPr lang="en-US" altLang="zh-CN" sz="30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B.</a:t>
            </a:r>
            <a:r>
              <a:rPr lang="zh-CN" altLang="en-US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从西向东　　</a:t>
            </a:r>
            <a:endParaRPr lang="zh-CN" altLang="en-US" sz="30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C.</a:t>
            </a:r>
            <a:r>
              <a:rPr lang="zh-CN" altLang="en-US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从东向西　　       </a:t>
            </a:r>
            <a:endParaRPr lang="en-US" altLang="zh-CN" sz="30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D.</a:t>
            </a:r>
            <a:r>
              <a:rPr lang="zh-CN" altLang="en-US" sz="3000" b="1" dirty="0">
                <a:latin typeface="宋体" panose="02010600030101010101" pitchFamily="2" charset="-122"/>
                <a:sym typeface="宋体" panose="02010600030101010101" pitchFamily="2" charset="-122"/>
              </a:rPr>
              <a:t>从北向南 </a:t>
            </a:r>
            <a:endParaRPr lang="zh-CN" altLang="en-US" sz="30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464425" y="1382713"/>
            <a:ext cx="765175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6000" b="1" dirty="0">
                <a:solidFill>
                  <a:srgbClr val="0000FF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C</a:t>
            </a:r>
            <a:r>
              <a:rPr lang="en-US" altLang="en-US" sz="6000" b="1" dirty="0">
                <a:solidFill>
                  <a:srgbClr val="0000FF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   </a:t>
            </a:r>
            <a:endParaRPr lang="en-US" altLang="en-US" sz="6000" b="1" dirty="0">
              <a:solidFill>
                <a:srgbClr val="0000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文本框 48129"/>
          <p:cNvSpPr txBox="1">
            <a:spLocks noChangeArrowheads="1"/>
          </p:cNvSpPr>
          <p:nvPr/>
        </p:nvSpPr>
        <p:spPr bwMode="auto">
          <a:xfrm>
            <a:off x="452596" y="471488"/>
            <a:ext cx="11088793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宋体" panose="02010600030101010101" pitchFamily="2" charset="-122"/>
              </a:rPr>
              <a:t>2.</a:t>
            </a:r>
            <a:r>
              <a:rPr lang="en-US" altLang="zh-CN" sz="2800" b="1" dirty="0">
                <a:solidFill>
                  <a:srgbClr val="99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b="1" dirty="0">
                <a:latin typeface="宋体" panose="02010600030101010101" pitchFamily="2" charset="-122"/>
              </a:rPr>
              <a:t>林肯当选为美国总统的重要原因</a:t>
            </a:r>
            <a:r>
              <a:rPr lang="zh-CN" altLang="en-US" sz="2800" b="1" dirty="0" smtClean="0">
                <a:latin typeface="宋体" panose="02010600030101010101" pitchFamily="2" charset="-122"/>
              </a:rPr>
              <a:t>是（   ）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26627" name="文本框 48130"/>
          <p:cNvSpPr txBox="1">
            <a:spLocks noChangeArrowheads="1"/>
          </p:cNvSpPr>
          <p:nvPr/>
        </p:nvSpPr>
        <p:spPr bwMode="auto">
          <a:xfrm>
            <a:off x="551604" y="3397250"/>
            <a:ext cx="11187800" cy="9531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宋体" panose="02010600030101010101" pitchFamily="2" charset="-122"/>
              </a:rPr>
              <a:t>3.</a:t>
            </a:r>
            <a:r>
              <a:rPr lang="en-US" altLang="zh-CN" sz="2800" b="1" dirty="0">
                <a:solidFill>
                  <a:srgbClr val="99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b="1" dirty="0">
                <a:latin typeface="宋体" panose="02010600030101010101" pitchFamily="2" charset="-122"/>
              </a:rPr>
              <a:t>马克思说：在美国历史上和人类历史上，林肯和华盛顿齐名”。马克思之所以这么说是因为林肯政</a:t>
            </a:r>
            <a:r>
              <a:rPr lang="zh-CN" altLang="en-US" sz="2800" b="1" dirty="0" smtClean="0">
                <a:latin typeface="宋体" panose="02010600030101010101" pitchFamily="2" charset="-122"/>
              </a:rPr>
              <a:t>府（     ）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48132" name="文本框 48131"/>
          <p:cNvSpPr txBox="1">
            <a:spLocks noChangeArrowheads="1"/>
          </p:cNvSpPr>
          <p:nvPr/>
        </p:nvSpPr>
        <p:spPr bwMode="auto">
          <a:xfrm>
            <a:off x="6435752" y="3762488"/>
            <a:ext cx="934379" cy="10147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6000" dirty="0" smtClean="0">
                <a:solidFill>
                  <a:srgbClr val="FF3300"/>
                </a:solidFill>
              </a:rPr>
              <a:t>C</a:t>
            </a:r>
            <a:endParaRPr lang="zh-CN" altLang="en-US" sz="6000" dirty="0">
              <a:solidFill>
                <a:srgbClr val="FF3300"/>
              </a:solidFill>
            </a:endParaRPr>
          </a:p>
        </p:txBody>
      </p:sp>
      <p:sp>
        <p:nvSpPr>
          <p:cNvPr id="48133" name="文本框 48132"/>
          <p:cNvSpPr txBox="1">
            <a:spLocks noChangeArrowheads="1"/>
          </p:cNvSpPr>
          <p:nvPr/>
        </p:nvSpPr>
        <p:spPr bwMode="auto">
          <a:xfrm>
            <a:off x="6930604" y="219637"/>
            <a:ext cx="934379" cy="10147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6000" dirty="0" smtClean="0">
                <a:solidFill>
                  <a:srgbClr val="FF3300"/>
                </a:solidFill>
              </a:rPr>
              <a:t>B</a:t>
            </a:r>
            <a:endParaRPr lang="zh-CN" altLang="en-US" sz="6000" dirty="0">
              <a:solidFill>
                <a:srgbClr val="FF3300"/>
              </a:solidFill>
            </a:endParaRPr>
          </a:p>
        </p:txBody>
      </p:sp>
      <p:sp>
        <p:nvSpPr>
          <p:cNvPr id="26630" name="文本框 48133"/>
          <p:cNvSpPr txBox="1">
            <a:spLocks noChangeArrowheads="1"/>
          </p:cNvSpPr>
          <p:nvPr/>
        </p:nvSpPr>
        <p:spPr bwMode="auto">
          <a:xfrm>
            <a:off x="848625" y="1066801"/>
            <a:ext cx="10494751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 dirty="0"/>
              <a:t>A. </a:t>
            </a:r>
            <a:r>
              <a:rPr lang="zh-CN" altLang="en-US" sz="2800" b="1" dirty="0"/>
              <a:t>他的一生经历了无数次改变命运的失败和挫折</a:t>
            </a:r>
            <a:r>
              <a:rPr lang="zh-CN" altLang="en-US" sz="2800" dirty="0"/>
              <a:t> </a:t>
            </a:r>
            <a:endParaRPr lang="zh-CN" altLang="en-US" sz="2800" dirty="0"/>
          </a:p>
        </p:txBody>
      </p:sp>
      <p:sp>
        <p:nvSpPr>
          <p:cNvPr id="26631" name="文本框 48134"/>
          <p:cNvSpPr txBox="1">
            <a:spLocks noChangeArrowheads="1"/>
          </p:cNvSpPr>
          <p:nvPr/>
        </p:nvSpPr>
        <p:spPr bwMode="auto">
          <a:xfrm>
            <a:off x="848624" y="1995488"/>
            <a:ext cx="7920567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/>
              <a:t>C. </a:t>
            </a:r>
            <a:r>
              <a:rPr lang="zh-CN" altLang="en-US" sz="2800" b="1"/>
              <a:t>南方</a:t>
            </a:r>
            <a:r>
              <a:rPr lang="en-US" altLang="zh-CN" sz="2800" b="1"/>
              <a:t>8</a:t>
            </a:r>
            <a:r>
              <a:rPr lang="zh-CN" altLang="en-US" sz="2800" b="1"/>
              <a:t>州逐步脱离联邦政府而独立</a:t>
            </a:r>
            <a:endParaRPr lang="zh-CN" altLang="en-US" sz="2800" b="1"/>
          </a:p>
        </p:txBody>
      </p:sp>
      <p:sp>
        <p:nvSpPr>
          <p:cNvPr id="26632" name="文本框 48135"/>
          <p:cNvSpPr txBox="1">
            <a:spLocks noChangeArrowheads="1"/>
          </p:cNvSpPr>
          <p:nvPr/>
        </p:nvSpPr>
        <p:spPr bwMode="auto">
          <a:xfrm>
            <a:off x="848625" y="1538288"/>
            <a:ext cx="4950354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2800" b="1"/>
              <a:t>B. </a:t>
            </a:r>
            <a:r>
              <a:rPr lang="zh-CN" altLang="en-US" sz="2800" b="1"/>
              <a:t>他主张限制奴隶制</a:t>
            </a:r>
            <a:endParaRPr lang="zh-CN" altLang="en-US" sz="2800" b="1"/>
          </a:p>
        </p:txBody>
      </p:sp>
      <p:sp>
        <p:nvSpPr>
          <p:cNvPr id="26633" name="文本框 48136"/>
          <p:cNvSpPr txBox="1">
            <a:spLocks noChangeArrowheads="1"/>
          </p:cNvSpPr>
          <p:nvPr/>
        </p:nvSpPr>
        <p:spPr bwMode="auto">
          <a:xfrm>
            <a:off x="848625" y="2528888"/>
            <a:ext cx="10593758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/>
              <a:t>D. </a:t>
            </a:r>
            <a:r>
              <a:rPr lang="zh-CN" altLang="en-US" sz="2800" b="1"/>
              <a:t>南方种植园主感到自己的利益将无法得到保障</a:t>
            </a:r>
            <a:r>
              <a:rPr lang="zh-CN" altLang="en-US" sz="2800"/>
              <a:t> </a:t>
            </a:r>
            <a:endParaRPr lang="zh-CN" altLang="en-US" sz="2800"/>
          </a:p>
        </p:txBody>
      </p:sp>
      <p:sp>
        <p:nvSpPr>
          <p:cNvPr id="26634" name="文本框 48137"/>
          <p:cNvSpPr txBox="1">
            <a:spLocks noChangeArrowheads="1"/>
          </p:cNvSpPr>
          <p:nvPr/>
        </p:nvSpPr>
        <p:spPr bwMode="auto">
          <a:xfrm>
            <a:off x="848625" y="4572001"/>
            <a:ext cx="6864491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/>
              <a:t>A. </a:t>
            </a:r>
            <a:r>
              <a:rPr lang="zh-CN" altLang="en-US" sz="2800" b="1"/>
              <a:t>巩固了北部资产阶级的统治</a:t>
            </a:r>
            <a:r>
              <a:rPr lang="zh-CN" altLang="en-US" sz="2800"/>
              <a:t> </a:t>
            </a:r>
            <a:endParaRPr lang="zh-CN" altLang="en-US" sz="2800"/>
          </a:p>
        </p:txBody>
      </p:sp>
      <p:sp>
        <p:nvSpPr>
          <p:cNvPr id="26635" name="文本框 48138"/>
          <p:cNvSpPr txBox="1">
            <a:spLocks noChangeArrowheads="1"/>
          </p:cNvSpPr>
          <p:nvPr/>
        </p:nvSpPr>
        <p:spPr bwMode="auto">
          <a:xfrm>
            <a:off x="848625" y="5500688"/>
            <a:ext cx="9306666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/>
              <a:t>C. </a:t>
            </a:r>
            <a:r>
              <a:rPr lang="zh-CN" altLang="en-US" sz="2800" b="1"/>
              <a:t>维护了国家的统一，废除了黑人奴隶制度</a:t>
            </a:r>
            <a:endParaRPr lang="zh-CN" altLang="en-US" sz="2800" b="1"/>
          </a:p>
        </p:txBody>
      </p:sp>
      <p:sp>
        <p:nvSpPr>
          <p:cNvPr id="26636" name="文本框 48139"/>
          <p:cNvSpPr txBox="1">
            <a:spLocks noChangeArrowheads="1"/>
          </p:cNvSpPr>
          <p:nvPr/>
        </p:nvSpPr>
        <p:spPr bwMode="auto">
          <a:xfrm>
            <a:off x="848624" y="5043488"/>
            <a:ext cx="8019574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2800" b="1"/>
              <a:t>B. </a:t>
            </a:r>
            <a:r>
              <a:rPr lang="zh-CN" altLang="en-US" sz="2800" b="1"/>
              <a:t>满足了农民平均分配土地的愿望</a:t>
            </a:r>
            <a:endParaRPr lang="zh-CN" altLang="en-US" sz="2800" b="1"/>
          </a:p>
        </p:txBody>
      </p:sp>
      <p:sp>
        <p:nvSpPr>
          <p:cNvPr id="26637" name="文本框 48140"/>
          <p:cNvSpPr txBox="1">
            <a:spLocks noChangeArrowheads="1"/>
          </p:cNvSpPr>
          <p:nvPr/>
        </p:nvSpPr>
        <p:spPr bwMode="auto">
          <a:xfrm>
            <a:off x="848624" y="6019801"/>
            <a:ext cx="9191158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2800" b="1"/>
              <a:t>D. </a:t>
            </a:r>
            <a:r>
              <a:rPr lang="zh-CN" altLang="en-US" sz="2800" b="1"/>
              <a:t>消除了对黑人的种族歧视和民族压迫</a:t>
            </a:r>
            <a:endParaRPr lang="zh-CN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/>
      <p:bldP spid="48133" grpId="0"/>
    </p:bldLst>
  </p:timing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7308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7308"/>
</p:tagLst>
</file>

<file path=ppt/tags/tag3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87308"/>
  <p:tag name="KSO_WM_TEMPLATE_THUMBS_INDEX" val="1、2、3、6、8、10、11、12、15"/>
</p:tagLst>
</file>

<file path=ppt/theme/theme1.xml><?xml version="1.0" encoding="utf-8"?>
<a:theme xmlns:a="http://schemas.openxmlformats.org/drawingml/2006/main" name="Office 主题​​">
  <a:themeElements>
    <a:clrScheme name="2019空白演示文档">
      <a:dk1>
        <a:srgbClr val="000000"/>
      </a:dk1>
      <a:lt1>
        <a:srgbClr val="FFFFFF"/>
      </a:lt1>
      <a:dk2>
        <a:srgbClr val="E6E4E4"/>
      </a:dk2>
      <a:lt2>
        <a:srgbClr val="FFFFFF"/>
      </a:lt2>
      <a:accent1>
        <a:srgbClr val="477DEA"/>
      </a:accent1>
      <a:accent2>
        <a:srgbClr val="9B9B9B"/>
      </a:accent2>
      <a:accent3>
        <a:srgbClr val="F3B745"/>
      </a:accent3>
      <a:accent4>
        <a:srgbClr val="477EE7"/>
      </a:accent4>
      <a:accent5>
        <a:srgbClr val="4BA151"/>
      </a:accent5>
      <a:accent6>
        <a:srgbClr val="E9403C"/>
      </a:accent6>
      <a:hlink>
        <a:srgbClr val="0563C1"/>
      </a:hlink>
      <a:folHlink>
        <a:srgbClr val="954D72"/>
      </a:folHlink>
    </a:clrScheme>
    <a:fontScheme name="2019空白演示文档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2123</Words>
  <PresentationFormat>宽屏</PresentationFormat>
  <Paragraphs>359</Paragraphs>
  <Slides>24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28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53" baseType="lpstr">
      <vt:lpstr>Arial</vt:lpstr>
      <vt:lpstr>宋体</vt:lpstr>
      <vt:lpstr>Wingdings</vt:lpstr>
      <vt:lpstr>微软雅黑</vt:lpstr>
      <vt:lpstr>Arial Unicode MS</vt:lpstr>
      <vt:lpstr>等线</vt:lpstr>
      <vt:lpstr>黑体</vt:lpstr>
      <vt:lpstr>楷体</vt:lpstr>
      <vt:lpstr>Calibri</vt:lpstr>
      <vt:lpstr>华文行楷</vt:lpstr>
      <vt:lpstr>隶书</vt:lpstr>
      <vt:lpstr>Comic Sans MS</vt:lpstr>
      <vt:lpstr>Times New Roman</vt:lpstr>
      <vt:lpstr>华文琥珀</vt:lpstr>
      <vt:lpstr>隶书</vt:lpstr>
      <vt:lpstr>方正大黑简体</vt:lpstr>
      <vt:lpstr>楷体_GB2312</vt:lpstr>
      <vt:lpstr>新宋体</vt:lpstr>
      <vt:lpstr>华文隶书</vt:lpstr>
      <vt:lpstr>Wingdings 3</vt:lpstr>
      <vt:lpstr>Gill Sans MT</vt:lpstr>
      <vt:lpstr>华文新魏</vt:lpstr>
      <vt:lpstr>Symbol</vt:lpstr>
      <vt:lpstr>Tahoma</vt:lpstr>
      <vt:lpstr>Arial Black</vt:lpstr>
      <vt:lpstr>华文宋体</vt:lpstr>
      <vt:lpstr>Calibri</vt:lpstr>
      <vt:lpstr>Times New Roman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南北方力量对比表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2017-08-03T09:01:00Z</dcterms:created>
  <dcterms:modified xsi:type="dcterms:W3CDTF">2019-02-19T12:01:32Z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2052-11.1.0.8214</vt:lpwstr>
  </property>
</Properties>
</file>