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tags" Target="tags/tag1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E656A-6DBE-4546-9C62-F504521C7BDF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811A5-777B-422A-8BC9-773F739264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44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Relationship Id="rId3" Type="http://schemas.openxmlformats.org/officeDocument/2006/relationships/hyperlink" Target="https://baike.baidu.com/item/%E9%9B%85%E5%85%B8/588256" TargetMode="External" /><Relationship Id="rId4" Type="http://schemas.openxmlformats.org/officeDocument/2006/relationships/hyperlink" Target="https://baike.baidu.com/item/%E6%8F%90%E6%B4%9B%E5%90%8C%E7%9B%9F/7471610" TargetMode="External" /><Relationship Id="rId5" Type="http://schemas.openxmlformats.org/officeDocument/2006/relationships/hyperlink" Target="https://baike.baidu.com/item/%E6%96%AF%E5%B7%B4%E8%BE%BE/866" TargetMode="External" /><Relationship Id="rId6" Type="http://schemas.openxmlformats.org/officeDocument/2006/relationships/hyperlink" Target="https://baike.baidu.com/item/%E4%BC%AF%E7%BD%97%E5%A5%94%E5%B0%BC%E6%92%92%E8%81%94%E7%9B%9F/2722543" TargetMode="External" /><Relationship Id="rId7" Type="http://schemas.openxmlformats.org/officeDocument/2006/relationships/hyperlink" Target="https://baike.baidu.com/item/%E5%8F%A4%E5%B8%8C%E8%85%8A/14206" TargetMode="External" /><Relationship Id="rId8" Type="http://schemas.openxmlformats.org/officeDocument/2006/relationships/hyperlink" Target="https://baike.baidu.com/item/%E5%9F%8E%E9%82%A6/3976713" TargetMode="External" /><Relationship Id="rId9" Type="http://schemas.openxmlformats.org/officeDocument/2006/relationships/hyperlink" Target="https://baike.baidu.com/item/%E4%B8%96%E7%95%8C%E5%A4%A7%E6%88%98/16222" TargetMode="Externa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654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577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462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法老拉美西斯五世、彼得二世、路易十五死于天花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2186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伯罗奔尼撒战争是以</a:t>
            </a:r>
            <a:r>
              <a:rPr lang="zh-CN" altLang="en-US" smtClean="0">
                <a:hlinkClick r:id="rId3"/>
              </a:rPr>
              <a:t>雅典</a:t>
            </a:r>
            <a:r>
              <a:rPr lang="zh-CN" altLang="en-US" smtClean="0"/>
              <a:t>为首的</a:t>
            </a:r>
            <a:r>
              <a:rPr lang="zh-CN" altLang="en-US" smtClean="0">
                <a:hlinkClick r:id="rId4"/>
              </a:rPr>
              <a:t>提洛同盟</a:t>
            </a:r>
            <a:r>
              <a:rPr lang="zh-CN" altLang="en-US" smtClean="0"/>
              <a:t>与以</a:t>
            </a:r>
            <a:r>
              <a:rPr lang="zh-CN" altLang="en-US" smtClean="0">
                <a:hlinkClick r:id="rId5"/>
              </a:rPr>
              <a:t>斯巴达</a:t>
            </a:r>
            <a:r>
              <a:rPr lang="zh-CN" altLang="en-US" smtClean="0"/>
              <a:t>为首的</a:t>
            </a:r>
            <a:r>
              <a:rPr lang="zh-CN" altLang="en-US" smtClean="0">
                <a:hlinkClick r:id="rId6"/>
              </a:rPr>
              <a:t>伯罗奔尼撒联盟</a:t>
            </a:r>
            <a:r>
              <a:rPr lang="zh-CN" altLang="en-US" smtClean="0"/>
              <a:t>之间的一场战争。第二次伯罗奔尼撒战争从前</a:t>
            </a:r>
            <a:r>
              <a:rPr lang="en-US" altLang="zh-CN" smtClean="0"/>
              <a:t>431</a:t>
            </a:r>
            <a:r>
              <a:rPr lang="zh-CN" altLang="en-US" smtClean="0"/>
              <a:t>年一直持续到前</a:t>
            </a:r>
            <a:r>
              <a:rPr lang="en-US" altLang="zh-CN" smtClean="0"/>
              <a:t>404</a:t>
            </a:r>
            <a:r>
              <a:rPr lang="zh-CN" altLang="en-US" smtClean="0"/>
              <a:t>年，期间双方曾几度停战，最终斯巴达获得胜利。</a:t>
            </a:r>
          </a:p>
          <a:p>
            <a:r>
              <a:rPr lang="zh-CN" altLang="en-US" smtClean="0"/>
              <a:t>这场战争结束了雅典的经典时代，也结束了希腊的民主时代，强烈地改变了希腊的国家。战争给繁荣的</a:t>
            </a:r>
            <a:r>
              <a:rPr lang="zh-CN" altLang="en-US" smtClean="0">
                <a:hlinkClick r:id="rId7"/>
              </a:rPr>
              <a:t>古希腊</a:t>
            </a:r>
            <a:r>
              <a:rPr lang="zh-CN" altLang="en-US" smtClean="0"/>
              <a:t>带来了前所未有的破坏，导致战后希腊奴隶制城邦的危机，整个希腊开始由盛转衰。</a:t>
            </a:r>
          </a:p>
          <a:p>
            <a:r>
              <a:rPr lang="zh-CN" altLang="en-US" smtClean="0"/>
              <a:t>几乎所有希腊的</a:t>
            </a:r>
            <a:r>
              <a:rPr lang="zh-CN" altLang="en-US" smtClean="0">
                <a:hlinkClick r:id="rId8"/>
              </a:rPr>
              <a:t>城邦</a:t>
            </a:r>
            <a:r>
              <a:rPr lang="zh-CN" altLang="en-US" smtClean="0"/>
              <a:t>参加了这场战争，其战场几乎涉及了整个当时希腊语世界。在现代研究中也有人称这场战争为“古代</a:t>
            </a:r>
            <a:r>
              <a:rPr lang="zh-CN" altLang="en-US" smtClean="0">
                <a:hlinkClick r:id="rId9"/>
              </a:rPr>
              <a:t>世界大战</a:t>
            </a:r>
            <a:r>
              <a:rPr lang="zh-CN" altLang="en-US" smtClean="0"/>
              <a:t>”。</a:t>
            </a: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42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940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1415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3492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602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977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917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张仲景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0940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C131A-6921-4145-9FFE-E7E32C3FFD61}" type="slidenum">
              <a:rPr lang="zh-CN" altLang="en-US" smtClean="0">
                <a:solidFill>
                  <a:prstClr val="black"/>
                </a:solidFill>
              </a:rPr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258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494932-CF46-46B5-B984-5C35A6D6A2D6}" type="slidenum">
              <a:rPr lang="zh-CN" altLang="en-US" smtClean="0">
                <a:solidFill>
                  <a:prstClr val="black"/>
                </a:solidFill>
              </a:rPr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15800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008661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802543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063525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309557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685103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959572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0599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700163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1232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257782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962276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19767E1-9C83-4CA5-8C1E-CB0C5B4C26C2}" type="datetime1">
              <a:rPr lang="zh-CN" altLang="en-US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>
                <a:solidFill>
                  <a:srgbClr val="2F2F2F">
                    <a:lumMod val="75000"/>
                    <a:lumOff val="25000"/>
                  </a:srgbClr>
                </a:solidFill>
              </a:rPr>
              <a:t>Free Template from www.brainybetty.com</a:t>
            </a:r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E7FB518-1DB4-4852-A688-CA2753945133}" type="slidenum">
              <a:rPr lang="zh-CN" altLang="en-US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en-US" altLang="zh-CN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533075"/>
      </p:ext>
    </p:extLst>
  </p:cSld>
  <p:clrMapOvr>
    <a:masterClrMapping/>
  </p:clrMapOvr>
  <p:transition spd="slow">
    <p:randomBar dir="vert"/>
  </p:transition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8C258D1-12CF-4B14-B732-A64E6470AC7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016021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slideLayout" Target="../slideLayouts/slideLayout23.xml" /><Relationship Id="rId13" Type="http://schemas.openxmlformats.org/officeDocument/2006/relationships/slideLayout" Target="../slideLayouts/slideLayout24.xml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2019/4/25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srgbClr val="2F2F2F">
                    <a:lumMod val="75000"/>
                    <a:lumOff val="25000"/>
                  </a:srgbClr>
                </a:solidFill>
              </a:rPr>
              <a:t>‹#›</a:t>
            </a:fld>
            <a:endParaRPr lang="zh-CN" altLang="en-US">
              <a:solidFill>
                <a:srgbClr val="2F2F2F">
                  <a:lumMod val="75000"/>
                  <a:lumOff val="25000"/>
                </a:srgb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409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/>
  <p:timing/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.jpeg" /><Relationship Id="rId4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5.png" /><Relationship Id="rId4" Type="http://schemas.openxmlformats.org/officeDocument/2006/relationships/image" Target="../media/image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7.png" /><Relationship Id="rId4" Type="http://schemas.openxmlformats.org/officeDocument/2006/relationships/image" Target="../media/image8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Relationship Id="rId5" Type="http://schemas.openxmlformats.org/officeDocument/2006/relationships/image" Target="../media/image11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2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0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3.jpeg" /><Relationship Id="rId3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16.jpeg" /><Relationship Id="rId4" Type="http://schemas.openxmlformats.org/officeDocument/2006/relationships/hyperlink" Target="http://www.tcm-china.info/70tu/zzj.htm" TargetMode="External" /><Relationship Id="rId5" Type="http://schemas.openxmlformats.org/officeDocument/2006/relationships/image" Target="../media/image17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18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19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0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21.jpeg" /><Relationship Id="rId4" Type="http://schemas.openxmlformats.org/officeDocument/2006/relationships/image" Target="../media/image22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5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9512" y="908720"/>
            <a:ext cx="8640960" cy="1470025"/>
          </a:xfrm>
        </p:spPr>
        <p:txBody>
          <a:bodyPr/>
          <a:lstStyle/>
          <a:p>
            <a:r>
              <a:rPr lang="zh-CN" altLang="en-US" b="1" smtClean="0"/>
              <a:t>第</a:t>
            </a:r>
            <a:r>
              <a:rPr lang="en-US" altLang="zh-CN" b="1" smtClean="0"/>
              <a:t>14</a:t>
            </a:r>
            <a:r>
              <a:rPr lang="zh-CN" altLang="en-US" b="1" smtClean="0"/>
              <a:t>课     古代的疫病与医学成就</a:t>
            </a:r>
            <a:endParaRPr lang="zh-CN" altLang="en-US" b="1"/>
          </a:p>
        </p:txBody>
      </p:sp>
      <p:sp>
        <p:nvSpPr>
          <p:cNvPr id="3" name="矩形 2"/>
          <p:cNvSpPr/>
          <p:nvPr/>
        </p:nvSpPr>
        <p:spPr>
          <a:xfrm>
            <a:off x="5148064" y="3645024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800" b="1" smtClean="0">
                <a:solidFill>
                  <a:srgbClr val="000000"/>
                </a:solidFill>
              </a:rPr>
              <a:t>■</a:t>
            </a:r>
            <a:r>
              <a:rPr kumimoji="1" lang="zh-CN" altLang="en-US" sz="2800" b="1" smtClean="0">
                <a:solidFill>
                  <a:srgbClr val="000000"/>
                </a:solidFill>
              </a:rPr>
              <a:t>古代的疫病</a:t>
            </a:r>
            <a:endParaRPr kumimoji="1" lang="en-US" altLang="zh-CN" sz="2800" b="1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2800" b="1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srgbClr val="000000"/>
                </a:solidFill>
              </a:rPr>
              <a:t>■中医药的成就</a:t>
            </a:r>
            <a:endParaRPr kumimoji="1" lang="en-US" altLang="zh-CN" sz="2800" b="1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2800" b="1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smtClean="0">
                <a:solidFill>
                  <a:srgbClr val="000000"/>
                </a:solidFill>
              </a:rPr>
              <a:t>■西医在中国的传播</a:t>
            </a:r>
            <a:endParaRPr kumimoji="1" lang="en-US" altLang="zh-CN" sz="2800" b="1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792624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0864" y="-99392"/>
            <a:ext cx="8229600" cy="1143000"/>
          </a:xfrm>
        </p:spPr>
        <p:txBody>
          <a:bodyPr/>
          <a:lstStyle/>
          <a:p>
            <a:r>
              <a:rPr lang="zh-CN" altLang="en-US" smtClean="0"/>
              <a:t>诺如病毒</a:t>
            </a:r>
            <a:endParaRPr lang="zh-CN" altLang="en-US"/>
          </a:p>
        </p:txBody>
      </p:sp>
      <p:pic>
        <p:nvPicPr>
          <p:cNvPr id="1026" name="Picture 2" descr="D:\81084b0b85aa96bacd3f496715051fe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7" y="836712"/>
            <a:ext cx="486003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58857573489b85bf6a2d458035f2f4d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1662" y="3356992"/>
            <a:ext cx="4337985" cy="3294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4042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171400"/>
            <a:ext cx="8229600" cy="1143000"/>
          </a:xfrm>
        </p:spPr>
        <p:txBody>
          <a:bodyPr/>
          <a:lstStyle/>
          <a:p>
            <a:pPr algn="l"/>
            <a:r>
              <a:rPr lang="zh-CN" altLang="en-US" smtClean="0"/>
              <a:t>一、古代的</a:t>
            </a:r>
            <a:r>
              <a:rPr lang="zh-CN" altLang="en-US"/>
              <a:t>疫病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36712"/>
            <a:ext cx="8301608" cy="44539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smtClean="0"/>
              <a:t>天花和黑死病</a:t>
            </a:r>
            <a:endParaRPr lang="zh-CN" altLang="en-US" sz="4000" b="1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7" y="1693507"/>
            <a:ext cx="3135809" cy="4384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04142" y="615580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康熙帝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28858"/>
            <a:ext cx="3096344" cy="43618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91090" y="6155806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prstClr val="black"/>
                </a:solidFill>
              </a:rPr>
              <a:t>15</a:t>
            </a:r>
            <a:r>
              <a:rPr lang="zh-CN" altLang="en-US" sz="2400" b="1">
                <a:solidFill>
                  <a:prstClr val="black"/>
                </a:solidFill>
              </a:rPr>
              <a:t>世纪黑死病</a:t>
            </a:r>
            <a:r>
              <a:rPr lang="zh-CN" altLang="en-US" sz="2400" b="1" smtClean="0">
                <a:solidFill>
                  <a:prstClr val="black"/>
                </a:solidFill>
              </a:rPr>
              <a:t>的木刻</a:t>
            </a:r>
            <a:r>
              <a:rPr lang="zh-CN" altLang="en-US" sz="2400" b="1">
                <a:solidFill>
                  <a:prstClr val="black"/>
                </a:solidFill>
              </a:rPr>
              <a:t>版画</a:t>
            </a:r>
          </a:p>
        </p:txBody>
      </p:sp>
    </p:spTree>
    <p:extLst>
      <p:ext uri="{BB962C8B-B14F-4D97-AF65-F5344CB8AC3E}">
        <p14:creationId xmlns:p14="http://schemas.microsoft.com/office/powerpoint/2010/main" val="28427241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CN" altLang="en-US"/>
              <a:t>清初期天花的状况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707" y="1457400"/>
            <a:ext cx="8928992" cy="5400600"/>
          </a:xfrm>
        </p:spPr>
        <p:txBody>
          <a:bodyPr>
            <a:normAutofit/>
          </a:bodyPr>
          <a:lstStyle/>
          <a:p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努尔哈赤先后有两子死于天花，第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8</a:t>
            </a:r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子及皇太极，一生未出过天花，每当天花流行，便竭力躲避，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50</a:t>
            </a:r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多岁仍然如此；</a:t>
            </a:r>
            <a:endParaRPr lang="en-US" altLang="zh-CN" b="1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顺治帝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23</a:t>
            </a:r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岁死于天花，顺治的几个幼子中，第三子玄烨得过天花，获得免疫力，被立为皇位继承人，是为康熙皇帝；</a:t>
            </a:r>
            <a:endParaRPr lang="en-US" altLang="zh-CN" b="1" smtClean="0">
              <a:latin typeface="楷体" pitchFamily="49" charset="-122"/>
              <a:ea typeface="楷体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b="1">
                <a:latin typeface="楷体" pitchFamily="49" charset="-122"/>
                <a:ea typeface="楷体" pitchFamily="49" charset="-122"/>
              </a:rPr>
              <a:t>康熙十七年（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1678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）十一月，康熙帝生育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21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个子女，成活者仅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个，其余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11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个，有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个死于天花。             </a:t>
            </a:r>
            <a:endParaRPr lang="en-US" altLang="zh-CN" b="1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                       ——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整理自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清史稿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》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  <a:p>
            <a:endParaRPr lang="en-US" altLang="zh-CN" b="1" smtClean="0">
              <a:latin typeface="宋体" pitchFamily="2" charset="-122"/>
              <a:ea typeface="宋体" pitchFamily="2" charset="-122"/>
            </a:endParaRPr>
          </a:p>
          <a:p>
            <a:endParaRPr lang="en-US" altLang="zh-CN" smtClean="0"/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7154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484784"/>
            <a:ext cx="8229600" cy="4686320"/>
          </a:xfrm>
        </p:spPr>
        <p:txBody>
          <a:bodyPr>
            <a:normAutofit/>
          </a:bodyPr>
          <a:lstStyle/>
          <a:p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顺治皇帝对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天花的畏惧，胜过乃父。因为惧怕天花传染，顺治皇帝从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亲政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第八个年头起，每每以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然因有病痘疹事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为借口，连续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六年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没有接见前来朝见的蒙古王公。顺治皇帝比起前人对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天花的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恐惧有过之而无不及，不但经常在宫外避痘。为了避痘，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甚至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会停朝办公。</a:t>
            </a:r>
            <a:endParaRPr lang="en-US" altLang="zh-CN" b="1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b="1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                 ——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整理自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清史稿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》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0891974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484784"/>
            <a:ext cx="8229600" cy="4686320"/>
          </a:xfrm>
        </p:spPr>
        <p:txBody>
          <a:bodyPr>
            <a:normAutofit/>
          </a:bodyPr>
          <a:lstStyle/>
          <a:p>
            <a:r>
              <a:rPr lang="zh-CN" altLang="en-US" smtClean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武昌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府通判傅为格善为小儿种痘。皇太子喜事，令珍视疗治，获奏痊愈。今宫中小阿格等欲种痘，已令往取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将朕此旨，亦令希福赴京同汉大学士商议。</a:t>
            </a:r>
            <a:endParaRPr lang="en-US" altLang="zh-CN" b="1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b="1">
                <a:latin typeface="楷体" pitchFamily="49" charset="-122"/>
                <a:ea typeface="楷体" pitchFamily="49" charset="-122"/>
              </a:rPr>
              <a:t>                     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 ——《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康熙起居住</a:t>
            </a:r>
            <a:r>
              <a:rPr lang="en-US" altLang="zh-CN" b="1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zh-CN" altLang="en-US" b="1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3114361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410936"/>
            <a:ext cx="3744416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59632" y="6121616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prstClr val="black"/>
                </a:solidFill>
              </a:rPr>
              <a:t>彼得二世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5256" y="1385502"/>
            <a:ext cx="3787171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80112" y="613803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prstClr val="black"/>
                </a:solidFill>
              </a:rPr>
              <a:t>路易十五</a:t>
            </a:r>
            <a:endParaRPr lang="zh-CN" altLang="en-US" sz="2400" b="1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5705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en-US" b="1" smtClean="0"/>
              <a:t>        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身体强壮的人们突然被剧烈的高烧所袭击，眼睛发红仿佛喷射出火焰，喉咙或舌头并散发出不自然的恶臭，伴随呕吐和腹泻而来的是可怕的干渴，这时患病者的身体疼痛发炎并转成溃烂，无法入睡或忍受床榻的触碰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......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甚至狗也死于此病，吃了人尸体的乌鸦和大雕也死了。</a:t>
            </a:r>
            <a:endParaRPr lang="en-US" altLang="zh-CN" b="1">
              <a:latin typeface="楷体" pitchFamily="49" charset="-122"/>
              <a:ea typeface="楷体" pitchFamily="49" charset="-122"/>
            </a:endParaRPr>
          </a:p>
          <a:p>
            <a:r>
              <a:rPr lang="en-US" altLang="zh-CN" b="1">
                <a:latin typeface="楷体" pitchFamily="49" charset="-122"/>
                <a:ea typeface="楷体" pitchFamily="49" charset="-122"/>
              </a:rPr>
              <a:t>           ——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修昔底德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伯罗奔尼撒史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》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37285000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/>
              <a:t>伯罗奔尼撒</a:t>
            </a:r>
            <a:r>
              <a:rPr lang="zh-CN" altLang="en-US" smtClean="0"/>
              <a:t>战争</a:t>
            </a:r>
            <a:endParaRPr lang="zh-CN" altLang="en-US"/>
          </a:p>
        </p:txBody>
      </p:sp>
      <p:pic>
        <p:nvPicPr>
          <p:cNvPr id="1026" name="Picture 2" descr="C:\Users\duna\Desktop\faf145986b034635aa139ebe02f71a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1123416"/>
            <a:ext cx="76200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8" descr="伯利克里">
            <a:hlinkClick action="ppaction://noaction"/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183809" y="2876016"/>
            <a:ext cx="2263775" cy="30480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200876"/>
            <a:ext cx="3168352" cy="172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406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1520" y="-171400"/>
            <a:ext cx="7772400" cy="1470025"/>
          </a:xfrm>
        </p:spPr>
        <p:txBody>
          <a:bodyPr/>
          <a:lstStyle/>
          <a:p>
            <a:r>
              <a:rPr lang="zh-CN" altLang="en-US" smtClean="0"/>
              <a:t>黑死病发展示意图</a:t>
            </a:r>
            <a:endParaRPr lang="zh-CN" altLang="en-US"/>
          </a:p>
        </p:txBody>
      </p:sp>
      <p:pic>
        <p:nvPicPr>
          <p:cNvPr id="1026" name="Picture 2" descr="https://img3.doubanio.com/view/note/l/public/p427914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1700808"/>
            <a:ext cx="6960771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46053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-18854" y="1412776"/>
            <a:ext cx="9119516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在黑死病爆发之初，佛罗伦萨政府采取了措施：邻近的感染城市居民不得入境，违者会处以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500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里拉的罚金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b="1">
              <a:latin typeface="楷体" pitchFamily="49" charset="-122"/>
              <a:ea typeface="楷体" pitchFamily="49" charset="-122"/>
            </a:endParaRPr>
          </a:p>
          <a:p>
            <a:r>
              <a:rPr lang="en-US" altLang="zh-CN" b="1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威尼斯成立了卫生委员会。规定外来船只必须控制在港口，如果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30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天没有发现该船人员有患病情况，方可进入贸易区进行贸易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......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还会将与其有过接触的工作人员进行进一步的隔离。除此之外，还设立隔离医院监督疫情的情况，并及时通告。</a:t>
            </a:r>
            <a:endParaRPr lang="zh-CN" altLang="zh-CN" b="1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61065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sz="4000"/>
              <a:t>天谴说</a:t>
            </a:r>
            <a:endParaRPr lang="zh-CN" altLang="en-US" sz="40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686320"/>
          </a:xfrm>
        </p:spPr>
        <p:txBody>
          <a:bodyPr>
            <a:normAutofit/>
          </a:bodyPr>
          <a:lstStyle/>
          <a:p>
            <a:r>
              <a:rPr lang="en-US" altLang="zh-CN" b="1" smtClean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b="1">
                <a:latin typeface="楷体" pitchFamily="49" charset="-122"/>
                <a:ea typeface="楷体" pitchFamily="49" charset="-122"/>
              </a:rPr>
              <a:t>黑死病显然是由于人类的罪孽所引起的，因为他们享受着美好时间，却忘了上帝的恩赐。</a:t>
            </a:r>
            <a:endParaRPr lang="en-US" altLang="zh-CN" b="1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b="1">
                <a:latin typeface="楷体" pitchFamily="49" charset="-122"/>
                <a:ea typeface="楷体" pitchFamily="49" charset="-122"/>
              </a:rPr>
              <a:t>       ——《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黑死病期间的英国社会初揭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》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2678575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3082" y="1484784"/>
            <a:ext cx="9073008" cy="4686320"/>
          </a:xfrm>
        </p:spPr>
        <p:txBody>
          <a:bodyPr/>
          <a:lstStyle/>
          <a:p>
            <a:r>
              <a:rPr lang="zh-CN" altLang="en-US" b="1" smtClean="0"/>
              <a:t>         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我不想变成上帝，或者居在永恒之中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......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属于人的那种光荣对我来就够了。这是我所祈求的一切，我自己是凡人，我只要凡人的的幸福。</a:t>
            </a:r>
            <a:endParaRPr lang="en-US" altLang="zh-CN" b="1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b="1">
                <a:latin typeface="楷体" pitchFamily="49" charset="-122"/>
                <a:ea typeface="楷体" pitchFamily="49" charset="-122"/>
              </a:rPr>
              <a:t>                           ——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比特拉克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5544332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屠呦呦与青蒿素</a:t>
            </a:r>
          </a:p>
        </p:txBody>
      </p:sp>
      <p:pic>
        <p:nvPicPr>
          <p:cNvPr id="2051" name="Picture 3" descr="C:\Users\duna\Desktop\6a63f6246b600c330dc45c6f124c510fd8f9a1dc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4784"/>
            <a:ext cx="4860032" cy="438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1431562"/>
            <a:ext cx="3869675" cy="4453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63960" y="6169332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prstClr val="black"/>
                </a:solidFill>
              </a:rPr>
              <a:t>《</a:t>
            </a:r>
            <a:r>
              <a:rPr lang="zh-CN" altLang="en-US" sz="3200" b="1">
                <a:solidFill>
                  <a:prstClr val="black"/>
                </a:solidFill>
              </a:rPr>
              <a:t>肘后备急方</a:t>
            </a:r>
            <a:r>
              <a:rPr lang="en-US" altLang="zh-CN" sz="3200" b="1">
                <a:solidFill>
                  <a:prstClr val="black"/>
                </a:solidFill>
              </a:rPr>
              <a:t>》</a:t>
            </a:r>
            <a:endParaRPr lang="zh-CN" altLang="en-US" sz="3200" b="1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08104" y="6156672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prstClr val="black"/>
                </a:solidFill>
              </a:rPr>
              <a:t>屠呦呦</a:t>
            </a:r>
            <a:endParaRPr lang="zh-CN" altLang="en-US" sz="3200" b="1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959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08520" y="-171400"/>
            <a:ext cx="8229600" cy="1143000"/>
          </a:xfrm>
        </p:spPr>
        <p:txBody>
          <a:bodyPr/>
          <a:lstStyle/>
          <a:p>
            <a:pPr algn="l"/>
            <a:r>
              <a:rPr lang="zh-CN" altLang="en-US" smtClean="0"/>
              <a:t>二、中医药的成就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half" idx="1"/>
          </p:nvPr>
        </p:nvSpPr>
        <p:spPr>
          <a:xfrm>
            <a:off x="4283968" y="1340768"/>
            <a:ext cx="4038600" cy="4525963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b="1" smtClean="0"/>
              <a:t>望：</a:t>
            </a:r>
            <a:r>
              <a:rPr lang="zh-CN" altLang="en-US" b="1">
                <a:solidFill>
                  <a:srgbClr val="FF0000"/>
                </a:solidFill>
              </a:rPr>
              <a:t>观察</a:t>
            </a:r>
            <a:r>
              <a:rPr lang="zh-CN" altLang="en-US" b="1"/>
              <a:t>病人的发育情况、面色、舌苔、</a:t>
            </a:r>
            <a:r>
              <a:rPr lang="zh-CN" altLang="en-US" b="1" smtClean="0"/>
              <a:t>表情；</a:t>
            </a:r>
            <a:endParaRPr lang="en-US" altLang="zh-CN" b="1" smtClean="0"/>
          </a:p>
          <a:p>
            <a:r>
              <a:rPr lang="zh-CN" altLang="en-US" b="1" smtClean="0"/>
              <a:t>闻：</a:t>
            </a:r>
            <a:r>
              <a:rPr lang="zh-CN" altLang="en-US" b="1">
                <a:solidFill>
                  <a:srgbClr val="FF0000"/>
                </a:solidFill>
              </a:rPr>
              <a:t>听</a:t>
            </a:r>
            <a:r>
              <a:rPr lang="zh-CN" altLang="en-US" b="1"/>
              <a:t>病人的说话声音、咳嗽、喘息，并且嗅出病人的口臭、体臭等气味</a:t>
            </a:r>
            <a:r>
              <a:rPr lang="zh-CN" altLang="en-US" b="1" smtClean="0"/>
              <a:t>；</a:t>
            </a:r>
            <a:endParaRPr lang="en-US" altLang="zh-CN" b="1" smtClean="0"/>
          </a:p>
          <a:p>
            <a:r>
              <a:rPr lang="zh-CN" altLang="en-US" b="1" smtClean="0"/>
              <a:t>问：</a:t>
            </a:r>
            <a:r>
              <a:rPr lang="zh-CN" altLang="en-US" b="1" smtClean="0">
                <a:solidFill>
                  <a:srgbClr val="FF0000"/>
                </a:solidFill>
              </a:rPr>
              <a:t>询问</a:t>
            </a:r>
            <a:r>
              <a:rPr lang="zh-CN" altLang="en-US" b="1"/>
              <a:t>病人自己所感到的症状，以前所患过的</a:t>
            </a:r>
            <a:r>
              <a:rPr lang="zh-CN" altLang="en-US" b="1" smtClean="0"/>
              <a:t>病；</a:t>
            </a:r>
            <a:endParaRPr lang="en-US" altLang="zh-CN" b="1" smtClean="0"/>
          </a:p>
          <a:p>
            <a:r>
              <a:rPr lang="zh-CN" altLang="en-US" b="1" smtClean="0"/>
              <a:t>切：</a:t>
            </a:r>
            <a:r>
              <a:rPr lang="zh-CN" altLang="en-US" b="1" smtClean="0">
                <a:solidFill>
                  <a:srgbClr val="FF0000"/>
                </a:solidFill>
              </a:rPr>
              <a:t>用</a:t>
            </a:r>
            <a:r>
              <a:rPr lang="zh-CN" altLang="en-US" b="1">
                <a:solidFill>
                  <a:srgbClr val="FF0000"/>
                </a:solidFill>
              </a:rPr>
              <a:t>手诊脉</a:t>
            </a:r>
            <a:r>
              <a:rPr lang="zh-CN" altLang="en-US" b="1"/>
              <a:t>或按腹部有没有痞块</a:t>
            </a:r>
            <a:r>
              <a:rPr lang="zh-CN" altLang="en-US" b="1" smtClean="0"/>
              <a:t>。</a:t>
            </a:r>
            <a:endParaRPr lang="zh-CN" altLang="en-US" b="1"/>
          </a:p>
          <a:p>
            <a:endParaRPr lang="en-US" altLang="zh-CN" smtClean="0"/>
          </a:p>
        </p:txBody>
      </p:sp>
      <p:sp>
        <p:nvSpPr>
          <p:cNvPr id="7" name="TextBox 6"/>
          <p:cNvSpPr txBox="1"/>
          <p:nvPr/>
        </p:nvSpPr>
        <p:spPr>
          <a:xfrm>
            <a:off x="1115616" y="5589240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prstClr val="black"/>
                </a:solidFill>
              </a:rPr>
              <a:t>扁鹊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0776" y="1340768"/>
            <a:ext cx="3571875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54069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381000" y="1739900"/>
            <a:ext cx="8382000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smtClean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西汉</a:t>
            </a:r>
            <a:r>
              <a:rPr lang="zh-CN" altLang="en-US" sz="3200" b="1" smtClean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时期</a:t>
            </a:r>
            <a:r>
              <a:rPr lang="zh-CN" altLang="en-US" sz="32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成书，全面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奠定中医理论</a:t>
            </a:r>
            <a:r>
              <a:rPr lang="zh-CN" altLang="en-US" sz="32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的基础。中医学五大核心理论－阴阳五行学说、脏象学说、经络学说、形神学说和天人学说均肇始于此。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5969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CN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黄帝内经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》</a:t>
            </a:r>
            <a:br>
              <a:rPr lang="en-US" altLang="zh-CN" b="1">
                <a:latin typeface="黑体" pitchFamily="49" charset="-122"/>
                <a:ea typeface="黑体" pitchFamily="49" charset="-122"/>
              </a:rPr>
            </a:b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295778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827584" y="5302139"/>
            <a:ext cx="3581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prstClr val="black"/>
                </a:solidFill>
              </a:rPr>
              <a:t>医圣 张仲景</a:t>
            </a:r>
          </a:p>
        </p:txBody>
      </p:sp>
      <p:pic>
        <p:nvPicPr>
          <p:cNvPr id="86023" name="Picture 7" descr="351zhangzhongjing">
            <a:hlinkClick r:id="rId4"/>
          </p:cNvPr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48" r="13890" b="55147"/>
          <a:stretch>
            <a:fillRect/>
          </a:stretch>
        </p:blipFill>
        <p:spPr bwMode="auto">
          <a:xfrm>
            <a:off x="179512" y="512805"/>
            <a:ext cx="3855180" cy="4651361"/>
          </a:xfrm>
          <a:prstGeom prst="rect">
            <a:avLst/>
          </a:prstGeom>
          <a:noFill/>
          <a:ln w="571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544457"/>
            <a:ext cx="3265509" cy="4588056"/>
          </a:xfrm>
          <a:prstGeom prst="rect">
            <a:avLst/>
          </a:prstGeom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859628" y="5447664"/>
            <a:ext cx="38888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b="1" smtClean="0">
                <a:solidFill>
                  <a:prstClr val="black"/>
                </a:solidFill>
              </a:rPr>
              <a:t>《</a:t>
            </a:r>
            <a:r>
              <a:rPr lang="zh-CN" altLang="en-US" sz="3200" b="1" smtClean="0">
                <a:solidFill>
                  <a:prstClr val="black"/>
                </a:solidFill>
              </a:rPr>
              <a:t>伤寒杂病论</a:t>
            </a:r>
            <a:r>
              <a:rPr lang="en-US" altLang="zh-CN" sz="3200" b="1" smtClean="0">
                <a:solidFill>
                  <a:prstClr val="black"/>
                </a:solidFill>
              </a:rPr>
              <a:t>》</a:t>
            </a:r>
            <a:r>
              <a:rPr lang="zh-CN" altLang="en-US" sz="3200" b="1" smtClean="0">
                <a:solidFill>
                  <a:prstClr val="black"/>
                </a:solidFill>
              </a:rPr>
              <a:t>书影</a:t>
            </a:r>
            <a:endParaRPr lang="zh-CN" altLang="en-US" sz="3200" b="1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0926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251520" y="1628800"/>
            <a:ext cx="87630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</a:rPr>
              <a:t>    </a:t>
            </a:r>
            <a:r>
              <a:rPr lang="zh-CN" altLang="en-US" sz="32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提出中医诊断学中的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“六经辨证”</a:t>
            </a:r>
            <a:r>
              <a:rPr lang="zh-CN" altLang="en-US" sz="32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（病分太阳、阳明、少阳、太阴、少阴、厥阴）和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“八纲原理”</a:t>
            </a:r>
            <a:r>
              <a:rPr lang="zh-CN" altLang="en-US" sz="32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（阴、阳、表、里、虚、实、寒、热），确立了中医传统的辨证施治的医疗原则，奠定</a:t>
            </a:r>
            <a:r>
              <a:rPr lang="zh-CN" altLang="en-US" sz="32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中医临床学</a:t>
            </a:r>
            <a:r>
              <a:rPr lang="zh-CN" altLang="en-US" sz="32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的基础。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b="1">
                <a:latin typeface="黑体" pitchFamily="49" charset="-122"/>
                <a:ea typeface="黑体" pitchFamily="49" charset="-122"/>
              </a:rPr>
              <a:t>张仲景和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伤寒杂病论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》    </a:t>
            </a:r>
            <a:br>
              <a:rPr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</a:b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79256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 descr="C:\Users\duna\Desktop\zhenjiutongren_4086013_small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124744"/>
            <a:ext cx="2808312" cy="4445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内容占位符 4"/>
          <p:cNvSpPr>
            <a:spLocks noGrp="1"/>
          </p:cNvSpPr>
          <p:nvPr>
            <p:ph sz="half" idx="2"/>
          </p:nvPr>
        </p:nvSpPr>
        <p:spPr>
          <a:xfrm>
            <a:off x="3851920" y="1484784"/>
            <a:ext cx="4254624" cy="4453955"/>
          </a:xfrm>
        </p:spPr>
        <p:txBody>
          <a:bodyPr/>
          <a:lstStyle/>
          <a:p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</a:rPr>
              <a:t>    北宋时期出现的针灸铜人，是医学教学模型。铜人内部注水，人们用黄蜡密封铜人外表的孔穴，如针灸准确，水从孔穴深处。针灸教学模型的使用，代表了中医针灸学临床实践与教学发展水平。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84027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4" descr="明A1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5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501" y="1052736"/>
            <a:ext cx="2376264" cy="4684192"/>
          </a:xfrm>
          <a:prstGeom prst="rect">
            <a:avLst/>
          </a:prstGeom>
          <a:noFill/>
          <a:ln w="38100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755576" y="5805264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prstClr val="black"/>
                </a:solidFill>
              </a:rPr>
              <a:t>李时珍</a:t>
            </a:r>
          </a:p>
        </p:txBody>
      </p:sp>
      <p:sp>
        <p:nvSpPr>
          <p:cNvPr id="7" name="矩形 6"/>
          <p:cNvSpPr/>
          <p:nvPr/>
        </p:nvSpPr>
        <p:spPr>
          <a:xfrm>
            <a:off x="3419872" y="1343876"/>
            <a:ext cx="5544616" cy="4013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kumimoji="1" lang="zh-CN" altLang="en-US" sz="2800" b="1" smtClean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明朝</a:t>
            </a:r>
            <a:r>
              <a:rPr kumimoji="1" lang="zh-CN" altLang="en-US" sz="28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人。字东壁，晚年号濒湖山人。　　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kumimoji="1" lang="zh-CN" altLang="en-US" sz="28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李时珍在三次科举考试失败之后，决心学医：“身如逆流船，心比铁石坚。望父全儿志，至死不怕难。</a:t>
            </a:r>
            <a:r>
              <a:rPr kumimoji="1" lang="zh-CN" altLang="en-US" sz="2800" b="1" smtClean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kumimoji="1" lang="en-US" altLang="zh-CN" sz="2800" b="1" smtClean="0">
              <a:solidFill>
                <a:prstClr val="black"/>
              </a:solidFill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kumimoji="1" lang="en-US" altLang="zh-CN" sz="28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kumimoji="1" lang="en-US" altLang="zh-CN" sz="2800" b="1" smtClean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1556</a:t>
            </a:r>
            <a:r>
              <a:rPr kumimoji="1" lang="zh-CN" altLang="en-US" sz="28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年被荐送到北京太医院。工作一年后托病辞职。专心致志</a:t>
            </a:r>
            <a:r>
              <a:rPr kumimoji="1" lang="en-US" altLang="zh-CN" sz="28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kumimoji="1" lang="zh-CN" altLang="en-US" sz="28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本草纲目</a:t>
            </a:r>
            <a:r>
              <a:rPr kumimoji="1" lang="en-US" altLang="zh-CN" sz="28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kumimoji="1" lang="zh-CN" altLang="en-US" sz="2800" b="1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的编写工作。</a:t>
            </a:r>
          </a:p>
        </p:txBody>
      </p:sp>
    </p:spTree>
    <p:extLst>
      <p:ext uri="{BB962C8B-B14F-4D97-AF65-F5344CB8AC3E}">
        <p14:creationId xmlns:p14="http://schemas.microsoft.com/office/powerpoint/2010/main" val="32205803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7282" name="Rectangle 2"/>
          <p:cNvSpPr>
            <a:spLocks noChangeArrowheads="1"/>
          </p:cNvSpPr>
          <p:nvPr/>
        </p:nvSpPr>
        <p:spPr bwMode="auto">
          <a:xfrm>
            <a:off x="762000" y="827088"/>
            <a:ext cx="2362200" cy="6762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收入药物</a:t>
            </a:r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83" name="Rectangle 3"/>
          <p:cNvSpPr>
            <a:spLocks noChangeArrowheads="1"/>
          </p:cNvSpPr>
          <p:nvPr/>
        </p:nvSpPr>
        <p:spPr bwMode="auto">
          <a:xfrm>
            <a:off x="3124200" y="827088"/>
            <a:ext cx="5410200" cy="6762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en-US" altLang="zh-CN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1892</a:t>
            </a:r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种</a:t>
            </a:r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84" name="Rectangle 4"/>
          <p:cNvSpPr>
            <a:spLocks noChangeArrowheads="1"/>
          </p:cNvSpPr>
          <p:nvPr/>
        </p:nvSpPr>
        <p:spPr bwMode="auto">
          <a:xfrm>
            <a:off x="762000" y="1503363"/>
            <a:ext cx="2362200" cy="6762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新增药物</a:t>
            </a:r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85" name="Rectangle 5"/>
          <p:cNvSpPr>
            <a:spLocks noChangeArrowheads="1"/>
          </p:cNvSpPr>
          <p:nvPr/>
        </p:nvSpPr>
        <p:spPr bwMode="auto">
          <a:xfrm>
            <a:off x="3124200" y="1503363"/>
            <a:ext cx="5410200" cy="6762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en-US" altLang="zh-CN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  374</a:t>
            </a:r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种</a:t>
            </a:r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86" name="Rectangle 6"/>
          <p:cNvSpPr>
            <a:spLocks noChangeArrowheads="1"/>
          </p:cNvSpPr>
          <p:nvPr/>
        </p:nvSpPr>
        <p:spPr bwMode="auto">
          <a:xfrm>
            <a:off x="762000" y="4267200"/>
            <a:ext cx="2362200" cy="6778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收入医方</a:t>
            </a:r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87" name="Rectangle 7"/>
          <p:cNvSpPr>
            <a:spLocks noChangeArrowheads="1"/>
          </p:cNvSpPr>
          <p:nvPr/>
        </p:nvSpPr>
        <p:spPr bwMode="auto">
          <a:xfrm>
            <a:off x="3124200" y="4271963"/>
            <a:ext cx="5410200" cy="67786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en-US" altLang="zh-CN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11096</a:t>
            </a:r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个</a:t>
            </a:r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88" name="Rectangle 8"/>
          <p:cNvSpPr>
            <a:spLocks noChangeArrowheads="1"/>
          </p:cNvSpPr>
          <p:nvPr/>
        </p:nvSpPr>
        <p:spPr bwMode="auto">
          <a:xfrm>
            <a:off x="762000" y="3589338"/>
            <a:ext cx="2362200" cy="6762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插   图</a:t>
            </a:r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89" name="Rectangle 9"/>
          <p:cNvSpPr>
            <a:spLocks noChangeArrowheads="1"/>
          </p:cNvSpPr>
          <p:nvPr/>
        </p:nvSpPr>
        <p:spPr bwMode="auto">
          <a:xfrm>
            <a:off x="3124200" y="3581400"/>
            <a:ext cx="5410200" cy="6762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en-US" altLang="zh-CN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1000</a:t>
            </a:r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多幅</a:t>
            </a:r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90" name="Rectangle 10"/>
          <p:cNvSpPr>
            <a:spLocks noChangeArrowheads="1"/>
          </p:cNvSpPr>
          <p:nvPr/>
        </p:nvSpPr>
        <p:spPr bwMode="auto">
          <a:xfrm>
            <a:off x="762000" y="4960938"/>
            <a:ext cx="2362200" cy="67786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字    数</a:t>
            </a:r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91" name="Rectangle 11"/>
          <p:cNvSpPr>
            <a:spLocks noChangeArrowheads="1"/>
          </p:cNvSpPr>
          <p:nvPr/>
        </p:nvSpPr>
        <p:spPr bwMode="auto">
          <a:xfrm>
            <a:off x="3124200" y="4967288"/>
            <a:ext cx="5410200" cy="67786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en-US" altLang="zh-CN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190 </a:t>
            </a:r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万字</a:t>
            </a:r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92" name="Rectangle 12"/>
          <p:cNvSpPr>
            <a:spLocks noGrp="1" noChangeArrowheads="1"/>
          </p:cNvSpPr>
          <p:nvPr>
            <p:ph type="title"/>
          </p:nvPr>
        </p:nvSpPr>
        <p:spPr>
          <a:xfrm>
            <a:off x="838200" y="-152400"/>
            <a:ext cx="77724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r>
              <a:rPr lang="en-US" altLang="zh-CN" sz="4000" b="1">
                <a:solidFill>
                  <a:schemeClr val="tx1"/>
                </a:solidFill>
                <a:ea typeface="黑体" pitchFamily="49" charset="-122"/>
              </a:rPr>
              <a:t>《</a:t>
            </a:r>
            <a:r>
              <a:rPr lang="zh-CN" altLang="en-US" sz="4000" b="1">
                <a:solidFill>
                  <a:schemeClr val="tx1"/>
                </a:solidFill>
                <a:ea typeface="黑体" pitchFamily="49" charset="-122"/>
              </a:rPr>
              <a:t>本草纲目</a:t>
            </a:r>
            <a:r>
              <a:rPr lang="en-US" altLang="zh-CN" sz="4000" b="1">
                <a:solidFill>
                  <a:schemeClr val="tx1"/>
                </a:solidFill>
                <a:ea typeface="黑体" pitchFamily="49" charset="-122"/>
              </a:rPr>
              <a:t>》</a:t>
            </a:r>
            <a:endParaRPr kumimoji="1" lang="en-US" altLang="zh-CN" sz="4000" b="1">
              <a:solidFill>
                <a:schemeClr val="tx1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97293" name="Rectangle 13"/>
          <p:cNvSpPr>
            <a:spLocks noChangeArrowheads="1"/>
          </p:cNvSpPr>
          <p:nvPr/>
        </p:nvSpPr>
        <p:spPr bwMode="auto">
          <a:xfrm>
            <a:off x="762000" y="2185988"/>
            <a:ext cx="2362200" cy="13954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3600" b="1">
                <a:solidFill>
                  <a:prstClr val="black"/>
                </a:solidFill>
                <a:latin typeface="Times New Roman" pitchFamily="18" charset="0"/>
                <a:ea typeface="方正大黑简体" pitchFamily="2" charset="-122"/>
              </a:rPr>
              <a:t>记述内容</a:t>
            </a:r>
          </a:p>
          <a:p>
            <a:pPr algn="ctr"/>
            <a:endParaRPr kumimoji="1" lang="zh-CN" altLang="en-US" sz="1000">
              <a:solidFill>
                <a:prstClr val="black"/>
              </a:solidFill>
              <a:latin typeface="Times New Roman" pitchFamily="18" charset="0"/>
            </a:endParaRPr>
          </a:p>
          <a:p>
            <a:pPr algn="ctr" eaLnBrk="0" hangingPunct="0"/>
            <a:endParaRPr kumimoji="1" lang="en-US" altLang="zh-CN" sz="240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97294" name="Rectangle 14"/>
          <p:cNvSpPr>
            <a:spLocks noChangeArrowheads="1"/>
          </p:cNvSpPr>
          <p:nvPr/>
        </p:nvSpPr>
        <p:spPr bwMode="auto">
          <a:xfrm>
            <a:off x="3124200" y="2185988"/>
            <a:ext cx="5410200" cy="13954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kumimoji="1" lang="zh-CN" altLang="en-US" sz="3200" b="1">
                <a:solidFill>
                  <a:prstClr val="black"/>
                </a:solidFill>
                <a:latin typeface="宋体" panose="02010600030101010101" pitchFamily="2" charset="-122"/>
              </a:rPr>
              <a:t>性、味、主治、用药法则、方剂、配伍、产地、形态、采集、炮制</a:t>
            </a:r>
          </a:p>
        </p:txBody>
      </p:sp>
    </p:spTree>
    <p:extLst>
      <p:ext uri="{BB962C8B-B14F-4D97-AF65-F5344CB8AC3E}">
        <p14:creationId xmlns:p14="http://schemas.microsoft.com/office/powerpoint/2010/main" val="1992146428"/>
      </p:ext>
    </p:extLst>
  </p:cSld>
  <p:clrMapOvr>
    <a:masterClrMapping/>
  </p:clrMapOvr>
  <p:transition spd="slow" advClick="0"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910650"/>
            <a:ext cx="723900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-19542"/>
            <a:ext cx="8371836" cy="1143000"/>
          </a:xfrm>
        </p:spPr>
        <p:txBody>
          <a:bodyPr>
            <a:norm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ea typeface="黑体" pitchFamily="49" charset="-122"/>
              </a:rPr>
              <a:t>中西医结合</a:t>
            </a:r>
            <a:endParaRPr lang="zh-CN" altLang="en-US" sz="40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14748" y="6273225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prstClr val="black"/>
                </a:solidFill>
              </a:rPr>
              <a:t>伦敦同仁堂</a:t>
            </a:r>
          </a:p>
        </p:txBody>
      </p:sp>
    </p:spTree>
    <p:extLst>
      <p:ext uri="{BB962C8B-B14F-4D97-AF65-F5344CB8AC3E}">
        <p14:creationId xmlns:p14="http://schemas.microsoft.com/office/powerpoint/2010/main" val="3816115838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411722"/>
              </p:ext>
            </p:extLst>
          </p:nvPr>
        </p:nvGraphicFramePr>
        <p:xfrm>
          <a:off x="430831" y="1393464"/>
          <a:ext cx="7202217" cy="4384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9"/>
                <a:gridCol w="2448272"/>
                <a:gridCol w="2521696"/>
              </a:tblGrid>
              <a:tr h="502758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02759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4581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0900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88032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92990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02759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50085"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26010" y="1468279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时期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62290" y="139346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人物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82728" y="139346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贡献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010" y="1973164"/>
            <a:ext cx="1089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战国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11152" y="197316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扁鹊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1964" y="1929944"/>
            <a:ext cx="1734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望闻问切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6703" y="2496041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西汉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2080" y="2395060"/>
            <a:ext cx="1832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prstClr val="black"/>
                </a:solidFill>
              </a:rPr>
              <a:t>《</a:t>
            </a:r>
            <a:r>
              <a:rPr lang="zh-CN" altLang="en-US" sz="2400" b="1" smtClean="0">
                <a:solidFill>
                  <a:prstClr val="black"/>
                </a:solidFill>
              </a:rPr>
              <a:t>黄帝内经</a:t>
            </a:r>
            <a:r>
              <a:rPr lang="en-US" altLang="zh-CN" sz="2400" b="1" smtClean="0">
                <a:solidFill>
                  <a:prstClr val="black"/>
                </a:solidFill>
              </a:rPr>
              <a:t>》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02508" y="3569273"/>
            <a:ext cx="2537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唐代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9632" y="305474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东汉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9655" y="4135579"/>
            <a:ext cx="3043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宋代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05352" y="3569273"/>
            <a:ext cx="1915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prstClr val="black"/>
                </a:solidFill>
              </a:rPr>
              <a:t>《</a:t>
            </a:r>
            <a:r>
              <a:rPr lang="zh-CN" altLang="en-US" sz="2400" b="1" smtClean="0">
                <a:solidFill>
                  <a:prstClr val="black"/>
                </a:solidFill>
              </a:rPr>
              <a:t>新修本草</a:t>
            </a:r>
            <a:r>
              <a:rPr lang="en-US" altLang="zh-CN" sz="2400" b="1" smtClean="0">
                <a:solidFill>
                  <a:prstClr val="black"/>
                </a:solidFill>
              </a:rPr>
              <a:t>》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71409" y="30926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张仲景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05352" y="2989464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prstClr val="black"/>
                </a:solidFill>
              </a:rPr>
              <a:t>《</a:t>
            </a:r>
            <a:r>
              <a:rPr lang="zh-CN" altLang="en-US" sz="2400" b="1" smtClean="0">
                <a:solidFill>
                  <a:prstClr val="black"/>
                </a:solidFill>
              </a:rPr>
              <a:t>伤寒杂病论</a:t>
            </a:r>
            <a:r>
              <a:rPr lang="en-US" altLang="zh-CN" sz="2400" b="1" smtClean="0">
                <a:solidFill>
                  <a:prstClr val="black"/>
                </a:solidFill>
              </a:rPr>
              <a:t>》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13324" y="4099782"/>
            <a:ext cx="1832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针灸铜人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46986" y="4734653"/>
            <a:ext cx="3276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明代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18537" y="4660823"/>
            <a:ext cx="3043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李时珍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01704" y="4663736"/>
            <a:ext cx="3043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prstClr val="black"/>
                </a:solidFill>
              </a:rPr>
              <a:t>《</a:t>
            </a:r>
            <a:r>
              <a:rPr lang="zh-CN" altLang="en-US" sz="2400" b="1" smtClean="0">
                <a:solidFill>
                  <a:prstClr val="black"/>
                </a:solidFill>
              </a:rPr>
              <a:t>本草纲目</a:t>
            </a:r>
            <a:r>
              <a:rPr lang="en-US" altLang="zh-CN" sz="2400" b="1" smtClean="0">
                <a:solidFill>
                  <a:prstClr val="black"/>
                </a:solidFill>
              </a:rPr>
              <a:t>》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9605" y="5313023"/>
            <a:ext cx="3276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新中国成立后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98612" y="5192499"/>
            <a:ext cx="3276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prstClr val="black"/>
                </a:solidFill>
              </a:rPr>
              <a:t>中西医结合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24" name="标题 23"/>
          <p:cNvSpPr>
            <a:spLocks noGrp="1"/>
          </p:cNvSpPr>
          <p:nvPr>
            <p:ph type="title"/>
          </p:nvPr>
        </p:nvSpPr>
        <p:spPr>
          <a:xfrm>
            <a:off x="53908" y="179240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中医药的成就</a:t>
            </a:r>
          </a:p>
        </p:txBody>
      </p:sp>
    </p:spTree>
    <p:extLst>
      <p:ext uri="{BB962C8B-B14F-4D97-AF65-F5344CB8AC3E}">
        <p14:creationId xmlns:p14="http://schemas.microsoft.com/office/powerpoint/2010/main" val="3048661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481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/>
              <a:t>三、西医在中国的</a:t>
            </a:r>
            <a:r>
              <a:rPr lang="zh-CN" altLang="en-US" smtClean="0"/>
              <a:t>传播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407" y="1422883"/>
            <a:ext cx="4310073" cy="344486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9574" y="848739"/>
            <a:ext cx="3444866" cy="459315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821250" y="5512876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smtClean="0">
                <a:solidFill>
                  <a:prstClr val="black"/>
                </a:solidFill>
              </a:rPr>
              <a:t>剖腹出儿</a:t>
            </a:r>
            <a:endParaRPr lang="zh-CN" altLang="en-US" sz="3200" b="1">
              <a:solidFill>
                <a:prstClr val="black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84168" y="5445224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smtClean="0">
                <a:solidFill>
                  <a:prstClr val="black"/>
                </a:solidFill>
              </a:rPr>
              <a:t>妙手割瘤</a:t>
            </a:r>
            <a:endParaRPr lang="zh-CN" altLang="en-US" sz="3200" b="1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538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548680"/>
            <a:ext cx="8424936" cy="4686320"/>
          </a:xfrm>
        </p:spPr>
        <p:txBody>
          <a:bodyPr>
            <a:noAutofit/>
          </a:bodyPr>
          <a:lstStyle/>
          <a:p>
            <a:r>
              <a:rPr lang="zh-CN" altLang="en-US" b="1" smtClean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西医刚进入中国，有人认为是“妖术”，坊间还有洋医生“挖眼珠子配药”的传说。因此，既是声明是免费医治。医局开业首日仍无人求诊。</a:t>
            </a:r>
            <a:endParaRPr lang="en-US" altLang="zh-CN" b="1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>
                <a:latin typeface="楷体" pitchFamily="49" charset="-122"/>
                <a:ea typeface="楷体" pitchFamily="49" charset="-122"/>
              </a:rPr>
              <a:t>    一天，一名衣衫褴褛的男子求医。经检查，医生认为非截肢不可。一听要动手术，该男子吓得面如土色，死活不答应。医生苦苦相劝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更拿出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50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大洋要他收下。眼见快挺不住了，该男子才勉强同意。医生马上为其开刀，术后男子很快痊愈了。</a:t>
            </a:r>
            <a:endParaRPr lang="en-US" altLang="zh-CN" b="1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lang="en-US" altLang="zh-CN" b="1">
                <a:latin typeface="楷体" pitchFamily="49" charset="-122"/>
                <a:ea typeface="楷体" pitchFamily="49" charset="-122"/>
              </a:rPr>
              <a:t>                        ——《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南方日报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》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83717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412776"/>
            <a:ext cx="8229600" cy="4686320"/>
          </a:xfrm>
        </p:spPr>
        <p:txBody>
          <a:bodyPr>
            <a:normAutofit fontScale="92500"/>
          </a:bodyPr>
          <a:lstStyle/>
          <a:p>
            <a:r>
              <a:rPr lang="en-US" altLang="zh-CN" sz="3500" b="1" smtClean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根据条约规定</a:t>
            </a:r>
            <a:r>
              <a:rPr lang="en-US" altLang="zh-CN" sz="3500" b="1">
                <a:latin typeface="楷体" pitchFamily="49" charset="-122"/>
                <a:ea typeface="楷体" pitchFamily="49" charset="-122"/>
              </a:rPr>
              <a:t> ,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外国人有权在华行医和开设医馆</a:t>
            </a:r>
            <a:r>
              <a:rPr lang="en-US" altLang="zh-CN" sz="3500" b="1">
                <a:latin typeface="楷体" pitchFamily="49" charset="-122"/>
                <a:ea typeface="楷体" pitchFamily="49" charset="-122"/>
              </a:rPr>
              <a:t> , 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西方医学在华影</a:t>
            </a:r>
            <a:r>
              <a:rPr lang="zh-CN" altLang="en-US" sz="3500" b="1">
                <a:latin typeface="楷体" pitchFamily="49" charset="-122"/>
                <a:ea typeface="楷体" pitchFamily="49" charset="-122"/>
              </a:rPr>
              <a:t>响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随之得到迅速扩大。一方面</a:t>
            </a:r>
            <a:r>
              <a:rPr lang="en-US" altLang="zh-CN" sz="3500" b="1">
                <a:latin typeface="楷体" pitchFamily="49" charset="-122"/>
                <a:ea typeface="楷体" pitchFamily="49" charset="-122"/>
              </a:rPr>
              <a:t> , 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教会在通商口岸设立了医院</a:t>
            </a:r>
            <a:r>
              <a:rPr lang="en-US" altLang="zh-CN" sz="3500" b="1">
                <a:latin typeface="楷体" pitchFamily="49" charset="-122"/>
                <a:ea typeface="楷体" pitchFamily="49" charset="-122"/>
              </a:rPr>
              <a:t> , 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给予中国各阶层民众以医疗上的福利</a:t>
            </a:r>
            <a:r>
              <a:rPr lang="en-US" altLang="zh-CN" sz="3500" b="1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3500" b="1">
                <a:latin typeface="楷体" pitchFamily="49" charset="-122"/>
                <a:ea typeface="楷体" pitchFamily="49" charset="-122"/>
              </a:rPr>
              <a:t>；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另一方面</a:t>
            </a:r>
            <a:r>
              <a:rPr lang="en-US" altLang="zh-CN" sz="3500" b="1">
                <a:latin typeface="楷体" pitchFamily="49" charset="-122"/>
                <a:ea typeface="楷体" pitchFamily="49" charset="-122"/>
              </a:rPr>
              <a:t> ,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传教士</a:t>
            </a:r>
            <a:r>
              <a:rPr lang="zh-CN" altLang="en-US" sz="3500" b="1"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医生多方努力</a:t>
            </a:r>
            <a:r>
              <a:rPr lang="en-US" altLang="zh-CN" sz="3500" b="1">
                <a:latin typeface="楷体" pitchFamily="49" charset="-122"/>
                <a:ea typeface="楷体" pitchFamily="49" charset="-122"/>
              </a:rPr>
              <a:t> , 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积极推进西方医学理论 </a:t>
            </a:r>
            <a:r>
              <a:rPr lang="zh-CN" altLang="en-US" sz="3500" b="1"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zh-CN" sz="3500" b="1">
                <a:latin typeface="楷体" pitchFamily="49" charset="-122"/>
                <a:ea typeface="楷体" pitchFamily="49" charset="-122"/>
              </a:rPr>
              <a:t>医疗技术在中国的广泛传播 。</a:t>
            </a:r>
            <a:endParaRPr lang="en-US" altLang="zh-CN" sz="3500" b="1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3500" b="1">
                <a:latin typeface="楷体" pitchFamily="49" charset="-122"/>
                <a:ea typeface="楷体" pitchFamily="49" charset="-122"/>
              </a:rPr>
              <a:t>                ——《</a:t>
            </a:r>
            <a:r>
              <a:rPr lang="zh-CN" altLang="en-US" sz="3500" b="1">
                <a:latin typeface="楷体" pitchFamily="49" charset="-122"/>
                <a:ea typeface="楷体" pitchFamily="49" charset="-122"/>
              </a:rPr>
              <a:t>西医的西学东渐</a:t>
            </a:r>
            <a:r>
              <a:rPr lang="en-US" altLang="zh-CN" sz="3500" b="1">
                <a:latin typeface="楷体" pitchFamily="49" charset="-122"/>
                <a:ea typeface="楷体" pitchFamily="49" charset="-122"/>
              </a:rPr>
              <a:t>》</a:t>
            </a:r>
            <a:endParaRPr lang="zh-CN" altLang="zh-CN" sz="3500" b="1">
              <a:latin typeface="楷体" pitchFamily="49" charset="-122"/>
              <a:ea typeface="楷体" pitchFamily="49" charset="-122"/>
            </a:endParaRPr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854945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内容占位符 4"/>
          <p:cNvSpPr>
            <a:spLocks noGrp="1"/>
          </p:cNvSpPr>
          <p:nvPr>
            <p:ph sz="half" idx="2"/>
          </p:nvPr>
        </p:nvSpPr>
        <p:spPr>
          <a:xfrm>
            <a:off x="4427984" y="1556792"/>
            <a:ext cx="4392488" cy="4525963"/>
          </a:xfrm>
        </p:spPr>
        <p:txBody>
          <a:bodyPr>
            <a:normAutofit/>
          </a:bodyPr>
          <a:lstStyle/>
          <a:p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    建成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于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1910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年的京师自来水厂，用于接收水厂处理后的水，将水沉淀消毒后送入清水池。具有巴洛克风格的欧式建筑，运用了糯米灌浆、磨砖对缝等中国传统手法。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1828664"/>
            <a:ext cx="4032448" cy="361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994431" y="5445224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smtClean="0">
                <a:solidFill>
                  <a:prstClr val="black"/>
                </a:solidFill>
              </a:rPr>
              <a:t>来水亭</a:t>
            </a:r>
            <a:endParaRPr lang="zh-CN" altLang="en-US" sz="3200" b="1">
              <a:solidFill>
                <a:prstClr val="black"/>
              </a:solidFill>
            </a:endParaRPr>
          </a:p>
        </p:txBody>
      </p:sp>
      <p:pic>
        <p:nvPicPr>
          <p:cNvPr id="1027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388600" y="11925300"/>
            <a:ext cx="406400" cy="3683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2769823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8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_rels/theme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jpeg" /></Relationships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Arial"/>
        <a:cs typeface="Arial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Arial"/>
        <a:cs typeface="Arial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97</Paragraphs>
  <Slides>27</Slides>
  <Notes>15</Notes>
  <TotalTime>14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39">
      <vt:lpstr>Arial</vt:lpstr>
      <vt:lpstr>Calibri</vt:lpstr>
      <vt:lpstr>Wingdings 2</vt:lpstr>
      <vt:lpstr>Franklin Gothic Medium</vt:lpstr>
      <vt:lpstr>Franklin Gothic Book</vt:lpstr>
      <vt:lpstr>楷体</vt:lpstr>
      <vt:lpstr>Wingdings</vt:lpstr>
      <vt:lpstr>宋体</vt:lpstr>
      <vt:lpstr>黑体</vt:lpstr>
      <vt:lpstr>Times New Roman</vt:lpstr>
      <vt:lpstr>方正大黑简体</vt:lpstr>
      <vt:lpstr>Office 主题</vt:lpstr>
      <vt:lpstr>第14课     古代的疫病与医学成就</vt:lpstr>
      <vt:lpstr>诺如病毒</vt:lpstr>
      <vt:lpstr>一、古代的疫病</vt:lpstr>
      <vt:lpstr>清初期天花的状况</vt:lpstr>
      <vt:lpstr>PowerPoint Presentation</vt:lpstr>
      <vt:lpstr>PowerPoint Presentation</vt:lpstr>
      <vt:lpstr>PowerPoint Presentation</vt:lpstr>
      <vt:lpstr>PowerPoint Presentation</vt:lpstr>
      <vt:lpstr>伯罗奔尼撒战争</vt:lpstr>
      <vt:lpstr>黑死病发展示意图</vt:lpstr>
      <vt:lpstr>PowerPoint Presentation</vt:lpstr>
      <vt:lpstr>天谴说</vt:lpstr>
      <vt:lpstr>PowerPoint Presentation</vt:lpstr>
      <vt:lpstr>屠呦呦与青蒿素</vt:lpstr>
      <vt:lpstr>二、中医药的成就</vt:lpstr>
      <vt:lpstr>《黄帝内经》</vt:lpstr>
      <vt:lpstr>PowerPoint Presentation</vt:lpstr>
      <vt:lpstr>张仲景和《伤寒杂病论》    </vt:lpstr>
      <vt:lpstr>PowerPoint Presentation</vt:lpstr>
      <vt:lpstr>PowerPoint Presentation</vt:lpstr>
      <vt:lpstr>《本草纲目》</vt:lpstr>
      <vt:lpstr>中西医结合</vt:lpstr>
      <vt:lpstr>中医药的成就</vt:lpstr>
      <vt:lpstr>三、西医在中国的传播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2018-12-19T05:29:55Z</dcterms:created>
  <dcterms:modified xsi:type="dcterms:W3CDTF">2020-07-05T03:05:50Z</dcterms:modified>
</cp:coreProperties>
</file>