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s>
</file>

<file path=ppt/presentation.xml><?xml version="1.0" encoding="utf-8"?>
<!--Generated by Aspose.Slides for .NET 20.4-->
<p:presentation xmlns:r="http://schemas.openxmlformats.org/officeDocument/2006/relationships" xmlns:a="http://schemas.openxmlformats.org/drawingml/2006/main" xmlns:p="http://schemas.openxmlformats.org/presentationml/2006/main">
  <p:sldMasterIdLst>
    <p:sldMasterId id="2147483648" r:id="rId1"/>
  </p:sldMasterIdLst>
  <p:notesMasterIdLst>
    <p:notesMasterId r:id="rId2"/>
  </p:notesMasterIdLst>
  <p:sldIdLst>
    <p:sldId id="259" r:id="rId3"/>
    <p:sldId id="260" r:id="rId4"/>
    <p:sldId id="258" r:id="rId5"/>
    <p:sldId id="406" r:id="rId6"/>
    <p:sldId id="407" r:id="rId7"/>
    <p:sldId id="408" r:id="rId8"/>
    <p:sldId id="410" r:id="rId9"/>
    <p:sldId id="411" r:id="rId10"/>
    <p:sldId id="412" r:id="rId11"/>
    <p:sldId id="413" r:id="rId12"/>
    <p:sldId id="414" r:id="rId13"/>
    <p:sldId id="416" r:id="rId14"/>
    <p:sldId id="415" r:id="rId15"/>
    <p:sldId id="417" r:id="rId16"/>
    <p:sldId id="419" r:id="rId17"/>
    <p:sldId id="420" r:id="rId18"/>
    <p:sldId id="422" r:id="rId19"/>
    <p:sldId id="421" r:id="rId20"/>
    <p:sldId id="423" r:id="rId21"/>
    <p:sldId id="424" r:id="rId22"/>
    <p:sldId id="425" r:id="rId23"/>
    <p:sldId id="426" r:id="rId24"/>
    <p:sldId id="427" r:id="rId25"/>
    <p:sldId id="428" r:id="rId26"/>
    <p:sldId id="429" r:id="rId27"/>
    <p:sldId id="430" r:id="rId28"/>
    <p:sldId id="432" r:id="rId29"/>
    <p:sldId id="434" r:id="rId30"/>
    <p:sldId id="435" r:id="rId31"/>
    <p:sldId id="436" r:id="rId32"/>
    <p:sldId id="437" r:id="rId33"/>
    <p:sldId id="438" r:id="rId34"/>
    <p:sldId id="439" r:id="rId35"/>
    <p:sldId id="440" r:id="rId36"/>
    <p:sldId id="441" r:id="rId37"/>
    <p:sldId id="442" r:id="rId38"/>
    <p:sldId id="443" r:id="rId39"/>
    <p:sldId id="444" r:id="rId40"/>
    <p:sldId id="445" r:id="rId41"/>
    <p:sldId id="446" r:id="rId42"/>
    <p:sldId id="447" r:id="rId43"/>
    <p:sldId id="448" r:id="rId44"/>
    <p:sldId id="449" r:id="rId45"/>
    <p:sldId id="450" r:id="rId46"/>
    <p:sldId id="451" r:id="rId47"/>
    <p:sldId id="453" r:id="rId48"/>
    <p:sldId id="454" r:id="rId49"/>
    <p:sldId id="455" r:id="rId50"/>
    <p:sldId id="456" r:id="rId51"/>
    <p:sldId id="457" r:id="rId52"/>
    <p:sldId id="458" r:id="rId53"/>
  </p:sldIdLst>
  <p:sldSz cx="11880850" cy="6858000"/>
  <p:notesSz cx="6858000" cy="9144000"/>
  <p:custDataLst>
    <p:tags r:id="rId5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fontRef idx="minor">
          <a:prstClr val="black"/>
        </a:fontRef>
        <a:schemeClr val="lt1"/>
      </a:tcTxStyle>
      <a:tcStyle>
        <a:fill>
          <a:solidFill>
            <a:schemeClr val="accent1"/>
          </a:solidFill>
        </a:fill>
      </a:tcStyle>
    </a:lastCol>
    <a:firstCol>
      <a:tcTxStyle b="on">
        <a:fontRef idx="minor">
          <a:prstClr val="black"/>
        </a:fontRef>
        <a:schemeClr val="lt1"/>
      </a:tcTxStyle>
      <a:tcStyle>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snapToGrid="0">
      <p:cViewPr varScale="1">
        <p:scale>
          <a:sx n="82" d="100"/>
          <a:sy n="82" d="100"/>
        </p:scale>
        <p:origin x="-773" y="-86"/>
      </p:cViewPr>
      <p:guideLst>
        <p:guide orient="horz" pos="2085"/>
        <p:guide pos="3742"/>
      </p:guideLst>
    </p:cSldViewPr>
  </p:slideViewPr>
  <p:notesTextViewPr>
    <p:cViewPr>
      <p:scale>
        <a:sx n="100" d="100"/>
        <a:sy n="100" d="100"/>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 Type="http://schemas.openxmlformats.org/officeDocument/2006/relationships/slide" Target="slides/slide1.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 Type="http://schemas.openxmlformats.org/officeDocument/2006/relationships/slide" Target="slides/slide2.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slide" Target="slides/slide40.xml" /><Relationship Id="rId43" Type="http://schemas.openxmlformats.org/officeDocument/2006/relationships/slide" Target="slides/slide41.xml" /><Relationship Id="rId44" Type="http://schemas.openxmlformats.org/officeDocument/2006/relationships/slide" Target="slides/slide42.xml" /><Relationship Id="rId45" Type="http://schemas.openxmlformats.org/officeDocument/2006/relationships/slide" Target="slides/slide43.xml" /><Relationship Id="rId46" Type="http://schemas.openxmlformats.org/officeDocument/2006/relationships/slide" Target="slides/slide44.xml" /><Relationship Id="rId47" Type="http://schemas.openxmlformats.org/officeDocument/2006/relationships/slide" Target="slides/slide45.xml" /><Relationship Id="rId48" Type="http://schemas.openxmlformats.org/officeDocument/2006/relationships/slide" Target="slides/slide46.xml" /><Relationship Id="rId49" Type="http://schemas.openxmlformats.org/officeDocument/2006/relationships/slide" Target="slides/slide47.xml" /><Relationship Id="rId5" Type="http://schemas.openxmlformats.org/officeDocument/2006/relationships/slide" Target="slides/slide3.xml" /><Relationship Id="rId50" Type="http://schemas.openxmlformats.org/officeDocument/2006/relationships/slide" Target="slides/slide48.xml" /><Relationship Id="rId51" Type="http://schemas.openxmlformats.org/officeDocument/2006/relationships/slide" Target="slides/slide49.xml" /><Relationship Id="rId52" Type="http://schemas.openxmlformats.org/officeDocument/2006/relationships/slide" Target="slides/slide50.xml" /><Relationship Id="rId53" Type="http://schemas.openxmlformats.org/officeDocument/2006/relationships/slide" Target="slides/slide51.xml" /><Relationship Id="rId54" Type="http://schemas.openxmlformats.org/officeDocument/2006/relationships/tags" Target="tags/tag5.xml" /><Relationship Id="rId55" Type="http://schemas.openxmlformats.org/officeDocument/2006/relationships/presProps" Target="presProps.xml" /><Relationship Id="rId56" Type="http://schemas.openxmlformats.org/officeDocument/2006/relationships/viewProps" Target="viewProps.xml" /><Relationship Id="rId57" Type="http://schemas.openxmlformats.org/officeDocument/2006/relationships/theme" Target="theme/theme1.xml" /><Relationship Id="rId58" Type="http://schemas.openxmlformats.org/officeDocument/2006/relationships/tableStyles" Target="tableStyles.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defPPr/>
            <a:lvl1pPr algn="l">
              <a:defRPr sz="1200"/>
            </a:lvl1pPr>
          </a:lstStyle>
          <a:p>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defPPr/>
            <a:lvl1pPr algn="r">
              <a:defRPr sz="1200"/>
            </a:lvl1pPr>
          </a:lstStyle>
          <a:p>
            <a:pPr/>
            <a:fld id="{2C09B65F-474A-4335-96C2-5BF5A69B30E6}" type="datetimeFigureOut">
              <a:rPr lang="zh-CN" altLang="en-US" smtClean="0"/>
              <a:pPr/>
              <a:t/>
            </a:fld>
            <a:endParaRPr lang="zh-CN" altLang="en-US"/>
          </a:p>
        </p:txBody>
      </p:sp>
      <p:sp>
        <p:nvSpPr>
          <p:cNvPr id="4" name="幻灯片图像占位符 3"/>
          <p:cNvSpPr>
            <a:spLocks noGrp="1" noRot="1" noChangeAspect="1"/>
          </p:cNvSpPr>
          <p:nvPr>
            <p:ph type="sldImg" idx="2"/>
          </p:nvPr>
        </p:nvSpPr>
        <p:spPr>
          <a:xfrm>
            <a:off x="458788" y="685800"/>
            <a:ext cx="5940425" cy="3429000"/>
          </a:xfrm>
          <a:prstGeom prst="rect">
            <a:avLst/>
          </a:prstGeom>
          <a:noFill/>
          <a:ln w="12700">
            <a:solidFill>
              <a:prstClr val="black"/>
            </a:solidFill>
          </a:ln>
        </p:spPr>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defPPr/>
            <a:lvl1pPr algn="l">
              <a:defRPr sz="1200"/>
            </a:lvl1pPr>
          </a:lstStyle>
          <a:p>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defPPr/>
            <a:lvl1pPr algn="r">
              <a:defRPr sz="1200"/>
            </a:lvl1pPr>
          </a:lstStyle>
          <a:p>
            <a:pPr/>
            <a:fld id="{725B1DE9-CFBC-4348-B3AB-F71BD8BC7F5F}" type="slidenum">
              <a:rPr lang="zh-CN" altLang="en-US" smtClean="0"/>
              <a:pPr/>
              <a:t/>
            </a:fld>
            <a:endParaRPr lang="zh-CN" altLang="en-US"/>
          </a:p>
        </p:txBody>
      </p:sp>
    </p:spTree>
  </p:cSld>
  <p:clrMap bg1="lt1" tx1="dk1" bg2="lt2" tx2="dk2" accent1="accent1" accent2="accent2" accent3="accent3" accent4="accent4" accent5="accent5" accent6="accent6" hlink="hlink" folHlink="folHlink"/>
  <p:notesStyle>
    <a:defPPr/>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28.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29.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30.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31.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32.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33.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34.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35.xml" /><Relationship Id="rId2" Type="http://schemas.openxmlformats.org/officeDocument/2006/relationships/notesMaster" Target="../notesMasters/notesMaster1.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36.xml" /><Relationship Id="rId2" Type="http://schemas.openxmlformats.org/officeDocument/2006/relationships/notesMaster" Target="../notesMasters/notesMaster1.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37.xml" /><Relationship Id="rId2" Type="http://schemas.openxmlformats.org/officeDocument/2006/relationships/notesMaster" Target="../notesMasters/notesMaster1.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38.xml" /><Relationship Id="rId2" Type="http://schemas.openxmlformats.org/officeDocument/2006/relationships/notesMaster" Target="../notesMasters/notesMaster1.xml" /></Relationships>
</file>

<file path=ppt/notesSlides/_rels/notesSlide12.xml.rels>&#65279;<?xml version="1.0" encoding="utf-8" standalone="yes"?><Relationships xmlns="http://schemas.openxmlformats.org/package/2006/relationships"><Relationship Id="rId1" Type="http://schemas.openxmlformats.org/officeDocument/2006/relationships/slide" Target="../slides/slide39.xml" /><Relationship Id="rId2" Type="http://schemas.openxmlformats.org/officeDocument/2006/relationships/notesMaster" Target="../notesMasters/notesMaster1.xml" /></Relationships>
</file>

<file path=ppt/notesSlides/_rels/notesSlide13.xml.rels>&#65279;<?xml version="1.0" encoding="utf-8" standalone="yes"?><Relationships xmlns="http://schemas.openxmlformats.org/package/2006/relationships"><Relationship Id="rId1" Type="http://schemas.openxmlformats.org/officeDocument/2006/relationships/slide" Target="../slides/slide40.xml" /><Relationship Id="rId2" Type="http://schemas.openxmlformats.org/officeDocument/2006/relationships/notesMaster" Target="../notesMasters/notesMaster1.xml" /></Relationships>
</file>

<file path=ppt/notesSlides/_rels/notesSlide14.xml.rels>&#65279;<?xml version="1.0" encoding="utf-8" standalone="yes"?><Relationships xmlns="http://schemas.openxmlformats.org/package/2006/relationships"><Relationship Id="rId1" Type="http://schemas.openxmlformats.org/officeDocument/2006/relationships/slide" Target="../slides/slide41.xml" /><Relationship Id="rId2" Type="http://schemas.openxmlformats.org/officeDocument/2006/relationships/notesMaster" Target="../notesMasters/notesMaster1.xml" /></Relationships>
</file>

<file path=ppt/notesSlides/_rels/notesSlide15.xml.rels>&#65279;<?xml version="1.0" encoding="utf-8" standalone="yes"?><Relationships xmlns="http://schemas.openxmlformats.org/package/2006/relationships"><Relationship Id="rId1" Type="http://schemas.openxmlformats.org/officeDocument/2006/relationships/slide" Target="../slides/slide42.xml" /><Relationship Id="rId2" Type="http://schemas.openxmlformats.org/officeDocument/2006/relationships/notesMaster" Target="../notesMasters/notesMaster1.xml" /></Relationships>
</file>

<file path=ppt/notesSlides/_rels/notesSlide16.xml.rels>&#65279;<?xml version="1.0" encoding="utf-8" standalone="yes"?><Relationships xmlns="http://schemas.openxmlformats.org/package/2006/relationships"><Relationship Id="rId1" Type="http://schemas.openxmlformats.org/officeDocument/2006/relationships/slide" Target="../slides/slide43.xml" /><Relationship Id="rId2" Type="http://schemas.openxmlformats.org/officeDocument/2006/relationships/notesMaster" Target="../notesMasters/notesMaster1.xml" /></Relationships>
</file>

<file path=ppt/notesSlides/_rels/notesSlide17.xml.rels>&#65279;<?xml version="1.0" encoding="utf-8" standalone="yes"?><Relationships xmlns="http://schemas.openxmlformats.org/package/2006/relationships"><Relationship Id="rId1" Type="http://schemas.openxmlformats.org/officeDocument/2006/relationships/slide" Target="../slides/slide44.xml" /><Relationship Id="rId2" Type="http://schemas.openxmlformats.org/officeDocument/2006/relationships/notesMaster" Target="../notesMasters/notesMaster1.xml" /></Relationships>
</file>

<file path=ppt/notesSlides/_rels/notesSlide18.xml.rels>&#65279;<?xml version="1.0" encoding="utf-8" standalone="yes"?><Relationships xmlns="http://schemas.openxmlformats.org/package/2006/relationships"><Relationship Id="rId1" Type="http://schemas.openxmlformats.org/officeDocument/2006/relationships/slide" Target="../slides/slide45.xml" /><Relationship Id="rId2" Type="http://schemas.openxmlformats.org/officeDocument/2006/relationships/notesMaster" Target="../notesMasters/notesMaster1.xml" /></Relationships>
</file>

<file path=ppt/notesSlides/_rels/notesSlide19.xml.rels>&#65279;<?xml version="1.0" encoding="utf-8" standalone="yes"?><Relationships xmlns="http://schemas.openxmlformats.org/package/2006/relationships"><Relationship Id="rId1" Type="http://schemas.openxmlformats.org/officeDocument/2006/relationships/slide" Target="../slides/slide46.xml" /><Relationship Id="rId2" Type="http://schemas.openxmlformats.org/officeDocument/2006/relationships/notesMaster" Target="../notesMasters/notesMaster1.xml" /></Relationships>
</file>

<file path=ppt/notesSlides/_rels/notesSlide20.xml.rels>&#65279;<?xml version="1.0" encoding="utf-8" standalone="yes"?><Relationships xmlns="http://schemas.openxmlformats.org/package/2006/relationships"><Relationship Id="rId1" Type="http://schemas.openxmlformats.org/officeDocument/2006/relationships/slide" Target="../slides/slide47.xml" /><Relationship Id="rId2" Type="http://schemas.openxmlformats.org/officeDocument/2006/relationships/notesMaster" Target="../notesMasters/notesMaster1.xml" /></Relationships>
</file>

<file path=ppt/notesSlides/_rels/notesSlide21.xml.rels>&#65279;<?xml version="1.0" encoding="utf-8" standalone="yes"?><Relationships xmlns="http://schemas.openxmlformats.org/package/2006/relationships"><Relationship Id="rId1" Type="http://schemas.openxmlformats.org/officeDocument/2006/relationships/slide" Target="../slides/slide48.xml" /><Relationship Id="rId2" Type="http://schemas.openxmlformats.org/officeDocument/2006/relationships/notesMaster" Target="../notesMasters/notesMaster1.xml" /></Relationships>
</file>

<file path=ppt/notesSlides/_rels/notesSlide22.xml.rels>&#65279;<?xml version="1.0" encoding="utf-8" standalone="yes"?><Relationships xmlns="http://schemas.openxmlformats.org/package/2006/relationships"><Relationship Id="rId1" Type="http://schemas.openxmlformats.org/officeDocument/2006/relationships/slide" Target="../slides/slide49.xml" /><Relationship Id="rId2" Type="http://schemas.openxmlformats.org/officeDocument/2006/relationships/notesMaster" Target="../notesMasters/notesMaster1.xml" /></Relationships>
</file>

<file path=ppt/notesSlides/_rels/notesSlide23.xml.rels>&#65279;<?xml version="1.0" encoding="utf-8" standalone="yes"?><Relationships xmlns="http://schemas.openxmlformats.org/package/2006/relationships"><Relationship Id="rId1" Type="http://schemas.openxmlformats.org/officeDocument/2006/relationships/slide" Target="../slides/slide50.xml" /><Relationship Id="rId2" Type="http://schemas.openxmlformats.org/officeDocument/2006/relationships/notesMaster" Target="../notesMasters/notesMaster1.xml" /></Relationships>
</file>

<file path=ppt/notesSlides/_rels/notesSlide24.xml.rels>&#65279;<?xml version="1.0" encoding="utf-8" standalone="yes"?><Relationships xmlns="http://schemas.openxmlformats.org/package/2006/relationships"><Relationship Id="rId1" Type="http://schemas.openxmlformats.org/officeDocument/2006/relationships/slide" Target="../slides/slide51.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5"/>
          </p:nvPr>
        </p:nvSpPr>
        <p:spPr/>
        <p:txBody>
          <a:bodyPr/>
          <a:lstStyle>
            <a:defPPr/>
          </a:lstStyle>
          <a:p>
            <a:pPr/>
            <a:fld id="{A6837353-30EB-4A48-80EB-173D804AEFBD}" type="slidenum">
              <a:rPr lang="zh-CN" altLang="en-US" smtClean="0"/>
              <a:pPr/>
              <a:t>28</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5"/>
          </p:nvPr>
        </p:nvSpPr>
        <p:spPr/>
        <p:txBody>
          <a:bodyPr/>
          <a:lstStyle>
            <a:defPPr/>
          </a:lstStyle>
          <a:p>
            <a:pPr/>
            <a:fld id="{A6837353-30EB-4A48-80EB-173D804AEFBD}" type="slidenum">
              <a:rPr lang="zh-CN" altLang="en-US" smtClean="0"/>
              <a:pPr/>
              <a:t>29</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5"/>
          </p:nvPr>
        </p:nvSpPr>
        <p:spPr/>
        <p:txBody>
          <a:bodyPr/>
          <a:lstStyle>
            <a:defPPr/>
          </a:lstStyle>
          <a:p>
            <a:pPr/>
            <a:fld id="{A6837353-30EB-4A48-80EB-173D804AEFBD}" type="slidenum">
              <a:rPr lang="zh-CN" altLang="en-US" smtClean="0"/>
              <a:pPr/>
              <a:t>30</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5"/>
          </p:nvPr>
        </p:nvSpPr>
        <p:spPr/>
        <p:txBody>
          <a:bodyPr/>
          <a:lstStyle>
            <a:defPPr/>
          </a:lstStyle>
          <a:p>
            <a:pPr/>
            <a:fld id="{A6837353-30EB-4A48-80EB-173D804AEFBD}" type="slidenum">
              <a:rPr lang="zh-CN" altLang="en-US" smtClean="0"/>
              <a:pPr/>
              <a:t>31</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5"/>
          </p:nvPr>
        </p:nvSpPr>
        <p:spPr/>
        <p:txBody>
          <a:bodyPr/>
          <a:lstStyle>
            <a:defPPr/>
          </a:lstStyle>
          <a:p>
            <a:pPr/>
            <a:fld id="{A6837353-30EB-4A48-80EB-173D804AEFBD}" type="slidenum">
              <a:rPr lang="zh-CN" altLang="en-US" smtClean="0"/>
              <a:pPr/>
              <a:t>32</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5"/>
          </p:nvPr>
        </p:nvSpPr>
        <p:spPr/>
        <p:txBody>
          <a:bodyPr/>
          <a:lstStyle>
            <a:defPPr/>
          </a:lstStyle>
          <a:p>
            <a:pPr/>
            <a:fld id="{A6837353-30EB-4A48-80EB-173D804AEFBD}" type="slidenum">
              <a:rPr lang="zh-CN" altLang="en-US" smtClean="0"/>
              <a:pPr/>
              <a:t>33</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5"/>
          </p:nvPr>
        </p:nvSpPr>
        <p:spPr/>
        <p:txBody>
          <a:bodyPr/>
          <a:lstStyle>
            <a:defPPr/>
          </a:lstStyle>
          <a:p>
            <a:pPr/>
            <a:fld id="{A6837353-30EB-4A48-80EB-173D804AEFBD}" type="slidenum">
              <a:rPr lang="zh-CN" altLang="en-US" smtClean="0"/>
              <a:pPr/>
              <a:t>34</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5"/>
          </p:nvPr>
        </p:nvSpPr>
        <p:spPr/>
        <p:txBody>
          <a:bodyPr/>
          <a:lstStyle>
            <a:defPPr/>
          </a:lstStyle>
          <a:p>
            <a:pPr/>
            <a:fld id="{A6837353-30EB-4A48-80EB-173D804AEFBD}" type="slidenum">
              <a:rPr lang="zh-CN" altLang="en-US" smtClean="0"/>
              <a:pPr/>
              <a:t>35</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5"/>
          </p:nvPr>
        </p:nvSpPr>
        <p:spPr/>
        <p:txBody>
          <a:bodyPr/>
          <a:lstStyle>
            <a:defPPr/>
          </a:lstStyle>
          <a:p>
            <a:pPr/>
            <a:fld id="{A6837353-30EB-4A48-80EB-173D804AEFBD}" type="slidenum">
              <a:rPr lang="zh-CN" altLang="en-US" smtClean="0"/>
              <a:pPr/>
              <a:t>36</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5"/>
          </p:nvPr>
        </p:nvSpPr>
        <p:spPr/>
        <p:txBody>
          <a:bodyPr/>
          <a:lstStyle>
            <a:defPPr/>
          </a:lstStyle>
          <a:p>
            <a:pPr/>
            <a:fld id="{A6837353-30EB-4A48-80EB-173D804AEFBD}" type="slidenum">
              <a:rPr lang="zh-CN" altLang="en-US" smtClean="0"/>
              <a:pPr/>
              <a:t>37</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5"/>
          </p:nvPr>
        </p:nvSpPr>
        <p:spPr/>
        <p:txBody>
          <a:bodyPr/>
          <a:lstStyle>
            <a:defPPr/>
          </a:lstStyle>
          <a:p>
            <a:pPr/>
            <a:fld id="{A6837353-30EB-4A48-80EB-173D804AEFBD}" type="slidenum">
              <a:rPr lang="zh-CN" altLang="en-US" smtClean="0"/>
              <a:pPr/>
              <a:t>38</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5"/>
          </p:nvPr>
        </p:nvSpPr>
        <p:spPr/>
        <p:txBody>
          <a:bodyPr/>
          <a:lstStyle>
            <a:defPPr/>
          </a:lstStyle>
          <a:p>
            <a:pPr/>
            <a:fld id="{A6837353-30EB-4A48-80EB-173D804AEFBD}" type="slidenum">
              <a:rPr lang="zh-CN" altLang="en-US" smtClean="0"/>
              <a:pPr/>
              <a:t>39</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5"/>
          </p:nvPr>
        </p:nvSpPr>
        <p:spPr/>
        <p:txBody>
          <a:bodyPr/>
          <a:lstStyle>
            <a:defPPr/>
          </a:lstStyle>
          <a:p>
            <a:pPr/>
            <a:fld id="{A6837353-30EB-4A48-80EB-173D804AEFBD}" type="slidenum">
              <a:rPr lang="zh-CN" altLang="en-US" smtClean="0"/>
              <a:pPr/>
              <a:t>40</a:t>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5"/>
          </p:nvPr>
        </p:nvSpPr>
        <p:spPr/>
        <p:txBody>
          <a:bodyPr/>
          <a:lstStyle>
            <a:defPPr/>
          </a:lstStyle>
          <a:p>
            <a:pPr/>
            <a:fld id="{A6837353-30EB-4A48-80EB-173D804AEFBD}" type="slidenum">
              <a:rPr lang="zh-CN" altLang="en-US" smtClean="0"/>
              <a:pPr/>
              <a:t>41</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5"/>
          </p:nvPr>
        </p:nvSpPr>
        <p:spPr/>
        <p:txBody>
          <a:bodyPr/>
          <a:lstStyle>
            <a:defPPr/>
          </a:lstStyle>
          <a:p>
            <a:pPr/>
            <a:fld id="{A6837353-30EB-4A48-80EB-173D804AEFBD}" type="slidenum">
              <a:rPr lang="zh-CN" altLang="en-US" smtClean="0"/>
              <a:pPr/>
              <a:t>42</a:t>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5"/>
          </p:nvPr>
        </p:nvSpPr>
        <p:spPr/>
        <p:txBody>
          <a:bodyPr/>
          <a:lstStyle>
            <a:defPPr/>
          </a:lstStyle>
          <a:p>
            <a:pPr/>
            <a:fld id="{A6837353-30EB-4A48-80EB-173D804AEFBD}" type="slidenum">
              <a:rPr lang="zh-CN" altLang="en-US" smtClean="0"/>
              <a:pPr/>
              <a:t>43</a:t>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5"/>
          </p:nvPr>
        </p:nvSpPr>
        <p:spPr/>
        <p:txBody>
          <a:bodyPr/>
          <a:lstStyle>
            <a:defPPr/>
          </a:lstStyle>
          <a:p>
            <a:pPr/>
            <a:fld id="{A6837353-30EB-4A48-80EB-173D804AEFBD}" type="slidenum">
              <a:rPr lang="zh-CN" altLang="en-US" smtClean="0"/>
              <a:pPr/>
              <a:t>44</a:t>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5"/>
          </p:nvPr>
        </p:nvSpPr>
        <p:spPr/>
        <p:txBody>
          <a:bodyPr/>
          <a:lstStyle>
            <a:defPPr/>
          </a:lstStyle>
          <a:p>
            <a:pPr/>
            <a:fld id="{A6837353-30EB-4A48-80EB-173D804AEFBD}" type="slidenum">
              <a:rPr lang="zh-CN" altLang="en-US" smtClean="0"/>
              <a:pPr/>
              <a:t>45</a:t>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5"/>
          </p:nvPr>
        </p:nvSpPr>
        <p:spPr/>
        <p:txBody>
          <a:bodyPr/>
          <a:lstStyle>
            <a:defPPr/>
          </a:lstStyle>
          <a:p>
            <a:pPr/>
            <a:fld id="{A6837353-30EB-4A48-80EB-173D804AEFBD}" type="slidenum">
              <a:rPr lang="zh-CN" altLang="en-US" smtClean="0"/>
              <a:pPr/>
              <a:t>46</a:t>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5"/>
          </p:nvPr>
        </p:nvSpPr>
        <p:spPr/>
        <p:txBody>
          <a:bodyPr/>
          <a:lstStyle>
            <a:defPPr/>
          </a:lstStyle>
          <a:p>
            <a:pPr/>
            <a:fld id="{A6837353-30EB-4A48-80EB-173D804AEFBD}" type="slidenum">
              <a:rPr lang="zh-CN" altLang="en-US" smtClean="0"/>
              <a:pPr/>
              <a:t>47</a:t>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5"/>
          </p:nvPr>
        </p:nvSpPr>
        <p:spPr/>
        <p:txBody>
          <a:bodyPr/>
          <a:lstStyle>
            <a:defPPr/>
          </a:lstStyle>
          <a:p>
            <a:pPr/>
            <a:fld id="{A6837353-30EB-4A48-80EB-173D804AEFBD}" type="slidenum">
              <a:rPr lang="zh-CN" altLang="en-US" smtClean="0"/>
              <a:pPr/>
              <a:t>48</a:t>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5"/>
          </p:nvPr>
        </p:nvSpPr>
        <p:spPr/>
        <p:txBody>
          <a:bodyPr/>
          <a:lstStyle>
            <a:defPPr/>
          </a:lstStyle>
          <a:p>
            <a:pPr/>
            <a:fld id="{A6837353-30EB-4A48-80EB-173D804AEFBD}" type="slidenum">
              <a:rPr lang="zh-CN" altLang="en-US" smtClean="0"/>
              <a:pPr/>
              <a:t>49</a:t>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5"/>
          </p:nvPr>
        </p:nvSpPr>
        <p:spPr/>
        <p:txBody>
          <a:bodyPr/>
          <a:lstStyle>
            <a:defPPr/>
          </a:lstStyle>
          <a:p>
            <a:pPr/>
            <a:fld id="{A6837353-30EB-4A48-80EB-173D804AEFBD}" type="slidenum">
              <a:rPr lang="zh-CN" altLang="en-US" smtClean="0"/>
              <a:pPr/>
              <a:t>50</a:t>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5"/>
          </p:nvPr>
        </p:nvSpPr>
        <p:spPr/>
        <p:txBody>
          <a:bodyPr/>
          <a:lstStyle>
            <a:defPPr/>
          </a:lstStyle>
          <a:p>
            <a:pPr/>
            <a:fld id="{A6837353-30EB-4A48-80EB-173D804AEFBD}" type="slidenum">
              <a:rPr lang="zh-CN" altLang="en-US" smtClean="0"/>
              <a:pPr/>
              <a:t>51</a:t>
            </a:fld>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891064" y="2130426"/>
            <a:ext cx="10098723" cy="1470025"/>
          </a:xfrm>
        </p:spPr>
        <p:txBody>
          <a:bodyPr/>
          <a:lstStyle>
            <a:defPPr/>
          </a:lstStyle>
          <a:p>
            <a:pPr/>
            <a:r>
              <a:rPr lang="zh-CN" altLang="en-US" smtClean="0"/>
              <a:t>单击此处编辑母版标题样式</a:t>
            </a:r>
            <a:endParaRPr lang="zh-CN" altLang="en-US"/>
          </a:p>
        </p:txBody>
      </p:sp>
      <p:sp>
        <p:nvSpPr>
          <p:cNvPr id="3" name="副标题 2"/>
          <p:cNvSpPr>
            <a:spLocks noGrp="1"/>
          </p:cNvSpPr>
          <p:nvPr>
            <p:ph type="subTitle" idx="1"/>
          </p:nvPr>
        </p:nvSpPr>
        <p:spPr>
          <a:xfrm>
            <a:off x="1782128" y="3886200"/>
            <a:ext cx="8316595" cy="1752600"/>
          </a:xfrm>
        </p:spPr>
        <p:txBody>
          <a:bodyPr/>
          <a:lstStyle>
            <a:defPPr/>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defPPr/>
          </a:lstStyle>
          <a:p>
            <a:pPr/>
            <a:fld id="{0928849E-E4CF-44C1-9B39-D74AF295CC4E}" type="datetimeFigureOut">
              <a:rPr lang="zh-CN" altLang="en-US" smtClean="0"/>
              <a:pPr/>
              <a:t/>
            </a:fld>
            <a:endParaRPr lang="zh-CN" altLang="en-US"/>
          </a:p>
        </p:txBody>
      </p:sp>
      <p:sp>
        <p:nvSpPr>
          <p:cNvPr id="5" name="页脚占位符 4"/>
          <p:cNvSpPr>
            <a:spLocks noGrp="1"/>
          </p:cNvSpPr>
          <p:nvPr>
            <p:ph type="ftr" sz="quarter" idx="11"/>
          </p:nvPr>
        </p:nvSpPr>
        <p:spPr/>
        <p:txBody>
          <a:bodyPr/>
          <a:lstStyle>
            <a:defPPr/>
          </a:lstStyle>
          <a:p>
            <a:pPr/>
            <a:endParaRPr lang="zh-CN" altLang="en-US"/>
          </a:p>
        </p:txBody>
      </p:sp>
      <p:sp>
        <p:nvSpPr>
          <p:cNvPr id="6" name="灯片编号占位符 5"/>
          <p:cNvSpPr>
            <a:spLocks noGrp="1"/>
          </p:cNvSpPr>
          <p:nvPr>
            <p:ph type="sldNum" sz="quarter" idx="12"/>
          </p:nvPr>
        </p:nvSpPr>
        <p:spPr/>
        <p:txBody>
          <a:bodyPr/>
          <a:lstStyle>
            <a:defPPr/>
          </a:lstStyle>
          <a:p>
            <a:pPr/>
            <a:fld id="{F1CD23A1-9D5D-4231-B353-189DD0272165}" type="slidenum">
              <a:rPr lang="zh-CN" altLang="en-US" smtClean="0"/>
              <a:pPr/>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defPPr/>
          </a:lstStyle>
          <a:p>
            <a:pPr/>
            <a:r>
              <a:rPr lang="zh-CN" altLang="en-US" smtClean="0"/>
              <a:t>单击此处编辑母版标题样式</a:t>
            </a:r>
            <a:endParaRPr lang="zh-CN" altLang="en-US"/>
          </a:p>
        </p:txBody>
      </p:sp>
      <p:sp>
        <p:nvSpPr>
          <p:cNvPr id="3" name="内容占位符 2"/>
          <p:cNvSpPr>
            <a:spLocks noGrp="1"/>
          </p:cNvSpPr>
          <p:nvPr>
            <p:ph idx="1"/>
          </p:nvPr>
        </p:nvSpPr>
        <p:spPr/>
        <p:txBody>
          <a:bodyPr/>
          <a:lstStyle>
            <a:def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defPPr/>
          </a:lstStyle>
          <a:p>
            <a:pPr/>
            <a:fld id="{0928849E-E4CF-44C1-9B39-D74AF295CC4E}" type="datetimeFigureOut">
              <a:rPr lang="zh-CN" altLang="en-US" smtClean="0"/>
              <a:pPr/>
              <a:t/>
            </a:fld>
            <a:endParaRPr lang="zh-CN" altLang="en-US"/>
          </a:p>
        </p:txBody>
      </p:sp>
      <p:sp>
        <p:nvSpPr>
          <p:cNvPr id="5" name="页脚占位符 4"/>
          <p:cNvSpPr>
            <a:spLocks noGrp="1"/>
          </p:cNvSpPr>
          <p:nvPr>
            <p:ph type="ftr" sz="quarter" idx="11"/>
          </p:nvPr>
        </p:nvSpPr>
        <p:spPr/>
        <p:txBody>
          <a:bodyPr/>
          <a:lstStyle>
            <a:defPPr/>
          </a:lstStyle>
          <a:p>
            <a:pPr/>
            <a:endParaRPr lang="zh-CN" altLang="en-US"/>
          </a:p>
        </p:txBody>
      </p:sp>
      <p:sp>
        <p:nvSpPr>
          <p:cNvPr id="6" name="灯片编号占位符 5"/>
          <p:cNvSpPr>
            <a:spLocks noGrp="1"/>
          </p:cNvSpPr>
          <p:nvPr>
            <p:ph type="sldNum" sz="quarter" idx="12"/>
          </p:nvPr>
        </p:nvSpPr>
        <p:spPr/>
        <p:txBody>
          <a:bodyPr/>
          <a:lstStyle>
            <a:defPPr/>
          </a:lstStyle>
          <a:p>
            <a:pPr/>
            <a:fld id="{F1CD23A1-9D5D-4231-B353-189DD0272165}" type="slidenum">
              <a:rPr lang="zh-CN" altLang="en-US" smtClean="0"/>
              <a:pPr/>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938505" y="4406901"/>
            <a:ext cx="10098723" cy="1362075"/>
          </a:xfrm>
        </p:spPr>
        <p:txBody>
          <a:bodyPr anchor="t"/>
          <a:lstStyle>
            <a:defPPr/>
            <a:lvl1pPr algn="l">
              <a:defRPr sz="4000" b="1" cap="all"/>
            </a:lvl1pPr>
          </a:lstStyle>
          <a:p>
            <a:pPr/>
            <a:r>
              <a:rPr lang="zh-CN" altLang="en-US" smtClean="0"/>
              <a:t>单击此处编辑母版标题样式</a:t>
            </a:r>
            <a:endParaRPr lang="zh-CN" altLang="en-US"/>
          </a:p>
        </p:txBody>
      </p:sp>
      <p:sp>
        <p:nvSpPr>
          <p:cNvPr id="3" name="文本占位符 2"/>
          <p:cNvSpPr>
            <a:spLocks noGrp="1"/>
          </p:cNvSpPr>
          <p:nvPr>
            <p:ph type="body" idx="1"/>
          </p:nvPr>
        </p:nvSpPr>
        <p:spPr>
          <a:xfrm>
            <a:off x="938505" y="2906713"/>
            <a:ext cx="10098723" cy="1500187"/>
          </a:xfrm>
        </p:spPr>
        <p:txBody>
          <a:bodyPr anchor="b"/>
          <a:lstStyle>
            <a:defPPr/>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defPPr/>
          </a:lstStyle>
          <a:p>
            <a:pPr/>
            <a:fld id="{0928849E-E4CF-44C1-9B39-D74AF295CC4E}" type="datetimeFigureOut">
              <a:rPr lang="zh-CN" altLang="en-US" smtClean="0"/>
              <a:pPr/>
              <a:t/>
            </a:fld>
            <a:endParaRPr lang="zh-CN" altLang="en-US"/>
          </a:p>
        </p:txBody>
      </p:sp>
      <p:sp>
        <p:nvSpPr>
          <p:cNvPr id="5" name="页脚占位符 4"/>
          <p:cNvSpPr>
            <a:spLocks noGrp="1"/>
          </p:cNvSpPr>
          <p:nvPr>
            <p:ph type="ftr" sz="quarter" idx="11"/>
          </p:nvPr>
        </p:nvSpPr>
        <p:spPr/>
        <p:txBody>
          <a:bodyPr/>
          <a:lstStyle>
            <a:defPPr/>
          </a:lstStyle>
          <a:p>
            <a:pPr/>
            <a:endParaRPr lang="zh-CN" altLang="en-US"/>
          </a:p>
        </p:txBody>
      </p:sp>
      <p:sp>
        <p:nvSpPr>
          <p:cNvPr id="6" name="灯片编号占位符 5"/>
          <p:cNvSpPr>
            <a:spLocks noGrp="1"/>
          </p:cNvSpPr>
          <p:nvPr>
            <p:ph type="sldNum" sz="quarter" idx="12"/>
          </p:nvPr>
        </p:nvSpPr>
        <p:spPr/>
        <p:txBody>
          <a:bodyPr/>
          <a:lstStyle>
            <a:defPPr/>
          </a:lstStyle>
          <a:p>
            <a:pPr/>
            <a:fld id="{F1CD23A1-9D5D-4231-B353-189DD0272165}" type="slidenum">
              <a:rPr lang="zh-CN" altLang="en-US" smtClean="0"/>
              <a:pPr/>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defPPr/>
          </a:lstStyle>
          <a:p>
            <a:pPr/>
            <a:r>
              <a:rPr lang="zh-CN" altLang="en-US" smtClean="0"/>
              <a:t>单击此处编辑母版标题样式</a:t>
            </a:r>
            <a:endParaRPr lang="zh-CN" altLang="en-US"/>
          </a:p>
        </p:txBody>
      </p:sp>
      <p:sp>
        <p:nvSpPr>
          <p:cNvPr id="3" name="内容占位符 2"/>
          <p:cNvSpPr>
            <a:spLocks noGrp="1"/>
          </p:cNvSpPr>
          <p:nvPr>
            <p:ph sz="half" idx="1"/>
          </p:nvPr>
        </p:nvSpPr>
        <p:spPr>
          <a:xfrm>
            <a:off x="594043" y="1600201"/>
            <a:ext cx="5247375" cy="4525963"/>
          </a:xfrm>
        </p:spPr>
        <p:txBody>
          <a:bodyPr/>
          <a:lstStyle>
            <a:defPPr/>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039432" y="1600201"/>
            <a:ext cx="5247375" cy="4525963"/>
          </a:xfrm>
        </p:spPr>
        <p:txBody>
          <a:bodyPr/>
          <a:lstStyle>
            <a:defPPr/>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defPPr/>
          </a:lstStyle>
          <a:p>
            <a:pPr/>
            <a:fld id="{0928849E-E4CF-44C1-9B39-D74AF295CC4E}" type="datetimeFigureOut">
              <a:rPr lang="zh-CN" altLang="en-US" smtClean="0"/>
              <a:pPr/>
              <a:t/>
            </a:fld>
            <a:endParaRPr lang="zh-CN" altLang="en-US"/>
          </a:p>
        </p:txBody>
      </p:sp>
      <p:sp>
        <p:nvSpPr>
          <p:cNvPr id="6" name="页脚占位符 5"/>
          <p:cNvSpPr>
            <a:spLocks noGrp="1"/>
          </p:cNvSpPr>
          <p:nvPr>
            <p:ph type="ftr" sz="quarter" idx="11"/>
          </p:nvPr>
        </p:nvSpPr>
        <p:spPr/>
        <p:txBody>
          <a:bodyPr/>
          <a:lstStyle>
            <a:defPPr/>
          </a:lstStyle>
          <a:p>
            <a:pPr/>
            <a:endParaRPr lang="zh-CN" altLang="en-US"/>
          </a:p>
        </p:txBody>
      </p:sp>
      <p:sp>
        <p:nvSpPr>
          <p:cNvPr id="7" name="灯片编号占位符 6"/>
          <p:cNvSpPr>
            <a:spLocks noGrp="1"/>
          </p:cNvSpPr>
          <p:nvPr>
            <p:ph type="sldNum" sz="quarter" idx="12"/>
          </p:nvPr>
        </p:nvSpPr>
        <p:spPr/>
        <p:txBody>
          <a:bodyPr/>
          <a:lstStyle>
            <a:defPPr/>
          </a:lstStyle>
          <a:p>
            <a:pPr/>
            <a:fld id="{F1CD23A1-9D5D-4231-B353-189DD0272165}" type="slidenum">
              <a:rPr lang="zh-CN" altLang="en-US" smtClean="0"/>
              <a:pPr/>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defPPr/>
            <a:lvl1pPr>
              <a:defRPr/>
            </a:lvl1pPr>
          </a:lstStyle>
          <a:p>
            <a:pPr/>
            <a:r>
              <a:rPr lang="zh-CN" altLang="en-US" smtClean="0"/>
              <a:t>单击此处编辑母版标题样式</a:t>
            </a:r>
            <a:endParaRPr lang="zh-CN" altLang="en-US"/>
          </a:p>
        </p:txBody>
      </p:sp>
      <p:sp>
        <p:nvSpPr>
          <p:cNvPr id="3" name="文本占位符 2"/>
          <p:cNvSpPr>
            <a:spLocks noGrp="1"/>
          </p:cNvSpPr>
          <p:nvPr>
            <p:ph type="body" idx="1"/>
          </p:nvPr>
        </p:nvSpPr>
        <p:spPr>
          <a:xfrm>
            <a:off x="594042" y="1535113"/>
            <a:ext cx="5249439" cy="639762"/>
          </a:xfrm>
        </p:spPr>
        <p:txBody>
          <a:bodyPr anchor="b"/>
          <a:lstStyle>
            <a:defPPr/>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594042" y="2174875"/>
            <a:ext cx="5249439" cy="3951288"/>
          </a:xfrm>
        </p:spPr>
        <p:txBody>
          <a:bodyPr/>
          <a:lstStyle>
            <a:defPPr/>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035307" y="1535113"/>
            <a:ext cx="5251501" cy="639762"/>
          </a:xfrm>
        </p:spPr>
        <p:txBody>
          <a:bodyPr anchor="b"/>
          <a:lstStyle>
            <a:defPPr/>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035307" y="2174875"/>
            <a:ext cx="5251501" cy="3951288"/>
          </a:xfrm>
        </p:spPr>
        <p:txBody>
          <a:bodyPr/>
          <a:lstStyle>
            <a:defPPr/>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defPPr/>
          </a:lstStyle>
          <a:p>
            <a:pPr/>
            <a:fld id="{0928849E-E4CF-44C1-9B39-D74AF295CC4E}" type="datetimeFigureOut">
              <a:rPr lang="zh-CN" altLang="en-US" smtClean="0"/>
              <a:pPr/>
              <a:t/>
            </a:fld>
            <a:endParaRPr lang="zh-CN" altLang="en-US"/>
          </a:p>
        </p:txBody>
      </p:sp>
      <p:sp>
        <p:nvSpPr>
          <p:cNvPr id="8" name="页脚占位符 7"/>
          <p:cNvSpPr>
            <a:spLocks noGrp="1"/>
          </p:cNvSpPr>
          <p:nvPr>
            <p:ph type="ftr" sz="quarter" idx="11"/>
          </p:nvPr>
        </p:nvSpPr>
        <p:spPr/>
        <p:txBody>
          <a:bodyPr/>
          <a:lstStyle>
            <a:defPPr/>
          </a:lstStyle>
          <a:p>
            <a:pPr/>
            <a:endParaRPr lang="zh-CN" altLang="en-US"/>
          </a:p>
        </p:txBody>
      </p:sp>
      <p:sp>
        <p:nvSpPr>
          <p:cNvPr id="9" name="灯片编号占位符 8"/>
          <p:cNvSpPr>
            <a:spLocks noGrp="1"/>
          </p:cNvSpPr>
          <p:nvPr>
            <p:ph type="sldNum" sz="quarter" idx="12"/>
          </p:nvPr>
        </p:nvSpPr>
        <p:spPr/>
        <p:txBody>
          <a:bodyPr/>
          <a:lstStyle>
            <a:defPPr/>
          </a:lstStyle>
          <a:p>
            <a:pPr/>
            <a:fld id="{F1CD23A1-9D5D-4231-B353-189DD0272165}" type="slidenum">
              <a:rPr lang="zh-CN" altLang="en-US" smtClean="0"/>
              <a:pPr/>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defPPr/>
          </a:lstStyle>
          <a:p>
            <a:pPr/>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defPPr/>
          </a:lstStyle>
          <a:p>
            <a:pPr/>
            <a:fld id="{0928849E-E4CF-44C1-9B39-D74AF295CC4E}" type="datetimeFigureOut">
              <a:rPr lang="zh-CN" altLang="en-US" smtClean="0"/>
              <a:pPr/>
              <a:t/>
            </a:fld>
            <a:endParaRPr lang="zh-CN" altLang="en-US"/>
          </a:p>
        </p:txBody>
      </p:sp>
      <p:sp>
        <p:nvSpPr>
          <p:cNvPr id="4" name="页脚占位符 3"/>
          <p:cNvSpPr>
            <a:spLocks noGrp="1"/>
          </p:cNvSpPr>
          <p:nvPr>
            <p:ph type="ftr" sz="quarter" idx="11"/>
          </p:nvPr>
        </p:nvSpPr>
        <p:spPr/>
        <p:txBody>
          <a:bodyPr/>
          <a:lstStyle>
            <a:defPPr/>
          </a:lstStyle>
          <a:p>
            <a:pPr/>
            <a:endParaRPr lang="zh-CN" altLang="en-US"/>
          </a:p>
        </p:txBody>
      </p:sp>
      <p:sp>
        <p:nvSpPr>
          <p:cNvPr id="5" name="灯片编号占位符 4"/>
          <p:cNvSpPr>
            <a:spLocks noGrp="1"/>
          </p:cNvSpPr>
          <p:nvPr>
            <p:ph type="sldNum" sz="quarter" idx="12"/>
          </p:nvPr>
        </p:nvSpPr>
        <p:spPr/>
        <p:txBody>
          <a:bodyPr/>
          <a:lstStyle>
            <a:defPPr/>
          </a:lstStyle>
          <a:p>
            <a:pPr/>
            <a:fld id="{F1CD23A1-9D5D-4231-B353-189DD0272165}" type="slidenum">
              <a:rPr lang="zh-CN" altLang="en-US" smtClean="0"/>
              <a:pPr/>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defPPr/>
          </a:lstStyle>
          <a:p>
            <a:pPr/>
            <a:fld id="{0928849E-E4CF-44C1-9B39-D74AF295CC4E}" type="datetimeFigureOut">
              <a:rPr lang="zh-CN" altLang="en-US" smtClean="0"/>
              <a:pPr/>
              <a:t/>
            </a:fld>
            <a:endParaRPr lang="zh-CN" altLang="en-US"/>
          </a:p>
        </p:txBody>
      </p:sp>
      <p:sp>
        <p:nvSpPr>
          <p:cNvPr id="3" name="页脚占位符 2"/>
          <p:cNvSpPr>
            <a:spLocks noGrp="1"/>
          </p:cNvSpPr>
          <p:nvPr>
            <p:ph type="ftr" sz="quarter" idx="11"/>
          </p:nvPr>
        </p:nvSpPr>
        <p:spPr/>
        <p:txBody>
          <a:bodyPr/>
          <a:lstStyle>
            <a:defPPr/>
          </a:lstStyle>
          <a:p>
            <a:pPr/>
            <a:endParaRPr lang="zh-CN" altLang="en-US"/>
          </a:p>
        </p:txBody>
      </p:sp>
      <p:sp>
        <p:nvSpPr>
          <p:cNvPr id="4" name="灯片编号占位符 3"/>
          <p:cNvSpPr>
            <a:spLocks noGrp="1"/>
          </p:cNvSpPr>
          <p:nvPr>
            <p:ph type="sldNum" sz="quarter" idx="12"/>
          </p:nvPr>
        </p:nvSpPr>
        <p:spPr/>
        <p:txBody>
          <a:bodyPr/>
          <a:lstStyle>
            <a:defPPr/>
          </a:lstStyle>
          <a:p>
            <a:pPr/>
            <a:fld id="{F1CD23A1-9D5D-4231-B353-189DD0272165}" type="slidenum">
              <a:rPr lang="zh-CN" altLang="en-US" smtClean="0"/>
              <a:pPr/>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594043" y="273050"/>
            <a:ext cx="3908718" cy="1162050"/>
          </a:xfrm>
        </p:spPr>
        <p:txBody>
          <a:bodyPr anchor="b"/>
          <a:lstStyle>
            <a:defPPr/>
            <a:lvl1pPr algn="l">
              <a:defRPr sz="2000" b="1"/>
            </a:lvl1pPr>
          </a:lstStyle>
          <a:p>
            <a:pPr/>
            <a:r>
              <a:rPr lang="zh-CN" altLang="en-US" smtClean="0"/>
              <a:t>单击此处编辑母版标题样式</a:t>
            </a:r>
            <a:endParaRPr lang="zh-CN" altLang="en-US"/>
          </a:p>
        </p:txBody>
      </p:sp>
      <p:sp>
        <p:nvSpPr>
          <p:cNvPr id="3" name="内容占位符 2"/>
          <p:cNvSpPr>
            <a:spLocks noGrp="1"/>
          </p:cNvSpPr>
          <p:nvPr>
            <p:ph idx="1"/>
          </p:nvPr>
        </p:nvSpPr>
        <p:spPr>
          <a:xfrm>
            <a:off x="4645082" y="273051"/>
            <a:ext cx="6641725" cy="5853113"/>
          </a:xfrm>
        </p:spPr>
        <p:txBody>
          <a:bodyPr/>
          <a:lstStyle>
            <a:defPPr/>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594043" y="1435101"/>
            <a:ext cx="3908718" cy="4691063"/>
          </a:xfrm>
        </p:spPr>
        <p:txBody>
          <a:bodyPr/>
          <a:lstStyle>
            <a:defPPr/>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defPPr/>
          </a:lstStyle>
          <a:p>
            <a:pPr/>
            <a:fld id="{0928849E-E4CF-44C1-9B39-D74AF295CC4E}" type="datetimeFigureOut">
              <a:rPr lang="zh-CN" altLang="en-US" smtClean="0"/>
              <a:pPr/>
              <a:t/>
            </a:fld>
            <a:endParaRPr lang="zh-CN" altLang="en-US"/>
          </a:p>
        </p:txBody>
      </p:sp>
      <p:sp>
        <p:nvSpPr>
          <p:cNvPr id="6" name="页脚占位符 5"/>
          <p:cNvSpPr>
            <a:spLocks noGrp="1"/>
          </p:cNvSpPr>
          <p:nvPr>
            <p:ph type="ftr" sz="quarter" idx="11"/>
          </p:nvPr>
        </p:nvSpPr>
        <p:spPr/>
        <p:txBody>
          <a:bodyPr/>
          <a:lstStyle>
            <a:defPPr/>
          </a:lstStyle>
          <a:p>
            <a:pPr/>
            <a:endParaRPr lang="zh-CN" altLang="en-US"/>
          </a:p>
        </p:txBody>
      </p:sp>
      <p:sp>
        <p:nvSpPr>
          <p:cNvPr id="7" name="灯片编号占位符 6"/>
          <p:cNvSpPr>
            <a:spLocks noGrp="1"/>
          </p:cNvSpPr>
          <p:nvPr>
            <p:ph type="sldNum" sz="quarter" idx="12"/>
          </p:nvPr>
        </p:nvSpPr>
        <p:spPr/>
        <p:txBody>
          <a:bodyPr/>
          <a:lstStyle>
            <a:defPPr/>
          </a:lstStyle>
          <a:p>
            <a:pPr/>
            <a:fld id="{F1CD23A1-9D5D-4231-B353-189DD0272165}" type="slidenum">
              <a:rPr lang="zh-CN" altLang="en-US" smtClean="0"/>
              <a:pPr/>
              <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2328730" y="4800600"/>
            <a:ext cx="7128510" cy="566738"/>
          </a:xfrm>
        </p:spPr>
        <p:txBody>
          <a:bodyPr anchor="b"/>
          <a:lstStyle>
            <a:defPPr/>
            <a:lvl1pPr algn="l">
              <a:defRPr sz="2000" b="1"/>
            </a:lvl1pPr>
          </a:lstStyle>
          <a:p>
            <a:pPr/>
            <a:r>
              <a:rPr lang="zh-CN" altLang="en-US" smtClean="0"/>
              <a:t>单击此处编辑母版标题样式</a:t>
            </a:r>
            <a:endParaRPr lang="zh-CN" altLang="en-US"/>
          </a:p>
        </p:txBody>
      </p:sp>
      <p:sp>
        <p:nvSpPr>
          <p:cNvPr id="3" name="图片占位符 2"/>
          <p:cNvSpPr>
            <a:spLocks noGrp="1"/>
          </p:cNvSpPr>
          <p:nvPr>
            <p:ph type="pic" idx="1"/>
          </p:nvPr>
        </p:nvSpPr>
        <p:spPr>
          <a:xfrm>
            <a:off x="2328730" y="612775"/>
            <a:ext cx="7128510" cy="4114800"/>
          </a:xfrm>
        </p:spPr>
        <p:txBody>
          <a:bodyPr/>
          <a:lstStyle>
            <a:defPPr/>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a:endParaRPr lang="zh-CN" altLang="en-US"/>
          </a:p>
        </p:txBody>
      </p:sp>
      <p:sp>
        <p:nvSpPr>
          <p:cNvPr id="4" name="文本占位符 3"/>
          <p:cNvSpPr>
            <a:spLocks noGrp="1"/>
          </p:cNvSpPr>
          <p:nvPr>
            <p:ph type="body" sz="half" idx="2"/>
          </p:nvPr>
        </p:nvSpPr>
        <p:spPr>
          <a:xfrm>
            <a:off x="2328730" y="5367338"/>
            <a:ext cx="7128510" cy="804862"/>
          </a:xfrm>
        </p:spPr>
        <p:txBody>
          <a:bodyPr/>
          <a:lstStyle>
            <a:defPPr/>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defPPr/>
          </a:lstStyle>
          <a:p>
            <a:pPr/>
            <a:fld id="{0928849E-E4CF-44C1-9B39-D74AF295CC4E}" type="datetimeFigureOut">
              <a:rPr lang="zh-CN" altLang="en-US" smtClean="0"/>
              <a:pPr/>
              <a:t/>
            </a:fld>
            <a:endParaRPr lang="zh-CN" altLang="en-US"/>
          </a:p>
        </p:txBody>
      </p:sp>
      <p:sp>
        <p:nvSpPr>
          <p:cNvPr id="6" name="页脚占位符 5"/>
          <p:cNvSpPr>
            <a:spLocks noGrp="1"/>
          </p:cNvSpPr>
          <p:nvPr>
            <p:ph type="ftr" sz="quarter" idx="11"/>
          </p:nvPr>
        </p:nvSpPr>
        <p:spPr/>
        <p:txBody>
          <a:bodyPr/>
          <a:lstStyle>
            <a:defPPr/>
          </a:lstStyle>
          <a:p>
            <a:pPr/>
            <a:endParaRPr lang="zh-CN" altLang="en-US"/>
          </a:p>
        </p:txBody>
      </p:sp>
      <p:sp>
        <p:nvSpPr>
          <p:cNvPr id="7" name="灯片编号占位符 6"/>
          <p:cNvSpPr>
            <a:spLocks noGrp="1"/>
          </p:cNvSpPr>
          <p:nvPr>
            <p:ph type="sldNum" sz="quarter" idx="12"/>
          </p:nvPr>
        </p:nvSpPr>
        <p:spPr/>
        <p:txBody>
          <a:bodyPr/>
          <a:lstStyle>
            <a:defPPr/>
          </a:lstStyle>
          <a:p>
            <a:pPr/>
            <a:fld id="{F1CD23A1-9D5D-4231-B353-189DD0272165}" type="slidenum">
              <a:rPr lang="zh-CN" altLang="en-US" smtClean="0"/>
              <a:pPr/>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defPPr/>
          </a:lstStyle>
          <a:p>
            <a:pPr/>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def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defPPr/>
          </a:lstStyle>
          <a:p>
            <a:pPr/>
            <a:fld id="{0928849E-E4CF-44C1-9B39-D74AF295CC4E}" type="datetimeFigureOut">
              <a:rPr lang="zh-CN" altLang="en-US" smtClean="0"/>
              <a:pPr/>
              <a:t/>
            </a:fld>
            <a:endParaRPr lang="zh-CN" altLang="en-US"/>
          </a:p>
        </p:txBody>
      </p:sp>
      <p:sp>
        <p:nvSpPr>
          <p:cNvPr id="5" name="页脚占位符 4"/>
          <p:cNvSpPr>
            <a:spLocks noGrp="1"/>
          </p:cNvSpPr>
          <p:nvPr>
            <p:ph type="ftr" sz="quarter" idx="11"/>
          </p:nvPr>
        </p:nvSpPr>
        <p:spPr/>
        <p:txBody>
          <a:bodyPr/>
          <a:lstStyle>
            <a:defPPr/>
          </a:lstStyle>
          <a:p>
            <a:pPr/>
            <a:endParaRPr lang="zh-CN" altLang="en-US"/>
          </a:p>
        </p:txBody>
      </p:sp>
      <p:sp>
        <p:nvSpPr>
          <p:cNvPr id="6" name="灯片编号占位符 5"/>
          <p:cNvSpPr>
            <a:spLocks noGrp="1"/>
          </p:cNvSpPr>
          <p:nvPr>
            <p:ph type="sldNum" sz="quarter" idx="12"/>
          </p:nvPr>
        </p:nvSpPr>
        <p:spPr/>
        <p:txBody>
          <a:bodyPr/>
          <a:lstStyle>
            <a:defPPr/>
          </a:lstStyle>
          <a:p>
            <a:pPr/>
            <a:fld id="{F1CD23A1-9D5D-4231-B353-189DD0272165}" type="slidenum">
              <a:rPr lang="zh-CN" altLang="en-US" smtClean="0"/>
              <a:pPr/>
              <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8613616" y="274639"/>
            <a:ext cx="2673191" cy="5851525"/>
          </a:xfrm>
        </p:spPr>
        <p:txBody>
          <a:bodyPr vert="eaVert"/>
          <a:lstStyle>
            <a:defPPr/>
          </a:lstStyle>
          <a:p>
            <a:pPr/>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594042" y="274639"/>
            <a:ext cx="7821560" cy="5851525"/>
          </a:xfrm>
        </p:spPr>
        <p:txBody>
          <a:bodyPr vert="eaVert"/>
          <a:lstStyle>
            <a:def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defPPr/>
          </a:lstStyle>
          <a:p>
            <a:pPr/>
            <a:fld id="{0928849E-E4CF-44C1-9B39-D74AF295CC4E}" type="datetimeFigureOut">
              <a:rPr lang="zh-CN" altLang="en-US" smtClean="0"/>
              <a:pPr/>
              <a:t/>
            </a:fld>
            <a:endParaRPr lang="zh-CN" altLang="en-US"/>
          </a:p>
        </p:txBody>
      </p:sp>
      <p:sp>
        <p:nvSpPr>
          <p:cNvPr id="5" name="页脚占位符 4"/>
          <p:cNvSpPr>
            <a:spLocks noGrp="1"/>
          </p:cNvSpPr>
          <p:nvPr>
            <p:ph type="ftr" sz="quarter" idx="11"/>
          </p:nvPr>
        </p:nvSpPr>
        <p:spPr/>
        <p:txBody>
          <a:bodyPr/>
          <a:lstStyle>
            <a:defPPr/>
          </a:lstStyle>
          <a:p>
            <a:pPr/>
            <a:endParaRPr lang="zh-CN" altLang="en-US"/>
          </a:p>
        </p:txBody>
      </p:sp>
      <p:sp>
        <p:nvSpPr>
          <p:cNvPr id="6" name="灯片编号占位符 5"/>
          <p:cNvSpPr>
            <a:spLocks noGrp="1"/>
          </p:cNvSpPr>
          <p:nvPr>
            <p:ph type="sldNum" sz="quarter" idx="12"/>
          </p:nvPr>
        </p:nvSpPr>
        <p:spPr/>
        <p:txBody>
          <a:bodyPr/>
          <a:lstStyle>
            <a:defPPr/>
          </a:lstStyle>
          <a:p>
            <a:pPr/>
            <a:fld id="{F1CD23A1-9D5D-4231-B353-189DD0272165}" type="slidenum">
              <a:rPr lang="zh-CN" altLang="en-US" smtClean="0"/>
              <a:pPr/>
              <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image" Target="../media/image1.png" /><Relationship Id="rId13"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0">
          <a:blip r:embed="rId12"/>
          <a:stretch>
            <a:fillRect l="-3000" r="-3000"/>
          </a:stretch>
        </a:blipFill>
        <a:effectLst/>
      </p:bgPr>
    </p:bg>
    <p:spTree>
      <p:nvGrpSpPr>
        <p:cNvPr id="1" name=""/>
        <p:cNvGrpSpPr/>
        <p:nvPr/>
      </p:nvGrpSpPr>
      <p:grpSpPr>
        <a:xfrm>
          <a:off x="0" y="0"/>
          <a:ext cx="0" cy="0"/>
        </a:xfrm>
      </p:grpSpPr>
      <p:sp>
        <p:nvSpPr>
          <p:cNvPr id="2" name="标题占位符 1"/>
          <p:cNvSpPr>
            <a:spLocks noGrp="1"/>
          </p:cNvSpPr>
          <p:nvPr>
            <p:ph type="title"/>
          </p:nvPr>
        </p:nvSpPr>
        <p:spPr>
          <a:xfrm>
            <a:off x="594043" y="274638"/>
            <a:ext cx="10692765" cy="1143000"/>
          </a:xfrm>
          <a:prstGeom prst="rect">
            <a:avLst/>
          </a:prstGeom>
        </p:spPr>
        <p:txBody>
          <a:bodyPr vert="horz" lIns="91440" tIns="45720" rIns="91440" bIns="45720" rtlCol="0" anchor="ctr">
            <a:normAutofit/>
          </a:bodyPr>
          <a:lstStyle>
            <a:def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594043" y="1600201"/>
            <a:ext cx="10692765" cy="4525963"/>
          </a:xfrm>
          <a:prstGeom prst="rect">
            <a:avLst/>
          </a:prstGeom>
        </p:spPr>
        <p:txBody>
          <a:bodyPr vert="horz" lIns="91440" tIns="45720" rIns="91440" bIns="45720" rtlCol="0">
            <a:normAutofit/>
          </a:bodyPr>
          <a:lstStyle>
            <a:def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594043" y="6356351"/>
            <a:ext cx="2772198" cy="365125"/>
          </a:xfrm>
          <a:prstGeom prst="rect">
            <a:avLst/>
          </a:prstGeom>
        </p:spPr>
        <p:txBody>
          <a:bodyPr vert="horz" lIns="91440" tIns="45720" rIns="91440" bIns="45720" rtlCol="0" anchor="ctr"/>
          <a:lstStyle>
            <a:defPPr/>
            <a:lvl1pPr algn="l">
              <a:defRPr sz="1200">
                <a:solidFill>
                  <a:schemeClr val="tx1">
                    <a:tint val="75000"/>
                  </a:schemeClr>
                </a:solidFill>
              </a:defRPr>
            </a:lvl1pPr>
          </a:lstStyle>
          <a:p>
            <a:pPr/>
            <a:fld id="{0928849E-E4CF-44C1-9B39-D74AF295CC4E}" type="datetimeFigureOut">
              <a:rPr lang="zh-CN" altLang="en-US" smtClean="0"/>
              <a:pPr/>
              <a:t/>
            </a:fld>
            <a:endParaRPr lang="zh-CN" altLang="en-US"/>
          </a:p>
        </p:txBody>
      </p:sp>
      <p:sp>
        <p:nvSpPr>
          <p:cNvPr id="5" name="页脚占位符 4"/>
          <p:cNvSpPr>
            <a:spLocks noGrp="1"/>
          </p:cNvSpPr>
          <p:nvPr>
            <p:ph type="ftr" sz="quarter" idx="3"/>
          </p:nvPr>
        </p:nvSpPr>
        <p:spPr>
          <a:xfrm>
            <a:off x="4059291" y="6356351"/>
            <a:ext cx="3762269" cy="365125"/>
          </a:xfrm>
          <a:prstGeom prst="rect">
            <a:avLst/>
          </a:prstGeom>
        </p:spPr>
        <p:txBody>
          <a:bodyPr vert="horz" lIns="91440" tIns="45720" rIns="91440" bIns="45720" rtlCol="0" anchor="ctr"/>
          <a:lstStyle>
            <a:defPPr/>
            <a:lvl1pPr algn="ctr">
              <a:defRPr sz="1200">
                <a:solidFill>
                  <a:schemeClr val="tx1">
                    <a:tint val="75000"/>
                  </a:schemeClr>
                </a:solidFill>
              </a:defRPr>
            </a:lvl1pPr>
          </a:lstStyle>
          <a:p>
            <a:pPr/>
            <a:endParaRPr lang="zh-CN" altLang="en-US"/>
          </a:p>
        </p:txBody>
      </p:sp>
      <p:sp>
        <p:nvSpPr>
          <p:cNvPr id="6" name="灯片编号占位符 5"/>
          <p:cNvSpPr>
            <a:spLocks noGrp="1"/>
          </p:cNvSpPr>
          <p:nvPr>
            <p:ph type="sldNum" sz="quarter" idx="4"/>
          </p:nvPr>
        </p:nvSpPr>
        <p:spPr>
          <a:xfrm>
            <a:off x="8514609" y="6356351"/>
            <a:ext cx="2772198" cy="365125"/>
          </a:xfrm>
          <a:prstGeom prst="rect">
            <a:avLst/>
          </a:prstGeom>
        </p:spPr>
        <p:txBody>
          <a:bodyPr vert="horz" lIns="91440" tIns="45720" rIns="91440" bIns="45720" rtlCol="0" anchor="ctr"/>
          <a:lstStyle>
            <a:defPPr/>
            <a:lvl1pPr algn="r">
              <a:defRPr sz="1200">
                <a:solidFill>
                  <a:schemeClr val="tx1">
                    <a:tint val="75000"/>
                  </a:schemeClr>
                </a:solidFill>
              </a:defRPr>
            </a:lvl1pPr>
          </a:lstStyle>
          <a:p>
            <a:pPr/>
            <a:fld id="{F1CD23A1-9D5D-4231-B353-189DD0272165}" type="slidenum">
              <a:rPr lang="zh-CN" altLang="en-US" smtClean="0"/>
              <a:pPr/>
              <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png" /><Relationship Id="rId3" Type="http://schemas.openxmlformats.org/officeDocument/2006/relationships/image" Target="../media/image3.pn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pn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5.pn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1.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6.pn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7.pn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8.pn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9.pn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0.pn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xml" /><Relationship Id="rId3" Type="http://schemas.openxmlformats.org/officeDocument/2006/relationships/image" Target="../media/image11.jpeg"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3.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4.xm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5.xm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6.xm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7.xml" /><Relationship Id="rId3" Type="http://schemas.openxmlformats.org/officeDocument/2006/relationships/image" Target="../media/image12.jpeg" /><Relationship Id="rId4" Type="http://schemas.openxmlformats.org/officeDocument/2006/relationships/image" Target="../media/image13.png" /><Relationship Id="rId5" Type="http://schemas.openxmlformats.org/officeDocument/2006/relationships/image" Target="../media/image14.jpeg"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8.xml"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9.xml"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0.xml"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1.xml"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2.xml" /><Relationship Id="rId3" Type="http://schemas.openxmlformats.org/officeDocument/2006/relationships/image" Target="../media/image15.png"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3.xml"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4.xml" /></Relationships>
</file>

<file path=ppt/slides/_rels/slide4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5.xml" /></Relationships>
</file>

<file path=ppt/slides/_rels/slide4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6.xml" /></Relationships>
</file>

<file path=ppt/slides/_rels/slide4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7.xml" /></Relationships>
</file>

<file path=ppt/slides/_rels/slide4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8.xml" /></Relationships>
</file>

<file path=ppt/slides/_rels/slide4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9.xml" /><Relationship Id="rId3" Type="http://schemas.openxmlformats.org/officeDocument/2006/relationships/tags" Target="../tags/tag2.xml" /></Relationships>
</file>

<file path=ppt/slides/_rels/slide4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0.xml" /><Relationship Id="rId3" Type="http://schemas.openxmlformats.org/officeDocument/2006/relationships/tags" Target="../tags/tag3.xml" /></Relationships>
</file>

<file path=ppt/slides/_rels/slide4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1.xml" /><Relationship Id="rId3" Type="http://schemas.openxmlformats.org/officeDocument/2006/relationships/image" Target="../media/image16.png" /><Relationship Id="rId4" Type="http://schemas.openxmlformats.org/officeDocument/2006/relationships/tags" Target="../tags/tag4.xml" /></Relationships>
</file>

<file path=ppt/slides/_rels/slide4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2.xml" /></Relationships>
</file>

<file path=ppt/slides/_rels/slide5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3.xml" /><Relationship Id="rId3" Type="http://schemas.openxmlformats.org/officeDocument/2006/relationships/image" Target="../media/image17.png" /><Relationship Id="rId4" Type="http://schemas.openxmlformats.org/officeDocument/2006/relationships/image" Target="../media/image18.png" /></Relationships>
</file>

<file path=ppt/slides/_rels/slide5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4.xml" /><Relationship Id="rId3" Type="http://schemas.openxmlformats.org/officeDocument/2006/relationships/image" Target="../media/image19.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圆角矩形 3"/>
          <p:cNvSpPr/>
          <p:nvPr/>
        </p:nvSpPr>
        <p:spPr>
          <a:xfrm>
            <a:off x="4303539" y="285728"/>
            <a:ext cx="3155960" cy="642942"/>
          </a:xfrm>
          <a:prstGeom prst="round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r>
              <a:rPr lang="zh-CN" altLang="en-US" sz="3600" b="1" smtClean="0"/>
              <a:t>第</a:t>
            </a:r>
            <a:r>
              <a:rPr lang="en-US" altLang="zh-CN" sz="3600" b="1" smtClean="0"/>
              <a:t>2</a:t>
            </a:r>
            <a:r>
              <a:rPr lang="zh-CN" altLang="en-US" sz="3600" b="1" smtClean="0"/>
              <a:t>课</a:t>
            </a:r>
            <a:endParaRPr lang="zh-CN" altLang="en-US" sz="3600" b="1"/>
          </a:p>
        </p:txBody>
      </p:sp>
      <p:sp>
        <p:nvSpPr>
          <p:cNvPr id="5" name="矩形 4"/>
          <p:cNvSpPr/>
          <p:nvPr/>
        </p:nvSpPr>
        <p:spPr>
          <a:xfrm>
            <a:off x="1147861" y="1244269"/>
            <a:ext cx="9859664" cy="114300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r>
              <a:rPr lang="zh-CN" altLang="en-US" sz="4400" b="1" smtClean="0">
                <a:latin typeface="黑体" panose="02010609060101010101" pitchFamily="49" charset="-122"/>
                <a:ea typeface="黑体" panose="02010609060101010101" pitchFamily="49" charset="-122"/>
              </a:rPr>
              <a:t>西方政治体制的产生与演变</a:t>
            </a:r>
            <a:endParaRPr lang="zh-CN" altLang="en-US" sz="4400" b="1" smtClean="0">
              <a:latin typeface="黑体" pitchFamily="49" charset="-122"/>
              <a:ea typeface="黑体" pitchFamily="49" charset="-122"/>
            </a:endParaRPr>
          </a:p>
        </p:txBody>
      </p:sp>
      <p:pic>
        <p:nvPicPr>
          <p:cNvPr id="6" name="图片 5"/>
          <p:cNvPicPr>
            <a:picLocks noChangeAspect="1"/>
          </p:cNvPicPr>
          <p:nvPr/>
        </p:nvPicPr>
        <p:blipFill>
          <a:blip r:embed="rId2"/>
          <a:stretch>
            <a:fillRect/>
          </a:stretch>
        </p:blipFill>
        <p:spPr>
          <a:xfrm>
            <a:off x="1283970" y="2976880"/>
            <a:ext cx="4459605" cy="2976880"/>
          </a:xfrm>
          <a:prstGeom prst="rect">
            <a:avLst/>
          </a:prstGeom>
        </p:spPr>
      </p:pic>
      <p:pic>
        <p:nvPicPr>
          <p:cNvPr id="7" name="图片 6"/>
          <p:cNvPicPr>
            <a:picLocks noChangeAspect="1"/>
          </p:cNvPicPr>
          <p:nvPr/>
        </p:nvPicPr>
        <p:blipFill>
          <a:blip r:embed="rId3"/>
          <a:stretch>
            <a:fillRect/>
          </a:stretch>
        </p:blipFill>
        <p:spPr>
          <a:xfrm>
            <a:off x="6418580" y="2976880"/>
            <a:ext cx="4589145" cy="2976245"/>
          </a:xfrm>
          <a:prstGeom prst="rect">
            <a:avLst/>
          </a:prstGeom>
        </p:spPr>
      </p:pic>
      <p:sp>
        <p:nvSpPr>
          <p:cNvPr id="10" name="矩形 9"/>
          <p:cNvSpPr/>
          <p:nvPr/>
        </p:nvSpPr>
        <p:spPr>
          <a:xfrm>
            <a:off x="1283970" y="5953125"/>
            <a:ext cx="4459605" cy="5003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r>
              <a:rPr lang="zh-CN" altLang="en-US" sz="2400" b="1" smtClean="0">
                <a:solidFill>
                  <a:schemeClr val="tx1"/>
                </a:solidFill>
                <a:latin typeface="楷体" panose="02010609060101010101" charset="-122"/>
                <a:ea typeface="楷体" panose="02010609060101010101" charset="-122"/>
              </a:rPr>
              <a:t>英国威斯敏斯特宫</a:t>
            </a:r>
            <a:endParaRPr lang="zh-CN" altLang="en-US" sz="2400" b="1" smtClean="0">
              <a:solidFill>
                <a:schemeClr val="tx1"/>
              </a:solidFill>
              <a:latin typeface="楷体" panose="02010609060101010101" charset="-122"/>
              <a:ea typeface="楷体" panose="02010609060101010101" charset="-122"/>
            </a:endParaRPr>
          </a:p>
        </p:txBody>
      </p:sp>
      <p:sp>
        <p:nvSpPr>
          <p:cNvPr id="9" name="矩形 8"/>
          <p:cNvSpPr/>
          <p:nvPr/>
        </p:nvSpPr>
        <p:spPr>
          <a:xfrm>
            <a:off x="6418580" y="5953760"/>
            <a:ext cx="4589145" cy="5003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r>
              <a:rPr lang="zh-CN" altLang="en-US" sz="2400" b="1" smtClean="0">
                <a:solidFill>
                  <a:schemeClr val="tx1"/>
                </a:solidFill>
                <a:latin typeface="楷体" panose="02010609060101010101" charset="-122"/>
                <a:ea typeface="楷体" panose="02010609060101010101" charset="-122"/>
              </a:rPr>
              <a:t>美国国会大厦</a:t>
            </a:r>
            <a:endParaRPr lang="zh-CN" altLang="en-US" sz="2400" b="1" smtClean="0">
              <a:solidFill>
                <a:schemeClr val="tx1"/>
              </a:solidFill>
              <a:latin typeface="楷体" panose="02010609060101010101" charset="-122"/>
              <a:ea typeface="楷体" panose="02010609060101010101" charset="-122"/>
            </a:endParaRPr>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圆角矩形 1"/>
          <p:cNvSpPr/>
          <p:nvPr/>
        </p:nvSpPr>
        <p:spPr>
          <a:xfrm>
            <a:off x="0" y="0"/>
            <a:ext cx="3538458" cy="658247"/>
          </a:xfrm>
          <a:prstGeom prst="roundRect">
            <a:avLst/>
          </a:prstGeom>
          <a:solidFill>
            <a:srgbClr val="CC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r>
              <a:rPr lang="zh-CN" altLang="en-US" sz="3600" b="1" smtClean="0">
                <a:solidFill>
                  <a:srgbClr val="FFFF00"/>
                </a:solidFill>
              </a:rPr>
              <a:t>课程标准</a:t>
            </a:r>
            <a:endParaRPr lang="zh-CN" altLang="en-US" sz="3600" b="1">
              <a:solidFill>
                <a:srgbClr val="FFFF00"/>
              </a:solidFill>
            </a:endParaRPr>
          </a:p>
        </p:txBody>
      </p:sp>
      <p:sp>
        <p:nvSpPr>
          <p:cNvPr id="3" name="TextBox 2"/>
          <p:cNvSpPr txBox="1"/>
          <p:nvPr/>
        </p:nvSpPr>
        <p:spPr>
          <a:xfrm>
            <a:off x="0" y="1416050"/>
            <a:ext cx="11881485" cy="829945"/>
          </a:xfrm>
          <a:prstGeom prst="rect">
            <a:avLst/>
          </a:prstGeom>
          <a:noFill/>
        </p:spPr>
        <p:txBody>
          <a:bodyPr wrap="square" rtlCol="0">
            <a:spAutoFit/>
          </a:bodyPr>
          <a:lstStyle>
            <a:defPPr/>
          </a:lstStyle>
          <a:p>
            <a:pPr>
              <a:lnSpc>
                <a:spcPct val="150000"/>
              </a:lnSpc>
            </a:pPr>
            <a:r>
              <a:rPr lang="zh-CN" altLang="en-US" sz="3200" b="1" smtClean="0">
                <a:solidFill>
                  <a:srgbClr val="0000FF"/>
                </a:solidFill>
                <a:latin typeface="华文楷体" pitchFamily="2" charset="-122"/>
                <a:ea typeface="华文楷体" pitchFamily="2" charset="-122"/>
              </a:rPr>
              <a:t>了解古代至近代西方政治体制各主要类型的产生和演变过程。</a:t>
            </a:r>
            <a:endParaRPr lang="zh-CN" altLang="en-US" sz="3200" b="1" smtClean="0">
              <a:solidFill>
                <a:srgbClr val="0000FF"/>
              </a:solidFill>
              <a:latin typeface="华文楷体" pitchFamily="2" charset="-122"/>
              <a:ea typeface="华文楷体" pitchFamily="2" charset="-122"/>
            </a:endParaRPr>
          </a:p>
        </p:txBody>
      </p:sp>
    </p:spTree>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Box 1"/>
          <p:cNvSpPr txBox="1"/>
          <p:nvPr/>
        </p:nvSpPr>
        <p:spPr>
          <a:xfrm>
            <a:off x="1905" y="1353185"/>
            <a:ext cx="551815" cy="4535805"/>
          </a:xfrm>
          <a:prstGeom prst="rect">
            <a:avLst/>
          </a:prstGeom>
          <a:noFill/>
        </p:spPr>
        <p:txBody>
          <a:bodyPr vert="eaVert" wrap="square" rtlCol="0">
            <a:spAutoFit/>
          </a:bodyPr>
          <a:lstStyle>
            <a:defPPr/>
          </a:lstStyle>
          <a:p>
            <a:pPr algn="ctr"/>
            <a:r>
              <a:rPr lang="zh-CN" altLang="en-US" sz="2400" b="1" smtClean="0"/>
              <a:t>西方政治体制的产生与演变</a:t>
            </a:r>
            <a:endParaRPr lang="zh-CN" altLang="en-US" sz="2400" b="1" smtClean="0"/>
          </a:p>
        </p:txBody>
      </p:sp>
      <p:sp>
        <p:nvSpPr>
          <p:cNvPr id="3" name="左大括号 2"/>
          <p:cNvSpPr/>
          <p:nvPr/>
        </p:nvSpPr>
        <p:spPr>
          <a:xfrm>
            <a:off x="429209" y="0"/>
            <a:ext cx="121297" cy="685800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4" name="TextBox 3"/>
          <p:cNvSpPr txBox="1"/>
          <p:nvPr/>
        </p:nvSpPr>
        <p:spPr>
          <a:xfrm>
            <a:off x="447870" y="214604"/>
            <a:ext cx="1287625" cy="1568450"/>
          </a:xfrm>
          <a:prstGeom prst="rect">
            <a:avLst/>
          </a:prstGeom>
          <a:noFill/>
        </p:spPr>
        <p:txBody>
          <a:bodyPr wrap="square" rtlCol="0">
            <a:spAutoFit/>
          </a:bodyPr>
          <a:lstStyle>
            <a:defPPr/>
          </a:lstStyle>
          <a:p>
            <a:pPr/>
            <a:r>
              <a:rPr lang="zh-CN" altLang="en-US" sz="2400" b="1" smtClean="0"/>
              <a:t>古希腊罗马的政治制度</a:t>
            </a:r>
            <a:endParaRPr lang="zh-CN" altLang="en-US" sz="2400" b="1" smtClean="0"/>
          </a:p>
        </p:txBody>
      </p:sp>
      <p:sp>
        <p:nvSpPr>
          <p:cNvPr id="5" name="TextBox 4"/>
          <p:cNvSpPr txBox="1"/>
          <p:nvPr/>
        </p:nvSpPr>
        <p:spPr>
          <a:xfrm>
            <a:off x="488549" y="2656283"/>
            <a:ext cx="1287625" cy="1198880"/>
          </a:xfrm>
          <a:prstGeom prst="rect">
            <a:avLst/>
          </a:prstGeom>
          <a:noFill/>
        </p:spPr>
        <p:txBody>
          <a:bodyPr wrap="square" rtlCol="0">
            <a:spAutoFit/>
          </a:bodyPr>
          <a:lstStyle>
            <a:defPPr/>
          </a:lstStyle>
          <a:p>
            <a:pPr/>
            <a:r>
              <a:rPr lang="zh-CN" altLang="en-US" sz="2400" b="1" smtClean="0"/>
              <a:t>中古欧洲的封建制度</a:t>
            </a:r>
            <a:endParaRPr lang="zh-CN" altLang="en-US" sz="2400" b="1" smtClean="0"/>
          </a:p>
        </p:txBody>
      </p:sp>
      <p:sp>
        <p:nvSpPr>
          <p:cNvPr id="6" name="TextBox 5"/>
          <p:cNvSpPr txBox="1"/>
          <p:nvPr/>
        </p:nvSpPr>
        <p:spPr>
          <a:xfrm>
            <a:off x="488303" y="4551343"/>
            <a:ext cx="1287625" cy="2306955"/>
          </a:xfrm>
          <a:prstGeom prst="rect">
            <a:avLst/>
          </a:prstGeom>
          <a:noFill/>
        </p:spPr>
        <p:txBody>
          <a:bodyPr wrap="square" rtlCol="0">
            <a:spAutoFit/>
          </a:bodyPr>
          <a:lstStyle>
            <a:defPPr/>
          </a:lstStyle>
          <a:p>
            <a:pPr/>
            <a:r>
              <a:rPr lang="zh-CN" altLang="en-US" sz="2400" b="1"/>
              <a:t>西方资本主义政治制度的产生与发展</a:t>
            </a:r>
            <a:endParaRPr lang="zh-CN" altLang="en-US" sz="2400" b="1"/>
          </a:p>
        </p:txBody>
      </p:sp>
      <p:sp>
        <p:nvSpPr>
          <p:cNvPr id="8" name="TextBox 6"/>
          <p:cNvSpPr txBox="1"/>
          <p:nvPr/>
        </p:nvSpPr>
        <p:spPr>
          <a:xfrm>
            <a:off x="447365" y="214734"/>
            <a:ext cx="1287625" cy="1568450"/>
          </a:xfrm>
          <a:prstGeom prst="rect">
            <a:avLst/>
          </a:prstGeom>
          <a:noFill/>
        </p:spPr>
        <p:txBody>
          <a:bodyPr wrap="square" rtlCol="0">
            <a:spAutoFit/>
          </a:bodyPr>
          <a:lstStyle>
            <a:defPPr/>
          </a:lstStyle>
          <a:p>
            <a:pPr/>
            <a:r>
              <a:rPr lang="zh-CN" altLang="en-US" sz="2400" b="1" smtClean="0">
                <a:solidFill>
                  <a:srgbClr val="FF0000"/>
                </a:solidFill>
              </a:rPr>
              <a:t>古希腊罗马的政治制度</a:t>
            </a:r>
            <a:endParaRPr lang="zh-CN" altLang="en-US" sz="2400" b="1" smtClean="0">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horizontal)">
                                      <p:cBhvr>
                                        <p:cTn id="10" dur="500"/>
                                        <p:tgtEl>
                                          <p:spTgt spid="4"/>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linds(horizontal)">
                                      <p:cBhvr>
                                        <p:cTn id="13" dur="500"/>
                                        <p:tgtEl>
                                          <p:spTgt spid="5"/>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linds(horizontal)">
                                      <p:cBhvr>
                                        <p:cTn id="16" dur="500"/>
                                        <p:tgtEl>
                                          <p:spTgt spid="6"/>
                                        </p:tgtEl>
                                      </p:cBhvr>
                                    </p:animEffect>
                                  </p:childTnLst>
                                </p:cTn>
                              </p:par>
                            </p:childTnLst>
                          </p:cTn>
                        </p:par>
                      </p:childTnLst>
                    </p:cTn>
                  </p:par>
                  <p:par>
                    <p:cTn id="17" fill="hold" nodeType="clickPar">
                      <p:stCondLst>
                        <p:cond delay="indefinite"/>
                      </p:stCondLst>
                      <p:childTnLst>
                        <p:par>
                          <p:cTn id="18" fill="hold" nodeType="afterGroup">
                            <p:stCondLst>
                              <p:cond delay="0"/>
                            </p:stCondLst>
                            <p:childTnLst>
                              <p:par>
                                <p:cTn id="19" presetID="9" presetClass="entr" presetSubtype="0" fill="hold" grpId="1"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dissolve">
                                      <p:cBhvr>
                                        <p:cTn id="2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8" grpId="1"/>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椭圆 2"/>
          <p:cNvSpPr/>
          <p:nvPr/>
        </p:nvSpPr>
        <p:spPr>
          <a:xfrm>
            <a:off x="4133850" y="543560"/>
            <a:ext cx="3488690" cy="1193800"/>
          </a:xfrm>
          <a:prstGeom prst="ellipse">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r>
              <a:rPr lang="zh-CN" altLang="en-US" sz="2800" b="1" smtClean="0"/>
              <a:t>政治体制</a:t>
            </a:r>
            <a:endParaRPr lang="zh-CN" altLang="en-US" sz="2800" b="1"/>
          </a:p>
        </p:txBody>
      </p:sp>
      <p:sp>
        <p:nvSpPr>
          <p:cNvPr id="4" name="圆角矩形 3"/>
          <p:cNvSpPr/>
          <p:nvPr/>
        </p:nvSpPr>
        <p:spPr>
          <a:xfrm>
            <a:off x="1029970" y="2390140"/>
            <a:ext cx="9696450" cy="2607310"/>
          </a:xfrm>
          <a:prstGeom prst="roundRect">
            <a:avLst/>
          </a:prstGeom>
          <a:solidFill>
            <a:schemeClr val="bg1"/>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l"/>
            <a:r>
              <a:rPr lang="zh-CN" altLang="en-US" sz="2800" b="1" smtClean="0">
                <a:solidFill>
                  <a:schemeClr val="tx2">
                    <a:lumMod val="75000"/>
                  </a:schemeClr>
                </a:solidFill>
                <a:latin typeface="华文中宋" panose="02010600040101010101" pitchFamily="2" charset="-122"/>
                <a:ea typeface="华文中宋" panose="02010600040101010101" pitchFamily="2" charset="-122"/>
              </a:rPr>
              <a:t>政治体制，是指政权的组织形式，即统治阶级采取什么样的方式来组织自己的政权机关。政治体制是政治制度的体现。在不同的历史时期，不同的国家和地域，政治体制都不尽相同。不同政治制度的国家，其经济、文化、外贸等政策也不同。</a:t>
            </a:r>
            <a:endParaRPr lang="zh-CN" altLang="en-US" sz="2800" b="1" smtClean="0">
              <a:solidFill>
                <a:schemeClr val="tx2">
                  <a:lumMod val="75000"/>
                </a:schemeClr>
              </a:solidFill>
              <a:latin typeface="华文中宋" panose="02010600040101010101" pitchFamily="2" charset="-122"/>
              <a:ea typeface="华文中宋" panose="02010600040101010101" pitchFamily="2" charset="-122"/>
            </a:endParaRPr>
          </a:p>
        </p:txBody>
      </p:sp>
    </p:spTree>
  </p:cSld>
  <p:clrMapOvr>
    <a:masterClrMapping/>
  </p:clrMapOvr>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5297" name="Picture 1" descr="C:\Users\44540\AppData\Roaming\Tencent\Users\46728224\QQ\WinTemp\RichOle\8MEWVFKGSU4SUV0XP[)KW}J.png"/>
          <p:cNvPicPr>
            <a:picLocks noChangeAspect="1" noChangeArrowheads="1"/>
          </p:cNvPicPr>
          <p:nvPr/>
        </p:nvPicPr>
        <p:blipFill>
          <a:blip r:embed="rId2"/>
          <a:stretch>
            <a:fillRect/>
          </a:stretch>
        </p:blipFill>
        <p:spPr bwMode="auto">
          <a:xfrm>
            <a:off x="1985010" y="2060575"/>
            <a:ext cx="8354060" cy="4795520"/>
          </a:xfrm>
          <a:prstGeom prst="rect">
            <a:avLst/>
          </a:prstGeom>
          <a:noFill/>
        </p:spPr>
      </p:pic>
      <p:sp>
        <p:nvSpPr>
          <p:cNvPr id="3" name="矩形 5"/>
          <p:cNvSpPr>
            <a:spLocks noChangeArrowheads="1"/>
          </p:cNvSpPr>
          <p:nvPr/>
        </p:nvSpPr>
        <p:spPr bwMode="auto">
          <a:xfrm>
            <a:off x="520065" y="314960"/>
            <a:ext cx="11071225" cy="1568450"/>
          </a:xfrm>
          <a:prstGeom prst="rect">
            <a:avLst/>
          </a:prstGeom>
          <a:solidFill>
            <a:schemeClr val="accent4">
              <a:lumMod val="40000"/>
              <a:lumOff val="60000"/>
            </a:schemeClr>
          </a:solidFill>
          <a:ln w="3175">
            <a:solidFill>
              <a:schemeClr val="accent6">
                <a:lumMod val="75000"/>
              </a:schemeClr>
            </a:solidFill>
            <a:miter lim="800000"/>
          </a:ln>
        </p:spPr>
        <p:txBody>
          <a:bodyPr wrap="square">
            <a:spAutoFit/>
          </a:bodyPr>
          <a:lstStyle>
            <a:defPPr/>
          </a:lstStyle>
          <a:p>
            <a:pPr/>
            <a:r>
              <a:rPr sz="2400" b="1">
                <a:latin typeface="宋体" panose="02010600030101010101" pitchFamily="2" charset="-122"/>
                <a:ea typeface="宋体" panose="02010600030101010101" pitchFamily="2" charset="-122"/>
                <a:cs typeface="宋体" panose="02010600030101010101" pitchFamily="2" charset="-122"/>
              </a:rPr>
              <a:t> 希腊......没有肥沃的大河流域和广阔的平原，.....在希腊和小亚细亚沿海地区，只有连绵不绝的山脉，这不仅限制了农业生产率的提高，而且把农村隔成了互不相连的小块。......许多城邦就是这样形成的，相对隔绝且极其独立。</a:t>
            </a:r>
            <a:endParaRPr sz="2400" b="1">
              <a:latin typeface="宋体" pitchFamily="2" charset="-122"/>
              <a:ea typeface="宋体" panose="02010600030101010101" pitchFamily="2" charset="-122"/>
              <a:cs typeface="宋体" panose="02010600030101010101" pitchFamily="2" charset="-122"/>
            </a:endParaRPr>
          </a:p>
          <a:p>
            <a:pPr algn="r"/>
            <a:r>
              <a:rPr sz="2400" b="1">
                <a:latin typeface="宋体" panose="02010600030101010101" pitchFamily="2" charset="-122"/>
                <a:ea typeface="宋体" panose="02010600030101010101" pitchFamily="2" charset="-122"/>
                <a:cs typeface="宋体" panose="02010600030101010101" pitchFamily="2" charset="-122"/>
              </a:rPr>
              <a:t>         ——斯塔夫里阿诺斯《全球通史——从史前史到21世纪》</a:t>
            </a:r>
            <a:endParaRPr sz="2400" b="1">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5297"/>
                                        </p:tgtEl>
                                        <p:attrNameLst>
                                          <p:attrName>style.visibility</p:attrName>
                                        </p:attrNameLst>
                                      </p:cBhvr>
                                      <p:to>
                                        <p:strVal val="visible"/>
                                      </p:to>
                                    </p:set>
                                    <p:animEffect transition="in" filter="blinds(horizontal)">
                                      <p:cBhvr>
                                        <p:cTn id="7" dur="500"/>
                                        <p:tgtEl>
                                          <p:spTgt spid="552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Box 1"/>
          <p:cNvSpPr txBox="1"/>
          <p:nvPr/>
        </p:nvSpPr>
        <p:spPr>
          <a:xfrm>
            <a:off x="1905" y="1353185"/>
            <a:ext cx="551815" cy="4535805"/>
          </a:xfrm>
          <a:prstGeom prst="rect">
            <a:avLst/>
          </a:prstGeom>
          <a:noFill/>
        </p:spPr>
        <p:txBody>
          <a:bodyPr vert="eaVert" wrap="square" rtlCol="0">
            <a:spAutoFit/>
          </a:bodyPr>
          <a:lstStyle>
            <a:defPPr/>
          </a:lstStyle>
          <a:p>
            <a:pPr algn="ctr"/>
            <a:r>
              <a:rPr lang="zh-CN" altLang="en-US" sz="2400" b="1" smtClean="0"/>
              <a:t>西方政治体制的产生与演变</a:t>
            </a:r>
            <a:endParaRPr lang="zh-CN" altLang="en-US" sz="2400" b="1" smtClean="0"/>
          </a:p>
        </p:txBody>
      </p:sp>
      <p:sp>
        <p:nvSpPr>
          <p:cNvPr id="3" name="左大括号 2"/>
          <p:cNvSpPr/>
          <p:nvPr/>
        </p:nvSpPr>
        <p:spPr>
          <a:xfrm>
            <a:off x="429209" y="0"/>
            <a:ext cx="121297" cy="685800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4" name="TextBox 3"/>
          <p:cNvSpPr txBox="1"/>
          <p:nvPr/>
        </p:nvSpPr>
        <p:spPr>
          <a:xfrm>
            <a:off x="447870" y="214604"/>
            <a:ext cx="1287625" cy="1568450"/>
          </a:xfrm>
          <a:prstGeom prst="rect">
            <a:avLst/>
          </a:prstGeom>
          <a:noFill/>
        </p:spPr>
        <p:txBody>
          <a:bodyPr wrap="square" rtlCol="0">
            <a:spAutoFit/>
          </a:bodyPr>
          <a:lstStyle>
            <a:defPPr/>
          </a:lstStyle>
          <a:p>
            <a:pPr/>
            <a:r>
              <a:rPr lang="zh-CN" altLang="en-US" sz="2400" b="1" smtClean="0"/>
              <a:t>古希腊罗马的政治制度</a:t>
            </a:r>
            <a:endParaRPr lang="zh-CN" altLang="en-US" sz="2400" b="1" smtClean="0"/>
          </a:p>
        </p:txBody>
      </p:sp>
      <p:sp>
        <p:nvSpPr>
          <p:cNvPr id="5" name="TextBox 4"/>
          <p:cNvSpPr txBox="1"/>
          <p:nvPr/>
        </p:nvSpPr>
        <p:spPr>
          <a:xfrm>
            <a:off x="488549" y="2656283"/>
            <a:ext cx="1287625" cy="1198880"/>
          </a:xfrm>
          <a:prstGeom prst="rect">
            <a:avLst/>
          </a:prstGeom>
          <a:noFill/>
        </p:spPr>
        <p:txBody>
          <a:bodyPr wrap="square" rtlCol="0">
            <a:spAutoFit/>
          </a:bodyPr>
          <a:lstStyle>
            <a:defPPr/>
          </a:lstStyle>
          <a:p>
            <a:pPr/>
            <a:r>
              <a:rPr lang="zh-CN" altLang="en-US" sz="2400" b="1" smtClean="0"/>
              <a:t>中古欧洲的封建制度</a:t>
            </a:r>
            <a:endParaRPr lang="zh-CN" altLang="en-US" sz="2400" b="1" smtClean="0"/>
          </a:p>
        </p:txBody>
      </p:sp>
      <p:sp>
        <p:nvSpPr>
          <p:cNvPr id="6" name="TextBox 5"/>
          <p:cNvSpPr txBox="1"/>
          <p:nvPr/>
        </p:nvSpPr>
        <p:spPr>
          <a:xfrm>
            <a:off x="488303" y="4551343"/>
            <a:ext cx="1287625" cy="2306955"/>
          </a:xfrm>
          <a:prstGeom prst="rect">
            <a:avLst/>
          </a:prstGeom>
          <a:noFill/>
        </p:spPr>
        <p:txBody>
          <a:bodyPr wrap="square" rtlCol="0">
            <a:spAutoFit/>
          </a:bodyPr>
          <a:lstStyle>
            <a:defPPr/>
          </a:lstStyle>
          <a:p>
            <a:pPr/>
            <a:r>
              <a:rPr lang="zh-CN" altLang="en-US" sz="2400" b="1"/>
              <a:t>西方资本主义政治制度的产生与发展</a:t>
            </a:r>
            <a:endParaRPr lang="zh-CN" altLang="en-US" sz="2400" b="1"/>
          </a:p>
        </p:txBody>
      </p:sp>
      <p:sp>
        <p:nvSpPr>
          <p:cNvPr id="8" name="TextBox 6"/>
          <p:cNvSpPr txBox="1"/>
          <p:nvPr/>
        </p:nvSpPr>
        <p:spPr>
          <a:xfrm>
            <a:off x="447365" y="214734"/>
            <a:ext cx="1287625" cy="1568450"/>
          </a:xfrm>
          <a:prstGeom prst="rect">
            <a:avLst/>
          </a:prstGeom>
          <a:noFill/>
        </p:spPr>
        <p:txBody>
          <a:bodyPr wrap="square" rtlCol="0">
            <a:spAutoFit/>
          </a:bodyPr>
          <a:lstStyle>
            <a:defPPr/>
          </a:lstStyle>
          <a:p>
            <a:pPr/>
            <a:r>
              <a:rPr lang="zh-CN" altLang="en-US" sz="2400" b="1" smtClean="0">
                <a:solidFill>
                  <a:srgbClr val="FF0000"/>
                </a:solidFill>
              </a:rPr>
              <a:t>古希腊罗马的政治制度</a:t>
            </a:r>
            <a:endParaRPr lang="zh-CN" altLang="en-US" sz="2400" b="1" smtClean="0">
              <a:solidFill>
                <a:srgbClr val="FF0000"/>
              </a:solidFill>
            </a:endParaRPr>
          </a:p>
        </p:txBody>
      </p:sp>
      <p:sp>
        <p:nvSpPr>
          <p:cNvPr id="7" name="左大括号 6"/>
          <p:cNvSpPr/>
          <p:nvPr/>
        </p:nvSpPr>
        <p:spPr>
          <a:xfrm>
            <a:off x="1614170" y="0"/>
            <a:ext cx="120650" cy="2656205"/>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9" name="TextBox 4"/>
          <p:cNvSpPr txBox="1"/>
          <p:nvPr/>
        </p:nvSpPr>
        <p:spPr>
          <a:xfrm>
            <a:off x="1735054" y="78"/>
            <a:ext cx="1287625" cy="1198880"/>
          </a:xfrm>
          <a:prstGeom prst="rect">
            <a:avLst/>
          </a:prstGeom>
          <a:noFill/>
        </p:spPr>
        <p:txBody>
          <a:bodyPr wrap="square" rtlCol="0">
            <a:spAutoFit/>
          </a:bodyPr>
          <a:lstStyle>
            <a:defPPr/>
          </a:lstStyle>
          <a:p>
            <a:pPr/>
            <a:r>
              <a:rPr lang="zh-CN" altLang="en-US" sz="2400" b="1" smtClean="0"/>
              <a:t>古希腊的政治制度</a:t>
            </a:r>
            <a:endParaRPr lang="zh-CN" altLang="en-US" sz="2400" b="1" smtClean="0"/>
          </a:p>
        </p:txBody>
      </p:sp>
      <p:sp>
        <p:nvSpPr>
          <p:cNvPr id="10" name="左大括号 9"/>
          <p:cNvSpPr/>
          <p:nvPr/>
        </p:nvSpPr>
        <p:spPr>
          <a:xfrm>
            <a:off x="2755265" y="0"/>
            <a:ext cx="95250" cy="2074545"/>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11" name="TextBox 4"/>
          <p:cNvSpPr txBox="1"/>
          <p:nvPr/>
        </p:nvSpPr>
        <p:spPr>
          <a:xfrm>
            <a:off x="2850515" y="0"/>
            <a:ext cx="858520" cy="829945"/>
          </a:xfrm>
          <a:prstGeom prst="rect">
            <a:avLst/>
          </a:prstGeom>
          <a:noFill/>
        </p:spPr>
        <p:txBody>
          <a:bodyPr wrap="square" rtlCol="0">
            <a:spAutoFit/>
          </a:bodyPr>
          <a:lstStyle>
            <a:defPPr/>
          </a:lstStyle>
          <a:p>
            <a:pPr/>
            <a:r>
              <a:rPr lang="zh-CN" altLang="en-US" sz="2400" b="1" smtClean="0"/>
              <a:t>城邦国家</a:t>
            </a:r>
            <a:endParaRPr lang="zh-CN" altLang="en-US" sz="2400" b="1" smtClean="0"/>
          </a:p>
        </p:txBody>
      </p:sp>
      <p:sp>
        <p:nvSpPr>
          <p:cNvPr id="12" name="左大括号 11"/>
          <p:cNvSpPr/>
          <p:nvPr/>
        </p:nvSpPr>
        <p:spPr>
          <a:xfrm>
            <a:off x="3561080" y="635"/>
            <a:ext cx="95250" cy="1576705"/>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13" name="TextBox 4"/>
          <p:cNvSpPr txBox="1"/>
          <p:nvPr/>
        </p:nvSpPr>
        <p:spPr>
          <a:xfrm>
            <a:off x="3656330" y="0"/>
            <a:ext cx="858520" cy="460375"/>
          </a:xfrm>
          <a:prstGeom prst="rect">
            <a:avLst/>
          </a:prstGeom>
          <a:noFill/>
        </p:spPr>
        <p:txBody>
          <a:bodyPr wrap="square" rtlCol="0">
            <a:spAutoFit/>
          </a:bodyPr>
          <a:lstStyle>
            <a:defPPr/>
          </a:lstStyle>
          <a:p>
            <a:pPr/>
            <a:r>
              <a:rPr lang="zh-CN" altLang="en-US" sz="2400" b="1" smtClean="0"/>
              <a:t>时间</a:t>
            </a:r>
            <a:endParaRPr lang="zh-CN" altLang="en-US" sz="2400" b="1" smtClean="0"/>
          </a:p>
        </p:txBody>
      </p:sp>
      <p:sp>
        <p:nvSpPr>
          <p:cNvPr id="14" name="TextBox 4"/>
          <p:cNvSpPr txBox="1"/>
          <p:nvPr/>
        </p:nvSpPr>
        <p:spPr>
          <a:xfrm>
            <a:off x="3656330" y="1014730"/>
            <a:ext cx="858520" cy="460375"/>
          </a:xfrm>
          <a:prstGeom prst="rect">
            <a:avLst/>
          </a:prstGeom>
          <a:noFill/>
        </p:spPr>
        <p:txBody>
          <a:bodyPr wrap="square" rtlCol="0">
            <a:spAutoFit/>
          </a:bodyPr>
          <a:lstStyle>
            <a:defPPr/>
          </a:lstStyle>
          <a:p>
            <a:pPr/>
            <a:r>
              <a:rPr lang="zh-CN" altLang="en-US" sz="2400" b="1" smtClean="0"/>
              <a:t>特点</a:t>
            </a:r>
            <a:endParaRPr lang="zh-CN" altLang="en-US" sz="2400" b="1" smtClean="0"/>
          </a:p>
        </p:txBody>
      </p:sp>
      <p:sp>
        <p:nvSpPr>
          <p:cNvPr id="15" name="TextBox 4"/>
          <p:cNvSpPr txBox="1"/>
          <p:nvPr/>
        </p:nvSpPr>
        <p:spPr>
          <a:xfrm>
            <a:off x="4567555" y="635"/>
            <a:ext cx="3634105" cy="460375"/>
          </a:xfrm>
          <a:prstGeom prst="rect">
            <a:avLst/>
          </a:prstGeom>
          <a:noFill/>
        </p:spPr>
        <p:txBody>
          <a:bodyPr wrap="square" rtlCol="0">
            <a:spAutoFit/>
          </a:bodyPr>
          <a:lstStyle>
            <a:defPPr/>
          </a:lstStyle>
          <a:p>
            <a:pPr/>
            <a:r>
              <a:rPr lang="zh-CN" altLang="en-US" sz="2400" b="1" smtClean="0">
                <a:solidFill>
                  <a:srgbClr val="0000FF"/>
                </a:solidFill>
              </a:rPr>
              <a:t>公元前六世纪</a:t>
            </a:r>
            <a:endParaRPr lang="zh-CN" altLang="en-US" sz="2400" b="1" smtClean="0">
              <a:solidFill>
                <a:srgbClr val="0000FF"/>
              </a:solidFill>
            </a:endParaRPr>
          </a:p>
        </p:txBody>
      </p:sp>
      <p:sp>
        <p:nvSpPr>
          <p:cNvPr id="16" name="TextBox 4"/>
          <p:cNvSpPr txBox="1"/>
          <p:nvPr/>
        </p:nvSpPr>
        <p:spPr>
          <a:xfrm>
            <a:off x="4514850" y="829945"/>
            <a:ext cx="7313930" cy="829945"/>
          </a:xfrm>
          <a:prstGeom prst="rect">
            <a:avLst/>
          </a:prstGeom>
          <a:noFill/>
        </p:spPr>
        <p:txBody>
          <a:bodyPr wrap="square" rtlCol="0">
            <a:spAutoFit/>
          </a:bodyPr>
          <a:lstStyle>
            <a:defPPr/>
          </a:lstStyle>
          <a:p>
            <a:pPr/>
            <a:r>
              <a:rPr lang="zh-CN" altLang="en-US" sz="2400" b="1" smtClean="0">
                <a:solidFill>
                  <a:srgbClr val="0000FF"/>
                </a:solidFill>
              </a:rPr>
              <a:t>城邦的公民直接参与国家管理；其制度中包含一定的民主因素；各城邦实际实行的制度千差万别。</a:t>
            </a:r>
            <a:endParaRPr lang="zh-CN" altLang="en-US" sz="2400" b="1" smtClean="0">
              <a:solidFill>
                <a:srgbClr val="0000FF"/>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linds(horizontal)">
                                      <p:cBhvr>
                                        <p:cTn id="12" dur="500"/>
                                        <p:tgtEl>
                                          <p:spTgt spid="9"/>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linds(horizontal)">
                                      <p:cBhvr>
                                        <p:cTn id="17" dur="500"/>
                                        <p:tgtEl>
                                          <p:spTgt spid="10"/>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linds(horizontal)">
                                      <p:cBhvr>
                                        <p:cTn id="22" dur="500"/>
                                        <p:tgtEl>
                                          <p:spTgt spid="11"/>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blinds(horizontal)">
                                      <p:cBhvr>
                                        <p:cTn id="27" dur="500"/>
                                        <p:tgtEl>
                                          <p:spTgt spid="12"/>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blinds(horizontal)">
                                      <p:cBhvr>
                                        <p:cTn id="32" dur="500"/>
                                        <p:tgtEl>
                                          <p:spTgt spid="13"/>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linds(horizontal)">
                                      <p:cBhvr>
                                        <p:cTn id="37" dur="500"/>
                                        <p:tgtEl>
                                          <p:spTgt spid="14"/>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18" presetClass="entr" presetSubtype="12" fill="hold" grpId="0" nodeType="click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strips(downLeft)">
                                      <p:cBhvr>
                                        <p:cTn id="42" dur="500"/>
                                        <p:tgtEl>
                                          <p:spTgt spid="15"/>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8" presetClass="entr" presetSubtype="16" fill="hold" grpId="0" nodeType="click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diamond(in)">
                                      <p:cBhvr>
                                        <p:cTn id="47"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p:bldP spid="11" grpId="0"/>
      <p:bldP spid="12" grpId="0"/>
      <p:bldP spid="13" grpId="0"/>
      <p:bldP spid="14" grpId="0"/>
      <p:bldP spid="15" grpId="0"/>
      <p:bldP spid="16"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9393" name="Picture 1" descr="C:\Users\44540\AppData\Roaming\Tencent\Users\46728224\QQ\WinTemp\RichOle\4C]CN)@ZP(SL[{BTISTC9ES.png"/>
          <p:cNvPicPr>
            <a:picLocks noChangeAspect="1" noChangeArrowheads="1"/>
          </p:cNvPicPr>
          <p:nvPr/>
        </p:nvPicPr>
        <p:blipFill>
          <a:blip r:embed="rId2"/>
          <a:stretch>
            <a:fillRect/>
          </a:stretch>
        </p:blipFill>
        <p:spPr bwMode="auto">
          <a:xfrm>
            <a:off x="1282670" y="223180"/>
            <a:ext cx="8604310" cy="6215106"/>
          </a:xfrm>
          <a:prstGeom prst="rect">
            <a:avLst/>
          </a:prstGeom>
          <a:noFill/>
        </p:spPr>
      </p:pic>
    </p:spTree>
  </p:cSld>
  <p:clrMapOvr>
    <a:masterClrMapping/>
  </p:clrMapOvr>
  <p:transition/>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4" name="TextBox 4"/>
          <p:cNvSpPr txBox="1"/>
          <p:nvPr/>
        </p:nvSpPr>
        <p:spPr>
          <a:xfrm>
            <a:off x="3709035" y="2656205"/>
            <a:ext cx="858520" cy="460375"/>
          </a:xfrm>
          <a:prstGeom prst="rect">
            <a:avLst/>
          </a:prstGeom>
          <a:noFill/>
        </p:spPr>
        <p:txBody>
          <a:bodyPr wrap="square" rtlCol="0">
            <a:spAutoFit/>
          </a:bodyPr>
          <a:lstStyle>
            <a:defPPr/>
          </a:lstStyle>
          <a:p>
            <a:pPr/>
            <a:r>
              <a:rPr lang="zh-CN" altLang="en-US" sz="2400" b="1" smtClean="0"/>
              <a:t>特点</a:t>
            </a:r>
            <a:endParaRPr lang="zh-CN" altLang="en-US" sz="2400" b="1" smtClean="0"/>
          </a:p>
        </p:txBody>
      </p:sp>
      <p:sp>
        <p:nvSpPr>
          <p:cNvPr id="2" name="TextBox 1"/>
          <p:cNvSpPr txBox="1"/>
          <p:nvPr/>
        </p:nvSpPr>
        <p:spPr>
          <a:xfrm>
            <a:off x="1905" y="1353185"/>
            <a:ext cx="551815" cy="4535805"/>
          </a:xfrm>
          <a:prstGeom prst="rect">
            <a:avLst/>
          </a:prstGeom>
          <a:noFill/>
        </p:spPr>
        <p:txBody>
          <a:bodyPr vert="eaVert" wrap="square" rtlCol="0">
            <a:spAutoFit/>
          </a:bodyPr>
          <a:lstStyle>
            <a:defPPr/>
          </a:lstStyle>
          <a:p>
            <a:pPr algn="ctr"/>
            <a:r>
              <a:rPr lang="zh-CN" altLang="en-US" sz="2400" b="1" smtClean="0"/>
              <a:t>西方政治体制的产生与演变</a:t>
            </a:r>
            <a:endParaRPr lang="zh-CN" altLang="en-US" sz="2400" b="1" smtClean="0"/>
          </a:p>
        </p:txBody>
      </p:sp>
      <p:sp>
        <p:nvSpPr>
          <p:cNvPr id="3" name="左大括号 2"/>
          <p:cNvSpPr/>
          <p:nvPr/>
        </p:nvSpPr>
        <p:spPr>
          <a:xfrm>
            <a:off x="429209" y="0"/>
            <a:ext cx="121297" cy="685800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4" name="TextBox 3"/>
          <p:cNvSpPr txBox="1"/>
          <p:nvPr/>
        </p:nvSpPr>
        <p:spPr>
          <a:xfrm>
            <a:off x="447870" y="214604"/>
            <a:ext cx="1287625" cy="1568450"/>
          </a:xfrm>
          <a:prstGeom prst="rect">
            <a:avLst/>
          </a:prstGeom>
          <a:noFill/>
        </p:spPr>
        <p:txBody>
          <a:bodyPr wrap="square" rtlCol="0">
            <a:spAutoFit/>
          </a:bodyPr>
          <a:lstStyle>
            <a:defPPr/>
          </a:lstStyle>
          <a:p>
            <a:pPr/>
            <a:r>
              <a:rPr lang="zh-CN" altLang="en-US" sz="2400" b="1" smtClean="0"/>
              <a:t>古希腊罗马的政治制度</a:t>
            </a:r>
            <a:endParaRPr lang="zh-CN" altLang="en-US" sz="2400" b="1" smtClean="0"/>
          </a:p>
        </p:txBody>
      </p:sp>
      <p:sp>
        <p:nvSpPr>
          <p:cNvPr id="5" name="TextBox 4"/>
          <p:cNvSpPr txBox="1"/>
          <p:nvPr/>
        </p:nvSpPr>
        <p:spPr>
          <a:xfrm>
            <a:off x="488549" y="2656283"/>
            <a:ext cx="1287625" cy="1198880"/>
          </a:xfrm>
          <a:prstGeom prst="rect">
            <a:avLst/>
          </a:prstGeom>
          <a:noFill/>
        </p:spPr>
        <p:txBody>
          <a:bodyPr wrap="square" rtlCol="0">
            <a:spAutoFit/>
          </a:bodyPr>
          <a:lstStyle>
            <a:defPPr/>
          </a:lstStyle>
          <a:p>
            <a:pPr/>
            <a:r>
              <a:rPr lang="zh-CN" altLang="en-US" sz="2400" b="1" smtClean="0"/>
              <a:t>中古欧洲的封建制度</a:t>
            </a:r>
            <a:endParaRPr lang="zh-CN" altLang="en-US" sz="2400" b="1" smtClean="0"/>
          </a:p>
        </p:txBody>
      </p:sp>
      <p:sp>
        <p:nvSpPr>
          <p:cNvPr id="6" name="TextBox 5"/>
          <p:cNvSpPr txBox="1"/>
          <p:nvPr/>
        </p:nvSpPr>
        <p:spPr>
          <a:xfrm>
            <a:off x="488303" y="4551343"/>
            <a:ext cx="1287625" cy="2306955"/>
          </a:xfrm>
          <a:prstGeom prst="rect">
            <a:avLst/>
          </a:prstGeom>
          <a:noFill/>
        </p:spPr>
        <p:txBody>
          <a:bodyPr wrap="square" rtlCol="0">
            <a:spAutoFit/>
          </a:bodyPr>
          <a:lstStyle>
            <a:defPPr/>
          </a:lstStyle>
          <a:p>
            <a:pPr/>
            <a:r>
              <a:rPr lang="zh-CN" altLang="en-US" sz="2400" b="1"/>
              <a:t>西方资本主义政治制度的产生与发展</a:t>
            </a:r>
            <a:endParaRPr lang="zh-CN" altLang="en-US" sz="2400" b="1"/>
          </a:p>
        </p:txBody>
      </p:sp>
      <p:sp>
        <p:nvSpPr>
          <p:cNvPr id="8" name="TextBox 6"/>
          <p:cNvSpPr txBox="1"/>
          <p:nvPr/>
        </p:nvSpPr>
        <p:spPr>
          <a:xfrm>
            <a:off x="447365" y="214734"/>
            <a:ext cx="1287625" cy="1568450"/>
          </a:xfrm>
          <a:prstGeom prst="rect">
            <a:avLst/>
          </a:prstGeom>
          <a:noFill/>
        </p:spPr>
        <p:txBody>
          <a:bodyPr wrap="square" rtlCol="0">
            <a:spAutoFit/>
          </a:bodyPr>
          <a:lstStyle>
            <a:defPPr/>
          </a:lstStyle>
          <a:p>
            <a:pPr/>
            <a:r>
              <a:rPr lang="zh-CN" altLang="en-US" sz="2400" b="1" smtClean="0">
                <a:solidFill>
                  <a:srgbClr val="FF0000"/>
                </a:solidFill>
              </a:rPr>
              <a:t>古希腊罗马的政治制度</a:t>
            </a:r>
            <a:endParaRPr lang="zh-CN" altLang="en-US" sz="2400" b="1" smtClean="0">
              <a:solidFill>
                <a:srgbClr val="FF0000"/>
              </a:solidFill>
            </a:endParaRPr>
          </a:p>
        </p:txBody>
      </p:sp>
      <p:sp>
        <p:nvSpPr>
          <p:cNvPr id="7" name="左大括号 6"/>
          <p:cNvSpPr/>
          <p:nvPr/>
        </p:nvSpPr>
        <p:spPr>
          <a:xfrm>
            <a:off x="1614170" y="0"/>
            <a:ext cx="120650" cy="2656205"/>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9" name="TextBox 4"/>
          <p:cNvSpPr txBox="1"/>
          <p:nvPr/>
        </p:nvSpPr>
        <p:spPr>
          <a:xfrm>
            <a:off x="1735054" y="78"/>
            <a:ext cx="1287625" cy="1198880"/>
          </a:xfrm>
          <a:prstGeom prst="rect">
            <a:avLst/>
          </a:prstGeom>
          <a:noFill/>
        </p:spPr>
        <p:txBody>
          <a:bodyPr wrap="square" rtlCol="0">
            <a:spAutoFit/>
          </a:bodyPr>
          <a:lstStyle>
            <a:defPPr/>
          </a:lstStyle>
          <a:p>
            <a:pPr/>
            <a:r>
              <a:rPr lang="zh-CN" altLang="en-US" sz="2400" b="1" smtClean="0"/>
              <a:t>古希腊的政治制度</a:t>
            </a:r>
            <a:endParaRPr lang="zh-CN" altLang="en-US" sz="2400" b="1" smtClean="0"/>
          </a:p>
        </p:txBody>
      </p:sp>
      <p:sp>
        <p:nvSpPr>
          <p:cNvPr id="10" name="左大括号 9"/>
          <p:cNvSpPr/>
          <p:nvPr/>
        </p:nvSpPr>
        <p:spPr>
          <a:xfrm>
            <a:off x="2755265" y="0"/>
            <a:ext cx="95250" cy="240792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11" name="TextBox 4"/>
          <p:cNvSpPr txBox="1"/>
          <p:nvPr/>
        </p:nvSpPr>
        <p:spPr>
          <a:xfrm>
            <a:off x="2850515" y="0"/>
            <a:ext cx="858520" cy="829945"/>
          </a:xfrm>
          <a:prstGeom prst="rect">
            <a:avLst/>
          </a:prstGeom>
          <a:noFill/>
        </p:spPr>
        <p:txBody>
          <a:bodyPr wrap="square" rtlCol="0">
            <a:spAutoFit/>
          </a:bodyPr>
          <a:lstStyle>
            <a:defPPr/>
          </a:lstStyle>
          <a:p>
            <a:pPr/>
            <a:r>
              <a:rPr lang="zh-CN" altLang="en-US" sz="2400" b="1" smtClean="0"/>
              <a:t>城邦国家</a:t>
            </a:r>
            <a:endParaRPr lang="zh-CN" altLang="en-US" sz="2400" b="1" smtClean="0"/>
          </a:p>
        </p:txBody>
      </p:sp>
      <p:sp>
        <p:nvSpPr>
          <p:cNvPr id="12" name="左大括号 11"/>
          <p:cNvSpPr/>
          <p:nvPr/>
        </p:nvSpPr>
        <p:spPr>
          <a:xfrm>
            <a:off x="3561080" y="635"/>
            <a:ext cx="76200" cy="135255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13" name="TextBox 4"/>
          <p:cNvSpPr txBox="1"/>
          <p:nvPr/>
        </p:nvSpPr>
        <p:spPr>
          <a:xfrm>
            <a:off x="3656330" y="0"/>
            <a:ext cx="858520" cy="460375"/>
          </a:xfrm>
          <a:prstGeom prst="rect">
            <a:avLst/>
          </a:prstGeom>
          <a:noFill/>
        </p:spPr>
        <p:txBody>
          <a:bodyPr wrap="square" rtlCol="0">
            <a:spAutoFit/>
          </a:bodyPr>
          <a:lstStyle>
            <a:defPPr/>
          </a:lstStyle>
          <a:p>
            <a:pPr/>
            <a:r>
              <a:rPr lang="zh-CN" altLang="en-US" sz="2400" b="1" smtClean="0"/>
              <a:t>时间</a:t>
            </a:r>
            <a:endParaRPr lang="zh-CN" altLang="en-US" sz="2400" b="1" smtClean="0"/>
          </a:p>
        </p:txBody>
      </p:sp>
      <p:sp>
        <p:nvSpPr>
          <p:cNvPr id="14" name="TextBox 4"/>
          <p:cNvSpPr txBox="1"/>
          <p:nvPr/>
        </p:nvSpPr>
        <p:spPr>
          <a:xfrm>
            <a:off x="3709035" y="892810"/>
            <a:ext cx="858520" cy="460375"/>
          </a:xfrm>
          <a:prstGeom prst="rect">
            <a:avLst/>
          </a:prstGeom>
          <a:noFill/>
        </p:spPr>
        <p:txBody>
          <a:bodyPr wrap="square" rtlCol="0">
            <a:spAutoFit/>
          </a:bodyPr>
          <a:lstStyle>
            <a:defPPr/>
          </a:lstStyle>
          <a:p>
            <a:pPr/>
            <a:r>
              <a:rPr lang="zh-CN" altLang="en-US" sz="2400" b="1" smtClean="0"/>
              <a:t>特点</a:t>
            </a:r>
            <a:endParaRPr lang="zh-CN" altLang="en-US" sz="2400" b="1" smtClean="0"/>
          </a:p>
        </p:txBody>
      </p:sp>
      <p:sp>
        <p:nvSpPr>
          <p:cNvPr id="15" name="TextBox 4"/>
          <p:cNvSpPr txBox="1"/>
          <p:nvPr/>
        </p:nvSpPr>
        <p:spPr>
          <a:xfrm>
            <a:off x="4567555" y="635"/>
            <a:ext cx="3634105" cy="460375"/>
          </a:xfrm>
          <a:prstGeom prst="rect">
            <a:avLst/>
          </a:prstGeom>
          <a:noFill/>
        </p:spPr>
        <p:txBody>
          <a:bodyPr wrap="square" rtlCol="0">
            <a:spAutoFit/>
          </a:bodyPr>
          <a:lstStyle>
            <a:defPPr/>
          </a:lstStyle>
          <a:p>
            <a:pPr/>
            <a:r>
              <a:rPr lang="zh-CN" altLang="en-US" sz="2400" b="1" smtClean="0">
                <a:solidFill>
                  <a:srgbClr val="0000FF"/>
                </a:solidFill>
              </a:rPr>
              <a:t>公元前六世纪</a:t>
            </a:r>
            <a:endParaRPr lang="zh-CN" altLang="en-US" sz="2400" b="1" smtClean="0">
              <a:solidFill>
                <a:srgbClr val="0000FF"/>
              </a:solidFill>
            </a:endParaRPr>
          </a:p>
        </p:txBody>
      </p:sp>
      <p:sp>
        <p:nvSpPr>
          <p:cNvPr id="16" name="TextBox 4"/>
          <p:cNvSpPr txBox="1"/>
          <p:nvPr/>
        </p:nvSpPr>
        <p:spPr>
          <a:xfrm>
            <a:off x="4514850" y="708025"/>
            <a:ext cx="7313930" cy="829945"/>
          </a:xfrm>
          <a:prstGeom prst="rect">
            <a:avLst/>
          </a:prstGeom>
          <a:noFill/>
        </p:spPr>
        <p:txBody>
          <a:bodyPr wrap="square" rtlCol="0">
            <a:spAutoFit/>
          </a:bodyPr>
          <a:lstStyle>
            <a:defPPr/>
          </a:lstStyle>
          <a:p>
            <a:pPr/>
            <a:r>
              <a:rPr lang="zh-CN" altLang="en-US" sz="2400" b="1" smtClean="0">
                <a:solidFill>
                  <a:srgbClr val="0000FF"/>
                </a:solidFill>
              </a:rPr>
              <a:t>城邦的公民直接参与国家管理；其制度中包含一定的民主因素；各城邦实际实行的制度千差万别。</a:t>
            </a:r>
            <a:endParaRPr lang="zh-CN" altLang="en-US" sz="2400" b="1" smtClean="0">
              <a:solidFill>
                <a:srgbClr val="0000FF"/>
              </a:solidFill>
            </a:endParaRPr>
          </a:p>
        </p:txBody>
      </p:sp>
      <p:sp>
        <p:nvSpPr>
          <p:cNvPr id="17" name="TextBox 4"/>
          <p:cNvSpPr txBox="1"/>
          <p:nvPr/>
        </p:nvSpPr>
        <p:spPr>
          <a:xfrm>
            <a:off x="2850515" y="1577340"/>
            <a:ext cx="858520" cy="829945"/>
          </a:xfrm>
          <a:prstGeom prst="rect">
            <a:avLst/>
          </a:prstGeom>
          <a:noFill/>
        </p:spPr>
        <p:txBody>
          <a:bodyPr wrap="square" rtlCol="0">
            <a:spAutoFit/>
          </a:bodyPr>
          <a:lstStyle>
            <a:defPPr/>
          </a:lstStyle>
          <a:p>
            <a:pPr/>
            <a:r>
              <a:rPr lang="zh-CN" altLang="en-US" sz="2400" b="1" smtClean="0"/>
              <a:t>雅典民主</a:t>
            </a:r>
            <a:endParaRPr lang="zh-CN" altLang="en-US" sz="2400" b="1" smtClean="0"/>
          </a:p>
        </p:txBody>
      </p:sp>
      <p:sp>
        <p:nvSpPr>
          <p:cNvPr id="18" name="TextBox 4"/>
          <p:cNvSpPr txBox="1"/>
          <p:nvPr/>
        </p:nvSpPr>
        <p:spPr>
          <a:xfrm>
            <a:off x="3709035" y="1577975"/>
            <a:ext cx="858520" cy="829945"/>
          </a:xfrm>
          <a:prstGeom prst="rect">
            <a:avLst/>
          </a:prstGeom>
          <a:noFill/>
        </p:spPr>
        <p:txBody>
          <a:bodyPr wrap="square" rtlCol="0">
            <a:spAutoFit/>
          </a:bodyPr>
          <a:lstStyle>
            <a:defPPr/>
          </a:lstStyle>
          <a:p>
            <a:pPr/>
            <a:r>
              <a:rPr lang="zh-CN" altLang="en-US" sz="2400" b="1" smtClean="0"/>
              <a:t>权力机关</a:t>
            </a:r>
            <a:endParaRPr lang="zh-CN" altLang="en-US" sz="2400" b="1" smtClean="0"/>
          </a:p>
        </p:txBody>
      </p:sp>
      <p:sp>
        <p:nvSpPr>
          <p:cNvPr id="19" name="左大括号 18"/>
          <p:cNvSpPr/>
          <p:nvPr/>
        </p:nvSpPr>
        <p:spPr>
          <a:xfrm>
            <a:off x="3580130" y="1577975"/>
            <a:ext cx="76835" cy="3836035"/>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20" name="TextBox 4"/>
          <p:cNvSpPr txBox="1"/>
          <p:nvPr/>
        </p:nvSpPr>
        <p:spPr>
          <a:xfrm>
            <a:off x="4567555" y="1577975"/>
            <a:ext cx="7313930" cy="829945"/>
          </a:xfrm>
          <a:prstGeom prst="rect">
            <a:avLst/>
          </a:prstGeom>
          <a:noFill/>
        </p:spPr>
        <p:txBody>
          <a:bodyPr wrap="square" rtlCol="0">
            <a:spAutoFit/>
          </a:bodyPr>
          <a:lstStyle>
            <a:defPPr/>
          </a:lstStyle>
          <a:p>
            <a:pPr/>
            <a:r>
              <a:rPr lang="zh-CN" altLang="en-US" sz="2400" b="1" smtClean="0">
                <a:solidFill>
                  <a:srgbClr val="0000FF"/>
                </a:solidFill>
              </a:rPr>
              <a:t>国家权力掌握掌握在公民大会、议事会、官员和陪审法庭手中，公民积极参与国家管理。</a:t>
            </a:r>
            <a:endParaRPr lang="zh-CN" altLang="en-US" sz="2400" b="1" smtClean="0">
              <a:solidFill>
                <a:srgbClr val="0000FF"/>
              </a:solidFill>
            </a:endParaRPr>
          </a:p>
        </p:txBody>
      </p:sp>
      <p:graphicFrame>
        <p:nvGraphicFramePr>
          <p:cNvPr id="23" name="表格 22"/>
          <p:cNvGraphicFramePr>
            <a:graphicFrameLocks noGrp="1"/>
          </p:cNvGraphicFramePr>
          <p:nvPr>
            <p:custDataLst>
              <p:tags r:id="rId2"/>
            </p:custDataLst>
          </p:nvPr>
        </p:nvGraphicFramePr>
        <p:xfrm>
          <a:off x="3709035" y="2463165"/>
          <a:ext cx="8091805" cy="2316480"/>
        </p:xfrm>
        <a:graphic>
          <a:graphicData uri="http://schemas.openxmlformats.org/drawingml/2006/table">
            <a:tbl>
              <a:tblPr firstRow="1" bandRow="1">
                <a:tableStyleId>{5C22544A-7EE6-4342-B048-85BDC9FD1C3A}</a:tableStyleId>
              </a:tblPr>
              <a:tblGrid>
                <a:gridCol w="1888490"/>
                <a:gridCol w="2701925"/>
                <a:gridCol w="3501390"/>
              </a:tblGrid>
              <a:tr h="381000">
                <a:tc>
                  <a:txBody>
                    <a:bodyPr vert="horz" wrap="square"/>
                    <a:lstStyle>
                      <a:defPPr/>
                    </a:lstStyle>
                    <a:p>
                      <a:pPr algn="ctr">
                        <a:buNone/>
                      </a:pPr>
                      <a:r>
                        <a:rPr lang="zh-CN" altLang="en-US" b="1">
                          <a:latin typeface="微软雅黑" panose="020b0503020204020204" charset="-122"/>
                          <a:ea typeface="微软雅黑" panose="020b0503020204020204" charset="-122"/>
                        </a:rPr>
                        <a:t>产生方式</a:t>
                      </a:r>
                      <a:endParaRPr lang="zh-CN" altLang="en-US" b="1">
                        <a:latin typeface="微软雅黑" panose="020b0503020204020204" charset="-122"/>
                        <a:ea typeface="微软雅黑" panose="020b0503020204020204" charset="-122"/>
                      </a:endParaRPr>
                    </a:p>
                  </a:txBody>
                  <a:tcPr/>
                </a:tc>
                <a:tc>
                  <a:txBody>
                    <a:bodyPr vert="horz" wrap="square"/>
                    <a:lstStyle>
                      <a:defPPr/>
                    </a:lstStyle>
                    <a:p>
                      <a:pPr algn="ctr">
                        <a:buNone/>
                      </a:pPr>
                      <a:r>
                        <a:rPr lang="zh-CN" altLang="en-US" b="1">
                          <a:latin typeface="微软雅黑" panose="020b0503020204020204" charset="-122"/>
                          <a:ea typeface="微软雅黑" panose="020b0503020204020204" charset="-122"/>
                        </a:rPr>
                        <a:t>权力机关</a:t>
                      </a:r>
                      <a:endParaRPr lang="zh-CN" altLang="en-US" b="1">
                        <a:latin typeface="微软雅黑" panose="020b0503020204020204" charset="-122"/>
                        <a:ea typeface="微软雅黑" panose="020b0503020204020204" charset="-122"/>
                      </a:endParaRPr>
                    </a:p>
                  </a:txBody>
                  <a:tcPr/>
                </a:tc>
                <a:tc>
                  <a:txBody>
                    <a:bodyPr vert="horz" wrap="square"/>
                    <a:lstStyle>
                      <a:defPPr/>
                    </a:lstStyle>
                    <a:p>
                      <a:pPr algn="ctr">
                        <a:buNone/>
                      </a:pPr>
                      <a:r>
                        <a:rPr lang="zh-CN" altLang="en-US" b="1">
                          <a:latin typeface="微软雅黑" panose="020b0503020204020204" charset="-122"/>
                          <a:ea typeface="微软雅黑" panose="020b0503020204020204" charset="-122"/>
                        </a:rPr>
                        <a:t>职责</a:t>
                      </a:r>
                      <a:endParaRPr lang="zh-CN" altLang="en-US" b="1">
                        <a:latin typeface="微软雅黑" panose="020b0503020204020204" charset="-122"/>
                        <a:ea typeface="微软雅黑" panose="020b0503020204020204" charset="-122"/>
                      </a:endParaRPr>
                    </a:p>
                  </a:txBody>
                  <a:tcPr/>
                </a:tc>
              </a:tr>
              <a:tr h="381000">
                <a:tc>
                  <a:txBody>
                    <a:bodyPr vert="horz" wrap="square"/>
                    <a:lstStyle>
                      <a:defPPr/>
                    </a:lstStyle>
                    <a:p>
                      <a:pPr algn="ctr">
                        <a:buNone/>
                      </a:pPr>
                      <a:r>
                        <a:rPr lang="zh-CN" altLang="en-US" b="1">
                          <a:latin typeface="微软雅黑" panose="020b0503020204020204" charset="-122"/>
                          <a:ea typeface="微软雅黑" panose="020b0503020204020204" charset="-122"/>
                        </a:rPr>
                        <a:t>公民大会</a:t>
                      </a:r>
                      <a:endParaRPr lang="zh-CN" altLang="en-US" b="1">
                        <a:latin typeface="微软雅黑" panose="020b0503020204020204" charset="-122"/>
                        <a:ea typeface="微软雅黑" panose="020b0503020204020204" charset="-122"/>
                      </a:endParaRPr>
                    </a:p>
                    <a:p>
                      <a:pPr algn="ctr">
                        <a:buNone/>
                      </a:pPr>
                      <a:r>
                        <a:rPr lang="zh-CN" altLang="en-US" b="1">
                          <a:latin typeface="微软雅黑" panose="020b0503020204020204" charset="-122"/>
                          <a:ea typeface="微软雅黑" panose="020b0503020204020204" charset="-122"/>
                        </a:rPr>
                        <a:t>（最高权力机关）</a:t>
                      </a:r>
                      <a:endParaRPr lang="zh-CN" altLang="en-US" b="1">
                        <a:latin typeface="微软雅黑" panose="020b0503020204020204" charset="-122"/>
                        <a:ea typeface="微软雅黑" panose="020b0503020204020204" charset="-122"/>
                      </a:endParaRPr>
                    </a:p>
                  </a:txBody>
                  <a:tcPr/>
                </a:tc>
                <a:tc>
                  <a:txBody>
                    <a:bodyPr vert="horz" wrap="square"/>
                    <a:lstStyle>
                      <a:defPPr/>
                    </a:lstStyle>
                    <a:p>
                      <a:pPr algn="ctr">
                        <a:buNone/>
                      </a:pPr>
                      <a:r>
                        <a:rPr lang="zh-CN" altLang="en-US" b="1">
                          <a:latin typeface="微软雅黑" panose="020b0503020204020204" charset="-122"/>
                          <a:ea typeface="微软雅黑" panose="020b0503020204020204" charset="-122"/>
                        </a:rPr>
                        <a:t>全体成年男性公民</a:t>
                      </a:r>
                      <a:endParaRPr lang="zh-CN" altLang="en-US" b="1">
                        <a:latin typeface="微软雅黑" panose="020b0503020204020204" charset="-122"/>
                        <a:ea typeface="微软雅黑" panose="020b0503020204020204" charset="-122"/>
                      </a:endParaRPr>
                    </a:p>
                  </a:txBody>
                  <a:tcPr/>
                </a:tc>
                <a:tc>
                  <a:txBody>
                    <a:bodyPr vert="horz" wrap="square"/>
                    <a:lstStyle>
                      <a:defPPr/>
                    </a:lstStyle>
                    <a:p>
                      <a:pPr algn="ctr">
                        <a:buNone/>
                      </a:pPr>
                      <a:r>
                        <a:rPr lang="zh-CN" altLang="en-US" b="1">
                          <a:latin typeface="微软雅黑" panose="020b0503020204020204" charset="-122"/>
                          <a:ea typeface="微软雅黑" panose="020b0503020204020204" charset="-122"/>
                        </a:rPr>
                        <a:t>决定国家法律和政策</a:t>
                      </a:r>
                      <a:endParaRPr lang="zh-CN" altLang="en-US" b="1">
                        <a:latin typeface="微软雅黑" panose="020b0503020204020204" charset="-122"/>
                        <a:ea typeface="微软雅黑" panose="020b0503020204020204" charset="-122"/>
                      </a:endParaRPr>
                    </a:p>
                  </a:txBody>
                  <a:tcPr/>
                </a:tc>
              </a:tr>
              <a:tr h="381000">
                <a:tc>
                  <a:txBody>
                    <a:bodyPr vert="horz" wrap="square"/>
                    <a:lstStyle>
                      <a:defPPr/>
                    </a:lstStyle>
                    <a:p>
                      <a:pPr algn="ctr">
                        <a:buNone/>
                      </a:pPr>
                      <a:endParaRPr lang="zh-CN" altLang="en-US" b="1">
                        <a:latin typeface="微软雅黑" panose="020b0503020204020204" charset="-122"/>
                        <a:ea typeface="微软雅黑" panose="020b0503020204020204" charset="-122"/>
                      </a:endParaRPr>
                    </a:p>
                    <a:p>
                      <a:pPr algn="ctr">
                        <a:buNone/>
                      </a:pPr>
                      <a:r>
                        <a:rPr lang="zh-CN" altLang="en-US" b="1">
                          <a:latin typeface="微软雅黑" panose="020b0503020204020204" charset="-122"/>
                          <a:ea typeface="微软雅黑" panose="020b0503020204020204" charset="-122"/>
                        </a:rPr>
                        <a:t>议事会</a:t>
                      </a:r>
                      <a:endParaRPr lang="zh-CN" altLang="en-US" b="1">
                        <a:latin typeface="微软雅黑" panose="020b0503020204020204" charset="-122"/>
                        <a:ea typeface="微软雅黑" panose="020b0503020204020204" charset="-122"/>
                      </a:endParaRPr>
                    </a:p>
                  </a:txBody>
                  <a:tcPr/>
                </a:tc>
                <a:tc>
                  <a:txBody>
                    <a:bodyPr vert="horz" wrap="square"/>
                    <a:lstStyle>
                      <a:defPPr/>
                    </a:lstStyle>
                    <a:p>
                      <a:pPr algn="ctr">
                        <a:buNone/>
                      </a:pPr>
                      <a:r>
                        <a:rPr lang="zh-CN" altLang="en-US" b="1">
                          <a:latin typeface="微软雅黑" panose="020b0503020204020204" charset="-122"/>
                          <a:ea typeface="微软雅黑" panose="020b0503020204020204" charset="-122"/>
                        </a:rPr>
                        <a:t>议员从公民中抽签产生；官员由选举产生</a:t>
                      </a:r>
                      <a:endParaRPr lang="zh-CN" altLang="en-US" b="1">
                        <a:latin typeface="微软雅黑" panose="020b0503020204020204" charset="-122"/>
                        <a:ea typeface="微软雅黑" panose="020b0503020204020204" charset="-122"/>
                      </a:endParaRPr>
                    </a:p>
                  </a:txBody>
                  <a:tcPr/>
                </a:tc>
                <a:tc>
                  <a:txBody>
                    <a:bodyPr vert="horz" wrap="square"/>
                    <a:lstStyle>
                      <a:defPPr/>
                    </a:lstStyle>
                    <a:p>
                      <a:pPr algn="ctr">
                        <a:buNone/>
                      </a:pPr>
                      <a:r>
                        <a:rPr lang="zh-CN" altLang="en-US" b="1">
                          <a:latin typeface="微软雅黑" panose="020b0503020204020204" charset="-122"/>
                          <a:ea typeface="微软雅黑" panose="020b0503020204020204" charset="-122"/>
                        </a:rPr>
                        <a:t>为公民大会准备决议草案，并参与国家日常管理；大多一年一任，接受监督</a:t>
                      </a:r>
                      <a:endParaRPr lang="zh-CN" altLang="en-US" b="1">
                        <a:latin typeface="微软雅黑" panose="020b0503020204020204" charset="-122"/>
                        <a:ea typeface="微软雅黑" panose="020b0503020204020204" charset="-122"/>
                      </a:endParaRPr>
                    </a:p>
                  </a:txBody>
                  <a:tcPr/>
                </a:tc>
              </a:tr>
              <a:tr h="381000">
                <a:tc>
                  <a:txBody>
                    <a:bodyPr vert="horz" wrap="square"/>
                    <a:lstStyle>
                      <a:defPPr/>
                    </a:lstStyle>
                    <a:p>
                      <a:pPr algn="ctr">
                        <a:buNone/>
                      </a:pPr>
                      <a:r>
                        <a:rPr lang="zh-CN" altLang="en-US" b="1">
                          <a:latin typeface="微软雅黑" panose="020b0503020204020204" charset="-122"/>
                          <a:ea typeface="微软雅黑" panose="020b0503020204020204" charset="-122"/>
                        </a:rPr>
                        <a:t>陪审法庭</a:t>
                      </a:r>
                      <a:endParaRPr lang="zh-CN" altLang="en-US" b="1">
                        <a:latin typeface="微软雅黑" panose="020b0503020204020204" charset="-122"/>
                        <a:ea typeface="微软雅黑" panose="020b0503020204020204" charset="-122"/>
                      </a:endParaRPr>
                    </a:p>
                  </a:txBody>
                  <a:tcPr/>
                </a:tc>
                <a:tc>
                  <a:txBody>
                    <a:bodyPr vert="horz" wrap="square"/>
                    <a:lstStyle>
                      <a:defPPr/>
                    </a:lstStyle>
                    <a:p>
                      <a:pPr algn="ctr">
                        <a:buNone/>
                      </a:pPr>
                      <a:r>
                        <a:rPr lang="zh-CN" altLang="en-US" b="1">
                          <a:latin typeface="微软雅黑" panose="020b0503020204020204" charset="-122"/>
                          <a:ea typeface="微软雅黑" panose="020b0503020204020204" charset="-122"/>
                        </a:rPr>
                        <a:t>抽签产生</a:t>
                      </a:r>
                      <a:endParaRPr lang="zh-CN" altLang="en-US" b="1">
                        <a:latin typeface="微软雅黑" panose="020b0503020204020204" charset="-122"/>
                        <a:ea typeface="微软雅黑" panose="020b0503020204020204" charset="-122"/>
                      </a:endParaRPr>
                    </a:p>
                  </a:txBody>
                  <a:tcPr/>
                </a:tc>
                <a:tc>
                  <a:txBody>
                    <a:bodyPr vert="horz" wrap="square"/>
                    <a:lstStyle>
                      <a:defPPr/>
                    </a:lstStyle>
                    <a:p>
                      <a:pPr algn="ctr">
                        <a:buNone/>
                      </a:pPr>
                      <a:r>
                        <a:rPr lang="zh-CN" altLang="en-US" b="1">
                          <a:latin typeface="微软雅黑" panose="020b0503020204020204" charset="-122"/>
                          <a:ea typeface="微软雅黑" panose="020b0503020204020204" charset="-122"/>
                        </a:rPr>
                        <a:t>主要司法机关</a:t>
                      </a:r>
                      <a:endParaRPr lang="zh-CN" altLang="en-US" b="1">
                        <a:latin typeface="微软雅黑" panose="020b0503020204020204" charset="-122"/>
                        <a:ea typeface="微软雅黑" panose="020b0503020204020204" charset="-122"/>
                      </a:endParaRPr>
                    </a:p>
                  </a:txBody>
                  <a:tcPr/>
                </a:tc>
              </a:tr>
            </a:tbl>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linds(horizontal)">
                                      <p:cBhvr>
                                        <p:cTn id="7" dur="500"/>
                                        <p:tgtEl>
                                          <p:spTgt spid="1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blinds(horizontal)">
                                      <p:cBhvr>
                                        <p:cTn id="12" dur="500"/>
                                        <p:tgtEl>
                                          <p:spTgt spid="19"/>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blinds(horizontal)">
                                      <p:cBhvr>
                                        <p:cTn id="17" dur="500"/>
                                        <p:tgtEl>
                                          <p:spTgt spid="18"/>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blinds(horizontal)">
                                      <p:cBhvr>
                                        <p:cTn id="22" dur="500"/>
                                        <p:tgtEl>
                                          <p:spTgt spid="20"/>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blinds(horizontal)">
                                      <p:cBhvr>
                                        <p:cTn id="27" dur="500"/>
                                        <p:tgtEl>
                                          <p:spTgt spid="23"/>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2" presetClass="exit" presetSubtype="4" fill="hold" nodeType="clickEffect">
                                  <p:stCondLst>
                                    <p:cond delay="0"/>
                                  </p:stCondLst>
                                  <p:childTnLst>
                                    <p:anim calcmode="lin" valueType="num">
                                      <p:cBhvr additive="base">
                                        <p:cTn id="31" dur="500"/>
                                        <p:tgtEl>
                                          <p:spTgt spid="23"/>
                                        </p:tgtEl>
                                        <p:attrNameLst>
                                          <p:attrName>ppt_x</p:attrName>
                                        </p:attrNameLst>
                                      </p:cBhvr>
                                      <p:tavLst>
                                        <p:tav tm="0">
                                          <p:val>
                                            <p:strVal val="ppt_x"/>
                                          </p:val>
                                        </p:tav>
                                        <p:tav tm="100000">
                                          <p:val>
                                            <p:strVal val="ppt_x"/>
                                          </p:val>
                                        </p:tav>
                                      </p:tavLst>
                                    </p:anim>
                                    <p:anim calcmode="lin" valueType="num">
                                      <p:cBhvr additive="base">
                                        <p:cTn id="32" dur="500"/>
                                        <p:tgtEl>
                                          <p:spTgt spid="23"/>
                                        </p:tgtEl>
                                        <p:attrNameLst>
                                          <p:attrName>ppt_y</p:attrName>
                                        </p:attrNameLst>
                                      </p:cBhvr>
                                      <p:tavLst>
                                        <p:tav tm="0">
                                          <p:val>
                                            <p:strVal val="ppt_y"/>
                                          </p:val>
                                        </p:tav>
                                        <p:tav tm="100000">
                                          <p:val>
                                            <p:strVal val="1+ppt_h/2"/>
                                          </p:val>
                                        </p:tav>
                                      </p:tavLst>
                                    </p:anim>
                                    <p:set>
                                      <p:cBhvr>
                                        <p:cTn id="33" dur="1" fill="hold">
                                          <p:stCondLst>
                                            <p:cond delay="499"/>
                                          </p:stCondLst>
                                        </p:cTn>
                                        <p:tgtEl>
                                          <p:spTgt spid="23"/>
                                        </p:tgtEl>
                                        <p:attrNameLst>
                                          <p:attrName>style.visibility</p:attrName>
                                        </p:attrNameLst>
                                      </p:cBhvr>
                                      <p:to>
                                        <p:strVal val="hidden"/>
                                      </p:to>
                                    </p:set>
                                  </p:childTnLst>
                                </p:cTn>
                              </p:par>
                            </p:childTnLst>
                          </p:cTn>
                        </p:par>
                      </p:childTnLst>
                    </p:cTn>
                  </p:par>
                  <p:par>
                    <p:cTn id="34" fill="hold" nodeType="clickPar">
                      <p:stCondLst>
                        <p:cond delay="indefinite"/>
                      </p:stCondLst>
                      <p:childTnLst>
                        <p:par>
                          <p:cTn id="35" fill="hold" nodeType="afterGroup">
                            <p:stCondLst>
                              <p:cond delay="0"/>
                            </p:stCondLst>
                            <p:childTnLst>
                              <p:par>
                                <p:cTn id="36" presetID="3" presetClass="entr" presetSubtype="10" fill="hold" grpId="0" nodeType="clickEffect">
                                  <p:stCondLst>
                                    <p:cond delay="0"/>
                                  </p:stCondLst>
                                  <p:childTnLst>
                                    <p:set>
                                      <p:cBhvr>
                                        <p:cTn id="37" dur="1" fill="hold">
                                          <p:stCondLst>
                                            <p:cond delay="0"/>
                                          </p:stCondLst>
                                        </p:cTn>
                                        <p:tgtEl>
                                          <p:spTgt spid="24"/>
                                        </p:tgtEl>
                                        <p:attrNameLst>
                                          <p:attrName>style.visibility</p:attrName>
                                        </p:attrNameLst>
                                      </p:cBhvr>
                                      <p:to>
                                        <p:strVal val="visible"/>
                                      </p:to>
                                    </p:set>
                                    <p:animEffect transition="in" filter="blinds(horizontal)">
                                      <p:cBhvr>
                                        <p:cTn id="38"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P spid="20" grpId="0"/>
      <p:bldP spid="24"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18"/>
          <p:cNvSpPr txBox="1"/>
          <p:nvPr/>
        </p:nvSpPr>
        <p:spPr>
          <a:xfrm>
            <a:off x="434975" y="989965"/>
            <a:ext cx="10907395" cy="3969385"/>
          </a:xfrm>
          <a:prstGeom prst="rect">
            <a:avLst/>
          </a:prstGeom>
          <a:solidFill>
            <a:schemeClr val="bg2">
              <a:lumMod val="90000"/>
            </a:schemeClr>
          </a:solidFill>
          <a:ln>
            <a:solidFill>
              <a:schemeClr val="tx1"/>
            </a:solidFill>
          </a:ln>
        </p:spPr>
        <p:txBody>
          <a:bodyPr wrap="square" rtlCol="0">
            <a:spAutoFit/>
          </a:bodyPr>
          <a:lstStyle>
            <a:defPPr/>
          </a:lstStyle>
          <a:p>
            <a:pPr algn="just">
              <a:lnSpc>
                <a:spcPct val="150000"/>
              </a:lnSpc>
              <a:spcBef>
                <a:spcPct val="0"/>
              </a:spcBef>
              <a:spcAft>
                <a:spcPct val="0"/>
              </a:spcAft>
            </a:pPr>
            <a:r>
              <a:rPr lang="en-US" sz="2400" b="1">
                <a:solidFill>
                  <a:srgbClr val="0000FF"/>
                </a:solidFill>
                <a:latin typeface="华文楷体" pitchFamily="2" charset="-122"/>
                <a:ea typeface="华文楷体" pitchFamily="2" charset="-122"/>
                <a:cs typeface="楷体" panose="02010609060101010101" charset="-122"/>
              </a:rPr>
              <a:t>    </a:t>
            </a:r>
            <a:r>
              <a:rPr sz="2400" b="1">
                <a:latin typeface="华文楷体" pitchFamily="2" charset="-122"/>
                <a:ea typeface="华文楷体" pitchFamily="2" charset="-122"/>
                <a:cs typeface="楷体" panose="02010609060101010101" charset="-122"/>
              </a:rPr>
              <a:t> 在雅典，凡公民都享有充分的民主政治权利，其权利通过公民</a:t>
            </a:r>
            <a:r>
              <a:rPr sz="2400" b="1">
                <a:solidFill>
                  <a:srgbClr val="FF0000"/>
                </a:solidFill>
                <a:latin typeface="华文楷体" pitchFamily="2" charset="-122"/>
                <a:ea typeface="华文楷体" pitchFamily="2" charset="-122"/>
                <a:cs typeface="楷体" panose="02010609060101010101" charset="-122"/>
              </a:rPr>
              <a:t>直接参与</a:t>
            </a:r>
            <a:r>
              <a:rPr sz="2400" b="1">
                <a:latin typeface="华文楷体" pitchFamily="2" charset="-122"/>
                <a:ea typeface="华文楷体" pitchFamily="2" charset="-122"/>
                <a:cs typeface="楷体" panose="02010609060101010101" charset="-122"/>
              </a:rPr>
              <a:t>和</a:t>
            </a:r>
            <a:r>
              <a:rPr sz="2400" b="1">
                <a:solidFill>
                  <a:srgbClr val="FF0000"/>
                </a:solidFill>
                <a:latin typeface="华文楷体" pitchFamily="2" charset="-122"/>
                <a:ea typeface="华文楷体" pitchFamily="2" charset="-122"/>
                <a:cs typeface="楷体" panose="02010609060101010101" charset="-122"/>
              </a:rPr>
              <a:t>管理城邦事物</a:t>
            </a:r>
            <a:r>
              <a:rPr sz="2400" b="1">
                <a:latin typeface="华文楷体" pitchFamily="2" charset="-122"/>
                <a:ea typeface="华文楷体" pitchFamily="2" charset="-122"/>
                <a:cs typeface="楷体" panose="02010609060101010101" charset="-122"/>
              </a:rPr>
              <a:t>的方式来实现。公民参政的最高民主机构是公民大会......公民大会上公民对城邦大事的议案自由发言或展开激烈的辩论，最后采取投票或举手的方式，按“</a:t>
            </a:r>
            <a:r>
              <a:rPr sz="2400" b="1">
                <a:solidFill>
                  <a:srgbClr val="FF0000"/>
                </a:solidFill>
                <a:latin typeface="华文楷体" pitchFamily="2" charset="-122"/>
                <a:ea typeface="华文楷体" pitchFamily="2" charset="-122"/>
                <a:cs typeface="楷体" panose="02010609060101010101" charset="-122"/>
              </a:rPr>
              <a:t>少数服从多数的原则</a:t>
            </a:r>
            <a:r>
              <a:rPr sz="2400" b="1">
                <a:latin typeface="华文楷体" pitchFamily="2" charset="-122"/>
                <a:ea typeface="华文楷体" pitchFamily="2" charset="-122"/>
                <a:cs typeface="楷体" panose="02010609060101010101" charset="-122"/>
              </a:rPr>
              <a:t>”做出决议，决议一旦形成不能随意更改。这种简朴的参政方式鲜明的表现了雅典民主政治的</a:t>
            </a:r>
            <a:r>
              <a:rPr sz="2400" b="1">
                <a:solidFill>
                  <a:srgbClr val="FF0000"/>
                </a:solidFill>
                <a:latin typeface="华文楷体" pitchFamily="2" charset="-122"/>
                <a:ea typeface="华文楷体" pitchFamily="2" charset="-122"/>
                <a:cs typeface="楷体" panose="02010609060101010101" charset="-122"/>
              </a:rPr>
              <a:t>直接性</a:t>
            </a:r>
            <a:r>
              <a:rPr sz="2400" b="1">
                <a:latin typeface="华文楷体" pitchFamily="2" charset="-122"/>
                <a:ea typeface="华文楷体" pitchFamily="2" charset="-122"/>
                <a:cs typeface="楷体" panose="02010609060101010101" charset="-122"/>
              </a:rPr>
              <a:t>。雅典</a:t>
            </a:r>
            <a:r>
              <a:rPr sz="2400" b="1">
                <a:solidFill>
                  <a:srgbClr val="FF0000"/>
                </a:solidFill>
                <a:latin typeface="华文楷体" pitchFamily="2" charset="-122"/>
                <a:ea typeface="华文楷体" pitchFamily="2" charset="-122"/>
                <a:cs typeface="楷体" panose="02010609060101010101" charset="-122"/>
              </a:rPr>
              <a:t>法律</a:t>
            </a:r>
            <a:r>
              <a:rPr sz="2400" b="1">
                <a:latin typeface="华文楷体" pitchFamily="2" charset="-122"/>
                <a:ea typeface="华文楷体" pitchFamily="2" charset="-122"/>
                <a:cs typeface="楷体" panose="02010609060101010101" charset="-122"/>
              </a:rPr>
              <a:t>规定，公民没有抛弃公务照管私务的自由，相反他必须奋不顾身地为城邦的福祉而努力。</a:t>
            </a:r>
            <a:endParaRPr sz="2400" b="1">
              <a:latin typeface="华文楷体" pitchFamily="2" charset="-122"/>
              <a:ea typeface="华文楷体" pitchFamily="2" charset="-122"/>
              <a:cs typeface="楷体" panose="02010609060101010101" charset="-122"/>
            </a:endParaRPr>
          </a:p>
          <a:p>
            <a:pPr algn="just">
              <a:lnSpc>
                <a:spcPct val="150000"/>
              </a:lnSpc>
              <a:spcBef>
                <a:spcPct val="0"/>
              </a:spcBef>
              <a:spcAft>
                <a:spcPct val="0"/>
              </a:spcAft>
            </a:pPr>
            <a:r>
              <a:rPr sz="2400" b="1">
                <a:latin typeface="华文楷体" pitchFamily="2" charset="-122"/>
                <a:ea typeface="华文楷体" pitchFamily="2" charset="-122"/>
                <a:cs typeface="楷体" panose="02010609060101010101" charset="-122"/>
              </a:rPr>
              <a:t>              ——蒋云芳、胡长林《雅典民主政治的特征及对西方民主的影响》</a:t>
            </a:r>
            <a:endParaRPr sz="2400" b="1">
              <a:latin typeface="华文楷体" pitchFamily="2" charset="-122"/>
              <a:ea typeface="华文楷体" pitchFamily="2" charset="-122"/>
              <a:cs typeface="楷体" panose="02010609060101010101" charset="-122"/>
            </a:endParaRPr>
          </a:p>
        </p:txBody>
      </p:sp>
    </p:spTree>
  </p:cSld>
  <p:clrMapOvr>
    <a:masterClrMapping/>
  </p:clrMapOvr>
  <p:transition/>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4" name="TextBox 4"/>
          <p:cNvSpPr txBox="1"/>
          <p:nvPr/>
        </p:nvSpPr>
        <p:spPr>
          <a:xfrm>
            <a:off x="3709035" y="2656205"/>
            <a:ext cx="858520" cy="460375"/>
          </a:xfrm>
          <a:prstGeom prst="rect">
            <a:avLst/>
          </a:prstGeom>
          <a:noFill/>
        </p:spPr>
        <p:txBody>
          <a:bodyPr wrap="square" rtlCol="0">
            <a:spAutoFit/>
          </a:bodyPr>
          <a:lstStyle>
            <a:defPPr/>
          </a:lstStyle>
          <a:p>
            <a:pPr/>
            <a:r>
              <a:rPr lang="zh-CN" altLang="en-US" sz="2400" b="1" smtClean="0"/>
              <a:t>特点</a:t>
            </a:r>
            <a:endParaRPr lang="zh-CN" altLang="en-US" sz="2400" b="1" smtClean="0"/>
          </a:p>
        </p:txBody>
      </p:sp>
      <p:sp>
        <p:nvSpPr>
          <p:cNvPr id="2" name="TextBox 1"/>
          <p:cNvSpPr txBox="1"/>
          <p:nvPr/>
        </p:nvSpPr>
        <p:spPr>
          <a:xfrm>
            <a:off x="1905" y="1353185"/>
            <a:ext cx="551815" cy="4535805"/>
          </a:xfrm>
          <a:prstGeom prst="rect">
            <a:avLst/>
          </a:prstGeom>
          <a:noFill/>
        </p:spPr>
        <p:txBody>
          <a:bodyPr vert="eaVert" wrap="square" rtlCol="0">
            <a:spAutoFit/>
          </a:bodyPr>
          <a:lstStyle>
            <a:defPPr/>
          </a:lstStyle>
          <a:p>
            <a:pPr algn="ctr"/>
            <a:r>
              <a:rPr lang="zh-CN" altLang="en-US" sz="2400" b="1" smtClean="0"/>
              <a:t>西方政治体制的产生与演变</a:t>
            </a:r>
            <a:endParaRPr lang="zh-CN" altLang="en-US" sz="2400" b="1" smtClean="0"/>
          </a:p>
        </p:txBody>
      </p:sp>
      <p:sp>
        <p:nvSpPr>
          <p:cNvPr id="3" name="左大括号 2"/>
          <p:cNvSpPr/>
          <p:nvPr/>
        </p:nvSpPr>
        <p:spPr>
          <a:xfrm>
            <a:off x="429209" y="0"/>
            <a:ext cx="121297" cy="685800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4" name="TextBox 3"/>
          <p:cNvSpPr txBox="1"/>
          <p:nvPr/>
        </p:nvSpPr>
        <p:spPr>
          <a:xfrm>
            <a:off x="447870" y="214604"/>
            <a:ext cx="1287625" cy="1568450"/>
          </a:xfrm>
          <a:prstGeom prst="rect">
            <a:avLst/>
          </a:prstGeom>
          <a:noFill/>
        </p:spPr>
        <p:txBody>
          <a:bodyPr wrap="square" rtlCol="0">
            <a:spAutoFit/>
          </a:bodyPr>
          <a:lstStyle>
            <a:defPPr/>
          </a:lstStyle>
          <a:p>
            <a:pPr/>
            <a:r>
              <a:rPr lang="zh-CN" altLang="en-US" sz="2400" b="1" smtClean="0"/>
              <a:t>古希腊罗马的政治制度</a:t>
            </a:r>
            <a:endParaRPr lang="zh-CN" altLang="en-US" sz="2400" b="1" smtClean="0"/>
          </a:p>
        </p:txBody>
      </p:sp>
      <p:sp>
        <p:nvSpPr>
          <p:cNvPr id="5" name="TextBox 4"/>
          <p:cNvSpPr txBox="1"/>
          <p:nvPr/>
        </p:nvSpPr>
        <p:spPr>
          <a:xfrm>
            <a:off x="488549" y="2656283"/>
            <a:ext cx="1287625" cy="1198880"/>
          </a:xfrm>
          <a:prstGeom prst="rect">
            <a:avLst/>
          </a:prstGeom>
          <a:noFill/>
        </p:spPr>
        <p:txBody>
          <a:bodyPr wrap="square" rtlCol="0">
            <a:spAutoFit/>
          </a:bodyPr>
          <a:lstStyle>
            <a:defPPr/>
          </a:lstStyle>
          <a:p>
            <a:pPr/>
            <a:r>
              <a:rPr lang="zh-CN" altLang="en-US" sz="2400" b="1" smtClean="0"/>
              <a:t>中古欧洲的封建制度</a:t>
            </a:r>
            <a:endParaRPr lang="zh-CN" altLang="en-US" sz="2400" b="1" smtClean="0"/>
          </a:p>
        </p:txBody>
      </p:sp>
      <p:sp>
        <p:nvSpPr>
          <p:cNvPr id="6" name="TextBox 5"/>
          <p:cNvSpPr txBox="1"/>
          <p:nvPr/>
        </p:nvSpPr>
        <p:spPr>
          <a:xfrm>
            <a:off x="488303" y="4551343"/>
            <a:ext cx="1287625" cy="2306955"/>
          </a:xfrm>
          <a:prstGeom prst="rect">
            <a:avLst/>
          </a:prstGeom>
          <a:noFill/>
        </p:spPr>
        <p:txBody>
          <a:bodyPr wrap="square" rtlCol="0">
            <a:spAutoFit/>
          </a:bodyPr>
          <a:lstStyle>
            <a:defPPr/>
          </a:lstStyle>
          <a:p>
            <a:pPr/>
            <a:r>
              <a:rPr lang="zh-CN" altLang="en-US" sz="2400" b="1"/>
              <a:t>西方资本主义政治制度的产生与发展</a:t>
            </a:r>
            <a:endParaRPr lang="zh-CN" altLang="en-US" sz="2400" b="1"/>
          </a:p>
        </p:txBody>
      </p:sp>
      <p:sp>
        <p:nvSpPr>
          <p:cNvPr id="8" name="TextBox 6"/>
          <p:cNvSpPr txBox="1"/>
          <p:nvPr/>
        </p:nvSpPr>
        <p:spPr>
          <a:xfrm>
            <a:off x="447365" y="214734"/>
            <a:ext cx="1287625" cy="1568450"/>
          </a:xfrm>
          <a:prstGeom prst="rect">
            <a:avLst/>
          </a:prstGeom>
          <a:noFill/>
        </p:spPr>
        <p:txBody>
          <a:bodyPr wrap="square" rtlCol="0">
            <a:spAutoFit/>
          </a:bodyPr>
          <a:lstStyle>
            <a:defPPr/>
          </a:lstStyle>
          <a:p>
            <a:pPr/>
            <a:r>
              <a:rPr lang="zh-CN" altLang="en-US" sz="2400" b="1" smtClean="0">
                <a:solidFill>
                  <a:srgbClr val="FF0000"/>
                </a:solidFill>
              </a:rPr>
              <a:t>古希腊罗马的政治制度</a:t>
            </a:r>
            <a:endParaRPr lang="zh-CN" altLang="en-US" sz="2400" b="1" smtClean="0">
              <a:solidFill>
                <a:srgbClr val="FF0000"/>
              </a:solidFill>
            </a:endParaRPr>
          </a:p>
        </p:txBody>
      </p:sp>
      <p:sp>
        <p:nvSpPr>
          <p:cNvPr id="7" name="左大括号 6"/>
          <p:cNvSpPr/>
          <p:nvPr/>
        </p:nvSpPr>
        <p:spPr>
          <a:xfrm>
            <a:off x="1614170" y="0"/>
            <a:ext cx="120650" cy="2656205"/>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9" name="TextBox 4"/>
          <p:cNvSpPr txBox="1"/>
          <p:nvPr/>
        </p:nvSpPr>
        <p:spPr>
          <a:xfrm>
            <a:off x="1735054" y="78"/>
            <a:ext cx="1287625" cy="1198880"/>
          </a:xfrm>
          <a:prstGeom prst="rect">
            <a:avLst/>
          </a:prstGeom>
          <a:noFill/>
        </p:spPr>
        <p:txBody>
          <a:bodyPr wrap="square" rtlCol="0">
            <a:spAutoFit/>
          </a:bodyPr>
          <a:lstStyle>
            <a:defPPr/>
          </a:lstStyle>
          <a:p>
            <a:pPr/>
            <a:r>
              <a:rPr lang="zh-CN" altLang="en-US" sz="2400" b="1" smtClean="0"/>
              <a:t>古希腊的政治制度</a:t>
            </a:r>
            <a:endParaRPr lang="zh-CN" altLang="en-US" sz="2400" b="1" smtClean="0"/>
          </a:p>
        </p:txBody>
      </p:sp>
      <p:sp>
        <p:nvSpPr>
          <p:cNvPr id="10" name="左大括号 9"/>
          <p:cNvSpPr/>
          <p:nvPr/>
        </p:nvSpPr>
        <p:spPr>
          <a:xfrm>
            <a:off x="2755265" y="0"/>
            <a:ext cx="95250" cy="240792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11" name="TextBox 4"/>
          <p:cNvSpPr txBox="1"/>
          <p:nvPr/>
        </p:nvSpPr>
        <p:spPr>
          <a:xfrm>
            <a:off x="2850515" y="0"/>
            <a:ext cx="858520" cy="829945"/>
          </a:xfrm>
          <a:prstGeom prst="rect">
            <a:avLst/>
          </a:prstGeom>
          <a:noFill/>
        </p:spPr>
        <p:txBody>
          <a:bodyPr wrap="square" rtlCol="0">
            <a:spAutoFit/>
          </a:bodyPr>
          <a:lstStyle>
            <a:defPPr/>
          </a:lstStyle>
          <a:p>
            <a:pPr/>
            <a:r>
              <a:rPr lang="zh-CN" altLang="en-US" sz="2400" b="1" smtClean="0"/>
              <a:t>城邦国家</a:t>
            </a:r>
            <a:endParaRPr lang="zh-CN" altLang="en-US" sz="2400" b="1" smtClean="0"/>
          </a:p>
        </p:txBody>
      </p:sp>
      <p:sp>
        <p:nvSpPr>
          <p:cNvPr id="12" name="左大括号 11"/>
          <p:cNvSpPr/>
          <p:nvPr/>
        </p:nvSpPr>
        <p:spPr>
          <a:xfrm>
            <a:off x="3561080" y="635"/>
            <a:ext cx="76200" cy="135255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13" name="TextBox 4"/>
          <p:cNvSpPr txBox="1"/>
          <p:nvPr/>
        </p:nvSpPr>
        <p:spPr>
          <a:xfrm>
            <a:off x="3656330" y="0"/>
            <a:ext cx="858520" cy="460375"/>
          </a:xfrm>
          <a:prstGeom prst="rect">
            <a:avLst/>
          </a:prstGeom>
          <a:noFill/>
        </p:spPr>
        <p:txBody>
          <a:bodyPr wrap="square" rtlCol="0">
            <a:spAutoFit/>
          </a:bodyPr>
          <a:lstStyle>
            <a:defPPr/>
          </a:lstStyle>
          <a:p>
            <a:pPr/>
            <a:r>
              <a:rPr lang="zh-CN" altLang="en-US" sz="2400" b="1" smtClean="0"/>
              <a:t>时间</a:t>
            </a:r>
            <a:endParaRPr lang="zh-CN" altLang="en-US" sz="2400" b="1" smtClean="0"/>
          </a:p>
        </p:txBody>
      </p:sp>
      <p:sp>
        <p:nvSpPr>
          <p:cNvPr id="14" name="TextBox 4"/>
          <p:cNvSpPr txBox="1"/>
          <p:nvPr/>
        </p:nvSpPr>
        <p:spPr>
          <a:xfrm>
            <a:off x="3709035" y="892810"/>
            <a:ext cx="858520" cy="460375"/>
          </a:xfrm>
          <a:prstGeom prst="rect">
            <a:avLst/>
          </a:prstGeom>
          <a:noFill/>
        </p:spPr>
        <p:txBody>
          <a:bodyPr wrap="square" rtlCol="0">
            <a:spAutoFit/>
          </a:bodyPr>
          <a:lstStyle>
            <a:defPPr/>
          </a:lstStyle>
          <a:p>
            <a:pPr/>
            <a:r>
              <a:rPr lang="zh-CN" altLang="en-US" sz="2400" b="1" smtClean="0"/>
              <a:t>特点</a:t>
            </a:r>
            <a:endParaRPr lang="zh-CN" altLang="en-US" sz="2400" b="1" smtClean="0"/>
          </a:p>
        </p:txBody>
      </p:sp>
      <p:sp>
        <p:nvSpPr>
          <p:cNvPr id="15" name="TextBox 4"/>
          <p:cNvSpPr txBox="1"/>
          <p:nvPr/>
        </p:nvSpPr>
        <p:spPr>
          <a:xfrm>
            <a:off x="4567555" y="635"/>
            <a:ext cx="3634105" cy="460375"/>
          </a:xfrm>
          <a:prstGeom prst="rect">
            <a:avLst/>
          </a:prstGeom>
          <a:noFill/>
        </p:spPr>
        <p:txBody>
          <a:bodyPr wrap="square" rtlCol="0">
            <a:spAutoFit/>
          </a:bodyPr>
          <a:lstStyle>
            <a:defPPr/>
          </a:lstStyle>
          <a:p>
            <a:pPr/>
            <a:r>
              <a:rPr lang="zh-CN" altLang="en-US" sz="2400" b="1" smtClean="0">
                <a:solidFill>
                  <a:srgbClr val="0000FF"/>
                </a:solidFill>
              </a:rPr>
              <a:t>公元前六世纪</a:t>
            </a:r>
            <a:endParaRPr lang="zh-CN" altLang="en-US" sz="2400" b="1" smtClean="0">
              <a:solidFill>
                <a:srgbClr val="0000FF"/>
              </a:solidFill>
            </a:endParaRPr>
          </a:p>
        </p:txBody>
      </p:sp>
      <p:sp>
        <p:nvSpPr>
          <p:cNvPr id="16" name="TextBox 4"/>
          <p:cNvSpPr txBox="1"/>
          <p:nvPr/>
        </p:nvSpPr>
        <p:spPr>
          <a:xfrm>
            <a:off x="4514850" y="708025"/>
            <a:ext cx="7313930" cy="829945"/>
          </a:xfrm>
          <a:prstGeom prst="rect">
            <a:avLst/>
          </a:prstGeom>
          <a:noFill/>
        </p:spPr>
        <p:txBody>
          <a:bodyPr wrap="square" rtlCol="0">
            <a:spAutoFit/>
          </a:bodyPr>
          <a:lstStyle>
            <a:defPPr/>
          </a:lstStyle>
          <a:p>
            <a:pPr/>
            <a:r>
              <a:rPr lang="zh-CN" altLang="en-US" sz="2400" b="1" smtClean="0">
                <a:solidFill>
                  <a:srgbClr val="0000FF"/>
                </a:solidFill>
              </a:rPr>
              <a:t>城邦的公民直接参与国家管理；其制度中包含一定的民主因素；各城邦实际实行的制度千差万别。</a:t>
            </a:r>
            <a:endParaRPr lang="zh-CN" altLang="en-US" sz="2400" b="1" smtClean="0">
              <a:solidFill>
                <a:srgbClr val="0000FF"/>
              </a:solidFill>
            </a:endParaRPr>
          </a:p>
        </p:txBody>
      </p:sp>
      <p:sp>
        <p:nvSpPr>
          <p:cNvPr id="17" name="TextBox 4"/>
          <p:cNvSpPr txBox="1"/>
          <p:nvPr/>
        </p:nvSpPr>
        <p:spPr>
          <a:xfrm>
            <a:off x="2850515" y="1577340"/>
            <a:ext cx="858520" cy="829945"/>
          </a:xfrm>
          <a:prstGeom prst="rect">
            <a:avLst/>
          </a:prstGeom>
          <a:noFill/>
        </p:spPr>
        <p:txBody>
          <a:bodyPr wrap="square" rtlCol="0">
            <a:spAutoFit/>
          </a:bodyPr>
          <a:lstStyle>
            <a:defPPr/>
          </a:lstStyle>
          <a:p>
            <a:pPr/>
            <a:r>
              <a:rPr lang="zh-CN" altLang="en-US" sz="2400" b="1" smtClean="0"/>
              <a:t>雅典民主</a:t>
            </a:r>
            <a:endParaRPr lang="zh-CN" altLang="en-US" sz="2400" b="1" smtClean="0"/>
          </a:p>
        </p:txBody>
      </p:sp>
      <p:sp>
        <p:nvSpPr>
          <p:cNvPr id="18" name="TextBox 4"/>
          <p:cNvSpPr txBox="1"/>
          <p:nvPr/>
        </p:nvSpPr>
        <p:spPr>
          <a:xfrm>
            <a:off x="3709035" y="1577975"/>
            <a:ext cx="858520" cy="829945"/>
          </a:xfrm>
          <a:prstGeom prst="rect">
            <a:avLst/>
          </a:prstGeom>
          <a:noFill/>
        </p:spPr>
        <p:txBody>
          <a:bodyPr wrap="square" rtlCol="0">
            <a:spAutoFit/>
          </a:bodyPr>
          <a:lstStyle>
            <a:defPPr/>
          </a:lstStyle>
          <a:p>
            <a:pPr/>
            <a:r>
              <a:rPr lang="zh-CN" altLang="en-US" sz="2400" b="1" smtClean="0"/>
              <a:t>权力机关</a:t>
            </a:r>
            <a:endParaRPr lang="zh-CN" altLang="en-US" sz="2400" b="1" smtClean="0"/>
          </a:p>
        </p:txBody>
      </p:sp>
      <p:sp>
        <p:nvSpPr>
          <p:cNvPr id="19" name="左大括号 18"/>
          <p:cNvSpPr/>
          <p:nvPr/>
        </p:nvSpPr>
        <p:spPr>
          <a:xfrm>
            <a:off x="3580130" y="1577975"/>
            <a:ext cx="76835" cy="3836035"/>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20" name="TextBox 4"/>
          <p:cNvSpPr txBox="1"/>
          <p:nvPr/>
        </p:nvSpPr>
        <p:spPr>
          <a:xfrm>
            <a:off x="4567555" y="1577975"/>
            <a:ext cx="7313930" cy="829945"/>
          </a:xfrm>
          <a:prstGeom prst="rect">
            <a:avLst/>
          </a:prstGeom>
          <a:noFill/>
        </p:spPr>
        <p:txBody>
          <a:bodyPr wrap="square" rtlCol="0">
            <a:spAutoFit/>
          </a:bodyPr>
          <a:lstStyle>
            <a:defPPr/>
          </a:lstStyle>
          <a:p>
            <a:pPr/>
            <a:r>
              <a:rPr lang="zh-CN" altLang="en-US" sz="2400" b="1" smtClean="0">
                <a:solidFill>
                  <a:srgbClr val="0000FF"/>
                </a:solidFill>
              </a:rPr>
              <a:t>国家权力掌握掌握在公民大会、议事会、官员和陪审法庭手中，公民积极参与国家管理。</a:t>
            </a:r>
            <a:endParaRPr lang="zh-CN" altLang="en-US" sz="2400" b="1" smtClean="0">
              <a:solidFill>
                <a:srgbClr val="0000FF"/>
              </a:solidFill>
            </a:endParaRPr>
          </a:p>
        </p:txBody>
      </p:sp>
      <p:sp>
        <p:nvSpPr>
          <p:cNvPr id="21" name="左大括号 20"/>
          <p:cNvSpPr/>
          <p:nvPr/>
        </p:nvSpPr>
        <p:spPr>
          <a:xfrm>
            <a:off x="4490720" y="2407920"/>
            <a:ext cx="76200" cy="1928495"/>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25" name="TextBox 4"/>
          <p:cNvSpPr txBox="1"/>
          <p:nvPr/>
        </p:nvSpPr>
        <p:spPr>
          <a:xfrm>
            <a:off x="4566920" y="3994150"/>
            <a:ext cx="2431415" cy="460375"/>
          </a:xfrm>
          <a:prstGeom prst="rect">
            <a:avLst/>
          </a:prstGeom>
          <a:noFill/>
        </p:spPr>
        <p:txBody>
          <a:bodyPr wrap="square" rtlCol="0">
            <a:spAutoFit/>
          </a:bodyPr>
          <a:lstStyle>
            <a:defPPr/>
          </a:lstStyle>
          <a:p>
            <a:pPr/>
            <a:r>
              <a:rPr lang="zh-CN" altLang="en-US" sz="2400" b="1" smtClean="0">
                <a:solidFill>
                  <a:srgbClr val="0000FF"/>
                </a:solidFill>
              </a:rPr>
              <a:t>公民意识</a:t>
            </a:r>
            <a:endParaRPr lang="zh-CN" altLang="en-US" sz="2400" b="1" smtClean="0">
              <a:solidFill>
                <a:srgbClr val="0000FF"/>
              </a:solidFill>
            </a:endParaRPr>
          </a:p>
        </p:txBody>
      </p:sp>
      <p:sp>
        <p:nvSpPr>
          <p:cNvPr id="26" name="TextBox 4"/>
          <p:cNvSpPr txBox="1"/>
          <p:nvPr/>
        </p:nvSpPr>
        <p:spPr>
          <a:xfrm>
            <a:off x="4567555" y="3602355"/>
            <a:ext cx="3676650" cy="460375"/>
          </a:xfrm>
          <a:prstGeom prst="rect">
            <a:avLst/>
          </a:prstGeom>
          <a:noFill/>
        </p:spPr>
        <p:txBody>
          <a:bodyPr wrap="square" rtlCol="0">
            <a:spAutoFit/>
          </a:bodyPr>
          <a:lstStyle>
            <a:defPPr/>
          </a:lstStyle>
          <a:p>
            <a:pPr/>
            <a:r>
              <a:rPr lang="zh-CN" altLang="en-US" sz="2400" b="1" smtClean="0">
                <a:solidFill>
                  <a:srgbClr val="0000FF"/>
                </a:solidFill>
              </a:rPr>
              <a:t>法律至上</a:t>
            </a:r>
            <a:endParaRPr lang="zh-CN" altLang="en-US" sz="2400" b="1" smtClean="0">
              <a:solidFill>
                <a:srgbClr val="0000FF"/>
              </a:solidFill>
            </a:endParaRPr>
          </a:p>
        </p:txBody>
      </p:sp>
      <p:sp>
        <p:nvSpPr>
          <p:cNvPr id="27" name="TextBox 4"/>
          <p:cNvSpPr txBox="1"/>
          <p:nvPr/>
        </p:nvSpPr>
        <p:spPr>
          <a:xfrm>
            <a:off x="4567555" y="3198495"/>
            <a:ext cx="3875405" cy="460375"/>
          </a:xfrm>
          <a:prstGeom prst="rect">
            <a:avLst/>
          </a:prstGeom>
          <a:noFill/>
        </p:spPr>
        <p:txBody>
          <a:bodyPr wrap="square" rtlCol="0">
            <a:spAutoFit/>
          </a:bodyPr>
          <a:lstStyle>
            <a:defPPr/>
          </a:lstStyle>
          <a:p>
            <a:pPr/>
            <a:r>
              <a:rPr lang="zh-CN" altLang="en-US" sz="2400" b="1" smtClean="0">
                <a:solidFill>
                  <a:srgbClr val="0000FF"/>
                </a:solidFill>
              </a:rPr>
              <a:t>轮番执政</a:t>
            </a:r>
            <a:endParaRPr lang="zh-CN" altLang="en-US" sz="2400" b="1" smtClean="0">
              <a:solidFill>
                <a:srgbClr val="0000FF"/>
              </a:solidFill>
            </a:endParaRPr>
          </a:p>
        </p:txBody>
      </p:sp>
      <p:sp>
        <p:nvSpPr>
          <p:cNvPr id="28" name="TextBox 4"/>
          <p:cNvSpPr txBox="1"/>
          <p:nvPr/>
        </p:nvSpPr>
        <p:spPr>
          <a:xfrm>
            <a:off x="4567555" y="2774950"/>
            <a:ext cx="1511300" cy="460375"/>
          </a:xfrm>
          <a:prstGeom prst="rect">
            <a:avLst/>
          </a:prstGeom>
          <a:noFill/>
        </p:spPr>
        <p:txBody>
          <a:bodyPr wrap="square" rtlCol="0">
            <a:spAutoFit/>
          </a:bodyPr>
          <a:lstStyle>
            <a:defPPr/>
          </a:lstStyle>
          <a:p>
            <a:pPr/>
            <a:r>
              <a:rPr lang="zh-CN" altLang="en-US" sz="2400" b="1" smtClean="0">
                <a:solidFill>
                  <a:srgbClr val="0000FF"/>
                </a:solidFill>
              </a:rPr>
              <a:t>公民主权</a:t>
            </a:r>
            <a:endParaRPr lang="zh-CN" altLang="en-US" sz="2400" b="1" smtClean="0">
              <a:solidFill>
                <a:srgbClr val="0000FF"/>
              </a:solidFill>
            </a:endParaRPr>
          </a:p>
        </p:txBody>
      </p:sp>
      <p:sp>
        <p:nvSpPr>
          <p:cNvPr id="29" name="TextBox 4"/>
          <p:cNvSpPr txBox="1"/>
          <p:nvPr/>
        </p:nvSpPr>
        <p:spPr>
          <a:xfrm>
            <a:off x="4567555" y="2407285"/>
            <a:ext cx="1846580" cy="460375"/>
          </a:xfrm>
          <a:prstGeom prst="rect">
            <a:avLst/>
          </a:prstGeom>
          <a:noFill/>
        </p:spPr>
        <p:txBody>
          <a:bodyPr wrap="square" rtlCol="0">
            <a:spAutoFit/>
          </a:bodyPr>
          <a:lstStyle>
            <a:defPPr/>
          </a:lstStyle>
          <a:p>
            <a:pPr/>
            <a:r>
              <a:rPr lang="zh-CN" altLang="en-US" sz="2400" b="1" smtClean="0">
                <a:solidFill>
                  <a:srgbClr val="0000FF"/>
                </a:solidFill>
              </a:rPr>
              <a:t>直接民主</a:t>
            </a:r>
            <a:endParaRPr lang="zh-CN" altLang="en-US" sz="2400" b="1" smtClean="0">
              <a:solidFill>
                <a:srgbClr val="0000FF"/>
              </a:solidFill>
            </a:endParaRPr>
          </a:p>
        </p:txBody>
      </p:sp>
      <p:sp>
        <p:nvSpPr>
          <p:cNvPr id="30" name="TextBox 4"/>
          <p:cNvSpPr txBox="1"/>
          <p:nvPr/>
        </p:nvSpPr>
        <p:spPr>
          <a:xfrm>
            <a:off x="3708400" y="4390390"/>
            <a:ext cx="858520" cy="460375"/>
          </a:xfrm>
          <a:prstGeom prst="rect">
            <a:avLst/>
          </a:prstGeom>
          <a:noFill/>
        </p:spPr>
        <p:txBody>
          <a:bodyPr wrap="square" rtlCol="0">
            <a:spAutoFit/>
          </a:bodyPr>
          <a:lstStyle>
            <a:defPPr/>
          </a:lstStyle>
          <a:p>
            <a:pPr/>
            <a:r>
              <a:rPr lang="zh-CN" altLang="en-US" sz="2400" b="1" smtClean="0"/>
              <a:t>评价</a:t>
            </a:r>
            <a:endParaRPr lang="zh-CN" altLang="en-US" sz="2400" b="1" smtClean="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down)">
                                      <p:cBhvr>
                                        <p:cTn id="7" dur="500"/>
                                        <p:tgtEl>
                                          <p:spTgt spid="2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blinds(horizontal)">
                                      <p:cBhvr>
                                        <p:cTn id="12" dur="500"/>
                                        <p:tgtEl>
                                          <p:spTgt spid="21"/>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barn(inVertical)">
                                      <p:cBhvr>
                                        <p:cTn id="17" dur="500"/>
                                        <p:tgtEl>
                                          <p:spTgt spid="25"/>
                                        </p:tgtEl>
                                      </p:cBhvr>
                                    </p:animEffect>
                                  </p:childTnLst>
                                </p:cTn>
                              </p:par>
                              <p:par>
                                <p:cTn id="18" presetID="3" presetClass="entr" presetSubtype="10" fill="hold" grpId="0" nodeType="withEffect">
                                  <p:stCondLst>
                                    <p:cond delay="0"/>
                                  </p:stCondLst>
                                  <p:childTnLst>
                                    <p:set>
                                      <p:cBhvr>
                                        <p:cTn id="19" dur="1" fill="hold">
                                          <p:stCondLst>
                                            <p:cond delay="0"/>
                                          </p:stCondLst>
                                        </p:cTn>
                                        <p:tgtEl>
                                          <p:spTgt spid="26"/>
                                        </p:tgtEl>
                                        <p:attrNameLst>
                                          <p:attrName>style.visibility</p:attrName>
                                        </p:attrNameLst>
                                      </p:cBhvr>
                                      <p:to>
                                        <p:strVal val="visible"/>
                                      </p:to>
                                    </p:set>
                                    <p:animEffect transition="in" filter="blinds(horizontal)">
                                      <p:cBhvr>
                                        <p:cTn id="20" dur="500"/>
                                        <p:tgtEl>
                                          <p:spTgt spid="26"/>
                                        </p:tgtEl>
                                      </p:cBhvr>
                                    </p:animEffect>
                                  </p:childTnLst>
                                </p:cTn>
                              </p:par>
                              <p:par>
                                <p:cTn id="21" presetID="3" presetClass="entr" presetSubtype="10" fill="hold" grpId="0" nodeType="with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blinds(horizontal)">
                                      <p:cBhvr>
                                        <p:cTn id="23" dur="500"/>
                                        <p:tgtEl>
                                          <p:spTgt spid="27"/>
                                        </p:tgtEl>
                                      </p:cBhvr>
                                    </p:animEffect>
                                  </p:childTnLst>
                                </p:cTn>
                              </p:par>
                              <p:par>
                                <p:cTn id="24" presetID="3" presetClass="entr" presetSubtype="10" fill="hold" grpId="0" nodeType="withEffect">
                                  <p:stCondLst>
                                    <p:cond delay="0"/>
                                  </p:stCondLst>
                                  <p:childTnLst>
                                    <p:set>
                                      <p:cBhvr>
                                        <p:cTn id="25" dur="1" fill="hold">
                                          <p:stCondLst>
                                            <p:cond delay="0"/>
                                          </p:stCondLst>
                                        </p:cTn>
                                        <p:tgtEl>
                                          <p:spTgt spid="28"/>
                                        </p:tgtEl>
                                        <p:attrNameLst>
                                          <p:attrName>style.visibility</p:attrName>
                                        </p:attrNameLst>
                                      </p:cBhvr>
                                      <p:to>
                                        <p:strVal val="visible"/>
                                      </p:to>
                                    </p:set>
                                    <p:animEffect transition="in" filter="blinds(horizontal)">
                                      <p:cBhvr>
                                        <p:cTn id="26" dur="500"/>
                                        <p:tgtEl>
                                          <p:spTgt spid="28"/>
                                        </p:tgtEl>
                                      </p:cBhvr>
                                    </p:animEffect>
                                  </p:childTnLst>
                                </p:cTn>
                              </p:par>
                              <p:par>
                                <p:cTn id="27" presetID="3" presetClass="entr" presetSubtype="10" fill="hold" grpId="0" nodeType="withEffect">
                                  <p:stCondLst>
                                    <p:cond delay="0"/>
                                  </p:stCondLst>
                                  <p:childTnLst>
                                    <p:set>
                                      <p:cBhvr>
                                        <p:cTn id="28" dur="1" fill="hold">
                                          <p:stCondLst>
                                            <p:cond delay="0"/>
                                          </p:stCondLst>
                                        </p:cTn>
                                        <p:tgtEl>
                                          <p:spTgt spid="29"/>
                                        </p:tgtEl>
                                        <p:attrNameLst>
                                          <p:attrName>style.visibility</p:attrName>
                                        </p:attrNameLst>
                                      </p:cBhvr>
                                      <p:to>
                                        <p:strVal val="visible"/>
                                      </p:to>
                                    </p:set>
                                    <p:animEffect transition="in" filter="blinds(horizontal)">
                                      <p:cBhvr>
                                        <p:cTn id="29" dur="500"/>
                                        <p:tgtEl>
                                          <p:spTgt spid="29"/>
                                        </p:tgtEl>
                                      </p:cBhvr>
                                    </p:animEffect>
                                  </p:childTnLst>
                                </p:cTn>
                              </p:par>
                            </p:childTnLst>
                          </p:cTn>
                        </p:par>
                      </p:childTnLst>
                    </p:cTn>
                  </p:par>
                  <p:par>
                    <p:cTn id="30" fill="hold" nodeType="clickPar">
                      <p:stCondLst>
                        <p:cond delay="indefinite"/>
                      </p:stCondLst>
                      <p:childTnLst>
                        <p:par>
                          <p:cTn id="31" fill="hold" nodeType="afterGroup">
                            <p:stCondLst>
                              <p:cond delay="0"/>
                            </p:stCondLst>
                            <p:childTnLst>
                              <p:par>
                                <p:cTn id="32" presetID="3" presetClass="entr" presetSubtype="10" fill="hold" grpId="0" nodeType="clickEffect">
                                  <p:stCondLst>
                                    <p:cond delay="0"/>
                                  </p:stCondLst>
                                  <p:childTnLst>
                                    <p:set>
                                      <p:cBhvr>
                                        <p:cTn id="33" dur="1" fill="hold">
                                          <p:stCondLst>
                                            <p:cond delay="0"/>
                                          </p:stCondLst>
                                        </p:cTn>
                                        <p:tgtEl>
                                          <p:spTgt spid="30"/>
                                        </p:tgtEl>
                                        <p:attrNameLst>
                                          <p:attrName>style.visibility</p:attrName>
                                        </p:attrNameLst>
                                      </p:cBhvr>
                                      <p:to>
                                        <p:strVal val="visible"/>
                                      </p:to>
                                    </p:set>
                                    <p:animEffect transition="in" filter="blinds(horizontal)">
                                      <p:cBhvr>
                                        <p:cTn id="34"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1" grpId="0"/>
      <p:bldP spid="25" grpId="0"/>
      <p:bldP spid="26" grpId="0"/>
      <p:bldP spid="27" grpId="0"/>
      <p:bldP spid="28" grpId="0"/>
      <p:bldP spid="29" grpId="0"/>
      <p:bldP spid="30"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1" name="文本框 10"/>
          <p:cNvSpPr txBox="1"/>
          <p:nvPr/>
        </p:nvSpPr>
        <p:spPr>
          <a:xfrm>
            <a:off x="211455" y="175260"/>
            <a:ext cx="11337925" cy="2245360"/>
          </a:xfrm>
          <a:prstGeom prst="rect">
            <a:avLst/>
          </a:prstGeom>
          <a:solidFill>
            <a:schemeClr val="accent2">
              <a:lumMod val="20000"/>
              <a:lumOff val="80000"/>
            </a:schemeClr>
          </a:solidFill>
          <a:ln w="28575" cmpd="sng">
            <a:solidFill>
              <a:schemeClr val="tx1"/>
            </a:solidFill>
            <a:prstDash val="sysDot"/>
          </a:ln>
        </p:spPr>
        <p:txBody>
          <a:bodyPr wrap="square" rtlCol="0">
            <a:spAutoFit/>
          </a:bodyPr>
          <a:lstStyle>
            <a:defPPr/>
          </a:lstStyle>
          <a:p>
            <a:pPr algn="just"/>
            <a:r>
              <a:rPr lang="en-US" altLang="zh-CN" sz="2800">
                <a:latin typeface="华文新魏" panose="02010800040101010101" charset="-122"/>
                <a:ea typeface="华文新魏" panose="02010800040101010101" charset="-122"/>
                <a:cs typeface="华文新魏" panose="02010800040101010101" charset="-122"/>
              </a:rPr>
              <a:t>        </a:t>
            </a:r>
            <a:r>
              <a:rPr lang="zh-CN" altLang="en-US" sz="2800">
                <a:latin typeface="华文新魏" panose="02010800040101010101" charset="-122"/>
                <a:ea typeface="华文新魏" panose="02010800040101010101" charset="-122"/>
                <a:cs typeface="华文新魏" panose="02010800040101010101" charset="-122"/>
              </a:rPr>
              <a:t>公民大会每隔</a:t>
            </a:r>
            <a:r>
              <a:rPr lang="en-US" altLang="zh-CN" sz="2800">
                <a:latin typeface="华文新魏" panose="02010800040101010101" charset="-122"/>
                <a:ea typeface="华文新魏" panose="02010800040101010101" charset="-122"/>
                <a:cs typeface="华文新魏" panose="02010800040101010101" charset="-122"/>
              </a:rPr>
              <a:t>10</a:t>
            </a:r>
            <a:r>
              <a:rPr lang="zh-CN" altLang="en-US" sz="2800">
                <a:latin typeface="华文新魏" panose="02010800040101010101" charset="-122"/>
                <a:ea typeface="华文新魏" panose="02010800040101010101" charset="-122"/>
                <a:cs typeface="华文新魏" panose="02010800040101010101" charset="-122"/>
              </a:rPr>
              <a:t>天集会一次，</a:t>
            </a:r>
            <a:r>
              <a:rPr lang="en-US" altLang="zh-CN" sz="2800">
                <a:latin typeface="华文新魏" panose="02010800040101010101" charset="-122"/>
                <a:ea typeface="华文新魏" panose="02010800040101010101" charset="-122"/>
                <a:cs typeface="华文新魏" panose="02010800040101010101" charset="-122"/>
              </a:rPr>
              <a:t>20</a:t>
            </a:r>
            <a:r>
              <a:rPr lang="zh-CN" altLang="en-US" sz="2800">
                <a:latin typeface="华文新魏" panose="02010800040101010101" charset="-122"/>
                <a:ea typeface="华文新魏" panose="02010800040101010101" charset="-122"/>
                <a:cs typeface="华文新魏" panose="02010800040101010101" charset="-122"/>
              </a:rPr>
              <a:t>岁以上男性公民均可参加，讨论、解决国家重大问题</a:t>
            </a:r>
            <a:r>
              <a:rPr lang="en-US" altLang="zh-CN" sz="2800">
                <a:latin typeface="华文新魏" panose="02010800040101010101" charset="-122"/>
                <a:ea typeface="华文新魏" panose="02010800040101010101" charset="-122"/>
                <a:cs typeface="华文新魏" panose="02010800040101010101" charset="-122"/>
              </a:rPr>
              <a:t>......</a:t>
            </a:r>
            <a:r>
              <a:rPr lang="zh-CN" altLang="en-US" sz="2800">
                <a:latin typeface="华文新魏" panose="02010800040101010101" charset="-122"/>
                <a:ea typeface="华文新魏" panose="02010800040101010101" charset="-122"/>
                <a:cs typeface="华文新魏" panose="02010800040101010101" charset="-122"/>
              </a:rPr>
              <a:t>五百人议事会的议员是用抽签方法从年满</a:t>
            </a:r>
            <a:r>
              <a:rPr lang="en-US" altLang="zh-CN" sz="2800">
                <a:latin typeface="华文新魏" panose="02010800040101010101" charset="-122"/>
                <a:ea typeface="华文新魏" panose="02010800040101010101" charset="-122"/>
                <a:cs typeface="华文新魏" panose="02010800040101010101" charset="-122"/>
              </a:rPr>
              <a:t>30</a:t>
            </a:r>
            <a:r>
              <a:rPr lang="zh-CN" altLang="en-US" sz="2800">
                <a:latin typeface="华文新魏" panose="02010800040101010101" charset="-122"/>
                <a:ea typeface="华文新魏" panose="02010800040101010101" charset="-122"/>
                <a:cs typeface="华文新魏" panose="02010800040101010101" charset="-122"/>
              </a:rPr>
              <a:t>岁的公民中选出，</a:t>
            </a:r>
            <a:r>
              <a:rPr lang="en-US" altLang="zh-CN" sz="2800">
                <a:latin typeface="华文新魏" panose="02010800040101010101" charset="-122"/>
                <a:ea typeface="华文新魏" panose="02010800040101010101" charset="-122"/>
                <a:cs typeface="华文新魏" panose="02010800040101010101" charset="-122"/>
              </a:rPr>
              <a:t>10</a:t>
            </a:r>
            <a:r>
              <a:rPr lang="zh-CN" altLang="en-US" sz="2800">
                <a:latin typeface="华文新魏" panose="02010800040101010101" charset="-122"/>
                <a:ea typeface="华文新魏" panose="02010800040101010101" charset="-122"/>
                <a:cs typeface="华文新魏" panose="02010800040101010101" charset="-122"/>
              </a:rPr>
              <a:t>个部落各选</a:t>
            </a:r>
            <a:r>
              <a:rPr lang="en-US" altLang="zh-CN" sz="2800">
                <a:latin typeface="华文新魏" panose="02010800040101010101" charset="-122"/>
                <a:ea typeface="华文新魏" panose="02010800040101010101" charset="-122"/>
                <a:cs typeface="华文新魏" panose="02010800040101010101" charset="-122"/>
              </a:rPr>
              <a:t>50</a:t>
            </a:r>
            <a:r>
              <a:rPr lang="zh-CN" altLang="en-US" sz="2800">
                <a:latin typeface="华文新魏" panose="02010800040101010101" charset="-122"/>
                <a:ea typeface="华文新魏" panose="02010800040101010101" charset="-122"/>
                <a:cs typeface="华文新魏" panose="02010800040101010101" charset="-122"/>
              </a:rPr>
              <a:t>人。这</a:t>
            </a:r>
            <a:r>
              <a:rPr lang="en-US" altLang="zh-CN" sz="2800">
                <a:latin typeface="华文新魏" panose="02010800040101010101" charset="-122"/>
                <a:ea typeface="华文新魏" panose="02010800040101010101" charset="-122"/>
                <a:cs typeface="华文新魏" panose="02010800040101010101" charset="-122"/>
              </a:rPr>
              <a:t>50</a:t>
            </a:r>
            <a:r>
              <a:rPr lang="zh-CN" altLang="en-US" sz="2800">
                <a:latin typeface="华文新魏" panose="02010800040101010101" charset="-122"/>
                <a:ea typeface="华文新魏" panose="02010800040101010101" charset="-122"/>
                <a:cs typeface="华文新魏" panose="02010800040101010101" charset="-122"/>
              </a:rPr>
              <a:t>人组成议员团轮流执行五百人议事会的职务。</a:t>
            </a:r>
            <a:r>
              <a:rPr lang="zh-CN" altLang="en-US" sz="2800">
                <a:latin typeface="华文新魏" panose="02010800040101010101" charset="-122"/>
                <a:ea typeface="华文新魏" panose="02010800040101010101" charset="-122"/>
                <a:cs typeface="华文新魏" panose="02010800040101010101" charset="-122"/>
                <a:sym typeface="+mn-ea"/>
              </a:rPr>
              <a:t>                                                    </a:t>
            </a:r>
            <a:endParaRPr lang="zh-CN" altLang="en-US" sz="2800">
              <a:latin typeface="华文新魏" panose="02010800040101010101" charset="-122"/>
              <a:ea typeface="华文新魏" panose="02010800040101010101" charset="-122"/>
              <a:cs typeface="华文新魏" panose="02010800040101010101" charset="-122"/>
              <a:sym typeface="+mn-ea"/>
            </a:endParaRPr>
          </a:p>
          <a:p>
            <a:pPr algn="r"/>
            <a:r>
              <a:rPr lang="zh-CN" altLang="en-US" sz="2800">
                <a:latin typeface="华文新魏" panose="02010800040101010101" charset="-122"/>
                <a:ea typeface="华文新魏" panose="02010800040101010101" charset="-122"/>
                <a:cs typeface="华文新魏" panose="02010800040101010101" charset="-122"/>
                <a:sym typeface="+mn-ea"/>
              </a:rPr>
              <a:t>      </a:t>
            </a:r>
            <a:r>
              <a:rPr lang="en-US" altLang="zh-CN" sz="2800">
                <a:latin typeface="华文新魏" panose="02010800040101010101" charset="-122"/>
                <a:ea typeface="华文新魏" panose="02010800040101010101" charset="-122"/>
                <a:cs typeface="华文新魏" panose="02010800040101010101" charset="-122"/>
                <a:sym typeface="+mn-ea"/>
              </a:rPr>
              <a:t>——</a:t>
            </a:r>
            <a:r>
              <a:rPr lang="zh-CN" altLang="en-US" sz="2800">
                <a:latin typeface="华文新魏" panose="02010800040101010101" charset="-122"/>
                <a:ea typeface="华文新魏" panose="02010800040101010101" charset="-122"/>
                <a:cs typeface="华文新魏" panose="02010800040101010101" charset="-122"/>
                <a:sym typeface="+mn-ea"/>
              </a:rPr>
              <a:t>苏联社科院《世界通史》</a:t>
            </a:r>
            <a:r>
              <a:rPr lang="zh-CN" altLang="en-US" sz="2800">
                <a:latin typeface="华文新魏" panose="02010800040101010101" charset="-122"/>
                <a:ea typeface="华文新魏" panose="02010800040101010101" charset="-122"/>
                <a:cs typeface="华文新魏" panose="02010800040101010101" charset="-122"/>
              </a:rPr>
              <a:t>                                                                      </a:t>
            </a:r>
            <a:endParaRPr lang="zh-CN" altLang="en-US" sz="2800">
              <a:latin typeface="华文新魏" panose="02010800040101010101" charset="-122"/>
              <a:ea typeface="华文新魏" panose="02010800040101010101" charset="-122"/>
              <a:cs typeface="华文新魏" panose="02010800040101010101" charset="-122"/>
            </a:endParaRPr>
          </a:p>
        </p:txBody>
      </p:sp>
      <p:pic>
        <p:nvPicPr>
          <p:cNvPr id="2" name="图片 1"/>
          <p:cNvPicPr>
            <a:picLocks noChangeAspect="1"/>
          </p:cNvPicPr>
          <p:nvPr/>
        </p:nvPicPr>
        <p:blipFill>
          <a:blip r:embed="rId2"/>
          <a:stretch>
            <a:fillRect/>
          </a:stretch>
        </p:blipFill>
        <p:spPr>
          <a:xfrm>
            <a:off x="862330" y="3606800"/>
            <a:ext cx="3571875" cy="2343150"/>
          </a:xfrm>
          <a:prstGeom prst="rect">
            <a:avLst/>
          </a:prstGeom>
        </p:spPr>
      </p:pic>
      <p:sp>
        <p:nvSpPr>
          <p:cNvPr id="5" name="圆角矩形 4"/>
          <p:cNvSpPr/>
          <p:nvPr/>
        </p:nvSpPr>
        <p:spPr>
          <a:xfrm>
            <a:off x="276225" y="2670175"/>
            <a:ext cx="11450320" cy="810260"/>
          </a:xfrm>
          <a:prstGeom prst="round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r>
              <a:rPr lang="zh-CN" altLang="en-US" sz="2800" b="1" smtClean="0"/>
              <a:t>公民拥有充分的民主政治权利，大大提高了他们参与政治生活的积极性；</a:t>
            </a:r>
            <a:endParaRPr lang="zh-CN" altLang="en-US" sz="2800" b="1" smtClean="0"/>
          </a:p>
        </p:txBody>
      </p:sp>
      <p:sp>
        <p:nvSpPr>
          <p:cNvPr id="7" name="圆角矩形 6"/>
          <p:cNvSpPr/>
          <p:nvPr/>
        </p:nvSpPr>
        <p:spPr>
          <a:xfrm>
            <a:off x="5341620" y="4003040"/>
            <a:ext cx="5588635" cy="17405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r>
              <a:rPr lang="zh-CN" altLang="en-US" sz="2800" b="1" smtClean="0"/>
              <a:t>民主只被少数人享有，奴隶、外邦人、妇女、儿童被排除在外，是奴隶制下少数男性公民的民主</a:t>
            </a:r>
            <a:endParaRPr lang="zh-CN" altLang="en-US" sz="2800" b="1" smtClean="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ox(in)">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8"/>
          <p:cNvSpPr txBox="1"/>
          <p:nvPr/>
        </p:nvSpPr>
        <p:spPr>
          <a:xfrm>
            <a:off x="0" y="508635"/>
            <a:ext cx="11821795" cy="3322955"/>
          </a:xfrm>
          <a:prstGeom prst="rect">
            <a:avLst/>
          </a:prstGeom>
          <a:solidFill>
            <a:schemeClr val="accent4">
              <a:lumMod val="20000"/>
              <a:lumOff val="80000"/>
            </a:schemeClr>
          </a:solidFill>
          <a:ln>
            <a:solidFill>
              <a:srgbClr val="00B0F0"/>
            </a:solidFill>
          </a:ln>
        </p:spPr>
        <p:txBody>
          <a:bodyPr wrap="square" rtlCol="0">
            <a:spAutoFit/>
          </a:bodyPr>
          <a:lstStyle>
            <a:defPPr/>
          </a:lstStyle>
          <a:p>
            <a:pPr algn="just">
              <a:lnSpc>
                <a:spcPct val="125000"/>
              </a:lnSpc>
              <a:spcBef>
                <a:spcPct val="0"/>
              </a:spcBef>
              <a:spcAft>
                <a:spcPct val="0"/>
              </a:spcAft>
            </a:pPr>
            <a:r>
              <a:rPr lang="en-US" sz="2400" b="1" smtClean="0">
                <a:latin typeface="楷体" panose="02010609060101010101" charset="-122"/>
                <a:ea typeface="楷体" panose="02010609060101010101" charset="-122"/>
                <a:cs typeface="楷体" panose="02010609060101010101" charset="-122"/>
              </a:rPr>
              <a:t>    </a:t>
            </a:r>
            <a:r>
              <a:rPr sz="2400" b="1">
                <a:latin typeface="楷体" panose="02010609060101010101" charset="-122"/>
                <a:ea typeface="楷体" panose="02010609060101010101" charset="-122"/>
                <a:cs typeface="楷体" panose="02010609060101010101" charset="-122"/>
              </a:rPr>
              <a:t>雅典民主制的核心内容是全体公民直接参与城邦国家公共事务管理，实行“</a:t>
            </a:r>
            <a:r>
              <a:rPr sz="2400" b="1">
                <a:solidFill>
                  <a:srgbClr val="FF0000"/>
                </a:solidFill>
                <a:latin typeface="楷体" panose="02010609060101010101" charset="-122"/>
                <a:ea typeface="楷体" panose="02010609060101010101" charset="-122"/>
                <a:cs typeface="楷体" panose="02010609060101010101" charset="-122"/>
              </a:rPr>
              <a:t>多数决定</a:t>
            </a:r>
            <a:r>
              <a:rPr sz="2400" b="1">
                <a:latin typeface="楷体" panose="02010609060101010101" charset="-122"/>
                <a:ea typeface="楷体" panose="02010609060101010101" charset="-122"/>
                <a:cs typeface="楷体" panose="02010609060101010101" charset="-122"/>
              </a:rPr>
              <a:t>”原则。.......然而，这一原则也存在缺陷，如果运用不当则可能与民主精神、民主原则和民主理想相背离。......可能出现因多数人认识的局限、偏误和冲动而造成对真理探求的压制和扼杀，甚至出现无可挽回的悲剧。如雅典当时就发生了希腊最杰出的哲学家、法学家苏格拉，被公众法庭强加蛊惑人心的罪名，</a:t>
            </a:r>
            <a:r>
              <a:rPr sz="2400" b="1">
                <a:solidFill>
                  <a:srgbClr val="FF0000"/>
                </a:solidFill>
                <a:latin typeface="楷体" panose="02010609060101010101" charset="-122"/>
                <a:ea typeface="楷体" panose="02010609060101010101" charset="-122"/>
                <a:cs typeface="楷体" panose="02010609060101010101" charset="-122"/>
              </a:rPr>
              <a:t>以多数人决定的方式判处死刑的冤案</a:t>
            </a:r>
            <a:r>
              <a:rPr sz="2400" b="1">
                <a:latin typeface="楷体" panose="02010609060101010101" charset="-122"/>
                <a:ea typeface="楷体" panose="02010609060101010101" charset="-122"/>
                <a:cs typeface="楷体" panose="02010609060101010101" charset="-122"/>
              </a:rPr>
              <a:t>。</a:t>
            </a:r>
            <a:endParaRPr sz="2400" b="1">
              <a:latin typeface="楷体" panose="02010609060101010101" charset="-122"/>
              <a:ea typeface="楷体" panose="02010609060101010101" charset="-122"/>
              <a:cs typeface="楷体" panose="02010609060101010101" charset="-122"/>
            </a:endParaRPr>
          </a:p>
          <a:p>
            <a:pPr algn="just">
              <a:lnSpc>
                <a:spcPct val="125000"/>
              </a:lnSpc>
              <a:spcBef>
                <a:spcPct val="0"/>
              </a:spcBef>
              <a:spcAft>
                <a:spcPct val="0"/>
              </a:spcAft>
            </a:pPr>
            <a:r>
              <a:rPr sz="2400" b="1">
                <a:latin typeface="楷体" panose="02010609060101010101" charset="-122"/>
                <a:ea typeface="楷体" panose="02010609060101010101" charset="-122"/>
                <a:cs typeface="楷体" panose="02010609060101010101" charset="-122"/>
              </a:rPr>
              <a:t>                               </a:t>
            </a:r>
            <a:r>
              <a:rPr sz="2400" b="1">
                <a:latin typeface="宋体" panose="02010600030101010101" pitchFamily="2" charset="-122"/>
                <a:ea typeface="宋体" panose="02010600030101010101" pitchFamily="2" charset="-122"/>
                <a:cs typeface="宋体" panose="02010600030101010101" pitchFamily="2" charset="-122"/>
              </a:rPr>
              <a:t> ——于幼军《求索民主政治——玉渊潭书房札记》</a:t>
            </a:r>
            <a:endParaRPr sz="2400" b="1">
              <a:latin typeface="宋体" panose="02010600030101010101" pitchFamily="2" charset="-122"/>
              <a:ea typeface="宋体" panose="02010600030101010101" pitchFamily="2" charset="-122"/>
              <a:cs typeface="宋体" panose="02010600030101010101" pitchFamily="2" charset="-122"/>
            </a:endParaRPr>
          </a:p>
        </p:txBody>
      </p:sp>
      <p:sp>
        <p:nvSpPr>
          <p:cNvPr id="5" name="圆角矩形 4"/>
          <p:cNvSpPr/>
          <p:nvPr/>
        </p:nvSpPr>
        <p:spPr>
          <a:xfrm>
            <a:off x="2003425" y="4217035"/>
            <a:ext cx="8459470" cy="724535"/>
          </a:xfrm>
          <a:prstGeom prst="round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r>
              <a:rPr lang="zh-CN" altLang="en-US" sz="2800" b="1" smtClean="0"/>
              <a:t>容易形成多数人的暴政，是社会不公的暴力机器</a:t>
            </a:r>
            <a:endParaRPr lang="zh-CN" altLang="en-US" sz="2800" b="1" smtClean="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cBhvr>
                                    </p:anim>
                                  </p:childTnLst>
                                </p:cTn>
                              </p:par>
                            </p:childTnLst>
                          </p:cTn>
                        </p:par>
                      </p:childTnLst>
                    </p:cTn>
                  </p:par>
                  <p:par>
                    <p:cTn id="8" fill="hold" nodeType="clickPar">
                      <p:stCondLst>
                        <p:cond delay="indefinite"/>
                      </p:stCondLst>
                      <p:childTnLst>
                        <p:par>
                          <p:cTn id="9" fill="hold" nodeType="after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dissolv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4" name="TextBox 4"/>
          <p:cNvSpPr txBox="1"/>
          <p:nvPr/>
        </p:nvSpPr>
        <p:spPr>
          <a:xfrm>
            <a:off x="3709035" y="2656205"/>
            <a:ext cx="858520" cy="460375"/>
          </a:xfrm>
          <a:prstGeom prst="rect">
            <a:avLst/>
          </a:prstGeom>
          <a:noFill/>
        </p:spPr>
        <p:txBody>
          <a:bodyPr wrap="square" rtlCol="0">
            <a:spAutoFit/>
          </a:bodyPr>
          <a:lstStyle>
            <a:defPPr/>
          </a:lstStyle>
          <a:p>
            <a:pPr/>
            <a:r>
              <a:rPr lang="zh-CN" altLang="en-US" sz="2400" b="1" smtClean="0"/>
              <a:t>特点</a:t>
            </a:r>
            <a:endParaRPr lang="zh-CN" altLang="en-US" sz="2400" b="1" smtClean="0"/>
          </a:p>
        </p:txBody>
      </p:sp>
      <p:sp>
        <p:nvSpPr>
          <p:cNvPr id="2" name="TextBox 1"/>
          <p:cNvSpPr txBox="1"/>
          <p:nvPr/>
        </p:nvSpPr>
        <p:spPr>
          <a:xfrm>
            <a:off x="1905" y="1353185"/>
            <a:ext cx="551815" cy="4535805"/>
          </a:xfrm>
          <a:prstGeom prst="rect">
            <a:avLst/>
          </a:prstGeom>
          <a:noFill/>
        </p:spPr>
        <p:txBody>
          <a:bodyPr vert="eaVert" wrap="square" rtlCol="0">
            <a:spAutoFit/>
          </a:bodyPr>
          <a:lstStyle>
            <a:defPPr/>
          </a:lstStyle>
          <a:p>
            <a:pPr algn="ctr"/>
            <a:r>
              <a:rPr lang="zh-CN" altLang="en-US" sz="2400" b="1" smtClean="0"/>
              <a:t>西方政治体制的产生与演变</a:t>
            </a:r>
            <a:endParaRPr lang="zh-CN" altLang="en-US" sz="2400" b="1" smtClean="0"/>
          </a:p>
        </p:txBody>
      </p:sp>
      <p:sp>
        <p:nvSpPr>
          <p:cNvPr id="3" name="左大括号 2"/>
          <p:cNvSpPr/>
          <p:nvPr/>
        </p:nvSpPr>
        <p:spPr>
          <a:xfrm>
            <a:off x="429209" y="0"/>
            <a:ext cx="121297" cy="685800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4" name="TextBox 3"/>
          <p:cNvSpPr txBox="1"/>
          <p:nvPr/>
        </p:nvSpPr>
        <p:spPr>
          <a:xfrm>
            <a:off x="447870" y="214604"/>
            <a:ext cx="1287625" cy="1568450"/>
          </a:xfrm>
          <a:prstGeom prst="rect">
            <a:avLst/>
          </a:prstGeom>
          <a:noFill/>
        </p:spPr>
        <p:txBody>
          <a:bodyPr wrap="square" rtlCol="0">
            <a:spAutoFit/>
          </a:bodyPr>
          <a:lstStyle>
            <a:defPPr/>
          </a:lstStyle>
          <a:p>
            <a:pPr/>
            <a:r>
              <a:rPr lang="zh-CN" altLang="en-US" sz="2400" b="1" smtClean="0"/>
              <a:t>古希腊罗马的政治制度</a:t>
            </a:r>
            <a:endParaRPr lang="zh-CN" altLang="en-US" sz="2400" b="1" smtClean="0"/>
          </a:p>
        </p:txBody>
      </p:sp>
      <p:sp>
        <p:nvSpPr>
          <p:cNvPr id="5" name="TextBox 4"/>
          <p:cNvSpPr txBox="1"/>
          <p:nvPr/>
        </p:nvSpPr>
        <p:spPr>
          <a:xfrm>
            <a:off x="488549" y="2656283"/>
            <a:ext cx="1287625" cy="1198880"/>
          </a:xfrm>
          <a:prstGeom prst="rect">
            <a:avLst/>
          </a:prstGeom>
          <a:noFill/>
        </p:spPr>
        <p:txBody>
          <a:bodyPr wrap="square" rtlCol="0">
            <a:spAutoFit/>
          </a:bodyPr>
          <a:lstStyle>
            <a:defPPr/>
          </a:lstStyle>
          <a:p>
            <a:pPr/>
            <a:r>
              <a:rPr lang="zh-CN" altLang="en-US" sz="2400" b="1" smtClean="0"/>
              <a:t>中古欧洲的封建制度</a:t>
            </a:r>
            <a:endParaRPr lang="zh-CN" altLang="en-US" sz="2400" b="1" smtClean="0"/>
          </a:p>
        </p:txBody>
      </p:sp>
      <p:sp>
        <p:nvSpPr>
          <p:cNvPr id="6" name="TextBox 5"/>
          <p:cNvSpPr txBox="1"/>
          <p:nvPr/>
        </p:nvSpPr>
        <p:spPr>
          <a:xfrm>
            <a:off x="488303" y="4551343"/>
            <a:ext cx="1287625" cy="2306955"/>
          </a:xfrm>
          <a:prstGeom prst="rect">
            <a:avLst/>
          </a:prstGeom>
          <a:noFill/>
        </p:spPr>
        <p:txBody>
          <a:bodyPr wrap="square" rtlCol="0">
            <a:spAutoFit/>
          </a:bodyPr>
          <a:lstStyle>
            <a:defPPr/>
          </a:lstStyle>
          <a:p>
            <a:pPr/>
            <a:r>
              <a:rPr lang="zh-CN" altLang="en-US" sz="2400" b="1"/>
              <a:t>西方资本主义政治制度的产生与发展</a:t>
            </a:r>
            <a:endParaRPr lang="zh-CN" altLang="en-US" sz="2400" b="1"/>
          </a:p>
        </p:txBody>
      </p:sp>
      <p:sp>
        <p:nvSpPr>
          <p:cNvPr id="8" name="TextBox 6"/>
          <p:cNvSpPr txBox="1"/>
          <p:nvPr/>
        </p:nvSpPr>
        <p:spPr>
          <a:xfrm>
            <a:off x="447365" y="214734"/>
            <a:ext cx="1287625" cy="1568450"/>
          </a:xfrm>
          <a:prstGeom prst="rect">
            <a:avLst/>
          </a:prstGeom>
          <a:noFill/>
        </p:spPr>
        <p:txBody>
          <a:bodyPr wrap="square" rtlCol="0">
            <a:spAutoFit/>
          </a:bodyPr>
          <a:lstStyle>
            <a:defPPr/>
          </a:lstStyle>
          <a:p>
            <a:pPr/>
            <a:r>
              <a:rPr lang="zh-CN" altLang="en-US" sz="2400" b="1" smtClean="0">
                <a:solidFill>
                  <a:srgbClr val="FF0000"/>
                </a:solidFill>
              </a:rPr>
              <a:t>古希腊罗马的政治制度</a:t>
            </a:r>
            <a:endParaRPr lang="zh-CN" altLang="en-US" sz="2400" b="1" smtClean="0">
              <a:solidFill>
                <a:srgbClr val="FF0000"/>
              </a:solidFill>
            </a:endParaRPr>
          </a:p>
        </p:txBody>
      </p:sp>
      <p:sp>
        <p:nvSpPr>
          <p:cNvPr id="7" name="左大括号 6"/>
          <p:cNvSpPr/>
          <p:nvPr/>
        </p:nvSpPr>
        <p:spPr>
          <a:xfrm>
            <a:off x="1614170" y="0"/>
            <a:ext cx="120650" cy="2656205"/>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9" name="TextBox 4"/>
          <p:cNvSpPr txBox="1"/>
          <p:nvPr/>
        </p:nvSpPr>
        <p:spPr>
          <a:xfrm>
            <a:off x="1735054" y="78"/>
            <a:ext cx="1287625" cy="1198880"/>
          </a:xfrm>
          <a:prstGeom prst="rect">
            <a:avLst/>
          </a:prstGeom>
          <a:noFill/>
        </p:spPr>
        <p:txBody>
          <a:bodyPr wrap="square" rtlCol="0">
            <a:spAutoFit/>
          </a:bodyPr>
          <a:lstStyle>
            <a:defPPr/>
          </a:lstStyle>
          <a:p>
            <a:pPr/>
            <a:r>
              <a:rPr lang="zh-CN" altLang="en-US" sz="2400" b="1" smtClean="0"/>
              <a:t>古希腊的政治制度</a:t>
            </a:r>
            <a:endParaRPr lang="zh-CN" altLang="en-US" sz="2400" b="1" smtClean="0"/>
          </a:p>
        </p:txBody>
      </p:sp>
      <p:sp>
        <p:nvSpPr>
          <p:cNvPr id="10" name="左大括号 9"/>
          <p:cNvSpPr/>
          <p:nvPr/>
        </p:nvSpPr>
        <p:spPr>
          <a:xfrm>
            <a:off x="2755265" y="0"/>
            <a:ext cx="95250" cy="240792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11" name="TextBox 4"/>
          <p:cNvSpPr txBox="1"/>
          <p:nvPr/>
        </p:nvSpPr>
        <p:spPr>
          <a:xfrm>
            <a:off x="2850515" y="0"/>
            <a:ext cx="858520" cy="829945"/>
          </a:xfrm>
          <a:prstGeom prst="rect">
            <a:avLst/>
          </a:prstGeom>
          <a:noFill/>
        </p:spPr>
        <p:txBody>
          <a:bodyPr wrap="square" rtlCol="0">
            <a:spAutoFit/>
          </a:bodyPr>
          <a:lstStyle>
            <a:defPPr/>
          </a:lstStyle>
          <a:p>
            <a:pPr/>
            <a:r>
              <a:rPr lang="zh-CN" altLang="en-US" sz="2400" b="1" smtClean="0"/>
              <a:t>城邦国家</a:t>
            </a:r>
            <a:endParaRPr lang="zh-CN" altLang="en-US" sz="2400" b="1" smtClean="0"/>
          </a:p>
        </p:txBody>
      </p:sp>
      <p:sp>
        <p:nvSpPr>
          <p:cNvPr id="12" name="左大括号 11"/>
          <p:cNvSpPr/>
          <p:nvPr/>
        </p:nvSpPr>
        <p:spPr>
          <a:xfrm>
            <a:off x="3561080" y="635"/>
            <a:ext cx="76200" cy="135255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13" name="TextBox 4"/>
          <p:cNvSpPr txBox="1"/>
          <p:nvPr/>
        </p:nvSpPr>
        <p:spPr>
          <a:xfrm>
            <a:off x="3656330" y="0"/>
            <a:ext cx="858520" cy="460375"/>
          </a:xfrm>
          <a:prstGeom prst="rect">
            <a:avLst/>
          </a:prstGeom>
          <a:noFill/>
        </p:spPr>
        <p:txBody>
          <a:bodyPr wrap="square" rtlCol="0">
            <a:spAutoFit/>
          </a:bodyPr>
          <a:lstStyle>
            <a:defPPr/>
          </a:lstStyle>
          <a:p>
            <a:pPr/>
            <a:r>
              <a:rPr lang="zh-CN" altLang="en-US" sz="2400" b="1" smtClean="0"/>
              <a:t>时间</a:t>
            </a:r>
            <a:endParaRPr lang="zh-CN" altLang="en-US" sz="2400" b="1" smtClean="0"/>
          </a:p>
        </p:txBody>
      </p:sp>
      <p:sp>
        <p:nvSpPr>
          <p:cNvPr id="14" name="TextBox 4"/>
          <p:cNvSpPr txBox="1"/>
          <p:nvPr/>
        </p:nvSpPr>
        <p:spPr>
          <a:xfrm>
            <a:off x="3709035" y="892810"/>
            <a:ext cx="858520" cy="460375"/>
          </a:xfrm>
          <a:prstGeom prst="rect">
            <a:avLst/>
          </a:prstGeom>
          <a:noFill/>
        </p:spPr>
        <p:txBody>
          <a:bodyPr wrap="square" rtlCol="0">
            <a:spAutoFit/>
          </a:bodyPr>
          <a:lstStyle>
            <a:defPPr/>
          </a:lstStyle>
          <a:p>
            <a:pPr/>
            <a:r>
              <a:rPr lang="zh-CN" altLang="en-US" sz="2400" b="1" smtClean="0"/>
              <a:t>特点</a:t>
            </a:r>
            <a:endParaRPr lang="zh-CN" altLang="en-US" sz="2400" b="1" smtClean="0"/>
          </a:p>
        </p:txBody>
      </p:sp>
      <p:sp>
        <p:nvSpPr>
          <p:cNvPr id="15" name="TextBox 4"/>
          <p:cNvSpPr txBox="1"/>
          <p:nvPr/>
        </p:nvSpPr>
        <p:spPr>
          <a:xfrm>
            <a:off x="4567555" y="635"/>
            <a:ext cx="3634105" cy="460375"/>
          </a:xfrm>
          <a:prstGeom prst="rect">
            <a:avLst/>
          </a:prstGeom>
          <a:noFill/>
        </p:spPr>
        <p:txBody>
          <a:bodyPr wrap="square" rtlCol="0">
            <a:spAutoFit/>
          </a:bodyPr>
          <a:lstStyle>
            <a:defPPr/>
          </a:lstStyle>
          <a:p>
            <a:pPr/>
            <a:r>
              <a:rPr lang="zh-CN" altLang="en-US" sz="2400" b="1" smtClean="0">
                <a:solidFill>
                  <a:srgbClr val="0000FF"/>
                </a:solidFill>
              </a:rPr>
              <a:t>公元前六世纪</a:t>
            </a:r>
            <a:endParaRPr lang="zh-CN" altLang="en-US" sz="2400" b="1" smtClean="0">
              <a:solidFill>
                <a:srgbClr val="0000FF"/>
              </a:solidFill>
            </a:endParaRPr>
          </a:p>
        </p:txBody>
      </p:sp>
      <p:sp>
        <p:nvSpPr>
          <p:cNvPr id="16" name="TextBox 4"/>
          <p:cNvSpPr txBox="1"/>
          <p:nvPr/>
        </p:nvSpPr>
        <p:spPr>
          <a:xfrm>
            <a:off x="4514850" y="708025"/>
            <a:ext cx="7313930" cy="829945"/>
          </a:xfrm>
          <a:prstGeom prst="rect">
            <a:avLst/>
          </a:prstGeom>
          <a:noFill/>
        </p:spPr>
        <p:txBody>
          <a:bodyPr wrap="square" rtlCol="0">
            <a:spAutoFit/>
          </a:bodyPr>
          <a:lstStyle>
            <a:defPPr/>
          </a:lstStyle>
          <a:p>
            <a:pPr/>
            <a:r>
              <a:rPr lang="zh-CN" altLang="en-US" sz="2400" b="1" smtClean="0">
                <a:solidFill>
                  <a:srgbClr val="0000FF"/>
                </a:solidFill>
              </a:rPr>
              <a:t>城邦的公民直接参与国家管理；其制度中包含一定的民主因素；各城邦实际实行的制度千差万别。</a:t>
            </a:r>
            <a:endParaRPr lang="zh-CN" altLang="en-US" sz="2400" b="1" smtClean="0">
              <a:solidFill>
                <a:srgbClr val="0000FF"/>
              </a:solidFill>
            </a:endParaRPr>
          </a:p>
        </p:txBody>
      </p:sp>
      <p:sp>
        <p:nvSpPr>
          <p:cNvPr id="17" name="TextBox 4"/>
          <p:cNvSpPr txBox="1"/>
          <p:nvPr/>
        </p:nvSpPr>
        <p:spPr>
          <a:xfrm>
            <a:off x="2850515" y="1577340"/>
            <a:ext cx="858520" cy="829945"/>
          </a:xfrm>
          <a:prstGeom prst="rect">
            <a:avLst/>
          </a:prstGeom>
          <a:noFill/>
        </p:spPr>
        <p:txBody>
          <a:bodyPr wrap="square" rtlCol="0">
            <a:spAutoFit/>
          </a:bodyPr>
          <a:lstStyle>
            <a:defPPr/>
          </a:lstStyle>
          <a:p>
            <a:pPr/>
            <a:r>
              <a:rPr lang="zh-CN" altLang="en-US" sz="2400" b="1" smtClean="0"/>
              <a:t>雅典民主</a:t>
            </a:r>
            <a:endParaRPr lang="zh-CN" altLang="en-US" sz="2400" b="1" smtClean="0"/>
          </a:p>
        </p:txBody>
      </p:sp>
      <p:sp>
        <p:nvSpPr>
          <p:cNvPr id="18" name="TextBox 4"/>
          <p:cNvSpPr txBox="1"/>
          <p:nvPr/>
        </p:nvSpPr>
        <p:spPr>
          <a:xfrm>
            <a:off x="3709035" y="1577975"/>
            <a:ext cx="858520" cy="829945"/>
          </a:xfrm>
          <a:prstGeom prst="rect">
            <a:avLst/>
          </a:prstGeom>
          <a:noFill/>
        </p:spPr>
        <p:txBody>
          <a:bodyPr wrap="square" rtlCol="0">
            <a:spAutoFit/>
          </a:bodyPr>
          <a:lstStyle>
            <a:defPPr/>
          </a:lstStyle>
          <a:p>
            <a:pPr/>
            <a:r>
              <a:rPr lang="zh-CN" altLang="en-US" sz="2400" b="1" smtClean="0"/>
              <a:t>权力机关</a:t>
            </a:r>
            <a:endParaRPr lang="zh-CN" altLang="en-US" sz="2400" b="1" smtClean="0"/>
          </a:p>
        </p:txBody>
      </p:sp>
      <p:sp>
        <p:nvSpPr>
          <p:cNvPr id="19" name="左大括号 18"/>
          <p:cNvSpPr/>
          <p:nvPr/>
        </p:nvSpPr>
        <p:spPr>
          <a:xfrm>
            <a:off x="3580130" y="1577975"/>
            <a:ext cx="76835" cy="3836035"/>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20" name="TextBox 4"/>
          <p:cNvSpPr txBox="1"/>
          <p:nvPr/>
        </p:nvSpPr>
        <p:spPr>
          <a:xfrm>
            <a:off x="4567555" y="1577975"/>
            <a:ext cx="7313930" cy="829945"/>
          </a:xfrm>
          <a:prstGeom prst="rect">
            <a:avLst/>
          </a:prstGeom>
          <a:noFill/>
        </p:spPr>
        <p:txBody>
          <a:bodyPr wrap="square" rtlCol="0">
            <a:spAutoFit/>
          </a:bodyPr>
          <a:lstStyle>
            <a:defPPr/>
          </a:lstStyle>
          <a:p>
            <a:pPr/>
            <a:r>
              <a:rPr lang="zh-CN" altLang="en-US" sz="2400" b="1" smtClean="0">
                <a:solidFill>
                  <a:srgbClr val="0000FF"/>
                </a:solidFill>
              </a:rPr>
              <a:t>国家权力掌握掌握在公民大会、议事会、官员和陪审法庭手中，公民积极参与国家管理。</a:t>
            </a:r>
            <a:endParaRPr lang="zh-CN" altLang="en-US" sz="2400" b="1" smtClean="0">
              <a:solidFill>
                <a:srgbClr val="0000FF"/>
              </a:solidFill>
            </a:endParaRPr>
          </a:p>
        </p:txBody>
      </p:sp>
      <p:sp>
        <p:nvSpPr>
          <p:cNvPr id="21" name="左大括号 20"/>
          <p:cNvSpPr/>
          <p:nvPr/>
        </p:nvSpPr>
        <p:spPr>
          <a:xfrm>
            <a:off x="4490720" y="2407920"/>
            <a:ext cx="76200" cy="1928495"/>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25" name="TextBox 4"/>
          <p:cNvSpPr txBox="1"/>
          <p:nvPr/>
        </p:nvSpPr>
        <p:spPr>
          <a:xfrm>
            <a:off x="4566920" y="3994150"/>
            <a:ext cx="2431415" cy="460375"/>
          </a:xfrm>
          <a:prstGeom prst="rect">
            <a:avLst/>
          </a:prstGeom>
          <a:noFill/>
        </p:spPr>
        <p:txBody>
          <a:bodyPr wrap="square" rtlCol="0">
            <a:spAutoFit/>
          </a:bodyPr>
          <a:lstStyle>
            <a:defPPr/>
          </a:lstStyle>
          <a:p>
            <a:pPr/>
            <a:r>
              <a:rPr lang="zh-CN" altLang="en-US" sz="2400" b="1" smtClean="0">
                <a:solidFill>
                  <a:srgbClr val="0000FF"/>
                </a:solidFill>
              </a:rPr>
              <a:t>公民意识</a:t>
            </a:r>
            <a:endParaRPr lang="zh-CN" altLang="en-US" sz="2400" b="1" smtClean="0">
              <a:solidFill>
                <a:srgbClr val="0000FF"/>
              </a:solidFill>
            </a:endParaRPr>
          </a:p>
        </p:txBody>
      </p:sp>
      <p:sp>
        <p:nvSpPr>
          <p:cNvPr id="26" name="TextBox 4"/>
          <p:cNvSpPr txBox="1"/>
          <p:nvPr/>
        </p:nvSpPr>
        <p:spPr>
          <a:xfrm>
            <a:off x="4567555" y="3602355"/>
            <a:ext cx="3676650" cy="460375"/>
          </a:xfrm>
          <a:prstGeom prst="rect">
            <a:avLst/>
          </a:prstGeom>
          <a:noFill/>
        </p:spPr>
        <p:txBody>
          <a:bodyPr wrap="square" rtlCol="0">
            <a:spAutoFit/>
          </a:bodyPr>
          <a:lstStyle>
            <a:defPPr/>
          </a:lstStyle>
          <a:p>
            <a:pPr/>
            <a:r>
              <a:rPr lang="zh-CN" altLang="en-US" sz="2400" b="1" smtClean="0">
                <a:solidFill>
                  <a:srgbClr val="0000FF"/>
                </a:solidFill>
              </a:rPr>
              <a:t>法律至上</a:t>
            </a:r>
            <a:endParaRPr lang="zh-CN" altLang="en-US" sz="2400" b="1" smtClean="0">
              <a:solidFill>
                <a:srgbClr val="0000FF"/>
              </a:solidFill>
            </a:endParaRPr>
          </a:p>
        </p:txBody>
      </p:sp>
      <p:sp>
        <p:nvSpPr>
          <p:cNvPr id="27" name="TextBox 4"/>
          <p:cNvSpPr txBox="1"/>
          <p:nvPr/>
        </p:nvSpPr>
        <p:spPr>
          <a:xfrm>
            <a:off x="4567555" y="3198495"/>
            <a:ext cx="3875405" cy="460375"/>
          </a:xfrm>
          <a:prstGeom prst="rect">
            <a:avLst/>
          </a:prstGeom>
          <a:noFill/>
        </p:spPr>
        <p:txBody>
          <a:bodyPr wrap="square" rtlCol="0">
            <a:spAutoFit/>
          </a:bodyPr>
          <a:lstStyle>
            <a:defPPr/>
          </a:lstStyle>
          <a:p>
            <a:pPr/>
            <a:r>
              <a:rPr lang="zh-CN" altLang="en-US" sz="2400" b="1" smtClean="0">
                <a:solidFill>
                  <a:srgbClr val="0000FF"/>
                </a:solidFill>
              </a:rPr>
              <a:t>轮番执政</a:t>
            </a:r>
            <a:endParaRPr lang="zh-CN" altLang="en-US" sz="2400" b="1" smtClean="0">
              <a:solidFill>
                <a:srgbClr val="0000FF"/>
              </a:solidFill>
            </a:endParaRPr>
          </a:p>
        </p:txBody>
      </p:sp>
      <p:sp>
        <p:nvSpPr>
          <p:cNvPr id="28" name="TextBox 4"/>
          <p:cNvSpPr txBox="1"/>
          <p:nvPr/>
        </p:nvSpPr>
        <p:spPr>
          <a:xfrm>
            <a:off x="4567555" y="2774950"/>
            <a:ext cx="1511300" cy="460375"/>
          </a:xfrm>
          <a:prstGeom prst="rect">
            <a:avLst/>
          </a:prstGeom>
          <a:noFill/>
        </p:spPr>
        <p:txBody>
          <a:bodyPr wrap="square" rtlCol="0">
            <a:spAutoFit/>
          </a:bodyPr>
          <a:lstStyle>
            <a:defPPr/>
          </a:lstStyle>
          <a:p>
            <a:pPr/>
            <a:r>
              <a:rPr lang="zh-CN" altLang="en-US" sz="2400" b="1" smtClean="0">
                <a:solidFill>
                  <a:srgbClr val="0000FF"/>
                </a:solidFill>
              </a:rPr>
              <a:t>公民主权</a:t>
            </a:r>
            <a:endParaRPr lang="zh-CN" altLang="en-US" sz="2400" b="1" smtClean="0">
              <a:solidFill>
                <a:srgbClr val="0000FF"/>
              </a:solidFill>
            </a:endParaRPr>
          </a:p>
        </p:txBody>
      </p:sp>
      <p:sp>
        <p:nvSpPr>
          <p:cNvPr id="29" name="TextBox 4"/>
          <p:cNvSpPr txBox="1"/>
          <p:nvPr/>
        </p:nvSpPr>
        <p:spPr>
          <a:xfrm>
            <a:off x="4567555" y="2407285"/>
            <a:ext cx="1846580" cy="460375"/>
          </a:xfrm>
          <a:prstGeom prst="rect">
            <a:avLst/>
          </a:prstGeom>
          <a:noFill/>
        </p:spPr>
        <p:txBody>
          <a:bodyPr wrap="square" rtlCol="0">
            <a:spAutoFit/>
          </a:bodyPr>
          <a:lstStyle>
            <a:defPPr/>
          </a:lstStyle>
          <a:p>
            <a:pPr/>
            <a:r>
              <a:rPr lang="zh-CN" altLang="en-US" sz="2400" b="1" smtClean="0">
                <a:solidFill>
                  <a:srgbClr val="0000FF"/>
                </a:solidFill>
              </a:rPr>
              <a:t>直接民主</a:t>
            </a:r>
            <a:endParaRPr lang="zh-CN" altLang="en-US" sz="2400" b="1" smtClean="0">
              <a:solidFill>
                <a:srgbClr val="0000FF"/>
              </a:solidFill>
            </a:endParaRPr>
          </a:p>
        </p:txBody>
      </p:sp>
      <p:sp>
        <p:nvSpPr>
          <p:cNvPr id="30" name="TextBox 4"/>
          <p:cNvSpPr txBox="1"/>
          <p:nvPr/>
        </p:nvSpPr>
        <p:spPr>
          <a:xfrm>
            <a:off x="3656965" y="4551045"/>
            <a:ext cx="858520" cy="460375"/>
          </a:xfrm>
          <a:prstGeom prst="rect">
            <a:avLst/>
          </a:prstGeom>
          <a:noFill/>
        </p:spPr>
        <p:txBody>
          <a:bodyPr wrap="square" rtlCol="0">
            <a:spAutoFit/>
          </a:bodyPr>
          <a:lstStyle>
            <a:defPPr/>
          </a:lstStyle>
          <a:p>
            <a:pPr/>
            <a:r>
              <a:rPr lang="zh-CN" altLang="en-US" sz="2400" b="1" smtClean="0"/>
              <a:t>评价</a:t>
            </a:r>
            <a:endParaRPr lang="zh-CN" altLang="en-US" sz="2400" b="1" smtClean="0"/>
          </a:p>
        </p:txBody>
      </p:sp>
      <p:sp>
        <p:nvSpPr>
          <p:cNvPr id="22" name="左大括号 21"/>
          <p:cNvSpPr/>
          <p:nvPr/>
        </p:nvSpPr>
        <p:spPr>
          <a:xfrm>
            <a:off x="4438650" y="4454525"/>
            <a:ext cx="76200" cy="1859915"/>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23" name="TextBox 4"/>
          <p:cNvSpPr txBox="1"/>
          <p:nvPr/>
        </p:nvSpPr>
        <p:spPr>
          <a:xfrm>
            <a:off x="4490720" y="4551045"/>
            <a:ext cx="2431415" cy="460375"/>
          </a:xfrm>
          <a:prstGeom prst="rect">
            <a:avLst/>
          </a:prstGeom>
          <a:noFill/>
        </p:spPr>
        <p:txBody>
          <a:bodyPr wrap="square" rtlCol="0">
            <a:spAutoFit/>
          </a:bodyPr>
          <a:lstStyle>
            <a:defPPr/>
          </a:lstStyle>
          <a:p>
            <a:pPr/>
            <a:r>
              <a:rPr lang="zh-CN" altLang="en-US" sz="2400" b="1" smtClean="0">
                <a:solidFill>
                  <a:schemeClr val="tx1"/>
                </a:solidFill>
              </a:rPr>
              <a:t>积极</a:t>
            </a:r>
            <a:endParaRPr lang="zh-CN" altLang="en-US" sz="2400" b="1" smtClean="0">
              <a:solidFill>
                <a:schemeClr val="tx1"/>
              </a:solidFill>
            </a:endParaRPr>
          </a:p>
        </p:txBody>
      </p:sp>
      <p:sp>
        <p:nvSpPr>
          <p:cNvPr id="31" name="TextBox 4"/>
          <p:cNvSpPr txBox="1"/>
          <p:nvPr/>
        </p:nvSpPr>
        <p:spPr>
          <a:xfrm>
            <a:off x="4490720" y="5598795"/>
            <a:ext cx="2431415" cy="460375"/>
          </a:xfrm>
          <a:prstGeom prst="rect">
            <a:avLst/>
          </a:prstGeom>
          <a:noFill/>
        </p:spPr>
        <p:txBody>
          <a:bodyPr wrap="square" rtlCol="0">
            <a:spAutoFit/>
          </a:bodyPr>
          <a:lstStyle>
            <a:defPPr/>
          </a:lstStyle>
          <a:p>
            <a:pPr/>
            <a:r>
              <a:rPr lang="zh-CN" altLang="en-US" sz="2400" b="1" smtClean="0">
                <a:solidFill>
                  <a:schemeClr val="tx1"/>
                </a:solidFill>
              </a:rPr>
              <a:t>局限</a:t>
            </a:r>
            <a:endParaRPr lang="zh-CN" altLang="en-US" sz="2400" b="1" smtClean="0">
              <a:solidFill>
                <a:schemeClr val="tx1"/>
              </a:solidFill>
            </a:endParaRPr>
          </a:p>
        </p:txBody>
      </p:sp>
      <p:sp>
        <p:nvSpPr>
          <p:cNvPr id="32" name="TextBox 4"/>
          <p:cNvSpPr txBox="1"/>
          <p:nvPr/>
        </p:nvSpPr>
        <p:spPr>
          <a:xfrm>
            <a:off x="5224780" y="4366260"/>
            <a:ext cx="6604000" cy="829945"/>
          </a:xfrm>
          <a:prstGeom prst="rect">
            <a:avLst/>
          </a:prstGeom>
          <a:noFill/>
        </p:spPr>
        <p:txBody>
          <a:bodyPr wrap="square" rtlCol="0">
            <a:spAutoFit/>
          </a:bodyPr>
          <a:lstStyle>
            <a:defPPr/>
          </a:lstStyle>
          <a:p>
            <a:pPr/>
            <a:r>
              <a:rPr lang="zh-CN" altLang="en-US" sz="2400" b="1" smtClean="0">
                <a:solidFill>
                  <a:srgbClr val="0000FF"/>
                </a:solidFill>
              </a:rPr>
              <a:t>公民拥有充分的民主政治权利，大大提高了他们参与政治生活的积极性；</a:t>
            </a:r>
            <a:endParaRPr lang="zh-CN" altLang="en-US" sz="2400" b="1" smtClean="0">
              <a:solidFill>
                <a:srgbClr val="0000FF"/>
              </a:solidFill>
            </a:endParaRPr>
          </a:p>
        </p:txBody>
      </p:sp>
      <p:sp>
        <p:nvSpPr>
          <p:cNvPr id="33" name="TextBox 4"/>
          <p:cNvSpPr txBox="1"/>
          <p:nvPr/>
        </p:nvSpPr>
        <p:spPr>
          <a:xfrm>
            <a:off x="5224780" y="5196205"/>
            <a:ext cx="6656705" cy="829945"/>
          </a:xfrm>
          <a:prstGeom prst="rect">
            <a:avLst/>
          </a:prstGeom>
          <a:noFill/>
        </p:spPr>
        <p:txBody>
          <a:bodyPr wrap="square" rtlCol="0">
            <a:spAutoFit/>
          </a:bodyPr>
          <a:lstStyle>
            <a:defPPr/>
          </a:lstStyle>
          <a:p>
            <a:pPr/>
            <a:r>
              <a:rPr lang="zh-CN" altLang="en-US" sz="2400" b="1" smtClean="0">
                <a:solidFill>
                  <a:srgbClr val="0000FF"/>
                </a:solidFill>
              </a:rPr>
              <a:t>民主只被少数人享有，奴隶、外邦人、妇女、儿童被排除在外，是奴隶制下少数男性公民的民主。</a:t>
            </a:r>
            <a:endParaRPr lang="zh-CN" altLang="en-US" sz="2400" b="1" smtClean="0">
              <a:solidFill>
                <a:srgbClr val="0000FF"/>
              </a:solidFill>
            </a:endParaRPr>
          </a:p>
        </p:txBody>
      </p:sp>
      <p:sp>
        <p:nvSpPr>
          <p:cNvPr id="34" name="左大括号 33"/>
          <p:cNvSpPr/>
          <p:nvPr/>
        </p:nvSpPr>
        <p:spPr>
          <a:xfrm>
            <a:off x="5224780" y="5196205"/>
            <a:ext cx="85090" cy="1453515"/>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35" name="TextBox 4"/>
          <p:cNvSpPr txBox="1"/>
          <p:nvPr/>
        </p:nvSpPr>
        <p:spPr>
          <a:xfrm>
            <a:off x="5224780" y="6189345"/>
            <a:ext cx="6656705" cy="460375"/>
          </a:xfrm>
          <a:prstGeom prst="rect">
            <a:avLst/>
          </a:prstGeom>
          <a:noFill/>
        </p:spPr>
        <p:txBody>
          <a:bodyPr wrap="square" rtlCol="0">
            <a:spAutoFit/>
          </a:bodyPr>
          <a:lstStyle>
            <a:defPPr/>
          </a:lstStyle>
          <a:p>
            <a:pPr/>
            <a:r>
              <a:rPr lang="zh-CN" altLang="en-US" sz="2400" b="1" smtClean="0">
                <a:solidFill>
                  <a:srgbClr val="0000FF"/>
                </a:solidFill>
              </a:rPr>
              <a:t>容易形成多数人的暴政，是社会不公的暴力机器</a:t>
            </a:r>
            <a:endParaRPr lang="zh-CN" altLang="en-US" sz="2400" b="1" smtClean="0">
              <a:solidFill>
                <a:srgbClr val="0000FF"/>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linds(horizontal)">
                                      <p:cBhvr>
                                        <p:cTn id="7" dur="500"/>
                                        <p:tgtEl>
                                          <p:spTgt spid="2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linds(horizontal)">
                                      <p:cBhvr>
                                        <p:cTn id="12" dur="500"/>
                                        <p:tgtEl>
                                          <p:spTgt spid="23"/>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2"/>
                                        </p:tgtEl>
                                        <p:attrNameLst>
                                          <p:attrName>style.visibility</p:attrName>
                                        </p:attrNameLst>
                                      </p:cBhvr>
                                      <p:to>
                                        <p:strVal val="visible"/>
                                      </p:to>
                                    </p:set>
                                    <p:animEffect transition="in" filter="blinds(horizontal)">
                                      <p:cBhvr>
                                        <p:cTn id="17" dur="500"/>
                                        <p:tgtEl>
                                          <p:spTgt spid="32"/>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1"/>
                                        </p:tgtEl>
                                        <p:attrNameLst>
                                          <p:attrName>style.visibility</p:attrName>
                                        </p:attrNameLst>
                                      </p:cBhvr>
                                      <p:to>
                                        <p:strVal val="visible"/>
                                      </p:to>
                                    </p:set>
                                    <p:animEffect transition="in" filter="blinds(horizontal)">
                                      <p:cBhvr>
                                        <p:cTn id="22" dur="500"/>
                                        <p:tgtEl>
                                          <p:spTgt spid="31"/>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4"/>
                                        </p:tgtEl>
                                        <p:attrNameLst>
                                          <p:attrName>style.visibility</p:attrName>
                                        </p:attrNameLst>
                                      </p:cBhvr>
                                      <p:to>
                                        <p:strVal val="visible"/>
                                      </p:to>
                                    </p:set>
                                    <p:animEffect transition="in" filter="blinds(horizontal)">
                                      <p:cBhvr>
                                        <p:cTn id="27" dur="500"/>
                                        <p:tgtEl>
                                          <p:spTgt spid="34"/>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33"/>
                                        </p:tgtEl>
                                        <p:attrNameLst>
                                          <p:attrName>style.visibility</p:attrName>
                                        </p:attrNameLst>
                                      </p:cBhvr>
                                      <p:to>
                                        <p:strVal val="visible"/>
                                      </p:to>
                                    </p:set>
                                    <p:animEffect transition="in" filter="blinds(horizontal)">
                                      <p:cBhvr>
                                        <p:cTn id="32" dur="500"/>
                                        <p:tgtEl>
                                          <p:spTgt spid="33"/>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35"/>
                                        </p:tgtEl>
                                        <p:attrNameLst>
                                          <p:attrName>style.visibility</p:attrName>
                                        </p:attrNameLst>
                                      </p:cBhvr>
                                      <p:to>
                                        <p:strVal val="visible"/>
                                      </p:to>
                                    </p:set>
                                    <p:animEffect transition="in" filter="blinds(horizontal)">
                                      <p:cBhvr>
                                        <p:cTn id="37"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31" grpId="0"/>
      <p:bldP spid="32" grpId="0"/>
      <p:bldP spid="33" grpId="0"/>
      <p:bldP spid="34" grpId="0"/>
      <p:bldP spid="35"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4446576" y="0"/>
            <a:ext cx="2989580" cy="768350"/>
          </a:xfrm>
          <a:prstGeom prst="rect">
            <a:avLst/>
          </a:prstGeom>
        </p:spPr>
        <p:style>
          <a:lnRef idx="2">
            <a:schemeClr val="accent6"/>
          </a:lnRef>
          <a:fillRef idx="1">
            <a:schemeClr val="lt1"/>
          </a:fillRef>
          <a:effectRef idx="0">
            <a:schemeClr val="accent6"/>
          </a:effectRef>
          <a:fontRef idx="minor">
            <a:schemeClr val="dk1"/>
          </a:fontRef>
        </p:style>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defPPr/>
          </a:lstStyle>
          <a:p>
            <a:pPr algn="ctr"/>
            <a:r>
              <a:rPr lang="zh-CN" altLang="en-US" sz="4400" b="1" cap="all" spc="0">
                <a:solidFill>
                  <a:srgbClr val="0000FF"/>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陶片放逐法</a:t>
            </a:r>
            <a:endParaRPr lang="zh-CN" altLang="en-US" sz="4400" b="1" cap="all" spc="0">
              <a:solidFill>
                <a:srgbClr val="0000FF"/>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
        <p:nvSpPr>
          <p:cNvPr id="6" name="文本框 5"/>
          <p:cNvSpPr txBox="1"/>
          <p:nvPr/>
        </p:nvSpPr>
        <p:spPr>
          <a:xfrm>
            <a:off x="438785" y="1322070"/>
            <a:ext cx="11003915" cy="3969385"/>
          </a:xfrm>
          <a:prstGeom prst="rect">
            <a:avLst/>
          </a:prstGeom>
          <a:solidFill>
            <a:schemeClr val="bg1"/>
          </a:solidFill>
        </p:spPr>
        <p:txBody>
          <a:bodyPr wrap="square" rtlCol="0" anchor="t">
            <a:spAutoFit/>
          </a:bodyPr>
          <a:lstStyle>
            <a:defPPr/>
          </a:lstStyle>
          <a:p>
            <a:pPr algn="just"/>
            <a:r>
              <a:rPr lang="en-US" altLang="zh-CN" sz="2800">
                <a:latin typeface="华文新魏" panose="02010800040101010101" charset="-122"/>
                <a:ea typeface="华文新魏" panose="02010800040101010101" charset="-122"/>
                <a:cs typeface="华文新魏" panose="02010800040101010101" charset="-122"/>
              </a:rPr>
              <a:t>       </a:t>
            </a:r>
            <a:r>
              <a:rPr lang="en-US" altLang="zh-CN" sz="2800" b="1">
                <a:latin typeface="微软雅黑" panose="020b0503020204020204" charset="-122"/>
                <a:ea typeface="微软雅黑" panose="020b0503020204020204" charset="-122"/>
                <a:cs typeface="微软雅黑" panose="020b0503020204020204" charset="-122"/>
              </a:rPr>
              <a:t>  </a:t>
            </a:r>
            <a:r>
              <a:rPr lang="zh-CN" altLang="en-US" sz="2800" b="1">
                <a:latin typeface="微软雅黑" panose="020b0503020204020204" charset="-122"/>
                <a:ea typeface="微软雅黑" panose="020b0503020204020204" charset="-122"/>
                <a:cs typeface="微软雅黑" panose="020b0503020204020204" charset="-122"/>
              </a:rPr>
              <a:t>陶片放逐法，陶片放逐法是古希腊雅典城邦实施的一项政治制度，由雅典政治家克里斯提尼于公元前510年左右创立。</a:t>
            </a:r>
            <a:endParaRPr lang="zh-CN" altLang="en-US" sz="2800" b="1">
              <a:latin typeface="微软雅黑" panose="020b0503020204020204" charset="-122"/>
              <a:ea typeface="微软雅黑" panose="020b0503020204020204" charset="-122"/>
              <a:cs typeface="微软雅黑" panose="020b0503020204020204" charset="-122"/>
            </a:endParaRPr>
          </a:p>
          <a:p>
            <a:pPr algn="just"/>
            <a:r>
              <a:rPr lang="zh-CN" altLang="en-US" sz="2800" b="1">
                <a:latin typeface="微软雅黑" panose="020b0503020204020204" charset="-122"/>
                <a:ea typeface="微软雅黑" panose="020b0503020204020204" charset="-122"/>
                <a:cs typeface="微软雅黑" panose="020b0503020204020204" charset="-122"/>
              </a:rPr>
              <a:t>         投票者在选票</a:t>
            </a:r>
            <a:r>
              <a:rPr lang="en-US" altLang="zh-CN" sz="2800" b="1">
                <a:latin typeface="微软雅黑" panose="020b0503020204020204" charset="-122"/>
                <a:ea typeface="微软雅黑" panose="020b0503020204020204" charset="-122"/>
                <a:cs typeface="微软雅黑" panose="020b0503020204020204" charset="-122"/>
              </a:rPr>
              <a:t>——</a:t>
            </a:r>
            <a:r>
              <a:rPr lang="zh-CN" altLang="en-US" sz="2800" b="1">
                <a:latin typeface="微软雅黑" panose="020b0503020204020204" charset="-122"/>
                <a:ea typeface="微软雅黑" panose="020b0503020204020204" charset="-122"/>
                <a:cs typeface="微软雅黑" panose="020b0503020204020204" charset="-122"/>
              </a:rPr>
              <a:t>陶罐碎片较为平坦处，刻上他认为应该被放逐者的名字，投入本部落的投票箱。如果超过6000，再按票上的名字将票分类，得票最多的人士即为当年放逐的人选，放逐期限为10年，被放逐者无权为自己辩护。</a:t>
            </a:r>
            <a:endParaRPr lang="zh-CN" altLang="en-US" sz="2800" b="1">
              <a:latin typeface="微软雅黑" panose="020b0503020204020204" charset="-122"/>
              <a:ea typeface="微软雅黑" panose="020b0503020204020204" charset="-122"/>
              <a:cs typeface="微软雅黑" panose="020b0503020204020204" charset="-122"/>
            </a:endParaRPr>
          </a:p>
          <a:p>
            <a:pPr algn="just"/>
            <a:r>
              <a:rPr lang="zh-CN" altLang="en-US" sz="2800" b="1">
                <a:latin typeface="微软雅黑" panose="020b0503020204020204" charset="-122"/>
                <a:ea typeface="微软雅黑" panose="020b0503020204020204" charset="-122"/>
                <a:cs typeface="微软雅黑" panose="020b0503020204020204" charset="-122"/>
              </a:rPr>
              <a:t>        这一制度对威胁城邦民主的人具有震慑作用，迫使他们谨言慎行，不敢恣意妄为，成为维护民主政治的有力武器。但是有时也成为野心家排除异己的工具。</a:t>
            </a:r>
            <a:endParaRPr lang="zh-CN" altLang="en-US" sz="2800" b="1">
              <a:latin typeface="微软雅黑" panose="020b0503020204020204" charset="-122"/>
              <a:ea typeface="微软雅黑" panose="020b0503020204020204" charset="-122"/>
              <a:cs typeface="微软雅黑" panose="020b0503020204020204" charset="-122"/>
            </a:endParaRPr>
          </a:p>
        </p:txBody>
      </p:sp>
    </p:spTree>
  </p:cSld>
  <p:clrMapOvr>
    <a:masterClrMapping/>
  </p:clrMapOvr>
  <p:transition/>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Box 1"/>
          <p:cNvSpPr txBox="1"/>
          <p:nvPr/>
        </p:nvSpPr>
        <p:spPr>
          <a:xfrm>
            <a:off x="1905" y="1353185"/>
            <a:ext cx="551815" cy="4535805"/>
          </a:xfrm>
          <a:prstGeom prst="rect">
            <a:avLst/>
          </a:prstGeom>
          <a:noFill/>
        </p:spPr>
        <p:txBody>
          <a:bodyPr vert="eaVert" wrap="square" rtlCol="0">
            <a:spAutoFit/>
          </a:bodyPr>
          <a:lstStyle>
            <a:defPPr/>
          </a:lstStyle>
          <a:p>
            <a:pPr algn="ctr"/>
            <a:r>
              <a:rPr lang="zh-CN" altLang="en-US" sz="2400" b="1" smtClean="0"/>
              <a:t>西方政治体制的产生与演变</a:t>
            </a:r>
            <a:endParaRPr lang="zh-CN" altLang="en-US" sz="2400" b="1" smtClean="0"/>
          </a:p>
        </p:txBody>
      </p:sp>
      <p:sp>
        <p:nvSpPr>
          <p:cNvPr id="3" name="左大括号 2"/>
          <p:cNvSpPr/>
          <p:nvPr/>
        </p:nvSpPr>
        <p:spPr>
          <a:xfrm>
            <a:off x="429209" y="0"/>
            <a:ext cx="121297" cy="685800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4" name="TextBox 3"/>
          <p:cNvSpPr txBox="1"/>
          <p:nvPr/>
        </p:nvSpPr>
        <p:spPr>
          <a:xfrm>
            <a:off x="447870" y="214604"/>
            <a:ext cx="1287625" cy="1568450"/>
          </a:xfrm>
          <a:prstGeom prst="rect">
            <a:avLst/>
          </a:prstGeom>
          <a:noFill/>
        </p:spPr>
        <p:txBody>
          <a:bodyPr wrap="square" rtlCol="0">
            <a:spAutoFit/>
          </a:bodyPr>
          <a:lstStyle>
            <a:defPPr/>
          </a:lstStyle>
          <a:p>
            <a:pPr/>
            <a:r>
              <a:rPr lang="zh-CN" altLang="en-US" sz="2400" b="1" smtClean="0"/>
              <a:t>古希腊罗马的政治制度</a:t>
            </a:r>
            <a:endParaRPr lang="zh-CN" altLang="en-US" sz="2400" b="1" smtClean="0"/>
          </a:p>
        </p:txBody>
      </p:sp>
      <p:sp>
        <p:nvSpPr>
          <p:cNvPr id="5" name="TextBox 4"/>
          <p:cNvSpPr txBox="1"/>
          <p:nvPr/>
        </p:nvSpPr>
        <p:spPr>
          <a:xfrm>
            <a:off x="488549" y="2656283"/>
            <a:ext cx="1287625" cy="1198880"/>
          </a:xfrm>
          <a:prstGeom prst="rect">
            <a:avLst/>
          </a:prstGeom>
          <a:noFill/>
        </p:spPr>
        <p:txBody>
          <a:bodyPr wrap="square" rtlCol="0">
            <a:spAutoFit/>
          </a:bodyPr>
          <a:lstStyle>
            <a:defPPr/>
          </a:lstStyle>
          <a:p>
            <a:pPr/>
            <a:r>
              <a:rPr lang="zh-CN" altLang="en-US" sz="2400" b="1" smtClean="0"/>
              <a:t>中古欧洲的封建制度</a:t>
            </a:r>
            <a:endParaRPr lang="zh-CN" altLang="en-US" sz="2400" b="1" smtClean="0"/>
          </a:p>
        </p:txBody>
      </p:sp>
      <p:sp>
        <p:nvSpPr>
          <p:cNvPr id="6" name="TextBox 5"/>
          <p:cNvSpPr txBox="1"/>
          <p:nvPr/>
        </p:nvSpPr>
        <p:spPr>
          <a:xfrm>
            <a:off x="488303" y="4551343"/>
            <a:ext cx="1287625" cy="2306955"/>
          </a:xfrm>
          <a:prstGeom prst="rect">
            <a:avLst/>
          </a:prstGeom>
          <a:noFill/>
        </p:spPr>
        <p:txBody>
          <a:bodyPr wrap="square" rtlCol="0">
            <a:spAutoFit/>
          </a:bodyPr>
          <a:lstStyle>
            <a:defPPr/>
          </a:lstStyle>
          <a:p>
            <a:pPr/>
            <a:r>
              <a:rPr lang="zh-CN" altLang="en-US" sz="2400" b="1"/>
              <a:t>西方资本主义政治制度的产生与发展</a:t>
            </a:r>
            <a:endParaRPr lang="zh-CN" altLang="en-US" sz="2400" b="1"/>
          </a:p>
        </p:txBody>
      </p:sp>
      <p:sp>
        <p:nvSpPr>
          <p:cNvPr id="8" name="TextBox 6"/>
          <p:cNvSpPr txBox="1"/>
          <p:nvPr/>
        </p:nvSpPr>
        <p:spPr>
          <a:xfrm>
            <a:off x="447365" y="214734"/>
            <a:ext cx="1287625" cy="1568450"/>
          </a:xfrm>
          <a:prstGeom prst="rect">
            <a:avLst/>
          </a:prstGeom>
          <a:noFill/>
        </p:spPr>
        <p:txBody>
          <a:bodyPr wrap="square" rtlCol="0">
            <a:spAutoFit/>
          </a:bodyPr>
          <a:lstStyle>
            <a:defPPr/>
          </a:lstStyle>
          <a:p>
            <a:pPr/>
            <a:r>
              <a:rPr lang="zh-CN" altLang="en-US" sz="2400" b="1" smtClean="0">
                <a:solidFill>
                  <a:srgbClr val="FF0000"/>
                </a:solidFill>
              </a:rPr>
              <a:t>古希腊罗马的政治制度</a:t>
            </a:r>
            <a:endParaRPr lang="zh-CN" altLang="en-US" sz="2400" b="1" smtClean="0">
              <a:solidFill>
                <a:srgbClr val="FF0000"/>
              </a:solidFill>
            </a:endParaRPr>
          </a:p>
        </p:txBody>
      </p:sp>
      <p:sp>
        <p:nvSpPr>
          <p:cNvPr id="7" name="左大括号 6"/>
          <p:cNvSpPr/>
          <p:nvPr/>
        </p:nvSpPr>
        <p:spPr>
          <a:xfrm>
            <a:off x="1614170" y="0"/>
            <a:ext cx="120650" cy="2656205"/>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9" name="TextBox 4"/>
          <p:cNvSpPr txBox="1"/>
          <p:nvPr/>
        </p:nvSpPr>
        <p:spPr>
          <a:xfrm>
            <a:off x="1735054" y="78"/>
            <a:ext cx="1287625" cy="1198880"/>
          </a:xfrm>
          <a:prstGeom prst="rect">
            <a:avLst/>
          </a:prstGeom>
          <a:noFill/>
        </p:spPr>
        <p:txBody>
          <a:bodyPr wrap="square" rtlCol="0">
            <a:spAutoFit/>
          </a:bodyPr>
          <a:lstStyle>
            <a:defPPr/>
          </a:lstStyle>
          <a:p>
            <a:pPr/>
            <a:r>
              <a:rPr lang="zh-CN" altLang="en-US" sz="2400" b="1" smtClean="0"/>
              <a:t>古希腊的政治制度</a:t>
            </a:r>
            <a:endParaRPr lang="zh-CN" altLang="en-US" sz="2400" b="1" smtClean="0"/>
          </a:p>
        </p:txBody>
      </p:sp>
      <p:sp>
        <p:nvSpPr>
          <p:cNvPr id="10" name="左大括号 9"/>
          <p:cNvSpPr/>
          <p:nvPr/>
        </p:nvSpPr>
        <p:spPr>
          <a:xfrm>
            <a:off x="2755265" y="0"/>
            <a:ext cx="95250" cy="422021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11" name="TextBox 4"/>
          <p:cNvSpPr txBox="1"/>
          <p:nvPr/>
        </p:nvSpPr>
        <p:spPr>
          <a:xfrm>
            <a:off x="2850515" y="0"/>
            <a:ext cx="858520" cy="829945"/>
          </a:xfrm>
          <a:prstGeom prst="rect">
            <a:avLst/>
          </a:prstGeom>
          <a:noFill/>
        </p:spPr>
        <p:txBody>
          <a:bodyPr wrap="square" rtlCol="0">
            <a:spAutoFit/>
          </a:bodyPr>
          <a:lstStyle>
            <a:defPPr/>
          </a:lstStyle>
          <a:p>
            <a:pPr/>
            <a:r>
              <a:rPr lang="zh-CN" altLang="en-US" sz="2400" b="1" smtClean="0"/>
              <a:t>城邦国家</a:t>
            </a:r>
            <a:endParaRPr lang="zh-CN" altLang="en-US" sz="2400" b="1" smtClean="0"/>
          </a:p>
        </p:txBody>
      </p:sp>
      <p:sp>
        <p:nvSpPr>
          <p:cNvPr id="12" name="左大括号 11"/>
          <p:cNvSpPr/>
          <p:nvPr/>
        </p:nvSpPr>
        <p:spPr>
          <a:xfrm>
            <a:off x="3561080" y="635"/>
            <a:ext cx="76200" cy="135255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13" name="TextBox 4"/>
          <p:cNvSpPr txBox="1"/>
          <p:nvPr/>
        </p:nvSpPr>
        <p:spPr>
          <a:xfrm>
            <a:off x="3656330" y="0"/>
            <a:ext cx="858520" cy="460375"/>
          </a:xfrm>
          <a:prstGeom prst="rect">
            <a:avLst/>
          </a:prstGeom>
          <a:noFill/>
        </p:spPr>
        <p:txBody>
          <a:bodyPr wrap="square" rtlCol="0">
            <a:spAutoFit/>
          </a:bodyPr>
          <a:lstStyle>
            <a:defPPr/>
          </a:lstStyle>
          <a:p>
            <a:pPr/>
            <a:r>
              <a:rPr lang="zh-CN" altLang="en-US" sz="2400" b="1" smtClean="0"/>
              <a:t>时间</a:t>
            </a:r>
            <a:endParaRPr lang="zh-CN" altLang="en-US" sz="2400" b="1" smtClean="0"/>
          </a:p>
        </p:txBody>
      </p:sp>
      <p:sp>
        <p:nvSpPr>
          <p:cNvPr id="14" name="TextBox 4"/>
          <p:cNvSpPr txBox="1"/>
          <p:nvPr/>
        </p:nvSpPr>
        <p:spPr>
          <a:xfrm>
            <a:off x="3709035" y="892810"/>
            <a:ext cx="858520" cy="460375"/>
          </a:xfrm>
          <a:prstGeom prst="rect">
            <a:avLst/>
          </a:prstGeom>
          <a:noFill/>
        </p:spPr>
        <p:txBody>
          <a:bodyPr wrap="square" rtlCol="0">
            <a:spAutoFit/>
          </a:bodyPr>
          <a:lstStyle>
            <a:defPPr/>
          </a:lstStyle>
          <a:p>
            <a:pPr/>
            <a:r>
              <a:rPr lang="zh-CN" altLang="en-US" sz="2400" b="1" smtClean="0"/>
              <a:t>特点</a:t>
            </a:r>
            <a:endParaRPr lang="zh-CN" altLang="en-US" sz="2400" b="1" smtClean="0"/>
          </a:p>
        </p:txBody>
      </p:sp>
      <p:sp>
        <p:nvSpPr>
          <p:cNvPr id="15" name="TextBox 4"/>
          <p:cNvSpPr txBox="1"/>
          <p:nvPr/>
        </p:nvSpPr>
        <p:spPr>
          <a:xfrm>
            <a:off x="4567555" y="635"/>
            <a:ext cx="3634105" cy="460375"/>
          </a:xfrm>
          <a:prstGeom prst="rect">
            <a:avLst/>
          </a:prstGeom>
          <a:noFill/>
        </p:spPr>
        <p:txBody>
          <a:bodyPr wrap="square" rtlCol="0">
            <a:spAutoFit/>
          </a:bodyPr>
          <a:lstStyle>
            <a:defPPr/>
          </a:lstStyle>
          <a:p>
            <a:pPr/>
            <a:r>
              <a:rPr lang="zh-CN" altLang="en-US" sz="2400" b="1" smtClean="0">
                <a:solidFill>
                  <a:srgbClr val="0000FF"/>
                </a:solidFill>
              </a:rPr>
              <a:t>公元前六世纪</a:t>
            </a:r>
            <a:endParaRPr lang="zh-CN" altLang="en-US" sz="2400" b="1" smtClean="0">
              <a:solidFill>
                <a:srgbClr val="0000FF"/>
              </a:solidFill>
            </a:endParaRPr>
          </a:p>
        </p:txBody>
      </p:sp>
      <p:sp>
        <p:nvSpPr>
          <p:cNvPr id="16" name="TextBox 4"/>
          <p:cNvSpPr txBox="1"/>
          <p:nvPr/>
        </p:nvSpPr>
        <p:spPr>
          <a:xfrm>
            <a:off x="4514850" y="708025"/>
            <a:ext cx="7313930" cy="829945"/>
          </a:xfrm>
          <a:prstGeom prst="rect">
            <a:avLst/>
          </a:prstGeom>
          <a:noFill/>
        </p:spPr>
        <p:txBody>
          <a:bodyPr wrap="square" rtlCol="0">
            <a:spAutoFit/>
          </a:bodyPr>
          <a:lstStyle>
            <a:defPPr/>
          </a:lstStyle>
          <a:p>
            <a:pPr/>
            <a:r>
              <a:rPr lang="zh-CN" altLang="en-US" sz="2400" b="1" smtClean="0">
                <a:solidFill>
                  <a:srgbClr val="0000FF"/>
                </a:solidFill>
              </a:rPr>
              <a:t>城邦的公民直接参与国家管理；其制度中包含一定的民主因素；各城邦实际实行的制度千差万别。</a:t>
            </a:r>
            <a:endParaRPr lang="zh-CN" altLang="en-US" sz="2400" b="1" smtClean="0">
              <a:solidFill>
                <a:srgbClr val="0000FF"/>
              </a:solidFill>
            </a:endParaRPr>
          </a:p>
        </p:txBody>
      </p:sp>
      <p:sp>
        <p:nvSpPr>
          <p:cNvPr id="17" name="TextBox 4"/>
          <p:cNvSpPr txBox="1"/>
          <p:nvPr/>
        </p:nvSpPr>
        <p:spPr>
          <a:xfrm>
            <a:off x="2850515" y="1423035"/>
            <a:ext cx="858520" cy="829945"/>
          </a:xfrm>
          <a:prstGeom prst="rect">
            <a:avLst/>
          </a:prstGeom>
          <a:noFill/>
        </p:spPr>
        <p:txBody>
          <a:bodyPr wrap="square" rtlCol="0">
            <a:spAutoFit/>
          </a:bodyPr>
          <a:lstStyle>
            <a:defPPr/>
          </a:lstStyle>
          <a:p>
            <a:pPr/>
            <a:r>
              <a:rPr lang="zh-CN" altLang="en-US" sz="2400" b="1" smtClean="0"/>
              <a:t>雅典民主</a:t>
            </a:r>
            <a:endParaRPr lang="zh-CN" altLang="en-US" sz="2400" b="1" smtClean="0"/>
          </a:p>
        </p:txBody>
      </p:sp>
      <p:sp>
        <p:nvSpPr>
          <p:cNvPr id="20" name="TextBox 4"/>
          <p:cNvSpPr txBox="1"/>
          <p:nvPr/>
        </p:nvSpPr>
        <p:spPr>
          <a:xfrm>
            <a:off x="4369435" y="2407920"/>
            <a:ext cx="1496060" cy="460375"/>
          </a:xfrm>
          <a:prstGeom prst="rect">
            <a:avLst/>
          </a:prstGeom>
          <a:noFill/>
        </p:spPr>
        <p:txBody>
          <a:bodyPr wrap="square" rtlCol="0">
            <a:spAutoFit/>
          </a:bodyPr>
          <a:lstStyle>
            <a:defPPr/>
          </a:lstStyle>
          <a:p>
            <a:pPr/>
            <a:r>
              <a:rPr lang="zh-CN" altLang="en-US" sz="2400" b="1" smtClean="0">
                <a:solidFill>
                  <a:srgbClr val="0000FF"/>
                </a:solidFill>
              </a:rPr>
              <a:t>寡头政治</a:t>
            </a:r>
            <a:endParaRPr lang="zh-CN" altLang="en-US" sz="2400" b="1" smtClean="0">
              <a:solidFill>
                <a:srgbClr val="0000FF"/>
              </a:solidFill>
            </a:endParaRPr>
          </a:p>
        </p:txBody>
      </p:sp>
      <p:sp>
        <p:nvSpPr>
          <p:cNvPr id="21" name="TextBox 4"/>
          <p:cNvSpPr txBox="1"/>
          <p:nvPr/>
        </p:nvSpPr>
        <p:spPr>
          <a:xfrm>
            <a:off x="2755265" y="2407920"/>
            <a:ext cx="1218565" cy="460375"/>
          </a:xfrm>
          <a:prstGeom prst="rect">
            <a:avLst/>
          </a:prstGeom>
          <a:noFill/>
        </p:spPr>
        <p:txBody>
          <a:bodyPr wrap="square" rtlCol="0">
            <a:spAutoFit/>
          </a:bodyPr>
          <a:lstStyle>
            <a:defPPr/>
          </a:lstStyle>
          <a:p>
            <a:pPr/>
            <a:r>
              <a:rPr lang="zh-CN" altLang="en-US" sz="2400" b="1" smtClean="0"/>
              <a:t>斯巴达</a:t>
            </a:r>
            <a:endParaRPr lang="zh-CN" altLang="en-US" sz="2400" b="1" smtClean="0"/>
          </a:p>
        </p:txBody>
      </p:sp>
      <p:pic>
        <p:nvPicPr>
          <p:cNvPr id="26" name="图片 25"/>
          <p:cNvPicPr>
            <a:picLocks noChangeAspect="1"/>
          </p:cNvPicPr>
          <p:nvPr/>
        </p:nvPicPr>
        <p:blipFill>
          <a:blip r:embed="rId2"/>
          <a:stretch>
            <a:fillRect/>
          </a:stretch>
        </p:blipFill>
        <p:spPr>
          <a:xfrm>
            <a:off x="3154680" y="3015615"/>
            <a:ext cx="8039100" cy="359092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linds(horizontal)">
                                      <p:cBhvr>
                                        <p:cTn id="7" dur="500"/>
                                        <p:tgtEl>
                                          <p:spTgt spid="2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blinds(horizontal)">
                                      <p:cBhvr>
                                        <p:cTn id="12" dur="500"/>
                                        <p:tgtEl>
                                          <p:spTgt spid="20"/>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4" fill="hold" nodeType="clickEffect">
                                  <p:stCondLst>
                                    <p:cond delay="0"/>
                                  </p:stCondLst>
                                  <p:childTnLst>
                                    <p:set>
                                      <p:cBhvr>
                                        <p:cTn id="16" dur="1" fill="hold">
                                          <p:stCondLst>
                                            <p:cond delay="0"/>
                                          </p:stCondLst>
                                        </p:cTn>
                                        <p:tgtEl>
                                          <p:spTgt spid="26"/>
                                        </p:tgtEl>
                                        <p:attrNameLst>
                                          <p:attrName>style.visibility</p:attrName>
                                        </p:attrNameLst>
                                      </p:cBhvr>
                                      <p:to>
                                        <p:strVal val="visible"/>
                                      </p:to>
                                    </p:set>
                                    <p:animEffect transition="in" filter="wipe(down)">
                                      <p:cBhvr>
                                        <p:cTn id="17" dur="500"/>
                                        <p:tgtEl>
                                          <p:spTgt spid="26"/>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1" presetClass="entr" presetSubtype="1" fill="hold" nodeType="clickEffect">
                                  <p:stCondLst>
                                    <p:cond delay="0"/>
                                  </p:stCondLst>
                                  <p:childTnLst>
                                    <p:set>
                                      <p:cBhvr>
                                        <p:cTn id="21" dur="1" fill="hold">
                                          <p:stCondLst>
                                            <p:cond delay="0"/>
                                          </p:stCondLst>
                                        </p:cTn>
                                        <p:tgtEl>
                                          <p:spTgt spid="26"/>
                                        </p:tgtEl>
                                        <p:attrNameLst>
                                          <p:attrName>style.visibility</p:attrName>
                                        </p:attrNameLst>
                                      </p:cBhvr>
                                      <p:to>
                                        <p:strVal val="visible"/>
                                      </p:to>
                                    </p:set>
                                    <p:animEffect transition="in" filter="wheel(1)">
                                      <p:cBhvr>
                                        <p:cTn id="22" dur="20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图片 1"/>
          <p:cNvPicPr>
            <a:picLocks noChangeAspect="1"/>
          </p:cNvPicPr>
          <p:nvPr/>
        </p:nvPicPr>
        <p:blipFill>
          <a:blip r:embed="rId2"/>
          <a:stretch>
            <a:fillRect/>
          </a:stretch>
        </p:blipFill>
        <p:spPr>
          <a:xfrm>
            <a:off x="1524000" y="296545"/>
            <a:ext cx="8833485" cy="6435090"/>
          </a:xfrm>
          <a:prstGeom prst="rect">
            <a:avLst/>
          </a:prstGeom>
        </p:spPr>
      </p:pic>
    </p:spTree>
  </p:cSld>
  <p:clrMapOvr>
    <a:masterClrMapping/>
  </p:clrMapOvr>
  <p:transition/>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Box 1"/>
          <p:cNvSpPr txBox="1"/>
          <p:nvPr/>
        </p:nvSpPr>
        <p:spPr>
          <a:xfrm>
            <a:off x="1905" y="1353185"/>
            <a:ext cx="551815" cy="4535805"/>
          </a:xfrm>
          <a:prstGeom prst="rect">
            <a:avLst/>
          </a:prstGeom>
          <a:noFill/>
        </p:spPr>
        <p:txBody>
          <a:bodyPr vert="eaVert" wrap="square" rtlCol="0">
            <a:spAutoFit/>
          </a:bodyPr>
          <a:lstStyle>
            <a:defPPr/>
          </a:lstStyle>
          <a:p>
            <a:pPr algn="ctr"/>
            <a:r>
              <a:rPr lang="zh-CN" altLang="en-US" sz="2400" b="1" smtClean="0"/>
              <a:t>西方政治体制的产生与演变</a:t>
            </a:r>
            <a:endParaRPr lang="zh-CN" altLang="en-US" sz="2400" b="1" smtClean="0"/>
          </a:p>
        </p:txBody>
      </p:sp>
      <p:sp>
        <p:nvSpPr>
          <p:cNvPr id="3" name="左大括号 2"/>
          <p:cNvSpPr/>
          <p:nvPr/>
        </p:nvSpPr>
        <p:spPr>
          <a:xfrm>
            <a:off x="429209" y="0"/>
            <a:ext cx="121297" cy="685800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4" name="TextBox 3"/>
          <p:cNvSpPr txBox="1"/>
          <p:nvPr/>
        </p:nvSpPr>
        <p:spPr>
          <a:xfrm>
            <a:off x="447870" y="214604"/>
            <a:ext cx="1287625" cy="1568450"/>
          </a:xfrm>
          <a:prstGeom prst="rect">
            <a:avLst/>
          </a:prstGeom>
          <a:noFill/>
        </p:spPr>
        <p:txBody>
          <a:bodyPr wrap="square" rtlCol="0">
            <a:spAutoFit/>
          </a:bodyPr>
          <a:lstStyle>
            <a:defPPr/>
          </a:lstStyle>
          <a:p>
            <a:pPr/>
            <a:r>
              <a:rPr lang="zh-CN" altLang="en-US" sz="2400" b="1" smtClean="0"/>
              <a:t>古希腊罗马的政治制度</a:t>
            </a:r>
            <a:endParaRPr lang="zh-CN" altLang="en-US" sz="2400" b="1" smtClean="0"/>
          </a:p>
        </p:txBody>
      </p:sp>
      <p:sp>
        <p:nvSpPr>
          <p:cNvPr id="5" name="TextBox 4"/>
          <p:cNvSpPr txBox="1"/>
          <p:nvPr/>
        </p:nvSpPr>
        <p:spPr>
          <a:xfrm>
            <a:off x="488549" y="2656283"/>
            <a:ext cx="1287625" cy="1198880"/>
          </a:xfrm>
          <a:prstGeom prst="rect">
            <a:avLst/>
          </a:prstGeom>
          <a:noFill/>
        </p:spPr>
        <p:txBody>
          <a:bodyPr wrap="square" rtlCol="0">
            <a:spAutoFit/>
          </a:bodyPr>
          <a:lstStyle>
            <a:defPPr/>
          </a:lstStyle>
          <a:p>
            <a:pPr/>
            <a:r>
              <a:rPr lang="zh-CN" altLang="en-US" sz="2400" b="1" smtClean="0"/>
              <a:t>中古欧洲的封建制度</a:t>
            </a:r>
            <a:endParaRPr lang="zh-CN" altLang="en-US" sz="2400" b="1" smtClean="0"/>
          </a:p>
        </p:txBody>
      </p:sp>
      <p:sp>
        <p:nvSpPr>
          <p:cNvPr id="6" name="TextBox 5"/>
          <p:cNvSpPr txBox="1"/>
          <p:nvPr/>
        </p:nvSpPr>
        <p:spPr>
          <a:xfrm>
            <a:off x="488303" y="4551343"/>
            <a:ext cx="1287625" cy="2306955"/>
          </a:xfrm>
          <a:prstGeom prst="rect">
            <a:avLst/>
          </a:prstGeom>
          <a:noFill/>
        </p:spPr>
        <p:txBody>
          <a:bodyPr wrap="square" rtlCol="0">
            <a:spAutoFit/>
          </a:bodyPr>
          <a:lstStyle>
            <a:defPPr/>
          </a:lstStyle>
          <a:p>
            <a:pPr/>
            <a:r>
              <a:rPr lang="zh-CN" altLang="en-US" sz="2400" b="1"/>
              <a:t>西方资本主义政治制度的产生与发展</a:t>
            </a:r>
            <a:endParaRPr lang="zh-CN" altLang="en-US" sz="2400" b="1"/>
          </a:p>
        </p:txBody>
      </p:sp>
      <p:sp>
        <p:nvSpPr>
          <p:cNvPr id="8" name="TextBox 6"/>
          <p:cNvSpPr txBox="1"/>
          <p:nvPr/>
        </p:nvSpPr>
        <p:spPr>
          <a:xfrm>
            <a:off x="447365" y="214734"/>
            <a:ext cx="1287625" cy="1568450"/>
          </a:xfrm>
          <a:prstGeom prst="rect">
            <a:avLst/>
          </a:prstGeom>
          <a:noFill/>
        </p:spPr>
        <p:txBody>
          <a:bodyPr wrap="square" rtlCol="0">
            <a:spAutoFit/>
          </a:bodyPr>
          <a:lstStyle>
            <a:defPPr/>
          </a:lstStyle>
          <a:p>
            <a:pPr/>
            <a:r>
              <a:rPr lang="zh-CN" altLang="en-US" sz="2400" b="1" smtClean="0">
                <a:solidFill>
                  <a:srgbClr val="FF0000"/>
                </a:solidFill>
              </a:rPr>
              <a:t>古希腊罗马的政治制度</a:t>
            </a:r>
            <a:endParaRPr lang="zh-CN" altLang="en-US" sz="2400" b="1" smtClean="0">
              <a:solidFill>
                <a:srgbClr val="FF0000"/>
              </a:solidFill>
            </a:endParaRPr>
          </a:p>
        </p:txBody>
      </p:sp>
      <p:sp>
        <p:nvSpPr>
          <p:cNvPr id="7" name="左大括号 6"/>
          <p:cNvSpPr/>
          <p:nvPr/>
        </p:nvSpPr>
        <p:spPr>
          <a:xfrm>
            <a:off x="1614170" y="0"/>
            <a:ext cx="161925" cy="4551045"/>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9" name="TextBox 4"/>
          <p:cNvSpPr txBox="1"/>
          <p:nvPr/>
        </p:nvSpPr>
        <p:spPr>
          <a:xfrm>
            <a:off x="1735054" y="78"/>
            <a:ext cx="1287625" cy="1198880"/>
          </a:xfrm>
          <a:prstGeom prst="rect">
            <a:avLst/>
          </a:prstGeom>
          <a:noFill/>
        </p:spPr>
        <p:txBody>
          <a:bodyPr wrap="square" rtlCol="0">
            <a:spAutoFit/>
          </a:bodyPr>
          <a:lstStyle>
            <a:defPPr/>
          </a:lstStyle>
          <a:p>
            <a:pPr/>
            <a:r>
              <a:rPr lang="zh-CN" altLang="en-US" sz="2400" b="1" smtClean="0"/>
              <a:t>古希腊的政治制度</a:t>
            </a:r>
            <a:endParaRPr lang="zh-CN" altLang="en-US" sz="2400" b="1" smtClean="0"/>
          </a:p>
        </p:txBody>
      </p:sp>
      <p:sp>
        <p:nvSpPr>
          <p:cNvPr id="11" name="TextBox 4"/>
          <p:cNvSpPr txBox="1"/>
          <p:nvPr/>
        </p:nvSpPr>
        <p:spPr>
          <a:xfrm>
            <a:off x="1776095" y="1446530"/>
            <a:ext cx="1174750" cy="1198880"/>
          </a:xfrm>
          <a:prstGeom prst="rect">
            <a:avLst/>
          </a:prstGeom>
          <a:noFill/>
        </p:spPr>
        <p:txBody>
          <a:bodyPr wrap="square" rtlCol="0">
            <a:spAutoFit/>
          </a:bodyPr>
          <a:lstStyle>
            <a:defPPr/>
          </a:lstStyle>
          <a:p>
            <a:pPr/>
            <a:r>
              <a:rPr lang="zh-CN" altLang="en-US" sz="2400" b="1" smtClean="0"/>
              <a:t>古罗马的政治制度</a:t>
            </a:r>
            <a:endParaRPr lang="zh-CN" altLang="en-US" sz="2400" b="1" smtClean="0"/>
          </a:p>
        </p:txBody>
      </p:sp>
      <p:sp>
        <p:nvSpPr>
          <p:cNvPr id="12" name="左大括号 11"/>
          <p:cNvSpPr/>
          <p:nvPr/>
        </p:nvSpPr>
        <p:spPr>
          <a:xfrm>
            <a:off x="2855595" y="1353185"/>
            <a:ext cx="94615" cy="355600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13" name="TextBox 4"/>
          <p:cNvSpPr txBox="1"/>
          <p:nvPr/>
        </p:nvSpPr>
        <p:spPr>
          <a:xfrm>
            <a:off x="2889250" y="1446530"/>
            <a:ext cx="1128395" cy="829945"/>
          </a:xfrm>
          <a:prstGeom prst="rect">
            <a:avLst/>
          </a:prstGeom>
          <a:noFill/>
        </p:spPr>
        <p:txBody>
          <a:bodyPr wrap="square" rtlCol="0">
            <a:spAutoFit/>
          </a:bodyPr>
          <a:lstStyle>
            <a:defPPr/>
          </a:lstStyle>
          <a:p>
            <a:pPr/>
            <a:r>
              <a:rPr lang="zh-CN" altLang="en-US" sz="2400" b="1" smtClean="0"/>
              <a:t>罗马共和国</a:t>
            </a:r>
            <a:endParaRPr lang="zh-CN" altLang="en-US" sz="2400" b="1" smtClean="0"/>
          </a:p>
        </p:txBody>
      </p:sp>
      <p:sp>
        <p:nvSpPr>
          <p:cNvPr id="14" name="TextBox 4"/>
          <p:cNvSpPr txBox="1"/>
          <p:nvPr/>
        </p:nvSpPr>
        <p:spPr>
          <a:xfrm>
            <a:off x="4123055" y="2464435"/>
            <a:ext cx="858520" cy="460375"/>
          </a:xfrm>
          <a:prstGeom prst="rect">
            <a:avLst/>
          </a:prstGeom>
          <a:noFill/>
        </p:spPr>
        <p:txBody>
          <a:bodyPr wrap="square" rtlCol="0">
            <a:spAutoFit/>
          </a:bodyPr>
          <a:lstStyle>
            <a:defPPr/>
          </a:lstStyle>
          <a:p>
            <a:pPr/>
            <a:r>
              <a:rPr lang="zh-CN" altLang="en-US" sz="2400" b="1" smtClean="0"/>
              <a:t>特征</a:t>
            </a:r>
            <a:endParaRPr lang="zh-CN" altLang="en-US" sz="2400" b="1" smtClean="0"/>
          </a:p>
        </p:txBody>
      </p:sp>
      <p:sp>
        <p:nvSpPr>
          <p:cNvPr id="15" name="TextBox 4"/>
          <p:cNvSpPr txBox="1"/>
          <p:nvPr/>
        </p:nvSpPr>
        <p:spPr>
          <a:xfrm>
            <a:off x="4123055" y="1136650"/>
            <a:ext cx="1038225" cy="829945"/>
          </a:xfrm>
          <a:prstGeom prst="rect">
            <a:avLst/>
          </a:prstGeom>
          <a:noFill/>
        </p:spPr>
        <p:txBody>
          <a:bodyPr wrap="square" rtlCol="0">
            <a:spAutoFit/>
          </a:bodyPr>
          <a:lstStyle>
            <a:defPPr/>
          </a:lstStyle>
          <a:p>
            <a:pPr/>
            <a:r>
              <a:rPr lang="zh-CN" altLang="en-US" sz="2400" b="1" smtClean="0">
                <a:solidFill>
                  <a:schemeClr val="tx1"/>
                </a:solidFill>
              </a:rPr>
              <a:t>政治制度</a:t>
            </a:r>
            <a:endParaRPr lang="zh-CN" altLang="en-US" sz="2400" b="1" smtClean="0">
              <a:solidFill>
                <a:schemeClr val="tx1"/>
              </a:solidFill>
            </a:endParaRPr>
          </a:p>
        </p:txBody>
      </p:sp>
      <p:sp>
        <p:nvSpPr>
          <p:cNvPr id="16" name="TextBox 4"/>
          <p:cNvSpPr txBox="1"/>
          <p:nvPr/>
        </p:nvSpPr>
        <p:spPr>
          <a:xfrm>
            <a:off x="5018405" y="1259840"/>
            <a:ext cx="2560320" cy="460375"/>
          </a:xfrm>
          <a:prstGeom prst="rect">
            <a:avLst/>
          </a:prstGeom>
          <a:noFill/>
        </p:spPr>
        <p:txBody>
          <a:bodyPr wrap="square" rtlCol="0">
            <a:spAutoFit/>
          </a:bodyPr>
          <a:lstStyle>
            <a:defPPr/>
          </a:lstStyle>
          <a:p>
            <a:pPr/>
            <a:r>
              <a:rPr lang="zh-CN" altLang="en-US" sz="2400" b="1" smtClean="0">
                <a:solidFill>
                  <a:srgbClr val="0000FF"/>
                </a:solidFill>
              </a:rPr>
              <a:t>贵族寡头制</a:t>
            </a:r>
            <a:endParaRPr lang="zh-CN" altLang="en-US" sz="2400" b="1" smtClean="0">
              <a:solidFill>
                <a:srgbClr val="0000FF"/>
              </a:solidFill>
            </a:endParaRPr>
          </a:p>
        </p:txBody>
      </p:sp>
      <p:sp>
        <p:nvSpPr>
          <p:cNvPr id="17" name="左大括号 16"/>
          <p:cNvSpPr/>
          <p:nvPr/>
        </p:nvSpPr>
        <p:spPr>
          <a:xfrm>
            <a:off x="3922395" y="1136650"/>
            <a:ext cx="95885" cy="2164715"/>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pic>
        <p:nvPicPr>
          <p:cNvPr id="18" name="图片 17"/>
          <p:cNvPicPr>
            <a:picLocks noChangeAspect="1"/>
          </p:cNvPicPr>
          <p:nvPr/>
        </p:nvPicPr>
        <p:blipFill>
          <a:blip r:embed="rId2"/>
          <a:stretch>
            <a:fillRect/>
          </a:stretch>
        </p:blipFill>
        <p:spPr>
          <a:xfrm>
            <a:off x="4850130" y="1783080"/>
            <a:ext cx="6408420" cy="2378710"/>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heel(1)">
                                      <p:cBhvr>
                                        <p:cTn id="7" dur="2000"/>
                                        <p:tgtEl>
                                          <p:spTgt spid="1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linds(horizontal)">
                                      <p:cBhvr>
                                        <p:cTn id="12" dur="500"/>
                                        <p:tgtEl>
                                          <p:spTgt spid="12"/>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blinds(horizontal)">
                                      <p:cBhvr>
                                        <p:cTn id="17" dur="500"/>
                                        <p:tgtEl>
                                          <p:spTgt spid="13"/>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blinds(horizontal)">
                                      <p:cBhvr>
                                        <p:cTn id="22" dur="500"/>
                                        <p:tgtEl>
                                          <p:spTgt spid="17"/>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blinds(horizontal)">
                                      <p:cBhvr>
                                        <p:cTn id="27" dur="500"/>
                                        <p:tgtEl>
                                          <p:spTgt spid="15"/>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blinds(horizontal)">
                                      <p:cBhvr>
                                        <p:cTn id="32" dur="500"/>
                                        <p:tgtEl>
                                          <p:spTgt spid="16"/>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linds(horizontal)">
                                      <p:cBhvr>
                                        <p:cTn id="37" dur="500"/>
                                        <p:tgtEl>
                                          <p:spTgt spid="14"/>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29" presetClass="entr" presetSubtype="0" fill="hold" nodeType="click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p:cTn id="42" dur="1000" fill="hold"/>
                                        <p:tgtEl>
                                          <p:spTgt spid="18"/>
                                        </p:tgtEl>
                                        <p:attrNameLst>
                                          <p:attrName>ppt_x</p:attrName>
                                        </p:attrNameLst>
                                      </p:cBhvr>
                                      <p:tavLst>
                                        <p:tav tm="0">
                                          <p:val>
                                            <p:strVal val="#ppt_x-.2"/>
                                          </p:val>
                                        </p:tav>
                                        <p:tav tm="100000">
                                          <p:val>
                                            <p:strVal val="#ppt_x"/>
                                          </p:val>
                                        </p:tav>
                                      </p:tavLst>
                                    </p:anim>
                                    <p:anim calcmode="lin" valueType="num">
                                      <p:cBhvr>
                                        <p:cTn id="43" dur="1000" fill="hold"/>
                                        <p:tgtEl>
                                          <p:spTgt spid="18"/>
                                        </p:tgtEl>
                                        <p:attrNameLst>
                                          <p:attrName>ppt_y</p:attrName>
                                        </p:attrNameLst>
                                      </p:cBhvr>
                                      <p:tavLst>
                                        <p:tav tm="0">
                                          <p:val>
                                            <p:strVal val="#ppt_y"/>
                                          </p:val>
                                        </p:tav>
                                        <p:tav tm="100000">
                                          <p:val>
                                            <p:strVal val="#ppt_y"/>
                                          </p:val>
                                        </p:tav>
                                      </p:tavLst>
                                    </p:anim>
                                    <p:animEffect transition="in" filter="wipe(right)" prLst="gradientSize: 0.1">
                                      <p:cBhvr>
                                        <p:cTn id="44"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P spid="16" grpId="0"/>
      <p:bldP spid="17" grpId="0"/>
      <p:bldP spid="11"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1" name="文本框 10"/>
          <p:cNvSpPr txBox="1"/>
          <p:nvPr/>
        </p:nvSpPr>
        <p:spPr>
          <a:xfrm>
            <a:off x="205105" y="626745"/>
            <a:ext cx="11471275" cy="3538220"/>
          </a:xfrm>
          <a:prstGeom prst="rect">
            <a:avLst/>
          </a:prstGeom>
          <a:solidFill>
            <a:schemeClr val="bg1"/>
          </a:solidFill>
          <a:ln w="28575" cmpd="sng">
            <a:solidFill>
              <a:schemeClr val="tx1"/>
            </a:solidFill>
            <a:prstDash val="sysDot"/>
          </a:ln>
        </p:spPr>
        <p:txBody>
          <a:bodyPr wrap="square" rtlCol="0">
            <a:spAutoFit/>
          </a:bodyPr>
          <a:lstStyle>
            <a:defPPr/>
          </a:lstStyle>
          <a:p>
            <a:pPr algn="just"/>
            <a:r>
              <a:rPr lang="en-US" altLang="zh-CN" sz="3200">
                <a:latin typeface="华文新魏" panose="02010800040101010101" charset="-122"/>
                <a:ea typeface="华文新魏" panose="02010800040101010101" charset="-122"/>
                <a:cs typeface="华文新魏" panose="02010800040101010101" charset="-122"/>
              </a:rPr>
              <a:t>        </a:t>
            </a:r>
            <a:r>
              <a:rPr lang="zh-CN" altLang="en-US" sz="3200">
                <a:latin typeface="华文新魏" panose="02010800040101010101" charset="-122"/>
                <a:ea typeface="华文新魏" panose="02010800040101010101" charset="-122"/>
                <a:cs typeface="华文新魏" panose="02010800040101010101" charset="-122"/>
              </a:rPr>
              <a:t>约公元前</a:t>
            </a:r>
            <a:r>
              <a:rPr lang="en-US" altLang="zh-CN" sz="3200">
                <a:latin typeface="华文新魏" panose="02010800040101010101" charset="-122"/>
                <a:ea typeface="华文新魏" panose="02010800040101010101" charset="-122"/>
                <a:cs typeface="华文新魏" panose="02010800040101010101" charset="-122"/>
              </a:rPr>
              <a:t>500</a:t>
            </a:r>
            <a:r>
              <a:rPr lang="zh-CN" altLang="en-US" sz="3200">
                <a:latin typeface="华文新魏" panose="02010800040101010101" charset="-122"/>
                <a:ea typeface="华文新魏" panose="02010800040101010101" charset="-122"/>
                <a:cs typeface="华文新魏" panose="02010800040101010101" charset="-122"/>
              </a:rPr>
              <a:t>年，罗马</a:t>
            </a:r>
            <a:r>
              <a:rPr lang="en-US" altLang="zh-CN" sz="3200">
                <a:latin typeface="华文新魏" panose="02010800040101010101" charset="-122"/>
                <a:ea typeface="华文新魏" panose="02010800040101010101" charset="-122"/>
                <a:cs typeface="华文新魏" panose="02010800040101010101" charset="-122"/>
              </a:rPr>
              <a:t>......</a:t>
            </a:r>
            <a:r>
              <a:rPr lang="zh-CN" altLang="en-US" sz="3200">
                <a:latin typeface="华文新魏" panose="02010800040101010101" charset="-122"/>
                <a:ea typeface="华文新魏" panose="02010800040101010101" charset="-122"/>
                <a:cs typeface="华文新魏" panose="02010800040101010101" charset="-122"/>
              </a:rPr>
              <a:t>开始成为独立城邦。最初国王拥有帝权，</a:t>
            </a:r>
            <a:r>
              <a:rPr lang="en-US" altLang="zh-CN" sz="3200">
                <a:latin typeface="华文新魏" panose="02010800040101010101" charset="-122"/>
                <a:ea typeface="华文新魏" panose="02010800040101010101" charset="-122"/>
                <a:cs typeface="华文新魏" panose="02010800040101010101" charset="-122"/>
              </a:rPr>
              <a:t>......</a:t>
            </a:r>
            <a:r>
              <a:rPr lang="zh-CN" altLang="en-US" sz="3200">
                <a:latin typeface="华文新魏" panose="02010800040101010101" charset="-122"/>
                <a:ea typeface="华文新魏" panose="02010800040101010101" charset="-122"/>
                <a:cs typeface="华文新魏" panose="02010800040101010101" charset="-122"/>
              </a:rPr>
              <a:t>后来，君主政体被废除，贵族成为社会统治者。从前由国王掌握的帝权这时转到两名执政官手中；执政官由选举产生，任期一年，总是由贵族担任；元老院是主要立法机关，也是贵族团体，甚至在接纳若干平民后其性质仍然不变。</a:t>
            </a:r>
            <a:endParaRPr lang="zh-CN" altLang="en-US" sz="3200">
              <a:latin typeface="华文新魏" panose="02010800040101010101" charset="-122"/>
              <a:ea typeface="华文新魏" panose="02010800040101010101" charset="-122"/>
              <a:cs typeface="华文新魏" panose="02010800040101010101" charset="-122"/>
            </a:endParaRPr>
          </a:p>
          <a:p>
            <a:pPr algn="just"/>
            <a:r>
              <a:rPr lang="en-US" altLang="zh-CN" sz="3200">
                <a:latin typeface="华文新魏" panose="02010800040101010101" charset="-122"/>
                <a:ea typeface="华文新魏" panose="02010800040101010101" charset="-122"/>
                <a:cs typeface="华文新魏" panose="02010800040101010101" charset="-122"/>
                <a:sym typeface="+mn-ea"/>
              </a:rPr>
              <a:t>     ——</a:t>
            </a:r>
            <a:r>
              <a:rPr lang="zh-CN" altLang="en-US" sz="3200">
                <a:latin typeface="华文新魏" panose="02010800040101010101" charset="-122"/>
                <a:ea typeface="华文新魏" panose="02010800040101010101" charset="-122"/>
                <a:cs typeface="华文新魏" panose="02010800040101010101" charset="-122"/>
                <a:sym typeface="+mn-ea"/>
              </a:rPr>
              <a:t>斯塔夫里拉诺斯《全球通史</a:t>
            </a:r>
            <a:r>
              <a:rPr lang="en-US" altLang="zh-CN" sz="3200">
                <a:latin typeface="华文新魏" panose="02010800040101010101" charset="-122"/>
                <a:ea typeface="华文新魏" panose="02010800040101010101" charset="-122"/>
                <a:cs typeface="华文新魏" panose="02010800040101010101" charset="-122"/>
                <a:sym typeface="+mn-ea"/>
              </a:rPr>
              <a:t>——</a:t>
            </a:r>
            <a:r>
              <a:rPr lang="zh-CN" altLang="en-US" sz="3200">
                <a:latin typeface="华文新魏" panose="02010800040101010101" charset="-122"/>
                <a:ea typeface="华文新魏" panose="02010800040101010101" charset="-122"/>
                <a:cs typeface="华文新魏" panose="02010800040101010101" charset="-122"/>
                <a:sym typeface="+mn-ea"/>
              </a:rPr>
              <a:t>从史前史到</a:t>
            </a:r>
            <a:r>
              <a:rPr lang="en-US" altLang="zh-CN" sz="3200">
                <a:latin typeface="华文新魏" panose="02010800040101010101" charset="-122"/>
                <a:ea typeface="华文新魏" panose="02010800040101010101" charset="-122"/>
                <a:cs typeface="华文新魏" panose="02010800040101010101" charset="-122"/>
                <a:sym typeface="+mn-ea"/>
              </a:rPr>
              <a:t>21</a:t>
            </a:r>
            <a:r>
              <a:rPr lang="zh-CN" altLang="en-US" sz="3200">
                <a:latin typeface="华文新魏" panose="02010800040101010101" charset="-122"/>
                <a:ea typeface="华文新魏" panose="02010800040101010101" charset="-122"/>
                <a:cs typeface="华文新魏" panose="02010800040101010101" charset="-122"/>
                <a:sym typeface="+mn-ea"/>
              </a:rPr>
              <a:t>世纪》</a:t>
            </a:r>
            <a:endParaRPr lang="zh-CN" altLang="en-US" sz="3200">
              <a:latin typeface="华文新魏" panose="02010800040101010101" charset="-122"/>
              <a:ea typeface="华文新魏" panose="02010800040101010101" charset="-122"/>
              <a:cs typeface="华文新魏" panose="02010800040101010101" charset="-122"/>
              <a:sym typeface="+mn-ea"/>
            </a:endParaRPr>
          </a:p>
        </p:txBody>
      </p:sp>
      <p:sp>
        <p:nvSpPr>
          <p:cNvPr id="4" name="圆角矩形 3"/>
          <p:cNvSpPr/>
          <p:nvPr/>
        </p:nvSpPr>
        <p:spPr>
          <a:xfrm>
            <a:off x="2084705" y="4464050"/>
            <a:ext cx="8277225" cy="985520"/>
          </a:xfrm>
          <a:prstGeom prst="roundRect">
            <a:avLst/>
          </a:prstGeom>
          <a:solidFill>
            <a:schemeClr val="accent4">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r>
              <a:rPr lang="zh-CN" altLang="en-US" sz="3600" b="1" smtClean="0">
                <a:latin typeface="黑体" panose="02010609060101010101" pitchFamily="49" charset="-122"/>
                <a:ea typeface="黑体" panose="02010609060101010101" pitchFamily="49" charset="-122"/>
                <a:cs typeface="黑体" panose="02010609060101010101" pitchFamily="49" charset="-122"/>
              </a:rPr>
              <a:t>罗马共和国带有浓厚的贵族寡头制特征</a:t>
            </a:r>
            <a:endParaRPr lang="zh-CN" altLang="en-US" sz="3600" b="1" smtClean="0">
              <a:latin typeface="黑体" pitchFamily="49" charset="-122"/>
              <a:ea typeface="黑体" pitchFamily="49" charset="-122"/>
              <a:cs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Box 1"/>
          <p:cNvSpPr txBox="1"/>
          <p:nvPr/>
        </p:nvSpPr>
        <p:spPr>
          <a:xfrm>
            <a:off x="1905" y="1353185"/>
            <a:ext cx="551815" cy="4535805"/>
          </a:xfrm>
          <a:prstGeom prst="rect">
            <a:avLst/>
          </a:prstGeom>
          <a:noFill/>
        </p:spPr>
        <p:txBody>
          <a:bodyPr vert="eaVert" wrap="square" rtlCol="0">
            <a:spAutoFit/>
          </a:bodyPr>
          <a:lstStyle>
            <a:defPPr/>
          </a:lstStyle>
          <a:p>
            <a:pPr algn="ctr"/>
            <a:r>
              <a:rPr lang="zh-CN" altLang="en-US" sz="2400" b="1" smtClean="0"/>
              <a:t>西方政治体制的产生与演变</a:t>
            </a:r>
            <a:endParaRPr lang="zh-CN" altLang="en-US" sz="2400" b="1" smtClean="0"/>
          </a:p>
        </p:txBody>
      </p:sp>
      <p:sp>
        <p:nvSpPr>
          <p:cNvPr id="3" name="左大括号 2"/>
          <p:cNvSpPr/>
          <p:nvPr/>
        </p:nvSpPr>
        <p:spPr>
          <a:xfrm>
            <a:off x="429209" y="0"/>
            <a:ext cx="121297" cy="685800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4" name="TextBox 3"/>
          <p:cNvSpPr txBox="1"/>
          <p:nvPr/>
        </p:nvSpPr>
        <p:spPr>
          <a:xfrm>
            <a:off x="447870" y="214604"/>
            <a:ext cx="1287625" cy="1568450"/>
          </a:xfrm>
          <a:prstGeom prst="rect">
            <a:avLst/>
          </a:prstGeom>
          <a:noFill/>
        </p:spPr>
        <p:txBody>
          <a:bodyPr wrap="square" rtlCol="0">
            <a:spAutoFit/>
          </a:bodyPr>
          <a:lstStyle>
            <a:defPPr/>
          </a:lstStyle>
          <a:p>
            <a:pPr/>
            <a:r>
              <a:rPr lang="zh-CN" altLang="en-US" sz="2400" b="1" smtClean="0"/>
              <a:t>古希腊罗马的政治制度</a:t>
            </a:r>
            <a:endParaRPr lang="zh-CN" altLang="en-US" sz="2400" b="1" smtClean="0"/>
          </a:p>
        </p:txBody>
      </p:sp>
      <p:sp>
        <p:nvSpPr>
          <p:cNvPr id="5" name="TextBox 4"/>
          <p:cNvSpPr txBox="1"/>
          <p:nvPr/>
        </p:nvSpPr>
        <p:spPr>
          <a:xfrm>
            <a:off x="488549" y="2656283"/>
            <a:ext cx="1287625" cy="1198880"/>
          </a:xfrm>
          <a:prstGeom prst="rect">
            <a:avLst/>
          </a:prstGeom>
          <a:noFill/>
        </p:spPr>
        <p:txBody>
          <a:bodyPr wrap="square" rtlCol="0">
            <a:spAutoFit/>
          </a:bodyPr>
          <a:lstStyle>
            <a:defPPr/>
          </a:lstStyle>
          <a:p>
            <a:pPr/>
            <a:r>
              <a:rPr lang="zh-CN" altLang="en-US" sz="2400" b="1" smtClean="0"/>
              <a:t>中古欧洲的封建制度</a:t>
            </a:r>
            <a:endParaRPr lang="zh-CN" altLang="en-US" sz="2400" b="1" smtClean="0"/>
          </a:p>
        </p:txBody>
      </p:sp>
      <p:sp>
        <p:nvSpPr>
          <p:cNvPr id="6" name="TextBox 5"/>
          <p:cNvSpPr txBox="1"/>
          <p:nvPr/>
        </p:nvSpPr>
        <p:spPr>
          <a:xfrm>
            <a:off x="488303" y="4551343"/>
            <a:ext cx="1287625" cy="2306955"/>
          </a:xfrm>
          <a:prstGeom prst="rect">
            <a:avLst/>
          </a:prstGeom>
          <a:noFill/>
        </p:spPr>
        <p:txBody>
          <a:bodyPr wrap="square" rtlCol="0">
            <a:spAutoFit/>
          </a:bodyPr>
          <a:lstStyle>
            <a:defPPr/>
          </a:lstStyle>
          <a:p>
            <a:pPr/>
            <a:r>
              <a:rPr lang="zh-CN" altLang="en-US" sz="2400" b="1"/>
              <a:t>西方资本主义政治制度的产生与发展</a:t>
            </a:r>
            <a:endParaRPr lang="zh-CN" altLang="en-US" sz="2400" b="1"/>
          </a:p>
        </p:txBody>
      </p:sp>
      <p:sp>
        <p:nvSpPr>
          <p:cNvPr id="8" name="TextBox 6"/>
          <p:cNvSpPr txBox="1"/>
          <p:nvPr/>
        </p:nvSpPr>
        <p:spPr>
          <a:xfrm>
            <a:off x="447365" y="214734"/>
            <a:ext cx="1287625" cy="1568450"/>
          </a:xfrm>
          <a:prstGeom prst="rect">
            <a:avLst/>
          </a:prstGeom>
          <a:noFill/>
        </p:spPr>
        <p:txBody>
          <a:bodyPr wrap="square" rtlCol="0">
            <a:spAutoFit/>
          </a:bodyPr>
          <a:lstStyle>
            <a:defPPr/>
          </a:lstStyle>
          <a:p>
            <a:pPr/>
            <a:r>
              <a:rPr lang="zh-CN" altLang="en-US" sz="2400" b="1" smtClean="0">
                <a:solidFill>
                  <a:srgbClr val="FF0000"/>
                </a:solidFill>
              </a:rPr>
              <a:t>古希腊罗马的政治制度</a:t>
            </a:r>
            <a:endParaRPr lang="zh-CN" altLang="en-US" sz="2400" b="1" smtClean="0">
              <a:solidFill>
                <a:srgbClr val="FF0000"/>
              </a:solidFill>
            </a:endParaRPr>
          </a:p>
        </p:txBody>
      </p:sp>
      <p:sp>
        <p:nvSpPr>
          <p:cNvPr id="7" name="左大括号 6"/>
          <p:cNvSpPr/>
          <p:nvPr/>
        </p:nvSpPr>
        <p:spPr>
          <a:xfrm>
            <a:off x="1614170" y="0"/>
            <a:ext cx="161925" cy="4551045"/>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9" name="TextBox 4"/>
          <p:cNvSpPr txBox="1"/>
          <p:nvPr/>
        </p:nvSpPr>
        <p:spPr>
          <a:xfrm>
            <a:off x="1735054" y="78"/>
            <a:ext cx="1287625" cy="1198880"/>
          </a:xfrm>
          <a:prstGeom prst="rect">
            <a:avLst/>
          </a:prstGeom>
          <a:noFill/>
        </p:spPr>
        <p:txBody>
          <a:bodyPr wrap="square" rtlCol="0">
            <a:spAutoFit/>
          </a:bodyPr>
          <a:lstStyle>
            <a:defPPr/>
          </a:lstStyle>
          <a:p>
            <a:pPr/>
            <a:r>
              <a:rPr lang="zh-CN" altLang="en-US" sz="2400" b="1" smtClean="0"/>
              <a:t>古希腊的政治制度</a:t>
            </a:r>
            <a:endParaRPr lang="zh-CN" altLang="en-US" sz="2400" b="1" smtClean="0"/>
          </a:p>
        </p:txBody>
      </p:sp>
      <p:sp>
        <p:nvSpPr>
          <p:cNvPr id="11" name="TextBox 4"/>
          <p:cNvSpPr txBox="1"/>
          <p:nvPr/>
        </p:nvSpPr>
        <p:spPr>
          <a:xfrm>
            <a:off x="1776095" y="1446530"/>
            <a:ext cx="1174750" cy="1198880"/>
          </a:xfrm>
          <a:prstGeom prst="rect">
            <a:avLst/>
          </a:prstGeom>
          <a:noFill/>
        </p:spPr>
        <p:txBody>
          <a:bodyPr wrap="square" rtlCol="0">
            <a:spAutoFit/>
          </a:bodyPr>
          <a:lstStyle>
            <a:defPPr/>
          </a:lstStyle>
          <a:p>
            <a:pPr/>
            <a:r>
              <a:rPr lang="zh-CN" altLang="en-US" sz="2400" b="1" smtClean="0"/>
              <a:t>古罗马的政治制度</a:t>
            </a:r>
            <a:endParaRPr lang="zh-CN" altLang="en-US" sz="2400" b="1" smtClean="0"/>
          </a:p>
        </p:txBody>
      </p:sp>
      <p:sp>
        <p:nvSpPr>
          <p:cNvPr id="12" name="左大括号 11"/>
          <p:cNvSpPr/>
          <p:nvPr/>
        </p:nvSpPr>
        <p:spPr>
          <a:xfrm>
            <a:off x="2855595" y="1353185"/>
            <a:ext cx="94615" cy="355600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13" name="TextBox 4"/>
          <p:cNvSpPr txBox="1"/>
          <p:nvPr/>
        </p:nvSpPr>
        <p:spPr>
          <a:xfrm>
            <a:off x="2889250" y="1446530"/>
            <a:ext cx="1128395" cy="829945"/>
          </a:xfrm>
          <a:prstGeom prst="rect">
            <a:avLst/>
          </a:prstGeom>
          <a:noFill/>
        </p:spPr>
        <p:txBody>
          <a:bodyPr wrap="square" rtlCol="0">
            <a:spAutoFit/>
          </a:bodyPr>
          <a:lstStyle>
            <a:defPPr/>
          </a:lstStyle>
          <a:p>
            <a:pPr/>
            <a:r>
              <a:rPr lang="zh-CN" altLang="en-US" sz="2400" b="1" smtClean="0"/>
              <a:t>罗马共和国</a:t>
            </a:r>
            <a:endParaRPr lang="zh-CN" altLang="en-US" sz="2400" b="1" smtClean="0"/>
          </a:p>
        </p:txBody>
      </p:sp>
      <p:sp>
        <p:nvSpPr>
          <p:cNvPr id="14" name="TextBox 4"/>
          <p:cNvSpPr txBox="1"/>
          <p:nvPr/>
        </p:nvSpPr>
        <p:spPr>
          <a:xfrm>
            <a:off x="4018280" y="2185035"/>
            <a:ext cx="858520" cy="460375"/>
          </a:xfrm>
          <a:prstGeom prst="rect">
            <a:avLst/>
          </a:prstGeom>
          <a:noFill/>
        </p:spPr>
        <p:txBody>
          <a:bodyPr wrap="square" rtlCol="0">
            <a:spAutoFit/>
          </a:bodyPr>
          <a:lstStyle>
            <a:defPPr/>
          </a:lstStyle>
          <a:p>
            <a:pPr/>
            <a:r>
              <a:rPr lang="zh-CN" altLang="en-US" sz="2400" b="1" smtClean="0"/>
              <a:t>特征</a:t>
            </a:r>
            <a:endParaRPr lang="zh-CN" altLang="en-US" sz="2400" b="1" smtClean="0"/>
          </a:p>
        </p:txBody>
      </p:sp>
      <p:sp>
        <p:nvSpPr>
          <p:cNvPr id="15" name="TextBox 4"/>
          <p:cNvSpPr txBox="1"/>
          <p:nvPr/>
        </p:nvSpPr>
        <p:spPr>
          <a:xfrm>
            <a:off x="3980180" y="1075055"/>
            <a:ext cx="1038225" cy="829945"/>
          </a:xfrm>
          <a:prstGeom prst="rect">
            <a:avLst/>
          </a:prstGeom>
          <a:noFill/>
        </p:spPr>
        <p:txBody>
          <a:bodyPr wrap="square" rtlCol="0">
            <a:spAutoFit/>
          </a:bodyPr>
          <a:lstStyle>
            <a:defPPr/>
          </a:lstStyle>
          <a:p>
            <a:pPr/>
            <a:r>
              <a:rPr lang="zh-CN" altLang="en-US" sz="2400" b="1" smtClean="0">
                <a:solidFill>
                  <a:schemeClr val="tx1"/>
                </a:solidFill>
              </a:rPr>
              <a:t>政治制度</a:t>
            </a:r>
            <a:endParaRPr lang="zh-CN" altLang="en-US" sz="2400" b="1" smtClean="0">
              <a:solidFill>
                <a:schemeClr val="tx1"/>
              </a:solidFill>
            </a:endParaRPr>
          </a:p>
        </p:txBody>
      </p:sp>
      <p:sp>
        <p:nvSpPr>
          <p:cNvPr id="16" name="TextBox 4"/>
          <p:cNvSpPr txBox="1"/>
          <p:nvPr/>
        </p:nvSpPr>
        <p:spPr>
          <a:xfrm>
            <a:off x="5018405" y="1259840"/>
            <a:ext cx="2560320" cy="460375"/>
          </a:xfrm>
          <a:prstGeom prst="rect">
            <a:avLst/>
          </a:prstGeom>
          <a:noFill/>
        </p:spPr>
        <p:txBody>
          <a:bodyPr wrap="square" rtlCol="0">
            <a:spAutoFit/>
          </a:bodyPr>
          <a:lstStyle>
            <a:defPPr/>
          </a:lstStyle>
          <a:p>
            <a:pPr/>
            <a:r>
              <a:rPr lang="zh-CN" altLang="en-US" sz="2400" b="1" smtClean="0">
                <a:solidFill>
                  <a:srgbClr val="0000FF"/>
                </a:solidFill>
              </a:rPr>
              <a:t>贵族寡头制</a:t>
            </a:r>
            <a:endParaRPr lang="zh-CN" altLang="en-US" sz="2400" b="1" smtClean="0">
              <a:solidFill>
                <a:srgbClr val="0000FF"/>
              </a:solidFill>
            </a:endParaRPr>
          </a:p>
        </p:txBody>
      </p:sp>
      <p:sp>
        <p:nvSpPr>
          <p:cNvPr id="17" name="左大括号 16"/>
          <p:cNvSpPr/>
          <p:nvPr/>
        </p:nvSpPr>
        <p:spPr>
          <a:xfrm>
            <a:off x="3922395" y="1136650"/>
            <a:ext cx="95885" cy="150876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10" name="TextBox 4"/>
          <p:cNvSpPr txBox="1"/>
          <p:nvPr/>
        </p:nvSpPr>
        <p:spPr>
          <a:xfrm>
            <a:off x="5018405" y="2195830"/>
            <a:ext cx="4400550" cy="460375"/>
          </a:xfrm>
          <a:prstGeom prst="rect">
            <a:avLst/>
          </a:prstGeom>
          <a:noFill/>
        </p:spPr>
        <p:txBody>
          <a:bodyPr wrap="square" rtlCol="0">
            <a:spAutoFit/>
          </a:bodyPr>
          <a:lstStyle>
            <a:defPPr/>
          </a:lstStyle>
          <a:p>
            <a:pPr/>
            <a:r>
              <a:rPr lang="zh-CN" altLang="en-US" sz="2400" b="1" smtClean="0">
                <a:solidFill>
                  <a:srgbClr val="0000FF"/>
                </a:solidFill>
              </a:rPr>
              <a:t>浓厚的寡头政治特征</a:t>
            </a:r>
            <a:endParaRPr lang="zh-CN" altLang="en-US" sz="2400" b="1" smtClean="0">
              <a:solidFill>
                <a:srgbClr val="0000FF"/>
              </a:solidFill>
            </a:endParaRPr>
          </a:p>
        </p:txBody>
      </p:sp>
      <p:sp>
        <p:nvSpPr>
          <p:cNvPr id="19" name="TextBox 4"/>
          <p:cNvSpPr txBox="1"/>
          <p:nvPr/>
        </p:nvSpPr>
        <p:spPr>
          <a:xfrm>
            <a:off x="2950845" y="2837180"/>
            <a:ext cx="857885" cy="460375"/>
          </a:xfrm>
          <a:prstGeom prst="rect">
            <a:avLst/>
          </a:prstGeom>
          <a:noFill/>
        </p:spPr>
        <p:txBody>
          <a:bodyPr wrap="square" rtlCol="0">
            <a:spAutoFit/>
          </a:bodyPr>
          <a:lstStyle>
            <a:defPPr/>
          </a:lstStyle>
          <a:p>
            <a:pPr/>
            <a:r>
              <a:rPr lang="zh-CN" altLang="en-US" sz="2400" b="1" smtClean="0"/>
              <a:t>帝制</a:t>
            </a:r>
            <a:endParaRPr lang="zh-CN" altLang="en-US" sz="2400" b="1" smtClean="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ppt_x</p:attrName>
                                        </p:attrNameLst>
                                      </p:cBhvr>
                                      <p:tavLst>
                                        <p:tav tm="0">
                                          <p:val>
                                            <p:strVal val="#ppt_x-.2"/>
                                          </p:val>
                                        </p:tav>
                                        <p:tav tm="100000">
                                          <p:val>
                                            <p:strVal val="#ppt_x"/>
                                          </p:val>
                                        </p:tav>
                                      </p:tavLst>
                                    </p:anim>
                                    <p:anim calcmode="lin" valueType="num">
                                      <p:cBhvr>
                                        <p:cTn id="8" dur="1000" fill="hold"/>
                                        <p:tgtEl>
                                          <p:spTgt spid="10"/>
                                        </p:tgtEl>
                                        <p:attrNameLst>
                                          <p:attrName>ppt_y</p:attrName>
                                        </p:attrNameLst>
                                      </p:cBhvr>
                                      <p:tavLst>
                                        <p:tav tm="0">
                                          <p:val>
                                            <p:strVal val="#ppt_y"/>
                                          </p:val>
                                        </p:tav>
                                        <p:tav tm="100000">
                                          <p:val>
                                            <p:strVal val="#ppt_y"/>
                                          </p:val>
                                        </p:tav>
                                      </p:tavLst>
                                    </p:anim>
                                    <p:animEffect transition="in" filter="wipe(right)" prLst="gradientSize: 0.1">
                                      <p:cBhvr>
                                        <p:cTn id="9" dur="1000"/>
                                        <p:tgtEl>
                                          <p:spTgt spid="10"/>
                                        </p:tgtEl>
                                      </p:cBhvr>
                                    </p:animEffect>
                                  </p:childTnLst>
                                </p:cTn>
                              </p:par>
                            </p:childTnLst>
                          </p:cTn>
                        </p:par>
                      </p:childTnLst>
                    </p:cTn>
                  </p:par>
                  <p:par>
                    <p:cTn id="10" fill="hold" nodeType="clickPar">
                      <p:stCondLst>
                        <p:cond delay="indefinite"/>
                      </p:stCondLst>
                      <p:childTnLst>
                        <p:par>
                          <p:cTn id="11" fill="hold" nodeType="afterGroup">
                            <p:stCondLst>
                              <p:cond delay="0"/>
                            </p:stCondLst>
                            <p:childTnLst>
                              <p:par>
                                <p:cTn id="12" presetID="3" presetClass="entr" presetSubtype="10" fill="hold" grpId="0" nodeType="click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blinds(horizontal)">
                                      <p:cBhvr>
                                        <p:cTn id="1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0"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0" name="文本框 2"/>
          <p:cNvSpPr txBox="1"/>
          <p:nvPr/>
        </p:nvSpPr>
        <p:spPr>
          <a:xfrm>
            <a:off x="790575" y="821690"/>
            <a:ext cx="10009505" cy="2784475"/>
          </a:xfrm>
          <a:prstGeom prst="rect">
            <a:avLst/>
          </a:prstGeom>
          <a:solidFill>
            <a:schemeClr val="accent6">
              <a:lumMod val="20000"/>
              <a:lumOff val="80000"/>
            </a:schemeClr>
          </a:solidFill>
          <a:ln>
            <a:solidFill>
              <a:schemeClr val="accent6">
                <a:lumMod val="75000"/>
              </a:schemeClr>
            </a:solidFill>
          </a:ln>
        </p:spPr>
        <p:txBody>
          <a:bodyPr wrap="square" rtlCol="0" anchor="t">
            <a:spAutoFit/>
          </a:bodyPr>
          <a:lstStyle>
            <a:defPPr/>
          </a:lstStyle>
          <a:p>
            <a:pPr algn="just">
              <a:lnSpc>
                <a:spcPct val="125000"/>
              </a:lnSpc>
              <a:spcBef>
                <a:spcPct val="0"/>
              </a:spcBef>
              <a:spcAft>
                <a:spcPct val="0"/>
              </a:spcAft>
            </a:pPr>
            <a:r>
              <a:rPr lang="en-US" altLang="zh-CN" sz="2800" b="1">
                <a:solidFill>
                  <a:schemeClr val="tx1"/>
                </a:solidFill>
                <a:latin typeface="楷体" panose="02010609060101010101" charset="-122"/>
                <a:ea typeface="楷体" panose="02010609060101010101" charset="-122"/>
                <a:cs typeface="楷体" panose="02010609060101010101" charset="-122"/>
                <a:sym typeface="+mn-ea"/>
              </a:rPr>
              <a:t>    </a:t>
            </a:r>
            <a:r>
              <a:rPr sz="2800" b="1">
                <a:latin typeface="楷体" panose="02010609060101010101" charset="-122"/>
                <a:ea typeface="楷体" panose="02010609060101010101" charset="-122"/>
                <a:cs typeface="楷体" panose="02010609060101010101" charset="-122"/>
                <a:sym typeface="+mn-ea"/>
              </a:rPr>
              <a:t>公元前27年，元老院授予屋大维“奥古斯都”和“大元帅”的尊号，象征罗马已由共和国转变为帝国。虽然屋大维声称他更喜欢共和国“第一公民”（元首）的称号，但实际上他</a:t>
            </a:r>
            <a:r>
              <a:rPr sz="2800" b="1">
                <a:solidFill>
                  <a:srgbClr val="FF0000"/>
                </a:solidFill>
                <a:latin typeface="楷体" panose="02010609060101010101" charset="-122"/>
                <a:ea typeface="楷体" panose="02010609060101010101" charset="-122"/>
                <a:cs typeface="楷体" panose="02010609060101010101" charset="-122"/>
                <a:sym typeface="+mn-ea"/>
              </a:rPr>
              <a:t>像皇帝一样行事</a:t>
            </a:r>
            <a:r>
              <a:rPr sz="2800" b="1">
                <a:latin typeface="楷体" panose="02010609060101010101" charset="-122"/>
                <a:ea typeface="楷体" panose="02010609060101010101" charset="-122"/>
                <a:cs typeface="楷体" panose="02010609060101010101" charset="-122"/>
                <a:sym typeface="+mn-ea"/>
              </a:rPr>
              <a:t>，在损害元老院和公民议会的情况下</a:t>
            </a:r>
            <a:r>
              <a:rPr sz="2800" b="1">
                <a:solidFill>
                  <a:srgbClr val="FF0000"/>
                </a:solidFill>
                <a:latin typeface="楷体" panose="02010609060101010101" charset="-122"/>
                <a:ea typeface="楷体" panose="02010609060101010101" charset="-122"/>
                <a:cs typeface="楷体" panose="02010609060101010101" charset="-122"/>
                <a:sym typeface="+mn-ea"/>
              </a:rPr>
              <a:t>集大权于一身</a:t>
            </a:r>
            <a:r>
              <a:rPr sz="2800" b="1">
                <a:latin typeface="楷体" panose="02010609060101010101" charset="-122"/>
                <a:ea typeface="楷体" panose="02010609060101010101" charset="-122"/>
                <a:cs typeface="楷体" panose="02010609060101010101" charset="-122"/>
                <a:sym typeface="+mn-ea"/>
              </a:rPr>
              <a:t>。</a:t>
            </a:r>
            <a:endParaRPr sz="2800" b="1">
              <a:latin typeface="楷体" panose="02010609060101010101" charset="-122"/>
              <a:ea typeface="楷体" panose="02010609060101010101" charset="-122"/>
              <a:cs typeface="楷体" panose="02010609060101010101" charset="-122"/>
              <a:sym typeface="+mn-ea"/>
            </a:endParaRPr>
          </a:p>
          <a:p>
            <a:pPr algn="just">
              <a:lnSpc>
                <a:spcPct val="125000"/>
              </a:lnSpc>
              <a:spcBef>
                <a:spcPct val="0"/>
              </a:spcBef>
              <a:spcAft>
                <a:spcPct val="0"/>
              </a:spcAft>
            </a:pPr>
            <a:r>
              <a:rPr sz="2800" b="1">
                <a:latin typeface="楷体" panose="02010609060101010101" charset="-122"/>
                <a:ea typeface="楷体" panose="02010609060101010101" charset="-122"/>
                <a:cs typeface="楷体" panose="02010609060101010101" charset="-122"/>
                <a:sym typeface="+mn-ea"/>
              </a:rPr>
              <a:t>    ——斯塔夫里阿诺斯《全球通史——从史前史到21世纪》</a:t>
            </a:r>
            <a:endParaRPr sz="2800" b="1">
              <a:latin typeface="楷体" panose="02010609060101010101" charset="-122"/>
              <a:ea typeface="楷体" panose="02010609060101010101" charset="-122"/>
              <a:cs typeface="楷体" panose="02010609060101010101" charset="-122"/>
              <a:sym typeface="+mn-ea"/>
            </a:endParaRPr>
          </a:p>
        </p:txBody>
      </p:sp>
    </p:spTree>
  </p:cSld>
  <p:clrMapOvr>
    <a:masterClrMapping/>
  </p:clrMapOvr>
  <p:transition/>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Box 1"/>
          <p:cNvSpPr txBox="1"/>
          <p:nvPr/>
        </p:nvSpPr>
        <p:spPr>
          <a:xfrm>
            <a:off x="1905" y="1353185"/>
            <a:ext cx="551815" cy="4535805"/>
          </a:xfrm>
          <a:prstGeom prst="rect">
            <a:avLst/>
          </a:prstGeom>
          <a:noFill/>
        </p:spPr>
        <p:txBody>
          <a:bodyPr vert="eaVert" wrap="square" rtlCol="0">
            <a:spAutoFit/>
          </a:bodyPr>
          <a:lstStyle>
            <a:defPPr/>
          </a:lstStyle>
          <a:p>
            <a:pPr algn="ctr"/>
            <a:r>
              <a:rPr lang="zh-CN" altLang="en-US" sz="2400" b="1" smtClean="0"/>
              <a:t>西方政治体制的产生与演变</a:t>
            </a:r>
            <a:endParaRPr lang="zh-CN" altLang="en-US" sz="2400" b="1" smtClean="0"/>
          </a:p>
        </p:txBody>
      </p:sp>
      <p:sp>
        <p:nvSpPr>
          <p:cNvPr id="3" name="左大括号 2"/>
          <p:cNvSpPr/>
          <p:nvPr/>
        </p:nvSpPr>
        <p:spPr>
          <a:xfrm>
            <a:off x="429209" y="0"/>
            <a:ext cx="121297" cy="685800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4" name="TextBox 3"/>
          <p:cNvSpPr txBox="1"/>
          <p:nvPr/>
        </p:nvSpPr>
        <p:spPr>
          <a:xfrm>
            <a:off x="447870" y="214604"/>
            <a:ext cx="1287625" cy="1568450"/>
          </a:xfrm>
          <a:prstGeom prst="rect">
            <a:avLst/>
          </a:prstGeom>
          <a:noFill/>
        </p:spPr>
        <p:txBody>
          <a:bodyPr wrap="square" rtlCol="0">
            <a:spAutoFit/>
          </a:bodyPr>
          <a:lstStyle>
            <a:defPPr/>
          </a:lstStyle>
          <a:p>
            <a:pPr/>
            <a:r>
              <a:rPr lang="zh-CN" altLang="en-US" sz="2400" b="1" smtClean="0"/>
              <a:t>古希腊罗马的政治制度</a:t>
            </a:r>
            <a:endParaRPr lang="zh-CN" altLang="en-US" sz="2400" b="1" smtClean="0"/>
          </a:p>
        </p:txBody>
      </p:sp>
      <p:sp>
        <p:nvSpPr>
          <p:cNvPr id="5" name="TextBox 4"/>
          <p:cNvSpPr txBox="1"/>
          <p:nvPr/>
        </p:nvSpPr>
        <p:spPr>
          <a:xfrm>
            <a:off x="488549" y="2656283"/>
            <a:ext cx="1287625" cy="1198880"/>
          </a:xfrm>
          <a:prstGeom prst="rect">
            <a:avLst/>
          </a:prstGeom>
          <a:noFill/>
        </p:spPr>
        <p:txBody>
          <a:bodyPr wrap="square" rtlCol="0">
            <a:spAutoFit/>
          </a:bodyPr>
          <a:lstStyle>
            <a:defPPr/>
          </a:lstStyle>
          <a:p>
            <a:pPr/>
            <a:r>
              <a:rPr lang="zh-CN" altLang="en-US" sz="2400" b="1" smtClean="0"/>
              <a:t>中古欧洲的封建制度</a:t>
            </a:r>
            <a:endParaRPr lang="zh-CN" altLang="en-US" sz="2400" b="1" smtClean="0"/>
          </a:p>
        </p:txBody>
      </p:sp>
      <p:sp>
        <p:nvSpPr>
          <p:cNvPr id="6" name="TextBox 5"/>
          <p:cNvSpPr txBox="1"/>
          <p:nvPr/>
        </p:nvSpPr>
        <p:spPr>
          <a:xfrm>
            <a:off x="488303" y="4551343"/>
            <a:ext cx="1287625" cy="2306955"/>
          </a:xfrm>
          <a:prstGeom prst="rect">
            <a:avLst/>
          </a:prstGeom>
          <a:noFill/>
        </p:spPr>
        <p:txBody>
          <a:bodyPr wrap="square" rtlCol="0">
            <a:spAutoFit/>
          </a:bodyPr>
          <a:lstStyle>
            <a:defPPr/>
          </a:lstStyle>
          <a:p>
            <a:pPr/>
            <a:r>
              <a:rPr lang="zh-CN" altLang="en-US" sz="2400" b="1"/>
              <a:t>西方资本主义政治制度的产生与发展</a:t>
            </a:r>
            <a:endParaRPr lang="zh-CN" altLang="en-US" sz="2400" b="1"/>
          </a:p>
        </p:txBody>
      </p:sp>
      <p:sp>
        <p:nvSpPr>
          <p:cNvPr id="8" name="TextBox 6"/>
          <p:cNvSpPr txBox="1"/>
          <p:nvPr/>
        </p:nvSpPr>
        <p:spPr>
          <a:xfrm>
            <a:off x="447365" y="214734"/>
            <a:ext cx="1287625" cy="1568450"/>
          </a:xfrm>
          <a:prstGeom prst="rect">
            <a:avLst/>
          </a:prstGeom>
          <a:noFill/>
        </p:spPr>
        <p:txBody>
          <a:bodyPr wrap="square" rtlCol="0">
            <a:spAutoFit/>
          </a:bodyPr>
          <a:lstStyle>
            <a:defPPr/>
          </a:lstStyle>
          <a:p>
            <a:pPr/>
            <a:r>
              <a:rPr lang="zh-CN" altLang="en-US" sz="2400" b="1" smtClean="0">
                <a:solidFill>
                  <a:srgbClr val="FF0000"/>
                </a:solidFill>
              </a:rPr>
              <a:t>古希腊罗马的政治制度</a:t>
            </a:r>
            <a:endParaRPr lang="zh-CN" altLang="en-US" sz="2400" b="1" smtClean="0">
              <a:solidFill>
                <a:srgbClr val="FF0000"/>
              </a:solidFill>
            </a:endParaRPr>
          </a:p>
        </p:txBody>
      </p:sp>
      <p:sp>
        <p:nvSpPr>
          <p:cNvPr id="7" name="左大括号 6"/>
          <p:cNvSpPr/>
          <p:nvPr/>
        </p:nvSpPr>
        <p:spPr>
          <a:xfrm>
            <a:off x="1614170" y="0"/>
            <a:ext cx="161925" cy="4551045"/>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9" name="TextBox 4"/>
          <p:cNvSpPr txBox="1"/>
          <p:nvPr/>
        </p:nvSpPr>
        <p:spPr>
          <a:xfrm>
            <a:off x="1735054" y="78"/>
            <a:ext cx="1287625" cy="1198880"/>
          </a:xfrm>
          <a:prstGeom prst="rect">
            <a:avLst/>
          </a:prstGeom>
          <a:noFill/>
        </p:spPr>
        <p:txBody>
          <a:bodyPr wrap="square" rtlCol="0">
            <a:spAutoFit/>
          </a:bodyPr>
          <a:lstStyle>
            <a:defPPr/>
          </a:lstStyle>
          <a:p>
            <a:pPr/>
            <a:r>
              <a:rPr lang="zh-CN" altLang="en-US" sz="2400" b="1" smtClean="0"/>
              <a:t>古希腊的政治制度</a:t>
            </a:r>
            <a:endParaRPr lang="zh-CN" altLang="en-US" sz="2400" b="1" smtClean="0"/>
          </a:p>
        </p:txBody>
      </p:sp>
      <p:sp>
        <p:nvSpPr>
          <p:cNvPr id="11" name="TextBox 4"/>
          <p:cNvSpPr txBox="1"/>
          <p:nvPr/>
        </p:nvSpPr>
        <p:spPr>
          <a:xfrm>
            <a:off x="1776095" y="1446530"/>
            <a:ext cx="1174750" cy="1198880"/>
          </a:xfrm>
          <a:prstGeom prst="rect">
            <a:avLst/>
          </a:prstGeom>
          <a:noFill/>
        </p:spPr>
        <p:txBody>
          <a:bodyPr wrap="square" rtlCol="0">
            <a:spAutoFit/>
          </a:bodyPr>
          <a:lstStyle>
            <a:defPPr/>
          </a:lstStyle>
          <a:p>
            <a:pPr/>
            <a:r>
              <a:rPr lang="zh-CN" altLang="en-US" sz="2400" b="1" smtClean="0"/>
              <a:t>古罗马的政治制度</a:t>
            </a:r>
            <a:endParaRPr lang="zh-CN" altLang="en-US" sz="2400" b="1" smtClean="0"/>
          </a:p>
        </p:txBody>
      </p:sp>
      <p:sp>
        <p:nvSpPr>
          <p:cNvPr id="12" name="左大括号 11"/>
          <p:cNvSpPr/>
          <p:nvPr/>
        </p:nvSpPr>
        <p:spPr>
          <a:xfrm>
            <a:off x="2855595" y="1353185"/>
            <a:ext cx="94615" cy="355600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13" name="TextBox 4"/>
          <p:cNvSpPr txBox="1"/>
          <p:nvPr/>
        </p:nvSpPr>
        <p:spPr>
          <a:xfrm>
            <a:off x="2889250" y="1446530"/>
            <a:ext cx="1128395" cy="829945"/>
          </a:xfrm>
          <a:prstGeom prst="rect">
            <a:avLst/>
          </a:prstGeom>
          <a:noFill/>
        </p:spPr>
        <p:txBody>
          <a:bodyPr wrap="square" rtlCol="0">
            <a:spAutoFit/>
          </a:bodyPr>
          <a:lstStyle>
            <a:defPPr/>
          </a:lstStyle>
          <a:p>
            <a:pPr/>
            <a:r>
              <a:rPr lang="zh-CN" altLang="en-US" sz="2400" b="1" smtClean="0"/>
              <a:t>罗马共和国</a:t>
            </a:r>
            <a:endParaRPr lang="zh-CN" altLang="en-US" sz="2400" b="1" smtClean="0"/>
          </a:p>
        </p:txBody>
      </p:sp>
      <p:sp>
        <p:nvSpPr>
          <p:cNvPr id="14" name="TextBox 4"/>
          <p:cNvSpPr txBox="1"/>
          <p:nvPr/>
        </p:nvSpPr>
        <p:spPr>
          <a:xfrm>
            <a:off x="4018280" y="2185035"/>
            <a:ext cx="858520" cy="460375"/>
          </a:xfrm>
          <a:prstGeom prst="rect">
            <a:avLst/>
          </a:prstGeom>
          <a:noFill/>
        </p:spPr>
        <p:txBody>
          <a:bodyPr wrap="square" rtlCol="0">
            <a:spAutoFit/>
          </a:bodyPr>
          <a:lstStyle>
            <a:defPPr/>
          </a:lstStyle>
          <a:p>
            <a:pPr/>
            <a:r>
              <a:rPr lang="zh-CN" altLang="en-US" sz="2400" b="1" smtClean="0"/>
              <a:t>特征</a:t>
            </a:r>
            <a:endParaRPr lang="zh-CN" altLang="en-US" sz="2400" b="1" smtClean="0"/>
          </a:p>
        </p:txBody>
      </p:sp>
      <p:sp>
        <p:nvSpPr>
          <p:cNvPr id="15" name="TextBox 4"/>
          <p:cNvSpPr txBox="1"/>
          <p:nvPr/>
        </p:nvSpPr>
        <p:spPr>
          <a:xfrm>
            <a:off x="3980180" y="1075055"/>
            <a:ext cx="1038225" cy="829945"/>
          </a:xfrm>
          <a:prstGeom prst="rect">
            <a:avLst/>
          </a:prstGeom>
          <a:noFill/>
        </p:spPr>
        <p:txBody>
          <a:bodyPr wrap="square" rtlCol="0">
            <a:spAutoFit/>
          </a:bodyPr>
          <a:lstStyle>
            <a:defPPr/>
          </a:lstStyle>
          <a:p>
            <a:pPr/>
            <a:r>
              <a:rPr lang="zh-CN" altLang="en-US" sz="2400" b="1" smtClean="0">
                <a:solidFill>
                  <a:schemeClr val="tx1"/>
                </a:solidFill>
              </a:rPr>
              <a:t>政治制度</a:t>
            </a:r>
            <a:endParaRPr lang="zh-CN" altLang="en-US" sz="2400" b="1" smtClean="0">
              <a:solidFill>
                <a:schemeClr val="tx1"/>
              </a:solidFill>
            </a:endParaRPr>
          </a:p>
        </p:txBody>
      </p:sp>
      <p:sp>
        <p:nvSpPr>
          <p:cNvPr id="16" name="TextBox 4"/>
          <p:cNvSpPr txBox="1"/>
          <p:nvPr/>
        </p:nvSpPr>
        <p:spPr>
          <a:xfrm>
            <a:off x="5018405" y="1259840"/>
            <a:ext cx="2560320" cy="460375"/>
          </a:xfrm>
          <a:prstGeom prst="rect">
            <a:avLst/>
          </a:prstGeom>
          <a:noFill/>
        </p:spPr>
        <p:txBody>
          <a:bodyPr wrap="square" rtlCol="0">
            <a:spAutoFit/>
          </a:bodyPr>
          <a:lstStyle>
            <a:defPPr/>
          </a:lstStyle>
          <a:p>
            <a:pPr/>
            <a:r>
              <a:rPr lang="zh-CN" altLang="en-US" sz="2400" b="1" smtClean="0">
                <a:solidFill>
                  <a:srgbClr val="0000FF"/>
                </a:solidFill>
              </a:rPr>
              <a:t>贵族寡头制</a:t>
            </a:r>
            <a:endParaRPr lang="zh-CN" altLang="en-US" sz="2400" b="1" smtClean="0">
              <a:solidFill>
                <a:srgbClr val="0000FF"/>
              </a:solidFill>
            </a:endParaRPr>
          </a:p>
        </p:txBody>
      </p:sp>
      <p:sp>
        <p:nvSpPr>
          <p:cNvPr id="17" name="左大括号 16"/>
          <p:cNvSpPr/>
          <p:nvPr/>
        </p:nvSpPr>
        <p:spPr>
          <a:xfrm>
            <a:off x="3922395" y="1136650"/>
            <a:ext cx="95885" cy="150876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10" name="TextBox 4"/>
          <p:cNvSpPr txBox="1"/>
          <p:nvPr/>
        </p:nvSpPr>
        <p:spPr>
          <a:xfrm>
            <a:off x="5018405" y="2195830"/>
            <a:ext cx="4400550" cy="460375"/>
          </a:xfrm>
          <a:prstGeom prst="rect">
            <a:avLst/>
          </a:prstGeom>
          <a:noFill/>
        </p:spPr>
        <p:txBody>
          <a:bodyPr wrap="square" rtlCol="0">
            <a:spAutoFit/>
          </a:bodyPr>
          <a:lstStyle>
            <a:defPPr/>
          </a:lstStyle>
          <a:p>
            <a:pPr/>
            <a:r>
              <a:rPr lang="zh-CN" altLang="en-US" sz="2400" b="1" smtClean="0">
                <a:solidFill>
                  <a:srgbClr val="0000FF"/>
                </a:solidFill>
              </a:rPr>
              <a:t>浓厚的寡头政治特征</a:t>
            </a:r>
            <a:endParaRPr lang="zh-CN" altLang="en-US" sz="2400" b="1" smtClean="0">
              <a:solidFill>
                <a:srgbClr val="0000FF"/>
              </a:solidFill>
            </a:endParaRPr>
          </a:p>
        </p:txBody>
      </p:sp>
      <p:sp>
        <p:nvSpPr>
          <p:cNvPr id="19" name="TextBox 4"/>
          <p:cNvSpPr txBox="1"/>
          <p:nvPr/>
        </p:nvSpPr>
        <p:spPr>
          <a:xfrm>
            <a:off x="2950845" y="2837180"/>
            <a:ext cx="857885" cy="460375"/>
          </a:xfrm>
          <a:prstGeom prst="rect">
            <a:avLst/>
          </a:prstGeom>
          <a:noFill/>
        </p:spPr>
        <p:txBody>
          <a:bodyPr wrap="square" rtlCol="0">
            <a:spAutoFit/>
          </a:bodyPr>
          <a:lstStyle>
            <a:defPPr/>
          </a:lstStyle>
          <a:p>
            <a:pPr/>
            <a:r>
              <a:rPr lang="zh-CN" altLang="en-US" sz="2400" b="1" smtClean="0"/>
              <a:t>帝制</a:t>
            </a:r>
            <a:endParaRPr lang="zh-CN" altLang="en-US" sz="2400" b="1" smtClean="0"/>
          </a:p>
        </p:txBody>
      </p:sp>
      <p:sp>
        <p:nvSpPr>
          <p:cNvPr id="18" name="左大括号 17"/>
          <p:cNvSpPr/>
          <p:nvPr/>
        </p:nvSpPr>
        <p:spPr>
          <a:xfrm>
            <a:off x="3712845" y="2837180"/>
            <a:ext cx="95885" cy="150876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20" name="TextBox 4"/>
          <p:cNvSpPr txBox="1"/>
          <p:nvPr/>
        </p:nvSpPr>
        <p:spPr>
          <a:xfrm>
            <a:off x="3838575" y="2837180"/>
            <a:ext cx="1038225" cy="460375"/>
          </a:xfrm>
          <a:prstGeom prst="rect">
            <a:avLst/>
          </a:prstGeom>
          <a:noFill/>
        </p:spPr>
        <p:txBody>
          <a:bodyPr wrap="square" rtlCol="0">
            <a:spAutoFit/>
          </a:bodyPr>
          <a:lstStyle>
            <a:defPPr/>
          </a:lstStyle>
          <a:p>
            <a:pPr/>
            <a:r>
              <a:rPr lang="zh-CN" altLang="en-US" sz="2400" b="1" smtClean="0">
                <a:solidFill>
                  <a:schemeClr val="tx1"/>
                </a:solidFill>
              </a:rPr>
              <a:t>形成</a:t>
            </a:r>
            <a:endParaRPr lang="zh-CN" altLang="en-US" sz="2400" b="1" smtClean="0">
              <a:solidFill>
                <a:schemeClr val="tx1"/>
              </a:solidFill>
            </a:endParaRPr>
          </a:p>
        </p:txBody>
      </p:sp>
      <p:sp>
        <p:nvSpPr>
          <p:cNvPr id="21" name="TextBox 4"/>
          <p:cNvSpPr txBox="1"/>
          <p:nvPr/>
        </p:nvSpPr>
        <p:spPr>
          <a:xfrm>
            <a:off x="4632325" y="2716530"/>
            <a:ext cx="7155815" cy="829945"/>
          </a:xfrm>
          <a:prstGeom prst="rect">
            <a:avLst/>
          </a:prstGeom>
          <a:noFill/>
        </p:spPr>
        <p:txBody>
          <a:bodyPr wrap="square" rtlCol="0">
            <a:spAutoFit/>
          </a:bodyPr>
          <a:lstStyle>
            <a:defPPr/>
          </a:lstStyle>
          <a:p>
            <a:pPr/>
            <a:r>
              <a:rPr lang="zh-CN" altLang="en-US" sz="2400" b="1" smtClean="0">
                <a:solidFill>
                  <a:srgbClr val="0000FF"/>
                </a:solidFill>
              </a:rPr>
              <a:t>公元前1世纪末，屋大维建立元首制，掌握罗马国家大权，形成君主政治</a:t>
            </a:r>
            <a:endParaRPr lang="zh-CN" altLang="en-US" sz="2400" b="1" smtClean="0">
              <a:solidFill>
                <a:srgbClr val="0000FF"/>
              </a:solidFill>
            </a:endParaRPr>
          </a:p>
        </p:txBody>
      </p:sp>
      <p:sp>
        <p:nvSpPr>
          <p:cNvPr id="22" name="TextBox 4"/>
          <p:cNvSpPr txBox="1"/>
          <p:nvPr/>
        </p:nvSpPr>
        <p:spPr>
          <a:xfrm>
            <a:off x="3808730" y="3657600"/>
            <a:ext cx="858520" cy="460375"/>
          </a:xfrm>
          <a:prstGeom prst="rect">
            <a:avLst/>
          </a:prstGeom>
          <a:noFill/>
        </p:spPr>
        <p:txBody>
          <a:bodyPr wrap="square" rtlCol="0">
            <a:spAutoFit/>
          </a:bodyPr>
          <a:lstStyle>
            <a:defPPr/>
          </a:lstStyle>
          <a:p>
            <a:pPr/>
            <a:r>
              <a:rPr lang="zh-CN" altLang="en-US" sz="2400" b="1" smtClean="0"/>
              <a:t>特征</a:t>
            </a:r>
            <a:endParaRPr lang="zh-CN" altLang="en-US" sz="2400" b="1" smtClean="0"/>
          </a:p>
        </p:txBody>
      </p:sp>
      <p:sp>
        <p:nvSpPr>
          <p:cNvPr id="23" name="TextBox 4"/>
          <p:cNvSpPr txBox="1"/>
          <p:nvPr/>
        </p:nvSpPr>
        <p:spPr>
          <a:xfrm>
            <a:off x="4667250" y="3657600"/>
            <a:ext cx="7213600" cy="829945"/>
          </a:xfrm>
          <a:prstGeom prst="rect">
            <a:avLst/>
          </a:prstGeom>
          <a:noFill/>
        </p:spPr>
        <p:txBody>
          <a:bodyPr wrap="square" rtlCol="0">
            <a:spAutoFit/>
          </a:bodyPr>
          <a:lstStyle>
            <a:defPPr/>
          </a:lstStyle>
          <a:p>
            <a:pPr/>
            <a:r>
              <a:rPr lang="zh-CN" altLang="en-US" sz="2400" b="1" smtClean="0">
                <a:solidFill>
                  <a:srgbClr val="0000FF"/>
                </a:solidFill>
              </a:rPr>
              <a:t>皇帝（元首）：掌握国家大权，既是最高立法者，又是最高法官；</a:t>
            </a:r>
            <a:endParaRPr lang="zh-CN" altLang="en-US" sz="2400" b="1" smtClean="0">
              <a:solidFill>
                <a:srgbClr val="0000FF"/>
              </a:solidFill>
            </a:endParaRPr>
          </a:p>
        </p:txBody>
      </p:sp>
      <p:sp>
        <p:nvSpPr>
          <p:cNvPr id="24" name="左大括号 23"/>
          <p:cNvSpPr/>
          <p:nvPr/>
        </p:nvSpPr>
        <p:spPr>
          <a:xfrm>
            <a:off x="4536440" y="3657600"/>
            <a:ext cx="95885" cy="150876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25" name="TextBox 4"/>
          <p:cNvSpPr txBox="1"/>
          <p:nvPr/>
        </p:nvSpPr>
        <p:spPr>
          <a:xfrm>
            <a:off x="4667250" y="4551045"/>
            <a:ext cx="7213600" cy="460375"/>
          </a:xfrm>
          <a:prstGeom prst="rect">
            <a:avLst/>
          </a:prstGeom>
          <a:noFill/>
        </p:spPr>
        <p:txBody>
          <a:bodyPr wrap="square" rtlCol="0">
            <a:spAutoFit/>
          </a:bodyPr>
          <a:lstStyle>
            <a:defPPr/>
          </a:lstStyle>
          <a:p>
            <a:pPr/>
            <a:r>
              <a:rPr lang="zh-CN" altLang="en-US" sz="2400" b="1" smtClean="0">
                <a:solidFill>
                  <a:srgbClr val="0000FF"/>
                </a:solidFill>
              </a:rPr>
              <a:t>军队：听命于皇帝，是皇帝实行独裁的重要工具</a:t>
            </a:r>
            <a:endParaRPr lang="zh-CN" altLang="en-US" sz="2400" b="1" smtClean="0">
              <a:solidFill>
                <a:srgbClr val="0000FF"/>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linds(horizontal)">
                                      <p:cBhvr>
                                        <p:cTn id="7" dur="500"/>
                                        <p:tgtEl>
                                          <p:spTgt spid="1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blinds(horizontal)">
                                      <p:cBhvr>
                                        <p:cTn id="12" dur="500"/>
                                        <p:tgtEl>
                                          <p:spTgt spid="18"/>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blinds(horizontal)">
                                      <p:cBhvr>
                                        <p:cTn id="17" dur="500"/>
                                        <p:tgtEl>
                                          <p:spTgt spid="20"/>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blinds(horizontal)">
                                      <p:cBhvr>
                                        <p:cTn id="22" dur="500"/>
                                        <p:tgtEl>
                                          <p:spTgt spid="21"/>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blinds(horizontal)">
                                      <p:cBhvr>
                                        <p:cTn id="27" dur="500"/>
                                        <p:tgtEl>
                                          <p:spTgt spid="22"/>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24"/>
                                        </p:tgtEl>
                                        <p:attrNameLst>
                                          <p:attrName>style.visibility</p:attrName>
                                        </p:attrNameLst>
                                      </p:cBhvr>
                                      <p:to>
                                        <p:strVal val="visible"/>
                                      </p:to>
                                    </p:set>
                                    <p:animEffect transition="in" filter="blinds(horizontal)">
                                      <p:cBhvr>
                                        <p:cTn id="32" dur="500"/>
                                        <p:tgtEl>
                                          <p:spTgt spid="24"/>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blinds(horizontal)">
                                      <p:cBhvr>
                                        <p:cTn id="37" dur="500"/>
                                        <p:tgtEl>
                                          <p:spTgt spid="23"/>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25"/>
                                        </p:tgtEl>
                                        <p:attrNameLst>
                                          <p:attrName>style.visibility</p:attrName>
                                        </p:attrNameLst>
                                      </p:cBhvr>
                                      <p:to>
                                        <p:strVal val="visible"/>
                                      </p:to>
                                    </p:set>
                                    <p:animEffect transition="in" filter="blinds(horizontal)">
                                      <p:cBhvr>
                                        <p:cTn id="4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8" grpId="0"/>
      <p:bldP spid="20" grpId="0"/>
      <p:bldP spid="21" grpId="0"/>
      <p:bldP spid="22" grpId="0"/>
      <p:bldP spid="23" grpId="0"/>
      <p:bldP spid="24" grpId="0"/>
      <p:bldP spid="25"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Box 1"/>
          <p:cNvSpPr txBox="1"/>
          <p:nvPr/>
        </p:nvSpPr>
        <p:spPr>
          <a:xfrm>
            <a:off x="1905" y="1353185"/>
            <a:ext cx="551815" cy="4535805"/>
          </a:xfrm>
          <a:prstGeom prst="rect">
            <a:avLst/>
          </a:prstGeom>
          <a:noFill/>
        </p:spPr>
        <p:txBody>
          <a:bodyPr vert="eaVert" wrap="square" rtlCol="0">
            <a:spAutoFit/>
          </a:bodyPr>
          <a:lstStyle>
            <a:defPPr/>
          </a:lstStyle>
          <a:p>
            <a:pPr algn="ctr"/>
            <a:r>
              <a:rPr lang="zh-CN" altLang="en-US" sz="2400" b="1" smtClean="0"/>
              <a:t>西方政治体制的产生与演变</a:t>
            </a:r>
            <a:endParaRPr lang="zh-CN" altLang="en-US" sz="2400" b="1" smtClean="0"/>
          </a:p>
        </p:txBody>
      </p:sp>
      <p:sp>
        <p:nvSpPr>
          <p:cNvPr id="3" name="左大括号 2"/>
          <p:cNvSpPr/>
          <p:nvPr/>
        </p:nvSpPr>
        <p:spPr>
          <a:xfrm>
            <a:off x="429209" y="0"/>
            <a:ext cx="121297" cy="685800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4" name="TextBox 3"/>
          <p:cNvSpPr txBox="1"/>
          <p:nvPr/>
        </p:nvSpPr>
        <p:spPr>
          <a:xfrm>
            <a:off x="447870" y="214604"/>
            <a:ext cx="1287625" cy="1568450"/>
          </a:xfrm>
          <a:prstGeom prst="rect">
            <a:avLst/>
          </a:prstGeom>
          <a:noFill/>
        </p:spPr>
        <p:txBody>
          <a:bodyPr wrap="square" rtlCol="0">
            <a:spAutoFit/>
          </a:bodyPr>
          <a:lstStyle>
            <a:defPPr/>
          </a:lstStyle>
          <a:p>
            <a:pPr/>
            <a:r>
              <a:rPr lang="zh-CN" altLang="en-US" sz="2400" b="1" smtClean="0"/>
              <a:t>古希腊罗马的政治制度</a:t>
            </a:r>
            <a:endParaRPr lang="zh-CN" altLang="en-US" sz="2400" b="1" smtClean="0"/>
          </a:p>
        </p:txBody>
      </p:sp>
      <p:sp>
        <p:nvSpPr>
          <p:cNvPr id="5" name="TextBox 4"/>
          <p:cNvSpPr txBox="1"/>
          <p:nvPr/>
        </p:nvSpPr>
        <p:spPr>
          <a:xfrm>
            <a:off x="488549" y="2656283"/>
            <a:ext cx="1287625" cy="1198880"/>
          </a:xfrm>
          <a:prstGeom prst="rect">
            <a:avLst/>
          </a:prstGeom>
          <a:noFill/>
        </p:spPr>
        <p:txBody>
          <a:bodyPr wrap="square" rtlCol="0">
            <a:spAutoFit/>
          </a:bodyPr>
          <a:lstStyle>
            <a:defPPr/>
          </a:lstStyle>
          <a:p>
            <a:pPr/>
            <a:r>
              <a:rPr lang="zh-CN" altLang="en-US" sz="2400" b="1" smtClean="0"/>
              <a:t>中古欧洲的封建制度</a:t>
            </a:r>
            <a:endParaRPr lang="zh-CN" altLang="en-US" sz="2400" b="1" smtClean="0"/>
          </a:p>
        </p:txBody>
      </p:sp>
      <p:sp>
        <p:nvSpPr>
          <p:cNvPr id="6" name="TextBox 5"/>
          <p:cNvSpPr txBox="1"/>
          <p:nvPr/>
        </p:nvSpPr>
        <p:spPr>
          <a:xfrm>
            <a:off x="488303" y="4551343"/>
            <a:ext cx="1287625" cy="2306955"/>
          </a:xfrm>
          <a:prstGeom prst="rect">
            <a:avLst/>
          </a:prstGeom>
          <a:noFill/>
        </p:spPr>
        <p:txBody>
          <a:bodyPr wrap="square" rtlCol="0">
            <a:spAutoFit/>
          </a:bodyPr>
          <a:lstStyle>
            <a:defPPr/>
          </a:lstStyle>
          <a:p>
            <a:pPr/>
            <a:r>
              <a:rPr lang="zh-CN" altLang="en-US" sz="2400" b="1"/>
              <a:t>西方资本主义政治制度的产生与发展</a:t>
            </a:r>
            <a:endParaRPr lang="zh-CN" altLang="en-US" sz="2400" b="1"/>
          </a:p>
        </p:txBody>
      </p:sp>
      <p:sp>
        <p:nvSpPr>
          <p:cNvPr id="8" name="TextBox 6"/>
          <p:cNvSpPr txBox="1"/>
          <p:nvPr/>
        </p:nvSpPr>
        <p:spPr>
          <a:xfrm>
            <a:off x="488005" y="2656309"/>
            <a:ext cx="1287625" cy="1198880"/>
          </a:xfrm>
          <a:prstGeom prst="rect">
            <a:avLst/>
          </a:prstGeom>
          <a:noFill/>
        </p:spPr>
        <p:txBody>
          <a:bodyPr wrap="square" rtlCol="0">
            <a:spAutoFit/>
          </a:bodyPr>
          <a:lstStyle>
            <a:defPPr/>
          </a:lstStyle>
          <a:p>
            <a:pPr/>
            <a:r>
              <a:rPr lang="zh-CN" altLang="en-US" sz="2400" b="1" smtClean="0">
                <a:solidFill>
                  <a:srgbClr val="FF0000"/>
                </a:solidFill>
              </a:rPr>
              <a:t>中古欧洲的封建制度</a:t>
            </a:r>
            <a:endParaRPr lang="zh-CN" altLang="en-US" sz="2400" b="1" smtClean="0">
              <a:solidFill>
                <a:srgbClr val="FF0000"/>
              </a:solidFill>
            </a:endParaRPr>
          </a:p>
        </p:txBody>
      </p:sp>
      <p:sp>
        <p:nvSpPr>
          <p:cNvPr id="7" name="左大括号 6"/>
          <p:cNvSpPr/>
          <p:nvPr/>
        </p:nvSpPr>
        <p:spPr>
          <a:xfrm>
            <a:off x="1583690" y="1564005"/>
            <a:ext cx="76200" cy="372999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9" name="TextBox 3"/>
          <p:cNvSpPr txBox="1"/>
          <p:nvPr/>
        </p:nvSpPr>
        <p:spPr>
          <a:xfrm>
            <a:off x="1583690" y="1564005"/>
            <a:ext cx="1401445" cy="829945"/>
          </a:xfrm>
          <a:prstGeom prst="rect">
            <a:avLst/>
          </a:prstGeom>
          <a:noFill/>
        </p:spPr>
        <p:txBody>
          <a:bodyPr wrap="square" rtlCol="0">
            <a:spAutoFit/>
          </a:bodyPr>
          <a:lstStyle>
            <a:defPPr/>
          </a:lstStyle>
          <a:p>
            <a:pPr/>
            <a:r>
              <a:rPr lang="zh-CN" altLang="en-US" sz="2400" b="1" smtClean="0"/>
              <a:t>中古欧洲国家</a:t>
            </a:r>
            <a:endParaRPr lang="zh-CN" altLang="en-US" sz="2400" b="1" smtClean="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grpId="1"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dissolve">
                                      <p:cBhvr>
                                        <p:cTn id="7" dur="500"/>
                                        <p:tgtEl>
                                          <p:spTgt spid="8"/>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blinds(horizontal)">
                                      <p:cBhvr>
                                        <p:cTn id="1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1"/>
      <p:bldP spid="7" grpId="0"/>
      <p:bldP spid="9"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568546" y="569288"/>
            <a:ext cx="10744199" cy="2306955"/>
          </a:xfrm>
          <a:prstGeom prst="rect">
            <a:avLst/>
          </a:prstGeom>
          <a:solidFill>
            <a:schemeClr val="bg1"/>
          </a:solidFill>
          <a:ln>
            <a:solidFill>
              <a:srgbClr val="002060"/>
            </a:solidFill>
          </a:ln>
        </p:spPr>
        <p:txBody>
          <a:bodyPr wrap="square">
            <a:spAutoFit/>
          </a:bodyPr>
          <a:lstStyle>
            <a:defPPr/>
          </a:lstStyle>
          <a:p>
            <a:pPr>
              <a:lnSpc>
                <a:spcPct val="150000"/>
              </a:lnSpc>
              <a:buClr>
                <a:schemeClr val="bg1"/>
              </a:buClr>
            </a:pPr>
            <a:r>
              <a:rPr lang="zh-CN" altLang="en-US" sz="2400" b="1" smtClean="0">
                <a:latin typeface="华文中宋" panose="02010600040101010101" pitchFamily="2" charset="-122"/>
                <a:ea typeface="华文中宋" panose="02010600040101010101" pitchFamily="2" charset="-122"/>
              </a:rPr>
              <a:t>       中古西欧，以教皇为代表的教权体系与以国王为代表的王权体系同时存在于社会内部并发挥作用，它们之间既有对抗与制约，也存在合作与利用。......形成了政教分离的二元体制。   </a:t>
            </a:r>
            <a:endParaRPr lang="zh-CN" altLang="en-US" sz="2400" b="1" smtClean="0">
              <a:latin typeface="华文中宋" panose="02010600040101010101" pitchFamily="2" charset="-122"/>
              <a:ea typeface="华文中宋" panose="02010600040101010101" pitchFamily="2" charset="-122"/>
            </a:endParaRPr>
          </a:p>
          <a:p>
            <a:pPr algn="r">
              <a:lnSpc>
                <a:spcPct val="150000"/>
              </a:lnSpc>
              <a:buClr>
                <a:schemeClr val="bg1"/>
              </a:buClr>
            </a:pPr>
            <a:r>
              <a:rPr lang="zh-CN" altLang="en-US" sz="2400" b="1" smtClean="0">
                <a:latin typeface="华文中宋" panose="02010600040101010101" pitchFamily="2" charset="-122"/>
                <a:ea typeface="华文中宋" panose="02010600040101010101" pitchFamily="2" charset="-122"/>
              </a:rPr>
              <a:t> ——张巨斌《中古西欧多元社会结构的核心特征》</a:t>
            </a:r>
            <a:endParaRPr lang="zh-CN" altLang="en-US" sz="2400" b="1" smtClean="0">
              <a:latin typeface="华文中宋" panose="02010600040101010101" pitchFamily="2" charset="-122"/>
              <a:ea typeface="华文中宋" panose="02010600040101010101" pitchFamily="2" charset="-122"/>
            </a:endParaRPr>
          </a:p>
        </p:txBody>
      </p:sp>
      <p:pic>
        <p:nvPicPr>
          <p:cNvPr id="8" name="图片 7"/>
          <p:cNvPicPr>
            <a:picLocks noChangeAspect="1"/>
          </p:cNvPicPr>
          <p:nvPr/>
        </p:nvPicPr>
        <p:blipFill>
          <a:blip r:embed="rId2"/>
          <a:stretch>
            <a:fillRect/>
          </a:stretch>
        </p:blipFill>
        <p:spPr>
          <a:xfrm>
            <a:off x="1962150" y="3198495"/>
            <a:ext cx="7543165" cy="3315970"/>
          </a:xfrm>
          <a:prstGeom prst="rect">
            <a:avLst/>
          </a:prstGeom>
          <a:ln>
            <a:solidFill>
              <a:schemeClr val="tx1"/>
            </a:solidFill>
          </a:ln>
        </p:spPr>
      </p:pic>
    </p:spTree>
  </p:cSld>
  <p:clrMapOvr>
    <a:masterClrMapping/>
  </p:clrMapOvr>
  <p:transition/>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Box 1"/>
          <p:cNvSpPr txBox="1"/>
          <p:nvPr/>
        </p:nvSpPr>
        <p:spPr>
          <a:xfrm>
            <a:off x="1905" y="1353185"/>
            <a:ext cx="551815" cy="4535805"/>
          </a:xfrm>
          <a:prstGeom prst="rect">
            <a:avLst/>
          </a:prstGeom>
          <a:noFill/>
        </p:spPr>
        <p:txBody>
          <a:bodyPr vert="eaVert" wrap="square" rtlCol="0">
            <a:spAutoFit/>
          </a:bodyPr>
          <a:lstStyle>
            <a:defPPr/>
          </a:lstStyle>
          <a:p>
            <a:pPr algn="ctr"/>
            <a:r>
              <a:rPr lang="zh-CN" altLang="en-US" sz="2400" b="1" smtClean="0"/>
              <a:t>西方政治体制的产生与演变</a:t>
            </a:r>
            <a:endParaRPr lang="zh-CN" altLang="en-US" sz="2400" b="1" smtClean="0"/>
          </a:p>
        </p:txBody>
      </p:sp>
      <p:sp>
        <p:nvSpPr>
          <p:cNvPr id="3" name="左大括号 2"/>
          <p:cNvSpPr/>
          <p:nvPr/>
        </p:nvSpPr>
        <p:spPr>
          <a:xfrm>
            <a:off x="429209" y="0"/>
            <a:ext cx="121297" cy="685800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4" name="TextBox 3"/>
          <p:cNvSpPr txBox="1"/>
          <p:nvPr/>
        </p:nvSpPr>
        <p:spPr>
          <a:xfrm>
            <a:off x="447870" y="214604"/>
            <a:ext cx="1287625" cy="1568450"/>
          </a:xfrm>
          <a:prstGeom prst="rect">
            <a:avLst/>
          </a:prstGeom>
          <a:noFill/>
        </p:spPr>
        <p:txBody>
          <a:bodyPr wrap="square" rtlCol="0">
            <a:spAutoFit/>
          </a:bodyPr>
          <a:lstStyle>
            <a:defPPr/>
          </a:lstStyle>
          <a:p>
            <a:pPr/>
            <a:r>
              <a:rPr lang="zh-CN" altLang="en-US" sz="2400" b="1" smtClean="0"/>
              <a:t>古希腊罗马的政治制度</a:t>
            </a:r>
            <a:endParaRPr lang="zh-CN" altLang="en-US" sz="2400" b="1" smtClean="0"/>
          </a:p>
        </p:txBody>
      </p:sp>
      <p:sp>
        <p:nvSpPr>
          <p:cNvPr id="5" name="TextBox 4"/>
          <p:cNvSpPr txBox="1"/>
          <p:nvPr/>
        </p:nvSpPr>
        <p:spPr>
          <a:xfrm>
            <a:off x="488549" y="2656283"/>
            <a:ext cx="1287625" cy="1198880"/>
          </a:xfrm>
          <a:prstGeom prst="rect">
            <a:avLst/>
          </a:prstGeom>
          <a:noFill/>
        </p:spPr>
        <p:txBody>
          <a:bodyPr wrap="square" rtlCol="0">
            <a:spAutoFit/>
          </a:bodyPr>
          <a:lstStyle>
            <a:defPPr/>
          </a:lstStyle>
          <a:p>
            <a:pPr/>
            <a:r>
              <a:rPr lang="zh-CN" altLang="en-US" sz="2400" b="1" smtClean="0"/>
              <a:t>中古欧洲的封建制度</a:t>
            </a:r>
            <a:endParaRPr lang="zh-CN" altLang="en-US" sz="2400" b="1" smtClean="0"/>
          </a:p>
        </p:txBody>
      </p:sp>
      <p:sp>
        <p:nvSpPr>
          <p:cNvPr id="6" name="TextBox 5"/>
          <p:cNvSpPr txBox="1"/>
          <p:nvPr/>
        </p:nvSpPr>
        <p:spPr>
          <a:xfrm>
            <a:off x="488303" y="4551343"/>
            <a:ext cx="1287625" cy="2306955"/>
          </a:xfrm>
          <a:prstGeom prst="rect">
            <a:avLst/>
          </a:prstGeom>
          <a:noFill/>
        </p:spPr>
        <p:txBody>
          <a:bodyPr wrap="square" rtlCol="0">
            <a:spAutoFit/>
          </a:bodyPr>
          <a:lstStyle>
            <a:defPPr/>
          </a:lstStyle>
          <a:p>
            <a:pPr/>
            <a:r>
              <a:rPr lang="zh-CN" altLang="en-US" sz="2400" b="1"/>
              <a:t>西方资本主义政治制度的产生与发展</a:t>
            </a:r>
            <a:endParaRPr lang="zh-CN" altLang="en-US" sz="2400" b="1"/>
          </a:p>
        </p:txBody>
      </p:sp>
      <p:sp>
        <p:nvSpPr>
          <p:cNvPr id="8" name="TextBox 6"/>
          <p:cNvSpPr txBox="1"/>
          <p:nvPr/>
        </p:nvSpPr>
        <p:spPr>
          <a:xfrm>
            <a:off x="488005" y="2656309"/>
            <a:ext cx="1287625" cy="1198880"/>
          </a:xfrm>
          <a:prstGeom prst="rect">
            <a:avLst/>
          </a:prstGeom>
          <a:noFill/>
        </p:spPr>
        <p:txBody>
          <a:bodyPr wrap="square" rtlCol="0">
            <a:spAutoFit/>
          </a:bodyPr>
          <a:lstStyle>
            <a:defPPr/>
          </a:lstStyle>
          <a:p>
            <a:pPr/>
            <a:r>
              <a:rPr lang="zh-CN" altLang="en-US" sz="2400" b="1" smtClean="0">
                <a:solidFill>
                  <a:srgbClr val="FF0000"/>
                </a:solidFill>
              </a:rPr>
              <a:t>中古欧洲的封建制度</a:t>
            </a:r>
            <a:endParaRPr lang="zh-CN" altLang="en-US" sz="2400" b="1" smtClean="0">
              <a:solidFill>
                <a:srgbClr val="FF0000"/>
              </a:solidFill>
            </a:endParaRPr>
          </a:p>
        </p:txBody>
      </p:sp>
      <p:sp>
        <p:nvSpPr>
          <p:cNvPr id="7" name="左大括号 6"/>
          <p:cNvSpPr/>
          <p:nvPr/>
        </p:nvSpPr>
        <p:spPr>
          <a:xfrm>
            <a:off x="1583690" y="1564005"/>
            <a:ext cx="76200" cy="372999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9" name="TextBox 3"/>
          <p:cNvSpPr txBox="1"/>
          <p:nvPr/>
        </p:nvSpPr>
        <p:spPr>
          <a:xfrm>
            <a:off x="1659890" y="1564005"/>
            <a:ext cx="1401445" cy="829945"/>
          </a:xfrm>
          <a:prstGeom prst="rect">
            <a:avLst/>
          </a:prstGeom>
          <a:noFill/>
        </p:spPr>
        <p:txBody>
          <a:bodyPr wrap="square" rtlCol="0">
            <a:spAutoFit/>
          </a:bodyPr>
          <a:lstStyle>
            <a:defPPr/>
          </a:lstStyle>
          <a:p>
            <a:pPr/>
            <a:r>
              <a:rPr lang="zh-CN" altLang="en-US" sz="2400" b="1" smtClean="0"/>
              <a:t>中古欧洲国家</a:t>
            </a:r>
            <a:endParaRPr lang="zh-CN" altLang="en-US" sz="2400" b="1" smtClean="0"/>
          </a:p>
        </p:txBody>
      </p:sp>
      <p:sp>
        <p:nvSpPr>
          <p:cNvPr id="10" name="左大括号 9"/>
          <p:cNvSpPr/>
          <p:nvPr/>
        </p:nvSpPr>
        <p:spPr>
          <a:xfrm>
            <a:off x="2682240" y="1564005"/>
            <a:ext cx="160020" cy="2395855"/>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11" name="TextBox 3"/>
          <p:cNvSpPr txBox="1"/>
          <p:nvPr/>
        </p:nvSpPr>
        <p:spPr>
          <a:xfrm>
            <a:off x="2758440" y="1564005"/>
            <a:ext cx="1401445" cy="460375"/>
          </a:xfrm>
          <a:prstGeom prst="rect">
            <a:avLst/>
          </a:prstGeom>
          <a:noFill/>
        </p:spPr>
        <p:txBody>
          <a:bodyPr wrap="square" rtlCol="0">
            <a:spAutoFit/>
          </a:bodyPr>
          <a:lstStyle>
            <a:defPPr/>
          </a:lstStyle>
          <a:p>
            <a:pPr/>
            <a:r>
              <a:rPr lang="zh-CN" altLang="en-US" sz="2400" b="1" smtClean="0"/>
              <a:t>建立</a:t>
            </a:r>
            <a:endParaRPr lang="zh-CN" altLang="en-US" sz="2400" b="1" smtClean="0"/>
          </a:p>
        </p:txBody>
      </p:sp>
      <p:sp>
        <p:nvSpPr>
          <p:cNvPr id="12" name="TextBox 3"/>
          <p:cNvSpPr txBox="1"/>
          <p:nvPr/>
        </p:nvSpPr>
        <p:spPr>
          <a:xfrm>
            <a:off x="2758440" y="2393950"/>
            <a:ext cx="1401445" cy="460375"/>
          </a:xfrm>
          <a:prstGeom prst="rect">
            <a:avLst/>
          </a:prstGeom>
          <a:noFill/>
        </p:spPr>
        <p:txBody>
          <a:bodyPr wrap="square" rtlCol="0">
            <a:spAutoFit/>
          </a:bodyPr>
          <a:lstStyle>
            <a:defPPr/>
          </a:lstStyle>
          <a:p>
            <a:pPr/>
            <a:r>
              <a:rPr lang="zh-CN" altLang="en-US" sz="2400" b="1" smtClean="0"/>
              <a:t>发展</a:t>
            </a:r>
            <a:endParaRPr lang="zh-CN" altLang="en-US" sz="2400" b="1" smtClean="0"/>
          </a:p>
        </p:txBody>
      </p:sp>
      <p:sp>
        <p:nvSpPr>
          <p:cNvPr id="13" name="TextBox 3"/>
          <p:cNvSpPr txBox="1"/>
          <p:nvPr/>
        </p:nvSpPr>
        <p:spPr>
          <a:xfrm>
            <a:off x="2758440" y="3498850"/>
            <a:ext cx="1401445" cy="460375"/>
          </a:xfrm>
          <a:prstGeom prst="rect">
            <a:avLst/>
          </a:prstGeom>
          <a:noFill/>
        </p:spPr>
        <p:txBody>
          <a:bodyPr wrap="square" rtlCol="0">
            <a:spAutoFit/>
          </a:bodyPr>
          <a:lstStyle>
            <a:defPPr/>
          </a:lstStyle>
          <a:p>
            <a:pPr/>
            <a:r>
              <a:rPr lang="zh-CN" altLang="en-US" sz="2400" b="1" smtClean="0"/>
              <a:t>特征</a:t>
            </a:r>
            <a:endParaRPr lang="zh-CN" altLang="en-US" sz="2400" b="1" smtClean="0"/>
          </a:p>
        </p:txBody>
      </p:sp>
      <p:sp>
        <p:nvSpPr>
          <p:cNvPr id="14" name="TextBox 3"/>
          <p:cNvSpPr txBox="1"/>
          <p:nvPr/>
        </p:nvSpPr>
        <p:spPr>
          <a:xfrm>
            <a:off x="3688715" y="1564005"/>
            <a:ext cx="8023225" cy="460375"/>
          </a:xfrm>
          <a:prstGeom prst="rect">
            <a:avLst/>
          </a:prstGeom>
          <a:noFill/>
        </p:spPr>
        <p:txBody>
          <a:bodyPr wrap="square" rtlCol="0">
            <a:spAutoFit/>
          </a:bodyPr>
          <a:lstStyle>
            <a:defPPr/>
          </a:lstStyle>
          <a:p>
            <a:pPr/>
            <a:r>
              <a:rPr lang="zh-CN" altLang="en-US" sz="2400" b="1" smtClean="0">
                <a:solidFill>
                  <a:srgbClr val="0000FF"/>
                </a:solidFill>
              </a:rPr>
              <a:t>在罗马帝国的废墟和日耳曼王国的基础上建立</a:t>
            </a:r>
            <a:endParaRPr lang="zh-CN" altLang="en-US" sz="2400" b="1" smtClean="0">
              <a:solidFill>
                <a:srgbClr val="0000FF"/>
              </a:solidFill>
            </a:endParaRPr>
          </a:p>
        </p:txBody>
      </p:sp>
      <p:sp>
        <p:nvSpPr>
          <p:cNvPr id="15" name="TextBox 3"/>
          <p:cNvSpPr txBox="1"/>
          <p:nvPr/>
        </p:nvSpPr>
        <p:spPr>
          <a:xfrm>
            <a:off x="3688715" y="2209165"/>
            <a:ext cx="8023225" cy="829945"/>
          </a:xfrm>
          <a:prstGeom prst="rect">
            <a:avLst/>
          </a:prstGeom>
          <a:noFill/>
        </p:spPr>
        <p:txBody>
          <a:bodyPr wrap="square" rtlCol="0">
            <a:spAutoFit/>
          </a:bodyPr>
          <a:lstStyle>
            <a:defPPr/>
          </a:lstStyle>
          <a:p>
            <a:pPr/>
            <a:r>
              <a:rPr lang="zh-CN" altLang="en-US" sz="2400" b="1" smtClean="0">
                <a:solidFill>
                  <a:srgbClr val="0000FF"/>
                </a:solidFill>
              </a:rPr>
              <a:t>法兰克王国的查理一世一度建立起庞大帝国，查理一世死后，形成了法兰西、德意志、意大利三个主要国家的雏形</a:t>
            </a:r>
            <a:endParaRPr lang="zh-CN" altLang="en-US" sz="2400" b="1" smtClean="0">
              <a:solidFill>
                <a:srgbClr val="0000FF"/>
              </a:solidFill>
            </a:endParaRPr>
          </a:p>
        </p:txBody>
      </p:sp>
      <p:sp>
        <p:nvSpPr>
          <p:cNvPr id="16" name="左大括号 15"/>
          <p:cNvSpPr/>
          <p:nvPr/>
        </p:nvSpPr>
        <p:spPr>
          <a:xfrm>
            <a:off x="3612515" y="3223895"/>
            <a:ext cx="76200" cy="1010285"/>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17" name="TextBox 3"/>
          <p:cNvSpPr txBox="1"/>
          <p:nvPr/>
        </p:nvSpPr>
        <p:spPr>
          <a:xfrm>
            <a:off x="3688715" y="3280410"/>
            <a:ext cx="8023225" cy="460375"/>
          </a:xfrm>
          <a:prstGeom prst="rect">
            <a:avLst/>
          </a:prstGeom>
          <a:noFill/>
        </p:spPr>
        <p:txBody>
          <a:bodyPr wrap="square" rtlCol="0">
            <a:spAutoFit/>
          </a:bodyPr>
          <a:lstStyle>
            <a:defPPr/>
          </a:lstStyle>
          <a:p>
            <a:pPr/>
            <a:r>
              <a:rPr lang="zh-CN" altLang="en-US" sz="2400" b="1" smtClean="0">
                <a:solidFill>
                  <a:srgbClr val="0000FF"/>
                </a:solidFill>
              </a:rPr>
              <a:t>封君封臣为基本特征</a:t>
            </a:r>
            <a:endParaRPr lang="zh-CN" altLang="en-US" sz="2400" b="1" smtClean="0">
              <a:solidFill>
                <a:srgbClr val="0000FF"/>
              </a:solidFill>
            </a:endParaRPr>
          </a:p>
        </p:txBody>
      </p:sp>
      <p:sp>
        <p:nvSpPr>
          <p:cNvPr id="18" name="TextBox 3"/>
          <p:cNvSpPr txBox="1"/>
          <p:nvPr/>
        </p:nvSpPr>
        <p:spPr>
          <a:xfrm>
            <a:off x="3688715" y="3855085"/>
            <a:ext cx="6118225" cy="460375"/>
          </a:xfrm>
          <a:prstGeom prst="rect">
            <a:avLst/>
          </a:prstGeom>
          <a:noFill/>
        </p:spPr>
        <p:txBody>
          <a:bodyPr wrap="square" rtlCol="0">
            <a:spAutoFit/>
          </a:bodyPr>
          <a:lstStyle>
            <a:defPPr/>
          </a:lstStyle>
          <a:p>
            <a:pPr/>
            <a:r>
              <a:rPr lang="zh-CN" altLang="en-US" sz="2400" b="1" smtClean="0">
                <a:solidFill>
                  <a:srgbClr val="0000FF"/>
                </a:solidFill>
              </a:rPr>
              <a:t>王权和基督教长期并立，时有冲突</a:t>
            </a:r>
            <a:endParaRPr lang="zh-CN" altLang="en-US" sz="2400" b="1" smtClean="0">
              <a:solidFill>
                <a:srgbClr val="0000FF"/>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linds(horizontal)">
                                      <p:cBhvr>
                                        <p:cTn id="12" dur="500"/>
                                        <p:tgtEl>
                                          <p:spTgt spid="11"/>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linds(horizontal)">
                                      <p:cBhvr>
                                        <p:cTn id="17" dur="500"/>
                                        <p:tgtEl>
                                          <p:spTgt spid="14"/>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blinds(horizontal)">
                                      <p:cBhvr>
                                        <p:cTn id="22" dur="500"/>
                                        <p:tgtEl>
                                          <p:spTgt spid="12"/>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blinds(horizontal)">
                                      <p:cBhvr>
                                        <p:cTn id="27" dur="500"/>
                                        <p:tgtEl>
                                          <p:spTgt spid="15"/>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blinds(horizontal)">
                                      <p:cBhvr>
                                        <p:cTn id="32" dur="500"/>
                                        <p:tgtEl>
                                          <p:spTgt spid="13"/>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blinds(horizontal)">
                                      <p:cBhvr>
                                        <p:cTn id="37" dur="500"/>
                                        <p:tgtEl>
                                          <p:spTgt spid="16"/>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blinds(horizontal)">
                                      <p:cBhvr>
                                        <p:cTn id="42" dur="500"/>
                                        <p:tgtEl>
                                          <p:spTgt spid="17"/>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blinds(horizontal)">
                                      <p:cBhvr>
                                        <p:cTn id="4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P spid="14" grpId="0"/>
      <p:bldP spid="15" grpId="0"/>
      <p:bldP spid="16" grpId="0"/>
      <p:bldP spid="17" grpId="0"/>
      <p:bldP spid="18" grpId="0"/>
    </p:bld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Box 1"/>
          <p:cNvSpPr txBox="1"/>
          <p:nvPr/>
        </p:nvSpPr>
        <p:spPr>
          <a:xfrm>
            <a:off x="1905" y="1353185"/>
            <a:ext cx="551815" cy="4535805"/>
          </a:xfrm>
          <a:prstGeom prst="rect">
            <a:avLst/>
          </a:prstGeom>
          <a:noFill/>
        </p:spPr>
        <p:txBody>
          <a:bodyPr vert="eaVert" wrap="square" rtlCol="0">
            <a:spAutoFit/>
          </a:bodyPr>
          <a:lstStyle>
            <a:defPPr/>
          </a:lstStyle>
          <a:p>
            <a:pPr algn="ctr"/>
            <a:r>
              <a:rPr lang="zh-CN" altLang="en-US" sz="2400" b="1" smtClean="0"/>
              <a:t>西方政治体制的产生与演变</a:t>
            </a:r>
            <a:endParaRPr lang="zh-CN" altLang="en-US" sz="2400" b="1" smtClean="0"/>
          </a:p>
        </p:txBody>
      </p:sp>
      <p:sp>
        <p:nvSpPr>
          <p:cNvPr id="3" name="左大括号 2"/>
          <p:cNvSpPr/>
          <p:nvPr/>
        </p:nvSpPr>
        <p:spPr>
          <a:xfrm>
            <a:off x="429209" y="0"/>
            <a:ext cx="121297" cy="685800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4" name="TextBox 3"/>
          <p:cNvSpPr txBox="1"/>
          <p:nvPr/>
        </p:nvSpPr>
        <p:spPr>
          <a:xfrm>
            <a:off x="447870" y="214604"/>
            <a:ext cx="1287625" cy="1568450"/>
          </a:xfrm>
          <a:prstGeom prst="rect">
            <a:avLst/>
          </a:prstGeom>
          <a:noFill/>
        </p:spPr>
        <p:txBody>
          <a:bodyPr wrap="square" rtlCol="0">
            <a:spAutoFit/>
          </a:bodyPr>
          <a:lstStyle>
            <a:defPPr/>
          </a:lstStyle>
          <a:p>
            <a:pPr/>
            <a:r>
              <a:rPr lang="zh-CN" altLang="en-US" sz="2400" b="1" smtClean="0"/>
              <a:t>古希腊罗马的政治制度</a:t>
            </a:r>
            <a:endParaRPr lang="zh-CN" altLang="en-US" sz="2400" b="1" smtClean="0"/>
          </a:p>
        </p:txBody>
      </p:sp>
      <p:sp>
        <p:nvSpPr>
          <p:cNvPr id="5" name="TextBox 4"/>
          <p:cNvSpPr txBox="1"/>
          <p:nvPr/>
        </p:nvSpPr>
        <p:spPr>
          <a:xfrm>
            <a:off x="488549" y="2656283"/>
            <a:ext cx="1287625" cy="1198880"/>
          </a:xfrm>
          <a:prstGeom prst="rect">
            <a:avLst/>
          </a:prstGeom>
          <a:noFill/>
        </p:spPr>
        <p:txBody>
          <a:bodyPr wrap="square" rtlCol="0">
            <a:spAutoFit/>
          </a:bodyPr>
          <a:lstStyle>
            <a:defPPr/>
          </a:lstStyle>
          <a:p>
            <a:pPr/>
            <a:r>
              <a:rPr lang="zh-CN" altLang="en-US" sz="2400" b="1" smtClean="0"/>
              <a:t>中古欧洲的封建制度</a:t>
            </a:r>
            <a:endParaRPr lang="zh-CN" altLang="en-US" sz="2400" b="1" smtClean="0"/>
          </a:p>
        </p:txBody>
      </p:sp>
      <p:sp>
        <p:nvSpPr>
          <p:cNvPr id="6" name="TextBox 5"/>
          <p:cNvSpPr txBox="1"/>
          <p:nvPr/>
        </p:nvSpPr>
        <p:spPr>
          <a:xfrm>
            <a:off x="488303" y="4551343"/>
            <a:ext cx="1287625" cy="2306955"/>
          </a:xfrm>
          <a:prstGeom prst="rect">
            <a:avLst/>
          </a:prstGeom>
          <a:noFill/>
        </p:spPr>
        <p:txBody>
          <a:bodyPr wrap="square" rtlCol="0">
            <a:spAutoFit/>
          </a:bodyPr>
          <a:lstStyle>
            <a:defPPr/>
          </a:lstStyle>
          <a:p>
            <a:pPr/>
            <a:r>
              <a:rPr lang="zh-CN" altLang="en-US" sz="2400" b="1"/>
              <a:t>西方资本主义政治制度的产生与发展</a:t>
            </a:r>
            <a:endParaRPr lang="zh-CN" altLang="en-US" sz="2400" b="1"/>
          </a:p>
        </p:txBody>
      </p:sp>
      <p:sp>
        <p:nvSpPr>
          <p:cNvPr id="8" name="TextBox 6"/>
          <p:cNvSpPr txBox="1"/>
          <p:nvPr/>
        </p:nvSpPr>
        <p:spPr>
          <a:xfrm>
            <a:off x="488005" y="2656309"/>
            <a:ext cx="1287625" cy="1198880"/>
          </a:xfrm>
          <a:prstGeom prst="rect">
            <a:avLst/>
          </a:prstGeom>
          <a:noFill/>
        </p:spPr>
        <p:txBody>
          <a:bodyPr wrap="square" rtlCol="0">
            <a:spAutoFit/>
          </a:bodyPr>
          <a:lstStyle>
            <a:defPPr/>
          </a:lstStyle>
          <a:p>
            <a:pPr/>
            <a:r>
              <a:rPr lang="zh-CN" altLang="en-US" sz="2400" b="1" smtClean="0">
                <a:solidFill>
                  <a:srgbClr val="FF0000"/>
                </a:solidFill>
              </a:rPr>
              <a:t>中古欧洲的封建制度</a:t>
            </a:r>
            <a:endParaRPr lang="zh-CN" altLang="en-US" sz="2400" b="1" smtClean="0">
              <a:solidFill>
                <a:srgbClr val="FF0000"/>
              </a:solidFill>
            </a:endParaRPr>
          </a:p>
        </p:txBody>
      </p:sp>
      <p:sp>
        <p:nvSpPr>
          <p:cNvPr id="7" name="左大括号 6"/>
          <p:cNvSpPr/>
          <p:nvPr/>
        </p:nvSpPr>
        <p:spPr>
          <a:xfrm>
            <a:off x="1583690" y="1564005"/>
            <a:ext cx="76200" cy="372999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9" name="TextBox 3"/>
          <p:cNvSpPr txBox="1"/>
          <p:nvPr/>
        </p:nvSpPr>
        <p:spPr>
          <a:xfrm>
            <a:off x="1659890" y="1564005"/>
            <a:ext cx="1401445" cy="829945"/>
          </a:xfrm>
          <a:prstGeom prst="rect">
            <a:avLst/>
          </a:prstGeom>
          <a:noFill/>
        </p:spPr>
        <p:txBody>
          <a:bodyPr wrap="square" rtlCol="0">
            <a:spAutoFit/>
          </a:bodyPr>
          <a:lstStyle>
            <a:defPPr/>
          </a:lstStyle>
          <a:p>
            <a:pPr/>
            <a:r>
              <a:rPr lang="zh-CN" altLang="en-US" sz="2400" b="1" smtClean="0"/>
              <a:t>中古欧洲国家</a:t>
            </a:r>
            <a:endParaRPr lang="zh-CN" altLang="en-US" sz="2400" b="1" smtClean="0"/>
          </a:p>
        </p:txBody>
      </p:sp>
      <p:sp>
        <p:nvSpPr>
          <p:cNvPr id="12" name="TextBox 3"/>
          <p:cNvSpPr txBox="1"/>
          <p:nvPr/>
        </p:nvSpPr>
        <p:spPr>
          <a:xfrm>
            <a:off x="1735455" y="2763520"/>
            <a:ext cx="934720" cy="460375"/>
          </a:xfrm>
          <a:prstGeom prst="rect">
            <a:avLst/>
          </a:prstGeom>
          <a:noFill/>
        </p:spPr>
        <p:txBody>
          <a:bodyPr wrap="square" rtlCol="0">
            <a:spAutoFit/>
          </a:bodyPr>
          <a:lstStyle>
            <a:defPPr/>
          </a:lstStyle>
          <a:p>
            <a:pPr/>
            <a:r>
              <a:rPr lang="zh-CN" altLang="en-US" sz="2400" b="1" smtClean="0"/>
              <a:t>法国</a:t>
            </a:r>
            <a:endParaRPr lang="zh-CN" altLang="en-US" sz="2400" b="1" smtClean="0"/>
          </a:p>
        </p:txBody>
      </p:sp>
      <p:sp>
        <p:nvSpPr>
          <p:cNvPr id="19" name="左大括号 18"/>
          <p:cNvSpPr/>
          <p:nvPr/>
        </p:nvSpPr>
        <p:spPr>
          <a:xfrm>
            <a:off x="2593975" y="2513330"/>
            <a:ext cx="76200" cy="267462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20" name="TextBox 3"/>
          <p:cNvSpPr txBox="1"/>
          <p:nvPr/>
        </p:nvSpPr>
        <p:spPr>
          <a:xfrm>
            <a:off x="2758440" y="2513330"/>
            <a:ext cx="999490" cy="829945"/>
          </a:xfrm>
          <a:prstGeom prst="rect">
            <a:avLst/>
          </a:prstGeom>
          <a:noFill/>
        </p:spPr>
        <p:txBody>
          <a:bodyPr wrap="square" rtlCol="0">
            <a:spAutoFit/>
          </a:bodyPr>
          <a:lstStyle>
            <a:defPPr/>
          </a:lstStyle>
          <a:p>
            <a:pPr/>
            <a:r>
              <a:rPr lang="zh-CN" altLang="en-US" sz="2400" b="1" smtClean="0"/>
              <a:t>政治制度</a:t>
            </a:r>
            <a:endParaRPr lang="zh-CN" altLang="en-US" sz="2400" b="1" smtClean="0"/>
          </a:p>
        </p:txBody>
      </p:sp>
      <p:sp>
        <p:nvSpPr>
          <p:cNvPr id="21" name="TextBox 3"/>
          <p:cNvSpPr txBox="1"/>
          <p:nvPr/>
        </p:nvSpPr>
        <p:spPr>
          <a:xfrm>
            <a:off x="4006215" y="2698115"/>
            <a:ext cx="2726690" cy="460375"/>
          </a:xfrm>
          <a:prstGeom prst="rect">
            <a:avLst/>
          </a:prstGeom>
          <a:noFill/>
        </p:spPr>
        <p:txBody>
          <a:bodyPr wrap="square" rtlCol="0">
            <a:spAutoFit/>
          </a:bodyPr>
          <a:lstStyle>
            <a:defPPr/>
          </a:lstStyle>
          <a:p>
            <a:pPr/>
            <a:r>
              <a:rPr lang="zh-CN" altLang="en-US" sz="2400" b="1" smtClean="0">
                <a:solidFill>
                  <a:srgbClr val="0000FF"/>
                </a:solidFill>
              </a:rPr>
              <a:t>等级君主制</a:t>
            </a:r>
            <a:endParaRPr lang="zh-CN" altLang="en-US" sz="2400" b="1" smtClean="0">
              <a:solidFill>
                <a:srgbClr val="0000FF"/>
              </a:solidFill>
            </a:endParaRPr>
          </a:p>
        </p:txBody>
      </p:sp>
      <p:sp>
        <p:nvSpPr>
          <p:cNvPr id="22" name="TextBox 3"/>
          <p:cNvSpPr txBox="1"/>
          <p:nvPr/>
        </p:nvSpPr>
        <p:spPr>
          <a:xfrm>
            <a:off x="2758440" y="3510915"/>
            <a:ext cx="999490" cy="460375"/>
          </a:xfrm>
          <a:prstGeom prst="rect">
            <a:avLst/>
          </a:prstGeom>
          <a:noFill/>
        </p:spPr>
        <p:txBody>
          <a:bodyPr wrap="square" rtlCol="0">
            <a:spAutoFit/>
          </a:bodyPr>
          <a:lstStyle>
            <a:defPPr/>
          </a:lstStyle>
          <a:p>
            <a:pPr/>
            <a:r>
              <a:rPr lang="zh-CN" altLang="en-US" sz="2400" b="1" smtClean="0"/>
              <a:t>背景</a:t>
            </a:r>
            <a:endParaRPr lang="zh-CN" altLang="en-US" sz="2400" b="1" smtClean="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linds(horizontal)">
                                      <p:cBhvr>
                                        <p:cTn id="7" dur="500"/>
                                        <p:tgtEl>
                                          <p:spTgt spid="1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blinds(horizontal)">
                                      <p:cBhvr>
                                        <p:cTn id="12" dur="500"/>
                                        <p:tgtEl>
                                          <p:spTgt spid="19"/>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blinds(horizontal)">
                                      <p:cBhvr>
                                        <p:cTn id="17" dur="500"/>
                                        <p:tgtEl>
                                          <p:spTgt spid="20"/>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blinds(horizontal)">
                                      <p:cBhvr>
                                        <p:cTn id="22" dur="500"/>
                                        <p:tgtEl>
                                          <p:spTgt spid="21"/>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blinds(horizontal)">
                                      <p:cBhvr>
                                        <p:cTn id="2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9" grpId="0"/>
      <p:bldP spid="20" grpId="0"/>
      <p:bldP spid="21" grpId="0"/>
      <p:bldP spid="22" grpId="0"/>
    </p:bld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8"/>
          <p:cNvSpPr txBox="1"/>
          <p:nvPr/>
        </p:nvSpPr>
        <p:spPr>
          <a:xfrm>
            <a:off x="65405" y="409575"/>
            <a:ext cx="11814810" cy="2399665"/>
          </a:xfrm>
          <a:prstGeom prst="rect">
            <a:avLst/>
          </a:prstGeom>
          <a:solidFill>
            <a:schemeClr val="accent5">
              <a:lumMod val="40000"/>
              <a:lumOff val="60000"/>
            </a:schemeClr>
          </a:solidFill>
          <a:ln>
            <a:solidFill>
              <a:schemeClr val="accent3">
                <a:lumMod val="75000"/>
              </a:schemeClr>
            </a:solidFill>
          </a:ln>
        </p:spPr>
        <p:txBody>
          <a:bodyPr wrap="square" rtlCol="0" anchor="t">
            <a:spAutoFit/>
          </a:bodyPr>
          <a:lstStyle>
            <a:defPPr/>
          </a:lstStyle>
          <a:p>
            <a:pPr algn="just">
              <a:lnSpc>
                <a:spcPct val="125000"/>
              </a:lnSpc>
              <a:spcBef>
                <a:spcPct val="0"/>
              </a:spcBef>
              <a:spcAft>
                <a:spcPct val="0"/>
              </a:spcAft>
            </a:pPr>
            <a:r>
              <a:rPr lang="en-US" altLang="zh-CN" sz="2400" b="1">
                <a:solidFill>
                  <a:srgbClr val="C00000"/>
                </a:solidFill>
                <a:latin typeface="黑体" panose="02010609060101010101" pitchFamily="49" charset="-122"/>
                <a:ea typeface="黑体" panose="02010609060101010101" pitchFamily="49" charset="-122"/>
                <a:cs typeface="楷体" panose="02010609060101010101" charset="-122"/>
                <a:sym typeface="+mn-ea"/>
              </a:rPr>
              <a:t>    </a:t>
            </a:r>
            <a:r>
              <a:rPr sz="2400" b="1">
                <a:latin typeface="黑体" panose="02010609060101010101" pitchFamily="49" charset="-122"/>
                <a:ea typeface="黑体" panose="02010609060101010101" pitchFamily="49" charset="-122"/>
                <a:cs typeface="楷体" panose="02010609060101010101" charset="-122"/>
                <a:sym typeface="+mn-ea"/>
              </a:rPr>
              <a:t>由普遍的封君封臣关系而导致的封建割据制约了商业的发展，领主之间的私战导致了社会的不安定。因此，适应市场经济的发展的趋势，消除封建割据，在政治上实现国家统一，建立以王权为代表的中央集权的政府，是这一时期政治发展的重要内容。                                                                                                 </a:t>
            </a:r>
            <a:endParaRPr sz="2400" b="1">
              <a:latin typeface="黑体" pitchFamily="49" charset="-122"/>
              <a:ea typeface="黑体" pitchFamily="49" charset="-122"/>
              <a:cs typeface="楷体" panose="02010609060101010101" charset="-122"/>
              <a:sym typeface="+mn-ea"/>
            </a:endParaRPr>
          </a:p>
          <a:p>
            <a:pPr algn="just">
              <a:lnSpc>
                <a:spcPct val="125000"/>
              </a:lnSpc>
              <a:spcBef>
                <a:spcPct val="0"/>
              </a:spcBef>
              <a:spcAft>
                <a:spcPct val="0"/>
              </a:spcAft>
            </a:pPr>
            <a:r>
              <a:rPr sz="2400" b="1">
                <a:latin typeface="黑体" panose="02010609060101010101" pitchFamily="49" charset="-122"/>
                <a:ea typeface="黑体" panose="02010609060101010101" pitchFamily="49" charset="-122"/>
                <a:cs typeface="楷体" panose="02010609060101010101" charset="-122"/>
                <a:sym typeface="+mn-ea"/>
              </a:rPr>
              <a:t>                       </a:t>
            </a:r>
            <a:endParaRPr sz="2400" b="1">
              <a:latin typeface="黑体" panose="02010609060101010101" pitchFamily="49" charset="-122"/>
              <a:ea typeface="黑体" panose="02010609060101010101" pitchFamily="49" charset="-122"/>
              <a:cs typeface="楷体" panose="02010609060101010101" charset="-122"/>
              <a:sym typeface="+mn-ea"/>
            </a:endParaRPr>
          </a:p>
          <a:p>
            <a:pPr algn="r">
              <a:lnSpc>
                <a:spcPct val="125000"/>
              </a:lnSpc>
              <a:spcBef>
                <a:spcPct val="0"/>
              </a:spcBef>
              <a:spcAft>
                <a:spcPct val="0"/>
              </a:spcAft>
            </a:pPr>
            <a:r>
              <a:rPr sz="2400" b="1">
                <a:latin typeface="黑体" panose="02010609060101010101" pitchFamily="49" charset="-122"/>
                <a:ea typeface="黑体" panose="02010609060101010101" pitchFamily="49" charset="-122"/>
                <a:cs typeface="楷体" panose="02010609060101010101" charset="-122"/>
                <a:sym typeface="+mn-ea"/>
              </a:rPr>
              <a:t>                                         ——吕嘉《世界中世纪政治史》</a:t>
            </a:r>
            <a:endParaRPr sz="2400" b="1">
              <a:latin typeface="黑体" panose="02010609060101010101" pitchFamily="49" charset="-122"/>
              <a:ea typeface="黑体" panose="02010609060101010101" pitchFamily="49" charset="-122"/>
              <a:cs typeface="楷体" panose="02010609060101010101" charset="-122"/>
              <a:sym typeface="+mn-ea"/>
            </a:endParaRPr>
          </a:p>
        </p:txBody>
      </p:sp>
      <p:sp>
        <p:nvSpPr>
          <p:cNvPr id="3" name="矩形 2"/>
          <p:cNvSpPr>
            <a:spLocks noChangeArrowheads="1"/>
          </p:cNvSpPr>
          <p:nvPr/>
        </p:nvSpPr>
        <p:spPr bwMode="auto">
          <a:xfrm>
            <a:off x="-73660" y="3218815"/>
            <a:ext cx="11886565" cy="2838450"/>
          </a:xfrm>
          <a:prstGeom prst="rect">
            <a:avLst/>
          </a:prstGeom>
          <a:solidFill>
            <a:schemeClr val="bg2"/>
          </a:solidFill>
          <a:ln w="19050">
            <a:solidFill>
              <a:srgbClr val="FF0000"/>
            </a:solidFill>
            <a:miter lim="800000"/>
          </a:ln>
        </p:spPr>
        <p:txBody>
          <a:bodyPr wrap="square" lIns="68580" tIns="34290" rIns="68580" bIns="34290">
            <a:spAutoFit/>
          </a:bodyPr>
          <a:lstStyle>
            <a:defPPr/>
          </a:lstStyle>
          <a:p>
            <a:pPr>
              <a:lnSpc>
                <a:spcPct val="150000"/>
              </a:lnSpc>
            </a:pPr>
            <a:r>
              <a:rPr sz="2400" b="1" smtClean="0">
                <a:latin typeface="华文楷体" pitchFamily="2" charset="-122"/>
                <a:ea typeface="华文楷体" pitchFamily="2" charset="-122"/>
              </a:rPr>
              <a:t>罗马教皇格里高利七世在阐释教皇地位和权力时宣称：“一切王侯应仅向教皇一人行吻足礼。......他（教皇）有（上帝）所赋予废黜帝王之权。.......他有权解除人民向违反正义的统治者之效忠誓约。”   </a:t>
            </a:r>
            <a:endParaRPr sz="2400" b="1" smtClean="0">
              <a:latin typeface="华文楷体" pitchFamily="2" charset="-122"/>
              <a:ea typeface="华文楷体" pitchFamily="2" charset="-122"/>
            </a:endParaRPr>
          </a:p>
          <a:p>
            <a:pPr algn="r">
              <a:lnSpc>
                <a:spcPct val="150000"/>
              </a:lnSpc>
            </a:pPr>
            <a:r>
              <a:rPr sz="2400" b="1" smtClean="0">
                <a:latin typeface="华文楷体" pitchFamily="2" charset="-122"/>
                <a:ea typeface="华文楷体" pitchFamily="2" charset="-122"/>
              </a:rPr>
              <a:t>                                                                                           ——吕嘉《世界中世纪政治史》</a:t>
            </a:r>
            <a:endParaRPr sz="2400" b="1" smtClean="0">
              <a:latin typeface="华文楷体" pitchFamily="2" charset="-122"/>
              <a:ea typeface="华文楷体" pitchFamily="2" charset="-122"/>
            </a:endParaRPr>
          </a:p>
        </p:txBody>
      </p:sp>
      <p:sp>
        <p:nvSpPr>
          <p:cNvPr id="5" name="圆角矩形 4"/>
          <p:cNvSpPr/>
          <p:nvPr/>
        </p:nvSpPr>
        <p:spPr>
          <a:xfrm>
            <a:off x="950595" y="4601210"/>
            <a:ext cx="10045065" cy="810260"/>
          </a:xfrm>
          <a:prstGeom prst="roundRect">
            <a:avLst/>
          </a:prstGeom>
          <a:solidFill>
            <a:schemeClr val="accent4">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r>
              <a:rPr lang="zh-CN" altLang="en-US" sz="3600">
                <a:sym typeface="+mn-ea"/>
              </a:rPr>
              <a:t>在走向统一国家的过程中，王权与教会冲突不断</a:t>
            </a:r>
            <a:endParaRPr lang="zh-CN" altLang="en-US" sz="3600">
              <a:sym typeface="+mn-ea"/>
            </a:endParaRPr>
          </a:p>
        </p:txBody>
      </p:sp>
      <p:sp>
        <p:nvSpPr>
          <p:cNvPr id="6" name="圆角矩形 5"/>
          <p:cNvSpPr/>
          <p:nvPr/>
        </p:nvSpPr>
        <p:spPr>
          <a:xfrm>
            <a:off x="1530350" y="1122045"/>
            <a:ext cx="9107170" cy="772160"/>
          </a:xfrm>
          <a:prstGeom prst="roundRect">
            <a:avLst/>
          </a:prstGeom>
          <a:solidFill>
            <a:schemeClr val="accent4">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r>
              <a:rPr lang="zh-CN" altLang="en-US" sz="3600">
                <a:sym typeface="+mn-ea"/>
              </a:rPr>
              <a:t>欧洲的分裂割据状态阻碍了商品经济的发展</a:t>
            </a:r>
            <a:endParaRPr lang="zh-CN" altLang="en-US" sz="3600" b="1" smtClean="0">
              <a:latin typeface="黑体" panose="02010609060101010101" pitchFamily="49" charset="-122"/>
              <a:ea typeface="黑体" panose="02010609060101010101" pitchFamily="49" charset="-122"/>
              <a:cs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nodeType="clickPar">
                      <p:stCondLst>
                        <p:cond delay="indefinite"/>
                        <p:cond evt="onBegin" delay="0">
                          <p:tn val="7"/>
                        </p:cond>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nodeType="clickPar">
                      <p:stCondLst>
                        <p:cond delay="indefinite"/>
                        <p:cond evt="onBegin" delay="0">
                          <p:tn val="12"/>
                        </p:cond>
                      </p:stCondLst>
                      <p:childTnLst>
                        <p:par>
                          <p:cTn id="14" fill="hold" nodeType="afterGroup">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ox(in)">
                                      <p:cBhvr>
                                        <p:cTn id="17" dur="500"/>
                                        <p:tgtEl>
                                          <p:spTgt spid="6"/>
                                        </p:tgtEl>
                                      </p:cBhvr>
                                    </p:animEffect>
                                  </p:childTnLst>
                                </p:cTn>
                              </p:par>
                            </p:childTnLst>
                          </p:cTn>
                        </p:par>
                      </p:childTnLst>
                    </p:cTn>
                  </p:par>
                  <p:par>
                    <p:cTn id="18" fill="hold" nodeType="clickPar">
                      <p:stCondLst>
                        <p:cond delay="indefinite"/>
                        <p:cond evt="onBegin" delay="0">
                          <p:tn val="17"/>
                        </p:cond>
                      </p:stCondLst>
                      <p:childTnLst>
                        <p:par>
                          <p:cTn id="19" fill="hold" nodeType="afterGroup">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ox(in)">
                                      <p:cBhvr>
                                        <p:cTn id="2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P spid="6" grpId="0"/>
    </p:bld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Box 1"/>
          <p:cNvSpPr txBox="1"/>
          <p:nvPr/>
        </p:nvSpPr>
        <p:spPr>
          <a:xfrm>
            <a:off x="1905" y="1353185"/>
            <a:ext cx="551815" cy="4535805"/>
          </a:xfrm>
          <a:prstGeom prst="rect">
            <a:avLst/>
          </a:prstGeom>
          <a:noFill/>
        </p:spPr>
        <p:txBody>
          <a:bodyPr vert="eaVert" wrap="square" rtlCol="0">
            <a:spAutoFit/>
          </a:bodyPr>
          <a:lstStyle>
            <a:defPPr/>
          </a:lstStyle>
          <a:p>
            <a:pPr algn="ctr"/>
            <a:r>
              <a:rPr lang="zh-CN" altLang="en-US" sz="2400" b="1" smtClean="0"/>
              <a:t>西方政治体制的产生与演变</a:t>
            </a:r>
            <a:endParaRPr lang="zh-CN" altLang="en-US" sz="2400" b="1" smtClean="0"/>
          </a:p>
        </p:txBody>
      </p:sp>
      <p:sp>
        <p:nvSpPr>
          <p:cNvPr id="3" name="左大括号 2"/>
          <p:cNvSpPr/>
          <p:nvPr/>
        </p:nvSpPr>
        <p:spPr>
          <a:xfrm>
            <a:off x="429209" y="0"/>
            <a:ext cx="121297" cy="685800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4" name="TextBox 3"/>
          <p:cNvSpPr txBox="1"/>
          <p:nvPr/>
        </p:nvSpPr>
        <p:spPr>
          <a:xfrm>
            <a:off x="447870" y="214604"/>
            <a:ext cx="1287625" cy="1568450"/>
          </a:xfrm>
          <a:prstGeom prst="rect">
            <a:avLst/>
          </a:prstGeom>
          <a:noFill/>
        </p:spPr>
        <p:txBody>
          <a:bodyPr wrap="square" rtlCol="0">
            <a:spAutoFit/>
          </a:bodyPr>
          <a:lstStyle>
            <a:defPPr/>
          </a:lstStyle>
          <a:p>
            <a:pPr/>
            <a:r>
              <a:rPr lang="zh-CN" altLang="en-US" sz="2400" b="1" smtClean="0"/>
              <a:t>古希腊罗马的政治制度</a:t>
            </a:r>
            <a:endParaRPr lang="zh-CN" altLang="en-US" sz="2400" b="1" smtClean="0"/>
          </a:p>
        </p:txBody>
      </p:sp>
      <p:sp>
        <p:nvSpPr>
          <p:cNvPr id="5" name="TextBox 4"/>
          <p:cNvSpPr txBox="1"/>
          <p:nvPr/>
        </p:nvSpPr>
        <p:spPr>
          <a:xfrm>
            <a:off x="488549" y="2656283"/>
            <a:ext cx="1287625" cy="1198880"/>
          </a:xfrm>
          <a:prstGeom prst="rect">
            <a:avLst/>
          </a:prstGeom>
          <a:noFill/>
        </p:spPr>
        <p:txBody>
          <a:bodyPr wrap="square" rtlCol="0">
            <a:spAutoFit/>
          </a:bodyPr>
          <a:lstStyle>
            <a:defPPr/>
          </a:lstStyle>
          <a:p>
            <a:pPr/>
            <a:r>
              <a:rPr lang="zh-CN" altLang="en-US" sz="2400" b="1" smtClean="0"/>
              <a:t>中古欧洲的封建制度</a:t>
            </a:r>
            <a:endParaRPr lang="zh-CN" altLang="en-US" sz="2400" b="1" smtClean="0"/>
          </a:p>
        </p:txBody>
      </p:sp>
      <p:sp>
        <p:nvSpPr>
          <p:cNvPr id="6" name="TextBox 5"/>
          <p:cNvSpPr txBox="1"/>
          <p:nvPr/>
        </p:nvSpPr>
        <p:spPr>
          <a:xfrm>
            <a:off x="488303" y="4551343"/>
            <a:ext cx="1287625" cy="2306955"/>
          </a:xfrm>
          <a:prstGeom prst="rect">
            <a:avLst/>
          </a:prstGeom>
          <a:noFill/>
        </p:spPr>
        <p:txBody>
          <a:bodyPr wrap="square" rtlCol="0">
            <a:spAutoFit/>
          </a:bodyPr>
          <a:lstStyle>
            <a:defPPr/>
          </a:lstStyle>
          <a:p>
            <a:pPr/>
            <a:r>
              <a:rPr lang="zh-CN" altLang="en-US" sz="2400" b="1"/>
              <a:t>西方资本主义政治制度的产生与发展</a:t>
            </a:r>
            <a:endParaRPr lang="zh-CN" altLang="en-US" sz="2400" b="1"/>
          </a:p>
        </p:txBody>
      </p:sp>
      <p:sp>
        <p:nvSpPr>
          <p:cNvPr id="8" name="TextBox 6"/>
          <p:cNvSpPr txBox="1"/>
          <p:nvPr/>
        </p:nvSpPr>
        <p:spPr>
          <a:xfrm>
            <a:off x="488005" y="2656309"/>
            <a:ext cx="1287625" cy="1198880"/>
          </a:xfrm>
          <a:prstGeom prst="rect">
            <a:avLst/>
          </a:prstGeom>
          <a:noFill/>
        </p:spPr>
        <p:txBody>
          <a:bodyPr wrap="square" rtlCol="0">
            <a:spAutoFit/>
          </a:bodyPr>
          <a:lstStyle>
            <a:defPPr/>
          </a:lstStyle>
          <a:p>
            <a:pPr/>
            <a:r>
              <a:rPr lang="zh-CN" altLang="en-US" sz="2400" b="1" smtClean="0">
                <a:solidFill>
                  <a:srgbClr val="FF0000"/>
                </a:solidFill>
              </a:rPr>
              <a:t>中古欧洲的封建制度</a:t>
            </a:r>
            <a:endParaRPr lang="zh-CN" altLang="en-US" sz="2400" b="1" smtClean="0">
              <a:solidFill>
                <a:srgbClr val="FF0000"/>
              </a:solidFill>
            </a:endParaRPr>
          </a:p>
        </p:txBody>
      </p:sp>
      <p:sp>
        <p:nvSpPr>
          <p:cNvPr id="7" name="左大括号 6"/>
          <p:cNvSpPr/>
          <p:nvPr/>
        </p:nvSpPr>
        <p:spPr>
          <a:xfrm>
            <a:off x="1583690" y="1564005"/>
            <a:ext cx="76200" cy="372999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9" name="TextBox 3"/>
          <p:cNvSpPr txBox="1"/>
          <p:nvPr/>
        </p:nvSpPr>
        <p:spPr>
          <a:xfrm>
            <a:off x="1659890" y="1564005"/>
            <a:ext cx="1401445" cy="829945"/>
          </a:xfrm>
          <a:prstGeom prst="rect">
            <a:avLst/>
          </a:prstGeom>
          <a:noFill/>
        </p:spPr>
        <p:txBody>
          <a:bodyPr wrap="square" rtlCol="0">
            <a:spAutoFit/>
          </a:bodyPr>
          <a:lstStyle>
            <a:defPPr/>
          </a:lstStyle>
          <a:p>
            <a:pPr/>
            <a:r>
              <a:rPr lang="zh-CN" altLang="en-US" sz="2400" b="1" smtClean="0"/>
              <a:t>中古欧洲国家</a:t>
            </a:r>
            <a:endParaRPr lang="zh-CN" altLang="en-US" sz="2400" b="1" smtClean="0"/>
          </a:p>
        </p:txBody>
      </p:sp>
      <p:sp>
        <p:nvSpPr>
          <p:cNvPr id="12" name="TextBox 3"/>
          <p:cNvSpPr txBox="1"/>
          <p:nvPr/>
        </p:nvSpPr>
        <p:spPr>
          <a:xfrm>
            <a:off x="1735455" y="2763520"/>
            <a:ext cx="934720" cy="460375"/>
          </a:xfrm>
          <a:prstGeom prst="rect">
            <a:avLst/>
          </a:prstGeom>
          <a:noFill/>
        </p:spPr>
        <p:txBody>
          <a:bodyPr wrap="square" rtlCol="0">
            <a:spAutoFit/>
          </a:bodyPr>
          <a:lstStyle>
            <a:defPPr/>
          </a:lstStyle>
          <a:p>
            <a:pPr/>
            <a:r>
              <a:rPr lang="zh-CN" altLang="en-US" sz="2400" b="1" smtClean="0"/>
              <a:t>法国</a:t>
            </a:r>
            <a:endParaRPr lang="zh-CN" altLang="en-US" sz="2400" b="1" smtClean="0"/>
          </a:p>
        </p:txBody>
      </p:sp>
      <p:sp>
        <p:nvSpPr>
          <p:cNvPr id="19" name="左大括号 18"/>
          <p:cNvSpPr/>
          <p:nvPr/>
        </p:nvSpPr>
        <p:spPr>
          <a:xfrm>
            <a:off x="2593975" y="2513330"/>
            <a:ext cx="76200" cy="4074795"/>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20" name="TextBox 3"/>
          <p:cNvSpPr txBox="1"/>
          <p:nvPr/>
        </p:nvSpPr>
        <p:spPr>
          <a:xfrm>
            <a:off x="2758440" y="2513330"/>
            <a:ext cx="999490" cy="829945"/>
          </a:xfrm>
          <a:prstGeom prst="rect">
            <a:avLst/>
          </a:prstGeom>
          <a:noFill/>
        </p:spPr>
        <p:txBody>
          <a:bodyPr wrap="square" rtlCol="0">
            <a:spAutoFit/>
          </a:bodyPr>
          <a:lstStyle>
            <a:defPPr/>
          </a:lstStyle>
          <a:p>
            <a:pPr/>
            <a:r>
              <a:rPr lang="zh-CN" altLang="en-US" sz="2400" b="1" smtClean="0"/>
              <a:t>政治制度</a:t>
            </a:r>
            <a:endParaRPr lang="zh-CN" altLang="en-US" sz="2400" b="1" smtClean="0"/>
          </a:p>
        </p:txBody>
      </p:sp>
      <p:sp>
        <p:nvSpPr>
          <p:cNvPr id="21" name="TextBox 3"/>
          <p:cNvSpPr txBox="1"/>
          <p:nvPr/>
        </p:nvSpPr>
        <p:spPr>
          <a:xfrm>
            <a:off x="3996690" y="2698115"/>
            <a:ext cx="2726690" cy="460375"/>
          </a:xfrm>
          <a:prstGeom prst="rect">
            <a:avLst/>
          </a:prstGeom>
          <a:noFill/>
        </p:spPr>
        <p:txBody>
          <a:bodyPr wrap="square" rtlCol="0">
            <a:spAutoFit/>
          </a:bodyPr>
          <a:lstStyle>
            <a:defPPr/>
          </a:lstStyle>
          <a:p>
            <a:pPr/>
            <a:r>
              <a:rPr lang="zh-CN" altLang="en-US" sz="2400" b="1" smtClean="0">
                <a:solidFill>
                  <a:srgbClr val="0000FF"/>
                </a:solidFill>
              </a:rPr>
              <a:t>等级君主制</a:t>
            </a:r>
            <a:endParaRPr lang="zh-CN" altLang="en-US" sz="2400" b="1" smtClean="0">
              <a:solidFill>
                <a:srgbClr val="0000FF"/>
              </a:solidFill>
            </a:endParaRPr>
          </a:p>
        </p:txBody>
      </p:sp>
      <p:sp>
        <p:nvSpPr>
          <p:cNvPr id="22" name="TextBox 3"/>
          <p:cNvSpPr txBox="1"/>
          <p:nvPr/>
        </p:nvSpPr>
        <p:spPr>
          <a:xfrm>
            <a:off x="2758440" y="3510915"/>
            <a:ext cx="999490" cy="460375"/>
          </a:xfrm>
          <a:prstGeom prst="rect">
            <a:avLst/>
          </a:prstGeom>
          <a:noFill/>
        </p:spPr>
        <p:txBody>
          <a:bodyPr wrap="square" rtlCol="0">
            <a:spAutoFit/>
          </a:bodyPr>
          <a:lstStyle>
            <a:defPPr/>
          </a:lstStyle>
          <a:p>
            <a:pPr/>
            <a:r>
              <a:rPr lang="zh-CN" altLang="en-US" sz="2400" b="1" smtClean="0"/>
              <a:t>背景</a:t>
            </a:r>
            <a:endParaRPr lang="zh-CN" altLang="en-US" sz="2400" b="1" smtClean="0"/>
          </a:p>
        </p:txBody>
      </p:sp>
      <p:sp>
        <p:nvSpPr>
          <p:cNvPr id="10" name="左大括号 9"/>
          <p:cNvSpPr/>
          <p:nvPr/>
        </p:nvSpPr>
        <p:spPr>
          <a:xfrm>
            <a:off x="3533775" y="3343275"/>
            <a:ext cx="76200" cy="939165"/>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11" name="TextBox 3"/>
          <p:cNvSpPr txBox="1"/>
          <p:nvPr/>
        </p:nvSpPr>
        <p:spPr>
          <a:xfrm>
            <a:off x="3533775" y="3343275"/>
            <a:ext cx="7884160" cy="460375"/>
          </a:xfrm>
          <a:prstGeom prst="rect">
            <a:avLst/>
          </a:prstGeom>
          <a:noFill/>
        </p:spPr>
        <p:txBody>
          <a:bodyPr wrap="square" rtlCol="0">
            <a:spAutoFit/>
          </a:bodyPr>
          <a:lstStyle>
            <a:defPPr/>
          </a:lstStyle>
          <a:p>
            <a:pPr/>
            <a:r>
              <a:rPr lang="zh-CN" altLang="en-US" sz="2400" b="1" smtClean="0">
                <a:solidFill>
                  <a:srgbClr val="0000FF"/>
                </a:solidFill>
              </a:rPr>
              <a:t>欧洲的分裂割据状态阻碍了商品经济的发展</a:t>
            </a:r>
            <a:endParaRPr lang="zh-CN" altLang="en-US" sz="2400" b="1" smtClean="0">
              <a:solidFill>
                <a:srgbClr val="0000FF"/>
              </a:solidFill>
            </a:endParaRPr>
          </a:p>
        </p:txBody>
      </p:sp>
      <p:sp>
        <p:nvSpPr>
          <p:cNvPr id="13" name="TextBox 3"/>
          <p:cNvSpPr txBox="1"/>
          <p:nvPr/>
        </p:nvSpPr>
        <p:spPr>
          <a:xfrm>
            <a:off x="3567430" y="3855085"/>
            <a:ext cx="7816850" cy="460375"/>
          </a:xfrm>
          <a:prstGeom prst="rect">
            <a:avLst/>
          </a:prstGeom>
          <a:noFill/>
        </p:spPr>
        <p:txBody>
          <a:bodyPr wrap="square" rtlCol="0">
            <a:spAutoFit/>
          </a:bodyPr>
          <a:lstStyle>
            <a:defPPr/>
          </a:lstStyle>
          <a:p>
            <a:pPr/>
            <a:r>
              <a:rPr lang="zh-CN" altLang="en-US" sz="2400" b="1" smtClean="0">
                <a:solidFill>
                  <a:srgbClr val="0000FF"/>
                </a:solidFill>
              </a:rPr>
              <a:t>在走向统一国家的过程中，王权与教会冲突不断</a:t>
            </a:r>
            <a:endParaRPr lang="zh-CN" altLang="en-US" sz="2400" b="1" smtClean="0">
              <a:solidFill>
                <a:srgbClr val="0000FF"/>
              </a:solidFill>
            </a:endParaRPr>
          </a:p>
        </p:txBody>
      </p:sp>
      <p:sp>
        <p:nvSpPr>
          <p:cNvPr id="14" name="TextBox 3"/>
          <p:cNvSpPr txBox="1"/>
          <p:nvPr/>
        </p:nvSpPr>
        <p:spPr>
          <a:xfrm>
            <a:off x="2758440" y="4373245"/>
            <a:ext cx="999490" cy="460375"/>
          </a:xfrm>
          <a:prstGeom prst="rect">
            <a:avLst/>
          </a:prstGeom>
          <a:noFill/>
        </p:spPr>
        <p:txBody>
          <a:bodyPr wrap="square" rtlCol="0">
            <a:spAutoFit/>
          </a:bodyPr>
          <a:lstStyle>
            <a:defPPr/>
          </a:lstStyle>
          <a:p>
            <a:pPr/>
            <a:r>
              <a:rPr lang="zh-CN" altLang="en-US" sz="2400" b="1" smtClean="0"/>
              <a:t>组成</a:t>
            </a:r>
            <a:endParaRPr lang="zh-CN" altLang="en-US" sz="2400" b="1" smtClean="0"/>
          </a:p>
        </p:txBody>
      </p:sp>
      <p:sp>
        <p:nvSpPr>
          <p:cNvPr id="15" name="TextBox 3"/>
          <p:cNvSpPr txBox="1"/>
          <p:nvPr/>
        </p:nvSpPr>
        <p:spPr>
          <a:xfrm>
            <a:off x="2758440" y="4950460"/>
            <a:ext cx="999490" cy="460375"/>
          </a:xfrm>
          <a:prstGeom prst="rect">
            <a:avLst/>
          </a:prstGeom>
          <a:noFill/>
        </p:spPr>
        <p:txBody>
          <a:bodyPr wrap="square" rtlCol="0">
            <a:spAutoFit/>
          </a:bodyPr>
          <a:lstStyle>
            <a:defPPr/>
          </a:lstStyle>
          <a:p>
            <a:pPr/>
            <a:r>
              <a:rPr lang="zh-CN" altLang="en-US" sz="2400" b="1" smtClean="0"/>
              <a:t>结果</a:t>
            </a:r>
            <a:endParaRPr lang="zh-CN" altLang="en-US" sz="2400" b="1" smtClean="0"/>
          </a:p>
        </p:txBody>
      </p:sp>
      <p:sp>
        <p:nvSpPr>
          <p:cNvPr id="16" name="TextBox 3"/>
          <p:cNvSpPr txBox="1"/>
          <p:nvPr/>
        </p:nvSpPr>
        <p:spPr>
          <a:xfrm>
            <a:off x="3881120" y="4373245"/>
            <a:ext cx="6621780" cy="460375"/>
          </a:xfrm>
          <a:prstGeom prst="rect">
            <a:avLst/>
          </a:prstGeom>
          <a:noFill/>
        </p:spPr>
        <p:txBody>
          <a:bodyPr wrap="square" rtlCol="0">
            <a:spAutoFit/>
          </a:bodyPr>
          <a:lstStyle>
            <a:defPPr/>
          </a:lstStyle>
          <a:p>
            <a:pPr/>
            <a:r>
              <a:rPr lang="zh-CN" altLang="en-US" sz="2400" b="1" smtClean="0">
                <a:solidFill>
                  <a:srgbClr val="0000FF"/>
                </a:solidFill>
              </a:rPr>
              <a:t>由教士、贵族、城市代表组成</a:t>
            </a:r>
            <a:endParaRPr lang="zh-CN" altLang="en-US" sz="2400" b="1" smtClean="0">
              <a:solidFill>
                <a:srgbClr val="0000FF"/>
              </a:solidFill>
            </a:endParaRPr>
          </a:p>
        </p:txBody>
      </p:sp>
      <p:sp>
        <p:nvSpPr>
          <p:cNvPr id="17" name="TextBox 3"/>
          <p:cNvSpPr txBox="1"/>
          <p:nvPr/>
        </p:nvSpPr>
        <p:spPr>
          <a:xfrm>
            <a:off x="3609340" y="4950460"/>
            <a:ext cx="8271510" cy="460375"/>
          </a:xfrm>
          <a:prstGeom prst="rect">
            <a:avLst/>
          </a:prstGeom>
          <a:noFill/>
        </p:spPr>
        <p:txBody>
          <a:bodyPr wrap="square" rtlCol="0">
            <a:spAutoFit/>
          </a:bodyPr>
          <a:lstStyle>
            <a:defPPr/>
          </a:lstStyle>
          <a:p>
            <a:pPr/>
            <a:r>
              <a:rPr lang="zh-CN" altLang="en-US" sz="2400" b="1" smtClean="0">
                <a:solidFill>
                  <a:srgbClr val="0000FF"/>
                </a:solidFill>
              </a:rPr>
              <a:t>三级会议支持国王，反对教皇，确立了国王有权征税的原则</a:t>
            </a:r>
            <a:endParaRPr lang="zh-CN" altLang="en-US" sz="2400" b="1" smtClean="0">
              <a:solidFill>
                <a:srgbClr val="0000FF"/>
              </a:solidFill>
            </a:endParaRPr>
          </a:p>
        </p:txBody>
      </p:sp>
      <p:sp>
        <p:nvSpPr>
          <p:cNvPr id="18" name="TextBox 3"/>
          <p:cNvSpPr txBox="1"/>
          <p:nvPr/>
        </p:nvSpPr>
        <p:spPr>
          <a:xfrm>
            <a:off x="2758440" y="5821045"/>
            <a:ext cx="999490" cy="460375"/>
          </a:xfrm>
          <a:prstGeom prst="rect">
            <a:avLst/>
          </a:prstGeom>
          <a:noFill/>
        </p:spPr>
        <p:txBody>
          <a:bodyPr wrap="square" rtlCol="0">
            <a:spAutoFit/>
          </a:bodyPr>
          <a:lstStyle>
            <a:defPPr/>
          </a:lstStyle>
          <a:p>
            <a:pPr/>
            <a:r>
              <a:rPr lang="zh-CN" altLang="en-US" sz="2400" b="1" smtClean="0"/>
              <a:t>意义</a:t>
            </a:r>
            <a:endParaRPr lang="zh-CN" altLang="en-US" sz="2400" b="1" smtClean="0"/>
          </a:p>
        </p:txBody>
      </p:sp>
      <p:sp>
        <p:nvSpPr>
          <p:cNvPr id="23" name="左大括号 22"/>
          <p:cNvSpPr/>
          <p:nvPr/>
        </p:nvSpPr>
        <p:spPr>
          <a:xfrm>
            <a:off x="3567430" y="5527675"/>
            <a:ext cx="76200" cy="1186815"/>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sp>
        <p:nvSpPr>
          <p:cNvPr id="24" name="TextBox 3"/>
          <p:cNvSpPr txBox="1"/>
          <p:nvPr/>
        </p:nvSpPr>
        <p:spPr>
          <a:xfrm>
            <a:off x="3609340" y="5527675"/>
            <a:ext cx="8271510" cy="460375"/>
          </a:xfrm>
          <a:prstGeom prst="rect">
            <a:avLst/>
          </a:prstGeom>
          <a:noFill/>
        </p:spPr>
        <p:txBody>
          <a:bodyPr wrap="square" rtlCol="0">
            <a:spAutoFit/>
          </a:bodyPr>
          <a:lstStyle>
            <a:defPPr/>
          </a:lstStyle>
          <a:p>
            <a:pPr/>
            <a:r>
              <a:rPr lang="zh-CN" altLang="en-US" sz="2400" b="1" smtClean="0">
                <a:solidFill>
                  <a:srgbClr val="0000FF"/>
                </a:solidFill>
              </a:rPr>
              <a:t>三级会议的召开，标志着法国进入等级君主制阶段</a:t>
            </a:r>
            <a:endParaRPr lang="zh-CN" altLang="en-US" sz="2400" b="1" smtClean="0">
              <a:solidFill>
                <a:srgbClr val="0000FF"/>
              </a:solidFill>
            </a:endParaRPr>
          </a:p>
        </p:txBody>
      </p:sp>
      <p:sp>
        <p:nvSpPr>
          <p:cNvPr id="25" name="TextBox 3"/>
          <p:cNvSpPr txBox="1"/>
          <p:nvPr/>
        </p:nvSpPr>
        <p:spPr>
          <a:xfrm>
            <a:off x="3609340" y="6047105"/>
            <a:ext cx="8271510" cy="829945"/>
          </a:xfrm>
          <a:prstGeom prst="rect">
            <a:avLst/>
          </a:prstGeom>
          <a:noFill/>
        </p:spPr>
        <p:txBody>
          <a:bodyPr wrap="square" rtlCol="0">
            <a:spAutoFit/>
          </a:bodyPr>
          <a:lstStyle>
            <a:defPPr/>
          </a:lstStyle>
          <a:p>
            <a:pPr/>
            <a:r>
              <a:rPr lang="zh-CN" altLang="en-US" sz="2400" b="1" smtClean="0">
                <a:solidFill>
                  <a:srgbClr val="0000FF"/>
                </a:solidFill>
              </a:rPr>
              <a:t>国王与贵族、教士、市民通过三级会议相互合作，进一步强化了王权</a:t>
            </a:r>
            <a:endParaRPr lang="zh-CN" altLang="en-US" sz="2400" b="1" smtClean="0">
              <a:solidFill>
                <a:srgbClr val="0000FF"/>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linds(horizontal)">
                                      <p:cBhvr>
                                        <p:cTn id="12" dur="500"/>
                                        <p:tgtEl>
                                          <p:spTgt spid="11"/>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blinds(horizontal)">
                                      <p:cBhvr>
                                        <p:cTn id="17" dur="500"/>
                                        <p:tgtEl>
                                          <p:spTgt spid="13"/>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blinds(horizontal)">
                                      <p:cBhvr>
                                        <p:cTn id="22" dur="500"/>
                                        <p:tgtEl>
                                          <p:spTgt spid="14"/>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blinds(horizontal)">
                                      <p:cBhvr>
                                        <p:cTn id="27" dur="500"/>
                                        <p:tgtEl>
                                          <p:spTgt spid="16"/>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blinds(horizontal)">
                                      <p:cBhvr>
                                        <p:cTn id="32" dur="500"/>
                                        <p:tgtEl>
                                          <p:spTgt spid="15"/>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blinds(horizontal)">
                                      <p:cBhvr>
                                        <p:cTn id="37" dur="500"/>
                                        <p:tgtEl>
                                          <p:spTgt spid="17"/>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blinds(horizontal)">
                                      <p:cBhvr>
                                        <p:cTn id="42" dur="500"/>
                                        <p:tgtEl>
                                          <p:spTgt spid="18"/>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23"/>
                                        </p:tgtEl>
                                        <p:attrNameLst>
                                          <p:attrName>style.visibility</p:attrName>
                                        </p:attrNameLst>
                                      </p:cBhvr>
                                      <p:to>
                                        <p:strVal val="visible"/>
                                      </p:to>
                                    </p:set>
                                    <p:animEffect transition="in" filter="blinds(horizontal)">
                                      <p:cBhvr>
                                        <p:cTn id="47" dur="500"/>
                                        <p:tgtEl>
                                          <p:spTgt spid="23"/>
                                        </p:tgtEl>
                                      </p:cBhvr>
                                    </p:animEffect>
                                  </p:childTnLst>
                                </p:cTn>
                              </p:par>
                            </p:childTnLst>
                          </p:cTn>
                        </p:par>
                      </p:childTnLst>
                    </p:cTn>
                  </p:par>
                  <p:par>
                    <p:cTn id="48" fill="hold" nodeType="clickPar">
                      <p:stCondLst>
                        <p:cond delay="indefinite"/>
                      </p:stCondLst>
                      <p:childTnLst>
                        <p:par>
                          <p:cTn id="49" fill="hold" nodeType="afterGroup">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24"/>
                                        </p:tgtEl>
                                        <p:attrNameLst>
                                          <p:attrName>style.visibility</p:attrName>
                                        </p:attrNameLst>
                                      </p:cBhvr>
                                      <p:to>
                                        <p:strVal val="visible"/>
                                      </p:to>
                                    </p:set>
                                    <p:animEffect transition="in" filter="blinds(horizontal)">
                                      <p:cBhvr>
                                        <p:cTn id="52" dur="500"/>
                                        <p:tgtEl>
                                          <p:spTgt spid="24"/>
                                        </p:tgtEl>
                                      </p:cBhvr>
                                    </p:animEffect>
                                  </p:childTnLst>
                                </p:cTn>
                              </p:par>
                            </p:childTnLst>
                          </p:cTn>
                        </p:par>
                      </p:childTnLst>
                    </p:cTn>
                  </p:par>
                  <p:par>
                    <p:cTn id="53" fill="hold" nodeType="clickPar">
                      <p:stCondLst>
                        <p:cond delay="indefinite"/>
                      </p:stCondLst>
                      <p:childTnLst>
                        <p:par>
                          <p:cTn id="54" fill="hold" nodeType="afterGroup">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25"/>
                                        </p:tgtEl>
                                        <p:attrNameLst>
                                          <p:attrName>style.visibility</p:attrName>
                                        </p:attrNameLst>
                                      </p:cBhvr>
                                      <p:to>
                                        <p:strVal val="visible"/>
                                      </p:to>
                                    </p:set>
                                    <p:animEffect transition="in" filter="blinds(horizontal)">
                                      <p:cBhvr>
                                        <p:cTn id="5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3" grpId="0"/>
      <p:bldP spid="14" grpId="0"/>
      <p:bldP spid="15" grpId="0"/>
      <p:bldP spid="16" grpId="0"/>
      <p:bldP spid="17" grpId="0"/>
      <p:bldP spid="18" grpId="0"/>
      <p:bldP spid="23" grpId="0"/>
      <p:bldP spid="24" grpId="0"/>
      <p:bldP spid="25" grpId="0"/>
    </p:bldLs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167201" y="257309"/>
            <a:ext cx="3857563" cy="511175"/>
          </a:xfrm>
          <a:prstGeom prst="rect">
            <a:avLst/>
          </a:prstGeom>
          <a:noFill/>
        </p:spPr>
        <p:txBody>
          <a:bodyPr wrap="square" rtlCol="0">
            <a:spAutoFit/>
          </a:bodyPr>
          <a:lstStyle>
            <a:defPPr/>
          </a:lstStyle>
          <a:p>
            <a:pPr/>
            <a:r>
              <a:rPr lang="en-US" altLang="zh-CN" sz="2730">
                <a:latin typeface="微软雅黑" panose="020b0503020204020204" charset="-122"/>
                <a:ea typeface="微软雅黑" panose="020b0503020204020204" charset="-122"/>
                <a:cs typeface="微软雅黑" panose="020b0503020204020204" charset="-122"/>
              </a:rPr>
              <a:t>3</a:t>
            </a:r>
            <a:r>
              <a:rPr lang="zh-CN" altLang="en-US" sz="2730">
                <a:latin typeface="微软雅黑" panose="020b0503020204020204" charset="-122"/>
                <a:ea typeface="微软雅黑" panose="020b0503020204020204" charset="-122"/>
                <a:cs typeface="微软雅黑" panose="020b0503020204020204" charset="-122"/>
              </a:rPr>
              <a:t>、英国：议会君主制</a:t>
            </a:r>
            <a:endParaRPr lang="zh-CN" altLang="en-US" sz="2730">
              <a:latin typeface="微软雅黑" panose="020b0503020204020204" charset="-122"/>
              <a:ea typeface="微软雅黑" panose="020b0503020204020204" charset="-122"/>
              <a:cs typeface="微软雅黑" panose="020b0503020204020204" charset="-122"/>
            </a:endParaRPr>
          </a:p>
        </p:txBody>
      </p:sp>
      <p:sp>
        <p:nvSpPr>
          <p:cNvPr id="9" name="文本框 8"/>
          <p:cNvSpPr txBox="1"/>
          <p:nvPr/>
        </p:nvSpPr>
        <p:spPr>
          <a:xfrm>
            <a:off x="520406" y="1135528"/>
            <a:ext cx="4316709" cy="511175"/>
          </a:xfrm>
          <a:prstGeom prst="rect">
            <a:avLst/>
          </a:prstGeom>
          <a:noFill/>
        </p:spPr>
        <p:txBody>
          <a:bodyPr wrap="square" rtlCol="0">
            <a:spAutoFit/>
          </a:bodyPr>
          <a:lstStyle>
            <a:defPPr/>
          </a:lstStyle>
          <a:p>
            <a:pPr/>
            <a:r>
              <a:rPr lang="zh-CN" altLang="en-US" sz="2730">
                <a:latin typeface="华文新魏" panose="02010800040101010101" charset="-122"/>
                <a:ea typeface="华文新魏" panose="02010800040101010101" charset="-122"/>
                <a:cs typeface="华文新魏" panose="02010800040101010101" charset="-122"/>
              </a:rPr>
              <a:t>（</a:t>
            </a:r>
            <a:r>
              <a:rPr lang="en-US" altLang="zh-CN" sz="2730">
                <a:latin typeface="华文新魏" panose="02010800040101010101" charset="-122"/>
                <a:ea typeface="华文新魏" panose="02010800040101010101" charset="-122"/>
                <a:cs typeface="华文新魏" panose="02010800040101010101" charset="-122"/>
              </a:rPr>
              <a:t>1</a:t>
            </a:r>
            <a:r>
              <a:rPr lang="zh-CN" altLang="en-US" sz="2730">
                <a:latin typeface="华文新魏" panose="02010800040101010101" charset="-122"/>
                <a:ea typeface="华文新魏" panose="02010800040101010101" charset="-122"/>
                <a:cs typeface="华文新魏" panose="02010800040101010101" charset="-122"/>
              </a:rPr>
              <a:t>）《大宪章》的签署</a:t>
            </a:r>
            <a:endParaRPr lang="zh-CN" altLang="en-US" sz="2730">
              <a:latin typeface="华文新魏" panose="02010800040101010101" charset="-122"/>
              <a:ea typeface="华文新魏" panose="02010800040101010101" charset="-122"/>
              <a:cs typeface="华文新魏" panose="02010800040101010101" charset="-122"/>
            </a:endParaRPr>
          </a:p>
        </p:txBody>
      </p:sp>
      <p:sp>
        <p:nvSpPr>
          <p:cNvPr id="4" name="文本框 3"/>
          <p:cNvSpPr txBox="1"/>
          <p:nvPr/>
        </p:nvSpPr>
        <p:spPr>
          <a:xfrm>
            <a:off x="404252" y="1811888"/>
            <a:ext cx="11625580" cy="511175"/>
          </a:xfrm>
          <a:prstGeom prst="rect">
            <a:avLst/>
          </a:prstGeom>
          <a:noFill/>
        </p:spPr>
        <p:txBody>
          <a:bodyPr wrap="none" rtlCol="0" anchor="t">
            <a:spAutoFit/>
          </a:bodyPr>
          <a:lstStyle>
            <a:defPPr/>
          </a:lstStyle>
          <a:p>
            <a:pPr marL="342900" indent="-342900" algn="just">
              <a:buFont typeface="Wingdings" panose="05000000000000000000" charset="0"/>
              <a:buChar char="Ø"/>
            </a:pPr>
            <a:r>
              <a:rPr lang="zh-CN" altLang="en-US" sz="2730">
                <a:sym typeface="+mn-ea"/>
              </a:rPr>
              <a:t>背景：</a:t>
            </a:r>
            <a:r>
              <a:rPr lang="en-US" altLang="zh-CN" sz="2730">
                <a:sym typeface="+mn-ea"/>
              </a:rPr>
              <a:t>13</a:t>
            </a:r>
            <a:r>
              <a:rPr lang="zh-CN" altLang="en-US" sz="2730">
                <a:sym typeface="+mn-ea"/>
              </a:rPr>
              <a:t>世纪初，英王约翰内外政策失败，遭到贵族、骑士、市民反对。</a:t>
            </a:r>
            <a:endParaRPr lang="zh-CN" altLang="en-US" sz="2730">
              <a:sym typeface="+mn-ea"/>
            </a:endParaRPr>
          </a:p>
        </p:txBody>
      </p:sp>
      <p:sp>
        <p:nvSpPr>
          <p:cNvPr id="7" name="文本框 6"/>
          <p:cNvSpPr txBox="1"/>
          <p:nvPr/>
        </p:nvSpPr>
        <p:spPr>
          <a:xfrm>
            <a:off x="404756" y="2558288"/>
            <a:ext cx="7123430" cy="511175"/>
          </a:xfrm>
          <a:prstGeom prst="rect">
            <a:avLst/>
          </a:prstGeom>
          <a:noFill/>
        </p:spPr>
        <p:txBody>
          <a:bodyPr wrap="none" rtlCol="0" anchor="t">
            <a:spAutoFit/>
          </a:bodyPr>
          <a:lstStyle>
            <a:defPPr/>
          </a:lstStyle>
          <a:p>
            <a:pPr marL="342900" indent="-342900" algn="just">
              <a:buFont typeface="Wingdings" panose="05000000000000000000" charset="0"/>
              <a:buChar char="Ø"/>
            </a:pPr>
            <a:r>
              <a:rPr lang="zh-CN" altLang="en-US" sz="2730">
                <a:sym typeface="+mn-ea"/>
              </a:rPr>
              <a:t>时间：</a:t>
            </a:r>
            <a:r>
              <a:rPr lang="en-US" sz="2730">
                <a:sym typeface="+mn-ea"/>
              </a:rPr>
              <a:t>1215</a:t>
            </a:r>
            <a:r>
              <a:rPr lang="zh-CN" altLang="en-US" sz="2730">
                <a:sym typeface="+mn-ea"/>
              </a:rPr>
              <a:t>年，强迫国王签署《大宪章》。</a:t>
            </a:r>
            <a:endParaRPr lang="zh-CN" altLang="en-US" sz="2730">
              <a:sym typeface="+mn-ea"/>
            </a:endParaRPr>
          </a:p>
        </p:txBody>
      </p:sp>
      <p:sp>
        <p:nvSpPr>
          <p:cNvPr id="11" name="文本框 10"/>
          <p:cNvSpPr txBox="1"/>
          <p:nvPr/>
        </p:nvSpPr>
        <p:spPr>
          <a:xfrm>
            <a:off x="1847697" y="3435495"/>
            <a:ext cx="7810500" cy="511175"/>
          </a:xfrm>
          <a:prstGeom prst="rect">
            <a:avLst/>
          </a:prstGeom>
          <a:noFill/>
        </p:spPr>
        <p:txBody>
          <a:bodyPr wrap="none" rtlCol="0" anchor="t">
            <a:spAutoFit/>
          </a:bodyPr>
          <a:lstStyle>
            <a:defPPr/>
          </a:lstStyle>
          <a:p>
            <a:pPr indent="0" algn="just">
              <a:buFont typeface="Wingdings" panose="05000000000000000000" charset="0"/>
              <a:buNone/>
            </a:pPr>
            <a:r>
              <a:rPr lang="zh-CN" altLang="en-US" sz="2730">
                <a:latin typeface="Calibri"/>
                <a:sym typeface="+mn-ea"/>
              </a:rPr>
              <a:t>①</a:t>
            </a:r>
            <a:r>
              <a:rPr lang="zh-CN" altLang="en-US" sz="2730">
                <a:sym typeface="+mn-ea"/>
              </a:rPr>
              <a:t>肯定了国王的合法地位与人身的神圣不可侵犯。</a:t>
            </a:r>
            <a:endParaRPr lang="zh-CN" altLang="en-US" sz="2730">
              <a:sym typeface="+mn-ea"/>
            </a:endParaRPr>
          </a:p>
        </p:txBody>
      </p:sp>
      <p:sp>
        <p:nvSpPr>
          <p:cNvPr id="13" name="文本框 12"/>
          <p:cNvSpPr txBox="1"/>
          <p:nvPr/>
        </p:nvSpPr>
        <p:spPr>
          <a:xfrm>
            <a:off x="1847895" y="4337818"/>
            <a:ext cx="4690110" cy="511175"/>
          </a:xfrm>
          <a:prstGeom prst="rect">
            <a:avLst/>
          </a:prstGeom>
          <a:noFill/>
        </p:spPr>
        <p:txBody>
          <a:bodyPr wrap="none" rtlCol="0" anchor="t">
            <a:spAutoFit/>
          </a:bodyPr>
          <a:lstStyle>
            <a:defPPr/>
          </a:lstStyle>
          <a:p>
            <a:pPr indent="0" algn="just">
              <a:buFont typeface="Wingdings" panose="05000000000000000000" charset="0"/>
              <a:buNone/>
            </a:pPr>
            <a:r>
              <a:rPr lang="zh-CN" altLang="en-US" sz="2730">
                <a:latin typeface="Calibri"/>
                <a:sym typeface="+mn-ea"/>
              </a:rPr>
              <a:t>②</a:t>
            </a:r>
            <a:r>
              <a:rPr lang="zh-CN" altLang="en-US" sz="2730">
                <a:sym typeface="+mn-ea"/>
              </a:rPr>
              <a:t>保障了教俗封建主的特权。</a:t>
            </a:r>
            <a:endParaRPr lang="zh-CN" altLang="en-US" sz="2730">
              <a:sym typeface="+mn-ea"/>
            </a:endParaRPr>
          </a:p>
        </p:txBody>
      </p:sp>
      <p:sp>
        <p:nvSpPr>
          <p:cNvPr id="14" name="文本框 13"/>
          <p:cNvSpPr txBox="1"/>
          <p:nvPr/>
        </p:nvSpPr>
        <p:spPr>
          <a:xfrm>
            <a:off x="1847802" y="5073074"/>
            <a:ext cx="5036820" cy="511175"/>
          </a:xfrm>
          <a:prstGeom prst="rect">
            <a:avLst/>
          </a:prstGeom>
          <a:noFill/>
        </p:spPr>
        <p:txBody>
          <a:bodyPr wrap="none" rtlCol="0" anchor="t">
            <a:spAutoFit/>
          </a:bodyPr>
          <a:lstStyle>
            <a:defPPr/>
          </a:lstStyle>
          <a:p>
            <a:pPr indent="0" algn="just">
              <a:buFont typeface="Wingdings" panose="05000000000000000000" charset="0"/>
              <a:buNone/>
            </a:pPr>
            <a:r>
              <a:rPr lang="zh-CN" altLang="en-US" sz="2730">
                <a:latin typeface="Calibri"/>
                <a:sym typeface="+mn-ea"/>
              </a:rPr>
              <a:t>③</a:t>
            </a:r>
            <a:r>
              <a:rPr lang="zh-CN" altLang="en-US" sz="2730">
                <a:sym typeface="+mn-ea"/>
              </a:rPr>
              <a:t>适当照顾骑士和市民的利益。</a:t>
            </a:r>
            <a:endParaRPr lang="zh-CN" altLang="en-US" sz="2730">
              <a:sym typeface="+mn-ea"/>
            </a:endParaRPr>
          </a:p>
        </p:txBody>
      </p:sp>
      <p:pic>
        <p:nvPicPr>
          <p:cNvPr id="15" name="图片 14"/>
          <p:cNvPicPr>
            <a:picLocks noChangeAspect="1"/>
          </p:cNvPicPr>
          <p:nvPr/>
        </p:nvPicPr>
        <p:blipFill>
          <a:blip r:embed="rId3"/>
          <a:stretch>
            <a:fillRect/>
          </a:stretch>
        </p:blipFill>
        <p:spPr>
          <a:xfrm>
            <a:off x="199" y="4479423"/>
            <a:ext cx="1956009" cy="1976429"/>
          </a:xfrm>
          <a:prstGeom prst="rect">
            <a:avLst/>
          </a:prstGeom>
        </p:spPr>
      </p:pic>
      <p:sp>
        <p:nvSpPr>
          <p:cNvPr id="16" name="文本框 15"/>
          <p:cNvSpPr txBox="1"/>
          <p:nvPr/>
        </p:nvSpPr>
        <p:spPr>
          <a:xfrm>
            <a:off x="-70543" y="6554463"/>
            <a:ext cx="2519730" cy="361950"/>
          </a:xfrm>
          <a:prstGeom prst="rect">
            <a:avLst/>
          </a:prstGeom>
          <a:noFill/>
        </p:spPr>
        <p:txBody>
          <a:bodyPr wrap="square" rtlCol="0">
            <a:spAutoFit/>
          </a:bodyPr>
          <a:lstStyle>
            <a:defPPr/>
          </a:lstStyle>
          <a:p>
            <a:pPr marL="285750" indent="-285750">
              <a:buFont typeface="Wingdings" panose="05000000000000000000" charset="0"/>
              <a:buChar char="Ø"/>
            </a:pPr>
            <a:r>
              <a:rPr lang="en-US" altLang="zh-CN" sz="1755">
                <a:latin typeface="微软雅黑" panose="020b0503020204020204" charset="-122"/>
                <a:ea typeface="微软雅黑" panose="020b0503020204020204" charset="-122"/>
                <a:cs typeface="微软雅黑" panose="020b0503020204020204" charset="-122"/>
              </a:rPr>
              <a:t>“</a:t>
            </a:r>
            <a:r>
              <a:rPr lang="zh-CN" altLang="en-US" sz="1755">
                <a:latin typeface="微软雅黑" panose="020b0503020204020204" charset="-122"/>
                <a:ea typeface="微软雅黑" panose="020b0503020204020204" charset="-122"/>
                <a:cs typeface="微软雅黑" panose="020b0503020204020204" charset="-122"/>
              </a:rPr>
              <a:t>无地王</a:t>
            </a:r>
            <a:r>
              <a:rPr lang="en-US" altLang="zh-CN" sz="1755">
                <a:latin typeface="微软雅黑" panose="020b0503020204020204" charset="-122"/>
                <a:ea typeface="微软雅黑" panose="020b0503020204020204" charset="-122"/>
                <a:cs typeface="微软雅黑" panose="020b0503020204020204" charset="-122"/>
              </a:rPr>
              <a:t>”</a:t>
            </a:r>
            <a:r>
              <a:rPr lang="zh-CN" altLang="en-US" sz="1755">
                <a:latin typeface="微软雅黑" panose="020b0503020204020204" charset="-122"/>
                <a:ea typeface="微软雅黑" panose="020b0503020204020204" charset="-122"/>
                <a:cs typeface="微软雅黑" panose="020b0503020204020204" charset="-122"/>
              </a:rPr>
              <a:t>约翰一世</a:t>
            </a:r>
            <a:endParaRPr lang="zh-CN" altLang="en-US" sz="1755">
              <a:latin typeface="微软雅黑" panose="020b0503020204020204" charset="-122"/>
              <a:ea typeface="微软雅黑" panose="020b0503020204020204" charset="-122"/>
              <a:cs typeface="微软雅黑" panose="020b0503020204020204" charset="-122"/>
            </a:endParaRPr>
          </a:p>
        </p:txBody>
      </p:sp>
      <p:sp>
        <p:nvSpPr>
          <p:cNvPr id="17" name="文本框 16"/>
          <p:cNvSpPr txBox="1"/>
          <p:nvPr/>
        </p:nvSpPr>
        <p:spPr>
          <a:xfrm>
            <a:off x="406368" y="3435495"/>
            <a:ext cx="1565910" cy="511175"/>
          </a:xfrm>
          <a:prstGeom prst="rect">
            <a:avLst/>
          </a:prstGeom>
          <a:noFill/>
        </p:spPr>
        <p:txBody>
          <a:bodyPr wrap="none" rtlCol="0" anchor="t">
            <a:spAutoFit/>
          </a:bodyPr>
          <a:lstStyle>
            <a:defPPr/>
          </a:lstStyle>
          <a:p>
            <a:pPr marL="342900" indent="-342900" algn="just">
              <a:buFont typeface="Wingdings" panose="05000000000000000000" charset="0"/>
              <a:buChar char="Ø"/>
            </a:pPr>
            <a:r>
              <a:rPr lang="zh-CN" altLang="en-US" sz="2730">
                <a:sym typeface="+mn-ea"/>
              </a:rPr>
              <a:t>内容：</a:t>
            </a:r>
            <a:endParaRPr lang="zh-CN" altLang="en-US" sz="2730">
              <a:sym typeface="+mn-ea"/>
            </a:endParaRPr>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blinds(horizontal)">
                                      <p:cBhvr>
                                        <p:cTn id="17" dur="500"/>
                                        <p:tgtEl>
                                          <p:spTgt spid="17"/>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linds(horizontal)">
                                      <p:cBhvr>
                                        <p:cTn id="22" dur="500"/>
                                        <p:tgtEl>
                                          <p:spTgt spid="11"/>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blinds(horizontal)">
                                      <p:cBhvr>
                                        <p:cTn id="27" dur="500"/>
                                        <p:tgtEl>
                                          <p:spTgt spid="13"/>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blinds(horizontal)">
                                      <p:cBhvr>
                                        <p:cTn id="3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11" grpId="0"/>
      <p:bldP spid="13" grpId="0"/>
      <p:bldP spid="14" grpId="0"/>
      <p:bldP spid="17" grpId="0"/>
    </p:bldLs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99256" y="495123"/>
            <a:ext cx="4283913" cy="511175"/>
          </a:xfrm>
          <a:prstGeom prst="rect">
            <a:avLst/>
          </a:prstGeom>
          <a:noFill/>
        </p:spPr>
        <p:txBody>
          <a:bodyPr wrap="square" rtlCol="0">
            <a:spAutoFit/>
          </a:bodyPr>
          <a:lstStyle>
            <a:defPPr/>
          </a:lstStyle>
          <a:p>
            <a:pPr/>
            <a:r>
              <a:rPr lang="en-US" altLang="zh-CN" sz="2730">
                <a:latin typeface="微软雅黑" panose="020b0503020204020204" charset="-122"/>
                <a:ea typeface="微软雅黑" panose="020b0503020204020204" charset="-122"/>
                <a:cs typeface="微软雅黑" panose="020b0503020204020204" charset="-122"/>
              </a:rPr>
              <a:t>3</a:t>
            </a:r>
            <a:r>
              <a:rPr lang="zh-CN" altLang="en-US" sz="2730">
                <a:latin typeface="微软雅黑" panose="020b0503020204020204" charset="-122"/>
                <a:ea typeface="微软雅黑" panose="020b0503020204020204" charset="-122"/>
                <a:cs typeface="微软雅黑" panose="020b0503020204020204" charset="-122"/>
              </a:rPr>
              <a:t>、英国：议会君主制</a:t>
            </a:r>
            <a:endParaRPr lang="zh-CN" altLang="en-US" sz="2730">
              <a:latin typeface="微软雅黑" panose="020b0503020204020204" charset="-122"/>
              <a:ea typeface="微软雅黑" panose="020b0503020204020204" charset="-122"/>
              <a:cs typeface="微软雅黑" panose="020b0503020204020204" charset="-122"/>
            </a:endParaRPr>
          </a:p>
        </p:txBody>
      </p:sp>
      <p:sp>
        <p:nvSpPr>
          <p:cNvPr id="10" name="文本框 9"/>
          <p:cNvSpPr txBox="1"/>
          <p:nvPr/>
        </p:nvSpPr>
        <p:spPr>
          <a:xfrm>
            <a:off x="702331" y="2082504"/>
            <a:ext cx="10476187" cy="3030855"/>
          </a:xfrm>
          <a:prstGeom prst="rect">
            <a:avLst/>
          </a:prstGeom>
          <a:noFill/>
          <a:ln w="28575" cap="rnd" cmpd="sng">
            <a:solidFill>
              <a:schemeClr val="tx1"/>
            </a:solidFill>
            <a:prstDash val="sysDot"/>
          </a:ln>
        </p:spPr>
        <p:txBody>
          <a:bodyPr wrap="square" rtlCol="0" anchor="t">
            <a:spAutoFit/>
          </a:bodyPr>
          <a:lstStyle>
            <a:defPPr/>
          </a:lstStyle>
          <a:p>
            <a:pPr algn="just"/>
            <a:r>
              <a:rPr lang="zh-CN" altLang="en-US" sz="2730">
                <a:latin typeface="华文新魏" panose="02010800040101010101" charset="-122"/>
                <a:ea typeface="华文新魏" panose="02010800040101010101" charset="-122"/>
                <a:cs typeface="华文新魏" panose="02010800040101010101" charset="-122"/>
              </a:rPr>
              <a:t>（</a:t>
            </a:r>
            <a:r>
              <a:rPr lang="en-US" altLang="zh-CN" sz="2730">
                <a:latin typeface="华文新魏" panose="02010800040101010101" charset="-122"/>
                <a:ea typeface="华文新魏" panose="02010800040101010101" charset="-122"/>
                <a:cs typeface="华文新魏" panose="02010800040101010101" charset="-122"/>
              </a:rPr>
              <a:t>39</a:t>
            </a:r>
            <a:r>
              <a:rPr lang="zh-CN" altLang="en-US" sz="2730">
                <a:latin typeface="华文新魏" panose="02010800040101010101" charset="-122"/>
                <a:ea typeface="华文新魏" panose="02010800040101010101" charset="-122"/>
                <a:cs typeface="华文新魏" panose="02010800040101010101" charset="-122"/>
              </a:rPr>
              <a:t>）任何自由人，如未经同级贵族之依法裁判，或经国法判决，皆不得被逮捕、监禁、没收财产、剥夺法律保护权、流放，或加以任何其他损害</a:t>
            </a:r>
            <a:r>
              <a:rPr lang="zh-CN" altLang="en-US" sz="2730">
                <a:latin typeface="华文新魏" panose="02010800040101010101" charset="-122"/>
                <a:ea typeface="华文新魏" panose="02010800040101010101" charset="-122"/>
                <a:cs typeface="华文新魏" panose="02010800040101010101" charset="-122"/>
                <a:sym typeface="+mn-ea"/>
              </a:rPr>
              <a:t>。</a:t>
            </a:r>
            <a:endParaRPr lang="zh-CN" altLang="en-US" sz="2730">
              <a:latin typeface="华文新魏" panose="02010800040101010101" charset="-122"/>
              <a:ea typeface="华文新魏" panose="02010800040101010101" charset="-122"/>
              <a:cs typeface="华文新魏" panose="02010800040101010101" charset="-122"/>
              <a:sym typeface="+mn-ea"/>
            </a:endParaRPr>
          </a:p>
          <a:p>
            <a:pPr algn="just"/>
            <a:r>
              <a:rPr lang="zh-CN" altLang="en-US" sz="2730">
                <a:latin typeface="华文新魏" panose="02010800040101010101" charset="-122"/>
                <a:ea typeface="华文新魏" panose="02010800040101010101" charset="-122"/>
                <a:cs typeface="华文新魏" panose="02010800040101010101" charset="-122"/>
                <a:sym typeface="+mn-ea"/>
              </a:rPr>
              <a:t>（</a:t>
            </a:r>
            <a:r>
              <a:rPr lang="en-US" altLang="zh-CN" sz="2730">
                <a:latin typeface="华文新魏" panose="02010800040101010101" charset="-122"/>
                <a:ea typeface="华文新魏" panose="02010800040101010101" charset="-122"/>
                <a:cs typeface="华文新魏" panose="02010800040101010101" charset="-122"/>
                <a:sym typeface="+mn-ea"/>
              </a:rPr>
              <a:t>40</a:t>
            </a:r>
            <a:r>
              <a:rPr lang="zh-CN" altLang="en-US" sz="2730">
                <a:latin typeface="华文新魏" panose="02010800040101010101" charset="-122"/>
                <a:ea typeface="华文新魏" panose="02010800040101010101" charset="-122"/>
                <a:cs typeface="华文新魏" panose="02010800040101010101" charset="-122"/>
                <a:sym typeface="+mn-ea"/>
              </a:rPr>
              <a:t>）除战时与予敌对之国家之人民外，一切商人，倘能遵照旧时之公正习惯，皆可免除苛捐杂税，安全经由水路与陆路，出入英格兰</a:t>
            </a:r>
            <a:r>
              <a:rPr lang="en-US" altLang="zh-CN" sz="2730">
                <a:latin typeface="华文新魏" panose="02010800040101010101" charset="-122"/>
                <a:ea typeface="华文新魏" panose="02010800040101010101" charset="-122"/>
                <a:cs typeface="华文新魏" panose="02010800040101010101" charset="-122"/>
                <a:sym typeface="+mn-ea"/>
              </a:rPr>
              <a:t>......</a:t>
            </a:r>
            <a:endParaRPr lang="zh-CN" altLang="en-US" sz="2730">
              <a:latin typeface="华文新魏" panose="02010800040101010101" charset="-122"/>
              <a:ea typeface="华文新魏" panose="02010800040101010101" charset="-122"/>
              <a:cs typeface="华文新魏" panose="02010800040101010101" charset="-122"/>
              <a:sym typeface="+mn-ea"/>
            </a:endParaRPr>
          </a:p>
          <a:p>
            <a:pPr algn="r"/>
            <a:r>
              <a:rPr lang="zh-CN" altLang="en-US" sz="2730">
                <a:latin typeface="华文新魏" panose="02010800040101010101" charset="-122"/>
                <a:ea typeface="华文新魏" panose="02010800040101010101" charset="-122"/>
                <a:cs typeface="华文新魏" panose="02010800040101010101" charset="-122"/>
                <a:sym typeface="+mn-ea"/>
              </a:rPr>
              <a:t> </a:t>
            </a:r>
            <a:r>
              <a:rPr lang="en-US" altLang="zh-CN" sz="2730">
                <a:latin typeface="华文新魏" panose="02010800040101010101" charset="-122"/>
                <a:ea typeface="华文新魏" panose="02010800040101010101" charset="-122"/>
                <a:cs typeface="华文新魏" panose="02010800040101010101" charset="-122"/>
                <a:sym typeface="+mn-ea"/>
              </a:rPr>
              <a:t>——</a:t>
            </a:r>
            <a:r>
              <a:rPr lang="zh-CN" altLang="en-US" sz="2730">
                <a:latin typeface="华文新魏" panose="02010800040101010101" charset="-122"/>
                <a:ea typeface="华文新魏" panose="02010800040101010101" charset="-122"/>
                <a:cs typeface="华文新魏" panose="02010800040101010101" charset="-122"/>
                <a:sym typeface="+mn-ea"/>
              </a:rPr>
              <a:t>《大宪章》</a:t>
            </a:r>
            <a:endParaRPr lang="zh-CN" altLang="en-US" sz="2730">
              <a:latin typeface="华文新魏" panose="02010800040101010101" charset="-122"/>
              <a:ea typeface="华文新魏" panose="02010800040101010101" charset="-122"/>
              <a:cs typeface="华文新魏" panose="02010800040101010101" charset="-122"/>
              <a:sym typeface="+mn-ea"/>
            </a:endParaRPr>
          </a:p>
        </p:txBody>
      </p:sp>
      <p:sp>
        <p:nvSpPr>
          <p:cNvPr id="12" name="文本框 11"/>
          <p:cNvSpPr txBox="1"/>
          <p:nvPr/>
        </p:nvSpPr>
        <p:spPr>
          <a:xfrm>
            <a:off x="666441" y="1235547"/>
            <a:ext cx="9880907" cy="511175"/>
          </a:xfrm>
          <a:prstGeom prst="rect">
            <a:avLst/>
          </a:prstGeom>
          <a:noFill/>
        </p:spPr>
        <p:txBody>
          <a:bodyPr wrap="square" rtlCol="0">
            <a:spAutoFit/>
          </a:bodyPr>
          <a:lstStyle>
            <a:defPPr/>
          </a:lstStyle>
          <a:p>
            <a:pPr/>
            <a:r>
              <a:rPr lang="zh-CN" altLang="en-US" sz="2730"/>
              <a:t>【问题探究</a:t>
            </a:r>
            <a:r>
              <a:rPr lang="en-US" altLang="zh-CN" sz="2730"/>
              <a:t>3</a:t>
            </a:r>
            <a:r>
              <a:rPr lang="zh-CN" altLang="en-US" sz="2730"/>
              <a:t>】《大宪章》对王权的限制体现在哪些方面。</a:t>
            </a:r>
            <a:endParaRPr lang="zh-CN" altLang="en-US" sz="2730"/>
          </a:p>
        </p:txBody>
      </p:sp>
      <p:sp>
        <p:nvSpPr>
          <p:cNvPr id="17" name="文本框 16"/>
          <p:cNvSpPr txBox="1"/>
          <p:nvPr/>
        </p:nvSpPr>
        <p:spPr>
          <a:xfrm>
            <a:off x="666441" y="5237736"/>
            <a:ext cx="4753578" cy="511175"/>
          </a:xfrm>
          <a:prstGeom prst="rect">
            <a:avLst/>
          </a:prstGeom>
          <a:noFill/>
        </p:spPr>
        <p:txBody>
          <a:bodyPr wrap="square" rtlCol="0">
            <a:spAutoFit/>
          </a:bodyPr>
          <a:lstStyle>
            <a:defPPr/>
          </a:lstStyle>
          <a:p>
            <a:pPr marL="285750" indent="-285750">
              <a:buFont typeface="Wingdings" panose="05000000000000000000" charset="0"/>
              <a:buChar char="Ø"/>
            </a:pPr>
            <a:r>
              <a:rPr lang="zh-CN" altLang="en-US" sz="2730"/>
              <a:t>国王不得随意侵犯人身自由；</a:t>
            </a:r>
            <a:endParaRPr lang="zh-CN" altLang="en-US" sz="2730"/>
          </a:p>
        </p:txBody>
      </p:sp>
      <p:sp>
        <p:nvSpPr>
          <p:cNvPr id="18" name="文本框 17"/>
          <p:cNvSpPr txBox="1"/>
          <p:nvPr/>
        </p:nvSpPr>
        <p:spPr>
          <a:xfrm>
            <a:off x="702331" y="6021129"/>
            <a:ext cx="3787640" cy="511175"/>
          </a:xfrm>
          <a:prstGeom prst="rect">
            <a:avLst/>
          </a:prstGeom>
          <a:noFill/>
        </p:spPr>
        <p:txBody>
          <a:bodyPr wrap="square" rtlCol="0">
            <a:spAutoFit/>
          </a:bodyPr>
          <a:lstStyle>
            <a:defPPr/>
          </a:lstStyle>
          <a:p>
            <a:pPr marL="285750" indent="-285750">
              <a:buFont typeface="Wingdings" panose="05000000000000000000" charset="0"/>
              <a:buChar char="Ø"/>
            </a:pPr>
            <a:r>
              <a:rPr lang="zh-CN" altLang="en-US" sz="2730"/>
              <a:t>国王不得随意征税。</a:t>
            </a:r>
            <a:endParaRPr lang="zh-CN" altLang="en-US" sz="2730"/>
          </a:p>
        </p:txBody>
      </p:sp>
      <p:sp>
        <p:nvSpPr>
          <p:cNvPr id="19" name="右大括号 18"/>
          <p:cNvSpPr/>
          <p:nvPr/>
        </p:nvSpPr>
        <p:spPr>
          <a:xfrm>
            <a:off x="5431776" y="5487110"/>
            <a:ext cx="375608" cy="878069"/>
          </a:xfrm>
          <a:prstGeom prst="rightBrace">
            <a:avLst/>
          </a:prstGeom>
          <a:ln w="127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sz="1755"/>
          </a:p>
        </p:txBody>
      </p:sp>
      <p:sp>
        <p:nvSpPr>
          <p:cNvPr id="20" name="文本框 19"/>
          <p:cNvSpPr txBox="1"/>
          <p:nvPr/>
        </p:nvSpPr>
        <p:spPr>
          <a:xfrm>
            <a:off x="6198462" y="5672129"/>
            <a:ext cx="5410118" cy="511175"/>
          </a:xfrm>
          <a:prstGeom prst="rect">
            <a:avLst/>
          </a:prstGeom>
          <a:noFill/>
        </p:spPr>
        <p:txBody>
          <a:bodyPr wrap="square" rtlCol="0">
            <a:spAutoFit/>
          </a:bodyPr>
          <a:lstStyle>
            <a:defPPr/>
          </a:lstStyle>
          <a:p>
            <a:pPr indent="0">
              <a:buFont typeface="Wingdings" panose="05000000000000000000" charset="0"/>
              <a:buNone/>
            </a:pPr>
            <a:r>
              <a:rPr lang="zh-CN" altLang="en-US" sz="2730" b="1"/>
              <a:t>确立了</a:t>
            </a:r>
            <a:r>
              <a:rPr lang="en-US" altLang="zh-CN" sz="2730" b="1">
                <a:sym typeface="+mn-ea"/>
              </a:rPr>
              <a:t>“</a:t>
            </a:r>
            <a:r>
              <a:rPr lang="zh-CN" altLang="en-US" sz="2730" b="1"/>
              <a:t>王在法下</a:t>
            </a:r>
            <a:r>
              <a:rPr lang="en-US" altLang="zh-CN" sz="2730" b="1">
                <a:sym typeface="+mn-ea"/>
              </a:rPr>
              <a:t>”</a:t>
            </a:r>
            <a:r>
              <a:rPr lang="zh-CN" altLang="en-US" sz="2730" b="1"/>
              <a:t>的历史传统</a:t>
            </a:r>
            <a:endParaRPr lang="zh-CN" altLang="en-US" sz="2730" b="1"/>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linds(horizontal)">
                                      <p:cBhvr>
                                        <p:cTn id="7" dur="500"/>
                                        <p:tgtEl>
                                          <p:spTgt spid="1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blinds(horizontal)">
                                      <p:cBhvr>
                                        <p:cTn id="12" dur="500"/>
                                        <p:tgtEl>
                                          <p:spTgt spid="18"/>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blinds(horizontal)">
                                      <p:cBhvr>
                                        <p:cTn id="17" dur="500"/>
                                        <p:tgtEl>
                                          <p:spTgt spid="19"/>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blinds(horizontal)">
                                      <p:cBhvr>
                                        <p:cTn id="2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P spid="20" grpId="0"/>
    </p:bldLs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89731" y="432880"/>
            <a:ext cx="3994936" cy="511175"/>
          </a:xfrm>
          <a:prstGeom prst="rect">
            <a:avLst/>
          </a:prstGeom>
          <a:noFill/>
        </p:spPr>
        <p:txBody>
          <a:bodyPr wrap="square" rtlCol="0">
            <a:spAutoFit/>
          </a:bodyPr>
          <a:lstStyle>
            <a:defPPr/>
          </a:lstStyle>
          <a:p>
            <a:pPr/>
            <a:r>
              <a:rPr lang="en-US" altLang="zh-CN" sz="2730">
                <a:latin typeface="微软雅黑" panose="020b0503020204020204" charset="-122"/>
                <a:ea typeface="微软雅黑" panose="020b0503020204020204" charset="-122"/>
                <a:cs typeface="微软雅黑" panose="020b0503020204020204" charset="-122"/>
              </a:rPr>
              <a:t>3</a:t>
            </a:r>
            <a:r>
              <a:rPr lang="zh-CN" altLang="en-US" sz="2730">
                <a:latin typeface="微软雅黑" panose="020b0503020204020204" charset="-122"/>
                <a:ea typeface="微软雅黑" panose="020b0503020204020204" charset="-122"/>
                <a:cs typeface="微软雅黑" panose="020b0503020204020204" charset="-122"/>
              </a:rPr>
              <a:t>、英国：议会君主制</a:t>
            </a:r>
            <a:endParaRPr lang="zh-CN" altLang="en-US" sz="2730">
              <a:latin typeface="微软雅黑" panose="020b0503020204020204" charset="-122"/>
              <a:ea typeface="微软雅黑" panose="020b0503020204020204" charset="-122"/>
              <a:cs typeface="微软雅黑" panose="020b0503020204020204" charset="-122"/>
            </a:endParaRPr>
          </a:p>
        </p:txBody>
      </p:sp>
      <p:sp>
        <p:nvSpPr>
          <p:cNvPr id="9" name="文本框 8"/>
          <p:cNvSpPr txBox="1"/>
          <p:nvPr/>
        </p:nvSpPr>
        <p:spPr>
          <a:xfrm>
            <a:off x="491290" y="1153619"/>
            <a:ext cx="4316709" cy="511175"/>
          </a:xfrm>
          <a:prstGeom prst="rect">
            <a:avLst/>
          </a:prstGeom>
          <a:noFill/>
        </p:spPr>
        <p:txBody>
          <a:bodyPr wrap="square" rtlCol="0">
            <a:spAutoFit/>
          </a:bodyPr>
          <a:lstStyle>
            <a:defPPr/>
          </a:lstStyle>
          <a:p>
            <a:pPr/>
            <a:r>
              <a:rPr lang="zh-CN" altLang="en-US" sz="2730">
                <a:latin typeface="华文新魏" panose="02010800040101010101" charset="-122"/>
                <a:ea typeface="华文新魏" panose="02010800040101010101" charset="-122"/>
                <a:cs typeface="华文新魏" panose="02010800040101010101" charset="-122"/>
              </a:rPr>
              <a:t>（</a:t>
            </a:r>
            <a:r>
              <a:rPr lang="en-US" altLang="zh-CN" sz="2730">
                <a:latin typeface="华文新魏" panose="02010800040101010101" charset="-122"/>
                <a:ea typeface="华文新魏" panose="02010800040101010101" charset="-122"/>
                <a:cs typeface="华文新魏" panose="02010800040101010101" charset="-122"/>
              </a:rPr>
              <a:t>2</a:t>
            </a:r>
            <a:r>
              <a:rPr lang="zh-CN" altLang="en-US" sz="2730">
                <a:latin typeface="华文新魏" panose="02010800040101010101" charset="-122"/>
                <a:ea typeface="华文新魏" panose="02010800040101010101" charset="-122"/>
                <a:cs typeface="华文新魏" panose="02010800040101010101" charset="-122"/>
              </a:rPr>
              <a:t>）议会的召开</a:t>
            </a:r>
            <a:endParaRPr lang="zh-CN" altLang="en-US" sz="2730">
              <a:latin typeface="华文新魏" panose="02010800040101010101" charset="-122"/>
              <a:ea typeface="华文新魏" panose="02010800040101010101" charset="-122"/>
              <a:cs typeface="华文新魏" panose="02010800040101010101" charset="-122"/>
            </a:endParaRPr>
          </a:p>
        </p:txBody>
      </p:sp>
      <p:sp>
        <p:nvSpPr>
          <p:cNvPr id="4" name="文本框 3"/>
          <p:cNvSpPr txBox="1"/>
          <p:nvPr/>
        </p:nvSpPr>
        <p:spPr>
          <a:xfrm>
            <a:off x="910579" y="1787998"/>
            <a:ext cx="8557260" cy="450850"/>
          </a:xfrm>
          <a:prstGeom prst="rect">
            <a:avLst/>
          </a:prstGeom>
          <a:noFill/>
        </p:spPr>
        <p:txBody>
          <a:bodyPr wrap="none" rtlCol="0" anchor="t">
            <a:spAutoFit/>
          </a:bodyPr>
          <a:lstStyle>
            <a:defPPr/>
          </a:lstStyle>
          <a:p>
            <a:pPr marL="342900" indent="-342900" algn="just">
              <a:buFont typeface="Wingdings" panose="05000000000000000000" charset="0"/>
              <a:buChar char="Ø"/>
            </a:pPr>
            <a:r>
              <a:rPr lang="zh-CN" altLang="en-US" sz="2340">
                <a:sym typeface="+mn-ea"/>
              </a:rPr>
              <a:t>开始：</a:t>
            </a:r>
            <a:r>
              <a:rPr lang="en-US" altLang="zh-CN" sz="2340">
                <a:sym typeface="+mn-ea"/>
              </a:rPr>
              <a:t>1265</a:t>
            </a:r>
            <a:r>
              <a:rPr lang="zh-CN" altLang="en-US" sz="2340">
                <a:sym typeface="+mn-ea"/>
              </a:rPr>
              <a:t>年，英国召开国会，由大贵族、骑士、市民参加。</a:t>
            </a:r>
            <a:endParaRPr lang="zh-CN" altLang="en-US" sz="2340">
              <a:sym typeface="+mn-ea"/>
            </a:endParaRPr>
          </a:p>
        </p:txBody>
      </p:sp>
      <p:sp>
        <p:nvSpPr>
          <p:cNvPr id="5" name="文本框 4"/>
          <p:cNvSpPr txBox="1"/>
          <p:nvPr/>
        </p:nvSpPr>
        <p:spPr>
          <a:xfrm>
            <a:off x="910499" y="2496094"/>
            <a:ext cx="8854440" cy="450850"/>
          </a:xfrm>
          <a:prstGeom prst="rect">
            <a:avLst/>
          </a:prstGeom>
          <a:noFill/>
        </p:spPr>
        <p:txBody>
          <a:bodyPr wrap="none" rtlCol="0" anchor="t">
            <a:spAutoFit/>
          </a:bodyPr>
          <a:lstStyle>
            <a:defPPr/>
          </a:lstStyle>
          <a:p>
            <a:pPr marL="342900" indent="-342900" algn="just">
              <a:buFont typeface="Wingdings" panose="05000000000000000000" charset="0"/>
              <a:buChar char="Ø"/>
            </a:pPr>
            <a:r>
              <a:rPr lang="zh-CN" altLang="en-US" sz="2340">
                <a:sym typeface="+mn-ea"/>
              </a:rPr>
              <a:t>权力加强：</a:t>
            </a:r>
            <a:r>
              <a:rPr lang="en-US" altLang="zh-CN" sz="2340">
                <a:sym typeface="+mn-ea"/>
              </a:rPr>
              <a:t>1295</a:t>
            </a:r>
            <a:r>
              <a:rPr lang="zh-CN" altLang="en-US" sz="2340">
                <a:sym typeface="+mn-ea"/>
              </a:rPr>
              <a:t>年后，国王不断召开议会，议会权力不断加强。</a:t>
            </a:r>
            <a:endParaRPr lang="zh-CN" altLang="en-US" sz="2340">
              <a:sym typeface="+mn-ea"/>
            </a:endParaRPr>
          </a:p>
        </p:txBody>
      </p:sp>
      <p:sp>
        <p:nvSpPr>
          <p:cNvPr id="10" name="文本框 9"/>
          <p:cNvSpPr txBox="1"/>
          <p:nvPr/>
        </p:nvSpPr>
        <p:spPr>
          <a:xfrm>
            <a:off x="912422" y="3204996"/>
            <a:ext cx="2011680" cy="450850"/>
          </a:xfrm>
          <a:prstGeom prst="rect">
            <a:avLst/>
          </a:prstGeom>
          <a:noFill/>
        </p:spPr>
        <p:txBody>
          <a:bodyPr wrap="none" rtlCol="0" anchor="t">
            <a:spAutoFit/>
          </a:bodyPr>
          <a:lstStyle>
            <a:defPPr/>
          </a:lstStyle>
          <a:p>
            <a:pPr marL="342900" indent="-342900" algn="just">
              <a:buFont typeface="Wingdings" panose="05000000000000000000" charset="0"/>
              <a:buChar char="Ø"/>
            </a:pPr>
            <a:r>
              <a:rPr lang="zh-CN" altLang="en-US" sz="2340">
                <a:sym typeface="+mn-ea"/>
              </a:rPr>
              <a:t>发展完善：</a:t>
            </a:r>
            <a:endParaRPr lang="zh-CN" altLang="en-US" sz="2340">
              <a:sym typeface="+mn-ea"/>
            </a:endParaRPr>
          </a:p>
        </p:txBody>
      </p:sp>
      <p:sp>
        <p:nvSpPr>
          <p:cNvPr id="12" name="文本框 11"/>
          <p:cNvSpPr txBox="1"/>
          <p:nvPr/>
        </p:nvSpPr>
        <p:spPr>
          <a:xfrm>
            <a:off x="2882344" y="3204996"/>
            <a:ext cx="6116163" cy="450850"/>
          </a:xfrm>
          <a:prstGeom prst="rect">
            <a:avLst/>
          </a:prstGeom>
          <a:noFill/>
        </p:spPr>
        <p:txBody>
          <a:bodyPr wrap="square" rtlCol="0">
            <a:spAutoFit/>
          </a:bodyPr>
          <a:lstStyle>
            <a:defPPr/>
          </a:lstStyle>
          <a:p>
            <a:pPr/>
            <a:r>
              <a:rPr lang="zh-CN" altLang="en-US" sz="2340">
                <a:latin typeface="Calibri"/>
              </a:rPr>
              <a:t>①</a:t>
            </a:r>
            <a:r>
              <a:rPr lang="zh-CN" altLang="en-US" sz="2340"/>
              <a:t>分化</a:t>
            </a:r>
            <a:r>
              <a:rPr lang="en-US" altLang="zh-CN" sz="2340"/>
              <a:t>——14</a:t>
            </a:r>
            <a:r>
              <a:rPr lang="zh-CN" altLang="en-US" sz="2340"/>
              <a:t>世纪中期，议会分成上下两院。</a:t>
            </a:r>
            <a:endParaRPr lang="zh-CN" altLang="en-US" sz="2340"/>
          </a:p>
        </p:txBody>
      </p:sp>
      <p:sp>
        <p:nvSpPr>
          <p:cNvPr id="17" name="文本框 16"/>
          <p:cNvSpPr txBox="1"/>
          <p:nvPr/>
        </p:nvSpPr>
        <p:spPr>
          <a:xfrm>
            <a:off x="2882344" y="3839261"/>
            <a:ext cx="8297412" cy="450850"/>
          </a:xfrm>
          <a:prstGeom prst="rect">
            <a:avLst/>
          </a:prstGeom>
          <a:noFill/>
        </p:spPr>
        <p:txBody>
          <a:bodyPr wrap="square" rtlCol="0">
            <a:spAutoFit/>
          </a:bodyPr>
          <a:lstStyle>
            <a:defPPr/>
          </a:lstStyle>
          <a:p>
            <a:pPr/>
            <a:r>
              <a:rPr lang="zh-CN" altLang="en-US" sz="2340">
                <a:latin typeface="Calibri"/>
              </a:rPr>
              <a:t>②</a:t>
            </a:r>
            <a:r>
              <a:rPr lang="zh-CN" altLang="en-US" sz="2340"/>
              <a:t>组成</a:t>
            </a:r>
            <a:r>
              <a:rPr lang="en-US" altLang="zh-CN" sz="2340"/>
              <a:t>——</a:t>
            </a:r>
            <a:r>
              <a:rPr lang="zh-CN" altLang="en-US" sz="2340"/>
              <a:t>上院由贵族组成，下院由骑士和市民组成。</a:t>
            </a:r>
            <a:endParaRPr lang="zh-CN" altLang="en-US" sz="2340"/>
          </a:p>
        </p:txBody>
      </p:sp>
      <p:sp>
        <p:nvSpPr>
          <p:cNvPr id="18" name="文本框 17"/>
          <p:cNvSpPr txBox="1"/>
          <p:nvPr/>
        </p:nvSpPr>
        <p:spPr>
          <a:xfrm>
            <a:off x="491323" y="4378230"/>
            <a:ext cx="10898205" cy="2249170"/>
          </a:xfrm>
          <a:prstGeom prst="rect">
            <a:avLst/>
          </a:prstGeom>
          <a:noFill/>
          <a:ln w="28575" cap="rnd" cmpd="sng">
            <a:solidFill>
              <a:schemeClr val="tx1"/>
            </a:solidFill>
            <a:prstDash val="sysDot"/>
          </a:ln>
        </p:spPr>
        <p:txBody>
          <a:bodyPr wrap="square" rtlCol="0" anchor="t">
            <a:spAutoFit/>
          </a:bodyPr>
          <a:lstStyle>
            <a:defPPr/>
          </a:lstStyle>
          <a:p>
            <a:pPr algn="ctr"/>
            <a:r>
              <a:rPr lang="zh-CN" altLang="en-US" sz="2340">
                <a:latin typeface="华文新魏" panose="02010800040101010101" charset="-122"/>
                <a:ea typeface="华文新魏" panose="02010800040101010101" charset="-122"/>
                <a:cs typeface="华文新魏" panose="02010800040101010101" charset="-122"/>
                <a:sym typeface="+mn-ea"/>
              </a:rPr>
              <a:t>        </a:t>
            </a:r>
            <a:r>
              <a:rPr lang="en-US" altLang="zh-CN" sz="2340" b="1">
                <a:latin typeface="华文新魏" panose="02010800040101010101" charset="-122"/>
                <a:ea typeface="华文新魏" panose="02010800040101010101" charset="-122"/>
                <a:cs typeface="华文新魏" panose="02010800040101010101" charset="-122"/>
                <a:sym typeface="+mn-ea"/>
              </a:rPr>
              <a:t>“</a:t>
            </a:r>
            <a:r>
              <a:rPr lang="zh-CN" altLang="en-US" sz="2340" b="1">
                <a:latin typeface="华文新魏" panose="02010800040101010101" charset="-122"/>
                <a:ea typeface="华文新魏" panose="02010800040101010101" charset="-122"/>
                <a:cs typeface="华文新魏" panose="02010800040101010101" charset="-122"/>
                <a:sym typeface="+mn-ea"/>
              </a:rPr>
              <a:t>模范会议</a:t>
            </a:r>
            <a:r>
              <a:rPr lang="en-US" altLang="zh-CN" sz="2340" b="1">
                <a:latin typeface="华文新魏" panose="02010800040101010101" charset="-122"/>
                <a:ea typeface="华文新魏" panose="02010800040101010101" charset="-122"/>
                <a:cs typeface="华文新魏" panose="02010800040101010101" charset="-122"/>
                <a:sym typeface="+mn-ea"/>
              </a:rPr>
              <a:t>”——</a:t>
            </a:r>
            <a:r>
              <a:rPr lang="zh-CN" altLang="en-US" sz="2340" b="1">
                <a:latin typeface="华文新魏" panose="02010800040101010101" charset="-122"/>
                <a:ea typeface="华文新魏" panose="02010800040101010101" charset="-122"/>
                <a:cs typeface="华文新魏" panose="02010800040101010101" charset="-122"/>
                <a:sym typeface="+mn-ea"/>
              </a:rPr>
              <a:t>英国议会君主制的形成</a:t>
            </a:r>
            <a:endParaRPr lang="zh-CN" altLang="en-US" sz="2340">
              <a:latin typeface="华文新魏" panose="02010800040101010101" charset="-122"/>
              <a:ea typeface="华文新魏" panose="02010800040101010101" charset="-122"/>
              <a:cs typeface="华文新魏" panose="02010800040101010101" charset="-122"/>
              <a:sym typeface="+mn-ea"/>
            </a:endParaRPr>
          </a:p>
          <a:p>
            <a:pPr algn="just"/>
            <a:r>
              <a:rPr lang="zh-CN" altLang="en-US" sz="2340">
                <a:latin typeface="华文新魏" panose="02010800040101010101" charset="-122"/>
                <a:ea typeface="华文新魏" panose="02010800040101010101" charset="-122"/>
                <a:cs typeface="华文新魏" panose="02010800040101010101" charset="-122"/>
                <a:sym typeface="+mn-ea"/>
              </a:rPr>
              <a:t>         1295年，英王爱德华一世为筹集战争经费又召集议会，出席议会的除大贵族、教士外，每郡有 2 名骑士代表，每个大城市有2名市民代表，约有400余名议员出席。此后议会仿此例经常召开，这次议会被称为模范议会。  由于贵族议员和市民、骑士议员在根本利益、要求上各不相同，每当这种议会召开时，各郡骑士代表和市民代表经常单独在一起。                                                                  </a:t>
            </a:r>
            <a:endParaRPr lang="zh-CN" altLang="en-US" sz="2340">
              <a:latin typeface="华文新魏" panose="02010800040101010101" charset="-122"/>
              <a:ea typeface="华文新魏" panose="02010800040101010101" charset="-122"/>
              <a:cs typeface="华文新魏" panose="02010800040101010101" charset="-122"/>
              <a:sym typeface="+mn-ea"/>
            </a:endParaRPr>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linds(horizontal)">
                                      <p:cBhvr>
                                        <p:cTn id="17" dur="500"/>
                                        <p:tgtEl>
                                          <p:spTgt spid="10"/>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blinds(horizontal)">
                                      <p:cBhvr>
                                        <p:cTn id="22" dur="500"/>
                                        <p:tgtEl>
                                          <p:spTgt spid="12"/>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blinds(horizontal)">
                                      <p:cBhvr>
                                        <p:cTn id="2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0" grpId="0"/>
      <p:bldP spid="12" grpId="0"/>
      <p:bldP spid="17" grpId="0"/>
    </p:bldLst>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147516" y="484610"/>
            <a:ext cx="4020925" cy="511175"/>
          </a:xfrm>
          <a:prstGeom prst="rect">
            <a:avLst/>
          </a:prstGeom>
          <a:noFill/>
        </p:spPr>
        <p:txBody>
          <a:bodyPr wrap="square" rtlCol="0">
            <a:spAutoFit/>
          </a:bodyPr>
          <a:lstStyle>
            <a:defPPr/>
          </a:lstStyle>
          <a:p>
            <a:pPr/>
            <a:r>
              <a:rPr lang="en-US" altLang="zh-CN" sz="2730">
                <a:latin typeface="微软雅黑" panose="020b0503020204020204" charset="-122"/>
                <a:ea typeface="微软雅黑" panose="020b0503020204020204" charset="-122"/>
                <a:cs typeface="微软雅黑" panose="020b0503020204020204" charset="-122"/>
              </a:rPr>
              <a:t>3</a:t>
            </a:r>
            <a:r>
              <a:rPr lang="zh-CN" altLang="en-US" sz="2730">
                <a:latin typeface="微软雅黑" panose="020b0503020204020204" charset="-122"/>
                <a:ea typeface="微软雅黑" panose="020b0503020204020204" charset="-122"/>
                <a:cs typeface="微软雅黑" panose="020b0503020204020204" charset="-122"/>
              </a:rPr>
              <a:t>、英国：议会君主制</a:t>
            </a:r>
            <a:endParaRPr lang="zh-CN" altLang="en-US" sz="2730">
              <a:latin typeface="微软雅黑" panose="020b0503020204020204" charset="-122"/>
              <a:ea typeface="微软雅黑" panose="020b0503020204020204" charset="-122"/>
              <a:cs typeface="微软雅黑" panose="020b0503020204020204" charset="-122"/>
            </a:endParaRPr>
          </a:p>
        </p:txBody>
      </p:sp>
      <p:sp>
        <p:nvSpPr>
          <p:cNvPr id="9" name="文本框 8"/>
          <p:cNvSpPr txBox="1"/>
          <p:nvPr/>
        </p:nvSpPr>
        <p:spPr>
          <a:xfrm>
            <a:off x="465825" y="1239003"/>
            <a:ext cx="4316709" cy="511175"/>
          </a:xfrm>
          <a:prstGeom prst="rect">
            <a:avLst/>
          </a:prstGeom>
          <a:noFill/>
        </p:spPr>
        <p:txBody>
          <a:bodyPr wrap="square" rtlCol="0">
            <a:spAutoFit/>
          </a:bodyPr>
          <a:lstStyle>
            <a:defPPr/>
          </a:lstStyle>
          <a:p>
            <a:pPr/>
            <a:r>
              <a:rPr lang="zh-CN" altLang="en-US" sz="2730">
                <a:latin typeface="华文新魏" panose="02010800040101010101" charset="-122"/>
                <a:ea typeface="华文新魏" panose="02010800040101010101" charset="-122"/>
                <a:cs typeface="华文新魏" panose="02010800040101010101" charset="-122"/>
              </a:rPr>
              <a:t>（</a:t>
            </a:r>
            <a:r>
              <a:rPr lang="en-US" altLang="zh-CN" sz="2730">
                <a:latin typeface="华文新魏" panose="02010800040101010101" charset="-122"/>
                <a:ea typeface="华文新魏" panose="02010800040101010101" charset="-122"/>
                <a:cs typeface="华文新魏" panose="02010800040101010101" charset="-122"/>
              </a:rPr>
              <a:t>2</a:t>
            </a:r>
            <a:r>
              <a:rPr lang="zh-CN" altLang="en-US" sz="2730">
                <a:latin typeface="华文新魏" panose="02010800040101010101" charset="-122"/>
                <a:ea typeface="华文新魏" panose="02010800040101010101" charset="-122"/>
                <a:cs typeface="华文新魏" panose="02010800040101010101" charset="-122"/>
              </a:rPr>
              <a:t>）议会的召开</a:t>
            </a:r>
            <a:endParaRPr lang="zh-CN" altLang="en-US" sz="2730">
              <a:latin typeface="华文新魏" panose="02010800040101010101" charset="-122"/>
              <a:ea typeface="华文新魏" panose="02010800040101010101" charset="-122"/>
              <a:cs typeface="华文新魏" panose="02010800040101010101" charset="-122"/>
            </a:endParaRPr>
          </a:p>
        </p:txBody>
      </p:sp>
      <p:sp>
        <p:nvSpPr>
          <p:cNvPr id="4" name="文本框 3"/>
          <p:cNvSpPr txBox="1"/>
          <p:nvPr/>
        </p:nvSpPr>
        <p:spPr>
          <a:xfrm>
            <a:off x="1129738" y="1993397"/>
            <a:ext cx="1565910" cy="511175"/>
          </a:xfrm>
          <a:prstGeom prst="rect">
            <a:avLst/>
          </a:prstGeom>
          <a:noFill/>
        </p:spPr>
        <p:txBody>
          <a:bodyPr wrap="none" rtlCol="0" anchor="t">
            <a:spAutoFit/>
          </a:bodyPr>
          <a:lstStyle>
            <a:defPPr/>
          </a:lstStyle>
          <a:p>
            <a:pPr marL="342900" indent="-342900" algn="just">
              <a:buFont typeface="Wingdings" panose="05000000000000000000" charset="0"/>
              <a:buChar char="Ø"/>
            </a:pPr>
            <a:r>
              <a:rPr lang="zh-CN" altLang="en-US" sz="2730">
                <a:sym typeface="+mn-ea"/>
              </a:rPr>
              <a:t>作用：</a:t>
            </a:r>
            <a:endParaRPr lang="zh-CN" altLang="en-US" sz="2730">
              <a:sym typeface="+mn-ea"/>
            </a:endParaRPr>
          </a:p>
        </p:txBody>
      </p:sp>
      <p:sp>
        <p:nvSpPr>
          <p:cNvPr id="6" name="文本框 5"/>
          <p:cNvSpPr txBox="1"/>
          <p:nvPr/>
        </p:nvSpPr>
        <p:spPr>
          <a:xfrm>
            <a:off x="385509" y="3272445"/>
            <a:ext cx="11110451" cy="3030855"/>
          </a:xfrm>
          <a:prstGeom prst="rect">
            <a:avLst/>
          </a:prstGeom>
          <a:noFill/>
          <a:ln w="28575" cap="rnd" cmpd="sng">
            <a:solidFill>
              <a:schemeClr val="tx1"/>
            </a:solidFill>
            <a:prstDash val="sysDot"/>
          </a:ln>
        </p:spPr>
        <p:txBody>
          <a:bodyPr wrap="square" rtlCol="0" anchor="t">
            <a:spAutoFit/>
          </a:bodyPr>
          <a:lstStyle>
            <a:defPPr/>
          </a:lstStyle>
          <a:p>
            <a:pPr algn="just"/>
            <a:r>
              <a:rPr lang="zh-CN" altLang="en-US" sz="2730">
                <a:latin typeface="华文新魏" panose="02010800040101010101" charset="-122"/>
                <a:ea typeface="华文新魏" panose="02010800040101010101" charset="-122"/>
                <a:cs typeface="华文新魏" panose="02010800040101010101" charset="-122"/>
                <a:sym typeface="+mn-ea"/>
              </a:rPr>
              <a:t>        爱德华（英格兰金雀花王朝第五位国王，1272年-1307年在位)在给教皇的信中甚至说，议会向国王提供法律劝导，没有这样的劝导国王无法做出影响王国发展的事。在法律方面，议会的重要性在于它是英格兰的最高法庭可处理一切重要的或困难的案事，一般的诉讼也可能通过申请而交付议会处理。但是，在爱德华一世时期，因爱德华常常寻求议会的同意以实施其成文律，议会在立法方面开始变得更有意义。     </a:t>
            </a:r>
            <a:endParaRPr lang="zh-CN" altLang="en-US" sz="2730">
              <a:latin typeface="华文新魏" panose="02010800040101010101" charset="-122"/>
              <a:ea typeface="华文新魏" panose="02010800040101010101" charset="-122"/>
              <a:cs typeface="华文新魏" panose="02010800040101010101" charset="-122"/>
              <a:sym typeface="+mn-ea"/>
            </a:endParaRPr>
          </a:p>
          <a:p>
            <a:pPr algn="r"/>
            <a:r>
              <a:rPr lang="en-US" altLang="zh-CN" sz="2730">
                <a:latin typeface="华文新魏" panose="02010800040101010101" charset="-122"/>
                <a:ea typeface="华文新魏" panose="02010800040101010101" charset="-122"/>
                <a:cs typeface="华文新魏" panose="02010800040101010101" charset="-122"/>
                <a:sym typeface="+mn-ea"/>
              </a:rPr>
              <a:t>——</a:t>
            </a:r>
            <a:r>
              <a:rPr lang="zh-CN" altLang="en-US" sz="2730">
                <a:latin typeface="华文新魏" panose="02010800040101010101" charset="-122"/>
                <a:ea typeface="华文新魏" panose="02010800040101010101" charset="-122"/>
                <a:cs typeface="华文新魏" panose="02010800040101010101" charset="-122"/>
                <a:sym typeface="+mn-ea"/>
              </a:rPr>
              <a:t>钱乘旦，许洁明著《英国通史》                                                             </a:t>
            </a:r>
            <a:endParaRPr lang="zh-CN" altLang="en-US" sz="2730">
              <a:latin typeface="华文新魏" panose="02010800040101010101" charset="-122"/>
              <a:ea typeface="华文新魏" panose="02010800040101010101" charset="-122"/>
              <a:cs typeface="华文新魏" panose="02010800040101010101" charset="-122"/>
              <a:sym typeface="+mn-ea"/>
            </a:endParaRPr>
          </a:p>
        </p:txBody>
      </p:sp>
      <p:sp>
        <p:nvSpPr>
          <p:cNvPr id="7" name="文本框 6"/>
          <p:cNvSpPr txBox="1"/>
          <p:nvPr/>
        </p:nvSpPr>
        <p:spPr>
          <a:xfrm>
            <a:off x="2614406" y="1993397"/>
            <a:ext cx="7016508" cy="511175"/>
          </a:xfrm>
          <a:prstGeom prst="rect">
            <a:avLst/>
          </a:prstGeom>
          <a:noFill/>
        </p:spPr>
        <p:txBody>
          <a:bodyPr wrap="square" rtlCol="0">
            <a:spAutoFit/>
          </a:bodyPr>
          <a:lstStyle>
            <a:defPPr/>
          </a:lstStyle>
          <a:p>
            <a:pPr/>
            <a:r>
              <a:rPr lang="zh-CN" altLang="en-US" sz="2730">
                <a:latin typeface="Calibri"/>
              </a:rPr>
              <a:t>①</a:t>
            </a:r>
            <a:r>
              <a:rPr lang="zh-CN" altLang="en-US" sz="2730"/>
              <a:t>确立了</a:t>
            </a:r>
            <a:r>
              <a:rPr lang="en-US" altLang="zh-CN" sz="2730"/>
              <a:t>“</a:t>
            </a:r>
            <a:r>
              <a:rPr lang="zh-CN" altLang="en-US" sz="2730">
                <a:sym typeface="+mn-ea"/>
              </a:rPr>
              <a:t>王在议会</a:t>
            </a:r>
            <a:r>
              <a:rPr lang="en-US" altLang="zh-CN" sz="2730"/>
              <a:t>”</a:t>
            </a:r>
            <a:r>
              <a:rPr lang="zh-CN" altLang="en-US" sz="2730"/>
              <a:t>的历史传统。</a:t>
            </a:r>
            <a:endParaRPr lang="zh-CN" altLang="en-US" sz="2730"/>
          </a:p>
        </p:txBody>
      </p:sp>
      <p:sp>
        <p:nvSpPr>
          <p:cNvPr id="8" name="文本框 7"/>
          <p:cNvSpPr txBox="1"/>
          <p:nvPr/>
        </p:nvSpPr>
        <p:spPr>
          <a:xfrm>
            <a:off x="2614406" y="2609098"/>
            <a:ext cx="8755939" cy="511175"/>
          </a:xfrm>
          <a:prstGeom prst="rect">
            <a:avLst/>
          </a:prstGeom>
          <a:noFill/>
        </p:spPr>
        <p:txBody>
          <a:bodyPr wrap="square" rtlCol="0">
            <a:spAutoFit/>
          </a:bodyPr>
          <a:lstStyle>
            <a:defPPr/>
          </a:lstStyle>
          <a:p>
            <a:pPr/>
            <a:r>
              <a:rPr lang="zh-CN" altLang="en-US" sz="2730">
                <a:latin typeface="Calibri"/>
              </a:rPr>
              <a:t>②国王通过议会寻求政策支持，议会要求国王改善统治</a:t>
            </a:r>
            <a:r>
              <a:rPr lang="zh-CN" altLang="en-US" sz="2730"/>
              <a:t>。</a:t>
            </a:r>
            <a:endParaRPr lang="zh-CN" altLang="en-US" sz="2730"/>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 name="文本框 5"/>
          <p:cNvSpPr txBox="1"/>
          <p:nvPr/>
        </p:nvSpPr>
        <p:spPr>
          <a:xfrm>
            <a:off x="137991" y="397261"/>
            <a:ext cx="11475540" cy="3030855"/>
          </a:xfrm>
          <a:prstGeom prst="rect">
            <a:avLst/>
          </a:prstGeom>
          <a:noFill/>
          <a:ln w="28575" cap="rnd" cmpd="sng">
            <a:solidFill>
              <a:schemeClr val="tx1"/>
            </a:solidFill>
            <a:prstDash val="sysDot"/>
          </a:ln>
        </p:spPr>
        <p:txBody>
          <a:bodyPr wrap="square" rtlCol="0" anchor="t">
            <a:spAutoFit/>
          </a:bodyPr>
          <a:lstStyle>
            <a:defPPr/>
          </a:lstStyle>
          <a:p>
            <a:pPr algn="just"/>
            <a:r>
              <a:rPr lang="zh-CN" altLang="en-US" sz="2730">
                <a:latin typeface="华文新魏" panose="02010800040101010101" charset="-122"/>
                <a:ea typeface="华文新魏" panose="02010800040101010101" charset="-122"/>
                <a:cs typeface="华文新魏" panose="02010800040101010101" charset="-122"/>
                <a:sym typeface="+mn-ea"/>
              </a:rPr>
              <a:t>        中世纪的封建割据状态意味着贵族之间无休止的战争和社会秩序的混乱，不利于工商业的发展，因此新兴资产阶级乐意使用财力支持君主去与封建势力做斗争。封建政府为了维持常备军和庞大的官僚机构，不得不奖励工商业发展和殖民扩张活动，这在客观上对处于幼稚状态的资本主义经济起了扶植和保护作用</a:t>
            </a:r>
            <a:r>
              <a:rPr lang="en-US" altLang="zh-CN" sz="2730">
                <a:latin typeface="华文新魏" panose="02010800040101010101" charset="-122"/>
                <a:ea typeface="华文新魏" panose="02010800040101010101" charset="-122"/>
                <a:cs typeface="华文新魏" panose="02010800040101010101" charset="-122"/>
                <a:sym typeface="+mn-ea"/>
              </a:rPr>
              <a:t>......</a:t>
            </a:r>
            <a:r>
              <a:rPr lang="zh-CN" altLang="en-US" sz="2730">
                <a:latin typeface="华文新魏" panose="02010800040101010101" charset="-122"/>
                <a:ea typeface="华文新魏" panose="02010800040101010101" charset="-122"/>
                <a:cs typeface="华文新魏" panose="02010800040101010101" charset="-122"/>
                <a:sym typeface="+mn-ea"/>
              </a:rPr>
              <a:t>当资产阶级的势力进一步发展起来后，必然与专制王权彻底决裂。   </a:t>
            </a:r>
            <a:endParaRPr lang="zh-CN" altLang="en-US" sz="2730">
              <a:latin typeface="华文新魏" panose="02010800040101010101" charset="-122"/>
              <a:ea typeface="华文新魏" panose="02010800040101010101" charset="-122"/>
              <a:cs typeface="华文新魏" panose="02010800040101010101" charset="-122"/>
              <a:sym typeface="+mn-ea"/>
            </a:endParaRPr>
          </a:p>
          <a:p>
            <a:pPr algn="just"/>
            <a:r>
              <a:rPr lang="zh-CN" altLang="en-US" sz="2730">
                <a:latin typeface="华文新魏" panose="02010800040101010101" charset="-122"/>
                <a:ea typeface="华文新魏" panose="02010800040101010101" charset="-122"/>
                <a:cs typeface="华文新魏" panose="02010800040101010101" charset="-122"/>
                <a:sym typeface="+mn-ea"/>
              </a:rPr>
              <a:t>                   </a:t>
            </a:r>
            <a:r>
              <a:rPr lang="en-US" altLang="zh-CN" sz="2730">
                <a:latin typeface="华文新魏" panose="02010800040101010101" charset="-122"/>
                <a:ea typeface="华文新魏" panose="02010800040101010101" charset="-122"/>
                <a:cs typeface="华文新魏" panose="02010800040101010101" charset="-122"/>
                <a:sym typeface="+mn-ea"/>
              </a:rPr>
              <a:t>——</a:t>
            </a:r>
            <a:r>
              <a:rPr lang="zh-CN" altLang="en-US" sz="2730">
                <a:latin typeface="华文新魏" panose="02010800040101010101" charset="-122"/>
                <a:ea typeface="华文新魏" panose="02010800040101010101" charset="-122"/>
                <a:cs typeface="华文新魏" panose="02010800040101010101" charset="-122"/>
                <a:sym typeface="+mn-ea"/>
              </a:rPr>
              <a:t>摘编自刘祚昌主编《世界史</a:t>
            </a:r>
            <a:r>
              <a:rPr lang="zh-CN" altLang="en-US" sz="2730">
                <a:latin typeface="宋体" panose="02010600030101010101" pitchFamily="2" charset="-122"/>
                <a:ea typeface="宋体" panose="02010600030101010101" pitchFamily="2" charset="-122"/>
                <a:cs typeface="华文新魏" panose="02010800040101010101" charset="-122"/>
                <a:sym typeface="+mn-ea"/>
              </a:rPr>
              <a:t>•</a:t>
            </a:r>
            <a:r>
              <a:rPr lang="zh-CN" altLang="en-US" sz="2730">
                <a:latin typeface="华文新魏" panose="02010800040101010101" charset="-122"/>
                <a:ea typeface="华文新魏" panose="02010800040101010101" charset="-122"/>
                <a:cs typeface="华文新魏" panose="02010800040101010101" charset="-122"/>
                <a:sym typeface="+mn-ea"/>
              </a:rPr>
              <a:t>近代史编》（上卷）                                                             </a:t>
            </a:r>
            <a:endParaRPr lang="zh-CN" altLang="en-US" sz="2730">
              <a:latin typeface="华文新魏" panose="02010800040101010101" charset="-122"/>
              <a:ea typeface="华文新魏" panose="02010800040101010101" charset="-122"/>
              <a:cs typeface="华文新魏" panose="02010800040101010101" charset="-122"/>
              <a:sym typeface="+mn-ea"/>
            </a:endParaRPr>
          </a:p>
        </p:txBody>
      </p:sp>
      <p:sp>
        <p:nvSpPr>
          <p:cNvPr id="10" name="文本框 9"/>
          <p:cNvSpPr txBox="1"/>
          <p:nvPr/>
        </p:nvSpPr>
        <p:spPr>
          <a:xfrm>
            <a:off x="137991" y="3894397"/>
            <a:ext cx="11475540" cy="2611120"/>
          </a:xfrm>
          <a:prstGeom prst="rect">
            <a:avLst/>
          </a:prstGeom>
          <a:noFill/>
          <a:ln w="28575" cap="rnd" cmpd="sng">
            <a:solidFill>
              <a:schemeClr val="tx1"/>
            </a:solidFill>
            <a:prstDash val="sysDot"/>
          </a:ln>
        </p:spPr>
        <p:txBody>
          <a:bodyPr wrap="square" rtlCol="0" anchor="t">
            <a:spAutoFit/>
          </a:bodyPr>
          <a:lstStyle>
            <a:defPPr/>
          </a:lstStyle>
          <a:p>
            <a:pPr algn="just"/>
            <a:r>
              <a:rPr lang="zh-CN" altLang="en-US" sz="2730">
                <a:latin typeface="华文新魏" panose="02010800040101010101" charset="-122"/>
                <a:ea typeface="华文新魏" panose="02010800040101010101" charset="-122"/>
                <a:cs typeface="华文新魏" panose="02010800040101010101" charset="-122"/>
                <a:sym typeface="+mn-ea"/>
              </a:rPr>
              <a:t>        《大宪章》和议会</a:t>
            </a:r>
            <a:r>
              <a:rPr lang="en-US" altLang="zh-CN" sz="2730">
                <a:latin typeface="华文新魏" panose="02010800040101010101" charset="-122"/>
                <a:ea typeface="华文新魏" panose="02010800040101010101" charset="-122"/>
                <a:cs typeface="华文新魏" panose="02010800040101010101" charset="-122"/>
                <a:sym typeface="+mn-ea"/>
              </a:rPr>
              <a:t>......</a:t>
            </a:r>
            <a:r>
              <a:rPr lang="zh-CN" altLang="en-US" sz="2730">
                <a:latin typeface="华文新魏" panose="02010800040101010101" charset="-122"/>
                <a:ea typeface="华文新魏" panose="02010800040101010101" charset="-122"/>
                <a:cs typeface="华文新魏" panose="02010800040101010101" charset="-122"/>
                <a:sym typeface="+mn-ea"/>
              </a:rPr>
              <a:t>这两件事的意义在于：它们被后来的人视为国民自由的起源，而自由作为一个原则，则是现代世界所最珍视的原则之一。英国的自由根植于深厚的传统之中</a:t>
            </a:r>
            <a:r>
              <a:rPr lang="en-US" altLang="zh-CN" sz="2730">
                <a:latin typeface="华文新魏" panose="02010800040101010101" charset="-122"/>
                <a:ea typeface="华文新魏" panose="02010800040101010101" charset="-122"/>
                <a:cs typeface="华文新魏" panose="02010800040101010101" charset="-122"/>
                <a:sym typeface="+mn-ea"/>
              </a:rPr>
              <a:t>......“</a:t>
            </a:r>
            <a:r>
              <a:rPr lang="zh-CN" altLang="en-US" sz="2730">
                <a:latin typeface="华文新魏" panose="02010800040101010101" charset="-122"/>
                <a:ea typeface="华文新魏" panose="02010800040101010101" charset="-122"/>
                <a:cs typeface="华文新魏" panose="02010800040101010101" charset="-122"/>
                <a:sym typeface="+mn-ea"/>
              </a:rPr>
              <a:t>自由</a:t>
            </a:r>
            <a:r>
              <a:rPr lang="en-US" altLang="zh-CN" sz="2730">
                <a:latin typeface="华文新魏" panose="02010800040101010101" charset="-122"/>
                <a:ea typeface="华文新魏" panose="02010800040101010101" charset="-122"/>
                <a:cs typeface="华文新魏" panose="02010800040101010101" charset="-122"/>
                <a:sym typeface="+mn-ea"/>
              </a:rPr>
              <a:t>”</a:t>
            </a:r>
            <a:r>
              <a:rPr lang="zh-CN" altLang="en-US" sz="2730">
                <a:latin typeface="华文新魏" panose="02010800040101010101" charset="-122"/>
                <a:ea typeface="华文新魏" panose="02010800040101010101" charset="-122"/>
                <a:cs typeface="华文新魏" panose="02010800040101010101" charset="-122"/>
                <a:sym typeface="+mn-ea"/>
              </a:rPr>
              <a:t>的传统是由贵族开创的，他们为维护封建权利而与国王进行的斗争，成为后人争取</a:t>
            </a:r>
            <a:r>
              <a:rPr lang="en-US" altLang="zh-CN" sz="2730">
                <a:latin typeface="华文新魏" panose="02010800040101010101" charset="-122"/>
                <a:ea typeface="华文新魏" panose="02010800040101010101" charset="-122"/>
                <a:cs typeface="华文新魏" panose="02010800040101010101" charset="-122"/>
                <a:sym typeface="+mn-ea"/>
              </a:rPr>
              <a:t>“</a:t>
            </a:r>
            <a:r>
              <a:rPr lang="zh-CN" altLang="en-US" sz="2730">
                <a:latin typeface="华文新魏" panose="02010800040101010101" charset="-122"/>
                <a:ea typeface="华文新魏" panose="02010800040101010101" charset="-122"/>
                <a:cs typeface="华文新魏" panose="02010800040101010101" charset="-122"/>
                <a:sym typeface="+mn-ea"/>
              </a:rPr>
              <a:t>自由</a:t>
            </a:r>
            <a:r>
              <a:rPr lang="en-US" altLang="zh-CN" sz="2730">
                <a:latin typeface="华文新魏" panose="02010800040101010101" charset="-122"/>
                <a:ea typeface="华文新魏" panose="02010800040101010101" charset="-122"/>
                <a:cs typeface="华文新魏" panose="02010800040101010101" charset="-122"/>
                <a:sym typeface="+mn-ea"/>
              </a:rPr>
              <a:t>”</a:t>
            </a:r>
            <a:r>
              <a:rPr lang="zh-CN" altLang="en-US" sz="2730">
                <a:latin typeface="华文新魏" panose="02010800040101010101" charset="-122"/>
                <a:ea typeface="华文新魏" panose="02010800040101010101" charset="-122"/>
                <a:cs typeface="华文新魏" panose="02010800040101010101" charset="-122"/>
                <a:sym typeface="+mn-ea"/>
              </a:rPr>
              <a:t>的先声。   </a:t>
            </a:r>
            <a:endParaRPr lang="zh-CN" altLang="en-US" sz="2730">
              <a:latin typeface="华文新魏" panose="02010800040101010101" charset="-122"/>
              <a:ea typeface="华文新魏" panose="02010800040101010101" charset="-122"/>
              <a:cs typeface="华文新魏" panose="02010800040101010101" charset="-122"/>
              <a:sym typeface="+mn-ea"/>
            </a:endParaRPr>
          </a:p>
          <a:p>
            <a:pPr algn="r"/>
            <a:r>
              <a:rPr lang="zh-CN" altLang="en-US" sz="2730">
                <a:latin typeface="华文新魏" panose="02010800040101010101" charset="-122"/>
                <a:ea typeface="华文新魏" panose="02010800040101010101" charset="-122"/>
                <a:cs typeface="华文新魏" panose="02010800040101010101" charset="-122"/>
                <a:sym typeface="+mn-ea"/>
              </a:rPr>
              <a:t> </a:t>
            </a:r>
            <a:r>
              <a:rPr lang="en-US" altLang="zh-CN" sz="2730">
                <a:latin typeface="华文新魏" panose="02010800040101010101" charset="-122"/>
                <a:ea typeface="华文新魏" panose="02010800040101010101" charset="-122"/>
                <a:cs typeface="华文新魏" panose="02010800040101010101" charset="-122"/>
                <a:sym typeface="+mn-ea"/>
              </a:rPr>
              <a:t>——</a:t>
            </a:r>
            <a:r>
              <a:rPr lang="zh-CN" altLang="en-US" sz="2730">
                <a:latin typeface="华文新魏" panose="02010800040101010101" charset="-122"/>
                <a:ea typeface="华文新魏" panose="02010800040101010101" charset="-122"/>
                <a:cs typeface="华文新魏" panose="02010800040101010101" charset="-122"/>
                <a:sym typeface="+mn-ea"/>
              </a:rPr>
              <a:t>钱乘旦，许洁明著《英国通史》                                                             </a:t>
            </a:r>
            <a:endParaRPr lang="zh-CN" altLang="en-US" sz="2730">
              <a:latin typeface="华文新魏" panose="02010800040101010101" charset="-122"/>
              <a:ea typeface="华文新魏" panose="02010800040101010101" charset="-122"/>
              <a:cs typeface="华文新魏" panose="02010800040101010101" charset="-122"/>
              <a:sym typeface="+mn-ea"/>
            </a:endParaRPr>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944245" y="2310765"/>
            <a:ext cx="9991725" cy="829945"/>
          </a:xfrm>
          <a:prstGeom prst="rect">
            <a:avLst/>
          </a:prstGeom>
          <a:noFill/>
        </p:spPr>
        <p:txBody>
          <a:bodyPr wrap="square" rtlCol="0">
            <a:spAutoFit/>
          </a:bodyPr>
          <a:lstStyle>
            <a:defPPr/>
          </a:lstStyle>
          <a:p>
            <a:pPr/>
            <a:r>
              <a:rPr lang="zh-CN" altLang="en-US" sz="4800" b="1">
                <a:latin typeface="楷体" panose="02010609060101010101" charset="-122"/>
                <a:ea typeface="楷体" panose="02010609060101010101" charset="-122"/>
              </a:rPr>
              <a:t>三、西方资本主义制度的产生与发展</a:t>
            </a:r>
            <a:endParaRPr lang="zh-CN" altLang="en-US" sz="4800" b="1">
              <a:latin typeface="楷体" panose="02010609060101010101" charset="-122"/>
              <a:ea typeface="楷体" panose="02010609060101010101" charset="-122"/>
            </a:endParaRPr>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196" y="406786"/>
            <a:ext cx="3054987" cy="511175"/>
          </a:xfrm>
          <a:prstGeom prst="rect">
            <a:avLst/>
          </a:prstGeom>
          <a:noFill/>
        </p:spPr>
        <p:txBody>
          <a:bodyPr wrap="square" rtlCol="0">
            <a:spAutoFit/>
          </a:bodyPr>
          <a:lstStyle>
            <a:defPPr/>
          </a:lstStyle>
          <a:p>
            <a:pPr/>
            <a:r>
              <a:rPr lang="en-US" altLang="zh-CN" sz="2730">
                <a:latin typeface="微软雅黑" panose="020b0503020204020204" charset="-122"/>
                <a:ea typeface="微软雅黑" panose="020b0503020204020204" charset="-122"/>
                <a:cs typeface="微软雅黑" panose="020b0503020204020204" charset="-122"/>
              </a:rPr>
              <a:t>1</a:t>
            </a:r>
            <a:r>
              <a:rPr lang="zh-CN" altLang="en-US" sz="2730">
                <a:latin typeface="微软雅黑" panose="020b0503020204020204" charset="-122"/>
                <a:ea typeface="微软雅黑" panose="020b0503020204020204" charset="-122"/>
                <a:cs typeface="微软雅黑" panose="020b0503020204020204" charset="-122"/>
              </a:rPr>
              <a:t>、概况</a:t>
            </a:r>
            <a:endParaRPr lang="zh-CN" altLang="en-US" sz="2730">
              <a:latin typeface="微软雅黑" panose="020b0503020204020204" charset="-122"/>
              <a:ea typeface="微软雅黑" panose="020b0503020204020204" charset="-122"/>
              <a:cs typeface="微软雅黑" panose="020b0503020204020204" charset="-122"/>
            </a:endParaRPr>
          </a:p>
        </p:txBody>
      </p:sp>
      <p:sp>
        <p:nvSpPr>
          <p:cNvPr id="4" name="文本框 3"/>
          <p:cNvSpPr txBox="1"/>
          <p:nvPr/>
        </p:nvSpPr>
        <p:spPr>
          <a:xfrm>
            <a:off x="511743" y="1137050"/>
            <a:ext cx="4316709" cy="511175"/>
          </a:xfrm>
          <a:prstGeom prst="rect">
            <a:avLst/>
          </a:prstGeom>
          <a:noFill/>
        </p:spPr>
        <p:txBody>
          <a:bodyPr wrap="square" rtlCol="0">
            <a:spAutoFit/>
          </a:bodyPr>
          <a:lstStyle>
            <a:defPPr/>
          </a:lstStyle>
          <a:p>
            <a:pPr/>
            <a:r>
              <a:rPr lang="zh-CN" altLang="en-US" sz="2730">
                <a:latin typeface="华文新魏" panose="02010800040101010101" charset="-122"/>
                <a:ea typeface="华文新魏" panose="02010800040101010101" charset="-122"/>
                <a:cs typeface="华文新魏" panose="02010800040101010101" charset="-122"/>
              </a:rPr>
              <a:t>（</a:t>
            </a:r>
            <a:r>
              <a:rPr lang="en-US" altLang="zh-CN" sz="2730">
                <a:latin typeface="华文新魏" panose="02010800040101010101" charset="-122"/>
                <a:ea typeface="华文新魏" panose="02010800040101010101" charset="-122"/>
                <a:cs typeface="华文新魏" panose="02010800040101010101" charset="-122"/>
              </a:rPr>
              <a:t>1</a:t>
            </a:r>
            <a:r>
              <a:rPr lang="zh-CN" altLang="en-US" sz="2730">
                <a:latin typeface="华文新魏" panose="02010800040101010101" charset="-122"/>
                <a:ea typeface="华文新魏" panose="02010800040101010101" charset="-122"/>
                <a:cs typeface="华文新魏" panose="02010800040101010101" charset="-122"/>
              </a:rPr>
              <a:t>）确立</a:t>
            </a:r>
            <a:endParaRPr lang="zh-CN" altLang="en-US" sz="2730">
              <a:latin typeface="华文新魏" panose="02010800040101010101" charset="-122"/>
              <a:ea typeface="华文新魏" panose="02010800040101010101" charset="-122"/>
              <a:cs typeface="华文新魏" panose="02010800040101010101" charset="-122"/>
            </a:endParaRPr>
          </a:p>
        </p:txBody>
      </p:sp>
      <p:sp>
        <p:nvSpPr>
          <p:cNvPr id="5" name="文本框 4"/>
          <p:cNvSpPr txBox="1"/>
          <p:nvPr/>
        </p:nvSpPr>
        <p:spPr>
          <a:xfrm>
            <a:off x="662305" y="1809529"/>
            <a:ext cx="10557510" cy="511175"/>
          </a:xfrm>
          <a:prstGeom prst="rect">
            <a:avLst/>
          </a:prstGeom>
          <a:noFill/>
        </p:spPr>
        <p:txBody>
          <a:bodyPr wrap="none" rtlCol="0" anchor="t">
            <a:spAutoFit/>
          </a:bodyPr>
          <a:lstStyle>
            <a:defPPr/>
          </a:lstStyle>
          <a:p>
            <a:pPr marL="342900" indent="-342900" algn="just">
              <a:buFont typeface="Wingdings" panose="05000000000000000000" charset="0"/>
              <a:buChar char="Ø"/>
            </a:pPr>
            <a:r>
              <a:rPr lang="en-US" altLang="zh-CN" sz="2730">
                <a:sym typeface="+mn-ea"/>
              </a:rPr>
              <a:t>16—18</a:t>
            </a:r>
            <a:r>
              <a:rPr lang="zh-CN" altLang="en-US" sz="2730">
                <a:sym typeface="+mn-ea"/>
              </a:rPr>
              <a:t>世纪，通过资产阶级革命和改革，确立近代西方政治制度。</a:t>
            </a:r>
            <a:endParaRPr lang="zh-CN" altLang="en-US" sz="2730">
              <a:sym typeface="+mn-ea"/>
            </a:endParaRPr>
          </a:p>
        </p:txBody>
      </p:sp>
      <p:sp>
        <p:nvSpPr>
          <p:cNvPr id="7" name="文本框 6"/>
          <p:cNvSpPr txBox="1"/>
          <p:nvPr/>
        </p:nvSpPr>
        <p:spPr>
          <a:xfrm>
            <a:off x="511743" y="2320629"/>
            <a:ext cx="4316709" cy="511175"/>
          </a:xfrm>
          <a:prstGeom prst="rect">
            <a:avLst/>
          </a:prstGeom>
          <a:noFill/>
        </p:spPr>
        <p:txBody>
          <a:bodyPr wrap="square" rtlCol="0">
            <a:spAutoFit/>
          </a:bodyPr>
          <a:lstStyle>
            <a:defPPr/>
          </a:lstStyle>
          <a:p>
            <a:pPr/>
            <a:r>
              <a:rPr lang="zh-CN" altLang="en-US" sz="2730">
                <a:latin typeface="华文新魏" panose="02010800040101010101" charset="-122"/>
                <a:ea typeface="华文新魏" panose="02010800040101010101" charset="-122"/>
                <a:cs typeface="华文新魏" panose="02010800040101010101" charset="-122"/>
              </a:rPr>
              <a:t>（</a:t>
            </a:r>
            <a:r>
              <a:rPr lang="en-US" altLang="zh-CN" sz="2730">
                <a:latin typeface="华文新魏" panose="02010800040101010101" charset="-122"/>
                <a:ea typeface="华文新魏" panose="02010800040101010101" charset="-122"/>
                <a:cs typeface="华文新魏" panose="02010800040101010101" charset="-122"/>
              </a:rPr>
              <a:t>2</a:t>
            </a:r>
            <a:r>
              <a:rPr lang="zh-CN" altLang="en-US" sz="2730">
                <a:latin typeface="华文新魏" panose="02010800040101010101" charset="-122"/>
                <a:ea typeface="华文新魏" panose="02010800040101010101" charset="-122"/>
                <a:cs typeface="华文新魏" panose="02010800040101010101" charset="-122"/>
              </a:rPr>
              <a:t>）成熟</a:t>
            </a:r>
            <a:endParaRPr lang="zh-CN" altLang="en-US" sz="2730">
              <a:latin typeface="华文新魏" panose="02010800040101010101" charset="-122"/>
              <a:ea typeface="华文新魏" panose="02010800040101010101" charset="-122"/>
              <a:cs typeface="华文新魏" panose="02010800040101010101" charset="-122"/>
            </a:endParaRPr>
          </a:p>
        </p:txBody>
      </p:sp>
      <p:sp>
        <p:nvSpPr>
          <p:cNvPr id="8" name="文本框 7"/>
          <p:cNvSpPr txBox="1"/>
          <p:nvPr/>
        </p:nvSpPr>
        <p:spPr>
          <a:xfrm>
            <a:off x="724443" y="2941038"/>
            <a:ext cx="10904220" cy="511175"/>
          </a:xfrm>
          <a:prstGeom prst="rect">
            <a:avLst/>
          </a:prstGeom>
          <a:noFill/>
        </p:spPr>
        <p:txBody>
          <a:bodyPr wrap="none" rtlCol="0" anchor="t">
            <a:spAutoFit/>
          </a:bodyPr>
          <a:lstStyle>
            <a:defPPr/>
          </a:lstStyle>
          <a:p>
            <a:pPr marL="342900" indent="-342900" algn="just">
              <a:buFont typeface="Wingdings" panose="05000000000000000000" charset="0"/>
              <a:buChar char="Ø"/>
            </a:pPr>
            <a:r>
              <a:rPr lang="en-US" sz="2730">
                <a:sym typeface="+mn-ea"/>
              </a:rPr>
              <a:t>19—20</a:t>
            </a:r>
            <a:r>
              <a:rPr lang="zh-CN" altLang="en-US" sz="2730">
                <a:sym typeface="+mn-ea"/>
              </a:rPr>
              <a:t>世纪的多次改革和革命，西方政治制度逐渐走向稳定与成熟。</a:t>
            </a:r>
            <a:endParaRPr lang="zh-CN" altLang="en-US" sz="2730">
              <a:sym typeface="+mn-ea"/>
            </a:endParaRPr>
          </a:p>
        </p:txBody>
      </p:sp>
      <p:sp>
        <p:nvSpPr>
          <p:cNvPr id="9" name="文本框 8"/>
          <p:cNvSpPr txBox="1"/>
          <p:nvPr/>
        </p:nvSpPr>
        <p:spPr>
          <a:xfrm>
            <a:off x="511743" y="3452227"/>
            <a:ext cx="4316709" cy="511175"/>
          </a:xfrm>
          <a:prstGeom prst="rect">
            <a:avLst/>
          </a:prstGeom>
          <a:noFill/>
        </p:spPr>
        <p:txBody>
          <a:bodyPr wrap="square" rtlCol="0">
            <a:spAutoFit/>
          </a:bodyPr>
          <a:lstStyle>
            <a:defPPr/>
          </a:lstStyle>
          <a:p>
            <a:pPr/>
            <a:r>
              <a:rPr lang="zh-CN" altLang="en-US" sz="2730">
                <a:latin typeface="华文新魏" panose="02010800040101010101" charset="-122"/>
                <a:ea typeface="华文新魏" panose="02010800040101010101" charset="-122"/>
                <a:cs typeface="华文新魏" panose="02010800040101010101" charset="-122"/>
              </a:rPr>
              <a:t>（</a:t>
            </a:r>
            <a:r>
              <a:rPr lang="en-US" altLang="zh-CN" sz="2730">
                <a:latin typeface="华文新魏" panose="02010800040101010101" charset="-122"/>
                <a:ea typeface="华文新魏" panose="02010800040101010101" charset="-122"/>
                <a:cs typeface="华文新魏" panose="02010800040101010101" charset="-122"/>
              </a:rPr>
              <a:t>3</a:t>
            </a:r>
            <a:r>
              <a:rPr lang="zh-CN" altLang="en-US" sz="2730">
                <a:latin typeface="华文新魏" panose="02010800040101010101" charset="-122"/>
                <a:ea typeface="华文新魏" panose="02010800040101010101" charset="-122"/>
                <a:cs typeface="华文新魏" panose="02010800040101010101" charset="-122"/>
              </a:rPr>
              <a:t>）代表</a:t>
            </a:r>
            <a:endParaRPr lang="zh-CN" altLang="en-US" sz="2730">
              <a:latin typeface="华文新魏" panose="02010800040101010101" charset="-122"/>
              <a:ea typeface="华文新魏" panose="02010800040101010101" charset="-122"/>
              <a:cs typeface="华文新魏" panose="02010800040101010101" charset="-122"/>
            </a:endParaRPr>
          </a:p>
        </p:txBody>
      </p:sp>
      <p:sp>
        <p:nvSpPr>
          <p:cNvPr id="11" name="文本框 10"/>
          <p:cNvSpPr txBox="1"/>
          <p:nvPr/>
        </p:nvSpPr>
        <p:spPr>
          <a:xfrm>
            <a:off x="662090" y="4141851"/>
            <a:ext cx="10233660" cy="511175"/>
          </a:xfrm>
          <a:prstGeom prst="rect">
            <a:avLst/>
          </a:prstGeom>
          <a:noFill/>
        </p:spPr>
        <p:txBody>
          <a:bodyPr wrap="none" rtlCol="0" anchor="t">
            <a:spAutoFit/>
          </a:bodyPr>
          <a:lstStyle>
            <a:defPPr/>
          </a:lstStyle>
          <a:p>
            <a:pPr marL="342900" indent="-342900" algn="just">
              <a:buFont typeface="Wingdings" panose="05000000000000000000" charset="0"/>
              <a:buChar char="Ø"/>
            </a:pPr>
            <a:r>
              <a:rPr lang="zh-CN" altLang="en-US" sz="2730">
                <a:sym typeface="+mn-ea"/>
              </a:rPr>
              <a:t>英国君主立宪制，美国联邦共和制，法国议会共和制最为典型。</a:t>
            </a:r>
            <a:endParaRPr lang="zh-CN" altLang="en-US" sz="2730">
              <a:sym typeface="+mn-ea"/>
            </a:endParaRPr>
          </a:p>
        </p:txBody>
      </p:sp>
      <p:grpSp>
        <p:nvGrpSpPr>
          <p:cNvPr id="6" name="组合 5"/>
          <p:cNvGrpSpPr/>
          <p:nvPr/>
        </p:nvGrpSpPr>
        <p:grpSpPr>
          <a:xfrm>
            <a:off x="1459117" y="4612818"/>
            <a:ext cx="9309586" cy="2160676"/>
            <a:chOff x="3195" y="6540"/>
            <a:chExt cx="14262" cy="2711"/>
          </a:xfrm>
        </p:grpSpPr>
        <p:pic>
          <p:nvPicPr>
            <p:cNvPr id="12" name="图片 11"/>
            <p:cNvPicPr>
              <a:picLocks noChangeAspect="1"/>
            </p:cNvPicPr>
            <p:nvPr/>
          </p:nvPicPr>
          <p:blipFill>
            <a:blip r:embed="rId3"/>
            <a:stretch>
              <a:fillRect/>
            </a:stretch>
          </p:blipFill>
          <p:spPr>
            <a:xfrm>
              <a:off x="3195" y="6557"/>
              <a:ext cx="3411" cy="2240"/>
            </a:xfrm>
            <a:prstGeom prst="roundRect">
              <a:avLst/>
            </a:prstGeom>
          </p:spPr>
        </p:pic>
        <p:pic>
          <p:nvPicPr>
            <p:cNvPr id="13" name="图片 12"/>
            <p:cNvPicPr>
              <a:picLocks noChangeAspect="1"/>
            </p:cNvPicPr>
            <p:nvPr/>
          </p:nvPicPr>
          <p:blipFill>
            <a:blip r:embed="rId4"/>
            <a:stretch>
              <a:fillRect/>
            </a:stretch>
          </p:blipFill>
          <p:spPr>
            <a:xfrm>
              <a:off x="8119" y="6557"/>
              <a:ext cx="3399" cy="2239"/>
            </a:xfrm>
            <a:prstGeom prst="roundRect">
              <a:avLst/>
            </a:prstGeom>
          </p:spPr>
        </p:pic>
        <p:pic>
          <p:nvPicPr>
            <p:cNvPr id="14" name="图片 13"/>
            <p:cNvPicPr>
              <a:picLocks noChangeAspect="1"/>
            </p:cNvPicPr>
            <p:nvPr/>
          </p:nvPicPr>
          <p:blipFill>
            <a:blip r:embed="rId5"/>
            <a:stretch>
              <a:fillRect/>
            </a:stretch>
          </p:blipFill>
          <p:spPr>
            <a:xfrm>
              <a:off x="12964" y="6540"/>
              <a:ext cx="3400" cy="2257"/>
            </a:xfrm>
            <a:prstGeom prst="roundRect">
              <a:avLst/>
            </a:prstGeom>
          </p:spPr>
        </p:pic>
        <p:sp>
          <p:nvSpPr>
            <p:cNvPr id="15" name="文本框 14"/>
            <p:cNvSpPr txBox="1"/>
            <p:nvPr/>
          </p:nvSpPr>
          <p:spPr>
            <a:xfrm>
              <a:off x="3195" y="8797"/>
              <a:ext cx="4608" cy="454"/>
            </a:xfrm>
            <a:prstGeom prst="rect">
              <a:avLst/>
            </a:prstGeom>
            <a:noFill/>
          </p:spPr>
          <p:txBody>
            <a:bodyPr wrap="square" rtlCol="0">
              <a:spAutoFit/>
            </a:bodyPr>
            <a:lstStyle>
              <a:defPPr/>
            </a:lstStyle>
            <a:p>
              <a:pPr marL="285750" indent="-285750">
                <a:buFont typeface="Wingdings" panose="05000000000000000000" charset="0"/>
                <a:buChar char="Ø"/>
              </a:pPr>
              <a:r>
                <a:rPr lang="zh-CN" altLang="en-US" sz="1755">
                  <a:latin typeface="微软雅黑" panose="020b0503020204020204" charset="-122"/>
                  <a:ea typeface="微软雅黑" panose="020b0503020204020204" charset="-122"/>
                </a:rPr>
                <a:t>查理一世被送上断头台</a:t>
              </a:r>
              <a:endParaRPr lang="zh-CN" altLang="en-US" sz="1755">
                <a:latin typeface="微软雅黑" panose="020b0503020204020204" charset="-122"/>
                <a:ea typeface="微软雅黑" panose="020b0503020204020204" charset="-122"/>
              </a:endParaRPr>
            </a:p>
          </p:txBody>
        </p:sp>
        <p:sp>
          <p:nvSpPr>
            <p:cNvPr id="16" name="文本框 15"/>
            <p:cNvSpPr txBox="1"/>
            <p:nvPr/>
          </p:nvSpPr>
          <p:spPr>
            <a:xfrm>
              <a:off x="8119" y="8797"/>
              <a:ext cx="4608" cy="454"/>
            </a:xfrm>
            <a:prstGeom prst="rect">
              <a:avLst/>
            </a:prstGeom>
            <a:noFill/>
          </p:spPr>
          <p:txBody>
            <a:bodyPr wrap="square" rtlCol="0">
              <a:spAutoFit/>
            </a:bodyPr>
            <a:lstStyle>
              <a:defPPr/>
            </a:lstStyle>
            <a:p>
              <a:pPr marL="285750" indent="-285750">
                <a:buFont typeface="Wingdings" panose="05000000000000000000" charset="0"/>
                <a:buChar char="Ø"/>
              </a:pPr>
              <a:r>
                <a:rPr lang="zh-CN" altLang="en-US" sz="1755">
                  <a:latin typeface="微软雅黑" panose="020b0503020204020204" charset="-122"/>
                  <a:ea typeface="微软雅黑" panose="020b0503020204020204" charset="-122"/>
                </a:rPr>
                <a:t>攻占巴士底狱</a:t>
              </a:r>
              <a:endParaRPr lang="zh-CN" altLang="en-US" sz="1755">
                <a:latin typeface="微软雅黑" panose="020b0503020204020204" charset="-122"/>
                <a:ea typeface="微软雅黑" panose="020b0503020204020204" charset="-122"/>
              </a:endParaRPr>
            </a:p>
          </p:txBody>
        </p:sp>
        <p:sp>
          <p:nvSpPr>
            <p:cNvPr id="17" name="文本框 16"/>
            <p:cNvSpPr txBox="1"/>
            <p:nvPr/>
          </p:nvSpPr>
          <p:spPr>
            <a:xfrm>
              <a:off x="12849" y="8797"/>
              <a:ext cx="4608" cy="454"/>
            </a:xfrm>
            <a:prstGeom prst="rect">
              <a:avLst/>
            </a:prstGeom>
            <a:noFill/>
          </p:spPr>
          <p:txBody>
            <a:bodyPr wrap="square" rtlCol="0">
              <a:spAutoFit/>
            </a:bodyPr>
            <a:lstStyle>
              <a:defPPr/>
            </a:lstStyle>
            <a:p>
              <a:pPr marL="285750" indent="-285750">
                <a:buFont typeface="Wingdings" panose="05000000000000000000" charset="0"/>
                <a:buChar char="Ø"/>
              </a:pPr>
              <a:r>
                <a:rPr lang="zh-CN" altLang="en-US" sz="1755">
                  <a:latin typeface="微软雅黑" panose="020b0503020204020204" charset="-122"/>
                  <a:ea typeface="微软雅黑" panose="020b0503020204020204" charset="-122"/>
                </a:rPr>
                <a:t>《独立宣言》发表</a:t>
              </a:r>
              <a:endParaRPr lang="zh-CN" altLang="en-US" sz="1755">
                <a:latin typeface="微软雅黑" panose="020b0503020204020204" charset="-122"/>
                <a:ea typeface="微软雅黑" panose="020b0503020204020204" charset="-122"/>
              </a:endParaRPr>
            </a:p>
          </p:txBody>
        </p:sp>
      </p:gr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linds(horizontal)">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P spid="11" grpId="0"/>
    </p:bldLst>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186251" y="427813"/>
            <a:ext cx="5590806" cy="511175"/>
          </a:xfrm>
          <a:prstGeom prst="rect">
            <a:avLst/>
          </a:prstGeom>
          <a:noFill/>
        </p:spPr>
        <p:txBody>
          <a:bodyPr wrap="square" rtlCol="0">
            <a:spAutoFit/>
          </a:bodyPr>
          <a:lstStyle>
            <a:defPPr/>
          </a:lstStyle>
          <a:p>
            <a:pPr/>
            <a:r>
              <a:rPr lang="en-US" altLang="zh-CN" sz="2730">
                <a:latin typeface="微软雅黑" panose="020b0503020204020204" charset="-122"/>
                <a:ea typeface="微软雅黑" panose="020b0503020204020204" charset="-122"/>
                <a:cs typeface="微软雅黑" panose="020b0503020204020204" charset="-122"/>
              </a:rPr>
              <a:t>2</a:t>
            </a:r>
            <a:r>
              <a:rPr lang="zh-CN" altLang="en-US" sz="2730">
                <a:latin typeface="微软雅黑" panose="020b0503020204020204" charset="-122"/>
                <a:ea typeface="微软雅黑" panose="020b0503020204020204" charset="-122"/>
                <a:cs typeface="微软雅黑" panose="020b0503020204020204" charset="-122"/>
              </a:rPr>
              <a:t>、英国资产阶级革命与君主立宪制</a:t>
            </a:r>
            <a:endParaRPr lang="zh-CN" altLang="en-US" sz="2730">
              <a:latin typeface="微软雅黑" panose="020b0503020204020204" charset="-122"/>
              <a:ea typeface="微软雅黑" panose="020b0503020204020204" charset="-122"/>
              <a:cs typeface="微软雅黑" panose="020b0503020204020204" charset="-122"/>
            </a:endParaRPr>
          </a:p>
        </p:txBody>
      </p:sp>
      <p:sp>
        <p:nvSpPr>
          <p:cNvPr id="4" name="文本框 3"/>
          <p:cNvSpPr txBox="1"/>
          <p:nvPr/>
        </p:nvSpPr>
        <p:spPr>
          <a:xfrm>
            <a:off x="527832" y="1087592"/>
            <a:ext cx="5959608" cy="511175"/>
          </a:xfrm>
          <a:prstGeom prst="rect">
            <a:avLst/>
          </a:prstGeom>
          <a:noFill/>
        </p:spPr>
        <p:txBody>
          <a:bodyPr wrap="square" rtlCol="0">
            <a:spAutoFit/>
          </a:bodyPr>
          <a:lstStyle>
            <a:defPPr/>
          </a:lstStyle>
          <a:p>
            <a:pPr/>
            <a:r>
              <a:rPr lang="zh-CN" altLang="en-US" sz="2730">
                <a:latin typeface="华文新魏" panose="02010800040101010101" charset="-122"/>
                <a:ea typeface="华文新魏" panose="02010800040101010101" charset="-122"/>
                <a:cs typeface="华文新魏" panose="02010800040101010101" charset="-122"/>
              </a:rPr>
              <a:t>（</a:t>
            </a:r>
            <a:r>
              <a:rPr lang="en-US" altLang="zh-CN" sz="2730">
                <a:latin typeface="华文新魏" panose="02010800040101010101" charset="-122"/>
                <a:ea typeface="华文新魏" panose="02010800040101010101" charset="-122"/>
                <a:cs typeface="华文新魏" panose="02010800040101010101" charset="-122"/>
              </a:rPr>
              <a:t>1</a:t>
            </a:r>
            <a:r>
              <a:rPr lang="zh-CN" altLang="en-US" sz="2730">
                <a:latin typeface="华文新魏" panose="02010800040101010101" charset="-122"/>
                <a:ea typeface="华文新魏" panose="02010800040101010101" charset="-122"/>
                <a:cs typeface="华文新魏" panose="02010800040101010101" charset="-122"/>
              </a:rPr>
              <a:t>）英国资产阶级革命</a:t>
            </a:r>
            <a:r>
              <a:rPr lang="en-US" altLang="zh-CN" sz="2730">
                <a:latin typeface="华文新魏" panose="02010800040101010101" charset="-122"/>
                <a:ea typeface="华文新魏" panose="02010800040101010101" charset="-122"/>
                <a:cs typeface="华文新魏" panose="02010800040101010101" charset="-122"/>
              </a:rPr>
              <a:t>——</a:t>
            </a:r>
            <a:r>
              <a:rPr lang="zh-CN" altLang="en-US" sz="2730">
                <a:latin typeface="华文新魏" panose="02010800040101010101" charset="-122"/>
                <a:ea typeface="华文新魏" panose="02010800040101010101" charset="-122"/>
                <a:cs typeface="华文新魏" panose="02010800040101010101" charset="-122"/>
              </a:rPr>
              <a:t>背景</a:t>
            </a:r>
            <a:endParaRPr lang="zh-CN" altLang="en-US" sz="2730">
              <a:latin typeface="华文新魏" panose="02010800040101010101" charset="-122"/>
              <a:ea typeface="华文新魏" panose="02010800040101010101" charset="-122"/>
              <a:cs typeface="华文新魏" panose="02010800040101010101" charset="-122"/>
            </a:endParaRPr>
          </a:p>
        </p:txBody>
      </p:sp>
      <p:sp>
        <p:nvSpPr>
          <p:cNvPr id="10" name="文本框 9"/>
          <p:cNvSpPr txBox="1"/>
          <p:nvPr/>
        </p:nvSpPr>
        <p:spPr>
          <a:xfrm>
            <a:off x="578632" y="1762611"/>
            <a:ext cx="10723086" cy="810260"/>
          </a:xfrm>
          <a:prstGeom prst="rect">
            <a:avLst/>
          </a:prstGeom>
          <a:noFill/>
          <a:ln w="28575" cap="rnd" cmpd="sng">
            <a:solidFill>
              <a:schemeClr val="tx1"/>
            </a:solidFill>
            <a:prstDash val="sysDot"/>
          </a:ln>
        </p:spPr>
        <p:txBody>
          <a:bodyPr wrap="square" rtlCol="0">
            <a:spAutoFit/>
          </a:bodyPr>
          <a:lstStyle>
            <a:defPPr/>
          </a:lstStyle>
          <a:p>
            <a:pPr algn="just"/>
            <a:r>
              <a:rPr lang="en-US" altLang="zh-CN" sz="2340">
                <a:latin typeface="华文行楷" panose="02010800040101010101" charset="-122"/>
                <a:ea typeface="华文行楷" panose="02010800040101010101" charset="-122"/>
                <a:cs typeface="华文行楷" panose="02010800040101010101" charset="-122"/>
              </a:rPr>
              <a:t>        </a:t>
            </a:r>
            <a:r>
              <a:rPr lang="zh-CN" altLang="en-US" sz="2340">
                <a:latin typeface="华文行楷" panose="02010800040101010101" charset="-122"/>
                <a:ea typeface="华文行楷" panose="02010800040101010101" charset="-122"/>
                <a:cs typeface="华文行楷" panose="02010800040101010101" charset="-122"/>
              </a:rPr>
              <a:t>英国是资本主义发展较早的国家。</a:t>
            </a:r>
            <a:r>
              <a:rPr lang="en-US" altLang="zh-CN" sz="2340">
                <a:latin typeface="华文行楷" panose="02010800040101010101" charset="-122"/>
                <a:ea typeface="华文行楷" panose="02010800040101010101" charset="-122"/>
                <a:cs typeface="华文行楷" panose="02010800040101010101" charset="-122"/>
              </a:rPr>
              <a:t>16</a:t>
            </a:r>
            <a:r>
              <a:rPr lang="zh-CN" altLang="en-US" sz="2340">
                <a:latin typeface="华文行楷" panose="02010800040101010101" charset="-122"/>
                <a:ea typeface="华文行楷" panose="02010800040101010101" charset="-122"/>
                <a:cs typeface="华文行楷" panose="02010800040101010101" charset="-122"/>
              </a:rPr>
              <a:t>世纪末</a:t>
            </a:r>
            <a:r>
              <a:rPr lang="en-US" altLang="zh-CN" sz="2340">
                <a:latin typeface="华文行楷" panose="02010800040101010101" charset="-122"/>
                <a:ea typeface="华文行楷" panose="02010800040101010101" charset="-122"/>
                <a:cs typeface="华文行楷" panose="02010800040101010101" charset="-122"/>
              </a:rPr>
              <a:t>17</a:t>
            </a:r>
            <a:r>
              <a:rPr lang="zh-CN" altLang="en-US" sz="2340">
                <a:latin typeface="华文行楷" panose="02010800040101010101" charset="-122"/>
                <a:ea typeface="华文行楷" panose="02010800040101010101" charset="-122"/>
                <a:cs typeface="华文行楷" panose="02010800040101010101" charset="-122"/>
              </a:rPr>
              <a:t>世纪初，资产阶级和新贵族在经济上日益壮大，不再甘心忍受封建专制制度对他们的种种限制。</a:t>
            </a:r>
            <a:endParaRPr lang="zh-CN" altLang="en-US" sz="2340">
              <a:latin typeface="华文行楷" panose="02010800040101010101" charset="-122"/>
              <a:ea typeface="华文行楷" panose="02010800040101010101" charset="-122"/>
              <a:cs typeface="华文行楷" panose="02010800040101010101" charset="-122"/>
            </a:endParaRPr>
          </a:p>
        </p:txBody>
      </p:sp>
      <p:sp>
        <p:nvSpPr>
          <p:cNvPr id="12" name="文本框 11"/>
          <p:cNvSpPr txBox="1"/>
          <p:nvPr/>
        </p:nvSpPr>
        <p:spPr>
          <a:xfrm>
            <a:off x="527213" y="2729919"/>
            <a:ext cx="10723705" cy="1170305"/>
          </a:xfrm>
          <a:prstGeom prst="rect">
            <a:avLst/>
          </a:prstGeom>
          <a:noFill/>
          <a:ln w="28575" cmpd="sng">
            <a:solidFill>
              <a:schemeClr val="tx1"/>
            </a:solidFill>
            <a:prstDash val="sysDot"/>
          </a:ln>
        </p:spPr>
        <p:txBody>
          <a:bodyPr wrap="square" rtlCol="0">
            <a:spAutoFit/>
          </a:bodyPr>
          <a:lstStyle>
            <a:defPPr/>
          </a:lstStyle>
          <a:p>
            <a:pPr algn="just"/>
            <a:r>
              <a:rPr lang="en-US" altLang="zh-CN" sz="2340">
                <a:latin typeface="华文行楷" panose="02010800040101010101" charset="-122"/>
                <a:ea typeface="华文行楷" panose="02010800040101010101" charset="-122"/>
                <a:cs typeface="华文行楷" panose="02010800040101010101" charset="-122"/>
              </a:rPr>
              <a:t>        1625</a:t>
            </a:r>
            <a:r>
              <a:rPr lang="zh-CN" altLang="en-US" sz="2340">
                <a:latin typeface="华文行楷" panose="02010800040101010101" charset="-122"/>
                <a:ea typeface="华文行楷" panose="02010800040101010101" charset="-122"/>
                <a:cs typeface="华文行楷" panose="02010800040101010101" charset="-122"/>
              </a:rPr>
              <a:t>年，（英王）查理一世继位后，在财政问题上与议会产生矛盾。</a:t>
            </a:r>
            <a:r>
              <a:rPr lang="en-US" altLang="zh-CN" sz="2340">
                <a:latin typeface="华文行楷" panose="02010800040101010101" charset="-122"/>
                <a:ea typeface="华文行楷" panose="02010800040101010101" charset="-122"/>
                <a:cs typeface="华文行楷" panose="02010800040101010101" charset="-122"/>
              </a:rPr>
              <a:t>1628</a:t>
            </a:r>
            <a:r>
              <a:rPr lang="zh-CN" altLang="en-US" sz="2340">
                <a:latin typeface="华文行楷" panose="02010800040101010101" charset="-122"/>
                <a:ea typeface="华文行楷" panose="02010800040101010101" charset="-122"/>
                <a:cs typeface="华文行楷" panose="02010800040101010101" charset="-122"/>
              </a:rPr>
              <a:t>年，国王召开议会，企图解决财政困难</a:t>
            </a:r>
            <a:r>
              <a:rPr lang="en-US" altLang="zh-CN" sz="2340">
                <a:latin typeface="华文行楷" panose="02010800040101010101" charset="-122"/>
                <a:ea typeface="华文行楷" panose="02010800040101010101" charset="-122"/>
                <a:cs typeface="华文行楷" panose="02010800040101010101" charset="-122"/>
              </a:rPr>
              <a:t>......</a:t>
            </a:r>
            <a:r>
              <a:rPr lang="zh-CN" altLang="en-US" sz="2340">
                <a:latin typeface="华文行楷" panose="02010800040101010101" charset="-122"/>
                <a:ea typeface="华文行楷" panose="02010800040101010101" charset="-122"/>
                <a:cs typeface="华文行楷" panose="02010800040101010101" charset="-122"/>
              </a:rPr>
              <a:t>次年，国王解散议会，实行独裁，大量出售专利权，征收新税</a:t>
            </a:r>
            <a:r>
              <a:rPr lang="en-US" altLang="zh-CN" sz="2340">
                <a:latin typeface="华文行楷" panose="02010800040101010101" charset="-122"/>
                <a:ea typeface="华文行楷" panose="02010800040101010101" charset="-122"/>
                <a:cs typeface="华文行楷" panose="02010800040101010101" charset="-122"/>
              </a:rPr>
              <a:t>......</a:t>
            </a:r>
            <a:r>
              <a:rPr lang="zh-CN" altLang="en-US" sz="2340">
                <a:latin typeface="华文行楷" panose="02010800040101010101" charset="-122"/>
                <a:ea typeface="华文行楷" panose="02010800040101010101" charset="-122"/>
                <a:cs typeface="华文行楷" panose="02010800040101010101" charset="-122"/>
              </a:rPr>
              <a:t>激起社会不满。</a:t>
            </a:r>
            <a:endParaRPr lang="zh-CN" altLang="en-US" sz="2340">
              <a:latin typeface="华文行楷" panose="02010800040101010101" charset="-122"/>
              <a:ea typeface="华文行楷" panose="02010800040101010101" charset="-122"/>
              <a:cs typeface="华文行楷" panose="02010800040101010101" charset="-122"/>
            </a:endParaRPr>
          </a:p>
        </p:txBody>
      </p:sp>
      <p:sp>
        <p:nvSpPr>
          <p:cNvPr id="13" name="文本框 12"/>
          <p:cNvSpPr txBox="1"/>
          <p:nvPr/>
        </p:nvSpPr>
        <p:spPr>
          <a:xfrm>
            <a:off x="527848" y="4162156"/>
            <a:ext cx="10723705" cy="1170305"/>
          </a:xfrm>
          <a:prstGeom prst="rect">
            <a:avLst/>
          </a:prstGeom>
          <a:noFill/>
          <a:ln w="28575" cap="rnd" cmpd="sng">
            <a:solidFill>
              <a:schemeClr val="tx1"/>
            </a:solidFill>
            <a:prstDash val="sysDot"/>
          </a:ln>
        </p:spPr>
        <p:txBody>
          <a:bodyPr wrap="square" rtlCol="0">
            <a:spAutoFit/>
          </a:bodyPr>
          <a:lstStyle>
            <a:defPPr/>
          </a:lstStyle>
          <a:p>
            <a:pPr algn="just"/>
            <a:r>
              <a:rPr lang="en-US" altLang="zh-CN" sz="2340">
                <a:solidFill>
                  <a:schemeClr val="tx1"/>
                </a:solidFill>
                <a:latin typeface="华文行楷" panose="02010800040101010101" charset="-122"/>
                <a:ea typeface="华文行楷" panose="02010800040101010101" charset="-122"/>
                <a:cs typeface="华文行楷" panose="02010800040101010101" charset="-122"/>
                <a:sym typeface="+mn-ea"/>
              </a:rPr>
              <a:t>        ……</a:t>
            </a:r>
            <a:r>
              <a:rPr lang="zh-CN" altLang="en-US" sz="2340">
                <a:solidFill>
                  <a:schemeClr val="tx1"/>
                </a:solidFill>
                <a:latin typeface="华文行楷" panose="02010800040101010101" charset="-122"/>
                <a:ea typeface="华文行楷" panose="02010800040101010101" charset="-122"/>
                <a:cs typeface="华文行楷" panose="02010800040101010101" charset="-122"/>
                <a:sym typeface="+mn-ea"/>
              </a:rPr>
              <a:t>若不经“合法裁决和本国法律的审批，（国王）不得将任何人逮捕监禁，不得剥夺其财产，不得宣布其不受法律保护，不得处死，不得施加任何折磨，也不得命我等群起而攻之和肆行讨伐。”                        </a:t>
            </a:r>
            <a:r>
              <a:rPr lang="en-US" altLang="zh-CN" sz="2340">
                <a:solidFill>
                  <a:schemeClr val="tx1"/>
                </a:solidFill>
                <a:latin typeface="华文行楷" panose="02010800040101010101" charset="-122"/>
                <a:ea typeface="华文行楷" panose="02010800040101010101" charset="-122"/>
                <a:cs typeface="华文行楷" panose="02010800040101010101" charset="-122"/>
                <a:sym typeface="+mn-ea"/>
              </a:rPr>
              <a:t>——1215</a:t>
            </a:r>
            <a:r>
              <a:rPr lang="zh-CN" altLang="en-US" sz="2340">
                <a:solidFill>
                  <a:schemeClr val="tx1"/>
                </a:solidFill>
                <a:latin typeface="华文行楷" panose="02010800040101010101" charset="-122"/>
                <a:ea typeface="华文行楷" panose="02010800040101010101" charset="-122"/>
                <a:cs typeface="华文行楷" panose="02010800040101010101" charset="-122"/>
                <a:sym typeface="+mn-ea"/>
              </a:rPr>
              <a:t>年《大宪章》</a:t>
            </a:r>
            <a:endParaRPr lang="zh-CN" altLang="en-US" sz="2340">
              <a:solidFill>
                <a:schemeClr val="tx1"/>
              </a:solidFill>
              <a:latin typeface="华文行楷" panose="02010800040101010101" charset="-122"/>
              <a:ea typeface="华文行楷" panose="02010800040101010101" charset="-122"/>
              <a:cs typeface="华文行楷" panose="02010800040101010101" charset="-122"/>
              <a:sym typeface="+mn-ea"/>
            </a:endParaRPr>
          </a:p>
        </p:txBody>
      </p:sp>
      <p:sp>
        <p:nvSpPr>
          <p:cNvPr id="8" name="文本框 7"/>
          <p:cNvSpPr txBox="1"/>
          <p:nvPr/>
        </p:nvSpPr>
        <p:spPr>
          <a:xfrm>
            <a:off x="527832" y="5456170"/>
            <a:ext cx="9103083" cy="450850"/>
          </a:xfrm>
          <a:prstGeom prst="rect">
            <a:avLst/>
          </a:prstGeom>
          <a:noFill/>
        </p:spPr>
        <p:txBody>
          <a:bodyPr wrap="square" rtlCol="0">
            <a:spAutoFit/>
          </a:bodyPr>
          <a:lstStyle>
            <a:defPPr/>
          </a:lstStyle>
          <a:p>
            <a:pPr marL="342900" indent="-342900">
              <a:buFont typeface="Wingdings" panose="05000000000000000000" charset="0"/>
              <a:buChar char="Ø"/>
            </a:pPr>
            <a:r>
              <a:rPr lang="zh-CN" altLang="en-US" sz="2340">
                <a:latin typeface="+mn-ea"/>
                <a:cs typeface="微软雅黑" panose="020b0503020204020204" charset="-122"/>
              </a:rPr>
              <a:t>英国资本主义经济发展，资产阶级和新贵族在经济上日益强大；</a:t>
            </a:r>
            <a:endParaRPr lang="zh-CN" altLang="en-US" sz="2340">
              <a:latin typeface="+mn-ea"/>
              <a:cs typeface="微软雅黑" panose="020b0503020204020204" charset="-122"/>
            </a:endParaRPr>
          </a:p>
        </p:txBody>
      </p:sp>
      <p:sp>
        <p:nvSpPr>
          <p:cNvPr id="9" name="文本框 8"/>
          <p:cNvSpPr txBox="1"/>
          <p:nvPr/>
        </p:nvSpPr>
        <p:spPr>
          <a:xfrm>
            <a:off x="527832" y="5873237"/>
            <a:ext cx="7284446" cy="450850"/>
          </a:xfrm>
          <a:prstGeom prst="rect">
            <a:avLst/>
          </a:prstGeom>
          <a:noFill/>
        </p:spPr>
        <p:txBody>
          <a:bodyPr wrap="square" rtlCol="0">
            <a:spAutoFit/>
          </a:bodyPr>
          <a:lstStyle>
            <a:defPPr/>
          </a:lstStyle>
          <a:p>
            <a:pPr marL="342900" indent="-342900">
              <a:buFont typeface="Wingdings" panose="05000000000000000000" charset="0"/>
              <a:buChar char="Ø"/>
            </a:pPr>
            <a:r>
              <a:rPr lang="zh-CN" altLang="en-US" sz="2340">
                <a:latin typeface="+mn-ea"/>
                <a:cs typeface="微软雅黑" panose="020b0503020204020204" charset="-122"/>
              </a:rPr>
              <a:t>王权专制，激化了社会矛盾；</a:t>
            </a:r>
            <a:endParaRPr lang="zh-CN" altLang="en-US" sz="2340">
              <a:latin typeface="+mn-ea"/>
              <a:cs typeface="微软雅黑" panose="020b0503020204020204" charset="-122"/>
            </a:endParaRPr>
          </a:p>
        </p:txBody>
      </p:sp>
      <p:sp>
        <p:nvSpPr>
          <p:cNvPr id="11" name="文本框 10"/>
          <p:cNvSpPr txBox="1"/>
          <p:nvPr/>
        </p:nvSpPr>
        <p:spPr>
          <a:xfrm>
            <a:off x="527832" y="6321863"/>
            <a:ext cx="10073971" cy="450850"/>
          </a:xfrm>
          <a:prstGeom prst="rect">
            <a:avLst/>
          </a:prstGeom>
          <a:noFill/>
        </p:spPr>
        <p:txBody>
          <a:bodyPr wrap="square" rtlCol="0">
            <a:spAutoFit/>
          </a:bodyPr>
          <a:lstStyle>
            <a:defPPr/>
          </a:lstStyle>
          <a:p>
            <a:pPr marL="342900" indent="-342900">
              <a:buFont typeface="Wingdings" panose="05000000000000000000" charset="0"/>
              <a:buChar char="Ø"/>
            </a:pPr>
            <a:r>
              <a:rPr lang="en-US" altLang="zh-CN" sz="2340">
                <a:latin typeface="+mn-ea"/>
                <a:cs typeface="+mn-ea"/>
              </a:rPr>
              <a:t>1215</a:t>
            </a:r>
            <a:r>
              <a:rPr lang="zh-CN" altLang="en-US" sz="2340">
                <a:latin typeface="+mn-ea"/>
                <a:cs typeface="+mn-ea"/>
              </a:rPr>
              <a:t>年签署的大宪章确立了</a:t>
            </a:r>
            <a:r>
              <a:rPr lang="en-US" altLang="zh-CN" sz="2340">
                <a:latin typeface="+mn-ea"/>
                <a:cs typeface="+mn-ea"/>
              </a:rPr>
              <a:t>“</a:t>
            </a:r>
            <a:r>
              <a:rPr lang="zh-CN" altLang="en-US" sz="2340">
                <a:latin typeface="+mn-ea"/>
                <a:cs typeface="+mn-ea"/>
              </a:rPr>
              <a:t>王在法下</a:t>
            </a:r>
            <a:r>
              <a:rPr lang="en-US" altLang="zh-CN" sz="2340">
                <a:latin typeface="+mn-ea"/>
                <a:cs typeface="+mn-ea"/>
              </a:rPr>
              <a:t>”</a:t>
            </a:r>
            <a:r>
              <a:rPr lang="zh-CN" altLang="en-US" sz="2340">
                <a:latin typeface="+mn-ea"/>
                <a:cs typeface="+mn-ea"/>
              </a:rPr>
              <a:t>的历史传统。</a:t>
            </a:r>
            <a:endParaRPr lang="zh-CN" altLang="en-US" sz="2340">
              <a:latin typeface="+mn-ea"/>
              <a:cs typeface="+mn-ea"/>
            </a:endParaRPr>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linds(horizontal)">
                                      <p:cBhvr>
                                        <p:cTn id="12" dur="500"/>
                                        <p:tgtEl>
                                          <p:spTgt spid="9"/>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linds(horizontal)">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1" grpId="0"/>
    </p:bldLst>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137991" y="311608"/>
            <a:ext cx="5590806" cy="511175"/>
          </a:xfrm>
          <a:prstGeom prst="rect">
            <a:avLst/>
          </a:prstGeom>
          <a:noFill/>
        </p:spPr>
        <p:txBody>
          <a:bodyPr wrap="square" rtlCol="0">
            <a:spAutoFit/>
          </a:bodyPr>
          <a:lstStyle>
            <a:defPPr/>
          </a:lstStyle>
          <a:p>
            <a:pPr/>
            <a:r>
              <a:rPr lang="en-US" altLang="zh-CN" sz="2730">
                <a:latin typeface="微软雅黑" panose="020b0503020204020204" charset="-122"/>
                <a:ea typeface="微软雅黑" panose="020b0503020204020204" charset="-122"/>
                <a:cs typeface="微软雅黑" panose="020b0503020204020204" charset="-122"/>
              </a:rPr>
              <a:t>2</a:t>
            </a:r>
            <a:r>
              <a:rPr lang="zh-CN" altLang="en-US" sz="2730">
                <a:latin typeface="微软雅黑" panose="020b0503020204020204" charset="-122"/>
                <a:ea typeface="微软雅黑" panose="020b0503020204020204" charset="-122"/>
                <a:cs typeface="微软雅黑" panose="020b0503020204020204" charset="-122"/>
              </a:rPr>
              <a:t>、英国资产阶级革命与君主立宪制</a:t>
            </a:r>
            <a:endParaRPr lang="zh-CN" altLang="en-US" sz="2730">
              <a:latin typeface="微软雅黑" panose="020b0503020204020204" charset="-122"/>
              <a:ea typeface="微软雅黑" panose="020b0503020204020204" charset="-122"/>
              <a:cs typeface="微软雅黑" panose="020b0503020204020204" charset="-122"/>
            </a:endParaRPr>
          </a:p>
        </p:txBody>
      </p:sp>
      <p:sp>
        <p:nvSpPr>
          <p:cNvPr id="6" name="文本框 5"/>
          <p:cNvSpPr txBox="1"/>
          <p:nvPr/>
        </p:nvSpPr>
        <p:spPr>
          <a:xfrm>
            <a:off x="424985" y="1032982"/>
            <a:ext cx="7227517" cy="511175"/>
          </a:xfrm>
          <a:prstGeom prst="rect">
            <a:avLst/>
          </a:prstGeom>
          <a:noFill/>
        </p:spPr>
        <p:txBody>
          <a:bodyPr wrap="square" rtlCol="0">
            <a:spAutoFit/>
          </a:bodyPr>
          <a:lstStyle>
            <a:defPPr/>
          </a:lstStyle>
          <a:p>
            <a:pPr/>
            <a:r>
              <a:rPr lang="zh-CN" altLang="en-US" sz="2730">
                <a:latin typeface="华文新魏" panose="02010800040101010101" charset="-122"/>
                <a:ea typeface="华文新魏" panose="02010800040101010101" charset="-122"/>
                <a:cs typeface="华文新魏" panose="02010800040101010101" charset="-122"/>
              </a:rPr>
              <a:t>（</a:t>
            </a:r>
            <a:r>
              <a:rPr lang="en-US" altLang="zh-CN" sz="2730">
                <a:latin typeface="华文新魏" panose="02010800040101010101" charset="-122"/>
                <a:ea typeface="华文新魏" panose="02010800040101010101" charset="-122"/>
                <a:cs typeface="华文新魏" panose="02010800040101010101" charset="-122"/>
              </a:rPr>
              <a:t>2</a:t>
            </a:r>
            <a:r>
              <a:rPr lang="zh-CN" altLang="en-US" sz="2730">
                <a:latin typeface="华文新魏" panose="02010800040101010101" charset="-122"/>
                <a:ea typeface="华文新魏" panose="02010800040101010101" charset="-122"/>
                <a:cs typeface="华文新魏" panose="02010800040101010101" charset="-122"/>
              </a:rPr>
              <a:t>）英国君主立宪制的确立</a:t>
            </a:r>
            <a:r>
              <a:rPr lang="en-US" altLang="zh-CN" sz="2730">
                <a:latin typeface="华文新魏" panose="02010800040101010101" charset="-122"/>
                <a:ea typeface="华文新魏" panose="02010800040101010101" charset="-122"/>
                <a:cs typeface="华文新魏" panose="02010800040101010101" charset="-122"/>
              </a:rPr>
              <a:t>——</a:t>
            </a:r>
            <a:r>
              <a:rPr lang="zh-CN" altLang="en-US" sz="2730">
                <a:latin typeface="华文新魏" panose="02010800040101010101" charset="-122"/>
                <a:ea typeface="华文新魏" panose="02010800040101010101" charset="-122"/>
                <a:cs typeface="华文新魏" panose="02010800040101010101" charset="-122"/>
              </a:rPr>
              <a:t>标志</a:t>
            </a:r>
            <a:endParaRPr lang="zh-CN" altLang="en-US" sz="2730">
              <a:latin typeface="华文新魏" panose="02010800040101010101" charset="-122"/>
              <a:ea typeface="华文新魏" panose="02010800040101010101" charset="-122"/>
              <a:cs typeface="华文新魏" panose="02010800040101010101" charset="-122"/>
            </a:endParaRPr>
          </a:p>
        </p:txBody>
      </p:sp>
      <p:sp>
        <p:nvSpPr>
          <p:cNvPr id="17" name="文本框 16"/>
          <p:cNvSpPr txBox="1"/>
          <p:nvPr/>
        </p:nvSpPr>
        <p:spPr>
          <a:xfrm>
            <a:off x="797250" y="1735904"/>
            <a:ext cx="10049838" cy="511175"/>
          </a:xfrm>
          <a:prstGeom prst="rect">
            <a:avLst/>
          </a:prstGeom>
          <a:noFill/>
        </p:spPr>
        <p:txBody>
          <a:bodyPr wrap="square" rtlCol="0">
            <a:spAutoFit/>
          </a:bodyPr>
          <a:lstStyle>
            <a:defPPr/>
          </a:lstStyle>
          <a:p>
            <a:pPr marL="342900" indent="-342900">
              <a:buFont typeface="Wingdings" panose="05000000000000000000" charset="0"/>
              <a:buChar char="Ø"/>
            </a:pPr>
            <a:r>
              <a:rPr lang="en-US" sz="2730">
                <a:latin typeface="+mn-ea"/>
                <a:cs typeface="+mn-ea"/>
              </a:rPr>
              <a:t>1689</a:t>
            </a:r>
            <a:r>
              <a:rPr lang="zh-CN" altLang="en-US" sz="2730">
                <a:latin typeface="+mn-ea"/>
                <a:cs typeface="+mn-ea"/>
              </a:rPr>
              <a:t>年，威廉及其妻子玛丽接受议会拟定好的《权利法案》。</a:t>
            </a:r>
            <a:endParaRPr lang="zh-CN" altLang="en-US" sz="2730">
              <a:latin typeface="+mn-ea"/>
              <a:cs typeface="+mn-ea"/>
            </a:endParaRPr>
          </a:p>
        </p:txBody>
      </p:sp>
      <p:sp>
        <p:nvSpPr>
          <p:cNvPr id="8" name="文本框 7"/>
          <p:cNvSpPr txBox="1"/>
          <p:nvPr/>
        </p:nvSpPr>
        <p:spPr>
          <a:xfrm>
            <a:off x="323011" y="2747089"/>
            <a:ext cx="11234829" cy="3451225"/>
          </a:xfrm>
          <a:prstGeom prst="rect">
            <a:avLst/>
          </a:prstGeom>
          <a:noFill/>
          <a:ln w="28575" cmpd="sng">
            <a:solidFill>
              <a:schemeClr val="tx1"/>
            </a:solidFill>
            <a:prstDash val="sysDot"/>
          </a:ln>
        </p:spPr>
        <p:txBody>
          <a:bodyPr wrap="square" rtlCol="0" anchor="t">
            <a:spAutoFit/>
          </a:bodyPr>
          <a:lstStyle>
            <a:defPPr/>
          </a:lstStyle>
          <a:p>
            <a:pPr algn="just"/>
            <a:r>
              <a:rPr lang="en-US" altLang="zh-CN" sz="2730">
                <a:latin typeface="华文行楷" panose="02010800040101010101" charset="-122"/>
                <a:ea typeface="华文行楷" panose="02010800040101010101" charset="-122"/>
                <a:cs typeface="华文行楷" panose="02010800040101010101" charset="-122"/>
              </a:rPr>
              <a:t>        </a:t>
            </a:r>
            <a:r>
              <a:rPr lang="en-US" altLang="zh-CN" sz="2730">
                <a:solidFill>
                  <a:schemeClr val="bg1"/>
                </a:solidFill>
                <a:latin typeface="华文行楷" panose="02010800040101010101" charset="-122"/>
                <a:ea typeface="华文行楷" panose="02010800040101010101" charset="-122"/>
                <a:cs typeface="华文行楷" panose="02010800040101010101" charset="-122"/>
              </a:rPr>
              <a:t> </a:t>
            </a:r>
            <a:r>
              <a:rPr lang="zh-CN" altLang="en-US" sz="2730">
                <a:solidFill>
                  <a:schemeClr val="tx1"/>
                </a:solidFill>
                <a:latin typeface="华文行楷" panose="02010800040101010101" charset="-122"/>
                <a:ea typeface="华文行楷" panose="02010800040101010101" charset="-122"/>
                <a:cs typeface="华文行楷" panose="02010800040101010101" charset="-122"/>
              </a:rPr>
              <a:t>复辟的斯图亚特王朝的国王查理二世（1660—1685年在位）和詹姆斯二世（1685-1688年在位）没有取消、也无力取消共和国的种种改革。但是，他们的确试图恢复个人统治。这一努力加之他们追随法国王室、鼓励天主教，使他们愈来愈不得人心。最后，詹姆斯二世随着1688年光荣革命的到来被推翻；光荣革命标志着英国革命的第五个、也是最后一个阶段。新的统治者是詹姆斯二世的女婿、奥兰治的威廉。1689年，威廉接受了阐明国会至高无上的基本原则的《权利法案》。</a:t>
            </a:r>
            <a:endParaRPr lang="zh-CN" altLang="en-US" sz="2730">
              <a:solidFill>
                <a:schemeClr val="tx1"/>
              </a:solidFill>
              <a:latin typeface="华文行楷" panose="02010800040101010101" charset="-122"/>
              <a:ea typeface="华文行楷" panose="02010800040101010101" charset="-122"/>
              <a:cs typeface="华文行楷" panose="02010800040101010101" charset="-122"/>
            </a:endParaRPr>
          </a:p>
          <a:p>
            <a:pPr algn="just"/>
            <a:r>
              <a:rPr lang="zh-CN" altLang="en-US" sz="2730">
                <a:solidFill>
                  <a:schemeClr val="tx1"/>
                </a:solidFill>
                <a:latin typeface="华文行楷" panose="02010800040101010101" charset="-122"/>
                <a:ea typeface="华文行楷" panose="02010800040101010101" charset="-122"/>
                <a:cs typeface="华文行楷" panose="02010800040101010101" charset="-122"/>
              </a:rPr>
              <a:t>             </a:t>
            </a:r>
            <a:r>
              <a:rPr lang="en-US" altLang="zh-CN" sz="2730">
                <a:solidFill>
                  <a:schemeClr val="tx1"/>
                </a:solidFill>
                <a:latin typeface="华文行楷" panose="02010800040101010101" charset="-122"/>
                <a:ea typeface="华文行楷" panose="02010800040101010101" charset="-122"/>
                <a:cs typeface="华文行楷" panose="02010800040101010101" charset="-122"/>
              </a:rPr>
              <a:t>——</a:t>
            </a:r>
            <a:r>
              <a:rPr lang="zh-CN" altLang="en-US" sz="2730">
                <a:solidFill>
                  <a:schemeClr val="tx1"/>
                </a:solidFill>
                <a:latin typeface="华文行楷" panose="02010800040101010101" charset="-122"/>
                <a:ea typeface="华文行楷" panose="02010800040101010101" charset="-122"/>
                <a:cs typeface="华文行楷" panose="02010800040101010101" charset="-122"/>
              </a:rPr>
              <a:t>斯塔夫里阿诺斯《全球通史</a:t>
            </a:r>
            <a:r>
              <a:rPr lang="en-US" altLang="zh-CN" sz="2730">
                <a:solidFill>
                  <a:schemeClr val="tx1"/>
                </a:solidFill>
                <a:latin typeface="华文新魏" panose="02010800040101010101" charset="-122"/>
                <a:ea typeface="华文新魏" panose="02010800040101010101" charset="-122"/>
                <a:cs typeface="华文新魏" panose="02010800040101010101" charset="-122"/>
                <a:sym typeface="+mn-ea"/>
              </a:rPr>
              <a:t>——</a:t>
            </a:r>
            <a:r>
              <a:rPr lang="zh-CN" altLang="en-US" sz="2730">
                <a:solidFill>
                  <a:schemeClr val="tx1"/>
                </a:solidFill>
                <a:latin typeface="华文新魏" panose="02010800040101010101" charset="-122"/>
                <a:ea typeface="华文新魏" panose="02010800040101010101" charset="-122"/>
                <a:cs typeface="华文新魏" panose="02010800040101010101" charset="-122"/>
                <a:sym typeface="+mn-ea"/>
              </a:rPr>
              <a:t>从史前史到</a:t>
            </a:r>
            <a:r>
              <a:rPr lang="en-US" altLang="zh-CN" sz="2730">
                <a:solidFill>
                  <a:schemeClr val="tx1"/>
                </a:solidFill>
                <a:latin typeface="华文新魏" panose="02010800040101010101" charset="-122"/>
                <a:ea typeface="华文新魏" panose="02010800040101010101" charset="-122"/>
                <a:cs typeface="华文新魏" panose="02010800040101010101" charset="-122"/>
                <a:sym typeface="+mn-ea"/>
              </a:rPr>
              <a:t>21</a:t>
            </a:r>
            <a:r>
              <a:rPr lang="zh-CN" altLang="en-US" sz="2730">
                <a:solidFill>
                  <a:schemeClr val="tx1"/>
                </a:solidFill>
                <a:latin typeface="华文新魏" panose="02010800040101010101" charset="-122"/>
                <a:ea typeface="华文新魏" panose="02010800040101010101" charset="-122"/>
                <a:cs typeface="华文新魏" panose="02010800040101010101" charset="-122"/>
                <a:sym typeface="+mn-ea"/>
              </a:rPr>
              <a:t>世纪</a:t>
            </a:r>
            <a:r>
              <a:rPr lang="zh-CN" altLang="en-US" sz="2730">
                <a:solidFill>
                  <a:schemeClr val="tx1"/>
                </a:solidFill>
                <a:latin typeface="华文行楷" panose="02010800040101010101" charset="-122"/>
                <a:ea typeface="华文行楷" panose="02010800040101010101" charset="-122"/>
                <a:cs typeface="华文行楷" panose="02010800040101010101" charset="-122"/>
              </a:rPr>
              <a:t>》</a:t>
            </a:r>
            <a:endParaRPr lang="zh-CN" altLang="en-US" sz="2730">
              <a:solidFill>
                <a:schemeClr val="tx1"/>
              </a:solidFill>
              <a:latin typeface="华文行楷" panose="02010800040101010101" charset="-122"/>
              <a:ea typeface="华文行楷" panose="02010800040101010101" charset="-122"/>
              <a:cs typeface="华文行楷" panose="02010800040101010101" charset="-122"/>
            </a:endParaRPr>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linds(horizontal)">
                                      <p:cBhvr>
                                        <p:cTn id="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196" y="372879"/>
            <a:ext cx="6281381" cy="511175"/>
          </a:xfrm>
          <a:prstGeom prst="rect">
            <a:avLst/>
          </a:prstGeom>
          <a:noFill/>
        </p:spPr>
        <p:txBody>
          <a:bodyPr wrap="square" rtlCol="0">
            <a:spAutoFit/>
          </a:bodyPr>
          <a:lstStyle>
            <a:defPPr/>
          </a:lstStyle>
          <a:p>
            <a:pPr/>
            <a:r>
              <a:rPr lang="en-US" altLang="zh-CN" sz="2730">
                <a:latin typeface="微软雅黑" panose="020b0503020204020204" charset="-122"/>
                <a:ea typeface="微软雅黑" panose="020b0503020204020204" charset="-122"/>
                <a:cs typeface="微软雅黑" panose="020b0503020204020204" charset="-122"/>
              </a:rPr>
              <a:t>2</a:t>
            </a:r>
            <a:r>
              <a:rPr lang="zh-CN" altLang="en-US" sz="2730">
                <a:latin typeface="微软雅黑" panose="020b0503020204020204" charset="-122"/>
                <a:ea typeface="微软雅黑" panose="020b0503020204020204" charset="-122"/>
                <a:cs typeface="微软雅黑" panose="020b0503020204020204" charset="-122"/>
              </a:rPr>
              <a:t>、英国资产阶级革命与君主立宪制</a:t>
            </a:r>
            <a:endParaRPr lang="zh-CN" altLang="en-US" sz="2730">
              <a:latin typeface="微软雅黑" panose="020b0503020204020204" charset="-122"/>
              <a:ea typeface="微软雅黑" panose="020b0503020204020204" charset="-122"/>
              <a:cs typeface="微软雅黑" panose="020b0503020204020204" charset="-122"/>
            </a:endParaRPr>
          </a:p>
        </p:txBody>
      </p:sp>
      <p:sp>
        <p:nvSpPr>
          <p:cNvPr id="8" name="文本框 7"/>
          <p:cNvSpPr txBox="1"/>
          <p:nvPr/>
        </p:nvSpPr>
        <p:spPr>
          <a:xfrm>
            <a:off x="513599" y="1016148"/>
            <a:ext cx="11023820" cy="511175"/>
          </a:xfrm>
          <a:prstGeom prst="rect">
            <a:avLst/>
          </a:prstGeom>
          <a:noFill/>
        </p:spPr>
        <p:txBody>
          <a:bodyPr wrap="square" rtlCol="0">
            <a:spAutoFit/>
          </a:bodyPr>
          <a:lstStyle>
            <a:defPPr/>
          </a:lstStyle>
          <a:p>
            <a:pPr/>
            <a:r>
              <a:rPr lang="zh-CN" altLang="en-US" sz="2730"/>
              <a:t>【问题探究</a:t>
            </a:r>
            <a:r>
              <a:rPr lang="en-US" altLang="zh-CN" sz="2730"/>
              <a:t>4</a:t>
            </a:r>
            <a:r>
              <a:rPr lang="zh-CN" altLang="en-US" sz="2730"/>
              <a:t>】根据材料，归纳《权利法案》的内容及颁布的意义。</a:t>
            </a:r>
            <a:endParaRPr lang="zh-CN" altLang="en-US" sz="2730"/>
          </a:p>
        </p:txBody>
      </p:sp>
      <p:sp>
        <p:nvSpPr>
          <p:cNvPr id="4" name="文本框 3"/>
          <p:cNvSpPr txBox="1"/>
          <p:nvPr/>
        </p:nvSpPr>
        <p:spPr>
          <a:xfrm>
            <a:off x="513599" y="1785147"/>
            <a:ext cx="10598708" cy="2489200"/>
          </a:xfrm>
          <a:prstGeom prst="rect">
            <a:avLst/>
          </a:prstGeom>
          <a:noFill/>
          <a:ln w="28575" cap="rnd" cmpd="sng">
            <a:solidFill>
              <a:schemeClr val="tx1"/>
            </a:solidFill>
            <a:prstDash val="sysDot"/>
          </a:ln>
        </p:spPr>
        <p:txBody>
          <a:bodyPr wrap="square" rtlCol="0">
            <a:spAutoFit/>
          </a:bodyPr>
          <a:lstStyle>
            <a:defPPr/>
          </a:lstStyle>
          <a:p>
            <a:pPr/>
            <a:r>
              <a:rPr lang="zh-CN" altLang="en-US" sz="3120">
                <a:solidFill>
                  <a:schemeClr val="tx1"/>
                </a:solidFill>
                <a:latin typeface="华文行楷" panose="02010800040101010101" charset="-122"/>
                <a:ea typeface="华文行楷" panose="02010800040101010101" charset="-122"/>
              </a:rPr>
              <a:t>《权利法案》明确规定了限制王权的条款：</a:t>
            </a:r>
            <a:endParaRPr lang="zh-CN" altLang="en-US" sz="3120">
              <a:solidFill>
                <a:schemeClr val="tx1"/>
              </a:solidFill>
              <a:latin typeface="华文行楷" panose="02010800040101010101" charset="-122"/>
              <a:ea typeface="华文行楷" panose="02010800040101010101" charset="-122"/>
            </a:endParaRPr>
          </a:p>
          <a:p>
            <a:pPr/>
            <a:r>
              <a:rPr lang="zh-CN" altLang="en-US" sz="3120">
                <a:solidFill>
                  <a:schemeClr val="tx1"/>
                </a:solidFill>
                <a:latin typeface="华文行楷" panose="02010800040101010101" charset="-122"/>
                <a:ea typeface="华文行楷" panose="02010800040101010101" charset="-122"/>
              </a:rPr>
              <a:t>未经议会同意，国王无权废除法律或停止法律的执行；</a:t>
            </a:r>
            <a:endParaRPr lang="zh-CN" altLang="en-US" sz="3120">
              <a:solidFill>
                <a:schemeClr val="tx1"/>
              </a:solidFill>
              <a:latin typeface="华文行楷" panose="02010800040101010101" charset="-122"/>
              <a:ea typeface="华文行楷" panose="02010800040101010101" charset="-122"/>
            </a:endParaRPr>
          </a:p>
          <a:p>
            <a:pPr/>
            <a:r>
              <a:rPr lang="zh-CN" altLang="en-US" sz="3120">
                <a:solidFill>
                  <a:schemeClr val="tx1"/>
                </a:solidFill>
                <a:latin typeface="华文行楷" panose="02010800040101010101" charset="-122"/>
                <a:ea typeface="华文行楷" panose="02010800040101010101" charset="-122"/>
              </a:rPr>
              <a:t>未经议会同意，国王不能征税；</a:t>
            </a:r>
            <a:endParaRPr lang="zh-CN" altLang="en-US" sz="3120">
              <a:solidFill>
                <a:schemeClr val="tx1"/>
              </a:solidFill>
              <a:latin typeface="华文行楷" panose="02010800040101010101" charset="-122"/>
              <a:ea typeface="华文行楷" panose="02010800040101010101" charset="-122"/>
            </a:endParaRPr>
          </a:p>
          <a:p>
            <a:pPr/>
            <a:r>
              <a:rPr lang="zh-CN" altLang="en-US" sz="3120">
                <a:solidFill>
                  <a:schemeClr val="tx1"/>
                </a:solidFill>
                <a:latin typeface="华文行楷" panose="02010800040101010101" charset="-122"/>
                <a:ea typeface="华文行楷" panose="02010800040101010101" charset="-122"/>
              </a:rPr>
              <a:t>未经议会同意，国王不能在和平时期招募或维持常备军；</a:t>
            </a:r>
            <a:endParaRPr lang="zh-CN" altLang="en-US" sz="3120">
              <a:solidFill>
                <a:schemeClr val="tx1"/>
              </a:solidFill>
              <a:latin typeface="华文行楷" panose="02010800040101010101" charset="-122"/>
              <a:ea typeface="华文行楷" panose="02010800040101010101" charset="-122"/>
            </a:endParaRPr>
          </a:p>
          <a:p>
            <a:pPr/>
            <a:r>
              <a:rPr lang="zh-CN" altLang="en-US" sz="3120">
                <a:solidFill>
                  <a:schemeClr val="tx1"/>
                </a:solidFill>
                <a:latin typeface="华文行楷" panose="02010800040101010101" charset="-122"/>
                <a:ea typeface="华文行楷" panose="02010800040101010101" charset="-122"/>
              </a:rPr>
              <a:t>议会必须定期召开；议员的选举不受国王的干涉。</a:t>
            </a:r>
            <a:endParaRPr lang="zh-CN" altLang="en-US" sz="3120">
              <a:solidFill>
                <a:schemeClr val="tx1"/>
              </a:solidFill>
              <a:latin typeface="华文行楷" panose="02010800040101010101" charset="-122"/>
              <a:ea typeface="华文行楷" panose="02010800040101010101" charset="-122"/>
            </a:endParaRPr>
          </a:p>
        </p:txBody>
      </p:sp>
      <p:sp>
        <p:nvSpPr>
          <p:cNvPr id="5" name="文本框 4"/>
          <p:cNvSpPr txBox="1"/>
          <p:nvPr/>
        </p:nvSpPr>
        <p:spPr>
          <a:xfrm>
            <a:off x="759879" y="4532929"/>
            <a:ext cx="1084128" cy="450850"/>
          </a:xfrm>
          <a:prstGeom prst="rect">
            <a:avLst/>
          </a:prstGeom>
          <a:noFill/>
        </p:spPr>
        <p:txBody>
          <a:bodyPr wrap="square" rtlCol="0">
            <a:spAutoFit/>
          </a:bodyPr>
          <a:lstStyle>
            <a:defPPr/>
          </a:lstStyle>
          <a:p>
            <a:pPr marL="285750" indent="-285750">
              <a:buFont typeface="Wingdings" panose="05000000000000000000" charset="0"/>
              <a:buChar char="Ø"/>
            </a:pPr>
            <a:r>
              <a:rPr lang="zh-CN" altLang="en-US" sz="2340" b="1"/>
              <a:t>内容：</a:t>
            </a:r>
            <a:endParaRPr lang="zh-CN" altLang="en-US" sz="2340" b="1"/>
          </a:p>
        </p:txBody>
      </p:sp>
      <p:sp>
        <p:nvSpPr>
          <p:cNvPr id="6" name="文本框 5"/>
          <p:cNvSpPr txBox="1"/>
          <p:nvPr/>
        </p:nvSpPr>
        <p:spPr>
          <a:xfrm>
            <a:off x="2108851" y="4532929"/>
            <a:ext cx="5630409" cy="450850"/>
          </a:xfrm>
          <a:prstGeom prst="rect">
            <a:avLst/>
          </a:prstGeom>
          <a:noFill/>
        </p:spPr>
        <p:txBody>
          <a:bodyPr wrap="square" rtlCol="0">
            <a:spAutoFit/>
          </a:bodyPr>
          <a:lstStyle>
            <a:defPPr/>
          </a:lstStyle>
          <a:p>
            <a:pPr/>
            <a:r>
              <a:rPr lang="zh-CN" altLang="en-US" sz="2340">
                <a:latin typeface="Calibri"/>
              </a:rPr>
              <a:t>①</a:t>
            </a:r>
            <a:r>
              <a:rPr lang="zh-CN" altLang="en-US" sz="2340"/>
              <a:t>法律由议会制定，国王无权废止；</a:t>
            </a:r>
            <a:endParaRPr lang="zh-CN" altLang="en-US" sz="2340"/>
          </a:p>
        </p:txBody>
      </p:sp>
      <p:sp>
        <p:nvSpPr>
          <p:cNvPr id="7" name="文本框 6"/>
          <p:cNvSpPr txBox="1"/>
          <p:nvPr/>
        </p:nvSpPr>
        <p:spPr>
          <a:xfrm>
            <a:off x="2108851" y="4981555"/>
            <a:ext cx="5630409" cy="450850"/>
          </a:xfrm>
          <a:prstGeom prst="rect">
            <a:avLst/>
          </a:prstGeom>
          <a:noFill/>
        </p:spPr>
        <p:txBody>
          <a:bodyPr wrap="square" rtlCol="0">
            <a:spAutoFit/>
          </a:bodyPr>
          <a:lstStyle>
            <a:defPPr/>
          </a:lstStyle>
          <a:p>
            <a:pPr/>
            <a:r>
              <a:rPr lang="zh-CN" altLang="en-US" sz="2340">
                <a:latin typeface="Calibri"/>
              </a:rPr>
              <a:t>②</a:t>
            </a:r>
            <a:r>
              <a:rPr lang="zh-CN" altLang="en-US" sz="2340"/>
              <a:t>议会定期召开；</a:t>
            </a:r>
            <a:endParaRPr lang="zh-CN" altLang="en-US" sz="2340"/>
          </a:p>
        </p:txBody>
      </p:sp>
      <p:sp>
        <p:nvSpPr>
          <p:cNvPr id="9" name="文本框 8"/>
          <p:cNvSpPr txBox="1"/>
          <p:nvPr/>
        </p:nvSpPr>
        <p:spPr>
          <a:xfrm>
            <a:off x="2108851" y="5424612"/>
            <a:ext cx="6971955" cy="450850"/>
          </a:xfrm>
          <a:prstGeom prst="rect">
            <a:avLst/>
          </a:prstGeom>
          <a:noFill/>
        </p:spPr>
        <p:txBody>
          <a:bodyPr wrap="square" rtlCol="0">
            <a:spAutoFit/>
          </a:bodyPr>
          <a:lstStyle>
            <a:defPPr/>
          </a:lstStyle>
          <a:p>
            <a:pPr/>
            <a:r>
              <a:rPr lang="zh-CN" altLang="en-US" sz="2340">
                <a:latin typeface="Calibri"/>
              </a:rPr>
              <a:t>③</a:t>
            </a:r>
            <a:r>
              <a:rPr lang="zh-CN" altLang="en-US" sz="2340"/>
              <a:t>未经议会同意国王不得征税和维持常备军。</a:t>
            </a:r>
            <a:endParaRPr lang="zh-CN" altLang="en-US" sz="2340"/>
          </a:p>
        </p:txBody>
      </p:sp>
      <p:sp>
        <p:nvSpPr>
          <p:cNvPr id="10" name="文本框 9"/>
          <p:cNvSpPr txBox="1"/>
          <p:nvPr/>
        </p:nvSpPr>
        <p:spPr>
          <a:xfrm>
            <a:off x="759879" y="5872000"/>
            <a:ext cx="1173234" cy="450850"/>
          </a:xfrm>
          <a:prstGeom prst="rect">
            <a:avLst/>
          </a:prstGeom>
          <a:noFill/>
        </p:spPr>
        <p:txBody>
          <a:bodyPr wrap="square" rtlCol="0">
            <a:spAutoFit/>
          </a:bodyPr>
          <a:lstStyle>
            <a:defPPr/>
          </a:lstStyle>
          <a:p>
            <a:pPr marL="285750" indent="-285750">
              <a:buFont typeface="Wingdings" panose="05000000000000000000" charset="0"/>
              <a:buChar char="Ø"/>
            </a:pPr>
            <a:r>
              <a:rPr lang="zh-CN" altLang="en-US" sz="2340" b="1"/>
              <a:t>意义：</a:t>
            </a:r>
            <a:endParaRPr lang="zh-CN" altLang="en-US" sz="2340" b="1"/>
          </a:p>
        </p:txBody>
      </p:sp>
      <p:sp>
        <p:nvSpPr>
          <p:cNvPr id="11" name="文本框 10"/>
          <p:cNvSpPr txBox="1"/>
          <p:nvPr/>
        </p:nvSpPr>
        <p:spPr>
          <a:xfrm>
            <a:off x="2108851" y="5873237"/>
            <a:ext cx="9533763" cy="450850"/>
          </a:xfrm>
          <a:prstGeom prst="rect">
            <a:avLst/>
          </a:prstGeom>
          <a:noFill/>
        </p:spPr>
        <p:txBody>
          <a:bodyPr wrap="square" rtlCol="0">
            <a:spAutoFit/>
          </a:bodyPr>
          <a:lstStyle>
            <a:defPPr/>
          </a:lstStyle>
          <a:p>
            <a:pPr/>
            <a:r>
              <a:rPr lang="zh-CN" altLang="en-US" sz="2340">
                <a:latin typeface="Calibri"/>
              </a:rPr>
              <a:t>①</a:t>
            </a:r>
            <a:r>
              <a:rPr lang="zh-CN" altLang="en-US" sz="2340"/>
              <a:t>限制了国王权力，确立了议会主权，标志着英国君主立宪政体的建立；</a:t>
            </a:r>
            <a:endParaRPr lang="zh-CN" altLang="en-US" sz="2340"/>
          </a:p>
        </p:txBody>
      </p:sp>
      <p:sp>
        <p:nvSpPr>
          <p:cNvPr id="12" name="文本框 11"/>
          <p:cNvSpPr txBox="1"/>
          <p:nvPr/>
        </p:nvSpPr>
        <p:spPr>
          <a:xfrm>
            <a:off x="2108851" y="6321863"/>
            <a:ext cx="9755292" cy="450850"/>
          </a:xfrm>
          <a:prstGeom prst="rect">
            <a:avLst/>
          </a:prstGeom>
          <a:noFill/>
        </p:spPr>
        <p:txBody>
          <a:bodyPr wrap="square" rtlCol="0" anchor="t">
            <a:spAutoFit/>
          </a:bodyPr>
          <a:lstStyle>
            <a:defPPr/>
          </a:lstStyle>
          <a:p>
            <a:pPr/>
            <a:r>
              <a:rPr lang="zh-CN" altLang="en-US" sz="2340">
                <a:latin typeface="Calibri"/>
                <a:sym typeface="+mn-ea"/>
              </a:rPr>
              <a:t>②</a:t>
            </a:r>
            <a:r>
              <a:rPr lang="zh-CN" altLang="en-US" sz="2340">
                <a:latin typeface="+mn-ea"/>
                <a:sym typeface="+mn-ea"/>
              </a:rPr>
              <a:t>统治方式从人治转向法治，英国社会从此进入长期稳定发展时期。</a:t>
            </a:r>
            <a:endParaRPr lang="zh-CN" altLang="en-US" sz="2340">
              <a:latin typeface="+mn-ea"/>
              <a:sym typeface="+mn-ea"/>
            </a:endParaRPr>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linds(horizontal)">
                                      <p:cBhvr>
                                        <p:cTn id="17" dur="500"/>
                                        <p:tgtEl>
                                          <p:spTgt spid="9"/>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linds(horizontal)">
                                      <p:cBhvr>
                                        <p:cTn id="22" dur="500"/>
                                        <p:tgtEl>
                                          <p:spTgt spid="11"/>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blinds(horizontal)">
                                      <p:cBhvr>
                                        <p:cTn id="2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9" grpId="0"/>
      <p:bldP spid="11" grpId="0"/>
      <p:bldP spid="12" grpId="0"/>
    </p:bldLst>
  </p:timing>
</p:sld>
</file>

<file path=ppt/slides/slide3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137991" y="417653"/>
            <a:ext cx="5767781" cy="511175"/>
          </a:xfrm>
          <a:prstGeom prst="rect">
            <a:avLst/>
          </a:prstGeom>
          <a:noFill/>
        </p:spPr>
        <p:txBody>
          <a:bodyPr wrap="square" rtlCol="0">
            <a:spAutoFit/>
          </a:bodyPr>
          <a:lstStyle>
            <a:defPPr/>
          </a:lstStyle>
          <a:p>
            <a:pPr/>
            <a:r>
              <a:rPr lang="en-US" altLang="zh-CN" sz="2730">
                <a:latin typeface="微软雅黑" panose="020b0503020204020204" charset="-122"/>
                <a:ea typeface="微软雅黑" panose="020b0503020204020204" charset="-122"/>
                <a:cs typeface="微软雅黑" panose="020b0503020204020204" charset="-122"/>
              </a:rPr>
              <a:t>2</a:t>
            </a:r>
            <a:r>
              <a:rPr lang="zh-CN" altLang="en-US" sz="2730">
                <a:latin typeface="微软雅黑" panose="020b0503020204020204" charset="-122"/>
                <a:ea typeface="微软雅黑" panose="020b0503020204020204" charset="-122"/>
                <a:cs typeface="微软雅黑" panose="020b0503020204020204" charset="-122"/>
              </a:rPr>
              <a:t>、英国资产阶级革命与君主立宪制</a:t>
            </a:r>
            <a:endParaRPr lang="zh-CN" altLang="en-US" sz="2730">
              <a:latin typeface="微软雅黑" panose="020b0503020204020204" charset="-122"/>
              <a:ea typeface="微软雅黑" panose="020b0503020204020204" charset="-122"/>
              <a:cs typeface="微软雅黑" panose="020b0503020204020204" charset="-122"/>
            </a:endParaRPr>
          </a:p>
        </p:txBody>
      </p:sp>
      <p:sp>
        <p:nvSpPr>
          <p:cNvPr id="13" name="文本框 12"/>
          <p:cNvSpPr txBox="1"/>
          <p:nvPr/>
        </p:nvSpPr>
        <p:spPr>
          <a:xfrm>
            <a:off x="499986" y="928786"/>
            <a:ext cx="4667565" cy="511175"/>
          </a:xfrm>
          <a:prstGeom prst="rect">
            <a:avLst/>
          </a:prstGeom>
          <a:noFill/>
        </p:spPr>
        <p:txBody>
          <a:bodyPr wrap="square" rtlCol="0">
            <a:spAutoFit/>
          </a:bodyPr>
          <a:lstStyle>
            <a:defPPr/>
          </a:lstStyle>
          <a:p>
            <a:pPr/>
            <a:r>
              <a:rPr lang="zh-CN" altLang="en-US" sz="2730">
                <a:latin typeface="华文新魏" panose="02010800040101010101" charset="-122"/>
                <a:ea typeface="华文新魏" panose="02010800040101010101" charset="-122"/>
                <a:cs typeface="华文新魏" panose="02010800040101010101" charset="-122"/>
              </a:rPr>
              <a:t>（</a:t>
            </a:r>
            <a:r>
              <a:rPr lang="en-US" altLang="zh-CN" sz="2730">
                <a:latin typeface="华文新魏" panose="02010800040101010101" charset="-122"/>
                <a:ea typeface="华文新魏" panose="02010800040101010101" charset="-122"/>
                <a:cs typeface="华文新魏" panose="02010800040101010101" charset="-122"/>
              </a:rPr>
              <a:t>3</a:t>
            </a:r>
            <a:r>
              <a:rPr lang="zh-CN" altLang="en-US" sz="2730">
                <a:latin typeface="华文新魏" panose="02010800040101010101" charset="-122"/>
                <a:ea typeface="华文新魏" panose="02010800040101010101" charset="-122"/>
                <a:cs typeface="华文新魏" panose="02010800040101010101" charset="-122"/>
              </a:rPr>
              <a:t>）英国君主立宪制的完善</a:t>
            </a:r>
            <a:endParaRPr lang="zh-CN" altLang="en-US" sz="2730">
              <a:latin typeface="华文新魏" panose="02010800040101010101" charset="-122"/>
              <a:ea typeface="华文新魏" panose="02010800040101010101" charset="-122"/>
              <a:cs typeface="华文新魏" panose="02010800040101010101" charset="-122"/>
            </a:endParaRPr>
          </a:p>
        </p:txBody>
      </p:sp>
      <p:sp>
        <p:nvSpPr>
          <p:cNvPr id="14" name="文本框 13"/>
          <p:cNvSpPr txBox="1"/>
          <p:nvPr/>
        </p:nvSpPr>
        <p:spPr>
          <a:xfrm>
            <a:off x="400979" y="3146830"/>
            <a:ext cx="11078893" cy="3451225"/>
          </a:xfrm>
          <a:prstGeom prst="rect">
            <a:avLst/>
          </a:prstGeom>
          <a:noFill/>
          <a:ln w="28575" cap="rnd" cmpd="sng">
            <a:solidFill>
              <a:schemeClr val="tx1"/>
            </a:solidFill>
            <a:prstDash val="sysDot"/>
          </a:ln>
        </p:spPr>
        <p:txBody>
          <a:bodyPr wrap="square" rtlCol="0">
            <a:spAutoFit/>
          </a:bodyPr>
          <a:lstStyle>
            <a:defPPr/>
          </a:lstStyle>
          <a:p>
            <a:pPr algn="ctr"/>
            <a:r>
              <a:rPr lang="zh-CN" altLang="en-US" sz="2730" b="1">
                <a:solidFill>
                  <a:schemeClr val="tx1"/>
                </a:solidFill>
                <a:latin typeface="华文行楷" panose="02010800040101010101" charset="-122"/>
                <a:ea typeface="华文行楷" panose="02010800040101010101" charset="-122"/>
                <a:cs typeface="华文新魏" panose="02010800040101010101" charset="-122"/>
              </a:rPr>
              <a:t>责任内阁制</a:t>
            </a:r>
            <a:endParaRPr lang="zh-CN" altLang="en-US" sz="2730" b="1">
              <a:solidFill>
                <a:schemeClr val="tx1"/>
              </a:solidFill>
              <a:latin typeface="华文新魏" panose="02010800040101010101" charset="-122"/>
              <a:ea typeface="华文新魏" panose="02010800040101010101" charset="-122"/>
              <a:cs typeface="华文新魏" panose="02010800040101010101" charset="-122"/>
            </a:endParaRPr>
          </a:p>
          <a:p>
            <a:pPr algn="just"/>
            <a:r>
              <a:rPr lang="zh-CN" altLang="en-US" sz="2730">
                <a:solidFill>
                  <a:schemeClr val="tx1"/>
                </a:solidFill>
                <a:latin typeface="华文新魏" panose="02010800040101010101" charset="-122"/>
                <a:ea typeface="华文新魏" panose="02010800040101010101" charset="-122"/>
                <a:cs typeface="华文新魏" panose="02010800040101010101" charset="-122"/>
              </a:rPr>
              <a:t> </a:t>
            </a:r>
            <a:r>
              <a:rPr lang="zh-CN" altLang="en-US" sz="2730">
                <a:solidFill>
                  <a:schemeClr val="tx1"/>
                </a:solidFill>
                <a:latin typeface="华文行楷" panose="02010800040101010101" charset="-122"/>
                <a:ea typeface="华文行楷" panose="02010800040101010101" charset="-122"/>
                <a:cs typeface="华文行楷" panose="02010800040101010101" charset="-122"/>
              </a:rPr>
              <a:t>       责任内阁制，又称"议会内阁制"。是指内阁由议会产生并对议会负责的政权组织形式。</a:t>
            </a:r>
            <a:endParaRPr lang="zh-CN" altLang="en-US" sz="2730">
              <a:solidFill>
                <a:schemeClr val="tx1"/>
              </a:solidFill>
              <a:latin typeface="华文行楷" panose="02010800040101010101" charset="-122"/>
              <a:ea typeface="华文行楷" panose="02010800040101010101" charset="-122"/>
              <a:cs typeface="华文行楷" panose="02010800040101010101" charset="-122"/>
            </a:endParaRPr>
          </a:p>
          <a:p>
            <a:pPr algn="just"/>
            <a:r>
              <a:rPr lang="zh-CN" altLang="en-US" sz="2730">
                <a:solidFill>
                  <a:schemeClr val="tx1"/>
                </a:solidFill>
                <a:latin typeface="华文行楷" panose="02010800040101010101" charset="-122"/>
                <a:ea typeface="华文行楷" panose="02010800040101010101" charset="-122"/>
                <a:cs typeface="华文行楷" panose="02010800040101010101" charset="-122"/>
              </a:rPr>
              <a:t>        </a:t>
            </a:r>
            <a:r>
              <a:rPr lang="en-US" altLang="zh-CN" sz="2730">
                <a:solidFill>
                  <a:schemeClr val="tx1"/>
                </a:solidFill>
                <a:latin typeface="华文行楷" panose="02010800040101010101" charset="-122"/>
                <a:ea typeface="华文行楷" panose="02010800040101010101" charset="-122"/>
                <a:cs typeface="华文行楷" panose="02010800040101010101" charset="-122"/>
              </a:rPr>
              <a:t>1714</a:t>
            </a:r>
            <a:r>
              <a:rPr lang="zh-CN" altLang="en-US" sz="2730">
                <a:solidFill>
                  <a:schemeClr val="tx1"/>
                </a:solidFill>
                <a:latin typeface="华文行楷" panose="02010800040101010101" charset="-122"/>
                <a:ea typeface="华文行楷" panose="02010800040101010101" charset="-122"/>
                <a:cs typeface="华文行楷" panose="02010800040101010101" charset="-122"/>
              </a:rPr>
              <a:t>年，安妮女王去世，根据《王位继承法》，德国汉诺威选帝侯登上英国王位，即乔治一世。他不熟悉英语，对英国事务也不感兴趣，甚至不出席内阁会议而让大臣们去料理国事。</a:t>
            </a:r>
            <a:r>
              <a:rPr lang="en-US" altLang="zh-CN" sz="2730" u="sng">
                <a:solidFill>
                  <a:schemeClr val="tx1"/>
                </a:solidFill>
                <a:latin typeface="华文行楷" panose="02010800040101010101" charset="-122"/>
                <a:ea typeface="华文行楷" panose="02010800040101010101" charset="-122"/>
                <a:cs typeface="华文行楷" panose="02010800040101010101" charset="-122"/>
              </a:rPr>
              <a:t>18</a:t>
            </a:r>
            <a:r>
              <a:rPr lang="zh-CN" altLang="en-US" sz="2730" u="sng">
                <a:solidFill>
                  <a:schemeClr val="tx1"/>
                </a:solidFill>
                <a:latin typeface="华文行楷" panose="02010800040101010101" charset="-122"/>
                <a:ea typeface="华文行楷" panose="02010800040101010101" charset="-122"/>
                <a:cs typeface="华文行楷" panose="02010800040101010101" charset="-122"/>
              </a:rPr>
              <a:t>世纪</a:t>
            </a:r>
            <a:r>
              <a:rPr lang="en-US" altLang="zh-CN" sz="2730" u="sng">
                <a:solidFill>
                  <a:schemeClr val="tx1"/>
                </a:solidFill>
                <a:latin typeface="华文行楷" panose="02010800040101010101" charset="-122"/>
                <a:ea typeface="华文行楷" panose="02010800040101010101" charset="-122"/>
                <a:cs typeface="华文行楷" panose="02010800040101010101" charset="-122"/>
              </a:rPr>
              <a:t>20</a:t>
            </a:r>
            <a:r>
              <a:rPr lang="zh-CN" altLang="en-US" sz="2730" u="sng">
                <a:solidFill>
                  <a:schemeClr val="tx1"/>
                </a:solidFill>
                <a:latin typeface="华文行楷" panose="02010800040101010101" charset="-122"/>
                <a:ea typeface="华文行楷" panose="02010800040101010101" charset="-122"/>
                <a:cs typeface="华文行楷" panose="02010800040101010101" charset="-122"/>
              </a:rPr>
              <a:t>年代</a:t>
            </a:r>
            <a:r>
              <a:rPr lang="zh-CN" altLang="en-US" sz="2730">
                <a:solidFill>
                  <a:schemeClr val="tx1"/>
                </a:solidFill>
                <a:latin typeface="华文行楷" panose="02010800040101010101" charset="-122"/>
                <a:ea typeface="华文行楷" panose="02010800040101010101" charset="-122"/>
                <a:cs typeface="华文行楷" panose="02010800040101010101" charset="-122"/>
              </a:rPr>
              <a:t>，当时的多数党领袖罗伯特•沃波尔成为第一任内阁首相，主持内阁会议，协调各部工作，</a:t>
            </a:r>
            <a:r>
              <a:rPr lang="zh-CN" altLang="en-US" sz="2730" u="sng">
                <a:solidFill>
                  <a:schemeClr val="tx1"/>
                </a:solidFill>
                <a:latin typeface="华文行楷" panose="02010800040101010101" charset="-122"/>
                <a:ea typeface="华文行楷" panose="02010800040101010101" charset="-122"/>
                <a:cs typeface="华文行楷" panose="02010800040101010101" charset="-122"/>
              </a:rPr>
              <a:t>英国责任内阁制开始形成</a:t>
            </a:r>
            <a:r>
              <a:rPr lang="zh-CN" altLang="en-US" sz="2730">
                <a:solidFill>
                  <a:schemeClr val="tx1"/>
                </a:solidFill>
                <a:latin typeface="华文行楷" panose="02010800040101010101" charset="-122"/>
                <a:ea typeface="华文行楷" panose="02010800040101010101" charset="-122"/>
                <a:cs typeface="华文行楷" panose="02010800040101010101" charset="-122"/>
              </a:rPr>
              <a:t>。</a:t>
            </a:r>
            <a:endParaRPr lang="zh-CN" altLang="en-US" sz="2730">
              <a:solidFill>
                <a:schemeClr val="tx1"/>
              </a:solidFill>
              <a:latin typeface="华文行楷" panose="02010800040101010101" charset="-122"/>
              <a:ea typeface="华文行楷" panose="02010800040101010101" charset="-122"/>
              <a:cs typeface="华文行楷" panose="02010800040101010101" charset="-122"/>
            </a:endParaRPr>
          </a:p>
        </p:txBody>
      </p:sp>
      <p:sp>
        <p:nvSpPr>
          <p:cNvPr id="15" name="文本框 14"/>
          <p:cNvSpPr txBox="1"/>
          <p:nvPr/>
        </p:nvSpPr>
        <p:spPr>
          <a:xfrm>
            <a:off x="1134869" y="1634920"/>
            <a:ext cx="9103083" cy="450850"/>
          </a:xfrm>
          <a:prstGeom prst="rect">
            <a:avLst/>
          </a:prstGeom>
          <a:noFill/>
        </p:spPr>
        <p:txBody>
          <a:bodyPr wrap="square" rtlCol="0">
            <a:spAutoFit/>
          </a:bodyPr>
          <a:lstStyle>
            <a:defPPr/>
          </a:lstStyle>
          <a:p>
            <a:pPr marL="342900" indent="-342900">
              <a:buFont typeface="Wingdings" panose="05000000000000000000" charset="0"/>
              <a:buChar char="Ø"/>
            </a:pPr>
            <a:r>
              <a:rPr lang="en-US" altLang="zh-CN" sz="2340">
                <a:latin typeface="+mn-ea"/>
                <a:cs typeface="+mn-ea"/>
              </a:rPr>
              <a:t>18</a:t>
            </a:r>
            <a:r>
              <a:rPr lang="zh-CN" altLang="en-US" sz="2340">
                <a:latin typeface="+mn-ea"/>
                <a:cs typeface="+mn-ea"/>
              </a:rPr>
              <a:t>世纪，英国逐渐形成议会内阁制度。</a:t>
            </a:r>
            <a:endParaRPr lang="zh-CN" altLang="en-US" sz="2340">
              <a:latin typeface="+mn-ea"/>
              <a:cs typeface="+mn-ea"/>
            </a:endParaRPr>
          </a:p>
        </p:txBody>
      </p:sp>
      <p:sp>
        <p:nvSpPr>
          <p:cNvPr id="16" name="文本框 15"/>
          <p:cNvSpPr txBox="1"/>
          <p:nvPr/>
        </p:nvSpPr>
        <p:spPr>
          <a:xfrm>
            <a:off x="1134869" y="2313725"/>
            <a:ext cx="10633361" cy="450850"/>
          </a:xfrm>
          <a:prstGeom prst="rect">
            <a:avLst/>
          </a:prstGeom>
          <a:noFill/>
        </p:spPr>
        <p:txBody>
          <a:bodyPr wrap="square" rtlCol="0">
            <a:spAutoFit/>
          </a:bodyPr>
          <a:lstStyle>
            <a:defPPr/>
          </a:lstStyle>
          <a:p>
            <a:pPr marL="342900" indent="-342900">
              <a:buFont typeface="Wingdings" panose="05000000000000000000" charset="0"/>
              <a:buChar char="Ø"/>
            </a:pPr>
            <a:r>
              <a:rPr lang="zh-CN" altLang="en-US" sz="2340">
                <a:latin typeface="+mn-ea"/>
                <a:cs typeface="+mn-ea"/>
              </a:rPr>
              <a:t>国王的权力限于邀请议会多数党领袖出任首相，内阁实际掌握政府权力。</a:t>
            </a:r>
            <a:endParaRPr lang="zh-CN" altLang="en-US" sz="2340">
              <a:latin typeface="+mn-ea"/>
              <a:cs typeface="+mn-ea"/>
            </a:endParaRPr>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linds(horizontal)">
                                      <p:cBhvr>
                                        <p:cTn id="7" dur="500"/>
                                        <p:tgtEl>
                                          <p:spTgt spid="1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blinds(horizontal)">
                                      <p:cBhvr>
                                        <p:cTn id="1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Lst>
  </p:timing>
</p:sld>
</file>

<file path=ppt/slides/slide3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271341" y="351858"/>
            <a:ext cx="5931143" cy="511175"/>
          </a:xfrm>
          <a:prstGeom prst="rect">
            <a:avLst/>
          </a:prstGeom>
          <a:noFill/>
        </p:spPr>
        <p:txBody>
          <a:bodyPr wrap="square" rtlCol="0">
            <a:spAutoFit/>
          </a:bodyPr>
          <a:lstStyle>
            <a:defPPr/>
          </a:lstStyle>
          <a:p>
            <a:pPr/>
            <a:r>
              <a:rPr lang="en-US" altLang="zh-CN" sz="2730">
                <a:latin typeface="微软雅黑" panose="020b0503020204020204" charset="-122"/>
                <a:ea typeface="微软雅黑" panose="020b0503020204020204" charset="-122"/>
                <a:cs typeface="微软雅黑" panose="020b0503020204020204" charset="-122"/>
              </a:rPr>
              <a:t>2</a:t>
            </a:r>
            <a:r>
              <a:rPr lang="zh-CN" altLang="en-US" sz="2730">
                <a:latin typeface="微软雅黑" panose="020b0503020204020204" charset="-122"/>
                <a:ea typeface="微软雅黑" panose="020b0503020204020204" charset="-122"/>
                <a:cs typeface="微软雅黑" panose="020b0503020204020204" charset="-122"/>
              </a:rPr>
              <a:t>、英国资产阶级革命与君主立宪制</a:t>
            </a:r>
            <a:endParaRPr lang="zh-CN" altLang="en-US" sz="2730">
              <a:latin typeface="微软雅黑" panose="020b0503020204020204" charset="-122"/>
              <a:ea typeface="微软雅黑" panose="020b0503020204020204" charset="-122"/>
              <a:cs typeface="微软雅黑" panose="020b0503020204020204" charset="-122"/>
            </a:endParaRPr>
          </a:p>
        </p:txBody>
      </p:sp>
      <p:sp>
        <p:nvSpPr>
          <p:cNvPr id="13" name="文本框 12"/>
          <p:cNvSpPr txBox="1"/>
          <p:nvPr/>
        </p:nvSpPr>
        <p:spPr>
          <a:xfrm>
            <a:off x="414216" y="1216742"/>
            <a:ext cx="4581553" cy="511175"/>
          </a:xfrm>
          <a:prstGeom prst="rect">
            <a:avLst/>
          </a:prstGeom>
          <a:noFill/>
        </p:spPr>
        <p:txBody>
          <a:bodyPr wrap="square" rtlCol="0">
            <a:spAutoFit/>
          </a:bodyPr>
          <a:lstStyle>
            <a:defPPr/>
          </a:lstStyle>
          <a:p>
            <a:pPr/>
            <a:r>
              <a:rPr lang="zh-CN" altLang="en-US" sz="2730">
                <a:latin typeface="华文新魏" panose="02010800040101010101" charset="-122"/>
                <a:ea typeface="华文新魏" panose="02010800040101010101" charset="-122"/>
                <a:cs typeface="华文新魏" panose="02010800040101010101" charset="-122"/>
              </a:rPr>
              <a:t>（</a:t>
            </a:r>
            <a:r>
              <a:rPr lang="en-US" altLang="zh-CN" sz="2730">
                <a:latin typeface="华文新魏" panose="02010800040101010101" charset="-122"/>
                <a:ea typeface="华文新魏" panose="02010800040101010101" charset="-122"/>
                <a:cs typeface="华文新魏" panose="02010800040101010101" charset="-122"/>
              </a:rPr>
              <a:t>4</a:t>
            </a:r>
            <a:r>
              <a:rPr lang="zh-CN" altLang="en-US" sz="2730">
                <a:latin typeface="华文新魏" panose="02010800040101010101" charset="-122"/>
                <a:ea typeface="华文新魏" panose="02010800040101010101" charset="-122"/>
                <a:cs typeface="华文新魏" panose="02010800040101010101" charset="-122"/>
              </a:rPr>
              <a:t>）英国君主立宪制的特点</a:t>
            </a:r>
            <a:endParaRPr lang="zh-CN" altLang="en-US" sz="2730">
              <a:latin typeface="华文新魏" panose="02010800040101010101" charset="-122"/>
              <a:ea typeface="华文新魏" panose="02010800040101010101" charset="-122"/>
              <a:cs typeface="华文新魏" panose="02010800040101010101" charset="-122"/>
            </a:endParaRPr>
          </a:p>
        </p:txBody>
      </p:sp>
      <p:pic>
        <p:nvPicPr>
          <p:cNvPr id="7" name="图片 6"/>
          <p:cNvPicPr>
            <a:picLocks noChangeAspect="1"/>
          </p:cNvPicPr>
          <p:nvPr/>
        </p:nvPicPr>
        <p:blipFill>
          <a:blip r:embed="rId3"/>
          <a:stretch>
            <a:fillRect/>
          </a:stretch>
        </p:blipFill>
        <p:spPr>
          <a:xfrm>
            <a:off x="271032" y="2359105"/>
            <a:ext cx="5174358" cy="3749893"/>
          </a:xfrm>
          <a:prstGeom prst="rect">
            <a:avLst/>
          </a:prstGeom>
        </p:spPr>
      </p:pic>
      <p:sp>
        <p:nvSpPr>
          <p:cNvPr id="38" name="矩形 1"/>
          <p:cNvSpPr>
            <a:spLocks noChangeArrowheads="1"/>
          </p:cNvSpPr>
          <p:nvPr/>
        </p:nvSpPr>
        <p:spPr bwMode="auto">
          <a:xfrm>
            <a:off x="5640929" y="1583137"/>
            <a:ext cx="6145246" cy="5131435"/>
          </a:xfrm>
          <a:prstGeom prst="rect">
            <a:avLst/>
          </a:prstGeom>
          <a:noFill/>
          <a:ln w="28575" cap="rnd" cmpd="sng">
            <a:solidFill>
              <a:schemeClr val="tx1"/>
            </a:solidFill>
            <a:prstDash val="sysDot"/>
            <a:round/>
          </a:ln>
          <a:extLst>
            <a:ext uri="{909E8E84-426E-40DD-AFC4-6F175D3DCCD1}">
              <a14:hiddenFill xmlns:a14="http://schemas.microsoft.com/office/drawing/2010/main">
                <a:solidFill>
                  <a:srgbClr val="FFFFFF"/>
                </a:solidFill>
              </a14:hiddenFill>
            </a:ext>
          </a:extLst>
        </p:spPr>
        <p:txBody>
          <a:bodyPr wrap="square">
            <a:spAutoFit/>
          </a:bodyPr>
          <a:lstStyle>
            <a:defPPr/>
          </a:lstStyle>
          <a:p>
            <a:pPr algn="just">
              <a:tabLst>
                <a:tab pos="1332865"/>
                <a:tab pos="2576195"/>
              </a:tabLst>
            </a:pPr>
            <a:r>
              <a:rPr lang="zh-CN" altLang="zh-CN" sz="2730" b="1">
                <a:latin typeface="华文新魏" panose="02010800040101010101" charset="-122"/>
                <a:ea typeface="华文新魏" panose="02010800040101010101" charset="-122"/>
              </a:rPr>
              <a:t>英国君主立宪制的特点</a:t>
            </a:r>
            <a:endParaRPr lang="en-US" altLang="zh-CN" sz="2730" kern="100">
              <a:latin typeface="华文新魏" panose="02010800040101010101" charset="-122"/>
              <a:ea typeface="华文新魏" panose="02010800040101010101" charset="-122"/>
              <a:cs typeface="Courier New" panose="02070309020205020404"/>
            </a:endParaRPr>
          </a:p>
          <a:p>
            <a:pPr indent="0" algn="just">
              <a:buFont typeface="Wingdings" panose="05000000000000000000" charset="0"/>
              <a:buNone/>
              <a:tabLst>
                <a:tab pos="1332865"/>
                <a:tab pos="2576195"/>
              </a:tabLst>
            </a:pPr>
            <a:r>
              <a:rPr lang="zh-CN" altLang="en-US" sz="2730">
                <a:latin typeface="Calibri"/>
                <a:ea typeface="华文新魏" panose="02010800040101010101" charset="-122"/>
                <a:sym typeface="+mn-ea"/>
              </a:rPr>
              <a:t>①</a:t>
            </a:r>
            <a:r>
              <a:rPr lang="zh-CN" altLang="en-US" sz="2730">
                <a:latin typeface="华文新魏" panose="02010800040101010101" charset="-122"/>
                <a:ea typeface="华文新魏" panose="02010800040101010101" charset="-122"/>
                <a:sym typeface="+mn-ea"/>
              </a:rPr>
              <a:t>以代议制为基础，以责任内阁制为核心；</a:t>
            </a:r>
            <a:endParaRPr lang="zh-CN" altLang="en-US" sz="2730">
              <a:latin typeface="华文新魏" panose="02010800040101010101" charset="-122"/>
              <a:ea typeface="华文新魏" panose="02010800040101010101" charset="-122"/>
            </a:endParaRPr>
          </a:p>
          <a:p>
            <a:pPr indent="0" algn="just">
              <a:buFont typeface="Wingdings" panose="05000000000000000000" charset="0"/>
              <a:buNone/>
              <a:tabLst>
                <a:tab pos="1332865"/>
                <a:tab pos="2576195"/>
              </a:tabLst>
            </a:pPr>
            <a:r>
              <a:rPr lang="zh-CN" altLang="en-US" sz="2730">
                <a:latin typeface="Calibri"/>
                <a:ea typeface="华文新魏" panose="02010800040101010101" charset="-122"/>
                <a:sym typeface="+mn-ea"/>
              </a:rPr>
              <a:t>②</a:t>
            </a:r>
            <a:r>
              <a:rPr lang="zh-CN" altLang="en-US" sz="2730">
                <a:latin typeface="华文新魏" panose="02010800040101010101" charset="-122"/>
                <a:ea typeface="华文新魏" panose="02010800040101010101" charset="-122"/>
                <a:sym typeface="+mn-ea"/>
              </a:rPr>
              <a:t>国王：虚君，统而不治，礼仪性的国家元首；</a:t>
            </a:r>
            <a:endParaRPr lang="zh-CN" altLang="en-US" sz="2730">
              <a:latin typeface="华文新魏" panose="02010800040101010101" charset="-122"/>
              <a:ea typeface="华文新魏" panose="02010800040101010101" charset="-122"/>
            </a:endParaRPr>
          </a:p>
          <a:p>
            <a:pPr indent="0" algn="just">
              <a:buFont typeface="Wingdings" panose="05000000000000000000" charset="0"/>
              <a:buNone/>
              <a:tabLst>
                <a:tab pos="1332865"/>
                <a:tab pos="2576195"/>
              </a:tabLst>
            </a:pPr>
            <a:r>
              <a:rPr lang="zh-CN" altLang="en-US" sz="2730">
                <a:latin typeface="Calibri"/>
                <a:ea typeface="华文新魏" panose="02010800040101010101" charset="-122"/>
                <a:sym typeface="+mn-ea"/>
              </a:rPr>
              <a:t>③</a:t>
            </a:r>
            <a:r>
              <a:rPr lang="zh-CN" altLang="en-US" sz="2730">
                <a:latin typeface="华文新魏" panose="02010800040101010101" charset="-122"/>
                <a:ea typeface="华文新魏" panose="02010800040101010101" charset="-122"/>
                <a:sym typeface="+mn-ea"/>
              </a:rPr>
              <a:t>议会：国家的权力中心，掌握立法权；</a:t>
            </a:r>
            <a:endParaRPr lang="zh-CN" altLang="en-US" sz="2730">
              <a:latin typeface="华文新魏" panose="02010800040101010101" charset="-122"/>
              <a:ea typeface="华文新魏" panose="02010800040101010101" charset="-122"/>
            </a:endParaRPr>
          </a:p>
          <a:p>
            <a:pPr indent="0" algn="just">
              <a:buFont typeface="Wingdings" panose="05000000000000000000" charset="0"/>
              <a:buNone/>
              <a:tabLst>
                <a:tab pos="1332865"/>
                <a:tab pos="2576195"/>
              </a:tabLst>
            </a:pPr>
            <a:r>
              <a:rPr lang="zh-CN" altLang="en-US" sz="2730">
                <a:latin typeface="Calibri"/>
                <a:ea typeface="华文新魏" panose="02010800040101010101" charset="-122"/>
                <a:sym typeface="+mn-ea"/>
              </a:rPr>
              <a:t>④</a:t>
            </a:r>
            <a:r>
              <a:rPr lang="zh-CN" altLang="en-US" sz="2730">
                <a:latin typeface="华文新魏" panose="02010800040101010101" charset="-122"/>
                <a:ea typeface="华文新魏" panose="02010800040101010101" charset="-122"/>
                <a:sym typeface="+mn-ea"/>
              </a:rPr>
              <a:t>内阁：内阁的首脑是首相，成员是各部大臣。首相由议会多数党领袖担任，掌握国家行政大权。内阁实际上对议会负责。如果议会通过对内阁（政府）的不信任案，内阁就要下台；但首相也有权解散议会，重新进行选举。</a:t>
            </a:r>
            <a:endParaRPr lang="zh-CN" altLang="en-US" sz="2730" kern="100">
              <a:latin typeface="华文新魏" panose="02010800040101010101" charset="-122"/>
              <a:ea typeface="华文新魏" panose="02010800040101010101" charset="-122"/>
              <a:cs typeface="Courier New" panose="02070309020205020404"/>
              <a:sym typeface="+mn-ea"/>
            </a:endParaRPr>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blinds(horizontal)">
                                      <p:cBhvr>
                                        <p:cTn id="7"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Lst>
  </p:timing>
</p:sld>
</file>

<file path=ppt/slides/slide4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167201" y="487113"/>
            <a:ext cx="5931143" cy="511175"/>
          </a:xfrm>
          <a:prstGeom prst="rect">
            <a:avLst/>
          </a:prstGeom>
          <a:noFill/>
        </p:spPr>
        <p:txBody>
          <a:bodyPr wrap="square" rtlCol="0">
            <a:spAutoFit/>
          </a:bodyPr>
          <a:lstStyle>
            <a:defPPr/>
          </a:lstStyle>
          <a:p>
            <a:pPr/>
            <a:r>
              <a:rPr lang="en-US" altLang="zh-CN" sz="2730">
                <a:latin typeface="微软雅黑" panose="020b0503020204020204" charset="-122"/>
                <a:ea typeface="微软雅黑" panose="020b0503020204020204" charset="-122"/>
                <a:cs typeface="微软雅黑" panose="020b0503020204020204" charset="-122"/>
              </a:rPr>
              <a:t>2</a:t>
            </a:r>
            <a:r>
              <a:rPr lang="zh-CN" altLang="en-US" sz="2730">
                <a:latin typeface="微软雅黑" panose="020b0503020204020204" charset="-122"/>
                <a:ea typeface="微软雅黑" panose="020b0503020204020204" charset="-122"/>
                <a:cs typeface="微软雅黑" panose="020b0503020204020204" charset="-122"/>
              </a:rPr>
              <a:t>、英国资产阶级革命与君主立宪制</a:t>
            </a:r>
            <a:endParaRPr lang="zh-CN" altLang="en-US" sz="2730">
              <a:latin typeface="微软雅黑" panose="020b0503020204020204" charset="-122"/>
              <a:ea typeface="微软雅黑" panose="020b0503020204020204" charset="-122"/>
              <a:cs typeface="微软雅黑" panose="020b0503020204020204" charset="-122"/>
            </a:endParaRPr>
          </a:p>
        </p:txBody>
      </p:sp>
      <p:sp>
        <p:nvSpPr>
          <p:cNvPr id="13" name="文本框 12"/>
          <p:cNvSpPr txBox="1"/>
          <p:nvPr/>
        </p:nvSpPr>
        <p:spPr>
          <a:xfrm>
            <a:off x="376116" y="1255477"/>
            <a:ext cx="4581553" cy="511175"/>
          </a:xfrm>
          <a:prstGeom prst="rect">
            <a:avLst/>
          </a:prstGeom>
          <a:noFill/>
        </p:spPr>
        <p:txBody>
          <a:bodyPr wrap="square" rtlCol="0">
            <a:spAutoFit/>
          </a:bodyPr>
          <a:lstStyle>
            <a:defPPr/>
          </a:lstStyle>
          <a:p>
            <a:pPr/>
            <a:r>
              <a:rPr lang="zh-CN" altLang="en-US" sz="2730">
                <a:latin typeface="华文新魏" panose="02010800040101010101" charset="-122"/>
                <a:ea typeface="华文新魏" panose="02010800040101010101" charset="-122"/>
                <a:cs typeface="华文新魏" panose="02010800040101010101" charset="-122"/>
              </a:rPr>
              <a:t>（</a:t>
            </a:r>
            <a:r>
              <a:rPr lang="en-US" altLang="zh-CN" sz="2730">
                <a:latin typeface="华文新魏" panose="02010800040101010101" charset="-122"/>
                <a:ea typeface="华文新魏" panose="02010800040101010101" charset="-122"/>
                <a:cs typeface="华文新魏" panose="02010800040101010101" charset="-122"/>
              </a:rPr>
              <a:t>5</a:t>
            </a:r>
            <a:r>
              <a:rPr lang="zh-CN" altLang="en-US" sz="2730">
                <a:latin typeface="华文新魏" panose="02010800040101010101" charset="-122"/>
                <a:ea typeface="华文新魏" panose="02010800040101010101" charset="-122"/>
                <a:cs typeface="华文新魏" panose="02010800040101010101" charset="-122"/>
              </a:rPr>
              <a:t>）英国代议制民主的发展</a:t>
            </a:r>
            <a:endParaRPr lang="zh-CN" altLang="en-US" sz="2730">
              <a:latin typeface="华文新魏" panose="02010800040101010101" charset="-122"/>
              <a:ea typeface="华文新魏" panose="02010800040101010101" charset="-122"/>
              <a:cs typeface="华文新魏" panose="02010800040101010101" charset="-122"/>
            </a:endParaRPr>
          </a:p>
        </p:txBody>
      </p:sp>
      <p:sp>
        <p:nvSpPr>
          <p:cNvPr id="100" name="文本框 99"/>
          <p:cNvSpPr txBox="1"/>
          <p:nvPr/>
        </p:nvSpPr>
        <p:spPr>
          <a:xfrm>
            <a:off x="868787" y="2658509"/>
            <a:ext cx="10626554" cy="930910"/>
          </a:xfrm>
          <a:prstGeom prst="rect">
            <a:avLst/>
          </a:prstGeom>
          <a:noFill/>
          <a:ln w="9525">
            <a:noFill/>
          </a:ln>
        </p:spPr>
        <p:txBody>
          <a:bodyPr wrap="square">
            <a:spAutoFit/>
          </a:bodyPr>
          <a:lstStyle>
            <a:defPPr/>
          </a:lstStyle>
          <a:p>
            <a:pPr indent="0" algn="just">
              <a:buFont typeface="Wingdings" panose="05000000000000000000" charset="0"/>
              <a:buNone/>
            </a:pPr>
            <a:r>
              <a:rPr lang="zh-CN" sz="2730" b="0">
                <a:latin typeface="Calibri"/>
                <a:cs typeface="+mn-ea"/>
              </a:rPr>
              <a:t>①</a:t>
            </a:r>
            <a:r>
              <a:rPr lang="zh-CN" sz="2730" b="0">
                <a:latin typeface="+mn-ea"/>
                <a:cs typeface="+mn-ea"/>
              </a:rPr>
              <a:t>1832年议会改革：随着工业革命的开展，新兴工业资产阶级力量壮大，通过议会改革，在议会中取得更多席位；</a:t>
            </a:r>
            <a:endParaRPr lang="zh-CN" altLang="en-US" sz="2730" b="0">
              <a:latin typeface="+mn-ea"/>
              <a:cs typeface="+mn-ea"/>
            </a:endParaRPr>
          </a:p>
        </p:txBody>
      </p:sp>
      <p:sp>
        <p:nvSpPr>
          <p:cNvPr id="15" name="文本框 14"/>
          <p:cNvSpPr txBox="1"/>
          <p:nvPr/>
        </p:nvSpPr>
        <p:spPr>
          <a:xfrm>
            <a:off x="868787" y="3995816"/>
            <a:ext cx="10626554" cy="930910"/>
          </a:xfrm>
          <a:prstGeom prst="rect">
            <a:avLst/>
          </a:prstGeom>
          <a:noFill/>
          <a:ln w="9525">
            <a:noFill/>
          </a:ln>
        </p:spPr>
        <p:txBody>
          <a:bodyPr wrap="square">
            <a:spAutoFit/>
          </a:bodyPr>
          <a:lstStyle>
            <a:defPPr/>
          </a:lstStyle>
          <a:p>
            <a:pPr indent="0">
              <a:buFont typeface="Wingdings" panose="05000000000000000000" charset="0"/>
              <a:buNone/>
            </a:pPr>
            <a:r>
              <a:rPr lang="zh-CN" sz="2730" b="0">
                <a:latin typeface="Calibri"/>
                <a:cs typeface="+mn-ea"/>
              </a:rPr>
              <a:t>②</a:t>
            </a:r>
            <a:r>
              <a:rPr lang="zh-CN" sz="2730" b="0">
                <a:latin typeface="+mn-ea"/>
                <a:cs typeface="+mn-ea"/>
              </a:rPr>
              <a:t>1867年和1884年议会改革给予城市小资产阶级、工人、农业工人以选举权；</a:t>
            </a:r>
            <a:endParaRPr lang="zh-CN" altLang="en-US" sz="2730" b="0">
              <a:latin typeface="+mn-ea"/>
              <a:cs typeface="+mn-ea"/>
            </a:endParaRPr>
          </a:p>
        </p:txBody>
      </p:sp>
      <p:sp>
        <p:nvSpPr>
          <p:cNvPr id="16" name="文本框 15"/>
          <p:cNvSpPr txBox="1"/>
          <p:nvPr/>
        </p:nvSpPr>
        <p:spPr>
          <a:xfrm>
            <a:off x="868787" y="5170287"/>
            <a:ext cx="4950354" cy="511175"/>
          </a:xfrm>
          <a:prstGeom prst="rect">
            <a:avLst/>
          </a:prstGeom>
          <a:noFill/>
          <a:ln w="9525">
            <a:noFill/>
          </a:ln>
        </p:spPr>
        <p:txBody>
          <a:bodyPr>
            <a:spAutoFit/>
          </a:bodyPr>
          <a:lstStyle>
            <a:defPPr/>
          </a:lstStyle>
          <a:p>
            <a:pPr indent="0">
              <a:buFont typeface="Wingdings" panose="05000000000000000000" charset="0"/>
              <a:buNone/>
            </a:pPr>
            <a:r>
              <a:rPr lang="zh-CN" sz="2730" b="0">
                <a:latin typeface="Calibri"/>
                <a:cs typeface="+mn-ea"/>
              </a:rPr>
              <a:t>③</a:t>
            </a:r>
            <a:r>
              <a:rPr lang="zh-CN" sz="2730" b="0">
                <a:latin typeface="+mn-ea"/>
                <a:cs typeface="+mn-ea"/>
              </a:rPr>
              <a:t>1928年实现公民民主。</a:t>
            </a:r>
            <a:endParaRPr lang="zh-CN" altLang="en-US" sz="2730" b="0">
              <a:latin typeface="+mn-ea"/>
              <a:cs typeface="+mn-ea"/>
            </a:endParaRPr>
          </a:p>
        </p:txBody>
      </p:sp>
      <p:sp>
        <p:nvSpPr>
          <p:cNvPr id="4" name="文本框 3"/>
          <p:cNvSpPr txBox="1"/>
          <p:nvPr/>
        </p:nvSpPr>
        <p:spPr>
          <a:xfrm>
            <a:off x="936732" y="1907563"/>
            <a:ext cx="7291872" cy="511175"/>
          </a:xfrm>
          <a:prstGeom prst="rect">
            <a:avLst/>
          </a:prstGeom>
          <a:noFill/>
        </p:spPr>
        <p:txBody>
          <a:bodyPr wrap="square" rtlCol="0">
            <a:spAutoFit/>
          </a:bodyPr>
          <a:lstStyle>
            <a:defPPr/>
          </a:lstStyle>
          <a:p>
            <a:pPr marL="285750" indent="-285750">
              <a:buFont typeface="Wingdings" panose="05000000000000000000" charset="0"/>
              <a:buChar char="Ø"/>
            </a:pPr>
            <a:r>
              <a:rPr lang="en-US" altLang="zh-CN" sz="2730"/>
              <a:t>19</a:t>
            </a:r>
            <a:r>
              <a:rPr lang="zh-CN" altLang="en-US" sz="2730"/>
              <a:t>世纪中期以后，英国的民主制度基本形成</a:t>
            </a:r>
            <a:endParaRPr lang="zh-CN" altLang="en-US" sz="2730"/>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Effect transition="in" filter="blinds(horizontal)">
                                      <p:cBhvr>
                                        <p:cTn id="7" dur="500"/>
                                        <p:tgtEl>
                                          <p:spTgt spid="10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linds(horizontal)">
                                      <p:cBhvr>
                                        <p:cTn id="12" dur="500"/>
                                        <p:tgtEl>
                                          <p:spTgt spid="15"/>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blinds(horizontal)">
                                      <p:cBhvr>
                                        <p:cTn id="1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P spid="15" grpId="0"/>
      <p:bldP spid="16" grpId="0"/>
    </p:bldLst>
  </p:timing>
</p:sld>
</file>

<file path=ppt/slides/slide4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137991" y="217238"/>
            <a:ext cx="5931143" cy="511175"/>
          </a:xfrm>
          <a:prstGeom prst="rect">
            <a:avLst/>
          </a:prstGeom>
          <a:noFill/>
        </p:spPr>
        <p:txBody>
          <a:bodyPr wrap="square" rtlCol="0">
            <a:spAutoFit/>
          </a:bodyPr>
          <a:lstStyle>
            <a:defPPr/>
          </a:lstStyle>
          <a:p>
            <a:pPr/>
            <a:r>
              <a:rPr lang="en-US" altLang="zh-CN" sz="2730">
                <a:latin typeface="微软雅黑" panose="020b0503020204020204" charset="-122"/>
                <a:ea typeface="微软雅黑" panose="020b0503020204020204" charset="-122"/>
                <a:cs typeface="微软雅黑" panose="020b0503020204020204" charset="-122"/>
              </a:rPr>
              <a:t>3</a:t>
            </a:r>
            <a:r>
              <a:rPr lang="zh-CN" altLang="en-US" sz="2730">
                <a:latin typeface="微软雅黑" panose="020b0503020204020204" charset="-122"/>
                <a:ea typeface="微软雅黑" panose="020b0503020204020204" charset="-122"/>
                <a:cs typeface="微软雅黑" panose="020b0503020204020204" charset="-122"/>
              </a:rPr>
              <a:t>、美国的联邦共和制</a:t>
            </a:r>
            <a:endParaRPr lang="zh-CN" altLang="en-US" sz="2730">
              <a:latin typeface="微软雅黑" panose="020b0503020204020204" charset="-122"/>
              <a:ea typeface="微软雅黑" panose="020b0503020204020204" charset="-122"/>
              <a:cs typeface="微软雅黑" panose="020b0503020204020204" charset="-122"/>
            </a:endParaRPr>
          </a:p>
        </p:txBody>
      </p:sp>
      <p:sp>
        <p:nvSpPr>
          <p:cNvPr id="13" name="文本框 12"/>
          <p:cNvSpPr txBox="1"/>
          <p:nvPr/>
        </p:nvSpPr>
        <p:spPr>
          <a:xfrm>
            <a:off x="404691" y="802722"/>
            <a:ext cx="4581553" cy="511175"/>
          </a:xfrm>
          <a:prstGeom prst="rect">
            <a:avLst/>
          </a:prstGeom>
          <a:noFill/>
        </p:spPr>
        <p:txBody>
          <a:bodyPr wrap="square" rtlCol="0">
            <a:spAutoFit/>
          </a:bodyPr>
          <a:lstStyle>
            <a:defPPr/>
          </a:lstStyle>
          <a:p>
            <a:pPr/>
            <a:r>
              <a:rPr lang="zh-CN" altLang="en-US" sz="2730">
                <a:latin typeface="华文新魏" panose="02010800040101010101" charset="-122"/>
                <a:ea typeface="华文新魏" panose="02010800040101010101" charset="-122"/>
                <a:cs typeface="华文新魏" panose="02010800040101010101" charset="-122"/>
              </a:rPr>
              <a:t>（</a:t>
            </a:r>
            <a:r>
              <a:rPr lang="en-US" altLang="zh-CN" sz="2730">
                <a:latin typeface="华文新魏" panose="02010800040101010101" charset="-122"/>
                <a:ea typeface="华文新魏" panose="02010800040101010101" charset="-122"/>
                <a:cs typeface="华文新魏" panose="02010800040101010101" charset="-122"/>
              </a:rPr>
              <a:t>1</a:t>
            </a:r>
            <a:r>
              <a:rPr lang="zh-CN" altLang="en-US" sz="2730">
                <a:latin typeface="华文新魏" panose="02010800040101010101" charset="-122"/>
                <a:ea typeface="华文新魏" panose="02010800040101010101" charset="-122"/>
                <a:cs typeface="华文新魏" panose="02010800040101010101" charset="-122"/>
              </a:rPr>
              <a:t>）背景</a:t>
            </a:r>
            <a:endParaRPr lang="zh-CN" altLang="en-US" sz="2730">
              <a:latin typeface="华文新魏" panose="02010800040101010101" charset="-122"/>
              <a:ea typeface="华文新魏" panose="02010800040101010101" charset="-122"/>
              <a:cs typeface="华文新魏" panose="02010800040101010101" charset="-122"/>
            </a:endParaRPr>
          </a:p>
        </p:txBody>
      </p:sp>
      <p:sp>
        <p:nvSpPr>
          <p:cNvPr id="14" name="文本框 13"/>
          <p:cNvSpPr txBox="1"/>
          <p:nvPr/>
        </p:nvSpPr>
        <p:spPr>
          <a:xfrm>
            <a:off x="138430" y="1436370"/>
            <a:ext cx="11341100" cy="2249170"/>
          </a:xfrm>
          <a:prstGeom prst="rect">
            <a:avLst/>
          </a:prstGeom>
          <a:noFill/>
          <a:ln w="28575" cap="rnd" cmpd="sng">
            <a:solidFill>
              <a:schemeClr val="tx1"/>
            </a:solidFill>
            <a:prstDash val="sysDot"/>
          </a:ln>
        </p:spPr>
        <p:txBody>
          <a:bodyPr wrap="square" rtlCol="0">
            <a:spAutoFit/>
          </a:bodyPr>
          <a:lstStyle>
            <a:defPPr/>
          </a:lstStyle>
          <a:p>
            <a:pPr algn="just"/>
            <a:r>
              <a:rPr lang="en-US" altLang="zh-CN" sz="2340">
                <a:latin typeface="华文新魏" panose="02010800040101010101" charset="-122"/>
                <a:ea typeface="华文新魏" panose="02010800040101010101" charset="-122"/>
                <a:cs typeface="华文新魏" panose="02010800040101010101" charset="-122"/>
              </a:rPr>
              <a:t>        </a:t>
            </a:r>
            <a:r>
              <a:rPr lang="zh-CN" altLang="en-US" sz="2340">
                <a:latin typeface="华文新魏" panose="02010800040101010101" charset="-122"/>
                <a:ea typeface="华文新魏" panose="02010800040101010101" charset="-122"/>
                <a:cs typeface="华文新魏" panose="02010800040101010101" charset="-122"/>
              </a:rPr>
              <a:t>根据</a:t>
            </a:r>
            <a:r>
              <a:rPr lang="en-US" altLang="zh-CN" sz="2340">
                <a:latin typeface="华文新魏" panose="02010800040101010101" charset="-122"/>
                <a:ea typeface="华文新魏" panose="02010800040101010101" charset="-122"/>
                <a:cs typeface="华文新魏" panose="02010800040101010101" charset="-122"/>
              </a:rPr>
              <a:t>1772</a:t>
            </a:r>
            <a:r>
              <a:rPr lang="zh-CN" altLang="en-US" sz="2340">
                <a:latin typeface="华文新魏" panose="02010800040101010101" charset="-122"/>
                <a:ea typeface="华文新魏" panose="02010800040101010101" charset="-122"/>
                <a:cs typeface="华文新魏" panose="02010800040101010101" charset="-122"/>
              </a:rPr>
              <a:t>年第二届大陆会议通过的《邦联条例》，美国建国之初实行的是邦联制度。</a:t>
            </a:r>
            <a:r>
              <a:rPr lang="en-US" altLang="zh-CN" sz="2340">
                <a:latin typeface="华文新魏" panose="02010800040101010101" charset="-122"/>
                <a:ea typeface="华文新魏" panose="02010800040101010101" charset="-122"/>
                <a:cs typeface="华文新魏" panose="02010800040101010101" charset="-122"/>
              </a:rPr>
              <a:t>......</a:t>
            </a:r>
            <a:r>
              <a:rPr lang="zh-CN" altLang="en-US" sz="2340">
                <a:latin typeface="华文新魏" panose="02010800040101010101" charset="-122"/>
                <a:ea typeface="华文新魏" panose="02010800040101010101" charset="-122"/>
                <a:cs typeface="华文新魏" panose="02010800040101010101" charset="-122"/>
              </a:rPr>
              <a:t>但是，邦联体制在战后很快面临了很多无法解决的问题。</a:t>
            </a:r>
            <a:r>
              <a:rPr lang="en-US" altLang="zh-CN" sz="2340">
                <a:latin typeface="华文新魏" panose="02010800040101010101" charset="-122"/>
                <a:ea typeface="华文新魏" panose="02010800040101010101" charset="-122"/>
                <a:cs typeface="华文新魏" panose="02010800040101010101" charset="-122"/>
              </a:rPr>
              <a:t>......</a:t>
            </a:r>
            <a:r>
              <a:rPr lang="zh-CN" altLang="en-US" sz="2340">
                <a:latin typeface="华文新魏" panose="02010800040101010101" charset="-122"/>
                <a:ea typeface="华文新魏" panose="02010800040101010101" charset="-122"/>
                <a:cs typeface="华文新魏" panose="02010800040101010101" charset="-122"/>
              </a:rPr>
              <a:t>首先，国家无力偿还大笔债务。</a:t>
            </a:r>
            <a:r>
              <a:rPr lang="en-US" altLang="zh-CN" sz="2340">
                <a:latin typeface="华文新魏" panose="02010800040101010101" charset="-122"/>
                <a:ea typeface="华文新魏" panose="02010800040101010101" charset="-122"/>
                <a:cs typeface="华文新魏" panose="02010800040101010101" charset="-122"/>
              </a:rPr>
              <a:t>......</a:t>
            </a:r>
            <a:r>
              <a:rPr lang="zh-CN" altLang="en-US" sz="2340">
                <a:latin typeface="华文新魏" panose="02010800040101010101" charset="-122"/>
                <a:ea typeface="华文新魏" panose="02010800040101010101" charset="-122"/>
                <a:cs typeface="华文新魏" panose="02010800040101010101" charset="-122"/>
              </a:rPr>
              <a:t>其次，政府不能有效的促进国内外贸易。</a:t>
            </a:r>
            <a:r>
              <a:rPr lang="en-US" altLang="zh-CN" sz="2340">
                <a:latin typeface="华文新魏" panose="02010800040101010101" charset="-122"/>
                <a:ea typeface="华文新魏" panose="02010800040101010101" charset="-122"/>
                <a:cs typeface="华文新魏" panose="02010800040101010101" charset="-122"/>
              </a:rPr>
              <a:t>......</a:t>
            </a:r>
            <a:r>
              <a:rPr lang="zh-CN" altLang="en-US" sz="2340">
                <a:latin typeface="华文新魏" panose="02010800040101010101" charset="-122"/>
                <a:ea typeface="华文新魏" panose="02010800040101010101" charset="-122"/>
                <a:cs typeface="华文新魏" panose="02010800040101010101" charset="-122"/>
              </a:rPr>
              <a:t>第三，软弱的政府也不能有效地保护白人和国家的安全。</a:t>
            </a:r>
            <a:r>
              <a:rPr lang="en-US" altLang="zh-CN" sz="2340">
                <a:latin typeface="华文新魏" panose="02010800040101010101" charset="-122"/>
                <a:ea typeface="华文新魏" panose="02010800040101010101" charset="-122"/>
                <a:cs typeface="华文新魏" panose="02010800040101010101" charset="-122"/>
              </a:rPr>
              <a:t>.......</a:t>
            </a:r>
            <a:r>
              <a:rPr lang="zh-CN" altLang="en-US" sz="2340">
                <a:latin typeface="华文新魏" panose="02010800040101010101" charset="-122"/>
                <a:ea typeface="华文新魏" panose="02010800040101010101" charset="-122"/>
                <a:cs typeface="华文新魏" panose="02010800040101010101" charset="-122"/>
              </a:rPr>
              <a:t>一个软弱的联邦政府已令工商业资产阶级、土地投机商和有识之士感到失望。</a:t>
            </a:r>
            <a:endParaRPr lang="zh-CN" altLang="en-US" sz="2340">
              <a:latin typeface="华文新魏" panose="02010800040101010101" charset="-122"/>
              <a:ea typeface="华文新魏" panose="02010800040101010101" charset="-122"/>
              <a:cs typeface="华文新魏" panose="02010800040101010101" charset="-122"/>
            </a:endParaRPr>
          </a:p>
          <a:p>
            <a:pPr algn="r"/>
            <a:r>
              <a:rPr lang="zh-CN" altLang="en-US" sz="2340">
                <a:latin typeface="华文新魏" panose="02010800040101010101" charset="-122"/>
                <a:ea typeface="华文新魏" panose="02010800040101010101" charset="-122"/>
                <a:cs typeface="华文新魏" panose="02010800040101010101" charset="-122"/>
              </a:rPr>
              <a:t> </a:t>
            </a:r>
            <a:r>
              <a:rPr lang="en-US" altLang="zh-CN" sz="2340">
                <a:latin typeface="华文新魏" panose="02010800040101010101" charset="-122"/>
                <a:ea typeface="华文新魏" panose="02010800040101010101" charset="-122"/>
                <a:cs typeface="华文新魏" panose="02010800040101010101" charset="-122"/>
                <a:sym typeface="+mn-ea"/>
              </a:rPr>
              <a:t>——</a:t>
            </a:r>
            <a:r>
              <a:rPr lang="zh-CN" altLang="en-US" sz="2340">
                <a:latin typeface="华文新魏" panose="02010800040101010101" charset="-122"/>
                <a:ea typeface="华文新魏" panose="02010800040101010101" charset="-122"/>
                <a:cs typeface="华文新魏" panose="02010800040101010101" charset="-122"/>
                <a:sym typeface="+mn-ea"/>
              </a:rPr>
              <a:t>王斯德主编《世界通史》（第二编）</a:t>
            </a:r>
            <a:endParaRPr lang="zh-CN" altLang="en-US" sz="2340">
              <a:latin typeface="华文新魏" panose="02010800040101010101" charset="-122"/>
              <a:ea typeface="华文新魏" panose="02010800040101010101" charset="-122"/>
              <a:cs typeface="华文新魏" panose="02010800040101010101" charset="-122"/>
            </a:endParaRPr>
          </a:p>
        </p:txBody>
      </p:sp>
      <p:sp>
        <p:nvSpPr>
          <p:cNvPr id="5" name="文本框 4"/>
          <p:cNvSpPr txBox="1"/>
          <p:nvPr/>
        </p:nvSpPr>
        <p:spPr>
          <a:xfrm>
            <a:off x="71755" y="3782060"/>
            <a:ext cx="11696700" cy="1889760"/>
          </a:xfrm>
          <a:prstGeom prst="rect">
            <a:avLst/>
          </a:prstGeom>
          <a:noFill/>
          <a:ln w="28575" cap="rnd" cmpd="sng">
            <a:solidFill>
              <a:schemeClr val="tx1"/>
            </a:solidFill>
            <a:prstDash val="sysDot"/>
          </a:ln>
        </p:spPr>
        <p:txBody>
          <a:bodyPr wrap="square" rtlCol="0">
            <a:spAutoFit/>
          </a:bodyPr>
          <a:lstStyle>
            <a:defPPr/>
          </a:lstStyle>
          <a:p>
            <a:pPr algn="l"/>
            <a:r>
              <a:rPr lang="en-US" altLang="zh-CN" sz="2340">
                <a:latin typeface="华文新魏" panose="02010800040101010101" charset="-122"/>
                <a:ea typeface="华文新魏" panose="02010800040101010101" charset="-122"/>
                <a:cs typeface="华文新魏" panose="02010800040101010101" charset="-122"/>
              </a:rPr>
              <a:t>         </a:t>
            </a:r>
            <a:r>
              <a:rPr lang="zh-CN" altLang="en-US" sz="2340">
                <a:latin typeface="华文新魏" panose="02010800040101010101" charset="-122"/>
                <a:ea typeface="华文新魏" panose="02010800040101010101" charset="-122"/>
                <a:cs typeface="华文新魏" panose="02010800040101010101" charset="-122"/>
              </a:rPr>
              <a:t>历史上，共和制只是存在于城邦国家，一旦地域扩展，强有力的中央政府就会发展成帝制。古代罗马的历史就是当时人们引以为鉴的例子。既要建立一个强有力的中央政府，又要在这样一个大国里确保共和制，这是美国政治领袖面临的新问题。                                                                                                 </a:t>
            </a:r>
            <a:r>
              <a:rPr lang="en-US" altLang="zh-CN" sz="2340">
                <a:latin typeface="华文新魏" panose="02010800040101010101" charset="-122"/>
                <a:ea typeface="华文新魏" panose="02010800040101010101" charset="-122"/>
                <a:cs typeface="华文新魏" panose="02010800040101010101" charset="-122"/>
              </a:rPr>
              <a:t>——</a:t>
            </a:r>
            <a:r>
              <a:rPr lang="zh-CN" altLang="en-US" sz="2340">
                <a:latin typeface="华文新魏" panose="02010800040101010101" charset="-122"/>
                <a:ea typeface="华文新魏" panose="02010800040101010101" charset="-122"/>
                <a:cs typeface="华文新魏" panose="02010800040101010101" charset="-122"/>
              </a:rPr>
              <a:t>岳麓版《政治文明历程》</a:t>
            </a:r>
            <a:endParaRPr lang="zh-CN" altLang="en-US" sz="2340">
              <a:latin typeface="华文新魏" panose="02010800040101010101" charset="-122"/>
              <a:ea typeface="华文新魏" panose="02010800040101010101" charset="-122"/>
              <a:cs typeface="华文新魏" panose="02010800040101010101" charset="-122"/>
            </a:endParaRPr>
          </a:p>
        </p:txBody>
      </p:sp>
      <p:sp>
        <p:nvSpPr>
          <p:cNvPr id="6" name="文本框 5"/>
          <p:cNvSpPr txBox="1"/>
          <p:nvPr/>
        </p:nvSpPr>
        <p:spPr>
          <a:xfrm>
            <a:off x="404691" y="5785987"/>
            <a:ext cx="8580201" cy="450850"/>
          </a:xfrm>
          <a:prstGeom prst="rect">
            <a:avLst/>
          </a:prstGeom>
          <a:noFill/>
        </p:spPr>
        <p:txBody>
          <a:bodyPr wrap="square" rtlCol="0">
            <a:spAutoFit/>
          </a:bodyPr>
          <a:lstStyle>
            <a:defPPr/>
          </a:lstStyle>
          <a:p>
            <a:pPr marL="342900" indent="-342900">
              <a:buFont typeface="Wingdings" panose="05000000000000000000" charset="0"/>
              <a:buChar char="Ø"/>
            </a:pPr>
            <a:r>
              <a:rPr lang="zh-CN" altLang="en-US" sz="2340"/>
              <a:t>美国独立后建立的邦联体制，面对新形势显得软弱无力；</a:t>
            </a:r>
            <a:endParaRPr lang="zh-CN" altLang="en-US" sz="2340"/>
          </a:p>
        </p:txBody>
      </p:sp>
      <p:sp>
        <p:nvSpPr>
          <p:cNvPr id="7" name="文本框 6"/>
          <p:cNvSpPr txBox="1"/>
          <p:nvPr/>
        </p:nvSpPr>
        <p:spPr>
          <a:xfrm>
            <a:off x="400979" y="6234613"/>
            <a:ext cx="8242340" cy="450850"/>
          </a:xfrm>
          <a:prstGeom prst="rect">
            <a:avLst/>
          </a:prstGeom>
          <a:noFill/>
        </p:spPr>
        <p:txBody>
          <a:bodyPr wrap="square" rtlCol="0">
            <a:spAutoFit/>
          </a:bodyPr>
          <a:lstStyle>
            <a:defPPr/>
          </a:lstStyle>
          <a:p>
            <a:pPr marL="342900" indent="-342900">
              <a:buFont typeface="Wingdings" panose="05000000000000000000" charset="0"/>
              <a:buChar char="Ø"/>
            </a:pPr>
            <a:r>
              <a:rPr lang="zh-CN" altLang="en-US" sz="2340"/>
              <a:t>确保国家的共和制度。</a:t>
            </a:r>
            <a:endParaRPr lang="zh-CN" altLang="en-US" sz="2340"/>
          </a:p>
        </p:txBody>
      </p:sp>
      <p:sp>
        <p:nvSpPr>
          <p:cNvPr id="8" name="文本框 7"/>
          <p:cNvSpPr txBox="1"/>
          <p:nvPr/>
        </p:nvSpPr>
        <p:spPr>
          <a:xfrm>
            <a:off x="8077740" y="5785987"/>
            <a:ext cx="2219615" cy="450850"/>
          </a:xfrm>
          <a:prstGeom prst="rect">
            <a:avLst/>
          </a:prstGeom>
          <a:solidFill>
            <a:schemeClr val="tx2">
              <a:lumMod val="20000"/>
              <a:lumOff val="80000"/>
            </a:schemeClr>
          </a:solidFill>
          <a:ln w="12700" cmpd="sng">
            <a:noFill/>
            <a:prstDash val="solid"/>
          </a:ln>
        </p:spPr>
        <p:txBody>
          <a:bodyPr wrap="square" rtlCol="0">
            <a:spAutoFit/>
          </a:bodyPr>
          <a:lstStyle>
            <a:defPPr/>
          </a:lstStyle>
          <a:p>
            <a:pPr algn="ctr"/>
            <a:r>
              <a:rPr lang="zh-CN" altLang="en-US" sz="2340" b="1">
                <a:latin typeface="华文中宋" panose="02010600040101010101" pitchFamily="2" charset="-122"/>
                <a:ea typeface="华文中宋" panose="02010600040101010101" pitchFamily="2" charset="-122"/>
              </a:rPr>
              <a:t>加强中央集权</a:t>
            </a:r>
            <a:endParaRPr lang="zh-CN" altLang="en-US" sz="2340" b="1">
              <a:latin typeface="华文中宋" panose="02010600040101010101" pitchFamily="2" charset="-122"/>
              <a:ea typeface="华文中宋" panose="02010600040101010101" pitchFamily="2" charset="-122"/>
            </a:endParaRPr>
          </a:p>
        </p:txBody>
      </p:sp>
      <p:sp>
        <p:nvSpPr>
          <p:cNvPr id="9" name="文本框 8"/>
          <p:cNvSpPr txBox="1"/>
          <p:nvPr/>
        </p:nvSpPr>
        <p:spPr>
          <a:xfrm>
            <a:off x="8077740" y="6234613"/>
            <a:ext cx="2219615" cy="450850"/>
          </a:xfrm>
          <a:prstGeom prst="rect">
            <a:avLst/>
          </a:prstGeom>
          <a:solidFill>
            <a:schemeClr val="tx2">
              <a:lumMod val="20000"/>
              <a:lumOff val="80000"/>
            </a:schemeClr>
          </a:solidFill>
        </p:spPr>
        <p:txBody>
          <a:bodyPr wrap="square" rtlCol="0">
            <a:spAutoFit/>
          </a:bodyPr>
          <a:lstStyle>
            <a:defPPr/>
          </a:lstStyle>
          <a:p>
            <a:pPr algn="ctr"/>
            <a:r>
              <a:rPr lang="zh-CN" altLang="en-US" sz="2340" b="1">
                <a:latin typeface="华文中宋" panose="02010600040101010101" pitchFamily="2" charset="-122"/>
                <a:ea typeface="华文中宋" panose="02010600040101010101" pitchFamily="2" charset="-122"/>
              </a:rPr>
              <a:t>维护民主制度</a:t>
            </a:r>
            <a:endParaRPr lang="zh-CN" altLang="en-US" sz="2340" b="1">
              <a:latin typeface="华文中宋" panose="02010600040101010101" pitchFamily="2" charset="-122"/>
              <a:ea typeface="华文中宋" panose="02010600040101010101" pitchFamily="2" charset="-122"/>
            </a:endParaRPr>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linds(horizontal)">
                                      <p:cBhvr>
                                        <p:cTn id="17" dur="500"/>
                                        <p:tgtEl>
                                          <p:spTgt spid="8"/>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linds(horizont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Lst>
  </p:timing>
</p:sld>
</file>

<file path=ppt/slides/slide4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80206" y="477588"/>
            <a:ext cx="5931143" cy="511175"/>
          </a:xfrm>
          <a:prstGeom prst="rect">
            <a:avLst/>
          </a:prstGeom>
          <a:noFill/>
        </p:spPr>
        <p:txBody>
          <a:bodyPr wrap="square" rtlCol="0">
            <a:spAutoFit/>
          </a:bodyPr>
          <a:lstStyle>
            <a:defPPr/>
          </a:lstStyle>
          <a:p>
            <a:pPr/>
            <a:r>
              <a:rPr lang="en-US" altLang="zh-CN" sz="2730">
                <a:latin typeface="微软雅黑" panose="020b0503020204020204" charset="-122"/>
                <a:ea typeface="微软雅黑" panose="020b0503020204020204" charset="-122"/>
                <a:cs typeface="微软雅黑" panose="020b0503020204020204" charset="-122"/>
              </a:rPr>
              <a:t>3</a:t>
            </a:r>
            <a:r>
              <a:rPr lang="zh-CN" altLang="en-US" sz="2730">
                <a:latin typeface="微软雅黑" panose="020b0503020204020204" charset="-122"/>
                <a:ea typeface="微软雅黑" panose="020b0503020204020204" charset="-122"/>
                <a:cs typeface="微软雅黑" panose="020b0503020204020204" charset="-122"/>
              </a:rPr>
              <a:t>、美国的联邦共和制</a:t>
            </a:r>
            <a:endParaRPr lang="zh-CN" altLang="en-US" sz="2730">
              <a:latin typeface="微软雅黑" panose="020b0503020204020204" charset="-122"/>
              <a:ea typeface="微软雅黑" panose="020b0503020204020204" charset="-122"/>
              <a:cs typeface="微软雅黑" panose="020b0503020204020204" charset="-122"/>
            </a:endParaRPr>
          </a:p>
        </p:txBody>
      </p:sp>
      <p:sp>
        <p:nvSpPr>
          <p:cNvPr id="4" name="文本框 3"/>
          <p:cNvSpPr txBox="1"/>
          <p:nvPr/>
        </p:nvSpPr>
        <p:spPr>
          <a:xfrm>
            <a:off x="204805" y="2222745"/>
            <a:ext cx="11470589" cy="4407535"/>
          </a:xfrm>
          <a:prstGeom prst="rect">
            <a:avLst/>
          </a:prstGeom>
          <a:noFill/>
          <a:ln w="28575" cap="rnd" cmpd="sng">
            <a:solidFill>
              <a:schemeClr val="tx1"/>
            </a:solidFill>
            <a:prstDash val="sysDot"/>
          </a:ln>
        </p:spPr>
        <p:txBody>
          <a:bodyPr wrap="square" rtlCol="0" anchor="t">
            <a:spAutoFit/>
          </a:bodyPr>
          <a:lstStyle>
            <a:defPPr/>
          </a:lstStyle>
          <a:p>
            <a:pPr/>
            <a:r>
              <a:rPr lang="zh-CN" altLang="en-US" sz="2340" b="1">
                <a:solidFill>
                  <a:schemeClr val="tx1"/>
                </a:solidFill>
                <a:latin typeface="华文新魏" panose="02010800040101010101" charset="-122"/>
                <a:ea typeface="华文新魏" panose="02010800040101010101" charset="-122"/>
                <a:cs typeface="华文新魏" panose="02010800040101010101" charset="-122"/>
              </a:rPr>
              <a:t>美利坚合众国的人民,为了组织一个更完善的联邦</a:t>
            </a:r>
            <a:r>
              <a:rPr lang="en-US" altLang="zh-CN" sz="2340" b="1">
                <a:solidFill>
                  <a:schemeClr val="tx1"/>
                </a:solidFill>
                <a:latin typeface="华文新魏" panose="02010800040101010101" charset="-122"/>
                <a:ea typeface="华文新魏" panose="02010800040101010101" charset="-122"/>
                <a:cs typeface="华文新魏" panose="02010800040101010101" charset="-122"/>
              </a:rPr>
              <a:t>.......确立这一部宪法。</a:t>
            </a:r>
            <a:endParaRPr lang="en-US" altLang="zh-CN" sz="2340" b="1">
              <a:solidFill>
                <a:schemeClr val="tx1"/>
              </a:solidFill>
              <a:latin typeface="华文新魏" panose="02010800040101010101" charset="-122"/>
              <a:ea typeface="华文新魏" panose="02010800040101010101" charset="-122"/>
              <a:cs typeface="华文新魏" panose="02010800040101010101" charset="-122"/>
            </a:endParaRPr>
          </a:p>
          <a:p>
            <a:pPr/>
            <a:r>
              <a:rPr lang="zh-CN" altLang="en-US" sz="2340" b="1">
                <a:solidFill>
                  <a:schemeClr val="tx1"/>
                </a:solidFill>
                <a:latin typeface="华文新魏" panose="02010800040101010101" charset="-122"/>
                <a:ea typeface="华文新魏" panose="02010800040101010101" charset="-122"/>
                <a:cs typeface="华文新魏" panose="02010800040101010101" charset="-122"/>
              </a:rPr>
              <a:t>第一条：</a:t>
            </a:r>
            <a:endParaRPr lang="zh-CN" altLang="en-US" sz="2340" b="1">
              <a:solidFill>
                <a:schemeClr val="tx1"/>
              </a:solidFill>
              <a:latin typeface="华文新魏" panose="02010800040101010101" charset="-122"/>
              <a:ea typeface="华文新魏" panose="02010800040101010101" charset="-122"/>
              <a:cs typeface="华文新魏" panose="02010800040101010101" charset="-122"/>
            </a:endParaRPr>
          </a:p>
          <a:p>
            <a:pPr/>
            <a:r>
              <a:rPr lang="zh-CN" altLang="en-US" sz="2340">
                <a:solidFill>
                  <a:schemeClr val="tx1"/>
                </a:solidFill>
                <a:latin typeface="华文新魏" panose="02010800040101010101" charset="-122"/>
                <a:ea typeface="华文新魏" panose="02010800040101010101" charset="-122"/>
                <a:cs typeface="华文新魏" panose="02010800040101010101" charset="-122"/>
              </a:rPr>
              <a:t>第一款 本宪法所规定的立法权,全属合众国的国会,国会由一个参议院和一个众议院组成。</a:t>
            </a:r>
            <a:endParaRPr lang="zh-CN" altLang="en-US" sz="2340">
              <a:solidFill>
                <a:schemeClr val="tx1"/>
              </a:solidFill>
              <a:latin typeface="华文新魏" panose="02010800040101010101" charset="-122"/>
              <a:ea typeface="华文新魏" panose="02010800040101010101" charset="-122"/>
              <a:cs typeface="华文新魏" panose="02010800040101010101" charset="-122"/>
            </a:endParaRPr>
          </a:p>
          <a:p>
            <a:pPr/>
            <a:r>
              <a:rPr lang="zh-CN" altLang="en-US" sz="2340">
                <a:solidFill>
                  <a:schemeClr val="tx1"/>
                </a:solidFill>
                <a:latin typeface="华文新魏" panose="02010800040101010101" charset="-122"/>
                <a:ea typeface="华文新魏" panose="02010800040101010101" charset="-122"/>
                <a:cs typeface="华文新魏" panose="02010800040101010101" charset="-122"/>
              </a:rPr>
              <a:t>第二款 众议院应由各州人民每两年选举一次之议员组成。</a:t>
            </a:r>
            <a:endParaRPr lang="zh-CN" altLang="en-US" sz="2340">
              <a:solidFill>
                <a:schemeClr val="tx1"/>
              </a:solidFill>
              <a:latin typeface="华文新魏" panose="02010800040101010101" charset="-122"/>
              <a:ea typeface="华文新魏" panose="02010800040101010101" charset="-122"/>
              <a:cs typeface="华文新魏" panose="02010800040101010101" charset="-122"/>
            </a:endParaRPr>
          </a:p>
          <a:p>
            <a:pPr/>
            <a:r>
              <a:rPr lang="zh-CN" altLang="en-US" sz="2340" b="1">
                <a:solidFill>
                  <a:schemeClr val="tx1"/>
                </a:solidFill>
                <a:latin typeface="华文新魏" panose="02010800040101010101" charset="-122"/>
                <a:ea typeface="华文新魏" panose="02010800040101010101" charset="-122"/>
                <a:cs typeface="华文新魏" panose="02010800040101010101" charset="-122"/>
                <a:sym typeface="+mn-ea"/>
              </a:rPr>
              <a:t>第二条：</a:t>
            </a:r>
            <a:endParaRPr lang="zh-CN" altLang="en-US" sz="2340" b="1">
              <a:solidFill>
                <a:schemeClr val="tx1"/>
              </a:solidFill>
              <a:latin typeface="华文新魏" panose="02010800040101010101" charset="-122"/>
              <a:ea typeface="华文新魏" panose="02010800040101010101" charset="-122"/>
              <a:cs typeface="华文新魏" panose="02010800040101010101" charset="-122"/>
            </a:endParaRPr>
          </a:p>
          <a:p>
            <a:pPr/>
            <a:r>
              <a:rPr lang="zh-CN" altLang="en-US" sz="2340">
                <a:solidFill>
                  <a:schemeClr val="tx1"/>
                </a:solidFill>
                <a:latin typeface="华文新魏" panose="02010800040101010101" charset="-122"/>
                <a:ea typeface="华文新魏" panose="02010800040101010101" charset="-122"/>
                <a:cs typeface="华文新魏" panose="02010800040101010101" charset="-122"/>
                <a:sym typeface="+mn-ea"/>
              </a:rPr>
              <a:t>第一款 行政权力赋予美利坚合众国总统。</a:t>
            </a:r>
            <a:endParaRPr lang="zh-CN" altLang="en-US" sz="2340">
              <a:solidFill>
                <a:schemeClr val="tx1"/>
              </a:solidFill>
              <a:latin typeface="华文新魏" panose="02010800040101010101" charset="-122"/>
              <a:ea typeface="华文新魏" panose="02010800040101010101" charset="-122"/>
              <a:cs typeface="华文新魏" panose="02010800040101010101" charset="-122"/>
            </a:endParaRPr>
          </a:p>
          <a:p>
            <a:pPr/>
            <a:r>
              <a:rPr lang="zh-CN" altLang="en-US" sz="2340">
                <a:solidFill>
                  <a:schemeClr val="tx1"/>
                </a:solidFill>
                <a:latin typeface="华文新魏" panose="02010800040101010101" charset="-122"/>
                <a:ea typeface="华文新魏" panose="02010800040101010101" charset="-122"/>
                <a:cs typeface="华文新魏" panose="02010800040101010101" charset="-122"/>
                <a:sym typeface="+mn-ea"/>
              </a:rPr>
              <a:t>第二款 总统为合众国陆海军的总司令,并在各州民团奉召为合众国执行任务的担任统帅 。</a:t>
            </a:r>
            <a:endParaRPr lang="zh-CN" altLang="en-US" sz="2340">
              <a:solidFill>
                <a:schemeClr val="tx1"/>
              </a:solidFill>
              <a:latin typeface="华文新魏" panose="02010800040101010101" charset="-122"/>
              <a:ea typeface="华文新魏" panose="02010800040101010101" charset="-122"/>
              <a:cs typeface="华文新魏" panose="02010800040101010101" charset="-122"/>
              <a:sym typeface="+mn-ea"/>
            </a:endParaRPr>
          </a:p>
          <a:p>
            <a:pPr/>
            <a:r>
              <a:rPr lang="zh-CN" altLang="en-US" sz="2340" b="1">
                <a:solidFill>
                  <a:schemeClr val="tx1"/>
                </a:solidFill>
                <a:latin typeface="华文新魏" panose="02010800040101010101" charset="-122"/>
                <a:ea typeface="华文新魏" panose="02010800040101010101" charset="-122"/>
                <a:cs typeface="华文新魏" panose="02010800040101010101" charset="-122"/>
                <a:sym typeface="+mn-ea"/>
              </a:rPr>
              <a:t>第三条：</a:t>
            </a:r>
            <a:endParaRPr lang="zh-CN" altLang="en-US" sz="2340" b="1">
              <a:solidFill>
                <a:schemeClr val="tx1"/>
              </a:solidFill>
              <a:latin typeface="华文新魏" panose="02010800040101010101" charset="-122"/>
              <a:ea typeface="华文新魏" panose="02010800040101010101" charset="-122"/>
              <a:cs typeface="华文新魏" panose="02010800040101010101" charset="-122"/>
            </a:endParaRPr>
          </a:p>
          <a:p>
            <a:pPr/>
            <a:r>
              <a:rPr lang="zh-CN" altLang="en-US" sz="2340">
                <a:solidFill>
                  <a:schemeClr val="tx1"/>
                </a:solidFill>
                <a:latin typeface="华文新魏" panose="02010800040101010101" charset="-122"/>
                <a:ea typeface="华文新魏" panose="02010800040101010101" charset="-122"/>
                <a:cs typeface="华文新魏" panose="02010800040101010101" charset="-122"/>
                <a:sym typeface="+mn-ea"/>
              </a:rPr>
              <a:t>第一款 合众国的司法权属于一个最高法院以及由国会随时下令设立的低级法院。</a:t>
            </a:r>
            <a:endParaRPr lang="zh-CN" altLang="en-US" sz="2340">
              <a:solidFill>
                <a:schemeClr val="tx1"/>
              </a:solidFill>
              <a:latin typeface="华文新魏" panose="02010800040101010101" charset="-122"/>
              <a:ea typeface="华文新魏" panose="02010800040101010101" charset="-122"/>
              <a:cs typeface="华文新魏" panose="02010800040101010101" charset="-122"/>
              <a:sym typeface="+mn-ea"/>
            </a:endParaRPr>
          </a:p>
          <a:p>
            <a:pPr algn="r"/>
            <a:r>
              <a:rPr lang="zh-CN" altLang="en-US" sz="2340">
                <a:solidFill>
                  <a:schemeClr val="tx1"/>
                </a:solidFill>
                <a:latin typeface="华文新魏" panose="02010800040101010101" charset="-122"/>
                <a:ea typeface="华文新魏" panose="02010800040101010101" charset="-122"/>
                <a:cs typeface="华文新魏" panose="02010800040101010101" charset="-122"/>
                <a:sym typeface="+mn-ea"/>
              </a:rPr>
              <a:t> </a:t>
            </a:r>
            <a:r>
              <a:rPr lang="en-US" altLang="zh-CN" sz="2340">
                <a:solidFill>
                  <a:schemeClr val="tx1"/>
                </a:solidFill>
                <a:latin typeface="华文新魏" panose="02010800040101010101" charset="-122"/>
                <a:ea typeface="华文新魏" panose="02010800040101010101" charset="-122"/>
                <a:cs typeface="华文新魏" panose="02010800040101010101" charset="-122"/>
                <a:sym typeface="+mn-ea"/>
              </a:rPr>
              <a:t>——</a:t>
            </a:r>
            <a:r>
              <a:rPr lang="zh-CN" altLang="en-US" sz="2340">
                <a:solidFill>
                  <a:schemeClr val="tx1"/>
                </a:solidFill>
                <a:latin typeface="华文新魏" panose="02010800040101010101" charset="-122"/>
                <a:ea typeface="华文新魏" panose="02010800040101010101" charset="-122"/>
                <a:cs typeface="华文新魏" panose="02010800040101010101" charset="-122"/>
                <a:sym typeface="+mn-ea"/>
              </a:rPr>
              <a:t>美国</a:t>
            </a:r>
            <a:r>
              <a:rPr lang="en-US" altLang="zh-CN" sz="2340">
                <a:solidFill>
                  <a:schemeClr val="tx1"/>
                </a:solidFill>
                <a:latin typeface="华文新魏" panose="02010800040101010101" charset="-122"/>
                <a:ea typeface="华文新魏" panose="02010800040101010101" charset="-122"/>
                <a:cs typeface="华文新魏" panose="02010800040101010101" charset="-122"/>
                <a:sym typeface="+mn-ea"/>
              </a:rPr>
              <a:t>1787</a:t>
            </a:r>
            <a:r>
              <a:rPr lang="zh-CN" altLang="en-US" sz="2340">
                <a:solidFill>
                  <a:schemeClr val="tx1"/>
                </a:solidFill>
                <a:latin typeface="华文新魏" panose="02010800040101010101" charset="-122"/>
                <a:ea typeface="华文新魏" panose="02010800040101010101" charset="-122"/>
                <a:cs typeface="华文新魏" panose="02010800040101010101" charset="-122"/>
                <a:sym typeface="+mn-ea"/>
              </a:rPr>
              <a:t>年宪法</a:t>
            </a:r>
            <a:endParaRPr lang="zh-CN" altLang="en-US" sz="2340">
              <a:solidFill>
                <a:schemeClr val="tx1"/>
              </a:solidFill>
              <a:latin typeface="华文新魏" panose="02010800040101010101" charset="-122"/>
              <a:ea typeface="华文新魏" panose="02010800040101010101" charset="-122"/>
              <a:cs typeface="华文新魏" panose="02010800040101010101" charset="-122"/>
              <a:sym typeface="+mn-ea"/>
            </a:endParaRPr>
          </a:p>
        </p:txBody>
      </p:sp>
      <p:sp>
        <p:nvSpPr>
          <p:cNvPr id="8" name="文本框 7"/>
          <p:cNvSpPr txBox="1"/>
          <p:nvPr/>
        </p:nvSpPr>
        <p:spPr>
          <a:xfrm>
            <a:off x="497511" y="1292251"/>
            <a:ext cx="11023820" cy="511175"/>
          </a:xfrm>
          <a:prstGeom prst="rect">
            <a:avLst/>
          </a:prstGeom>
          <a:noFill/>
        </p:spPr>
        <p:txBody>
          <a:bodyPr wrap="square" rtlCol="0">
            <a:spAutoFit/>
          </a:bodyPr>
          <a:lstStyle>
            <a:defPPr/>
          </a:lstStyle>
          <a:p>
            <a:pPr/>
            <a:r>
              <a:rPr lang="zh-CN" altLang="en-US" sz="2730"/>
              <a:t>【问题探究</a:t>
            </a:r>
            <a:r>
              <a:rPr lang="en-US" altLang="zh-CN" sz="2730"/>
              <a:t>5</a:t>
            </a:r>
            <a:r>
              <a:rPr lang="zh-CN" altLang="en-US" sz="2730"/>
              <a:t>】根据材料，归纳</a:t>
            </a:r>
            <a:r>
              <a:rPr lang="en-US" altLang="zh-CN" sz="2730"/>
              <a:t>1787</a:t>
            </a:r>
            <a:r>
              <a:rPr lang="zh-CN" altLang="zh-CN" sz="2730"/>
              <a:t>年宪法确立的</a:t>
            </a:r>
            <a:r>
              <a:rPr lang="zh-CN" altLang="zh-CN" sz="2730">
                <a:sym typeface="+mn-ea"/>
              </a:rPr>
              <a:t>内容</a:t>
            </a:r>
            <a:r>
              <a:rPr lang="zh-CN" altLang="zh-CN" sz="2730"/>
              <a:t>与</a:t>
            </a:r>
            <a:r>
              <a:rPr lang="zh-CN" altLang="zh-CN" sz="2730">
                <a:sym typeface="+mn-ea"/>
              </a:rPr>
              <a:t>原则</a:t>
            </a:r>
            <a:r>
              <a:rPr lang="zh-CN" altLang="en-US" sz="2730"/>
              <a:t>。</a:t>
            </a:r>
            <a:endParaRPr lang="zh-CN" altLang="en-US" sz="2730"/>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sld>
</file>

<file path=ppt/slides/slide4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196" y="409643"/>
            <a:ext cx="5931143" cy="511175"/>
          </a:xfrm>
          <a:prstGeom prst="rect">
            <a:avLst/>
          </a:prstGeom>
          <a:noFill/>
        </p:spPr>
        <p:txBody>
          <a:bodyPr wrap="square" rtlCol="0">
            <a:spAutoFit/>
          </a:bodyPr>
          <a:lstStyle>
            <a:defPPr/>
          </a:lstStyle>
          <a:p>
            <a:pPr/>
            <a:r>
              <a:rPr lang="en-US" altLang="zh-CN" sz="2730">
                <a:latin typeface="微软雅黑" panose="020b0503020204020204" charset="-122"/>
                <a:ea typeface="微软雅黑" panose="020b0503020204020204" charset="-122"/>
                <a:cs typeface="微软雅黑" panose="020b0503020204020204" charset="-122"/>
              </a:rPr>
              <a:t>3</a:t>
            </a:r>
            <a:r>
              <a:rPr lang="zh-CN" altLang="en-US" sz="2730">
                <a:latin typeface="微软雅黑" panose="020b0503020204020204" charset="-122"/>
                <a:ea typeface="微软雅黑" panose="020b0503020204020204" charset="-122"/>
                <a:cs typeface="微软雅黑" panose="020b0503020204020204" charset="-122"/>
              </a:rPr>
              <a:t>、美国的联邦共和制</a:t>
            </a:r>
            <a:endParaRPr lang="zh-CN" altLang="en-US" sz="2730">
              <a:latin typeface="微软雅黑" panose="020b0503020204020204" charset="-122"/>
              <a:ea typeface="微软雅黑" panose="020b0503020204020204" charset="-122"/>
              <a:cs typeface="微软雅黑" panose="020b0503020204020204" charset="-122"/>
            </a:endParaRPr>
          </a:p>
        </p:txBody>
      </p:sp>
      <p:sp>
        <p:nvSpPr>
          <p:cNvPr id="12" name="文本框 11"/>
          <p:cNvSpPr txBox="1"/>
          <p:nvPr/>
        </p:nvSpPr>
        <p:spPr>
          <a:xfrm>
            <a:off x="469571" y="1233831"/>
            <a:ext cx="11023820" cy="511175"/>
          </a:xfrm>
          <a:prstGeom prst="rect">
            <a:avLst/>
          </a:prstGeom>
          <a:noFill/>
        </p:spPr>
        <p:txBody>
          <a:bodyPr wrap="square" rtlCol="0">
            <a:spAutoFit/>
          </a:bodyPr>
          <a:lstStyle>
            <a:defPPr/>
          </a:lstStyle>
          <a:p>
            <a:pPr/>
            <a:r>
              <a:rPr lang="zh-CN" altLang="en-US" sz="2730"/>
              <a:t>【问题探究</a:t>
            </a:r>
            <a:r>
              <a:rPr lang="en-US" altLang="zh-CN" sz="2730"/>
              <a:t>5</a:t>
            </a:r>
            <a:r>
              <a:rPr lang="zh-CN" altLang="en-US" sz="2730"/>
              <a:t>】根据材料，归纳</a:t>
            </a:r>
            <a:r>
              <a:rPr lang="en-US" altLang="zh-CN" sz="2730"/>
              <a:t>1787</a:t>
            </a:r>
            <a:r>
              <a:rPr lang="zh-CN" altLang="zh-CN" sz="2730"/>
              <a:t>年宪法确立的</a:t>
            </a:r>
            <a:r>
              <a:rPr lang="zh-CN" altLang="zh-CN" sz="2730">
                <a:sym typeface="+mn-ea"/>
              </a:rPr>
              <a:t>内容</a:t>
            </a:r>
            <a:r>
              <a:rPr lang="zh-CN" altLang="zh-CN" sz="2730"/>
              <a:t>与</a:t>
            </a:r>
            <a:r>
              <a:rPr lang="zh-CN" altLang="zh-CN" sz="2730">
                <a:sym typeface="+mn-ea"/>
              </a:rPr>
              <a:t>原则</a:t>
            </a:r>
            <a:r>
              <a:rPr lang="zh-CN" altLang="en-US" sz="2730"/>
              <a:t>。</a:t>
            </a:r>
            <a:endParaRPr lang="zh-CN" altLang="en-US" sz="2730"/>
          </a:p>
        </p:txBody>
      </p:sp>
      <p:grpSp>
        <p:nvGrpSpPr>
          <p:cNvPr id="15" name="组合 14"/>
          <p:cNvGrpSpPr/>
          <p:nvPr/>
        </p:nvGrpSpPr>
        <p:grpSpPr>
          <a:xfrm>
            <a:off x="-37746" y="2258241"/>
            <a:ext cx="7434075" cy="4424224"/>
            <a:chOff x="2001" y="1976"/>
            <a:chExt cx="14896" cy="8541"/>
          </a:xfrm>
        </p:grpSpPr>
        <p:grpSp>
          <p:nvGrpSpPr>
            <p:cNvPr id="21" name="组合 20"/>
            <p:cNvGrpSpPr/>
            <p:nvPr/>
          </p:nvGrpSpPr>
          <p:grpSpPr>
            <a:xfrm>
              <a:off x="3226" y="2219"/>
              <a:ext cx="3724" cy="5524"/>
              <a:chOff x="2048796" y="1409166"/>
              <a:chExt cx="2364827" cy="3507316"/>
            </a:xfrm>
          </p:grpSpPr>
          <p:cxnSp>
            <p:nvCxnSpPr>
              <p:cNvPr id="39" name="直接连接符 38"/>
              <p:cNvCxnSpPr/>
              <p:nvPr/>
            </p:nvCxnSpPr>
            <p:spPr>
              <a:xfrm flipH="1">
                <a:off x="2048796" y="2116426"/>
                <a:ext cx="2364827" cy="2480441"/>
              </a:xfrm>
              <a:prstGeom prst="line">
                <a:avLst/>
              </a:prstGeom>
              <a:ln w="25400">
                <a:solidFill>
                  <a:srgbClr val="C00000"/>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43" name="文本框 42"/>
              <p:cNvSpPr txBox="1"/>
              <p:nvPr/>
            </p:nvSpPr>
            <p:spPr>
              <a:xfrm rot="18819030">
                <a:off x="1357300" y="2952342"/>
                <a:ext cx="3507316" cy="420963"/>
              </a:xfrm>
              <a:prstGeom prst="rect">
                <a:avLst/>
              </a:prstGeom>
              <a:noFill/>
            </p:spPr>
            <p:txBody>
              <a:bodyPr wrap="square" rtlCol="0">
                <a:spAutoFit/>
              </a:bodyPr>
              <a:lstStyle>
                <a:defPPr/>
              </a:lstStyle>
              <a:p>
                <a:pPr algn="dist"/>
                <a:r>
                  <a:rPr lang="zh-CN" altLang="en-US" sz="1560" b="1">
                    <a:solidFill>
                      <a:srgbClr val="C00000"/>
                    </a:solidFill>
                    <a:latin typeface="宋体" panose="02010600030101010101" pitchFamily="2" charset="-122"/>
                    <a:ea typeface="宋体" panose="02010600030101010101" pitchFamily="2" charset="-122"/>
                  </a:rPr>
                  <a:t>总统可以否决国会通过的法律</a:t>
                </a:r>
                <a:endParaRPr lang="zh-CN" altLang="en-US" sz="1560" b="1">
                  <a:solidFill>
                    <a:srgbClr val="C00000"/>
                  </a:solidFill>
                  <a:latin typeface="宋体" pitchFamily="2" charset="-122"/>
                  <a:ea typeface="宋体" panose="02010600030101010101" pitchFamily="2" charset="-122"/>
                </a:endParaRPr>
              </a:p>
            </p:txBody>
          </p:sp>
        </p:grpSp>
        <p:grpSp>
          <p:nvGrpSpPr>
            <p:cNvPr id="22" name="组合 21"/>
            <p:cNvGrpSpPr/>
            <p:nvPr/>
          </p:nvGrpSpPr>
          <p:grpSpPr>
            <a:xfrm>
              <a:off x="4000" y="3756"/>
              <a:ext cx="3382" cy="4913"/>
              <a:chOff x="2540312" y="2385230"/>
              <a:chExt cx="2147774" cy="3119882"/>
            </a:xfrm>
          </p:grpSpPr>
          <p:cxnSp>
            <p:nvCxnSpPr>
              <p:cNvPr id="23" name="直接连接符 22"/>
              <p:cNvCxnSpPr/>
              <p:nvPr/>
            </p:nvCxnSpPr>
            <p:spPr>
              <a:xfrm flipH="1">
                <a:off x="2540312" y="2581461"/>
                <a:ext cx="2147774" cy="2203091"/>
              </a:xfrm>
              <a:prstGeom prst="line">
                <a:avLst/>
              </a:prstGeom>
              <a:ln w="25400">
                <a:solidFill>
                  <a:srgbClr val="C00000"/>
                </a:solidFill>
                <a:headEnd type="triangle"/>
                <a:tailEnd type="none"/>
              </a:ln>
            </p:spPr>
            <p:style>
              <a:lnRef idx="1">
                <a:schemeClr val="accent1"/>
              </a:lnRef>
              <a:fillRef idx="0">
                <a:schemeClr val="accent1"/>
              </a:fillRef>
              <a:effectRef idx="0">
                <a:schemeClr val="accent1"/>
              </a:effectRef>
              <a:fontRef idx="minor">
                <a:schemeClr val="tx1"/>
              </a:fontRef>
            </p:style>
          </p:cxnSp>
          <p:sp>
            <p:nvSpPr>
              <p:cNvPr id="44" name="文本框 43"/>
              <p:cNvSpPr txBox="1"/>
              <p:nvPr/>
            </p:nvSpPr>
            <p:spPr>
              <a:xfrm rot="18819030">
                <a:off x="2298853" y="3581958"/>
                <a:ext cx="3119882" cy="726426"/>
              </a:xfrm>
              <a:prstGeom prst="rect">
                <a:avLst/>
              </a:prstGeom>
              <a:noFill/>
            </p:spPr>
            <p:txBody>
              <a:bodyPr wrap="square" rtlCol="0">
                <a:spAutoFit/>
              </a:bodyPr>
              <a:lstStyle>
                <a:defPPr/>
              </a:lstStyle>
              <a:p>
                <a:pPr algn="ctr"/>
                <a:r>
                  <a:rPr lang="zh-CN" altLang="en-US" sz="1560" b="1">
                    <a:solidFill>
                      <a:srgbClr val="C00000"/>
                    </a:solidFill>
                    <a:latin typeface="宋体" panose="02010600030101010101" pitchFamily="2" charset="-122"/>
                    <a:ea typeface="宋体" panose="02010600030101010101" pitchFamily="2" charset="-122"/>
                  </a:rPr>
                  <a:t>国会可以三分之二多数通过总统否决的法律</a:t>
                </a:r>
                <a:endParaRPr lang="zh-CN" altLang="en-US" sz="1560" b="1">
                  <a:solidFill>
                    <a:srgbClr val="C00000"/>
                  </a:solidFill>
                  <a:latin typeface="宋体" panose="02010600030101010101" pitchFamily="2" charset="-122"/>
                  <a:ea typeface="宋体" panose="02010600030101010101" pitchFamily="2" charset="-122"/>
                </a:endParaRPr>
              </a:p>
            </p:txBody>
          </p:sp>
        </p:grpSp>
        <p:grpSp>
          <p:nvGrpSpPr>
            <p:cNvPr id="24" name="组合 23"/>
            <p:cNvGrpSpPr/>
            <p:nvPr/>
          </p:nvGrpSpPr>
          <p:grpSpPr>
            <a:xfrm>
              <a:off x="11907" y="2197"/>
              <a:ext cx="3724" cy="5820"/>
              <a:chOff x="7561177" y="1395703"/>
              <a:chExt cx="2364827" cy="3695655"/>
            </a:xfrm>
          </p:grpSpPr>
          <p:cxnSp>
            <p:nvCxnSpPr>
              <p:cNvPr id="25" name="直接连接符 24"/>
              <p:cNvCxnSpPr/>
              <p:nvPr/>
            </p:nvCxnSpPr>
            <p:spPr>
              <a:xfrm>
                <a:off x="7561177" y="2116426"/>
                <a:ext cx="2364827" cy="2480441"/>
              </a:xfrm>
              <a:prstGeom prst="line">
                <a:avLst/>
              </a:prstGeom>
              <a:ln w="25400">
                <a:solidFill>
                  <a:srgbClr val="C00000"/>
                </a:solidFill>
                <a:headEnd type="triangle"/>
              </a:ln>
            </p:spPr>
            <p:style>
              <a:lnRef idx="1">
                <a:schemeClr val="accent1"/>
              </a:lnRef>
              <a:fillRef idx="0">
                <a:schemeClr val="accent1"/>
              </a:fillRef>
              <a:effectRef idx="0">
                <a:schemeClr val="accent1"/>
              </a:effectRef>
              <a:fontRef idx="minor">
                <a:schemeClr val="tx1"/>
              </a:fontRef>
            </p:style>
          </p:cxnSp>
          <p:sp>
            <p:nvSpPr>
              <p:cNvPr id="45" name="文本框 44"/>
              <p:cNvSpPr txBox="1"/>
              <p:nvPr/>
            </p:nvSpPr>
            <p:spPr>
              <a:xfrm rot="2780970" flipH="1">
                <a:off x="7081381" y="3033049"/>
                <a:ext cx="3695655" cy="420963"/>
              </a:xfrm>
              <a:prstGeom prst="rect">
                <a:avLst/>
              </a:prstGeom>
              <a:noFill/>
            </p:spPr>
            <p:txBody>
              <a:bodyPr wrap="square" rtlCol="0">
                <a:spAutoFit/>
              </a:bodyPr>
              <a:lstStyle>
                <a:defPPr/>
              </a:lstStyle>
              <a:p>
                <a:pPr algn="dist"/>
                <a:r>
                  <a:rPr lang="zh-CN" altLang="en-US" sz="1560" b="1">
                    <a:solidFill>
                      <a:srgbClr val="C00000"/>
                    </a:solidFill>
                    <a:latin typeface="宋体" panose="02010600030101010101" pitchFamily="2" charset="-122"/>
                    <a:ea typeface="宋体" panose="02010600030101010101" pitchFamily="2" charset="-122"/>
                  </a:rPr>
                  <a:t>最高法院可宣布总统法令违宪</a:t>
                </a:r>
                <a:endParaRPr lang="zh-CN" altLang="en-US" sz="1560" b="1">
                  <a:solidFill>
                    <a:srgbClr val="C00000"/>
                  </a:solidFill>
                  <a:latin typeface="宋体" panose="02010600030101010101" pitchFamily="2" charset="-122"/>
                  <a:ea typeface="宋体" panose="02010600030101010101" pitchFamily="2" charset="-122"/>
                </a:endParaRPr>
              </a:p>
            </p:txBody>
          </p:sp>
        </p:grpSp>
        <p:grpSp>
          <p:nvGrpSpPr>
            <p:cNvPr id="40" name="组合 39"/>
            <p:cNvGrpSpPr/>
            <p:nvPr/>
          </p:nvGrpSpPr>
          <p:grpSpPr>
            <a:xfrm>
              <a:off x="11531" y="4065"/>
              <a:ext cx="3382" cy="3886"/>
              <a:chOff x="7322047" y="2581461"/>
              <a:chExt cx="2147774" cy="2467330"/>
            </a:xfrm>
          </p:grpSpPr>
          <p:cxnSp>
            <p:nvCxnSpPr>
              <p:cNvPr id="41" name="直接连接符 40"/>
              <p:cNvCxnSpPr/>
              <p:nvPr/>
            </p:nvCxnSpPr>
            <p:spPr>
              <a:xfrm>
                <a:off x="7322047" y="2581461"/>
                <a:ext cx="2147774" cy="2203091"/>
              </a:xfrm>
              <a:prstGeom prst="line">
                <a:avLst/>
              </a:prstGeom>
              <a:ln w="2540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46" name="文本框 45"/>
              <p:cNvSpPr txBox="1"/>
              <p:nvPr/>
            </p:nvSpPr>
            <p:spPr>
              <a:xfrm rot="2780970" flipH="1">
                <a:off x="7097913" y="3672415"/>
                <a:ext cx="2331765" cy="420987"/>
              </a:xfrm>
              <a:prstGeom prst="rect">
                <a:avLst/>
              </a:prstGeom>
              <a:noFill/>
            </p:spPr>
            <p:txBody>
              <a:bodyPr wrap="square" rtlCol="0">
                <a:spAutoFit/>
              </a:bodyPr>
              <a:lstStyle>
                <a:defPPr/>
              </a:lstStyle>
              <a:p>
                <a:pPr algn="dist"/>
                <a:r>
                  <a:rPr lang="zh-CN" altLang="en-US" sz="1560" b="1">
                    <a:solidFill>
                      <a:srgbClr val="C00000"/>
                    </a:solidFill>
                    <a:latin typeface="宋体" panose="02010600030101010101" pitchFamily="2" charset="-122"/>
                    <a:ea typeface="宋体" panose="02010600030101010101" pitchFamily="2" charset="-122"/>
                  </a:rPr>
                  <a:t>总统任命联邦法官</a:t>
                </a:r>
                <a:endParaRPr lang="zh-CN" altLang="en-US" sz="1560" b="1">
                  <a:solidFill>
                    <a:srgbClr val="C00000"/>
                  </a:solidFill>
                  <a:latin typeface="宋体" panose="02010600030101010101" pitchFamily="2" charset="-122"/>
                  <a:ea typeface="宋体" panose="02010600030101010101" pitchFamily="2" charset="-122"/>
                </a:endParaRPr>
              </a:p>
            </p:txBody>
          </p:sp>
        </p:grpSp>
        <p:grpSp>
          <p:nvGrpSpPr>
            <p:cNvPr id="42" name="组合 41"/>
            <p:cNvGrpSpPr/>
            <p:nvPr/>
          </p:nvGrpSpPr>
          <p:grpSpPr>
            <a:xfrm>
              <a:off x="5015" y="7563"/>
              <a:ext cx="9170" cy="691"/>
              <a:chOff x="3184635" y="4802621"/>
              <a:chExt cx="5822731" cy="438799"/>
            </a:xfrm>
          </p:grpSpPr>
          <p:cxnSp>
            <p:nvCxnSpPr>
              <p:cNvPr id="47" name="直接连接符 46"/>
              <p:cNvCxnSpPr/>
              <p:nvPr/>
            </p:nvCxnSpPr>
            <p:spPr>
              <a:xfrm>
                <a:off x="3184635" y="5241420"/>
                <a:ext cx="5822731" cy="0"/>
              </a:xfrm>
              <a:prstGeom prst="line">
                <a:avLst/>
              </a:prstGeom>
              <a:ln w="2540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48" name="文本框 47"/>
              <p:cNvSpPr txBox="1"/>
              <p:nvPr/>
            </p:nvSpPr>
            <p:spPr>
              <a:xfrm>
                <a:off x="3584028" y="4802621"/>
                <a:ext cx="5023944" cy="405573"/>
              </a:xfrm>
              <a:prstGeom prst="rect">
                <a:avLst/>
              </a:prstGeom>
              <a:noFill/>
            </p:spPr>
            <p:txBody>
              <a:bodyPr wrap="square" rtlCol="0">
                <a:spAutoFit/>
              </a:bodyPr>
              <a:lstStyle>
                <a:defPPr/>
              </a:lstStyle>
              <a:p>
                <a:pPr algn="dist"/>
                <a:r>
                  <a:rPr lang="zh-CN" altLang="en-US" sz="1560" b="1">
                    <a:solidFill>
                      <a:srgbClr val="C00000"/>
                    </a:solidFill>
                    <a:latin typeface="宋体" panose="02010600030101010101" pitchFamily="2" charset="-122"/>
                    <a:ea typeface="宋体" panose="02010600030101010101" pitchFamily="2" charset="-122"/>
                  </a:rPr>
                  <a:t>总统任命的司法官员必须经参议院确认</a:t>
                </a:r>
                <a:endParaRPr lang="zh-CN" altLang="en-US" sz="1560" b="1">
                  <a:solidFill>
                    <a:srgbClr val="C00000"/>
                  </a:solidFill>
                  <a:latin typeface="宋体" panose="02010600030101010101" pitchFamily="2" charset="-122"/>
                  <a:ea typeface="宋体" panose="02010600030101010101" pitchFamily="2" charset="-122"/>
                </a:endParaRPr>
              </a:p>
            </p:txBody>
          </p:sp>
        </p:grpSp>
        <p:grpSp>
          <p:nvGrpSpPr>
            <p:cNvPr id="49" name="组合 48"/>
            <p:cNvGrpSpPr/>
            <p:nvPr/>
          </p:nvGrpSpPr>
          <p:grpSpPr>
            <a:xfrm>
              <a:off x="5015" y="9016"/>
              <a:ext cx="9170" cy="692"/>
              <a:chOff x="3184635" y="5724896"/>
              <a:chExt cx="5822731" cy="439132"/>
            </a:xfrm>
          </p:grpSpPr>
          <p:cxnSp>
            <p:nvCxnSpPr>
              <p:cNvPr id="50" name="直接连接符 49"/>
              <p:cNvCxnSpPr/>
              <p:nvPr/>
            </p:nvCxnSpPr>
            <p:spPr>
              <a:xfrm>
                <a:off x="3184635" y="5724896"/>
                <a:ext cx="5822731" cy="0"/>
              </a:xfrm>
              <a:prstGeom prst="line">
                <a:avLst/>
              </a:prstGeom>
              <a:ln w="25400">
                <a:solidFill>
                  <a:srgbClr val="C00000"/>
                </a:solidFill>
                <a:headEnd type="triangle"/>
              </a:ln>
            </p:spPr>
            <p:style>
              <a:lnRef idx="1">
                <a:schemeClr val="accent1"/>
              </a:lnRef>
              <a:fillRef idx="0">
                <a:schemeClr val="accent1"/>
              </a:fillRef>
              <a:effectRef idx="0">
                <a:schemeClr val="accent1"/>
              </a:effectRef>
              <a:fontRef idx="minor">
                <a:schemeClr val="tx1"/>
              </a:fontRef>
            </p:style>
          </p:cxnSp>
          <p:sp>
            <p:nvSpPr>
              <p:cNvPr id="51" name="文本框 50"/>
              <p:cNvSpPr txBox="1"/>
              <p:nvPr/>
            </p:nvSpPr>
            <p:spPr>
              <a:xfrm>
                <a:off x="3584028" y="5758840"/>
                <a:ext cx="5023944" cy="405188"/>
              </a:xfrm>
              <a:prstGeom prst="rect">
                <a:avLst/>
              </a:prstGeom>
              <a:noFill/>
            </p:spPr>
            <p:txBody>
              <a:bodyPr wrap="square" rtlCol="0">
                <a:spAutoFit/>
              </a:bodyPr>
              <a:lstStyle>
                <a:defPPr/>
              </a:lstStyle>
              <a:p>
                <a:pPr algn="dist"/>
                <a:r>
                  <a:rPr lang="zh-CN" altLang="en-US" sz="1560" b="1">
                    <a:solidFill>
                      <a:srgbClr val="C00000"/>
                    </a:solidFill>
                    <a:latin typeface="宋体" panose="02010600030101010101" pitchFamily="2" charset="-122"/>
                    <a:ea typeface="宋体" panose="02010600030101010101" pitchFamily="2" charset="-122"/>
                  </a:rPr>
                  <a:t>最高法院可宣布法律不合宪法</a:t>
                </a:r>
                <a:endParaRPr lang="zh-CN" altLang="en-US" sz="1560" b="1">
                  <a:solidFill>
                    <a:srgbClr val="C00000"/>
                  </a:solidFill>
                  <a:latin typeface="宋体" panose="02010600030101010101" pitchFamily="2" charset="-122"/>
                  <a:ea typeface="宋体" panose="02010600030101010101" pitchFamily="2" charset="-122"/>
                </a:endParaRPr>
              </a:p>
            </p:txBody>
          </p:sp>
        </p:grpSp>
        <p:grpSp>
          <p:nvGrpSpPr>
            <p:cNvPr id="52" name="组合 51"/>
            <p:cNvGrpSpPr/>
            <p:nvPr/>
          </p:nvGrpSpPr>
          <p:grpSpPr>
            <a:xfrm>
              <a:off x="7716" y="1976"/>
              <a:ext cx="3768" cy="3302"/>
              <a:chOff x="4899639" y="1254759"/>
              <a:chExt cx="2392722" cy="2096226"/>
            </a:xfrm>
          </p:grpSpPr>
          <p:grpSp>
            <p:nvGrpSpPr>
              <p:cNvPr id="53" name="组合 52"/>
              <p:cNvGrpSpPr/>
              <p:nvPr/>
            </p:nvGrpSpPr>
            <p:grpSpPr>
              <a:xfrm>
                <a:off x="4899639" y="1254759"/>
                <a:ext cx="2392722" cy="1682013"/>
                <a:chOff x="4899639" y="1254759"/>
                <a:chExt cx="2392722" cy="1682013"/>
              </a:xfrm>
            </p:grpSpPr>
            <p:sp>
              <p:nvSpPr>
                <p:cNvPr id="54" name="white-house_64007"/>
                <p:cNvSpPr>
                  <a:spLocks noChangeAspect="1"/>
                </p:cNvSpPr>
                <p:nvPr/>
              </p:nvSpPr>
              <p:spPr bwMode="auto">
                <a:xfrm>
                  <a:off x="4899639" y="1254759"/>
                  <a:ext cx="2392722" cy="1129006"/>
                </a:xfrm>
                <a:custGeom>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 name="connsiteX103" fmla="*/ 373273 h 605239"/>
                    <a:gd name="connsiteY103" fmla="*/ 373273 h 605239"/>
                    <a:gd name="connsiteX104" fmla="*/ 373273 h 605239"/>
                    <a:gd name="connsiteY104" fmla="*/ 373273 h 605239"/>
                    <a:gd name="connsiteX105" fmla="*/ 373273 h 605239"/>
                    <a:gd name="connsiteY105" fmla="*/ 373273 h 605239"/>
                    <a:gd name="connsiteX106" fmla="*/ 373273 h 605239"/>
                    <a:gd name="connsiteY106" fmla="*/ 373273 h 605239"/>
                    <a:gd name="connsiteX107" fmla="*/ 373273 h 605239"/>
                    <a:gd name="connsiteY107" fmla="*/ 373273 h 605239"/>
                    <a:gd name="connsiteX108" fmla="*/ 373273 h 605239"/>
                    <a:gd name="connsiteY108" fmla="*/ 373273 h 605239"/>
                    <a:gd name="connsiteX109" fmla="*/ 373273 h 605239"/>
                    <a:gd name="connsiteY109" fmla="*/ 373273 h 605239"/>
                    <a:gd name="connsiteX110" fmla="*/ 373273 h 605239"/>
                    <a:gd name="connsiteY110" fmla="*/ 373273 h 605239"/>
                    <a:gd name="connsiteX111" fmla="*/ 373273 h 605239"/>
                    <a:gd name="connsiteY111" fmla="*/ 373273 h 605239"/>
                    <a:gd name="connsiteX112" fmla="*/ 373273 h 605239"/>
                    <a:gd name="connsiteY112" fmla="*/ 373273 h 605239"/>
                    <a:gd name="connsiteX113" fmla="*/ 373273 h 605239"/>
                    <a:gd name="connsiteY113" fmla="*/ 373273 h 605239"/>
                    <a:gd name="connsiteX114" fmla="*/ 373273 h 605239"/>
                    <a:gd name="connsiteY114" fmla="*/ 373273 h 605239"/>
                    <a:gd name="connsiteX115" fmla="*/ 373273 h 605239"/>
                    <a:gd name="connsiteY115" fmla="*/ 373273 h 605239"/>
                    <a:gd name="connsiteX116" fmla="*/ 373273 h 605239"/>
                    <a:gd name="connsiteY116" fmla="*/ 373273 h 605239"/>
                    <a:gd name="connsiteX117" fmla="*/ 373273 h 605239"/>
                    <a:gd name="connsiteY117" fmla="*/ 373273 h 605239"/>
                    <a:gd name="connsiteX118" fmla="*/ 373273 h 605239"/>
                    <a:gd name="connsiteY118" fmla="*/ 373273 h 605239"/>
                    <a:gd name="connsiteX119" fmla="*/ 373273 h 605239"/>
                    <a:gd name="connsiteY119" fmla="*/ 373273 h 605239"/>
                    <a:gd name="connsiteX120" fmla="*/ 373273 h 605239"/>
                    <a:gd name="connsiteY120" fmla="*/ 373273 h 605239"/>
                    <a:gd name="connsiteX121" fmla="*/ 373273 h 605239"/>
                    <a:gd name="connsiteY121" fmla="*/ 373273 h 605239"/>
                    <a:gd name="connsiteX122" fmla="*/ 373273 h 605239"/>
                    <a:gd name="connsiteY122" fmla="*/ 373273 h 605239"/>
                    <a:gd name="connsiteX123" fmla="*/ 373273 h 605239"/>
                    <a:gd name="connsiteY123" fmla="*/ 373273 h 605239"/>
                    <a:gd name="connsiteX124" fmla="*/ 373273 h 605239"/>
                    <a:gd name="connsiteY124" fmla="*/ 373273 h 605239"/>
                    <a:gd name="connsiteX125" fmla="*/ 373273 h 605239"/>
                    <a:gd name="connsiteY125" fmla="*/ 373273 h 605239"/>
                    <a:gd name="connsiteX126" fmla="*/ 373273 h 605239"/>
                    <a:gd name="connsiteY126" fmla="*/ 373273 h 605239"/>
                    <a:gd name="connsiteX127" fmla="*/ 373273 h 605239"/>
                    <a:gd name="connsiteY127" fmla="*/ 373273 h 605239"/>
                    <a:gd name="connsiteX128" fmla="*/ 373273 h 605239"/>
                    <a:gd name="connsiteY128" fmla="*/ 373273 h 605239"/>
                    <a:gd name="connsiteX129" fmla="*/ 373273 h 605239"/>
                    <a:gd name="connsiteY129" fmla="*/ 373273 h 605239"/>
                    <a:gd name="connsiteX130" fmla="*/ 373273 h 605239"/>
                    <a:gd name="connsiteY130" fmla="*/ 373273 h 605239"/>
                    <a:gd name="connsiteX131" fmla="*/ 373273 h 605239"/>
                    <a:gd name="connsiteY131" fmla="*/ 373273 h 605239"/>
                    <a:gd name="connsiteX132" fmla="*/ 373273 h 605239"/>
                    <a:gd name="connsiteY132" fmla="*/ 373273 h 605239"/>
                    <a:gd name="connsiteX133" fmla="*/ 373273 h 605239"/>
                    <a:gd name="connsiteY133" fmla="*/ 373273 h 605239"/>
                    <a:gd name="connsiteX134" fmla="*/ 373273 h 605239"/>
                    <a:gd name="connsiteY134" fmla="*/ 373273 h 605239"/>
                    <a:gd name="connsiteX135" fmla="*/ 373273 h 605239"/>
                    <a:gd name="connsiteY135" fmla="*/ 373273 h 605239"/>
                    <a:gd name="connsiteX136" fmla="*/ 373273 h 605239"/>
                    <a:gd name="connsiteY136" fmla="*/ 373273 h 605239"/>
                    <a:gd name="connsiteX137" fmla="*/ 373273 h 605239"/>
                    <a:gd name="connsiteY137" fmla="*/ 373273 h 605239"/>
                    <a:gd name="connsiteX138" fmla="*/ 373273 h 605239"/>
                    <a:gd name="connsiteY138" fmla="*/ 373273 h 605239"/>
                    <a:gd name="connsiteX139" fmla="*/ 373273 h 605239"/>
                    <a:gd name="connsiteY139" fmla="*/ 373273 h 605239"/>
                    <a:gd name="connsiteX140" fmla="*/ 373273 h 605239"/>
                    <a:gd name="connsiteY140" fmla="*/ 373273 h 605239"/>
                    <a:gd name="connsiteX141" fmla="*/ 373273 h 605239"/>
                    <a:gd name="connsiteY141" fmla="*/ 373273 h 605239"/>
                    <a:gd name="connsiteX142" fmla="*/ 373273 h 605239"/>
                    <a:gd name="connsiteY142" fmla="*/ 373273 h 605239"/>
                    <a:gd name="connsiteX143" fmla="*/ 373273 h 605239"/>
                    <a:gd name="connsiteY143" fmla="*/ 373273 h 605239"/>
                    <a:gd name="connsiteX144" fmla="*/ 373273 h 605239"/>
                    <a:gd name="connsiteY144" fmla="*/ 373273 h 605239"/>
                    <a:gd name="connsiteX145" fmla="*/ 373273 h 605239"/>
                    <a:gd name="connsiteY145" fmla="*/ 373273 h 605239"/>
                    <a:gd name="connsiteX146" fmla="*/ 373273 h 605239"/>
                    <a:gd name="connsiteY146" fmla="*/ 373273 h 605239"/>
                    <a:gd name="connsiteX147" fmla="*/ 373273 h 605239"/>
                    <a:gd name="connsiteY147" fmla="*/ 373273 h 605239"/>
                    <a:gd name="connsiteX148" fmla="*/ 373273 h 605239"/>
                    <a:gd name="connsiteY148" fmla="*/ 373273 h 605239"/>
                    <a:gd name="connsiteX149" fmla="*/ 373273 h 605239"/>
                    <a:gd name="connsiteY149" fmla="*/ 373273 h 605239"/>
                    <a:gd name="connsiteX150" fmla="*/ 373273 h 605239"/>
                    <a:gd name="connsiteY150" fmla="*/ 373273 h 605239"/>
                    <a:gd name="connsiteX151" fmla="*/ 373273 h 605239"/>
                    <a:gd name="connsiteY151" fmla="*/ 373273 h 605239"/>
                    <a:gd name="connsiteX152" fmla="*/ 373273 h 605239"/>
                    <a:gd name="connsiteY152" fmla="*/ 373273 h 605239"/>
                    <a:gd name="connsiteX153" fmla="*/ 373273 h 605239"/>
                    <a:gd name="connsiteY153" fmla="*/ 373273 h 605239"/>
                    <a:gd name="connsiteX154" fmla="*/ 373273 h 605239"/>
                    <a:gd name="connsiteY154" fmla="*/ 373273 h 605239"/>
                    <a:gd name="connsiteX155" fmla="*/ 373273 h 605239"/>
                    <a:gd name="connsiteY155" fmla="*/ 373273 h 605239"/>
                    <a:gd name="connsiteX156" fmla="*/ 373273 h 605239"/>
                    <a:gd name="connsiteY156" fmla="*/ 373273 h 605239"/>
                    <a:gd name="connsiteX157" fmla="*/ 373273 h 605239"/>
                    <a:gd name="connsiteY157" fmla="*/ 373273 h 605239"/>
                    <a:gd name="connsiteX158" fmla="*/ 373273 h 605239"/>
                    <a:gd name="connsiteY158" fmla="*/ 373273 h 605239"/>
                    <a:gd name="connsiteX159" fmla="*/ 373273 h 605239"/>
                    <a:gd name="connsiteY159" fmla="*/ 373273 h 605239"/>
                    <a:gd name="connsiteX160" fmla="*/ 373273 h 605239"/>
                    <a:gd name="connsiteY160" fmla="*/ 373273 h 605239"/>
                    <a:gd name="connsiteX161" fmla="*/ 373273 h 605239"/>
                    <a:gd name="connsiteY161" fmla="*/ 373273 h 605239"/>
                    <a:gd name="connsiteX162" fmla="*/ 373273 h 605239"/>
                    <a:gd name="connsiteY162" fmla="*/ 373273 h 605239"/>
                    <a:gd name="connsiteX163" fmla="*/ 373273 h 605239"/>
                    <a:gd name="connsiteY163" fmla="*/ 373273 h 605239"/>
                    <a:gd name="connsiteX164" fmla="*/ 373273 h 605239"/>
                    <a:gd name="connsiteY164" fmla="*/ 373273 h 605239"/>
                    <a:gd name="connsiteX165" fmla="*/ 373273 h 605239"/>
                    <a:gd name="connsiteY165" fmla="*/ 373273 h 605239"/>
                    <a:gd name="connsiteX166" fmla="*/ 373273 h 605239"/>
                    <a:gd name="connsiteY166" fmla="*/ 373273 h 605239"/>
                    <a:gd name="connsiteX167" fmla="*/ 373273 h 605239"/>
                    <a:gd name="connsiteY167" fmla="*/ 373273 h 605239"/>
                    <a:gd name="connsiteX168" fmla="*/ 373273 h 605239"/>
                    <a:gd name="connsiteY168" fmla="*/ 373273 h 605239"/>
                    <a:gd name="connsiteX169" fmla="*/ 373273 h 605239"/>
                    <a:gd name="connsiteY169" fmla="*/ 373273 h 605239"/>
                    <a:gd name="connsiteX170" fmla="*/ 373273 h 605239"/>
                    <a:gd name="connsiteY170" fmla="*/ 373273 h 605239"/>
                    <a:gd name="connsiteX171" fmla="*/ 373273 h 605239"/>
                    <a:gd name="connsiteY171" fmla="*/ 373273 h 605239"/>
                    <a:gd name="connsiteX172" fmla="*/ 373273 h 605239"/>
                    <a:gd name="connsiteY172" fmla="*/ 373273 h 605239"/>
                    <a:gd name="connsiteX173" fmla="*/ 373273 h 605239"/>
                    <a:gd name="connsiteY173" fmla="*/ 373273 h 605239"/>
                    <a:gd name="connsiteX174" fmla="*/ 373273 h 605239"/>
                    <a:gd name="connsiteY174" fmla="*/ 373273 h 605239"/>
                    <a:gd name="connsiteX175" fmla="*/ 373273 h 605239"/>
                    <a:gd name="connsiteY175" fmla="*/ 373273 h 605239"/>
                    <a:gd name="connsiteX176" fmla="*/ 373273 h 605239"/>
                    <a:gd name="connsiteY176" fmla="*/ 373273 h 605239"/>
                    <a:gd name="connsiteX177" fmla="*/ 373273 h 605239"/>
                    <a:gd name="connsiteY177" fmla="*/ 373273 h 605239"/>
                    <a:gd name="connsiteX178" fmla="*/ 373273 h 605239"/>
                    <a:gd name="connsiteY178" fmla="*/ 373273 h 605239"/>
                    <a:gd name="connsiteX179" fmla="*/ 373273 h 605239"/>
                    <a:gd name="connsiteY179" fmla="*/ 373273 h 605239"/>
                    <a:gd name="connsiteX180" fmla="*/ 373273 h 605239"/>
                    <a:gd name="connsiteY180" fmla="*/ 373273 h 605239"/>
                    <a:gd name="connsiteX181" fmla="*/ 373273 h 605239"/>
                    <a:gd name="connsiteY181" fmla="*/ 373273 h 605239"/>
                    <a:gd name="connsiteX182" fmla="*/ 373273 h 605239"/>
                    <a:gd name="connsiteY182" fmla="*/ 373273 h 605239"/>
                    <a:gd name="connsiteX183" fmla="*/ 373273 h 605239"/>
                    <a:gd name="connsiteY183" fmla="*/ 373273 h 605239"/>
                    <a:gd name="connsiteX184" fmla="*/ 373273 h 605239"/>
                    <a:gd name="connsiteY184" fmla="*/ 373273 h 605239"/>
                    <a:gd name="connsiteX185" fmla="*/ 373273 h 605239"/>
                    <a:gd name="connsiteY185" fmla="*/ 373273 h 605239"/>
                    <a:gd name="connsiteX186" fmla="*/ 373273 h 605239"/>
                    <a:gd name="connsiteY186" fmla="*/ 373273 h 605239"/>
                    <a:gd name="connsiteX187" fmla="*/ 373273 h 605239"/>
                    <a:gd name="connsiteY187" fmla="*/ 373273 h 605239"/>
                    <a:gd name="connsiteX188" fmla="*/ 373273 h 605239"/>
                    <a:gd name="connsiteY188" fmla="*/ 373273 h 605239"/>
                    <a:gd name="connsiteX189" fmla="*/ 373273 h 605239"/>
                    <a:gd name="connsiteY189" fmla="*/ 373273 h 605239"/>
                    <a:gd name="connsiteX190" fmla="*/ 373273 h 605239"/>
                    <a:gd name="connsiteY190" fmla="*/ 373273 h 605239"/>
                    <a:gd name="connsiteX191" fmla="*/ 373273 h 605239"/>
                    <a:gd name="connsiteY191" fmla="*/ 373273 h 605239"/>
                    <a:gd name="connsiteX192" fmla="*/ 373273 h 605239"/>
                    <a:gd name="connsiteY192" fmla="*/ 373273 h 605239"/>
                    <a:gd name="connsiteX193" fmla="*/ 373273 h 605239"/>
                    <a:gd name="connsiteY193" fmla="*/ 373273 h 605239"/>
                    <a:gd name="connsiteX194" fmla="*/ 373273 h 605239"/>
                    <a:gd name="connsiteY194" fmla="*/ 373273 h 605239"/>
                    <a:gd name="connsiteX195" fmla="*/ 373273 h 605239"/>
                    <a:gd name="connsiteY195" fmla="*/ 373273 h 605239"/>
                    <a:gd name="connsiteX196" fmla="*/ 373273 h 605239"/>
                    <a:gd name="connsiteY196" fmla="*/ 373273 h 605239"/>
                    <a:gd name="connsiteX197" fmla="*/ 373273 h 605239"/>
                    <a:gd name="connsiteY197" fmla="*/ 373273 h 605239"/>
                    <a:gd name="connsiteX198" fmla="*/ 373273 h 605239"/>
                    <a:gd name="connsiteY198" fmla="*/ 373273 h 605239"/>
                    <a:gd name="connsiteX199" fmla="*/ 373273 h 605239"/>
                    <a:gd name="connsiteY199" fmla="*/ 373273 h 605239"/>
                    <a:gd name="connsiteX200" fmla="*/ 373273 h 605239"/>
                    <a:gd name="connsiteY200" fmla="*/ 373273 h 605239"/>
                    <a:gd name="connsiteX201" fmla="*/ 373273 h 605239"/>
                    <a:gd name="connsiteY201" fmla="*/ 373273 h 605239"/>
                    <a:gd name="connsiteX202" fmla="*/ 373273 h 605239"/>
                    <a:gd name="connsiteY202" fmla="*/ 373273 h 605239"/>
                    <a:gd name="connsiteX203" fmla="*/ 373273 h 605239"/>
                    <a:gd name="connsiteY203" fmla="*/ 373273 h 605239"/>
                    <a:gd name="connsiteX204" fmla="*/ 373273 h 605239"/>
                    <a:gd name="connsiteY204" fmla="*/ 373273 h 605239"/>
                    <a:gd name="connsiteX205" fmla="*/ 373273 h 605239"/>
                    <a:gd name="connsiteY205" fmla="*/ 373273 h 605239"/>
                    <a:gd name="connsiteX206" fmla="*/ 373273 h 605239"/>
                    <a:gd name="connsiteY206" fmla="*/ 373273 h 605239"/>
                    <a:gd name="connsiteX207" fmla="*/ 373273 h 605239"/>
                    <a:gd name="connsiteY207" fmla="*/ 373273 h 605239"/>
                    <a:gd name="connsiteX208" fmla="*/ 373273 h 605239"/>
                    <a:gd name="connsiteY208" fmla="*/ 373273 h 605239"/>
                    <a:gd name="connsiteX209" fmla="*/ 373273 h 605239"/>
                    <a:gd name="connsiteY209" fmla="*/ 373273 h 605239"/>
                    <a:gd name="connsiteX210" fmla="*/ 373273 h 605239"/>
                    <a:gd name="connsiteY210" fmla="*/ 373273 h 605239"/>
                    <a:gd name="connsiteX211" fmla="*/ 373273 h 605239"/>
                    <a:gd name="connsiteY211" fmla="*/ 373273 h 605239"/>
                    <a:gd name="connsiteX212" fmla="*/ 373273 h 605239"/>
                    <a:gd name="connsiteY212" fmla="*/ 373273 h 605239"/>
                    <a:gd name="connsiteX213" fmla="*/ 373273 h 605239"/>
                    <a:gd name="connsiteY213" fmla="*/ 373273 h 605239"/>
                    <a:gd name="connsiteX214" fmla="*/ 373273 h 605239"/>
                    <a:gd name="connsiteY214" fmla="*/ 373273 h 605239"/>
                    <a:gd name="connsiteX215" fmla="*/ 373273 h 605239"/>
                    <a:gd name="connsiteY215" fmla="*/ 373273 h 605239"/>
                    <a:gd name="connsiteX216" fmla="*/ 373273 h 605239"/>
                    <a:gd name="connsiteY216" fmla="*/ 373273 h 605239"/>
                    <a:gd name="connsiteX217" fmla="*/ 373273 h 605239"/>
                    <a:gd name="connsiteY217" fmla="*/ 373273 h 605239"/>
                    <a:gd name="connsiteX218" fmla="*/ 373273 h 605239"/>
                    <a:gd name="connsiteY218" fmla="*/ 373273 h 605239"/>
                    <a:gd name="connsiteX219" fmla="*/ 373273 h 605239"/>
                    <a:gd name="connsiteY219" fmla="*/ 373273 h 605239"/>
                    <a:gd name="connsiteX220" fmla="*/ 373273 h 605239"/>
                    <a:gd name="connsiteY220" fmla="*/ 373273 h 605239"/>
                    <a:gd name="connsiteX221" fmla="*/ 373273 h 605239"/>
                    <a:gd name="connsiteY221" fmla="*/ 373273 h 605239"/>
                    <a:gd name="connsiteX222" fmla="*/ 373273 h 605239"/>
                    <a:gd name="connsiteY222" fmla="*/ 373273 h 605239"/>
                    <a:gd name="connsiteX223" fmla="*/ 373273 h 605239"/>
                    <a:gd name="connsiteY223" fmla="*/ 373273 h 605239"/>
                    <a:gd name="connsiteX224" fmla="*/ 373273 h 605239"/>
                    <a:gd name="connsiteY224" fmla="*/ 373273 h 605239"/>
                    <a:gd name="connsiteX225" fmla="*/ 373273 h 605239"/>
                    <a:gd name="connsiteY225" fmla="*/ 373273 h 605239"/>
                    <a:gd name="connsiteX226" fmla="*/ 373273 h 605239"/>
                    <a:gd name="connsiteY226" fmla="*/ 373273 h 605239"/>
                    <a:gd name="connsiteX227" fmla="*/ 373273 h 605239"/>
                    <a:gd name="connsiteY227" fmla="*/ 373273 h 605239"/>
                    <a:gd name="connsiteX228" fmla="*/ 373273 h 605239"/>
                    <a:gd name="connsiteY228" fmla="*/ 373273 h 605239"/>
                    <a:gd name="connsiteX229" fmla="*/ 373273 h 605239"/>
                    <a:gd name="connsiteY229" fmla="*/ 373273 h 605239"/>
                    <a:gd name="connsiteX230" fmla="*/ 373273 h 605239"/>
                    <a:gd name="connsiteY230" fmla="*/ 373273 h 605239"/>
                    <a:gd name="connsiteX231" fmla="*/ 373273 h 605239"/>
                    <a:gd name="connsiteY231" fmla="*/ 373273 h 605239"/>
                    <a:gd name="connsiteX232" fmla="*/ 373273 h 605239"/>
                    <a:gd name="connsiteY232" fmla="*/ 373273 h 605239"/>
                    <a:gd name="connsiteX233" fmla="*/ 373273 h 605239"/>
                    <a:gd name="connsiteY233" fmla="*/ 373273 h 605239"/>
                    <a:gd name="connsiteX234" fmla="*/ 373273 h 605239"/>
                    <a:gd name="connsiteY234" fmla="*/ 373273 h 605239"/>
                    <a:gd name="connsiteX235" fmla="*/ 373273 h 605239"/>
                    <a:gd name="connsiteY235" fmla="*/ 373273 h 605239"/>
                    <a:gd name="connsiteX236" fmla="*/ 373273 h 605239"/>
                    <a:gd name="connsiteY236" fmla="*/ 373273 h 605239"/>
                    <a:gd name="connsiteX237" fmla="*/ 373273 h 605239"/>
                    <a:gd name="connsiteY237" fmla="*/ 373273 h 605239"/>
                    <a:gd name="connsiteX238" fmla="*/ 373273 h 605239"/>
                    <a:gd name="connsiteY238" fmla="*/ 373273 h 605239"/>
                    <a:gd name="connsiteX239" fmla="*/ 373273 h 605239"/>
                    <a:gd name="connsiteY239" fmla="*/ 373273 h 605239"/>
                    <a:gd name="connsiteX240" fmla="*/ 373273 h 605239"/>
                    <a:gd name="connsiteY240" fmla="*/ 373273 h 605239"/>
                    <a:gd name="connsiteX241" fmla="*/ 373273 h 605239"/>
                    <a:gd name="connsiteY241" fmla="*/ 373273 h 605239"/>
                    <a:gd name="connsiteX242" fmla="*/ 373273 h 605239"/>
                    <a:gd name="connsiteY242" fmla="*/ 373273 h 605239"/>
                    <a:gd name="connsiteX243" fmla="*/ 373273 h 605239"/>
                    <a:gd name="connsiteY243" fmla="*/ 373273 h 605239"/>
                    <a:gd name="connsiteX244" fmla="*/ 373273 h 605239"/>
                    <a:gd name="connsiteY244" fmla="*/ 373273 h 605239"/>
                    <a:gd name="connsiteX245" fmla="*/ 373273 h 605239"/>
                    <a:gd name="connsiteY245" fmla="*/ 373273 h 605239"/>
                    <a:gd name="connsiteX246" fmla="*/ 373273 h 605239"/>
                    <a:gd name="connsiteY246" fmla="*/ 373273 h 605239"/>
                    <a:gd name="connsiteX247" fmla="*/ 373273 h 605239"/>
                    <a:gd name="connsiteY247" fmla="*/ 373273 h 605239"/>
                    <a:gd name="connsiteX248" fmla="*/ 373273 h 605239"/>
                    <a:gd name="connsiteY248" fmla="*/ 373273 h 605239"/>
                    <a:gd name="connsiteX249" fmla="*/ 373273 h 605239"/>
                    <a:gd name="connsiteY249" fmla="*/ 373273 h 605239"/>
                    <a:gd name="connsiteX250" fmla="*/ 373273 h 605239"/>
                    <a:gd name="connsiteY250" fmla="*/ 373273 h 605239"/>
                    <a:gd name="connsiteX251" fmla="*/ 373273 h 605239"/>
                    <a:gd name="connsiteY251" fmla="*/ 373273 h 605239"/>
                    <a:gd name="connsiteX252" fmla="*/ 373273 h 605239"/>
                    <a:gd name="connsiteY252" fmla="*/ 373273 h 605239"/>
                    <a:gd name="connsiteX253" fmla="*/ 373273 h 605239"/>
                    <a:gd name="connsiteY253" fmla="*/ 373273 h 605239"/>
                    <a:gd name="connsiteX254" fmla="*/ 373273 h 605239"/>
                    <a:gd name="connsiteY254" fmla="*/ 373273 h 605239"/>
                    <a:gd name="connsiteX255" fmla="*/ 373273 h 605239"/>
                    <a:gd name="connsiteY255" fmla="*/ 373273 h 605239"/>
                    <a:gd name="connsiteX256" fmla="*/ 373273 h 605239"/>
                    <a:gd name="connsiteY256" fmla="*/ 373273 h 605239"/>
                    <a:gd name="connsiteX257" fmla="*/ 373273 h 605239"/>
                    <a:gd name="connsiteY257" fmla="*/ 373273 h 605239"/>
                    <a:gd name="connsiteX258" fmla="*/ 373273 h 605239"/>
                    <a:gd name="connsiteY258" fmla="*/ 373273 h 605239"/>
                    <a:gd name="connsiteX259" fmla="*/ 373273 h 605239"/>
                    <a:gd name="connsiteY259" fmla="*/ 373273 h 605239"/>
                    <a:gd name="connsiteX260" fmla="*/ 373273 h 605239"/>
                    <a:gd name="connsiteY260" fmla="*/ 373273 h 605239"/>
                    <a:gd name="connsiteX261" fmla="*/ 373273 h 605239"/>
                    <a:gd name="connsiteY261" fmla="*/ 373273 h 605239"/>
                    <a:gd name="connsiteX262" fmla="*/ 373273 h 605239"/>
                    <a:gd name="connsiteY262" fmla="*/ 373273 h 605239"/>
                    <a:gd name="connsiteX263" fmla="*/ 373273 h 605239"/>
                    <a:gd name="connsiteY263" fmla="*/ 373273 h 605239"/>
                    <a:gd name="connsiteX264" fmla="*/ 373273 h 605239"/>
                    <a:gd name="connsiteY264" fmla="*/ 373273 h 605239"/>
                    <a:gd name="connsiteX265" fmla="*/ 373273 h 605239"/>
                    <a:gd name="connsiteY265" fmla="*/ 373273 h 605239"/>
                    <a:gd name="connsiteX266" fmla="*/ 373273 h 605239"/>
                    <a:gd name="connsiteY266" fmla="*/ 373273 h 605239"/>
                    <a:gd name="connsiteX267" fmla="*/ 373273 h 605239"/>
                    <a:gd name="connsiteY267" fmla="*/ 373273 h 605239"/>
                    <a:gd name="connsiteX268" fmla="*/ 373273 h 605239"/>
                    <a:gd name="connsiteY268" fmla="*/ 373273 h 605239"/>
                    <a:gd name="connsiteX269" fmla="*/ 373273 h 605239"/>
                    <a:gd name="connsiteY269" fmla="*/ 373273 h 605239"/>
                    <a:gd name="connsiteX270" fmla="*/ 373273 h 605239"/>
                    <a:gd name="connsiteY270" fmla="*/ 373273 h 605239"/>
                    <a:gd name="connsiteX271" fmla="*/ 373273 h 605239"/>
                    <a:gd name="connsiteY271" fmla="*/ 373273 h 605239"/>
                    <a:gd name="connsiteX272" fmla="*/ 373273 h 605239"/>
                    <a:gd name="connsiteY272" fmla="*/ 373273 h 605239"/>
                    <a:gd name="connsiteX273" fmla="*/ 373273 h 605239"/>
                    <a:gd name="connsiteY273" fmla="*/ 373273 h 605239"/>
                    <a:gd name="connsiteX274" fmla="*/ 373273 h 605239"/>
                    <a:gd name="connsiteY274" fmla="*/ 373273 h 605239"/>
                    <a:gd name="connsiteX275" fmla="*/ 373273 h 605239"/>
                    <a:gd name="connsiteY275" fmla="*/ 373273 h 605239"/>
                    <a:gd name="connsiteX276" fmla="*/ 373273 h 605239"/>
                    <a:gd name="connsiteY276" fmla="*/ 373273 h 605239"/>
                    <a:gd name="connsiteX277" fmla="*/ 373273 h 605239"/>
                    <a:gd name="connsiteY277" fmla="*/ 373273 h 605239"/>
                    <a:gd name="connsiteX278" fmla="*/ 373273 h 605239"/>
                    <a:gd name="connsiteY278" fmla="*/ 373273 h 605239"/>
                    <a:gd name="connsiteX279" fmla="*/ 373273 h 605239"/>
                    <a:gd name="connsiteY279" fmla="*/ 373273 h 605239"/>
                    <a:gd name="connsiteX280" fmla="*/ 373273 h 605239"/>
                    <a:gd name="connsiteY280" fmla="*/ 373273 h 605239"/>
                    <a:gd name="connsiteX281" fmla="*/ 373273 h 605239"/>
                    <a:gd name="connsiteY281" fmla="*/ 373273 h 605239"/>
                    <a:gd name="connsiteX282" fmla="*/ 373273 h 605239"/>
                    <a:gd name="connsiteY282" fmla="*/ 373273 h 605239"/>
                    <a:gd name="connsiteX283" fmla="*/ 373273 h 605239"/>
                    <a:gd name="connsiteY283" fmla="*/ 373273 h 605239"/>
                    <a:gd name="connsiteX284" fmla="*/ 373273 h 605239"/>
                    <a:gd name="connsiteY284" fmla="*/ 373273 h 605239"/>
                    <a:gd name="connsiteX285" fmla="*/ 373273 h 605239"/>
                    <a:gd name="connsiteY285" fmla="*/ 373273 h 605239"/>
                    <a:gd name="connsiteX286" fmla="*/ 373273 h 605239"/>
                    <a:gd name="connsiteY286" fmla="*/ 373273 h 605239"/>
                    <a:gd name="connsiteX287" fmla="*/ 373273 h 605239"/>
                    <a:gd name="connsiteY287" fmla="*/ 373273 h 605239"/>
                    <a:gd name="connsiteX288" fmla="*/ 373273 h 605239"/>
                    <a:gd name="connsiteY288" fmla="*/ 373273 h 605239"/>
                    <a:gd name="connsiteX289" fmla="*/ 373273 h 605239"/>
                    <a:gd name="connsiteY289" fmla="*/ 373273 h 605239"/>
                    <a:gd name="connsiteX290" fmla="*/ 373273 h 605239"/>
                    <a:gd name="connsiteY290" fmla="*/ 373273 h 605239"/>
                    <a:gd name="connsiteX291" fmla="*/ 373273 h 605239"/>
                    <a:gd name="connsiteY291" fmla="*/ 373273 h 605239"/>
                    <a:gd name="connsiteX292" fmla="*/ 373273 h 605239"/>
                    <a:gd name="connsiteY292" fmla="*/ 373273 h 605239"/>
                    <a:gd name="connsiteX293" fmla="*/ 373273 h 605239"/>
                    <a:gd name="connsiteY293" fmla="*/ 373273 h 605239"/>
                    <a:gd name="connsiteX294" fmla="*/ 373273 h 605239"/>
                    <a:gd name="connsiteY294" fmla="*/ 373273 h 605239"/>
                    <a:gd name="connsiteX295" fmla="*/ 373273 h 605239"/>
                    <a:gd name="connsiteY295" fmla="*/ 373273 h 605239"/>
                    <a:gd name="connsiteX296" fmla="*/ 373273 h 605239"/>
                    <a:gd name="connsiteY296" fmla="*/ 373273 h 605239"/>
                    <a:gd name="connsiteX297" fmla="*/ 373273 h 605239"/>
                    <a:gd name="connsiteY297" fmla="*/ 373273 h 605239"/>
                    <a:gd name="connsiteX298" fmla="*/ 373273 h 605239"/>
                    <a:gd name="connsiteY298" fmla="*/ 373273 h 605239"/>
                    <a:gd name="connsiteX299" fmla="*/ 373273 h 605239"/>
                    <a:gd name="connsiteY299" fmla="*/ 373273 h 605239"/>
                    <a:gd name="connsiteX300" fmla="*/ 373273 h 605239"/>
                    <a:gd name="connsiteY300" fmla="*/ 373273 h 605239"/>
                    <a:gd name="connsiteX301" fmla="*/ 373273 h 605239"/>
                    <a:gd name="connsiteY301" fmla="*/ 373273 h 605239"/>
                    <a:gd name="connsiteX302" fmla="*/ 373273 h 605239"/>
                    <a:gd name="connsiteY302" fmla="*/ 373273 h 605239"/>
                    <a:gd name="connsiteX303" fmla="*/ 373273 h 605239"/>
                    <a:gd name="connsiteY303" fmla="*/ 373273 h 605239"/>
                    <a:gd name="connsiteX304" fmla="*/ 373273 h 605239"/>
                    <a:gd name="connsiteY304" fmla="*/ 373273 h 605239"/>
                    <a:gd name="connsiteX305" fmla="*/ 373273 h 605239"/>
                    <a:gd name="connsiteY305" fmla="*/ 373273 h 605239"/>
                    <a:gd name="connsiteX306" fmla="*/ 373273 h 605239"/>
                    <a:gd name="connsiteY306" fmla="*/ 373273 h 605239"/>
                    <a:gd name="connsiteX307" fmla="*/ 373273 h 605239"/>
                    <a:gd name="connsiteY307" fmla="*/ 373273 h 605239"/>
                    <a:gd name="connsiteX308" fmla="*/ 373273 h 605239"/>
                    <a:gd name="connsiteY308" fmla="*/ 373273 h 605239"/>
                    <a:gd name="connsiteX309" fmla="*/ 373273 h 605239"/>
                    <a:gd name="connsiteY309" fmla="*/ 373273 h 605239"/>
                    <a:gd name="connsiteX310" fmla="*/ 373273 h 605239"/>
                    <a:gd name="connsiteY310" fmla="*/ 373273 h 605239"/>
                    <a:gd name="connsiteX311" fmla="*/ 373273 h 605239"/>
                    <a:gd name="connsiteY311" fmla="*/ 373273 h 605239"/>
                    <a:gd name="connsiteX312" fmla="*/ 373273 h 605239"/>
                    <a:gd name="connsiteY312" fmla="*/ 373273 h 605239"/>
                    <a:gd name="connsiteX313" fmla="*/ 373273 h 605239"/>
                    <a:gd name="connsiteY313" fmla="*/ 373273 h 605239"/>
                    <a:gd name="connsiteX314" fmla="*/ 373273 h 605239"/>
                    <a:gd name="connsiteY314" fmla="*/ 373273 h 605239"/>
                    <a:gd name="connsiteX315" fmla="*/ 373273 h 605239"/>
                    <a:gd name="connsiteY315" fmla="*/ 373273 h 605239"/>
                    <a:gd name="connsiteX316" fmla="*/ 373273 h 605239"/>
                    <a:gd name="connsiteY316" fmla="*/ 373273 h 605239"/>
                    <a:gd name="connsiteX317" fmla="*/ 373273 h 605239"/>
                    <a:gd name="connsiteY317" fmla="*/ 373273 h 605239"/>
                    <a:gd name="connsiteX318" fmla="*/ 373273 h 605239"/>
                    <a:gd name="connsiteY318" fmla="*/ 373273 h 605239"/>
                    <a:gd name="connsiteX319" fmla="*/ 373273 h 605239"/>
                    <a:gd name="connsiteY319" fmla="*/ 373273 h 605239"/>
                    <a:gd name="connsiteX320" fmla="*/ 373273 h 605239"/>
                    <a:gd name="connsiteY320" fmla="*/ 373273 h 605239"/>
                    <a:gd name="connsiteX321" fmla="*/ 373273 h 605239"/>
                    <a:gd name="connsiteY321" fmla="*/ 373273 h 605239"/>
                    <a:gd name="connsiteX322" fmla="*/ 373273 h 605239"/>
                    <a:gd name="connsiteY322" fmla="*/ 373273 h 605239"/>
                    <a:gd name="connsiteX323" fmla="*/ 373273 h 605239"/>
                    <a:gd name="connsiteY323" fmla="*/ 373273 h 605239"/>
                    <a:gd name="connsiteX324" fmla="*/ 373273 h 605239"/>
                    <a:gd name="connsiteY324" fmla="*/ 373273 h 605239"/>
                    <a:gd name="connsiteX325" fmla="*/ 373273 h 605239"/>
                    <a:gd name="connsiteY325" fmla="*/ 373273 h 605239"/>
                    <a:gd name="connsiteX326" fmla="*/ 373273 h 605239"/>
                    <a:gd name="connsiteY326" fmla="*/ 373273 h 605239"/>
                    <a:gd name="connsiteX327" fmla="*/ 373273 h 605239"/>
                    <a:gd name="connsiteY327" fmla="*/ 373273 h 605239"/>
                    <a:gd name="connsiteX328" fmla="*/ 373273 h 605239"/>
                    <a:gd name="connsiteY328" fmla="*/ 373273 h 605239"/>
                    <a:gd name="connsiteX329" fmla="*/ 373273 h 605239"/>
                    <a:gd name="connsiteY329" fmla="*/ 373273 h 605239"/>
                    <a:gd name="connsiteX330" fmla="*/ 373273 h 605239"/>
                    <a:gd name="connsiteY330" fmla="*/ 373273 h 605239"/>
                    <a:gd name="connsiteX331" fmla="*/ 373273 h 605239"/>
                    <a:gd name="connsiteY331" fmla="*/ 373273 h 605239"/>
                    <a:gd name="connsiteX332" fmla="*/ 373273 h 605239"/>
                    <a:gd name="connsiteY332" fmla="*/ 373273 h 605239"/>
                    <a:gd name="connsiteX333" fmla="*/ 373273 h 605239"/>
                    <a:gd name="connsiteY333" fmla="*/ 373273 h 605239"/>
                    <a:gd name="connsiteX334" fmla="*/ 373273 h 605239"/>
                    <a:gd name="connsiteY334" fmla="*/ 373273 h 605239"/>
                    <a:gd name="connsiteX335" fmla="*/ 373273 h 605239"/>
                    <a:gd name="connsiteY335" fmla="*/ 373273 h 605239"/>
                    <a:gd name="connsiteX336" fmla="*/ 373273 h 605239"/>
                    <a:gd name="connsiteY336" fmla="*/ 373273 h 605239"/>
                    <a:gd name="connsiteX337" fmla="*/ 373273 h 605239"/>
                    <a:gd name="connsiteY337" fmla="*/ 373273 h 605239"/>
                    <a:gd name="connsiteX338" fmla="*/ 373273 h 605239"/>
                    <a:gd name="connsiteY338" fmla="*/ 373273 h 605239"/>
                    <a:gd name="connsiteX339" fmla="*/ 373273 h 605239"/>
                    <a:gd name="connsiteY339" fmla="*/ 373273 h 605239"/>
                    <a:gd name="connsiteX340" fmla="*/ 373273 h 605239"/>
                    <a:gd name="connsiteY340" fmla="*/ 373273 h 605239"/>
                    <a:gd name="connsiteX341" fmla="*/ 373273 h 605239"/>
                    <a:gd name="connsiteY341" fmla="*/ 373273 h 605239"/>
                    <a:gd name="connsiteX342" fmla="*/ 373273 h 605239"/>
                    <a:gd name="connsiteY342" fmla="*/ 373273 h 605239"/>
                    <a:gd name="connsiteX343" fmla="*/ 373273 h 605239"/>
                    <a:gd name="connsiteY343" fmla="*/ 373273 h 605239"/>
                    <a:gd name="connsiteX344" fmla="*/ 373273 h 605239"/>
                    <a:gd name="connsiteY344" fmla="*/ 373273 h 605239"/>
                    <a:gd name="connsiteX345" fmla="*/ 373273 h 605239"/>
                    <a:gd name="connsiteY345" fmla="*/ 373273 h 605239"/>
                    <a:gd name="connsiteX346" fmla="*/ 373273 h 605239"/>
                    <a:gd name="connsiteY346" fmla="*/ 373273 h 605239"/>
                    <a:gd name="connsiteX347" fmla="*/ 373273 h 605239"/>
                    <a:gd name="connsiteY347" fmla="*/ 373273 h 605239"/>
                    <a:gd name="connsiteX348" fmla="*/ 373273 h 605239"/>
                    <a:gd name="connsiteY348" fmla="*/ 373273 h 605239"/>
                    <a:gd name="connsiteX349" fmla="*/ 373273 h 605239"/>
                    <a:gd name="connsiteY349" fmla="*/ 373273 h 605239"/>
                    <a:gd name="connsiteX350" fmla="*/ 373273 h 605239"/>
                    <a:gd name="connsiteY350" fmla="*/ 373273 h 605239"/>
                    <a:gd name="connsiteX351" fmla="*/ 373273 h 605239"/>
                    <a:gd name="connsiteY351" fmla="*/ 373273 h 605239"/>
                    <a:gd name="connsiteX352" fmla="*/ 373273 h 605239"/>
                    <a:gd name="connsiteY352" fmla="*/ 373273 h 605239"/>
                    <a:gd name="connsiteX353" fmla="*/ 373273 h 605239"/>
                    <a:gd name="connsiteY353" fmla="*/ 373273 h 605239"/>
                    <a:gd name="connsiteX354" fmla="*/ 373273 h 605239"/>
                    <a:gd name="connsiteY354" fmla="*/ 373273 h 605239"/>
                    <a:gd name="connsiteX355" fmla="*/ 373273 h 605239"/>
                    <a:gd name="connsiteY355" fmla="*/ 373273 h 605239"/>
                    <a:gd name="connsiteX356" fmla="*/ 373273 h 605239"/>
                    <a:gd name="connsiteY356" fmla="*/ 373273 h 605239"/>
                    <a:gd name="connsiteX357" fmla="*/ 373273 h 605239"/>
                    <a:gd name="connsiteY357" fmla="*/ 373273 h 605239"/>
                    <a:gd name="connsiteX358" fmla="*/ 373273 h 605239"/>
                    <a:gd name="connsiteY358" fmla="*/ 373273 h 605239"/>
                    <a:gd name="connsiteX359" fmla="*/ 373273 h 605239"/>
                    <a:gd name="connsiteY359" fmla="*/ 373273 h 605239"/>
                    <a:gd name="connsiteX360" fmla="*/ 373273 h 605239"/>
                    <a:gd name="connsiteY360" fmla="*/ 373273 h 605239"/>
                    <a:gd name="connsiteX361" fmla="*/ 373273 h 605239"/>
                    <a:gd name="connsiteY361" fmla="*/ 373273 h 605239"/>
                    <a:gd name="connsiteX362" fmla="*/ 373273 h 605239"/>
                    <a:gd name="connsiteY362" fmla="*/ 373273 h 605239"/>
                    <a:gd name="connsiteX363" fmla="*/ 373273 h 605239"/>
                    <a:gd name="connsiteY363" fmla="*/ 373273 h 605239"/>
                    <a:gd name="connsiteX364" fmla="*/ 373273 h 605239"/>
                    <a:gd name="connsiteY364" fmla="*/ 373273 h 605239"/>
                    <a:gd name="connsiteX365" fmla="*/ 373273 h 605239"/>
                    <a:gd name="connsiteY365" fmla="*/ 373273 h 605239"/>
                    <a:gd name="connsiteX366" fmla="*/ 373273 h 605239"/>
                    <a:gd name="connsiteY366" fmla="*/ 373273 h 605239"/>
                    <a:gd name="connsiteX367" fmla="*/ 373273 h 605239"/>
                    <a:gd name="connsiteY367" fmla="*/ 373273 h 605239"/>
                    <a:gd name="connsiteX368" fmla="*/ 373273 h 605239"/>
                    <a:gd name="connsiteY368" fmla="*/ 373273 h 605239"/>
                    <a:gd name="connsiteX369" fmla="*/ 373273 h 605239"/>
                    <a:gd name="connsiteY369" fmla="*/ 373273 h 605239"/>
                    <a:gd name="connsiteX370" fmla="*/ 373273 h 605239"/>
                    <a:gd name="connsiteY370" fmla="*/ 373273 h 605239"/>
                    <a:gd name="connsiteX371" fmla="*/ 373273 h 605239"/>
                    <a:gd name="connsiteY371" fmla="*/ 373273 h 605239"/>
                    <a:gd name="connsiteX372" fmla="*/ 373273 h 605239"/>
                    <a:gd name="connsiteY372" fmla="*/ 373273 h 605239"/>
                    <a:gd name="connsiteX373" fmla="*/ 373273 h 605239"/>
                    <a:gd name="connsiteY373" fmla="*/ 373273 h 605239"/>
                    <a:gd name="connsiteX374" fmla="*/ 373273 h 605239"/>
                    <a:gd name="connsiteY374" fmla="*/ 373273 h 605239"/>
                    <a:gd name="connsiteX375" fmla="*/ 373273 h 605239"/>
                    <a:gd name="connsiteY375" fmla="*/ 373273 h 605239"/>
                    <a:gd name="connsiteX376" fmla="*/ 373273 h 605239"/>
                    <a:gd name="connsiteY376" fmla="*/ 373273 h 605239"/>
                    <a:gd name="connsiteX377" fmla="*/ 373273 h 605239"/>
                    <a:gd name="connsiteY377" fmla="*/ 373273 h 605239"/>
                    <a:gd name="connsiteX378" fmla="*/ 373273 h 605239"/>
                    <a:gd name="connsiteY378" fmla="*/ 373273 h 605239"/>
                    <a:gd name="connsiteX379" fmla="*/ 373273 h 605239"/>
                    <a:gd name="connsiteY379" fmla="*/ 373273 h 605239"/>
                    <a:gd name="connsiteX380" fmla="*/ 373273 h 605239"/>
                    <a:gd name="connsiteY380" fmla="*/ 373273 h 605239"/>
                    <a:gd name="connsiteX381" fmla="*/ 373273 h 605239"/>
                    <a:gd name="connsiteY381" fmla="*/ 373273 h 605239"/>
                    <a:gd name="connsiteX382" fmla="*/ 373273 h 605239"/>
                    <a:gd name="connsiteY382" fmla="*/ 373273 h 605239"/>
                    <a:gd name="connsiteX383" fmla="*/ 373273 h 605239"/>
                    <a:gd name="connsiteY383" fmla="*/ 373273 h 605239"/>
                    <a:gd name="connsiteX384" fmla="*/ 373273 h 605239"/>
                    <a:gd name="connsiteY384" fmla="*/ 373273 h 605239"/>
                    <a:gd name="connsiteX385" fmla="*/ 373273 h 605239"/>
                    <a:gd name="connsiteY385" fmla="*/ 373273 h 605239"/>
                    <a:gd name="connsiteX386" fmla="*/ 373273 h 605239"/>
                    <a:gd name="connsiteY386" fmla="*/ 373273 h 605239"/>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Lst>
                  <a:rect l="l" t="t" r="r" b="b"/>
                  <a:pathLst>
                    <a:path w="607074" h="286448">
                      <a:moveTo>
                        <a:pt x="551384" y="216002"/>
                      </a:moveTo>
                      <a:lnTo>
                        <a:pt x="551384" y="245980"/>
                      </a:lnTo>
                      <a:lnTo>
                        <a:pt x="565751" y="245980"/>
                      </a:lnTo>
                      <a:lnTo>
                        <a:pt x="565751" y="216002"/>
                      </a:lnTo>
                      <a:close/>
                      <a:moveTo>
                        <a:pt x="505093" y="216002"/>
                      </a:moveTo>
                      <a:lnTo>
                        <a:pt x="505093" y="245980"/>
                      </a:lnTo>
                      <a:lnTo>
                        <a:pt x="519374" y="245980"/>
                      </a:lnTo>
                      <a:lnTo>
                        <a:pt x="519374" y="216002"/>
                      </a:lnTo>
                      <a:close/>
                      <a:moveTo>
                        <a:pt x="458717" y="216002"/>
                      </a:moveTo>
                      <a:lnTo>
                        <a:pt x="458717" y="245980"/>
                      </a:lnTo>
                      <a:lnTo>
                        <a:pt x="473084" y="245980"/>
                      </a:lnTo>
                      <a:lnTo>
                        <a:pt x="473084" y="216002"/>
                      </a:lnTo>
                      <a:close/>
                      <a:moveTo>
                        <a:pt x="412429" y="216002"/>
                      </a:moveTo>
                      <a:lnTo>
                        <a:pt x="412429" y="245980"/>
                      </a:lnTo>
                      <a:lnTo>
                        <a:pt x="426806" y="245980"/>
                      </a:lnTo>
                      <a:lnTo>
                        <a:pt x="426806" y="216002"/>
                      </a:lnTo>
                      <a:close/>
                      <a:moveTo>
                        <a:pt x="180266" y="216002"/>
                      </a:moveTo>
                      <a:lnTo>
                        <a:pt x="180266" y="245980"/>
                      </a:lnTo>
                      <a:lnTo>
                        <a:pt x="194633" y="245980"/>
                      </a:lnTo>
                      <a:lnTo>
                        <a:pt x="194633" y="216002"/>
                      </a:lnTo>
                      <a:close/>
                      <a:moveTo>
                        <a:pt x="133978" y="216002"/>
                      </a:moveTo>
                      <a:lnTo>
                        <a:pt x="133978" y="245980"/>
                      </a:lnTo>
                      <a:lnTo>
                        <a:pt x="148355" y="245980"/>
                      </a:lnTo>
                      <a:lnTo>
                        <a:pt x="148355" y="216002"/>
                      </a:lnTo>
                      <a:close/>
                      <a:moveTo>
                        <a:pt x="87687" y="216002"/>
                      </a:moveTo>
                      <a:lnTo>
                        <a:pt x="87687" y="245980"/>
                      </a:lnTo>
                      <a:lnTo>
                        <a:pt x="102064" y="245980"/>
                      </a:lnTo>
                      <a:lnTo>
                        <a:pt x="102064" y="216002"/>
                      </a:lnTo>
                      <a:close/>
                      <a:moveTo>
                        <a:pt x="41408" y="216002"/>
                      </a:moveTo>
                      <a:lnTo>
                        <a:pt x="41408" y="245980"/>
                      </a:lnTo>
                      <a:lnTo>
                        <a:pt x="55775" y="245980"/>
                      </a:lnTo>
                      <a:lnTo>
                        <a:pt x="55775" y="216002"/>
                      </a:lnTo>
                      <a:close/>
                      <a:moveTo>
                        <a:pt x="548717" y="210590"/>
                      </a:moveTo>
                      <a:lnTo>
                        <a:pt x="568418" y="210590"/>
                      </a:lnTo>
                      <a:cubicBezTo>
                        <a:pt x="569881" y="210590"/>
                        <a:pt x="571085" y="211793"/>
                        <a:pt x="571085" y="213253"/>
                      </a:cubicBezTo>
                      <a:lnTo>
                        <a:pt x="571085" y="248643"/>
                      </a:lnTo>
                      <a:cubicBezTo>
                        <a:pt x="571085" y="250103"/>
                        <a:pt x="569881" y="251306"/>
                        <a:pt x="568418" y="251306"/>
                      </a:cubicBezTo>
                      <a:lnTo>
                        <a:pt x="548717" y="251306"/>
                      </a:lnTo>
                      <a:cubicBezTo>
                        <a:pt x="547168" y="251306"/>
                        <a:pt x="545964" y="250103"/>
                        <a:pt x="545964" y="248643"/>
                      </a:cubicBezTo>
                      <a:lnTo>
                        <a:pt x="545964" y="213253"/>
                      </a:lnTo>
                      <a:cubicBezTo>
                        <a:pt x="545964" y="211793"/>
                        <a:pt x="547168" y="210590"/>
                        <a:pt x="548717" y="210590"/>
                      </a:cubicBezTo>
                      <a:close/>
                      <a:moveTo>
                        <a:pt x="502340" y="210590"/>
                      </a:moveTo>
                      <a:lnTo>
                        <a:pt x="522127" y="210590"/>
                      </a:lnTo>
                      <a:cubicBezTo>
                        <a:pt x="523590" y="210590"/>
                        <a:pt x="524794" y="211793"/>
                        <a:pt x="524794" y="213253"/>
                      </a:cubicBezTo>
                      <a:lnTo>
                        <a:pt x="524794" y="248643"/>
                      </a:lnTo>
                      <a:cubicBezTo>
                        <a:pt x="524794" y="250103"/>
                        <a:pt x="523590" y="251306"/>
                        <a:pt x="522127" y="251306"/>
                      </a:cubicBezTo>
                      <a:lnTo>
                        <a:pt x="502340" y="251306"/>
                      </a:lnTo>
                      <a:cubicBezTo>
                        <a:pt x="500877" y="251306"/>
                        <a:pt x="499673" y="250103"/>
                        <a:pt x="499673" y="248643"/>
                      </a:cubicBezTo>
                      <a:lnTo>
                        <a:pt x="499673" y="213253"/>
                      </a:lnTo>
                      <a:cubicBezTo>
                        <a:pt x="499673" y="211793"/>
                        <a:pt x="500877" y="210590"/>
                        <a:pt x="502340" y="210590"/>
                      </a:cubicBezTo>
                      <a:close/>
                      <a:moveTo>
                        <a:pt x="456050" y="210590"/>
                      </a:moveTo>
                      <a:lnTo>
                        <a:pt x="475751" y="210590"/>
                      </a:lnTo>
                      <a:cubicBezTo>
                        <a:pt x="477300" y="210590"/>
                        <a:pt x="478504" y="211793"/>
                        <a:pt x="478504" y="213253"/>
                      </a:cubicBezTo>
                      <a:lnTo>
                        <a:pt x="478504" y="248643"/>
                      </a:lnTo>
                      <a:cubicBezTo>
                        <a:pt x="478504" y="250103"/>
                        <a:pt x="477300" y="251306"/>
                        <a:pt x="475751" y="251306"/>
                      </a:cubicBezTo>
                      <a:lnTo>
                        <a:pt x="456050" y="251306"/>
                      </a:lnTo>
                      <a:cubicBezTo>
                        <a:pt x="454587" y="251306"/>
                        <a:pt x="453383" y="250103"/>
                        <a:pt x="453383" y="248643"/>
                      </a:cubicBezTo>
                      <a:lnTo>
                        <a:pt x="453383" y="213253"/>
                      </a:lnTo>
                      <a:cubicBezTo>
                        <a:pt x="453383" y="211793"/>
                        <a:pt x="454587" y="210590"/>
                        <a:pt x="456050" y="210590"/>
                      </a:cubicBezTo>
                      <a:close/>
                      <a:moveTo>
                        <a:pt x="409761" y="210590"/>
                      </a:moveTo>
                      <a:lnTo>
                        <a:pt x="429474" y="210590"/>
                      </a:lnTo>
                      <a:cubicBezTo>
                        <a:pt x="430938" y="210590"/>
                        <a:pt x="432143" y="211793"/>
                        <a:pt x="432143" y="213253"/>
                      </a:cubicBezTo>
                      <a:lnTo>
                        <a:pt x="432143" y="248643"/>
                      </a:lnTo>
                      <a:cubicBezTo>
                        <a:pt x="432143" y="250103"/>
                        <a:pt x="430938" y="251306"/>
                        <a:pt x="429474" y="251306"/>
                      </a:cubicBezTo>
                      <a:lnTo>
                        <a:pt x="409761" y="251306"/>
                      </a:lnTo>
                      <a:cubicBezTo>
                        <a:pt x="408297" y="251306"/>
                        <a:pt x="407092" y="250103"/>
                        <a:pt x="407092" y="248643"/>
                      </a:cubicBezTo>
                      <a:lnTo>
                        <a:pt x="407092" y="213253"/>
                      </a:lnTo>
                      <a:cubicBezTo>
                        <a:pt x="407092" y="211793"/>
                        <a:pt x="408297" y="210590"/>
                        <a:pt x="409761" y="210590"/>
                      </a:cubicBezTo>
                      <a:close/>
                      <a:moveTo>
                        <a:pt x="177599" y="210590"/>
                      </a:moveTo>
                      <a:lnTo>
                        <a:pt x="197300" y="210590"/>
                      </a:lnTo>
                      <a:cubicBezTo>
                        <a:pt x="198849" y="210590"/>
                        <a:pt x="200053" y="211793"/>
                        <a:pt x="200053" y="213253"/>
                      </a:cubicBezTo>
                      <a:lnTo>
                        <a:pt x="200053" y="248643"/>
                      </a:lnTo>
                      <a:cubicBezTo>
                        <a:pt x="200053" y="250103"/>
                        <a:pt x="198849" y="251306"/>
                        <a:pt x="197300" y="251306"/>
                      </a:cubicBezTo>
                      <a:lnTo>
                        <a:pt x="177599" y="251306"/>
                      </a:lnTo>
                      <a:cubicBezTo>
                        <a:pt x="176136" y="251306"/>
                        <a:pt x="174932" y="250103"/>
                        <a:pt x="174932" y="248643"/>
                      </a:cubicBezTo>
                      <a:lnTo>
                        <a:pt x="174932" y="213253"/>
                      </a:lnTo>
                      <a:cubicBezTo>
                        <a:pt x="174932" y="211793"/>
                        <a:pt x="176136" y="210590"/>
                        <a:pt x="177599" y="210590"/>
                      </a:cubicBezTo>
                      <a:close/>
                      <a:moveTo>
                        <a:pt x="131310" y="210590"/>
                      </a:moveTo>
                      <a:lnTo>
                        <a:pt x="151023" y="210590"/>
                      </a:lnTo>
                      <a:cubicBezTo>
                        <a:pt x="152487" y="210590"/>
                        <a:pt x="153692" y="211793"/>
                        <a:pt x="153692" y="213253"/>
                      </a:cubicBezTo>
                      <a:lnTo>
                        <a:pt x="153692" y="248643"/>
                      </a:lnTo>
                      <a:cubicBezTo>
                        <a:pt x="153692" y="250103"/>
                        <a:pt x="152487" y="251306"/>
                        <a:pt x="151023" y="251306"/>
                      </a:cubicBezTo>
                      <a:lnTo>
                        <a:pt x="131310" y="251306"/>
                      </a:lnTo>
                      <a:cubicBezTo>
                        <a:pt x="129846" y="251306"/>
                        <a:pt x="128641" y="250103"/>
                        <a:pt x="128641" y="248643"/>
                      </a:cubicBezTo>
                      <a:lnTo>
                        <a:pt x="128641" y="213253"/>
                      </a:lnTo>
                      <a:cubicBezTo>
                        <a:pt x="128641" y="211793"/>
                        <a:pt x="129846" y="210590"/>
                        <a:pt x="131310" y="210590"/>
                      </a:cubicBezTo>
                      <a:close/>
                      <a:moveTo>
                        <a:pt x="85019" y="210590"/>
                      </a:moveTo>
                      <a:lnTo>
                        <a:pt x="104732" y="210590"/>
                      </a:lnTo>
                      <a:cubicBezTo>
                        <a:pt x="106196" y="210590"/>
                        <a:pt x="107401" y="211793"/>
                        <a:pt x="107401" y="213253"/>
                      </a:cubicBezTo>
                      <a:lnTo>
                        <a:pt x="107401" y="248643"/>
                      </a:lnTo>
                      <a:cubicBezTo>
                        <a:pt x="107401" y="250103"/>
                        <a:pt x="106196" y="251306"/>
                        <a:pt x="104732" y="251306"/>
                      </a:cubicBezTo>
                      <a:lnTo>
                        <a:pt x="85019" y="251306"/>
                      </a:lnTo>
                      <a:cubicBezTo>
                        <a:pt x="83555" y="251306"/>
                        <a:pt x="82350" y="250103"/>
                        <a:pt x="82350" y="248643"/>
                      </a:cubicBezTo>
                      <a:lnTo>
                        <a:pt x="82350" y="213253"/>
                      </a:lnTo>
                      <a:cubicBezTo>
                        <a:pt x="82350" y="211793"/>
                        <a:pt x="83555" y="210590"/>
                        <a:pt x="85019" y="210590"/>
                      </a:cubicBezTo>
                      <a:close/>
                      <a:moveTo>
                        <a:pt x="38741" y="210590"/>
                      </a:moveTo>
                      <a:lnTo>
                        <a:pt x="58442" y="210590"/>
                      </a:lnTo>
                      <a:cubicBezTo>
                        <a:pt x="59905" y="210590"/>
                        <a:pt x="61109" y="211793"/>
                        <a:pt x="61109" y="213253"/>
                      </a:cubicBezTo>
                      <a:lnTo>
                        <a:pt x="61109" y="248643"/>
                      </a:lnTo>
                      <a:cubicBezTo>
                        <a:pt x="61109" y="250103"/>
                        <a:pt x="59905" y="251306"/>
                        <a:pt x="58442" y="251306"/>
                      </a:cubicBezTo>
                      <a:lnTo>
                        <a:pt x="38741" y="251306"/>
                      </a:lnTo>
                      <a:cubicBezTo>
                        <a:pt x="37192" y="251306"/>
                        <a:pt x="35988" y="250103"/>
                        <a:pt x="35988" y="248643"/>
                      </a:cubicBezTo>
                      <a:lnTo>
                        <a:pt x="35988" y="213253"/>
                      </a:lnTo>
                      <a:cubicBezTo>
                        <a:pt x="35988" y="211793"/>
                        <a:pt x="37192" y="210590"/>
                        <a:pt x="38741" y="210590"/>
                      </a:cubicBezTo>
                      <a:close/>
                      <a:moveTo>
                        <a:pt x="551384" y="145719"/>
                      </a:moveTo>
                      <a:lnTo>
                        <a:pt x="551384" y="175697"/>
                      </a:lnTo>
                      <a:lnTo>
                        <a:pt x="565751" y="175697"/>
                      </a:lnTo>
                      <a:lnTo>
                        <a:pt x="565751" y="145719"/>
                      </a:lnTo>
                      <a:close/>
                      <a:moveTo>
                        <a:pt x="505093" y="145719"/>
                      </a:moveTo>
                      <a:lnTo>
                        <a:pt x="505093" y="175697"/>
                      </a:lnTo>
                      <a:lnTo>
                        <a:pt x="519374" y="175697"/>
                      </a:lnTo>
                      <a:lnTo>
                        <a:pt x="519374" y="145719"/>
                      </a:lnTo>
                      <a:close/>
                      <a:moveTo>
                        <a:pt x="458717" y="145719"/>
                      </a:moveTo>
                      <a:lnTo>
                        <a:pt x="458717" y="175697"/>
                      </a:lnTo>
                      <a:lnTo>
                        <a:pt x="473084" y="175697"/>
                      </a:lnTo>
                      <a:lnTo>
                        <a:pt x="473084" y="145719"/>
                      </a:lnTo>
                      <a:close/>
                      <a:moveTo>
                        <a:pt x="412429" y="145719"/>
                      </a:moveTo>
                      <a:lnTo>
                        <a:pt x="412429" y="175697"/>
                      </a:lnTo>
                      <a:lnTo>
                        <a:pt x="426806" y="175697"/>
                      </a:lnTo>
                      <a:lnTo>
                        <a:pt x="426806" y="145719"/>
                      </a:lnTo>
                      <a:close/>
                      <a:moveTo>
                        <a:pt x="180266" y="145719"/>
                      </a:moveTo>
                      <a:lnTo>
                        <a:pt x="180266" y="175697"/>
                      </a:lnTo>
                      <a:lnTo>
                        <a:pt x="194633" y="175697"/>
                      </a:lnTo>
                      <a:lnTo>
                        <a:pt x="194633" y="145719"/>
                      </a:lnTo>
                      <a:close/>
                      <a:moveTo>
                        <a:pt x="133978" y="145719"/>
                      </a:moveTo>
                      <a:lnTo>
                        <a:pt x="133978" y="175697"/>
                      </a:lnTo>
                      <a:lnTo>
                        <a:pt x="148355" y="175697"/>
                      </a:lnTo>
                      <a:lnTo>
                        <a:pt x="148355" y="145719"/>
                      </a:lnTo>
                      <a:close/>
                      <a:moveTo>
                        <a:pt x="87687" y="145719"/>
                      </a:moveTo>
                      <a:lnTo>
                        <a:pt x="87687" y="175697"/>
                      </a:lnTo>
                      <a:lnTo>
                        <a:pt x="102064" y="175697"/>
                      </a:lnTo>
                      <a:lnTo>
                        <a:pt x="102064" y="145719"/>
                      </a:lnTo>
                      <a:close/>
                      <a:moveTo>
                        <a:pt x="41408" y="145719"/>
                      </a:moveTo>
                      <a:lnTo>
                        <a:pt x="41408" y="175697"/>
                      </a:lnTo>
                      <a:lnTo>
                        <a:pt x="55775" y="175697"/>
                      </a:lnTo>
                      <a:lnTo>
                        <a:pt x="55775" y="145719"/>
                      </a:lnTo>
                      <a:close/>
                      <a:moveTo>
                        <a:pt x="548717" y="140307"/>
                      </a:moveTo>
                      <a:lnTo>
                        <a:pt x="568418" y="140307"/>
                      </a:lnTo>
                      <a:cubicBezTo>
                        <a:pt x="569881" y="140307"/>
                        <a:pt x="571085" y="141510"/>
                        <a:pt x="571085" y="143056"/>
                      </a:cubicBezTo>
                      <a:lnTo>
                        <a:pt x="571085" y="178360"/>
                      </a:lnTo>
                      <a:cubicBezTo>
                        <a:pt x="571085" y="179820"/>
                        <a:pt x="569881" y="181023"/>
                        <a:pt x="568418" y="181023"/>
                      </a:cubicBezTo>
                      <a:lnTo>
                        <a:pt x="548717" y="181023"/>
                      </a:lnTo>
                      <a:cubicBezTo>
                        <a:pt x="547168" y="181023"/>
                        <a:pt x="545964" y="179820"/>
                        <a:pt x="545964" y="178360"/>
                      </a:cubicBezTo>
                      <a:lnTo>
                        <a:pt x="545964" y="143056"/>
                      </a:lnTo>
                      <a:cubicBezTo>
                        <a:pt x="545964" y="141510"/>
                        <a:pt x="547168" y="140307"/>
                        <a:pt x="548717" y="140307"/>
                      </a:cubicBezTo>
                      <a:close/>
                      <a:moveTo>
                        <a:pt x="502340" y="140307"/>
                      </a:moveTo>
                      <a:lnTo>
                        <a:pt x="522127" y="140307"/>
                      </a:lnTo>
                      <a:cubicBezTo>
                        <a:pt x="523590" y="140307"/>
                        <a:pt x="524794" y="141510"/>
                        <a:pt x="524794" y="143056"/>
                      </a:cubicBezTo>
                      <a:lnTo>
                        <a:pt x="524794" y="178360"/>
                      </a:lnTo>
                      <a:cubicBezTo>
                        <a:pt x="524794" y="179820"/>
                        <a:pt x="523590" y="181023"/>
                        <a:pt x="522127" y="181023"/>
                      </a:cubicBezTo>
                      <a:lnTo>
                        <a:pt x="502340" y="181023"/>
                      </a:lnTo>
                      <a:cubicBezTo>
                        <a:pt x="500877" y="181023"/>
                        <a:pt x="499673" y="179820"/>
                        <a:pt x="499673" y="178360"/>
                      </a:cubicBezTo>
                      <a:lnTo>
                        <a:pt x="499673" y="143056"/>
                      </a:lnTo>
                      <a:cubicBezTo>
                        <a:pt x="499673" y="141510"/>
                        <a:pt x="500877" y="140307"/>
                        <a:pt x="502340" y="140307"/>
                      </a:cubicBezTo>
                      <a:close/>
                      <a:moveTo>
                        <a:pt x="456050" y="140307"/>
                      </a:moveTo>
                      <a:lnTo>
                        <a:pt x="475751" y="140307"/>
                      </a:lnTo>
                      <a:cubicBezTo>
                        <a:pt x="477300" y="140307"/>
                        <a:pt x="478504" y="141510"/>
                        <a:pt x="478504" y="143056"/>
                      </a:cubicBezTo>
                      <a:lnTo>
                        <a:pt x="478504" y="178360"/>
                      </a:lnTo>
                      <a:cubicBezTo>
                        <a:pt x="478504" y="179820"/>
                        <a:pt x="477300" y="181023"/>
                        <a:pt x="475751" y="181023"/>
                      </a:cubicBezTo>
                      <a:lnTo>
                        <a:pt x="456050" y="181023"/>
                      </a:lnTo>
                      <a:cubicBezTo>
                        <a:pt x="454587" y="181023"/>
                        <a:pt x="453383" y="179820"/>
                        <a:pt x="453383" y="178360"/>
                      </a:cubicBezTo>
                      <a:lnTo>
                        <a:pt x="453383" y="143056"/>
                      </a:lnTo>
                      <a:cubicBezTo>
                        <a:pt x="453383" y="141510"/>
                        <a:pt x="454587" y="140307"/>
                        <a:pt x="456050" y="140307"/>
                      </a:cubicBezTo>
                      <a:close/>
                      <a:moveTo>
                        <a:pt x="409761" y="140307"/>
                      </a:moveTo>
                      <a:lnTo>
                        <a:pt x="429474" y="140307"/>
                      </a:lnTo>
                      <a:cubicBezTo>
                        <a:pt x="430938" y="140307"/>
                        <a:pt x="432143" y="141510"/>
                        <a:pt x="432143" y="143056"/>
                      </a:cubicBezTo>
                      <a:lnTo>
                        <a:pt x="432143" y="178360"/>
                      </a:lnTo>
                      <a:cubicBezTo>
                        <a:pt x="432143" y="179820"/>
                        <a:pt x="430938" y="181023"/>
                        <a:pt x="429474" y="181023"/>
                      </a:cubicBezTo>
                      <a:lnTo>
                        <a:pt x="409761" y="181023"/>
                      </a:lnTo>
                      <a:cubicBezTo>
                        <a:pt x="408297" y="181023"/>
                        <a:pt x="407092" y="179820"/>
                        <a:pt x="407092" y="178360"/>
                      </a:cubicBezTo>
                      <a:lnTo>
                        <a:pt x="407092" y="143056"/>
                      </a:lnTo>
                      <a:cubicBezTo>
                        <a:pt x="407092" y="141510"/>
                        <a:pt x="408297" y="140307"/>
                        <a:pt x="409761" y="140307"/>
                      </a:cubicBezTo>
                      <a:close/>
                      <a:moveTo>
                        <a:pt x="177599" y="140307"/>
                      </a:moveTo>
                      <a:lnTo>
                        <a:pt x="197300" y="140307"/>
                      </a:lnTo>
                      <a:cubicBezTo>
                        <a:pt x="198849" y="140307"/>
                        <a:pt x="200053" y="141510"/>
                        <a:pt x="200053" y="143056"/>
                      </a:cubicBezTo>
                      <a:lnTo>
                        <a:pt x="200053" y="178360"/>
                      </a:lnTo>
                      <a:cubicBezTo>
                        <a:pt x="200053" y="179820"/>
                        <a:pt x="198849" y="181023"/>
                        <a:pt x="197300" y="181023"/>
                      </a:cubicBezTo>
                      <a:lnTo>
                        <a:pt x="177599" y="181023"/>
                      </a:lnTo>
                      <a:cubicBezTo>
                        <a:pt x="176136" y="181023"/>
                        <a:pt x="174932" y="179820"/>
                        <a:pt x="174932" y="178360"/>
                      </a:cubicBezTo>
                      <a:lnTo>
                        <a:pt x="174932" y="143056"/>
                      </a:lnTo>
                      <a:cubicBezTo>
                        <a:pt x="174932" y="141510"/>
                        <a:pt x="176136" y="140307"/>
                        <a:pt x="177599" y="140307"/>
                      </a:cubicBezTo>
                      <a:close/>
                      <a:moveTo>
                        <a:pt x="131310" y="140307"/>
                      </a:moveTo>
                      <a:lnTo>
                        <a:pt x="151023" y="140307"/>
                      </a:lnTo>
                      <a:cubicBezTo>
                        <a:pt x="152487" y="140307"/>
                        <a:pt x="153692" y="141510"/>
                        <a:pt x="153692" y="143056"/>
                      </a:cubicBezTo>
                      <a:lnTo>
                        <a:pt x="153692" y="178360"/>
                      </a:lnTo>
                      <a:cubicBezTo>
                        <a:pt x="153692" y="179820"/>
                        <a:pt x="152487" y="181023"/>
                        <a:pt x="151023" y="181023"/>
                      </a:cubicBezTo>
                      <a:lnTo>
                        <a:pt x="131310" y="181023"/>
                      </a:lnTo>
                      <a:cubicBezTo>
                        <a:pt x="129846" y="181023"/>
                        <a:pt x="128641" y="179820"/>
                        <a:pt x="128641" y="178360"/>
                      </a:cubicBezTo>
                      <a:lnTo>
                        <a:pt x="128641" y="143056"/>
                      </a:lnTo>
                      <a:cubicBezTo>
                        <a:pt x="128641" y="141510"/>
                        <a:pt x="129846" y="140307"/>
                        <a:pt x="131310" y="140307"/>
                      </a:cubicBezTo>
                      <a:close/>
                      <a:moveTo>
                        <a:pt x="85019" y="140307"/>
                      </a:moveTo>
                      <a:lnTo>
                        <a:pt x="104732" y="140307"/>
                      </a:lnTo>
                      <a:cubicBezTo>
                        <a:pt x="106196" y="140307"/>
                        <a:pt x="107401" y="141510"/>
                        <a:pt x="107401" y="143056"/>
                      </a:cubicBezTo>
                      <a:lnTo>
                        <a:pt x="107401" y="178360"/>
                      </a:lnTo>
                      <a:cubicBezTo>
                        <a:pt x="107401" y="179820"/>
                        <a:pt x="106196" y="181023"/>
                        <a:pt x="104732" y="181023"/>
                      </a:cubicBezTo>
                      <a:lnTo>
                        <a:pt x="85019" y="181023"/>
                      </a:lnTo>
                      <a:cubicBezTo>
                        <a:pt x="83555" y="181023"/>
                        <a:pt x="82350" y="179820"/>
                        <a:pt x="82350" y="178360"/>
                      </a:cubicBezTo>
                      <a:lnTo>
                        <a:pt x="82350" y="143056"/>
                      </a:lnTo>
                      <a:cubicBezTo>
                        <a:pt x="82350" y="141510"/>
                        <a:pt x="83555" y="140307"/>
                        <a:pt x="85019" y="140307"/>
                      </a:cubicBezTo>
                      <a:close/>
                      <a:moveTo>
                        <a:pt x="38741" y="140307"/>
                      </a:moveTo>
                      <a:lnTo>
                        <a:pt x="58442" y="140307"/>
                      </a:lnTo>
                      <a:cubicBezTo>
                        <a:pt x="59905" y="140307"/>
                        <a:pt x="61109" y="141510"/>
                        <a:pt x="61109" y="143056"/>
                      </a:cubicBezTo>
                      <a:lnTo>
                        <a:pt x="61109" y="178360"/>
                      </a:lnTo>
                      <a:cubicBezTo>
                        <a:pt x="61109" y="179820"/>
                        <a:pt x="59905" y="181023"/>
                        <a:pt x="58442" y="181023"/>
                      </a:cubicBezTo>
                      <a:lnTo>
                        <a:pt x="38741" y="181023"/>
                      </a:lnTo>
                      <a:cubicBezTo>
                        <a:pt x="37192" y="181023"/>
                        <a:pt x="35988" y="179820"/>
                        <a:pt x="35988" y="178360"/>
                      </a:cubicBezTo>
                      <a:lnTo>
                        <a:pt x="35988" y="143056"/>
                      </a:lnTo>
                      <a:cubicBezTo>
                        <a:pt x="35988" y="141510"/>
                        <a:pt x="37192" y="140307"/>
                        <a:pt x="38741" y="140307"/>
                      </a:cubicBezTo>
                      <a:close/>
                      <a:moveTo>
                        <a:pt x="389660" y="120867"/>
                      </a:moveTo>
                      <a:lnTo>
                        <a:pt x="389660" y="281035"/>
                      </a:lnTo>
                      <a:lnTo>
                        <a:pt x="588576" y="281035"/>
                      </a:lnTo>
                      <a:lnTo>
                        <a:pt x="588576" y="120867"/>
                      </a:lnTo>
                      <a:close/>
                      <a:moveTo>
                        <a:pt x="371076" y="120867"/>
                      </a:moveTo>
                      <a:lnTo>
                        <a:pt x="371076" y="281035"/>
                      </a:lnTo>
                      <a:lnTo>
                        <a:pt x="384239" y="281035"/>
                      </a:lnTo>
                      <a:lnTo>
                        <a:pt x="384239" y="120867"/>
                      </a:lnTo>
                      <a:close/>
                      <a:moveTo>
                        <a:pt x="340447" y="120867"/>
                      </a:moveTo>
                      <a:lnTo>
                        <a:pt x="340447" y="281035"/>
                      </a:lnTo>
                      <a:lnTo>
                        <a:pt x="365741" y="281035"/>
                      </a:lnTo>
                      <a:lnTo>
                        <a:pt x="365741" y="120867"/>
                      </a:lnTo>
                      <a:close/>
                      <a:moveTo>
                        <a:pt x="321949" y="120867"/>
                      </a:moveTo>
                      <a:lnTo>
                        <a:pt x="321949" y="281035"/>
                      </a:lnTo>
                      <a:lnTo>
                        <a:pt x="335026" y="281035"/>
                      </a:lnTo>
                      <a:lnTo>
                        <a:pt x="335026" y="120867"/>
                      </a:lnTo>
                      <a:close/>
                      <a:moveTo>
                        <a:pt x="290545" y="120867"/>
                      </a:moveTo>
                      <a:lnTo>
                        <a:pt x="290545" y="281035"/>
                      </a:lnTo>
                      <a:lnTo>
                        <a:pt x="316528" y="281035"/>
                      </a:lnTo>
                      <a:lnTo>
                        <a:pt x="316528" y="120867"/>
                      </a:lnTo>
                      <a:close/>
                      <a:moveTo>
                        <a:pt x="272048" y="120867"/>
                      </a:moveTo>
                      <a:lnTo>
                        <a:pt x="272048" y="281035"/>
                      </a:lnTo>
                      <a:lnTo>
                        <a:pt x="285211" y="281035"/>
                      </a:lnTo>
                      <a:lnTo>
                        <a:pt x="285211" y="120867"/>
                      </a:lnTo>
                      <a:close/>
                      <a:moveTo>
                        <a:pt x="241419" y="120867"/>
                      </a:moveTo>
                      <a:lnTo>
                        <a:pt x="241419" y="281035"/>
                      </a:lnTo>
                      <a:lnTo>
                        <a:pt x="266627" y="281035"/>
                      </a:lnTo>
                      <a:lnTo>
                        <a:pt x="266627" y="120867"/>
                      </a:lnTo>
                      <a:close/>
                      <a:moveTo>
                        <a:pt x="222835" y="120867"/>
                      </a:moveTo>
                      <a:lnTo>
                        <a:pt x="222835" y="281035"/>
                      </a:lnTo>
                      <a:lnTo>
                        <a:pt x="235998" y="281035"/>
                      </a:lnTo>
                      <a:lnTo>
                        <a:pt x="235998" y="120867"/>
                      </a:lnTo>
                      <a:close/>
                      <a:moveTo>
                        <a:pt x="18498" y="120867"/>
                      </a:moveTo>
                      <a:lnTo>
                        <a:pt x="18498" y="281035"/>
                      </a:lnTo>
                      <a:lnTo>
                        <a:pt x="217500" y="281035"/>
                      </a:lnTo>
                      <a:lnTo>
                        <a:pt x="217500" y="120867"/>
                      </a:lnTo>
                      <a:close/>
                      <a:moveTo>
                        <a:pt x="389660" y="110126"/>
                      </a:moveTo>
                      <a:lnTo>
                        <a:pt x="389660" y="115454"/>
                      </a:lnTo>
                      <a:lnTo>
                        <a:pt x="591243" y="115454"/>
                      </a:lnTo>
                      <a:lnTo>
                        <a:pt x="601740" y="115454"/>
                      </a:lnTo>
                      <a:lnTo>
                        <a:pt x="601740" y="110126"/>
                      </a:lnTo>
                      <a:lnTo>
                        <a:pt x="591243" y="110126"/>
                      </a:lnTo>
                      <a:close/>
                      <a:moveTo>
                        <a:pt x="5420" y="110126"/>
                      </a:moveTo>
                      <a:lnTo>
                        <a:pt x="5420" y="115454"/>
                      </a:lnTo>
                      <a:lnTo>
                        <a:pt x="15831" y="115454"/>
                      </a:lnTo>
                      <a:lnTo>
                        <a:pt x="217500" y="115454"/>
                      </a:lnTo>
                      <a:lnTo>
                        <a:pt x="217500" y="110126"/>
                      </a:lnTo>
                      <a:lnTo>
                        <a:pt x="15831" y="110126"/>
                      </a:lnTo>
                      <a:close/>
                      <a:moveTo>
                        <a:pt x="222835" y="107462"/>
                      </a:moveTo>
                      <a:lnTo>
                        <a:pt x="222835" y="115454"/>
                      </a:lnTo>
                      <a:lnTo>
                        <a:pt x="238665" y="115454"/>
                      </a:lnTo>
                      <a:lnTo>
                        <a:pt x="269380" y="115454"/>
                      </a:lnTo>
                      <a:lnTo>
                        <a:pt x="287878" y="115454"/>
                      </a:lnTo>
                      <a:lnTo>
                        <a:pt x="319196" y="115454"/>
                      </a:lnTo>
                      <a:lnTo>
                        <a:pt x="337779" y="115454"/>
                      </a:lnTo>
                      <a:lnTo>
                        <a:pt x="368408" y="115454"/>
                      </a:lnTo>
                      <a:lnTo>
                        <a:pt x="384239" y="115454"/>
                      </a:lnTo>
                      <a:lnTo>
                        <a:pt x="384239" y="107462"/>
                      </a:lnTo>
                      <a:close/>
                      <a:moveTo>
                        <a:pt x="389660" y="89246"/>
                      </a:moveTo>
                      <a:lnTo>
                        <a:pt x="389660" y="104541"/>
                      </a:lnTo>
                      <a:cubicBezTo>
                        <a:pt x="389660" y="104627"/>
                        <a:pt x="389660" y="104627"/>
                        <a:pt x="389660" y="104713"/>
                      </a:cubicBezTo>
                      <a:lnTo>
                        <a:pt x="588576" y="104713"/>
                      </a:lnTo>
                      <a:lnTo>
                        <a:pt x="588576" y="89246"/>
                      </a:lnTo>
                      <a:lnTo>
                        <a:pt x="432936" y="89246"/>
                      </a:lnTo>
                      <a:lnTo>
                        <a:pt x="406695" y="89246"/>
                      </a:lnTo>
                      <a:close/>
                      <a:moveTo>
                        <a:pt x="18498" y="89246"/>
                      </a:moveTo>
                      <a:lnTo>
                        <a:pt x="18498" y="104713"/>
                      </a:lnTo>
                      <a:lnTo>
                        <a:pt x="217500" y="104713"/>
                      </a:lnTo>
                      <a:lnTo>
                        <a:pt x="217500" y="89246"/>
                      </a:lnTo>
                      <a:lnTo>
                        <a:pt x="200465" y="89246"/>
                      </a:lnTo>
                      <a:lnTo>
                        <a:pt x="174138" y="89246"/>
                      </a:lnTo>
                      <a:close/>
                      <a:moveTo>
                        <a:pt x="303537" y="71287"/>
                      </a:moveTo>
                      <a:lnTo>
                        <a:pt x="233073" y="102049"/>
                      </a:lnTo>
                      <a:lnTo>
                        <a:pt x="374087" y="102049"/>
                      </a:lnTo>
                      <a:close/>
                      <a:moveTo>
                        <a:pt x="311624" y="68967"/>
                      </a:moveTo>
                      <a:lnTo>
                        <a:pt x="384239" y="100674"/>
                      </a:lnTo>
                      <a:lnTo>
                        <a:pt x="384239" y="86582"/>
                      </a:lnTo>
                      <a:lnTo>
                        <a:pt x="384239" y="68967"/>
                      </a:lnTo>
                      <a:close/>
                      <a:moveTo>
                        <a:pt x="222835" y="68967"/>
                      </a:moveTo>
                      <a:lnTo>
                        <a:pt x="222835" y="86582"/>
                      </a:lnTo>
                      <a:lnTo>
                        <a:pt x="222835" y="100674"/>
                      </a:lnTo>
                      <a:lnTo>
                        <a:pt x="295449" y="68967"/>
                      </a:lnTo>
                      <a:close/>
                      <a:moveTo>
                        <a:pt x="409362" y="54617"/>
                      </a:moveTo>
                      <a:lnTo>
                        <a:pt x="409362" y="83833"/>
                      </a:lnTo>
                      <a:lnTo>
                        <a:pt x="430269" y="83833"/>
                      </a:lnTo>
                      <a:lnTo>
                        <a:pt x="430269" y="54617"/>
                      </a:lnTo>
                      <a:close/>
                      <a:moveTo>
                        <a:pt x="176891" y="54617"/>
                      </a:moveTo>
                      <a:lnTo>
                        <a:pt x="176891" y="83833"/>
                      </a:lnTo>
                      <a:lnTo>
                        <a:pt x="197798" y="83833"/>
                      </a:lnTo>
                      <a:lnTo>
                        <a:pt x="197798" y="54617"/>
                      </a:lnTo>
                      <a:close/>
                      <a:moveTo>
                        <a:pt x="306204" y="7100"/>
                      </a:moveTo>
                      <a:lnTo>
                        <a:pt x="306204" y="14404"/>
                      </a:lnTo>
                      <a:lnTo>
                        <a:pt x="313345" y="10795"/>
                      </a:lnTo>
                      <a:close/>
                      <a:moveTo>
                        <a:pt x="304741" y="312"/>
                      </a:moveTo>
                      <a:lnTo>
                        <a:pt x="320486" y="8389"/>
                      </a:lnTo>
                      <a:cubicBezTo>
                        <a:pt x="320572" y="8475"/>
                        <a:pt x="320658" y="8475"/>
                        <a:pt x="320744" y="8561"/>
                      </a:cubicBezTo>
                      <a:cubicBezTo>
                        <a:pt x="320830" y="8561"/>
                        <a:pt x="320916" y="8647"/>
                        <a:pt x="320916" y="8647"/>
                      </a:cubicBezTo>
                      <a:cubicBezTo>
                        <a:pt x="321002" y="8732"/>
                        <a:pt x="321088" y="8818"/>
                        <a:pt x="321088" y="8818"/>
                      </a:cubicBezTo>
                      <a:cubicBezTo>
                        <a:pt x="321174" y="8904"/>
                        <a:pt x="321260" y="8990"/>
                        <a:pt x="321346" y="9076"/>
                      </a:cubicBezTo>
                      <a:cubicBezTo>
                        <a:pt x="321346" y="9076"/>
                        <a:pt x="321346" y="9162"/>
                        <a:pt x="321433" y="9248"/>
                      </a:cubicBezTo>
                      <a:cubicBezTo>
                        <a:pt x="321519" y="9334"/>
                        <a:pt x="321519" y="9420"/>
                        <a:pt x="321605" y="9506"/>
                      </a:cubicBezTo>
                      <a:cubicBezTo>
                        <a:pt x="321691" y="9592"/>
                        <a:pt x="321691" y="9678"/>
                        <a:pt x="321691" y="9678"/>
                      </a:cubicBezTo>
                      <a:cubicBezTo>
                        <a:pt x="321777" y="9764"/>
                        <a:pt x="321777" y="9850"/>
                        <a:pt x="321777" y="10021"/>
                      </a:cubicBezTo>
                      <a:cubicBezTo>
                        <a:pt x="321863" y="10107"/>
                        <a:pt x="321863" y="10193"/>
                        <a:pt x="321863" y="10279"/>
                      </a:cubicBezTo>
                      <a:cubicBezTo>
                        <a:pt x="321863" y="10365"/>
                        <a:pt x="321863" y="10365"/>
                        <a:pt x="321949" y="10537"/>
                      </a:cubicBezTo>
                      <a:cubicBezTo>
                        <a:pt x="321949" y="10623"/>
                        <a:pt x="321949" y="10709"/>
                        <a:pt x="321949" y="10795"/>
                      </a:cubicBezTo>
                      <a:cubicBezTo>
                        <a:pt x="321949" y="10881"/>
                        <a:pt x="321949" y="10967"/>
                        <a:pt x="321949" y="11052"/>
                      </a:cubicBezTo>
                      <a:cubicBezTo>
                        <a:pt x="321863" y="11138"/>
                        <a:pt x="321863" y="11224"/>
                        <a:pt x="321863" y="11310"/>
                      </a:cubicBezTo>
                      <a:cubicBezTo>
                        <a:pt x="321863" y="11396"/>
                        <a:pt x="321863" y="11482"/>
                        <a:pt x="321777" y="11568"/>
                      </a:cubicBezTo>
                      <a:cubicBezTo>
                        <a:pt x="321777" y="11654"/>
                        <a:pt x="321691" y="11740"/>
                        <a:pt x="321691" y="11826"/>
                      </a:cubicBezTo>
                      <a:cubicBezTo>
                        <a:pt x="321691" y="11912"/>
                        <a:pt x="321691" y="11912"/>
                        <a:pt x="321605" y="11998"/>
                      </a:cubicBezTo>
                      <a:cubicBezTo>
                        <a:pt x="321519" y="12084"/>
                        <a:pt x="321519" y="12170"/>
                        <a:pt x="321433" y="12255"/>
                      </a:cubicBezTo>
                      <a:cubicBezTo>
                        <a:pt x="321346" y="12341"/>
                        <a:pt x="321346" y="12427"/>
                        <a:pt x="321346" y="12427"/>
                      </a:cubicBezTo>
                      <a:cubicBezTo>
                        <a:pt x="321260" y="12513"/>
                        <a:pt x="321174" y="12599"/>
                        <a:pt x="321088" y="12685"/>
                      </a:cubicBezTo>
                      <a:cubicBezTo>
                        <a:pt x="321088" y="12685"/>
                        <a:pt x="321002" y="12771"/>
                        <a:pt x="320916" y="12857"/>
                      </a:cubicBezTo>
                      <a:cubicBezTo>
                        <a:pt x="320916" y="12857"/>
                        <a:pt x="320830" y="12943"/>
                        <a:pt x="320744" y="12943"/>
                      </a:cubicBezTo>
                      <a:cubicBezTo>
                        <a:pt x="320658" y="13029"/>
                        <a:pt x="320572" y="13115"/>
                        <a:pt x="320486" y="13115"/>
                      </a:cubicBezTo>
                      <a:lnTo>
                        <a:pt x="306204" y="20419"/>
                      </a:lnTo>
                      <a:lnTo>
                        <a:pt x="306204" y="63554"/>
                      </a:lnTo>
                      <a:lnTo>
                        <a:pt x="386906" y="63554"/>
                      </a:lnTo>
                      <a:cubicBezTo>
                        <a:pt x="388455" y="63554"/>
                        <a:pt x="389660" y="64757"/>
                        <a:pt x="389660" y="66218"/>
                      </a:cubicBezTo>
                      <a:lnTo>
                        <a:pt x="389660" y="83833"/>
                      </a:lnTo>
                      <a:lnTo>
                        <a:pt x="403942" y="83833"/>
                      </a:lnTo>
                      <a:lnTo>
                        <a:pt x="403942" y="51954"/>
                      </a:lnTo>
                      <a:cubicBezTo>
                        <a:pt x="403942" y="50407"/>
                        <a:pt x="405146" y="49204"/>
                        <a:pt x="406695" y="49204"/>
                      </a:cubicBezTo>
                      <a:lnTo>
                        <a:pt x="417105" y="49204"/>
                      </a:lnTo>
                      <a:lnTo>
                        <a:pt x="417105" y="37604"/>
                      </a:lnTo>
                      <a:cubicBezTo>
                        <a:pt x="417105" y="36143"/>
                        <a:pt x="418310" y="34940"/>
                        <a:pt x="419772" y="34940"/>
                      </a:cubicBezTo>
                      <a:cubicBezTo>
                        <a:pt x="421321" y="34940"/>
                        <a:pt x="422526" y="36143"/>
                        <a:pt x="422526" y="37604"/>
                      </a:cubicBezTo>
                      <a:lnTo>
                        <a:pt x="422526" y="49204"/>
                      </a:lnTo>
                      <a:lnTo>
                        <a:pt x="432936" y="49204"/>
                      </a:lnTo>
                      <a:cubicBezTo>
                        <a:pt x="434399" y="49204"/>
                        <a:pt x="435603" y="50407"/>
                        <a:pt x="435603" y="51954"/>
                      </a:cubicBezTo>
                      <a:lnTo>
                        <a:pt x="435603" y="83833"/>
                      </a:lnTo>
                      <a:lnTo>
                        <a:pt x="591243" y="83833"/>
                      </a:lnTo>
                      <a:cubicBezTo>
                        <a:pt x="592792" y="83833"/>
                        <a:pt x="593997" y="85035"/>
                        <a:pt x="593997" y="86582"/>
                      </a:cubicBezTo>
                      <a:lnTo>
                        <a:pt x="593997" y="104713"/>
                      </a:lnTo>
                      <a:lnTo>
                        <a:pt x="604407" y="104713"/>
                      </a:lnTo>
                      <a:cubicBezTo>
                        <a:pt x="605870" y="104713"/>
                        <a:pt x="607074" y="105916"/>
                        <a:pt x="607074" y="107462"/>
                      </a:cubicBezTo>
                      <a:lnTo>
                        <a:pt x="607074" y="118203"/>
                      </a:lnTo>
                      <a:cubicBezTo>
                        <a:pt x="607074" y="119664"/>
                        <a:pt x="605870" y="120867"/>
                        <a:pt x="604407" y="120867"/>
                      </a:cubicBezTo>
                      <a:lnTo>
                        <a:pt x="593997" y="120867"/>
                      </a:lnTo>
                      <a:lnTo>
                        <a:pt x="593997" y="283784"/>
                      </a:lnTo>
                      <a:cubicBezTo>
                        <a:pt x="593997" y="285245"/>
                        <a:pt x="592792" y="286448"/>
                        <a:pt x="591243" y="286448"/>
                      </a:cubicBezTo>
                      <a:lnTo>
                        <a:pt x="386906" y="286448"/>
                      </a:lnTo>
                      <a:lnTo>
                        <a:pt x="368408" y="286448"/>
                      </a:lnTo>
                      <a:lnTo>
                        <a:pt x="337779" y="286448"/>
                      </a:lnTo>
                      <a:lnTo>
                        <a:pt x="319196" y="286448"/>
                      </a:lnTo>
                      <a:lnTo>
                        <a:pt x="287878" y="286448"/>
                      </a:lnTo>
                      <a:lnTo>
                        <a:pt x="269380" y="286448"/>
                      </a:lnTo>
                      <a:lnTo>
                        <a:pt x="238665" y="286448"/>
                      </a:lnTo>
                      <a:lnTo>
                        <a:pt x="220167" y="286448"/>
                      </a:lnTo>
                      <a:lnTo>
                        <a:pt x="15831" y="286448"/>
                      </a:lnTo>
                      <a:cubicBezTo>
                        <a:pt x="14368" y="286448"/>
                        <a:pt x="13164" y="285245"/>
                        <a:pt x="13164" y="283784"/>
                      </a:cubicBezTo>
                      <a:lnTo>
                        <a:pt x="13164" y="120867"/>
                      </a:lnTo>
                      <a:lnTo>
                        <a:pt x="2667" y="120867"/>
                      </a:lnTo>
                      <a:cubicBezTo>
                        <a:pt x="1204" y="120867"/>
                        <a:pt x="0" y="119664"/>
                        <a:pt x="0" y="118203"/>
                      </a:cubicBezTo>
                      <a:lnTo>
                        <a:pt x="0" y="107462"/>
                      </a:lnTo>
                      <a:cubicBezTo>
                        <a:pt x="0" y="105916"/>
                        <a:pt x="1204" y="104713"/>
                        <a:pt x="2667" y="104713"/>
                      </a:cubicBezTo>
                      <a:lnTo>
                        <a:pt x="13164" y="104713"/>
                      </a:lnTo>
                      <a:lnTo>
                        <a:pt x="13164" y="86582"/>
                      </a:lnTo>
                      <a:cubicBezTo>
                        <a:pt x="13164" y="85035"/>
                        <a:pt x="14368" y="83833"/>
                        <a:pt x="15831" y="83833"/>
                      </a:cubicBezTo>
                      <a:lnTo>
                        <a:pt x="171471" y="83833"/>
                      </a:lnTo>
                      <a:lnTo>
                        <a:pt x="171471" y="51954"/>
                      </a:lnTo>
                      <a:cubicBezTo>
                        <a:pt x="171471" y="50407"/>
                        <a:pt x="172675" y="49204"/>
                        <a:pt x="174138" y="49204"/>
                      </a:cubicBezTo>
                      <a:lnTo>
                        <a:pt x="184634" y="49204"/>
                      </a:lnTo>
                      <a:lnTo>
                        <a:pt x="184634" y="37604"/>
                      </a:lnTo>
                      <a:cubicBezTo>
                        <a:pt x="184634" y="36143"/>
                        <a:pt x="185839" y="34940"/>
                        <a:pt x="187302" y="34940"/>
                      </a:cubicBezTo>
                      <a:cubicBezTo>
                        <a:pt x="188764" y="34940"/>
                        <a:pt x="189969" y="36143"/>
                        <a:pt x="189969" y="37604"/>
                      </a:cubicBezTo>
                      <a:lnTo>
                        <a:pt x="189969" y="49204"/>
                      </a:lnTo>
                      <a:lnTo>
                        <a:pt x="200465" y="49204"/>
                      </a:lnTo>
                      <a:cubicBezTo>
                        <a:pt x="201928" y="49204"/>
                        <a:pt x="203132" y="50407"/>
                        <a:pt x="203132" y="51954"/>
                      </a:cubicBezTo>
                      <a:lnTo>
                        <a:pt x="203132" y="83833"/>
                      </a:lnTo>
                      <a:lnTo>
                        <a:pt x="217500" y="83833"/>
                      </a:lnTo>
                      <a:lnTo>
                        <a:pt x="217500" y="66218"/>
                      </a:lnTo>
                      <a:cubicBezTo>
                        <a:pt x="217500" y="64757"/>
                        <a:pt x="218705" y="63554"/>
                        <a:pt x="220167" y="63554"/>
                      </a:cubicBezTo>
                      <a:lnTo>
                        <a:pt x="300870" y="63554"/>
                      </a:lnTo>
                      <a:lnTo>
                        <a:pt x="300870" y="2718"/>
                      </a:lnTo>
                      <a:cubicBezTo>
                        <a:pt x="300870" y="1772"/>
                        <a:pt x="301386" y="913"/>
                        <a:pt x="302160" y="398"/>
                      </a:cubicBezTo>
                      <a:cubicBezTo>
                        <a:pt x="302935" y="-118"/>
                        <a:pt x="303967" y="-118"/>
                        <a:pt x="304741" y="312"/>
                      </a:cubicBezTo>
                      <a:close/>
                    </a:path>
                  </a:pathLst>
                </a:custGeom>
                <a:solidFill>
                  <a:srgbClr val="1E213D"/>
                </a:solidFill>
                <a:ln>
                  <a:noFill/>
                </a:ln>
              </p:spPr>
              <p:txBody>
                <a:bodyPr/>
                <a:lstStyle>
                  <a:defPPr/>
                </a:lstStyle>
                <a:p>
                  <a:pPr/>
                </a:p>
              </p:txBody>
            </p:sp>
            <p:sp>
              <p:nvSpPr>
                <p:cNvPr id="55" name="文本框 54"/>
                <p:cNvSpPr txBox="1"/>
                <p:nvPr/>
              </p:nvSpPr>
              <p:spPr>
                <a:xfrm>
                  <a:off x="5370785" y="2457337"/>
                  <a:ext cx="1450430" cy="479435"/>
                </a:xfrm>
                <a:prstGeom prst="rect">
                  <a:avLst/>
                </a:prstGeom>
                <a:noFill/>
              </p:spPr>
              <p:txBody>
                <a:bodyPr wrap="square" rtlCol="0">
                  <a:spAutoFit/>
                </a:bodyPr>
                <a:lstStyle>
                  <a:defPPr/>
                </a:lstStyle>
                <a:p>
                  <a:pPr algn="dist"/>
                  <a:r>
                    <a:rPr lang="zh-CN" altLang="en-US" sz="1950" b="1">
                      <a:solidFill>
                        <a:srgbClr val="1E213D"/>
                      </a:solidFill>
                      <a:latin typeface="微软雅黑 Light" panose="020b0502040204020203" pitchFamily="34" charset="-122"/>
                      <a:ea typeface="微软雅黑 Light" panose="020b0502040204020203" pitchFamily="34" charset="-122"/>
                    </a:rPr>
                    <a:t>总统</a:t>
                  </a:r>
                  <a:endParaRPr lang="zh-CN" altLang="en-US" sz="1950" b="1">
                    <a:solidFill>
                      <a:srgbClr val="1E213D"/>
                    </a:solidFill>
                    <a:latin typeface="微软雅黑 Light" panose="020b0502040204020203" pitchFamily="34" charset="-122"/>
                    <a:ea typeface="微软雅黑 Light" panose="020b0502040204020203" pitchFamily="34" charset="-122"/>
                  </a:endParaRPr>
                </a:p>
              </p:txBody>
            </p:sp>
          </p:grpSp>
          <p:sp>
            <p:nvSpPr>
              <p:cNvPr id="56" name="文本框 55"/>
              <p:cNvSpPr txBox="1"/>
              <p:nvPr/>
            </p:nvSpPr>
            <p:spPr>
              <a:xfrm>
                <a:off x="5303849" y="2871550"/>
                <a:ext cx="1607163" cy="479435"/>
              </a:xfrm>
              <a:prstGeom prst="rect">
                <a:avLst/>
              </a:prstGeom>
              <a:noFill/>
            </p:spPr>
            <p:txBody>
              <a:bodyPr wrap="square" rtlCol="0">
                <a:spAutoFit/>
              </a:bodyPr>
              <a:lstStyle>
                <a:defPPr/>
              </a:lstStyle>
              <a:p>
                <a:pPr algn="ctr"/>
                <a:r>
                  <a:rPr lang="zh-CN" altLang="en-US" sz="1950">
                    <a:solidFill>
                      <a:srgbClr val="1E213D"/>
                    </a:solidFill>
                    <a:latin typeface="微软雅黑" panose="020b0503020204020204" charset="-122"/>
                    <a:ea typeface="微软雅黑" panose="020b0503020204020204" charset="-122"/>
                  </a:rPr>
                  <a:t>（行政权）</a:t>
                </a:r>
                <a:endParaRPr lang="zh-CN" altLang="en-US" sz="1950">
                  <a:solidFill>
                    <a:srgbClr val="1E213D"/>
                  </a:solidFill>
                  <a:latin typeface="微软雅黑" panose="020b0503020204020204" charset="-122"/>
                  <a:ea typeface="微软雅黑" panose="020b0503020204020204" charset="-122"/>
                </a:endParaRPr>
              </a:p>
            </p:txBody>
          </p:sp>
        </p:grpSp>
        <p:grpSp>
          <p:nvGrpSpPr>
            <p:cNvPr id="57" name="组合 56"/>
            <p:cNvGrpSpPr/>
            <p:nvPr/>
          </p:nvGrpSpPr>
          <p:grpSpPr>
            <a:xfrm>
              <a:off x="2001" y="7380"/>
              <a:ext cx="2531" cy="3137"/>
              <a:chOff x="1270474" y="4686533"/>
              <a:chExt cx="1607163" cy="1992249"/>
            </a:xfrm>
          </p:grpSpPr>
          <p:grpSp>
            <p:nvGrpSpPr>
              <p:cNvPr id="58" name="组合 57"/>
              <p:cNvGrpSpPr/>
              <p:nvPr/>
            </p:nvGrpSpPr>
            <p:grpSpPr>
              <a:xfrm>
                <a:off x="1527753" y="4686533"/>
                <a:ext cx="1092606" cy="1670911"/>
                <a:chOff x="1236656" y="4686533"/>
                <a:chExt cx="1092606" cy="1670911"/>
              </a:xfrm>
            </p:grpSpPr>
            <p:sp>
              <p:nvSpPr>
                <p:cNvPr id="59" name="capitol_223160"/>
                <p:cNvSpPr>
                  <a:spLocks noChangeAspect="1"/>
                </p:cNvSpPr>
                <p:nvPr/>
              </p:nvSpPr>
              <p:spPr bwMode="auto">
                <a:xfrm>
                  <a:off x="1236656" y="4686533"/>
                  <a:ext cx="1092606" cy="1109775"/>
                </a:xfrm>
                <a:custGeom>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 name="connsiteX103" fmla="*/ 373273 h 605239"/>
                    <a:gd name="connsiteY103" fmla="*/ 373273 h 605239"/>
                    <a:gd name="connsiteX104" fmla="*/ 373273 h 605239"/>
                    <a:gd name="connsiteY104" fmla="*/ 373273 h 605239"/>
                    <a:gd name="connsiteX105" fmla="*/ 373273 h 605239"/>
                    <a:gd name="connsiteY105" fmla="*/ 373273 h 605239"/>
                    <a:gd name="connsiteX106" fmla="*/ 373273 h 605239"/>
                    <a:gd name="connsiteY106" fmla="*/ 373273 h 605239"/>
                    <a:gd name="connsiteX107" fmla="*/ 373273 h 605239"/>
                    <a:gd name="connsiteY107" fmla="*/ 373273 h 605239"/>
                    <a:gd name="connsiteX108" fmla="*/ 373273 h 605239"/>
                    <a:gd name="connsiteY108" fmla="*/ 373273 h 605239"/>
                    <a:gd name="connsiteX109" fmla="*/ 373273 h 605239"/>
                    <a:gd name="connsiteY109" fmla="*/ 373273 h 605239"/>
                    <a:gd name="connsiteX110" fmla="*/ 373273 h 605239"/>
                    <a:gd name="connsiteY110" fmla="*/ 373273 h 605239"/>
                    <a:gd name="connsiteX111" fmla="*/ 373273 h 605239"/>
                    <a:gd name="connsiteY111" fmla="*/ 373273 h 605239"/>
                    <a:gd name="connsiteX112" fmla="*/ 373273 h 605239"/>
                    <a:gd name="connsiteY112" fmla="*/ 373273 h 605239"/>
                    <a:gd name="connsiteX113" fmla="*/ 373273 h 605239"/>
                    <a:gd name="connsiteY113" fmla="*/ 373273 h 605239"/>
                    <a:gd name="connsiteX114" fmla="*/ 373273 h 605239"/>
                    <a:gd name="connsiteY114" fmla="*/ 373273 h 605239"/>
                    <a:gd name="connsiteX115" fmla="*/ 373273 h 605239"/>
                    <a:gd name="connsiteY115" fmla="*/ 373273 h 605239"/>
                    <a:gd name="connsiteX116" fmla="*/ 373273 h 605239"/>
                    <a:gd name="connsiteY116" fmla="*/ 373273 h 605239"/>
                    <a:gd name="connsiteX117" fmla="*/ 373273 h 605239"/>
                    <a:gd name="connsiteY117" fmla="*/ 373273 h 605239"/>
                    <a:gd name="connsiteX118" fmla="*/ 373273 h 605239"/>
                    <a:gd name="connsiteY118" fmla="*/ 373273 h 605239"/>
                    <a:gd name="connsiteX119" fmla="*/ 373273 h 605239"/>
                    <a:gd name="connsiteY119" fmla="*/ 373273 h 605239"/>
                    <a:gd name="connsiteX120" fmla="*/ 373273 h 605239"/>
                    <a:gd name="connsiteY120" fmla="*/ 373273 h 605239"/>
                    <a:gd name="connsiteX121" fmla="*/ 373273 h 605239"/>
                    <a:gd name="connsiteY121" fmla="*/ 373273 h 605239"/>
                    <a:gd name="connsiteX122" fmla="*/ 373273 h 605239"/>
                    <a:gd name="connsiteY122" fmla="*/ 373273 h 605239"/>
                    <a:gd name="connsiteX123" fmla="*/ 373273 h 605239"/>
                    <a:gd name="connsiteY123" fmla="*/ 373273 h 605239"/>
                    <a:gd name="connsiteX124" fmla="*/ 373273 h 605239"/>
                    <a:gd name="connsiteY124" fmla="*/ 373273 h 605239"/>
                    <a:gd name="connsiteX125" fmla="*/ 373273 h 605239"/>
                    <a:gd name="connsiteY125" fmla="*/ 373273 h 605239"/>
                    <a:gd name="connsiteX126" fmla="*/ 373273 h 605239"/>
                    <a:gd name="connsiteY126" fmla="*/ 373273 h 605239"/>
                    <a:gd name="connsiteX127" fmla="*/ 373273 h 605239"/>
                    <a:gd name="connsiteY127" fmla="*/ 373273 h 605239"/>
                    <a:gd name="connsiteX128" fmla="*/ 373273 h 605239"/>
                    <a:gd name="connsiteY128" fmla="*/ 373273 h 605239"/>
                    <a:gd name="connsiteX129" fmla="*/ 373273 h 605239"/>
                    <a:gd name="connsiteY129" fmla="*/ 373273 h 605239"/>
                    <a:gd name="connsiteX130" fmla="*/ 373273 h 605239"/>
                    <a:gd name="connsiteY130" fmla="*/ 373273 h 605239"/>
                    <a:gd name="connsiteX131" fmla="*/ 373273 h 605239"/>
                    <a:gd name="connsiteY131" fmla="*/ 373273 h 605239"/>
                    <a:gd name="connsiteX132" fmla="*/ 373273 h 605239"/>
                    <a:gd name="connsiteY132" fmla="*/ 373273 h 605239"/>
                    <a:gd name="connsiteX133" fmla="*/ 373273 h 605239"/>
                    <a:gd name="connsiteY133" fmla="*/ 373273 h 605239"/>
                    <a:gd name="connsiteX134" fmla="*/ 373273 h 605239"/>
                    <a:gd name="connsiteY134" fmla="*/ 373273 h 605239"/>
                    <a:gd name="connsiteX135" fmla="*/ 373273 h 605239"/>
                    <a:gd name="connsiteY135" fmla="*/ 373273 h 605239"/>
                    <a:gd name="connsiteX136" fmla="*/ 373273 h 605239"/>
                    <a:gd name="connsiteY136" fmla="*/ 373273 h 605239"/>
                    <a:gd name="connsiteX137" fmla="*/ 373273 h 605239"/>
                    <a:gd name="connsiteY137" fmla="*/ 373273 h 605239"/>
                    <a:gd name="connsiteX138" fmla="*/ 373273 h 605239"/>
                    <a:gd name="connsiteY138" fmla="*/ 373273 h 605239"/>
                    <a:gd name="connsiteX139" fmla="*/ 373273 h 605239"/>
                    <a:gd name="connsiteY139" fmla="*/ 373273 h 605239"/>
                    <a:gd name="connsiteX140" fmla="*/ 373273 h 605239"/>
                    <a:gd name="connsiteY140" fmla="*/ 373273 h 605239"/>
                    <a:gd name="connsiteX141" fmla="*/ 373273 h 605239"/>
                    <a:gd name="connsiteY141" fmla="*/ 373273 h 605239"/>
                    <a:gd name="connsiteX142" fmla="*/ 373273 h 605239"/>
                    <a:gd name="connsiteY142" fmla="*/ 373273 h 605239"/>
                    <a:gd name="connsiteX143" fmla="*/ 373273 h 605239"/>
                    <a:gd name="connsiteY143" fmla="*/ 373273 h 605239"/>
                    <a:gd name="connsiteX144" fmla="*/ 373273 h 605239"/>
                    <a:gd name="connsiteY144" fmla="*/ 373273 h 605239"/>
                    <a:gd name="connsiteX145" fmla="*/ 373273 h 605239"/>
                    <a:gd name="connsiteY145" fmla="*/ 373273 h 605239"/>
                    <a:gd name="connsiteX146" fmla="*/ 373273 h 605239"/>
                    <a:gd name="connsiteY146" fmla="*/ 373273 h 605239"/>
                    <a:gd name="connsiteX147" fmla="*/ 373273 h 605239"/>
                    <a:gd name="connsiteY147" fmla="*/ 373273 h 605239"/>
                    <a:gd name="connsiteX148" fmla="*/ 373273 h 605239"/>
                    <a:gd name="connsiteY148" fmla="*/ 373273 h 605239"/>
                    <a:gd name="connsiteX149" fmla="*/ 373273 h 605239"/>
                    <a:gd name="connsiteY149" fmla="*/ 373273 h 605239"/>
                    <a:gd name="connsiteX150" fmla="*/ 373273 h 605239"/>
                    <a:gd name="connsiteY150" fmla="*/ 373273 h 605239"/>
                    <a:gd name="connsiteX151" fmla="*/ 373273 h 605239"/>
                    <a:gd name="connsiteY151" fmla="*/ 373273 h 605239"/>
                    <a:gd name="connsiteX152" fmla="*/ 373273 h 605239"/>
                    <a:gd name="connsiteY152" fmla="*/ 373273 h 605239"/>
                    <a:gd name="connsiteX153" fmla="*/ 373273 h 605239"/>
                    <a:gd name="connsiteY153" fmla="*/ 373273 h 605239"/>
                    <a:gd name="connsiteX154" fmla="*/ 373273 h 605239"/>
                    <a:gd name="connsiteY154" fmla="*/ 373273 h 605239"/>
                    <a:gd name="connsiteX155" fmla="*/ 373273 h 605239"/>
                    <a:gd name="connsiteY155" fmla="*/ 373273 h 605239"/>
                    <a:gd name="connsiteX156" fmla="*/ 373273 h 605239"/>
                    <a:gd name="connsiteY156" fmla="*/ 373273 h 605239"/>
                    <a:gd name="connsiteX157" fmla="*/ 373273 h 605239"/>
                    <a:gd name="connsiteY157" fmla="*/ 373273 h 605239"/>
                    <a:gd name="connsiteX158" fmla="*/ 373273 h 605239"/>
                    <a:gd name="connsiteY158" fmla="*/ 373273 h 605239"/>
                    <a:gd name="connsiteX159" fmla="*/ 373273 h 605239"/>
                    <a:gd name="connsiteY159" fmla="*/ 373273 h 605239"/>
                    <a:gd name="connsiteX160" fmla="*/ 373273 h 605239"/>
                    <a:gd name="connsiteY160" fmla="*/ 373273 h 605239"/>
                    <a:gd name="connsiteX161" fmla="*/ 373273 h 605239"/>
                    <a:gd name="connsiteY161" fmla="*/ 373273 h 605239"/>
                    <a:gd name="connsiteX162" fmla="*/ 373273 h 605239"/>
                    <a:gd name="connsiteY162" fmla="*/ 373273 h 605239"/>
                    <a:gd name="connsiteX163" fmla="*/ 373273 h 605239"/>
                    <a:gd name="connsiteY163" fmla="*/ 373273 h 605239"/>
                    <a:gd name="connsiteX164" fmla="*/ 373273 h 605239"/>
                    <a:gd name="connsiteY164" fmla="*/ 373273 h 605239"/>
                    <a:gd name="connsiteX165" fmla="*/ 373273 h 605239"/>
                    <a:gd name="connsiteY165" fmla="*/ 373273 h 605239"/>
                    <a:gd name="connsiteX166" fmla="*/ 373273 h 605239"/>
                    <a:gd name="connsiteY166" fmla="*/ 373273 h 605239"/>
                    <a:gd name="connsiteX167" fmla="*/ 373273 h 605239"/>
                    <a:gd name="connsiteY167" fmla="*/ 373273 h 605239"/>
                    <a:gd name="connsiteX168" fmla="*/ 373273 h 605239"/>
                    <a:gd name="connsiteY168" fmla="*/ 373273 h 605239"/>
                    <a:gd name="connsiteX169" fmla="*/ 373273 h 605239"/>
                    <a:gd name="connsiteY169" fmla="*/ 373273 h 605239"/>
                    <a:gd name="connsiteX170" fmla="*/ 373273 h 605239"/>
                    <a:gd name="connsiteY170" fmla="*/ 373273 h 605239"/>
                    <a:gd name="connsiteX171" fmla="*/ 373273 h 605239"/>
                    <a:gd name="connsiteY171" fmla="*/ 373273 h 605239"/>
                    <a:gd name="connsiteX172" fmla="*/ 373273 h 605239"/>
                    <a:gd name="connsiteY172" fmla="*/ 373273 h 605239"/>
                    <a:gd name="connsiteX173" fmla="*/ 373273 h 605239"/>
                    <a:gd name="connsiteY173" fmla="*/ 373273 h 605239"/>
                    <a:gd name="connsiteX174" fmla="*/ 373273 h 605239"/>
                    <a:gd name="connsiteY174" fmla="*/ 373273 h 605239"/>
                    <a:gd name="connsiteX175" fmla="*/ 373273 h 605239"/>
                    <a:gd name="connsiteY175" fmla="*/ 373273 h 605239"/>
                    <a:gd name="connsiteX176" fmla="*/ 373273 h 605239"/>
                    <a:gd name="connsiteY176" fmla="*/ 373273 h 605239"/>
                    <a:gd name="connsiteX177" fmla="*/ 373273 h 605239"/>
                    <a:gd name="connsiteY177" fmla="*/ 373273 h 605239"/>
                    <a:gd name="connsiteX178" fmla="*/ 373273 h 605239"/>
                    <a:gd name="connsiteY178" fmla="*/ 373273 h 605239"/>
                    <a:gd name="connsiteX179" fmla="*/ 373273 h 605239"/>
                    <a:gd name="connsiteY179" fmla="*/ 373273 h 605239"/>
                    <a:gd name="connsiteX180" fmla="*/ 373273 h 605239"/>
                    <a:gd name="connsiteY180" fmla="*/ 373273 h 605239"/>
                    <a:gd name="connsiteX181" fmla="*/ 373273 h 605239"/>
                    <a:gd name="connsiteY181" fmla="*/ 373273 h 605239"/>
                    <a:gd name="connsiteX182" fmla="*/ 373273 h 605239"/>
                    <a:gd name="connsiteY182" fmla="*/ 373273 h 605239"/>
                    <a:gd name="connsiteX183" fmla="*/ 373273 h 605239"/>
                    <a:gd name="connsiteY183" fmla="*/ 373273 h 605239"/>
                    <a:gd name="connsiteX184" fmla="*/ 373273 h 605239"/>
                    <a:gd name="connsiteY184" fmla="*/ 373273 h 605239"/>
                    <a:gd name="connsiteX185" fmla="*/ 373273 h 605239"/>
                    <a:gd name="connsiteY185" fmla="*/ 373273 h 605239"/>
                    <a:gd name="connsiteX186" fmla="*/ 373273 h 605239"/>
                    <a:gd name="connsiteY186" fmla="*/ 373273 h 605239"/>
                    <a:gd name="connsiteX187" fmla="*/ 373273 h 605239"/>
                    <a:gd name="connsiteY187" fmla="*/ 373273 h 605239"/>
                    <a:gd name="connsiteX188" fmla="*/ 373273 h 605239"/>
                    <a:gd name="connsiteY188" fmla="*/ 373273 h 605239"/>
                    <a:gd name="connsiteX189" fmla="*/ 373273 h 605239"/>
                    <a:gd name="connsiteY189" fmla="*/ 373273 h 605239"/>
                    <a:gd name="connsiteX190" fmla="*/ 373273 h 605239"/>
                    <a:gd name="connsiteY190" fmla="*/ 373273 h 605239"/>
                    <a:gd name="connsiteX191" fmla="*/ 373273 h 605239"/>
                    <a:gd name="connsiteY191" fmla="*/ 373273 h 605239"/>
                    <a:gd name="connsiteX192" fmla="*/ 373273 h 605239"/>
                    <a:gd name="connsiteY192" fmla="*/ 373273 h 605239"/>
                    <a:gd name="connsiteX193" fmla="*/ 373273 h 605239"/>
                    <a:gd name="connsiteY193" fmla="*/ 373273 h 605239"/>
                    <a:gd name="connsiteX194" fmla="*/ 373273 h 605239"/>
                    <a:gd name="connsiteY194" fmla="*/ 373273 h 605239"/>
                    <a:gd name="connsiteX195" fmla="*/ 373273 h 605239"/>
                    <a:gd name="connsiteY195" fmla="*/ 373273 h 605239"/>
                    <a:gd name="connsiteX196" fmla="*/ 373273 h 605239"/>
                    <a:gd name="connsiteY196" fmla="*/ 373273 h 605239"/>
                    <a:gd name="connsiteX197" fmla="*/ 373273 h 605239"/>
                    <a:gd name="connsiteY197" fmla="*/ 373273 h 605239"/>
                    <a:gd name="connsiteX198" fmla="*/ 373273 h 605239"/>
                    <a:gd name="connsiteY198" fmla="*/ 373273 h 605239"/>
                    <a:gd name="connsiteX199" fmla="*/ 373273 h 605239"/>
                    <a:gd name="connsiteY199" fmla="*/ 373273 h 605239"/>
                    <a:gd name="connsiteX200" fmla="*/ 373273 h 605239"/>
                    <a:gd name="connsiteY200" fmla="*/ 373273 h 605239"/>
                    <a:gd name="connsiteX201" fmla="*/ 373273 h 605239"/>
                    <a:gd name="connsiteY201" fmla="*/ 373273 h 605239"/>
                    <a:gd name="connsiteX202" fmla="*/ 373273 h 605239"/>
                    <a:gd name="connsiteY202" fmla="*/ 373273 h 605239"/>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Lst>
                  <a:rect l="l" t="t" r="r" b="b"/>
                  <a:pathLst>
                    <a:path w="597336" h="606722">
                      <a:moveTo>
                        <a:pt x="545779" y="524443"/>
                      </a:moveTo>
                      <a:cubicBezTo>
                        <a:pt x="552023" y="524443"/>
                        <a:pt x="556126" y="528530"/>
                        <a:pt x="556126" y="534749"/>
                      </a:cubicBezTo>
                      <a:lnTo>
                        <a:pt x="556126" y="565579"/>
                      </a:lnTo>
                      <a:cubicBezTo>
                        <a:pt x="556126" y="571709"/>
                        <a:pt x="552023" y="575885"/>
                        <a:pt x="545779" y="575885"/>
                      </a:cubicBezTo>
                      <a:cubicBezTo>
                        <a:pt x="539624" y="575885"/>
                        <a:pt x="535521" y="571709"/>
                        <a:pt x="535521" y="565579"/>
                      </a:cubicBezTo>
                      <a:lnTo>
                        <a:pt x="535521" y="534749"/>
                      </a:lnTo>
                      <a:cubicBezTo>
                        <a:pt x="535521" y="528530"/>
                        <a:pt x="539624" y="524443"/>
                        <a:pt x="545779" y="524443"/>
                      </a:cubicBezTo>
                      <a:close/>
                      <a:moveTo>
                        <a:pt x="504569" y="524443"/>
                      </a:moveTo>
                      <a:cubicBezTo>
                        <a:pt x="510813" y="524443"/>
                        <a:pt x="514916" y="528530"/>
                        <a:pt x="514916" y="534749"/>
                      </a:cubicBezTo>
                      <a:lnTo>
                        <a:pt x="514916" y="565579"/>
                      </a:lnTo>
                      <a:cubicBezTo>
                        <a:pt x="514916" y="571709"/>
                        <a:pt x="510813" y="575885"/>
                        <a:pt x="504569" y="575885"/>
                      </a:cubicBezTo>
                      <a:cubicBezTo>
                        <a:pt x="498414" y="575885"/>
                        <a:pt x="494311" y="571709"/>
                        <a:pt x="494311" y="565579"/>
                      </a:cubicBezTo>
                      <a:lnTo>
                        <a:pt x="494311" y="534749"/>
                      </a:lnTo>
                      <a:cubicBezTo>
                        <a:pt x="494311" y="528530"/>
                        <a:pt x="498414" y="524443"/>
                        <a:pt x="504569" y="524443"/>
                      </a:cubicBezTo>
                      <a:close/>
                      <a:moveTo>
                        <a:pt x="432575" y="524443"/>
                      </a:moveTo>
                      <a:cubicBezTo>
                        <a:pt x="438709" y="524443"/>
                        <a:pt x="442798" y="528530"/>
                        <a:pt x="442798" y="534749"/>
                      </a:cubicBezTo>
                      <a:lnTo>
                        <a:pt x="442798" y="565579"/>
                      </a:lnTo>
                      <a:cubicBezTo>
                        <a:pt x="442798" y="571709"/>
                        <a:pt x="438709" y="575885"/>
                        <a:pt x="432575" y="575885"/>
                      </a:cubicBezTo>
                      <a:cubicBezTo>
                        <a:pt x="426352" y="575885"/>
                        <a:pt x="422263" y="571709"/>
                        <a:pt x="422263" y="565579"/>
                      </a:cubicBezTo>
                      <a:lnTo>
                        <a:pt x="422263" y="534749"/>
                      </a:lnTo>
                      <a:cubicBezTo>
                        <a:pt x="422263" y="528530"/>
                        <a:pt x="426352" y="524443"/>
                        <a:pt x="432575" y="524443"/>
                      </a:cubicBezTo>
                      <a:close/>
                      <a:moveTo>
                        <a:pt x="164770" y="524443"/>
                      </a:moveTo>
                      <a:cubicBezTo>
                        <a:pt x="170987" y="524443"/>
                        <a:pt x="175073" y="528530"/>
                        <a:pt x="175073" y="534749"/>
                      </a:cubicBezTo>
                      <a:lnTo>
                        <a:pt x="175073" y="565579"/>
                      </a:lnTo>
                      <a:cubicBezTo>
                        <a:pt x="175073" y="571709"/>
                        <a:pt x="170987" y="575885"/>
                        <a:pt x="164770" y="575885"/>
                      </a:cubicBezTo>
                      <a:cubicBezTo>
                        <a:pt x="158642" y="575885"/>
                        <a:pt x="154468" y="571709"/>
                        <a:pt x="154468" y="565579"/>
                      </a:cubicBezTo>
                      <a:lnTo>
                        <a:pt x="154468" y="534749"/>
                      </a:lnTo>
                      <a:cubicBezTo>
                        <a:pt x="154468" y="528530"/>
                        <a:pt x="158642" y="524443"/>
                        <a:pt x="164770" y="524443"/>
                      </a:cubicBezTo>
                      <a:close/>
                      <a:moveTo>
                        <a:pt x="92652" y="524443"/>
                      </a:moveTo>
                      <a:cubicBezTo>
                        <a:pt x="98869" y="524443"/>
                        <a:pt x="102955" y="528530"/>
                        <a:pt x="102955" y="534749"/>
                      </a:cubicBezTo>
                      <a:lnTo>
                        <a:pt x="102955" y="565579"/>
                      </a:lnTo>
                      <a:cubicBezTo>
                        <a:pt x="102955" y="571709"/>
                        <a:pt x="98869" y="575885"/>
                        <a:pt x="92652" y="575885"/>
                      </a:cubicBezTo>
                      <a:cubicBezTo>
                        <a:pt x="86524" y="575885"/>
                        <a:pt x="82350" y="571709"/>
                        <a:pt x="82350" y="565579"/>
                      </a:cubicBezTo>
                      <a:lnTo>
                        <a:pt x="82350" y="534749"/>
                      </a:lnTo>
                      <a:cubicBezTo>
                        <a:pt x="82350" y="528530"/>
                        <a:pt x="86524" y="524443"/>
                        <a:pt x="92652" y="524443"/>
                      </a:cubicBezTo>
                      <a:close/>
                      <a:moveTo>
                        <a:pt x="51468" y="524443"/>
                      </a:moveTo>
                      <a:cubicBezTo>
                        <a:pt x="57712" y="524443"/>
                        <a:pt x="61815" y="528530"/>
                        <a:pt x="61815" y="534749"/>
                      </a:cubicBezTo>
                      <a:lnTo>
                        <a:pt x="61815" y="565579"/>
                      </a:lnTo>
                      <a:cubicBezTo>
                        <a:pt x="61815" y="571709"/>
                        <a:pt x="57712" y="575885"/>
                        <a:pt x="51468" y="575885"/>
                      </a:cubicBezTo>
                      <a:cubicBezTo>
                        <a:pt x="45313" y="575885"/>
                        <a:pt x="41210" y="571709"/>
                        <a:pt x="41210" y="565579"/>
                      </a:cubicBezTo>
                      <a:lnTo>
                        <a:pt x="41210" y="534749"/>
                      </a:lnTo>
                      <a:cubicBezTo>
                        <a:pt x="41210" y="528530"/>
                        <a:pt x="45313" y="524443"/>
                        <a:pt x="51468" y="524443"/>
                      </a:cubicBezTo>
                      <a:close/>
                      <a:moveTo>
                        <a:pt x="360457" y="442163"/>
                      </a:moveTo>
                      <a:cubicBezTo>
                        <a:pt x="366591" y="442163"/>
                        <a:pt x="370680" y="446339"/>
                        <a:pt x="370680" y="452470"/>
                      </a:cubicBezTo>
                      <a:lnTo>
                        <a:pt x="370680" y="565578"/>
                      </a:lnTo>
                      <a:cubicBezTo>
                        <a:pt x="370680" y="571709"/>
                        <a:pt x="366591" y="575885"/>
                        <a:pt x="360457" y="575885"/>
                      </a:cubicBezTo>
                      <a:cubicBezTo>
                        <a:pt x="354234" y="575885"/>
                        <a:pt x="350145" y="571709"/>
                        <a:pt x="350145" y="565578"/>
                      </a:cubicBezTo>
                      <a:lnTo>
                        <a:pt x="350145" y="452470"/>
                      </a:lnTo>
                      <a:cubicBezTo>
                        <a:pt x="350145" y="446339"/>
                        <a:pt x="354234" y="442163"/>
                        <a:pt x="360457" y="442163"/>
                      </a:cubicBezTo>
                      <a:close/>
                      <a:moveTo>
                        <a:pt x="319247" y="442163"/>
                      </a:moveTo>
                      <a:cubicBezTo>
                        <a:pt x="325381" y="442163"/>
                        <a:pt x="329470" y="446339"/>
                        <a:pt x="329470" y="452470"/>
                      </a:cubicBezTo>
                      <a:lnTo>
                        <a:pt x="329470" y="565578"/>
                      </a:lnTo>
                      <a:cubicBezTo>
                        <a:pt x="329470" y="571709"/>
                        <a:pt x="325381" y="575885"/>
                        <a:pt x="319247" y="575885"/>
                      </a:cubicBezTo>
                      <a:cubicBezTo>
                        <a:pt x="313024" y="575885"/>
                        <a:pt x="308935" y="571709"/>
                        <a:pt x="308935" y="565578"/>
                      </a:cubicBezTo>
                      <a:lnTo>
                        <a:pt x="308935" y="452470"/>
                      </a:lnTo>
                      <a:cubicBezTo>
                        <a:pt x="308935" y="446339"/>
                        <a:pt x="313024" y="442163"/>
                        <a:pt x="319247" y="442163"/>
                      </a:cubicBezTo>
                      <a:close/>
                      <a:moveTo>
                        <a:pt x="278063" y="442163"/>
                      </a:moveTo>
                      <a:cubicBezTo>
                        <a:pt x="284213" y="442163"/>
                        <a:pt x="288401" y="446339"/>
                        <a:pt x="288401" y="452470"/>
                      </a:cubicBezTo>
                      <a:lnTo>
                        <a:pt x="288401" y="565578"/>
                      </a:lnTo>
                      <a:cubicBezTo>
                        <a:pt x="288401" y="571709"/>
                        <a:pt x="284213" y="575885"/>
                        <a:pt x="278063" y="575885"/>
                      </a:cubicBezTo>
                      <a:cubicBezTo>
                        <a:pt x="271825" y="575885"/>
                        <a:pt x="267725" y="571709"/>
                        <a:pt x="267725" y="565578"/>
                      </a:cubicBezTo>
                      <a:lnTo>
                        <a:pt x="267725" y="452470"/>
                      </a:lnTo>
                      <a:cubicBezTo>
                        <a:pt x="267725" y="446339"/>
                        <a:pt x="271825" y="442163"/>
                        <a:pt x="278063" y="442163"/>
                      </a:cubicBezTo>
                      <a:close/>
                      <a:moveTo>
                        <a:pt x="236853" y="442163"/>
                      </a:moveTo>
                      <a:cubicBezTo>
                        <a:pt x="243091" y="442163"/>
                        <a:pt x="247191" y="446339"/>
                        <a:pt x="247191" y="452470"/>
                      </a:cubicBezTo>
                      <a:lnTo>
                        <a:pt x="247191" y="565578"/>
                      </a:lnTo>
                      <a:cubicBezTo>
                        <a:pt x="247191" y="571709"/>
                        <a:pt x="243091" y="575885"/>
                        <a:pt x="236853" y="575885"/>
                      </a:cubicBezTo>
                      <a:cubicBezTo>
                        <a:pt x="230703" y="575885"/>
                        <a:pt x="226515" y="571709"/>
                        <a:pt x="226515" y="565578"/>
                      </a:cubicBezTo>
                      <a:lnTo>
                        <a:pt x="226515" y="452470"/>
                      </a:lnTo>
                      <a:cubicBezTo>
                        <a:pt x="226515" y="446339"/>
                        <a:pt x="230703" y="442163"/>
                        <a:pt x="236853" y="442163"/>
                      </a:cubicBezTo>
                      <a:close/>
                      <a:moveTo>
                        <a:pt x="473703" y="421604"/>
                      </a:moveTo>
                      <a:lnTo>
                        <a:pt x="473703" y="586104"/>
                      </a:lnTo>
                      <a:lnTo>
                        <a:pt x="576686" y="586104"/>
                      </a:lnTo>
                      <a:lnTo>
                        <a:pt x="576686" y="421604"/>
                      </a:lnTo>
                      <a:close/>
                      <a:moveTo>
                        <a:pt x="411932" y="421604"/>
                      </a:moveTo>
                      <a:lnTo>
                        <a:pt x="411932" y="586104"/>
                      </a:lnTo>
                      <a:lnTo>
                        <a:pt x="453142" y="586104"/>
                      </a:lnTo>
                      <a:lnTo>
                        <a:pt x="453142" y="421604"/>
                      </a:lnTo>
                      <a:lnTo>
                        <a:pt x="442817" y="421604"/>
                      </a:lnTo>
                      <a:close/>
                      <a:moveTo>
                        <a:pt x="205965" y="421604"/>
                      </a:moveTo>
                      <a:lnTo>
                        <a:pt x="205965" y="586104"/>
                      </a:lnTo>
                      <a:lnTo>
                        <a:pt x="391371" y="586104"/>
                      </a:lnTo>
                      <a:lnTo>
                        <a:pt x="391371" y="421604"/>
                      </a:lnTo>
                      <a:close/>
                      <a:moveTo>
                        <a:pt x="144194" y="421604"/>
                      </a:moveTo>
                      <a:lnTo>
                        <a:pt x="144194" y="586104"/>
                      </a:lnTo>
                      <a:lnTo>
                        <a:pt x="185404" y="586104"/>
                      </a:lnTo>
                      <a:lnTo>
                        <a:pt x="185404" y="421604"/>
                      </a:lnTo>
                      <a:lnTo>
                        <a:pt x="154429" y="421604"/>
                      </a:lnTo>
                      <a:close/>
                      <a:moveTo>
                        <a:pt x="20561" y="421604"/>
                      </a:moveTo>
                      <a:lnTo>
                        <a:pt x="20561" y="586104"/>
                      </a:lnTo>
                      <a:lnTo>
                        <a:pt x="123544" y="586104"/>
                      </a:lnTo>
                      <a:lnTo>
                        <a:pt x="123544" y="421604"/>
                      </a:lnTo>
                      <a:close/>
                      <a:moveTo>
                        <a:pt x="411932" y="308471"/>
                      </a:moveTo>
                      <a:lnTo>
                        <a:pt x="411932" y="401075"/>
                      </a:lnTo>
                      <a:lnTo>
                        <a:pt x="432582" y="401075"/>
                      </a:lnTo>
                      <a:lnTo>
                        <a:pt x="432582" y="308471"/>
                      </a:lnTo>
                      <a:close/>
                      <a:moveTo>
                        <a:pt x="370721" y="308471"/>
                      </a:moveTo>
                      <a:lnTo>
                        <a:pt x="370721" y="401075"/>
                      </a:lnTo>
                      <a:lnTo>
                        <a:pt x="391371" y="401075"/>
                      </a:lnTo>
                      <a:lnTo>
                        <a:pt x="391371" y="308471"/>
                      </a:lnTo>
                      <a:close/>
                      <a:moveTo>
                        <a:pt x="329510" y="308471"/>
                      </a:moveTo>
                      <a:lnTo>
                        <a:pt x="329510" y="401075"/>
                      </a:lnTo>
                      <a:lnTo>
                        <a:pt x="350160" y="401075"/>
                      </a:lnTo>
                      <a:lnTo>
                        <a:pt x="350160" y="308471"/>
                      </a:lnTo>
                      <a:close/>
                      <a:moveTo>
                        <a:pt x="288388" y="308471"/>
                      </a:moveTo>
                      <a:lnTo>
                        <a:pt x="288388" y="401075"/>
                      </a:lnTo>
                      <a:lnTo>
                        <a:pt x="308949" y="401075"/>
                      </a:lnTo>
                      <a:lnTo>
                        <a:pt x="308949" y="308471"/>
                      </a:lnTo>
                      <a:close/>
                      <a:moveTo>
                        <a:pt x="247176" y="308471"/>
                      </a:moveTo>
                      <a:lnTo>
                        <a:pt x="247176" y="401075"/>
                      </a:lnTo>
                      <a:lnTo>
                        <a:pt x="267738" y="401075"/>
                      </a:lnTo>
                      <a:lnTo>
                        <a:pt x="267738" y="308471"/>
                      </a:lnTo>
                      <a:close/>
                      <a:moveTo>
                        <a:pt x="205965" y="308471"/>
                      </a:moveTo>
                      <a:lnTo>
                        <a:pt x="205965" y="401075"/>
                      </a:lnTo>
                      <a:lnTo>
                        <a:pt x="226526" y="401075"/>
                      </a:lnTo>
                      <a:lnTo>
                        <a:pt x="226526" y="308471"/>
                      </a:lnTo>
                      <a:close/>
                      <a:moveTo>
                        <a:pt x="164754" y="308471"/>
                      </a:moveTo>
                      <a:lnTo>
                        <a:pt x="164754" y="401075"/>
                      </a:lnTo>
                      <a:lnTo>
                        <a:pt x="185404" y="401075"/>
                      </a:lnTo>
                      <a:lnTo>
                        <a:pt x="185404" y="308471"/>
                      </a:lnTo>
                      <a:close/>
                      <a:moveTo>
                        <a:pt x="339808" y="217977"/>
                      </a:moveTo>
                      <a:cubicBezTo>
                        <a:pt x="346047" y="217977"/>
                        <a:pt x="350146" y="222070"/>
                        <a:pt x="350146" y="228297"/>
                      </a:cubicBezTo>
                      <a:lnTo>
                        <a:pt x="350146" y="259170"/>
                      </a:lnTo>
                      <a:cubicBezTo>
                        <a:pt x="350146" y="264330"/>
                        <a:pt x="346047" y="269490"/>
                        <a:pt x="339808" y="269490"/>
                      </a:cubicBezTo>
                      <a:cubicBezTo>
                        <a:pt x="333659" y="269490"/>
                        <a:pt x="329470" y="265308"/>
                        <a:pt x="329470" y="259170"/>
                      </a:cubicBezTo>
                      <a:lnTo>
                        <a:pt x="329470" y="228297"/>
                      </a:lnTo>
                      <a:cubicBezTo>
                        <a:pt x="329470" y="222070"/>
                        <a:pt x="333659" y="217977"/>
                        <a:pt x="339808" y="217977"/>
                      </a:cubicBezTo>
                      <a:close/>
                      <a:moveTo>
                        <a:pt x="298624" y="217977"/>
                      </a:moveTo>
                      <a:cubicBezTo>
                        <a:pt x="304847" y="217977"/>
                        <a:pt x="308936" y="222070"/>
                        <a:pt x="308936" y="228297"/>
                      </a:cubicBezTo>
                      <a:lnTo>
                        <a:pt x="308936" y="259170"/>
                      </a:lnTo>
                      <a:cubicBezTo>
                        <a:pt x="308936" y="264330"/>
                        <a:pt x="304847" y="269490"/>
                        <a:pt x="298624" y="269490"/>
                      </a:cubicBezTo>
                      <a:cubicBezTo>
                        <a:pt x="292490" y="269490"/>
                        <a:pt x="288401" y="265308"/>
                        <a:pt x="288401" y="259170"/>
                      </a:cubicBezTo>
                      <a:lnTo>
                        <a:pt x="288401" y="228297"/>
                      </a:lnTo>
                      <a:cubicBezTo>
                        <a:pt x="288401" y="222070"/>
                        <a:pt x="292490" y="217977"/>
                        <a:pt x="298624" y="217977"/>
                      </a:cubicBezTo>
                      <a:close/>
                      <a:moveTo>
                        <a:pt x="257503" y="217977"/>
                      </a:moveTo>
                      <a:cubicBezTo>
                        <a:pt x="263637" y="217977"/>
                        <a:pt x="267726" y="222070"/>
                        <a:pt x="267726" y="228297"/>
                      </a:cubicBezTo>
                      <a:lnTo>
                        <a:pt x="267726" y="259170"/>
                      </a:lnTo>
                      <a:cubicBezTo>
                        <a:pt x="267726" y="264330"/>
                        <a:pt x="263637" y="269490"/>
                        <a:pt x="257503" y="269490"/>
                      </a:cubicBezTo>
                      <a:cubicBezTo>
                        <a:pt x="251280" y="269490"/>
                        <a:pt x="247191" y="265308"/>
                        <a:pt x="247191" y="259170"/>
                      </a:cubicBezTo>
                      <a:lnTo>
                        <a:pt x="247191" y="228297"/>
                      </a:lnTo>
                      <a:cubicBezTo>
                        <a:pt x="247191" y="222070"/>
                        <a:pt x="251280" y="217977"/>
                        <a:pt x="257503" y="217977"/>
                      </a:cubicBezTo>
                      <a:close/>
                      <a:moveTo>
                        <a:pt x="205965" y="195338"/>
                      </a:moveTo>
                      <a:lnTo>
                        <a:pt x="205965" y="287942"/>
                      </a:lnTo>
                      <a:lnTo>
                        <a:pt x="391371" y="287942"/>
                      </a:lnTo>
                      <a:lnTo>
                        <a:pt x="391371" y="195338"/>
                      </a:lnTo>
                      <a:close/>
                      <a:moveTo>
                        <a:pt x="298624" y="92515"/>
                      </a:moveTo>
                      <a:cubicBezTo>
                        <a:pt x="250648" y="92515"/>
                        <a:pt x="211573" y="128330"/>
                        <a:pt x="206499" y="174809"/>
                      </a:cubicBezTo>
                      <a:lnTo>
                        <a:pt x="390748" y="174809"/>
                      </a:lnTo>
                      <a:cubicBezTo>
                        <a:pt x="385674" y="128330"/>
                        <a:pt x="346688" y="92515"/>
                        <a:pt x="298624" y="92515"/>
                      </a:cubicBezTo>
                      <a:close/>
                      <a:moveTo>
                        <a:pt x="288388" y="51456"/>
                      </a:moveTo>
                      <a:lnTo>
                        <a:pt x="288388" y="71985"/>
                      </a:lnTo>
                      <a:lnTo>
                        <a:pt x="308949" y="71985"/>
                      </a:lnTo>
                      <a:lnTo>
                        <a:pt x="308949" y="51456"/>
                      </a:lnTo>
                      <a:close/>
                      <a:moveTo>
                        <a:pt x="298624" y="0"/>
                      </a:moveTo>
                      <a:cubicBezTo>
                        <a:pt x="304854" y="0"/>
                        <a:pt x="308949" y="4088"/>
                        <a:pt x="308949" y="10309"/>
                      </a:cubicBezTo>
                      <a:lnTo>
                        <a:pt x="308949" y="30838"/>
                      </a:lnTo>
                      <a:lnTo>
                        <a:pt x="319274" y="30838"/>
                      </a:lnTo>
                      <a:cubicBezTo>
                        <a:pt x="325415" y="30838"/>
                        <a:pt x="329510" y="34926"/>
                        <a:pt x="329510" y="41147"/>
                      </a:cubicBezTo>
                      <a:lnTo>
                        <a:pt x="329510" y="76162"/>
                      </a:lnTo>
                      <a:cubicBezTo>
                        <a:pt x="374014" y="88693"/>
                        <a:pt x="407214" y="127441"/>
                        <a:pt x="411486" y="174809"/>
                      </a:cubicBezTo>
                      <a:lnTo>
                        <a:pt x="422257" y="174809"/>
                      </a:lnTo>
                      <a:cubicBezTo>
                        <a:pt x="428398" y="174809"/>
                        <a:pt x="432493" y="178897"/>
                        <a:pt x="432493" y="185118"/>
                      </a:cubicBezTo>
                      <a:cubicBezTo>
                        <a:pt x="432493" y="191250"/>
                        <a:pt x="428398" y="195338"/>
                        <a:pt x="422257" y="195338"/>
                      </a:cubicBezTo>
                      <a:lnTo>
                        <a:pt x="411932" y="195338"/>
                      </a:lnTo>
                      <a:lnTo>
                        <a:pt x="411932" y="287942"/>
                      </a:lnTo>
                      <a:lnTo>
                        <a:pt x="442817" y="287942"/>
                      </a:lnTo>
                      <a:lnTo>
                        <a:pt x="463467" y="287942"/>
                      </a:lnTo>
                      <a:cubicBezTo>
                        <a:pt x="469609" y="287942"/>
                        <a:pt x="473703" y="292030"/>
                        <a:pt x="473703" y="298162"/>
                      </a:cubicBezTo>
                      <a:cubicBezTo>
                        <a:pt x="473703" y="304383"/>
                        <a:pt x="469609" y="308471"/>
                        <a:pt x="463467" y="308471"/>
                      </a:cubicBezTo>
                      <a:lnTo>
                        <a:pt x="453142" y="308471"/>
                      </a:lnTo>
                      <a:lnTo>
                        <a:pt x="453142" y="401075"/>
                      </a:lnTo>
                      <a:lnTo>
                        <a:pt x="463467" y="401075"/>
                      </a:lnTo>
                      <a:lnTo>
                        <a:pt x="587011" y="401075"/>
                      </a:lnTo>
                      <a:cubicBezTo>
                        <a:pt x="593242" y="401075"/>
                        <a:pt x="597336" y="405163"/>
                        <a:pt x="597336" y="411295"/>
                      </a:cubicBezTo>
                      <a:lnTo>
                        <a:pt x="597336" y="596413"/>
                      </a:lnTo>
                      <a:cubicBezTo>
                        <a:pt x="597336" y="602545"/>
                        <a:pt x="593242" y="606722"/>
                        <a:pt x="587011" y="606722"/>
                      </a:cubicBezTo>
                      <a:lnTo>
                        <a:pt x="463467" y="606722"/>
                      </a:lnTo>
                      <a:lnTo>
                        <a:pt x="401607" y="606722"/>
                      </a:lnTo>
                      <a:lnTo>
                        <a:pt x="195640" y="606722"/>
                      </a:lnTo>
                      <a:lnTo>
                        <a:pt x="133869" y="606722"/>
                      </a:lnTo>
                      <a:lnTo>
                        <a:pt x="10325" y="606722"/>
                      </a:lnTo>
                      <a:cubicBezTo>
                        <a:pt x="4094" y="606722"/>
                        <a:pt x="0" y="602545"/>
                        <a:pt x="0" y="596413"/>
                      </a:cubicBezTo>
                      <a:lnTo>
                        <a:pt x="0" y="411295"/>
                      </a:lnTo>
                      <a:cubicBezTo>
                        <a:pt x="0" y="405163"/>
                        <a:pt x="4094" y="401075"/>
                        <a:pt x="10325" y="401075"/>
                      </a:cubicBezTo>
                      <a:lnTo>
                        <a:pt x="133869" y="401075"/>
                      </a:lnTo>
                      <a:lnTo>
                        <a:pt x="144194" y="401075"/>
                      </a:lnTo>
                      <a:lnTo>
                        <a:pt x="144194" y="308471"/>
                      </a:lnTo>
                      <a:lnTo>
                        <a:pt x="133869" y="308471"/>
                      </a:lnTo>
                      <a:cubicBezTo>
                        <a:pt x="127727" y="308471"/>
                        <a:pt x="123544" y="304383"/>
                        <a:pt x="123544" y="298162"/>
                      </a:cubicBezTo>
                      <a:cubicBezTo>
                        <a:pt x="123544" y="292030"/>
                        <a:pt x="127727" y="287942"/>
                        <a:pt x="133869" y="287942"/>
                      </a:cubicBezTo>
                      <a:lnTo>
                        <a:pt x="154429" y="287942"/>
                      </a:lnTo>
                      <a:lnTo>
                        <a:pt x="185404" y="287942"/>
                      </a:lnTo>
                      <a:lnTo>
                        <a:pt x="185404" y="195338"/>
                      </a:lnTo>
                      <a:lnTo>
                        <a:pt x="175079" y="195338"/>
                      </a:lnTo>
                      <a:cubicBezTo>
                        <a:pt x="168849" y="195338"/>
                        <a:pt x="164754" y="191250"/>
                        <a:pt x="164754" y="185118"/>
                      </a:cubicBezTo>
                      <a:cubicBezTo>
                        <a:pt x="164754" y="178897"/>
                        <a:pt x="168849" y="174809"/>
                        <a:pt x="175079" y="174809"/>
                      </a:cubicBezTo>
                      <a:lnTo>
                        <a:pt x="185849" y="174809"/>
                      </a:lnTo>
                      <a:cubicBezTo>
                        <a:pt x="190033" y="127441"/>
                        <a:pt x="223233" y="88693"/>
                        <a:pt x="267738" y="76162"/>
                      </a:cubicBezTo>
                      <a:lnTo>
                        <a:pt x="267738" y="41147"/>
                      </a:lnTo>
                      <a:cubicBezTo>
                        <a:pt x="267738" y="34926"/>
                        <a:pt x="271832" y="30838"/>
                        <a:pt x="278063" y="30838"/>
                      </a:cubicBezTo>
                      <a:lnTo>
                        <a:pt x="288388" y="30838"/>
                      </a:lnTo>
                      <a:lnTo>
                        <a:pt x="288388" y="10309"/>
                      </a:lnTo>
                      <a:cubicBezTo>
                        <a:pt x="288388" y="4088"/>
                        <a:pt x="292482" y="0"/>
                        <a:pt x="298624" y="0"/>
                      </a:cubicBezTo>
                      <a:close/>
                    </a:path>
                  </a:pathLst>
                </a:custGeom>
                <a:solidFill>
                  <a:srgbClr val="1E213D"/>
                </a:solidFill>
                <a:ln>
                  <a:noFill/>
                </a:ln>
              </p:spPr>
              <p:txBody>
                <a:bodyPr/>
                <a:lstStyle>
                  <a:defPPr/>
                </a:lstStyle>
                <a:p>
                  <a:pPr/>
                </a:p>
              </p:txBody>
            </p:sp>
            <p:sp>
              <p:nvSpPr>
                <p:cNvPr id="60" name="文本框 59"/>
                <p:cNvSpPr txBox="1"/>
                <p:nvPr/>
              </p:nvSpPr>
              <p:spPr>
                <a:xfrm>
                  <a:off x="1316703" y="5877867"/>
                  <a:ext cx="932512" cy="479577"/>
                </a:xfrm>
                <a:prstGeom prst="rect">
                  <a:avLst/>
                </a:prstGeom>
                <a:noFill/>
              </p:spPr>
              <p:txBody>
                <a:bodyPr wrap="square" rtlCol="0">
                  <a:spAutoFit/>
                </a:bodyPr>
                <a:lstStyle>
                  <a:defPPr/>
                </a:lstStyle>
                <a:p>
                  <a:pPr algn="dist"/>
                  <a:r>
                    <a:rPr lang="zh-CN" altLang="en-US" sz="1950" b="1">
                      <a:solidFill>
                        <a:srgbClr val="1E213D"/>
                      </a:solidFill>
                      <a:latin typeface="微软雅黑 Light" panose="020b0502040204020203" pitchFamily="34" charset="-122"/>
                      <a:ea typeface="微软雅黑 Light" panose="020b0502040204020203" pitchFamily="34" charset="-122"/>
                    </a:rPr>
                    <a:t>国会</a:t>
                  </a:r>
                  <a:endParaRPr lang="zh-CN" altLang="en-US" sz="1950" b="1">
                    <a:solidFill>
                      <a:srgbClr val="1E213D"/>
                    </a:solidFill>
                    <a:latin typeface="微软雅黑 Light" panose="020b0502040204020203" pitchFamily="34" charset="-122"/>
                    <a:ea typeface="微软雅黑 Light" panose="020b0502040204020203" pitchFamily="34" charset="-122"/>
                  </a:endParaRPr>
                </a:p>
              </p:txBody>
            </p:sp>
          </p:grpSp>
          <p:sp>
            <p:nvSpPr>
              <p:cNvPr id="61" name="文本框 60"/>
              <p:cNvSpPr txBox="1"/>
              <p:nvPr/>
            </p:nvSpPr>
            <p:spPr>
              <a:xfrm>
                <a:off x="1270474" y="6199205"/>
                <a:ext cx="1607163" cy="479577"/>
              </a:xfrm>
              <a:prstGeom prst="rect">
                <a:avLst/>
              </a:prstGeom>
              <a:noFill/>
            </p:spPr>
            <p:txBody>
              <a:bodyPr wrap="square" rtlCol="0">
                <a:spAutoFit/>
              </a:bodyPr>
              <a:lstStyle>
                <a:defPPr/>
              </a:lstStyle>
              <a:p>
                <a:pPr algn="ctr"/>
                <a:r>
                  <a:rPr lang="zh-CN" altLang="en-US" sz="1950">
                    <a:solidFill>
                      <a:srgbClr val="1E213D"/>
                    </a:solidFill>
                    <a:latin typeface="微软雅黑" panose="020b0503020204020204" charset="-122"/>
                    <a:ea typeface="微软雅黑" panose="020b0503020204020204" charset="-122"/>
                  </a:rPr>
                  <a:t>（立法权）</a:t>
                </a:r>
                <a:endParaRPr lang="zh-CN" altLang="en-US" sz="1950">
                  <a:solidFill>
                    <a:srgbClr val="1E213D"/>
                  </a:solidFill>
                  <a:latin typeface="微软雅黑" panose="020b0503020204020204" charset="-122"/>
                  <a:ea typeface="微软雅黑" panose="020b0503020204020204" charset="-122"/>
                </a:endParaRPr>
              </a:p>
            </p:txBody>
          </p:sp>
        </p:grpSp>
        <p:grpSp>
          <p:nvGrpSpPr>
            <p:cNvPr id="62" name="组合 61"/>
            <p:cNvGrpSpPr/>
            <p:nvPr/>
          </p:nvGrpSpPr>
          <p:grpSpPr>
            <a:xfrm>
              <a:off x="14366" y="7380"/>
              <a:ext cx="2531" cy="3137"/>
              <a:chOff x="9122422" y="4686533"/>
              <a:chExt cx="1607163" cy="1992249"/>
            </a:xfrm>
          </p:grpSpPr>
          <p:grpSp>
            <p:nvGrpSpPr>
              <p:cNvPr id="63" name="组合 62"/>
              <p:cNvGrpSpPr/>
              <p:nvPr/>
            </p:nvGrpSpPr>
            <p:grpSpPr>
              <a:xfrm>
                <a:off x="9187761" y="4686533"/>
                <a:ext cx="1541592" cy="1670640"/>
                <a:chOff x="9801114" y="4850163"/>
                <a:chExt cx="1541592" cy="1670640"/>
              </a:xfrm>
            </p:grpSpPr>
            <p:sp>
              <p:nvSpPr>
                <p:cNvPr id="64" name="courthouse_372256"/>
                <p:cNvSpPr>
                  <a:spLocks noChangeAspect="1"/>
                </p:cNvSpPr>
                <p:nvPr/>
              </p:nvSpPr>
              <p:spPr bwMode="auto">
                <a:xfrm>
                  <a:off x="9934184" y="4850163"/>
                  <a:ext cx="1210347" cy="1109775"/>
                </a:xfrm>
                <a:custGeom>
                  <a:gdLst>
                    <a:gd name="connsiteX0" fmla="*/ 304577 w 607639"/>
                    <a:gd name="connsiteY0" fmla="*/ 492723 h 557149"/>
                    <a:gd name="connsiteX1" fmla="*/ 304755 w 607639"/>
                    <a:gd name="connsiteY1" fmla="*/ 492723 h 557149"/>
                    <a:gd name="connsiteX2" fmla="*/ 317121 w 607639"/>
                    <a:gd name="connsiteY2" fmla="*/ 505152 h 557149"/>
                    <a:gd name="connsiteX3" fmla="*/ 304755 w 607639"/>
                    <a:gd name="connsiteY3" fmla="*/ 517491 h 557149"/>
                    <a:gd name="connsiteX4" fmla="*/ 304577 w 607639"/>
                    <a:gd name="connsiteY4" fmla="*/ 517491 h 557149"/>
                    <a:gd name="connsiteX5" fmla="*/ 292211 w 607639"/>
                    <a:gd name="connsiteY5" fmla="*/ 505152 h 557149"/>
                    <a:gd name="connsiteX6" fmla="*/ 304577 w 607639"/>
                    <a:gd name="connsiteY6" fmla="*/ 492723 h 557149"/>
                    <a:gd name="connsiteX7" fmla="*/ 37204 w 607639"/>
                    <a:gd name="connsiteY7" fmla="*/ 477877 h 557149"/>
                    <a:gd name="connsiteX8" fmla="*/ 37204 w 607639"/>
                    <a:gd name="connsiteY8" fmla="*/ 492718 h 557149"/>
                    <a:gd name="connsiteX9" fmla="*/ 264435 w 607639"/>
                    <a:gd name="connsiteY9" fmla="*/ 492718 h 557149"/>
                    <a:gd name="connsiteX10" fmla="*/ 276807 w 607639"/>
                    <a:gd name="connsiteY10" fmla="*/ 505160 h 557149"/>
                    <a:gd name="connsiteX11" fmla="*/ 264435 w 607639"/>
                    <a:gd name="connsiteY11" fmla="*/ 517513 h 557149"/>
                    <a:gd name="connsiteX12" fmla="*/ 24832 w 607639"/>
                    <a:gd name="connsiteY12" fmla="*/ 517513 h 557149"/>
                    <a:gd name="connsiteX13" fmla="*/ 24832 w 607639"/>
                    <a:gd name="connsiteY13" fmla="*/ 532354 h 557149"/>
                    <a:gd name="connsiteX14" fmla="*/ 582807 w 607639"/>
                    <a:gd name="connsiteY14" fmla="*/ 532354 h 557149"/>
                    <a:gd name="connsiteX15" fmla="*/ 582807 w 607639"/>
                    <a:gd name="connsiteY15" fmla="*/ 517513 h 557149"/>
                    <a:gd name="connsiteX16" fmla="*/ 343205 w 607639"/>
                    <a:gd name="connsiteY16" fmla="*/ 517513 h 557149"/>
                    <a:gd name="connsiteX17" fmla="*/ 330744 w 607639"/>
                    <a:gd name="connsiteY17" fmla="*/ 505160 h 557149"/>
                    <a:gd name="connsiteX18" fmla="*/ 343205 w 607639"/>
                    <a:gd name="connsiteY18" fmla="*/ 492718 h 557149"/>
                    <a:gd name="connsiteX19" fmla="*/ 570435 w 607639"/>
                    <a:gd name="connsiteY19" fmla="*/ 492718 h 557149"/>
                    <a:gd name="connsiteX20" fmla="*/ 570435 w 607639"/>
                    <a:gd name="connsiteY20" fmla="*/ 477877 h 557149"/>
                    <a:gd name="connsiteX21" fmla="*/ 518367 w 607639"/>
                    <a:gd name="connsiteY21" fmla="*/ 435753 h 557149"/>
                    <a:gd name="connsiteX22" fmla="*/ 518367 w 607639"/>
                    <a:gd name="connsiteY22" fmla="*/ 453082 h 557149"/>
                    <a:gd name="connsiteX23" fmla="*/ 570435 w 607639"/>
                    <a:gd name="connsiteY23" fmla="*/ 453082 h 557149"/>
                    <a:gd name="connsiteX24" fmla="*/ 570435 w 607639"/>
                    <a:gd name="connsiteY24" fmla="*/ 435753 h 557149"/>
                    <a:gd name="connsiteX25" fmla="*/ 567943 w 607639"/>
                    <a:gd name="connsiteY25" fmla="*/ 435753 h 557149"/>
                    <a:gd name="connsiteX26" fmla="*/ 520770 w 607639"/>
                    <a:gd name="connsiteY26" fmla="*/ 435753 h 557149"/>
                    <a:gd name="connsiteX27" fmla="*/ 398032 w 607639"/>
                    <a:gd name="connsiteY27" fmla="*/ 435753 h 557149"/>
                    <a:gd name="connsiteX28" fmla="*/ 398032 w 607639"/>
                    <a:gd name="connsiteY28" fmla="*/ 453082 h 557149"/>
                    <a:gd name="connsiteX29" fmla="*/ 450100 w 607639"/>
                    <a:gd name="connsiteY29" fmla="*/ 453082 h 557149"/>
                    <a:gd name="connsiteX30" fmla="*/ 450100 w 607639"/>
                    <a:gd name="connsiteY30" fmla="*/ 435753 h 557149"/>
                    <a:gd name="connsiteX31" fmla="*/ 447608 w 607639"/>
                    <a:gd name="connsiteY31" fmla="*/ 435753 h 557149"/>
                    <a:gd name="connsiteX32" fmla="*/ 400524 w 607639"/>
                    <a:gd name="connsiteY32" fmla="*/ 435753 h 557149"/>
                    <a:gd name="connsiteX33" fmla="*/ 277786 w 607639"/>
                    <a:gd name="connsiteY33" fmla="*/ 435753 h 557149"/>
                    <a:gd name="connsiteX34" fmla="*/ 277786 w 607639"/>
                    <a:gd name="connsiteY34" fmla="*/ 453082 h 557149"/>
                    <a:gd name="connsiteX35" fmla="*/ 329854 w 607639"/>
                    <a:gd name="connsiteY35" fmla="*/ 453082 h 557149"/>
                    <a:gd name="connsiteX36" fmla="*/ 329854 w 607639"/>
                    <a:gd name="connsiteY36" fmla="*/ 435753 h 557149"/>
                    <a:gd name="connsiteX37" fmla="*/ 327362 w 607639"/>
                    <a:gd name="connsiteY37" fmla="*/ 435753 h 557149"/>
                    <a:gd name="connsiteX38" fmla="*/ 280278 w 607639"/>
                    <a:gd name="connsiteY38" fmla="*/ 435753 h 557149"/>
                    <a:gd name="connsiteX39" fmla="*/ 157450 w 607639"/>
                    <a:gd name="connsiteY39" fmla="*/ 435753 h 557149"/>
                    <a:gd name="connsiteX40" fmla="*/ 157450 w 607639"/>
                    <a:gd name="connsiteY40" fmla="*/ 453082 h 557149"/>
                    <a:gd name="connsiteX41" fmla="*/ 209607 w 607639"/>
                    <a:gd name="connsiteY41" fmla="*/ 453082 h 557149"/>
                    <a:gd name="connsiteX42" fmla="*/ 209607 w 607639"/>
                    <a:gd name="connsiteY42" fmla="*/ 435753 h 557149"/>
                    <a:gd name="connsiteX43" fmla="*/ 207115 w 607639"/>
                    <a:gd name="connsiteY43" fmla="*/ 435753 h 557149"/>
                    <a:gd name="connsiteX44" fmla="*/ 159942 w 607639"/>
                    <a:gd name="connsiteY44" fmla="*/ 435753 h 557149"/>
                    <a:gd name="connsiteX45" fmla="*/ 37204 w 607639"/>
                    <a:gd name="connsiteY45" fmla="*/ 435753 h 557149"/>
                    <a:gd name="connsiteX46" fmla="*/ 37204 w 607639"/>
                    <a:gd name="connsiteY46" fmla="*/ 453082 h 557149"/>
                    <a:gd name="connsiteX47" fmla="*/ 89272 w 607639"/>
                    <a:gd name="connsiteY47" fmla="*/ 453082 h 557149"/>
                    <a:gd name="connsiteX48" fmla="*/ 89272 w 607639"/>
                    <a:gd name="connsiteY48" fmla="*/ 435753 h 557149"/>
                    <a:gd name="connsiteX49" fmla="*/ 86780 w 607639"/>
                    <a:gd name="connsiteY49" fmla="*/ 435753 h 557149"/>
                    <a:gd name="connsiteX50" fmla="*/ 39696 w 607639"/>
                    <a:gd name="connsiteY50" fmla="*/ 435753 h 557149"/>
                    <a:gd name="connsiteX51" fmla="*/ 533231 w 607639"/>
                    <a:gd name="connsiteY51" fmla="*/ 286006 h 557149"/>
                    <a:gd name="connsiteX52" fmla="*/ 533231 w 607639"/>
                    <a:gd name="connsiteY52" fmla="*/ 410958 h 557149"/>
                    <a:gd name="connsiteX53" fmla="*/ 555571 w 607639"/>
                    <a:gd name="connsiteY53" fmla="*/ 410958 h 557149"/>
                    <a:gd name="connsiteX54" fmla="*/ 555571 w 607639"/>
                    <a:gd name="connsiteY54" fmla="*/ 286006 h 557149"/>
                    <a:gd name="connsiteX55" fmla="*/ 412896 w 607639"/>
                    <a:gd name="connsiteY55" fmla="*/ 286006 h 557149"/>
                    <a:gd name="connsiteX56" fmla="*/ 412896 w 607639"/>
                    <a:gd name="connsiteY56" fmla="*/ 410958 h 557149"/>
                    <a:gd name="connsiteX57" fmla="*/ 435236 w 607639"/>
                    <a:gd name="connsiteY57" fmla="*/ 410958 h 557149"/>
                    <a:gd name="connsiteX58" fmla="*/ 435236 w 607639"/>
                    <a:gd name="connsiteY58" fmla="*/ 286006 h 557149"/>
                    <a:gd name="connsiteX59" fmla="*/ 292650 w 607639"/>
                    <a:gd name="connsiteY59" fmla="*/ 286006 h 557149"/>
                    <a:gd name="connsiteX60" fmla="*/ 292650 w 607639"/>
                    <a:gd name="connsiteY60" fmla="*/ 410958 h 557149"/>
                    <a:gd name="connsiteX61" fmla="*/ 314990 w 607639"/>
                    <a:gd name="connsiteY61" fmla="*/ 410958 h 557149"/>
                    <a:gd name="connsiteX62" fmla="*/ 314990 w 607639"/>
                    <a:gd name="connsiteY62" fmla="*/ 286006 h 557149"/>
                    <a:gd name="connsiteX63" fmla="*/ 172403 w 607639"/>
                    <a:gd name="connsiteY63" fmla="*/ 286006 h 557149"/>
                    <a:gd name="connsiteX64" fmla="*/ 172403 w 607639"/>
                    <a:gd name="connsiteY64" fmla="*/ 410958 h 557149"/>
                    <a:gd name="connsiteX65" fmla="*/ 194654 w 607639"/>
                    <a:gd name="connsiteY65" fmla="*/ 410958 h 557149"/>
                    <a:gd name="connsiteX66" fmla="*/ 194654 w 607639"/>
                    <a:gd name="connsiteY66" fmla="*/ 286006 h 557149"/>
                    <a:gd name="connsiteX67" fmla="*/ 52068 w 607639"/>
                    <a:gd name="connsiteY67" fmla="*/ 286006 h 557149"/>
                    <a:gd name="connsiteX68" fmla="*/ 52068 w 607639"/>
                    <a:gd name="connsiteY68" fmla="*/ 410958 h 557149"/>
                    <a:gd name="connsiteX69" fmla="*/ 74408 w 607639"/>
                    <a:gd name="connsiteY69" fmla="*/ 410958 h 557149"/>
                    <a:gd name="connsiteX70" fmla="*/ 74408 w 607639"/>
                    <a:gd name="connsiteY70" fmla="*/ 286006 h 557149"/>
                    <a:gd name="connsiteX71" fmla="*/ 518367 w 607639"/>
                    <a:gd name="connsiteY71" fmla="*/ 243882 h 557149"/>
                    <a:gd name="connsiteX72" fmla="*/ 518367 w 607639"/>
                    <a:gd name="connsiteY72" fmla="*/ 261212 h 557149"/>
                    <a:gd name="connsiteX73" fmla="*/ 520770 w 607639"/>
                    <a:gd name="connsiteY73" fmla="*/ 261212 h 557149"/>
                    <a:gd name="connsiteX74" fmla="*/ 567943 w 607639"/>
                    <a:gd name="connsiteY74" fmla="*/ 261212 h 557149"/>
                    <a:gd name="connsiteX75" fmla="*/ 570435 w 607639"/>
                    <a:gd name="connsiteY75" fmla="*/ 261212 h 557149"/>
                    <a:gd name="connsiteX76" fmla="*/ 570435 w 607639"/>
                    <a:gd name="connsiteY76" fmla="*/ 243882 h 557149"/>
                    <a:gd name="connsiteX77" fmla="*/ 474932 w 607639"/>
                    <a:gd name="connsiteY77" fmla="*/ 243882 h 557149"/>
                    <a:gd name="connsiteX78" fmla="*/ 474932 w 607639"/>
                    <a:gd name="connsiteY78" fmla="*/ 273653 h 557149"/>
                    <a:gd name="connsiteX79" fmla="*/ 462561 w 607639"/>
                    <a:gd name="connsiteY79" fmla="*/ 286006 h 557149"/>
                    <a:gd name="connsiteX80" fmla="*/ 460068 w 607639"/>
                    <a:gd name="connsiteY80" fmla="*/ 286006 h 557149"/>
                    <a:gd name="connsiteX81" fmla="*/ 460068 w 607639"/>
                    <a:gd name="connsiteY81" fmla="*/ 410958 h 557149"/>
                    <a:gd name="connsiteX82" fmla="*/ 462561 w 607639"/>
                    <a:gd name="connsiteY82" fmla="*/ 410958 h 557149"/>
                    <a:gd name="connsiteX83" fmla="*/ 474932 w 607639"/>
                    <a:gd name="connsiteY83" fmla="*/ 423400 h 557149"/>
                    <a:gd name="connsiteX84" fmla="*/ 474932 w 607639"/>
                    <a:gd name="connsiteY84" fmla="*/ 453082 h 557149"/>
                    <a:gd name="connsiteX85" fmla="*/ 493534 w 607639"/>
                    <a:gd name="connsiteY85" fmla="*/ 453082 h 557149"/>
                    <a:gd name="connsiteX86" fmla="*/ 493534 w 607639"/>
                    <a:gd name="connsiteY86" fmla="*/ 423400 h 557149"/>
                    <a:gd name="connsiteX87" fmla="*/ 505906 w 607639"/>
                    <a:gd name="connsiteY87" fmla="*/ 410958 h 557149"/>
                    <a:gd name="connsiteX88" fmla="*/ 508398 w 607639"/>
                    <a:gd name="connsiteY88" fmla="*/ 410958 h 557149"/>
                    <a:gd name="connsiteX89" fmla="*/ 508398 w 607639"/>
                    <a:gd name="connsiteY89" fmla="*/ 286006 h 557149"/>
                    <a:gd name="connsiteX90" fmla="*/ 505906 w 607639"/>
                    <a:gd name="connsiteY90" fmla="*/ 286006 h 557149"/>
                    <a:gd name="connsiteX91" fmla="*/ 493534 w 607639"/>
                    <a:gd name="connsiteY91" fmla="*/ 273653 h 557149"/>
                    <a:gd name="connsiteX92" fmla="*/ 493534 w 607639"/>
                    <a:gd name="connsiteY92" fmla="*/ 243882 h 557149"/>
                    <a:gd name="connsiteX93" fmla="*/ 398032 w 607639"/>
                    <a:gd name="connsiteY93" fmla="*/ 243882 h 557149"/>
                    <a:gd name="connsiteX94" fmla="*/ 398032 w 607639"/>
                    <a:gd name="connsiteY94" fmla="*/ 261212 h 557149"/>
                    <a:gd name="connsiteX95" fmla="*/ 400524 w 607639"/>
                    <a:gd name="connsiteY95" fmla="*/ 261212 h 557149"/>
                    <a:gd name="connsiteX96" fmla="*/ 447608 w 607639"/>
                    <a:gd name="connsiteY96" fmla="*/ 261212 h 557149"/>
                    <a:gd name="connsiteX97" fmla="*/ 450100 w 607639"/>
                    <a:gd name="connsiteY97" fmla="*/ 261212 h 557149"/>
                    <a:gd name="connsiteX98" fmla="*/ 450100 w 607639"/>
                    <a:gd name="connsiteY98" fmla="*/ 243882 h 557149"/>
                    <a:gd name="connsiteX99" fmla="*/ 354686 w 607639"/>
                    <a:gd name="connsiteY99" fmla="*/ 243882 h 557149"/>
                    <a:gd name="connsiteX100" fmla="*/ 354686 w 607639"/>
                    <a:gd name="connsiteY100" fmla="*/ 273653 h 557149"/>
                    <a:gd name="connsiteX101" fmla="*/ 342226 w 607639"/>
                    <a:gd name="connsiteY101" fmla="*/ 286006 h 557149"/>
                    <a:gd name="connsiteX102" fmla="*/ 339733 w 607639"/>
                    <a:gd name="connsiteY102" fmla="*/ 286006 h 557149"/>
                    <a:gd name="connsiteX103" fmla="*/ 339733 w 607639"/>
                    <a:gd name="connsiteY103" fmla="*/ 410958 h 557149"/>
                    <a:gd name="connsiteX104" fmla="*/ 342226 w 607639"/>
                    <a:gd name="connsiteY104" fmla="*/ 410958 h 557149"/>
                    <a:gd name="connsiteX105" fmla="*/ 354686 w 607639"/>
                    <a:gd name="connsiteY105" fmla="*/ 423400 h 557149"/>
                    <a:gd name="connsiteX106" fmla="*/ 354686 w 607639"/>
                    <a:gd name="connsiteY106" fmla="*/ 453082 h 557149"/>
                    <a:gd name="connsiteX107" fmla="*/ 373288 w 607639"/>
                    <a:gd name="connsiteY107" fmla="*/ 453082 h 557149"/>
                    <a:gd name="connsiteX108" fmla="*/ 373288 w 607639"/>
                    <a:gd name="connsiteY108" fmla="*/ 423400 h 557149"/>
                    <a:gd name="connsiteX109" fmla="*/ 385660 w 607639"/>
                    <a:gd name="connsiteY109" fmla="*/ 410958 h 557149"/>
                    <a:gd name="connsiteX110" fmla="*/ 388152 w 607639"/>
                    <a:gd name="connsiteY110" fmla="*/ 410958 h 557149"/>
                    <a:gd name="connsiteX111" fmla="*/ 388152 w 607639"/>
                    <a:gd name="connsiteY111" fmla="*/ 286006 h 557149"/>
                    <a:gd name="connsiteX112" fmla="*/ 385660 w 607639"/>
                    <a:gd name="connsiteY112" fmla="*/ 286006 h 557149"/>
                    <a:gd name="connsiteX113" fmla="*/ 373288 w 607639"/>
                    <a:gd name="connsiteY113" fmla="*/ 273653 h 557149"/>
                    <a:gd name="connsiteX114" fmla="*/ 373288 w 607639"/>
                    <a:gd name="connsiteY114" fmla="*/ 243882 h 557149"/>
                    <a:gd name="connsiteX115" fmla="*/ 277786 w 607639"/>
                    <a:gd name="connsiteY115" fmla="*/ 243882 h 557149"/>
                    <a:gd name="connsiteX116" fmla="*/ 277786 w 607639"/>
                    <a:gd name="connsiteY116" fmla="*/ 261212 h 557149"/>
                    <a:gd name="connsiteX117" fmla="*/ 280278 w 607639"/>
                    <a:gd name="connsiteY117" fmla="*/ 261212 h 557149"/>
                    <a:gd name="connsiteX118" fmla="*/ 327362 w 607639"/>
                    <a:gd name="connsiteY118" fmla="*/ 261212 h 557149"/>
                    <a:gd name="connsiteX119" fmla="*/ 329854 w 607639"/>
                    <a:gd name="connsiteY119" fmla="*/ 261212 h 557149"/>
                    <a:gd name="connsiteX120" fmla="*/ 329854 w 607639"/>
                    <a:gd name="connsiteY120" fmla="*/ 243882 h 557149"/>
                    <a:gd name="connsiteX121" fmla="*/ 234351 w 607639"/>
                    <a:gd name="connsiteY121" fmla="*/ 243882 h 557149"/>
                    <a:gd name="connsiteX122" fmla="*/ 234351 w 607639"/>
                    <a:gd name="connsiteY122" fmla="*/ 273653 h 557149"/>
                    <a:gd name="connsiteX123" fmla="*/ 221979 w 607639"/>
                    <a:gd name="connsiteY123" fmla="*/ 286006 h 557149"/>
                    <a:gd name="connsiteX124" fmla="*/ 219487 w 607639"/>
                    <a:gd name="connsiteY124" fmla="*/ 286006 h 557149"/>
                    <a:gd name="connsiteX125" fmla="*/ 219487 w 607639"/>
                    <a:gd name="connsiteY125" fmla="*/ 410958 h 557149"/>
                    <a:gd name="connsiteX126" fmla="*/ 221979 w 607639"/>
                    <a:gd name="connsiteY126" fmla="*/ 410958 h 557149"/>
                    <a:gd name="connsiteX127" fmla="*/ 234351 w 607639"/>
                    <a:gd name="connsiteY127" fmla="*/ 423400 h 557149"/>
                    <a:gd name="connsiteX128" fmla="*/ 234351 w 607639"/>
                    <a:gd name="connsiteY128" fmla="*/ 453082 h 557149"/>
                    <a:gd name="connsiteX129" fmla="*/ 252953 w 607639"/>
                    <a:gd name="connsiteY129" fmla="*/ 453082 h 557149"/>
                    <a:gd name="connsiteX130" fmla="*/ 252953 w 607639"/>
                    <a:gd name="connsiteY130" fmla="*/ 423400 h 557149"/>
                    <a:gd name="connsiteX131" fmla="*/ 265325 w 607639"/>
                    <a:gd name="connsiteY131" fmla="*/ 410958 h 557149"/>
                    <a:gd name="connsiteX132" fmla="*/ 267817 w 607639"/>
                    <a:gd name="connsiteY132" fmla="*/ 410958 h 557149"/>
                    <a:gd name="connsiteX133" fmla="*/ 267817 w 607639"/>
                    <a:gd name="connsiteY133" fmla="*/ 286006 h 557149"/>
                    <a:gd name="connsiteX134" fmla="*/ 265325 w 607639"/>
                    <a:gd name="connsiteY134" fmla="*/ 286006 h 557149"/>
                    <a:gd name="connsiteX135" fmla="*/ 252953 w 607639"/>
                    <a:gd name="connsiteY135" fmla="*/ 273653 h 557149"/>
                    <a:gd name="connsiteX136" fmla="*/ 252953 w 607639"/>
                    <a:gd name="connsiteY136" fmla="*/ 243882 h 557149"/>
                    <a:gd name="connsiteX137" fmla="*/ 157450 w 607639"/>
                    <a:gd name="connsiteY137" fmla="*/ 243882 h 557149"/>
                    <a:gd name="connsiteX138" fmla="*/ 157450 w 607639"/>
                    <a:gd name="connsiteY138" fmla="*/ 261212 h 557149"/>
                    <a:gd name="connsiteX139" fmla="*/ 159942 w 607639"/>
                    <a:gd name="connsiteY139" fmla="*/ 261212 h 557149"/>
                    <a:gd name="connsiteX140" fmla="*/ 207115 w 607639"/>
                    <a:gd name="connsiteY140" fmla="*/ 261212 h 557149"/>
                    <a:gd name="connsiteX141" fmla="*/ 209607 w 607639"/>
                    <a:gd name="connsiteY141" fmla="*/ 261212 h 557149"/>
                    <a:gd name="connsiteX142" fmla="*/ 209607 w 607639"/>
                    <a:gd name="connsiteY142" fmla="*/ 243882 h 557149"/>
                    <a:gd name="connsiteX143" fmla="*/ 114105 w 607639"/>
                    <a:gd name="connsiteY143" fmla="*/ 243882 h 557149"/>
                    <a:gd name="connsiteX144" fmla="*/ 114105 w 607639"/>
                    <a:gd name="connsiteY144" fmla="*/ 273653 h 557149"/>
                    <a:gd name="connsiteX145" fmla="*/ 101644 w 607639"/>
                    <a:gd name="connsiteY145" fmla="*/ 286006 h 557149"/>
                    <a:gd name="connsiteX146" fmla="*/ 99241 w 607639"/>
                    <a:gd name="connsiteY146" fmla="*/ 286006 h 557149"/>
                    <a:gd name="connsiteX147" fmla="*/ 99241 w 607639"/>
                    <a:gd name="connsiteY147" fmla="*/ 410958 h 557149"/>
                    <a:gd name="connsiteX148" fmla="*/ 101644 w 607639"/>
                    <a:gd name="connsiteY148" fmla="*/ 410958 h 557149"/>
                    <a:gd name="connsiteX149" fmla="*/ 114105 w 607639"/>
                    <a:gd name="connsiteY149" fmla="*/ 423400 h 557149"/>
                    <a:gd name="connsiteX150" fmla="*/ 114105 w 607639"/>
                    <a:gd name="connsiteY150" fmla="*/ 453082 h 557149"/>
                    <a:gd name="connsiteX151" fmla="*/ 132707 w 607639"/>
                    <a:gd name="connsiteY151" fmla="*/ 453082 h 557149"/>
                    <a:gd name="connsiteX152" fmla="*/ 132707 w 607639"/>
                    <a:gd name="connsiteY152" fmla="*/ 423400 h 557149"/>
                    <a:gd name="connsiteX153" fmla="*/ 145078 w 607639"/>
                    <a:gd name="connsiteY153" fmla="*/ 410958 h 557149"/>
                    <a:gd name="connsiteX154" fmla="*/ 147571 w 607639"/>
                    <a:gd name="connsiteY154" fmla="*/ 410958 h 557149"/>
                    <a:gd name="connsiteX155" fmla="*/ 147571 w 607639"/>
                    <a:gd name="connsiteY155" fmla="*/ 286006 h 557149"/>
                    <a:gd name="connsiteX156" fmla="*/ 145078 w 607639"/>
                    <a:gd name="connsiteY156" fmla="*/ 286006 h 557149"/>
                    <a:gd name="connsiteX157" fmla="*/ 132707 w 607639"/>
                    <a:gd name="connsiteY157" fmla="*/ 273653 h 557149"/>
                    <a:gd name="connsiteX158" fmla="*/ 132707 w 607639"/>
                    <a:gd name="connsiteY158" fmla="*/ 243882 h 557149"/>
                    <a:gd name="connsiteX159" fmla="*/ 37204 w 607639"/>
                    <a:gd name="connsiteY159" fmla="*/ 243882 h 557149"/>
                    <a:gd name="connsiteX160" fmla="*/ 37204 w 607639"/>
                    <a:gd name="connsiteY160" fmla="*/ 261212 h 557149"/>
                    <a:gd name="connsiteX161" fmla="*/ 39696 w 607639"/>
                    <a:gd name="connsiteY161" fmla="*/ 261212 h 557149"/>
                    <a:gd name="connsiteX162" fmla="*/ 86780 w 607639"/>
                    <a:gd name="connsiteY162" fmla="*/ 261212 h 557149"/>
                    <a:gd name="connsiteX163" fmla="*/ 89272 w 607639"/>
                    <a:gd name="connsiteY163" fmla="*/ 261212 h 557149"/>
                    <a:gd name="connsiteX164" fmla="*/ 89272 w 607639"/>
                    <a:gd name="connsiteY164" fmla="*/ 243882 h 557149"/>
                    <a:gd name="connsiteX165" fmla="*/ 24832 w 607639"/>
                    <a:gd name="connsiteY165" fmla="*/ 204246 h 557149"/>
                    <a:gd name="connsiteX166" fmla="*/ 24832 w 607639"/>
                    <a:gd name="connsiteY166" fmla="*/ 219176 h 557149"/>
                    <a:gd name="connsiteX167" fmla="*/ 582807 w 607639"/>
                    <a:gd name="connsiteY167" fmla="*/ 219176 h 557149"/>
                    <a:gd name="connsiteX168" fmla="*/ 582807 w 607639"/>
                    <a:gd name="connsiteY168" fmla="*/ 204246 h 557149"/>
                    <a:gd name="connsiteX169" fmla="*/ 303961 w 607639"/>
                    <a:gd name="connsiteY169" fmla="*/ 105218 h 557149"/>
                    <a:gd name="connsiteX170" fmla="*/ 289099 w 607639"/>
                    <a:gd name="connsiteY170" fmla="*/ 120067 h 557149"/>
                    <a:gd name="connsiteX171" fmla="*/ 303961 w 607639"/>
                    <a:gd name="connsiteY171" fmla="*/ 134917 h 557149"/>
                    <a:gd name="connsiteX172" fmla="*/ 318824 w 607639"/>
                    <a:gd name="connsiteY172" fmla="*/ 120067 h 557149"/>
                    <a:gd name="connsiteX173" fmla="*/ 303961 w 607639"/>
                    <a:gd name="connsiteY173" fmla="*/ 105218 h 557149"/>
                    <a:gd name="connsiteX174" fmla="*/ 303961 w 607639"/>
                    <a:gd name="connsiteY174" fmla="*/ 80409 h 557149"/>
                    <a:gd name="connsiteX175" fmla="*/ 343654 w 607639"/>
                    <a:gd name="connsiteY175" fmla="*/ 120067 h 557149"/>
                    <a:gd name="connsiteX176" fmla="*/ 303961 w 607639"/>
                    <a:gd name="connsiteY176" fmla="*/ 159725 h 557149"/>
                    <a:gd name="connsiteX177" fmla="*/ 264268 w 607639"/>
                    <a:gd name="connsiteY177" fmla="*/ 120067 h 557149"/>
                    <a:gd name="connsiteX178" fmla="*/ 303961 w 607639"/>
                    <a:gd name="connsiteY178" fmla="*/ 80409 h 557149"/>
                    <a:gd name="connsiteX179" fmla="*/ 303775 w 607639"/>
                    <a:gd name="connsiteY179" fmla="*/ 26949 h 557149"/>
                    <a:gd name="connsiteX180" fmla="*/ 56073 w 607639"/>
                    <a:gd name="connsiteY180" fmla="*/ 179451 h 557149"/>
                    <a:gd name="connsiteX181" fmla="*/ 551477 w 607639"/>
                    <a:gd name="connsiteY181" fmla="*/ 179451 h 557149"/>
                    <a:gd name="connsiteX182" fmla="*/ 297278 w 607639"/>
                    <a:gd name="connsiteY182" fmla="*/ 1799 h 557149"/>
                    <a:gd name="connsiteX183" fmla="*/ 310273 w 607639"/>
                    <a:gd name="connsiteY183" fmla="*/ 1799 h 557149"/>
                    <a:gd name="connsiteX184" fmla="*/ 601676 w 607639"/>
                    <a:gd name="connsiteY184" fmla="*/ 181317 h 557149"/>
                    <a:gd name="connsiteX185" fmla="*/ 607639 w 607639"/>
                    <a:gd name="connsiteY185" fmla="*/ 191626 h 557149"/>
                    <a:gd name="connsiteX186" fmla="*/ 607639 w 607639"/>
                    <a:gd name="connsiteY186" fmla="*/ 191893 h 557149"/>
                    <a:gd name="connsiteX187" fmla="*/ 607639 w 607639"/>
                    <a:gd name="connsiteY187" fmla="*/ 231529 h 557149"/>
                    <a:gd name="connsiteX188" fmla="*/ 595178 w 607639"/>
                    <a:gd name="connsiteY188" fmla="*/ 243882 h 557149"/>
                    <a:gd name="connsiteX189" fmla="*/ 595178 w 607639"/>
                    <a:gd name="connsiteY189" fmla="*/ 273653 h 557149"/>
                    <a:gd name="connsiteX190" fmla="*/ 582807 w 607639"/>
                    <a:gd name="connsiteY190" fmla="*/ 286006 h 557149"/>
                    <a:gd name="connsiteX191" fmla="*/ 580315 w 607639"/>
                    <a:gd name="connsiteY191" fmla="*/ 286006 h 557149"/>
                    <a:gd name="connsiteX192" fmla="*/ 580315 w 607639"/>
                    <a:gd name="connsiteY192" fmla="*/ 410958 h 557149"/>
                    <a:gd name="connsiteX193" fmla="*/ 582807 w 607639"/>
                    <a:gd name="connsiteY193" fmla="*/ 410958 h 557149"/>
                    <a:gd name="connsiteX194" fmla="*/ 595178 w 607639"/>
                    <a:gd name="connsiteY194" fmla="*/ 423400 h 557149"/>
                    <a:gd name="connsiteX195" fmla="*/ 595178 w 607639"/>
                    <a:gd name="connsiteY195" fmla="*/ 465435 h 557149"/>
                    <a:gd name="connsiteX196" fmla="*/ 595178 w 607639"/>
                    <a:gd name="connsiteY196" fmla="*/ 492718 h 557149"/>
                    <a:gd name="connsiteX197" fmla="*/ 607639 w 607639"/>
                    <a:gd name="connsiteY197" fmla="*/ 505160 h 557149"/>
                    <a:gd name="connsiteX198" fmla="*/ 607639 w 607639"/>
                    <a:gd name="connsiteY198" fmla="*/ 544796 h 557149"/>
                    <a:gd name="connsiteX199" fmla="*/ 595178 w 607639"/>
                    <a:gd name="connsiteY199" fmla="*/ 557149 h 557149"/>
                    <a:gd name="connsiteX200" fmla="*/ 12371 w 607639"/>
                    <a:gd name="connsiteY200" fmla="*/ 557149 h 557149"/>
                    <a:gd name="connsiteX201" fmla="*/ 0 w 607639"/>
                    <a:gd name="connsiteY201" fmla="*/ 544796 h 557149"/>
                    <a:gd name="connsiteX202" fmla="*/ 0 w 607639"/>
                    <a:gd name="connsiteY202" fmla="*/ 505160 h 557149"/>
                    <a:gd name="connsiteX203" fmla="*/ 3649 w 607639"/>
                    <a:gd name="connsiteY203" fmla="*/ 496362 h 557149"/>
                    <a:gd name="connsiteX204" fmla="*/ 12371 w 607639"/>
                    <a:gd name="connsiteY204" fmla="*/ 492718 h 557149"/>
                    <a:gd name="connsiteX205" fmla="*/ 12371 w 607639"/>
                    <a:gd name="connsiteY205" fmla="*/ 465435 h 557149"/>
                    <a:gd name="connsiteX206" fmla="*/ 12371 w 607639"/>
                    <a:gd name="connsiteY206" fmla="*/ 423400 h 557149"/>
                    <a:gd name="connsiteX207" fmla="*/ 24832 w 607639"/>
                    <a:gd name="connsiteY207" fmla="*/ 410958 h 557149"/>
                    <a:gd name="connsiteX208" fmla="*/ 27324 w 607639"/>
                    <a:gd name="connsiteY208" fmla="*/ 410958 h 557149"/>
                    <a:gd name="connsiteX209" fmla="*/ 27324 w 607639"/>
                    <a:gd name="connsiteY209" fmla="*/ 286006 h 557149"/>
                    <a:gd name="connsiteX210" fmla="*/ 24832 w 607639"/>
                    <a:gd name="connsiteY210" fmla="*/ 286006 h 557149"/>
                    <a:gd name="connsiteX211" fmla="*/ 12371 w 607639"/>
                    <a:gd name="connsiteY211" fmla="*/ 273653 h 557149"/>
                    <a:gd name="connsiteX212" fmla="*/ 12371 w 607639"/>
                    <a:gd name="connsiteY212" fmla="*/ 243882 h 557149"/>
                    <a:gd name="connsiteX213" fmla="*/ 0 w 607639"/>
                    <a:gd name="connsiteY213" fmla="*/ 231529 h 557149"/>
                    <a:gd name="connsiteX214" fmla="*/ 0 w 607639"/>
                    <a:gd name="connsiteY214" fmla="*/ 191893 h 557149"/>
                    <a:gd name="connsiteX215" fmla="*/ 0 w 607639"/>
                    <a:gd name="connsiteY215" fmla="*/ 191715 h 557149"/>
                    <a:gd name="connsiteX216" fmla="*/ 5874 w 607639"/>
                    <a:gd name="connsiteY216" fmla="*/ 181317 h 557149"/>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Lst>
                  <a:rect l="l" t="t" r="r" b="b"/>
                  <a:pathLst>
                    <a:path w="607639" h="557149">
                      <a:moveTo>
                        <a:pt x="304577" y="492723"/>
                      </a:moveTo>
                      <a:lnTo>
                        <a:pt x="304755" y="492723"/>
                      </a:lnTo>
                      <a:cubicBezTo>
                        <a:pt x="311605" y="492723"/>
                        <a:pt x="317121" y="498316"/>
                        <a:pt x="317121" y="505152"/>
                      </a:cubicBezTo>
                      <a:cubicBezTo>
                        <a:pt x="317121" y="511987"/>
                        <a:pt x="311605" y="517491"/>
                        <a:pt x="304755" y="517491"/>
                      </a:cubicBezTo>
                      <a:lnTo>
                        <a:pt x="304577" y="517491"/>
                      </a:lnTo>
                      <a:cubicBezTo>
                        <a:pt x="297727" y="517491"/>
                        <a:pt x="292211" y="511987"/>
                        <a:pt x="292211" y="505152"/>
                      </a:cubicBezTo>
                      <a:cubicBezTo>
                        <a:pt x="292211" y="498316"/>
                        <a:pt x="297727" y="492723"/>
                        <a:pt x="304577" y="492723"/>
                      </a:cubicBezTo>
                      <a:close/>
                      <a:moveTo>
                        <a:pt x="37204" y="477877"/>
                      </a:moveTo>
                      <a:lnTo>
                        <a:pt x="37204" y="492718"/>
                      </a:lnTo>
                      <a:lnTo>
                        <a:pt x="264435" y="492718"/>
                      </a:lnTo>
                      <a:cubicBezTo>
                        <a:pt x="271288" y="492718"/>
                        <a:pt x="276807" y="498317"/>
                        <a:pt x="276807" y="505160"/>
                      </a:cubicBezTo>
                      <a:cubicBezTo>
                        <a:pt x="276807" y="512003"/>
                        <a:pt x="271288" y="517513"/>
                        <a:pt x="264435" y="517513"/>
                      </a:cubicBezTo>
                      <a:lnTo>
                        <a:pt x="24832" y="517513"/>
                      </a:lnTo>
                      <a:lnTo>
                        <a:pt x="24832" y="532354"/>
                      </a:lnTo>
                      <a:lnTo>
                        <a:pt x="582807" y="532354"/>
                      </a:lnTo>
                      <a:lnTo>
                        <a:pt x="582807" y="517513"/>
                      </a:lnTo>
                      <a:lnTo>
                        <a:pt x="343205" y="517513"/>
                      </a:lnTo>
                      <a:cubicBezTo>
                        <a:pt x="336351" y="517513"/>
                        <a:pt x="330744" y="512003"/>
                        <a:pt x="330744" y="505160"/>
                      </a:cubicBezTo>
                      <a:cubicBezTo>
                        <a:pt x="330744" y="498317"/>
                        <a:pt x="336351" y="492718"/>
                        <a:pt x="343205" y="492718"/>
                      </a:cubicBezTo>
                      <a:lnTo>
                        <a:pt x="570435" y="492718"/>
                      </a:lnTo>
                      <a:lnTo>
                        <a:pt x="570435" y="477877"/>
                      </a:lnTo>
                      <a:close/>
                      <a:moveTo>
                        <a:pt x="518367" y="435753"/>
                      </a:moveTo>
                      <a:lnTo>
                        <a:pt x="518367" y="453082"/>
                      </a:lnTo>
                      <a:lnTo>
                        <a:pt x="570435" y="453082"/>
                      </a:lnTo>
                      <a:lnTo>
                        <a:pt x="570435" y="435753"/>
                      </a:lnTo>
                      <a:lnTo>
                        <a:pt x="567943" y="435753"/>
                      </a:lnTo>
                      <a:lnTo>
                        <a:pt x="520770" y="435753"/>
                      </a:lnTo>
                      <a:close/>
                      <a:moveTo>
                        <a:pt x="398032" y="435753"/>
                      </a:moveTo>
                      <a:lnTo>
                        <a:pt x="398032" y="453082"/>
                      </a:lnTo>
                      <a:lnTo>
                        <a:pt x="450100" y="453082"/>
                      </a:lnTo>
                      <a:lnTo>
                        <a:pt x="450100" y="435753"/>
                      </a:lnTo>
                      <a:lnTo>
                        <a:pt x="447608" y="435753"/>
                      </a:lnTo>
                      <a:lnTo>
                        <a:pt x="400524" y="435753"/>
                      </a:lnTo>
                      <a:close/>
                      <a:moveTo>
                        <a:pt x="277786" y="435753"/>
                      </a:moveTo>
                      <a:lnTo>
                        <a:pt x="277786" y="453082"/>
                      </a:lnTo>
                      <a:lnTo>
                        <a:pt x="329854" y="453082"/>
                      </a:lnTo>
                      <a:lnTo>
                        <a:pt x="329854" y="435753"/>
                      </a:lnTo>
                      <a:lnTo>
                        <a:pt x="327362" y="435753"/>
                      </a:lnTo>
                      <a:lnTo>
                        <a:pt x="280278" y="435753"/>
                      </a:lnTo>
                      <a:close/>
                      <a:moveTo>
                        <a:pt x="157450" y="435753"/>
                      </a:moveTo>
                      <a:lnTo>
                        <a:pt x="157450" y="453082"/>
                      </a:lnTo>
                      <a:lnTo>
                        <a:pt x="209607" y="453082"/>
                      </a:lnTo>
                      <a:lnTo>
                        <a:pt x="209607" y="435753"/>
                      </a:lnTo>
                      <a:lnTo>
                        <a:pt x="207115" y="435753"/>
                      </a:lnTo>
                      <a:lnTo>
                        <a:pt x="159942" y="435753"/>
                      </a:lnTo>
                      <a:close/>
                      <a:moveTo>
                        <a:pt x="37204" y="435753"/>
                      </a:moveTo>
                      <a:lnTo>
                        <a:pt x="37204" y="453082"/>
                      </a:lnTo>
                      <a:lnTo>
                        <a:pt x="89272" y="453082"/>
                      </a:lnTo>
                      <a:lnTo>
                        <a:pt x="89272" y="435753"/>
                      </a:lnTo>
                      <a:lnTo>
                        <a:pt x="86780" y="435753"/>
                      </a:lnTo>
                      <a:lnTo>
                        <a:pt x="39696" y="435753"/>
                      </a:lnTo>
                      <a:close/>
                      <a:moveTo>
                        <a:pt x="533231" y="286006"/>
                      </a:moveTo>
                      <a:lnTo>
                        <a:pt x="533231" y="410958"/>
                      </a:lnTo>
                      <a:lnTo>
                        <a:pt x="555571" y="410958"/>
                      </a:lnTo>
                      <a:lnTo>
                        <a:pt x="555571" y="286006"/>
                      </a:lnTo>
                      <a:close/>
                      <a:moveTo>
                        <a:pt x="412896" y="286006"/>
                      </a:moveTo>
                      <a:lnTo>
                        <a:pt x="412896" y="410958"/>
                      </a:lnTo>
                      <a:lnTo>
                        <a:pt x="435236" y="410958"/>
                      </a:lnTo>
                      <a:lnTo>
                        <a:pt x="435236" y="286006"/>
                      </a:lnTo>
                      <a:close/>
                      <a:moveTo>
                        <a:pt x="292650" y="286006"/>
                      </a:moveTo>
                      <a:lnTo>
                        <a:pt x="292650" y="410958"/>
                      </a:lnTo>
                      <a:lnTo>
                        <a:pt x="314990" y="410958"/>
                      </a:lnTo>
                      <a:lnTo>
                        <a:pt x="314990" y="286006"/>
                      </a:lnTo>
                      <a:close/>
                      <a:moveTo>
                        <a:pt x="172403" y="286006"/>
                      </a:moveTo>
                      <a:lnTo>
                        <a:pt x="172403" y="410958"/>
                      </a:lnTo>
                      <a:lnTo>
                        <a:pt x="194654" y="410958"/>
                      </a:lnTo>
                      <a:lnTo>
                        <a:pt x="194654" y="286006"/>
                      </a:lnTo>
                      <a:close/>
                      <a:moveTo>
                        <a:pt x="52068" y="286006"/>
                      </a:moveTo>
                      <a:lnTo>
                        <a:pt x="52068" y="410958"/>
                      </a:lnTo>
                      <a:lnTo>
                        <a:pt x="74408" y="410958"/>
                      </a:lnTo>
                      <a:lnTo>
                        <a:pt x="74408" y="286006"/>
                      </a:lnTo>
                      <a:close/>
                      <a:moveTo>
                        <a:pt x="518367" y="243882"/>
                      </a:moveTo>
                      <a:lnTo>
                        <a:pt x="518367" y="261212"/>
                      </a:lnTo>
                      <a:lnTo>
                        <a:pt x="520770" y="261212"/>
                      </a:lnTo>
                      <a:lnTo>
                        <a:pt x="567943" y="261212"/>
                      </a:lnTo>
                      <a:lnTo>
                        <a:pt x="570435" y="261212"/>
                      </a:lnTo>
                      <a:lnTo>
                        <a:pt x="570435" y="243882"/>
                      </a:lnTo>
                      <a:close/>
                      <a:moveTo>
                        <a:pt x="474932" y="243882"/>
                      </a:moveTo>
                      <a:lnTo>
                        <a:pt x="474932" y="273653"/>
                      </a:lnTo>
                      <a:cubicBezTo>
                        <a:pt x="474932" y="280496"/>
                        <a:pt x="469414" y="286006"/>
                        <a:pt x="462561" y="286006"/>
                      </a:cubicBezTo>
                      <a:lnTo>
                        <a:pt x="460068" y="286006"/>
                      </a:lnTo>
                      <a:lnTo>
                        <a:pt x="460068" y="410958"/>
                      </a:lnTo>
                      <a:lnTo>
                        <a:pt x="462561" y="410958"/>
                      </a:lnTo>
                      <a:cubicBezTo>
                        <a:pt x="469414" y="410958"/>
                        <a:pt x="474932" y="416557"/>
                        <a:pt x="474932" y="423400"/>
                      </a:cubicBezTo>
                      <a:lnTo>
                        <a:pt x="474932" y="453082"/>
                      </a:lnTo>
                      <a:lnTo>
                        <a:pt x="493534" y="453082"/>
                      </a:lnTo>
                      <a:lnTo>
                        <a:pt x="493534" y="423400"/>
                      </a:lnTo>
                      <a:cubicBezTo>
                        <a:pt x="493534" y="416557"/>
                        <a:pt x="499053" y="410958"/>
                        <a:pt x="505906" y="410958"/>
                      </a:cubicBezTo>
                      <a:lnTo>
                        <a:pt x="508398" y="410958"/>
                      </a:lnTo>
                      <a:lnTo>
                        <a:pt x="508398" y="286006"/>
                      </a:lnTo>
                      <a:lnTo>
                        <a:pt x="505906" y="286006"/>
                      </a:lnTo>
                      <a:cubicBezTo>
                        <a:pt x="499053" y="286006"/>
                        <a:pt x="493534" y="280496"/>
                        <a:pt x="493534" y="273653"/>
                      </a:cubicBezTo>
                      <a:lnTo>
                        <a:pt x="493534" y="243882"/>
                      </a:lnTo>
                      <a:close/>
                      <a:moveTo>
                        <a:pt x="398032" y="243882"/>
                      </a:moveTo>
                      <a:lnTo>
                        <a:pt x="398032" y="261212"/>
                      </a:lnTo>
                      <a:lnTo>
                        <a:pt x="400524" y="261212"/>
                      </a:lnTo>
                      <a:lnTo>
                        <a:pt x="447608" y="261212"/>
                      </a:lnTo>
                      <a:lnTo>
                        <a:pt x="450100" y="261212"/>
                      </a:lnTo>
                      <a:lnTo>
                        <a:pt x="450100" y="243882"/>
                      </a:lnTo>
                      <a:close/>
                      <a:moveTo>
                        <a:pt x="354686" y="243882"/>
                      </a:moveTo>
                      <a:lnTo>
                        <a:pt x="354686" y="273653"/>
                      </a:lnTo>
                      <a:cubicBezTo>
                        <a:pt x="354686" y="280496"/>
                        <a:pt x="349079" y="286006"/>
                        <a:pt x="342226" y="286006"/>
                      </a:cubicBezTo>
                      <a:lnTo>
                        <a:pt x="339733" y="286006"/>
                      </a:lnTo>
                      <a:lnTo>
                        <a:pt x="339733" y="410958"/>
                      </a:lnTo>
                      <a:lnTo>
                        <a:pt x="342226" y="410958"/>
                      </a:lnTo>
                      <a:cubicBezTo>
                        <a:pt x="349079" y="410958"/>
                        <a:pt x="354686" y="416557"/>
                        <a:pt x="354686" y="423400"/>
                      </a:cubicBezTo>
                      <a:lnTo>
                        <a:pt x="354686" y="453082"/>
                      </a:lnTo>
                      <a:lnTo>
                        <a:pt x="373288" y="453082"/>
                      </a:lnTo>
                      <a:lnTo>
                        <a:pt x="373288" y="423400"/>
                      </a:lnTo>
                      <a:cubicBezTo>
                        <a:pt x="373288" y="416557"/>
                        <a:pt x="378807" y="410958"/>
                        <a:pt x="385660" y="410958"/>
                      </a:cubicBezTo>
                      <a:lnTo>
                        <a:pt x="388152" y="410958"/>
                      </a:lnTo>
                      <a:lnTo>
                        <a:pt x="388152" y="286006"/>
                      </a:lnTo>
                      <a:lnTo>
                        <a:pt x="385660" y="286006"/>
                      </a:lnTo>
                      <a:cubicBezTo>
                        <a:pt x="378807" y="286006"/>
                        <a:pt x="373288" y="280496"/>
                        <a:pt x="373288" y="273653"/>
                      </a:cubicBezTo>
                      <a:lnTo>
                        <a:pt x="373288" y="243882"/>
                      </a:lnTo>
                      <a:close/>
                      <a:moveTo>
                        <a:pt x="277786" y="243882"/>
                      </a:moveTo>
                      <a:lnTo>
                        <a:pt x="277786" y="261212"/>
                      </a:lnTo>
                      <a:lnTo>
                        <a:pt x="280278" y="261212"/>
                      </a:lnTo>
                      <a:lnTo>
                        <a:pt x="327362" y="261212"/>
                      </a:lnTo>
                      <a:lnTo>
                        <a:pt x="329854" y="261212"/>
                      </a:lnTo>
                      <a:lnTo>
                        <a:pt x="329854" y="243882"/>
                      </a:lnTo>
                      <a:close/>
                      <a:moveTo>
                        <a:pt x="234351" y="243882"/>
                      </a:moveTo>
                      <a:lnTo>
                        <a:pt x="234351" y="273653"/>
                      </a:lnTo>
                      <a:cubicBezTo>
                        <a:pt x="234351" y="280496"/>
                        <a:pt x="228832" y="286006"/>
                        <a:pt x="221979" y="286006"/>
                      </a:cubicBezTo>
                      <a:lnTo>
                        <a:pt x="219487" y="286006"/>
                      </a:lnTo>
                      <a:lnTo>
                        <a:pt x="219487" y="410958"/>
                      </a:lnTo>
                      <a:lnTo>
                        <a:pt x="221979" y="410958"/>
                      </a:lnTo>
                      <a:cubicBezTo>
                        <a:pt x="228832" y="410958"/>
                        <a:pt x="234351" y="416557"/>
                        <a:pt x="234351" y="423400"/>
                      </a:cubicBezTo>
                      <a:lnTo>
                        <a:pt x="234351" y="453082"/>
                      </a:lnTo>
                      <a:lnTo>
                        <a:pt x="252953" y="453082"/>
                      </a:lnTo>
                      <a:lnTo>
                        <a:pt x="252953" y="423400"/>
                      </a:lnTo>
                      <a:cubicBezTo>
                        <a:pt x="252953" y="416557"/>
                        <a:pt x="258471" y="410958"/>
                        <a:pt x="265325" y="410958"/>
                      </a:cubicBezTo>
                      <a:lnTo>
                        <a:pt x="267817" y="410958"/>
                      </a:lnTo>
                      <a:lnTo>
                        <a:pt x="267817" y="286006"/>
                      </a:lnTo>
                      <a:lnTo>
                        <a:pt x="265325" y="286006"/>
                      </a:lnTo>
                      <a:cubicBezTo>
                        <a:pt x="258471" y="286006"/>
                        <a:pt x="252953" y="280496"/>
                        <a:pt x="252953" y="273653"/>
                      </a:cubicBezTo>
                      <a:lnTo>
                        <a:pt x="252953" y="243882"/>
                      </a:lnTo>
                      <a:close/>
                      <a:moveTo>
                        <a:pt x="157450" y="243882"/>
                      </a:moveTo>
                      <a:lnTo>
                        <a:pt x="157450" y="261212"/>
                      </a:lnTo>
                      <a:lnTo>
                        <a:pt x="159942" y="261212"/>
                      </a:lnTo>
                      <a:lnTo>
                        <a:pt x="207115" y="261212"/>
                      </a:lnTo>
                      <a:lnTo>
                        <a:pt x="209607" y="261212"/>
                      </a:lnTo>
                      <a:lnTo>
                        <a:pt x="209607" y="243882"/>
                      </a:lnTo>
                      <a:close/>
                      <a:moveTo>
                        <a:pt x="114105" y="243882"/>
                      </a:moveTo>
                      <a:lnTo>
                        <a:pt x="114105" y="273653"/>
                      </a:lnTo>
                      <a:cubicBezTo>
                        <a:pt x="114105" y="280496"/>
                        <a:pt x="108497" y="286006"/>
                        <a:pt x="101644" y="286006"/>
                      </a:cubicBezTo>
                      <a:lnTo>
                        <a:pt x="99241" y="286006"/>
                      </a:lnTo>
                      <a:lnTo>
                        <a:pt x="99241" y="410958"/>
                      </a:lnTo>
                      <a:lnTo>
                        <a:pt x="101644" y="410958"/>
                      </a:lnTo>
                      <a:cubicBezTo>
                        <a:pt x="108497" y="410958"/>
                        <a:pt x="114105" y="416557"/>
                        <a:pt x="114105" y="423400"/>
                      </a:cubicBezTo>
                      <a:lnTo>
                        <a:pt x="114105" y="453082"/>
                      </a:lnTo>
                      <a:lnTo>
                        <a:pt x="132707" y="453082"/>
                      </a:lnTo>
                      <a:lnTo>
                        <a:pt x="132707" y="423400"/>
                      </a:lnTo>
                      <a:cubicBezTo>
                        <a:pt x="132707" y="416557"/>
                        <a:pt x="138225" y="410958"/>
                        <a:pt x="145078" y="410958"/>
                      </a:cubicBezTo>
                      <a:lnTo>
                        <a:pt x="147571" y="410958"/>
                      </a:lnTo>
                      <a:lnTo>
                        <a:pt x="147571" y="286006"/>
                      </a:lnTo>
                      <a:lnTo>
                        <a:pt x="145078" y="286006"/>
                      </a:lnTo>
                      <a:cubicBezTo>
                        <a:pt x="138225" y="286006"/>
                        <a:pt x="132707" y="280496"/>
                        <a:pt x="132707" y="273653"/>
                      </a:cubicBezTo>
                      <a:lnTo>
                        <a:pt x="132707" y="243882"/>
                      </a:lnTo>
                      <a:close/>
                      <a:moveTo>
                        <a:pt x="37204" y="243882"/>
                      </a:moveTo>
                      <a:lnTo>
                        <a:pt x="37204" y="261212"/>
                      </a:lnTo>
                      <a:lnTo>
                        <a:pt x="39696" y="261212"/>
                      </a:lnTo>
                      <a:lnTo>
                        <a:pt x="86780" y="261212"/>
                      </a:lnTo>
                      <a:lnTo>
                        <a:pt x="89272" y="261212"/>
                      </a:lnTo>
                      <a:lnTo>
                        <a:pt x="89272" y="243882"/>
                      </a:lnTo>
                      <a:close/>
                      <a:moveTo>
                        <a:pt x="24832" y="204246"/>
                      </a:moveTo>
                      <a:lnTo>
                        <a:pt x="24832" y="219176"/>
                      </a:lnTo>
                      <a:lnTo>
                        <a:pt x="582807" y="219176"/>
                      </a:lnTo>
                      <a:lnTo>
                        <a:pt x="582807" y="204246"/>
                      </a:lnTo>
                      <a:close/>
                      <a:moveTo>
                        <a:pt x="303961" y="105218"/>
                      </a:moveTo>
                      <a:cubicBezTo>
                        <a:pt x="295773" y="105218"/>
                        <a:pt x="289099" y="111887"/>
                        <a:pt x="289099" y="120067"/>
                      </a:cubicBezTo>
                      <a:cubicBezTo>
                        <a:pt x="289099" y="128248"/>
                        <a:pt x="295773" y="134917"/>
                        <a:pt x="303961" y="134917"/>
                      </a:cubicBezTo>
                      <a:cubicBezTo>
                        <a:pt x="312149" y="134917"/>
                        <a:pt x="318824" y="128248"/>
                        <a:pt x="318824" y="120067"/>
                      </a:cubicBezTo>
                      <a:cubicBezTo>
                        <a:pt x="318824" y="111887"/>
                        <a:pt x="312149" y="105218"/>
                        <a:pt x="303961" y="105218"/>
                      </a:cubicBezTo>
                      <a:close/>
                      <a:moveTo>
                        <a:pt x="303961" y="80409"/>
                      </a:moveTo>
                      <a:cubicBezTo>
                        <a:pt x="325855" y="80409"/>
                        <a:pt x="343654" y="98193"/>
                        <a:pt x="343654" y="120067"/>
                      </a:cubicBezTo>
                      <a:cubicBezTo>
                        <a:pt x="343654" y="141941"/>
                        <a:pt x="325855" y="159725"/>
                        <a:pt x="303961" y="159725"/>
                      </a:cubicBezTo>
                      <a:cubicBezTo>
                        <a:pt x="282068" y="159725"/>
                        <a:pt x="264268" y="141941"/>
                        <a:pt x="264268" y="120067"/>
                      </a:cubicBezTo>
                      <a:cubicBezTo>
                        <a:pt x="264268" y="98193"/>
                        <a:pt x="282068" y="80409"/>
                        <a:pt x="303961" y="80409"/>
                      </a:cubicBezTo>
                      <a:close/>
                      <a:moveTo>
                        <a:pt x="303775" y="26949"/>
                      </a:moveTo>
                      <a:lnTo>
                        <a:pt x="56073" y="179451"/>
                      </a:lnTo>
                      <a:lnTo>
                        <a:pt x="551477" y="179451"/>
                      </a:lnTo>
                      <a:close/>
                      <a:moveTo>
                        <a:pt x="297278" y="1799"/>
                      </a:moveTo>
                      <a:cubicBezTo>
                        <a:pt x="301283" y="-600"/>
                        <a:pt x="306356" y="-600"/>
                        <a:pt x="310273" y="1799"/>
                      </a:cubicBezTo>
                      <a:lnTo>
                        <a:pt x="601676" y="181317"/>
                      </a:lnTo>
                      <a:cubicBezTo>
                        <a:pt x="605414" y="183628"/>
                        <a:pt x="607550" y="187538"/>
                        <a:pt x="607639" y="191626"/>
                      </a:cubicBezTo>
                      <a:cubicBezTo>
                        <a:pt x="607639" y="191715"/>
                        <a:pt x="607639" y="191804"/>
                        <a:pt x="607639" y="191893"/>
                      </a:cubicBezTo>
                      <a:lnTo>
                        <a:pt x="607639" y="231529"/>
                      </a:lnTo>
                      <a:cubicBezTo>
                        <a:pt x="607639" y="238372"/>
                        <a:pt x="602032" y="243882"/>
                        <a:pt x="595178" y="243882"/>
                      </a:cubicBezTo>
                      <a:lnTo>
                        <a:pt x="595178" y="273653"/>
                      </a:lnTo>
                      <a:cubicBezTo>
                        <a:pt x="595178" y="280496"/>
                        <a:pt x="589660" y="286006"/>
                        <a:pt x="582807" y="286006"/>
                      </a:cubicBezTo>
                      <a:lnTo>
                        <a:pt x="580315" y="286006"/>
                      </a:lnTo>
                      <a:lnTo>
                        <a:pt x="580315" y="410958"/>
                      </a:lnTo>
                      <a:lnTo>
                        <a:pt x="582807" y="410958"/>
                      </a:lnTo>
                      <a:cubicBezTo>
                        <a:pt x="589660" y="410958"/>
                        <a:pt x="595178" y="416557"/>
                        <a:pt x="595178" y="423400"/>
                      </a:cubicBezTo>
                      <a:lnTo>
                        <a:pt x="595178" y="465435"/>
                      </a:lnTo>
                      <a:lnTo>
                        <a:pt x="595178" y="492718"/>
                      </a:lnTo>
                      <a:cubicBezTo>
                        <a:pt x="602032" y="492718"/>
                        <a:pt x="607639" y="498317"/>
                        <a:pt x="607639" y="505160"/>
                      </a:cubicBezTo>
                      <a:lnTo>
                        <a:pt x="607639" y="544796"/>
                      </a:lnTo>
                      <a:cubicBezTo>
                        <a:pt x="607639" y="551639"/>
                        <a:pt x="602032" y="557149"/>
                        <a:pt x="595178" y="557149"/>
                      </a:cubicBezTo>
                      <a:lnTo>
                        <a:pt x="12371" y="557149"/>
                      </a:lnTo>
                      <a:cubicBezTo>
                        <a:pt x="5518" y="557149"/>
                        <a:pt x="0" y="551639"/>
                        <a:pt x="0" y="544796"/>
                      </a:cubicBezTo>
                      <a:lnTo>
                        <a:pt x="0" y="505160"/>
                      </a:lnTo>
                      <a:cubicBezTo>
                        <a:pt x="0" y="501872"/>
                        <a:pt x="1335" y="498673"/>
                        <a:pt x="3649" y="496362"/>
                      </a:cubicBezTo>
                      <a:cubicBezTo>
                        <a:pt x="5963" y="494051"/>
                        <a:pt x="9078" y="492718"/>
                        <a:pt x="12371" y="492718"/>
                      </a:cubicBezTo>
                      <a:lnTo>
                        <a:pt x="12371" y="465435"/>
                      </a:lnTo>
                      <a:lnTo>
                        <a:pt x="12371" y="423400"/>
                      </a:lnTo>
                      <a:cubicBezTo>
                        <a:pt x="12371" y="416557"/>
                        <a:pt x="17979" y="410958"/>
                        <a:pt x="24832" y="410958"/>
                      </a:cubicBezTo>
                      <a:lnTo>
                        <a:pt x="27324" y="410958"/>
                      </a:lnTo>
                      <a:lnTo>
                        <a:pt x="27324" y="286006"/>
                      </a:lnTo>
                      <a:lnTo>
                        <a:pt x="24832" y="286006"/>
                      </a:lnTo>
                      <a:cubicBezTo>
                        <a:pt x="17979" y="286006"/>
                        <a:pt x="12371" y="280496"/>
                        <a:pt x="12371" y="273653"/>
                      </a:cubicBezTo>
                      <a:lnTo>
                        <a:pt x="12371" y="243882"/>
                      </a:lnTo>
                      <a:cubicBezTo>
                        <a:pt x="5518" y="243882"/>
                        <a:pt x="0" y="238372"/>
                        <a:pt x="0" y="231529"/>
                      </a:cubicBezTo>
                      <a:lnTo>
                        <a:pt x="0" y="191893"/>
                      </a:lnTo>
                      <a:cubicBezTo>
                        <a:pt x="0" y="191804"/>
                        <a:pt x="0" y="191804"/>
                        <a:pt x="0" y="191715"/>
                      </a:cubicBezTo>
                      <a:cubicBezTo>
                        <a:pt x="89" y="187538"/>
                        <a:pt x="2225" y="183628"/>
                        <a:pt x="5874" y="181317"/>
                      </a:cubicBezTo>
                      <a:close/>
                    </a:path>
                  </a:pathLst>
                </a:custGeom>
                <a:solidFill>
                  <a:srgbClr val="1E213D"/>
                </a:solidFill>
                <a:ln>
                  <a:noFill/>
                </a:ln>
              </p:spPr>
              <p:txBody>
                <a:bodyPr/>
                <a:lstStyle>
                  <a:defPPr/>
                </a:lstStyle>
                <a:p>
                  <a:pPr/>
                </a:p>
              </p:txBody>
            </p:sp>
            <p:sp>
              <p:nvSpPr>
                <p:cNvPr id="65" name="文本框 64"/>
                <p:cNvSpPr txBox="1"/>
                <p:nvPr/>
              </p:nvSpPr>
              <p:spPr>
                <a:xfrm>
                  <a:off x="9801114" y="6041226"/>
                  <a:ext cx="1541592" cy="479577"/>
                </a:xfrm>
                <a:prstGeom prst="rect">
                  <a:avLst/>
                </a:prstGeom>
                <a:noFill/>
              </p:spPr>
              <p:txBody>
                <a:bodyPr wrap="square" rtlCol="0">
                  <a:spAutoFit/>
                </a:bodyPr>
                <a:lstStyle>
                  <a:defPPr/>
                </a:lstStyle>
                <a:p>
                  <a:pPr algn="dist"/>
                  <a:r>
                    <a:rPr lang="zh-CN" altLang="en-US" sz="1950" b="1">
                      <a:solidFill>
                        <a:srgbClr val="1E213D"/>
                      </a:solidFill>
                      <a:latin typeface="微软雅黑 Light" panose="020b0502040204020203" pitchFamily="34" charset="-122"/>
                      <a:ea typeface="微软雅黑 Light" panose="020b0502040204020203" pitchFamily="34" charset="-122"/>
                    </a:rPr>
                    <a:t>联邦法院</a:t>
                  </a:r>
                  <a:endParaRPr lang="zh-CN" altLang="en-US" sz="1950" b="1">
                    <a:solidFill>
                      <a:srgbClr val="1E213D"/>
                    </a:solidFill>
                    <a:latin typeface="微软雅黑 Light" panose="020b0502040204020203" pitchFamily="34" charset="-122"/>
                    <a:ea typeface="微软雅黑 Light" panose="020b0502040204020203" pitchFamily="34" charset="-122"/>
                  </a:endParaRPr>
                </a:p>
              </p:txBody>
            </p:sp>
          </p:grpSp>
          <p:sp>
            <p:nvSpPr>
              <p:cNvPr id="66" name="文本框 65"/>
              <p:cNvSpPr txBox="1"/>
              <p:nvPr/>
            </p:nvSpPr>
            <p:spPr>
              <a:xfrm>
                <a:off x="9122422" y="6199205"/>
                <a:ext cx="1607163" cy="479577"/>
              </a:xfrm>
              <a:prstGeom prst="rect">
                <a:avLst/>
              </a:prstGeom>
              <a:noFill/>
            </p:spPr>
            <p:txBody>
              <a:bodyPr wrap="square" rtlCol="0">
                <a:spAutoFit/>
              </a:bodyPr>
              <a:lstStyle>
                <a:defPPr/>
              </a:lstStyle>
              <a:p>
                <a:pPr algn="ctr"/>
                <a:r>
                  <a:rPr lang="zh-CN" altLang="en-US" sz="1950">
                    <a:solidFill>
                      <a:srgbClr val="1E213D"/>
                    </a:solidFill>
                    <a:latin typeface="微软雅黑" panose="020b0503020204020204" charset="-122"/>
                    <a:ea typeface="微软雅黑" panose="020b0503020204020204" charset="-122"/>
                  </a:rPr>
                  <a:t>（司法权）</a:t>
                </a:r>
                <a:endParaRPr lang="zh-CN" altLang="en-US" sz="1950">
                  <a:solidFill>
                    <a:srgbClr val="1E213D"/>
                  </a:solidFill>
                  <a:latin typeface="微软雅黑" panose="020b0503020204020204" charset="-122"/>
                  <a:ea typeface="微软雅黑" panose="020b0503020204020204" charset="-122"/>
                </a:endParaRPr>
              </a:p>
            </p:txBody>
          </p:sp>
        </p:grpSp>
      </p:grpSp>
      <p:sp>
        <p:nvSpPr>
          <p:cNvPr id="16" name="文本框 15"/>
          <p:cNvSpPr txBox="1"/>
          <p:nvPr/>
        </p:nvSpPr>
        <p:spPr>
          <a:xfrm>
            <a:off x="7396448" y="2258241"/>
            <a:ext cx="4379207" cy="4048125"/>
          </a:xfrm>
          <a:prstGeom prst="rect">
            <a:avLst/>
          </a:prstGeom>
          <a:noFill/>
        </p:spPr>
        <p:txBody>
          <a:bodyPr wrap="square" rtlCol="0">
            <a:spAutoFit/>
          </a:bodyPr>
          <a:lstStyle>
            <a:defPPr/>
          </a:lstStyle>
          <a:p>
            <a:pPr marL="285750" indent="-285750" algn="just">
              <a:buFont typeface="Wingdings" panose="05000000000000000000" charset="0"/>
              <a:buChar char="Ø"/>
            </a:pPr>
            <a:r>
              <a:rPr lang="zh-CN" altLang="en-US" sz="2340" b="1">
                <a:latin typeface="楷体" panose="02010609060101010101" charset="-122"/>
                <a:ea typeface="楷体" panose="02010609060101010101" charset="-122"/>
              </a:rPr>
              <a:t>三权分立原则：</a:t>
            </a:r>
            <a:r>
              <a:rPr lang="zh-CN" altLang="en-US" sz="2340">
                <a:latin typeface="楷体" panose="02010609060101010101" charset="-122"/>
                <a:ea typeface="楷体" panose="02010609060101010101" charset="-122"/>
                <a:sym typeface="+mn-ea"/>
              </a:rPr>
              <a:t>总统是政府首脑，掌握行政权，三军统帅；国会由参议院和众议院组成，拥有立法和批准税收之权；最高法院掌握司法权并拥有法律的最终解释权。</a:t>
            </a:r>
            <a:endParaRPr lang="zh-CN" altLang="en-US" sz="2340"/>
          </a:p>
          <a:p>
            <a:pPr marL="285750" indent="-285750" algn="just">
              <a:buFont typeface="Wingdings" panose="05000000000000000000" charset="0"/>
              <a:buChar char="Ø"/>
            </a:pPr>
            <a:r>
              <a:rPr lang="zh-CN" altLang="en-US" sz="2340" b="1">
                <a:latin typeface="楷体" panose="02010609060101010101" charset="-122"/>
                <a:ea typeface="楷体" panose="02010609060101010101" charset="-122"/>
              </a:rPr>
              <a:t>联邦制原则：</a:t>
            </a:r>
            <a:r>
              <a:rPr lang="zh-CN" altLang="en-US" sz="2340">
                <a:latin typeface="楷体" panose="02010609060101010101" charset="-122"/>
                <a:ea typeface="楷体" panose="02010609060101010101" charset="-122"/>
              </a:rPr>
              <a:t>美国为联邦制国家，联邦政府拥有最高权力，各州政府拥有一定自治权；</a:t>
            </a:r>
            <a:endParaRPr lang="zh-CN" altLang="en-US" sz="2340">
              <a:latin typeface="楷体" panose="02010609060101010101" charset="-122"/>
              <a:ea typeface="楷体" panose="02010609060101010101" charset="-122"/>
            </a:endParaRPr>
          </a:p>
          <a:p>
            <a:pPr marL="285750" indent="-285750" algn="just">
              <a:buFont typeface="Wingdings" panose="05000000000000000000" charset="0"/>
              <a:buChar char="Ø"/>
            </a:pPr>
            <a:r>
              <a:rPr lang="zh-CN" altLang="en-US" sz="2340" b="1">
                <a:latin typeface="楷体" panose="02010609060101010101" charset="-122"/>
                <a:ea typeface="楷体" panose="02010609060101010101" charset="-122"/>
              </a:rPr>
              <a:t>人民主权原则：</a:t>
            </a:r>
            <a:r>
              <a:rPr lang="zh-CN" altLang="en-US" sz="2340">
                <a:latin typeface="楷体" panose="02010609060101010101" charset="-122"/>
                <a:ea typeface="楷体" panose="02010609060101010101" charset="-122"/>
              </a:rPr>
              <a:t>总统和议会议员都由选举产生。</a:t>
            </a:r>
            <a:endParaRPr lang="zh-CN" altLang="en-US" sz="2340">
              <a:latin typeface="楷体" panose="02010609060101010101" charset="-122"/>
              <a:ea typeface="楷体" panose="02010609060101010101" charset="-122"/>
            </a:endParaRPr>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sld>
</file>

<file path=ppt/slides/slide4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196" y="322648"/>
            <a:ext cx="5931143" cy="511175"/>
          </a:xfrm>
          <a:prstGeom prst="rect">
            <a:avLst/>
          </a:prstGeom>
          <a:noFill/>
        </p:spPr>
        <p:txBody>
          <a:bodyPr wrap="square" rtlCol="0">
            <a:spAutoFit/>
          </a:bodyPr>
          <a:lstStyle>
            <a:defPPr/>
          </a:lstStyle>
          <a:p>
            <a:pPr/>
            <a:r>
              <a:rPr lang="en-US" altLang="zh-CN" sz="2730">
                <a:latin typeface="微软雅黑" panose="020b0503020204020204" charset="-122"/>
                <a:ea typeface="微软雅黑" panose="020b0503020204020204" charset="-122"/>
                <a:cs typeface="微软雅黑" panose="020b0503020204020204" charset="-122"/>
              </a:rPr>
              <a:t>3</a:t>
            </a:r>
            <a:r>
              <a:rPr lang="zh-CN" altLang="en-US" sz="2730">
                <a:latin typeface="微软雅黑" panose="020b0503020204020204" charset="-122"/>
                <a:ea typeface="微软雅黑" panose="020b0503020204020204" charset="-122"/>
                <a:cs typeface="微软雅黑" panose="020b0503020204020204" charset="-122"/>
              </a:rPr>
              <a:t>、美国的联邦共和制</a:t>
            </a:r>
            <a:endParaRPr lang="zh-CN" altLang="en-US" sz="2730">
              <a:latin typeface="微软雅黑" panose="020b0503020204020204" charset="-122"/>
              <a:ea typeface="微软雅黑" panose="020b0503020204020204" charset="-122"/>
              <a:cs typeface="微软雅黑" panose="020b0503020204020204" charset="-122"/>
            </a:endParaRPr>
          </a:p>
        </p:txBody>
      </p:sp>
      <p:sp>
        <p:nvSpPr>
          <p:cNvPr id="13" name="文本框 12"/>
          <p:cNvSpPr txBox="1"/>
          <p:nvPr/>
        </p:nvSpPr>
        <p:spPr>
          <a:xfrm>
            <a:off x="395166" y="833837"/>
            <a:ext cx="4581553" cy="511175"/>
          </a:xfrm>
          <a:prstGeom prst="rect">
            <a:avLst/>
          </a:prstGeom>
          <a:noFill/>
        </p:spPr>
        <p:txBody>
          <a:bodyPr wrap="square" rtlCol="0">
            <a:spAutoFit/>
          </a:bodyPr>
          <a:lstStyle>
            <a:defPPr/>
          </a:lstStyle>
          <a:p>
            <a:pPr/>
            <a:r>
              <a:rPr lang="zh-CN" altLang="en-US" sz="2730">
                <a:latin typeface="华文新魏" panose="02010800040101010101" charset="-122"/>
                <a:ea typeface="华文新魏" panose="02010800040101010101" charset="-122"/>
                <a:cs typeface="华文新魏" panose="02010800040101010101" charset="-122"/>
              </a:rPr>
              <a:t>（</a:t>
            </a:r>
            <a:r>
              <a:rPr lang="en-US" altLang="zh-CN" sz="2730">
                <a:latin typeface="华文新魏" panose="02010800040101010101" charset="-122"/>
                <a:ea typeface="华文新魏" panose="02010800040101010101" charset="-122"/>
                <a:cs typeface="华文新魏" panose="02010800040101010101" charset="-122"/>
              </a:rPr>
              <a:t>2</a:t>
            </a:r>
            <a:r>
              <a:rPr lang="zh-CN" altLang="en-US" sz="2730">
                <a:latin typeface="华文新魏" panose="02010800040101010101" charset="-122"/>
                <a:ea typeface="华文新魏" panose="02010800040101010101" charset="-122"/>
                <a:cs typeface="华文新魏" panose="02010800040101010101" charset="-122"/>
              </a:rPr>
              <a:t>）评价</a:t>
            </a:r>
            <a:endParaRPr lang="zh-CN" altLang="en-US" sz="2730">
              <a:latin typeface="华文新魏" panose="02010800040101010101" charset="-122"/>
              <a:ea typeface="华文新魏" panose="02010800040101010101" charset="-122"/>
              <a:cs typeface="华文新魏" panose="02010800040101010101" charset="-122"/>
            </a:endParaRPr>
          </a:p>
        </p:txBody>
      </p:sp>
      <p:sp>
        <p:nvSpPr>
          <p:cNvPr id="4" name="文本框 3"/>
          <p:cNvSpPr txBox="1"/>
          <p:nvPr/>
        </p:nvSpPr>
        <p:spPr>
          <a:xfrm>
            <a:off x="477107" y="1561561"/>
            <a:ext cx="10928526" cy="2611120"/>
          </a:xfrm>
          <a:prstGeom prst="rect">
            <a:avLst/>
          </a:prstGeom>
          <a:noFill/>
          <a:ln w="28575" cap="rnd" cmpd="sng">
            <a:solidFill>
              <a:schemeClr val="tx1"/>
            </a:solidFill>
            <a:prstDash val="sysDash"/>
          </a:ln>
        </p:spPr>
        <p:txBody>
          <a:bodyPr wrap="square" rtlCol="0">
            <a:spAutoFit/>
          </a:bodyPr>
          <a:lstStyle>
            <a:defPPr/>
          </a:lstStyle>
          <a:p>
            <a:pPr algn="just"/>
            <a:r>
              <a:rPr lang="en-US" altLang="zh-CN" sz="2730"/>
              <a:t>      </a:t>
            </a:r>
            <a:r>
              <a:rPr lang="en-US" altLang="zh-CN" sz="2730">
                <a:latin typeface="华文新魏" panose="02010800040101010101" charset="-122"/>
                <a:ea typeface="华文新魏" panose="02010800040101010101" charset="-122"/>
                <a:cs typeface="华文新魏" panose="02010800040101010101" charset="-122"/>
              </a:rPr>
              <a:t>  </a:t>
            </a:r>
            <a:r>
              <a:rPr lang="zh-CN" sz="2730">
                <a:latin typeface="华文新魏" panose="02010800040101010101" charset="-122"/>
                <a:ea typeface="华文新魏" panose="02010800040101010101" charset="-122"/>
                <a:cs typeface="华文新魏" panose="02010800040101010101" charset="-122"/>
              </a:rPr>
              <a:t>《</a:t>
            </a:r>
            <a:r>
              <a:rPr sz="2730">
                <a:latin typeface="华文新魏" panose="02010800040101010101" charset="-122"/>
                <a:ea typeface="华文新魏" panose="02010800040101010101" charset="-122"/>
                <a:cs typeface="华文新魏" panose="02010800040101010101" charset="-122"/>
              </a:rPr>
              <a:t>1787年宪法》是世界上笫一部成文宪法</a:t>
            </a:r>
            <a:r>
              <a:rPr lang="zh-CN" sz="2730">
                <a:latin typeface="华文新魏" panose="02010800040101010101" charset="-122"/>
                <a:ea typeface="华文新魏" panose="02010800040101010101" charset="-122"/>
                <a:cs typeface="华文新魏" panose="02010800040101010101" charset="-122"/>
              </a:rPr>
              <a:t>，</a:t>
            </a:r>
            <a:r>
              <a:rPr sz="2730">
                <a:latin typeface="华文新魏" panose="02010800040101010101" charset="-122"/>
                <a:ea typeface="华文新魏" panose="02010800040101010101" charset="-122"/>
                <a:cs typeface="华文新魏" panose="02010800040101010101" charset="-122"/>
              </a:rPr>
              <a:t>它确立的联邦制、三权分立制开创了世界的先例，有利于维护美国的独立和统一，有利于美国经济的发展。</a:t>
            </a:r>
            <a:r>
              <a:rPr lang="en-US" sz="2730">
                <a:latin typeface="华文新魏" panose="02010800040101010101" charset="-122"/>
                <a:ea typeface="华文新魏" panose="02010800040101010101" charset="-122"/>
                <a:cs typeface="华文新魏" panose="02010800040101010101" charset="-122"/>
              </a:rPr>
              <a:t>......</a:t>
            </a:r>
            <a:r>
              <a:rPr sz="2730">
                <a:latin typeface="华文新魏" panose="02010800040101010101" charset="-122"/>
                <a:ea typeface="华文新魏" panose="02010800040101010101" charset="-122"/>
                <a:cs typeface="华文新魏" panose="02010800040101010101" charset="-122"/>
              </a:rPr>
              <a:t>但是，土著居民印第安人和处在南方种植园奴隶制下的广大黑人并不能享有这些基本人权，南北不同经济体制之间的矛盾未解决。美国的联邦制度和民主制度仍有待完善。</a:t>
            </a:r>
            <a:endParaRPr sz="2730">
              <a:latin typeface="华文新魏" panose="02010800040101010101" charset="-122"/>
              <a:ea typeface="华文新魏" panose="02010800040101010101" charset="-122"/>
              <a:cs typeface="华文新魏" panose="02010800040101010101" charset="-122"/>
            </a:endParaRPr>
          </a:p>
          <a:p>
            <a:pPr algn="just"/>
            <a:r>
              <a:rPr sz="2730">
                <a:latin typeface="华文新魏" panose="02010800040101010101" charset="-122"/>
                <a:ea typeface="华文新魏" panose="02010800040101010101" charset="-122"/>
                <a:cs typeface="华文新魏" panose="02010800040101010101" charset="-122"/>
              </a:rPr>
              <a:t>                           </a:t>
            </a:r>
            <a:r>
              <a:rPr lang="en-US" sz="2730">
                <a:latin typeface="华文新魏" panose="02010800040101010101" charset="-122"/>
                <a:ea typeface="华文新魏" panose="02010800040101010101" charset="-122"/>
                <a:cs typeface="华文新魏" panose="02010800040101010101" charset="-122"/>
                <a:sym typeface="+mn-ea"/>
              </a:rPr>
              <a:t>——</a:t>
            </a:r>
            <a:r>
              <a:rPr lang="zh-CN" altLang="en-US" sz="2730">
                <a:latin typeface="华文新魏" panose="02010800040101010101" charset="-122"/>
                <a:ea typeface="华文新魏" panose="02010800040101010101" charset="-122"/>
                <a:cs typeface="华文新魏" panose="02010800040101010101" charset="-122"/>
                <a:sym typeface="+mn-ea"/>
              </a:rPr>
              <a:t>王斯德主编《世界通史》第二编</a:t>
            </a:r>
            <a:r>
              <a:rPr sz="2730"/>
              <a:t>                                                                             </a:t>
            </a:r>
            <a:endParaRPr lang="zh-CN" altLang="en-US" sz="2730">
              <a:latin typeface="华文新魏" panose="02010800040101010101" charset="-122"/>
              <a:ea typeface="华文新魏" panose="02010800040101010101" charset="-122"/>
              <a:cs typeface="华文新魏" panose="02010800040101010101" charset="-122"/>
            </a:endParaRPr>
          </a:p>
        </p:txBody>
      </p:sp>
      <p:sp>
        <p:nvSpPr>
          <p:cNvPr id="6" name="文本框 5"/>
          <p:cNvSpPr txBox="1"/>
          <p:nvPr/>
        </p:nvSpPr>
        <p:spPr>
          <a:xfrm>
            <a:off x="475853" y="4700003"/>
            <a:ext cx="10929763" cy="810260"/>
          </a:xfrm>
          <a:prstGeom prst="rect">
            <a:avLst/>
          </a:prstGeom>
          <a:noFill/>
        </p:spPr>
        <p:txBody>
          <a:bodyPr wrap="square" rtlCol="0">
            <a:spAutoFit/>
          </a:bodyPr>
          <a:lstStyle>
            <a:defPPr/>
          </a:lstStyle>
          <a:p>
            <a:pPr marL="342900" indent="-342900" algn="just">
              <a:buFont typeface="Wingdings" panose="05000000000000000000" charset="0"/>
              <a:buChar char="Ø"/>
            </a:pPr>
            <a:r>
              <a:rPr lang="zh-CN" altLang="en-US" sz="2340"/>
              <a:t>美国宪法首次在一个大国中确立民主共和制度，保持了政治的长期稳定，对世界历史产生了深远影响；</a:t>
            </a:r>
            <a:endParaRPr lang="zh-CN" altLang="en-US" sz="2340"/>
          </a:p>
        </p:txBody>
      </p:sp>
      <p:sp>
        <p:nvSpPr>
          <p:cNvPr id="5" name="文本框 4"/>
          <p:cNvSpPr txBox="1"/>
          <p:nvPr/>
        </p:nvSpPr>
        <p:spPr>
          <a:xfrm>
            <a:off x="475853" y="5961725"/>
            <a:ext cx="10929763" cy="810260"/>
          </a:xfrm>
          <a:prstGeom prst="rect">
            <a:avLst/>
          </a:prstGeom>
          <a:noFill/>
        </p:spPr>
        <p:txBody>
          <a:bodyPr wrap="square" rtlCol="0">
            <a:spAutoFit/>
          </a:bodyPr>
          <a:lstStyle>
            <a:defPPr/>
          </a:lstStyle>
          <a:p>
            <a:pPr marL="342900" indent="-342900" algn="just">
              <a:buFont typeface="Wingdings" panose="05000000000000000000" charset="0"/>
              <a:buChar char="Ø"/>
            </a:pPr>
            <a:r>
              <a:rPr lang="zh-CN" altLang="en-US" sz="2340"/>
              <a:t>民主制度仍不完善，如承认奴隶制的存在，不承认妇女、黑人、印第安人的公民权利等。</a:t>
            </a:r>
            <a:endParaRPr lang="zh-CN" altLang="en-US" sz="2340"/>
          </a:p>
        </p:txBody>
      </p:sp>
      <p:sp>
        <p:nvSpPr>
          <p:cNvPr id="7" name="文本框 6"/>
          <p:cNvSpPr txBox="1"/>
          <p:nvPr/>
        </p:nvSpPr>
        <p:spPr>
          <a:xfrm>
            <a:off x="476472" y="5508768"/>
            <a:ext cx="10539923" cy="450850"/>
          </a:xfrm>
          <a:prstGeom prst="rect">
            <a:avLst/>
          </a:prstGeom>
          <a:noFill/>
        </p:spPr>
        <p:txBody>
          <a:bodyPr wrap="square" rtlCol="0">
            <a:spAutoFit/>
          </a:bodyPr>
          <a:lstStyle>
            <a:defPPr/>
          </a:lstStyle>
          <a:p>
            <a:pPr marL="342900" indent="-342900" algn="just">
              <a:buFont typeface="Wingdings" panose="05000000000000000000" charset="0"/>
              <a:buChar char="Ø"/>
            </a:pPr>
            <a:r>
              <a:rPr lang="zh-CN" altLang="en-US" sz="2340"/>
              <a:t>为美国内战埋下隐患；</a:t>
            </a:r>
            <a:endParaRPr lang="zh-CN" altLang="en-US" sz="2340"/>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5" grpId="0"/>
      <p:bldP spid="7" grpId="0"/>
    </p:bldLst>
  </p:timing>
</p:sld>
</file>

<file path=ppt/slides/slide4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136721" y="515688"/>
            <a:ext cx="5931143" cy="511175"/>
          </a:xfrm>
          <a:prstGeom prst="rect">
            <a:avLst/>
          </a:prstGeom>
          <a:noFill/>
        </p:spPr>
        <p:txBody>
          <a:bodyPr wrap="square" rtlCol="0">
            <a:spAutoFit/>
          </a:bodyPr>
          <a:lstStyle>
            <a:defPPr/>
          </a:lstStyle>
          <a:p>
            <a:pPr/>
            <a:r>
              <a:rPr lang="en-US" altLang="zh-CN" sz="2730">
                <a:latin typeface="微软雅黑" panose="020b0503020204020204" charset="-122"/>
                <a:ea typeface="微软雅黑" panose="020b0503020204020204" charset="-122"/>
                <a:cs typeface="微软雅黑" panose="020b0503020204020204" charset="-122"/>
              </a:rPr>
              <a:t>3</a:t>
            </a:r>
            <a:r>
              <a:rPr lang="zh-CN" altLang="en-US" sz="2730">
                <a:latin typeface="微软雅黑" panose="020b0503020204020204" charset="-122"/>
                <a:ea typeface="微软雅黑" panose="020b0503020204020204" charset="-122"/>
                <a:cs typeface="微软雅黑" panose="020b0503020204020204" charset="-122"/>
              </a:rPr>
              <a:t>、美国的联邦共和制</a:t>
            </a:r>
            <a:endParaRPr lang="zh-CN" altLang="en-US" sz="2730">
              <a:latin typeface="微软雅黑" panose="020b0503020204020204" charset="-122"/>
              <a:ea typeface="微软雅黑" panose="020b0503020204020204" charset="-122"/>
              <a:cs typeface="微软雅黑" panose="020b0503020204020204" charset="-122"/>
            </a:endParaRPr>
          </a:p>
        </p:txBody>
      </p:sp>
      <p:sp>
        <p:nvSpPr>
          <p:cNvPr id="13" name="文本框 12"/>
          <p:cNvSpPr txBox="1"/>
          <p:nvPr/>
        </p:nvSpPr>
        <p:spPr>
          <a:xfrm>
            <a:off x="395166" y="1255477"/>
            <a:ext cx="4581553" cy="511175"/>
          </a:xfrm>
          <a:prstGeom prst="rect">
            <a:avLst/>
          </a:prstGeom>
          <a:noFill/>
        </p:spPr>
        <p:txBody>
          <a:bodyPr wrap="square" rtlCol="0">
            <a:spAutoFit/>
          </a:bodyPr>
          <a:lstStyle>
            <a:defPPr/>
          </a:lstStyle>
          <a:p>
            <a:pPr/>
            <a:r>
              <a:rPr lang="zh-CN" altLang="en-US" sz="2730">
                <a:latin typeface="华文新魏" panose="02010800040101010101" charset="-122"/>
                <a:ea typeface="华文新魏" panose="02010800040101010101" charset="-122"/>
                <a:cs typeface="华文新魏" panose="02010800040101010101" charset="-122"/>
              </a:rPr>
              <a:t>（</a:t>
            </a:r>
            <a:r>
              <a:rPr lang="en-US" altLang="zh-CN" sz="2730">
                <a:latin typeface="华文新魏" panose="02010800040101010101" charset="-122"/>
                <a:ea typeface="华文新魏" panose="02010800040101010101" charset="-122"/>
                <a:cs typeface="华文新魏" panose="02010800040101010101" charset="-122"/>
              </a:rPr>
              <a:t>3</a:t>
            </a:r>
            <a:r>
              <a:rPr lang="zh-CN" altLang="en-US" sz="2730">
                <a:latin typeface="华文新魏" panose="02010800040101010101" charset="-122"/>
                <a:ea typeface="华文新魏" panose="02010800040101010101" charset="-122"/>
                <a:cs typeface="华文新魏" panose="02010800040101010101" charset="-122"/>
              </a:rPr>
              <a:t>）完善</a:t>
            </a:r>
            <a:endParaRPr lang="zh-CN" altLang="en-US" sz="2730">
              <a:latin typeface="华文新魏" panose="02010800040101010101" charset="-122"/>
              <a:ea typeface="华文新魏" panose="02010800040101010101" charset="-122"/>
              <a:cs typeface="华文新魏" panose="02010800040101010101" charset="-122"/>
            </a:endParaRPr>
          </a:p>
        </p:txBody>
      </p:sp>
      <p:sp>
        <p:nvSpPr>
          <p:cNvPr id="7" name="文本框 6"/>
          <p:cNvSpPr txBox="1"/>
          <p:nvPr/>
        </p:nvSpPr>
        <p:spPr>
          <a:xfrm>
            <a:off x="215324" y="1957177"/>
            <a:ext cx="11449550" cy="1771015"/>
          </a:xfrm>
          <a:prstGeom prst="rect">
            <a:avLst/>
          </a:prstGeom>
          <a:noFill/>
          <a:ln w="28575" cap="rnd" cmpd="sng">
            <a:solidFill>
              <a:schemeClr val="tx1"/>
            </a:solidFill>
            <a:prstDash val="sysDash"/>
          </a:ln>
        </p:spPr>
        <p:txBody>
          <a:bodyPr wrap="square" rtlCol="0" anchor="t">
            <a:spAutoFit/>
          </a:bodyPr>
          <a:lstStyle>
            <a:defPPr/>
          </a:lstStyle>
          <a:p>
            <a:pPr algn="just"/>
            <a:r>
              <a:rPr lang="zh-CN" altLang="en-US" sz="2730">
                <a:latin typeface="华文新魏" panose="02010800040101010101" charset="-122"/>
                <a:ea typeface="华文新魏" panose="02010800040101010101" charset="-122"/>
                <a:cs typeface="华文新魏" panose="02010800040101010101" charset="-122"/>
              </a:rPr>
              <a:t>186</a:t>
            </a:r>
            <a:r>
              <a:rPr lang="en-US" altLang="zh-CN" sz="2730">
                <a:latin typeface="华文新魏" panose="02010800040101010101" charset="-122"/>
                <a:ea typeface="华文新魏" panose="02010800040101010101" charset="-122"/>
                <a:cs typeface="华文新魏" panose="02010800040101010101" charset="-122"/>
              </a:rPr>
              <a:t>5</a:t>
            </a:r>
            <a:r>
              <a:rPr lang="zh-CN" altLang="en-US" sz="2730">
                <a:latin typeface="华文新魏" panose="02010800040101010101" charset="-122"/>
                <a:ea typeface="华文新魏" panose="02010800040101010101" charset="-122"/>
                <a:cs typeface="华文新魏" panose="02010800040101010101" charset="-122"/>
              </a:rPr>
              <a:t>年通过的美国宪法修正案第十三条规定： </a:t>
            </a:r>
            <a:endParaRPr lang="zh-CN" altLang="en-US" sz="2730">
              <a:latin typeface="华文新魏" panose="02010800040101010101" charset="-122"/>
              <a:ea typeface="华文新魏" panose="02010800040101010101" charset="-122"/>
              <a:cs typeface="华文新魏" panose="02010800040101010101" charset="-122"/>
            </a:endParaRPr>
          </a:p>
          <a:p>
            <a:pPr algn="just"/>
            <a:r>
              <a:rPr lang="zh-CN" altLang="en-US" sz="2730">
                <a:latin typeface="华文新魏" panose="02010800040101010101" charset="-122"/>
                <a:ea typeface="华文新魏" panose="02010800040101010101" charset="-122"/>
                <a:cs typeface="华文新魏" panose="02010800040101010101" charset="-122"/>
              </a:rPr>
              <a:t>        在合众国境内或属合众国管辖的任何地方，不准有奴隶制或强制劳役存在，惟用于业经定罪的罪犯作为惩罚者不在此限。国会有权以适当立法实施本条规定。  </a:t>
            </a:r>
            <a:endParaRPr lang="zh-CN" altLang="en-US" sz="2730">
              <a:latin typeface="华文新魏" panose="02010800040101010101" charset="-122"/>
              <a:ea typeface="华文新魏" panose="02010800040101010101" charset="-122"/>
              <a:cs typeface="华文新魏" panose="02010800040101010101" charset="-122"/>
            </a:endParaRPr>
          </a:p>
        </p:txBody>
      </p:sp>
      <p:sp>
        <p:nvSpPr>
          <p:cNvPr id="8" name="文本框 7"/>
          <p:cNvSpPr txBox="1"/>
          <p:nvPr/>
        </p:nvSpPr>
        <p:spPr>
          <a:xfrm>
            <a:off x="215959" y="4141232"/>
            <a:ext cx="11448932" cy="1351280"/>
          </a:xfrm>
          <a:prstGeom prst="rect">
            <a:avLst/>
          </a:prstGeom>
          <a:noFill/>
          <a:ln w="28575" cap="rnd" cmpd="sng">
            <a:solidFill>
              <a:schemeClr val="tx1"/>
            </a:solidFill>
            <a:prstDash val="sysDash"/>
          </a:ln>
        </p:spPr>
        <p:txBody>
          <a:bodyPr wrap="square" rtlCol="0" anchor="t">
            <a:spAutoFit/>
          </a:bodyPr>
          <a:lstStyle>
            <a:defPPr/>
          </a:lstStyle>
          <a:p>
            <a:pPr algn="just"/>
            <a:r>
              <a:rPr lang="en-US" altLang="zh-CN" sz="2730">
                <a:latin typeface="华文新魏" panose="02010800040101010101" charset="-122"/>
                <a:ea typeface="华文新魏" panose="02010800040101010101" charset="-122"/>
                <a:cs typeface="华文新魏" panose="02010800040101010101" charset="-122"/>
              </a:rPr>
              <a:t>1918</a:t>
            </a:r>
            <a:r>
              <a:rPr lang="zh-CN" altLang="en-US" sz="2730">
                <a:latin typeface="华文新魏" panose="02010800040101010101" charset="-122"/>
                <a:ea typeface="华文新魏" panose="02010800040101010101" charset="-122"/>
                <a:cs typeface="华文新魏" panose="02010800040101010101" charset="-122"/>
              </a:rPr>
              <a:t>年通过的美国宪法修正案第十九条规定：</a:t>
            </a:r>
            <a:endParaRPr lang="zh-CN" altLang="en-US" sz="2730">
              <a:latin typeface="华文新魏" panose="02010800040101010101" charset="-122"/>
              <a:ea typeface="华文新魏" panose="02010800040101010101" charset="-122"/>
              <a:cs typeface="华文新魏" panose="02010800040101010101" charset="-122"/>
            </a:endParaRPr>
          </a:p>
          <a:p>
            <a:pPr algn="just"/>
            <a:r>
              <a:rPr lang="zh-CN" altLang="en-US" sz="2730">
                <a:latin typeface="华文新魏" panose="02010800040101010101" charset="-122"/>
                <a:ea typeface="华文新魏" panose="02010800040101010101" charset="-122"/>
                <a:cs typeface="华文新魏" panose="02010800040101010101" charset="-122"/>
              </a:rPr>
              <a:t>        美国或任何州不得因性别而剥夺或缩短美国公民的投票权。</a:t>
            </a:r>
            <a:r>
              <a:rPr lang="zh-CN" altLang="en-US" sz="2730">
                <a:latin typeface="华文新魏" panose="02010800040101010101" charset="-122"/>
                <a:ea typeface="华文新魏" panose="02010800040101010101" charset="-122"/>
                <a:cs typeface="华文新魏" panose="02010800040101010101" charset="-122"/>
                <a:sym typeface="+mn-ea"/>
              </a:rPr>
              <a:t>国会有权以适当立法实施本条规定。</a:t>
            </a:r>
            <a:endParaRPr lang="zh-CN" altLang="en-US" sz="2730">
              <a:latin typeface="华文新魏" panose="02010800040101010101" charset="-122"/>
              <a:ea typeface="华文新魏" panose="02010800040101010101" charset="-122"/>
              <a:cs typeface="华文新魏" panose="02010800040101010101" charset="-122"/>
              <a:sym typeface="+mn-ea"/>
            </a:endParaRPr>
          </a:p>
        </p:txBody>
      </p:sp>
      <p:sp>
        <p:nvSpPr>
          <p:cNvPr id="9" name="文本框 8"/>
          <p:cNvSpPr txBox="1"/>
          <p:nvPr/>
        </p:nvSpPr>
        <p:spPr>
          <a:xfrm>
            <a:off x="136754" y="5585498"/>
            <a:ext cx="10539923" cy="450850"/>
          </a:xfrm>
          <a:prstGeom prst="rect">
            <a:avLst/>
          </a:prstGeom>
          <a:noFill/>
        </p:spPr>
        <p:txBody>
          <a:bodyPr wrap="square" rtlCol="0">
            <a:spAutoFit/>
          </a:bodyPr>
          <a:lstStyle>
            <a:defPPr/>
          </a:lstStyle>
          <a:p>
            <a:pPr marL="342900" indent="-342900" algn="just">
              <a:buFont typeface="Wingdings" panose="05000000000000000000" charset="0"/>
              <a:buChar char="Ø"/>
            </a:pPr>
            <a:r>
              <a:rPr lang="en-US" altLang="zh-CN" sz="2340"/>
              <a:t>1865</a:t>
            </a:r>
            <a:r>
              <a:rPr lang="zh-CN" altLang="en-US" sz="2340"/>
              <a:t>年，南北战争后美国废除奴隶制，黑人随之获得公民权；</a:t>
            </a:r>
            <a:endParaRPr lang="zh-CN" altLang="en-US" sz="2340"/>
          </a:p>
        </p:txBody>
      </p:sp>
      <p:sp>
        <p:nvSpPr>
          <p:cNvPr id="10" name="文本框 9"/>
          <p:cNvSpPr txBox="1"/>
          <p:nvPr/>
        </p:nvSpPr>
        <p:spPr>
          <a:xfrm>
            <a:off x="136754" y="6130037"/>
            <a:ext cx="10539923" cy="450850"/>
          </a:xfrm>
          <a:prstGeom prst="rect">
            <a:avLst/>
          </a:prstGeom>
          <a:noFill/>
        </p:spPr>
        <p:txBody>
          <a:bodyPr wrap="square" rtlCol="0">
            <a:spAutoFit/>
          </a:bodyPr>
          <a:lstStyle>
            <a:defPPr/>
          </a:lstStyle>
          <a:p>
            <a:pPr marL="342900" indent="-342900" algn="just">
              <a:buFont typeface="Wingdings" panose="05000000000000000000" charset="0"/>
              <a:buChar char="Ø"/>
            </a:pPr>
            <a:r>
              <a:rPr lang="en-US" altLang="zh-CN" sz="2340"/>
              <a:t>1920</a:t>
            </a:r>
            <a:r>
              <a:rPr lang="zh-CN" altLang="en-US" sz="2340"/>
              <a:t>年，随着女权运动的发展，妇女获得公民权。</a:t>
            </a:r>
            <a:endParaRPr lang="zh-CN" altLang="en-US" sz="2340"/>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linds(horizontal)">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4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文本框 4"/>
          <p:cNvSpPr txBox="1"/>
          <p:nvPr/>
        </p:nvSpPr>
        <p:spPr>
          <a:xfrm>
            <a:off x="157041" y="351094"/>
            <a:ext cx="11023820" cy="511175"/>
          </a:xfrm>
          <a:prstGeom prst="rect">
            <a:avLst/>
          </a:prstGeom>
          <a:noFill/>
        </p:spPr>
        <p:txBody>
          <a:bodyPr wrap="square" rtlCol="0">
            <a:spAutoFit/>
          </a:bodyPr>
          <a:lstStyle>
            <a:defPPr/>
          </a:lstStyle>
          <a:p>
            <a:pPr/>
            <a:r>
              <a:rPr lang="zh-CN" altLang="en-US" sz="2730"/>
              <a:t>【问题探究</a:t>
            </a:r>
            <a:r>
              <a:rPr lang="en-US" altLang="zh-CN" sz="2730"/>
              <a:t>6</a:t>
            </a:r>
            <a:r>
              <a:rPr lang="zh-CN" altLang="en-US" sz="2730"/>
              <a:t>】英、美近代政治制度的异同。</a:t>
            </a:r>
            <a:endParaRPr lang="zh-CN" altLang="en-US" sz="2730"/>
          </a:p>
        </p:txBody>
      </p:sp>
      <p:graphicFrame>
        <p:nvGraphicFramePr>
          <p:cNvPr id="14" name="表格 13"/>
          <p:cNvGraphicFramePr>
            <a:graphicFrameLocks noGrp="1"/>
          </p:cNvGraphicFramePr>
          <p:nvPr>
            <p:custDataLst>
              <p:tags r:id="rId3"/>
            </p:custDataLst>
          </p:nvPr>
        </p:nvGraphicFramePr>
        <p:xfrm>
          <a:off x="333884" y="1264238"/>
          <a:ext cx="11007090" cy="5168265"/>
        </p:xfrm>
        <a:graphic>
          <a:graphicData uri="http://schemas.openxmlformats.org/drawingml/2006/table">
            <a:tbl>
              <a:tblPr firstRow="1" bandRow="1">
                <a:tableStyleId>{5C22544A-7EE6-4342-B048-85BDC9FD1C3A}</a:tableStyleId>
              </a:tblPr>
              <a:tblGrid>
                <a:gridCol w="1898015"/>
                <a:gridCol w="4568825"/>
                <a:gridCol w="4540250"/>
              </a:tblGrid>
              <a:tr h="532130">
                <a:tc>
                  <a:txBody>
                    <a:bodyPr vert="horz" wrap="square"/>
                    <a:lstStyle>
                      <a:defPPr/>
                    </a:lstStyle>
                    <a:p>
                      <a:pPr indent="0" algn="ctr">
                        <a:lnSpc>
                          <a:spcPct val="120000"/>
                        </a:lnSpc>
                        <a:spcBef>
                          <a:spcPct val="0"/>
                        </a:spcBef>
                        <a:spcAft>
                          <a:spcPct val="0"/>
                        </a:spcAft>
                        <a:buNone/>
                      </a:pPr>
                      <a:r>
                        <a:rPr lang="zh-CN" altLang="en-US" sz="1755" b="1" spc="130">
                          <a:solidFill>
                            <a:srgbClr val="FFFFFF"/>
                          </a:solidFill>
                          <a:latin typeface="微软雅黑" panose="020b0503020204020204" charset="-122"/>
                          <a:ea typeface="微软雅黑" panose="020b0503020204020204" charset="-122"/>
                        </a:rPr>
                        <a:t>不同点</a:t>
                      </a:r>
                      <a:endParaRPr lang="zh-CN" altLang="en-US" sz="1755" b="1" spc="130">
                        <a:solidFill>
                          <a:srgbClr val="FFFFFF"/>
                        </a:solidFill>
                        <a:latin typeface="微软雅黑" panose="020b0503020204020204" charset="-122"/>
                        <a:ea typeface="微软雅黑" panose="020b0503020204020204" charset="-122"/>
                      </a:endParaRPr>
                    </a:p>
                  </a:txBody>
                  <a:tcPr marL="173262" marR="173262" marT="105195" marB="105195" anchor="ctr">
                    <a:lnL>
                      <a:noFill/>
                    </a:lnL>
                    <a:lnR>
                      <a:noFill/>
                    </a:lnR>
                    <a:lnT>
                      <a:noFill/>
                    </a:lnT>
                    <a:lnB>
                      <a:noFill/>
                    </a:lnB>
                    <a:solidFill>
                      <a:srgbClr val="595959"/>
                    </a:solidFill>
                  </a:tcPr>
                </a:tc>
                <a:tc>
                  <a:txBody>
                    <a:bodyPr vert="horz" wrap="square"/>
                    <a:lstStyle>
                      <a:defPPr/>
                    </a:lstStyle>
                    <a:p>
                      <a:pPr indent="0" algn="ctr">
                        <a:lnSpc>
                          <a:spcPct val="120000"/>
                        </a:lnSpc>
                        <a:spcBef>
                          <a:spcPct val="0"/>
                        </a:spcBef>
                        <a:spcAft>
                          <a:spcPct val="0"/>
                        </a:spcAft>
                        <a:buNone/>
                      </a:pPr>
                      <a:r>
                        <a:rPr lang="zh-CN" altLang="en-US" sz="1755" b="1" spc="130">
                          <a:solidFill>
                            <a:srgbClr val="FFFFFF"/>
                          </a:solidFill>
                          <a:latin typeface="微软雅黑" panose="020b0503020204020204" charset="-122"/>
                          <a:ea typeface="微软雅黑" panose="020b0503020204020204" charset="-122"/>
                        </a:rPr>
                        <a:t>英国君主立宪制</a:t>
                      </a:r>
                      <a:endParaRPr lang="zh-CN" altLang="en-US" sz="1755" b="1" spc="130">
                        <a:solidFill>
                          <a:srgbClr val="FFFFFF"/>
                        </a:solidFill>
                        <a:latin typeface="微软雅黑" panose="020b0503020204020204" charset="-122"/>
                        <a:ea typeface="微软雅黑" panose="020b0503020204020204" charset="-122"/>
                      </a:endParaRPr>
                    </a:p>
                  </a:txBody>
                  <a:tcPr marL="173262" marR="173262" marT="105195" marB="105195" anchor="ctr">
                    <a:lnL>
                      <a:noFill/>
                    </a:lnL>
                    <a:lnR>
                      <a:noFill/>
                    </a:lnR>
                    <a:lnT>
                      <a:noFill/>
                    </a:lnT>
                    <a:lnB>
                      <a:noFill/>
                    </a:lnB>
                    <a:solidFill>
                      <a:srgbClr val="E29A9A"/>
                    </a:solidFill>
                  </a:tcPr>
                </a:tc>
                <a:tc>
                  <a:txBody>
                    <a:bodyPr vert="horz" wrap="square"/>
                    <a:lstStyle>
                      <a:defPPr/>
                    </a:lstStyle>
                    <a:p>
                      <a:pPr indent="0" algn="ctr">
                        <a:lnSpc>
                          <a:spcPct val="120000"/>
                        </a:lnSpc>
                        <a:spcBef>
                          <a:spcPct val="0"/>
                        </a:spcBef>
                        <a:spcAft>
                          <a:spcPct val="0"/>
                        </a:spcAft>
                        <a:buNone/>
                      </a:pPr>
                      <a:r>
                        <a:rPr lang="zh-CN" altLang="en-US" sz="1755" b="1" spc="130">
                          <a:solidFill>
                            <a:srgbClr val="FFFFFF"/>
                          </a:solidFill>
                          <a:latin typeface="微软雅黑" panose="020b0503020204020204" charset="-122"/>
                          <a:ea typeface="微软雅黑" panose="020b0503020204020204" charset="-122"/>
                        </a:rPr>
                        <a:t>美国联邦共和制</a:t>
                      </a:r>
                      <a:endParaRPr lang="zh-CN" altLang="en-US" sz="1755" b="1" spc="130">
                        <a:solidFill>
                          <a:srgbClr val="FFFFFF"/>
                        </a:solidFill>
                        <a:latin typeface="微软雅黑" panose="020b0503020204020204" charset="-122"/>
                        <a:ea typeface="微软雅黑" panose="020b0503020204020204" charset="-122"/>
                      </a:endParaRPr>
                    </a:p>
                  </a:txBody>
                  <a:tcPr marL="173262" marR="173262" marT="105195" marB="105195" anchor="ctr">
                    <a:lnL>
                      <a:noFill/>
                    </a:lnL>
                    <a:lnR>
                      <a:noFill/>
                    </a:lnR>
                    <a:lnT>
                      <a:noFill/>
                    </a:lnT>
                    <a:lnB>
                      <a:noFill/>
                    </a:lnB>
                    <a:solidFill>
                      <a:srgbClr val="DFBBB3"/>
                    </a:solidFill>
                  </a:tcPr>
                </a:tc>
              </a:tr>
              <a:tr h="495935">
                <a:tc>
                  <a:txBody>
                    <a:bodyPr vert="horz" wrap="square"/>
                    <a:lstStyle>
                      <a:defPPr/>
                    </a:lstStyle>
                    <a:p>
                      <a:pPr indent="0" algn="l">
                        <a:lnSpc>
                          <a:spcPct val="120000"/>
                        </a:lnSpc>
                        <a:spcBef>
                          <a:spcPct val="0"/>
                        </a:spcBef>
                        <a:spcAft>
                          <a:spcPct val="0"/>
                        </a:spcAft>
                        <a:buNone/>
                      </a:pPr>
                      <a:r>
                        <a:rPr lang="zh-CN" altLang="en-US" sz="1560" b="0" spc="120">
                          <a:solidFill>
                            <a:srgbClr val="404040"/>
                          </a:solidFill>
                          <a:latin typeface="微软雅黑" panose="020b0503020204020204" charset="-122"/>
                          <a:ea typeface="微软雅黑" panose="020b0503020204020204" charset="-122"/>
                        </a:rPr>
                        <a:t>国家元首</a:t>
                      </a:r>
                      <a:endParaRPr lang="zh-CN" altLang="en-US" sz="1560" b="0" spc="120">
                        <a:solidFill>
                          <a:srgbClr val="404040"/>
                        </a:solidFill>
                        <a:latin typeface="微软雅黑" panose="020b0503020204020204" charset="-122"/>
                        <a:ea typeface="微软雅黑" panose="020b0503020204020204" charset="-122"/>
                      </a:endParaRPr>
                    </a:p>
                  </a:txBody>
                  <a:tcPr marL="173262" marR="173262" marT="105195" marB="105195" anchor="ctr">
                    <a:lnL>
                      <a:noFill/>
                    </a:lnL>
                    <a:lnR w="12700">
                      <a:solidFill>
                        <a:srgbClr val="D9D9D9"/>
                      </a:solidFill>
                      <a:prstDash val="solid"/>
                    </a:lnR>
                    <a:lnT>
                      <a:noFill/>
                    </a:lnT>
                    <a:lnB>
                      <a:noFill/>
                    </a:lnB>
                    <a:solidFill>
                      <a:srgbClr val="FFFFFF"/>
                    </a:solidFill>
                  </a:tcPr>
                </a:tc>
                <a:tc>
                  <a:txBody>
                    <a:bodyPr vert="horz" wrap="square"/>
                    <a:lstStyle>
                      <a:defPPr/>
                    </a:lstStyle>
                    <a:p>
                      <a:pPr indent="0" algn="l">
                        <a:lnSpc>
                          <a:spcPct val="120000"/>
                        </a:lnSpc>
                        <a:spcBef>
                          <a:spcPct val="0"/>
                        </a:spcBef>
                        <a:spcAft>
                          <a:spcPct val="0"/>
                        </a:spcAft>
                        <a:buNone/>
                      </a:pPr>
                      <a:r>
                        <a:rPr lang="zh-CN" altLang="en-US" sz="1560" b="0" spc="120">
                          <a:solidFill>
                            <a:srgbClr val="404040"/>
                          </a:solidFill>
                          <a:latin typeface="微软雅黑" panose="020b0503020204020204" charset="-122"/>
                          <a:ea typeface="微软雅黑" panose="020b0503020204020204" charset="-122"/>
                        </a:rPr>
                        <a:t>国王</a:t>
                      </a:r>
                      <a:endParaRPr lang="zh-CN" altLang="en-US" sz="1560" b="0" spc="120">
                        <a:solidFill>
                          <a:srgbClr val="404040"/>
                        </a:solidFill>
                        <a:latin typeface="微软雅黑" panose="020b0503020204020204" charset="-122"/>
                        <a:ea typeface="微软雅黑" panose="020b0503020204020204" charset="-122"/>
                      </a:endParaRPr>
                    </a:p>
                  </a:txBody>
                  <a:tcPr marL="173262" marR="173262" marT="105195" marB="105195" anchor="ctr">
                    <a:lnL w="12700">
                      <a:solidFill>
                        <a:srgbClr val="D9D9D9"/>
                      </a:solidFill>
                      <a:prstDash val="solid"/>
                    </a:lnL>
                    <a:lnR w="6350">
                      <a:solidFill>
                        <a:srgbClr val="D9D9D9"/>
                      </a:solidFill>
                      <a:prstDash val="solid"/>
                    </a:lnR>
                    <a:lnT>
                      <a:noFill/>
                    </a:lnT>
                    <a:lnB>
                      <a:noFill/>
                    </a:lnB>
                    <a:solidFill>
                      <a:srgbClr val="FFFFFF"/>
                    </a:solidFill>
                  </a:tcPr>
                </a:tc>
                <a:tc>
                  <a:txBody>
                    <a:bodyPr vert="horz" wrap="square"/>
                    <a:lstStyle>
                      <a:defPPr/>
                    </a:lstStyle>
                    <a:p>
                      <a:pPr indent="0" algn="l">
                        <a:lnSpc>
                          <a:spcPct val="120000"/>
                        </a:lnSpc>
                        <a:spcBef>
                          <a:spcPct val="0"/>
                        </a:spcBef>
                        <a:spcAft>
                          <a:spcPct val="0"/>
                        </a:spcAft>
                        <a:buNone/>
                      </a:pPr>
                      <a:r>
                        <a:rPr lang="zh-CN" altLang="en-US" sz="1560" b="0" spc="120">
                          <a:solidFill>
                            <a:srgbClr val="404040"/>
                          </a:solidFill>
                          <a:latin typeface="微软雅黑" panose="020b0503020204020204" charset="-122"/>
                          <a:ea typeface="微软雅黑" panose="020b0503020204020204" charset="-122"/>
                        </a:rPr>
                        <a:t>总统</a:t>
                      </a:r>
                      <a:endParaRPr lang="zh-CN" altLang="en-US" sz="1560" b="0" spc="120">
                        <a:solidFill>
                          <a:srgbClr val="404040"/>
                        </a:solidFill>
                        <a:latin typeface="微软雅黑" panose="020b0503020204020204" charset="-122"/>
                        <a:ea typeface="微软雅黑" panose="020b0503020204020204" charset="-122"/>
                      </a:endParaRPr>
                    </a:p>
                  </a:txBody>
                  <a:tcPr marL="173262" marR="173262" marT="105195" marB="105195" anchor="ctr">
                    <a:lnL w="6350">
                      <a:solidFill>
                        <a:srgbClr val="D9D9D9"/>
                      </a:solidFill>
                      <a:prstDash val="solid"/>
                    </a:lnL>
                    <a:lnR>
                      <a:noFill/>
                    </a:lnR>
                    <a:lnT>
                      <a:noFill/>
                    </a:lnT>
                    <a:lnB>
                      <a:noFill/>
                    </a:lnB>
                    <a:solidFill>
                      <a:srgbClr val="FFFFFF"/>
                    </a:solidFill>
                  </a:tcPr>
                </a:tc>
              </a:tr>
              <a:tr h="853440">
                <a:tc>
                  <a:txBody>
                    <a:bodyPr vert="horz" wrap="square"/>
                    <a:lstStyle>
                      <a:defPPr/>
                    </a:lstStyle>
                    <a:p>
                      <a:pPr indent="0" algn="l">
                        <a:lnSpc>
                          <a:spcPct val="120000"/>
                        </a:lnSpc>
                        <a:spcBef>
                          <a:spcPct val="0"/>
                        </a:spcBef>
                        <a:spcAft>
                          <a:spcPct val="0"/>
                        </a:spcAft>
                        <a:buNone/>
                      </a:pPr>
                      <a:r>
                        <a:rPr lang="zh-CN" altLang="en-US" sz="1560" b="0" spc="120">
                          <a:solidFill>
                            <a:srgbClr val="404040"/>
                          </a:solidFill>
                          <a:latin typeface="微软雅黑" panose="020b0503020204020204" charset="-122"/>
                          <a:ea typeface="微软雅黑" panose="020b0503020204020204" charset="-122"/>
                        </a:rPr>
                        <a:t>元首的产生及地位</a:t>
                      </a:r>
                      <a:endParaRPr lang="zh-CN" altLang="en-US" sz="1560" b="0" spc="120">
                        <a:solidFill>
                          <a:srgbClr val="404040"/>
                        </a:solidFill>
                        <a:latin typeface="微软雅黑" panose="020b0503020204020204" charset="-122"/>
                        <a:ea typeface="微软雅黑" panose="020b0503020204020204" charset="-122"/>
                      </a:endParaRPr>
                    </a:p>
                  </a:txBody>
                  <a:tcPr marL="173262" marR="173262" marT="105195" marB="105195" anchor="ctr">
                    <a:lnL>
                      <a:noFill/>
                    </a:lnL>
                    <a:lnR w="12700">
                      <a:solidFill>
                        <a:srgbClr val="D9D9D9"/>
                      </a:solidFill>
                      <a:prstDash val="solid"/>
                    </a:lnR>
                    <a:lnT>
                      <a:noFill/>
                    </a:lnT>
                    <a:lnB>
                      <a:noFill/>
                    </a:lnB>
                    <a:solidFill>
                      <a:srgbClr val="F2F2F2"/>
                    </a:solidFill>
                  </a:tcPr>
                </a:tc>
                <a:tc>
                  <a:txBody>
                    <a:bodyPr vert="horz" wrap="square"/>
                    <a:lstStyle>
                      <a:defPPr/>
                    </a:lstStyle>
                    <a:p>
                      <a:pPr indent="0" algn="l">
                        <a:lnSpc>
                          <a:spcPct val="120000"/>
                        </a:lnSpc>
                        <a:spcBef>
                          <a:spcPct val="0"/>
                        </a:spcBef>
                        <a:spcAft>
                          <a:spcPct val="0"/>
                        </a:spcAft>
                        <a:buNone/>
                      </a:pPr>
                      <a:r>
                        <a:rPr lang="zh-CN" altLang="en-US" sz="1560" b="0" spc="120">
                          <a:solidFill>
                            <a:srgbClr val="404040"/>
                          </a:solidFill>
                          <a:latin typeface="微软雅黑" panose="020b0503020204020204" charset="-122"/>
                          <a:ea typeface="微软雅黑" panose="020b0503020204020204" charset="-122"/>
                        </a:rPr>
                        <a:t>世袭，统而不治</a:t>
                      </a:r>
                      <a:endParaRPr lang="zh-CN" altLang="en-US" sz="1560" b="0" spc="120">
                        <a:solidFill>
                          <a:srgbClr val="404040"/>
                        </a:solidFill>
                        <a:latin typeface="微软雅黑" panose="020b0503020204020204" charset="-122"/>
                        <a:ea typeface="微软雅黑" panose="020b0503020204020204" charset="-122"/>
                      </a:endParaRPr>
                    </a:p>
                  </a:txBody>
                  <a:tcPr marL="173262" marR="173262" marT="105195" marB="105195" anchor="ctr">
                    <a:lnL w="12700">
                      <a:solidFill>
                        <a:srgbClr val="D9D9D9"/>
                      </a:solidFill>
                      <a:prstDash val="solid"/>
                    </a:lnL>
                    <a:lnR w="6350">
                      <a:solidFill>
                        <a:srgbClr val="D9D9D9"/>
                      </a:solidFill>
                      <a:prstDash val="solid"/>
                    </a:lnR>
                    <a:lnT>
                      <a:noFill/>
                    </a:lnT>
                    <a:lnB>
                      <a:noFill/>
                    </a:lnB>
                    <a:solidFill>
                      <a:srgbClr val="F2F2F2"/>
                    </a:solidFill>
                  </a:tcPr>
                </a:tc>
                <a:tc>
                  <a:txBody>
                    <a:bodyPr vert="horz" wrap="square"/>
                    <a:lstStyle>
                      <a:defPPr/>
                    </a:lstStyle>
                    <a:p>
                      <a:pPr indent="0" algn="l">
                        <a:lnSpc>
                          <a:spcPct val="120000"/>
                        </a:lnSpc>
                        <a:spcBef>
                          <a:spcPct val="0"/>
                        </a:spcBef>
                        <a:spcAft>
                          <a:spcPct val="0"/>
                        </a:spcAft>
                        <a:buNone/>
                      </a:pPr>
                      <a:r>
                        <a:rPr lang="zh-CN" altLang="en-US" sz="1560" b="0" spc="120">
                          <a:solidFill>
                            <a:srgbClr val="404040"/>
                          </a:solidFill>
                          <a:latin typeface="微软雅黑" panose="020b0503020204020204" charset="-122"/>
                          <a:ea typeface="微软雅黑" panose="020b0503020204020204" charset="-122"/>
                        </a:rPr>
                        <a:t>选举，既是国家元首，又是政府首脑，掌握国家行政大权</a:t>
                      </a:r>
                      <a:endParaRPr lang="zh-CN" altLang="en-US" sz="1560" b="0" spc="120">
                        <a:solidFill>
                          <a:srgbClr val="404040"/>
                        </a:solidFill>
                        <a:latin typeface="微软雅黑" panose="020b0503020204020204" charset="-122"/>
                        <a:ea typeface="微软雅黑" panose="020b0503020204020204" charset="-122"/>
                      </a:endParaRPr>
                    </a:p>
                  </a:txBody>
                  <a:tcPr marL="173262" marR="173262" marT="105195" marB="105195" anchor="ctr">
                    <a:lnL w="6350">
                      <a:solidFill>
                        <a:srgbClr val="D9D9D9"/>
                      </a:solidFill>
                      <a:prstDash val="solid"/>
                    </a:lnL>
                    <a:lnR>
                      <a:noFill/>
                    </a:lnR>
                    <a:lnT>
                      <a:noFill/>
                    </a:lnT>
                    <a:lnB>
                      <a:noFill/>
                    </a:lnB>
                    <a:solidFill>
                      <a:srgbClr val="F2F2F2"/>
                    </a:solidFill>
                  </a:tcPr>
                </a:tc>
              </a:tr>
              <a:tr h="495935">
                <a:tc>
                  <a:txBody>
                    <a:bodyPr vert="horz" wrap="square"/>
                    <a:lstStyle>
                      <a:defPPr/>
                    </a:lstStyle>
                    <a:p>
                      <a:pPr indent="0" algn="l">
                        <a:lnSpc>
                          <a:spcPct val="120000"/>
                        </a:lnSpc>
                        <a:spcBef>
                          <a:spcPct val="0"/>
                        </a:spcBef>
                        <a:spcAft>
                          <a:spcPct val="0"/>
                        </a:spcAft>
                        <a:buNone/>
                      </a:pPr>
                      <a:r>
                        <a:rPr lang="zh-CN" altLang="en-US" sz="1560" b="0" spc="120">
                          <a:solidFill>
                            <a:srgbClr val="404040"/>
                          </a:solidFill>
                          <a:latin typeface="微软雅黑" panose="020b0503020204020204" charset="-122"/>
                          <a:ea typeface="微软雅黑" panose="020b0503020204020204" charset="-122"/>
                        </a:rPr>
                        <a:t>政府首脑</a:t>
                      </a:r>
                      <a:endParaRPr lang="zh-CN" altLang="en-US" sz="1560" b="0" spc="120">
                        <a:solidFill>
                          <a:srgbClr val="404040"/>
                        </a:solidFill>
                        <a:latin typeface="微软雅黑" panose="020b0503020204020204" charset="-122"/>
                        <a:ea typeface="微软雅黑" panose="020b0503020204020204" charset="-122"/>
                      </a:endParaRPr>
                    </a:p>
                  </a:txBody>
                  <a:tcPr marL="173262" marR="173262" marT="105195" marB="105195" anchor="ctr">
                    <a:lnL>
                      <a:noFill/>
                    </a:lnL>
                    <a:lnR w="12700">
                      <a:solidFill>
                        <a:srgbClr val="D9D9D9"/>
                      </a:solidFill>
                      <a:prstDash val="solid"/>
                    </a:lnR>
                    <a:lnT>
                      <a:noFill/>
                    </a:lnT>
                    <a:lnB>
                      <a:noFill/>
                    </a:lnB>
                    <a:solidFill>
                      <a:srgbClr val="FFFFFF"/>
                    </a:solidFill>
                  </a:tcPr>
                </a:tc>
                <a:tc>
                  <a:txBody>
                    <a:bodyPr vert="horz" wrap="square"/>
                    <a:lstStyle>
                      <a:defPPr/>
                    </a:lstStyle>
                    <a:p>
                      <a:pPr indent="0" algn="l">
                        <a:lnSpc>
                          <a:spcPct val="120000"/>
                        </a:lnSpc>
                        <a:spcBef>
                          <a:spcPct val="0"/>
                        </a:spcBef>
                        <a:spcAft>
                          <a:spcPct val="0"/>
                        </a:spcAft>
                        <a:buNone/>
                      </a:pPr>
                      <a:r>
                        <a:rPr lang="zh-CN" altLang="en-US" sz="1560" b="0" spc="120">
                          <a:solidFill>
                            <a:srgbClr val="404040"/>
                          </a:solidFill>
                          <a:latin typeface="微软雅黑" panose="020b0503020204020204" charset="-122"/>
                          <a:ea typeface="微软雅黑" panose="020b0503020204020204" charset="-122"/>
                        </a:rPr>
                        <a:t>首相</a:t>
                      </a:r>
                      <a:endParaRPr lang="zh-CN" altLang="en-US" sz="1560" b="0" spc="120">
                        <a:solidFill>
                          <a:srgbClr val="404040"/>
                        </a:solidFill>
                        <a:latin typeface="微软雅黑" panose="020b0503020204020204" charset="-122"/>
                        <a:ea typeface="微软雅黑" panose="020b0503020204020204" charset="-122"/>
                      </a:endParaRPr>
                    </a:p>
                  </a:txBody>
                  <a:tcPr marL="173262" marR="173262" marT="105195" marB="105195" anchor="ctr">
                    <a:lnL w="12700">
                      <a:solidFill>
                        <a:srgbClr val="D9D9D9"/>
                      </a:solidFill>
                      <a:prstDash val="solid"/>
                    </a:lnL>
                    <a:lnR w="6350">
                      <a:solidFill>
                        <a:srgbClr val="D9D9D9"/>
                      </a:solidFill>
                      <a:prstDash val="solid"/>
                    </a:lnR>
                    <a:lnT>
                      <a:noFill/>
                    </a:lnT>
                    <a:lnB>
                      <a:noFill/>
                    </a:lnB>
                    <a:solidFill>
                      <a:srgbClr val="FFFFFF"/>
                    </a:solidFill>
                  </a:tcPr>
                </a:tc>
                <a:tc>
                  <a:txBody>
                    <a:bodyPr vert="horz" wrap="square"/>
                    <a:lstStyle>
                      <a:defPPr/>
                    </a:lstStyle>
                    <a:p>
                      <a:pPr indent="0" algn="l">
                        <a:lnSpc>
                          <a:spcPct val="120000"/>
                        </a:lnSpc>
                        <a:spcBef>
                          <a:spcPct val="0"/>
                        </a:spcBef>
                        <a:spcAft>
                          <a:spcPct val="0"/>
                        </a:spcAft>
                        <a:buNone/>
                      </a:pPr>
                      <a:r>
                        <a:rPr lang="zh-CN" altLang="en-US" sz="1560" b="0" spc="120">
                          <a:solidFill>
                            <a:srgbClr val="404040"/>
                          </a:solidFill>
                          <a:latin typeface="微软雅黑" panose="020b0503020204020204" charset="-122"/>
                          <a:ea typeface="微软雅黑" panose="020b0503020204020204" charset="-122"/>
                        </a:rPr>
                        <a:t>总统</a:t>
                      </a:r>
                      <a:endParaRPr lang="zh-CN" altLang="en-US" sz="1560" b="0" spc="120">
                        <a:solidFill>
                          <a:srgbClr val="404040"/>
                        </a:solidFill>
                        <a:latin typeface="微软雅黑" panose="020b0503020204020204" charset="-122"/>
                        <a:ea typeface="微软雅黑" panose="020b0503020204020204" charset="-122"/>
                      </a:endParaRPr>
                    </a:p>
                  </a:txBody>
                  <a:tcPr marL="173262" marR="173262" marT="105195" marB="105195" anchor="ctr">
                    <a:lnL w="6350">
                      <a:solidFill>
                        <a:srgbClr val="D9D9D9"/>
                      </a:solidFill>
                      <a:prstDash val="solid"/>
                    </a:lnL>
                    <a:lnR>
                      <a:noFill/>
                    </a:lnR>
                    <a:lnT>
                      <a:noFill/>
                    </a:lnT>
                    <a:lnB>
                      <a:noFill/>
                    </a:lnB>
                    <a:solidFill>
                      <a:srgbClr val="FFFFFF"/>
                    </a:solidFill>
                  </a:tcPr>
                </a:tc>
              </a:tr>
              <a:tr h="852805">
                <a:tc>
                  <a:txBody>
                    <a:bodyPr vert="horz" wrap="square"/>
                    <a:lstStyle>
                      <a:defPPr/>
                    </a:lstStyle>
                    <a:p>
                      <a:pPr indent="0" algn="l">
                        <a:lnSpc>
                          <a:spcPct val="120000"/>
                        </a:lnSpc>
                        <a:spcBef>
                          <a:spcPct val="0"/>
                        </a:spcBef>
                        <a:spcAft>
                          <a:spcPct val="0"/>
                        </a:spcAft>
                        <a:buNone/>
                      </a:pPr>
                      <a:r>
                        <a:rPr lang="zh-CN" altLang="en-US" sz="1560" b="0" spc="120">
                          <a:solidFill>
                            <a:srgbClr val="404040"/>
                          </a:solidFill>
                          <a:latin typeface="微软雅黑" panose="020b0503020204020204" charset="-122"/>
                          <a:ea typeface="微软雅黑" panose="020b0503020204020204" charset="-122"/>
                        </a:rPr>
                        <a:t>政府产生方式</a:t>
                      </a:r>
                      <a:endParaRPr lang="zh-CN" altLang="en-US" sz="1560" b="0" spc="120">
                        <a:solidFill>
                          <a:srgbClr val="404040"/>
                        </a:solidFill>
                        <a:latin typeface="微软雅黑" panose="020b0503020204020204" charset="-122"/>
                        <a:ea typeface="微软雅黑" panose="020b0503020204020204" charset="-122"/>
                      </a:endParaRPr>
                    </a:p>
                  </a:txBody>
                  <a:tcPr marL="173262" marR="173262" marT="105195" marB="105195" anchor="ctr">
                    <a:lnL>
                      <a:noFill/>
                    </a:lnL>
                    <a:lnR w="12700">
                      <a:solidFill>
                        <a:srgbClr val="D9D9D9"/>
                      </a:solidFill>
                      <a:prstDash val="solid"/>
                    </a:lnR>
                    <a:lnT>
                      <a:noFill/>
                    </a:lnT>
                    <a:lnB>
                      <a:noFill/>
                    </a:lnB>
                    <a:solidFill>
                      <a:srgbClr val="F2F2F2"/>
                    </a:solidFill>
                  </a:tcPr>
                </a:tc>
                <a:tc>
                  <a:txBody>
                    <a:bodyPr vert="horz" wrap="square"/>
                    <a:lstStyle>
                      <a:defPPr/>
                    </a:lstStyle>
                    <a:p>
                      <a:pPr indent="0" algn="l">
                        <a:lnSpc>
                          <a:spcPct val="120000"/>
                        </a:lnSpc>
                        <a:spcBef>
                          <a:spcPct val="0"/>
                        </a:spcBef>
                        <a:spcAft>
                          <a:spcPct val="0"/>
                        </a:spcAft>
                        <a:buNone/>
                      </a:pPr>
                      <a:r>
                        <a:rPr lang="zh-CN" altLang="en-US" sz="1560" b="0" spc="120">
                          <a:solidFill>
                            <a:srgbClr val="404040"/>
                          </a:solidFill>
                          <a:latin typeface="微软雅黑" panose="020b0503020204020204" charset="-122"/>
                          <a:ea typeface="微软雅黑" panose="020b0503020204020204" charset="-122"/>
                        </a:rPr>
                        <a:t>议会产生（首相由下院大选中获胜的多数党领袖担任，首相提名组建内阁）</a:t>
                      </a:r>
                      <a:endParaRPr lang="zh-CN" altLang="en-US" sz="1560" b="0" spc="120">
                        <a:solidFill>
                          <a:srgbClr val="404040"/>
                        </a:solidFill>
                        <a:latin typeface="微软雅黑" panose="020b0503020204020204" charset="-122"/>
                        <a:ea typeface="微软雅黑" panose="020b0503020204020204" charset="-122"/>
                      </a:endParaRPr>
                    </a:p>
                  </a:txBody>
                  <a:tcPr marL="173262" marR="173262" marT="105195" marB="105195" anchor="ctr">
                    <a:lnL w="12700">
                      <a:solidFill>
                        <a:srgbClr val="D9D9D9"/>
                      </a:solidFill>
                      <a:prstDash val="solid"/>
                    </a:lnL>
                    <a:lnR w="6350">
                      <a:solidFill>
                        <a:srgbClr val="D9D9D9"/>
                      </a:solidFill>
                      <a:prstDash val="solid"/>
                    </a:lnR>
                    <a:lnT>
                      <a:noFill/>
                    </a:lnT>
                    <a:lnB>
                      <a:noFill/>
                    </a:lnB>
                    <a:solidFill>
                      <a:srgbClr val="F2F2F2"/>
                    </a:solidFill>
                  </a:tcPr>
                </a:tc>
                <a:tc>
                  <a:txBody>
                    <a:bodyPr vert="horz" wrap="square"/>
                    <a:lstStyle>
                      <a:defPPr/>
                    </a:lstStyle>
                    <a:p>
                      <a:pPr indent="0" algn="l">
                        <a:lnSpc>
                          <a:spcPct val="120000"/>
                        </a:lnSpc>
                        <a:spcBef>
                          <a:spcPct val="0"/>
                        </a:spcBef>
                        <a:spcAft>
                          <a:spcPct val="0"/>
                        </a:spcAft>
                        <a:buNone/>
                      </a:pPr>
                      <a:r>
                        <a:rPr lang="zh-CN" altLang="en-US" sz="1560" b="0" spc="120">
                          <a:solidFill>
                            <a:srgbClr val="404040"/>
                          </a:solidFill>
                          <a:latin typeface="微软雅黑" panose="020b0503020204020204" charset="-122"/>
                          <a:ea typeface="微软雅黑" panose="020b0503020204020204" charset="-122"/>
                        </a:rPr>
                        <a:t>总统任命</a:t>
                      </a:r>
                      <a:endParaRPr lang="zh-CN" altLang="en-US" sz="1560" b="0" spc="120">
                        <a:solidFill>
                          <a:srgbClr val="404040"/>
                        </a:solidFill>
                        <a:latin typeface="微软雅黑" panose="020b0503020204020204" charset="-122"/>
                        <a:ea typeface="微软雅黑" panose="020b0503020204020204" charset="-122"/>
                      </a:endParaRPr>
                    </a:p>
                  </a:txBody>
                  <a:tcPr marL="173262" marR="173262" marT="105195" marB="105195" anchor="ctr">
                    <a:lnL w="6350">
                      <a:solidFill>
                        <a:srgbClr val="D9D9D9"/>
                      </a:solidFill>
                      <a:prstDash val="solid"/>
                    </a:lnL>
                    <a:lnR>
                      <a:noFill/>
                    </a:lnR>
                    <a:lnT>
                      <a:noFill/>
                    </a:lnT>
                    <a:lnB>
                      <a:noFill/>
                    </a:lnB>
                    <a:solidFill>
                      <a:srgbClr val="F2F2F2"/>
                    </a:solidFill>
                  </a:tcPr>
                </a:tc>
              </a:tr>
              <a:tr h="626745">
                <a:tc>
                  <a:txBody>
                    <a:bodyPr vert="horz" wrap="square"/>
                    <a:lstStyle>
                      <a:defPPr/>
                    </a:lstStyle>
                    <a:p>
                      <a:pPr indent="0" algn="l">
                        <a:lnSpc>
                          <a:spcPct val="120000"/>
                        </a:lnSpc>
                        <a:spcBef>
                          <a:spcPct val="0"/>
                        </a:spcBef>
                        <a:spcAft>
                          <a:spcPct val="0"/>
                        </a:spcAft>
                        <a:buNone/>
                      </a:pPr>
                      <a:r>
                        <a:rPr lang="zh-CN" altLang="en-US" sz="1560" b="0" spc="120">
                          <a:solidFill>
                            <a:srgbClr val="404040"/>
                          </a:solidFill>
                          <a:latin typeface="微软雅黑" panose="020b0503020204020204" charset="-122"/>
                          <a:ea typeface="微软雅黑" panose="020b0503020204020204" charset="-122"/>
                        </a:rPr>
                        <a:t>国家权力中心</a:t>
                      </a:r>
                      <a:endParaRPr lang="zh-CN" altLang="en-US" sz="1560" b="0" spc="120">
                        <a:solidFill>
                          <a:srgbClr val="404040"/>
                        </a:solidFill>
                        <a:latin typeface="微软雅黑" panose="020b0503020204020204" charset="-122"/>
                        <a:ea typeface="微软雅黑" panose="020b0503020204020204" charset="-122"/>
                      </a:endParaRPr>
                    </a:p>
                  </a:txBody>
                  <a:tcPr marL="173262" marR="173262" marT="105195" marB="105195" anchor="ctr">
                    <a:lnL>
                      <a:noFill/>
                    </a:lnL>
                    <a:lnR w="12700">
                      <a:solidFill>
                        <a:srgbClr val="D9D9D9"/>
                      </a:solidFill>
                      <a:prstDash val="solid"/>
                    </a:lnR>
                    <a:lnT>
                      <a:noFill/>
                    </a:lnT>
                    <a:lnB>
                      <a:noFill/>
                    </a:lnB>
                    <a:solidFill>
                      <a:srgbClr val="FFFFFF"/>
                    </a:solidFill>
                  </a:tcPr>
                </a:tc>
                <a:tc>
                  <a:txBody>
                    <a:bodyPr vert="horz" wrap="square"/>
                    <a:lstStyle>
                      <a:defPPr/>
                    </a:lstStyle>
                    <a:p>
                      <a:pPr indent="0" algn="l">
                        <a:lnSpc>
                          <a:spcPct val="120000"/>
                        </a:lnSpc>
                        <a:spcBef>
                          <a:spcPct val="0"/>
                        </a:spcBef>
                        <a:spcAft>
                          <a:spcPct val="0"/>
                        </a:spcAft>
                        <a:buNone/>
                      </a:pPr>
                      <a:r>
                        <a:rPr lang="zh-CN" altLang="en-US" sz="1560" b="0" spc="120">
                          <a:solidFill>
                            <a:srgbClr val="404040"/>
                          </a:solidFill>
                          <a:latin typeface="微软雅黑" panose="020b0503020204020204" charset="-122"/>
                          <a:ea typeface="微软雅黑" panose="020b0503020204020204" charset="-122"/>
                        </a:rPr>
                        <a:t>议会</a:t>
                      </a:r>
                      <a:endParaRPr lang="zh-CN" altLang="en-US" sz="1560" b="0" spc="120">
                        <a:solidFill>
                          <a:srgbClr val="404040"/>
                        </a:solidFill>
                        <a:latin typeface="微软雅黑" panose="020b0503020204020204" charset="-122"/>
                        <a:ea typeface="微软雅黑" panose="020b0503020204020204" charset="-122"/>
                      </a:endParaRPr>
                    </a:p>
                  </a:txBody>
                  <a:tcPr marL="173262" marR="173262" marT="105195" marB="105195" anchor="ctr">
                    <a:lnL w="12700">
                      <a:solidFill>
                        <a:srgbClr val="D9D9D9"/>
                      </a:solidFill>
                      <a:prstDash val="solid"/>
                    </a:lnL>
                    <a:lnR w="6350">
                      <a:solidFill>
                        <a:srgbClr val="D9D9D9"/>
                      </a:solidFill>
                      <a:prstDash val="solid"/>
                    </a:lnR>
                    <a:lnT>
                      <a:noFill/>
                    </a:lnT>
                    <a:lnB>
                      <a:noFill/>
                    </a:lnB>
                    <a:solidFill>
                      <a:srgbClr val="FFFFFF"/>
                    </a:solidFill>
                  </a:tcPr>
                </a:tc>
                <a:tc>
                  <a:txBody>
                    <a:bodyPr vert="horz" wrap="square"/>
                    <a:lstStyle>
                      <a:defPPr/>
                    </a:lstStyle>
                    <a:p>
                      <a:pPr indent="0" algn="l">
                        <a:lnSpc>
                          <a:spcPct val="120000"/>
                        </a:lnSpc>
                        <a:spcBef>
                          <a:spcPct val="0"/>
                        </a:spcBef>
                        <a:spcAft>
                          <a:spcPct val="0"/>
                        </a:spcAft>
                        <a:buNone/>
                      </a:pPr>
                      <a:r>
                        <a:rPr lang="zh-CN" altLang="en-US" sz="1560" b="0" spc="120">
                          <a:solidFill>
                            <a:srgbClr val="404040"/>
                          </a:solidFill>
                          <a:latin typeface="微软雅黑" panose="020b0503020204020204" charset="-122"/>
                          <a:ea typeface="微软雅黑" panose="020b0503020204020204" charset="-122"/>
                        </a:rPr>
                        <a:t>总统</a:t>
                      </a:r>
                      <a:endParaRPr lang="zh-CN" altLang="en-US" sz="1560" b="0" spc="120">
                        <a:solidFill>
                          <a:srgbClr val="404040"/>
                        </a:solidFill>
                        <a:latin typeface="微软雅黑" panose="020b0503020204020204" charset="-122"/>
                        <a:ea typeface="微软雅黑" panose="020b0503020204020204" charset="-122"/>
                      </a:endParaRPr>
                    </a:p>
                  </a:txBody>
                  <a:tcPr marL="173262" marR="173262" marT="105195" marB="105195" anchor="ctr">
                    <a:lnL w="6350">
                      <a:solidFill>
                        <a:srgbClr val="D9D9D9"/>
                      </a:solidFill>
                      <a:prstDash val="solid"/>
                    </a:lnL>
                    <a:lnR>
                      <a:noFill/>
                    </a:lnR>
                    <a:lnT>
                      <a:noFill/>
                    </a:lnT>
                    <a:lnB>
                      <a:noFill/>
                    </a:lnB>
                    <a:solidFill>
                      <a:srgbClr val="FFFFFF"/>
                    </a:solidFill>
                  </a:tcPr>
                </a:tc>
              </a:tr>
              <a:tr h="1311275">
                <a:tc>
                  <a:txBody>
                    <a:bodyPr vert="horz" wrap="square"/>
                    <a:lstStyle>
                      <a:defPPr/>
                    </a:lstStyle>
                    <a:p>
                      <a:pPr indent="0" algn="l">
                        <a:lnSpc>
                          <a:spcPct val="120000"/>
                        </a:lnSpc>
                        <a:spcBef>
                          <a:spcPct val="0"/>
                        </a:spcBef>
                        <a:spcAft>
                          <a:spcPct val="0"/>
                        </a:spcAft>
                        <a:buNone/>
                      </a:pPr>
                      <a:r>
                        <a:rPr lang="zh-CN" altLang="en-US" sz="1560" b="0" spc="120">
                          <a:solidFill>
                            <a:srgbClr val="404040"/>
                          </a:solidFill>
                          <a:latin typeface="微软雅黑" panose="020b0503020204020204" charset="-122"/>
                          <a:ea typeface="微软雅黑" panose="020b0503020204020204" charset="-122"/>
                        </a:rPr>
                        <a:t>元首、议会和内阁（政府）的关系</a:t>
                      </a:r>
                      <a:endParaRPr lang="zh-CN" altLang="en-US" sz="1560" b="0" spc="120">
                        <a:solidFill>
                          <a:srgbClr val="404040"/>
                        </a:solidFill>
                        <a:latin typeface="微软雅黑" panose="020b0503020204020204" charset="-122"/>
                        <a:ea typeface="微软雅黑" panose="020b0503020204020204" charset="-122"/>
                      </a:endParaRPr>
                    </a:p>
                  </a:txBody>
                  <a:tcPr marL="173262" marR="173262" marT="105195" marB="105195" anchor="ctr">
                    <a:lnL>
                      <a:noFill/>
                    </a:lnL>
                    <a:lnR w="12700">
                      <a:solidFill>
                        <a:srgbClr val="D9D9D9"/>
                      </a:solidFill>
                      <a:prstDash val="solid"/>
                    </a:lnR>
                    <a:lnT>
                      <a:noFill/>
                    </a:lnT>
                    <a:lnB w="19050">
                      <a:solidFill>
                        <a:srgbClr val="595959"/>
                      </a:solidFill>
                      <a:prstDash val="solid"/>
                    </a:lnB>
                    <a:solidFill>
                      <a:srgbClr val="F2F2F2"/>
                    </a:solidFill>
                  </a:tcPr>
                </a:tc>
                <a:tc>
                  <a:txBody>
                    <a:bodyPr vert="horz" wrap="square"/>
                    <a:lstStyle>
                      <a:defPPr/>
                    </a:lstStyle>
                    <a:p>
                      <a:pPr indent="0" algn="l">
                        <a:lnSpc>
                          <a:spcPct val="120000"/>
                        </a:lnSpc>
                        <a:spcBef>
                          <a:spcPct val="0"/>
                        </a:spcBef>
                        <a:spcAft>
                          <a:spcPct val="0"/>
                        </a:spcAft>
                        <a:buNone/>
                      </a:pPr>
                      <a:r>
                        <a:rPr lang="zh-CN" altLang="en-US" sz="1560" b="0" spc="120">
                          <a:solidFill>
                            <a:srgbClr val="404040"/>
                          </a:solidFill>
                          <a:latin typeface="微软雅黑" panose="020b0503020204020204" charset="-122"/>
                          <a:ea typeface="微软雅黑" panose="020b0503020204020204" charset="-122"/>
                        </a:rPr>
                        <a:t>内阁对议会负责。当议会通过对内阁的不信任案时，内阁就得下台或者提请国王解散议会、重新选举。</a:t>
                      </a:r>
                      <a:endParaRPr lang="zh-CN" altLang="en-US" sz="1560" b="0" spc="120">
                        <a:solidFill>
                          <a:srgbClr val="404040"/>
                        </a:solidFill>
                        <a:latin typeface="微软雅黑" panose="020b0503020204020204" charset="-122"/>
                        <a:ea typeface="微软雅黑" panose="020b0503020204020204" charset="-122"/>
                      </a:endParaRPr>
                    </a:p>
                  </a:txBody>
                  <a:tcPr marL="173262" marR="173262" marT="105195" marB="105195" anchor="ctr">
                    <a:lnL w="12700">
                      <a:solidFill>
                        <a:srgbClr val="D9D9D9"/>
                      </a:solidFill>
                      <a:prstDash val="solid"/>
                    </a:lnL>
                    <a:lnR w="6350">
                      <a:solidFill>
                        <a:srgbClr val="D9D9D9"/>
                      </a:solidFill>
                      <a:prstDash val="solid"/>
                    </a:lnR>
                    <a:lnT>
                      <a:noFill/>
                    </a:lnT>
                    <a:lnB w="19050">
                      <a:solidFill>
                        <a:srgbClr val="595959"/>
                      </a:solidFill>
                      <a:prstDash val="solid"/>
                    </a:lnB>
                    <a:solidFill>
                      <a:srgbClr val="F2F2F2"/>
                    </a:solidFill>
                  </a:tcPr>
                </a:tc>
                <a:tc>
                  <a:txBody>
                    <a:bodyPr vert="horz" wrap="square"/>
                    <a:lstStyle>
                      <a:defPPr/>
                    </a:lstStyle>
                    <a:p>
                      <a:pPr indent="0" algn="l">
                        <a:lnSpc>
                          <a:spcPct val="120000"/>
                        </a:lnSpc>
                        <a:spcBef>
                          <a:spcPct val="0"/>
                        </a:spcBef>
                        <a:spcAft>
                          <a:spcPct val="0"/>
                        </a:spcAft>
                        <a:buNone/>
                      </a:pPr>
                      <a:r>
                        <a:rPr lang="zh-CN" altLang="en-US" sz="1560" b="0" spc="120">
                          <a:solidFill>
                            <a:srgbClr val="404040"/>
                          </a:solidFill>
                          <a:latin typeface="微软雅黑" panose="020b0503020204020204" charset="-122"/>
                          <a:ea typeface="微软雅黑" panose="020b0503020204020204" charset="-122"/>
                        </a:rPr>
                        <a:t>政府对总统负责；议会在总统违宪时可对总统提出弹劾。议会不能因政策问题投不信任票使总统辞职，总统也无权解散议会。</a:t>
                      </a:r>
                      <a:endParaRPr lang="zh-CN" altLang="en-US" sz="1560" b="0" spc="120">
                        <a:solidFill>
                          <a:srgbClr val="404040"/>
                        </a:solidFill>
                        <a:latin typeface="微软雅黑" panose="020b0503020204020204" charset="-122"/>
                        <a:ea typeface="微软雅黑" panose="020b0503020204020204" charset="-122"/>
                      </a:endParaRPr>
                    </a:p>
                  </a:txBody>
                  <a:tcPr marL="173262" marR="173262" marT="105195" marB="105195" anchor="ctr">
                    <a:lnL w="6350">
                      <a:solidFill>
                        <a:srgbClr val="D9D9D9"/>
                      </a:solidFill>
                      <a:prstDash val="solid"/>
                    </a:lnL>
                    <a:lnR>
                      <a:noFill/>
                    </a:lnR>
                    <a:lnT>
                      <a:noFill/>
                    </a:lnT>
                    <a:lnB w="19050">
                      <a:solidFill>
                        <a:srgbClr val="595959"/>
                      </a:solidFill>
                      <a:prstDash val="solid"/>
                    </a:lnB>
                    <a:solidFill>
                      <a:srgbClr val="F2F2F2"/>
                    </a:solidFill>
                  </a:tcPr>
                </a:tc>
              </a:tr>
            </a:tbl>
          </a:graphicData>
        </a:graphic>
      </p:graphicFrame>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sld>
</file>

<file path=ppt/slides/slide4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文本框 4"/>
          <p:cNvSpPr txBox="1"/>
          <p:nvPr/>
        </p:nvSpPr>
        <p:spPr>
          <a:xfrm>
            <a:off x="137991" y="795592"/>
            <a:ext cx="11023820" cy="511175"/>
          </a:xfrm>
          <a:prstGeom prst="rect">
            <a:avLst/>
          </a:prstGeom>
          <a:noFill/>
        </p:spPr>
        <p:txBody>
          <a:bodyPr wrap="square" rtlCol="0">
            <a:spAutoFit/>
          </a:bodyPr>
          <a:lstStyle>
            <a:defPPr/>
          </a:lstStyle>
          <a:p>
            <a:pPr/>
            <a:r>
              <a:rPr lang="zh-CN" altLang="en-US" sz="2730"/>
              <a:t>【问题探究</a:t>
            </a:r>
            <a:r>
              <a:rPr lang="en-US" altLang="zh-CN" sz="2730"/>
              <a:t>6</a:t>
            </a:r>
            <a:r>
              <a:rPr lang="zh-CN" altLang="en-US" sz="2730"/>
              <a:t>】英、美近代政治制度的异同。</a:t>
            </a:r>
            <a:endParaRPr lang="zh-CN" altLang="en-US" sz="2730"/>
          </a:p>
        </p:txBody>
      </p:sp>
      <p:graphicFrame>
        <p:nvGraphicFramePr>
          <p:cNvPr id="14" name="表格 13"/>
          <p:cNvGraphicFramePr>
            <a:graphicFrameLocks noGrp="1"/>
          </p:cNvGraphicFramePr>
          <p:nvPr>
            <p:custDataLst>
              <p:tags r:id="rId3"/>
            </p:custDataLst>
          </p:nvPr>
        </p:nvGraphicFramePr>
        <p:xfrm>
          <a:off x="349110" y="1683046"/>
          <a:ext cx="11007090" cy="4152626"/>
        </p:xfrm>
        <a:graphic>
          <a:graphicData uri="http://schemas.openxmlformats.org/drawingml/2006/table">
            <a:tbl>
              <a:tblPr firstRow="1" bandRow="1">
                <a:tableStyleId>{5C22544A-7EE6-4342-B048-85BDC9FD1C3A}</a:tableStyleId>
              </a:tblPr>
              <a:tblGrid>
                <a:gridCol w="1898015"/>
                <a:gridCol w="4568825"/>
                <a:gridCol w="4540250"/>
              </a:tblGrid>
              <a:tr h="532130">
                <a:tc>
                  <a:txBody>
                    <a:bodyPr vert="horz" wrap="square"/>
                    <a:lstStyle>
                      <a:defPPr/>
                    </a:lstStyle>
                    <a:p>
                      <a:pPr indent="0" algn="ctr">
                        <a:lnSpc>
                          <a:spcPct val="120000"/>
                        </a:lnSpc>
                        <a:spcBef>
                          <a:spcPct val="0"/>
                        </a:spcBef>
                        <a:spcAft>
                          <a:spcPct val="0"/>
                        </a:spcAft>
                        <a:buNone/>
                      </a:pPr>
                      <a:endParaRPr lang="zh-CN" altLang="en-US" sz="1755" b="1" spc="130">
                        <a:solidFill>
                          <a:srgbClr val="FFFFFF"/>
                        </a:solidFill>
                        <a:latin typeface="微软雅黑" panose="020b0503020204020204" charset="-122"/>
                        <a:ea typeface="微软雅黑" panose="020b0503020204020204" charset="-122"/>
                      </a:endParaRPr>
                    </a:p>
                  </a:txBody>
                  <a:tcPr marL="173262" marR="173262" marT="105195" marB="105195" anchor="ctr">
                    <a:lnL>
                      <a:noFill/>
                    </a:lnL>
                    <a:lnR>
                      <a:noFill/>
                    </a:lnR>
                    <a:lnT>
                      <a:noFill/>
                    </a:lnT>
                    <a:lnB>
                      <a:noFill/>
                    </a:lnB>
                    <a:solidFill>
                      <a:srgbClr val="595959"/>
                    </a:solidFill>
                  </a:tcPr>
                </a:tc>
                <a:tc>
                  <a:txBody>
                    <a:bodyPr vert="horz" wrap="square"/>
                    <a:lstStyle>
                      <a:defPPr/>
                    </a:lstStyle>
                    <a:p>
                      <a:pPr indent="0" algn="ctr">
                        <a:lnSpc>
                          <a:spcPct val="120000"/>
                        </a:lnSpc>
                        <a:spcBef>
                          <a:spcPct val="0"/>
                        </a:spcBef>
                        <a:spcAft>
                          <a:spcPct val="0"/>
                        </a:spcAft>
                        <a:buNone/>
                      </a:pPr>
                      <a:r>
                        <a:rPr lang="zh-CN" altLang="en-US" sz="1755" b="1" spc="130">
                          <a:solidFill>
                            <a:srgbClr val="FFFFFF"/>
                          </a:solidFill>
                          <a:latin typeface="微软雅黑" panose="020b0503020204020204" charset="-122"/>
                          <a:ea typeface="微软雅黑" panose="020b0503020204020204" charset="-122"/>
                        </a:rPr>
                        <a:t>英国君主立宪制</a:t>
                      </a:r>
                      <a:endParaRPr lang="zh-CN" altLang="en-US" sz="1755" b="1" spc="130">
                        <a:solidFill>
                          <a:srgbClr val="FFFFFF"/>
                        </a:solidFill>
                        <a:latin typeface="微软雅黑" panose="020b0503020204020204" charset="-122"/>
                        <a:ea typeface="微软雅黑" panose="020b0503020204020204" charset="-122"/>
                      </a:endParaRPr>
                    </a:p>
                  </a:txBody>
                  <a:tcPr marL="173262" marR="173262" marT="105195" marB="105195" anchor="ctr">
                    <a:lnL>
                      <a:noFill/>
                    </a:lnL>
                    <a:lnR>
                      <a:noFill/>
                    </a:lnR>
                    <a:lnT>
                      <a:noFill/>
                    </a:lnT>
                    <a:lnB>
                      <a:noFill/>
                    </a:lnB>
                    <a:solidFill>
                      <a:srgbClr val="E29A9A"/>
                    </a:solidFill>
                  </a:tcPr>
                </a:tc>
                <a:tc>
                  <a:txBody>
                    <a:bodyPr vert="horz" wrap="square"/>
                    <a:lstStyle>
                      <a:defPPr/>
                    </a:lstStyle>
                    <a:p>
                      <a:pPr indent="0" algn="ctr">
                        <a:lnSpc>
                          <a:spcPct val="120000"/>
                        </a:lnSpc>
                        <a:spcBef>
                          <a:spcPct val="0"/>
                        </a:spcBef>
                        <a:spcAft>
                          <a:spcPct val="0"/>
                        </a:spcAft>
                        <a:buNone/>
                      </a:pPr>
                      <a:r>
                        <a:rPr lang="zh-CN" altLang="en-US" sz="1755" b="1" spc="130">
                          <a:solidFill>
                            <a:srgbClr val="FFFFFF"/>
                          </a:solidFill>
                          <a:latin typeface="微软雅黑" panose="020b0503020204020204" charset="-122"/>
                          <a:ea typeface="微软雅黑" panose="020b0503020204020204" charset="-122"/>
                        </a:rPr>
                        <a:t>美国联邦共和制</a:t>
                      </a:r>
                      <a:endParaRPr lang="zh-CN" altLang="en-US" sz="1755" b="1" spc="130">
                        <a:solidFill>
                          <a:srgbClr val="FFFFFF"/>
                        </a:solidFill>
                        <a:latin typeface="微软雅黑" panose="020b0503020204020204" charset="-122"/>
                        <a:ea typeface="微软雅黑" panose="020b0503020204020204" charset="-122"/>
                      </a:endParaRPr>
                    </a:p>
                  </a:txBody>
                  <a:tcPr marL="173262" marR="173262" marT="105195" marB="105195" anchor="ctr">
                    <a:lnL>
                      <a:noFill/>
                    </a:lnL>
                    <a:lnR>
                      <a:noFill/>
                    </a:lnR>
                    <a:lnT>
                      <a:noFill/>
                    </a:lnT>
                    <a:lnB>
                      <a:noFill/>
                    </a:lnB>
                    <a:solidFill>
                      <a:srgbClr val="DFBBB3"/>
                    </a:solidFill>
                  </a:tcPr>
                </a:tc>
              </a:tr>
              <a:tr h="923290">
                <a:tc rowSpan="4">
                  <a:txBody>
                    <a:bodyPr vert="horz" wrap="square"/>
                    <a:lstStyle>
                      <a:defPPr/>
                    </a:lstStyle>
                    <a:p>
                      <a:pPr indent="0" algn="l">
                        <a:lnSpc>
                          <a:spcPct val="120000"/>
                        </a:lnSpc>
                        <a:spcBef>
                          <a:spcPct val="0"/>
                        </a:spcBef>
                        <a:spcAft>
                          <a:spcPct val="0"/>
                        </a:spcAft>
                        <a:buNone/>
                      </a:pPr>
                      <a:r>
                        <a:rPr lang="zh-CN" altLang="en-US" sz="1950" b="0" spc="120">
                          <a:solidFill>
                            <a:srgbClr val="404040"/>
                          </a:solidFill>
                          <a:latin typeface="微软雅黑" panose="020b0503020204020204" charset="-122"/>
                          <a:ea typeface="微软雅黑" panose="020b0503020204020204" charset="-122"/>
                        </a:rPr>
                        <a:t>相同点</a:t>
                      </a:r>
                      <a:endParaRPr lang="zh-CN" altLang="en-US" sz="1950" b="0" spc="120">
                        <a:solidFill>
                          <a:srgbClr val="404040"/>
                        </a:solidFill>
                        <a:latin typeface="微软雅黑" panose="020b0503020204020204" charset="-122"/>
                        <a:ea typeface="微软雅黑" panose="020b0503020204020204" charset="-122"/>
                      </a:endParaRPr>
                    </a:p>
                  </a:txBody>
                  <a:tcPr marL="173262" marR="173262" marT="105195" marB="105195" anchor="ctr">
                    <a:lnL>
                      <a:noFill/>
                    </a:lnL>
                    <a:lnR w="12700">
                      <a:solidFill>
                        <a:srgbClr val="D9D9D9"/>
                      </a:solidFill>
                      <a:prstDash val="solid"/>
                    </a:lnR>
                    <a:lnT>
                      <a:noFill/>
                    </a:lnT>
                    <a:lnB w="19050">
                      <a:solidFill>
                        <a:srgbClr val="595959"/>
                      </a:solidFill>
                      <a:prstDash val="solid"/>
                    </a:lnB>
                    <a:solidFill>
                      <a:srgbClr val="FFFFFF"/>
                    </a:solidFill>
                  </a:tcPr>
                </a:tc>
                <a:tc gridSpan="2">
                  <a:txBody>
                    <a:bodyPr vert="horz" wrap="square"/>
                    <a:lstStyle>
                      <a:defPPr/>
                    </a:lstStyle>
                    <a:p>
                      <a:pPr indent="0" algn="l">
                        <a:lnSpc>
                          <a:spcPct val="120000"/>
                        </a:lnSpc>
                        <a:spcBef>
                          <a:spcPct val="0"/>
                        </a:spcBef>
                        <a:spcAft>
                          <a:spcPct val="0"/>
                        </a:spcAft>
                        <a:buNone/>
                      </a:pPr>
                      <a:r>
                        <a:rPr lang="zh-CN" altLang="en-US" sz="1950" b="0" spc="120">
                          <a:solidFill>
                            <a:srgbClr val="404040"/>
                          </a:solidFill>
                          <a:latin typeface="微软雅黑" panose="020b0503020204020204" charset="-122"/>
                          <a:ea typeface="微软雅黑" panose="020b0503020204020204" charset="-122"/>
                        </a:rPr>
                        <a:t>（</a:t>
                      </a:r>
                      <a:r>
                        <a:rPr lang="en-US" altLang="zh-CN" sz="1950" b="0" spc="120">
                          <a:solidFill>
                            <a:srgbClr val="404040"/>
                          </a:solidFill>
                          <a:latin typeface="微软雅黑" panose="020b0503020204020204" charset="-122"/>
                          <a:ea typeface="微软雅黑" panose="020b0503020204020204" charset="-122"/>
                        </a:rPr>
                        <a:t>1</a:t>
                      </a:r>
                      <a:r>
                        <a:rPr lang="zh-CN" altLang="en-US" sz="1950" b="0" spc="120">
                          <a:solidFill>
                            <a:srgbClr val="404040"/>
                          </a:solidFill>
                          <a:latin typeface="微软雅黑" panose="020b0503020204020204" charset="-122"/>
                          <a:ea typeface="微软雅黑" panose="020b0503020204020204" charset="-122"/>
                        </a:rPr>
                        <a:t>）都实行资产阶级议会制度，议员由普选产生，议会拥有立法权，同时议会对政府有一定的监督权；</a:t>
                      </a:r>
                      <a:endParaRPr lang="zh-CN" altLang="en-US" sz="1950" b="0" spc="120">
                        <a:solidFill>
                          <a:srgbClr val="404040"/>
                        </a:solidFill>
                        <a:latin typeface="微软雅黑" panose="020b0503020204020204" charset="-122"/>
                        <a:ea typeface="微软雅黑" panose="020b0503020204020204" charset="-122"/>
                      </a:endParaRPr>
                    </a:p>
                  </a:txBody>
                  <a:tcPr marL="173262" marR="173262" marT="105195" marB="105195" anchor="ctr">
                    <a:lnL w="12700">
                      <a:solidFill>
                        <a:srgbClr val="D9D9D9"/>
                      </a:solidFill>
                      <a:prstDash val="solid"/>
                    </a:lnL>
                    <a:lnR>
                      <a:noFill/>
                    </a:lnR>
                    <a:lnT>
                      <a:noFill/>
                    </a:lnT>
                    <a:lnB w="6350">
                      <a:solidFill>
                        <a:srgbClr val="D9D9D9"/>
                      </a:solidFill>
                      <a:prstDash val="solid"/>
                    </a:lnB>
                    <a:solidFill>
                      <a:srgbClr val="FFFFFF"/>
                    </a:solidFill>
                  </a:tcPr>
                </a:tc>
                <a:tc hMerge="1">
                  <a:txBody>
                    <a:bodyPr vert="horz" wrap="square"/>
                    <a:lstStyle>
                      <a:defPPr/>
                    </a:lstStyle>
                    <a:p>
                      <a:pPr/>
                    </a:p>
                  </a:txBody>
                  <a:tcPr marL="177800" marR="177800" marT="107950" marB="107950" anchor="ctr">
                    <a:lnL w="3175">
                      <a:solidFill>
                        <a:srgbClr val="848587"/>
                      </a:solidFill>
                      <a:prstDash val="dot"/>
                    </a:lnL>
                    <a:lnR>
                      <a:noFill/>
                    </a:lnR>
                    <a:lnT>
                      <a:noFill/>
                    </a:lnT>
                    <a:lnB w="6350">
                      <a:solidFill>
                        <a:srgbClr val="D9D9D9"/>
                      </a:solidFill>
                      <a:prstDash val="solid"/>
                    </a:lnB>
                    <a:solidFill>
                      <a:srgbClr val="F2F2F2"/>
                    </a:solidFill>
                  </a:tcPr>
                </a:tc>
              </a:tr>
              <a:tr h="849630">
                <a:tc vMerge="1">
                  <a:txBody>
                    <a:bodyPr vert="horz" wrap="square"/>
                    <a:lstStyle>
                      <a:defPPr/>
                    </a:lstStyle>
                    <a:p>
                      <a:pPr/>
                    </a:p>
                  </a:txBody>
                  <a:tcPr marL="177800" marR="177800" marT="107950" marB="107950" anchor="ctr">
                    <a:lnL>
                      <a:noFill/>
                    </a:lnL>
                    <a:lnR w="12700">
                      <a:solidFill>
                        <a:srgbClr val="D9D9D9"/>
                      </a:solidFill>
                      <a:prstDash val="solid"/>
                    </a:lnR>
                    <a:lnT w="3175">
                      <a:solidFill>
                        <a:srgbClr val="848587"/>
                      </a:solidFill>
                      <a:prstDash val="dot"/>
                    </a:lnT>
                    <a:lnB w="3175">
                      <a:solidFill>
                        <a:srgbClr val="848587"/>
                      </a:solidFill>
                      <a:prstDash val="dot"/>
                    </a:lnB>
                    <a:solidFill>
                      <a:srgbClr val="FFFFFF"/>
                    </a:solidFill>
                  </a:tcPr>
                </a:tc>
                <a:tc gridSpan="2">
                  <a:txBody>
                    <a:bodyPr vert="horz" wrap="square"/>
                    <a:lstStyle>
                      <a:defPPr/>
                    </a:lstStyle>
                    <a:p>
                      <a:pPr indent="0" algn="l">
                        <a:lnSpc>
                          <a:spcPct val="120000"/>
                        </a:lnSpc>
                        <a:spcBef>
                          <a:spcPct val="0"/>
                        </a:spcBef>
                        <a:spcAft>
                          <a:spcPct val="0"/>
                        </a:spcAft>
                        <a:buNone/>
                      </a:pPr>
                      <a:r>
                        <a:rPr lang="zh-CN" altLang="en-US" sz="1950" b="0" spc="120">
                          <a:solidFill>
                            <a:srgbClr val="404040"/>
                          </a:solidFill>
                          <a:latin typeface="微软雅黑" panose="020b0503020204020204" charset="-122"/>
                          <a:ea typeface="微软雅黑" panose="020b0503020204020204" charset="-122"/>
                        </a:rPr>
                        <a:t>（</a:t>
                      </a:r>
                      <a:r>
                        <a:rPr lang="en-US" altLang="zh-CN" sz="1950" b="0" spc="120">
                          <a:solidFill>
                            <a:srgbClr val="404040"/>
                          </a:solidFill>
                          <a:latin typeface="微软雅黑" panose="020b0503020204020204" charset="-122"/>
                          <a:ea typeface="微软雅黑" panose="020b0503020204020204" charset="-122"/>
                        </a:rPr>
                        <a:t>2</a:t>
                      </a:r>
                      <a:r>
                        <a:rPr lang="zh-CN" altLang="en-US" sz="1950" b="0" spc="120">
                          <a:solidFill>
                            <a:srgbClr val="404040"/>
                          </a:solidFill>
                          <a:latin typeface="微软雅黑" panose="020b0503020204020204" charset="-122"/>
                          <a:ea typeface="微软雅黑" panose="020b0503020204020204" charset="-122"/>
                        </a:rPr>
                        <a:t>）都实行资产阶级的政党制度；</a:t>
                      </a:r>
                      <a:endParaRPr lang="zh-CN" altLang="en-US" sz="1950" b="0" spc="120">
                        <a:solidFill>
                          <a:srgbClr val="404040"/>
                        </a:solidFill>
                        <a:latin typeface="微软雅黑" panose="020b0503020204020204" charset="-122"/>
                        <a:ea typeface="微软雅黑" panose="020b0503020204020204" charset="-122"/>
                      </a:endParaRPr>
                    </a:p>
                  </a:txBody>
                  <a:tcPr marL="173262" marR="173262" marT="105195" marB="105195" anchor="ctr">
                    <a:lnL w="12700">
                      <a:solidFill>
                        <a:srgbClr val="D9D9D9"/>
                      </a:solidFill>
                      <a:prstDash val="solid"/>
                    </a:lnL>
                    <a:lnR>
                      <a:noFill/>
                    </a:lnR>
                    <a:lnT w="6350">
                      <a:solidFill>
                        <a:srgbClr val="D9D9D9"/>
                      </a:solidFill>
                      <a:prstDash val="solid"/>
                    </a:lnT>
                    <a:lnB w="6350">
                      <a:solidFill>
                        <a:srgbClr val="D9D9D9"/>
                      </a:solidFill>
                      <a:prstDash val="solid"/>
                    </a:lnB>
                    <a:solidFill>
                      <a:srgbClr val="FFFFFF"/>
                    </a:solidFill>
                  </a:tcPr>
                </a:tc>
                <a:tc hMerge="1">
                  <a:txBody>
                    <a:bodyPr vert="horz" wrap="square"/>
                    <a:lstStyle>
                      <a:defPPr/>
                    </a:lstStyle>
                    <a:p>
                      <a:pPr/>
                    </a:p>
                  </a:txBody>
                  <a:tcPr marL="177800" marR="177800" marT="107950" marB="107950" anchor="ctr">
                    <a:lnL w="3175">
                      <a:solidFill>
                        <a:srgbClr val="848587"/>
                      </a:solidFill>
                      <a:prstDash val="dot"/>
                    </a:lnL>
                    <a:lnR>
                      <a:noFill/>
                    </a:lnR>
                    <a:lnT w="6350">
                      <a:solidFill>
                        <a:srgbClr val="D9D9D9"/>
                      </a:solidFill>
                      <a:prstDash val="solid"/>
                    </a:lnT>
                    <a:lnB w="6350">
                      <a:solidFill>
                        <a:srgbClr val="D9D9D9"/>
                      </a:solidFill>
                      <a:prstDash val="solid"/>
                    </a:lnB>
                    <a:solidFill>
                      <a:srgbClr val="FFFFFF"/>
                    </a:solidFill>
                  </a:tcPr>
                </a:tc>
              </a:tr>
              <a:tr h="923290">
                <a:tc vMerge="1">
                  <a:txBody>
                    <a:bodyPr vert="horz" wrap="square"/>
                    <a:lstStyle>
                      <a:defPPr/>
                    </a:lstStyle>
                    <a:p>
                      <a:pPr/>
                    </a:p>
                  </a:txBody>
                  <a:tcPr marL="177800" marR="177800" marT="107950" marB="107950" anchor="ctr">
                    <a:lnL>
                      <a:noFill/>
                    </a:lnL>
                    <a:lnR w="12700">
                      <a:solidFill>
                        <a:srgbClr val="D9D9D9"/>
                      </a:solidFill>
                      <a:prstDash val="solid"/>
                    </a:lnR>
                    <a:lnT w="3175">
                      <a:solidFill>
                        <a:srgbClr val="848587"/>
                      </a:solidFill>
                      <a:prstDash val="dot"/>
                    </a:lnT>
                    <a:lnB w="3175">
                      <a:solidFill>
                        <a:srgbClr val="848587"/>
                      </a:solidFill>
                      <a:prstDash val="dot"/>
                    </a:lnB>
                    <a:solidFill>
                      <a:srgbClr val="F2F2F2"/>
                    </a:solidFill>
                  </a:tcPr>
                </a:tc>
                <a:tc gridSpan="2">
                  <a:txBody>
                    <a:bodyPr vert="horz" wrap="square"/>
                    <a:lstStyle>
                      <a:defPPr/>
                    </a:lstStyle>
                    <a:p>
                      <a:pPr indent="0" algn="l">
                        <a:lnSpc>
                          <a:spcPct val="120000"/>
                        </a:lnSpc>
                        <a:spcBef>
                          <a:spcPct val="0"/>
                        </a:spcBef>
                        <a:spcAft>
                          <a:spcPct val="0"/>
                        </a:spcAft>
                        <a:buNone/>
                      </a:pPr>
                      <a:r>
                        <a:rPr lang="zh-CN" altLang="en-US" sz="1950" b="0" spc="120">
                          <a:solidFill>
                            <a:srgbClr val="404040"/>
                          </a:solidFill>
                          <a:latin typeface="微软雅黑" panose="020b0503020204020204" charset="-122"/>
                          <a:ea typeface="微软雅黑" panose="020b0503020204020204" charset="-122"/>
                        </a:rPr>
                        <a:t>（</a:t>
                      </a:r>
                      <a:r>
                        <a:rPr lang="en-US" altLang="zh-CN" sz="1950" b="0" spc="120">
                          <a:solidFill>
                            <a:srgbClr val="404040"/>
                          </a:solidFill>
                          <a:latin typeface="微软雅黑" panose="020b0503020204020204" charset="-122"/>
                          <a:ea typeface="微软雅黑" panose="020b0503020204020204" charset="-122"/>
                        </a:rPr>
                        <a:t>3</a:t>
                      </a:r>
                      <a:r>
                        <a:rPr lang="zh-CN" altLang="en-US" sz="1950" b="0" spc="120">
                          <a:solidFill>
                            <a:srgbClr val="404040"/>
                          </a:solidFill>
                          <a:latin typeface="微软雅黑" panose="020b0503020204020204" charset="-122"/>
                          <a:ea typeface="微软雅黑" panose="020b0503020204020204" charset="-122"/>
                        </a:rPr>
                        <a:t>）都坚持法治原则，实行依法行政，用法制规范真个社会，强调</a:t>
                      </a:r>
                      <a:r>
                        <a:rPr lang="en-US" altLang="zh-CN" sz="1950" b="0" spc="120">
                          <a:solidFill>
                            <a:srgbClr val="404040"/>
                          </a:solidFill>
                          <a:latin typeface="微软雅黑" panose="020b0503020204020204" charset="-122"/>
                          <a:ea typeface="微软雅黑" panose="020b0503020204020204" charset="-122"/>
                        </a:rPr>
                        <a:t>“</a:t>
                      </a:r>
                      <a:r>
                        <a:rPr lang="zh-CN" altLang="en-US" sz="1950" b="0" spc="120">
                          <a:solidFill>
                            <a:srgbClr val="404040"/>
                          </a:solidFill>
                          <a:latin typeface="微软雅黑" panose="020b0503020204020204" charset="-122"/>
                          <a:ea typeface="微软雅黑" panose="020b0503020204020204" charset="-122"/>
                        </a:rPr>
                        <a:t>主权在民</a:t>
                      </a:r>
                      <a:r>
                        <a:rPr lang="en-US" altLang="zh-CN" sz="1950" b="0" spc="120">
                          <a:solidFill>
                            <a:srgbClr val="404040"/>
                          </a:solidFill>
                          <a:latin typeface="微软雅黑" panose="020b0503020204020204" charset="-122"/>
                          <a:ea typeface="微软雅黑" panose="020b0503020204020204" charset="-122"/>
                        </a:rPr>
                        <a:t>”</a:t>
                      </a:r>
                      <a:r>
                        <a:rPr lang="zh-CN" altLang="en-US" sz="1950" b="0" spc="120">
                          <a:solidFill>
                            <a:srgbClr val="404040"/>
                          </a:solidFill>
                          <a:latin typeface="微软雅黑" panose="020b0503020204020204" charset="-122"/>
                          <a:ea typeface="微软雅黑" panose="020b0503020204020204" charset="-122"/>
                        </a:rPr>
                        <a:t>的原则和法律面前人人平等等；</a:t>
                      </a:r>
                      <a:endParaRPr lang="zh-CN" altLang="en-US" sz="1950" b="0" spc="120">
                        <a:solidFill>
                          <a:srgbClr val="404040"/>
                        </a:solidFill>
                        <a:latin typeface="微软雅黑" panose="020b0503020204020204" charset="-122"/>
                        <a:ea typeface="微软雅黑" panose="020b0503020204020204" charset="-122"/>
                      </a:endParaRPr>
                    </a:p>
                  </a:txBody>
                  <a:tcPr marL="173262" marR="173262" marT="105195" marB="105195" anchor="ctr">
                    <a:lnL w="12700">
                      <a:solidFill>
                        <a:srgbClr val="D9D9D9"/>
                      </a:solidFill>
                      <a:prstDash val="solid"/>
                    </a:lnL>
                    <a:lnR>
                      <a:noFill/>
                    </a:lnR>
                    <a:lnT w="6350">
                      <a:solidFill>
                        <a:srgbClr val="D9D9D9"/>
                      </a:solidFill>
                      <a:prstDash val="solid"/>
                    </a:lnT>
                    <a:lnB w="6350">
                      <a:solidFill>
                        <a:srgbClr val="D9D9D9"/>
                      </a:solidFill>
                      <a:prstDash val="solid"/>
                    </a:lnB>
                    <a:solidFill>
                      <a:srgbClr val="FFFFFF"/>
                    </a:solidFill>
                  </a:tcPr>
                </a:tc>
                <a:tc hMerge="1">
                  <a:txBody>
                    <a:bodyPr vert="horz" wrap="square"/>
                    <a:lstStyle>
                      <a:defPPr/>
                    </a:lstStyle>
                    <a:p>
                      <a:pPr/>
                    </a:p>
                  </a:txBody>
                  <a:tcPr marL="177800" marR="177800" marT="107950" marB="107950" anchor="ctr">
                    <a:lnL w="3175">
                      <a:solidFill>
                        <a:srgbClr val="848587"/>
                      </a:solidFill>
                      <a:prstDash val="dot"/>
                    </a:lnL>
                    <a:lnR>
                      <a:noFill/>
                    </a:lnR>
                    <a:lnT w="6350">
                      <a:solidFill>
                        <a:srgbClr val="D9D9D9"/>
                      </a:solidFill>
                      <a:prstDash val="solid"/>
                    </a:lnT>
                    <a:lnB w="6350">
                      <a:solidFill>
                        <a:srgbClr val="D9D9D9"/>
                      </a:solidFill>
                      <a:prstDash val="solid"/>
                    </a:lnB>
                    <a:solidFill>
                      <a:srgbClr val="F2F2F2"/>
                    </a:solidFill>
                  </a:tcPr>
                </a:tc>
              </a:tr>
              <a:tr h="923290">
                <a:tc vMerge="1">
                  <a:txBody>
                    <a:bodyPr vert="horz" wrap="square"/>
                    <a:lstStyle>
                      <a:defPPr/>
                    </a:lstStyle>
                    <a:p>
                      <a:pPr/>
                    </a:p>
                  </a:txBody>
                  <a:tcPr marL="177800" marR="177800" marT="107950" marB="107950" anchor="ctr">
                    <a:lnL>
                      <a:noFill/>
                    </a:lnL>
                    <a:lnR w="12700">
                      <a:solidFill>
                        <a:srgbClr val="D9D9D9"/>
                      </a:solidFill>
                      <a:prstDash val="solid"/>
                    </a:lnR>
                    <a:lnT w="3175">
                      <a:solidFill>
                        <a:srgbClr val="848587"/>
                      </a:solidFill>
                      <a:prstDash val="dot"/>
                    </a:lnT>
                    <a:lnB w="19050">
                      <a:solidFill>
                        <a:srgbClr val="595959"/>
                      </a:solidFill>
                      <a:prstDash val="solid"/>
                    </a:lnB>
                    <a:solidFill>
                      <a:srgbClr val="FFFFFF"/>
                    </a:solidFill>
                  </a:tcPr>
                </a:tc>
                <a:tc gridSpan="2">
                  <a:txBody>
                    <a:bodyPr vert="horz" wrap="square"/>
                    <a:lstStyle>
                      <a:defPPr/>
                    </a:lstStyle>
                    <a:p>
                      <a:pPr indent="0" algn="l">
                        <a:lnSpc>
                          <a:spcPct val="120000"/>
                        </a:lnSpc>
                        <a:spcBef>
                          <a:spcPct val="0"/>
                        </a:spcBef>
                        <a:spcAft>
                          <a:spcPct val="0"/>
                        </a:spcAft>
                        <a:buNone/>
                      </a:pPr>
                      <a:r>
                        <a:rPr lang="zh-CN" altLang="en-US" sz="1950" b="0" spc="120">
                          <a:solidFill>
                            <a:srgbClr val="404040"/>
                          </a:solidFill>
                          <a:latin typeface="微软雅黑" panose="020b0503020204020204" charset="-122"/>
                          <a:ea typeface="微软雅黑" panose="020b0503020204020204" charset="-122"/>
                        </a:rPr>
                        <a:t>（</a:t>
                      </a:r>
                      <a:r>
                        <a:rPr lang="en-US" altLang="zh-CN" sz="1950" b="0" spc="120">
                          <a:solidFill>
                            <a:srgbClr val="404040"/>
                          </a:solidFill>
                          <a:latin typeface="微软雅黑" panose="020b0503020204020204" charset="-122"/>
                          <a:ea typeface="微软雅黑" panose="020b0503020204020204" charset="-122"/>
                        </a:rPr>
                        <a:t>4</a:t>
                      </a:r>
                      <a:r>
                        <a:rPr lang="zh-CN" altLang="en-US" sz="1950" b="0" spc="120">
                          <a:solidFill>
                            <a:srgbClr val="404040"/>
                          </a:solidFill>
                          <a:latin typeface="微软雅黑" panose="020b0503020204020204" charset="-122"/>
                          <a:ea typeface="微软雅黑" panose="020b0503020204020204" charset="-122"/>
                        </a:rPr>
                        <a:t>）都属于资本主义国家的政权组织形式，都建立在生产资料私有制基础上，其核心是代议制民主。</a:t>
                      </a:r>
                      <a:endParaRPr lang="zh-CN" altLang="en-US" sz="1950" b="0" spc="120">
                        <a:solidFill>
                          <a:srgbClr val="404040"/>
                        </a:solidFill>
                        <a:latin typeface="微软雅黑" panose="020b0503020204020204" charset="-122"/>
                        <a:ea typeface="微软雅黑" panose="020b0503020204020204" charset="-122"/>
                      </a:endParaRPr>
                    </a:p>
                  </a:txBody>
                  <a:tcPr marL="173262" marR="173262" marT="105195" marB="105195" anchor="ctr">
                    <a:lnL w="12700">
                      <a:solidFill>
                        <a:srgbClr val="D9D9D9"/>
                      </a:solidFill>
                      <a:prstDash val="solid"/>
                    </a:lnL>
                    <a:lnR>
                      <a:noFill/>
                    </a:lnR>
                    <a:lnT w="6350">
                      <a:solidFill>
                        <a:srgbClr val="D9D9D9"/>
                      </a:solidFill>
                      <a:prstDash val="solid"/>
                    </a:lnT>
                    <a:lnB w="19050">
                      <a:solidFill>
                        <a:srgbClr val="595959"/>
                      </a:solidFill>
                      <a:prstDash val="solid"/>
                    </a:lnB>
                    <a:solidFill>
                      <a:srgbClr val="FFFFFF"/>
                    </a:solidFill>
                  </a:tcPr>
                </a:tc>
                <a:tc hMerge="1">
                  <a:txBody>
                    <a:bodyPr vert="horz" wrap="square"/>
                    <a:lstStyle>
                      <a:defPPr/>
                    </a:lstStyle>
                    <a:p>
                      <a:pPr/>
                    </a:p>
                  </a:txBody>
                  <a:tcPr marL="177800" marR="177800" marT="107950" marB="107950" anchor="ctr">
                    <a:lnL w="3175">
                      <a:solidFill>
                        <a:srgbClr val="848587"/>
                      </a:solidFill>
                      <a:prstDash val="dot"/>
                    </a:lnL>
                    <a:lnR>
                      <a:noFill/>
                    </a:lnR>
                    <a:lnT w="6350">
                      <a:solidFill>
                        <a:srgbClr val="D9D9D9"/>
                      </a:solidFill>
                      <a:prstDash val="solid"/>
                    </a:lnT>
                    <a:lnB w="19050">
                      <a:solidFill>
                        <a:srgbClr val="595959"/>
                      </a:solidFill>
                      <a:prstDash val="solid"/>
                    </a:lnB>
                    <a:solidFill>
                      <a:srgbClr val="FFFFFF"/>
                    </a:solidFill>
                  </a:tcPr>
                </a:tc>
              </a:tr>
            </a:tbl>
          </a:graphicData>
        </a:graphic>
      </p:graphicFrame>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sld>
</file>

<file path=ppt/slides/slide4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214826" y="516958"/>
            <a:ext cx="5931143" cy="511175"/>
          </a:xfrm>
          <a:prstGeom prst="rect">
            <a:avLst/>
          </a:prstGeom>
          <a:noFill/>
        </p:spPr>
        <p:txBody>
          <a:bodyPr wrap="square" rtlCol="0">
            <a:spAutoFit/>
          </a:bodyPr>
          <a:lstStyle>
            <a:defPPr/>
          </a:lstStyle>
          <a:p>
            <a:pPr/>
            <a:r>
              <a:rPr lang="en-US" altLang="zh-CN" sz="2730">
                <a:latin typeface="微软雅黑" panose="020b0503020204020204" charset="-122"/>
                <a:ea typeface="微软雅黑" panose="020b0503020204020204" charset="-122"/>
                <a:cs typeface="微软雅黑" panose="020b0503020204020204" charset="-122"/>
              </a:rPr>
              <a:t>4</a:t>
            </a:r>
            <a:r>
              <a:rPr lang="zh-CN" altLang="en-US" sz="2730">
                <a:latin typeface="微软雅黑" panose="020b0503020204020204" charset="-122"/>
                <a:ea typeface="微软雅黑" panose="020b0503020204020204" charset="-122"/>
                <a:cs typeface="微软雅黑" panose="020b0503020204020204" charset="-122"/>
              </a:rPr>
              <a:t>、法国的议会共和制</a:t>
            </a:r>
            <a:endParaRPr lang="zh-CN" altLang="en-US" sz="2730">
              <a:latin typeface="微软雅黑" panose="020b0503020204020204" charset="-122"/>
              <a:ea typeface="微软雅黑" panose="020b0503020204020204" charset="-122"/>
              <a:cs typeface="微软雅黑" panose="020b0503020204020204" charset="-122"/>
            </a:endParaRPr>
          </a:p>
        </p:txBody>
      </p:sp>
      <p:sp>
        <p:nvSpPr>
          <p:cNvPr id="13" name="文本框 12"/>
          <p:cNvSpPr txBox="1"/>
          <p:nvPr/>
        </p:nvSpPr>
        <p:spPr>
          <a:xfrm>
            <a:off x="404691" y="1304372"/>
            <a:ext cx="4581553" cy="511175"/>
          </a:xfrm>
          <a:prstGeom prst="rect">
            <a:avLst/>
          </a:prstGeom>
          <a:noFill/>
        </p:spPr>
        <p:txBody>
          <a:bodyPr wrap="square" rtlCol="0">
            <a:spAutoFit/>
          </a:bodyPr>
          <a:lstStyle>
            <a:defPPr/>
          </a:lstStyle>
          <a:p>
            <a:pPr/>
            <a:r>
              <a:rPr lang="zh-CN" altLang="en-US" sz="2730">
                <a:latin typeface="华文新魏" panose="02010800040101010101" charset="-122"/>
                <a:ea typeface="华文新魏" panose="02010800040101010101" charset="-122"/>
                <a:cs typeface="华文新魏" panose="02010800040101010101" charset="-122"/>
              </a:rPr>
              <a:t>（</a:t>
            </a:r>
            <a:r>
              <a:rPr lang="en-US" altLang="zh-CN" sz="2730">
                <a:latin typeface="华文新魏" panose="02010800040101010101" charset="-122"/>
                <a:ea typeface="华文新魏" panose="02010800040101010101" charset="-122"/>
                <a:cs typeface="华文新魏" panose="02010800040101010101" charset="-122"/>
              </a:rPr>
              <a:t>1</a:t>
            </a:r>
            <a:r>
              <a:rPr lang="zh-CN" altLang="en-US" sz="2730">
                <a:latin typeface="华文新魏" panose="02010800040101010101" charset="-122"/>
                <a:ea typeface="华文新魏" panose="02010800040101010101" charset="-122"/>
                <a:cs typeface="华文新魏" panose="02010800040101010101" charset="-122"/>
              </a:rPr>
              <a:t>）法国大革命的历程</a:t>
            </a:r>
            <a:endParaRPr lang="zh-CN" altLang="en-US" sz="2730">
              <a:latin typeface="华文新魏" panose="02010800040101010101" charset="-122"/>
              <a:ea typeface="华文新魏" panose="02010800040101010101" charset="-122"/>
              <a:cs typeface="华文新魏" panose="02010800040101010101" charset="-122"/>
            </a:endParaRPr>
          </a:p>
        </p:txBody>
      </p:sp>
      <p:pic>
        <p:nvPicPr>
          <p:cNvPr id="5" name="图片 4"/>
          <p:cNvPicPr>
            <a:picLocks noChangeAspect="1"/>
          </p:cNvPicPr>
          <p:nvPr>
            <p:custDataLst>
              <p:tags r:id="rId4"/>
            </p:custDataLst>
          </p:nvPr>
        </p:nvPicPr>
        <p:blipFill>
          <a:blip r:embed="rId3"/>
          <a:stretch>
            <a:fillRect/>
          </a:stretch>
        </p:blipFill>
        <p:spPr>
          <a:xfrm>
            <a:off x="137991" y="2091786"/>
            <a:ext cx="6250441" cy="4290101"/>
          </a:xfrm>
          <a:prstGeom prst="rect">
            <a:avLst/>
          </a:prstGeom>
        </p:spPr>
      </p:pic>
      <p:sp>
        <p:nvSpPr>
          <p:cNvPr id="11" name="文本框 10"/>
          <p:cNvSpPr txBox="1"/>
          <p:nvPr/>
        </p:nvSpPr>
        <p:spPr>
          <a:xfrm>
            <a:off x="6302056" y="516937"/>
            <a:ext cx="5338957" cy="5846445"/>
          </a:xfrm>
          <a:prstGeom prst="rect">
            <a:avLst/>
          </a:prstGeom>
          <a:noFill/>
          <a:ln w="28575" cap="rnd" cmpd="sng">
            <a:solidFill>
              <a:schemeClr val="tx1"/>
            </a:solidFill>
            <a:prstDash val="sysDash"/>
          </a:ln>
        </p:spPr>
        <p:txBody>
          <a:bodyPr wrap="square" rtlCol="0" anchor="t">
            <a:spAutoFit/>
          </a:bodyPr>
          <a:lstStyle>
            <a:defPPr/>
          </a:lstStyle>
          <a:p>
            <a:pPr algn="just"/>
            <a:r>
              <a:rPr lang="en-US" altLang="zh-CN" sz="1755">
                <a:latin typeface="华文新魏" panose="02010800040101010101" charset="-122"/>
                <a:ea typeface="华文新魏" panose="02010800040101010101" charset="-122"/>
                <a:cs typeface="华文新魏" panose="02010800040101010101" charset="-122"/>
              </a:rPr>
              <a:t> </a:t>
            </a:r>
            <a:r>
              <a:rPr lang="en-US" altLang="zh-CN" sz="2340">
                <a:latin typeface="华文新魏" panose="02010800040101010101" charset="-122"/>
                <a:ea typeface="华文新魏" panose="02010800040101010101" charset="-122"/>
                <a:cs typeface="华文新魏" panose="02010800040101010101" charset="-122"/>
              </a:rPr>
              <a:t>        1789年以来，法国人民争取共和制的斗争历经反复。巴黎公社失败后</a:t>
            </a:r>
            <a:r>
              <a:rPr lang="zh-CN" altLang="en-US" sz="2340">
                <a:latin typeface="华文新魏" panose="02010800040101010101" charset="-122"/>
                <a:ea typeface="华文新魏" panose="02010800040101010101" charset="-122"/>
                <a:cs typeface="华文新魏" panose="02010800040101010101" charset="-122"/>
              </a:rPr>
              <a:t>，</a:t>
            </a:r>
            <a:r>
              <a:rPr lang="en-US" altLang="zh-CN" sz="2340">
                <a:latin typeface="华文新魏" panose="02010800040101010101" charset="-122"/>
                <a:ea typeface="华文新魏" panose="02010800040101010101" charset="-122"/>
                <a:cs typeface="华文新魏" panose="02010800040101010101" charset="-122"/>
              </a:rPr>
              <a:t>法国政局动荡，各派政治</a:t>
            </a:r>
            <a:r>
              <a:rPr lang="zh-CN" altLang="en-US" sz="2340">
                <a:latin typeface="华文新魏" panose="02010800040101010101" charset="-122"/>
                <a:ea typeface="华文新魏" panose="02010800040101010101" charset="-122"/>
                <a:cs typeface="华文新魏" panose="02010800040101010101" charset="-122"/>
              </a:rPr>
              <a:t>力量</a:t>
            </a:r>
            <a:r>
              <a:rPr lang="en-US" altLang="zh-CN" sz="2340">
                <a:latin typeface="华文新魏" panose="02010800040101010101" charset="-122"/>
                <a:ea typeface="华文新魏" panose="02010800040101010101" charset="-122"/>
                <a:cs typeface="华文新魏" panose="02010800040101010101" charset="-122"/>
              </a:rPr>
              <a:t>围绕共和与帝制的政权形式问題反复较</a:t>
            </a:r>
            <a:r>
              <a:rPr lang="zh-CN" altLang="en-US" sz="2340">
                <a:latin typeface="华文新魏" panose="02010800040101010101" charset="-122"/>
                <a:ea typeface="华文新魏" panose="02010800040101010101" charset="-122"/>
                <a:cs typeface="华文新魏" panose="02010800040101010101" charset="-122"/>
              </a:rPr>
              <a:t>量。</a:t>
            </a:r>
            <a:r>
              <a:rPr lang="en-US" altLang="zh-CN" sz="2340">
                <a:latin typeface="华文新魏" panose="02010800040101010101" charset="-122"/>
                <a:ea typeface="华文新魏" panose="02010800040101010101" charset="-122"/>
                <a:cs typeface="华文新魏" panose="02010800040101010101" charset="-122"/>
              </a:rPr>
              <a:t>......1872-1873年补选议员，共和派在人民群众支持下赢得巨大胜利。......保皇党人惶恐不安，......顽固的保皇党人麦克马洪继任总统，直接着手恢复帝制，......然而，广大的工农群众及士兵强烈反对帝制，资产阶级共和派也赞成共和制,结果他们不得不放弃政变阴谋。1875年1月，国民议会以一票多数通过了法兰西第三共和国宪法，从此共和政体在</a:t>
            </a:r>
            <a:r>
              <a:rPr lang="zh-CN" altLang="zh-CN" sz="2340">
                <a:latin typeface="华文新魏" panose="02010800040101010101" charset="-122"/>
                <a:ea typeface="华文新魏" panose="02010800040101010101" charset="-122"/>
                <a:cs typeface="华文新魏" panose="02010800040101010101" charset="-122"/>
              </a:rPr>
              <a:t>法律上</a:t>
            </a:r>
            <a:r>
              <a:rPr lang="en-US" altLang="zh-CN" sz="2340">
                <a:latin typeface="华文新魏" panose="02010800040101010101" charset="-122"/>
                <a:ea typeface="华文新魏" panose="02010800040101010101" charset="-122"/>
                <a:cs typeface="华文新魏" panose="02010800040101010101" charset="-122"/>
              </a:rPr>
              <a:t>得以确立</a:t>
            </a:r>
            <a:r>
              <a:rPr lang="zh-CN" altLang="en-US" sz="2340">
                <a:latin typeface="华文新魏" panose="02010800040101010101" charset="-122"/>
                <a:ea typeface="华文新魏" panose="02010800040101010101" charset="-122"/>
                <a:cs typeface="华文新魏" panose="02010800040101010101" charset="-122"/>
              </a:rPr>
              <a:t>（一票共和）。</a:t>
            </a:r>
            <a:endParaRPr lang="en-US" altLang="zh-CN" sz="2340">
              <a:latin typeface="华文新魏" panose="02010800040101010101" charset="-122"/>
              <a:ea typeface="华文新魏" panose="02010800040101010101" charset="-122"/>
              <a:cs typeface="华文新魏" panose="02010800040101010101" charset="-122"/>
            </a:endParaRPr>
          </a:p>
          <a:p>
            <a:pPr algn="just"/>
            <a:r>
              <a:rPr lang="en-US" altLang="zh-CN" sz="2340">
                <a:latin typeface="华文新魏" panose="02010800040101010101" charset="-122"/>
                <a:ea typeface="华文新魏" panose="02010800040101010101" charset="-122"/>
                <a:cs typeface="华文新魏" panose="02010800040101010101" charset="-122"/>
              </a:rPr>
              <a:t>  ——</a:t>
            </a:r>
            <a:r>
              <a:rPr lang="zh-CN" altLang="en-US" sz="2340">
                <a:latin typeface="华文新魏" panose="02010800040101010101" charset="-122"/>
                <a:ea typeface="华文新魏" panose="02010800040101010101" charset="-122"/>
                <a:cs typeface="华文新魏" panose="02010800040101010101" charset="-122"/>
              </a:rPr>
              <a:t>王斯德主编《世界通史》第二编</a:t>
            </a:r>
            <a:endParaRPr lang="zh-CN" altLang="en-US" sz="2340">
              <a:latin typeface="华文新魏" panose="02010800040101010101" charset="-122"/>
              <a:ea typeface="华文新魏" panose="02010800040101010101" charset="-122"/>
              <a:cs typeface="华文新魏" panose="02010800040101010101" charset="-122"/>
            </a:endParaRPr>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sld>
</file>

<file path=ppt/slides/slide4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211651" y="438853"/>
            <a:ext cx="5931143" cy="511175"/>
          </a:xfrm>
          <a:prstGeom prst="rect">
            <a:avLst/>
          </a:prstGeom>
          <a:noFill/>
        </p:spPr>
        <p:txBody>
          <a:bodyPr wrap="square" rtlCol="0">
            <a:spAutoFit/>
          </a:bodyPr>
          <a:lstStyle>
            <a:defPPr/>
          </a:lstStyle>
          <a:p>
            <a:pPr/>
            <a:r>
              <a:rPr lang="en-US" altLang="zh-CN" sz="2730">
                <a:latin typeface="微软雅黑" panose="020b0503020204020204" charset="-122"/>
                <a:ea typeface="微软雅黑" panose="020b0503020204020204" charset="-122"/>
                <a:cs typeface="微软雅黑" panose="020b0503020204020204" charset="-122"/>
              </a:rPr>
              <a:t>4</a:t>
            </a:r>
            <a:r>
              <a:rPr lang="zh-CN" altLang="en-US" sz="2730">
                <a:latin typeface="微软雅黑" panose="020b0503020204020204" charset="-122"/>
                <a:ea typeface="微软雅黑" panose="020b0503020204020204" charset="-122"/>
                <a:cs typeface="微软雅黑" panose="020b0503020204020204" charset="-122"/>
              </a:rPr>
              <a:t>、法国的议会共和制</a:t>
            </a:r>
            <a:endParaRPr lang="zh-CN" altLang="en-US" sz="2730">
              <a:latin typeface="微软雅黑" panose="020b0503020204020204" charset="-122"/>
              <a:ea typeface="微软雅黑" panose="020b0503020204020204" charset="-122"/>
              <a:cs typeface="微软雅黑" panose="020b0503020204020204" charset="-122"/>
            </a:endParaRPr>
          </a:p>
        </p:txBody>
      </p:sp>
      <p:sp>
        <p:nvSpPr>
          <p:cNvPr id="13" name="文本框 12"/>
          <p:cNvSpPr txBox="1"/>
          <p:nvPr/>
        </p:nvSpPr>
        <p:spPr>
          <a:xfrm>
            <a:off x="404691" y="1240872"/>
            <a:ext cx="5097627" cy="511175"/>
          </a:xfrm>
          <a:prstGeom prst="rect">
            <a:avLst/>
          </a:prstGeom>
          <a:noFill/>
        </p:spPr>
        <p:txBody>
          <a:bodyPr wrap="square" rtlCol="0">
            <a:spAutoFit/>
          </a:bodyPr>
          <a:lstStyle>
            <a:defPPr/>
          </a:lstStyle>
          <a:p>
            <a:pPr/>
            <a:r>
              <a:rPr lang="zh-CN" altLang="en-US" sz="2730">
                <a:latin typeface="华文新魏" panose="02010800040101010101" charset="-122"/>
                <a:ea typeface="华文新魏" panose="02010800040101010101" charset="-122"/>
                <a:cs typeface="华文新魏" panose="02010800040101010101" charset="-122"/>
              </a:rPr>
              <a:t>（</a:t>
            </a:r>
            <a:r>
              <a:rPr lang="en-US" altLang="zh-CN" sz="2730">
                <a:latin typeface="华文新魏" panose="02010800040101010101" charset="-122"/>
                <a:ea typeface="华文新魏" panose="02010800040101010101" charset="-122"/>
                <a:cs typeface="华文新魏" panose="02010800040101010101" charset="-122"/>
              </a:rPr>
              <a:t>2</a:t>
            </a:r>
            <a:r>
              <a:rPr lang="zh-CN" altLang="en-US" sz="2730">
                <a:latin typeface="华文新魏" panose="02010800040101010101" charset="-122"/>
                <a:ea typeface="华文新魏" panose="02010800040101010101" charset="-122"/>
                <a:cs typeface="华文新魏" panose="02010800040101010101" charset="-122"/>
              </a:rPr>
              <a:t>）《法兰西第三共和国宪法》</a:t>
            </a:r>
            <a:endParaRPr lang="zh-CN" altLang="en-US" sz="2730">
              <a:latin typeface="华文新魏" panose="02010800040101010101" charset="-122"/>
              <a:ea typeface="华文新魏" panose="02010800040101010101" charset="-122"/>
              <a:cs typeface="华文新魏" panose="02010800040101010101" charset="-122"/>
            </a:endParaRPr>
          </a:p>
        </p:txBody>
      </p:sp>
      <p:sp>
        <p:nvSpPr>
          <p:cNvPr id="6" name="文本框 5"/>
          <p:cNvSpPr txBox="1"/>
          <p:nvPr/>
        </p:nvSpPr>
        <p:spPr>
          <a:xfrm>
            <a:off x="5957132" y="1240943"/>
            <a:ext cx="5683625" cy="5487035"/>
          </a:xfrm>
          <a:prstGeom prst="rect">
            <a:avLst/>
          </a:prstGeom>
          <a:noFill/>
          <a:ln w="28575" cap="rnd" cmpd="sng">
            <a:solidFill>
              <a:schemeClr val="tx1"/>
            </a:solidFill>
            <a:prstDash val="sysDash"/>
          </a:ln>
        </p:spPr>
        <p:txBody>
          <a:bodyPr wrap="square" rtlCol="0" anchor="t">
            <a:spAutoFit/>
          </a:bodyPr>
          <a:lstStyle>
            <a:defPPr/>
          </a:lstStyle>
          <a:p>
            <a:pPr algn="just"/>
            <a:r>
              <a:rPr lang="en-US" altLang="zh-CN" sz="2340">
                <a:latin typeface="华文新魏" panose="02010800040101010101" charset="-122"/>
                <a:ea typeface="华文新魏" panose="02010800040101010101" charset="-122"/>
                <a:cs typeface="华文新魏" panose="02010800040101010101" charset="-122"/>
              </a:rPr>
              <a:t>1875</a:t>
            </a:r>
            <a:r>
              <a:rPr lang="zh-CN" altLang="en-US" sz="2340">
                <a:latin typeface="华文新魏" panose="02010800040101010101" charset="-122"/>
                <a:ea typeface="华文新魏" panose="02010800040101010101" charset="-122"/>
                <a:cs typeface="华文新魏" panose="02010800040101010101" charset="-122"/>
              </a:rPr>
              <a:t>年宪法的主要内容：</a:t>
            </a:r>
            <a:r>
              <a:rPr lang="en-US" altLang="zh-CN" sz="2340">
                <a:latin typeface="华文新魏" panose="02010800040101010101" charset="-122"/>
                <a:ea typeface="华文新魏" panose="02010800040101010101" charset="-122"/>
                <a:cs typeface="华文新魏" panose="02010800040101010101" charset="-122"/>
              </a:rPr>
              <a:t>  </a:t>
            </a:r>
            <a:endParaRPr lang="en-US" altLang="zh-CN" sz="2340">
              <a:latin typeface="华文新魏" panose="02010800040101010101" charset="-122"/>
              <a:ea typeface="华文新魏" panose="02010800040101010101" charset="-122"/>
              <a:cs typeface="华文新魏" panose="02010800040101010101" charset="-122"/>
            </a:endParaRPr>
          </a:p>
          <a:p>
            <a:pPr algn="just"/>
            <a:r>
              <a:rPr lang="en-US" altLang="zh-CN" sz="2340">
                <a:latin typeface="华文新魏" panose="02010800040101010101" charset="-122"/>
                <a:ea typeface="华文新魏" panose="02010800040101010101" charset="-122"/>
                <a:cs typeface="华文新魏" panose="02010800040101010101" charset="-122"/>
              </a:rPr>
              <a:t>         1</a:t>
            </a:r>
            <a:r>
              <a:rPr lang="zh-CN" altLang="en-US" sz="2340">
                <a:latin typeface="华文新魏" panose="02010800040101010101" charset="-122"/>
                <a:ea typeface="华文新魏" panose="02010800040101010101" charset="-122"/>
                <a:cs typeface="华文新魏" panose="02010800040101010101" charset="-122"/>
              </a:rPr>
              <a:t>、参议院及众议院共有创议并制定法律之权。参议院由间接选举产生，众议院由普选产生（妇女、军人无投票权）。</a:t>
            </a:r>
            <a:endParaRPr lang="zh-CN" altLang="en-US" sz="2340">
              <a:latin typeface="华文新魏" panose="02010800040101010101" charset="-122"/>
              <a:ea typeface="华文新魏" panose="02010800040101010101" charset="-122"/>
              <a:cs typeface="华文新魏" panose="02010800040101010101" charset="-122"/>
            </a:endParaRPr>
          </a:p>
          <a:p>
            <a:pPr algn="just"/>
            <a:r>
              <a:rPr lang="zh-CN" altLang="en-US" sz="2340">
                <a:latin typeface="华文新魏" panose="02010800040101010101" charset="-122"/>
                <a:ea typeface="华文新魏" panose="02010800040101010101" charset="-122"/>
                <a:cs typeface="华文新魏" panose="02010800040101010101" charset="-122"/>
              </a:rPr>
              <a:t>         </a:t>
            </a:r>
            <a:r>
              <a:rPr lang="en-US" altLang="zh-CN" sz="2340">
                <a:latin typeface="华文新魏" panose="02010800040101010101" charset="-122"/>
                <a:ea typeface="华文新魏" panose="02010800040101010101" charset="-122"/>
                <a:cs typeface="华文新魏" panose="02010800040101010101" charset="-122"/>
              </a:rPr>
              <a:t>2</a:t>
            </a:r>
            <a:r>
              <a:rPr lang="zh-CN" altLang="en-US" sz="2340">
                <a:latin typeface="华文新魏" panose="02010800040101010101" charset="-122"/>
                <a:ea typeface="华文新魏" panose="02010800040101010101" charset="-122"/>
                <a:cs typeface="华文新魏" panose="02010800040101010101" charset="-122"/>
              </a:rPr>
              <a:t>、行政权由总统和内阁掌握。共和国总统由两院联合组成的议会依绝对多数票选出，任期七年，可连选连任。总统是国家元首、军队最高统帅，可任命文武官员，提出法案，可在参议院同意的条件下解散众议院。内阁由总统任命，但是对议会负责。总统的命令须经各部部长副署（在政治实践中，由于内阁对议会负责，总统实际权力有限，法国实际上成为议会制共和国）。</a:t>
            </a:r>
            <a:endParaRPr lang="en-US" altLang="zh-CN" sz="2340">
              <a:latin typeface="华文新魏" panose="02010800040101010101" charset="-122"/>
              <a:ea typeface="华文新魏" panose="02010800040101010101" charset="-122"/>
              <a:cs typeface="华文新魏" panose="02010800040101010101" charset="-122"/>
            </a:endParaRPr>
          </a:p>
        </p:txBody>
      </p:sp>
      <p:grpSp>
        <p:nvGrpSpPr>
          <p:cNvPr id="55" name="组合 54"/>
          <p:cNvGrpSpPr/>
          <p:nvPr/>
        </p:nvGrpSpPr>
        <p:grpSpPr>
          <a:xfrm>
            <a:off x="600849" y="2357248"/>
            <a:ext cx="5192922" cy="3431258"/>
            <a:chOff x="5401" y="1926"/>
            <a:chExt cx="8618" cy="5584"/>
          </a:xfrm>
        </p:grpSpPr>
        <p:sp>
          <p:nvSpPr>
            <p:cNvPr id="56" name="Line 12"/>
            <p:cNvSpPr>
              <a:spLocks noChangeShapeType="1"/>
            </p:cNvSpPr>
            <p:nvPr/>
          </p:nvSpPr>
          <p:spPr bwMode="auto">
            <a:xfrm flipV="1">
              <a:off x="7609" y="6541"/>
              <a:ext cx="4135" cy="19"/>
            </a:xfrm>
            <a:prstGeom prst="line">
              <a:avLst/>
            </a:prstGeom>
            <a:ln>
              <a:tailEnd type="triangle" w="med" len="med"/>
            </a:ln>
          </p:spPr>
          <p:style>
            <a:lnRef idx="2">
              <a:schemeClr val="dk1"/>
            </a:lnRef>
            <a:fillRef idx="0">
              <a:schemeClr val="dk1"/>
            </a:fillRef>
            <a:effectRef idx="1">
              <a:schemeClr val="dk1"/>
            </a:effectRef>
            <a:fontRef idx="minor">
              <a:schemeClr val="tx1"/>
            </a:fontRef>
          </p:style>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zh-CN" altLang="en-US" sz="1755" b="0" i="0" u="none" strike="noStrike" kern="1200" cap="none" spc="0" normalizeH="0" baseline="0" noProof="0">
                <a:ln>
                  <a:noFill/>
                </a:ln>
                <a:solidFill>
                  <a:prstClr val="black"/>
                </a:solidFill>
                <a:effectLst/>
                <a:uLnTx/>
                <a:uFillTx/>
                <a:latin typeface="等线"/>
                <a:ea typeface="等线"/>
                <a:cs typeface="+mn-cs"/>
              </a:endParaRPr>
            </a:p>
          </p:txBody>
        </p:sp>
        <p:grpSp>
          <p:nvGrpSpPr>
            <p:cNvPr id="57" name="组合 56"/>
            <p:cNvGrpSpPr/>
            <p:nvPr/>
          </p:nvGrpSpPr>
          <p:grpSpPr>
            <a:xfrm>
              <a:off x="5401" y="1926"/>
              <a:ext cx="8618" cy="5584"/>
              <a:chOff x="3782" y="2553"/>
              <a:chExt cx="11099" cy="7224"/>
            </a:xfrm>
          </p:grpSpPr>
          <p:sp>
            <p:nvSpPr>
              <p:cNvPr id="58" name="Line 10"/>
              <p:cNvSpPr>
                <a:spLocks noChangeShapeType="1"/>
              </p:cNvSpPr>
              <p:nvPr/>
            </p:nvSpPr>
            <p:spPr bwMode="auto">
              <a:xfrm flipV="1">
                <a:off x="5504" y="4059"/>
                <a:ext cx="2414" cy="3084"/>
              </a:xfrm>
              <a:prstGeom prst="line">
                <a:avLst/>
              </a:prstGeom>
              <a:ln>
                <a:tailEnd type="triangle" w="med" len="med"/>
              </a:ln>
            </p:spPr>
            <p:style>
              <a:lnRef idx="2">
                <a:schemeClr val="dk1"/>
              </a:lnRef>
              <a:fillRef idx="0">
                <a:schemeClr val="dk1"/>
              </a:fillRef>
              <a:effectRef idx="1">
                <a:schemeClr val="dk1"/>
              </a:effectRef>
              <a:fontRef idx="minor">
                <a:schemeClr val="tx1"/>
              </a:fontRef>
            </p:style>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zh-CN" altLang="en-US" sz="1755"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mn-cs"/>
                </a:endParaRPr>
              </a:p>
            </p:txBody>
          </p:sp>
          <p:grpSp>
            <p:nvGrpSpPr>
              <p:cNvPr id="59" name="组合 58"/>
              <p:cNvGrpSpPr/>
              <p:nvPr/>
            </p:nvGrpSpPr>
            <p:grpSpPr>
              <a:xfrm>
                <a:off x="3782" y="2553"/>
                <a:ext cx="11099" cy="7224"/>
                <a:chOff x="3782" y="2553"/>
                <a:chExt cx="11099" cy="7224"/>
              </a:xfrm>
            </p:grpSpPr>
            <p:sp>
              <p:nvSpPr>
                <p:cNvPr id="60" name="Line 20"/>
                <p:cNvSpPr>
                  <a:spLocks noChangeShapeType="1"/>
                </p:cNvSpPr>
                <p:nvPr/>
              </p:nvSpPr>
              <p:spPr bwMode="auto">
                <a:xfrm flipH="1">
                  <a:off x="6625" y="8155"/>
                  <a:ext cx="5325" cy="3"/>
                </a:xfrm>
                <a:prstGeom prst="line">
                  <a:avLst/>
                </a:prstGeom>
                <a:ln>
                  <a:tailEnd type="triangle" w="med" len="med"/>
                </a:ln>
              </p:spPr>
              <p:style>
                <a:lnRef idx="2">
                  <a:schemeClr val="dk1"/>
                </a:lnRef>
                <a:fillRef idx="0">
                  <a:schemeClr val="dk1"/>
                </a:fillRef>
                <a:effectRef idx="1">
                  <a:schemeClr val="dk1"/>
                </a:effectRef>
                <a:fontRef idx="minor">
                  <a:schemeClr val="tx1"/>
                </a:fontRef>
              </p:style>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zh-CN" altLang="en-US" sz="1755"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mn-cs"/>
                  </a:endParaRPr>
                </a:p>
              </p:txBody>
            </p:sp>
            <p:grpSp>
              <p:nvGrpSpPr>
                <p:cNvPr id="61" name="组合 60"/>
                <p:cNvGrpSpPr/>
                <p:nvPr/>
              </p:nvGrpSpPr>
              <p:grpSpPr>
                <a:xfrm>
                  <a:off x="3782" y="2553"/>
                  <a:ext cx="11099" cy="7224"/>
                  <a:chOff x="3782" y="2553"/>
                  <a:chExt cx="11099" cy="7224"/>
                </a:xfrm>
              </p:grpSpPr>
              <p:sp>
                <p:nvSpPr>
                  <p:cNvPr id="62" name="Text Box 5"/>
                  <p:cNvSpPr txBox="1">
                    <a:spLocks noChangeArrowheads="1"/>
                  </p:cNvSpPr>
                  <p:nvPr/>
                </p:nvSpPr>
                <p:spPr bwMode="auto">
                  <a:xfrm>
                    <a:off x="8141" y="4421"/>
                    <a:ext cx="2541" cy="762"/>
                  </a:xfrm>
                  <a:prstGeom prst="rect">
                    <a:avLst/>
                  </a:prstGeom>
                  <a:noFill/>
                  <a:ln w="9525">
                    <a:noFill/>
                    <a:miter lim="800000"/>
                  </a:ln>
                </p:spPr>
                <p:txBody>
                  <a:bodyPr wrap="square">
                    <a:spAutoFit/>
                  </a:bodyPr>
                  <a:lstStyle>
                    <a:defPPr/>
                  </a:lstStyle>
                  <a:p>
                    <a:pPr marL="0" marR="0" lvl="0" indent="0" algn="l" defTabSz="914400" rtl="0" eaLnBrk="1" fontAlgn="auto" latinLnBrk="0" hangingPunct="1">
                      <a:lnSpc>
                        <a:spcPct val="100000"/>
                      </a:lnSpc>
                      <a:spcBef>
                        <a:spcPct val="50000"/>
                      </a:spcBef>
                      <a:spcAft>
                        <a:spcPct val="0"/>
                      </a:spcAft>
                      <a:buClrTx/>
                      <a:buSzTx/>
                      <a:buFontTx/>
                      <a:buNone/>
                      <a:defRPr/>
                    </a:pPr>
                    <a:r>
                      <a:rPr kumimoji="0" lang="zh-CN" altLang="en-US" sz="1755" b="0" i="0" u="none" strike="noStrike" kern="1200" cap="none" spc="0" normalizeH="0" baseline="0" noProof="0">
                        <a:ln>
                          <a:noFill/>
                        </a:ln>
                        <a:solidFill>
                          <a:schemeClr val="tx1"/>
                        </a:solidFill>
                        <a:effectLst/>
                        <a:uLnTx/>
                        <a:uFillTx/>
                        <a:latin typeface="等线" panose="02010600030101010101" charset="-122"/>
                        <a:ea typeface="黑体" panose="02010609060101010101" pitchFamily="49" charset="-122"/>
                        <a:cs typeface="+mn-cs"/>
                      </a:rPr>
                      <a:t>（立法权）</a:t>
                    </a:r>
                    <a:endParaRPr kumimoji="0" lang="zh-CN" altLang="en-US" sz="1755" b="0" i="0" u="none" strike="noStrike" kern="1200" cap="none" spc="0" normalizeH="0" baseline="0" noProof="0">
                      <a:ln>
                        <a:noFill/>
                      </a:ln>
                      <a:solidFill>
                        <a:schemeClr val="tx1"/>
                      </a:solidFill>
                      <a:effectLst/>
                      <a:uLnTx/>
                      <a:uFillTx/>
                      <a:latin typeface="等线"/>
                      <a:ea typeface="黑体" pitchFamily="49" charset="-122"/>
                      <a:cs typeface="+mn-cs"/>
                    </a:endParaRPr>
                  </a:p>
                </p:txBody>
              </p:sp>
              <p:sp>
                <p:nvSpPr>
                  <p:cNvPr id="63" name="Text Box 6"/>
                  <p:cNvSpPr txBox="1">
                    <a:spLocks noChangeArrowheads="1"/>
                  </p:cNvSpPr>
                  <p:nvPr/>
                </p:nvSpPr>
                <p:spPr bwMode="auto">
                  <a:xfrm>
                    <a:off x="12085" y="9015"/>
                    <a:ext cx="2796" cy="762"/>
                  </a:xfrm>
                  <a:prstGeom prst="rect">
                    <a:avLst/>
                  </a:prstGeom>
                  <a:noFill/>
                  <a:ln w="9525">
                    <a:noFill/>
                    <a:miter lim="800000"/>
                  </a:ln>
                </p:spPr>
                <p:txBody>
                  <a:bodyPr wrap="square">
                    <a:spAutoFit/>
                  </a:bodyPr>
                  <a:lstStyle>
                    <a:defPPr/>
                  </a:lstStyle>
                  <a:p>
                    <a:pPr marL="0" marR="0" lvl="0" indent="0" algn="l" defTabSz="914400" rtl="0" eaLnBrk="1" fontAlgn="auto" latinLnBrk="0" hangingPunct="1">
                      <a:lnSpc>
                        <a:spcPct val="100000"/>
                      </a:lnSpc>
                      <a:spcBef>
                        <a:spcPct val="50000"/>
                      </a:spcBef>
                      <a:spcAft>
                        <a:spcPct val="0"/>
                      </a:spcAft>
                      <a:buClrTx/>
                      <a:buSzTx/>
                      <a:buFontTx/>
                      <a:buNone/>
                      <a:defRPr/>
                    </a:pPr>
                    <a:r>
                      <a:rPr kumimoji="0" lang="en-US" altLang="zh-CN" sz="1560" b="0" i="0" u="none" strike="noStrike" kern="1200" cap="none" spc="0" normalizeH="0" baseline="0" noProof="0">
                        <a:ln>
                          <a:noFill/>
                        </a:ln>
                        <a:solidFill>
                          <a:schemeClr val="tx1"/>
                        </a:solidFill>
                        <a:effectLst/>
                        <a:uLnTx/>
                        <a:uFillTx/>
                        <a:latin typeface="微软雅黑" panose="020b0503020204020204" charset="-122"/>
                        <a:ea typeface="微软雅黑" panose="020b0503020204020204" charset="-122"/>
                        <a:cs typeface="+mn-cs"/>
                      </a:rPr>
                      <a:t> </a:t>
                    </a:r>
                    <a:r>
                      <a:rPr kumimoji="0" lang="zh-CN" altLang="en-US" sz="1755" b="0" i="0" u="none" strike="noStrike" kern="1200" cap="none" spc="0" normalizeH="0" baseline="0" noProof="0">
                        <a:ln>
                          <a:noFill/>
                        </a:ln>
                        <a:solidFill>
                          <a:schemeClr val="tx1"/>
                        </a:solidFill>
                        <a:effectLst/>
                        <a:uLnTx/>
                        <a:uFillTx/>
                        <a:latin typeface="微软雅黑" panose="020b0503020204020204" charset="-122"/>
                        <a:ea typeface="微软雅黑" panose="020b0503020204020204" charset="-122"/>
                        <a:cs typeface="+mn-cs"/>
                      </a:rPr>
                      <a:t>（行政权）</a:t>
                    </a:r>
                    <a:endParaRPr kumimoji="0" lang="zh-CN" altLang="en-US" sz="1755" b="0" i="0" u="none" strike="noStrike" kern="1200" cap="none" spc="0" normalizeH="0" baseline="0" noProof="0">
                      <a:ln>
                        <a:noFill/>
                      </a:ln>
                      <a:solidFill>
                        <a:schemeClr val="tx1"/>
                      </a:solidFill>
                      <a:effectLst/>
                      <a:uLnTx/>
                      <a:uFillTx/>
                      <a:latin typeface="微软雅黑" panose="020b0503020204020204" charset="-122"/>
                      <a:ea typeface="微软雅黑" panose="020b0503020204020204" charset="-122"/>
                      <a:cs typeface="+mn-cs"/>
                    </a:endParaRPr>
                  </a:p>
                </p:txBody>
              </p:sp>
              <p:sp>
                <p:nvSpPr>
                  <p:cNvPr id="64" name="Text Box 9"/>
                  <p:cNvSpPr txBox="1">
                    <a:spLocks noChangeArrowheads="1"/>
                  </p:cNvSpPr>
                  <p:nvPr/>
                </p:nvSpPr>
                <p:spPr bwMode="auto">
                  <a:xfrm rot="18497236">
                    <a:off x="4326" y="4730"/>
                    <a:ext cx="3352" cy="774"/>
                  </a:xfrm>
                  <a:prstGeom prst="rect">
                    <a:avLst/>
                  </a:prstGeom>
                  <a:noFill/>
                  <a:ln w="9525">
                    <a:noFill/>
                    <a:miter lim="800000"/>
                  </a:ln>
                </p:spPr>
                <p:txBody>
                  <a:bodyPr wrap="square">
                    <a:spAutoFit/>
                  </a:bodyPr>
                  <a:lstStyle>
                    <a:defPPr/>
                  </a:lstStyle>
                  <a:p>
                    <a:pPr marL="0" marR="0" lvl="0" indent="0" algn="l" defTabSz="914400" rtl="0" eaLnBrk="1" fontAlgn="auto" latinLnBrk="0" hangingPunct="1">
                      <a:lnSpc>
                        <a:spcPct val="100000"/>
                      </a:lnSpc>
                      <a:spcBef>
                        <a:spcPct val="50000"/>
                      </a:spcBef>
                      <a:spcAft>
                        <a:spcPct val="0"/>
                      </a:spcAft>
                      <a:buClrTx/>
                      <a:buSzTx/>
                      <a:buFontTx/>
                      <a:buNone/>
                      <a:defRPr/>
                    </a:pPr>
                    <a:r>
                      <a:rPr kumimoji="0" lang="zh-CN" altLang="en-US" sz="1755" b="0" i="0" u="none" strike="noStrike" kern="1200" cap="none" spc="0" normalizeH="0" baseline="0" noProof="0">
                        <a:ln>
                          <a:noFill/>
                        </a:ln>
                        <a:solidFill>
                          <a:schemeClr val="tx1"/>
                        </a:solidFill>
                        <a:effectLst/>
                        <a:uLnTx/>
                        <a:uFillTx/>
                        <a:latin typeface="微软雅黑" panose="020b0503020204020204" charset="-122"/>
                        <a:ea typeface="微软雅黑" panose="020b0503020204020204" charset="-122"/>
                        <a:cs typeface="+mn-cs"/>
                      </a:rPr>
                      <a:t>议会选举产生</a:t>
                    </a:r>
                    <a:endParaRPr kumimoji="0" lang="zh-CN" altLang="en-US" sz="1755" b="0" i="0" u="none" strike="noStrike" kern="1200" cap="none" spc="0" normalizeH="0" baseline="0" noProof="0">
                      <a:ln>
                        <a:noFill/>
                      </a:ln>
                      <a:solidFill>
                        <a:schemeClr val="tx1"/>
                      </a:solidFill>
                      <a:effectLst/>
                      <a:uLnTx/>
                      <a:uFillTx/>
                      <a:latin typeface="微软雅黑" panose="020b0503020204020204" charset="-122"/>
                      <a:ea typeface="微软雅黑" panose="020b0503020204020204" charset="-122"/>
                      <a:cs typeface="+mn-cs"/>
                    </a:endParaRPr>
                  </a:p>
                </p:txBody>
              </p:sp>
              <p:sp>
                <p:nvSpPr>
                  <p:cNvPr id="65" name="Line 14"/>
                  <p:cNvSpPr>
                    <a:spLocks noChangeShapeType="1"/>
                  </p:cNvSpPr>
                  <p:nvPr/>
                </p:nvSpPr>
                <p:spPr bwMode="auto">
                  <a:xfrm flipH="1" flipV="1">
                    <a:off x="10632" y="4565"/>
                    <a:ext cx="2160" cy="2816"/>
                  </a:xfrm>
                  <a:prstGeom prst="line">
                    <a:avLst/>
                  </a:prstGeom>
                  <a:ln>
                    <a:tailEnd type="triangle" w="med" len="med"/>
                  </a:ln>
                </p:spPr>
                <p:style>
                  <a:lnRef idx="2">
                    <a:schemeClr val="dk1"/>
                  </a:lnRef>
                  <a:fillRef idx="0">
                    <a:schemeClr val="dk1"/>
                  </a:fillRef>
                  <a:effectRef idx="1">
                    <a:schemeClr val="dk1"/>
                  </a:effectRef>
                  <a:fontRef idx="minor">
                    <a:schemeClr val="tx1"/>
                  </a:fontRef>
                </p:style>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zh-CN" altLang="en-US" sz="1755"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mn-cs"/>
                    </a:endParaRPr>
                  </a:p>
                </p:txBody>
              </p:sp>
              <p:sp>
                <p:nvSpPr>
                  <p:cNvPr id="66" name="Text Box 15"/>
                  <p:cNvSpPr txBox="1">
                    <a:spLocks noChangeArrowheads="1"/>
                  </p:cNvSpPr>
                  <p:nvPr/>
                </p:nvSpPr>
                <p:spPr bwMode="auto">
                  <a:xfrm rot="3224669">
                    <a:off x="10711" y="5677"/>
                    <a:ext cx="3269" cy="774"/>
                  </a:xfrm>
                  <a:prstGeom prst="rect">
                    <a:avLst/>
                  </a:prstGeom>
                  <a:noFill/>
                  <a:ln w="9525">
                    <a:noFill/>
                    <a:miter lim="800000"/>
                  </a:ln>
                </p:spPr>
                <p:txBody>
                  <a:bodyPr wrap="square">
                    <a:spAutoFit/>
                  </a:bodyPr>
                  <a:lstStyle>
                    <a:defPPr/>
                  </a:lstStyle>
                  <a:p>
                    <a:pPr marL="0" marR="0" lvl="0" indent="0" algn="l" defTabSz="914400" rtl="0" eaLnBrk="1" fontAlgn="auto" latinLnBrk="0" hangingPunct="1">
                      <a:lnSpc>
                        <a:spcPct val="100000"/>
                      </a:lnSpc>
                      <a:spcBef>
                        <a:spcPct val="50000"/>
                      </a:spcBef>
                      <a:spcAft>
                        <a:spcPct val="0"/>
                      </a:spcAft>
                      <a:buClrTx/>
                      <a:buSzTx/>
                      <a:buFontTx/>
                      <a:buNone/>
                      <a:defRPr/>
                    </a:pPr>
                    <a:r>
                      <a:rPr kumimoji="0" lang="zh-CN" altLang="en-US" sz="1755" b="0" i="0" u="none" strike="noStrike" kern="1200" cap="none" spc="0" normalizeH="0" baseline="0" noProof="0">
                        <a:ln>
                          <a:noFill/>
                        </a:ln>
                        <a:solidFill>
                          <a:schemeClr val="tx1"/>
                        </a:solidFill>
                        <a:effectLst/>
                        <a:uLnTx/>
                        <a:uFillTx/>
                        <a:latin typeface="微软雅黑" panose="020b0503020204020204" charset="-122"/>
                        <a:ea typeface="微软雅黑" panose="020b0503020204020204" charset="-122"/>
                        <a:cs typeface="+mn-cs"/>
                      </a:rPr>
                      <a:t>对议会负责</a:t>
                    </a:r>
                    <a:endParaRPr kumimoji="0" lang="zh-CN" altLang="en-US" sz="1755" b="0" i="0" u="none" strike="noStrike" kern="1200" cap="none" spc="0" normalizeH="0" baseline="0" noProof="0">
                      <a:ln>
                        <a:noFill/>
                      </a:ln>
                      <a:solidFill>
                        <a:schemeClr val="tx1"/>
                      </a:solidFill>
                      <a:effectLst/>
                      <a:uLnTx/>
                      <a:uFillTx/>
                      <a:latin typeface="微软雅黑" panose="020b0503020204020204" charset="-122"/>
                      <a:ea typeface="微软雅黑" panose="020b0503020204020204" charset="-122"/>
                      <a:cs typeface="+mn-cs"/>
                    </a:endParaRPr>
                  </a:p>
                </p:txBody>
              </p:sp>
              <p:sp>
                <p:nvSpPr>
                  <p:cNvPr id="67" name="Rectangle 2"/>
                  <p:cNvSpPr>
                    <a:spLocks noChangeArrowheads="1"/>
                  </p:cNvSpPr>
                  <p:nvPr/>
                </p:nvSpPr>
                <p:spPr bwMode="auto">
                  <a:xfrm>
                    <a:off x="8080" y="2873"/>
                    <a:ext cx="2663" cy="1303"/>
                  </a:xfrm>
                  <a:prstGeom prst="rect">
                    <a:avLst/>
                  </a:prstGeom>
                  <a:solidFill>
                    <a:srgbClr val="FFFF00"/>
                  </a:solidFill>
                  <a:ln w="9525">
                    <a:solidFill>
                      <a:schemeClr val="tx1"/>
                    </a:solidFill>
                    <a:miter lim="800000"/>
                  </a:ln>
                </p:spPr>
                <p:txBody>
                  <a:bodyPr wrap="none" anchor="ctr"/>
                  <a:lstStyle>
                    <a:defP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en-US" sz="2340" b="0" i="0" u="none" strike="noStrike" kern="1200" cap="none" spc="0" normalizeH="0" baseline="0" noProof="0">
                        <a:ln>
                          <a:noFill/>
                        </a:ln>
                        <a:solidFill>
                          <a:schemeClr val="tx1"/>
                        </a:solidFill>
                        <a:effectLst/>
                        <a:uLnTx/>
                        <a:uFillTx/>
                        <a:latin typeface="等线" panose="02010600030101010101" charset="-122"/>
                        <a:ea typeface="华文新魏" panose="02010800040101010101" charset="-122"/>
                        <a:cs typeface="+mn-cs"/>
                      </a:rPr>
                      <a:t>议会</a:t>
                    </a:r>
                    <a:endParaRPr kumimoji="0" lang="zh-CN" altLang="en-US" sz="2340" b="0" i="0" u="none" strike="noStrike" kern="1200" cap="none" spc="0" normalizeH="0" baseline="0" noProof="0">
                      <a:ln>
                        <a:noFill/>
                      </a:ln>
                      <a:solidFill>
                        <a:schemeClr val="tx1"/>
                      </a:solidFill>
                      <a:effectLst/>
                      <a:uLnTx/>
                      <a:uFillTx/>
                      <a:latin typeface="等线"/>
                      <a:ea typeface="华文新魏" panose="02010800040101010101" charset="-122"/>
                      <a:cs typeface="+mn-cs"/>
                    </a:endParaRPr>
                  </a:p>
                </p:txBody>
              </p:sp>
              <p:sp>
                <p:nvSpPr>
                  <p:cNvPr id="68" name="Rectangle 3"/>
                  <p:cNvSpPr>
                    <a:spLocks noChangeArrowheads="1"/>
                  </p:cNvSpPr>
                  <p:nvPr/>
                </p:nvSpPr>
                <p:spPr bwMode="auto">
                  <a:xfrm>
                    <a:off x="3926" y="7562"/>
                    <a:ext cx="2451" cy="1231"/>
                  </a:xfrm>
                  <a:prstGeom prst="rect">
                    <a:avLst/>
                  </a:prstGeom>
                  <a:solidFill>
                    <a:srgbClr val="FFFF00"/>
                  </a:solidFill>
                  <a:ln w="9525">
                    <a:solidFill>
                      <a:schemeClr val="tx1"/>
                    </a:solidFill>
                    <a:miter lim="800000"/>
                  </a:ln>
                </p:spPr>
                <p:txBody>
                  <a:bodyPr wrap="none" anchor="ctr"/>
                  <a:lstStyle>
                    <a:defP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en-US" sz="2340" b="0" i="0" u="none" strike="noStrike" kern="1200" cap="none" spc="0" normalizeH="0" baseline="0" noProof="0">
                        <a:ln>
                          <a:noFill/>
                        </a:ln>
                        <a:solidFill>
                          <a:schemeClr val="tx1"/>
                        </a:solidFill>
                        <a:effectLst/>
                        <a:uLnTx/>
                        <a:uFillTx/>
                        <a:latin typeface="等线" panose="02010600030101010101" charset="-122"/>
                        <a:ea typeface="华文新魏" panose="02010800040101010101" charset="-122"/>
                        <a:cs typeface="+mn-cs"/>
                      </a:rPr>
                      <a:t>总统</a:t>
                    </a:r>
                    <a:endParaRPr kumimoji="0" lang="zh-CN" altLang="en-US" sz="2340" b="0" i="0" u="none" strike="noStrike" kern="1200" cap="none" spc="0" normalizeH="0" baseline="0" noProof="0">
                      <a:ln>
                        <a:noFill/>
                      </a:ln>
                      <a:solidFill>
                        <a:schemeClr val="tx1"/>
                      </a:solidFill>
                      <a:effectLst/>
                      <a:uLnTx/>
                      <a:uFillTx/>
                      <a:latin typeface="等线" panose="02010600030101010101" charset="-122"/>
                      <a:ea typeface="华文新魏" panose="02010800040101010101" charset="-122"/>
                      <a:cs typeface="+mn-cs"/>
                    </a:endParaRPr>
                  </a:p>
                </p:txBody>
              </p:sp>
              <p:sp>
                <p:nvSpPr>
                  <p:cNvPr id="69" name="Rectangle 4"/>
                  <p:cNvSpPr>
                    <a:spLocks noChangeArrowheads="1"/>
                  </p:cNvSpPr>
                  <p:nvPr/>
                </p:nvSpPr>
                <p:spPr bwMode="auto">
                  <a:xfrm>
                    <a:off x="12322" y="7541"/>
                    <a:ext cx="2467" cy="1229"/>
                  </a:xfrm>
                  <a:prstGeom prst="rect">
                    <a:avLst/>
                  </a:prstGeom>
                  <a:solidFill>
                    <a:srgbClr val="FFFF00"/>
                  </a:solidFill>
                  <a:ln w="9525">
                    <a:solidFill>
                      <a:schemeClr val="tx1"/>
                    </a:solidFill>
                    <a:miter lim="800000"/>
                  </a:ln>
                </p:spPr>
                <p:txBody>
                  <a:bodyPr wrap="none" anchor="ctr"/>
                  <a:lstStyle>
                    <a:defP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en-US" sz="2340" b="0" i="0" u="none" strike="noStrike" kern="1200" cap="none" spc="0" normalizeH="0" baseline="0" noProof="0">
                        <a:ln>
                          <a:noFill/>
                        </a:ln>
                        <a:solidFill>
                          <a:schemeClr val="tx1"/>
                        </a:solidFill>
                        <a:effectLst/>
                        <a:uLnTx/>
                        <a:uFillTx/>
                        <a:latin typeface="等线" panose="02010600030101010101" charset="-122"/>
                        <a:ea typeface="华文新魏" panose="02010800040101010101" charset="-122"/>
                        <a:cs typeface="+mn-cs"/>
                      </a:rPr>
                      <a:t>内阁</a:t>
                    </a:r>
                    <a:endParaRPr kumimoji="0" lang="zh-CN" altLang="en-US" sz="2340" b="0" i="0" u="none" strike="noStrike" kern="1200" cap="none" spc="0" normalizeH="0" baseline="0" noProof="0">
                      <a:ln>
                        <a:noFill/>
                      </a:ln>
                      <a:solidFill>
                        <a:schemeClr val="tx1"/>
                      </a:solidFill>
                      <a:effectLst/>
                      <a:uLnTx/>
                      <a:uFillTx/>
                      <a:latin typeface="等线" panose="02010600030101010101" charset="-122"/>
                      <a:ea typeface="华文新魏" panose="02010800040101010101" charset="-122"/>
                      <a:cs typeface="+mn-cs"/>
                    </a:endParaRPr>
                  </a:p>
                </p:txBody>
              </p:sp>
              <p:sp>
                <p:nvSpPr>
                  <p:cNvPr id="70" name="AutoShape 7"/>
                  <p:cNvSpPr/>
                  <p:nvPr/>
                </p:nvSpPr>
                <p:spPr bwMode="auto">
                  <a:xfrm>
                    <a:off x="11090" y="2553"/>
                    <a:ext cx="127" cy="2011"/>
                  </a:xfrm>
                  <a:prstGeom prst="leftBrace">
                    <a:avLst>
                      <a:gd name="adj1" fmla="val 125000"/>
                      <a:gd name="adj2" fmla="val 50000"/>
                    </a:avLst>
                  </a:prstGeom>
                  <a:noFill/>
                  <a:ln w="22225" cmpd="sng">
                    <a:solidFill>
                      <a:schemeClr val="tx1"/>
                    </a:solidFill>
                    <a:round/>
                  </a:ln>
                </p:spPr>
                <p:txBody>
                  <a:bodyPr wrap="none" anchor="ctr"/>
                  <a:lstStyle>
                    <a:defPPr/>
                    <a:lvl1pPr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auto" latinLnBrk="0" hangingPunct="1">
                      <a:lnSpc>
                        <a:spcPct val="100000"/>
                      </a:lnSpc>
                      <a:spcBef>
                        <a:spcPct val="50000"/>
                      </a:spcBef>
                      <a:spcAft>
                        <a:spcPct val="0"/>
                      </a:spcAft>
                      <a:buClrTx/>
                      <a:buSzTx/>
                      <a:buFontTx/>
                      <a:buNone/>
                      <a:defRPr/>
                    </a:pPr>
                    <a:endParaRPr kumimoji="0" lang="zh-CN" altLang="en-US" sz="1950" b="0" i="0" u="none" strike="noStrike" kern="1200" cap="none" spc="0" normalizeH="0" baseline="0" noProof="0">
                      <a:ln>
                        <a:noFill/>
                      </a:ln>
                      <a:solidFill>
                        <a:schemeClr val="tx1"/>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endParaRPr>
                  </a:p>
                </p:txBody>
              </p:sp>
              <p:sp>
                <p:nvSpPr>
                  <p:cNvPr id="71" name="Line 8"/>
                  <p:cNvSpPr>
                    <a:spLocks noChangeShapeType="1"/>
                  </p:cNvSpPr>
                  <p:nvPr/>
                </p:nvSpPr>
                <p:spPr bwMode="auto">
                  <a:xfrm flipH="1">
                    <a:off x="5138" y="3749"/>
                    <a:ext cx="2502" cy="3168"/>
                  </a:xfrm>
                  <a:prstGeom prst="line">
                    <a:avLst/>
                  </a:prstGeom>
                  <a:ln>
                    <a:tailEnd type="triangle" w="med" len="med"/>
                  </a:ln>
                </p:spPr>
                <p:style>
                  <a:lnRef idx="2">
                    <a:schemeClr val="dk1"/>
                  </a:lnRef>
                  <a:fillRef idx="0">
                    <a:schemeClr val="dk1"/>
                  </a:fillRef>
                  <a:effectRef idx="1">
                    <a:schemeClr val="dk1"/>
                  </a:effectRef>
                  <a:fontRef idx="minor">
                    <a:schemeClr val="tx1"/>
                  </a:fontRef>
                </p:style>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zh-CN" altLang="en-US" sz="1755"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mn-cs"/>
                    </a:endParaRPr>
                  </a:p>
                </p:txBody>
              </p:sp>
              <p:sp>
                <p:nvSpPr>
                  <p:cNvPr id="72" name="Text Box 13"/>
                  <p:cNvSpPr txBox="1">
                    <a:spLocks noChangeArrowheads="1"/>
                  </p:cNvSpPr>
                  <p:nvPr/>
                </p:nvSpPr>
                <p:spPr bwMode="auto">
                  <a:xfrm>
                    <a:off x="7106" y="7156"/>
                    <a:ext cx="4486" cy="762"/>
                  </a:xfrm>
                  <a:prstGeom prst="rect">
                    <a:avLst/>
                  </a:prstGeom>
                  <a:noFill/>
                  <a:ln w="9525">
                    <a:noFill/>
                    <a:miter lim="800000"/>
                  </a:ln>
                </p:spPr>
                <p:txBody>
                  <a:bodyPr wrap="square">
                    <a:spAutoFit/>
                  </a:bodyPr>
                  <a:lstStyle>
                    <a:defPPr/>
                  </a:lstStyle>
                  <a:p>
                    <a:pPr marL="0" marR="0" lvl="0" indent="0" algn="l" defTabSz="914400" rtl="0" eaLnBrk="1" fontAlgn="auto" latinLnBrk="0" hangingPunct="1">
                      <a:lnSpc>
                        <a:spcPct val="100000"/>
                      </a:lnSpc>
                      <a:spcBef>
                        <a:spcPct val="50000"/>
                      </a:spcBef>
                      <a:spcAft>
                        <a:spcPct val="0"/>
                      </a:spcAft>
                      <a:buClrTx/>
                      <a:buSzTx/>
                      <a:buFontTx/>
                      <a:buNone/>
                      <a:defRPr/>
                    </a:pPr>
                    <a:r>
                      <a:rPr kumimoji="0" lang="zh-CN" altLang="en-US" sz="1755" b="0" i="0" u="none" strike="noStrike" kern="1200" cap="none" spc="0" normalizeH="0" baseline="0" noProof="0">
                        <a:ln>
                          <a:noFill/>
                        </a:ln>
                        <a:solidFill>
                          <a:schemeClr val="tx1"/>
                        </a:solidFill>
                        <a:effectLst/>
                        <a:uLnTx/>
                        <a:uFillTx/>
                        <a:latin typeface="微软雅黑" panose="020b0503020204020204" charset="-122"/>
                        <a:ea typeface="微软雅黑" panose="020b0503020204020204" charset="-122"/>
                        <a:cs typeface="+mn-cs"/>
                      </a:rPr>
                      <a:t>任命（众议院同意）</a:t>
                    </a:r>
                    <a:endParaRPr kumimoji="0" lang="zh-CN" altLang="en-US" sz="1755" b="0" i="0" u="none" strike="noStrike" kern="1200" cap="none" spc="0" normalizeH="0" baseline="0" noProof="0">
                      <a:ln>
                        <a:noFill/>
                      </a:ln>
                      <a:solidFill>
                        <a:schemeClr val="tx1"/>
                      </a:solidFill>
                      <a:effectLst/>
                      <a:uLnTx/>
                      <a:uFillTx/>
                      <a:latin typeface="微软雅黑" panose="020b0503020204020204" charset="-122"/>
                      <a:ea typeface="微软雅黑" panose="020b0503020204020204" charset="-122"/>
                      <a:cs typeface="+mn-cs"/>
                    </a:endParaRPr>
                  </a:p>
                </p:txBody>
              </p:sp>
              <p:sp>
                <p:nvSpPr>
                  <p:cNvPr id="73" name="Text Box 16"/>
                  <p:cNvSpPr txBox="1">
                    <a:spLocks noChangeArrowheads="1"/>
                  </p:cNvSpPr>
                  <p:nvPr/>
                </p:nvSpPr>
                <p:spPr bwMode="auto">
                  <a:xfrm>
                    <a:off x="11257" y="2553"/>
                    <a:ext cx="2468" cy="762"/>
                  </a:xfrm>
                  <a:prstGeom prst="rect">
                    <a:avLst/>
                  </a:prstGeom>
                  <a:solidFill>
                    <a:schemeClr val="accent2"/>
                  </a:solidFill>
                  <a:ln w="9525">
                    <a:solidFill>
                      <a:srgbClr val="FFFF00"/>
                    </a:solidFill>
                    <a:miter lim="800000"/>
                  </a:ln>
                </p:spPr>
                <p:txBody>
                  <a:bodyPr wrap="square">
                    <a:spAutoFit/>
                  </a:bodyPr>
                  <a:lstStyle>
                    <a:defPPr/>
                  </a:lstStyle>
                  <a:p>
                    <a:pPr marL="0" marR="0" lvl="0" indent="0" algn="ctr" defTabSz="914400" rtl="0" eaLnBrk="1" fontAlgn="auto" latinLnBrk="0" hangingPunct="1">
                      <a:lnSpc>
                        <a:spcPct val="100000"/>
                      </a:lnSpc>
                      <a:spcBef>
                        <a:spcPct val="50000"/>
                      </a:spcBef>
                      <a:spcAft>
                        <a:spcPct val="0"/>
                      </a:spcAft>
                      <a:buClrTx/>
                      <a:buSzTx/>
                      <a:buFontTx/>
                      <a:buNone/>
                      <a:defRPr/>
                    </a:pPr>
                    <a:r>
                      <a:rPr kumimoji="0" lang="zh-CN" altLang="en-US" sz="1755" b="0" i="0" u="none" strike="noStrike" kern="1200" cap="none" spc="0" normalizeH="0" baseline="0" noProof="0">
                        <a:ln>
                          <a:noFill/>
                        </a:ln>
                        <a:solidFill>
                          <a:schemeClr val="tx1"/>
                        </a:solidFill>
                        <a:effectLst/>
                        <a:uLnTx/>
                        <a:uFillTx/>
                        <a:latin typeface="微软雅黑" panose="020b0503020204020204" charset="-122"/>
                        <a:ea typeface="微软雅黑" panose="020b0503020204020204" charset="-122"/>
                        <a:cs typeface="+mn-cs"/>
                      </a:rPr>
                      <a:t>参议院</a:t>
                    </a:r>
                    <a:endParaRPr kumimoji="0" lang="zh-CN" altLang="en-US" sz="1755" b="0" i="0" u="none" strike="noStrike" kern="1200" cap="none" spc="0" normalizeH="0" baseline="0" noProof="0">
                      <a:ln>
                        <a:noFill/>
                      </a:ln>
                      <a:solidFill>
                        <a:schemeClr val="tx1"/>
                      </a:solidFill>
                      <a:effectLst/>
                      <a:uLnTx/>
                      <a:uFillTx/>
                      <a:latin typeface="微软雅黑" panose="020b0503020204020204" charset="-122"/>
                      <a:ea typeface="微软雅黑" panose="020b0503020204020204" charset="-122"/>
                      <a:cs typeface="+mn-cs"/>
                    </a:endParaRPr>
                  </a:p>
                </p:txBody>
              </p:sp>
              <p:sp>
                <p:nvSpPr>
                  <p:cNvPr id="74" name="Text Box 18"/>
                  <p:cNvSpPr txBox="1">
                    <a:spLocks noChangeArrowheads="1"/>
                  </p:cNvSpPr>
                  <p:nvPr/>
                </p:nvSpPr>
                <p:spPr bwMode="auto">
                  <a:xfrm>
                    <a:off x="11257" y="3749"/>
                    <a:ext cx="2468" cy="762"/>
                  </a:xfrm>
                  <a:prstGeom prst="rect">
                    <a:avLst/>
                  </a:prstGeom>
                  <a:solidFill>
                    <a:schemeClr val="accent2"/>
                  </a:solidFill>
                  <a:ln w="9525">
                    <a:solidFill>
                      <a:srgbClr val="FFFF00"/>
                    </a:solidFill>
                    <a:miter lim="800000"/>
                  </a:ln>
                </p:spPr>
                <p:txBody>
                  <a:bodyPr wrap="square">
                    <a:spAutoFit/>
                  </a:bodyPr>
                  <a:lstStyle>
                    <a:defPPr/>
                  </a:lstStyle>
                  <a:p>
                    <a:pPr marL="0" marR="0" lvl="0" indent="0" algn="ctr" defTabSz="914400" rtl="0" eaLnBrk="1" fontAlgn="auto" latinLnBrk="0" hangingPunct="1">
                      <a:lnSpc>
                        <a:spcPct val="100000"/>
                      </a:lnSpc>
                      <a:spcBef>
                        <a:spcPct val="50000"/>
                      </a:spcBef>
                      <a:spcAft>
                        <a:spcPct val="0"/>
                      </a:spcAft>
                      <a:buClrTx/>
                      <a:buSzTx/>
                      <a:buFontTx/>
                      <a:buNone/>
                      <a:defRPr/>
                    </a:pPr>
                    <a:r>
                      <a:rPr kumimoji="0" lang="zh-CN" altLang="en-US" sz="1755" b="0" i="0" u="none" strike="noStrike" kern="1200" cap="none" spc="0" normalizeH="0" baseline="0" noProof="0">
                        <a:ln>
                          <a:noFill/>
                        </a:ln>
                        <a:solidFill>
                          <a:schemeClr val="tx1"/>
                        </a:solidFill>
                        <a:effectLst/>
                        <a:uLnTx/>
                        <a:uFillTx/>
                        <a:latin typeface="微软雅黑" panose="020b0503020204020204" charset="-122"/>
                        <a:ea typeface="微软雅黑" panose="020b0503020204020204" charset="-122"/>
                        <a:cs typeface="+mn-cs"/>
                      </a:rPr>
                      <a:t>众议院</a:t>
                    </a:r>
                    <a:endParaRPr kumimoji="0" lang="zh-CN" altLang="en-US" sz="1755" b="0" i="0" u="none" strike="noStrike" kern="1200" cap="none" spc="0" normalizeH="0" baseline="0" noProof="0">
                      <a:ln>
                        <a:noFill/>
                      </a:ln>
                      <a:solidFill>
                        <a:schemeClr val="tx1"/>
                      </a:solidFill>
                      <a:effectLst/>
                      <a:uLnTx/>
                      <a:uFillTx/>
                      <a:latin typeface="微软雅黑" panose="020b0503020204020204" charset="-122"/>
                      <a:ea typeface="微软雅黑" panose="020b0503020204020204" charset="-122"/>
                      <a:cs typeface="+mn-cs"/>
                    </a:endParaRPr>
                  </a:p>
                </p:txBody>
              </p:sp>
              <p:sp>
                <p:nvSpPr>
                  <p:cNvPr id="75" name="Text Box 21"/>
                  <p:cNvSpPr txBox="1">
                    <a:spLocks noChangeArrowheads="1"/>
                  </p:cNvSpPr>
                  <p:nvPr/>
                </p:nvSpPr>
                <p:spPr bwMode="auto">
                  <a:xfrm>
                    <a:off x="8457" y="8523"/>
                    <a:ext cx="1906" cy="762"/>
                  </a:xfrm>
                  <a:prstGeom prst="rect">
                    <a:avLst/>
                  </a:prstGeom>
                  <a:noFill/>
                  <a:ln w="9525">
                    <a:noFill/>
                    <a:miter lim="800000"/>
                  </a:ln>
                </p:spPr>
                <p:txBody>
                  <a:bodyPr wrap="square">
                    <a:spAutoFit/>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en-US" sz="1755" b="0" i="0" u="none" strike="noStrike" kern="1200" cap="none" spc="0" normalizeH="0" baseline="0" noProof="0">
                        <a:ln>
                          <a:noFill/>
                        </a:ln>
                        <a:solidFill>
                          <a:schemeClr val="tx1"/>
                        </a:solidFill>
                        <a:effectLst/>
                        <a:uLnTx/>
                        <a:uFillTx/>
                        <a:latin typeface="微软雅黑" panose="020b0503020204020204" charset="-122"/>
                        <a:ea typeface="微软雅黑" panose="020b0503020204020204" charset="-122"/>
                        <a:cs typeface="+mn-cs"/>
                      </a:rPr>
                      <a:t>副署</a:t>
                    </a:r>
                    <a:endParaRPr kumimoji="0" lang="zh-CN" altLang="en-US" sz="1755" b="0" i="0" u="none" strike="noStrike" kern="1200" cap="none" spc="0" normalizeH="0" baseline="0" noProof="0">
                      <a:ln>
                        <a:noFill/>
                      </a:ln>
                      <a:solidFill>
                        <a:schemeClr val="tx1"/>
                      </a:solidFill>
                      <a:effectLst/>
                      <a:uLnTx/>
                      <a:uFillTx/>
                      <a:latin typeface="微软雅黑" panose="020b0503020204020204" charset="-122"/>
                      <a:ea typeface="微软雅黑" panose="020b0503020204020204" charset="-122"/>
                      <a:cs typeface="+mn-cs"/>
                    </a:endParaRPr>
                  </a:p>
                </p:txBody>
              </p:sp>
              <p:sp>
                <p:nvSpPr>
                  <p:cNvPr id="76" name="Text Box 25"/>
                  <p:cNvSpPr txBox="1">
                    <a:spLocks noChangeArrowheads="1"/>
                  </p:cNvSpPr>
                  <p:nvPr/>
                </p:nvSpPr>
                <p:spPr bwMode="auto">
                  <a:xfrm rot="18451070">
                    <a:off x="5670" y="5203"/>
                    <a:ext cx="3352" cy="1352"/>
                  </a:xfrm>
                  <a:prstGeom prst="rect">
                    <a:avLst/>
                  </a:prstGeom>
                  <a:noFill/>
                  <a:ln w="9525">
                    <a:noFill/>
                    <a:miter lim="800000"/>
                  </a:ln>
                </p:spPr>
                <p:txBody>
                  <a:bodyPr wrap="square">
                    <a:spAutoFit/>
                  </a:bodyPr>
                  <a:lstStyle>
                    <a:defPPr/>
                  </a:lstStyle>
                  <a:p>
                    <a:pPr marL="0" marR="0" lvl="0" indent="0" algn="l" defTabSz="914400" rtl="0" eaLnBrk="1" fontAlgn="auto" latinLnBrk="0" hangingPunct="1">
                      <a:lnSpc>
                        <a:spcPct val="100000"/>
                      </a:lnSpc>
                      <a:spcBef>
                        <a:spcPct val="50000"/>
                      </a:spcBef>
                      <a:spcAft>
                        <a:spcPct val="0"/>
                      </a:spcAft>
                      <a:buClrTx/>
                      <a:buSzTx/>
                      <a:buFontTx/>
                      <a:buNone/>
                      <a:defRPr/>
                    </a:pPr>
                    <a:r>
                      <a:rPr kumimoji="0" lang="zh-CN" altLang="en-US" sz="1755" b="0" i="0" u="none" strike="noStrike" kern="1200" cap="none" spc="0" normalizeH="0" baseline="0" noProof="0">
                        <a:ln>
                          <a:noFill/>
                        </a:ln>
                        <a:solidFill>
                          <a:schemeClr val="tx1"/>
                        </a:solidFill>
                        <a:effectLst/>
                        <a:uLnTx/>
                        <a:uFillTx/>
                        <a:latin typeface="微软雅黑" panose="020b0503020204020204" charset="-122"/>
                        <a:ea typeface="微软雅黑" panose="020b0503020204020204" charset="-122"/>
                        <a:cs typeface="+mn-cs"/>
                      </a:rPr>
                      <a:t>参议院同意可以解散众议院</a:t>
                    </a:r>
                    <a:endParaRPr kumimoji="0" lang="zh-CN" altLang="en-US" sz="1755" b="0" i="0" u="none" strike="noStrike" kern="1200" cap="none" spc="0" normalizeH="0" baseline="0" noProof="0">
                      <a:ln>
                        <a:noFill/>
                      </a:ln>
                      <a:solidFill>
                        <a:schemeClr val="tx1"/>
                      </a:solidFill>
                      <a:effectLst/>
                      <a:uLnTx/>
                      <a:uFillTx/>
                      <a:latin typeface="微软雅黑" panose="020b0503020204020204" charset="-122"/>
                      <a:ea typeface="微软雅黑" panose="020b0503020204020204" charset="-122"/>
                      <a:cs typeface="+mn-cs"/>
                    </a:endParaRPr>
                  </a:p>
                </p:txBody>
              </p:sp>
              <p:sp>
                <p:nvSpPr>
                  <p:cNvPr id="77" name="Text Box 23"/>
                  <p:cNvSpPr txBox="1">
                    <a:spLocks noChangeArrowheads="1"/>
                  </p:cNvSpPr>
                  <p:nvPr/>
                </p:nvSpPr>
                <p:spPr bwMode="auto">
                  <a:xfrm>
                    <a:off x="3782" y="8966"/>
                    <a:ext cx="2597" cy="762"/>
                  </a:xfrm>
                  <a:prstGeom prst="rect">
                    <a:avLst/>
                  </a:prstGeom>
                  <a:noFill/>
                  <a:ln w="9525">
                    <a:noFill/>
                    <a:miter lim="800000"/>
                  </a:ln>
                </p:spPr>
                <p:txBody>
                  <a:bodyPr wrap="square">
                    <a:spAutoFit/>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en-US" sz="1755" b="0" i="0" u="none" strike="noStrike" kern="1200" cap="none" spc="0" normalizeH="0" baseline="0" noProof="0">
                        <a:ln>
                          <a:noFill/>
                        </a:ln>
                        <a:solidFill>
                          <a:schemeClr val="tx1"/>
                        </a:solidFill>
                        <a:effectLst/>
                        <a:uLnTx/>
                        <a:uFillTx/>
                        <a:latin typeface="微软雅黑" panose="020b0503020204020204" charset="-122"/>
                        <a:ea typeface="微软雅黑" panose="020b0503020204020204" charset="-122"/>
                        <a:cs typeface="+mn-cs"/>
                      </a:rPr>
                      <a:t>（行政权）</a:t>
                    </a:r>
                    <a:endParaRPr kumimoji="0" lang="zh-CN" altLang="en-US" sz="1755" b="0" i="0" u="none" strike="noStrike" kern="1200" cap="none" spc="0" normalizeH="0" baseline="0" noProof="0">
                      <a:ln>
                        <a:noFill/>
                      </a:ln>
                      <a:solidFill>
                        <a:schemeClr val="tx1"/>
                      </a:solidFill>
                      <a:effectLst/>
                      <a:uLnTx/>
                      <a:uFillTx/>
                      <a:latin typeface="微软雅黑" panose="020b0503020204020204" charset="-122"/>
                      <a:ea typeface="微软雅黑" panose="020b0503020204020204" charset="-122"/>
                      <a:cs typeface="+mn-cs"/>
                    </a:endParaRPr>
                  </a:p>
                </p:txBody>
              </p:sp>
            </p:grpSp>
          </p:grpSp>
        </p:grpSp>
      </p:gr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blinds(horizontal)">
                                      <p:cBhvr>
                                        <p:cTn id="7"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a:picLocks noChangeAspect="1"/>
          </p:cNvPicPr>
          <p:nvPr/>
        </p:nvPicPr>
        <p:blipFill>
          <a:blip r:embed="rId3">
            <a:clrChange>
              <a:clrFrom>
                <a:srgbClr val="000000">
                  <a:alpha val="100000"/>
                </a:srgbClr>
              </a:clrFrom>
              <a:clrTo>
                <a:srgbClr val="000000">
                  <a:alpha val="100000"/>
                  <a:alpha val="0"/>
                </a:srgbClr>
              </a:clrTo>
            </a:clrChange>
          </a:blip>
          <a:stretch>
            <a:fillRect/>
          </a:stretch>
        </p:blipFill>
        <p:spPr>
          <a:xfrm>
            <a:off x="8640960" y="2157132"/>
            <a:ext cx="2806232" cy="4094562"/>
          </a:xfrm>
          <a:prstGeom prst="rect">
            <a:avLst/>
          </a:prstGeom>
        </p:spPr>
      </p:pic>
      <p:sp>
        <p:nvSpPr>
          <p:cNvPr id="8" name="圆角矩形 7"/>
          <p:cNvSpPr/>
          <p:nvPr/>
        </p:nvSpPr>
        <p:spPr>
          <a:xfrm>
            <a:off x="203567" y="605831"/>
            <a:ext cx="11387052" cy="5645879"/>
          </a:xfrm>
          <a:prstGeom prst="roundRect">
            <a:avLst>
              <a:gd name="adj" fmla="val 2393"/>
            </a:avLst>
          </a:prstGeom>
          <a:solidFill>
            <a:schemeClr val="bg1">
              <a:lumMod val="95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755"/>
          </a:p>
        </p:txBody>
      </p:sp>
      <p:pic>
        <p:nvPicPr>
          <p:cNvPr id="5" name="图片 4"/>
          <p:cNvPicPr>
            <a:picLocks noChangeAspect="1"/>
          </p:cNvPicPr>
          <p:nvPr/>
        </p:nvPicPr>
        <p:blipFill>
          <a:blip r:embed="rId4"/>
          <a:stretch>
            <a:fillRect/>
          </a:stretch>
        </p:blipFill>
        <p:spPr>
          <a:xfrm>
            <a:off x="203567" y="605831"/>
            <a:ext cx="11472446" cy="5132898"/>
          </a:xfrm>
          <a:prstGeom prst="rect">
            <a:avLst/>
          </a:prstGeom>
        </p:spPr>
      </p:pic>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sld>
</file>

<file path=ppt/slides/slide5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 name="标题 7"/>
          <p:cNvSpPr>
            <a:spLocks noGrp="1"/>
          </p:cNvSpPr>
          <p:nvPr/>
        </p:nvSpPr>
        <p:spPr>
          <a:xfrm>
            <a:off x="1010970" y="1529510"/>
            <a:ext cx="3494176" cy="649270"/>
          </a:xfrm>
          <a:prstGeom prst="rect">
            <a:avLst/>
          </a:prstGeom>
        </p:spPr>
        <p:txBody>
          <a:bodyPr vert="horz" lIns="66829" tIns="33414" rIns="66829" bIns="33414" rtlCol="0" anchor="ctr">
            <a:noAutofit/>
          </a:bodyPr>
          <a:lstStyle>
            <a:defPPr/>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r>
              <a:rPr lang="zh-CN" altLang="en-US" sz="2195">
                <a:latin typeface="微软雅黑" panose="020b0503020204020204" charset="-122"/>
                <a:ea typeface="微软雅黑" panose="020b0503020204020204" charset="-122"/>
              </a:rPr>
              <a:t>古希腊罗马的政治制度</a:t>
            </a:r>
            <a:endParaRPr lang="zh-CN" altLang="en-US" sz="2195">
              <a:latin typeface="微软雅黑" panose="020b0503020204020204" charset="-122"/>
              <a:ea typeface="微软雅黑" panose="020b0503020204020204" charset="-122"/>
            </a:endParaRPr>
          </a:p>
        </p:txBody>
      </p:sp>
      <p:sp>
        <p:nvSpPr>
          <p:cNvPr id="8" name="标题 1"/>
          <p:cNvSpPr>
            <a:spLocks noGrp="1"/>
          </p:cNvSpPr>
          <p:nvPr/>
        </p:nvSpPr>
        <p:spPr>
          <a:xfrm>
            <a:off x="1010970" y="3583896"/>
            <a:ext cx="3031473" cy="546705"/>
          </a:xfrm>
          <a:prstGeom prst="rect">
            <a:avLst/>
          </a:prstGeom>
        </p:spPr>
        <p:txBody>
          <a:bodyPr vert="horz" lIns="66829" tIns="33414" rIns="66829" bIns="33414" rtlCol="0" anchor="ctr">
            <a:normAutofit/>
          </a:bodyPr>
          <a:lstStyle>
            <a:lvl1pPr algn="ctr" defTabSz="964565" rtl="0" eaLnBrk="1" latinLnBrk="0" hangingPunct="1">
              <a:spcBef>
                <a:spcPct val="0"/>
              </a:spcBef>
              <a:buNone/>
              <a:defRPr sz="4640" kern="1200">
                <a:solidFill>
                  <a:sysClr val="windowText" lastClr="000000"/>
                </a:solidFill>
                <a:latin typeface="Calibri"/>
                <a:ea typeface="+mn-ea"/>
                <a:cs typeface="+mn-ea"/>
              </a:defRPr>
            </a:lvl1pPr>
          </a:lstStyle>
          <a:p>
            <a:pPr algn="l"/>
            <a:r>
              <a:rPr lang="zh-CN" altLang="en-US" sz="2195">
                <a:latin typeface="微软雅黑" panose="020b0503020204020204" charset="-122"/>
                <a:ea typeface="微软雅黑" panose="020b0503020204020204" charset="-122"/>
              </a:rPr>
              <a:t>中古西欧的封建制度</a:t>
            </a:r>
            <a:endParaRPr lang="zh-CN" altLang="en-US" sz="2195">
              <a:latin typeface="微软雅黑" panose="020b0503020204020204" charset="-122"/>
              <a:ea typeface="微软雅黑" panose="020b0503020204020204" charset="-122"/>
            </a:endParaRPr>
          </a:p>
        </p:txBody>
      </p:sp>
      <p:sp>
        <p:nvSpPr>
          <p:cNvPr id="9" name="标题 1"/>
          <p:cNvSpPr>
            <a:spLocks noGrp="1"/>
          </p:cNvSpPr>
          <p:nvPr/>
        </p:nvSpPr>
        <p:spPr>
          <a:xfrm>
            <a:off x="1010970" y="5048602"/>
            <a:ext cx="4202851" cy="698929"/>
          </a:xfrm>
          <a:prstGeom prst="rect">
            <a:avLst/>
          </a:prstGeom>
        </p:spPr>
        <p:txBody>
          <a:bodyPr vert="horz" lIns="66829" tIns="33414" rIns="66829" bIns="33414" rtlCol="0" anchor="ctr">
            <a:noAutofit/>
          </a:bodyPr>
          <a:lstStyle>
            <a:defPPr/>
            <a:lvl1pPr algn="ctr" defTabSz="964565" rtl="0" eaLnBrk="1" latinLnBrk="0" hangingPunct="1">
              <a:spcBef>
                <a:spcPct val="0"/>
              </a:spcBef>
              <a:buNone/>
              <a:defRPr sz="4640" kern="1200">
                <a:solidFill>
                  <a:sysClr val="windowText" lastClr="000000"/>
                </a:solidFill>
                <a:latin typeface="Calibri"/>
                <a:ea typeface="+mn-ea"/>
                <a:cs typeface="+mn-ea"/>
              </a:defRPr>
            </a:lvl1pPr>
          </a:lstStyle>
          <a:p>
            <a:pPr algn="l"/>
            <a:r>
              <a:rPr lang="zh-CN" altLang="en-US" sz="2195">
                <a:latin typeface="微软雅黑" panose="020b0503020204020204" charset="-122"/>
                <a:ea typeface="微软雅黑" panose="020b0503020204020204" charset="-122"/>
              </a:rPr>
              <a:t>西方资本主义制度的产生与发展</a:t>
            </a:r>
            <a:endParaRPr lang="zh-CN" altLang="en-US" sz="2195">
              <a:latin typeface="微软雅黑" panose="020b0503020204020204" charset="-122"/>
              <a:ea typeface="微软雅黑" panose="020b0503020204020204" charset="-122"/>
            </a:endParaRPr>
          </a:p>
        </p:txBody>
      </p:sp>
      <p:sp>
        <p:nvSpPr>
          <p:cNvPr id="3" name="矩形 2"/>
          <p:cNvSpPr/>
          <p:nvPr/>
        </p:nvSpPr>
        <p:spPr>
          <a:xfrm>
            <a:off x="137991" y="1484130"/>
            <a:ext cx="467808" cy="4307427"/>
          </a:xfrm>
          <a:prstGeom prst="rect">
            <a:avLst/>
          </a:prstGeom>
        </p:spPr>
        <p:txBody>
          <a:bodyPr vert="horz" lIns="66829" tIns="33414" rIns="66829" bIns="33414" rtlCol="0" anchor="ctr">
            <a:noAutofit/>
          </a:bodyPr>
          <a:lstStyle>
            <a:defPPr/>
          </a:lstStyle>
          <a:p>
            <a:pPr>
              <a:lnSpc>
                <a:spcPct val="90000"/>
              </a:lnSpc>
              <a:spcBef>
                <a:spcPct val="0"/>
              </a:spcBef>
            </a:pPr>
            <a:r>
              <a:rPr lang="zh-CN" altLang="en-US" sz="2630">
                <a:latin typeface="微软雅黑" panose="020b0503020204020204" charset="-122"/>
                <a:ea typeface="微软雅黑" panose="020b0503020204020204" charset="-122"/>
                <a:cs typeface="+mj-cs"/>
                <a:sym typeface="+mn-ea"/>
              </a:rPr>
              <a:t>西方政治体制的产生与演变</a:t>
            </a:r>
            <a:endParaRPr lang="zh-CN" altLang="en-US" sz="2630">
              <a:latin typeface="微软雅黑" panose="020b0503020204020204" charset="-122"/>
              <a:ea typeface="微软雅黑" panose="020b0503020204020204" charset="-122"/>
              <a:cs typeface="+mj-cs"/>
              <a:sym typeface="+mn-ea"/>
            </a:endParaRPr>
          </a:p>
        </p:txBody>
      </p:sp>
      <p:sp>
        <p:nvSpPr>
          <p:cNvPr id="10" name="左中括号 9"/>
          <p:cNvSpPr/>
          <p:nvPr/>
        </p:nvSpPr>
        <p:spPr>
          <a:xfrm>
            <a:off x="936855" y="1664199"/>
            <a:ext cx="74255" cy="3947289"/>
          </a:xfrm>
          <a:prstGeom prst="leftBracket">
            <a:avLst/>
          </a:prstGeom>
        </p:spPr>
        <p:style>
          <a:lnRef idx="3">
            <a:schemeClr val="dk1"/>
          </a:lnRef>
          <a:fillRef idx="0">
            <a:schemeClr val="dk1"/>
          </a:fillRef>
          <a:effectRef idx="2">
            <a:schemeClr val="dk1"/>
          </a:effectRef>
          <a:fontRef idx="minor">
            <a:schemeClr val="tx1"/>
          </a:fontRef>
        </p:style>
        <p:txBody>
          <a:bodyPr rtlCol="0" anchor="ctr"/>
          <a:lstStyle>
            <a:defPPr/>
          </a:lstStyle>
          <a:p>
            <a:pPr algn="ctr"/>
            <a:endParaRPr lang="zh-CN" altLang="en-US" sz="1315"/>
          </a:p>
        </p:txBody>
      </p:sp>
      <p:sp>
        <p:nvSpPr>
          <p:cNvPr id="11" name="矩形 10"/>
          <p:cNvSpPr/>
          <p:nvPr/>
        </p:nvSpPr>
        <p:spPr>
          <a:xfrm>
            <a:off x="4145922" y="958154"/>
            <a:ext cx="2735071" cy="526594"/>
          </a:xfrm>
          <a:prstGeom prst="rect">
            <a:avLst/>
          </a:prstGeom>
        </p:spPr>
        <p:txBody>
          <a:bodyPr vert="horz" lIns="66829" tIns="33414" rIns="66829" bIns="33414" rtlCol="0" anchor="ctr">
            <a:noAutofit/>
          </a:bodyPr>
          <a:lstStyle>
            <a:defPPr/>
          </a:lstStyle>
          <a:p>
            <a:pPr>
              <a:lnSpc>
                <a:spcPct val="90000"/>
              </a:lnSpc>
              <a:spcBef>
                <a:spcPct val="0"/>
              </a:spcBef>
            </a:pPr>
            <a:r>
              <a:rPr lang="zh-CN" altLang="en-US" sz="2195">
                <a:latin typeface="微软雅黑" panose="020b0503020204020204" charset="-122"/>
                <a:ea typeface="微软雅黑" panose="020b0503020204020204" charset="-122"/>
                <a:cs typeface="+mj-cs"/>
              </a:rPr>
              <a:t>古希腊的政治制度</a:t>
            </a:r>
            <a:endParaRPr lang="zh-CN" altLang="en-US" sz="2195">
              <a:latin typeface="微软雅黑" panose="020b0503020204020204" charset="-122"/>
              <a:ea typeface="微软雅黑" panose="020b0503020204020204" charset="-122"/>
              <a:cs typeface="+mj-cs"/>
            </a:endParaRPr>
          </a:p>
        </p:txBody>
      </p:sp>
      <p:sp>
        <p:nvSpPr>
          <p:cNvPr id="14" name="矩形 13"/>
          <p:cNvSpPr/>
          <p:nvPr/>
        </p:nvSpPr>
        <p:spPr>
          <a:xfrm>
            <a:off x="4124264" y="2276805"/>
            <a:ext cx="2455994" cy="360138"/>
          </a:xfrm>
          <a:prstGeom prst="rect">
            <a:avLst/>
          </a:prstGeom>
        </p:spPr>
        <p:txBody>
          <a:bodyPr vert="horz" lIns="66829" tIns="33414" rIns="66829" bIns="33414" rtlCol="0" anchor="ctr">
            <a:noAutofit/>
          </a:bodyPr>
          <a:lstStyle>
            <a:defPPr/>
          </a:lstStyle>
          <a:p>
            <a:pPr>
              <a:lnSpc>
                <a:spcPct val="90000"/>
              </a:lnSpc>
              <a:spcBef>
                <a:spcPct val="0"/>
              </a:spcBef>
            </a:pPr>
            <a:r>
              <a:rPr lang="zh-CN" altLang="en-US" sz="2195">
                <a:latin typeface="微软雅黑" panose="020b0503020204020204" charset="-122"/>
                <a:ea typeface="微软雅黑" panose="020b0503020204020204" charset="-122"/>
                <a:cs typeface="+mj-cs"/>
              </a:rPr>
              <a:t>古罗马的政治制度</a:t>
            </a:r>
            <a:endParaRPr lang="zh-CN" altLang="en-US" sz="2195">
              <a:latin typeface="微软雅黑" panose="020b0503020204020204" charset="-122"/>
              <a:ea typeface="微软雅黑" panose="020b0503020204020204" charset="-122"/>
              <a:cs typeface="+mj-cs"/>
            </a:endParaRPr>
          </a:p>
        </p:txBody>
      </p:sp>
      <p:sp>
        <p:nvSpPr>
          <p:cNvPr id="15" name="矩形 14"/>
          <p:cNvSpPr/>
          <p:nvPr/>
        </p:nvSpPr>
        <p:spPr>
          <a:xfrm>
            <a:off x="4145922" y="3093614"/>
            <a:ext cx="2931847" cy="399741"/>
          </a:xfrm>
          <a:prstGeom prst="rect">
            <a:avLst/>
          </a:prstGeom>
        </p:spPr>
        <p:txBody>
          <a:bodyPr vert="horz" lIns="66829" tIns="33414" rIns="66829" bIns="33414" rtlCol="0" anchor="ctr">
            <a:noAutofit/>
          </a:bodyPr>
          <a:lstStyle>
            <a:defPPr/>
          </a:lstStyle>
          <a:p>
            <a:pPr>
              <a:lnSpc>
                <a:spcPct val="90000"/>
              </a:lnSpc>
              <a:spcBef>
                <a:spcPct val="0"/>
              </a:spcBef>
            </a:pPr>
            <a:r>
              <a:rPr lang="zh-CN" altLang="en-US" sz="2195">
                <a:latin typeface="微软雅黑" panose="020b0503020204020204" charset="-122"/>
                <a:ea typeface="微软雅黑" panose="020b0503020204020204" charset="-122"/>
                <a:cs typeface="+mj-cs"/>
              </a:rPr>
              <a:t>中古欧洲国家的建立</a:t>
            </a:r>
            <a:endParaRPr lang="zh-CN" altLang="en-US" sz="2195">
              <a:latin typeface="微软雅黑" panose="020b0503020204020204" charset="-122"/>
              <a:ea typeface="微软雅黑" panose="020b0503020204020204" charset="-122"/>
              <a:cs typeface="+mj-cs"/>
            </a:endParaRPr>
          </a:p>
        </p:txBody>
      </p:sp>
      <p:sp>
        <p:nvSpPr>
          <p:cNvPr id="16" name="矩形 15"/>
          <p:cNvSpPr/>
          <p:nvPr/>
        </p:nvSpPr>
        <p:spPr>
          <a:xfrm>
            <a:off x="4137258" y="3600406"/>
            <a:ext cx="2599555" cy="381796"/>
          </a:xfrm>
          <a:prstGeom prst="rect">
            <a:avLst/>
          </a:prstGeom>
        </p:spPr>
        <p:txBody>
          <a:bodyPr vert="horz" lIns="66829" tIns="33414" rIns="66829" bIns="33414" rtlCol="0" anchor="ctr">
            <a:noAutofit/>
          </a:bodyPr>
          <a:lstStyle>
            <a:defPPr/>
          </a:lstStyle>
          <a:p>
            <a:pPr>
              <a:lnSpc>
                <a:spcPct val="90000"/>
              </a:lnSpc>
              <a:spcBef>
                <a:spcPct val="0"/>
              </a:spcBef>
            </a:pPr>
            <a:r>
              <a:rPr lang="zh-CN" altLang="en-US" sz="2195">
                <a:latin typeface="微软雅黑" panose="020b0503020204020204" charset="-122"/>
                <a:ea typeface="微软雅黑" panose="020b0503020204020204" charset="-122"/>
                <a:cs typeface="+mj-cs"/>
              </a:rPr>
              <a:t>法国的等级君主制</a:t>
            </a:r>
            <a:endParaRPr lang="zh-CN" altLang="en-US" sz="2195">
              <a:latin typeface="微软雅黑" panose="020b0503020204020204" charset="-122"/>
              <a:ea typeface="微软雅黑" panose="020b0503020204020204" charset="-122"/>
              <a:cs typeface="+mj-cs"/>
            </a:endParaRPr>
          </a:p>
        </p:txBody>
      </p:sp>
      <p:sp>
        <p:nvSpPr>
          <p:cNvPr id="20" name="矩形 19"/>
          <p:cNvSpPr/>
          <p:nvPr/>
        </p:nvSpPr>
        <p:spPr>
          <a:xfrm>
            <a:off x="5213765" y="4726484"/>
            <a:ext cx="1259672" cy="371153"/>
          </a:xfrm>
          <a:prstGeom prst="rect">
            <a:avLst/>
          </a:prstGeom>
        </p:spPr>
        <p:txBody>
          <a:bodyPr vert="horz" lIns="66829" tIns="33414" rIns="66829" bIns="33414" rtlCol="0" anchor="ctr">
            <a:noAutofit/>
          </a:bodyPr>
          <a:lstStyle>
            <a:defPPr/>
          </a:lstStyle>
          <a:p>
            <a:pPr>
              <a:lnSpc>
                <a:spcPct val="90000"/>
              </a:lnSpc>
              <a:spcBef>
                <a:spcPct val="0"/>
              </a:spcBef>
            </a:pPr>
            <a:r>
              <a:rPr lang="zh-CN" altLang="en-US" sz="2195">
                <a:latin typeface="微软雅黑" panose="020b0503020204020204" charset="-122"/>
                <a:ea typeface="微软雅黑" panose="020b0503020204020204" charset="-122"/>
                <a:cs typeface="+mj-cs"/>
              </a:rPr>
              <a:t>概况</a:t>
            </a:r>
            <a:endParaRPr lang="zh-CN" altLang="en-US" sz="2195">
              <a:latin typeface="微软雅黑" panose="020b0503020204020204" charset="-122"/>
              <a:ea typeface="微软雅黑" panose="020b0503020204020204" charset="-122"/>
              <a:cs typeface="+mj-cs"/>
            </a:endParaRPr>
          </a:p>
        </p:txBody>
      </p:sp>
      <p:sp>
        <p:nvSpPr>
          <p:cNvPr id="21" name="矩形 20"/>
          <p:cNvSpPr/>
          <p:nvPr/>
        </p:nvSpPr>
        <p:spPr>
          <a:xfrm>
            <a:off x="5213961" y="5130684"/>
            <a:ext cx="4383539" cy="480803"/>
          </a:xfrm>
          <a:prstGeom prst="rect">
            <a:avLst/>
          </a:prstGeom>
        </p:spPr>
        <p:txBody>
          <a:bodyPr vert="horz" lIns="66829" tIns="33414" rIns="66829" bIns="33414" rtlCol="0" anchor="ctr">
            <a:noAutofit/>
          </a:bodyPr>
          <a:lstStyle>
            <a:defPPr/>
          </a:lstStyle>
          <a:p>
            <a:pPr>
              <a:lnSpc>
                <a:spcPct val="90000"/>
              </a:lnSpc>
              <a:spcBef>
                <a:spcPct val="0"/>
              </a:spcBef>
            </a:pPr>
            <a:r>
              <a:rPr lang="zh-CN" altLang="en-US" sz="2195">
                <a:latin typeface="微软雅黑" panose="020b0503020204020204" charset="-122"/>
                <a:ea typeface="微软雅黑" panose="020b0503020204020204" charset="-122"/>
                <a:cs typeface="+mj-cs"/>
              </a:rPr>
              <a:t>英国的资产阶级革命与君主立宪制</a:t>
            </a:r>
            <a:endParaRPr lang="zh-CN" altLang="en-US" sz="2195">
              <a:latin typeface="微软雅黑" panose="020b0503020204020204" charset="-122"/>
              <a:ea typeface="微软雅黑" panose="020b0503020204020204" charset="-122"/>
              <a:cs typeface="+mj-cs"/>
            </a:endParaRPr>
          </a:p>
        </p:txBody>
      </p:sp>
      <p:sp>
        <p:nvSpPr>
          <p:cNvPr id="26" name="左中括号 25"/>
          <p:cNvSpPr/>
          <p:nvPr/>
        </p:nvSpPr>
        <p:spPr>
          <a:xfrm>
            <a:off x="4050009" y="1133892"/>
            <a:ext cx="74255" cy="1324839"/>
          </a:xfrm>
          <a:prstGeom prst="leftBracket">
            <a:avLst/>
          </a:prstGeom>
        </p:spPr>
        <p:style>
          <a:lnRef idx="3">
            <a:schemeClr val="dk1"/>
          </a:lnRef>
          <a:fillRef idx="0">
            <a:schemeClr val="dk1"/>
          </a:fillRef>
          <a:effectRef idx="2">
            <a:schemeClr val="dk1"/>
          </a:effectRef>
          <a:fontRef idx="minor">
            <a:schemeClr val="tx1"/>
          </a:fontRef>
        </p:style>
        <p:txBody>
          <a:bodyPr rtlCol="0" anchor="ctr"/>
          <a:lstStyle>
            <a:defPPr/>
          </a:lstStyle>
          <a:p>
            <a:pPr algn="ctr"/>
            <a:endParaRPr lang="zh-CN" altLang="en-US" sz="1315"/>
          </a:p>
        </p:txBody>
      </p:sp>
      <p:sp>
        <p:nvSpPr>
          <p:cNvPr id="27" name="左中括号 26"/>
          <p:cNvSpPr/>
          <p:nvPr/>
        </p:nvSpPr>
        <p:spPr>
          <a:xfrm>
            <a:off x="4042583" y="3093614"/>
            <a:ext cx="103339" cy="1394762"/>
          </a:xfrm>
          <a:prstGeom prst="leftBracket">
            <a:avLst/>
          </a:prstGeom>
        </p:spPr>
        <p:style>
          <a:lnRef idx="3">
            <a:schemeClr val="dk1"/>
          </a:lnRef>
          <a:fillRef idx="0">
            <a:schemeClr val="dk1"/>
          </a:fillRef>
          <a:effectRef idx="2">
            <a:schemeClr val="dk1"/>
          </a:effectRef>
          <a:fontRef idx="minor">
            <a:schemeClr val="tx1"/>
          </a:fontRef>
        </p:style>
        <p:txBody>
          <a:bodyPr rtlCol="0" anchor="ctr"/>
          <a:lstStyle>
            <a:defPPr/>
          </a:lstStyle>
          <a:p>
            <a:pPr algn="ctr"/>
            <a:endParaRPr lang="zh-CN" altLang="en-US" sz="1315"/>
          </a:p>
        </p:txBody>
      </p:sp>
      <p:sp>
        <p:nvSpPr>
          <p:cNvPr id="28" name="左中括号 27"/>
          <p:cNvSpPr/>
          <p:nvPr/>
        </p:nvSpPr>
        <p:spPr>
          <a:xfrm>
            <a:off x="5139705" y="4726612"/>
            <a:ext cx="74255" cy="1713441"/>
          </a:xfrm>
          <a:prstGeom prst="leftBracket">
            <a:avLst/>
          </a:prstGeom>
        </p:spPr>
        <p:style>
          <a:lnRef idx="3">
            <a:schemeClr val="dk1"/>
          </a:lnRef>
          <a:fillRef idx="0">
            <a:schemeClr val="dk1"/>
          </a:fillRef>
          <a:effectRef idx="2">
            <a:schemeClr val="dk1"/>
          </a:effectRef>
          <a:fontRef idx="minor">
            <a:schemeClr val="tx1"/>
          </a:fontRef>
        </p:style>
        <p:txBody>
          <a:bodyPr rtlCol="0" anchor="ctr"/>
          <a:lstStyle>
            <a:defPPr/>
          </a:lstStyle>
          <a:p>
            <a:pPr algn="ctr"/>
            <a:endParaRPr lang="zh-CN" altLang="en-US" sz="1315"/>
          </a:p>
        </p:txBody>
      </p:sp>
      <p:sp>
        <p:nvSpPr>
          <p:cNvPr id="31" name="矩形 30"/>
          <p:cNvSpPr/>
          <p:nvPr/>
        </p:nvSpPr>
        <p:spPr>
          <a:xfrm>
            <a:off x="4145922" y="4130713"/>
            <a:ext cx="2599555" cy="381796"/>
          </a:xfrm>
          <a:prstGeom prst="rect">
            <a:avLst/>
          </a:prstGeom>
        </p:spPr>
        <p:txBody>
          <a:bodyPr vert="horz" lIns="66829" tIns="33414" rIns="66829" bIns="33414" rtlCol="0" anchor="ctr">
            <a:noAutofit/>
          </a:bodyPr>
          <a:lstStyle>
            <a:defPPr/>
          </a:lstStyle>
          <a:p>
            <a:pPr>
              <a:lnSpc>
                <a:spcPct val="90000"/>
              </a:lnSpc>
              <a:spcBef>
                <a:spcPct val="0"/>
              </a:spcBef>
            </a:pPr>
            <a:r>
              <a:rPr lang="zh-CN" altLang="en-US" sz="2195">
                <a:latin typeface="微软雅黑" panose="020b0503020204020204" charset="-122"/>
                <a:ea typeface="微软雅黑" panose="020b0503020204020204" charset="-122"/>
                <a:cs typeface="+mj-cs"/>
              </a:rPr>
              <a:t>英国的议会君主制</a:t>
            </a:r>
            <a:endParaRPr lang="zh-CN" altLang="en-US" sz="2195">
              <a:latin typeface="微软雅黑" panose="020b0503020204020204" charset="-122"/>
              <a:ea typeface="微软雅黑" panose="020b0503020204020204" charset="-122"/>
              <a:cs typeface="+mj-cs"/>
            </a:endParaRPr>
          </a:p>
        </p:txBody>
      </p:sp>
      <p:sp>
        <p:nvSpPr>
          <p:cNvPr id="32" name="矩形 31"/>
          <p:cNvSpPr/>
          <p:nvPr/>
        </p:nvSpPr>
        <p:spPr>
          <a:xfrm>
            <a:off x="5213961" y="5611487"/>
            <a:ext cx="4383539" cy="480803"/>
          </a:xfrm>
          <a:prstGeom prst="rect">
            <a:avLst/>
          </a:prstGeom>
        </p:spPr>
        <p:txBody>
          <a:bodyPr vert="horz" lIns="66829" tIns="33414" rIns="66829" bIns="33414" rtlCol="0" anchor="ctr">
            <a:noAutofit/>
          </a:bodyPr>
          <a:lstStyle>
            <a:defPPr/>
          </a:lstStyle>
          <a:p>
            <a:pPr>
              <a:lnSpc>
                <a:spcPct val="90000"/>
              </a:lnSpc>
              <a:spcBef>
                <a:spcPct val="0"/>
              </a:spcBef>
            </a:pPr>
            <a:r>
              <a:rPr lang="zh-CN" altLang="en-US" sz="2195">
                <a:latin typeface="微软雅黑" panose="020b0503020204020204" charset="-122"/>
                <a:ea typeface="微软雅黑" panose="020b0503020204020204" charset="-122"/>
                <a:cs typeface="+mj-cs"/>
              </a:rPr>
              <a:t>美国的联邦共和制</a:t>
            </a:r>
            <a:endParaRPr lang="zh-CN" altLang="en-US" sz="2195">
              <a:latin typeface="微软雅黑" panose="020b0503020204020204" charset="-122"/>
              <a:ea typeface="微软雅黑" panose="020b0503020204020204" charset="-122"/>
              <a:cs typeface="+mj-cs"/>
            </a:endParaRPr>
          </a:p>
        </p:txBody>
      </p:sp>
      <p:sp>
        <p:nvSpPr>
          <p:cNvPr id="34" name="矩形 33"/>
          <p:cNvSpPr/>
          <p:nvPr/>
        </p:nvSpPr>
        <p:spPr>
          <a:xfrm>
            <a:off x="5213961" y="6092291"/>
            <a:ext cx="4383539" cy="480803"/>
          </a:xfrm>
          <a:prstGeom prst="rect">
            <a:avLst/>
          </a:prstGeom>
        </p:spPr>
        <p:txBody>
          <a:bodyPr vert="horz" lIns="66829" tIns="33414" rIns="66829" bIns="33414" rtlCol="0" anchor="ctr">
            <a:noAutofit/>
          </a:bodyPr>
          <a:lstStyle>
            <a:defPPr/>
          </a:lstStyle>
          <a:p>
            <a:pPr>
              <a:lnSpc>
                <a:spcPct val="90000"/>
              </a:lnSpc>
              <a:spcBef>
                <a:spcPct val="0"/>
              </a:spcBef>
            </a:pPr>
            <a:r>
              <a:rPr lang="zh-CN" altLang="en-US" sz="2195">
                <a:latin typeface="微软雅黑" panose="020b0503020204020204" charset="-122"/>
                <a:ea typeface="微软雅黑" panose="020b0503020204020204" charset="-122"/>
                <a:cs typeface="+mj-cs"/>
              </a:rPr>
              <a:t>法国的议会共和制</a:t>
            </a:r>
            <a:endParaRPr lang="zh-CN" altLang="en-US" sz="2195">
              <a:latin typeface="微软雅黑" panose="020b0503020204020204" charset="-122"/>
              <a:ea typeface="微软雅黑" panose="020b0503020204020204" charset="-122"/>
              <a:cs typeface="+mj-cs"/>
            </a:endParaRPr>
          </a:p>
        </p:txBody>
      </p:sp>
      <p:sp>
        <p:nvSpPr>
          <p:cNvPr id="35" name="左中括号 34"/>
          <p:cNvSpPr/>
          <p:nvPr/>
        </p:nvSpPr>
        <p:spPr>
          <a:xfrm>
            <a:off x="6580258" y="813975"/>
            <a:ext cx="94057" cy="715326"/>
          </a:xfrm>
          <a:prstGeom prst="leftBracket">
            <a:avLst/>
          </a:prstGeom>
        </p:spPr>
        <p:style>
          <a:lnRef idx="3">
            <a:schemeClr val="dk1"/>
          </a:lnRef>
          <a:fillRef idx="0">
            <a:schemeClr val="dk1"/>
          </a:fillRef>
          <a:effectRef idx="2">
            <a:schemeClr val="dk1"/>
          </a:effectRef>
          <a:fontRef idx="minor">
            <a:schemeClr val="tx1"/>
          </a:fontRef>
        </p:style>
        <p:txBody>
          <a:bodyPr rtlCol="0" anchor="ctr"/>
          <a:lstStyle>
            <a:defPPr/>
          </a:lstStyle>
          <a:p>
            <a:pPr algn="ctr"/>
            <a:endParaRPr lang="zh-CN" altLang="en-US" sz="1315"/>
          </a:p>
        </p:txBody>
      </p:sp>
      <p:sp>
        <p:nvSpPr>
          <p:cNvPr id="36" name="矩形 35"/>
          <p:cNvSpPr/>
          <p:nvPr/>
        </p:nvSpPr>
        <p:spPr>
          <a:xfrm>
            <a:off x="6687310" y="607298"/>
            <a:ext cx="2735071" cy="526594"/>
          </a:xfrm>
          <a:prstGeom prst="rect">
            <a:avLst/>
          </a:prstGeom>
        </p:spPr>
        <p:txBody>
          <a:bodyPr vert="horz" lIns="66829" tIns="33414" rIns="66829" bIns="33414" rtlCol="0" anchor="ctr">
            <a:noAutofit/>
          </a:bodyPr>
          <a:lstStyle>
            <a:defPPr/>
          </a:lstStyle>
          <a:p>
            <a:pPr>
              <a:lnSpc>
                <a:spcPct val="90000"/>
              </a:lnSpc>
              <a:spcBef>
                <a:spcPct val="0"/>
              </a:spcBef>
            </a:pPr>
            <a:r>
              <a:rPr lang="zh-CN" altLang="en-US" sz="2195">
                <a:latin typeface="微软雅黑" panose="020b0503020204020204" charset="-122"/>
                <a:ea typeface="微软雅黑" panose="020b0503020204020204" charset="-122"/>
                <a:cs typeface="+mj-cs"/>
              </a:rPr>
              <a:t>雅典：民主政治</a:t>
            </a:r>
            <a:endParaRPr lang="zh-CN" altLang="en-US" sz="2195">
              <a:latin typeface="微软雅黑" panose="020b0503020204020204" charset="-122"/>
              <a:ea typeface="微软雅黑" panose="020b0503020204020204" charset="-122"/>
              <a:cs typeface="+mj-cs"/>
            </a:endParaRPr>
          </a:p>
        </p:txBody>
      </p:sp>
      <p:sp>
        <p:nvSpPr>
          <p:cNvPr id="37" name="矩形 36"/>
          <p:cNvSpPr/>
          <p:nvPr/>
        </p:nvSpPr>
        <p:spPr>
          <a:xfrm>
            <a:off x="6674315" y="1264458"/>
            <a:ext cx="2735071" cy="526594"/>
          </a:xfrm>
          <a:prstGeom prst="rect">
            <a:avLst/>
          </a:prstGeom>
        </p:spPr>
        <p:txBody>
          <a:bodyPr vert="horz" lIns="66829" tIns="33414" rIns="66829" bIns="33414" rtlCol="0" anchor="ctr">
            <a:noAutofit/>
          </a:bodyPr>
          <a:lstStyle>
            <a:defPPr/>
          </a:lstStyle>
          <a:p>
            <a:pPr>
              <a:lnSpc>
                <a:spcPct val="90000"/>
              </a:lnSpc>
              <a:spcBef>
                <a:spcPct val="0"/>
              </a:spcBef>
            </a:pPr>
            <a:r>
              <a:rPr lang="zh-CN" altLang="en-US" sz="2195">
                <a:latin typeface="微软雅黑" panose="020b0503020204020204" charset="-122"/>
                <a:ea typeface="微软雅黑" panose="020b0503020204020204" charset="-122"/>
                <a:cs typeface="+mj-cs"/>
              </a:rPr>
              <a:t>斯巴达：寡头政治</a:t>
            </a:r>
            <a:endParaRPr lang="zh-CN" altLang="en-US" sz="2195">
              <a:latin typeface="微软雅黑" panose="020b0503020204020204" charset="-122"/>
              <a:ea typeface="微软雅黑" panose="020b0503020204020204" charset="-122"/>
              <a:cs typeface="+mj-cs"/>
            </a:endParaRPr>
          </a:p>
        </p:txBody>
      </p:sp>
      <p:sp>
        <p:nvSpPr>
          <p:cNvPr id="38" name="左中括号 37"/>
          <p:cNvSpPr/>
          <p:nvPr/>
        </p:nvSpPr>
        <p:spPr>
          <a:xfrm>
            <a:off x="6580258" y="2099211"/>
            <a:ext cx="94057" cy="715326"/>
          </a:xfrm>
          <a:prstGeom prst="leftBracket">
            <a:avLst/>
          </a:prstGeom>
        </p:spPr>
        <p:style>
          <a:lnRef idx="3">
            <a:schemeClr val="dk1"/>
          </a:lnRef>
          <a:fillRef idx="0">
            <a:schemeClr val="dk1"/>
          </a:fillRef>
          <a:effectRef idx="2">
            <a:schemeClr val="dk1"/>
          </a:effectRef>
          <a:fontRef idx="minor">
            <a:schemeClr val="tx1"/>
          </a:fontRef>
        </p:style>
        <p:txBody>
          <a:bodyPr rtlCol="0" anchor="ctr"/>
          <a:lstStyle>
            <a:defPPr/>
          </a:lstStyle>
          <a:p>
            <a:pPr algn="ctr"/>
            <a:endParaRPr lang="zh-CN" altLang="en-US" sz="1315"/>
          </a:p>
        </p:txBody>
      </p:sp>
      <p:sp>
        <p:nvSpPr>
          <p:cNvPr id="39" name="矩形 38"/>
          <p:cNvSpPr/>
          <p:nvPr/>
        </p:nvSpPr>
        <p:spPr>
          <a:xfrm>
            <a:off x="6674315" y="1932137"/>
            <a:ext cx="2735071" cy="526594"/>
          </a:xfrm>
          <a:prstGeom prst="rect">
            <a:avLst/>
          </a:prstGeom>
        </p:spPr>
        <p:txBody>
          <a:bodyPr vert="horz" lIns="66829" tIns="33414" rIns="66829" bIns="33414" rtlCol="0" anchor="ctr">
            <a:noAutofit/>
          </a:bodyPr>
          <a:lstStyle>
            <a:defPPr/>
          </a:lstStyle>
          <a:p>
            <a:pPr>
              <a:lnSpc>
                <a:spcPct val="90000"/>
              </a:lnSpc>
              <a:spcBef>
                <a:spcPct val="0"/>
              </a:spcBef>
            </a:pPr>
            <a:r>
              <a:rPr lang="zh-CN" altLang="en-US" sz="2195">
                <a:latin typeface="微软雅黑" panose="020b0503020204020204" charset="-122"/>
                <a:ea typeface="微软雅黑" panose="020b0503020204020204" charset="-122"/>
                <a:cs typeface="+mj-cs"/>
              </a:rPr>
              <a:t>罗马共和国</a:t>
            </a:r>
            <a:endParaRPr lang="zh-CN" altLang="en-US" sz="2195">
              <a:latin typeface="微软雅黑" panose="020b0503020204020204" charset="-122"/>
              <a:ea typeface="微软雅黑" panose="020b0503020204020204" charset="-122"/>
              <a:cs typeface="+mj-cs"/>
            </a:endParaRPr>
          </a:p>
        </p:txBody>
      </p:sp>
      <p:sp>
        <p:nvSpPr>
          <p:cNvPr id="40" name="矩形 39"/>
          <p:cNvSpPr/>
          <p:nvPr/>
        </p:nvSpPr>
        <p:spPr>
          <a:xfrm>
            <a:off x="6674315" y="2567020"/>
            <a:ext cx="2735071" cy="526594"/>
          </a:xfrm>
          <a:prstGeom prst="rect">
            <a:avLst/>
          </a:prstGeom>
        </p:spPr>
        <p:txBody>
          <a:bodyPr vert="horz" lIns="66829" tIns="33414" rIns="66829" bIns="33414" rtlCol="0" anchor="ctr">
            <a:noAutofit/>
          </a:bodyPr>
          <a:lstStyle>
            <a:defPPr/>
          </a:lstStyle>
          <a:p>
            <a:pPr>
              <a:lnSpc>
                <a:spcPct val="90000"/>
              </a:lnSpc>
              <a:spcBef>
                <a:spcPct val="0"/>
              </a:spcBef>
            </a:pPr>
            <a:r>
              <a:rPr lang="zh-CN" altLang="en-US" sz="2195">
                <a:latin typeface="微软雅黑" panose="020b0503020204020204" charset="-122"/>
                <a:ea typeface="微软雅黑" panose="020b0503020204020204" charset="-122"/>
                <a:cs typeface="+mj-cs"/>
              </a:rPr>
              <a:t>罗马帝国</a:t>
            </a:r>
            <a:endParaRPr lang="zh-CN" altLang="en-US" sz="2195">
              <a:latin typeface="微软雅黑" panose="020b0503020204020204" charset="-122"/>
              <a:ea typeface="微软雅黑" panose="020b0503020204020204" charset="-122"/>
              <a:cs typeface="+mj-cs"/>
            </a:endParaRPr>
          </a:p>
        </p:txBody>
      </p:sp>
      <p:pic>
        <p:nvPicPr>
          <p:cNvPr id="41" name="New picture" hidden="1"/>
          <p:cNvPicPr/>
          <p:nvPr/>
        </p:nvPicPr>
        <p:blipFill>
          <a:blip r:embed="rId3"/>
          <a:stretch>
            <a:fillRect/>
          </a:stretch>
        </p:blipFill>
        <p:spPr>
          <a:xfrm>
            <a:off x="12509500" y="12306300"/>
            <a:ext cx="393700" cy="292100"/>
          </a:xfrm>
          <a:prstGeom prst="cube">
            <a:avLst/>
          </a:prstGeom>
        </p:spPr>
      </p:pic>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sld>
</file>

<file path=ppt/tags/tag1.xml><?xml version="1.0" encoding="utf-8"?>
<p:tagLst xmlns:p="http://schemas.openxmlformats.org/presentationml/2006/main">
  <p:tag name="KSO_WM_UNIT_TABLE_BEAUTIFY" val="smartTable{85107156-9a8c-46f8-afdc-998b10aa2d79}"/>
</p:tagLst>
</file>

<file path=ppt/tags/tag2.xml><?xml version="1.0" encoding="utf-8"?>
<p:tagLst xmlns:p="http://schemas.openxmlformats.org/presentationml/2006/main">
  <p:tag name="KSO_WM_UNIT_TABLE_BEAUTIFY" val="smartTable{6a009095-f2aa-4b42-98c6-5c71b9a506ae}"/>
  <p:tag name="TABLE_COLOR_RGB" val="0x000000*0xFFFFFF*0x44546A*0xE6E5E5*0xE29A9A*0xDFBBB3*0xA3CDCB*0x8BAC74*0x849BCA*0xD1CD95"/>
  <p:tag name="TABLE_COLORIDX" val="h"/>
  <p:tag name="TABLE_EMPHASIZE_COLOR" val="14850714"/>
  <p:tag name="TABLE_ONEKEY_SKIN_IDX" val="0"/>
  <p:tag name="TABLE_RECT" val="36*77.1673*888*422.85"/>
  <p:tag name="TABLE_SKINIDX" val="3"/>
</p:tagLst>
</file>

<file path=ppt/tags/tag3.xml><?xml version="1.0" encoding="utf-8"?>
<p:tagLst xmlns:p="http://schemas.openxmlformats.org/presentationml/2006/main">
  <p:tag name="KSO_WM_UNIT_TABLE_BEAUTIFY" val="smartTable{6a009095-f2aa-4b42-98c6-5c71b9a506ae}"/>
  <p:tag name="TABLE_COLOR_RGB" val="0x000000*0xFFFFFF*0x44546A*0xE6E5E5*0xE29A9A*0xDFBBB3*0xA3CDCB*0x8BAC74*0x849BCA*0xD1CD95"/>
  <p:tag name="TABLE_COLORIDX" val="h"/>
  <p:tag name="TABLE_EMPHASIZE_COLOR" val="14850714"/>
  <p:tag name="TABLE_ONEKEY_SKIN_IDX" val="0"/>
  <p:tag name="TABLE_RECT" val="36*77.1673*888*422.85"/>
  <p:tag name="TABLE_SKINIDX" val="3"/>
</p:tagLst>
</file>

<file path=ppt/tags/tag4.xml><?xml version="1.0" encoding="utf-8"?>
<p:tagLst xmlns:p="http://schemas.openxmlformats.org/presentationml/2006/main">
  <p:tag name="KSO_WM_UNIT_PLACING_PICTURE_USER_VIEWPORT" val="{&quot;height&quot;:6317.0015748031492,&quot;width&quot;:9916.7653543307079}"/>
</p:tagLst>
</file>

<file path=ppt/tags/tag5.xml><?xml version="1.0" encoding="utf-8"?>
<p:tagLst xmlns:p="http://schemas.openxmlformats.org/presentationml/2006/main">
  <p:tag name="AS_NET" val="4.0.30319.42000"/>
  <p:tag name="AS_OS" val="Microsoft Windows NT 6.1.7601 Service Pack 1"/>
  <p:tag name="AS_RELEASE_DATE" val="2020.04.14"/>
  <p:tag name="AS_TITLE" val="Aspose.Slides for .NET 4.0 Client Profile"/>
  <p:tag name="AS_VERSION" val="20.4"/>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aragraphs>408</Paragraphs>
  <Slides>51</Slides>
  <Notes>24</Notes>
  <TotalTime>0</TotalTime>
  <HiddenSlides>0</HiddenSlides>
  <MMClips>0</MMClips>
  <ScaleCrop>0</ScaleCrop>
  <HeadingPairs>
    <vt:vector baseType="variant" size="6">
      <vt:variant>
        <vt:lpstr>Fonts used</vt:lpstr>
      </vt:variant>
      <vt:variant>
        <vt:i4>14</vt:i4>
      </vt:variant>
      <vt:variant>
        <vt:lpstr>Theme</vt:lpstr>
      </vt:variant>
      <vt:variant>
        <vt:i4>1</vt:i4>
      </vt:variant>
      <vt:variant>
        <vt:lpstr>Slide Titles</vt:lpstr>
      </vt:variant>
      <vt:variant>
        <vt:i4>51</vt:i4>
      </vt:variant>
    </vt:vector>
  </HeadingPairs>
  <TitlesOfParts>
    <vt:vector baseType="lpstr" size="66">
      <vt:lpstr>Arial</vt:lpstr>
      <vt:lpstr>Calibri</vt:lpstr>
      <vt:lpstr>黑体</vt:lpstr>
      <vt:lpstr>楷体</vt:lpstr>
      <vt:lpstr>华文楷体</vt:lpstr>
      <vt:lpstr>华文中宋</vt:lpstr>
      <vt:lpstr>宋体</vt:lpstr>
      <vt:lpstr>微软雅黑</vt:lpstr>
      <vt:lpstr>华文新魏</vt:lpstr>
      <vt:lpstr>Wingdings</vt:lpstr>
      <vt:lpstr>华文行楷</vt:lpstr>
      <vt:lpstr>Courier New</vt:lpstr>
      <vt:lpstr>微软雅黑 Light</vt:lpstr>
      <vt:lpstr>等线</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20.0400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cp:revision>1</cp:revision>
  <cp:lastPrinted>2020-12-21T11:04:43.785</cp:lastPrinted>
  <dcterms:created xsi:type="dcterms:W3CDTF">2020-12-21T11:04:43Z</dcterms:created>
  <dcterms:modified xsi:type="dcterms:W3CDTF">2020-12-21T03:04:43Z</dcterms:modified>
</cp:coreProperties>
</file>