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409" r:id="rId5"/>
    <p:sldId id="411" r:id="rId6"/>
    <p:sldId id="410" r:id="rId7"/>
    <p:sldId id="412" r:id="rId8"/>
    <p:sldId id="413" r:id="rId9"/>
    <p:sldId id="414" r:id="rId10"/>
    <p:sldId id="415" r:id="rId11"/>
    <p:sldId id="416" r:id="rId12"/>
    <p:sldId id="417" r:id="rId13"/>
    <p:sldId id="418" r:id="rId14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作者" initials="作" lastIdx="0" clrIdx="1"/>
  <p:cmAuthor id="2" name="PPTer_Tang" initials="P" lastIdx="0" clrIdx="0"/>
  <p:cmAuthor id="3" name="pc" initials="p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8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tags" Target="tags/tag72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slideMaster" Target="slideMasters/slideMaster1.xml" /><Relationship Id="rId3" Type="http://schemas.openxmlformats.org/officeDocument/2006/relationships/notesMaster" Target="notesMasters/notesMaster1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126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bg2"/>
            </a:gs>
            <a:gs pos="100000">
              <a:schemeClr val="bg2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515600"/>
            <a:ext cx="10969200" cy="4736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4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NULL" TargetMode="External" /><Relationship Id="rId3" Type="http://schemas.openxmlformats.org/officeDocument/2006/relationships/image" Target="../media/image1.jpeg" /><Relationship Id="rId4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microsoft.com/office/2007/relationships/hdphoto" Target="../media/image4.wdp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image" Target="../media/image5.jpeg" /><Relationship Id="rId7" Type="http://schemas.openxmlformats.org/officeDocument/2006/relationships/image" Target="../media/image6.jpeg" /><Relationship Id="rId8" Type="http://schemas.openxmlformats.org/officeDocument/2006/relationships/tags" Target="../tags/tag6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0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openxmlformats.org/officeDocument/2006/relationships/tags" Target="../tags/tag71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1" name="文本框 99"/>
          <p:cNvSpPr txBox="1"/>
          <p:nvPr/>
        </p:nvSpPr>
        <p:spPr>
          <a:xfrm>
            <a:off x="841375" y="2785745"/>
            <a:ext cx="10719435" cy="706755"/>
          </a:xfrm>
          <a:prstGeom prst="rect">
            <a:avLst/>
          </a:prstGeom>
          <a:solidFill>
            <a:srgbClr val="FFFF00"/>
          </a:solidFill>
          <a:ln w="19050" cap="flat" cmpd="sng">
            <a:solidFill>
              <a:srgbClr val="FF0000">
                <a:alpha val="95998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eaLnBrk="0" hangingPunct="0"/>
            <a:r>
              <a:rPr kumimoji="0" lang="zh-CN" altLang="en-US" sz="4000" b="1" kern="1200" cap="none" spc="0" normalizeH="0" baseline="0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pitchFamily="34" charset="-122"/>
              </a:rPr>
              <a:t>第1</a:t>
            </a:r>
            <a:r>
              <a:rPr kumimoji="0" lang="en-US" altLang="zh-CN" sz="4000" b="1" kern="1200" cap="none" spc="0" normalizeH="0" baseline="0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pitchFamily="34" charset="-122"/>
              </a:rPr>
              <a:t>5</a:t>
            </a:r>
            <a:r>
              <a:rPr kumimoji="0" lang="zh-CN" altLang="en-US" sz="4000" b="1" kern="1200" cap="none" spc="0" normalizeH="0" baseline="0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pitchFamily="34" charset="-122"/>
              </a:rPr>
              <a:t>课 十月革命的胜利与苏联的社会主义实践</a:t>
            </a:r>
            <a:endParaRPr kumimoji="0" lang="zh-CN" altLang="en-US" sz="4000" b="1" kern="1200" cap="none" spc="0" normalizeH="0" baseline="0" noProof="1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微软雅黑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右箭头 3"/>
          <p:cNvSpPr/>
          <p:nvPr/>
        </p:nvSpPr>
        <p:spPr>
          <a:xfrm>
            <a:off x="1541780" y="2162175"/>
            <a:ext cx="9048750" cy="88900"/>
          </a:xfrm>
          <a:prstGeom prst="rightArrow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5" name="椭圆 4"/>
          <p:cNvSpPr/>
          <p:nvPr/>
        </p:nvSpPr>
        <p:spPr>
          <a:xfrm>
            <a:off x="1922463" y="2176463"/>
            <a:ext cx="76200" cy="746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7" name="椭圆 6"/>
          <p:cNvSpPr/>
          <p:nvPr/>
        </p:nvSpPr>
        <p:spPr>
          <a:xfrm>
            <a:off x="6680200" y="2176463"/>
            <a:ext cx="74613" cy="746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9" name="椭圆 8"/>
          <p:cNvSpPr/>
          <p:nvPr/>
        </p:nvSpPr>
        <p:spPr>
          <a:xfrm>
            <a:off x="2919413" y="2162175"/>
            <a:ext cx="76200" cy="76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0" name="椭圆 9"/>
          <p:cNvSpPr/>
          <p:nvPr/>
        </p:nvSpPr>
        <p:spPr>
          <a:xfrm>
            <a:off x="3771900" y="2162175"/>
            <a:ext cx="76200" cy="76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1" name="椭圆 10"/>
          <p:cNvSpPr/>
          <p:nvPr/>
        </p:nvSpPr>
        <p:spPr>
          <a:xfrm>
            <a:off x="4708525" y="2162175"/>
            <a:ext cx="76200" cy="76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2" name="椭圆 11"/>
          <p:cNvSpPr/>
          <p:nvPr/>
        </p:nvSpPr>
        <p:spPr>
          <a:xfrm>
            <a:off x="5645150" y="2176463"/>
            <a:ext cx="76200" cy="746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3" name="椭圆 12"/>
          <p:cNvSpPr/>
          <p:nvPr/>
        </p:nvSpPr>
        <p:spPr>
          <a:xfrm>
            <a:off x="7694613" y="2162175"/>
            <a:ext cx="74613" cy="76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4" name="椭圆 13"/>
          <p:cNvSpPr/>
          <p:nvPr/>
        </p:nvSpPr>
        <p:spPr>
          <a:xfrm>
            <a:off x="8740775" y="2176463"/>
            <a:ext cx="76200" cy="746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6154" name="文本框 15"/>
          <p:cNvSpPr txBox="1"/>
          <p:nvPr/>
        </p:nvSpPr>
        <p:spPr>
          <a:xfrm>
            <a:off x="1641475" y="1770063"/>
            <a:ext cx="1117600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  <a:t>1917年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endParaRPr lang="zh-CN" altLang="en-US" sz="12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155" name="文本框 17"/>
          <p:cNvSpPr txBox="1"/>
          <p:nvPr/>
        </p:nvSpPr>
        <p:spPr>
          <a:xfrm>
            <a:off x="2573338" y="1770063"/>
            <a:ext cx="1116012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1917年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11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月</a:t>
            </a:r>
            <a:endParaRPr lang="zh-CN" altLang="en-US" sz="1200">
              <a:latin typeface="Arial" pitchFamily="34" charset="0"/>
              <a:ea typeface="宋体" pitchFamily="2" charset="-122"/>
              <a:sym typeface="宋体" pitchFamily="2" charset="-122"/>
            </a:endParaRPr>
          </a:p>
        </p:txBody>
      </p:sp>
      <p:sp>
        <p:nvSpPr>
          <p:cNvPr id="6156" name="文本框 18"/>
          <p:cNvSpPr txBox="1"/>
          <p:nvPr/>
        </p:nvSpPr>
        <p:spPr>
          <a:xfrm>
            <a:off x="3400425" y="1770063"/>
            <a:ext cx="1116013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191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8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11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月</a:t>
            </a:r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7" name="文本框 19"/>
          <p:cNvSpPr txBox="1"/>
          <p:nvPr/>
        </p:nvSpPr>
        <p:spPr>
          <a:xfrm>
            <a:off x="4337050" y="1770063"/>
            <a:ext cx="1116013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21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月</a:t>
            </a:r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8" name="文本框 20"/>
          <p:cNvSpPr txBox="1"/>
          <p:nvPr/>
        </p:nvSpPr>
        <p:spPr>
          <a:xfrm>
            <a:off x="5237163" y="1770063"/>
            <a:ext cx="1116012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22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12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月</a:t>
            </a:r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9" name="文本框 21"/>
          <p:cNvSpPr txBox="1"/>
          <p:nvPr/>
        </p:nvSpPr>
        <p:spPr>
          <a:xfrm>
            <a:off x="6302375" y="1770063"/>
            <a:ext cx="1116013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24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月</a:t>
            </a:r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0" name="文本框 22"/>
          <p:cNvSpPr txBox="1"/>
          <p:nvPr/>
        </p:nvSpPr>
        <p:spPr>
          <a:xfrm>
            <a:off x="7232650" y="1770063"/>
            <a:ext cx="1117600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25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12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月</a:t>
            </a:r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1" name="文本框 23"/>
          <p:cNvSpPr txBox="1"/>
          <p:nvPr/>
        </p:nvSpPr>
        <p:spPr>
          <a:xfrm>
            <a:off x="8350250" y="1770063"/>
            <a:ext cx="1116013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27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年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12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月</a:t>
            </a:r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2" name="文本框 24"/>
          <p:cNvSpPr txBox="1"/>
          <p:nvPr/>
        </p:nvSpPr>
        <p:spPr>
          <a:xfrm>
            <a:off x="9466263" y="1770063"/>
            <a:ext cx="703262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19</a:t>
            </a:r>
            <a:r>
              <a:rPr lang="en-US" altLang="zh-CN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37</a:t>
            </a:r>
            <a:r>
              <a:rPr lang="zh-CN" altLang="en-US" sz="1200"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年</a:t>
            </a:r>
            <a:endParaRPr lang="zh-CN" altLang="en-US" sz="1200"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9761538" y="2176463"/>
            <a:ext cx="74613" cy="746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6164" name="文本框 27"/>
          <p:cNvSpPr txBox="1"/>
          <p:nvPr/>
        </p:nvSpPr>
        <p:spPr>
          <a:xfrm>
            <a:off x="1731010" y="2343150"/>
            <a:ext cx="459740" cy="126047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二月革命</a:t>
            </a: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165" name="文本框 28"/>
          <p:cNvSpPr txBox="1"/>
          <p:nvPr/>
        </p:nvSpPr>
        <p:spPr>
          <a:xfrm>
            <a:off x="2727960" y="2343150"/>
            <a:ext cx="459740" cy="126047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十月革命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6" name="文本框 29"/>
          <p:cNvSpPr txBox="1"/>
          <p:nvPr/>
        </p:nvSpPr>
        <p:spPr>
          <a:xfrm>
            <a:off x="3580448" y="2343150"/>
            <a:ext cx="459740" cy="20383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战时共产主义政策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7" name="文本框 30"/>
          <p:cNvSpPr txBox="1"/>
          <p:nvPr/>
        </p:nvSpPr>
        <p:spPr>
          <a:xfrm>
            <a:off x="4501198" y="2403475"/>
            <a:ext cx="459740" cy="20383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新经济政策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8" name="文本框 31"/>
          <p:cNvSpPr txBox="1"/>
          <p:nvPr/>
        </p:nvSpPr>
        <p:spPr>
          <a:xfrm>
            <a:off x="5437823" y="2343150"/>
            <a:ext cx="459740" cy="20383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苏联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成立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9" name="文本框 32"/>
          <p:cNvSpPr txBox="1"/>
          <p:nvPr/>
        </p:nvSpPr>
        <p:spPr>
          <a:xfrm>
            <a:off x="6390323" y="2403475"/>
            <a:ext cx="459740" cy="20383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列宁逝世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0" name="文本框 33"/>
          <p:cNvSpPr txBox="1"/>
          <p:nvPr/>
        </p:nvSpPr>
        <p:spPr>
          <a:xfrm>
            <a:off x="7487285" y="2343150"/>
            <a:ext cx="459740" cy="230822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社会主义工业化方针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1" name="文本框 34"/>
          <p:cNvSpPr txBox="1"/>
          <p:nvPr/>
        </p:nvSpPr>
        <p:spPr>
          <a:xfrm>
            <a:off x="8533448" y="2403475"/>
            <a:ext cx="459740" cy="230822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农业集体化决议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2" name="文本框 35"/>
          <p:cNvSpPr txBox="1"/>
          <p:nvPr/>
        </p:nvSpPr>
        <p:spPr>
          <a:xfrm>
            <a:off x="9568498" y="2343150"/>
            <a:ext cx="459740" cy="230822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工业产量世界第二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7" name="文本框 1"/>
          <p:cNvSpPr txBox="1"/>
          <p:nvPr/>
        </p:nvSpPr>
        <p:spPr>
          <a:xfrm>
            <a:off x="3476625" y="346075"/>
            <a:ext cx="5678488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2400">
                <a:latin typeface="Arial" panose="020b0604020202020204" pitchFamily="34" charset="0"/>
                <a:ea typeface="宋体" panose="02010600030101010101" pitchFamily="2" charset="-122"/>
              </a:rPr>
              <a:t>15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课</a:t>
            </a:r>
            <a:endParaRPr lang="zh-CN" altLang="en-US" sz="2400">
              <a:latin typeface="Arial" pitchFamily="34" charset="0"/>
              <a:ea typeface="宋体" pitchFamily="2" charset="-122"/>
            </a:endParaRPr>
          </a:p>
          <a:p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十月革命的胜利与苏联的社会主义实践</a:t>
            </a:r>
            <a:endParaRPr lang="zh-CN" altLang="en-US" sz="2400">
              <a:latin typeface="黑体" pitchFamily="2" charset="-122"/>
              <a:ea typeface="黑体" pitchFamily="2" charset="-122"/>
            </a:endParaRPr>
          </a:p>
          <a:p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41475" y="1176655"/>
            <a:ext cx="34410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俄国历史大事记（</a:t>
            </a:r>
            <a:r>
              <a:rPr lang="en-US" altLang="zh-CN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1917-1937</a:t>
            </a:r>
            <a:r>
              <a:rPr lang="zh-CN" altLang="en-US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</a:t>
            </a:r>
            <a:endParaRPr lang="zh-CN" altLang="en-US">
              <a:latin typeface="黑体" pitchFamily="2" charset="-122"/>
              <a:ea typeface="黑体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563370" y="1473200"/>
            <a:ext cx="2947035" cy="1082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/>
              <a:t>资产阶级</a:t>
            </a:r>
            <a:endParaRPr lang="zh-CN" altLang="en-US" sz="4800"/>
          </a:p>
        </p:txBody>
      </p:sp>
      <p:sp>
        <p:nvSpPr>
          <p:cNvPr id="5" name="矩形 4"/>
          <p:cNvSpPr/>
          <p:nvPr/>
        </p:nvSpPr>
        <p:spPr>
          <a:xfrm>
            <a:off x="161925" y="2813685"/>
            <a:ext cx="5749925" cy="327406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600"/>
              <a:t>无产阶级</a:t>
            </a:r>
            <a:endParaRPr lang="zh-CN" altLang="en-US" sz="9600"/>
          </a:p>
        </p:txBody>
      </p:sp>
      <p:sp>
        <p:nvSpPr>
          <p:cNvPr id="6" name="矩形 5"/>
          <p:cNvSpPr/>
          <p:nvPr/>
        </p:nvSpPr>
        <p:spPr>
          <a:xfrm>
            <a:off x="8081010" y="1734185"/>
            <a:ext cx="2090420" cy="5594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/>
              <a:t>资产阶级</a:t>
            </a:r>
            <a:endParaRPr lang="zh-CN" altLang="en-US" sz="3600"/>
          </a:p>
        </p:txBody>
      </p:sp>
      <p:sp>
        <p:nvSpPr>
          <p:cNvPr id="7" name="矩形 6"/>
          <p:cNvSpPr/>
          <p:nvPr/>
        </p:nvSpPr>
        <p:spPr>
          <a:xfrm>
            <a:off x="6880860" y="3148965"/>
            <a:ext cx="4959350" cy="248348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800"/>
              <a:t>无产阶级</a:t>
            </a:r>
            <a:endParaRPr lang="zh-CN" altLang="en-US" sz="8800"/>
          </a:p>
        </p:txBody>
      </p:sp>
      <p:sp>
        <p:nvSpPr>
          <p:cNvPr id="8" name="椭圆 7"/>
          <p:cNvSpPr/>
          <p:nvPr/>
        </p:nvSpPr>
        <p:spPr>
          <a:xfrm>
            <a:off x="10431780" y="151130"/>
            <a:ext cx="1408430" cy="132207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>
                <a:solidFill>
                  <a:schemeClr val="tx1"/>
                </a:solidFill>
              </a:rPr>
              <a:t>俄</a:t>
            </a:r>
            <a:endParaRPr lang="zh-CN" altLang="en-US" sz="5400">
              <a:solidFill>
                <a:schemeClr val="tx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161925" y="151130"/>
            <a:ext cx="1639570" cy="132207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solidFill>
                  <a:schemeClr val="tx1"/>
                </a:solidFill>
              </a:rPr>
              <a:t>帝国主义阶段</a:t>
            </a:r>
            <a:endParaRPr lang="zh-CN" altLang="en-US" sz="2400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文本框 15"/>
          <p:cNvSpPr txBox="1"/>
          <p:nvPr/>
        </p:nvSpPr>
        <p:spPr>
          <a:xfrm>
            <a:off x="1724025" y="74613"/>
            <a:ext cx="3795713" cy="4603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rgbClr val="FF0000"/>
            </a:solidFill>
          </a:ln>
        </p:spPr>
        <p:txBody>
          <a:bodyPr wrap="square" rtlCol="0" anchor="t">
            <a:spAutoFit/>
          </a:bodyPr>
          <a:lstStyle/>
          <a:p>
            <a:pPr marR="0" defTabSz="914400" eaLnBrk="0" hangingPunct="0"/>
            <a:r>
              <a:rPr kumimoji="0" lang="zh-CN" altLang="en-US" sz="2400" b="1" kern="1200" cap="none" spc="300" normalizeH="0" baseline="0" noProof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一、</a:t>
            </a:r>
            <a:r>
              <a:rPr kumimoji="0" lang="zh-CN" altLang="en-US" sz="2400" b="1" kern="1200" cap="none" spc="300" normalizeH="0" baseline="0" noProof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微软雅黑 Light" pitchFamily="34" charset="-122"/>
              </a:rPr>
              <a:t>列宁主义的形成</a:t>
            </a:r>
            <a:endParaRPr kumimoji="0" lang="zh-CN" altLang="en-US" sz="2400" b="1" kern="1200" cap="none" spc="300" normalizeH="0" baseline="0" noProof="1">
              <a:solidFill>
                <a:srgbClr val="FF3300"/>
              </a:solidFill>
              <a:latin typeface="黑体" pitchFamily="2" charset="-122"/>
              <a:ea typeface="黑体" pitchFamily="2" charset="-122"/>
              <a:cs typeface="+mn-cs"/>
              <a:sym typeface="微软雅黑 Light" panose="020b0502040204020203" pitchFamily="34" charset="-122"/>
            </a:endParaRPr>
          </a:p>
        </p:txBody>
      </p:sp>
      <p:sp>
        <p:nvSpPr>
          <p:cNvPr id="9218" name="文本框 4"/>
          <p:cNvSpPr txBox="1"/>
          <p:nvPr/>
        </p:nvSpPr>
        <p:spPr>
          <a:xfrm>
            <a:off x="2081213" y="534988"/>
            <a:ext cx="2001837" cy="398780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、历史条件</a:t>
            </a:r>
            <a:endParaRPr lang="zh-CN" altLang="en-US" sz="2000" b="1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36713" y="933450"/>
            <a:ext cx="9094787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 eaLnBrk="0" hangingPunct="0">
              <a:lnSpc>
                <a:spcPct val="120000"/>
              </a:lnSpc>
            </a:pP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）经济基础：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19世纪末20世纪初，俄国资本主义经济不断发展，</a:t>
            </a:r>
            <a:endParaRPr lang="en-US" altLang="zh-CN" sz="2000" b="1">
              <a:solidFill>
                <a:srgbClr val="0033CC"/>
              </a:solidFill>
              <a:latin typeface="黑体" pitchFamily="2" charset="-122"/>
              <a:ea typeface="黑体" pitchFamily="2" charset="-122"/>
              <a:sym typeface="宋体" pitchFamily="2" charset="-122"/>
            </a:endParaRPr>
          </a:p>
          <a:p>
            <a:pPr defTabSz="914400" eaLnBrk="0" hangingPunct="0">
              <a:lnSpc>
                <a:spcPct val="120000"/>
              </a:lnSpc>
            </a:pP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）政治、社会矛盾：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沙皇专制统治持续强化，社会矛盾日益尖锐</a:t>
            </a:r>
            <a:endParaRPr lang="en-US" altLang="zh-CN" sz="2000" b="1">
              <a:solidFill>
                <a:srgbClr val="0033CC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defTabSz="914400" eaLnBrk="0" hangingPunct="0">
              <a:lnSpc>
                <a:spcPct val="120000"/>
              </a:lnSpc>
            </a:pP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）阶级基础：</a:t>
            </a:r>
            <a:r>
              <a:rPr lang="zh-CN" altLang="zh-CN" sz="2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工业的发展造就了俄国第一代产业工人。</a:t>
            </a:r>
            <a:endParaRPr lang="zh-CN" altLang="zh-CN" sz="2000" b="1">
              <a:solidFill>
                <a:srgbClr val="000000"/>
              </a:solidFill>
              <a:latin typeface="黑体" pitchFamily="2" charset="-122"/>
              <a:ea typeface="黑体" pitchFamily="2" charset="-122"/>
              <a:sym typeface="宋体" pitchFamily="2" charset="-122"/>
            </a:endParaRPr>
          </a:p>
          <a:p>
            <a:pPr defTabSz="914400" eaLnBrk="0" hangingPunct="0">
              <a:lnSpc>
                <a:spcPct val="120000"/>
              </a:lnSpc>
            </a:pP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）组织基础：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1898 年，俄国社会民主工党宣告成立，展开了有组织的工人运动。</a:t>
            </a:r>
            <a:endParaRPr lang="en-US" altLang="zh-CN" sz="2000" b="1">
              <a:solidFill>
                <a:srgbClr val="0033CC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defTabSz="914400" eaLnBrk="0" hangingPunct="0">
              <a:lnSpc>
                <a:spcPct val="120000"/>
              </a:lnSpc>
            </a:pP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5</a:t>
            </a: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）思想基础：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1900 年列宁创办《火星报》，宣传马克思主义</a:t>
            </a:r>
            <a:endParaRPr lang="zh-CN" altLang="en-US" sz="2000" b="1">
              <a:latin typeface="黑体" pitchFamily="2" charset="-122"/>
              <a:ea typeface="黑体" pitchFamily="2" charset="-122"/>
              <a:sym typeface="宋体" pitchFamily="2" charset="-122"/>
            </a:endParaRPr>
          </a:p>
          <a:p>
            <a:pPr defTabSz="914400" eaLnBrk="0" hangingPunct="0">
              <a:lnSpc>
                <a:spcPct val="120000"/>
              </a:lnSpc>
            </a:pP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6</a:t>
            </a:r>
            <a:r>
              <a:rPr lang="zh-CN" altLang="en-US" sz="2000" b="1">
                <a:solidFill>
                  <a:srgbClr val="0033CC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）主观条件：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列宁积极进行革命实践与理论探索</a:t>
            </a:r>
            <a:endParaRPr lang="zh-CN" altLang="en-US" sz="2000" b="1"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内容占位符 2"/>
          <p:cNvSpPr>
            <a:spLocks noGrp="1"/>
          </p:cNvSpPr>
          <p:nvPr/>
        </p:nvSpPr>
        <p:spPr>
          <a:xfrm>
            <a:off x="1724025" y="4639310"/>
            <a:ext cx="6835775" cy="68643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marL="228600" indent="-228600">
              <a:spcBef>
                <a:spcPts val="1000"/>
              </a:spcBef>
              <a:buFont typeface="Wingdings" panose="05000000000000000000" charset="0"/>
              <a:buChar char="u"/>
            </a:pPr>
            <a:r>
              <a:rPr lang="en-US" altLang="zh-CN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1903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年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</a:t>
            </a:r>
            <a:r>
              <a:rPr lang="zh-CN" altLang="zh-CN" b="1">
                <a:solidFill>
                  <a:srgbClr val="0033CC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布尔什维克党的建立及其思想体系的产生</a:t>
            </a:r>
            <a:r>
              <a:rPr lang="zh-CN" altLang="zh-CN" b="1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，</a:t>
            </a:r>
            <a:r>
              <a:rPr lang="zh-CN" altLang="zh-CN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标志着列宁主义的诞生。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81213" y="3994468"/>
            <a:ext cx="1839912" cy="398780"/>
          </a:xfrm>
          <a:prstGeom prst="rect">
            <a:avLst/>
          </a:prstGeom>
          <a:solidFill>
            <a:srgbClr val="FFC000"/>
          </a:solidFill>
          <a:ln w="158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20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0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、形成标志</a:t>
            </a:r>
            <a:endParaRPr lang="zh-CN" altLang="en-US" sz="2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9222" name="组合 1"/>
          <p:cNvGrpSpPr/>
          <p:nvPr/>
        </p:nvGrpSpPr>
        <p:grpSpPr>
          <a:xfrm>
            <a:off x="8791575" y="2984500"/>
            <a:ext cx="1865313" cy="3594100"/>
            <a:chOff x="11446" y="4700"/>
            <a:chExt cx="2936" cy="5660"/>
          </a:xfrm>
        </p:grpSpPr>
        <p:pic>
          <p:nvPicPr>
            <p:cNvPr id="9223" name="内容占位符 76817" descr="C:/Documents and Settings/Administrator/桌面/第5课/http:/www.1-123.com/1zhenzhi/IMAGES/413.jpg"/>
            <p:cNvPicPr>
              <a:picLocks noGrp="1" noChangeAspect="1"/>
            </p:cNvPicPr>
            <p:nvPr/>
          </p:nvPicPr>
          <p:blipFill>
            <a:blip r:embed="rId3" r:link="rId2"/>
            <a:stretch>
              <a:fillRect/>
            </a:stretch>
          </p:blipFill>
          <p:spPr>
            <a:xfrm>
              <a:off x="11550" y="4700"/>
              <a:ext cx="2727" cy="318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5" name="Picture 2" descr="C:\Users\Administrator\Desktop\无标题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46" y="7680"/>
              <a:ext cx="2936" cy="2680"/>
            </a:xfrm>
            <a:prstGeom prst="rect">
              <a:avLst/>
            </a:prstGeom>
            <a:noFill/>
            <a:ln w="9525">
              <a:noFill/>
            </a:ln>
            <a:effectLst>
              <a:glow>
                <a:srgbClr val="FFFF00">
                  <a:alpha val="42000"/>
                </a:srgbClr>
              </a:glow>
            </a:effec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2580" y="185420"/>
            <a:ext cx="3404235" cy="5708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/>
              <a:t>二月革命</a:t>
            </a:r>
            <a:endParaRPr lang="zh-CN" altLang="en-US" sz="3600"/>
          </a:p>
        </p:txBody>
      </p:sp>
      <p:sp>
        <p:nvSpPr>
          <p:cNvPr id="3" name="矩形 2"/>
          <p:cNvSpPr/>
          <p:nvPr/>
        </p:nvSpPr>
        <p:spPr>
          <a:xfrm>
            <a:off x="7820025" y="156845"/>
            <a:ext cx="3404235" cy="5708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/>
              <a:t>十月革命</a:t>
            </a:r>
            <a:endParaRPr lang="zh-CN" altLang="en-US" sz="3600"/>
          </a:p>
        </p:txBody>
      </p:sp>
      <p:sp>
        <p:nvSpPr>
          <p:cNvPr id="4" name="矩形 3"/>
          <p:cNvSpPr/>
          <p:nvPr/>
        </p:nvSpPr>
        <p:spPr>
          <a:xfrm>
            <a:off x="322580" y="1459865"/>
            <a:ext cx="3404235" cy="1501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>
                <a:solidFill>
                  <a:schemeClr val="tx1"/>
                </a:solidFill>
              </a:rPr>
              <a:t>封建沙皇</a:t>
            </a:r>
            <a:endParaRPr lang="zh-CN" altLang="en-US" sz="480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705" y="4239895"/>
            <a:ext cx="1816735" cy="1501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/>
              <a:t>资产阶级</a:t>
            </a:r>
            <a:endParaRPr lang="zh-CN" altLang="en-US" sz="4800"/>
          </a:p>
        </p:txBody>
      </p:sp>
      <p:sp>
        <p:nvSpPr>
          <p:cNvPr id="6" name="矩形 5"/>
          <p:cNvSpPr/>
          <p:nvPr/>
        </p:nvSpPr>
        <p:spPr>
          <a:xfrm>
            <a:off x="1996440" y="4239895"/>
            <a:ext cx="1816735" cy="1501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/>
              <a:t>无产阶级</a:t>
            </a:r>
            <a:endParaRPr lang="zh-CN" altLang="en-US" sz="4800"/>
          </a:p>
        </p:txBody>
      </p:sp>
      <p:sp>
        <p:nvSpPr>
          <p:cNvPr id="7" name="椭圆 6"/>
          <p:cNvSpPr/>
          <p:nvPr/>
        </p:nvSpPr>
        <p:spPr>
          <a:xfrm>
            <a:off x="1596390" y="3154045"/>
            <a:ext cx="855980" cy="89344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/>
              <a:t>vs</a:t>
            </a:r>
            <a:endParaRPr lang="en-US" altLang="zh-CN" sz="3200"/>
          </a:p>
        </p:txBody>
      </p:sp>
      <p:sp>
        <p:nvSpPr>
          <p:cNvPr id="8" name="矩形 7"/>
          <p:cNvSpPr/>
          <p:nvPr/>
        </p:nvSpPr>
        <p:spPr>
          <a:xfrm>
            <a:off x="4845050" y="1288415"/>
            <a:ext cx="1816735" cy="1501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资产阶级临时政府</a:t>
            </a:r>
            <a:endParaRPr lang="zh-CN" altLang="en-US" sz="2800"/>
          </a:p>
        </p:txBody>
      </p:sp>
      <p:sp>
        <p:nvSpPr>
          <p:cNvPr id="9" name="矩形 8"/>
          <p:cNvSpPr/>
          <p:nvPr/>
        </p:nvSpPr>
        <p:spPr>
          <a:xfrm>
            <a:off x="4845050" y="4116070"/>
            <a:ext cx="1816735" cy="1501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无产阶级</a:t>
            </a:r>
            <a:endParaRPr lang="zh-CN" altLang="en-US" sz="3200"/>
          </a:p>
          <a:p>
            <a:pPr algn="ctr"/>
            <a:r>
              <a:rPr lang="zh-CN" altLang="en-US" sz="2000"/>
              <a:t>工兵代表苏维埃</a:t>
            </a:r>
            <a:endParaRPr lang="zh-CN" altLang="en-US" sz="2000"/>
          </a:p>
        </p:txBody>
      </p:sp>
      <p:sp>
        <p:nvSpPr>
          <p:cNvPr id="10" name="右箭头 9"/>
          <p:cNvSpPr/>
          <p:nvPr/>
        </p:nvSpPr>
        <p:spPr>
          <a:xfrm>
            <a:off x="3957955" y="603885"/>
            <a:ext cx="647700" cy="542988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6826250" y="756285"/>
            <a:ext cx="647700" cy="542988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682355" y="1374140"/>
            <a:ext cx="1567815" cy="13296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资产阶级临时政府</a:t>
            </a:r>
            <a:endParaRPr lang="zh-CN" altLang="en-US" sz="2800"/>
          </a:p>
        </p:txBody>
      </p:sp>
      <p:sp>
        <p:nvSpPr>
          <p:cNvPr id="13" name="矩形 12"/>
          <p:cNvSpPr/>
          <p:nvPr/>
        </p:nvSpPr>
        <p:spPr>
          <a:xfrm>
            <a:off x="8613775" y="4116070"/>
            <a:ext cx="1816735" cy="1501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无产阶级</a:t>
            </a:r>
            <a:endParaRPr lang="zh-CN" altLang="en-US" sz="3200"/>
          </a:p>
          <a:p>
            <a:pPr algn="ctr"/>
            <a:r>
              <a:rPr lang="zh-CN" altLang="en-US" sz="2000"/>
              <a:t>工兵代表苏维埃</a:t>
            </a:r>
            <a:endParaRPr lang="zh-CN" altLang="en-US" sz="2000"/>
          </a:p>
        </p:txBody>
      </p:sp>
      <p:sp>
        <p:nvSpPr>
          <p:cNvPr id="14" name="椭圆 13"/>
          <p:cNvSpPr/>
          <p:nvPr/>
        </p:nvSpPr>
        <p:spPr>
          <a:xfrm>
            <a:off x="9093835" y="3154045"/>
            <a:ext cx="855980" cy="89344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/>
              <a:t>vs</a:t>
            </a:r>
            <a:endParaRPr lang="en-US" altLang="zh-CN" sz="3200"/>
          </a:p>
        </p:txBody>
      </p:sp>
      <p:sp>
        <p:nvSpPr>
          <p:cNvPr id="15" name="矩形 14"/>
          <p:cNvSpPr/>
          <p:nvPr/>
        </p:nvSpPr>
        <p:spPr>
          <a:xfrm>
            <a:off x="179705" y="5920105"/>
            <a:ext cx="3688080" cy="8705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/>
              <a:t>资产阶级革命</a:t>
            </a:r>
            <a:endParaRPr lang="zh-CN" altLang="en-US" sz="4400"/>
          </a:p>
        </p:txBody>
      </p:sp>
      <p:sp>
        <p:nvSpPr>
          <p:cNvPr id="16" name="矩形 15"/>
          <p:cNvSpPr/>
          <p:nvPr/>
        </p:nvSpPr>
        <p:spPr>
          <a:xfrm>
            <a:off x="7677785" y="5920105"/>
            <a:ext cx="3688080" cy="87058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/>
              <a:t>无产阶级革命</a:t>
            </a:r>
            <a:endParaRPr lang="zh-CN" altLang="en-US" sz="4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3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" name="图片 1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583541"/>
            <a:ext cx="4186880" cy="1406570"/>
          </a:xfrm>
          <a:prstGeom prst="rect">
            <a:avLst/>
          </a:prstGeom>
        </p:spPr>
      </p:pic>
      <p:sp>
        <p:nvSpPr>
          <p:cNvPr id="21506" name="文本框 2"/>
          <p:cNvSpPr txBox="1"/>
          <p:nvPr>
            <p:custDataLst>
              <p:tags r:id="rId5"/>
            </p:custDataLst>
          </p:nvPr>
        </p:nvSpPr>
        <p:spPr>
          <a:xfrm>
            <a:off x="1717675" y="1066800"/>
            <a:ext cx="2730500" cy="439738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Arial"/>
                <a:ea typeface="宋体" panose="02010600030101010101" pitchFamily="2" charset="-122"/>
                <a:sym typeface="Calibri" panose="020f0502020204030204" pitchFamily="34" charset="0"/>
              </a:rPr>
              <a:t>十月革命现曙光</a:t>
            </a:r>
            <a:endParaRPr lang="zh-CN" altLang="en-US" sz="2400" b="1">
              <a:solidFill>
                <a:srgbClr val="FF0000"/>
              </a:solidFill>
              <a:latin typeface="Arial"/>
              <a:ea typeface="宋体" pitchFamily="2" charset="-122"/>
              <a:sym typeface="Calibri" pitchFamily="34" charset="0"/>
            </a:endParaRPr>
          </a:p>
        </p:txBody>
      </p:sp>
      <p:sp>
        <p:nvSpPr>
          <p:cNvPr id="21507" name="文本占位符 19458"/>
          <p:cNvSpPr>
            <a:spLocks noGrp="1"/>
          </p:cNvSpPr>
          <p:nvPr/>
        </p:nvSpPr>
        <p:spPr>
          <a:xfrm>
            <a:off x="1641475" y="1882775"/>
            <a:ext cx="1838325" cy="2590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ts val="2400"/>
              </a:spcBef>
              <a:buChar char="•"/>
            </a:pPr>
            <a:r>
              <a:rPr lang="zh-CN" altLang="en-US" sz="21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时间：</a:t>
            </a:r>
            <a:endParaRPr lang="zh-CN" altLang="en-US" sz="2100" b="1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zh-CN" altLang="en-US" sz="21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领导者：</a:t>
            </a:r>
            <a:endParaRPr lang="zh-CN" altLang="en-US" sz="21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zh-CN" altLang="en-US" sz="21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政党：</a:t>
            </a:r>
            <a:endParaRPr lang="zh-CN" altLang="en-US" sz="21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zh-CN" altLang="en-US" sz="21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地点：</a:t>
            </a:r>
            <a:endParaRPr lang="zh-CN" altLang="en-US" sz="21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har char="•"/>
            </a:pPr>
            <a:r>
              <a:rPr lang="zh-CN" altLang="en-US" sz="21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结果：</a:t>
            </a:r>
            <a:endParaRPr lang="zh-CN" altLang="en-US" sz="21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17813" y="1882775"/>
            <a:ext cx="3532187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n-US" altLang="zh-CN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1917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日（俄历</a:t>
            </a:r>
            <a:r>
              <a:rPr lang="en-US" altLang="zh-CN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月）</a:t>
            </a:r>
            <a:endParaRPr lang="zh-CN" altLang="en-US" b="1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3163888" y="2251075"/>
            <a:ext cx="9080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列宁</a:t>
            </a:r>
            <a:endParaRPr lang="zh-CN" altLang="en-US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19462"/>
          <p:cNvSpPr txBox="1"/>
          <p:nvPr/>
        </p:nvSpPr>
        <p:spPr>
          <a:xfrm>
            <a:off x="2817813" y="2619375"/>
            <a:ext cx="1801812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布尔什维克党</a:t>
            </a:r>
            <a:endParaRPr lang="zh-CN" altLang="en-US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64" name="文本框 19463"/>
          <p:cNvSpPr txBox="1"/>
          <p:nvPr/>
        </p:nvSpPr>
        <p:spPr>
          <a:xfrm>
            <a:off x="2871788" y="3073400"/>
            <a:ext cx="16954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彼得格勒</a:t>
            </a:r>
            <a:endParaRPr lang="zh-CN" altLang="en-US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2832100" y="3460750"/>
            <a:ext cx="2484438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推翻了资产阶级临时政府，建立苏维埃政府</a:t>
            </a:r>
            <a:endParaRPr lang="zh-CN" altLang="en-US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8436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6775" y="1997075"/>
            <a:ext cx="2716213" cy="3340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15362" descr="SHIYUEQIYI"/>
          <p:cNvPicPr>
            <a:picLocks noChangeAspect="1"/>
          </p:cNvPicPr>
          <p:nvPr/>
        </p:nvPicPr>
        <p:blipFill>
          <a:blip r:embed="rId7"/>
          <a:srcRect l="1755" t="966" r="2846" b="1292"/>
          <a:stretch>
            <a:fillRect/>
          </a:stretch>
        </p:blipFill>
        <p:spPr>
          <a:xfrm>
            <a:off x="5788025" y="1882775"/>
            <a:ext cx="4760913" cy="3730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椭圆 7"/>
          <p:cNvSpPr/>
          <p:nvPr/>
        </p:nvSpPr>
        <p:spPr>
          <a:xfrm>
            <a:off x="9491663" y="4005263"/>
            <a:ext cx="881063" cy="517525"/>
          </a:xfrm>
          <a:prstGeom prst="ellipse">
            <a:avLst/>
          </a:prstGeom>
          <a:noFill/>
          <a:ln w="666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00" strike="noStrike" noProof="1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920038" y="4332288"/>
            <a:ext cx="881063" cy="517525"/>
          </a:xfrm>
          <a:prstGeom prst="ellipse">
            <a:avLst/>
          </a:prstGeom>
          <a:noFill/>
          <a:ln w="666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00" strike="noStrike" noProof="1">
              <a:solidFill>
                <a:prstClr val="white"/>
              </a:solidFill>
            </a:endParaRPr>
          </a:p>
        </p:txBody>
      </p:sp>
      <p:sp>
        <p:nvSpPr>
          <p:cNvPr id="12" name="流程图: 可选过程 11"/>
          <p:cNvSpPr/>
          <p:nvPr/>
        </p:nvSpPr>
        <p:spPr>
          <a:xfrm>
            <a:off x="2020888" y="4725988"/>
            <a:ext cx="3527425" cy="887413"/>
          </a:xfrm>
          <a:prstGeom prst="flowChartAlternateProcess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zh-CN" altLang="en-US" sz="2400" b="1" i="0" u="none" strike="noStrike" kern="1200" cap="none" spc="0" normalizeH="0" baseline="0" noProof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宣告了世界上第一个社会主义国家的诞生。</a:t>
            </a:r>
            <a:endParaRPr kumimoji="0" lang="zh-CN" altLang="en-US" sz="2400" b="1" i="0" u="none" strike="noStrike" kern="1200" cap="none" spc="0" normalizeH="0" baseline="0" noProof="1">
              <a:solidFill>
                <a:schemeClr val="tx1"/>
              </a:solidFill>
              <a:latin typeface="黑体" pitchFamily="2" charset="-122"/>
              <a:ea typeface="黑体" pitchFamily="2" charset="-122"/>
              <a:cs typeface="+mn-cs"/>
              <a:sym typeface="+mn-ea"/>
            </a:endParaRPr>
          </a:p>
        </p:txBody>
      </p:sp>
      <p:sp>
        <p:nvSpPr>
          <p:cNvPr id="15" name="Rectangle 15"/>
          <p:cNvSpPr/>
          <p:nvPr/>
        </p:nvSpPr>
        <p:spPr>
          <a:xfrm>
            <a:off x="1916113" y="4106863"/>
            <a:ext cx="340106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b="1">
                <a:latin typeface="宋体" panose="02010600030101010101" pitchFamily="2" charset="-122"/>
                <a:ea typeface="宋体" panose="02010600030101010101" pitchFamily="2" charset="-122"/>
              </a:rPr>
              <a:t>性质：</a:t>
            </a: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无产阶级社会主义革命。</a:t>
            </a:r>
            <a:endParaRPr lang="zh-CN" altLang="en-US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8"/>
    </p:custDataLst>
  </p:cSld>
  <p:clrMapOvr>
    <a:masterClrMapping/>
  </p:clrMapOvr>
  <p:transition advTm="2308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461" grpId="0"/>
      <p:bldP spid="5" grpId="1"/>
      <p:bldP spid="19464" grpId="0"/>
      <p:bldP spid="19462" grpId="0"/>
      <p:bldP spid="8" grpId="0"/>
      <p:bldP spid="9" grpId="0"/>
      <p:bldP spid="12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938530" y="907415"/>
            <a:ext cx="2610485" cy="12458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/>
              <a:t>巴黎公社</a:t>
            </a:r>
            <a:endParaRPr lang="zh-CN" altLang="en-US" sz="4400"/>
          </a:p>
        </p:txBody>
      </p:sp>
      <p:sp>
        <p:nvSpPr>
          <p:cNvPr id="3" name="矩形 2"/>
          <p:cNvSpPr/>
          <p:nvPr/>
        </p:nvSpPr>
        <p:spPr>
          <a:xfrm>
            <a:off x="938530" y="3931285"/>
            <a:ext cx="2610485" cy="12458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/>
              <a:t>十月革命</a:t>
            </a:r>
            <a:endParaRPr lang="zh-CN" altLang="en-US" sz="4400"/>
          </a:p>
        </p:txBody>
      </p:sp>
      <p:sp>
        <p:nvSpPr>
          <p:cNvPr id="4" name="矩形 3"/>
          <p:cNvSpPr/>
          <p:nvPr/>
        </p:nvSpPr>
        <p:spPr>
          <a:xfrm>
            <a:off x="4251325" y="1065530"/>
            <a:ext cx="7040245" cy="8007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/>
              <a:t>理论</a:t>
            </a:r>
            <a:r>
              <a:rPr lang="en-US" altLang="zh-CN" sz="4800"/>
              <a:t>→</a:t>
            </a:r>
            <a:r>
              <a:rPr lang="zh-CN" altLang="en-US" sz="4800"/>
              <a:t>实践</a:t>
            </a:r>
            <a:endParaRPr lang="zh-CN" altLang="en-US" sz="4800"/>
          </a:p>
        </p:txBody>
      </p:sp>
      <p:sp>
        <p:nvSpPr>
          <p:cNvPr id="5" name="矩形 4"/>
          <p:cNvSpPr/>
          <p:nvPr/>
        </p:nvSpPr>
        <p:spPr>
          <a:xfrm>
            <a:off x="4251325" y="4154170"/>
            <a:ext cx="7040245" cy="8007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/>
              <a:t>理想</a:t>
            </a:r>
            <a:r>
              <a:rPr lang="en-US" altLang="zh-CN" sz="4800"/>
              <a:t>→</a:t>
            </a:r>
            <a:r>
              <a:rPr lang="zh-CN" altLang="en-US" sz="4800"/>
              <a:t>现实</a:t>
            </a:r>
            <a:endParaRPr lang="zh-CN" altLang="en-US" sz="4800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82930" y="1598930"/>
            <a:ext cx="1581785" cy="1641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/>
              <a:t>私有制</a:t>
            </a:r>
            <a:endParaRPr lang="zh-CN" altLang="en-US" sz="3600"/>
          </a:p>
        </p:txBody>
      </p:sp>
      <p:sp>
        <p:nvSpPr>
          <p:cNvPr id="3" name="矩形 2"/>
          <p:cNvSpPr/>
          <p:nvPr/>
        </p:nvSpPr>
        <p:spPr>
          <a:xfrm>
            <a:off x="9954895" y="1598930"/>
            <a:ext cx="1581785" cy="1641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/>
              <a:t>公有制</a:t>
            </a:r>
            <a:endParaRPr lang="zh-CN" altLang="en-US" sz="3600"/>
          </a:p>
        </p:txBody>
      </p:sp>
      <p:sp>
        <p:nvSpPr>
          <p:cNvPr id="4" name="右箭头 3"/>
          <p:cNvSpPr/>
          <p:nvPr/>
        </p:nvSpPr>
        <p:spPr>
          <a:xfrm>
            <a:off x="1997710" y="3240405"/>
            <a:ext cx="8197215" cy="2768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上箭头标注 4"/>
          <p:cNvSpPr/>
          <p:nvPr/>
        </p:nvSpPr>
        <p:spPr>
          <a:xfrm>
            <a:off x="5351780" y="3467735"/>
            <a:ext cx="2047240" cy="1828800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社会主义初级阶段</a:t>
            </a:r>
            <a:endParaRPr lang="zh-CN" altLang="en-US" sz="3200"/>
          </a:p>
        </p:txBody>
      </p:sp>
      <p:sp>
        <p:nvSpPr>
          <p:cNvPr id="6" name="矩形 5"/>
          <p:cNvSpPr/>
          <p:nvPr/>
        </p:nvSpPr>
        <p:spPr>
          <a:xfrm>
            <a:off x="5902325" y="3240405"/>
            <a:ext cx="177800" cy="22733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上箭头标注 6"/>
          <p:cNvSpPr/>
          <p:nvPr/>
        </p:nvSpPr>
        <p:spPr>
          <a:xfrm>
            <a:off x="8797925" y="3467735"/>
            <a:ext cx="2738755" cy="2471420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社会主义</a:t>
            </a:r>
            <a:endParaRPr lang="zh-CN" altLang="en-US" sz="3200"/>
          </a:p>
          <a:p>
            <a:pPr algn="ctr"/>
            <a:r>
              <a:rPr lang="zh-CN" altLang="en-US" sz="3200"/>
              <a:t>高级阶段</a:t>
            </a:r>
            <a:endParaRPr lang="zh-CN" altLang="en-US" sz="3200"/>
          </a:p>
          <a:p>
            <a:pPr algn="ctr"/>
            <a:r>
              <a:rPr lang="zh-CN" altLang="en-US" sz="3200"/>
              <a:t>（共产主义）</a:t>
            </a:r>
            <a:endParaRPr lang="zh-CN" altLang="en-US" sz="3200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81050" y="333375"/>
            <a:ext cx="10855960" cy="1483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/>
              <a:t>高度集中的政治经济体制（斯大林模式）</a:t>
            </a:r>
            <a:endParaRPr lang="zh-CN" altLang="en-US" sz="4400" b="1"/>
          </a:p>
        </p:txBody>
      </p:sp>
      <p:sp>
        <p:nvSpPr>
          <p:cNvPr id="3" name="左大括号 2"/>
          <p:cNvSpPr/>
          <p:nvPr/>
        </p:nvSpPr>
        <p:spPr>
          <a:xfrm rot="5400000">
            <a:off x="5236210" y="-127000"/>
            <a:ext cx="1719580" cy="560641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29055" y="3536315"/>
            <a:ext cx="4014470" cy="2501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/>
              <a:t>政治体制</a:t>
            </a:r>
            <a:endParaRPr lang="zh-CN" altLang="en-US" sz="6000"/>
          </a:p>
          <a:p>
            <a:pPr algn="ctr"/>
            <a:r>
              <a:rPr lang="zh-CN" altLang="en-US" sz="6000"/>
              <a:t>高度集权</a:t>
            </a:r>
            <a:endParaRPr lang="zh-CN" altLang="en-US" sz="6000"/>
          </a:p>
        </p:txBody>
      </p:sp>
      <p:sp>
        <p:nvSpPr>
          <p:cNvPr id="6" name="矩形 5"/>
          <p:cNvSpPr/>
          <p:nvPr/>
        </p:nvSpPr>
        <p:spPr>
          <a:xfrm>
            <a:off x="7117080" y="3536315"/>
            <a:ext cx="4014470" cy="2501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/>
              <a:t>经济体制</a:t>
            </a:r>
            <a:endParaRPr lang="zh-CN" altLang="en-US" sz="6000"/>
          </a:p>
          <a:p>
            <a:pPr algn="ctr"/>
            <a:r>
              <a:rPr lang="zh-CN" altLang="en-US" sz="4800"/>
              <a:t>国家</a:t>
            </a:r>
            <a:r>
              <a:rPr lang="zh-CN" altLang="en-US" sz="4800" u="sng"/>
              <a:t>控制</a:t>
            </a:r>
            <a:r>
              <a:rPr lang="zh-CN" altLang="en-US" sz="4800"/>
              <a:t>经济</a:t>
            </a:r>
            <a:endParaRPr lang="zh-CN" altLang="en-US" sz="4800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08585" y="866775"/>
            <a:ext cx="7181215" cy="8115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/>
              <a:t>1</a:t>
            </a:r>
            <a:r>
              <a:rPr lang="zh-CN" altLang="en-US" sz="6000"/>
              <a:t>、二月革命</a:t>
            </a:r>
            <a:r>
              <a:rPr lang="en-US" altLang="zh-CN" sz="6000"/>
              <a:t>1917.3</a:t>
            </a:r>
            <a:endParaRPr lang="en-US" altLang="zh-CN" sz="6000"/>
          </a:p>
        </p:txBody>
      </p:sp>
      <p:sp>
        <p:nvSpPr>
          <p:cNvPr id="2" name="矩形 1"/>
          <p:cNvSpPr/>
          <p:nvPr/>
        </p:nvSpPr>
        <p:spPr>
          <a:xfrm>
            <a:off x="108585" y="1744980"/>
            <a:ext cx="7614285" cy="8115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/>
              <a:t>2</a:t>
            </a:r>
            <a:r>
              <a:rPr lang="zh-CN" altLang="en-US" sz="6000"/>
              <a:t>、十月革命</a:t>
            </a:r>
            <a:r>
              <a:rPr lang="en-US" altLang="zh-CN" sz="6000"/>
              <a:t>1917.10</a:t>
            </a:r>
            <a:endParaRPr lang="en-US" altLang="zh-CN" sz="6000"/>
          </a:p>
        </p:txBody>
      </p:sp>
      <p:sp>
        <p:nvSpPr>
          <p:cNvPr id="3" name="矩形 2"/>
          <p:cNvSpPr/>
          <p:nvPr/>
        </p:nvSpPr>
        <p:spPr>
          <a:xfrm>
            <a:off x="108585" y="2645410"/>
            <a:ext cx="10005060" cy="8115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/>
              <a:t>3</a:t>
            </a:r>
            <a:r>
              <a:rPr lang="zh-CN" altLang="en-US" sz="6000"/>
              <a:t>、三年国内战争</a:t>
            </a:r>
            <a:r>
              <a:rPr lang="en-US" altLang="zh-CN" sz="6000"/>
              <a:t>1918-1921</a:t>
            </a:r>
            <a:endParaRPr lang="en-US" altLang="zh-CN" sz="6000"/>
          </a:p>
        </p:txBody>
      </p:sp>
      <p:sp>
        <p:nvSpPr>
          <p:cNvPr id="5" name="矩形 4"/>
          <p:cNvSpPr/>
          <p:nvPr/>
        </p:nvSpPr>
        <p:spPr>
          <a:xfrm>
            <a:off x="108585" y="3556635"/>
            <a:ext cx="9273540" cy="8115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/>
              <a:t>4</a:t>
            </a:r>
            <a:r>
              <a:rPr lang="zh-CN" altLang="en-US" sz="6000"/>
              <a:t>、新经济政策</a:t>
            </a:r>
            <a:r>
              <a:rPr lang="en-US" altLang="zh-CN" sz="6000"/>
              <a:t>1921-1928</a:t>
            </a:r>
            <a:endParaRPr lang="en-US" altLang="zh-CN" sz="6000"/>
          </a:p>
        </p:txBody>
      </p:sp>
      <p:sp>
        <p:nvSpPr>
          <p:cNvPr id="6" name="矩形 5"/>
          <p:cNvSpPr/>
          <p:nvPr/>
        </p:nvSpPr>
        <p:spPr>
          <a:xfrm>
            <a:off x="108585" y="4495165"/>
            <a:ext cx="10005695" cy="8115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/>
              <a:t>5</a:t>
            </a:r>
            <a:r>
              <a:rPr lang="zh-CN" altLang="en-US" sz="6000"/>
              <a:t>、两个五年计划</a:t>
            </a:r>
            <a:r>
              <a:rPr lang="en-US" altLang="zh-CN" sz="6000"/>
              <a:t>1928-1937</a:t>
            </a:r>
            <a:endParaRPr lang="en-US" altLang="zh-CN" sz="6000"/>
          </a:p>
        </p:txBody>
      </p:sp>
      <p:pic>
        <p:nvPicPr>
          <p:cNvPr id="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934700" y="11277600"/>
            <a:ext cx="330200" cy="355600"/>
          </a:xfrm>
          <a:prstGeom prst="cube">
            <a:avLst/>
          </a:prstGeom>
        </p:spPr>
      </p:pic>
    </p:spTree>
    <p:custDataLst>
      <p:tags r:id="rId3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15"/>
  <p:tag name="KSO_WM_UNIT_ID" val="custom20187315_13*i*10"/>
  <p:tag name="KSO_WM_UNIT_INDEX" val="10"/>
  <p:tag name="KSO_WM_UNIT_TYPE" val="i"/>
</p:tagLst>
</file>

<file path=ppt/tags/tag6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15"/>
  <p:tag name="KSO_WM_UNIT_CLEAR" val="0"/>
  <p:tag name="KSO_WM_UNIT_COMPATIBLE" val="0"/>
  <p:tag name="KSO_WM_UNIT_HIGHLIGHT" val="0"/>
  <p:tag name="KSO_WM_UNIT_ID" val="custom20187315_13*a*1"/>
  <p:tag name="KSO_WM_UNIT_INDEX" val="1"/>
  <p:tag name="KSO_WM_UNIT_ISCONTENTSTITLE" val="0"/>
  <p:tag name="KSO_WM_UNIT_LAYERLEVEL" val="1"/>
  <p:tag name="KSO_WM_UNIT_PRESET_TEXT" val="修改相关主题"/>
  <p:tag name="KSO_WM_UNIT_TYPE" val="a"/>
  <p:tag name="KSO_WM_UNIT_VALUE" val="8"/>
</p:tagLst>
</file>

<file path=ppt/tags/tag67.xml><?xml version="1.0" encoding="utf-8"?>
<p:tagLst xmlns:p="http://schemas.openxmlformats.org/presentationml/2006/main">
  <p:tag name="KSO_WM_BEAUTIFY_FLAG" val="#wm#"/>
  <p:tag name="KSO_WM_SLIDE_MODEL_TYPE" val="timeline"/>
  <p:tag name="KSO_WM_TEMPLATE_CATEGORY" val="custom"/>
  <p:tag name="KSO_WM_TEMPLATE_INDEX" val="20184553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86</Paragraphs>
  <Slides>10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22">
      <vt:lpstr>Arial</vt:lpstr>
      <vt:lpstr>微软雅黑</vt:lpstr>
      <vt:lpstr>Wingdings</vt:lpstr>
      <vt:lpstr>等线 Light</vt:lpstr>
      <vt:lpstr>等线</vt:lpstr>
      <vt:lpstr>Calibri</vt:lpstr>
      <vt:lpstr>Calibri Light</vt:lpstr>
      <vt:lpstr>楷体</vt:lpstr>
      <vt:lpstr>宋体</vt:lpstr>
      <vt:lpstr>黑体</vt:lpstr>
      <vt:lpstr>微软雅黑 Light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刘子轩</cp:lastModifiedBy>
  <cp:revision>162</cp:revision>
  <dcterms:created xsi:type="dcterms:W3CDTF">2019-06-19T02:08:00Z</dcterms:created>
  <dcterms:modified xsi:type="dcterms:W3CDTF">2020-07-21T06:09:08Z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2052-11.1.0.9584</vt:lpwstr>
  </property>
</Properties>
</file>