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sldIdLst>
    <p:sldId id="256" r:id="rId4"/>
    <p:sldId id="606" r:id="rId5"/>
    <p:sldId id="612" r:id="rId6"/>
    <p:sldId id="613" r:id="rId7"/>
    <p:sldId id="608" r:id="rId8"/>
    <p:sldId id="609" r:id="rId9"/>
    <p:sldId id="610" r:id="rId10"/>
    <p:sldId id="614" r:id="rId11"/>
    <p:sldId id="615" r:id="rId12"/>
    <p:sldId id="611" r:id="rId13"/>
    <p:sldId id="503" r:id="rId14"/>
    <p:sldId id="616" r:id="rId15"/>
    <p:sldId id="617" r:id="rId16"/>
    <p:sldId id="618" r:id="rId17"/>
    <p:sldId id="619" r:id="rId18"/>
    <p:sldId id="620" r:id="rId19"/>
    <p:sldId id="331" r:id="rId20"/>
  </p:sldIdLst>
  <p:sldSz cx="12192000" cy="6858000"/>
  <p:notesSz cx="6858000" cy="9144000"/>
  <p:custDataLst>
    <p:tags r:id="rId2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4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tags" Target="tags/tag3.xml" /><Relationship Id="rId22" Type="http://schemas.openxmlformats.org/officeDocument/2006/relationships/presProps" Target="presProps.xml" /><Relationship Id="rId23" Type="http://schemas.openxmlformats.org/officeDocument/2006/relationships/viewProps" Target="viewProps.xml" /><Relationship Id="rId24" Type="http://schemas.openxmlformats.org/officeDocument/2006/relationships/theme" Target="theme/theme1.xml" /><Relationship Id="rId25"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3.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72F78C-572A-42AC-86E1-3FB9881675EF}"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45476A-CB02-45EA-B466-32A10B32F042}"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有些国家，掉了队</a:t>
            </a:r>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345476A-CB02-45EA-B466-32A10B32F042}" type="slidenum">
              <a:rPr lang="zh-CN" altLang="en-US" smtClean="0"/>
              <a:t>15</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image" Target="../media/image5.png" /><Relationship Id="rId5" Type="http://schemas.openxmlformats.org/officeDocument/2006/relationships/image" Target="../media/image6.png" /><Relationship Id="rId6"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nvGrpSpPr>
      <p:grpSpPr>
        <a:xfrm>
          <a:off x="0" y="0"/>
          <a:ext cx="0" cy="0"/>
        </a:xfrm>
      </p:grpSpPr>
      <p:pic>
        <p:nvPicPr>
          <p:cNvPr id="7" name="图片 6"/>
          <p:cNvPicPr>
            <a:picLocks noChangeAspect="1"/>
          </p:cNvPicPr>
          <p:nvPr userDrawn="1"/>
        </p:nvPicPr>
        <p:blipFill>
          <a:blip r:embed="rId1"/>
          <a:srcRect l="28724" t="18060" r="18351" b="23731"/>
          <a:stretch>
            <a:fillRect/>
          </a:stretch>
        </p:blipFill>
        <p:spPr>
          <a:xfrm>
            <a:off x="1453852" y="299156"/>
            <a:ext cx="1518036" cy="1072214"/>
          </a:xfrm>
          <a:prstGeom prst="rect">
            <a:avLst/>
          </a:prstGeom>
        </p:spPr>
      </p:pic>
      <p:pic>
        <p:nvPicPr>
          <p:cNvPr id="8" name="图片 7"/>
          <p:cNvPicPr>
            <a:picLocks noChangeAspect="1"/>
          </p:cNvPicPr>
          <p:nvPr userDrawn="1"/>
        </p:nvPicPr>
        <p:blipFill>
          <a:blip r:embed="rId1">
            <a:duotone>
              <a:prstClr val="black"/>
              <a:srgbClr val="5F7797">
                <a:tint val="45000"/>
                <a:satMod val="400000"/>
              </a:srgbClr>
            </a:duotone>
          </a:blip>
          <a:srcRect l="28724" t="18060" r="18351" b="23731"/>
          <a:stretch>
            <a:fillRect/>
          </a:stretch>
        </p:blipFill>
        <p:spPr>
          <a:xfrm>
            <a:off x="1453852" y="1722574"/>
            <a:ext cx="1518036" cy="1072214"/>
          </a:xfrm>
          <a:prstGeom prst="rect">
            <a:avLst/>
          </a:prstGeom>
        </p:spPr>
      </p:pic>
      <p:pic>
        <p:nvPicPr>
          <p:cNvPr id="9" name="图片 8"/>
          <p:cNvPicPr>
            <a:picLocks noChangeAspect="1"/>
          </p:cNvPicPr>
          <p:nvPr userDrawn="1"/>
        </p:nvPicPr>
        <p:blipFill>
          <a:blip r:embed="rId2"/>
          <a:srcRect l="50251" t="5608" r="17874" b="13760"/>
          <a:stretch>
            <a:fillRect/>
          </a:stretch>
        </p:blipFill>
        <p:spPr>
          <a:xfrm>
            <a:off x="1453852" y="3145992"/>
            <a:ext cx="1518036" cy="1260743"/>
          </a:xfrm>
          <a:prstGeom prst="rect">
            <a:avLst/>
          </a:prstGeom>
        </p:spPr>
      </p:pic>
      <p:grpSp>
        <p:nvGrpSpPr>
          <p:cNvPr id="10" name="组合 9"/>
          <p:cNvGrpSpPr/>
          <p:nvPr userDrawn="1"/>
        </p:nvGrpSpPr>
        <p:grpSpPr>
          <a:xfrm>
            <a:off x="4924376" y="1508197"/>
            <a:ext cx="4554108" cy="1072215"/>
            <a:chOff x="4924376" y="1508196"/>
            <a:chExt cx="4554108" cy="1072215"/>
          </a:xfrm>
        </p:grpSpPr>
        <p:pic>
          <p:nvPicPr>
            <p:cNvPr id="11" name="图片 10"/>
            <p:cNvPicPr>
              <a:picLocks noChangeAspect="1"/>
            </p:cNvPicPr>
            <p:nvPr/>
          </p:nvPicPr>
          <p:blipFill>
            <a:blip r:embed="rId1"/>
            <a:srcRect l="28724" t="18060" r="18351" b="23731"/>
            <a:stretch>
              <a:fillRect/>
            </a:stretch>
          </p:blipFill>
          <p:spPr>
            <a:xfrm>
              <a:off x="6442412" y="1508196"/>
              <a:ext cx="1518036" cy="1072214"/>
            </a:xfrm>
            <a:prstGeom prst="rect">
              <a:avLst/>
            </a:prstGeom>
          </p:spPr>
        </p:pic>
        <p:pic>
          <p:nvPicPr>
            <p:cNvPr id="12" name="图片 11"/>
            <p:cNvPicPr>
              <a:picLocks noChangeAspect="1"/>
            </p:cNvPicPr>
            <p:nvPr/>
          </p:nvPicPr>
          <p:blipFill>
            <a:blip r:embed="rId1">
              <a:duotone>
                <a:prstClr val="black"/>
                <a:srgbClr val="5F7797">
                  <a:tint val="45000"/>
                  <a:satMod val="400000"/>
                </a:srgbClr>
              </a:duotone>
            </a:blip>
            <a:srcRect l="28724" t="18060" r="18351" b="23731"/>
            <a:stretch>
              <a:fillRect/>
            </a:stretch>
          </p:blipFill>
          <p:spPr>
            <a:xfrm>
              <a:off x="4924376" y="1508196"/>
              <a:ext cx="1518036" cy="1072214"/>
            </a:xfrm>
            <a:prstGeom prst="rect">
              <a:avLst/>
            </a:prstGeom>
          </p:spPr>
        </p:pic>
        <p:pic>
          <p:nvPicPr>
            <p:cNvPr id="13" name="图片 12"/>
            <p:cNvPicPr>
              <a:picLocks noChangeAspect="1"/>
            </p:cNvPicPr>
            <p:nvPr/>
          </p:nvPicPr>
          <p:blipFill>
            <a:blip r:embed="rId2"/>
            <a:srcRect l="50251" t="5608" r="17874" b="13760"/>
            <a:stretch>
              <a:fillRect/>
            </a:stretch>
          </p:blipFill>
          <p:spPr>
            <a:xfrm>
              <a:off x="7960448" y="1508197"/>
              <a:ext cx="1518036" cy="1072214"/>
            </a:xfrm>
            <a:prstGeom prst="rect">
              <a:avLst/>
            </a:prstGeom>
          </p:spPr>
        </p:pic>
      </p:grpSp>
      <p:pic>
        <p:nvPicPr>
          <p:cNvPr id="14" name="图片 13"/>
          <p:cNvPicPr>
            <a:picLocks noChangeAspect="1"/>
          </p:cNvPicPr>
          <p:nvPr userDrawn="1"/>
        </p:nvPicPr>
        <p:blipFill>
          <a:blip r:embed="rId3"/>
          <a:stretch>
            <a:fillRect/>
          </a:stretch>
        </p:blipFill>
        <p:spPr>
          <a:xfrm>
            <a:off x="4997506" y="3145992"/>
            <a:ext cx="4554107" cy="1072989"/>
          </a:xfrm>
          <a:prstGeom prst="rect">
            <a:avLst/>
          </a:prstGeom>
        </p:spPr>
      </p:pic>
      <p:grpSp>
        <p:nvGrpSpPr>
          <p:cNvPr id="15" name="组合 14"/>
          <p:cNvGrpSpPr/>
          <p:nvPr userDrawn="1"/>
        </p:nvGrpSpPr>
        <p:grpSpPr>
          <a:xfrm>
            <a:off x="309213" y="4757937"/>
            <a:ext cx="4500808" cy="1787168"/>
            <a:chOff x="416789" y="5339623"/>
            <a:chExt cx="4500808" cy="1787168"/>
          </a:xfrm>
          <a:solidFill>
            <a:schemeClr val="accent1"/>
          </a:solidFill>
        </p:grpSpPr>
        <p:sp>
          <p:nvSpPr>
            <p:cNvPr id="16" name="Freeform 271"/>
            <p:cNvSpPr/>
            <p:nvPr/>
          </p:nvSpPr>
          <p:spPr bwMode="auto">
            <a:xfrm>
              <a:off x="416789" y="5339623"/>
              <a:ext cx="4043608" cy="1329968"/>
            </a:xfrm>
            <a:custGeom>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800"/>
            </a:p>
          </p:txBody>
        </p:sp>
        <p:sp>
          <p:nvSpPr>
            <p:cNvPr id="17" name="Freeform 271"/>
            <p:cNvSpPr/>
            <p:nvPr/>
          </p:nvSpPr>
          <p:spPr bwMode="auto">
            <a:xfrm>
              <a:off x="569189" y="5492023"/>
              <a:ext cx="4043608" cy="1329968"/>
            </a:xfrm>
            <a:custGeom>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800"/>
            </a:p>
          </p:txBody>
        </p:sp>
        <p:sp>
          <p:nvSpPr>
            <p:cNvPr id="18" name="Freeform 271"/>
            <p:cNvSpPr/>
            <p:nvPr/>
          </p:nvSpPr>
          <p:spPr bwMode="auto">
            <a:xfrm>
              <a:off x="721589" y="5644423"/>
              <a:ext cx="4043608" cy="1329968"/>
            </a:xfrm>
            <a:custGeom>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800"/>
            </a:p>
          </p:txBody>
        </p:sp>
        <p:sp>
          <p:nvSpPr>
            <p:cNvPr id="19" name="Freeform 271"/>
            <p:cNvSpPr/>
            <p:nvPr/>
          </p:nvSpPr>
          <p:spPr bwMode="auto">
            <a:xfrm>
              <a:off x="873989" y="5796823"/>
              <a:ext cx="4043608" cy="1329968"/>
            </a:xfrm>
            <a:custGeom>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800"/>
            </a:p>
          </p:txBody>
        </p:sp>
      </p:grpSp>
      <p:pic>
        <p:nvPicPr>
          <p:cNvPr id="20" name="图片 19"/>
          <p:cNvPicPr>
            <a:picLocks noChangeAspect="1"/>
          </p:cNvPicPr>
          <p:nvPr userDrawn="1"/>
        </p:nvPicPr>
        <p:blipFill>
          <a:blip r:embed="rId4"/>
          <a:srcRect l="40886" t="7385" r="27768" b="10142"/>
          <a:stretch>
            <a:fillRect/>
          </a:stretch>
        </p:blipFill>
        <p:spPr>
          <a:xfrm>
            <a:off x="5248325" y="4838721"/>
            <a:ext cx="1412240" cy="1473200"/>
          </a:xfrm>
          <a:prstGeom prst="rect">
            <a:avLst/>
          </a:prstGeom>
        </p:spPr>
      </p:pic>
      <p:pic>
        <p:nvPicPr>
          <p:cNvPr id="21" name="图片 20"/>
          <p:cNvPicPr>
            <a:picLocks noChangeAspect="1"/>
          </p:cNvPicPr>
          <p:nvPr userDrawn="1"/>
        </p:nvPicPr>
        <p:blipFill>
          <a:blip r:embed="rId5"/>
          <a:srcRect l="35909" t="8184" r="27558" b="12755"/>
          <a:stretch>
            <a:fillRect/>
          </a:stretch>
        </p:blipFill>
        <p:spPr>
          <a:xfrm>
            <a:off x="6969779" y="4819965"/>
            <a:ext cx="1645920" cy="1412241"/>
          </a:xfrm>
          <a:prstGeom prst="rect">
            <a:avLst/>
          </a:prstGeom>
        </p:spPr>
      </p:pic>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1"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0965" indent="0">
              <a:buNone/>
              <a:defRPr sz="1600">
                <a:solidFill>
                  <a:schemeClr val="tx1">
                    <a:tint val="75000"/>
                  </a:schemeClr>
                </a:solidFill>
              </a:defRPr>
            </a:lvl4pPr>
            <a:lvl5pPr marL="1828165" indent="0">
              <a:buNone/>
              <a:defRPr sz="1600">
                <a:solidFill>
                  <a:schemeClr val="tx1">
                    <a:tint val="75000"/>
                  </a:schemeClr>
                </a:solidFill>
              </a:defRPr>
            </a:lvl5pPr>
            <a:lvl6pPr marL="2285365" indent="0">
              <a:buNone/>
              <a:defRPr sz="1600">
                <a:solidFill>
                  <a:schemeClr val="tx1">
                    <a:tint val="75000"/>
                  </a:schemeClr>
                </a:solidFill>
              </a:defRPr>
            </a:lvl6pPr>
            <a:lvl7pPr marL="2742565" indent="0">
              <a:buNone/>
              <a:defRPr sz="1600">
                <a:solidFill>
                  <a:schemeClr val="tx1">
                    <a:tint val="75000"/>
                  </a:schemeClr>
                </a:solidFill>
              </a:defRPr>
            </a:lvl7pPr>
            <a:lvl8pPr marL="3199130" indent="0">
              <a:buNone/>
              <a:defRPr sz="1600">
                <a:solidFill>
                  <a:schemeClr val="tx1">
                    <a:tint val="75000"/>
                  </a:schemeClr>
                </a:solidFill>
              </a:defRPr>
            </a:lvl8pPr>
            <a:lvl9pPr marL="365633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C499B917-A8F2-4D81-9DA6-3C9311A049E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FB5F99-307A-4CC9-9B88-2F1B7C30AC13}"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C499B917-A8F2-4D81-9DA6-3C9311A049E6}"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9FB5F99-307A-4CC9-9B88-2F1B7C30AC13}"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9"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130" indent="0">
              <a:buNone/>
              <a:defRPr sz="1600" b="1"/>
            </a:lvl8pPr>
            <a:lvl9pPr marL="365633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130" indent="0">
              <a:buNone/>
              <a:defRPr sz="1600" b="1"/>
            </a:lvl8pPr>
            <a:lvl9pPr marL="365633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1"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C499B917-A8F2-4D81-9DA6-3C9311A049E6}"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9FB5F99-307A-4CC9-9B88-2F1B7C30AC13}"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C499B917-A8F2-4D81-9DA6-3C9311A049E6}"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9FB5F99-307A-4CC9-9B88-2F1B7C30AC13}"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499B917-A8F2-4D81-9DA6-3C9311A049E6}"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9FB5F99-307A-4CC9-9B88-2F1B7C30AC13}"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9" y="457201"/>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839789" y="2057400"/>
            <a:ext cx="3932237" cy="3811588"/>
          </a:xfrm>
        </p:spPr>
        <p:txBody>
          <a:bodyPr/>
          <a:lstStyle>
            <a:lvl1pPr marL="0" indent="0">
              <a:buNone/>
              <a:defRPr sz="16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C499B917-A8F2-4D81-9DA6-3C9311A049E6}"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9FB5F99-307A-4CC9-9B88-2F1B7C30AC13}"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9" y="457201"/>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6"/>
            <a:ext cx="6172200" cy="4873625"/>
          </a:xfrm>
        </p:spPr>
        <p:txBody>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9130" indent="0">
              <a:buNone/>
              <a:defRPr sz="2000"/>
            </a:lvl8pPr>
            <a:lvl9pPr marL="3656330" indent="0">
              <a:buNone/>
              <a:defRPr sz="2000"/>
            </a:lvl9pPr>
          </a:lstStyle>
          <a:p>
            <a:endParaRPr lang="zh-CN" altLang="en-US"/>
          </a:p>
        </p:txBody>
      </p:sp>
      <p:sp>
        <p:nvSpPr>
          <p:cNvPr id="4" name="文本占位符 3"/>
          <p:cNvSpPr>
            <a:spLocks noGrp="1"/>
          </p:cNvSpPr>
          <p:nvPr>
            <p:ph type="body" sz="half" idx="2"/>
          </p:nvPr>
        </p:nvSpPr>
        <p:spPr>
          <a:xfrm>
            <a:off x="839789" y="2057400"/>
            <a:ext cx="3932237" cy="3811588"/>
          </a:xfrm>
        </p:spPr>
        <p:txBody>
          <a:bodyPr/>
          <a:lstStyle>
            <a:lvl1pPr marL="0" indent="0">
              <a:buNone/>
              <a:defRPr sz="16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C499B917-A8F2-4D81-9DA6-3C9311A049E6}"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9FB5F99-307A-4CC9-9B88-2F1B7C30AC13}"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499B917-A8F2-4D81-9DA6-3C9311A049E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FB5F99-307A-4CC9-9B88-2F1B7C30AC13}"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499B917-A8F2-4D81-9DA6-3C9311A049E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FB5F99-307A-4CC9-9B88-2F1B7C30AC13}"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仅标题">
    <p:spTree>
      <p:nvGrpSpPr>
        <p:cNvPr id="1" name=""/>
        <p:cNvGrpSpPr/>
        <p:nvPr/>
      </p:nvGrpSpPr>
      <p:grpSpPr>
        <a:xfrm>
          <a:off x="0" y="0"/>
          <a:ext cx="0" cy="0"/>
        </a:xfrm>
      </p:grpSpPr>
      <p:grpSp>
        <p:nvGrpSpPr>
          <p:cNvPr id="15" name="Group 14"/>
          <p:cNvGrpSpPr/>
          <p:nvPr/>
        </p:nvGrpSpPr>
        <p:grpSpPr>
          <a:xfrm>
            <a:off x="11264457" y="675577"/>
            <a:ext cx="484632" cy="471563"/>
            <a:chOff x="3303354" y="2367094"/>
            <a:chExt cx="484632" cy="471563"/>
          </a:xfrm>
        </p:grpSpPr>
        <p:sp>
          <p:nvSpPr>
            <p:cNvPr id="13" name="Pentagon 12"/>
            <p:cNvSpPr/>
            <p:nvPr/>
          </p:nvSpPr>
          <p:spPr>
            <a:xfrm rot="5400000">
              <a:off x="3336545" y="2387216"/>
              <a:ext cx="418250" cy="484632"/>
            </a:xfrm>
            <a:prstGeom prst="homePlate">
              <a:avLst>
                <a:gd name="adj" fmla="val 2554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14" name="Rectangle 13"/>
            <p:cNvSpPr/>
            <p:nvPr/>
          </p:nvSpPr>
          <p:spPr>
            <a:xfrm>
              <a:off x="3303354" y="2367094"/>
              <a:ext cx="484632" cy="106624"/>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grpSp>
      <p:sp>
        <p:nvSpPr>
          <p:cNvPr id="5" name="Slide Number Placeholder 4"/>
          <p:cNvSpPr>
            <a:spLocks noGrp="1"/>
          </p:cNvSpPr>
          <p:nvPr>
            <p:ph type="sldNum" sz="quarter" idx="12"/>
          </p:nvPr>
        </p:nvSpPr>
        <p:spPr>
          <a:xfrm>
            <a:off x="11235883" y="675577"/>
            <a:ext cx="556069" cy="471563"/>
          </a:xfrm>
          <a:prstGeom prst="rect">
            <a:avLst/>
          </a:prstGeom>
        </p:spPr>
        <p:txBody>
          <a:bodyPr/>
          <a:lstStyle>
            <a:lvl1pPr algn="ctr">
              <a:defRPr sz="1800">
                <a:solidFill>
                  <a:schemeClr val="bg1"/>
                </a:solidFill>
              </a:defRPr>
            </a:lvl1pPr>
          </a:lstStyle>
          <a:p>
            <a:fld id="{5DE872C3-2ED1-43FB-B3C4-BA6F078D7CD3}" type="slidenum">
              <a:rPr lang="en-US" smtClean="0"/>
              <a:t/>
            </a:fld>
            <a:endParaRPr lang="en-US"/>
          </a:p>
        </p:txBody>
      </p:sp>
      <p:grpSp>
        <p:nvGrpSpPr>
          <p:cNvPr id="3" name="Group 2"/>
          <p:cNvGrpSpPr/>
          <p:nvPr/>
        </p:nvGrpSpPr>
        <p:grpSpPr>
          <a:xfrm>
            <a:off x="1" y="6725539"/>
            <a:ext cx="12192000" cy="132463"/>
            <a:chOff x="0" y="6725537"/>
            <a:chExt cx="12192000" cy="132463"/>
          </a:xfrm>
        </p:grpSpPr>
        <p:sp>
          <p:nvSpPr>
            <p:cNvPr id="7" name="Rectangle 6"/>
            <p:cNvSpPr/>
            <p:nvPr/>
          </p:nvSpPr>
          <p:spPr>
            <a:xfrm>
              <a:off x="0" y="6725538"/>
              <a:ext cx="2418460" cy="1324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8" name="Rectangle 7"/>
            <p:cNvSpPr/>
            <p:nvPr/>
          </p:nvSpPr>
          <p:spPr>
            <a:xfrm>
              <a:off x="4836919" y="6725537"/>
              <a:ext cx="2596813" cy="1324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9" name="Rectangle 8"/>
            <p:cNvSpPr/>
            <p:nvPr/>
          </p:nvSpPr>
          <p:spPr>
            <a:xfrm>
              <a:off x="9773540" y="6725537"/>
              <a:ext cx="2418460" cy="132463"/>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10" name="Rectangle 9"/>
            <p:cNvSpPr/>
            <p:nvPr/>
          </p:nvSpPr>
          <p:spPr>
            <a:xfrm>
              <a:off x="7355080" y="6725537"/>
              <a:ext cx="2418460" cy="13246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11" name="Rectangle 10"/>
            <p:cNvSpPr/>
            <p:nvPr/>
          </p:nvSpPr>
          <p:spPr>
            <a:xfrm>
              <a:off x="2418460" y="6725538"/>
              <a:ext cx="2418460" cy="1324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grpSp>
      <p:sp>
        <p:nvSpPr>
          <p:cNvPr id="4" name="文本框 3"/>
          <p:cNvSpPr txBox="1"/>
          <p:nvPr userDrawn="1"/>
        </p:nvSpPr>
        <p:spPr>
          <a:xfrm>
            <a:off x="800100" y="620185"/>
            <a:ext cx="7363968" cy="584775"/>
          </a:xfrm>
          <a:prstGeom prst="rect">
            <a:avLst/>
          </a:prstGeom>
          <a:noFill/>
        </p:spPr>
        <p:txBody>
          <a:bodyPr wrap="square" rtlCol="0">
            <a:spAutoFit/>
          </a:bodyPr>
          <a:lstStyle/>
          <a:p>
            <a:r>
              <a:rPr kumimoji="0" lang="zh-CN" altLang="en-US" sz="3200" b="0" i="0" u="none" strike="noStrike" kern="1200" cap="none" spc="0" normalizeH="0" baseline="0" noProof="0">
                <a:ln>
                  <a:noFill/>
                </a:ln>
                <a:solidFill>
                  <a:schemeClr val="accent5"/>
                </a:solidFill>
                <a:effectLst/>
                <a:uLnTx/>
                <a:uFillTx/>
                <a:latin typeface="+mn-lt"/>
                <a:ea typeface="冬青黑体简体中文 W6"/>
                <a:cs typeface="+mj-cs"/>
              </a:rPr>
              <a:t>商务扁平多彩信息图表设计</a:t>
            </a:r>
            <a:endParaRPr lang="zh-CN" altLang="en-US" sz="1400">
              <a:solidFill>
                <a:schemeClr val="accent5"/>
              </a:solidFill>
            </a:endParaRPr>
          </a:p>
        </p:txBody>
      </p:sp>
      <p:sp>
        <p:nvSpPr>
          <p:cNvPr id="2" name="矩形 1"/>
          <p:cNvSpPr/>
          <p:nvPr userDrawn="1"/>
        </p:nvSpPr>
        <p:spPr>
          <a:xfrm>
            <a:off x="-969706" y="-9281652"/>
            <a:ext cx="969707" cy="96970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 name="矩形 15"/>
          <p:cNvSpPr/>
          <p:nvPr userDrawn="1"/>
        </p:nvSpPr>
        <p:spPr>
          <a:xfrm>
            <a:off x="12192001" y="-9281652"/>
            <a:ext cx="969707" cy="96970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7" name="矩形 16"/>
          <p:cNvSpPr/>
          <p:nvPr userDrawn="1"/>
        </p:nvSpPr>
        <p:spPr>
          <a:xfrm>
            <a:off x="-969706" y="14849977"/>
            <a:ext cx="969707" cy="9697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矩形 17"/>
          <p:cNvSpPr/>
          <p:nvPr userDrawn="1"/>
        </p:nvSpPr>
        <p:spPr>
          <a:xfrm>
            <a:off x="12192001" y="14849977"/>
            <a:ext cx="969707" cy="96970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Date Placeholder 3"/>
          <p:cNvSpPr>
            <a:spLocks noGrp="1"/>
          </p:cNvSpPr>
          <p:nvPr>
            <p:ph type="dt" sz="half" idx="10"/>
          </p:nvPr>
        </p:nvSpPr>
        <p:spPr/>
        <p:txBody>
          <a:bodyPr/>
          <a:lstStyle>
            <a:lvl1pPr>
              <a:defRPr/>
            </a:lvl1pPr>
          </a:lstStyle>
          <a:p>
            <a:pPr>
              <a:defRPr/>
            </a:pPr>
            <a:fld id="{8EC2D15A-666A-47B5-93BB-0EAFCF33611E}" type="datetime1">
              <a:rPr lang="zh-CN" altLang="en-US"/>
              <a:t/>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CA9ED913-C655-4883-B9A5-14F958ED9474}" type="slidenum">
              <a:rPr lang="zh-CN" altLang="en-US"/>
              <a:t/>
            </a:fld>
            <a:endParaRPr lang="en-US" altLang="zh-CN"/>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1385FC9F-C977-412F-B190-582DD5E1012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9F4B5E-FBEC-4EA7-8E78-B66C8FDD5205}"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自定义版式">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slideLayout" Target="../slideLayouts/slideLayout24.xml" /><Relationship Id="rId14" Type="http://schemas.openxmlformats.org/officeDocument/2006/relationships/slideLayout" Target="../slideLayouts/slideLayout25.xml" /><Relationship Id="rId15" Type="http://schemas.openxmlformats.org/officeDocument/2006/relationships/slideLayout" Target="../slideLayouts/slideLayout26.xml" /><Relationship Id="rId16" Type="http://schemas.openxmlformats.org/officeDocument/2006/relationships/image" Target="../media/image1.png" /><Relationship Id="rId17"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0">
          <a:blip r:embed="rId12"/>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85FC9F-C977-412F-B190-582DD5E10129}"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9F4B5E-FBEC-4EA7-8E78-B66C8FDD5205}"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0">
          <a:blip r:embed="rId16"/>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1"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1"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99B917-A8F2-4D81-9DA6-3C9311A049E6}" type="datetimeFigureOut">
              <a:rPr lang="zh-CN" altLang="en-US" smtClean="0"/>
              <a:t/>
            </a:fld>
            <a:endParaRPr lang="zh-CN" altLang="en-US"/>
          </a:p>
        </p:txBody>
      </p:sp>
      <p:sp>
        <p:nvSpPr>
          <p:cNvPr id="5" name="页脚占位符 4"/>
          <p:cNvSpPr>
            <a:spLocks noGrp="1"/>
          </p:cNvSpPr>
          <p:nvPr>
            <p:ph type="ftr" sz="quarter" idx="3"/>
          </p:nvPr>
        </p:nvSpPr>
        <p:spPr>
          <a:xfrm>
            <a:off x="4038601"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FB5F99-307A-4CC9-9B88-2F1B7C30AC13}"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365"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599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773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493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0965"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130" algn="l" defTabSz="914400" rtl="0" eaLnBrk="1" latinLnBrk="0" hangingPunct="1">
        <a:defRPr sz="1800" kern="1200">
          <a:solidFill>
            <a:schemeClr val="tx1"/>
          </a:solidFill>
          <a:latin typeface="+mn-lt"/>
          <a:ea typeface="+mn-ea"/>
          <a:cs typeface="+mn-cs"/>
        </a:defRPr>
      </a:lvl8pPr>
      <a:lvl9pPr marL="365633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jpeg" /><Relationship Id="rId3" Type="http://schemas.openxmlformats.org/officeDocument/2006/relationships/image" Target="../media/image8.jpeg" /><Relationship Id="rId4" Type="http://schemas.openxmlformats.org/officeDocument/2006/relationships/image" Target="../media/image9.jpeg" /><Relationship Id="rId5" Type="http://schemas.openxmlformats.org/officeDocument/2006/relationships/tags" Target="../tags/tag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 Id="rId3" Type="http://schemas.openxmlformats.org/officeDocument/2006/relationships/image" Target="../media/image12.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oleObject" Target="../embeddings/oleObject1.bin" TargetMode="Internal" /><Relationship Id="rId3" Type="http://schemas.openxmlformats.org/officeDocument/2006/relationships/image" Target="../media/image13.emf" /><Relationship Id="rId4" Type="http://schemas.openxmlformats.org/officeDocument/2006/relationships/image" Target="../media/image14.jpeg" /><Relationship Id="rId5" Type="http://schemas.openxmlformats.org/officeDocument/2006/relationships/vmlDrawing" Target="../drawings/vmlDrawing1.v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jpeg" /><Relationship Id="rId3" Type="http://schemas.openxmlformats.org/officeDocument/2006/relationships/image" Target="../media/image16.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17.jpeg" /><Relationship Id="rId3" Type="http://schemas.openxmlformats.org/officeDocument/2006/relationships/image" Target="../media/image18.jpeg" /><Relationship Id="rId4" Type="http://schemas.openxmlformats.org/officeDocument/2006/relationships/tags" Target="../tags/tag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19.png" /><Relationship Id="rId3" Type="http://schemas.openxmlformats.org/officeDocument/2006/relationships/image" Target="../media/image20.jpeg" /><Relationship Id="rId4" Type="http://schemas.openxmlformats.org/officeDocument/2006/relationships/image" Target="../media/image21.jpeg" /><Relationship Id="rId5" Type="http://schemas.openxmlformats.org/officeDocument/2006/relationships/image" Target="../media/image22.png" /><Relationship Id="rId6" Type="http://schemas.openxmlformats.org/officeDocument/2006/relationships/image" Target="../media/image23.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24.png" /><Relationship Id="rId3" Type="http://schemas.openxmlformats.org/officeDocument/2006/relationships/image" Target="../media/image25.png" /><Relationship Id="rId4" Type="http://schemas.openxmlformats.org/officeDocument/2006/relationships/image" Target="../media/image26.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27.jpeg" /><Relationship Id="rId3" Type="http://schemas.openxmlformats.org/officeDocument/2006/relationships/image" Target="../media/image28.jpeg" /><Relationship Id="rId4" Type="http://schemas.openxmlformats.org/officeDocument/2006/relationships/image" Target="../media/image29.png" /><Relationship Id="rId5" Type="http://schemas.openxmlformats.org/officeDocument/2006/relationships/image" Target="../media/image30.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31.png" /><Relationship Id="rId3" Type="http://schemas.openxmlformats.org/officeDocument/2006/relationships/image" Target="../media/image32.jpeg" /><Relationship Id="rId4" Type="http://schemas.openxmlformats.org/officeDocument/2006/relationships/image" Target="../media/image33.png" /><Relationship Id="rId5" Type="http://schemas.openxmlformats.org/officeDocument/2006/relationships/image" Target="../media/image34.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notesSlide" Target="../notesSlides/notesSlide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35.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36.png" /><Relationship Id="rId3" Type="http://schemas.openxmlformats.org/officeDocument/2006/relationships/image" Target="../media/image37.png" /><Relationship Id="rId4" Type="http://schemas.microsoft.com/office/2007/relationships/hdphoto" Target="../media/image38.wdp" /><Relationship Id="rId5" Type="http://schemas.openxmlformats.org/officeDocument/2006/relationships/image" Target="../media/image39.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40.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notesSlide" Target="../notesSlides/notesSlide2.xml" /><Relationship Id="rId3" Type="http://schemas.openxmlformats.org/officeDocument/2006/relationships/image" Target="../media/image41.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4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397760"/>
            <a:ext cx="4043680" cy="2306320"/>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3681" y="2397760"/>
            <a:ext cx="4114799" cy="2306320"/>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8480" y="2397760"/>
            <a:ext cx="4033520" cy="2306320"/>
          </a:xfrm>
          <a:prstGeom prst="rect">
            <a:avLst/>
          </a:prstGeom>
        </p:spPr>
      </p:pic>
      <p:sp>
        <p:nvSpPr>
          <p:cNvPr id="9" name="文本框 8"/>
          <p:cNvSpPr txBox="1"/>
          <p:nvPr/>
        </p:nvSpPr>
        <p:spPr>
          <a:xfrm>
            <a:off x="148534" y="0"/>
            <a:ext cx="7039106" cy="523220"/>
          </a:xfrm>
          <a:prstGeom prst="rect">
            <a:avLst/>
          </a:prstGeom>
        </p:spPr>
        <p:txBody>
          <a:bodyPr wrap="none">
            <a:spAutoFit/>
          </a:bodyPr>
          <a:lstStyle>
            <a:defPPr>
              <a:defRPr lang="zh-CN"/>
            </a:defPPr>
            <a:lvl1pPr>
              <a:defRPr sz="2800" b="1">
                <a:latin typeface="仿宋" panose="02010609060101010101" pitchFamily="49" charset="-122"/>
                <a:ea typeface="仿宋" panose="02010609060101010101" pitchFamily="49" charset="-122"/>
              </a:defRPr>
            </a:lvl1pPr>
            <a:lvl2pPr>
              <a:defRPr/>
            </a:lvl2pPr>
            <a:lvl3pPr>
              <a:defRPr/>
            </a:lvl3pPr>
            <a:lvl4pPr>
              <a:defRPr/>
            </a:lvl4pPr>
            <a:lvl5pPr>
              <a:defRPr/>
            </a:lvl5pPr>
            <a:lvl6pPr>
              <a:defRPr/>
            </a:lvl6pPr>
            <a:lvl7pPr>
              <a:defRPr/>
            </a:lvl7pPr>
            <a:lvl8pPr>
              <a:defRPr/>
            </a:lvl8pPr>
            <a:lvl9pPr>
              <a:defRPr/>
            </a:lvl9pPr>
          </a:lstStyle>
          <a:p>
            <a:r>
              <a:rPr lang="zh-CN" altLang="en-US"/>
              <a:t>第九单元  当代世界发展的特点与主要趋势</a:t>
            </a:r>
            <a:endParaRPr lang="zh-CN" altLang="en-US"/>
          </a:p>
        </p:txBody>
      </p:sp>
      <p:cxnSp>
        <p:nvCxnSpPr>
          <p:cNvPr id="10" name="直接连接符 9"/>
          <p:cNvCxnSpPr/>
          <p:nvPr/>
        </p:nvCxnSpPr>
        <p:spPr>
          <a:xfrm>
            <a:off x="-40640" y="568208"/>
            <a:ext cx="7410893"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Rectangle 3"/>
          <p:cNvSpPr txBox="1">
            <a:spLocks noChangeArrowheads="1"/>
          </p:cNvSpPr>
          <p:nvPr/>
        </p:nvSpPr>
        <p:spPr bwMode="auto">
          <a:xfrm>
            <a:off x="259080" y="4865052"/>
            <a:ext cx="11673840" cy="1806264"/>
          </a:xfrm>
          <a:prstGeom prst="rect">
            <a:avLst/>
          </a:prstGeom>
          <a:noFill/>
          <a:ln>
            <a:solidFill>
              <a:srgbClr val="00B050"/>
            </a:solidFill>
          </a:ln>
        </p:spPr>
        <p:txBody>
          <a:bodyPr wrap="square" rtlCol="0">
            <a:spAutoFit/>
          </a:bodyPr>
          <a:lstStyle>
            <a:defPPr>
              <a:defRPr lang="zh-CN"/>
            </a:defPPr>
            <a:lvl1pPr algn="ctr">
              <a:lnSpc>
                <a:spcPct val="120000"/>
              </a:lnSpc>
              <a:defRPr sz="2400" b="1"/>
            </a:lvl1pPr>
            <a:lvl2pPr>
              <a:defRPr/>
            </a:lvl2pPr>
            <a:lvl3pPr>
              <a:defRPr/>
            </a:lvl3pPr>
            <a:lvl4pPr>
              <a:defRPr/>
            </a:lvl4pPr>
            <a:lvl5pPr>
              <a:defRPr/>
            </a:lvl5pPr>
            <a:lvl6pPr>
              <a:defRPr/>
            </a:lvl6pPr>
            <a:lvl7pPr>
              <a:defRPr/>
            </a:lvl7pPr>
            <a:lvl8pPr>
              <a:defRPr/>
            </a:lvl8pPr>
            <a:lvl9pPr>
              <a:defRPr/>
            </a:lvl9pPr>
          </a:lstStyle>
          <a:p>
            <a:pPr algn="l"/>
            <a:r>
              <a:rPr lang="en-US" altLang="zh-CN"/>
              <a:t>【</a:t>
            </a:r>
            <a:r>
              <a:rPr lang="zh-CN" altLang="en-US"/>
              <a:t>课程标准</a:t>
            </a:r>
            <a:r>
              <a:rPr lang="en-US" altLang="zh-CN"/>
              <a:t>】</a:t>
            </a:r>
            <a:endParaRPr lang="en-US" altLang="zh-CN"/>
          </a:p>
          <a:p>
            <a:pPr algn="l"/>
            <a:r>
              <a:rPr lang="zh-CN" altLang="en-US">
                <a:latin typeface="楷体" panose="02010609060101010101" pitchFamily="49" charset="-122"/>
                <a:ea typeface="楷体" panose="02010609060101010101" pitchFamily="49" charset="-122"/>
              </a:rPr>
              <a:t>    通过了解出现的全球性问题，认识人类社会面临的机遇与挑战，理解</a:t>
            </a:r>
            <a:r>
              <a:rPr lang="zh-CN" altLang="en-US">
                <a:solidFill>
                  <a:srgbClr val="FF0000"/>
                </a:solidFill>
                <a:latin typeface="楷体" panose="02010609060101010101" pitchFamily="49" charset="-122"/>
                <a:ea typeface="楷体" panose="02010609060101010101" pitchFamily="49" charset="-122"/>
              </a:rPr>
              <a:t>和平</a:t>
            </a:r>
            <a:r>
              <a:rPr lang="zh-CN" altLang="en-US">
                <a:latin typeface="楷体" panose="02010609060101010101" pitchFamily="49" charset="-122"/>
                <a:ea typeface="楷体" panose="02010609060101010101" pitchFamily="49" charset="-122"/>
              </a:rPr>
              <a:t>、</a:t>
            </a:r>
            <a:r>
              <a:rPr lang="zh-CN" altLang="en-US">
                <a:solidFill>
                  <a:srgbClr val="FF0000"/>
                </a:solidFill>
                <a:latin typeface="楷体" panose="02010609060101010101" pitchFamily="49" charset="-122"/>
                <a:ea typeface="楷体" panose="02010609060101010101" pitchFamily="49" charset="-122"/>
              </a:rPr>
              <a:t>发展</a:t>
            </a:r>
            <a:r>
              <a:rPr lang="zh-CN" altLang="en-US">
                <a:latin typeface="楷体" panose="02010609060101010101" pitchFamily="49" charset="-122"/>
                <a:ea typeface="楷体" panose="02010609060101010101" pitchFamily="49" charset="-122"/>
              </a:rPr>
              <a:t>、</a:t>
            </a:r>
            <a:r>
              <a:rPr lang="zh-CN" altLang="en-US">
                <a:solidFill>
                  <a:srgbClr val="FF0000"/>
                </a:solidFill>
                <a:latin typeface="楷体" panose="02010609060101010101" pitchFamily="49" charset="-122"/>
                <a:ea typeface="楷体" panose="02010609060101010101" pitchFamily="49" charset="-122"/>
              </a:rPr>
              <a:t>合作</a:t>
            </a:r>
            <a:r>
              <a:rPr lang="zh-CN" altLang="en-US">
                <a:latin typeface="楷体" panose="02010609060101010101" pitchFamily="49" charset="-122"/>
                <a:ea typeface="楷体" panose="02010609060101010101" pitchFamily="49" charset="-122"/>
              </a:rPr>
              <a:t>、</a:t>
            </a:r>
            <a:r>
              <a:rPr lang="zh-CN" altLang="en-US">
                <a:solidFill>
                  <a:srgbClr val="FF0000"/>
                </a:solidFill>
                <a:latin typeface="楷体" panose="02010609060101010101" pitchFamily="49" charset="-122"/>
                <a:ea typeface="楷体" panose="02010609060101010101" pitchFamily="49" charset="-122"/>
              </a:rPr>
              <a:t>共赢</a:t>
            </a:r>
            <a:r>
              <a:rPr lang="zh-CN" altLang="en-US">
                <a:latin typeface="楷体" panose="02010609060101010101" pitchFamily="49" charset="-122"/>
                <a:ea typeface="楷体" panose="02010609060101010101" pitchFamily="49" charset="-122"/>
              </a:rPr>
              <a:t>成为时代潮流；牢固</a:t>
            </a:r>
            <a:r>
              <a:rPr lang="zh-CN" altLang="en-US">
                <a:solidFill>
                  <a:srgbClr val="FF0000"/>
                </a:solidFill>
                <a:latin typeface="楷体" panose="02010609060101010101" pitchFamily="49" charset="-122"/>
                <a:ea typeface="楷体" panose="02010609060101010101" pitchFamily="49" charset="-122"/>
              </a:rPr>
              <a:t>树立构建人类命运共同体意识</a:t>
            </a:r>
            <a:r>
              <a:rPr lang="zh-CN" altLang="en-US">
                <a:latin typeface="楷体" panose="02010609060101010101" pitchFamily="49" charset="-122"/>
                <a:ea typeface="楷体" panose="02010609060101010101" pitchFamily="49" charset="-122"/>
              </a:rPr>
              <a:t>，共同担当，同舟共济，共促全球的和平与发展。</a:t>
            </a:r>
            <a:endParaRPr lang="zh-CN" altLang="en-US">
              <a:latin typeface="楷体" pitchFamily="49" charset="-122"/>
              <a:ea typeface="楷体" pitchFamily="49" charset="-122"/>
            </a:endParaRPr>
          </a:p>
        </p:txBody>
      </p:sp>
      <p:sp>
        <p:nvSpPr>
          <p:cNvPr id="12" name="标题 5"/>
          <p:cNvSpPr txBox="1"/>
          <p:nvPr>
            <p:custDataLst>
              <p:tags r:id="rId5"/>
            </p:custDataLst>
          </p:nvPr>
        </p:nvSpPr>
        <p:spPr>
          <a:xfrm>
            <a:off x="559379" y="971135"/>
            <a:ext cx="10852150" cy="8991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zh-CN" sz="4800" b="1">
                <a:solidFill>
                  <a:srgbClr val="FF0000"/>
                </a:solidFill>
                <a:latin typeface="黑体" panose="02010609060101010101" charset="-122"/>
                <a:ea typeface="黑体" panose="02010609060101010101" charset="-122"/>
              </a:rPr>
              <a:t>第</a:t>
            </a:r>
            <a:r>
              <a:rPr lang="en-US" altLang="zh-CN" sz="4800" b="1">
                <a:solidFill>
                  <a:srgbClr val="FF0000"/>
                </a:solidFill>
                <a:latin typeface="黑体" panose="02010609060101010101" charset="-122"/>
                <a:ea typeface="黑体" panose="02010609060101010101" charset="-122"/>
              </a:rPr>
              <a:t>23</a:t>
            </a:r>
            <a:r>
              <a:rPr lang="zh-CN" altLang="en-US" sz="4800" b="1">
                <a:solidFill>
                  <a:srgbClr val="FF0000"/>
                </a:solidFill>
                <a:latin typeface="黑体" panose="02010609060101010101" charset="-122"/>
                <a:ea typeface="黑体" panose="02010609060101010101" charset="-122"/>
              </a:rPr>
              <a:t>课  和平发展合作共赢的时代潮流</a:t>
            </a:r>
            <a:endParaRPr lang="en-US" altLang="zh-CN" sz="4800" b="1">
              <a:solidFill>
                <a:srgbClr val="FF0000"/>
              </a:solidFill>
              <a:latin typeface="黑体"/>
              <a:ea typeface="黑体"/>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5109091"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一、和平与发展的时代主题</a:t>
            </a:r>
            <a:endParaRPr kumimoji="0" lang="zh-CN" altLang="zh-CN" sz="3200" b="0" i="0" u="none" strike="noStrike" kern="0" cap="none" spc="0" normalizeH="0" baseline="0" noProof="0">
              <a:ln>
                <a:noFill/>
              </a:ln>
              <a:solidFill>
                <a:prstClr val="white"/>
              </a:solidFill>
              <a:effectLst/>
              <a:uLnTx/>
              <a:uFillTx/>
              <a:latin typeface="华文中宋" pitchFamily="2" charset="-122"/>
              <a:ea typeface="华文中宋" pitchFamily="2" charset="-122"/>
              <a:cs typeface="Times New Roman" panose="02020603050405020304" pitchFamily="18" charset="0"/>
            </a:endParaRPr>
          </a:p>
        </p:txBody>
      </p:sp>
      <p:sp>
        <p:nvSpPr>
          <p:cNvPr id="11" name="矩形 10"/>
          <p:cNvSpPr/>
          <p:nvPr/>
        </p:nvSpPr>
        <p:spPr>
          <a:xfrm>
            <a:off x="5109091" y="1182982"/>
            <a:ext cx="6096000" cy="3785652"/>
          </a:xfrm>
          <a:prstGeom prst="rect">
            <a:avLst/>
          </a:prstGeom>
          <a:ln w="19050">
            <a:solidFill>
              <a:schemeClr val="tx1"/>
            </a:solidFill>
          </a:ln>
        </p:spPr>
        <p:txBody>
          <a:bodyPr>
            <a:spAutoFit/>
          </a:bodyPr>
          <a:lstStyle/>
          <a:p>
            <a:pPr indent="457200"/>
            <a:r>
              <a:rPr lang="zh-CN" altLang="en-US" sz="2400">
                <a:latin typeface="楷体" panose="02010609060101010101" pitchFamily="49" charset="-122"/>
                <a:ea typeface="楷体" panose="02010609060101010101" pitchFamily="49" charset="-122"/>
                <a:cs typeface="方正粗黑宋简体" panose="02000000000000000000" pitchFamily="2" charset="-122"/>
              </a:rPr>
              <a:t>现在世界上真正大的问题，带全球性的战略问题，一个是</a:t>
            </a:r>
            <a:r>
              <a:rPr lang="zh-CN" altLang="en-US" sz="2400">
                <a:solidFill>
                  <a:srgbClr val="FF0000"/>
                </a:solidFill>
                <a:latin typeface="楷体" panose="02010609060101010101" pitchFamily="49" charset="-122"/>
                <a:ea typeface="楷体" panose="02010609060101010101" pitchFamily="49" charset="-122"/>
                <a:cs typeface="方正粗黑宋简体" panose="02000000000000000000" pitchFamily="2" charset="-122"/>
              </a:rPr>
              <a:t>和平</a:t>
            </a:r>
            <a:r>
              <a:rPr lang="zh-CN" altLang="en-US" sz="2400">
                <a:latin typeface="楷体" panose="02010609060101010101" pitchFamily="49" charset="-122"/>
                <a:ea typeface="楷体" panose="02010609060101010101" pitchFamily="49" charset="-122"/>
                <a:cs typeface="方正粗黑宋简体" panose="02000000000000000000" pitchFamily="2" charset="-122"/>
              </a:rPr>
              <a:t>问题，一个是经济问题或者说</a:t>
            </a:r>
            <a:r>
              <a:rPr lang="zh-CN" altLang="en-US" sz="2400">
                <a:solidFill>
                  <a:srgbClr val="FF0000"/>
                </a:solidFill>
                <a:latin typeface="楷体" panose="02010609060101010101" pitchFamily="49" charset="-122"/>
                <a:ea typeface="楷体" panose="02010609060101010101" pitchFamily="49" charset="-122"/>
                <a:cs typeface="方正粗黑宋简体" panose="02000000000000000000" pitchFamily="2" charset="-122"/>
              </a:rPr>
              <a:t>发展</a:t>
            </a:r>
            <a:r>
              <a:rPr lang="zh-CN" altLang="en-US" sz="2400">
                <a:latin typeface="楷体" panose="02010609060101010101" pitchFamily="49" charset="-122"/>
                <a:ea typeface="楷体" panose="02010609060101010101" pitchFamily="49" charset="-122"/>
                <a:cs typeface="方正粗黑宋简体" panose="02000000000000000000" pitchFamily="2" charset="-122"/>
              </a:rPr>
              <a:t>问题。和平问题是东西问题，发展问题是南北问题。概括起来，就是</a:t>
            </a:r>
            <a:r>
              <a:rPr lang="zh-CN" altLang="en-US" sz="2400">
                <a:solidFill>
                  <a:srgbClr val="000000"/>
                </a:solidFill>
                <a:latin typeface="楷体" panose="02010609060101010101" pitchFamily="49" charset="-122"/>
                <a:ea typeface="楷体" panose="02010609060101010101" pitchFamily="49" charset="-122"/>
                <a:cs typeface="方正粗黑宋简体" panose="02000000000000000000" pitchFamily="2" charset="-122"/>
              </a:rPr>
              <a:t>东西南北</a:t>
            </a:r>
            <a:r>
              <a:rPr lang="zh-CN" altLang="en-US" sz="2400">
                <a:latin typeface="楷体" panose="02010609060101010101" pitchFamily="49" charset="-122"/>
                <a:ea typeface="楷体" panose="02010609060101010101" pitchFamily="49" charset="-122"/>
                <a:cs typeface="方正粗黑宋简体" panose="02000000000000000000" pitchFamily="2" charset="-122"/>
              </a:rPr>
              <a:t>四个字。南北问题是核心问题。</a:t>
            </a:r>
            <a:endParaRPr lang="en-US" altLang="zh-CN" sz="2400">
              <a:latin typeface="楷体" pitchFamily="49" charset="-122"/>
              <a:ea typeface="楷体" pitchFamily="49" charset="-122"/>
              <a:cs typeface="方正粗黑宋简体" panose="02000000000000000000" pitchFamily="2" charset="-122"/>
            </a:endParaRPr>
          </a:p>
          <a:p>
            <a:pPr indent="457200"/>
            <a:r>
              <a:rPr lang="zh-CN" altLang="en-US" sz="2400">
                <a:latin typeface="楷体" panose="02010609060101010101" pitchFamily="49" charset="-122"/>
                <a:ea typeface="楷体" panose="02010609060101010101" pitchFamily="49" charset="-122"/>
                <a:cs typeface="方正粗黑宋简体" panose="02000000000000000000" pitchFamily="2" charset="-122"/>
              </a:rPr>
              <a:t>中国对外政策的目标是争取世界和平。在争取世界和平的前提下，一心一意搞现代化建设，发展自己的国家，建设具有中国特色的社会主义。 </a:t>
            </a:r>
            <a:endParaRPr lang="en-US" altLang="zh-CN" sz="2400">
              <a:latin typeface="楷体" panose="02010609060101010101" pitchFamily="49" charset="-122"/>
              <a:ea typeface="楷体" panose="02010609060101010101" pitchFamily="49" charset="-122"/>
              <a:cs typeface="方正粗黑宋简体" panose="02000000000000000000" pitchFamily="2" charset="-122"/>
            </a:endParaRPr>
          </a:p>
          <a:p>
            <a:pPr indent="457200" algn="r"/>
            <a:r>
              <a:rPr lang="en-US" altLang="zh-CN" sz="2400">
                <a:latin typeface="楷体" panose="02010609060101010101" pitchFamily="49" charset="-122"/>
                <a:ea typeface="楷体" panose="02010609060101010101" pitchFamily="49" charset="-122"/>
                <a:cs typeface="方正粗黑宋简体" panose="02000000000000000000" pitchFamily="2" charset="-122"/>
              </a:rPr>
              <a:t>——</a:t>
            </a:r>
            <a:r>
              <a:rPr lang="zh-CN" altLang="en-US" sz="2400">
                <a:latin typeface="楷体" panose="02010609060101010101" pitchFamily="49" charset="-122"/>
                <a:ea typeface="楷体" panose="02010609060101010101" pitchFamily="49" charset="-122"/>
                <a:cs typeface="方正粗黑宋简体" panose="02000000000000000000" pitchFamily="2" charset="-122"/>
              </a:rPr>
              <a:t>邓小平</a:t>
            </a:r>
            <a:endParaRPr lang="zh-CN" altLang="en-US" sz="2400">
              <a:latin typeface="楷体" pitchFamily="49" charset="-122"/>
              <a:ea typeface="楷体" pitchFamily="49" charset="-122"/>
              <a:cs typeface="方正粗黑宋简体" panose="02000000000000000000" pitchFamily="2" charset="-122"/>
            </a:endParaRPr>
          </a:p>
        </p:txBody>
      </p:sp>
      <p:pic>
        <p:nvPicPr>
          <p:cNvPr id="12" name="图片 11" descr="9BEC66CC05C6281402FA0E532BCD780F"/>
          <p:cNvPicPr>
            <a:picLocks noChangeAspect="1"/>
          </p:cNvPicPr>
          <p:nvPr/>
        </p:nvPicPr>
        <p:blipFill>
          <a:blip r:embed="rId2"/>
          <a:stretch>
            <a:fillRect/>
          </a:stretch>
        </p:blipFill>
        <p:spPr>
          <a:xfrm>
            <a:off x="753229" y="1182983"/>
            <a:ext cx="4141053" cy="3785651"/>
          </a:xfrm>
          <a:prstGeom prst="rect">
            <a:avLst/>
          </a:prstGeom>
        </p:spPr>
      </p:pic>
      <p:sp>
        <p:nvSpPr>
          <p:cNvPr id="2" name="文本框 1"/>
          <p:cNvSpPr txBox="1"/>
          <p:nvPr/>
        </p:nvSpPr>
        <p:spPr>
          <a:xfrm>
            <a:off x="370840" y="5251882"/>
            <a:ext cx="11673840" cy="1200329"/>
          </a:xfrm>
          <a:prstGeom prst="rect">
            <a:avLst/>
          </a:prstGeom>
          <a:noFill/>
        </p:spPr>
        <p:txBody>
          <a:bodyPr wrap="square" rtlCol="0">
            <a:spAutoFit/>
          </a:bodyPr>
          <a:lstStyle/>
          <a:p>
            <a:r>
              <a:rPr lang="zh-CN" altLang="en-US" sz="2400" b="1">
                <a:solidFill>
                  <a:srgbClr val="FF0000"/>
                </a:solidFill>
                <a:latin typeface="黑体" panose="02010609060101010101" charset="-122"/>
                <a:ea typeface="黑体" panose="02010609060101010101" charset="-122"/>
              </a:rPr>
              <a:t>东西指两大集团，主要是指</a:t>
            </a:r>
            <a:r>
              <a:rPr lang="en-US" altLang="zh-CN" sz="2400" b="1">
                <a:solidFill>
                  <a:srgbClr val="FF0000"/>
                </a:solidFill>
                <a:latin typeface="黑体" panose="02010609060101010101" charset="-122"/>
                <a:ea typeface="黑体" panose="02010609060101010101" charset="-122"/>
              </a:rPr>
              <a:t>20</a:t>
            </a:r>
            <a:r>
              <a:rPr lang="zh-CN" altLang="en-US" sz="2400" b="1">
                <a:solidFill>
                  <a:srgbClr val="FF0000"/>
                </a:solidFill>
                <a:latin typeface="黑体" panose="02010609060101010101" charset="-122"/>
                <a:ea typeface="黑体" panose="02010609060101010101" charset="-122"/>
              </a:rPr>
              <a:t>世纪</a:t>
            </a:r>
            <a:r>
              <a:rPr lang="en-US" altLang="zh-CN" sz="2400" b="1">
                <a:solidFill>
                  <a:srgbClr val="FF0000"/>
                </a:solidFill>
                <a:latin typeface="黑体" panose="02010609060101010101" charset="-122"/>
                <a:ea typeface="黑体" panose="02010609060101010101" charset="-122"/>
              </a:rPr>
              <a:t>50</a:t>
            </a:r>
            <a:r>
              <a:rPr lang="zh-CN" altLang="en-US" sz="2400" b="1">
                <a:solidFill>
                  <a:srgbClr val="FF0000"/>
                </a:solidFill>
                <a:latin typeface="黑体" panose="02010609060101010101" charset="-122"/>
                <a:ea typeface="黑体" panose="02010609060101010101" charset="-122"/>
              </a:rPr>
              <a:t>年代到</a:t>
            </a:r>
            <a:r>
              <a:rPr lang="en-US" altLang="zh-CN" sz="2400" b="1">
                <a:solidFill>
                  <a:srgbClr val="FF0000"/>
                </a:solidFill>
                <a:latin typeface="黑体" panose="02010609060101010101" charset="-122"/>
                <a:ea typeface="黑体" panose="02010609060101010101" charset="-122"/>
              </a:rPr>
              <a:t>90</a:t>
            </a:r>
            <a:r>
              <a:rPr lang="zh-CN" altLang="en-US" sz="2400" b="1">
                <a:solidFill>
                  <a:srgbClr val="FF0000"/>
                </a:solidFill>
                <a:latin typeface="黑体" panose="02010609060101010101" charset="-122"/>
                <a:ea typeface="黑体" panose="02010609060101010101" charset="-122"/>
              </a:rPr>
              <a:t>年代初的国际关系中西方资本主义阵营和东方社会主义阵营的对峙为主要内容的国际政治问题；</a:t>
            </a:r>
            <a:endParaRPr lang="en-US" altLang="zh-CN" sz="2400" b="1">
              <a:solidFill>
                <a:srgbClr val="FF0000"/>
              </a:solidFill>
              <a:latin typeface="黑体"/>
              <a:ea typeface="黑体"/>
            </a:endParaRPr>
          </a:p>
          <a:p>
            <a:r>
              <a:rPr lang="zh-CN" altLang="en-US" sz="2400" b="1">
                <a:solidFill>
                  <a:srgbClr val="FF0000"/>
                </a:solidFill>
                <a:latin typeface="黑体" panose="02010609060101010101" charset="-122"/>
                <a:ea typeface="黑体" panose="02010609060101010101" charset="-122"/>
              </a:rPr>
              <a:t>南北问题是指发达国家和发展中国家之间的经济发展不平衡、经济关系不平等的问题。</a:t>
            </a:r>
            <a:endParaRPr lang="zh-CN" altLang="en-US" sz="2400" b="1">
              <a:solidFill>
                <a:srgbClr val="FF0000"/>
              </a:solidFill>
              <a:latin typeface="黑体"/>
              <a:ea typeface="黑体"/>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5109091"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一、和平与发展的时代主题</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142958" y="655674"/>
            <a:ext cx="1484702"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1</a:t>
            </a:r>
            <a:r>
              <a:rPr lang="zh-CN" altLang="en-US" sz="2800" b="1">
                <a:latin typeface="华文中宋" panose="02010600040101010101" pitchFamily="2" charset="-122"/>
                <a:ea typeface="华文中宋" panose="02010600040101010101" pitchFamily="2" charset="-122"/>
              </a:rPr>
              <a:t>、和平</a:t>
            </a:r>
            <a:endParaRPr lang="zh-CN" altLang="en-US" sz="2800" b="1">
              <a:latin typeface="华文中宋" pitchFamily="2" charset="-122"/>
              <a:ea typeface="华文中宋" pitchFamily="2" charset="-122"/>
            </a:endParaRPr>
          </a:p>
        </p:txBody>
      </p:sp>
      <p:sp>
        <p:nvSpPr>
          <p:cNvPr id="8" name="矩形 7"/>
          <p:cNvSpPr/>
          <p:nvPr/>
        </p:nvSpPr>
        <p:spPr>
          <a:xfrm>
            <a:off x="1859280" y="701858"/>
            <a:ext cx="3580604" cy="461665"/>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400">
                <a:solidFill>
                  <a:srgbClr val="FF0000"/>
                </a:solidFill>
                <a:latin typeface="华文中宋" panose="02010600040101010101" pitchFamily="2" charset="-122"/>
                <a:ea typeface="华文中宋" panose="02010600040101010101" pitchFamily="2" charset="-122"/>
              </a:rPr>
              <a:t>世界的总体和平（政治）</a:t>
            </a:r>
            <a:endParaRPr lang="en-US" altLang="zh-CN" sz="2400">
              <a:solidFill>
                <a:srgbClr val="FF0000"/>
              </a:solidFill>
              <a:latin typeface="华文中宋" pitchFamily="2" charset="-122"/>
              <a:ea typeface="华文中宋" pitchFamily="2" charset="-122"/>
            </a:endParaRPr>
          </a:p>
        </p:txBody>
      </p:sp>
      <p:sp>
        <p:nvSpPr>
          <p:cNvPr id="9" name="矩形 8"/>
          <p:cNvSpPr/>
          <p:nvPr/>
        </p:nvSpPr>
        <p:spPr>
          <a:xfrm>
            <a:off x="727236" y="1280606"/>
            <a:ext cx="10577216" cy="95090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500"/>
              </a:lnSpc>
            </a:pPr>
            <a:r>
              <a:rPr lang="zh-CN" altLang="en-US" sz="2400">
                <a:latin typeface="华文中宋" panose="02010600040101010101" pitchFamily="2" charset="-122"/>
                <a:ea typeface="华文中宋" panose="02010600040101010101" pitchFamily="2" charset="-122"/>
              </a:rPr>
              <a:t>（</a:t>
            </a:r>
            <a:r>
              <a:rPr lang="en-US" altLang="zh-CN" sz="2400">
                <a:latin typeface="华文中宋" panose="02010600040101010101" pitchFamily="2" charset="-122"/>
                <a:ea typeface="华文中宋" panose="02010600040101010101" pitchFamily="2" charset="-122"/>
              </a:rPr>
              <a:t>1</a:t>
            </a:r>
            <a:r>
              <a:rPr lang="zh-CN" altLang="en-US" sz="2400">
                <a:latin typeface="华文中宋" panose="02010600040101010101" pitchFamily="2" charset="-122"/>
                <a:ea typeface="华文中宋" panose="02010600040101010101" pitchFamily="2" charset="-122"/>
              </a:rPr>
              <a:t>）二战后，没有发生新的世界大战，一些局部冲突也得到政治解决；</a:t>
            </a:r>
            <a:endParaRPr lang="en-US" altLang="zh-CN" sz="2400">
              <a:latin typeface="华文中宋" pitchFamily="2" charset="-122"/>
              <a:ea typeface="华文中宋" pitchFamily="2" charset="-122"/>
            </a:endParaRPr>
          </a:p>
          <a:p>
            <a:pPr>
              <a:lnSpc>
                <a:spcPts val="3500"/>
              </a:lnSpc>
            </a:pPr>
            <a:r>
              <a:rPr lang="zh-CN" altLang="en-US" sz="2400">
                <a:latin typeface="华文中宋" panose="02010600040101010101" pitchFamily="2" charset="-122"/>
                <a:ea typeface="华文中宋" panose="02010600040101010101" pitchFamily="2" charset="-122"/>
              </a:rPr>
              <a:t>（</a:t>
            </a:r>
            <a:r>
              <a:rPr lang="en-US" altLang="zh-CN" sz="2400">
                <a:latin typeface="华文中宋" panose="02010600040101010101" pitchFamily="2" charset="-122"/>
                <a:ea typeface="华文中宋" panose="02010600040101010101" pitchFamily="2" charset="-122"/>
              </a:rPr>
              <a:t>2</a:t>
            </a:r>
            <a:r>
              <a:rPr lang="zh-CN" altLang="en-US" sz="2400">
                <a:latin typeface="华文中宋" panose="02010600040101010101" pitchFamily="2" charset="-122"/>
                <a:ea typeface="华文中宋" panose="02010600040101010101" pitchFamily="2" charset="-122"/>
              </a:rPr>
              <a:t>）联合国的维和行动发挥了有效作用。</a:t>
            </a:r>
            <a:endParaRPr lang="en-US" altLang="zh-CN" sz="2400">
              <a:latin typeface="华文中宋" panose="02010600040101010101" pitchFamily="2" charset="-122"/>
              <a:ea typeface="华文中宋" panose="02010600040101010101" pitchFamily="2" charset="-122"/>
            </a:endParaRPr>
          </a:p>
        </p:txBody>
      </p:sp>
      <p:pic>
        <p:nvPicPr>
          <p:cNvPr id="13" name="图片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0480" y="2519680"/>
            <a:ext cx="4142828" cy="4206240"/>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720" y="2519680"/>
            <a:ext cx="7335640" cy="4206240"/>
          </a:xfrm>
          <a:prstGeom prst="rect">
            <a:avLst/>
          </a:prstGeom>
          <a:ln>
            <a:solidFill>
              <a:schemeClr val="tx1"/>
            </a:solid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5109091"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一、和平与发展的时代主题</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142958" y="655674"/>
            <a:ext cx="1484702"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2</a:t>
            </a:r>
            <a:r>
              <a:rPr lang="zh-CN" altLang="en-US" sz="2800" b="1">
                <a:latin typeface="华文中宋" panose="02010600040101010101" pitchFamily="2" charset="-122"/>
                <a:ea typeface="华文中宋" panose="02010600040101010101" pitchFamily="2" charset="-122"/>
              </a:rPr>
              <a:t>、发展</a:t>
            </a:r>
            <a:endParaRPr lang="zh-CN" altLang="en-US" sz="2800" b="1">
              <a:latin typeface="华文中宋" panose="02010600040101010101" pitchFamily="2" charset="-122"/>
              <a:ea typeface="华文中宋" panose="02010600040101010101" pitchFamily="2" charset="-122"/>
            </a:endParaRPr>
          </a:p>
        </p:txBody>
      </p:sp>
      <p:sp>
        <p:nvSpPr>
          <p:cNvPr id="8" name="矩形 7"/>
          <p:cNvSpPr/>
          <p:nvPr/>
        </p:nvSpPr>
        <p:spPr>
          <a:xfrm>
            <a:off x="1794036" y="686451"/>
            <a:ext cx="4119084" cy="461665"/>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zh-CN" sz="2400">
                <a:solidFill>
                  <a:srgbClr val="FF0000"/>
                </a:solidFill>
                <a:latin typeface="华文中宋" panose="02010600040101010101" pitchFamily="2" charset="-122"/>
                <a:ea typeface="华文中宋" panose="02010600040101010101" pitchFamily="2" charset="-122"/>
              </a:rPr>
              <a:t>世界的繁荣与发展</a:t>
            </a:r>
            <a:r>
              <a:rPr lang="zh-CN" altLang="en-US" sz="2400">
                <a:solidFill>
                  <a:srgbClr val="FF0000"/>
                </a:solidFill>
                <a:latin typeface="华文中宋" panose="02010600040101010101" pitchFamily="2" charset="-122"/>
                <a:ea typeface="华文中宋" panose="02010600040101010101" pitchFamily="2" charset="-122"/>
              </a:rPr>
              <a:t>（经济）</a:t>
            </a:r>
            <a:endParaRPr lang="zh-CN" altLang="en-US" sz="2400">
              <a:solidFill>
                <a:srgbClr val="FF0000"/>
              </a:solidFill>
              <a:latin typeface="华文中宋" pitchFamily="2" charset="-122"/>
              <a:ea typeface="华文中宋" pitchFamily="2" charset="-122"/>
            </a:endParaRPr>
          </a:p>
        </p:txBody>
      </p:sp>
      <p:sp>
        <p:nvSpPr>
          <p:cNvPr id="9" name="矩形 8"/>
          <p:cNvSpPr/>
          <p:nvPr/>
        </p:nvSpPr>
        <p:spPr>
          <a:xfrm>
            <a:off x="681037" y="1178894"/>
            <a:ext cx="10677843" cy="1688924"/>
          </a:xfrm>
          <a:prstGeom prst="rect">
            <a:avLst/>
          </a:prstGeom>
          <a:noFill/>
          <a:ln w="9525">
            <a:noFill/>
          </a:ln>
        </p:spPr>
        <p:txBody>
          <a:bodyPr wrap="square">
            <a:spAutoFit/>
          </a:bodyPr>
          <a:lstStyle/>
          <a:p>
            <a:pPr defTabSz="457200">
              <a:lnSpc>
                <a:spcPct val="150000"/>
              </a:lnSpc>
            </a:pPr>
            <a:r>
              <a:rPr lang="en-US" altLang="zh-CN" sz="2400">
                <a:solidFill>
                  <a:srgbClr val="000000"/>
                </a:solidFill>
                <a:latin typeface="华文中宋" panose="02010600040101010101" pitchFamily="2" charset="-122"/>
                <a:ea typeface="华文中宋" panose="02010600040101010101" pitchFamily="2" charset="-122"/>
              </a:rPr>
              <a:t>(1)</a:t>
            </a:r>
            <a:r>
              <a:rPr lang="zh-CN" altLang="en-US" sz="2400">
                <a:solidFill>
                  <a:srgbClr val="000000"/>
                </a:solidFill>
                <a:latin typeface="华文中宋" panose="02010600040101010101" pitchFamily="2" charset="-122"/>
                <a:ea typeface="华文中宋" panose="02010600040101010101" pitchFamily="2" charset="-122"/>
              </a:rPr>
              <a:t>世界范围内的经济、政治、社会、科技、文化等各方面都获得发展，极大地改变了各国和整个世界的面貌；</a:t>
            </a:r>
            <a:endParaRPr lang="zh-CN" altLang="en-US" sz="2400">
              <a:solidFill>
                <a:srgbClr val="FF0000"/>
              </a:solidFill>
              <a:latin typeface="华文中宋" panose="02010600040101010101" pitchFamily="2" charset="-122"/>
              <a:ea typeface="华文中宋" panose="02010600040101010101" pitchFamily="2" charset="-122"/>
            </a:endParaRPr>
          </a:p>
          <a:p>
            <a:pPr defTabSz="457200">
              <a:lnSpc>
                <a:spcPct val="150000"/>
              </a:lnSpc>
            </a:pP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 </a:t>
            </a:r>
            <a:r>
              <a:rPr lang="zh-CN" altLang="en-US" sz="2400">
                <a:solidFill>
                  <a:srgbClr val="FF0000"/>
                </a:solidFill>
                <a:latin typeface="华文中宋" panose="02010600040101010101" pitchFamily="2" charset="-122"/>
                <a:ea typeface="华文中宋" panose="02010600040101010101" pitchFamily="2" charset="-122"/>
              </a:rPr>
              <a:t>发展中国家</a:t>
            </a:r>
            <a:r>
              <a:rPr lang="zh-CN" altLang="en-US" sz="2400">
                <a:solidFill>
                  <a:srgbClr val="000000"/>
                </a:solidFill>
                <a:latin typeface="华文中宋" panose="02010600040101010101" pitchFamily="2" charset="-122"/>
                <a:ea typeface="华文中宋" panose="02010600040101010101" pitchFamily="2" charset="-122"/>
              </a:rPr>
              <a:t>在世界经济、政治生活中</a:t>
            </a:r>
            <a:r>
              <a:rPr lang="zh-CN" altLang="en-US" sz="2400">
                <a:solidFill>
                  <a:srgbClr val="FF0000"/>
                </a:solidFill>
                <a:latin typeface="华文中宋" panose="02010600040101010101" pitchFamily="2" charset="-122"/>
                <a:ea typeface="华文中宋" panose="02010600040101010101" pitchFamily="2" charset="-122"/>
              </a:rPr>
              <a:t>正在发挥越来越重要的作用</a:t>
            </a:r>
            <a:r>
              <a:rPr lang="zh-CN" altLang="en-US" sz="2400">
                <a:solidFill>
                  <a:srgbClr val="000000"/>
                </a:solidFill>
                <a:latin typeface="华文中宋" panose="02010600040101010101" pitchFamily="2" charset="-122"/>
                <a:ea typeface="华文中宋" panose="02010600040101010101" pitchFamily="2" charset="-122"/>
              </a:rPr>
              <a:t>。</a:t>
            </a:r>
            <a:endParaRPr lang="en-US" altLang="zh-CN" sz="2400">
              <a:solidFill>
                <a:srgbClr val="000000"/>
              </a:solidFill>
              <a:latin typeface="华文中宋" pitchFamily="2" charset="-122"/>
              <a:ea typeface="华文中宋" pitchFamily="2" charset="-122"/>
            </a:endParaRPr>
          </a:p>
        </p:txBody>
      </p:sp>
      <p:graphicFrame>
        <p:nvGraphicFramePr>
          <p:cNvPr id="10" name="内容占位符 430082"/>
          <p:cNvGraphicFramePr>
            <a:graphicFrameLocks noChangeAspect="1"/>
          </p:cNvGraphicFramePr>
          <p:nvPr/>
        </p:nvGraphicFramePr>
        <p:xfrm>
          <a:off x="906850" y="3149095"/>
          <a:ext cx="5189150" cy="3278648"/>
        </p:xfrm>
        <a:graphic>
          <a:graphicData uri="http://schemas.openxmlformats.org/presentationml/2006/ole">
            <mc:AlternateContent>
              <mc:Choice xmlns:v="urn:schemas-microsoft-com:vml" Requires="v">
                <p:oleObj spid="_x0000_s1038" r:id="rId2" imgW="7236460" imgH="4831715" progId="MSGraph.Chart.8">
                  <p:embed/>
                </p:oleObj>
              </mc:Choice>
              <mc:Fallback>
                <p:oleObj r:id="rId2" imgW="7236460" imgH="4831715" progId="MSGraph.Chart.8">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906850" y="3149095"/>
                        <a:ext cx="5189150" cy="3278648"/>
                      </a:xfrm>
                      <a:prstGeom prst="rect">
                        <a:avLst/>
                      </a:prstGeom>
                      <a:solidFill>
                        <a:schemeClr val="bg2"/>
                      </a:solidFill>
                      <a:ln>
                        <a:noFill/>
                      </a:ln>
                    </p:spPr>
                  </p:pic>
                </p:oleObj>
              </mc:Fallback>
            </mc:AlternateContent>
          </a:graphicData>
        </a:graphic>
      </p:graphicFrame>
      <p:sp>
        <p:nvSpPr>
          <p:cNvPr id="13" name="文本框 430083"/>
          <p:cNvSpPr txBox="1">
            <a:spLocks noChangeArrowheads="1"/>
          </p:cNvSpPr>
          <p:nvPr/>
        </p:nvSpPr>
        <p:spPr bwMode="auto">
          <a:xfrm>
            <a:off x="1552388" y="3231104"/>
            <a:ext cx="37497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b="1">
                <a:solidFill>
                  <a:srgbClr val="0033CC"/>
                </a:solidFill>
                <a:latin typeface="+mn-ea"/>
                <a:ea typeface="+mn-ea"/>
              </a:rPr>
              <a:t>世界年生产总值</a:t>
            </a:r>
            <a:r>
              <a:rPr lang="en-US" altLang="zh-CN" sz="2400" b="1">
                <a:solidFill>
                  <a:srgbClr val="0033CC"/>
                </a:solidFill>
                <a:latin typeface="+mn-ea"/>
                <a:ea typeface="+mn-ea"/>
              </a:rPr>
              <a:t>(</a:t>
            </a:r>
            <a:r>
              <a:rPr lang="zh-CN" altLang="en-US" sz="2400" b="1">
                <a:solidFill>
                  <a:srgbClr val="0033CC"/>
                </a:solidFill>
                <a:latin typeface="+mn-ea"/>
                <a:ea typeface="+mn-ea"/>
              </a:rPr>
              <a:t>万亿美元</a:t>
            </a:r>
            <a:r>
              <a:rPr lang="en-US" altLang="zh-CN" sz="2400" b="1">
                <a:solidFill>
                  <a:srgbClr val="0033CC"/>
                </a:solidFill>
                <a:latin typeface="+mn-ea"/>
                <a:ea typeface="+mn-ea"/>
              </a:rPr>
              <a:t>)</a:t>
            </a:r>
            <a:endParaRPr lang="en-US" altLang="zh-CN" sz="2400" b="1">
              <a:solidFill>
                <a:srgbClr val="0033CC"/>
              </a:solidFill>
              <a:latin typeface="+mn-ea"/>
              <a:ea typeface="+mn-ea"/>
            </a:endParaRPr>
          </a:p>
        </p:txBody>
      </p:sp>
      <p:pic>
        <p:nvPicPr>
          <p:cNvPr id="14" name="图片 13" descr="11"/>
          <p:cNvPicPr>
            <a:picLocks noChangeAspect="1"/>
          </p:cNvPicPr>
          <p:nvPr/>
        </p:nvPicPr>
        <p:blipFill>
          <a:blip r:embed="rId4"/>
          <a:stretch>
            <a:fillRect/>
          </a:stretch>
        </p:blipFill>
        <p:spPr>
          <a:xfrm>
            <a:off x="6198789" y="3149095"/>
            <a:ext cx="5086361" cy="3278647"/>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arn(inVertical)">
                                      <p:cBhvr>
                                        <p:cTn id="11" dur="500"/>
                                        <p:tgtEl>
                                          <p:spTgt spid="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9">
                                            <p:txEl>
                                              <p:pRg st="0" end="0"/>
                                            </p:txEl>
                                          </p:spTgt>
                                        </p:tgtEl>
                                        <p:attrNameLst>
                                          <p:attrName>style.visibility</p:attrName>
                                        </p:attrNameLst>
                                      </p:cBhvr>
                                      <p:to>
                                        <p:strVal val="visible"/>
                                      </p:to>
                                    </p:set>
                                    <p:animEffect transition="in" filter="blinds(horizontal)">
                                      <p:cBhvr>
                                        <p:cTn id="16" dur="500"/>
                                        <p:tgtEl>
                                          <p:spTgt spid="9">
                                            <p:txEl>
                                              <p:pRg st="0" end="0"/>
                                            </p:txEl>
                                          </p:spTgt>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8" presetClass="entr" presetSubtype="12"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strips(downLeft)">
                                      <p:cBhvr>
                                        <p:cTn id="27" dur="500"/>
                                        <p:tgtEl>
                                          <p:spTgt spid="9">
                                            <p:txEl>
                                              <p:pRg st="1" end="1"/>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8" presetClass="entr" presetSubtype="12"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strips(downLeft)">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3" grpId="0"/>
      <p:bldOleChart spid="1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矩形 11"/>
          <p:cNvSpPr/>
          <p:nvPr/>
        </p:nvSpPr>
        <p:spPr>
          <a:xfrm>
            <a:off x="0" y="0"/>
            <a:ext cx="5109091"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一、和平与发展的时代主题</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3" name="矩形 12"/>
          <p:cNvSpPr/>
          <p:nvPr/>
        </p:nvSpPr>
        <p:spPr>
          <a:xfrm>
            <a:off x="351698" y="711095"/>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3</a:t>
            </a:r>
            <a:r>
              <a:rPr lang="zh-CN" altLang="en-US" sz="2800" b="1">
                <a:latin typeface="华文中宋" panose="02010600040101010101" pitchFamily="2" charset="-122"/>
                <a:ea typeface="华文中宋" panose="02010600040101010101" pitchFamily="2" charset="-122"/>
              </a:rPr>
              <a:t>、二者关系</a:t>
            </a:r>
            <a:endParaRPr lang="zh-CN" altLang="en-US" sz="2800" b="1">
              <a:latin typeface="华文中宋" panose="02010600040101010101" pitchFamily="2" charset="-122"/>
              <a:ea typeface="华文中宋" panose="02010600040101010101" pitchFamily="2" charset="-122"/>
            </a:endParaRPr>
          </a:p>
        </p:txBody>
      </p:sp>
      <p:sp>
        <p:nvSpPr>
          <p:cNvPr id="6" name="矩形 5"/>
          <p:cNvSpPr/>
          <p:nvPr/>
        </p:nvSpPr>
        <p:spPr>
          <a:xfrm>
            <a:off x="1931718" y="1375307"/>
            <a:ext cx="7952644" cy="461665"/>
          </a:xfrm>
          <a:prstGeom prst="rect">
            <a:avLst/>
          </a:prstGeom>
        </p:spPr>
        <p:txBody>
          <a:bodyPr wrap="square">
            <a:spAutoFit/>
          </a:bodyPr>
          <a:lstStyle/>
          <a:p>
            <a:r>
              <a:rPr lang="zh-CN" altLang="zh-CN" sz="2400">
                <a:latin typeface="华文中宋" panose="02010600040101010101" pitchFamily="2" charset="-122"/>
                <a:ea typeface="华文中宋" panose="02010600040101010101" pitchFamily="2" charset="-122"/>
              </a:rPr>
              <a:t>和平是发展的前提，发展是和平的保障，两者相辅相成。</a:t>
            </a:r>
            <a:endParaRPr lang="zh-CN" altLang="en-US" sz="2400">
              <a:latin typeface="华文中宋" pitchFamily="2" charset="-122"/>
              <a:ea typeface="华文中宋" pitchFamily="2" charset="-122"/>
            </a:endParaRPr>
          </a:p>
        </p:txBody>
      </p:sp>
      <p:sp>
        <p:nvSpPr>
          <p:cNvPr id="5" name="矩形 4"/>
          <p:cNvSpPr/>
          <p:nvPr/>
        </p:nvSpPr>
        <p:spPr>
          <a:xfrm>
            <a:off x="960120" y="5186206"/>
            <a:ext cx="10271760" cy="1200329"/>
          </a:xfrm>
          <a:prstGeom prst="rect">
            <a:avLst/>
          </a:prstGeom>
        </p:spPr>
        <p:txBody>
          <a:bodyPr wrap="square">
            <a:spAutoFit/>
          </a:bodyPr>
          <a:lstStyle/>
          <a:p>
            <a:r>
              <a:rPr lang="zh-CN" altLang="en-US" sz="2400">
                <a:latin typeface="仿宋" panose="02010609060101010101" pitchFamily="49" charset="-122"/>
                <a:ea typeface="仿宋" panose="02010609060101010101" pitchFamily="49" charset="-122"/>
              </a:rPr>
              <a:t>索马里是世界上最贫穷的国家之一，人均</a:t>
            </a:r>
            <a:r>
              <a:rPr lang="en-US" altLang="zh-CN" sz="2400">
                <a:latin typeface="仿宋" panose="02010609060101010101" pitchFamily="49" charset="-122"/>
                <a:ea typeface="仿宋" panose="02010609060101010101" pitchFamily="49" charset="-122"/>
              </a:rPr>
              <a:t>GDP</a:t>
            </a:r>
            <a:r>
              <a:rPr lang="zh-CN" altLang="en-US" sz="2400">
                <a:latin typeface="仿宋" panose="02010609060101010101" pitchFamily="49" charset="-122"/>
                <a:ea typeface="仿宋" panose="02010609060101010101" pitchFamily="49" charset="-122"/>
              </a:rPr>
              <a:t>只有</a:t>
            </a:r>
            <a:r>
              <a:rPr lang="en-US" altLang="zh-CN" sz="2400">
                <a:latin typeface="仿宋" panose="02010609060101010101" pitchFamily="49" charset="-122"/>
                <a:ea typeface="仿宋" panose="02010609060101010101" pitchFamily="49" charset="-122"/>
              </a:rPr>
              <a:t>400</a:t>
            </a:r>
            <a:r>
              <a:rPr lang="zh-CN" altLang="en-US" sz="2400">
                <a:latin typeface="仿宋" panose="02010609060101010101" pitchFamily="49" charset="-122"/>
                <a:ea typeface="仿宋" panose="02010609060101010101" pitchFamily="49" charset="-122"/>
              </a:rPr>
              <a:t>美元。自从九十年代政府垮台之后，索马里就一直深陷内战之中，贫苦的索马里人为了生计，不得已去劫持船舶以换得赎金。这便是索马里海盗出现的根本原因。</a:t>
            </a:r>
            <a:endParaRPr lang="zh-CN" altLang="en-US" sz="2400">
              <a:latin typeface="仿宋" pitchFamily="49" charset="-122"/>
              <a:ea typeface="仿宋" pitchFamily="49" charset="-122"/>
            </a:endParaRPr>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19520" y="2189492"/>
            <a:ext cx="4439920" cy="2779776"/>
          </a:xfrm>
          <a:prstGeom prst="rect">
            <a:avLst/>
          </a:prstGeom>
          <a:ln>
            <a:noFill/>
          </a:ln>
          <a:effectLst>
            <a:outerShdw blurRad="190500" algn="tl" rotWithShape="0">
              <a:srgbClr val="000000">
                <a:alpha val="70000"/>
              </a:srgbClr>
            </a:outerShdw>
          </a:effectLst>
        </p:spPr>
      </p:pic>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2195651"/>
            <a:ext cx="4511040" cy="2779776"/>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6" grpId="0"/>
      <p:bldP spid="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4698722"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二</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人类发展面临的问题</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497999" y="669164"/>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1</a:t>
            </a:r>
            <a:r>
              <a:rPr lang="zh-CN" altLang="en-US" sz="2800" b="1">
                <a:latin typeface="华文中宋" panose="02010600040101010101" pitchFamily="2" charset="-122"/>
                <a:ea typeface="华文中宋" panose="02010600040101010101" pitchFamily="2" charset="-122"/>
              </a:rPr>
              <a:t>、发展方面</a:t>
            </a:r>
            <a:endParaRPr lang="zh-CN" altLang="en-US" sz="2800" b="1">
              <a:latin typeface="华文中宋" panose="02010600040101010101" pitchFamily="2" charset="-122"/>
              <a:ea typeface="华文中宋" panose="02010600040101010101" pitchFamily="2" charset="-122"/>
            </a:endParaRPr>
          </a:p>
        </p:txBody>
      </p:sp>
      <p:sp>
        <p:nvSpPr>
          <p:cNvPr id="10" name="Rectangle 2"/>
          <p:cNvSpPr>
            <a:spLocks noGrp="1" noChangeArrowheads="1"/>
          </p:cNvSpPr>
          <p:nvPr>
            <p:ph idx="1"/>
          </p:nvPr>
        </p:nvSpPr>
        <p:spPr>
          <a:xfrm>
            <a:off x="1325245" y="1318809"/>
            <a:ext cx="5404961" cy="960838"/>
          </a:xfrm>
        </p:spPr>
        <p:txBody>
          <a:bodyPr>
            <a:normAutofit/>
          </a:bodyPr>
          <a:lstStyle/>
          <a:p>
            <a:pPr eaLnBrk="1" hangingPunct="1">
              <a:spcBef>
                <a:spcPct val="50000"/>
              </a:spcBef>
              <a:buFontTx/>
              <a:buNone/>
            </a:pPr>
            <a:r>
              <a:rPr lang="zh-CN" altLang="en-US" sz="2400" b="1">
                <a:ea typeface="宋体" panose="02010600030101010101" pitchFamily="2" charset="-122"/>
              </a:rPr>
              <a:t>（</a:t>
            </a:r>
            <a:r>
              <a:rPr lang="en-US" altLang="zh-CN" sz="2400" b="1">
                <a:ea typeface="宋体" panose="02010600030101010101" pitchFamily="2" charset="-122"/>
              </a:rPr>
              <a:t>1</a:t>
            </a:r>
            <a:r>
              <a:rPr lang="zh-CN" altLang="en-US" sz="2400" b="1">
                <a:ea typeface="宋体" panose="02010600030101010101" pitchFamily="2" charset="-122"/>
              </a:rPr>
              <a:t>）世界经济增长的动力依然不足；</a:t>
            </a:r>
            <a:endParaRPr lang="en-US" altLang="zh-CN" sz="2400" b="1">
              <a:ea typeface="宋体" pitchFamily="2" charset="-122"/>
            </a:endParaRPr>
          </a:p>
          <a:p>
            <a:pPr eaLnBrk="1" hangingPunct="1">
              <a:spcBef>
                <a:spcPct val="50000"/>
              </a:spcBef>
              <a:buFontTx/>
              <a:buNone/>
            </a:pPr>
            <a:r>
              <a:rPr lang="zh-CN" altLang="en-US" sz="2400" b="1">
                <a:ea typeface="宋体" panose="02010600030101010101" pitchFamily="2" charset="-122"/>
              </a:rPr>
              <a:t>（</a:t>
            </a:r>
            <a:r>
              <a:rPr lang="en-US" altLang="zh-CN" sz="2400" b="1">
                <a:ea typeface="宋体" panose="02010600030101010101" pitchFamily="2" charset="-122"/>
              </a:rPr>
              <a:t>2</a:t>
            </a:r>
            <a:r>
              <a:rPr lang="zh-CN" altLang="en-US" sz="2400" b="1">
                <a:ea typeface="宋体" panose="02010600030101010101" pitchFamily="2" charset="-122"/>
              </a:rPr>
              <a:t>）南北差距和贫富分化严重。</a:t>
            </a:r>
            <a:endParaRPr lang="en-US" altLang="zh-CN" sz="2400" b="1">
              <a:ea typeface="宋体" panose="02010600030101010101" pitchFamily="2" charset="-122"/>
            </a:endParaRPr>
          </a:p>
        </p:txBody>
      </p:sp>
      <p:pic>
        <p:nvPicPr>
          <p:cNvPr id="13" name="图片 12"/>
          <p:cNvPicPr>
            <a:picLocks noChangeAspect="1"/>
          </p:cNvPicPr>
          <p:nvPr/>
        </p:nvPicPr>
        <p:blipFill>
          <a:blip r:embed="rId2">
            <a:extLst>
              <a:ext uri="{28A0092B-C50C-407E-A947-70E740481C1C}">
                <a14:useLocalDpi xmlns:a14="http://schemas.microsoft.com/office/drawing/2010/main" val="0"/>
              </a:ext>
            </a:extLst>
          </a:blip>
          <a:srcRect b="11493"/>
          <a:stretch>
            <a:fillRect/>
          </a:stretch>
        </p:blipFill>
        <p:spPr>
          <a:xfrm>
            <a:off x="4003040" y="2649588"/>
            <a:ext cx="4323294" cy="3438363"/>
          </a:xfrm>
          <a:prstGeom prst="rect">
            <a:avLst/>
          </a:prstGeom>
          <a:ln>
            <a:solidFill>
              <a:schemeClr val="tx1"/>
            </a:solidFill>
          </a:ln>
          <a:effectLst>
            <a:outerShdw blurRad="190500" algn="tl" rotWithShape="0">
              <a:srgbClr val="000000">
                <a:alpha val="70000"/>
              </a:srgbClr>
            </a:outerShdw>
          </a:effectLst>
        </p:spPr>
      </p:pic>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197" y="2649587"/>
            <a:ext cx="3671469" cy="3438363"/>
          </a:xfrm>
          <a:prstGeom prst="rect">
            <a:avLst/>
          </a:prstGeom>
        </p:spPr>
      </p:pic>
      <p:graphicFrame>
        <p:nvGraphicFramePr>
          <p:cNvPr id="15" name="表格 14"/>
          <p:cNvGraphicFramePr>
            <a:graphicFrameLocks noGrp="1"/>
          </p:cNvGraphicFramePr>
          <p:nvPr>
            <p:custDataLst>
              <p:tags r:id="rId4"/>
            </p:custDataLst>
          </p:nvPr>
        </p:nvGraphicFramePr>
        <p:xfrm>
          <a:off x="8326334" y="3596005"/>
          <a:ext cx="3671469" cy="2384592"/>
        </p:xfrm>
        <a:graphic>
          <a:graphicData uri="http://schemas.openxmlformats.org/drawingml/2006/table">
            <a:tbl>
              <a:tblPr firstRow="1" bandRow="1">
                <a:tableStyleId>{5940675A-B579-460E-94D1-54222C63F5DA}</a:tableStyleId>
              </a:tblPr>
              <a:tblGrid>
                <a:gridCol w="609600"/>
                <a:gridCol w="883920"/>
                <a:gridCol w="711200"/>
                <a:gridCol w="894080"/>
                <a:gridCol w="572669"/>
              </a:tblGrid>
              <a:tr h="487680">
                <a:tc>
                  <a:txBody>
                    <a:bodyPr vert="horz" wrap="square"/>
                    <a:lstStyle/>
                    <a:p>
                      <a:pPr indent="0" algn="ctr">
                        <a:lnSpc>
                          <a:spcPct val="160000"/>
                        </a:lnSpc>
                        <a:buNone/>
                      </a:pPr>
                      <a:r>
                        <a:rPr lang="en-US" sz="1800" b="0" err="1">
                          <a:latin typeface="宋体" panose="02010600030101010101" pitchFamily="2" charset="-122"/>
                          <a:ea typeface="宋体" panose="02010600030101010101" pitchFamily="2" charset="-122"/>
                          <a:cs typeface="宋体" panose="02010600030101010101" pitchFamily="2" charset="-122"/>
                        </a:rPr>
                        <a:t>年份</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err="1">
                          <a:latin typeface="宋体" panose="02010600030101010101" pitchFamily="2" charset="-122"/>
                          <a:ea typeface="宋体" panose="02010600030101010101" pitchFamily="2" charset="-122"/>
                          <a:cs typeface="宋体" panose="02010600030101010101" pitchFamily="2" charset="-122"/>
                        </a:rPr>
                        <a:t>最富国</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最穷国</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差值</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倍数</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86000">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1981</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21 115</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198</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20 917</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106</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361315">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1991</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32 471</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213</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32 258</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152</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86000">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2001</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39 931</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164</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39 767</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243</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86000">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2011</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65 860</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422</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65 438</a:t>
                      </a:r>
                      <a:endParaRPr lang="en-US" altLang="en-US" sz="18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lnSpc>
                          <a:spcPct val="160000"/>
                        </a:lnSpc>
                        <a:buNone/>
                      </a:pPr>
                      <a:r>
                        <a:rPr lang="en-US" sz="1800" b="0">
                          <a:latin typeface="宋体" panose="02010600030101010101" pitchFamily="2" charset="-122"/>
                          <a:ea typeface="宋体" panose="02010600030101010101" pitchFamily="2" charset="-122"/>
                          <a:cs typeface="宋体" panose="02010600030101010101" pitchFamily="2" charset="-122"/>
                        </a:rPr>
                        <a:t>156</a:t>
                      </a:r>
                      <a:endParaRPr lang="en-US" altLang="en-US" sz="1800" b="0">
                        <a:latin typeface="宋体" pitchFamily="2" charset="-122"/>
                        <a:ea typeface="宋体" pitchFamily="2" charset="-122"/>
                        <a:cs typeface="宋体"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2" name="文本框 1"/>
          <p:cNvSpPr txBox="1"/>
          <p:nvPr/>
        </p:nvSpPr>
        <p:spPr>
          <a:xfrm>
            <a:off x="8507629" y="2662338"/>
            <a:ext cx="3352800" cy="646331"/>
          </a:xfrm>
          <a:prstGeom prst="rect">
            <a:avLst/>
          </a:prstGeom>
          <a:noFill/>
          <a:ln>
            <a:solidFill>
              <a:schemeClr val="tx1"/>
            </a:solidFill>
          </a:ln>
        </p:spPr>
        <p:txBody>
          <a:bodyPr wrap="square" rtlCol="0">
            <a:spAutoFit/>
          </a:bodyPr>
          <a:lstStyle/>
          <a:p>
            <a:r>
              <a:rPr lang="zh-CN" altLang="en-US"/>
              <a:t>最富国与最穷国人均</a:t>
            </a:r>
            <a:r>
              <a:rPr lang="en-US" altLang="zh-CN"/>
              <a:t>GDP</a:t>
            </a:r>
            <a:r>
              <a:rPr lang="zh-CN" altLang="en-US"/>
              <a:t>对比</a:t>
            </a:r>
            <a:r>
              <a:rPr lang="en-US" altLang="zh-CN"/>
              <a:t>(</a:t>
            </a:r>
            <a:r>
              <a:rPr lang="zh-CN" altLang="en-US"/>
              <a:t>货币单位</a:t>
            </a:r>
            <a:r>
              <a:rPr lang="en-US" altLang="zh-CN"/>
              <a:t>:</a:t>
            </a:r>
            <a:r>
              <a:rPr lang="zh-CN" altLang="en-US"/>
              <a:t>美元</a:t>
            </a:r>
            <a:r>
              <a:rPr lang="en-US" altLang="zh-CN"/>
              <a:t>)</a:t>
            </a:r>
            <a:endParaRPr lang="en-US"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box(in)">
                                      <p:cBhvr>
                                        <p:cTn id="12" dur="500"/>
                                        <p:tgtEl>
                                          <p:spTgt spid="10">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0">
                                            <p:txEl>
                                              <p:pRg st="1" end="1"/>
                                            </p:txEl>
                                          </p:spTgt>
                                        </p:tgtEl>
                                        <p:attrNameLst>
                                          <p:attrName>style.visibility</p:attrName>
                                        </p:attrNameLst>
                                      </p:cBhvr>
                                      <p:to>
                                        <p:strVal val="visible"/>
                                      </p:to>
                                    </p:set>
                                    <p:animEffect transition="in" filter="box(in)">
                                      <p:cBhvr>
                                        <p:cTn id="23" dur="500"/>
                                        <p:tgtEl>
                                          <p:spTgt spid="10">
                                            <p:txEl>
                                              <p:pRg st="1" end="1"/>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uiExpand="1" build="p"/>
      <p:bldP spid="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4698722"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二</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人类发展面临的问题</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264319" y="670517"/>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2</a:t>
            </a:r>
            <a:r>
              <a:rPr lang="zh-CN" altLang="en-US" sz="2800" b="1">
                <a:latin typeface="华文中宋" panose="02010600040101010101" pitchFamily="2" charset="-122"/>
                <a:ea typeface="华文中宋" panose="02010600040101010101" pitchFamily="2" charset="-122"/>
              </a:rPr>
              <a:t>、和平方面</a:t>
            </a:r>
            <a:endParaRPr lang="zh-CN" altLang="en-US" sz="2800" b="1">
              <a:latin typeface="华文中宋" panose="02010600040101010101" pitchFamily="2" charset="-122"/>
              <a:ea typeface="华文中宋" panose="02010600040101010101" pitchFamily="2" charset="-122"/>
            </a:endParaRPr>
          </a:p>
        </p:txBody>
      </p:sp>
      <p:sp>
        <p:nvSpPr>
          <p:cNvPr id="10" name="Rectangle 2"/>
          <p:cNvSpPr>
            <a:spLocks noGrp="1" noChangeArrowheads="1"/>
          </p:cNvSpPr>
          <p:nvPr>
            <p:ph idx="1"/>
          </p:nvPr>
        </p:nvSpPr>
        <p:spPr>
          <a:xfrm>
            <a:off x="600476" y="1193737"/>
            <a:ext cx="5343124" cy="523221"/>
          </a:xfrm>
        </p:spPr>
        <p:txBody>
          <a:bodyPr>
            <a:normAutofit/>
          </a:bodyPr>
          <a:lstStyle/>
          <a:p>
            <a:pPr eaLnBrk="1" hangingPunct="1">
              <a:lnSpc>
                <a:spcPts val="3300"/>
              </a:lnSpc>
              <a:spcBef>
                <a:spcPct val="50000"/>
              </a:spcBef>
              <a:buFontTx/>
              <a:buNone/>
            </a:pPr>
            <a:r>
              <a:rPr lang="zh-CN" altLang="en-US" sz="2400" b="1">
                <a:ea typeface="宋体" panose="02010600030101010101" pitchFamily="2" charset="-122"/>
              </a:rPr>
              <a:t>（</a:t>
            </a:r>
            <a:r>
              <a:rPr lang="en-US" altLang="zh-CN" sz="2400" b="1">
                <a:ea typeface="宋体" panose="02010600030101010101" pitchFamily="2" charset="-122"/>
              </a:rPr>
              <a:t>1</a:t>
            </a:r>
            <a:r>
              <a:rPr lang="zh-CN" altLang="en-US" sz="2400" b="1">
                <a:ea typeface="宋体" panose="02010600030101010101" pitchFamily="2" charset="-122"/>
              </a:rPr>
              <a:t>）地区热点问题此起彼伏；</a:t>
            </a:r>
            <a:endParaRPr lang="en-US" altLang="zh-CN" sz="2400" b="1">
              <a:ea typeface="宋体" panose="02010600030101010101" pitchFamily="2" charset="-122"/>
            </a:endParaRPr>
          </a:p>
        </p:txBody>
      </p:sp>
      <p:pic>
        <p:nvPicPr>
          <p:cNvPr id="8" name="图片 7"/>
          <p:cNvPicPr>
            <a:picLocks noChangeAspect="1"/>
          </p:cNvPicPr>
          <p:nvPr/>
        </p:nvPicPr>
        <p:blipFill>
          <a:blip r:embed="rId2"/>
          <a:stretch>
            <a:fillRect/>
          </a:stretch>
        </p:blipFill>
        <p:spPr>
          <a:xfrm>
            <a:off x="512286" y="1984954"/>
            <a:ext cx="3467100" cy="4731007"/>
          </a:xfrm>
          <a:prstGeom prst="rect">
            <a:avLst/>
          </a:prstGeom>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7205" y="4350457"/>
            <a:ext cx="3831698" cy="1997851"/>
          </a:xfrm>
          <a:prstGeom prst="rect">
            <a:avLst/>
          </a:prstGeom>
          <a:ln>
            <a:noFill/>
          </a:ln>
          <a:effectLst>
            <a:outerShdw blurRad="190500" algn="tl" rotWithShape="0">
              <a:srgbClr val="000000">
                <a:alpha val="70000"/>
              </a:srgbClr>
            </a:outerShdw>
          </a:effectLst>
        </p:spPr>
      </p:pic>
      <p:sp>
        <p:nvSpPr>
          <p:cNvPr id="12" name="文本框 11"/>
          <p:cNvSpPr txBox="1"/>
          <p:nvPr/>
        </p:nvSpPr>
        <p:spPr>
          <a:xfrm>
            <a:off x="7864687" y="6315851"/>
            <a:ext cx="3815027" cy="400110"/>
          </a:xfrm>
          <a:prstGeom prst="rect">
            <a:avLst/>
          </a:prstGeom>
          <a:noFill/>
        </p:spPr>
        <p:txBody>
          <a:bodyPr wrap="square" rtlCol="0">
            <a:spAutoFit/>
          </a:bodyPr>
          <a:lstStyle/>
          <a:p>
            <a:pPr algn="ctr"/>
            <a:r>
              <a:rPr lang="zh-CN" altLang="en-US" sz="2000">
                <a:latin typeface="仿宋" panose="02010609060101010101" pitchFamily="49" charset="-122"/>
                <a:ea typeface="仿宋" panose="02010609060101010101" pitchFamily="49" charset="-122"/>
              </a:rPr>
              <a:t>对峙中的印度和巴基斯坦士兵</a:t>
            </a:r>
            <a:endParaRPr lang="zh-CN" altLang="en-US" sz="2000">
              <a:latin typeface="仿宋" pitchFamily="49" charset="-122"/>
              <a:ea typeface="仿宋" pitchFamily="49" charset="-122"/>
            </a:endParaRPr>
          </a:p>
        </p:txBody>
      </p:sp>
      <p:grpSp>
        <p:nvGrpSpPr>
          <p:cNvPr id="15" name="组合 14"/>
          <p:cNvGrpSpPr/>
          <p:nvPr/>
        </p:nvGrpSpPr>
        <p:grpSpPr>
          <a:xfrm>
            <a:off x="4045857" y="1984954"/>
            <a:ext cx="3641348" cy="4731007"/>
            <a:chOff x="7899196" y="2168460"/>
            <a:chExt cx="3641348" cy="4364851"/>
          </a:xfrm>
        </p:grpSpPr>
        <p:pic>
          <p:nvPicPr>
            <p:cNvPr id="16" name="图片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99196" y="2168460"/>
              <a:ext cx="3202958" cy="4364851"/>
            </a:xfrm>
            <a:prstGeom prst="rect">
              <a:avLst/>
            </a:prstGeom>
          </p:spPr>
        </p:pic>
        <p:grpSp>
          <p:nvGrpSpPr>
            <p:cNvPr id="17" name="组合 16"/>
            <p:cNvGrpSpPr/>
            <p:nvPr/>
          </p:nvGrpSpPr>
          <p:grpSpPr>
            <a:xfrm>
              <a:off x="11077043" y="3138324"/>
              <a:ext cx="463501" cy="2400125"/>
              <a:chOff x="761456" y="3385215"/>
              <a:chExt cx="503259" cy="2400125"/>
            </a:xfrm>
          </p:grpSpPr>
          <p:sp>
            <p:nvSpPr>
              <p:cNvPr id="18" name="文本框 17"/>
              <p:cNvSpPr txBox="1"/>
              <p:nvPr/>
            </p:nvSpPr>
            <p:spPr>
              <a:xfrm>
                <a:off x="837956" y="3723237"/>
                <a:ext cx="426759" cy="2062103"/>
              </a:xfrm>
              <a:prstGeom prst="rect">
                <a:avLst/>
              </a:prstGeom>
              <a:noFill/>
            </p:spPr>
            <p:txBody>
              <a:bodyPr wrap="square" rtlCol="0">
                <a:spAutoFit/>
              </a:bodyPr>
              <a:lstStyle/>
              <a:p>
                <a:r>
                  <a:rPr lang="en-US" altLang="zh-CN" sz="1600">
                    <a:ea typeface="宋体" panose="02010600030101010101" pitchFamily="2" charset="-122"/>
                  </a:rPr>
                  <a:t>3</a:t>
                </a:r>
                <a:r>
                  <a:rPr lang="zh-CN" altLang="en-US" sz="1600">
                    <a:ea typeface="宋体" panose="02010600030101010101" pitchFamily="2" charset="-122"/>
                  </a:rPr>
                  <a:t>岁难民陈尸海滩</a:t>
                </a:r>
                <a:endParaRPr lang="zh-CN" altLang="en-US" sz="1600">
                  <a:ea typeface="宋体" pitchFamily="2" charset="-122"/>
                </a:endParaRPr>
              </a:p>
            </p:txBody>
          </p:sp>
          <p:pic>
            <p:nvPicPr>
              <p:cNvPr id="19" name="图片 18"/>
              <p:cNvPicPr>
                <a:picLocks noChangeAspect="1"/>
              </p:cNvPicPr>
              <p:nvPr/>
            </p:nvPicPr>
            <p:blipFill>
              <a:blip r:embed="rId5"/>
              <a:stretch>
                <a:fillRect/>
              </a:stretch>
            </p:blipFill>
            <p:spPr>
              <a:xfrm rot="16200000">
                <a:off x="759392" y="3387279"/>
                <a:ext cx="430888" cy="426759"/>
              </a:xfrm>
              <a:prstGeom prst="rect">
                <a:avLst/>
              </a:prstGeom>
            </p:spPr>
          </p:pic>
        </p:grpSp>
      </p:grpSp>
      <p:pic>
        <p:nvPicPr>
          <p:cNvPr id="22" name="图片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35952" y="1984954"/>
            <a:ext cx="3782951" cy="2153395"/>
          </a:xfrm>
          <a:prstGeom prst="rect">
            <a:avLst/>
          </a:prstGeom>
          <a:ln>
            <a:noFill/>
          </a:ln>
          <a:effectLst>
            <a:outerShdw blurRad="190500" algn="tl" rotWithShape="0">
              <a:srgbClr val="000000">
                <a:alpha val="70000"/>
              </a:srgbClr>
            </a:outerShdw>
          </a:effectLst>
        </p:spPr>
      </p:pic>
      <p:sp>
        <p:nvSpPr>
          <p:cNvPr id="23" name="文本框 22"/>
          <p:cNvSpPr txBox="1"/>
          <p:nvPr/>
        </p:nvSpPr>
        <p:spPr>
          <a:xfrm>
            <a:off x="7490682" y="2019748"/>
            <a:ext cx="3782951" cy="400110"/>
          </a:xfrm>
          <a:prstGeom prst="rect">
            <a:avLst/>
          </a:prstGeom>
          <a:noFill/>
        </p:spPr>
        <p:txBody>
          <a:bodyPr wrap="square" rtlCol="0">
            <a:spAutoFit/>
          </a:bodyPr>
          <a:lstStyle/>
          <a:p>
            <a:pPr algn="ctr"/>
            <a:r>
              <a:rPr lang="zh-CN" altLang="en-US" sz="2000" b="1">
                <a:solidFill>
                  <a:srgbClr val="FFFF00"/>
                </a:solidFill>
                <a:latin typeface="仿宋" panose="02010609060101010101" pitchFamily="49" charset="-122"/>
                <a:ea typeface="仿宋" panose="02010609060101010101" pitchFamily="49" charset="-122"/>
              </a:rPr>
              <a:t>叙利亚战火摧毁的家园和生命</a:t>
            </a:r>
            <a:endParaRPr lang="zh-CN" altLang="en-US" sz="2000" b="1">
              <a:solidFill>
                <a:srgbClr val="FFFF00"/>
              </a:solidFill>
              <a:latin typeface="仿宋" pitchFamily="49" charset="-122"/>
              <a:ea typeface="仿宋"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box(in)">
                                      <p:cBhvr>
                                        <p:cTn id="12" dur="500"/>
                                        <p:tgtEl>
                                          <p:spTgt spid="10">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build="p"/>
      <p:bldP spid="12" grpId="0"/>
      <p:bldP spid="23"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4698722"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二</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人类发展面临的问题</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243999" y="751737"/>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2</a:t>
            </a:r>
            <a:r>
              <a:rPr lang="zh-CN" altLang="en-US" sz="2800" b="1">
                <a:latin typeface="华文中宋" panose="02010600040101010101" pitchFamily="2" charset="-122"/>
                <a:ea typeface="华文中宋" panose="02010600040101010101" pitchFamily="2" charset="-122"/>
              </a:rPr>
              <a:t>、和平方面</a:t>
            </a:r>
            <a:endParaRPr lang="zh-CN" altLang="en-US" sz="2800" b="1">
              <a:latin typeface="华文中宋" panose="02010600040101010101" pitchFamily="2" charset="-122"/>
              <a:ea typeface="华文中宋" panose="02010600040101010101" pitchFamily="2" charset="-122"/>
            </a:endParaRPr>
          </a:p>
        </p:txBody>
      </p:sp>
      <p:sp>
        <p:nvSpPr>
          <p:cNvPr id="10" name="Rectangle 2"/>
          <p:cNvSpPr>
            <a:spLocks noGrp="1" noChangeArrowheads="1"/>
          </p:cNvSpPr>
          <p:nvPr>
            <p:ph idx="1"/>
          </p:nvPr>
        </p:nvSpPr>
        <p:spPr>
          <a:xfrm>
            <a:off x="555863" y="1274957"/>
            <a:ext cx="11080274" cy="985623"/>
          </a:xfrm>
        </p:spPr>
        <p:txBody>
          <a:bodyPr>
            <a:normAutofit/>
          </a:bodyPr>
          <a:lstStyle/>
          <a:p>
            <a:pPr>
              <a:lnSpc>
                <a:spcPts val="3300"/>
              </a:lnSpc>
              <a:spcBef>
                <a:spcPct val="50000"/>
              </a:spcBef>
              <a:buNone/>
            </a:pPr>
            <a:r>
              <a:rPr lang="zh-CN" altLang="en-US" sz="2400" b="1">
                <a:ea typeface="宋体" panose="02010600030101010101" pitchFamily="2" charset="-122"/>
              </a:rPr>
              <a:t>（</a:t>
            </a:r>
            <a:r>
              <a:rPr lang="en-US" altLang="zh-CN" sz="2400" b="1">
                <a:ea typeface="宋体" panose="02010600030101010101" pitchFamily="2" charset="-122"/>
              </a:rPr>
              <a:t>2</a:t>
            </a:r>
            <a:r>
              <a:rPr lang="zh-CN" altLang="en-US" sz="2400" b="1">
                <a:ea typeface="宋体" panose="02010600030101010101" pitchFamily="2" charset="-122"/>
              </a:rPr>
              <a:t>）核扩散、恐怖主义、网络安全、重大传染性疾病、跨国刑事犯罪、生态环境恶化、气候变化等安全威胁持续蔓延。</a:t>
            </a:r>
            <a:endParaRPr lang="en-US" altLang="zh-CN" sz="2400" b="1">
              <a:ea typeface="宋体" panose="02010600030101010101" pitchFamily="2" charset="-122"/>
            </a:endParaRPr>
          </a:p>
        </p:txBody>
      </p:sp>
      <p:pic>
        <p:nvPicPr>
          <p:cNvPr id="6" name="图片 5"/>
          <p:cNvPicPr>
            <a:picLocks noChangeAspect="1"/>
          </p:cNvPicPr>
          <p:nvPr/>
        </p:nvPicPr>
        <p:blipFill>
          <a:blip r:embed="rId2"/>
          <a:stretch>
            <a:fillRect/>
          </a:stretch>
        </p:blipFill>
        <p:spPr>
          <a:xfrm>
            <a:off x="345599" y="2556997"/>
            <a:ext cx="3586321" cy="2644924"/>
          </a:xfrm>
          <a:prstGeom prst="rect">
            <a:avLst/>
          </a:prstGeom>
        </p:spPr>
      </p:pic>
      <p:sp>
        <p:nvSpPr>
          <p:cNvPr id="9" name="文本框 8"/>
          <p:cNvSpPr txBox="1"/>
          <p:nvPr/>
        </p:nvSpPr>
        <p:spPr>
          <a:xfrm>
            <a:off x="4550472" y="5413740"/>
            <a:ext cx="2755934" cy="707886"/>
          </a:xfrm>
          <a:prstGeom prst="rect">
            <a:avLst/>
          </a:prstGeom>
          <a:noFill/>
        </p:spPr>
        <p:txBody>
          <a:bodyPr wrap="square" rtlCol="0">
            <a:spAutoFit/>
          </a:bodyPr>
          <a:lstStyle/>
          <a:p>
            <a:pPr algn="ctr"/>
            <a:r>
              <a:rPr lang="en-US" altLang="zh-CN" sz="2000">
                <a:latin typeface="仿宋" panose="02010609060101010101" pitchFamily="49" charset="-122"/>
                <a:ea typeface="仿宋" panose="02010609060101010101" pitchFamily="49" charset="-122"/>
              </a:rPr>
              <a:t>2011</a:t>
            </a:r>
            <a:r>
              <a:rPr lang="zh-CN" altLang="en-US" sz="2000">
                <a:latin typeface="仿宋" panose="02010609060101010101" pitchFamily="49" charset="-122"/>
                <a:ea typeface="仿宋" panose="02010609060101010101" pitchFamily="49" charset="-122"/>
              </a:rPr>
              <a:t>年日本大地震引发的海啸与福岛核泄漏</a:t>
            </a:r>
            <a:endParaRPr lang="zh-CN" altLang="en-US" sz="2000">
              <a:latin typeface="仿宋" panose="02010609060101010101" pitchFamily="49" charset="-122"/>
              <a:ea typeface="仿宋" panose="02010609060101010101" pitchFamily="49" charset="-122"/>
            </a:endParaRPr>
          </a:p>
        </p:txBody>
      </p:sp>
      <p:pic>
        <p:nvPicPr>
          <p:cNvPr id="11" name="图片 10"/>
          <p:cNvPicPr>
            <a:picLocks noChangeAspect="1"/>
          </p:cNvPicPr>
          <p:nvPr/>
        </p:nvPicPr>
        <p:blipFill>
          <a:blip r:embed="rId3"/>
          <a:srcRect l="291" r="9699"/>
          <a:stretch>
            <a:fillRect/>
          </a:stretch>
        </p:blipFill>
        <p:spPr>
          <a:xfrm>
            <a:off x="4135279" y="2523297"/>
            <a:ext cx="3586320" cy="2644924"/>
          </a:xfrm>
          <a:prstGeom prst="rect">
            <a:avLst/>
          </a:prstGeom>
          <a:ln>
            <a:noFill/>
          </a:ln>
          <a:effectLst>
            <a:outerShdw blurRad="190500" algn="tl" rotWithShape="0">
              <a:srgbClr val="000000">
                <a:alpha val="70000"/>
              </a:srgbClr>
            </a:outerShdw>
          </a:effectLst>
        </p:spPr>
      </p:pic>
      <p:sp>
        <p:nvSpPr>
          <p:cNvPr id="12" name="文本框 11"/>
          <p:cNvSpPr txBox="1"/>
          <p:nvPr/>
        </p:nvSpPr>
        <p:spPr>
          <a:xfrm>
            <a:off x="555863" y="5413740"/>
            <a:ext cx="2755934" cy="707886"/>
          </a:xfrm>
          <a:prstGeom prst="rect">
            <a:avLst/>
          </a:prstGeom>
          <a:noFill/>
        </p:spPr>
        <p:txBody>
          <a:bodyPr wrap="square" rtlCol="0">
            <a:spAutoFit/>
          </a:bodyPr>
          <a:lstStyle/>
          <a:p>
            <a:pPr algn="ctr"/>
            <a:r>
              <a:rPr lang="en-US" altLang="zh-CN" sz="2000">
                <a:latin typeface="仿宋" panose="02010609060101010101" pitchFamily="49" charset="-122"/>
                <a:ea typeface="仿宋" panose="02010609060101010101" pitchFamily="49" charset="-122"/>
              </a:rPr>
              <a:t>2001</a:t>
            </a:r>
            <a:r>
              <a:rPr lang="zh-CN" altLang="en-US" sz="2000">
                <a:latin typeface="仿宋" panose="02010609060101010101" pitchFamily="49" charset="-122"/>
                <a:ea typeface="仿宋" panose="02010609060101010101" pitchFamily="49" charset="-122"/>
              </a:rPr>
              <a:t>年基地组织对美国发动恐怖袭击</a:t>
            </a:r>
            <a:endParaRPr lang="zh-CN" altLang="en-US" sz="2000">
              <a:latin typeface="仿宋" panose="02010609060101010101" pitchFamily="49" charset="-122"/>
              <a:ea typeface="仿宋" panose="02010609060101010101" pitchFamily="49" charset="-122"/>
            </a:endParaRPr>
          </a:p>
        </p:txBody>
      </p:sp>
      <p:sp>
        <p:nvSpPr>
          <p:cNvPr id="13" name="文本框 12"/>
          <p:cNvSpPr txBox="1"/>
          <p:nvPr/>
        </p:nvSpPr>
        <p:spPr>
          <a:xfrm>
            <a:off x="8300213" y="5418943"/>
            <a:ext cx="3170932" cy="400110"/>
          </a:xfrm>
          <a:prstGeom prst="rect">
            <a:avLst/>
          </a:prstGeom>
          <a:noFill/>
        </p:spPr>
        <p:txBody>
          <a:bodyPr wrap="square" rtlCol="0">
            <a:spAutoFit/>
          </a:bodyPr>
          <a:lstStyle/>
          <a:p>
            <a:pPr algn="ctr"/>
            <a:r>
              <a:rPr lang="zh-CN" altLang="en-US" sz="2000">
                <a:latin typeface="仿宋" panose="02010609060101010101" pitchFamily="49" charset="-122"/>
                <a:ea typeface="仿宋" panose="02010609060101010101" pitchFamily="49" charset="-122"/>
              </a:rPr>
              <a:t>新冠病毒肆虐全球</a:t>
            </a:r>
            <a:endParaRPr lang="zh-CN" altLang="en-US" sz="2000">
              <a:latin typeface="仿宋" panose="02010609060101010101" pitchFamily="49" charset="-122"/>
              <a:ea typeface="仿宋" panose="02010609060101010101" pitchFamily="49" charset="-122"/>
            </a:endParaRPr>
          </a:p>
        </p:txBody>
      </p:sp>
      <p:pic>
        <p:nvPicPr>
          <p:cNvPr id="14" name="图片 13"/>
          <p:cNvPicPr>
            <a:picLocks noChangeAspect="1"/>
          </p:cNvPicPr>
          <p:nvPr/>
        </p:nvPicPr>
        <p:blipFill>
          <a:blip r:embed="rId4">
            <a:extLst>
              <a:ext uri="{28A0092B-C50C-407E-A947-70E740481C1C}">
                <a14:useLocalDpi xmlns:a14="http://schemas.microsoft.com/office/drawing/2010/main" val="0"/>
              </a:ext>
            </a:extLst>
          </a:blip>
          <a:srcRect r="10712"/>
          <a:stretch>
            <a:fillRect/>
          </a:stretch>
        </p:blipFill>
        <p:spPr>
          <a:xfrm>
            <a:off x="7924958" y="2533962"/>
            <a:ext cx="3921443" cy="2644923"/>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box(in)">
                                      <p:cBhvr>
                                        <p:cTn id="12" dur="500"/>
                                        <p:tgtEl>
                                          <p:spTgt spid="10">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build="p"/>
      <p:bldP spid="9" grpId="0"/>
      <p:bldP spid="12" grpId="0"/>
      <p:bldP spid="13"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4698722"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二</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人类发展面临的问题</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243999" y="751737"/>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2</a:t>
            </a:r>
            <a:r>
              <a:rPr lang="zh-CN" altLang="en-US" sz="2800" b="1">
                <a:latin typeface="华文中宋" panose="02010600040101010101" pitchFamily="2" charset="-122"/>
                <a:ea typeface="华文中宋" panose="02010600040101010101" pitchFamily="2" charset="-122"/>
              </a:rPr>
              <a:t>、和平方面</a:t>
            </a:r>
            <a:endParaRPr lang="zh-CN" altLang="en-US" sz="2800" b="1">
              <a:latin typeface="华文中宋" panose="02010600040101010101" pitchFamily="2" charset="-122"/>
              <a:ea typeface="华文中宋" panose="02010600040101010101" pitchFamily="2" charset="-122"/>
            </a:endParaRPr>
          </a:p>
        </p:txBody>
      </p:sp>
      <p:sp>
        <p:nvSpPr>
          <p:cNvPr id="10" name="Rectangle 2"/>
          <p:cNvSpPr>
            <a:spLocks noGrp="1" noChangeArrowheads="1"/>
          </p:cNvSpPr>
          <p:nvPr>
            <p:ph idx="1"/>
          </p:nvPr>
        </p:nvSpPr>
        <p:spPr>
          <a:xfrm>
            <a:off x="2717165" y="751737"/>
            <a:ext cx="9474835" cy="1219303"/>
          </a:xfrm>
        </p:spPr>
        <p:txBody>
          <a:bodyPr>
            <a:normAutofit/>
          </a:bodyPr>
          <a:lstStyle/>
          <a:p>
            <a:pPr>
              <a:lnSpc>
                <a:spcPts val="3300"/>
              </a:lnSpc>
              <a:spcBef>
                <a:spcPct val="50000"/>
              </a:spcBef>
              <a:buNone/>
            </a:pPr>
            <a:r>
              <a:rPr lang="zh-CN" altLang="en-US" sz="2400" b="1">
                <a:ea typeface="宋体" panose="02010600030101010101" pitchFamily="2" charset="-122"/>
              </a:rPr>
              <a:t>（</a:t>
            </a:r>
            <a:r>
              <a:rPr lang="en-US" altLang="zh-CN" sz="2400" b="1">
                <a:ea typeface="宋体" panose="02010600030101010101" pitchFamily="2" charset="-122"/>
              </a:rPr>
              <a:t>3</a:t>
            </a:r>
            <a:r>
              <a:rPr lang="zh-CN" altLang="en-US" sz="2400" b="1">
                <a:ea typeface="宋体" panose="02010600030101010101" pitchFamily="2" charset="-122"/>
              </a:rPr>
              <a:t>）海洋权益和极地资源争夺等日趋激烈。</a:t>
            </a:r>
            <a:endParaRPr lang="en-US" altLang="zh-CN" sz="2400" b="1">
              <a:ea typeface="宋体" panose="02010600030101010101" pitchFamily="2" charset="-122"/>
            </a:endParaRPr>
          </a:p>
          <a:p>
            <a:pPr>
              <a:lnSpc>
                <a:spcPts val="3300"/>
              </a:lnSpc>
              <a:spcBef>
                <a:spcPct val="50000"/>
              </a:spcBef>
              <a:buNone/>
            </a:pPr>
            <a:r>
              <a:rPr lang="zh-CN" altLang="en-US" sz="2400" b="1">
                <a:ea typeface="宋体" panose="02010600030101010101" pitchFamily="2" charset="-122"/>
              </a:rPr>
              <a:t>（</a:t>
            </a:r>
            <a:r>
              <a:rPr lang="en-US" altLang="zh-CN" sz="2400" b="1">
                <a:ea typeface="宋体" panose="02010600030101010101" pitchFamily="2" charset="-122"/>
              </a:rPr>
              <a:t>4</a:t>
            </a:r>
            <a:r>
              <a:rPr lang="zh-CN" altLang="en-US" sz="2400" b="1">
                <a:ea typeface="宋体" panose="02010600030101010101" pitchFamily="2" charset="-122"/>
              </a:rPr>
              <a:t>）霸权主义和强权政治政治依然存在。</a:t>
            </a:r>
            <a:endParaRPr lang="en-US" altLang="zh-CN" sz="2400" b="1">
              <a:ea typeface="宋体" panose="02010600030101010101" pitchFamily="2" charset="-122"/>
            </a:endParaRPr>
          </a:p>
          <a:p>
            <a:pPr>
              <a:spcBef>
                <a:spcPct val="50000"/>
              </a:spcBef>
              <a:buNone/>
            </a:pPr>
            <a:endParaRPr lang="en-US" altLang="zh-CN" sz="2400" b="1">
              <a:ea typeface="宋体" panose="02010600030101010101" pitchFamily="2" charset="-122"/>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rcRect l="1999" t="1265" r="1334" b="3905"/>
          <a:stretch>
            <a:fillRect/>
          </a:stretch>
        </p:blipFill>
        <p:spPr>
          <a:xfrm>
            <a:off x="472437" y="2306320"/>
            <a:ext cx="2543393" cy="3198360"/>
          </a:xfrm>
          <a:prstGeom prst="rect">
            <a:avLst/>
          </a:prstGeom>
          <a:ln>
            <a:noFill/>
          </a:ln>
          <a:effectLst>
            <a:outerShdw blurRad="190500" algn="tl" rotWithShape="0">
              <a:srgbClr val="000000">
                <a:alpha val="70000"/>
              </a:srgbClr>
            </a:outerShdw>
          </a:effectLst>
        </p:spPr>
      </p:pic>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4894" y="2306320"/>
            <a:ext cx="2411026" cy="3198360"/>
          </a:xfrm>
          <a:prstGeom prst="rect">
            <a:avLst/>
          </a:prstGeom>
          <a:ln>
            <a:noFill/>
          </a:ln>
          <a:effectLst>
            <a:outerShdw blurRad="190500" algn="tl" rotWithShape="0">
              <a:srgbClr val="000000">
                <a:alpha val="70000"/>
              </a:srgbClr>
            </a:outerShdw>
          </a:effectLst>
        </p:spPr>
      </p:pic>
      <p:sp>
        <p:nvSpPr>
          <p:cNvPr id="9" name="文本框 8"/>
          <p:cNvSpPr txBox="1"/>
          <p:nvPr/>
        </p:nvSpPr>
        <p:spPr>
          <a:xfrm>
            <a:off x="472437" y="5604807"/>
            <a:ext cx="4795971" cy="707886"/>
          </a:xfrm>
          <a:prstGeom prst="rect">
            <a:avLst/>
          </a:prstGeom>
          <a:noFill/>
        </p:spPr>
        <p:txBody>
          <a:bodyPr wrap="square" rtlCol="0">
            <a:spAutoFit/>
          </a:bodyPr>
          <a:lstStyle/>
          <a:p>
            <a:pPr algn="ctr"/>
            <a:r>
              <a:rPr lang="zh-CN" altLang="en-US" sz="2000">
                <a:latin typeface="仿宋" panose="02010609060101010101" pitchFamily="49" charset="-122"/>
                <a:ea typeface="仿宋" panose="02010609060101010101" pitchFamily="49" charset="-122"/>
              </a:rPr>
              <a:t>东南亚国家和日本在中国的南海和东海挑起领土、领海和大陆架争端</a:t>
            </a:r>
            <a:endParaRPr lang="zh-CN" altLang="en-US" sz="2000">
              <a:latin typeface="仿宋" panose="02010609060101010101" pitchFamily="49" charset="-122"/>
              <a:ea typeface="仿宋" panose="02010609060101010101" pitchFamily="49" charset="-122"/>
            </a:endParaRPr>
          </a:p>
        </p:txBody>
      </p:sp>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79440" y="2306320"/>
            <a:ext cx="2905760" cy="3211060"/>
          </a:xfrm>
          <a:prstGeom prst="rect">
            <a:avLst/>
          </a:prstGeom>
        </p:spPr>
      </p:pic>
      <p:pic>
        <p:nvPicPr>
          <p:cNvPr id="14" name="图片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85200" y="2293621"/>
            <a:ext cx="2987040" cy="3211060"/>
          </a:xfrm>
          <a:prstGeom prst="rect">
            <a:avLst/>
          </a:prstGeom>
        </p:spPr>
      </p:pic>
      <p:sp>
        <p:nvSpPr>
          <p:cNvPr id="15" name="矩形 14"/>
          <p:cNvSpPr/>
          <p:nvPr/>
        </p:nvSpPr>
        <p:spPr>
          <a:xfrm>
            <a:off x="5623563" y="5604807"/>
            <a:ext cx="6096000" cy="707886"/>
          </a:xfrm>
          <a:prstGeom prst="rect">
            <a:avLst/>
          </a:prstGeom>
        </p:spPr>
        <p:txBody>
          <a:bodyPr>
            <a:spAutoFit/>
          </a:bodyPr>
          <a:lstStyle/>
          <a:p>
            <a:r>
              <a:rPr lang="en-US" altLang="zh-CN" sz="2000">
                <a:latin typeface="仿宋" panose="02010609060101010101" pitchFamily="49" charset="-122"/>
                <a:ea typeface="仿宋" panose="02010609060101010101" pitchFamily="49" charset="-122"/>
              </a:rPr>
              <a:t>2020</a:t>
            </a:r>
            <a:r>
              <a:rPr lang="zh-CN" altLang="en-US" sz="2000">
                <a:latin typeface="仿宋" panose="02010609060101010101" pitchFamily="49" charset="-122"/>
                <a:ea typeface="仿宋" panose="02010609060101010101" pitchFamily="49" charset="-122"/>
              </a:rPr>
              <a:t>年</a:t>
            </a:r>
            <a:r>
              <a:rPr lang="en-US" altLang="zh-CN" sz="2000">
                <a:latin typeface="仿宋" panose="02010609060101010101" pitchFamily="49" charset="-122"/>
                <a:ea typeface="仿宋" panose="02010609060101010101" pitchFamily="49" charset="-122"/>
              </a:rPr>
              <a:t>1</a:t>
            </a:r>
            <a:r>
              <a:rPr lang="zh-CN" altLang="en-US" sz="2000">
                <a:latin typeface="仿宋" panose="02010609060101010101" pitchFamily="49" charset="-122"/>
                <a:ea typeface="仿宋" panose="02010609060101010101" pitchFamily="49" charset="-122"/>
              </a:rPr>
              <a:t>月</a:t>
            </a:r>
            <a:r>
              <a:rPr lang="en-US" altLang="zh-CN" sz="2000">
                <a:latin typeface="仿宋" panose="02010609060101010101" pitchFamily="49" charset="-122"/>
                <a:ea typeface="仿宋" panose="02010609060101010101" pitchFamily="49" charset="-122"/>
              </a:rPr>
              <a:t>6</a:t>
            </a:r>
            <a:r>
              <a:rPr lang="zh-CN" altLang="en-US" sz="2000">
                <a:latin typeface="仿宋" panose="02010609060101010101" pitchFamily="49" charset="-122"/>
                <a:ea typeface="仿宋" panose="02010609060101010101" pitchFamily="49" charset="-122"/>
              </a:rPr>
              <a:t>日美军在伊拉克空袭致伊朗苏莱曼尼将军丧生。为应对伊朗的报复，杜鲁门号航母赶往波斯湾。</a:t>
            </a:r>
            <a:endParaRPr lang="zh-CN" altLang="en-US" sz="2000">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box(in)">
                                      <p:cBhvr>
                                        <p:cTn id="12" dur="500"/>
                                        <p:tgtEl>
                                          <p:spTgt spid="10">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Effect transition="in" filter="box(in)">
                                      <p:cBhvr>
                                        <p:cTn id="25" dur="500"/>
                                        <p:tgtEl>
                                          <p:spTgt spid="10">
                                            <p:txEl>
                                              <p:pRg st="1" end="1"/>
                                            </p:txEl>
                                          </p:spTgt>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1" presetClass="entr" presetSubtype="0"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uiExpand="1" build="p"/>
      <p:bldP spid="9" grpId="0"/>
      <p:bldP spid="15"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6750566"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三</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在合作共赢中促进全球共同发展</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589439" y="758698"/>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1</a:t>
            </a:r>
            <a:r>
              <a:rPr lang="zh-CN" altLang="en-US" sz="2800" b="1">
                <a:latin typeface="华文中宋" panose="02010600040101010101" pitchFamily="2" charset="-122"/>
                <a:ea typeface="华文中宋" panose="02010600040101010101" pitchFamily="2" charset="-122"/>
              </a:rPr>
              <a:t>、全球治理</a:t>
            </a:r>
            <a:endParaRPr lang="zh-CN" altLang="en-US" sz="2800" b="1">
              <a:latin typeface="华文中宋" panose="02010600040101010101" pitchFamily="2" charset="-122"/>
              <a:ea typeface="华文中宋" panose="02010600040101010101" pitchFamily="2" charset="-122"/>
            </a:endParaRPr>
          </a:p>
        </p:txBody>
      </p:sp>
      <p:sp>
        <p:nvSpPr>
          <p:cNvPr id="10" name="Rectangle 2"/>
          <p:cNvSpPr>
            <a:spLocks noGrp="1" noChangeArrowheads="1"/>
          </p:cNvSpPr>
          <p:nvPr>
            <p:ph idx="1"/>
          </p:nvPr>
        </p:nvSpPr>
        <p:spPr>
          <a:xfrm>
            <a:off x="867370" y="1589464"/>
            <a:ext cx="9556115" cy="1658789"/>
          </a:xfrm>
        </p:spPr>
        <p:txBody>
          <a:bodyPr>
            <a:normAutofit/>
          </a:bodyPr>
          <a:lstStyle/>
          <a:p>
            <a:pPr>
              <a:spcBef>
                <a:spcPct val="50000"/>
              </a:spcBef>
              <a:buNone/>
            </a:pPr>
            <a:r>
              <a:rPr lang="zh-CN" altLang="en-US" sz="2400" b="1">
                <a:ea typeface="宋体" panose="02010600030101010101" pitchFamily="2" charset="-122"/>
              </a:rPr>
              <a:t>（</a:t>
            </a:r>
            <a:r>
              <a:rPr lang="en-US" altLang="zh-CN" sz="2400" b="1">
                <a:ea typeface="宋体" panose="02010600030101010101" pitchFamily="2" charset="-122"/>
              </a:rPr>
              <a:t>1</a:t>
            </a:r>
            <a:r>
              <a:rPr lang="zh-CN" altLang="en-US" sz="2400" b="1">
                <a:ea typeface="宋体" panose="02010600030101010101" pitchFamily="2" charset="-122"/>
              </a:rPr>
              <a:t>）发挥已有重要国际组织的作用：</a:t>
            </a:r>
            <a:endParaRPr lang="en-US" altLang="zh-CN" sz="2400" b="1">
              <a:ea typeface="宋体" panose="02010600030101010101" pitchFamily="2" charset="-122"/>
            </a:endParaRPr>
          </a:p>
          <a:p>
            <a:pPr>
              <a:spcBef>
                <a:spcPct val="50000"/>
              </a:spcBef>
              <a:buNone/>
            </a:pPr>
            <a:r>
              <a:rPr lang="zh-CN" altLang="en-US" sz="2400" b="1">
                <a:ea typeface="宋体" panose="02010600030101010101" pitchFamily="2" charset="-122"/>
              </a:rPr>
              <a:t>  ① 二战后建立的主要国际组织仍然发挥着全球治理的作用。</a:t>
            </a:r>
            <a:endParaRPr lang="en-US" altLang="zh-CN" sz="2400" b="1">
              <a:ea typeface="宋体" panose="02010600030101010101" pitchFamily="2" charset="-122"/>
            </a:endParaRPr>
          </a:p>
          <a:p>
            <a:pPr>
              <a:spcBef>
                <a:spcPct val="50000"/>
              </a:spcBef>
              <a:buNone/>
            </a:pPr>
            <a:r>
              <a:rPr lang="zh-CN" altLang="en-US" sz="2400" b="1">
                <a:ea typeface="宋体" panose="02010600030101010101" pitchFamily="2" charset="-122"/>
              </a:rPr>
              <a:t>  ② 改革原有的全球治理机制，加强国际协调。</a:t>
            </a:r>
            <a:endParaRPr lang="en-US" altLang="zh-CN" sz="2400" b="1">
              <a:ea typeface="宋体" panose="02010600030101010101" pitchFamily="2" charset="-122"/>
            </a:endParaRPr>
          </a:p>
        </p:txBody>
      </p:sp>
      <p:sp>
        <p:nvSpPr>
          <p:cNvPr id="8" name="矩形 7"/>
          <p:cNvSpPr/>
          <p:nvPr/>
        </p:nvSpPr>
        <p:spPr>
          <a:xfrm>
            <a:off x="2905351" y="608142"/>
            <a:ext cx="8900569" cy="957955"/>
          </a:xfrm>
          <a:prstGeom prst="rect">
            <a:avLst/>
          </a:prstGeom>
          <a:noFill/>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lnSpc>
                <a:spcPct val="150000"/>
              </a:lnSpc>
            </a:pPr>
            <a:r>
              <a:rPr lang="zh-CN" altLang="zh-CN" sz="2000" b="1" noProof="1">
                <a:solidFill>
                  <a:srgbClr val="FF0000"/>
                </a:solidFill>
                <a:latin typeface="楷体" panose="02010609060101010101" pitchFamily="49" charset="-122"/>
                <a:ea typeface="楷体" panose="02010609060101010101" pitchFamily="49" charset="-122"/>
              </a:rPr>
              <a:t>全球治理是指通过具有约束力的国际规则和制度解决各种全球性问题，以维持正常的国际政治经济秩序，增进全球共同的公共利益。</a:t>
            </a:r>
            <a:endParaRPr lang="zh-CN" altLang="en-US" sz="2000" b="1" noProof="1">
              <a:solidFill>
                <a:srgbClr val="FF0000"/>
              </a:solidFill>
              <a:latin typeface="楷体" pitchFamily="49" charset="-122"/>
              <a:ea typeface="楷体" pitchFamily="49" charset="-122"/>
            </a:endParaRPr>
          </a:p>
        </p:txBody>
      </p:sp>
      <p:pic>
        <p:nvPicPr>
          <p:cNvPr id="11" name="Picture 4" descr="https://gss0.bdstatic.com/94o3dSag_xI4khGkpoWK1HF6hhy/baike/w%3D268%3Bg%3D0/sign=f9c7f3aad12a60595210e61c100f53a6/1ad5ad6eddc451da29031388b0fd5266d11632df.jpg"/>
          <p:cNvPicPr>
            <a:picLocks noChangeAspect="1" noChangeArrowheads="1"/>
          </p:cNvPicPr>
          <p:nvPr/>
        </p:nvPicPr>
        <p:blipFill>
          <a:blip r:embed="rId2"/>
          <a:stretch>
            <a:fillRect/>
          </a:stretch>
        </p:blipFill>
        <p:spPr bwMode="auto">
          <a:xfrm>
            <a:off x="3545842" y="3336913"/>
            <a:ext cx="2550158" cy="2433967"/>
          </a:xfrm>
          <a:prstGeom prst="rect">
            <a:avLst/>
          </a:prstGeom>
          <a:noFill/>
          <a:ln>
            <a:solidFill>
              <a:schemeClr val="tx1"/>
            </a:solidFill>
          </a:ln>
        </p:spPr>
      </p:pic>
      <p:pic>
        <p:nvPicPr>
          <p:cNvPr id="12" name="Picture 6" descr="https://gss1.bdstatic.com/9vo3dSag_xI4khGkpoWK1HF6hhy/baike/w%3D268%3Bg%3D0/sign=5212f0b6de0735fa91f049bfa66a688e/cb8065380cd791236ed7c6d9a7345982b2b7806c.jpg"/>
          <p:cNvPicPr>
            <a:picLocks noChangeAspect="1" noChangeArrowheads="1"/>
          </p:cNvPicPr>
          <p:nvPr/>
        </p:nvPicPr>
        <p:blipFill>
          <a:blip r:embed="rId3"/>
          <a:stretch>
            <a:fillRect/>
          </a:stretch>
        </p:blipFill>
        <p:spPr bwMode="auto">
          <a:xfrm>
            <a:off x="6231462" y="3336913"/>
            <a:ext cx="2556940" cy="2433966"/>
          </a:xfrm>
          <a:prstGeom prst="rect">
            <a:avLst/>
          </a:prstGeom>
          <a:noFill/>
        </p:spPr>
      </p:pic>
      <p:pic>
        <p:nvPicPr>
          <p:cNvPr id="15" name="Picture 7"/>
          <p:cNvPicPr>
            <a:picLocks noChangeAspect="1" noChangeArrowheads="1"/>
          </p:cNvPicPr>
          <p:nvPr/>
        </p:nvPicPr>
        <p:blipFill>
          <a:blip r:embed="rId4"/>
          <a:stretch>
            <a:fillRect/>
          </a:stretch>
        </p:blipFill>
        <p:spPr bwMode="auto">
          <a:xfrm>
            <a:off x="460611" y="3336912"/>
            <a:ext cx="2949769" cy="2433968"/>
          </a:xfrm>
          <a:prstGeom prst="rect">
            <a:avLst/>
          </a:prstGeom>
          <a:noFill/>
          <a:ln w="9525">
            <a:noFill/>
            <a:miter lim="800000"/>
          </a:ln>
        </p:spPr>
      </p:pic>
      <p:pic>
        <p:nvPicPr>
          <p:cNvPr id="16" name="Picture 10"/>
          <p:cNvPicPr>
            <a:picLocks noChangeAspect="1" noChangeArrowheads="1"/>
          </p:cNvPicPr>
          <p:nvPr/>
        </p:nvPicPr>
        <p:blipFill>
          <a:blip r:embed="rId5"/>
          <a:stretch>
            <a:fillRect/>
          </a:stretch>
        </p:blipFill>
        <p:spPr bwMode="auto">
          <a:xfrm>
            <a:off x="8917082" y="3336912"/>
            <a:ext cx="2705958" cy="2433965"/>
          </a:xfrm>
          <a:prstGeom prst="rect">
            <a:avLst/>
          </a:prstGeom>
          <a:noFill/>
          <a:ln w="9525">
            <a:solidFill>
              <a:schemeClr val="tx1"/>
            </a:solidFill>
            <a:miter lim="800000"/>
          </a:ln>
        </p:spPr>
      </p:pic>
      <p:sp>
        <p:nvSpPr>
          <p:cNvPr id="2" name="文本框 1"/>
          <p:cNvSpPr txBox="1"/>
          <p:nvPr/>
        </p:nvSpPr>
        <p:spPr>
          <a:xfrm>
            <a:off x="1347657" y="6002781"/>
            <a:ext cx="1243144" cy="400110"/>
          </a:xfrm>
          <a:prstGeom prst="rect">
            <a:avLst/>
          </a:prstGeom>
          <a:noFill/>
        </p:spPr>
        <p:txBody>
          <a:bodyPr wrap="square" rtlCol="0">
            <a:spAutoFit/>
          </a:bodyPr>
          <a:lstStyle/>
          <a:p>
            <a:r>
              <a:rPr lang="zh-CN" altLang="en-US" sz="2000"/>
              <a:t>联合国</a:t>
            </a:r>
            <a:endParaRPr lang="zh-CN" altLang="en-US" sz="2000"/>
          </a:p>
        </p:txBody>
      </p:sp>
      <p:sp>
        <p:nvSpPr>
          <p:cNvPr id="17" name="文本框 16"/>
          <p:cNvSpPr txBox="1"/>
          <p:nvPr/>
        </p:nvSpPr>
        <p:spPr>
          <a:xfrm>
            <a:off x="3681305" y="6012643"/>
            <a:ext cx="2550157" cy="400110"/>
          </a:xfrm>
          <a:prstGeom prst="rect">
            <a:avLst/>
          </a:prstGeom>
          <a:noFill/>
        </p:spPr>
        <p:txBody>
          <a:bodyPr wrap="square" rtlCol="0">
            <a:spAutoFit/>
          </a:bodyPr>
          <a:lstStyle/>
          <a:p>
            <a:r>
              <a:rPr lang="zh-CN" altLang="en-US" sz="2000"/>
              <a:t>国际货币基金组织</a:t>
            </a:r>
            <a:endParaRPr lang="zh-CN" altLang="en-US" sz="2000"/>
          </a:p>
        </p:txBody>
      </p:sp>
      <p:sp>
        <p:nvSpPr>
          <p:cNvPr id="18" name="文本框 17"/>
          <p:cNvSpPr txBox="1"/>
          <p:nvPr/>
        </p:nvSpPr>
        <p:spPr>
          <a:xfrm>
            <a:off x="6956361" y="6012643"/>
            <a:ext cx="1466279" cy="400110"/>
          </a:xfrm>
          <a:prstGeom prst="rect">
            <a:avLst/>
          </a:prstGeom>
          <a:noFill/>
        </p:spPr>
        <p:txBody>
          <a:bodyPr wrap="square" rtlCol="0">
            <a:spAutoFit/>
          </a:bodyPr>
          <a:lstStyle/>
          <a:p>
            <a:r>
              <a:rPr lang="zh-CN" altLang="en-US" sz="2000"/>
              <a:t>世界银行</a:t>
            </a:r>
            <a:endParaRPr lang="zh-CN" altLang="en-US" sz="2000"/>
          </a:p>
        </p:txBody>
      </p:sp>
      <p:sp>
        <p:nvSpPr>
          <p:cNvPr id="19" name="文本框 18"/>
          <p:cNvSpPr txBox="1"/>
          <p:nvPr/>
        </p:nvSpPr>
        <p:spPr>
          <a:xfrm>
            <a:off x="9495639" y="6012643"/>
            <a:ext cx="1710841" cy="400110"/>
          </a:xfrm>
          <a:prstGeom prst="rect">
            <a:avLst/>
          </a:prstGeom>
          <a:noFill/>
        </p:spPr>
        <p:txBody>
          <a:bodyPr wrap="square" rtlCol="0">
            <a:spAutoFit/>
          </a:bodyPr>
          <a:lstStyle/>
          <a:p>
            <a:r>
              <a:rPr lang="zh-CN" altLang="en-US" sz="2000"/>
              <a:t>世界贸易组织</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ox(in)">
                                      <p:cBhvr>
                                        <p:cTn id="17" dur="500"/>
                                        <p:tgtEl>
                                          <p:spTgt spid="10">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box(in)">
                                      <p:cBhvr>
                                        <p:cTn id="22" dur="500"/>
                                        <p:tgtEl>
                                          <p:spTgt spid="10">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par>
                                <p:cTn id="28" presetID="3" presetClass="entr" presetSubtype="1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linds(horizontal)">
                                      <p:cBhvr>
                                        <p:cTn id="30" dur="500"/>
                                        <p:tgtEl>
                                          <p:spTgt spid="12"/>
                                        </p:tgtEl>
                                      </p:cBhvr>
                                    </p:animEffect>
                                  </p:childTnLst>
                                </p:cTn>
                              </p:par>
                              <p:par>
                                <p:cTn id="31" presetID="3" presetClass="entr" presetSubtype="1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linds(horizontal)">
                                      <p:cBhvr>
                                        <p:cTn id="33" dur="500"/>
                                        <p:tgtEl>
                                          <p:spTgt spid="15"/>
                                        </p:tgtEl>
                                      </p:cBhvr>
                                    </p:animEffect>
                                  </p:childTnLst>
                                </p:cTn>
                              </p:par>
                              <p:par>
                                <p:cTn id="34" presetID="3" presetClass="entr" presetSubtype="1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blinds(horizontal)">
                                      <p:cBhvr>
                                        <p:cTn id="36" dur="500"/>
                                        <p:tgtEl>
                                          <p:spTgt spid="16"/>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10">
                                            <p:txEl>
                                              <p:pRg st="2" end="2"/>
                                            </p:txEl>
                                          </p:spTgt>
                                        </p:tgtEl>
                                        <p:attrNameLst>
                                          <p:attrName>style.visibility</p:attrName>
                                        </p:attrNameLst>
                                      </p:cBhvr>
                                      <p:to>
                                        <p:strVal val="visible"/>
                                      </p:to>
                                    </p:set>
                                    <p:animEffect transition="in" filter="box(in)">
                                      <p:cBhvr>
                                        <p:cTn id="41"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uiExpand="1" build="p"/>
      <p:bldP spid="8"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13555" y="814039"/>
            <a:ext cx="11636311" cy="5558889"/>
          </a:xfrm>
          <a:prstGeom prst="rect">
            <a:avLst/>
          </a:prstGeom>
          <a:noFill/>
        </p:spPr>
        <p:txBody>
          <a:bodyPr wrap="square" rtlCol="0">
            <a:spAutoFit/>
          </a:bodyPr>
          <a:lstStyle/>
          <a:p>
            <a:pPr algn="ctr">
              <a:lnSpc>
                <a:spcPct val="150000"/>
              </a:lnSpc>
            </a:pPr>
            <a:r>
              <a:rPr lang="zh-CN" altLang="en-US" sz="3600" b="1">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气候变化</a:t>
            </a:r>
            <a:r>
              <a:rPr lang="en-US" altLang="zh-CN" sz="3600" b="1">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a:t>
            </a:r>
            <a:r>
              <a:rPr lang="zh-CN" altLang="en-US" sz="3600" b="1">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巴黎协定</a:t>
            </a:r>
            <a:r>
              <a:rPr lang="en-US" altLang="zh-CN" sz="3600" b="1">
                <a:effectLst>
                  <a:outerShdw blurRad="38100" dist="38100" dir="2700000" algn="tl">
                    <a:srgbClr val="000000">
                      <a:alpha val="43137"/>
                    </a:srgbClr>
                  </a:outerShdw>
                </a:effectLst>
                <a:latin typeface="幼圆" panose="02010509060101010101" pitchFamily="49" charset="-122"/>
                <a:ea typeface="幼圆" panose="02010509060101010101" pitchFamily="49" charset="-122"/>
              </a:rPr>
              <a:t>》</a:t>
            </a:r>
            <a:endParaRPr lang="en-US" altLang="zh-CN" sz="3600">
              <a:latin typeface="幼圆" pitchFamily="49" charset="-122"/>
              <a:ea typeface="幼圆" pitchFamily="49" charset="-122"/>
            </a:endParaRPr>
          </a:p>
          <a:p>
            <a:pPr indent="457200">
              <a:lnSpc>
                <a:spcPct val="150000"/>
              </a:lnSpc>
            </a:pPr>
            <a:r>
              <a:rPr lang="en-US" altLang="zh-CN" sz="2000">
                <a:latin typeface="幼圆" panose="02010509060101010101" pitchFamily="49" charset="-122"/>
                <a:ea typeface="幼圆" panose="02010509060101010101" pitchFamily="49" charset="-122"/>
              </a:rPr>
              <a:t>1992</a:t>
            </a:r>
            <a:r>
              <a:rPr lang="zh-CN" altLang="en-US" sz="2000">
                <a:latin typeface="幼圆" panose="02010509060101010101" pitchFamily="49" charset="-122"/>
                <a:ea typeface="幼圆" panose="02010509060101010101" pitchFamily="49" charset="-122"/>
              </a:rPr>
              <a:t>年，在巴西里约热内卢召开的由世界各国政府首脑参加的联合国环境与发展会议上，开放签署了</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联合国气候变化框架公约</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a:t>
            </a:r>
            <a:endParaRPr lang="en-US" altLang="zh-CN" sz="2000">
              <a:latin typeface="幼圆" pitchFamily="49" charset="-122"/>
              <a:ea typeface="幼圆" pitchFamily="49" charset="-122"/>
            </a:endParaRPr>
          </a:p>
          <a:p>
            <a:pPr indent="457200">
              <a:lnSpc>
                <a:spcPct val="150000"/>
              </a:lnSpc>
            </a:pPr>
            <a:r>
              <a:rPr lang="zh-CN" altLang="en-US" sz="2000">
                <a:latin typeface="幼圆" panose="02010509060101010101" pitchFamily="49" charset="-122"/>
                <a:ea typeface="幼圆" panose="02010509060101010101" pitchFamily="49" charset="-122"/>
              </a:rPr>
              <a:t>这是第一个</a:t>
            </a:r>
            <a:r>
              <a:rPr lang="zh-CN" altLang="en-US" sz="2000">
                <a:solidFill>
                  <a:srgbClr val="FF0000"/>
                </a:solidFill>
                <a:latin typeface="幼圆" panose="02010509060101010101" pitchFamily="49" charset="-122"/>
                <a:ea typeface="幼圆" panose="02010509060101010101" pitchFamily="49" charset="-122"/>
              </a:rPr>
              <a:t>旨在稳定大气中二氧化碳等温室气体浓度，以应对全球气候变化给人类带来不利影响的国际公约</a:t>
            </a:r>
            <a:r>
              <a:rPr lang="zh-CN" altLang="en-US" sz="2000">
                <a:latin typeface="幼圆" panose="02010509060101010101" pitchFamily="49" charset="-122"/>
                <a:ea typeface="幼圆" panose="02010509060101010101" pitchFamily="49" charset="-122"/>
              </a:rPr>
              <a:t>，确立了发达国家与发展中国家之间</a:t>
            </a:r>
            <a:r>
              <a:rPr lang="zh-CN" altLang="en-US" sz="2000">
                <a:solidFill>
                  <a:srgbClr val="FF0000"/>
                </a:solidFill>
                <a:latin typeface="幼圆" panose="02010509060101010101" pitchFamily="49" charset="-122"/>
                <a:ea typeface="幼圆" panose="02010509060101010101" pitchFamily="49" charset="-122"/>
              </a:rPr>
              <a:t>“共同但有区别的责任”</a:t>
            </a:r>
            <a:r>
              <a:rPr lang="zh-CN" altLang="en-US" sz="2000">
                <a:latin typeface="幼圆" panose="02010509060101010101" pitchFamily="49" charset="-122"/>
                <a:ea typeface="幼圆" panose="02010509060101010101" pitchFamily="49" charset="-122"/>
              </a:rPr>
              <a:t>原则。</a:t>
            </a:r>
            <a:r>
              <a:rPr lang="en-US" altLang="zh-CN" sz="2000">
                <a:latin typeface="幼圆" panose="02010509060101010101" pitchFamily="49" charset="-122"/>
                <a:ea typeface="幼圆" panose="02010509060101010101" pitchFamily="49" charset="-122"/>
              </a:rPr>
              <a:t>1997</a:t>
            </a:r>
            <a:r>
              <a:rPr lang="zh-CN" altLang="en-US" sz="2000">
                <a:latin typeface="幼圆" panose="02010509060101010101" pitchFamily="49" charset="-122"/>
                <a:ea typeface="幼圆" panose="02010509060101010101" pitchFamily="49" charset="-122"/>
              </a:rPr>
              <a:t>年达成的</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京都议定书</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，使</a:t>
            </a:r>
            <a:r>
              <a:rPr lang="zh-CN" altLang="en-US" sz="2000">
                <a:solidFill>
                  <a:srgbClr val="FF0000"/>
                </a:solidFill>
                <a:latin typeface="幼圆" panose="02010509060101010101" pitchFamily="49" charset="-122"/>
                <a:ea typeface="幼圆" panose="02010509060101010101" pitchFamily="49" charset="-122"/>
              </a:rPr>
              <a:t>温室气体减排成为发达国家的法律义务</a:t>
            </a:r>
            <a:r>
              <a:rPr lang="zh-CN" altLang="en-US" sz="2000">
                <a:latin typeface="幼圆" panose="02010509060101010101" pitchFamily="49" charset="-122"/>
                <a:ea typeface="幼圆" panose="02010509060101010101" pitchFamily="49" charset="-122"/>
              </a:rPr>
              <a:t>。</a:t>
            </a:r>
            <a:r>
              <a:rPr lang="en-US" altLang="zh-CN" sz="2000">
                <a:latin typeface="幼圆" panose="02010509060101010101" pitchFamily="49" charset="-122"/>
                <a:ea typeface="幼圆" panose="02010509060101010101" pitchFamily="49" charset="-122"/>
              </a:rPr>
              <a:t>2015</a:t>
            </a:r>
            <a:r>
              <a:rPr lang="zh-CN" altLang="en-US" sz="2000">
                <a:latin typeface="幼圆" panose="02010509060101010101" pitchFamily="49" charset="-122"/>
                <a:ea typeface="幼圆" panose="02010509060101010101" pitchFamily="49" charset="-122"/>
              </a:rPr>
              <a:t>年</a:t>
            </a:r>
            <a:r>
              <a:rPr lang="en-US" altLang="zh-CN" sz="2000">
                <a:latin typeface="幼圆" panose="02010509060101010101" pitchFamily="49" charset="-122"/>
                <a:ea typeface="幼圆" panose="02010509060101010101" pitchFamily="49" charset="-122"/>
              </a:rPr>
              <a:t>12</a:t>
            </a:r>
            <a:r>
              <a:rPr lang="zh-CN" altLang="en-US" sz="2000">
                <a:latin typeface="幼圆" panose="02010509060101010101" pitchFamily="49" charset="-122"/>
                <a:ea typeface="幼圆" panose="02010509060101010101" pitchFamily="49" charset="-122"/>
              </a:rPr>
              <a:t>月，联合国气候变化巴黎大会通过</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巴黎协定</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。这份有法律约束力的协定，为</a:t>
            </a:r>
            <a:r>
              <a:rPr lang="en-US" altLang="zh-CN" sz="2000">
                <a:latin typeface="幼圆" panose="02010509060101010101" pitchFamily="49" charset="-122"/>
                <a:ea typeface="幼圆" panose="02010509060101010101" pitchFamily="49" charset="-122"/>
              </a:rPr>
              <a:t>2020</a:t>
            </a:r>
            <a:r>
              <a:rPr lang="zh-CN" altLang="en-US" sz="2000">
                <a:latin typeface="幼圆" panose="02010509060101010101" pitchFamily="49" charset="-122"/>
                <a:ea typeface="幼圆" panose="02010509060101010101" pitchFamily="49" charset="-122"/>
              </a:rPr>
              <a:t>年后全球应对气候变化作出了安排。协定重申了“共同但有区别的责任”原则，建立了尊重主权和国情、国家自主决定贡献力度的全球行动模式。</a:t>
            </a:r>
            <a:r>
              <a:rPr lang="en-US" altLang="zh-CN" sz="2000">
                <a:latin typeface="幼圆" panose="02010509060101010101" pitchFamily="49" charset="-122"/>
                <a:ea typeface="幼圆" panose="02010509060101010101" pitchFamily="49" charset="-122"/>
              </a:rPr>
              <a:t>2016</a:t>
            </a:r>
            <a:r>
              <a:rPr lang="zh-CN" altLang="en-US" sz="2000">
                <a:latin typeface="幼圆" panose="02010509060101010101" pitchFamily="49" charset="-122"/>
                <a:ea typeface="幼圆" panose="02010509060101010101" pitchFamily="49" charset="-122"/>
              </a:rPr>
              <a:t>年</a:t>
            </a:r>
            <a:r>
              <a:rPr lang="en-US" altLang="zh-CN" sz="2000">
                <a:latin typeface="幼圆" panose="02010509060101010101" pitchFamily="49" charset="-122"/>
                <a:ea typeface="幼圆" panose="02010509060101010101" pitchFamily="49" charset="-122"/>
              </a:rPr>
              <a:t>9</a:t>
            </a:r>
            <a:r>
              <a:rPr lang="zh-CN" altLang="en-US" sz="2000">
                <a:latin typeface="幼圆" panose="02010509060101010101" pitchFamily="49" charset="-122"/>
                <a:ea typeface="幼圆" panose="02010509060101010101" pitchFamily="49" charset="-122"/>
              </a:rPr>
              <a:t>月，中国第十二届全国人民代表大会常务委员会第二十二次会议批准中国加入该协定。</a:t>
            </a:r>
            <a:r>
              <a:rPr lang="en-US" altLang="zh-CN" sz="2000">
                <a:latin typeface="幼圆" panose="02010509060101010101" pitchFamily="49" charset="-122"/>
                <a:ea typeface="幼圆" panose="02010509060101010101" pitchFamily="49" charset="-122"/>
              </a:rPr>
              <a:t>2018</a:t>
            </a:r>
            <a:r>
              <a:rPr lang="zh-CN" altLang="en-US" sz="2000">
                <a:latin typeface="幼圆" panose="02010509060101010101" pitchFamily="49" charset="-122"/>
                <a:ea typeface="幼圆" panose="02010509060101010101" pitchFamily="49" charset="-122"/>
              </a:rPr>
              <a:t>年</a:t>
            </a:r>
            <a:r>
              <a:rPr lang="en-US" altLang="zh-CN" sz="2000">
                <a:latin typeface="幼圆" panose="02010509060101010101" pitchFamily="49" charset="-122"/>
                <a:ea typeface="幼圆" panose="02010509060101010101" pitchFamily="49" charset="-122"/>
              </a:rPr>
              <a:t>12</a:t>
            </a:r>
            <a:r>
              <a:rPr lang="zh-CN" altLang="en-US" sz="2000">
                <a:latin typeface="幼圆" panose="02010509060101010101" pitchFamily="49" charset="-122"/>
                <a:ea typeface="幼圆" panose="02010509060101010101" pitchFamily="49" charset="-122"/>
              </a:rPr>
              <a:t>月，联合国气候变化卡托维兹大会通过</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巴黎协定</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实施细则，建立了一系列指导和帮助各方落实协定的机制和规则。</a:t>
            </a:r>
            <a:r>
              <a:rPr lang="en-US" altLang="zh-CN" sz="2000">
                <a:latin typeface="幼圆" panose="02010509060101010101" pitchFamily="49" charset="-122"/>
                <a:ea typeface="幼圆" panose="02010509060101010101" pitchFamily="49" charset="-122"/>
              </a:rPr>
              <a:t>2019</a:t>
            </a:r>
            <a:r>
              <a:rPr lang="zh-CN" altLang="en-US" sz="2000">
                <a:latin typeface="幼圆" panose="02010509060101010101" pitchFamily="49" charset="-122"/>
                <a:ea typeface="幼圆" panose="02010509060101010101" pitchFamily="49" charset="-122"/>
              </a:rPr>
              <a:t>年，美国正式启动退出</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巴黎协定</a:t>
            </a:r>
            <a:r>
              <a:rPr lang="en-US" altLang="zh-CN" sz="2000">
                <a:latin typeface="幼圆" panose="02010509060101010101" pitchFamily="49" charset="-122"/>
                <a:ea typeface="幼圆" panose="02010509060101010101" pitchFamily="49" charset="-122"/>
              </a:rPr>
              <a:t>》</a:t>
            </a:r>
            <a:r>
              <a:rPr lang="zh-CN" altLang="en-US" sz="2000">
                <a:latin typeface="幼圆" panose="02010509060101010101" pitchFamily="49" charset="-122"/>
                <a:ea typeface="幼圆" panose="02010509060101010101" pitchFamily="49" charset="-122"/>
              </a:rPr>
              <a:t>程序。</a:t>
            </a:r>
            <a:endParaRPr lang="zh-CN" altLang="en-US" sz="2000">
              <a:latin typeface="幼圆" pitchFamily="49" charset="-122"/>
              <a:ea typeface="幼圆" pitchFamily="49" charset="-122"/>
            </a:endParaRPr>
          </a:p>
        </p:txBody>
      </p:sp>
      <p:cxnSp>
        <p:nvCxnSpPr>
          <p:cNvPr id="3" name="直接连接符 2"/>
          <p:cNvCxnSpPr/>
          <p:nvPr/>
        </p:nvCxnSpPr>
        <p:spPr>
          <a:xfrm flipH="1">
            <a:off x="313555" y="6372929"/>
            <a:ext cx="5223546"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9849319" y="4984232"/>
            <a:ext cx="200438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313555" y="5476152"/>
            <a:ext cx="855627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0" y="0"/>
            <a:ext cx="6750566"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三</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在合作共赢中促进全球共同发展</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8" name="矩形 7"/>
          <p:cNvSpPr/>
          <p:nvPr/>
        </p:nvSpPr>
        <p:spPr>
          <a:xfrm>
            <a:off x="589439" y="758698"/>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1</a:t>
            </a:r>
            <a:r>
              <a:rPr lang="zh-CN" altLang="en-US" sz="2800" b="1">
                <a:latin typeface="华文中宋" panose="02010600040101010101" pitchFamily="2" charset="-122"/>
                <a:ea typeface="华文中宋" panose="02010600040101010101" pitchFamily="2" charset="-122"/>
              </a:rPr>
              <a:t>、全球治理</a:t>
            </a:r>
            <a:endParaRPr lang="zh-CN" altLang="en-US" sz="2800" b="1">
              <a:latin typeface="华文中宋" panose="02010600040101010101" pitchFamily="2" charset="-122"/>
              <a:ea typeface="华文中宋" panose="02010600040101010101" pitchFamily="2" charset="-122"/>
            </a:endParaRPr>
          </a:p>
        </p:txBody>
      </p:sp>
    </p:spTree>
  </p:cSld>
  <p:clrMapOvr>
    <a:masterClrMapping/>
  </p:clrMapOvr>
  <mc:AlternateContent>
    <mc:Choice xmlns:p159="http://schemas.microsoft.com/office/powerpoint/2015/09/main" Requires="p159">
      <p:transition spd="slow" advTm="1000" p14:dur="2000">
        <p159:morph option="byObject"/>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500"/>
                                        <p:tgtEl>
                                          <p:spTgt spid="5"/>
                                        </p:tgtEl>
                                      </p:cBhvr>
                                    </p:animEffect>
                                  </p:childTnLst>
                                </p:cTn>
                              </p:par>
                            </p:childTnLst>
                          </p:cTn>
                        </p:par>
                        <p:par>
                          <p:cTn id="13" fill="hold" nodeType="afterGroup">
                            <p:stCondLst>
                              <p:cond delay="500"/>
                            </p:stCondLst>
                            <p:childTnLst>
                              <p:par>
                                <p:cTn id="14" presetID="22" presetClass="entr" presetSubtype="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right)">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6750566"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三</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在合作共赢中促进全球共同发展</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254159" y="662476"/>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1</a:t>
            </a:r>
            <a:r>
              <a:rPr lang="zh-CN" altLang="en-US" sz="2800" b="1">
                <a:latin typeface="华文中宋" panose="02010600040101010101" pitchFamily="2" charset="-122"/>
                <a:ea typeface="华文中宋" panose="02010600040101010101" pitchFamily="2" charset="-122"/>
              </a:rPr>
              <a:t>、全球治理</a:t>
            </a:r>
            <a:endParaRPr lang="zh-CN" altLang="en-US" sz="2800" b="1">
              <a:latin typeface="华文中宋" panose="02010600040101010101" pitchFamily="2" charset="-122"/>
              <a:ea typeface="华文中宋" panose="02010600040101010101" pitchFamily="2" charset="-122"/>
            </a:endParaRPr>
          </a:p>
        </p:txBody>
      </p:sp>
      <p:sp>
        <p:nvSpPr>
          <p:cNvPr id="10" name="Rectangle 2"/>
          <p:cNvSpPr>
            <a:spLocks noGrp="1" noChangeArrowheads="1"/>
          </p:cNvSpPr>
          <p:nvPr>
            <p:ph idx="1"/>
          </p:nvPr>
        </p:nvSpPr>
        <p:spPr>
          <a:xfrm>
            <a:off x="632384" y="1262661"/>
            <a:ext cx="9556115" cy="1470379"/>
          </a:xfrm>
        </p:spPr>
        <p:txBody>
          <a:bodyPr>
            <a:normAutofit/>
          </a:bodyPr>
          <a:lstStyle/>
          <a:p>
            <a:pPr>
              <a:spcBef>
                <a:spcPct val="50000"/>
              </a:spcBef>
              <a:buNone/>
            </a:pPr>
            <a:r>
              <a:rPr lang="zh-CN" altLang="en-US" sz="2400" b="1">
                <a:ea typeface="宋体" panose="02010600030101010101" pitchFamily="2" charset="-122"/>
              </a:rPr>
              <a:t>（</a:t>
            </a:r>
            <a:r>
              <a:rPr lang="en-US" altLang="zh-CN" sz="2400" b="1">
                <a:ea typeface="宋体" panose="02010600030101010101" pitchFamily="2" charset="-122"/>
              </a:rPr>
              <a:t>2</a:t>
            </a:r>
            <a:r>
              <a:rPr lang="zh-CN" altLang="en-US" sz="2400" b="1">
                <a:ea typeface="宋体" panose="02010600030101010101" pitchFamily="2" charset="-122"/>
              </a:rPr>
              <a:t>）新的国际治理组织与机制</a:t>
            </a:r>
            <a:endParaRPr lang="en-US" altLang="zh-CN" sz="2400" b="1">
              <a:ea typeface="宋体" panose="02010600030101010101" pitchFamily="2" charset="-122"/>
            </a:endParaRPr>
          </a:p>
          <a:p>
            <a:pPr>
              <a:spcBef>
                <a:spcPct val="50000"/>
              </a:spcBef>
              <a:buNone/>
            </a:pPr>
            <a:r>
              <a:rPr lang="zh-CN" altLang="en-US" sz="2400" b="1">
                <a:ea typeface="宋体" panose="02010600030101010101" pitchFamily="2" charset="-122"/>
              </a:rPr>
              <a:t>①全球层面：二十国集团正在促进世界经济增长、协调各国宏观经济政策，推动全球经济治理改革等方面发挥积极作用。</a:t>
            </a:r>
            <a:endParaRPr lang="en-US" altLang="zh-CN" sz="2400" b="1">
              <a:ea typeface="宋体" panose="02010600030101010101" pitchFamily="2" charset="-122"/>
            </a:endParaRPr>
          </a:p>
          <a:p>
            <a:pPr>
              <a:spcBef>
                <a:spcPct val="50000"/>
              </a:spcBef>
              <a:buNone/>
            </a:pPr>
            <a:endParaRPr lang="en-US" altLang="zh-CN" sz="2400" b="1">
              <a:ea typeface="宋体" panose="02010600030101010101" pitchFamily="2" charset="-122"/>
            </a:endParaRPr>
          </a:p>
        </p:txBody>
      </p:sp>
      <p:sp>
        <p:nvSpPr>
          <p:cNvPr id="17" name="文本框 16"/>
          <p:cNvSpPr txBox="1"/>
          <p:nvPr/>
        </p:nvSpPr>
        <p:spPr>
          <a:xfrm>
            <a:off x="8608905" y="6146516"/>
            <a:ext cx="2550157" cy="400110"/>
          </a:xfrm>
          <a:prstGeom prst="rect">
            <a:avLst/>
          </a:prstGeom>
          <a:noFill/>
        </p:spPr>
        <p:txBody>
          <a:bodyPr wrap="square" rtlCol="0">
            <a:spAutoFit/>
          </a:bodyPr>
          <a:lstStyle/>
          <a:p>
            <a:r>
              <a:rPr lang="zh-CN" altLang="en-US" sz="2000"/>
              <a:t>二十国集团</a:t>
            </a:r>
            <a:endParaRPr lang="zh-CN" altLang="en-US" sz="2000"/>
          </a:p>
        </p:txBody>
      </p:sp>
      <p:pic>
        <p:nvPicPr>
          <p:cNvPr id="20" name="图片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01312" y="2649214"/>
            <a:ext cx="4344320" cy="3385542"/>
          </a:xfrm>
          <a:prstGeom prst="rect">
            <a:avLst/>
          </a:prstGeom>
        </p:spPr>
      </p:pic>
      <p:sp>
        <p:nvSpPr>
          <p:cNvPr id="3" name="矩形 2"/>
          <p:cNvSpPr/>
          <p:nvPr/>
        </p:nvSpPr>
        <p:spPr>
          <a:xfrm>
            <a:off x="254159" y="2649214"/>
            <a:ext cx="7247153" cy="3785652"/>
          </a:xfrm>
          <a:prstGeom prst="rect">
            <a:avLst/>
          </a:prstGeom>
          <a:ln>
            <a:solidFill>
              <a:schemeClr val="tx1"/>
            </a:solidFill>
          </a:ln>
        </p:spPr>
        <p:txBody>
          <a:bodyPr wrap="square">
            <a:spAutoFit/>
          </a:bodyPr>
          <a:lstStyle/>
          <a:p>
            <a:r>
              <a:rPr lang="en-US" altLang="zh-CN" sz="2400">
                <a:solidFill>
                  <a:srgbClr val="333333"/>
                </a:solidFill>
                <a:latin typeface="楷体" panose="02010609060101010101" pitchFamily="49" charset="-122"/>
                <a:ea typeface="楷体" panose="02010609060101010101" pitchFamily="49" charset="-122"/>
              </a:rPr>
              <a:t>20</a:t>
            </a:r>
            <a:r>
              <a:rPr lang="zh-CN" altLang="en-US" sz="2400">
                <a:solidFill>
                  <a:srgbClr val="333333"/>
                </a:solidFill>
                <a:latin typeface="楷体" panose="02010609060101010101" pitchFamily="49" charset="-122"/>
                <a:ea typeface="楷体" panose="02010609060101010101" pitchFamily="49" charset="-122"/>
              </a:rPr>
              <a:t>国集团（</a:t>
            </a:r>
            <a:r>
              <a:rPr lang="en-US" altLang="zh-CN" sz="2400">
                <a:solidFill>
                  <a:srgbClr val="333333"/>
                </a:solidFill>
                <a:latin typeface="楷体" panose="02010609060101010101" pitchFamily="49" charset="-122"/>
                <a:ea typeface="楷体" panose="02010609060101010101" pitchFamily="49" charset="-122"/>
              </a:rPr>
              <a:t>G20</a:t>
            </a:r>
            <a:r>
              <a:rPr lang="zh-CN" altLang="en-US" sz="2400">
                <a:solidFill>
                  <a:srgbClr val="333333"/>
                </a:solidFill>
                <a:latin typeface="楷体" panose="02010609060101010101" pitchFamily="49" charset="-122"/>
                <a:ea typeface="楷体" panose="02010609060101010101" pitchFamily="49" charset="-122"/>
              </a:rPr>
              <a:t>）是一个国际经济合作论坛，成员包括：中国、美国、日本、德国、法国、英国、意大利、加拿大、俄罗斯、欧盟、澳大利亚、南非、阿根廷、巴西、印度、印度尼西亚、墨西哥、沙特阿拉伯、土耳其、韩国。宗旨是为推动以工业化的发达国家和新兴市场国家之间就实质性问题进行开放及有建设性的讨论和研究，以寻求合作并促进国际金融稳定和经济的持续增长。</a:t>
            </a:r>
            <a:r>
              <a:rPr lang="en-US" altLang="zh-CN" sz="2400">
                <a:solidFill>
                  <a:srgbClr val="333333"/>
                </a:solidFill>
                <a:latin typeface="楷体" panose="02010609060101010101" pitchFamily="49" charset="-122"/>
                <a:ea typeface="楷体" panose="02010609060101010101" pitchFamily="49" charset="-122"/>
              </a:rPr>
              <a:t>G20</a:t>
            </a:r>
            <a:r>
              <a:rPr lang="zh-CN" altLang="en-US" sz="2400">
                <a:solidFill>
                  <a:srgbClr val="333333"/>
                </a:solidFill>
                <a:latin typeface="楷体" panose="02010609060101010101" pitchFamily="49" charset="-122"/>
                <a:ea typeface="楷体" panose="02010609060101010101" pitchFamily="49" charset="-122"/>
              </a:rPr>
              <a:t>为国际社会应对经济危机，推动全球治理机制改革带来了新动力和新契机，全球治理开始从“西方治理”向“西方和非西方共同治理”转变。</a:t>
            </a:r>
            <a:endParaRPr lang="zh-CN" altLang="en-US" sz="2400" b="0" i="0">
              <a:solidFill>
                <a:srgbClr val="333333"/>
              </a:solidFill>
              <a:effectLst/>
              <a:latin typeface="楷体" pitchFamily="49" charset="-122"/>
              <a:ea typeface="楷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ox(in)">
                                      <p:cBhvr>
                                        <p:cTn id="7" dur="500"/>
                                        <p:tgtEl>
                                          <p:spTgt spid="10">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ox(in)">
                                      <p:cBhvr>
                                        <p:cTn id="12" dur="500"/>
                                        <p:tgtEl>
                                          <p:spTgt spid="10">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17" grpId="0"/>
      <p:bldP spid="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6750566"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三</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在合作共赢中促进全球共同发展</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254159" y="662476"/>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1</a:t>
            </a:r>
            <a:r>
              <a:rPr lang="zh-CN" altLang="en-US" sz="2800" b="1">
                <a:latin typeface="华文中宋" panose="02010600040101010101" pitchFamily="2" charset="-122"/>
                <a:ea typeface="华文中宋" panose="02010600040101010101" pitchFamily="2" charset="-122"/>
              </a:rPr>
              <a:t>、全球治理</a:t>
            </a:r>
            <a:endParaRPr lang="zh-CN" altLang="en-US" sz="2800" b="1">
              <a:latin typeface="华文中宋" panose="02010600040101010101" pitchFamily="2" charset="-122"/>
              <a:ea typeface="华文中宋" panose="02010600040101010101" pitchFamily="2" charset="-122"/>
            </a:endParaRPr>
          </a:p>
        </p:txBody>
      </p:sp>
      <p:sp>
        <p:nvSpPr>
          <p:cNvPr id="10" name="Rectangle 2"/>
          <p:cNvSpPr>
            <a:spLocks noGrp="1" noChangeArrowheads="1"/>
          </p:cNvSpPr>
          <p:nvPr>
            <p:ph idx="1"/>
          </p:nvPr>
        </p:nvSpPr>
        <p:spPr>
          <a:xfrm>
            <a:off x="530784" y="1220796"/>
            <a:ext cx="10828096" cy="1895466"/>
          </a:xfrm>
        </p:spPr>
        <p:txBody>
          <a:bodyPr>
            <a:normAutofit/>
          </a:bodyPr>
          <a:lstStyle/>
          <a:p>
            <a:pPr>
              <a:spcBef>
                <a:spcPct val="50000"/>
              </a:spcBef>
              <a:buNone/>
            </a:pPr>
            <a:r>
              <a:rPr lang="zh-CN" altLang="en-US" sz="2400" b="1">
                <a:ea typeface="宋体" panose="02010600030101010101" pitchFamily="2" charset="-122"/>
              </a:rPr>
              <a:t>（</a:t>
            </a:r>
            <a:r>
              <a:rPr lang="en-US" altLang="zh-CN" sz="2400" b="1">
                <a:ea typeface="宋体" panose="02010600030101010101" pitchFamily="2" charset="-122"/>
              </a:rPr>
              <a:t>2</a:t>
            </a:r>
            <a:r>
              <a:rPr lang="zh-CN" altLang="en-US" sz="2400" b="1">
                <a:ea typeface="宋体" panose="02010600030101010101" pitchFamily="2" charset="-122"/>
              </a:rPr>
              <a:t>）新的国际治理组织与机制</a:t>
            </a:r>
            <a:endParaRPr lang="en-US" altLang="zh-CN" sz="2400" b="1">
              <a:ea typeface="宋体" panose="02010600030101010101" pitchFamily="2" charset="-122"/>
            </a:endParaRPr>
          </a:p>
          <a:p>
            <a:pPr>
              <a:spcBef>
                <a:spcPct val="50000"/>
              </a:spcBef>
              <a:buNone/>
            </a:pPr>
            <a:r>
              <a:rPr lang="zh-CN" altLang="en-US" sz="2400" b="1">
                <a:ea typeface="宋体" panose="02010600030101010101" pitchFamily="2" charset="-122"/>
              </a:rPr>
              <a:t>②地区层面：</a:t>
            </a:r>
            <a:r>
              <a:rPr lang="en-US" altLang="zh-CN" sz="2400" b="1">
                <a:ea typeface="宋体" panose="02010600030101010101" pitchFamily="2" charset="-122"/>
              </a:rPr>
              <a:t>a.</a:t>
            </a:r>
            <a:r>
              <a:rPr lang="zh-CN" altLang="en-US" sz="2400" b="1">
                <a:ea typeface="宋体" panose="02010600030101010101" pitchFamily="2" charset="-122"/>
              </a:rPr>
              <a:t>上海合作组织正在有效维护欧亚地区的安全；</a:t>
            </a:r>
            <a:endParaRPr lang="zh-CN" altLang="en-US" sz="2400" b="1">
              <a:ea typeface="宋体" pitchFamily="2" charset="-122"/>
            </a:endParaRPr>
          </a:p>
          <a:p>
            <a:pPr>
              <a:spcBef>
                <a:spcPct val="50000"/>
              </a:spcBef>
              <a:buNone/>
            </a:pPr>
            <a:r>
              <a:rPr lang="zh-CN" altLang="en-US" sz="2400" b="1">
                <a:ea typeface="宋体" panose="02010600030101010101" pitchFamily="2" charset="-122"/>
              </a:rPr>
              <a:t> </a:t>
            </a:r>
            <a:r>
              <a:rPr lang="en-US" altLang="zh-CN" sz="2400" b="1">
                <a:ea typeface="宋体" panose="02010600030101010101" pitchFamily="2" charset="-122"/>
              </a:rPr>
              <a:t>b.</a:t>
            </a:r>
            <a:r>
              <a:rPr lang="zh-CN" altLang="en-US" sz="2400" b="1">
                <a:ea typeface="宋体" panose="02010600030101010101" pitchFamily="2" charset="-122"/>
              </a:rPr>
              <a:t>金砖国家领导人会晤以及新开发银行，是金砖国家合作共赢、维护新兴市场国家和发展中国家共同利益的平台。</a:t>
            </a:r>
            <a:endParaRPr lang="zh-CN" altLang="en-US" sz="2400" b="1">
              <a:ea typeface="宋体" panose="02010600030101010101" pitchFamily="2" charset="-122"/>
            </a:endParaRPr>
          </a:p>
          <a:p>
            <a:pPr>
              <a:spcBef>
                <a:spcPct val="50000"/>
              </a:spcBef>
              <a:buNone/>
            </a:pPr>
            <a:endParaRPr lang="en-US" altLang="zh-CN" sz="2400" b="1">
              <a:ea typeface="宋体" panose="02010600030101010101" pitchFamily="2" charset="-122"/>
            </a:endParaRPr>
          </a:p>
        </p:txBody>
      </p:sp>
      <p:sp>
        <p:nvSpPr>
          <p:cNvPr id="17" name="文本框 16"/>
          <p:cNvSpPr txBox="1"/>
          <p:nvPr/>
        </p:nvSpPr>
        <p:spPr>
          <a:xfrm>
            <a:off x="1386881" y="6131352"/>
            <a:ext cx="1854978" cy="400110"/>
          </a:xfrm>
          <a:prstGeom prst="rect">
            <a:avLst/>
          </a:prstGeom>
          <a:noFill/>
        </p:spPr>
        <p:txBody>
          <a:bodyPr wrap="square" rtlCol="0">
            <a:spAutoFit/>
          </a:bodyPr>
          <a:lstStyle/>
          <a:p>
            <a:r>
              <a:rPr lang="zh-CN" altLang="en-US" sz="2000"/>
              <a:t>上海合作组织</a:t>
            </a:r>
            <a:endParaRPr lang="zh-CN" altLang="en-US" sz="2000"/>
          </a:p>
        </p:txBody>
      </p:sp>
      <p:sp>
        <p:nvSpPr>
          <p:cNvPr id="19" name="文本框 18"/>
          <p:cNvSpPr txBox="1"/>
          <p:nvPr/>
        </p:nvSpPr>
        <p:spPr>
          <a:xfrm>
            <a:off x="4500881" y="6079145"/>
            <a:ext cx="2483365" cy="400110"/>
          </a:xfrm>
          <a:prstGeom prst="rect">
            <a:avLst/>
          </a:prstGeom>
          <a:noFill/>
        </p:spPr>
        <p:txBody>
          <a:bodyPr wrap="square" rtlCol="0">
            <a:spAutoFit/>
          </a:bodyPr>
          <a:lstStyle/>
          <a:p>
            <a:r>
              <a:rPr lang="zh-CN" altLang="en-US" sz="2000"/>
              <a:t>金砖国家领导人会晤</a:t>
            </a:r>
            <a:endParaRPr lang="zh-CN" altLang="en-US" sz="2000"/>
          </a:p>
        </p:txBody>
      </p:sp>
      <p:pic>
        <p:nvPicPr>
          <p:cNvPr id="11" name="图片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43673" y="3304375"/>
            <a:ext cx="2941394" cy="2725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图片 12"/>
          <p:cNvPicPr>
            <a:picLocks noChangeAspect="1"/>
          </p:cNvPicPr>
          <p:nvPr/>
        </p:nvPicPr>
        <p:blipFill>
          <a:blip r:embed="rId3">
            <a:extLst>
              <a:ext uri="{BEBA8EAE-BF5A-486C-A8C5-ECC9F3942E4B}">
                <a14:imgProps xmlns:a14="http://schemas.microsoft.com/office/drawing/2010/main">
                  <a14:imgLayer r:embed="rId4">
                    <a14:imgEffect>
                      <a14:backgroundRemoval t="11000" b="77400" l="4000" r="98375">
                        <a14:foregroundMark x1="28125" y1="33600" x2="40750" y2="33600"/>
                        <a14:foregroundMark x1="50125" y1="34200" x2="50125" y2="65600"/>
                        <a14:foregroundMark x1="69625" y1="41000" x2="69625" y2="41000"/>
                        <a14:foregroundMark x1="62500" y1="35600" x2="68250" y2="39600"/>
                        <a14:foregroundMark x1="80625" y1="35000" x2="81125" y2="34800"/>
                        <a14:foregroundMark x1="43250" y1="39400" x2="43250" y2="39400"/>
                        <a14:foregroundMark x1="47875" y1="45200" x2="47875" y2="45200"/>
                        <a14:foregroundMark x1="47875" y1="48000" x2="47875" y2="48000"/>
                        <a14:foregroundMark x1="47375" y1="54600" x2="47375" y2="54600"/>
                        <a14:foregroundMark x1="47125" y1="51800" x2="47125" y2="51800"/>
                        <a14:foregroundMark x1="47500" y1="48200" x2="47500" y2="48200"/>
                        <a14:foregroundMark x1="47250" y1="48000" x2="47375" y2="54400"/>
                        <a14:foregroundMark x1="47375" y1="54200" x2="47375" y2="54200"/>
                        <a14:foregroundMark x1="47375" y1="54400" x2="47375" y2="54400"/>
                        <a14:foregroundMark x1="47375" y1="55400" x2="47375" y2="55400"/>
                        <a14:foregroundMark x1="52625" y1="45800" x2="52625" y2="45800"/>
                        <a14:foregroundMark x1="52625" y1="53200" x2="52625" y2="53200"/>
                        <a14:foregroundMark x1="80500" y1="40600" x2="80500" y2="40600"/>
                        <a14:foregroundMark x1="79000" y1="38600" x2="79000" y2="38600"/>
                        <a14:foregroundMark x1="78500" y1="37200" x2="78500" y2="37200"/>
                        <a14:foregroundMark x1="86000" y1="52000" x2="86000" y2="52000"/>
                        <a14:foregroundMark x1="79625" y1="59200" x2="79625" y2="59200"/>
                        <a14:foregroundMark x1="86000" y1="45600" x2="86000" y2="45600"/>
                        <a14:foregroundMark x1="84750" y1="45800" x2="84750" y2="45800"/>
                        <a14:foregroundMark x1="87750" y1="46600" x2="87750" y2="46600"/>
                        <a14:foregroundMark x1="87125" y1="46600" x2="87125" y2="46600"/>
                        <a14:foregroundMark x1="87750" y1="46400" x2="87750" y2="46400"/>
                        <a14:foregroundMark x1="84375" y1="45400" x2="84375" y2="45400"/>
                        <a14:foregroundMark x1="83875" y1="44600" x2="83875" y2="44600"/>
                        <a14:foregroundMark x1="91500" y1="52400" x2="91500" y2="52400"/>
                        <a14:foregroundMark x1="77125" y1="35000" x2="77125" y2="35000"/>
                        <a14:foregroundMark x1="80750" y1="58400" x2="80750" y2="58400"/>
                        <a14:backgroundMark x1="46375" y1="40200" x2="46375" y2="40200"/>
                        <a14:backgroundMark x1="46500" y1="46000" x2="46500" y2="46000"/>
                        <a14:backgroundMark x1="46500" y1="47000" x2="46500" y2="47000"/>
                        <a14:backgroundMark x1="46625" y1="45800" x2="46625" y2="45800"/>
                        <a14:backgroundMark x1="46500" y1="47000" x2="46500" y2="47000"/>
                        <a14:backgroundMark x1="26625" y1="48800" x2="26625" y2="48800"/>
                        <a14:backgroundMark x1="27125" y1="36600" x2="27125" y2="36600"/>
                        <a14:backgroundMark x1="27000" y1="64400" x2="27000" y2="64400"/>
                        <a14:backgroundMark x1="46500" y1="47000" x2="46500" y2="47000"/>
                        <a14:backgroundMark x1="46625" y1="40400" x2="46625" y2="40400"/>
                        <a14:backgroundMark x1="46375" y1="42600" x2="46375" y2="42600"/>
                      </a14:backgroundRemoval>
                    </a14:imgEffect>
                  </a14:imgLayer>
                </a14:imgProps>
              </a:ext>
              <a:ext uri="{28A0092B-C50C-407E-A947-70E740481C1C}">
                <a14:useLocalDpi xmlns:a14="http://schemas.microsoft.com/office/drawing/2010/main" val="0"/>
              </a:ext>
            </a:extLst>
          </a:blip>
          <a:srcRect l="6986" t="24713" r="6171" b="31432"/>
          <a:stretch>
            <a:fillRect/>
          </a:stretch>
        </p:blipFill>
        <p:spPr>
          <a:xfrm>
            <a:off x="4267201" y="3327400"/>
            <a:ext cx="3145295" cy="2560343"/>
          </a:xfrm>
          <a:prstGeom prst="rect">
            <a:avLst/>
          </a:prstGeom>
          <a:ln>
            <a:noFill/>
          </a:ln>
          <a:effectLst>
            <a:outerShdw blurRad="292100" dist="139700" dir="2700000" algn="tl" rotWithShape="0">
              <a:srgbClr val="333333">
                <a:alpha val="65000"/>
              </a:srgbClr>
            </a:outerShdw>
          </a:effectLst>
        </p:spPr>
      </p:pic>
      <p:pic>
        <p:nvPicPr>
          <p:cNvPr id="15" name="图片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986827" y="3327399"/>
            <a:ext cx="3361500" cy="2560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p:nvSpPr>
        <p:spPr>
          <a:xfrm>
            <a:off x="8425894" y="6079145"/>
            <a:ext cx="2483365" cy="400110"/>
          </a:xfrm>
          <a:prstGeom prst="rect">
            <a:avLst/>
          </a:prstGeom>
          <a:noFill/>
        </p:spPr>
        <p:txBody>
          <a:bodyPr wrap="square" rtlCol="0">
            <a:spAutoFit/>
          </a:bodyPr>
          <a:lstStyle/>
          <a:p>
            <a:r>
              <a:rPr lang="zh-CN" altLang="en-US" sz="2000"/>
              <a:t>金砖国家新开发银行</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16"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6750566"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三</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在合作共赢中促进全球共同发展</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254159" y="662476"/>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2</a:t>
            </a:r>
            <a:r>
              <a:rPr lang="zh-CN" altLang="en-US" sz="2800" b="1">
                <a:latin typeface="华文中宋" panose="02010600040101010101" pitchFamily="2" charset="-122"/>
                <a:ea typeface="华文中宋" panose="02010600040101010101" pitchFamily="2" charset="-122"/>
              </a:rPr>
              <a:t>、中国方案</a:t>
            </a:r>
            <a:endParaRPr lang="zh-CN" altLang="en-US" sz="2800" b="1">
              <a:latin typeface="华文中宋" panose="02010600040101010101" pitchFamily="2" charset="-122"/>
              <a:ea typeface="华文中宋" panose="02010600040101010101" pitchFamily="2" charset="-122"/>
            </a:endParaRPr>
          </a:p>
        </p:txBody>
      </p:sp>
      <p:sp>
        <p:nvSpPr>
          <p:cNvPr id="8" name="矩形 7"/>
          <p:cNvSpPr/>
          <p:nvPr/>
        </p:nvSpPr>
        <p:spPr>
          <a:xfrm>
            <a:off x="467360" y="1370106"/>
            <a:ext cx="10881360" cy="830997"/>
          </a:xfrm>
          <a:prstGeom prst="rect">
            <a:avLst/>
          </a:prstGeom>
        </p:spPr>
        <p:txBody>
          <a:bodyPr wrap="square">
            <a:spAutoFit/>
          </a:bodyPr>
          <a:lstStyle/>
          <a:p>
            <a:pPr>
              <a:spcAft>
                <a:spcPct val="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）坚持和平共处五项原则，推动建设</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互相尊重、公平正义、合作共赢的</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新型国际关系</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endParaRPr lang="zh-CN" altLang="zh-CN" sz="2400">
              <a:latin typeface="华文中宋" pitchFamily="2" charset="-122"/>
              <a:ea typeface="华文中宋" pitchFamily="2" charset="-122"/>
              <a:cs typeface="Times New Roman" panose="02020603050405020304" pitchFamily="18" charset="0"/>
            </a:endParaRPr>
          </a:p>
        </p:txBody>
      </p:sp>
      <p:sp>
        <p:nvSpPr>
          <p:cNvPr id="11" name="矩形 10"/>
          <p:cNvSpPr/>
          <p:nvPr/>
        </p:nvSpPr>
        <p:spPr>
          <a:xfrm>
            <a:off x="762135" y="2357349"/>
            <a:ext cx="7042603" cy="3785652"/>
          </a:xfrm>
          <a:prstGeom prst="rect">
            <a:avLst/>
          </a:prstGeom>
          <a:ln w="19050">
            <a:solidFill>
              <a:schemeClr val="accent6">
                <a:lumMod val="50000"/>
              </a:schemeClr>
            </a:solidFill>
          </a:ln>
        </p:spPr>
        <p:txBody>
          <a:bodyPr wrap="square">
            <a:spAutoFit/>
          </a:bodyPr>
          <a:lstStyle/>
          <a:p>
            <a:pPr indent="457200"/>
            <a:r>
              <a:rPr lang="zh-CN" altLang="en-US" sz="2400">
                <a:latin typeface="仿宋" panose="02010609060101010101" pitchFamily="49" charset="-122"/>
                <a:ea typeface="仿宋" panose="02010609060101010101" pitchFamily="49" charset="-122"/>
              </a:rPr>
              <a:t>我们要建立平等相待、互商互谅的伙伴关系，要坚持多边主义，不搞单边主义；要奉行双赢、多赢、共赢的新理念，扔掉我赢你输、赢者通吃的旧思维。要倡导以对话解争端、以协商化分歧。要在国际和区域层面建设全球伙伴关系，走出一条“对话而不对抗，结伴而不结盟”的国与国交往新路。大国之间相处，要不冲突、不对抗、相互尊重、合作共赢。大国与小国相处，要平等相待，践行正确义利观，义利相兼，义重于利。</a:t>
            </a:r>
            <a:endParaRPr lang="en-US" altLang="zh-CN" sz="2400">
              <a:latin typeface="仿宋" pitchFamily="49" charset="-122"/>
              <a:ea typeface="仿宋" pitchFamily="49" charset="-122"/>
            </a:endParaRPr>
          </a:p>
          <a:p>
            <a:pPr indent="457200" algn="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习近平 </a:t>
            </a:r>
            <a:r>
              <a:rPr lang="en-US" altLang="zh-CN" sz="2400">
                <a:latin typeface="仿宋" panose="02010609060101010101" pitchFamily="49" charset="-122"/>
                <a:ea typeface="仿宋" panose="02010609060101010101" pitchFamily="49" charset="-122"/>
              </a:rPr>
              <a:t>2015</a:t>
            </a:r>
            <a:r>
              <a:rPr lang="zh-CN" altLang="en-US" sz="2400">
                <a:latin typeface="仿宋" panose="02010609060101010101" pitchFamily="49" charset="-122"/>
                <a:ea typeface="仿宋" panose="02010609060101010101" pitchFamily="49" charset="-122"/>
              </a:rPr>
              <a:t>年在联合国的讲话</a:t>
            </a:r>
            <a:endParaRPr lang="zh-CN" altLang="en-US" sz="2400">
              <a:latin typeface="仿宋" panose="02010609060101010101" pitchFamily="49" charset="-122"/>
              <a:ea typeface="仿宋" panose="02010609060101010101" pitchFamily="49" charset="-122"/>
            </a:endParaRPr>
          </a:p>
        </p:txBody>
      </p:sp>
      <p:pic>
        <p:nvPicPr>
          <p:cNvPr id="12" name="图片 11"/>
          <p:cNvPicPr>
            <a:picLocks noChangeAspect="1"/>
          </p:cNvPicPr>
          <p:nvPr/>
        </p:nvPicPr>
        <p:blipFill>
          <a:blip r:embed="rId2">
            <a:extLst>
              <a:ext uri="{28A0092B-C50C-407E-A947-70E740481C1C}">
                <a14:useLocalDpi xmlns:a14="http://schemas.microsoft.com/office/drawing/2010/main" val="0"/>
              </a:ext>
            </a:extLst>
          </a:blip>
          <a:srcRect l="17852" r="18148"/>
          <a:stretch>
            <a:fillRect/>
          </a:stretch>
        </p:blipFill>
        <p:spPr>
          <a:xfrm>
            <a:off x="7986124" y="2385513"/>
            <a:ext cx="3362596" cy="3785652"/>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6750566"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三</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在合作共赢中促进全球共同发展</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254159" y="662476"/>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2</a:t>
            </a:r>
            <a:r>
              <a:rPr lang="zh-CN" altLang="en-US" sz="2800" b="1">
                <a:latin typeface="华文中宋" panose="02010600040101010101" pitchFamily="2" charset="-122"/>
                <a:ea typeface="华文中宋" panose="02010600040101010101" pitchFamily="2" charset="-122"/>
              </a:rPr>
              <a:t>、中国方案</a:t>
            </a:r>
            <a:endParaRPr lang="zh-CN" altLang="en-US" sz="2800" b="1">
              <a:latin typeface="华文中宋" panose="02010600040101010101" pitchFamily="2" charset="-122"/>
              <a:ea typeface="华文中宋" panose="02010600040101010101" pitchFamily="2" charset="-122"/>
            </a:endParaRPr>
          </a:p>
        </p:txBody>
      </p:sp>
      <p:sp>
        <p:nvSpPr>
          <p:cNvPr id="8" name="矩形 7"/>
          <p:cNvSpPr/>
          <p:nvPr/>
        </p:nvSpPr>
        <p:spPr>
          <a:xfrm>
            <a:off x="335439" y="1125478"/>
            <a:ext cx="9286240" cy="461665"/>
          </a:xfrm>
          <a:prstGeom prst="rect">
            <a:avLst/>
          </a:prstGeom>
        </p:spPr>
        <p:txBody>
          <a:bodyPr wrap="square">
            <a:spAutoFit/>
          </a:bodyPr>
          <a:lstStyle/>
          <a:p>
            <a:pPr>
              <a:spcAft>
                <a:spcPct val="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倡导构建人类命运共同体。</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9" name="矩形 8"/>
          <p:cNvSpPr/>
          <p:nvPr/>
        </p:nvSpPr>
        <p:spPr>
          <a:xfrm>
            <a:off x="6443512" y="1185696"/>
            <a:ext cx="5413049" cy="5078313"/>
          </a:xfrm>
          <a:prstGeom prst="rect">
            <a:avLst/>
          </a:prstGeom>
          <a:ln>
            <a:solidFill>
              <a:schemeClr val="tx1"/>
            </a:solidFill>
          </a:ln>
        </p:spPr>
        <p:txBody>
          <a:bodyPr wrap="square">
            <a:spAutoFit/>
          </a:bodyPr>
          <a:lstStyle/>
          <a:p>
            <a:r>
              <a:rPr lang="zh-CN" altLang="en-US" sz="2400" b="1">
                <a:solidFill>
                  <a:srgbClr val="002060"/>
                </a:solidFill>
                <a:latin typeface="宋体" panose="02010600030101010101" pitchFamily="2" charset="-122"/>
                <a:ea typeface="宋体" panose="02010600030101010101" pitchFamily="2" charset="-122"/>
              </a:rPr>
              <a:t>    </a:t>
            </a:r>
            <a:r>
              <a:rPr lang="zh-CN" altLang="en-US" sz="2000" b="1">
                <a:latin typeface="楷体" panose="02010609060101010101" pitchFamily="49" charset="-122"/>
                <a:ea typeface="楷体" panose="02010609060101010101" pitchFamily="49" charset="-122"/>
              </a:rPr>
              <a:t>我们呼吁，各国人民同心协力，构建人类命运共同体，建设持久和平、普遍安全、共同繁荣、开放包容、清洁美丽的世界。要相互尊重、平等协商，坚决摒弃冷战思维和强权政治，走对话而不对抗、结伴而不结盟的国与国交往新路；要坚持以对话解决争端、以协商化解分歧，统筹应对传统和非传统安全威胁，反对一切形式的恐怖主义。要同舟共济，促进贸易和投资自由化便利化，推动经济全球化朝着更加开放、包容、普惠、平衡、共赢的方向发展。要尊重世界文明多样性，以文明交流超越文明隔阂、文明互鉴超越文明冲突、文明共存超越文明优越。要坚持环境友好，合作应对气候变化，保护好人类赖以生存的地球家园。</a:t>
            </a:r>
            <a:endParaRPr lang="zh-CN" altLang="en-US" sz="2000" b="1">
              <a:latin typeface="楷体" pitchFamily="49" charset="-122"/>
              <a:ea typeface="楷体" pitchFamily="49" charset="-122"/>
            </a:endParaRPr>
          </a:p>
          <a:p>
            <a:r>
              <a:rPr lang="en-US" altLang="zh-CN" sz="2000" b="1">
                <a:latin typeface="楷体" panose="02010609060101010101" pitchFamily="49" charset="-122"/>
                <a:ea typeface="楷体" panose="02010609060101010101" pitchFamily="49" charset="-122"/>
              </a:rPr>
              <a:t>—</a:t>
            </a:r>
            <a:r>
              <a:rPr lang="zh-CN" altLang="en-US" sz="2000" b="1">
                <a:latin typeface="楷体" panose="02010609060101010101" pitchFamily="49" charset="-122"/>
                <a:ea typeface="楷体" panose="02010609060101010101" pitchFamily="49" charset="-122"/>
              </a:rPr>
              <a:t>习近平</a:t>
            </a:r>
            <a:r>
              <a:rPr lang="en-US" altLang="zh-CN" sz="2000" b="1">
                <a:latin typeface="楷体" panose="02010609060101010101" pitchFamily="49" charset="-122"/>
                <a:ea typeface="楷体" panose="02010609060101010101" pitchFamily="49" charset="-122"/>
              </a:rPr>
              <a:t>《</a:t>
            </a:r>
            <a:r>
              <a:rPr lang="zh-CN" altLang="en-US" sz="2000" b="1">
                <a:latin typeface="楷体" panose="02010609060101010101" pitchFamily="49" charset="-122"/>
                <a:ea typeface="楷体" panose="02010609060101010101" pitchFamily="49" charset="-122"/>
              </a:rPr>
              <a:t>决胜全面建成小康社会，夺取新时代中国特色社会主义伟大胜利</a:t>
            </a:r>
            <a:r>
              <a:rPr lang="en-US" altLang="zh-CN" sz="2000" b="1">
                <a:latin typeface="楷体" panose="02010609060101010101" pitchFamily="49" charset="-122"/>
                <a:ea typeface="楷体" panose="02010609060101010101" pitchFamily="49" charset="-122"/>
              </a:rPr>
              <a:t>》</a:t>
            </a:r>
            <a:endParaRPr lang="en-US" altLang="zh-CN" sz="2000" b="1">
              <a:latin typeface="楷体" pitchFamily="49" charset="-122"/>
              <a:ea typeface="楷体" pitchFamily="49" charset="-122"/>
            </a:endParaRPr>
          </a:p>
        </p:txBody>
      </p:sp>
      <p:sp>
        <p:nvSpPr>
          <p:cNvPr id="10" name="矩形 9"/>
          <p:cNvSpPr/>
          <p:nvPr/>
        </p:nvSpPr>
        <p:spPr>
          <a:xfrm>
            <a:off x="651607" y="1479431"/>
            <a:ext cx="5546503" cy="58092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lnSpc>
                <a:spcPct val="150000"/>
              </a:lnSpc>
            </a:pPr>
            <a:r>
              <a:rPr lang="zh-CN" altLang="en-US" sz="2400">
                <a:solidFill>
                  <a:schemeClr val="tx1"/>
                </a:solidFill>
                <a:latin typeface="华文中宋" panose="02010600040101010101" pitchFamily="2" charset="-122"/>
                <a:ea typeface="华文中宋" panose="02010600040101010101" pitchFamily="2" charset="-122"/>
              </a:rPr>
              <a:t>①内涵：</a:t>
            </a:r>
            <a:endParaRPr lang="zh-CN" altLang="en-US" sz="2400">
              <a:solidFill>
                <a:schemeClr val="tx1"/>
              </a:solidFill>
              <a:latin typeface="华文中宋" pitchFamily="2" charset="-122"/>
              <a:ea typeface="华文中宋" pitchFamily="2" charset="-122"/>
            </a:endParaRPr>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843" y="4891692"/>
            <a:ext cx="6077920" cy="1746474"/>
          </a:xfrm>
          <a:prstGeom prst="rect">
            <a:avLst/>
          </a:prstGeom>
          <a:ln>
            <a:noFill/>
          </a:ln>
          <a:effectLst>
            <a:outerShdw blurRad="190500" algn="tl" rotWithShape="0">
              <a:srgbClr val="000000">
                <a:alpha val="70000"/>
              </a:srgbClr>
            </a:outerShdw>
          </a:effectLst>
        </p:spPr>
      </p:pic>
      <p:sp>
        <p:nvSpPr>
          <p:cNvPr id="11" name="Text Box 6"/>
          <p:cNvSpPr txBox="1">
            <a:spLocks noChangeArrowheads="1"/>
          </p:cNvSpPr>
          <p:nvPr/>
        </p:nvSpPr>
        <p:spPr bwMode="auto">
          <a:xfrm>
            <a:off x="212844" y="2050145"/>
            <a:ext cx="6077919" cy="2841547"/>
          </a:xfrm>
          <a:prstGeom prst="rect">
            <a:avLst/>
          </a:prstGeom>
          <a:solidFill>
            <a:schemeClr val="bg1"/>
          </a:solidFill>
          <a:ln>
            <a:solidFill>
              <a:srgbClr val="0033CC"/>
            </a:solidFill>
          </a:ln>
          <a:effec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ct val="0"/>
              </a:spcBef>
              <a:buFontTx/>
              <a:buNone/>
            </a:pPr>
            <a:r>
              <a:rPr lang="en-US" altLang="zh-CN" sz="1800" b="1"/>
              <a:t>■</a:t>
            </a:r>
            <a:r>
              <a:rPr lang="zh-CN" altLang="en-US" sz="2000" b="1">
                <a:latin typeface="黑体" panose="02010609060101010101" charset="-122"/>
                <a:ea typeface="黑体" panose="02010609060101010101" charset="-122"/>
              </a:rPr>
              <a:t>中国方案是：构建人类命运共同体，实现共赢共享。</a:t>
            </a:r>
            <a:endParaRPr lang="zh-CN" altLang="en-US" sz="2000" b="1">
              <a:latin typeface="黑体"/>
              <a:ea typeface="黑体"/>
            </a:endParaRPr>
          </a:p>
          <a:p>
            <a:pPr eaLnBrk="1" hangingPunct="1">
              <a:lnSpc>
                <a:spcPct val="130000"/>
              </a:lnSpc>
              <a:spcBef>
                <a:spcPct val="0"/>
              </a:spcBef>
              <a:buFontTx/>
              <a:buNone/>
            </a:pPr>
            <a:r>
              <a:rPr lang="zh-CN" altLang="en-US" sz="1800" b="1"/>
              <a:t>■</a:t>
            </a:r>
            <a:r>
              <a:rPr lang="zh-CN" altLang="en-US" sz="2000" b="1">
                <a:latin typeface="黑体" panose="02010609060101010101" charset="-122"/>
                <a:ea typeface="黑体" panose="02010609060101010101" charset="-122"/>
              </a:rPr>
              <a:t>坚持对话协商，建设一个持久和平的世界。 </a:t>
            </a:r>
            <a:endParaRPr lang="zh-CN" altLang="en-US" sz="2000" b="1">
              <a:latin typeface="黑体" panose="02010609060101010101" charset="-122"/>
              <a:ea typeface="黑体" panose="02010609060101010101" charset="-122"/>
            </a:endParaRPr>
          </a:p>
          <a:p>
            <a:pPr eaLnBrk="1" hangingPunct="1">
              <a:lnSpc>
                <a:spcPct val="130000"/>
              </a:lnSpc>
              <a:spcBef>
                <a:spcPct val="0"/>
              </a:spcBef>
              <a:buFontTx/>
              <a:buNone/>
            </a:pPr>
            <a:r>
              <a:rPr lang="zh-CN" altLang="en-US" sz="1800" b="1"/>
              <a:t>■</a:t>
            </a:r>
            <a:r>
              <a:rPr lang="zh-CN" altLang="en-US" sz="2000" b="1">
                <a:latin typeface="黑体" panose="02010609060101010101" charset="-122"/>
                <a:ea typeface="黑体" panose="02010609060101010101" charset="-122"/>
              </a:rPr>
              <a:t>坚持共建共享，建设一个普遍安全的世界。 </a:t>
            </a:r>
            <a:endParaRPr lang="zh-CN" altLang="en-US" sz="2000" b="1">
              <a:latin typeface="黑体" panose="02010609060101010101" charset="-122"/>
              <a:ea typeface="黑体" panose="02010609060101010101" charset="-122"/>
            </a:endParaRPr>
          </a:p>
          <a:p>
            <a:pPr eaLnBrk="1" hangingPunct="1">
              <a:lnSpc>
                <a:spcPct val="130000"/>
              </a:lnSpc>
              <a:spcBef>
                <a:spcPct val="0"/>
              </a:spcBef>
              <a:buFontTx/>
              <a:buNone/>
            </a:pPr>
            <a:r>
              <a:rPr lang="zh-CN" altLang="en-US" sz="1800" b="1"/>
              <a:t>■</a:t>
            </a:r>
            <a:r>
              <a:rPr lang="zh-CN" altLang="en-US" sz="2000" b="1">
                <a:latin typeface="黑体" panose="02010609060101010101" charset="-122"/>
                <a:ea typeface="黑体" panose="02010609060101010101" charset="-122"/>
              </a:rPr>
              <a:t>坚持合作共赢，建设一个共同繁荣的世界。 </a:t>
            </a:r>
            <a:endParaRPr lang="zh-CN" altLang="en-US" sz="2000" b="1">
              <a:latin typeface="黑体" panose="02010609060101010101" charset="-122"/>
              <a:ea typeface="黑体" panose="02010609060101010101" charset="-122"/>
            </a:endParaRPr>
          </a:p>
          <a:p>
            <a:pPr eaLnBrk="1" hangingPunct="1">
              <a:lnSpc>
                <a:spcPct val="130000"/>
              </a:lnSpc>
              <a:spcBef>
                <a:spcPct val="0"/>
              </a:spcBef>
              <a:buFontTx/>
              <a:buNone/>
            </a:pPr>
            <a:r>
              <a:rPr lang="zh-CN" altLang="en-US" sz="1800" b="1"/>
              <a:t>■</a:t>
            </a:r>
            <a:r>
              <a:rPr lang="zh-CN" altLang="en-US" sz="2000" b="1">
                <a:latin typeface="黑体" panose="02010609060101010101" charset="-122"/>
                <a:ea typeface="黑体" panose="02010609060101010101" charset="-122"/>
              </a:rPr>
              <a:t>坚持交流互鉴，建设一个开放包容的世界。 </a:t>
            </a:r>
            <a:endParaRPr lang="zh-CN" altLang="en-US" sz="2000" b="1">
              <a:latin typeface="黑体" panose="02010609060101010101" charset="-122"/>
              <a:ea typeface="黑体" panose="02010609060101010101" charset="-122"/>
            </a:endParaRPr>
          </a:p>
          <a:p>
            <a:pPr eaLnBrk="1" hangingPunct="1">
              <a:lnSpc>
                <a:spcPct val="130000"/>
              </a:lnSpc>
              <a:spcBef>
                <a:spcPct val="0"/>
              </a:spcBef>
              <a:buFontTx/>
              <a:buNone/>
            </a:pPr>
            <a:r>
              <a:rPr lang="zh-CN" altLang="en-US" sz="1800" b="1"/>
              <a:t>■</a:t>
            </a:r>
            <a:r>
              <a:rPr lang="zh-CN" altLang="en-US" sz="2000" b="1">
                <a:latin typeface="黑体" panose="02010609060101010101" charset="-122"/>
                <a:ea typeface="黑体" panose="02010609060101010101" charset="-122"/>
              </a:rPr>
              <a:t>坚持绿色低碳，建设一个清洁美丽的世界。</a:t>
            </a:r>
            <a:endParaRPr lang="zh-CN" altLang="en-US" sz="2000" b="1">
              <a:latin typeface="黑体" panose="02010609060101010101" charset="-122"/>
              <a:ea typeface="黑体" panose="02010609060101010101" charset="-122"/>
            </a:endParaRPr>
          </a:p>
          <a:p>
            <a:pPr algn="ctr" eaLnBrk="1" hangingPunct="1">
              <a:lnSpc>
                <a:spcPct val="130000"/>
              </a:lnSpc>
              <a:spcBef>
                <a:spcPct val="30000"/>
              </a:spcBef>
              <a:buFontTx/>
              <a:buNone/>
            </a:pPr>
            <a:r>
              <a:rPr lang="zh-CN" altLang="en-US" sz="1600" b="1">
                <a:latin typeface="楷体" panose="02010609060101010101" pitchFamily="49" charset="-122"/>
                <a:ea typeface="楷体" panose="02010609060101010101" pitchFamily="49" charset="-122"/>
              </a:rPr>
              <a:t>      </a:t>
            </a:r>
            <a:r>
              <a:rPr lang="en-US" altLang="zh-CN" sz="1600" b="1">
                <a:latin typeface="楷体" panose="02010609060101010101" pitchFamily="49" charset="-122"/>
                <a:ea typeface="楷体" panose="02010609060101010101" pitchFamily="49" charset="-122"/>
              </a:rPr>
              <a:t>——</a:t>
            </a:r>
            <a:r>
              <a:rPr lang="zh-CN" altLang="en-US" sz="1600" b="1">
                <a:latin typeface="楷体" panose="02010609060101010101" pitchFamily="49" charset="-122"/>
                <a:ea typeface="楷体" panose="02010609060101010101" pitchFamily="49" charset="-122"/>
              </a:rPr>
              <a:t>习近平</a:t>
            </a:r>
            <a:r>
              <a:rPr lang="en-US" altLang="zh-CN" sz="1600" b="1">
                <a:latin typeface="楷体" panose="02010609060101010101" pitchFamily="49" charset="-122"/>
                <a:ea typeface="楷体" panose="02010609060101010101" pitchFamily="49" charset="-122"/>
              </a:rPr>
              <a:t>2017</a:t>
            </a:r>
            <a:r>
              <a:rPr lang="zh-CN" altLang="en-US" sz="1600" b="1">
                <a:latin typeface="楷体" panose="02010609060101010101" pitchFamily="49" charset="-122"/>
                <a:ea typeface="楷体" panose="02010609060101010101" pitchFamily="49" charset="-122"/>
              </a:rPr>
              <a:t>年</a:t>
            </a:r>
            <a:r>
              <a:rPr lang="en-US" altLang="zh-CN" sz="1600" b="1">
                <a:latin typeface="楷体" panose="02010609060101010101" pitchFamily="49" charset="-122"/>
                <a:ea typeface="楷体" panose="02010609060101010101" pitchFamily="49" charset="-122"/>
              </a:rPr>
              <a:t>1</a:t>
            </a:r>
            <a:r>
              <a:rPr lang="zh-CN" altLang="en-US" sz="1600" b="1">
                <a:latin typeface="楷体" panose="02010609060101010101" pitchFamily="49" charset="-122"/>
                <a:ea typeface="楷体" panose="02010609060101010101" pitchFamily="49" charset="-122"/>
              </a:rPr>
              <a:t>月</a:t>
            </a:r>
            <a:r>
              <a:rPr lang="en-US" altLang="zh-CN" sz="1600" b="1">
                <a:latin typeface="楷体" panose="02010609060101010101" pitchFamily="49" charset="-122"/>
                <a:ea typeface="楷体" panose="02010609060101010101" pitchFamily="49" charset="-122"/>
              </a:rPr>
              <a:t>18</a:t>
            </a:r>
            <a:r>
              <a:rPr lang="zh-CN" altLang="en-US" sz="1600" b="1">
                <a:latin typeface="楷体" panose="02010609060101010101" pitchFamily="49" charset="-122"/>
                <a:ea typeface="楷体" panose="02010609060101010101" pitchFamily="49" charset="-122"/>
              </a:rPr>
              <a:t>日在联合国日内瓦总部的演讲</a:t>
            </a:r>
            <a:endParaRPr lang="zh-CN" altLang="en-US" sz="1600" b="1">
              <a:latin typeface="楷体" pitchFamily="49" charset="-122"/>
              <a:ea typeface="楷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0"/>
            <a:ext cx="6750566" cy="584775"/>
          </a:xfrm>
          <a:prstGeom prst="rect">
            <a:avLst/>
          </a:prstGeom>
          <a:solidFill>
            <a:srgbClr val="DF5327">
              <a:lumMod val="50000"/>
            </a:srgbClr>
          </a:solidFill>
        </p:spPr>
        <p:txBody>
          <a:bodyPr wrap="none">
            <a:spAutoFit/>
          </a:bodyPr>
          <a:lstStyle/>
          <a:p>
            <a:pPr marL="0" marR="0" lvl="0" indent="0" defTabSz="4572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三</a:t>
            </a:r>
            <a:r>
              <a:rPr kumimoji="0" lang="zh-CN" altLang="zh-CN"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a:t>
            </a:r>
            <a:r>
              <a:rPr kumimoji="0" lang="zh-CN" altLang="en-US" sz="3200" b="1"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rPr>
              <a:t>在合作共赢中促进全球共同发展</a:t>
            </a:r>
            <a:endParaRPr kumimoji="0" lang="zh-CN" altLang="zh-CN" sz="3200" b="0" i="0" u="none" strike="noStrike" kern="0" cap="none" spc="0" normalizeH="0" baseline="0" noProof="0">
              <a:ln>
                <a:noFill/>
              </a:ln>
              <a:solidFill>
                <a:prstClr val="white"/>
              </a:solidFill>
              <a:effectLst/>
              <a:uLnTx/>
              <a:uFillTx/>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矩形 6"/>
          <p:cNvSpPr/>
          <p:nvPr/>
        </p:nvSpPr>
        <p:spPr>
          <a:xfrm>
            <a:off x="254159" y="662476"/>
            <a:ext cx="2202847" cy="523220"/>
          </a:xfrm>
          <a:prstGeom prst="rect">
            <a:avLst/>
          </a:prstGeom>
        </p:spPr>
        <p:txBody>
          <a:bodyPr wrap="none">
            <a:spAutoFit/>
          </a:bodyPr>
          <a:lstStyle/>
          <a:p>
            <a:r>
              <a:rPr lang="en-US" altLang="zh-CN" sz="2800" b="1">
                <a:latin typeface="华文中宋" panose="02010600040101010101" pitchFamily="2" charset="-122"/>
                <a:ea typeface="华文中宋" panose="02010600040101010101" pitchFamily="2" charset="-122"/>
              </a:rPr>
              <a:t>2</a:t>
            </a:r>
            <a:r>
              <a:rPr lang="zh-CN" altLang="en-US" sz="2800" b="1">
                <a:latin typeface="华文中宋" panose="02010600040101010101" pitchFamily="2" charset="-122"/>
                <a:ea typeface="华文中宋" panose="02010600040101010101" pitchFamily="2" charset="-122"/>
              </a:rPr>
              <a:t>、中国方案</a:t>
            </a:r>
            <a:endParaRPr lang="zh-CN" altLang="en-US" sz="2800" b="1">
              <a:latin typeface="华文中宋" panose="02010600040101010101" pitchFamily="2" charset="-122"/>
              <a:ea typeface="华文中宋" panose="02010600040101010101" pitchFamily="2" charset="-122"/>
            </a:endParaRPr>
          </a:p>
        </p:txBody>
      </p:sp>
      <p:sp>
        <p:nvSpPr>
          <p:cNvPr id="8" name="矩形 7"/>
          <p:cNvSpPr/>
          <p:nvPr/>
        </p:nvSpPr>
        <p:spPr>
          <a:xfrm>
            <a:off x="2367280" y="771364"/>
            <a:ext cx="9286240" cy="461665"/>
          </a:xfrm>
          <a:prstGeom prst="rect">
            <a:avLst/>
          </a:prstGeom>
        </p:spPr>
        <p:txBody>
          <a:bodyPr wrap="square">
            <a:spAutoFit/>
          </a:bodyPr>
          <a:lstStyle/>
          <a:p>
            <a:pPr>
              <a:spcAft>
                <a:spcPct val="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倡导构建人类命运共同体</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6" name="矩形 5"/>
          <p:cNvSpPr/>
          <p:nvPr/>
        </p:nvSpPr>
        <p:spPr>
          <a:xfrm>
            <a:off x="731520" y="1244014"/>
            <a:ext cx="10922000" cy="224292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lnSpc>
                <a:spcPct val="150000"/>
              </a:lnSpc>
            </a:pPr>
            <a:r>
              <a:rPr lang="zh-CN" altLang="en-US" sz="2400">
                <a:solidFill>
                  <a:schemeClr val="tx1"/>
                </a:solidFill>
                <a:latin typeface="华文中宋" panose="02010600040101010101" pitchFamily="2" charset="-122"/>
                <a:ea typeface="华文中宋" panose="02010600040101010101" pitchFamily="2" charset="-122"/>
              </a:rPr>
              <a:t>②缘由：</a:t>
            </a:r>
            <a:r>
              <a:rPr lang="en-US" altLang="zh-CN" sz="2400">
                <a:solidFill>
                  <a:schemeClr val="tx1"/>
                </a:solidFill>
                <a:latin typeface="华文中宋" panose="02010600040101010101" pitchFamily="2" charset="-122"/>
                <a:ea typeface="华文中宋" panose="02010600040101010101" pitchFamily="2" charset="-122"/>
              </a:rPr>
              <a:t>a</a:t>
            </a:r>
            <a:r>
              <a:rPr lang="zh-CN" altLang="en-US" sz="2400">
                <a:solidFill>
                  <a:schemeClr val="tx1"/>
                </a:solidFill>
                <a:latin typeface="华文中宋" panose="02010600040101010101" pitchFamily="2" charset="-122"/>
                <a:ea typeface="华文中宋" panose="02010600040101010101" pitchFamily="2" charset="-122"/>
              </a:rPr>
              <a:t>．中国对当今世界和平与发展大势的准确把握；</a:t>
            </a:r>
            <a:endParaRPr lang="zh-CN" altLang="en-US" sz="2400">
              <a:solidFill>
                <a:schemeClr val="tx1"/>
              </a:solidFill>
              <a:latin typeface="华文中宋" panose="02010600040101010101" pitchFamily="2" charset="-122"/>
              <a:ea typeface="华文中宋" panose="02010600040101010101" pitchFamily="2" charset="-122"/>
            </a:endParaRPr>
          </a:p>
          <a:p>
            <a:pPr eaLnBrk="0" hangingPunct="0">
              <a:lnSpc>
                <a:spcPct val="150000"/>
              </a:lnSpc>
            </a:pPr>
            <a:r>
              <a:rPr lang="en-US" altLang="zh-CN" sz="2400">
                <a:solidFill>
                  <a:schemeClr val="tx1"/>
                </a:solidFill>
                <a:latin typeface="华文中宋" panose="02010600040101010101" pitchFamily="2" charset="-122"/>
                <a:ea typeface="华文中宋" panose="02010600040101010101" pitchFamily="2" charset="-122"/>
              </a:rPr>
              <a:t>b</a:t>
            </a:r>
            <a:r>
              <a:rPr lang="zh-CN" altLang="en-US" sz="2400">
                <a:solidFill>
                  <a:prstClr val="black"/>
                </a:solidFill>
                <a:latin typeface="华文中宋" panose="02010600040101010101" pitchFamily="2" charset="-122"/>
                <a:ea typeface="华文中宋" panose="02010600040101010101" pitchFamily="2" charset="-122"/>
              </a:rPr>
              <a:t> ．</a:t>
            </a:r>
            <a:r>
              <a:rPr lang="zh-CN" altLang="en-US" sz="2400">
                <a:solidFill>
                  <a:schemeClr val="tx1"/>
                </a:solidFill>
                <a:latin typeface="华文中宋" panose="02010600040101010101" pitchFamily="2" charset="-122"/>
                <a:ea typeface="华文中宋" panose="02010600040101010101" pitchFamily="2" charset="-122"/>
              </a:rPr>
              <a:t>中华文明“以和为贵”“协和万邦”的和平思想与和谐理念；</a:t>
            </a:r>
            <a:endParaRPr lang="en-US" altLang="zh-CN" sz="2400">
              <a:solidFill>
                <a:schemeClr val="tx1"/>
              </a:solidFill>
              <a:latin typeface="华文中宋" pitchFamily="2" charset="-122"/>
              <a:ea typeface="华文中宋" pitchFamily="2" charset="-122"/>
            </a:endParaRPr>
          </a:p>
          <a:p>
            <a:pPr eaLnBrk="0" hangingPunct="0">
              <a:lnSpc>
                <a:spcPct val="150000"/>
              </a:lnSpc>
            </a:pPr>
            <a:r>
              <a:rPr lang="en-US" altLang="zh-CN" sz="2400">
                <a:solidFill>
                  <a:schemeClr val="tx1"/>
                </a:solidFill>
                <a:latin typeface="华文中宋" panose="02010600040101010101" pitchFamily="2" charset="-122"/>
                <a:ea typeface="华文中宋" panose="02010600040101010101" pitchFamily="2" charset="-122"/>
              </a:rPr>
              <a:t>c</a:t>
            </a:r>
            <a:r>
              <a:rPr lang="zh-CN" altLang="en-US" sz="2400">
                <a:solidFill>
                  <a:prstClr val="black"/>
                </a:solidFill>
                <a:latin typeface="华文中宋" panose="02010600040101010101" pitchFamily="2" charset="-122"/>
                <a:ea typeface="华文中宋" panose="02010600040101010101" pitchFamily="2" charset="-122"/>
              </a:rPr>
              <a:t>．</a:t>
            </a:r>
            <a:r>
              <a:rPr lang="zh-CN" altLang="en-US" sz="2400">
                <a:solidFill>
                  <a:schemeClr val="tx1"/>
                </a:solidFill>
                <a:latin typeface="华文中宋" panose="02010600040101010101" pitchFamily="2" charset="-122"/>
                <a:ea typeface="华文中宋" panose="02010600040101010101" pitchFamily="2" charset="-122"/>
              </a:rPr>
              <a:t>为推动世界和平与可持续发展</a:t>
            </a:r>
            <a:r>
              <a:rPr lang="en-US" altLang="zh-CN" sz="2400">
                <a:solidFill>
                  <a:schemeClr val="tx1"/>
                </a:solidFill>
                <a:latin typeface="华文中宋" panose="02010600040101010101" pitchFamily="2" charset="-122"/>
                <a:ea typeface="华文中宋" panose="02010600040101010101" pitchFamily="2" charset="-122"/>
              </a:rPr>
              <a:t>,</a:t>
            </a:r>
            <a:r>
              <a:rPr lang="zh-CN" altLang="en-US" sz="2400">
                <a:solidFill>
                  <a:prstClr val="black"/>
                </a:solidFill>
                <a:latin typeface="华文中宋" panose="02010600040101010101" pitchFamily="2" charset="-122"/>
                <a:ea typeface="华文中宋" panose="02010600040101010101" pitchFamily="2" charset="-122"/>
              </a:rPr>
              <a:t>推动国际秩序和国际体系朝更加公正合理的方向发展</a:t>
            </a:r>
            <a:endParaRPr lang="zh-CN" altLang="en-US" sz="2400">
              <a:solidFill>
                <a:schemeClr val="tx1"/>
              </a:solidFill>
              <a:latin typeface="华文中宋" panose="02010600040101010101" pitchFamily="2" charset="-122"/>
              <a:ea typeface="华文中宋" panose="02010600040101010101" pitchFamily="2" charset="-122"/>
            </a:endParaRPr>
          </a:p>
        </p:txBody>
      </p:sp>
      <p:sp>
        <p:nvSpPr>
          <p:cNvPr id="11" name="文本框 10"/>
          <p:cNvSpPr txBox="1"/>
          <p:nvPr/>
        </p:nvSpPr>
        <p:spPr>
          <a:xfrm>
            <a:off x="462280" y="3545254"/>
            <a:ext cx="11267440" cy="3046988"/>
          </a:xfrm>
          <a:prstGeom prst="rect">
            <a:avLst/>
          </a:prstGeom>
          <a:noFill/>
          <a:ln>
            <a:solidFill>
              <a:schemeClr val="tx1"/>
            </a:solidFill>
          </a:ln>
        </p:spPr>
        <p:txBody>
          <a:bodyPr wrap="square" rtlCol="0">
            <a:spAutoFit/>
          </a:bodyPr>
          <a:lstStyle/>
          <a:p>
            <a:r>
              <a:rPr lang="zh-CN" altLang="en-US" sz="2400" b="1">
                <a:latin typeface="华文楷体" panose="02010600040101010101" charset="-122"/>
                <a:ea typeface="华文楷体" panose="02010600040101010101" charset="-122"/>
                <a:cs typeface="华文楷体" panose="02010600040101010101" charset="-122"/>
              </a:rPr>
              <a:t>        中国原始社会的鼎盛时期是尧舜时代，鉴于当时“天下万邦”的社会现实，尧提出了一个道德理念：“克明俊德，以亲九族；九族既睦，平章百姓；百姓昭明，协和万邦。” </a:t>
            </a:r>
            <a:r>
              <a:rPr lang="en-US" altLang="zh-CN" sz="2400" b="1">
                <a:latin typeface="华文楷体" panose="02010600040101010101" charset="-122"/>
                <a:ea typeface="华文楷体" panose="02010600040101010101" charset="-122"/>
                <a:cs typeface="华文楷体" panose="02010600040101010101" charset="-122"/>
              </a:rPr>
              <a:t>(《</a:t>
            </a:r>
            <a:r>
              <a:rPr lang="zh-CN" altLang="en-US" sz="2400" b="1">
                <a:latin typeface="华文楷体" panose="02010600040101010101" charset="-122"/>
                <a:ea typeface="华文楷体" panose="02010600040101010101" charset="-122"/>
                <a:cs typeface="华文楷体" panose="02010600040101010101" charset="-122"/>
              </a:rPr>
              <a:t>尚书</a:t>
            </a:r>
            <a:r>
              <a:rPr lang="en-US" altLang="zh-CN" sz="2400" b="1">
                <a:latin typeface="华文楷体" panose="02010600040101010101" charset="-122"/>
                <a:ea typeface="华文楷体" panose="02010600040101010101" charset="-122"/>
                <a:cs typeface="华文楷体" panose="02010600040101010101" charset="-122"/>
              </a:rPr>
              <a:t>·</a:t>
            </a:r>
            <a:r>
              <a:rPr lang="zh-CN" altLang="en-US" sz="2400" b="1">
                <a:latin typeface="华文楷体" panose="02010600040101010101" charset="-122"/>
                <a:ea typeface="华文楷体" panose="02010600040101010101" charset="-122"/>
                <a:cs typeface="华文楷体" panose="02010600040101010101" charset="-122"/>
              </a:rPr>
              <a:t>尧典</a:t>
            </a:r>
            <a:r>
              <a:rPr lang="en-US" altLang="zh-CN" sz="2400" b="1">
                <a:latin typeface="华文楷体" panose="02010600040101010101" charset="-122"/>
                <a:ea typeface="华文楷体" panose="02010600040101010101" charset="-122"/>
                <a:cs typeface="华文楷体" panose="02010600040101010101" charset="-122"/>
              </a:rPr>
              <a:t>》)</a:t>
            </a:r>
            <a:r>
              <a:rPr lang="zh-CN" altLang="en-US" sz="2400" b="1">
                <a:latin typeface="华文楷体" panose="02010600040101010101" charset="-122"/>
                <a:ea typeface="华文楷体" panose="02010600040101010101" charset="-122"/>
                <a:cs typeface="华文楷体" panose="02010600040101010101" charset="-122"/>
              </a:rPr>
              <a:t>即主张先由家族和谐，扩展到社会和谐，乃至不同邦族之间的和谐。“协和万邦”由此成为中国文化的基因与核心价值之一。</a:t>
            </a:r>
            <a:endParaRPr lang="en-US" altLang="zh-CN" sz="2400" b="1">
              <a:latin typeface="华文楷体"/>
              <a:ea typeface="华文楷体" charset="-122"/>
              <a:cs typeface="华文楷体"/>
            </a:endParaRPr>
          </a:p>
          <a:p>
            <a:r>
              <a:rPr lang="zh-CN" altLang="en-US" sz="2400" b="1">
                <a:latin typeface="华文楷体" panose="02010600040101010101" charset="-122"/>
                <a:ea typeface="华文楷体" panose="02010600040101010101" charset="-122"/>
                <a:cs typeface="华文楷体" panose="02010600040101010101" charset="-122"/>
              </a:rPr>
              <a:t>       孔子说，“泛爱众，能亲仁” ；孟子主张“亲亲而仁民，仁民而爱物”；</a:t>
            </a:r>
            <a:r>
              <a:rPr lang="en-US" altLang="zh-CN" sz="2400" b="1">
                <a:latin typeface="华文楷体" panose="02010600040101010101" charset="-122"/>
                <a:ea typeface="华文楷体" panose="02010600040101010101" charset="-122"/>
                <a:cs typeface="华文楷体" panose="02010600040101010101" charset="-122"/>
              </a:rPr>
              <a:t>《</a:t>
            </a:r>
            <a:r>
              <a:rPr lang="zh-CN" altLang="en-US" sz="2400" b="1">
                <a:latin typeface="华文楷体" panose="02010600040101010101" charset="-122"/>
                <a:ea typeface="华文楷体" panose="02010600040101010101" charset="-122"/>
                <a:cs typeface="华文楷体" panose="02010600040101010101" charset="-122"/>
              </a:rPr>
              <a:t>国语</a:t>
            </a:r>
            <a:r>
              <a:rPr lang="en-US" altLang="zh-CN" sz="2400" b="1">
                <a:latin typeface="华文楷体" panose="02010600040101010101" charset="-122"/>
                <a:ea typeface="华文楷体" panose="02010600040101010101" charset="-122"/>
                <a:cs typeface="华文楷体" panose="02010600040101010101" charset="-122"/>
              </a:rPr>
              <a:t>》</a:t>
            </a:r>
            <a:r>
              <a:rPr lang="zh-CN" altLang="en-US" sz="2400" b="1">
                <a:latin typeface="华文楷体" panose="02010600040101010101" charset="-122"/>
                <a:ea typeface="华文楷体" panose="02010600040101010101" charset="-122"/>
                <a:cs typeface="华文楷体" panose="02010600040101010101" charset="-122"/>
              </a:rPr>
              <a:t>中提到“和实生物，同则不继”；</a:t>
            </a:r>
            <a:r>
              <a:rPr lang="en-US" altLang="zh-CN" sz="2400" b="1">
                <a:latin typeface="华文楷体" panose="02010600040101010101" charset="-122"/>
                <a:ea typeface="华文楷体" panose="02010600040101010101" charset="-122"/>
                <a:cs typeface="华文楷体" panose="02010600040101010101" charset="-122"/>
              </a:rPr>
              <a:t>《</a:t>
            </a:r>
            <a:r>
              <a:rPr lang="zh-CN" altLang="en-US" sz="2400" b="1">
                <a:latin typeface="华文楷体" panose="02010600040101010101" charset="-122"/>
                <a:ea typeface="华文楷体" panose="02010600040101010101" charset="-122"/>
                <a:cs typeface="华文楷体" panose="02010600040101010101" charset="-122"/>
              </a:rPr>
              <a:t>礼记中也强调“致中和，天地位焉，万物育焉 ”。习近平多次赞誉的思想家王阳明主张“天下一家”，“圣人之心，以天地万物为一体，其视天下之人，无外内远近。……天下之人，皆相视如一家之亲”。 </a:t>
            </a:r>
            <a:r>
              <a:rPr lang="zh-CN" altLang="en-US" sz="2400" b="1">
                <a:latin typeface="华文楷体" panose="02010600040101010101" charset="-122"/>
                <a:ea typeface="华文楷体" panose="02010600040101010101" charset="-122"/>
              </a:rPr>
              <a:t>  </a:t>
            </a:r>
            <a:r>
              <a:rPr lang="zh-CN" altLang="en-US" sz="2400">
                <a:latin typeface="华文楷体" panose="02010600040101010101" charset="-122"/>
                <a:ea typeface="华文楷体" panose="02010600040101010101" charset="-122"/>
              </a:rPr>
              <a:t>                                     </a:t>
            </a:r>
            <a:endParaRPr lang="zh-CN" altLang="en-US" sz="2400">
              <a:latin typeface="华文楷体"/>
              <a:ea typeface="华文楷体"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7522" name="文本框 4"/>
          <p:cNvSpPr txBox="1">
            <a:spLocks noChangeArrowheads="1"/>
          </p:cNvSpPr>
          <p:nvPr/>
        </p:nvSpPr>
        <p:spPr bwMode="auto">
          <a:xfrm>
            <a:off x="356658" y="323971"/>
            <a:ext cx="2375958" cy="69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2" tIns="60956" rIns="121912" bIns="6095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735" b="1">
                <a:solidFill>
                  <a:srgbClr val="FF0000"/>
                </a:solidFill>
                <a:latin typeface="黑体" panose="02010609060101010101" charset="-122"/>
                <a:ea typeface="黑体" panose="02010609060101010101" charset="-122"/>
              </a:rPr>
              <a:t>课堂小结</a:t>
            </a:r>
            <a:endParaRPr lang="zh-CN" altLang="en-US" sz="3735" b="1">
              <a:solidFill>
                <a:srgbClr val="FF0000"/>
              </a:solidFill>
              <a:latin typeface="黑体"/>
              <a:ea typeface="黑体"/>
            </a:endParaRPr>
          </a:p>
        </p:txBody>
      </p:sp>
      <p:sp>
        <p:nvSpPr>
          <p:cNvPr id="13" name="文本框 12"/>
          <p:cNvSpPr txBox="1"/>
          <p:nvPr/>
        </p:nvSpPr>
        <p:spPr>
          <a:xfrm>
            <a:off x="1416050" y="2828278"/>
            <a:ext cx="1301751" cy="2175267"/>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665"/>
              <a:t>和平发展合作共赢的时代潮流</a:t>
            </a:r>
            <a:endParaRPr lang="zh-CN" altLang="en-US" sz="2665"/>
          </a:p>
        </p:txBody>
      </p:sp>
      <p:sp>
        <p:nvSpPr>
          <p:cNvPr id="37" name="右中括号 36"/>
          <p:cNvSpPr/>
          <p:nvPr/>
        </p:nvSpPr>
        <p:spPr>
          <a:xfrm rot="10800000">
            <a:off x="6062134" y="3729567"/>
            <a:ext cx="302684" cy="736600"/>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912" tIns="60956" rIns="121912" bIns="60956" anchor="ctr"/>
          <a:lstStyle/>
          <a:p>
            <a:pPr algn="ctr">
              <a:defRPr/>
            </a:pPr>
            <a:endParaRPr lang="zh-CN" altLang="en-US" sz="2400"/>
          </a:p>
        </p:txBody>
      </p:sp>
      <p:sp>
        <p:nvSpPr>
          <p:cNvPr id="36" name="文本框 35"/>
          <p:cNvSpPr txBox="1"/>
          <p:nvPr/>
        </p:nvSpPr>
        <p:spPr>
          <a:xfrm>
            <a:off x="6360585" y="2711496"/>
            <a:ext cx="4633383" cy="451334"/>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a:t>促进和平与发展的因素</a:t>
            </a:r>
            <a:endParaRPr lang="zh-CN" altLang="en-US" sz="2135"/>
          </a:p>
        </p:txBody>
      </p:sp>
      <p:sp>
        <p:nvSpPr>
          <p:cNvPr id="48" name="文本框 47"/>
          <p:cNvSpPr txBox="1"/>
          <p:nvPr/>
        </p:nvSpPr>
        <p:spPr>
          <a:xfrm>
            <a:off x="6354234" y="2108510"/>
            <a:ext cx="4654549" cy="451334"/>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a:t>和平与发展的关系</a:t>
            </a:r>
            <a:endParaRPr lang="zh-CN" altLang="en-US" sz="2135"/>
          </a:p>
        </p:txBody>
      </p:sp>
      <p:cxnSp>
        <p:nvCxnSpPr>
          <p:cNvPr id="50" name="直接连接符 49"/>
          <p:cNvCxnSpPr/>
          <p:nvPr/>
        </p:nvCxnSpPr>
        <p:spPr>
          <a:xfrm flipV="1">
            <a:off x="5693832" y="2134517"/>
            <a:ext cx="368300" cy="6351"/>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3636433" y="1698078"/>
            <a:ext cx="2019300" cy="861766"/>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p>
            <a:pPr>
              <a:defRPr/>
            </a:pPr>
            <a:r>
              <a:rPr lang="zh-CN" altLang="en-US" sz="2400">
                <a:latin typeface="黑体" panose="02010609060101010101" charset="-122"/>
                <a:ea typeface="黑体" panose="02010609060101010101" charset="-122"/>
              </a:rPr>
              <a:t>和平与发展的时代主题</a:t>
            </a:r>
            <a:endParaRPr lang="zh-CN" altLang="en-US" sz="2400">
              <a:latin typeface="黑体"/>
              <a:ea typeface="黑体"/>
            </a:endParaRPr>
          </a:p>
        </p:txBody>
      </p:sp>
      <p:sp>
        <p:nvSpPr>
          <p:cNvPr id="56" name="右中括号 55"/>
          <p:cNvSpPr/>
          <p:nvPr/>
        </p:nvSpPr>
        <p:spPr>
          <a:xfrm rot="10800000">
            <a:off x="3234266" y="2108509"/>
            <a:ext cx="433917" cy="3521823"/>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912" tIns="60956" rIns="121912" bIns="60956" anchor="ctr"/>
          <a:lstStyle/>
          <a:p>
            <a:pPr algn="ctr">
              <a:defRPr/>
            </a:pPr>
            <a:endParaRPr lang="zh-CN" altLang="en-US" sz="2400"/>
          </a:p>
        </p:txBody>
      </p:sp>
      <p:cxnSp>
        <p:nvCxnSpPr>
          <p:cNvPr id="58" name="直接连接符 57"/>
          <p:cNvCxnSpPr/>
          <p:nvPr/>
        </p:nvCxnSpPr>
        <p:spPr>
          <a:xfrm>
            <a:off x="2732616" y="4026324"/>
            <a:ext cx="501649"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27" name="文本框 48"/>
          <p:cNvSpPr txBox="1"/>
          <p:nvPr/>
        </p:nvSpPr>
        <p:spPr>
          <a:xfrm>
            <a:off x="6364818" y="3460751"/>
            <a:ext cx="4633383" cy="451334"/>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a:t>发展方面的问题</a:t>
            </a:r>
            <a:endParaRPr lang="zh-CN" altLang="en-US" sz="2135"/>
          </a:p>
        </p:txBody>
      </p:sp>
      <p:sp>
        <p:nvSpPr>
          <p:cNvPr id="43" name="右中括号 42"/>
          <p:cNvSpPr/>
          <p:nvPr/>
        </p:nvSpPr>
        <p:spPr>
          <a:xfrm rot="10800000">
            <a:off x="6062132" y="1227665"/>
            <a:ext cx="244478" cy="1775885"/>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912" tIns="60956" rIns="121912" bIns="60956" anchor="ctr"/>
          <a:lstStyle/>
          <a:p>
            <a:pPr algn="ctr">
              <a:defRPr/>
            </a:pPr>
            <a:endParaRPr lang="zh-CN" altLang="en-US" sz="2400"/>
          </a:p>
        </p:txBody>
      </p:sp>
      <p:sp>
        <p:nvSpPr>
          <p:cNvPr id="28" name="文本框 52"/>
          <p:cNvSpPr txBox="1"/>
          <p:nvPr/>
        </p:nvSpPr>
        <p:spPr>
          <a:xfrm>
            <a:off x="6364818" y="4289404"/>
            <a:ext cx="4610100" cy="451334"/>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p>
            <a:pPr>
              <a:defRPr/>
            </a:pPr>
            <a:r>
              <a:rPr lang="zh-CN" altLang="en-US" sz="2135">
                <a:latin typeface="黑体" panose="02010609060101010101" charset="-122"/>
                <a:ea typeface="黑体" panose="02010609060101010101" charset="-122"/>
              </a:rPr>
              <a:t>和平与安全方面的问题</a:t>
            </a:r>
            <a:endParaRPr lang="zh-CN" altLang="en-US" sz="2135">
              <a:latin typeface="黑体"/>
              <a:ea typeface="黑体"/>
            </a:endParaRPr>
          </a:p>
        </p:txBody>
      </p:sp>
      <p:sp>
        <p:nvSpPr>
          <p:cNvPr id="26" name="文本框 50"/>
          <p:cNvSpPr txBox="1"/>
          <p:nvPr/>
        </p:nvSpPr>
        <p:spPr>
          <a:xfrm>
            <a:off x="3674534" y="3550051"/>
            <a:ext cx="2019300" cy="861766"/>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p>
            <a:pPr>
              <a:defRPr/>
            </a:pPr>
            <a:r>
              <a:rPr lang="zh-CN" altLang="en-US" sz="2400">
                <a:latin typeface="黑体" panose="02010609060101010101" charset="-122"/>
                <a:ea typeface="黑体" panose="02010609060101010101" charset="-122"/>
              </a:rPr>
              <a:t>人类发展面临的问题</a:t>
            </a:r>
            <a:endParaRPr lang="zh-CN" altLang="en-US" sz="2400">
              <a:latin typeface="黑体" panose="02010609060101010101" charset="-122"/>
              <a:ea typeface="黑体" panose="02010609060101010101" charset="-122"/>
            </a:endParaRPr>
          </a:p>
        </p:txBody>
      </p:sp>
      <p:sp>
        <p:nvSpPr>
          <p:cNvPr id="24" name="文本框 50"/>
          <p:cNvSpPr txBox="1"/>
          <p:nvPr/>
        </p:nvSpPr>
        <p:spPr>
          <a:xfrm>
            <a:off x="3674534" y="4980155"/>
            <a:ext cx="2019300" cy="1231098"/>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p>
            <a:pPr>
              <a:defRPr/>
            </a:pPr>
            <a:r>
              <a:rPr lang="zh-CN" altLang="en-US" sz="2400">
                <a:latin typeface="黑体" panose="02010609060101010101" charset="-122"/>
                <a:ea typeface="黑体" panose="02010609060101010101" charset="-122"/>
              </a:rPr>
              <a:t>在合作共赢中促进全球共同发展</a:t>
            </a:r>
            <a:endParaRPr lang="zh-CN" altLang="en-US" sz="2400">
              <a:latin typeface="黑体" panose="02010609060101010101" charset="-122"/>
              <a:ea typeface="黑体" panose="02010609060101010101" charset="-122"/>
            </a:endParaRPr>
          </a:p>
        </p:txBody>
      </p:sp>
      <p:sp>
        <p:nvSpPr>
          <p:cNvPr id="29" name="文本框 52"/>
          <p:cNvSpPr txBox="1"/>
          <p:nvPr/>
        </p:nvSpPr>
        <p:spPr>
          <a:xfrm>
            <a:off x="6354234" y="5010151"/>
            <a:ext cx="4599517" cy="451334"/>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p>
            <a:pPr>
              <a:defRPr/>
            </a:pPr>
            <a:endParaRPr lang="zh-CN" altLang="en-US" sz="2135">
              <a:latin typeface="黑体" panose="02010609060101010101" charset="-122"/>
              <a:ea typeface="黑体" panose="02010609060101010101" charset="-122"/>
            </a:endParaRPr>
          </a:p>
        </p:txBody>
      </p:sp>
      <p:sp>
        <p:nvSpPr>
          <p:cNvPr id="38" name="右中括号 37"/>
          <p:cNvSpPr/>
          <p:nvPr/>
        </p:nvSpPr>
        <p:spPr>
          <a:xfrm rot="10800000">
            <a:off x="6040967" y="5236633"/>
            <a:ext cx="302684" cy="721784"/>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912" tIns="60956" rIns="121912" bIns="60956" anchor="ctr"/>
          <a:lstStyle/>
          <a:p>
            <a:pPr algn="ctr">
              <a:defRPr/>
            </a:pPr>
            <a:endParaRPr lang="zh-CN" altLang="en-US" sz="2400"/>
          </a:p>
        </p:txBody>
      </p:sp>
      <p:cxnSp>
        <p:nvCxnSpPr>
          <p:cNvPr id="42" name="直接连接符 41"/>
          <p:cNvCxnSpPr/>
          <p:nvPr/>
        </p:nvCxnSpPr>
        <p:spPr>
          <a:xfrm>
            <a:off x="5693834" y="5630333"/>
            <a:ext cx="347133"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30" name="文本框 52"/>
          <p:cNvSpPr txBox="1"/>
          <p:nvPr/>
        </p:nvSpPr>
        <p:spPr>
          <a:xfrm>
            <a:off x="6360585" y="5731933"/>
            <a:ext cx="4633383" cy="451334"/>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p>
            <a:pPr>
              <a:defRPr/>
            </a:pPr>
            <a:r>
              <a:rPr lang="zh-CN" altLang="en-US" sz="2135">
                <a:latin typeface="黑体" panose="02010609060101010101" charset="-122"/>
                <a:ea typeface="黑体" panose="02010609060101010101" charset="-122"/>
              </a:rPr>
              <a:t>全球治理的中国方案</a:t>
            </a:r>
            <a:endParaRPr lang="zh-CN" altLang="en-US" sz="2135">
              <a:latin typeface="黑体" panose="02010609060101010101" charset="-122"/>
              <a:ea typeface="黑体" panose="02010609060101010101" charset="-122"/>
            </a:endParaRPr>
          </a:p>
        </p:txBody>
      </p:sp>
      <p:cxnSp>
        <p:nvCxnSpPr>
          <p:cNvPr id="33" name="直接连接符 32"/>
          <p:cNvCxnSpPr/>
          <p:nvPr/>
        </p:nvCxnSpPr>
        <p:spPr>
          <a:xfrm>
            <a:off x="3263900" y="4138084"/>
            <a:ext cx="372533"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5693834" y="4165600"/>
            <a:ext cx="347133"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6320367" y="1517284"/>
            <a:ext cx="4633383" cy="451334"/>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a:t>发展的表现</a:t>
            </a:r>
            <a:endParaRPr lang="zh-CN" altLang="en-US" sz="2135"/>
          </a:p>
        </p:txBody>
      </p:sp>
      <p:sp>
        <p:nvSpPr>
          <p:cNvPr id="31" name="文本框 30"/>
          <p:cNvSpPr txBox="1"/>
          <p:nvPr/>
        </p:nvSpPr>
        <p:spPr>
          <a:xfrm>
            <a:off x="6320367" y="942836"/>
            <a:ext cx="4633383" cy="451334"/>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912" tIns="60956" rIns="121912" bIns="60956">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a:t>和平的表现</a:t>
            </a:r>
            <a:endParaRPr lang="zh-CN" altLang="en-US" sz="2135"/>
          </a:p>
        </p:txBody>
      </p:sp>
      <p:pic>
        <p:nvPicPr>
          <p:cNvPr id="107523" name="New picture" hidden="1"/>
          <p:cNvPicPr/>
          <p:nvPr/>
        </p:nvPicPr>
        <p:blipFill>
          <a:blip r:embed="rId2"/>
          <a:stretch>
            <a:fillRect/>
          </a:stretch>
        </p:blipFill>
        <p:spPr>
          <a:xfrm>
            <a:off x="12598400" y="11099800"/>
            <a:ext cx="444500" cy="444500"/>
          </a:xfrm>
          <a:prstGeom prst="cube">
            <a:avLst/>
          </a:prstGeom>
        </p:spPr>
      </p:pic>
    </p:spTree>
  </p:cSld>
  <p:clrMapOvr>
    <a:masterClrMapping/>
  </p:clrMapOvr>
  <p:transition/>
  <p:timing/>
</p:sld>
</file>

<file path=ppt/tags/tag1.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custom20187308_1*a*1"/>
  <p:tag name="KSO_WM_UNIT_INDEX" val="1"/>
  <p:tag name="KSO_WM_UNIT_ISCONTENTSTITLE" val="0"/>
  <p:tag name="KSO_WM_UNIT_LAYERLEVEL" val="1"/>
  <p:tag name="KSO_WM_UNIT_NOCLEAR" val="0"/>
  <p:tag name="KSO_WM_UNIT_PRESET_TEXT" val="空白演示"/>
  <p:tag name="KSO_WM_UNIT_TYPE" val="a"/>
  <p:tag name="KSO_WM_UNIT_VALUE" val="13"/>
</p:tagLst>
</file>

<file path=ppt/tags/tag2.xml><?xml version="1.0" encoding="utf-8"?>
<p:tagLst xmlns:p="http://schemas.openxmlformats.org/presentationml/2006/main">
  <p:tag name="KSO_WM_UNIT_TABLE_BEAUTIFY" val="smartTable{449d0e6d-c23c-44ed-a581-92b6ed250423}"/>
</p:tagLst>
</file>

<file path=ppt/tags/tag3.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红黑">
      <a:dk1>
        <a:sysClr val="windowText" lastClr="000000"/>
      </a:dk1>
      <a:lt1>
        <a:sysClr val="window" lastClr="FFFFFF"/>
      </a:lt1>
      <a:dk2>
        <a:srgbClr val="44546A"/>
      </a:dk2>
      <a:lt2>
        <a:srgbClr val="E7E6E6"/>
      </a:lt2>
      <a:accent1>
        <a:srgbClr val="F26E61"/>
      </a:accent1>
      <a:accent2>
        <a:srgbClr val="3A3838"/>
      </a:accent2>
      <a:accent3>
        <a:srgbClr val="FFC000"/>
      </a:accent3>
      <a:accent4>
        <a:srgbClr val="FFC000"/>
      </a:accent4>
      <a:accent5>
        <a:srgbClr val="4472C4"/>
      </a:accent5>
      <a:accent6>
        <a:srgbClr val="70AD47"/>
      </a:accent6>
      <a:hlink>
        <a:srgbClr val="0563C1"/>
      </a:hlink>
      <a:folHlink>
        <a:srgbClr val="954F72"/>
      </a:folHlink>
    </a:clrScheme>
    <a:fontScheme name="自定义 1">
      <a:majorFont>
        <a:latin typeface="Arial Black"/>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115</Paragraphs>
  <Slides>17</Slides>
  <Notes>2</Notes>
  <TotalTime>0</TotalTime>
  <HiddenSlides>0</HiddenSlides>
  <MMClips>0</MMClips>
  <ScaleCrop>0</ScaleCrop>
  <HeadingPairs>
    <vt:vector baseType="variant" size="6">
      <vt:variant>
        <vt:lpstr>Fonts used</vt:lpstr>
      </vt:variant>
      <vt:variant>
        <vt:i4>16</vt:i4>
      </vt:variant>
      <vt:variant>
        <vt:lpstr>Theme</vt:lpstr>
      </vt:variant>
      <vt:variant>
        <vt:i4>1</vt:i4>
      </vt:variant>
      <vt:variant>
        <vt:lpstr>Slide Titles</vt:lpstr>
      </vt:variant>
      <vt:variant>
        <vt:i4>17</vt:i4>
      </vt:variant>
    </vt:vector>
  </HeadingPairs>
  <TitlesOfParts>
    <vt:vector baseType="lpstr" size="34">
      <vt:lpstr>Arial</vt:lpstr>
      <vt:lpstr>等线 Light</vt:lpstr>
      <vt:lpstr>等线</vt:lpstr>
      <vt:lpstr>冬青黑体简体中文 W6</vt:lpstr>
      <vt:lpstr>Arial Black</vt:lpstr>
      <vt:lpstr>微软雅黑</vt:lpstr>
      <vt:lpstr>仿宋</vt:lpstr>
      <vt:lpstr>楷体</vt:lpstr>
      <vt:lpstr>黑体</vt:lpstr>
      <vt:lpstr>华文中宋</vt:lpstr>
      <vt:lpstr>Times New Roman</vt:lpstr>
      <vt:lpstr>方正粗黑宋简体</vt:lpstr>
      <vt:lpstr>宋体</vt:lpstr>
      <vt:lpstr>幼圆</vt:lpstr>
      <vt:lpstr>华文楷体</vt:lpstr>
      <vt:lpstr>Calibri</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Wang wang</dc:creator>
  <cp:lastModifiedBy>___付瑞</cp:lastModifiedBy>
  <cp:revision>48</cp:revision>
  <dcterms:created xsi:type="dcterms:W3CDTF">2020-04-29T07:14:00Z</dcterms:created>
  <dcterms:modified xsi:type="dcterms:W3CDTF">2020-07-21T01:47:59Z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