
<file path=[Content_Types].xml><?xml version="1.0" encoding="utf-8"?>
<Types xmlns="http://schemas.openxmlformats.org/package/2006/content-types">
  <Default Extension="jpeg" ContentType="image/jpeg"/>
  <Default Extension="vml" ContentType="application/vnd.openxmlformats-officedocument.vmlDrawing"/>
  <Default Extension="bin" ContentType="application/vnd.openxmlformats-officedocument.oleObject"/>
  <Default Extension="png" ContentType="image/png"/>
  <Default Extension="emf" ContentType="image/x-emf"/>
  <Default Extension="wmf" ContentType="image/x-w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9"/>
  </p:notesMasterIdLst>
  <p:sldIdLst>
    <p:sldId id="256" r:id="rId3"/>
    <p:sldId id="258" r:id="rId4"/>
    <p:sldId id="259" r:id="rId5"/>
    <p:sldId id="260" r:id="rId6"/>
    <p:sldId id="261" r:id="rId7"/>
    <p:sldId id="290" r:id="rId8"/>
    <p:sldId id="262" r:id="rId9"/>
    <p:sldId id="263" r:id="rId10"/>
    <p:sldId id="264" r:id="rId11"/>
    <p:sldId id="267" r:id="rId12"/>
    <p:sldId id="299" r:id="rId13"/>
    <p:sldId id="268" r:id="rId14"/>
    <p:sldId id="300" r:id="rId15"/>
    <p:sldId id="269" r:id="rId16"/>
    <p:sldId id="302" r:id="rId17"/>
    <p:sldId id="274" r:id="rId18"/>
    <p:sldId id="305" r:id="rId19"/>
    <p:sldId id="293" r:id="rId20"/>
    <p:sldId id="306" r:id="rId21"/>
    <p:sldId id="307" r:id="rId22"/>
    <p:sldId id="308" r:id="rId23"/>
    <p:sldId id="309" r:id="rId24"/>
    <p:sldId id="311" r:id="rId25"/>
    <p:sldId id="325" r:id="rId26"/>
    <p:sldId id="280" r:id="rId27"/>
    <p:sldId id="313" r:id="rId28"/>
    <p:sldId id="283" r:id="rId30"/>
    <p:sldId id="316" r:id="rId31"/>
    <p:sldId id="318" r:id="rId32"/>
    <p:sldId id="319" r:id="rId33"/>
    <p:sldId id="320" r:id="rId34"/>
    <p:sldId id="321" r:id="rId35"/>
    <p:sldId id="322" r:id="rId36"/>
  </p:sldIdLst>
  <p:sldSz cx="12192000" cy="6858000"/>
  <p:notesSz cx="7103745" cy="10234295"/>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A0BF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9" Type="http://schemas.openxmlformats.org/officeDocument/2006/relationships/tableStyles" Target="tableStyles.xml"/><Relationship Id="rId38" Type="http://schemas.openxmlformats.org/officeDocument/2006/relationships/viewProps" Target="viewProps.xml"/><Relationship Id="rId37" Type="http://schemas.openxmlformats.org/officeDocument/2006/relationships/presProps" Target="presProps.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notesMaster" Target="notesMasters/notesMaster1.xml"/><Relationship Id="rId28" Type="http://schemas.openxmlformats.org/officeDocument/2006/relationships/slide" Target="slides/slide26.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31.emf"/><Relationship Id="rId1" Type="http://schemas.openxmlformats.org/officeDocument/2006/relationships/image" Target="../media/image30.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290" cy="513492"/>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3812" y="0"/>
            <a:ext cx="3078290" cy="513492"/>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481584" y="1279287"/>
            <a:ext cx="6140577" cy="3454075"/>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710375" y="4925254"/>
            <a:ext cx="5682996" cy="4029754"/>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9720804"/>
            <a:ext cx="3078290" cy="513491"/>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3812" y="9720804"/>
            <a:ext cx="3078290" cy="513491"/>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6.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60418" name="幻灯片图像占位符 1"/>
          <p:cNvSpPr>
            <a:spLocks noGrp="1" noRot="1" noTextEdit="1"/>
          </p:cNvSpPr>
          <p:nvPr>
            <p:ph type="sldImg"/>
          </p:nvPr>
        </p:nvSpPr>
        <p:spPr>
          <a:ln>
            <a:miter lim="800000"/>
          </a:ln>
        </p:spPr>
      </p:sp>
      <p:sp>
        <p:nvSpPr>
          <p:cNvPr id="60419" name="文本占位符 2"/>
          <p:cNvSpPr>
            <a:spLocks noGrp="1"/>
          </p:cNvSpPr>
          <p:nvPr>
            <p:ph type="body"/>
          </p:nvPr>
        </p:nvSpPr>
        <p:spPr/>
        <p:txBody>
          <a:bodyPr wrap="square" lIns="91440" tIns="45720" rIns="91440" bIns="45720" anchor="t"/>
          <a:p>
            <a:pPr lvl="0" eaLnBrk="1" hangingPunct="1"/>
            <a:endParaRPr lang="zh-CN" alt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186774" y="1778438"/>
            <a:ext cx="4873574"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1186774" y="2665379"/>
            <a:ext cx="4873574"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256938" y="1778438"/>
            <a:ext cx="4897576"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256938" y="2665379"/>
            <a:ext cx="4897576"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457201"/>
            <a:ext cx="617220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4165349"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838200" y="365125"/>
            <a:ext cx="10515600" cy="58118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showMasterSp="0" userDrawn="1">
  <p:cSld name="空白幻灯片">
    <p:spTree>
      <p:nvGrpSpPr>
        <p:cNvPr id="1" name=""/>
        <p:cNvGrpSpPr/>
        <p:nvPr/>
      </p:nvGrpSpPr>
      <p:grpSpPr>
        <a:xfrm>
          <a:off x="0" y="0"/>
          <a:ext cx="0" cy="0"/>
          <a:chOff x="0" y="0"/>
          <a:chExt cx="0" cy="0"/>
        </a:xfrm>
      </p:grpSpPr>
      <p:sp>
        <p:nvSpPr>
          <p:cNvPr id="2050" name="Freeform 2670"/>
          <p:cNvSpPr>
            <a:spLocks noEditPoints="1"/>
          </p:cNvSpPr>
          <p:nvPr/>
        </p:nvSpPr>
        <p:spPr>
          <a:xfrm>
            <a:off x="258233" y="6407150"/>
            <a:ext cx="537633" cy="406400"/>
          </a:xfrm>
          <a:custGeom>
            <a:avLst/>
            <a:gdLst/>
            <a:ahLst/>
            <a:cxnLst>
              <a:cxn ang="0">
                <a:pos x="140" y="278"/>
              </a:cxn>
              <a:cxn ang="0">
                <a:pos x="114" y="296"/>
              </a:cxn>
              <a:cxn ang="0">
                <a:pos x="82" y="302"/>
              </a:cxn>
              <a:cxn ang="0">
                <a:pos x="18" y="300"/>
              </a:cxn>
              <a:cxn ang="0">
                <a:pos x="2" y="284"/>
              </a:cxn>
              <a:cxn ang="0">
                <a:pos x="0" y="218"/>
              </a:cxn>
              <a:cxn ang="0">
                <a:pos x="6" y="188"/>
              </a:cxn>
              <a:cxn ang="0">
                <a:pos x="24" y="160"/>
              </a:cxn>
              <a:cxn ang="0">
                <a:pos x="172" y="14"/>
              </a:cxn>
              <a:cxn ang="0">
                <a:pos x="202" y="2"/>
              </a:cxn>
              <a:cxn ang="0">
                <a:pos x="234" y="2"/>
              </a:cxn>
              <a:cxn ang="0">
                <a:pos x="264" y="14"/>
              </a:cxn>
              <a:cxn ang="0">
                <a:pos x="288" y="38"/>
              </a:cxn>
              <a:cxn ang="0">
                <a:pos x="300" y="66"/>
              </a:cxn>
              <a:cxn ang="0">
                <a:pos x="300" y="100"/>
              </a:cxn>
              <a:cxn ang="0">
                <a:pos x="288" y="130"/>
              </a:cxn>
              <a:cxn ang="0">
                <a:pos x="140" y="278"/>
              </a:cxn>
              <a:cxn ang="0">
                <a:pos x="42" y="186"/>
              </a:cxn>
              <a:cxn ang="0">
                <a:pos x="32" y="202"/>
              </a:cxn>
              <a:cxn ang="0">
                <a:pos x="30" y="218"/>
              </a:cxn>
              <a:cxn ang="0">
                <a:pos x="38" y="226"/>
              </a:cxn>
              <a:cxn ang="0">
                <a:pos x="52" y="230"/>
              </a:cxn>
              <a:cxn ang="0">
                <a:pos x="64" y="238"/>
              </a:cxn>
              <a:cxn ang="0">
                <a:pos x="72" y="250"/>
              </a:cxn>
              <a:cxn ang="0">
                <a:pos x="74" y="264"/>
              </a:cxn>
              <a:cxn ang="0">
                <a:pos x="82" y="272"/>
              </a:cxn>
              <a:cxn ang="0">
                <a:pos x="100" y="268"/>
              </a:cxn>
              <a:cxn ang="0">
                <a:pos x="116" y="260"/>
              </a:cxn>
              <a:cxn ang="0">
                <a:pos x="124" y="244"/>
              </a:cxn>
              <a:cxn ang="0">
                <a:pos x="128" y="226"/>
              </a:cxn>
              <a:cxn ang="0">
                <a:pos x="124" y="206"/>
              </a:cxn>
              <a:cxn ang="0">
                <a:pos x="112" y="190"/>
              </a:cxn>
              <a:cxn ang="0">
                <a:pos x="94" y="178"/>
              </a:cxn>
              <a:cxn ang="0">
                <a:pos x="74" y="174"/>
              </a:cxn>
              <a:cxn ang="0">
                <a:pos x="58" y="176"/>
              </a:cxn>
              <a:cxn ang="0">
                <a:pos x="42" y="186"/>
              </a:cxn>
              <a:cxn ang="0">
                <a:pos x="256" y="120"/>
              </a:cxn>
              <a:cxn ang="0">
                <a:pos x="266" y="104"/>
              </a:cxn>
              <a:cxn ang="0">
                <a:pos x="270" y="84"/>
              </a:cxn>
              <a:cxn ang="0">
                <a:pos x="266" y="64"/>
              </a:cxn>
              <a:cxn ang="0">
                <a:pos x="256" y="46"/>
              </a:cxn>
              <a:cxn ang="0">
                <a:pos x="238" y="34"/>
              </a:cxn>
              <a:cxn ang="0">
                <a:pos x="218" y="30"/>
              </a:cxn>
              <a:cxn ang="0">
                <a:pos x="198" y="34"/>
              </a:cxn>
              <a:cxn ang="0">
                <a:pos x="180" y="46"/>
              </a:cxn>
              <a:cxn ang="0">
                <a:pos x="96" y="146"/>
              </a:cxn>
              <a:cxn ang="0">
                <a:pos x="122" y="158"/>
              </a:cxn>
              <a:cxn ang="0">
                <a:pos x="142" y="180"/>
              </a:cxn>
              <a:cxn ang="0">
                <a:pos x="154" y="204"/>
              </a:cxn>
            </a:cxnLst>
            <a:pathLst>
              <a:path w="300" h="302">
                <a:moveTo>
                  <a:pt x="140" y="278"/>
                </a:moveTo>
                <a:lnTo>
                  <a:pt x="140" y="278"/>
                </a:lnTo>
                <a:lnTo>
                  <a:pt x="128" y="288"/>
                </a:lnTo>
                <a:lnTo>
                  <a:pt x="114" y="296"/>
                </a:lnTo>
                <a:lnTo>
                  <a:pt x="98" y="300"/>
                </a:lnTo>
                <a:lnTo>
                  <a:pt x="82" y="302"/>
                </a:lnTo>
                <a:lnTo>
                  <a:pt x="30" y="302"/>
                </a:lnTo>
                <a:lnTo>
                  <a:pt x="18" y="300"/>
                </a:lnTo>
                <a:lnTo>
                  <a:pt x="8" y="292"/>
                </a:lnTo>
                <a:lnTo>
                  <a:pt x="2" y="284"/>
                </a:lnTo>
                <a:lnTo>
                  <a:pt x="0" y="272"/>
                </a:lnTo>
                <a:lnTo>
                  <a:pt x="0" y="218"/>
                </a:lnTo>
                <a:lnTo>
                  <a:pt x="0" y="202"/>
                </a:lnTo>
                <a:lnTo>
                  <a:pt x="6" y="188"/>
                </a:lnTo>
                <a:lnTo>
                  <a:pt x="14" y="174"/>
                </a:lnTo>
                <a:lnTo>
                  <a:pt x="24" y="160"/>
                </a:lnTo>
                <a:lnTo>
                  <a:pt x="160" y="24"/>
                </a:lnTo>
                <a:lnTo>
                  <a:pt x="172" y="14"/>
                </a:lnTo>
                <a:lnTo>
                  <a:pt x="186" y="6"/>
                </a:lnTo>
                <a:lnTo>
                  <a:pt x="202" y="2"/>
                </a:lnTo>
                <a:lnTo>
                  <a:pt x="218" y="0"/>
                </a:lnTo>
                <a:lnTo>
                  <a:pt x="234" y="2"/>
                </a:lnTo>
                <a:lnTo>
                  <a:pt x="250" y="6"/>
                </a:lnTo>
                <a:lnTo>
                  <a:pt x="264" y="14"/>
                </a:lnTo>
                <a:lnTo>
                  <a:pt x="276" y="24"/>
                </a:lnTo>
                <a:lnTo>
                  <a:pt x="288" y="38"/>
                </a:lnTo>
                <a:lnTo>
                  <a:pt x="294" y="52"/>
                </a:lnTo>
                <a:lnTo>
                  <a:pt x="300" y="66"/>
                </a:lnTo>
                <a:lnTo>
                  <a:pt x="300" y="84"/>
                </a:lnTo>
                <a:lnTo>
                  <a:pt x="300" y="100"/>
                </a:lnTo>
                <a:lnTo>
                  <a:pt x="294" y="116"/>
                </a:lnTo>
                <a:lnTo>
                  <a:pt x="288" y="130"/>
                </a:lnTo>
                <a:lnTo>
                  <a:pt x="276" y="142"/>
                </a:lnTo>
                <a:lnTo>
                  <a:pt x="140" y="278"/>
                </a:lnTo>
                <a:close/>
                <a:moveTo>
                  <a:pt x="42" y="186"/>
                </a:moveTo>
                <a:lnTo>
                  <a:pt x="42" y="186"/>
                </a:lnTo>
                <a:lnTo>
                  <a:pt x="36" y="194"/>
                </a:lnTo>
                <a:lnTo>
                  <a:pt x="32" y="202"/>
                </a:lnTo>
                <a:lnTo>
                  <a:pt x="30" y="210"/>
                </a:lnTo>
                <a:lnTo>
                  <a:pt x="30" y="218"/>
                </a:lnTo>
                <a:lnTo>
                  <a:pt x="30" y="228"/>
                </a:lnTo>
                <a:lnTo>
                  <a:pt x="38" y="226"/>
                </a:lnTo>
                <a:lnTo>
                  <a:pt x="44" y="228"/>
                </a:lnTo>
                <a:lnTo>
                  <a:pt x="52" y="230"/>
                </a:lnTo>
                <a:lnTo>
                  <a:pt x="58" y="232"/>
                </a:lnTo>
                <a:lnTo>
                  <a:pt x="64" y="238"/>
                </a:lnTo>
                <a:lnTo>
                  <a:pt x="68" y="244"/>
                </a:lnTo>
                <a:lnTo>
                  <a:pt x="72" y="250"/>
                </a:lnTo>
                <a:lnTo>
                  <a:pt x="74" y="256"/>
                </a:lnTo>
                <a:lnTo>
                  <a:pt x="74" y="264"/>
                </a:lnTo>
                <a:lnTo>
                  <a:pt x="74" y="272"/>
                </a:lnTo>
                <a:lnTo>
                  <a:pt x="82" y="272"/>
                </a:lnTo>
                <a:lnTo>
                  <a:pt x="92" y="270"/>
                </a:lnTo>
                <a:lnTo>
                  <a:pt x="100" y="268"/>
                </a:lnTo>
                <a:lnTo>
                  <a:pt x="108" y="266"/>
                </a:lnTo>
                <a:lnTo>
                  <a:pt x="116" y="260"/>
                </a:lnTo>
                <a:lnTo>
                  <a:pt x="120" y="252"/>
                </a:lnTo>
                <a:lnTo>
                  <a:pt x="124" y="244"/>
                </a:lnTo>
                <a:lnTo>
                  <a:pt x="126" y="236"/>
                </a:lnTo>
                <a:lnTo>
                  <a:pt x="128" y="226"/>
                </a:lnTo>
                <a:lnTo>
                  <a:pt x="126" y="216"/>
                </a:lnTo>
                <a:lnTo>
                  <a:pt x="124" y="206"/>
                </a:lnTo>
                <a:lnTo>
                  <a:pt x="118" y="198"/>
                </a:lnTo>
                <a:lnTo>
                  <a:pt x="112" y="190"/>
                </a:lnTo>
                <a:lnTo>
                  <a:pt x="104" y="182"/>
                </a:lnTo>
                <a:lnTo>
                  <a:pt x="94" y="178"/>
                </a:lnTo>
                <a:lnTo>
                  <a:pt x="86" y="174"/>
                </a:lnTo>
                <a:lnTo>
                  <a:pt x="74" y="174"/>
                </a:lnTo>
                <a:lnTo>
                  <a:pt x="66" y="174"/>
                </a:lnTo>
                <a:lnTo>
                  <a:pt x="58" y="176"/>
                </a:lnTo>
                <a:lnTo>
                  <a:pt x="50" y="180"/>
                </a:lnTo>
                <a:lnTo>
                  <a:pt x="42" y="186"/>
                </a:lnTo>
                <a:close/>
                <a:moveTo>
                  <a:pt x="158" y="218"/>
                </a:moveTo>
                <a:lnTo>
                  <a:pt x="256" y="120"/>
                </a:lnTo>
                <a:lnTo>
                  <a:pt x="262" y="112"/>
                </a:lnTo>
                <a:lnTo>
                  <a:pt x="266" y="104"/>
                </a:lnTo>
                <a:lnTo>
                  <a:pt x="270" y="94"/>
                </a:lnTo>
                <a:lnTo>
                  <a:pt x="270" y="84"/>
                </a:lnTo>
                <a:lnTo>
                  <a:pt x="270" y="72"/>
                </a:lnTo>
                <a:lnTo>
                  <a:pt x="266" y="64"/>
                </a:lnTo>
                <a:lnTo>
                  <a:pt x="262" y="54"/>
                </a:lnTo>
                <a:lnTo>
                  <a:pt x="256" y="46"/>
                </a:lnTo>
                <a:lnTo>
                  <a:pt x="248" y="40"/>
                </a:lnTo>
                <a:lnTo>
                  <a:pt x="238" y="34"/>
                </a:lnTo>
                <a:lnTo>
                  <a:pt x="228" y="32"/>
                </a:lnTo>
                <a:lnTo>
                  <a:pt x="218" y="30"/>
                </a:lnTo>
                <a:lnTo>
                  <a:pt x="208" y="32"/>
                </a:lnTo>
                <a:lnTo>
                  <a:pt x="198" y="34"/>
                </a:lnTo>
                <a:lnTo>
                  <a:pt x="188" y="40"/>
                </a:lnTo>
                <a:lnTo>
                  <a:pt x="180" y="46"/>
                </a:lnTo>
                <a:lnTo>
                  <a:pt x="82" y="144"/>
                </a:lnTo>
                <a:lnTo>
                  <a:pt x="96" y="146"/>
                </a:lnTo>
                <a:lnTo>
                  <a:pt x="110" y="152"/>
                </a:lnTo>
                <a:lnTo>
                  <a:pt x="122" y="158"/>
                </a:lnTo>
                <a:lnTo>
                  <a:pt x="134" y="168"/>
                </a:lnTo>
                <a:lnTo>
                  <a:pt x="142" y="180"/>
                </a:lnTo>
                <a:lnTo>
                  <a:pt x="150" y="192"/>
                </a:lnTo>
                <a:lnTo>
                  <a:pt x="154" y="204"/>
                </a:lnTo>
                <a:lnTo>
                  <a:pt x="158" y="218"/>
                </a:lnTo>
                <a:close/>
              </a:path>
            </a:pathLst>
          </a:custGeom>
          <a:solidFill>
            <a:srgbClr val="EC008D">
              <a:alpha val="100000"/>
            </a:srgbClr>
          </a:solidFill>
          <a:ln w="9525">
            <a:noFill/>
          </a:ln>
        </p:spPr>
        <p:txBody>
          <a:bodyPr/>
          <a:p>
            <a:endParaRPr lang="zh-CN" altLang="en-US"/>
          </a:p>
        </p:txBody>
      </p:sp>
      <p:sp>
        <p:nvSpPr>
          <p:cNvPr id="4" name="矩形 3"/>
          <p:cNvSpPr/>
          <p:nvPr/>
        </p:nvSpPr>
        <p:spPr>
          <a:xfrm>
            <a:off x="795867" y="6742113"/>
            <a:ext cx="11391900" cy="71438"/>
          </a:xfrm>
          <a:prstGeom prst="rect">
            <a:avLst/>
          </a:prstGeom>
          <a:solidFill>
            <a:srgbClr val="F298C0"/>
          </a:solidFill>
          <a:ln>
            <a:solidFill>
              <a:srgbClr val="F298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pic>
        <p:nvPicPr>
          <p:cNvPr id="2052" name="图片 4"/>
          <p:cNvPicPr>
            <a:picLocks noChangeAspect="1"/>
          </p:cNvPicPr>
          <p:nvPr userDrawn="1"/>
        </p:nvPicPr>
        <p:blipFill>
          <a:blip r:embed="rId2"/>
          <a:stretch>
            <a:fillRect/>
          </a:stretch>
        </p:blipFill>
        <p:spPr>
          <a:xfrm>
            <a:off x="9876367" y="6677025"/>
            <a:ext cx="2326217" cy="171450"/>
          </a:xfrm>
          <a:prstGeom prst="rect">
            <a:avLst/>
          </a:prstGeom>
          <a:noFill/>
          <a:ln w="9525">
            <a:noFill/>
          </a:ln>
        </p:spPr>
      </p:pic>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F288E0-7875-42C4-84C8-98DBBD3BF4D2}"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9BB5D0-35E4-459D-AEF3-FE4D7C45CC19}"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slide" Target="slide1.xml"/><Relationship Id="rId2" Type="http://schemas.openxmlformats.org/officeDocument/2006/relationships/slide" Target="slide7.xml"/><Relationship Id="rId1" Type="http://schemas.openxmlformats.org/officeDocument/2006/relationships/image" Target="../media/image2.png"/></Relationships>
</file>

<file path=ppt/slides/_rels/slide2.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slide" Target="slide10.xml"/><Relationship Id="rId3" Type="http://schemas.openxmlformats.org/officeDocument/2006/relationships/slide" Target="slide9.xml"/><Relationship Id="rId2" Type="http://schemas.openxmlformats.org/officeDocument/2006/relationships/image" Target="../media/image4.png"/><Relationship Id="rId1" Type="http://schemas.openxmlformats.org/officeDocument/2006/relationships/image" Target="../media/image3.png"/></Relationships>
</file>

<file path=ppt/slides/_rels/slide3.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slide" Target="slide17.xml"/><Relationship Id="rId2" Type="http://schemas.openxmlformats.org/officeDocument/2006/relationships/image" Target="../media/image6.png"/><Relationship Id="rId1" Type="http://schemas.openxmlformats.org/officeDocument/2006/relationships/image" Target="../media/image5.png"/></Relationships>
</file>

<file path=ppt/slides/_rels/slide4.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slide" Target="slide23.xml"/><Relationship Id="rId2" Type="http://schemas.openxmlformats.org/officeDocument/2006/relationships/slide" Target="slide20.xml"/><Relationship Id="rId1" Type="http://schemas.openxmlformats.org/officeDocument/2006/relationships/image" Target="../media/image7.png"/></Relationships>
</file>

<file path=ppt/slides/_rels/slide5.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slide" Target="slide6.xml"/><Relationship Id="rId3" Type="http://schemas.openxmlformats.org/officeDocument/2006/relationships/slide" Target="slide26.xml"/><Relationship Id="rId2" Type="http://schemas.openxmlformats.org/officeDocument/2006/relationships/slide" Target="slide25.xml"/><Relationship Id="rId1"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slide" Target="slide5.xml"/><Relationship Id="rId1" Type="http://schemas.openxmlformats.org/officeDocument/2006/relationships/image" Target="../media/image9.wmf"/></Relationships>
</file>

<file path=ppt/slides/_rels/slide7.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slide" Target="slide3.xml"/><Relationship Id="rId2" Type="http://schemas.openxmlformats.org/officeDocument/2006/relationships/slide" Target="slide1.xml"/><Relationship Id="rId1" Type="http://schemas.openxmlformats.org/officeDocument/2006/relationships/image" Target="../media/image10.jpeg"/></Relationships>
</file>

<file path=ppt/slides/_rels/slide8.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slide" Target="slide1.xml"/><Relationship Id="rId2" Type="http://schemas.openxmlformats.org/officeDocument/2006/relationships/image" Target="../media/image12.png"/><Relationship Id="rId1" Type="http://schemas.openxmlformats.org/officeDocument/2006/relationships/image" Target="../media/image11.png"/></Relationships>
</file>

<file path=ppt/slides/_rels/slide9.xml.rels><?xml version="1.0" encoding="UTF-8" standalone="yes"?>
<Relationships xmlns="http://schemas.openxmlformats.org/package/2006/relationships"><Relationship Id="rId7" Type="http://schemas.openxmlformats.org/officeDocument/2006/relationships/slideLayout" Target="../slideLayouts/slideLayout7.xml"/><Relationship Id="rId6" Type="http://schemas.openxmlformats.org/officeDocument/2006/relationships/slide" Target="slide2.xml"/><Relationship Id="rId5" Type="http://schemas.openxmlformats.org/officeDocument/2006/relationships/image" Target="../media/image17.png"/><Relationship Id="rId4" Type="http://schemas.openxmlformats.org/officeDocument/2006/relationships/image" Target="../media/image16.png"/><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image" Target="../media/image13.png"/></Relationships>
</file>

<file path=ppt/slides/_rels/slide10.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image" Target="../media/image18.jpeg"/></Relationships>
</file>

<file path=ppt/slides/_rels/slide11.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slide" Target="slide2.xml"/><Relationship Id="rId4" Type="http://schemas.openxmlformats.org/officeDocument/2006/relationships/slide" Target="slide15.xml"/><Relationship Id="rId3" Type="http://schemas.openxmlformats.org/officeDocument/2006/relationships/slide" Target="slide14.xml"/><Relationship Id="rId2" Type="http://schemas.openxmlformats.org/officeDocument/2006/relationships/slide" Target="slide12.xml"/><Relationship Id="rId1" Type="http://schemas.openxmlformats.org/officeDocument/2006/relationships/image" Target="../media/image21.jpeg"/></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2.jpeg"/></Relationships>
</file>

<file path=ppt/slides/_rels/slide13.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slide" Target="slide11.xml"/><Relationship Id="rId2" Type="http://schemas.openxmlformats.org/officeDocument/2006/relationships/image" Target="../media/image24.jpeg"/><Relationship Id="rId1" Type="http://schemas.openxmlformats.org/officeDocument/2006/relationships/image" Target="../media/image23.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slide" Target="slide11.xml"/><Relationship Id="rId1" Type="http://schemas.openxmlformats.org/officeDocument/2006/relationships/image" Target="../media/image25.jpe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7.jpeg"/><Relationship Id="rId1" Type="http://schemas.openxmlformats.org/officeDocument/2006/relationships/image" Target="../media/image26.jpe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slide" Target="slide11.xml"/><Relationship Id="rId1" Type="http://schemas.openxmlformats.org/officeDocument/2006/relationships/image" Target="../media/image28.jpeg"/></Relationships>
</file>

<file path=ppt/slides/_rels/slide17.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29.jpeg"/><Relationship Id="rId3" Type="http://schemas.openxmlformats.org/officeDocument/2006/relationships/slide" Target="slide3.xml"/><Relationship Id="rId2" Type="http://schemas.openxmlformats.org/officeDocument/2006/relationships/slide" Target="slide19.xml"/><Relationship Id="rId1" Type="http://schemas.openxmlformats.org/officeDocument/2006/relationships/slide" Target="slide18.xml"/></Relationships>
</file>

<file path=ppt/slides/_rels/slide18.xml.rels><?xml version="1.0" encoding="UTF-8" standalone="yes"?>
<Relationships xmlns="http://schemas.openxmlformats.org/package/2006/relationships"><Relationship Id="rId7" Type="http://schemas.openxmlformats.org/officeDocument/2006/relationships/vmlDrawing" Target="../drawings/vmlDrawing1.vml"/><Relationship Id="rId6" Type="http://schemas.openxmlformats.org/officeDocument/2006/relationships/slideLayout" Target="../slideLayouts/slideLayout11.xml"/><Relationship Id="rId5" Type="http://schemas.openxmlformats.org/officeDocument/2006/relationships/slide" Target="slide17.xml"/><Relationship Id="rId4" Type="http://schemas.openxmlformats.org/officeDocument/2006/relationships/image" Target="../media/image31.emf"/><Relationship Id="rId3" Type="http://schemas.openxmlformats.org/officeDocument/2006/relationships/oleObject" Target="../embeddings/oleObject2.bin"/><Relationship Id="rId2" Type="http://schemas.openxmlformats.org/officeDocument/2006/relationships/image" Target="../media/image30.emf"/><Relationship Id="rId1" Type="http://schemas.openxmlformats.org/officeDocument/2006/relationships/oleObject" Target="../embeddings/oleObject1.bin"/></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slide" Target="slide17.xml"/><Relationship Id="rId1" Type="http://schemas.openxmlformats.org/officeDocument/2006/relationships/image" Target="../media/image32.png"/></Relationships>
</file>

<file path=ppt/slides/_rels/slide20.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slide" Target="slide4.xml"/><Relationship Id="rId3" Type="http://schemas.openxmlformats.org/officeDocument/2006/relationships/slide" Target="slide22.xml"/><Relationship Id="rId2" Type="http://schemas.openxmlformats.org/officeDocument/2006/relationships/slide" Target="slide21.xml"/><Relationship Id="rId1" Type="http://schemas.openxmlformats.org/officeDocument/2006/relationships/image" Target="../media/image33.pn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slide" Target="slide20.xml"/><Relationship Id="rId1" Type="http://schemas.openxmlformats.org/officeDocument/2006/relationships/image" Target="../media/image34.jpeg"/></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slide" Target="slide20.xml"/><Relationship Id="rId1" Type="http://schemas.openxmlformats.org/officeDocument/2006/relationships/image" Target="../media/image35.jpeg"/></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slide" Target="slide24.xml"/><Relationship Id="rId1" Type="http://schemas.openxmlformats.org/officeDocument/2006/relationships/slide" Target="slide4.xml"/></Relationships>
</file>

<file path=ppt/slides/_rels/slide24.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slide" Target="slide23.xml"/><Relationship Id="rId2" Type="http://schemas.openxmlformats.org/officeDocument/2006/relationships/image" Target="../media/image37.jpeg"/><Relationship Id="rId1" Type="http://schemas.openxmlformats.org/officeDocument/2006/relationships/image" Target="../media/image36.jpeg"/></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slide" Target="slide5.xml"/><Relationship Id="rId1" Type="http://schemas.openxmlformats.org/officeDocument/2006/relationships/image" Target="../media/image38.png"/></Relationships>
</file>

<file path=ppt/slides/_rels/slide26.xml.rels><?xml version="1.0" encoding="UTF-8" standalone="yes"?>
<Relationships xmlns="http://schemas.openxmlformats.org/package/2006/relationships"><Relationship Id="rId5" Type="http://schemas.openxmlformats.org/officeDocument/2006/relationships/notesSlide" Target="../notesSlides/notesSlide1.xml"/><Relationship Id="rId4" Type="http://schemas.openxmlformats.org/officeDocument/2006/relationships/slideLayout" Target="../slideLayouts/slideLayout7.xml"/><Relationship Id="rId3" Type="http://schemas.openxmlformats.org/officeDocument/2006/relationships/slide" Target="slide27.xml"/><Relationship Id="rId2" Type="http://schemas.openxmlformats.org/officeDocument/2006/relationships/slide" Target="slide28.xml"/><Relationship Id="rId1" Type="http://schemas.openxmlformats.org/officeDocument/2006/relationships/slide" Target="slide5.xml"/></Relationships>
</file>

<file path=ppt/slides/_rels/slide27.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42.jpeg"/><Relationship Id="rId4" Type="http://schemas.openxmlformats.org/officeDocument/2006/relationships/slide" Target="slide26.xml"/><Relationship Id="rId3" Type="http://schemas.openxmlformats.org/officeDocument/2006/relationships/image" Target="../media/image41.png"/><Relationship Id="rId2" Type="http://schemas.openxmlformats.org/officeDocument/2006/relationships/image" Target="../media/image40.jpeg"/><Relationship Id="rId1" Type="http://schemas.openxmlformats.org/officeDocument/2006/relationships/image" Target="../media/image39.png"/></Relationships>
</file>

<file path=ppt/slides/_rels/slide28.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slide" Target="slide26.xml"/><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image" Target="../media/image43.jpeg"/></Relationships>
</file>

<file path=ppt/slides/_rels/slide2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46.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ctrTitle"/>
          </p:nvPr>
        </p:nvSpPr>
        <p:spPr/>
        <p:txBody>
          <a:bodyPr/>
          <a:p>
            <a:endParaRPr lang="zh-CN" altLang="en-US"/>
          </a:p>
        </p:txBody>
      </p:sp>
      <p:sp>
        <p:nvSpPr>
          <p:cNvPr id="3" name="副标题 2"/>
          <p:cNvSpPr>
            <a:spLocks noGrp="1"/>
          </p:cNvSpPr>
          <p:nvPr>
            <p:ph type="subTitle" idx="1"/>
          </p:nvPr>
        </p:nvSpPr>
        <p:spPr/>
        <p:txBody>
          <a:bodyPr/>
          <a:p>
            <a:endParaRPr lang="zh-CN" altLang="en-US"/>
          </a:p>
        </p:txBody>
      </p:sp>
      <p:pic>
        <p:nvPicPr>
          <p:cNvPr id="4" name="图片 3"/>
          <p:cNvPicPr>
            <a:picLocks noChangeAspect="1"/>
          </p:cNvPicPr>
          <p:nvPr/>
        </p:nvPicPr>
        <p:blipFill>
          <a:blip r:embed="rId1"/>
          <a:stretch>
            <a:fillRect/>
          </a:stretch>
        </p:blipFill>
        <p:spPr>
          <a:xfrm>
            <a:off x="1628140" y="10160"/>
            <a:ext cx="10144760" cy="6960235"/>
          </a:xfrm>
          <a:prstGeom prst="rect">
            <a:avLst/>
          </a:prstGeom>
        </p:spPr>
      </p:pic>
      <p:sp>
        <p:nvSpPr>
          <p:cNvPr id="5" name="Line 8"/>
          <p:cNvSpPr>
            <a:spLocks noChangeShapeType="1"/>
          </p:cNvSpPr>
          <p:nvPr/>
        </p:nvSpPr>
        <p:spPr bwMode="auto">
          <a:xfrm>
            <a:off x="1915795" y="1924050"/>
            <a:ext cx="1804670" cy="635"/>
          </a:xfrm>
          <a:prstGeom prst="line">
            <a:avLst/>
          </a:prstGeom>
          <a:noFill/>
          <a:ln w="19050">
            <a:solidFill>
              <a:srgbClr val="FF0000"/>
            </a:solidFill>
            <a:round/>
          </a:ln>
          <a:effectLst>
            <a:outerShdw dist="17961" dir="2700000" algn="ctr" rotWithShape="0">
              <a:srgbClr val="FF0000">
                <a:gamma/>
                <a:shade val="60000"/>
                <a:invGamma/>
              </a:srgbClr>
            </a:outerShdw>
          </a:effectLst>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Line 8"/>
          <p:cNvSpPr>
            <a:spLocks noChangeShapeType="1"/>
          </p:cNvSpPr>
          <p:nvPr/>
        </p:nvSpPr>
        <p:spPr bwMode="auto">
          <a:xfrm>
            <a:off x="3231515" y="2640965"/>
            <a:ext cx="2096135" cy="38735"/>
          </a:xfrm>
          <a:prstGeom prst="line">
            <a:avLst/>
          </a:prstGeom>
          <a:noFill/>
          <a:ln w="19050">
            <a:solidFill>
              <a:srgbClr val="FF0000"/>
            </a:solidFill>
            <a:round/>
          </a:ln>
          <a:effectLst>
            <a:outerShdw dist="17961" dir="2700000" algn="ctr" rotWithShape="0">
              <a:srgbClr val="FF0000">
                <a:gamma/>
                <a:shade val="60000"/>
                <a:invGamma/>
              </a:srgbClr>
            </a:outerShdw>
          </a:effectLst>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Line 8"/>
          <p:cNvSpPr>
            <a:spLocks noChangeShapeType="1"/>
          </p:cNvSpPr>
          <p:nvPr/>
        </p:nvSpPr>
        <p:spPr bwMode="auto">
          <a:xfrm>
            <a:off x="2636520" y="3441065"/>
            <a:ext cx="2607945" cy="40640"/>
          </a:xfrm>
          <a:prstGeom prst="line">
            <a:avLst/>
          </a:prstGeom>
          <a:noFill/>
          <a:ln w="19050">
            <a:solidFill>
              <a:srgbClr val="FF0000"/>
            </a:solidFill>
            <a:round/>
          </a:ln>
          <a:effectLst>
            <a:outerShdw dist="17961" dir="2700000" algn="ctr" rotWithShape="0">
              <a:srgbClr val="FF0000">
                <a:gamma/>
                <a:shade val="60000"/>
                <a:invGamma/>
              </a:srgbClr>
            </a:outerShdw>
          </a:effectLst>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 name="AutoShape 13">
            <a:hlinkClick r:id="rId2" action="ppaction://hlinksldjump"/>
          </p:cNvPr>
          <p:cNvSpPr>
            <a:spLocks noChangeArrowheads="1"/>
          </p:cNvSpPr>
          <p:nvPr/>
        </p:nvSpPr>
        <p:spPr bwMode="auto">
          <a:xfrm>
            <a:off x="1915795" y="2679700"/>
            <a:ext cx="989330" cy="376555"/>
          </a:xfrm>
          <a:prstGeom prst="flowChartProcess">
            <a:avLst/>
          </a:prstGeom>
          <a:noFill/>
          <a:ln w="47625">
            <a:solidFill>
              <a:srgbClr val="00FF00"/>
            </a:solidFill>
            <a:miter lim="800000"/>
          </a:ln>
          <a:effectLst>
            <a:outerShdw dist="17961" dir="2700000" algn="ctr" rotWithShape="0">
              <a:srgbClr val="00FF00">
                <a:gamma/>
                <a:shade val="60000"/>
                <a:invGamma/>
              </a:srgbClr>
            </a:outerShdw>
          </a:effectLst>
        </p:spPr>
        <p:txBody>
          <a:bodyPr wrap="none" anchor="ct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9" name="Line 8"/>
          <p:cNvSpPr>
            <a:spLocks noChangeShapeType="1"/>
          </p:cNvSpPr>
          <p:nvPr/>
        </p:nvSpPr>
        <p:spPr bwMode="auto">
          <a:xfrm>
            <a:off x="3231515" y="3810000"/>
            <a:ext cx="2607945" cy="40640"/>
          </a:xfrm>
          <a:prstGeom prst="line">
            <a:avLst/>
          </a:prstGeom>
          <a:noFill/>
          <a:ln w="19050">
            <a:solidFill>
              <a:srgbClr val="FF0000"/>
            </a:solidFill>
            <a:round/>
          </a:ln>
          <a:effectLst>
            <a:outerShdw dist="17961" dir="2700000" algn="ctr" rotWithShape="0">
              <a:srgbClr val="FF0000">
                <a:gamma/>
                <a:shade val="60000"/>
                <a:invGamma/>
              </a:srgbClr>
            </a:outerShdw>
          </a:effectLst>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 name="Line 8"/>
          <p:cNvSpPr>
            <a:spLocks noChangeShapeType="1"/>
          </p:cNvSpPr>
          <p:nvPr/>
        </p:nvSpPr>
        <p:spPr bwMode="auto">
          <a:xfrm>
            <a:off x="1824990" y="4177665"/>
            <a:ext cx="2607945" cy="40640"/>
          </a:xfrm>
          <a:prstGeom prst="line">
            <a:avLst/>
          </a:prstGeom>
          <a:noFill/>
          <a:ln w="19050">
            <a:solidFill>
              <a:srgbClr val="FF0000"/>
            </a:solidFill>
            <a:round/>
          </a:ln>
          <a:effectLst>
            <a:outerShdw dist="17961" dir="2700000" algn="ctr" rotWithShape="0">
              <a:srgbClr val="FF0000">
                <a:gamma/>
                <a:shade val="60000"/>
                <a:invGamma/>
              </a:srgbClr>
            </a:outerShdw>
          </a:effectLst>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2" name="Text Box 8"/>
          <p:cNvSpPr txBox="1">
            <a:spLocks noChangeArrowheads="1"/>
          </p:cNvSpPr>
          <p:nvPr/>
        </p:nvSpPr>
        <p:spPr bwMode="auto">
          <a:xfrm>
            <a:off x="2276475" y="3056255"/>
            <a:ext cx="360045" cy="521970"/>
          </a:xfrm>
          <a:prstGeom prst="rect">
            <a:avLst/>
          </a:prstGeom>
          <a:noFill/>
          <a:ln w="9525">
            <a:noFill/>
            <a:miter lim="800000"/>
          </a:ln>
        </p:spPr>
        <p:txBody>
          <a:bodyPr wrap="square">
            <a:spAutoFit/>
          </a:bodyPr>
          <a:p>
            <a:pPr marR="0" defTabSz="914400">
              <a:spcBef>
                <a:spcPct val="50000"/>
              </a:spcBef>
              <a:buClrTx/>
              <a:buSzTx/>
              <a:buFont typeface="Arial" panose="020B0604020202020204" pitchFamily="34" charset="0"/>
              <a:buNone/>
              <a:defRPr/>
            </a:pPr>
            <a:r>
              <a:rPr kumimoji="0" lang="en-US" altLang="zh-CN" sz="2800" b="1" kern="1200" cap="none" spc="0" normalizeH="0" baseline="0" noProof="0" dirty="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latin typeface="黑体" panose="02010609060101010101" pitchFamily="2" charset="-122"/>
                <a:ea typeface="黑体" panose="02010609060101010101" pitchFamily="2" charset="-122"/>
                <a:cs typeface="+mn-cs"/>
              </a:rPr>
              <a:t>1</a:t>
            </a:r>
            <a:endParaRPr kumimoji="0" lang="en-US" altLang="zh-CN" sz="2800" b="1" kern="1200" cap="none" spc="0" normalizeH="0" baseline="0" noProof="0" dirty="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latin typeface="黑体" panose="02010609060101010101" pitchFamily="2" charset="-122"/>
              <a:ea typeface="黑体" panose="02010609060101010101" pitchFamily="2" charset="-122"/>
              <a:cs typeface="+mn-cs"/>
            </a:endParaRPr>
          </a:p>
        </p:txBody>
      </p:sp>
      <p:sp>
        <p:nvSpPr>
          <p:cNvPr id="16" name="AutoShape 12">
            <a:hlinkClick r:id="" action="ppaction://noaction"/>
          </p:cNvPr>
          <p:cNvSpPr>
            <a:spLocks noChangeArrowheads="1"/>
          </p:cNvSpPr>
          <p:nvPr/>
        </p:nvSpPr>
        <p:spPr bwMode="auto">
          <a:xfrm>
            <a:off x="638175" y="2858770"/>
            <a:ext cx="989965" cy="916305"/>
          </a:xfrm>
          <a:prstGeom prst="wedgeRoundRectCallout">
            <a:avLst>
              <a:gd name="adj1" fmla="val 120942"/>
              <a:gd name="adj2" fmla="val 23250"/>
              <a:gd name="adj3" fmla="val 16667"/>
            </a:avLst>
          </a:prstGeom>
          <a:solidFill>
            <a:srgbClr val="FFFF00"/>
          </a:solidFill>
          <a:ln w="9525">
            <a:solidFill>
              <a:srgbClr val="CC0000"/>
            </a:solidFill>
            <a:miter lim="800000"/>
          </a:ln>
          <a:effectLst>
            <a:outerShdw dist="17961" dir="2700000" algn="ctr" rotWithShape="0">
              <a:schemeClr val="tx1">
                <a:gamma/>
                <a:shade val="60000"/>
                <a:invGamma/>
              </a:schemeClr>
            </a:outerShdw>
          </a:effectLst>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2800" b="1"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rPr>
              <a:t>积极影响</a:t>
            </a:r>
            <a:endParaRPr kumimoji="0" lang="zh-CN" altLang="en-US" sz="2800" b="1"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endParaRPr>
          </a:p>
        </p:txBody>
      </p:sp>
      <p:sp>
        <p:nvSpPr>
          <p:cNvPr id="11" name="Text Box 8"/>
          <p:cNvSpPr txBox="1">
            <a:spLocks noChangeArrowheads="1"/>
          </p:cNvSpPr>
          <p:nvPr/>
        </p:nvSpPr>
        <p:spPr bwMode="auto">
          <a:xfrm>
            <a:off x="2948940" y="3569335"/>
            <a:ext cx="360045" cy="521970"/>
          </a:xfrm>
          <a:prstGeom prst="rect">
            <a:avLst/>
          </a:prstGeom>
          <a:noFill/>
          <a:ln w="9525">
            <a:noFill/>
            <a:miter lim="800000"/>
          </a:ln>
        </p:spPr>
        <p:txBody>
          <a:bodyPr wrap="square">
            <a:spAutoFit/>
          </a:bodyPr>
          <a:p>
            <a:pPr marR="0" defTabSz="914400">
              <a:spcBef>
                <a:spcPct val="50000"/>
              </a:spcBef>
              <a:buClrTx/>
              <a:buSzTx/>
              <a:buFont typeface="Arial" panose="020B0604020202020204" pitchFamily="34" charset="0"/>
              <a:buNone/>
              <a:defRPr/>
            </a:pPr>
            <a:r>
              <a:rPr kumimoji="0" lang="en-US" altLang="zh-CN" sz="2800" b="1" kern="1200" cap="none" spc="0" normalizeH="0" baseline="0" noProof="0" dirty="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latin typeface="黑体" panose="02010609060101010101" pitchFamily="2" charset="-122"/>
                <a:ea typeface="黑体" panose="02010609060101010101" pitchFamily="2" charset="-122"/>
                <a:cs typeface="+mn-cs"/>
              </a:rPr>
              <a:t>2</a:t>
            </a:r>
            <a:endParaRPr kumimoji="0" lang="en-US" altLang="zh-CN" sz="2800" b="1" kern="1200" cap="none" spc="0" normalizeH="0" baseline="0" noProof="0" dirty="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latin typeface="黑体" panose="02010609060101010101" pitchFamily="2" charset="-122"/>
              <a:ea typeface="黑体" panose="02010609060101010101" pitchFamily="2" charset="-122"/>
              <a:cs typeface="+mn-cs"/>
            </a:endParaRPr>
          </a:p>
        </p:txBody>
      </p:sp>
      <p:sp>
        <p:nvSpPr>
          <p:cNvPr id="13" name="AutoShape 12">
            <a:hlinkClick r:id="rId3" action="ppaction://hlinksldjump"/>
          </p:cNvPr>
          <p:cNvSpPr>
            <a:spLocks noChangeArrowheads="1"/>
          </p:cNvSpPr>
          <p:nvPr/>
        </p:nvSpPr>
        <p:spPr bwMode="auto">
          <a:xfrm>
            <a:off x="638175" y="3850640"/>
            <a:ext cx="989965" cy="916305"/>
          </a:xfrm>
          <a:prstGeom prst="wedgeRoundRectCallout">
            <a:avLst>
              <a:gd name="adj1" fmla="val 181558"/>
              <a:gd name="adj2" fmla="val -51732"/>
              <a:gd name="adj3" fmla="val 16667"/>
            </a:avLst>
          </a:prstGeom>
          <a:solidFill>
            <a:srgbClr val="FFFF00"/>
          </a:solidFill>
          <a:ln w="9525">
            <a:solidFill>
              <a:srgbClr val="CC0000"/>
            </a:solidFill>
            <a:miter lim="800000"/>
          </a:ln>
          <a:effectLst>
            <a:outerShdw dist="17961" dir="2700000" algn="ctr" rotWithShape="0">
              <a:schemeClr val="tx1">
                <a:gamma/>
                <a:shade val="60000"/>
                <a:invGamma/>
              </a:schemeClr>
            </a:outerShdw>
          </a:effectLst>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2800" b="1"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rPr>
              <a:t>消极影响</a:t>
            </a:r>
            <a:endParaRPr kumimoji="0" lang="zh-CN" altLang="en-US" sz="2800" b="1"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endParaRPr>
          </a:p>
        </p:txBody>
      </p:sp>
      <p:sp>
        <p:nvSpPr>
          <p:cNvPr id="14" name="AutoShape 12"/>
          <p:cNvSpPr>
            <a:spLocks noChangeArrowheads="1"/>
          </p:cNvSpPr>
          <p:nvPr/>
        </p:nvSpPr>
        <p:spPr bwMode="auto">
          <a:xfrm>
            <a:off x="-15875" y="1181100"/>
            <a:ext cx="1743075" cy="916305"/>
          </a:xfrm>
          <a:prstGeom prst="wedgeRoundRectCallout">
            <a:avLst>
              <a:gd name="adj1" fmla="val 77176"/>
              <a:gd name="adj2" fmla="val 117290"/>
              <a:gd name="adj3" fmla="val 16667"/>
            </a:avLst>
          </a:prstGeom>
          <a:solidFill>
            <a:srgbClr val="92D050"/>
          </a:solidFill>
          <a:ln w="9525">
            <a:solidFill>
              <a:srgbClr val="CC0000"/>
            </a:solidFill>
            <a:miter lim="800000"/>
          </a:ln>
          <a:effectLst>
            <a:outerShdw dist="17961" dir="2700000" algn="ctr" rotWithShape="0">
              <a:schemeClr val="tx1">
                <a:gamma/>
                <a:shade val="60000"/>
                <a:invGamma/>
              </a:schemeClr>
            </a:outerShdw>
          </a:effectLst>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2800" b="1"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rPr>
              <a:t>应对马歇尔计划</a:t>
            </a:r>
            <a:endParaRPr kumimoji="0" lang="zh-CN" altLang="en-US" sz="2800" b="1"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endParaRPr>
          </a:p>
        </p:txBody>
      </p:sp>
      <p:sp>
        <p:nvSpPr>
          <p:cNvPr id="15" name="AutoShape 12"/>
          <p:cNvSpPr>
            <a:spLocks noChangeArrowheads="1"/>
          </p:cNvSpPr>
          <p:nvPr/>
        </p:nvSpPr>
        <p:spPr bwMode="auto">
          <a:xfrm>
            <a:off x="6758940" y="3441065"/>
            <a:ext cx="1743075" cy="589280"/>
          </a:xfrm>
          <a:prstGeom prst="wedgeRoundRectCallout">
            <a:avLst>
              <a:gd name="adj1" fmla="val -111566"/>
              <a:gd name="adj2" fmla="val 26437"/>
              <a:gd name="adj3" fmla="val 16667"/>
            </a:avLst>
          </a:prstGeom>
          <a:solidFill>
            <a:srgbClr val="92D050"/>
          </a:solidFill>
          <a:ln w="9525">
            <a:solidFill>
              <a:srgbClr val="CC0000"/>
            </a:solidFill>
            <a:miter lim="800000"/>
          </a:ln>
          <a:effectLst>
            <a:outerShdw dist="17961" dir="2700000" algn="ctr" rotWithShape="0">
              <a:schemeClr val="tx1">
                <a:gamma/>
                <a:shade val="60000"/>
                <a:invGamma/>
              </a:schemeClr>
            </a:outerShdw>
          </a:effectLst>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2800" b="1"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rPr>
              <a:t>控制各国</a:t>
            </a:r>
            <a:endParaRPr kumimoji="0" lang="zh-CN" altLang="en-US" sz="2800" b="1"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3" presetClass="entr" presetSubtype="10"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linds(horizont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additive="base">
                                        <p:cTn id="22" dur="500" fill="hold"/>
                                        <p:tgtEl>
                                          <p:spTgt spid="14"/>
                                        </p:tgtEl>
                                        <p:attrNameLst>
                                          <p:attrName>ppt_x</p:attrName>
                                        </p:attrNameLst>
                                      </p:cBhvr>
                                      <p:tavLst>
                                        <p:tav tm="0">
                                          <p:val>
                                            <p:strVal val="#ppt_x"/>
                                          </p:val>
                                        </p:tav>
                                        <p:tav tm="100000">
                                          <p:val>
                                            <p:strVal val="#ppt_x"/>
                                          </p:val>
                                        </p:tav>
                                      </p:tavLst>
                                    </p:anim>
                                    <p:anim calcmode="lin" valueType="num">
                                      <p:cBhvr additive="base">
                                        <p:cTn id="23"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16"/>
                                        </p:tgtEl>
                                        <p:attrNameLst>
                                          <p:attrName>style.visibility</p:attrName>
                                        </p:attrNameLst>
                                      </p:cBhvr>
                                      <p:to>
                                        <p:strVal val="visible"/>
                                      </p:to>
                                    </p:set>
                                    <p:anim calcmode="lin" valueType="num">
                                      <p:cBhvr additive="base">
                                        <p:cTn id="28" dur="500" fill="hold"/>
                                        <p:tgtEl>
                                          <p:spTgt spid="16"/>
                                        </p:tgtEl>
                                        <p:attrNameLst>
                                          <p:attrName>ppt_x</p:attrName>
                                        </p:attrNameLst>
                                      </p:cBhvr>
                                      <p:tavLst>
                                        <p:tav tm="0">
                                          <p:val>
                                            <p:strVal val="#ppt_x"/>
                                          </p:val>
                                        </p:tav>
                                        <p:tav tm="100000">
                                          <p:val>
                                            <p:strVal val="#ppt_x"/>
                                          </p:val>
                                        </p:tav>
                                      </p:tavLst>
                                    </p:anim>
                                    <p:anim calcmode="lin" valueType="num">
                                      <p:cBhvr additive="base">
                                        <p:cTn id="29" dur="500" fill="hold"/>
                                        <p:tgtEl>
                                          <p:spTgt spid="16"/>
                                        </p:tgtEl>
                                        <p:attrNameLst>
                                          <p:attrName>ppt_y</p:attrName>
                                        </p:attrNameLst>
                                      </p:cBhvr>
                                      <p:tavLst>
                                        <p:tav tm="0">
                                          <p:val>
                                            <p:strVal val="1+#ppt_h/2"/>
                                          </p:val>
                                        </p:tav>
                                        <p:tav tm="100000">
                                          <p:val>
                                            <p:strVal val="#ppt_y"/>
                                          </p:val>
                                        </p:tav>
                                      </p:tavLst>
                                    </p:anim>
                                  </p:childTnLst>
                                </p:cTn>
                              </p:par>
                            </p:childTnLst>
                          </p:cTn>
                        </p:par>
                        <p:par>
                          <p:cTn id="30" fill="hold">
                            <p:stCondLst>
                              <p:cond delay="500"/>
                            </p:stCondLst>
                            <p:childTnLst>
                              <p:par>
                                <p:cTn id="31" presetID="3" presetClass="entr" presetSubtype="10" fill="hold" nodeType="after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blinds(horizontal)">
                                      <p:cBhvr>
                                        <p:cTn id="33" dur="500"/>
                                        <p:tgtEl>
                                          <p:spTgt spid="12"/>
                                        </p:tgtEl>
                                      </p:cBhvr>
                                    </p:animEffect>
                                  </p:childTnLst>
                                </p:cTn>
                              </p:par>
                            </p:childTnLst>
                          </p:cTn>
                        </p:par>
                        <p:par>
                          <p:cTn id="34" fill="hold">
                            <p:stCondLst>
                              <p:cond delay="1000"/>
                            </p:stCondLst>
                            <p:childTnLst>
                              <p:par>
                                <p:cTn id="35" presetID="2" presetClass="entr" presetSubtype="4" fill="hold" nodeType="after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500" fill="hold"/>
                                        <p:tgtEl>
                                          <p:spTgt spid="7"/>
                                        </p:tgtEl>
                                        <p:attrNameLst>
                                          <p:attrName>ppt_x</p:attrName>
                                        </p:attrNameLst>
                                      </p:cBhvr>
                                      <p:tavLst>
                                        <p:tav tm="0">
                                          <p:val>
                                            <p:strVal val="#ppt_x"/>
                                          </p:val>
                                        </p:tav>
                                        <p:tav tm="100000">
                                          <p:val>
                                            <p:strVal val="#ppt_x"/>
                                          </p:val>
                                        </p:tav>
                                      </p:tavLst>
                                    </p:anim>
                                    <p:anim calcmode="lin" valueType="num">
                                      <p:cBhvr additive="base">
                                        <p:cTn id="3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500" fill="hold"/>
                                        <p:tgtEl>
                                          <p:spTgt spid="13"/>
                                        </p:tgtEl>
                                        <p:attrNameLst>
                                          <p:attrName>ppt_x</p:attrName>
                                        </p:attrNameLst>
                                      </p:cBhvr>
                                      <p:tavLst>
                                        <p:tav tm="0">
                                          <p:val>
                                            <p:strVal val="#ppt_x"/>
                                          </p:val>
                                        </p:tav>
                                        <p:tav tm="100000">
                                          <p:val>
                                            <p:strVal val="#ppt_x"/>
                                          </p:val>
                                        </p:tav>
                                      </p:tavLst>
                                    </p:anim>
                                    <p:anim calcmode="lin" valueType="num">
                                      <p:cBhvr additive="base">
                                        <p:cTn id="44" dur="500" fill="hold"/>
                                        <p:tgtEl>
                                          <p:spTgt spid="13"/>
                                        </p:tgtEl>
                                        <p:attrNameLst>
                                          <p:attrName>ppt_y</p:attrName>
                                        </p:attrNameLst>
                                      </p:cBhvr>
                                      <p:tavLst>
                                        <p:tav tm="0">
                                          <p:val>
                                            <p:strVal val="1+#ppt_h/2"/>
                                          </p:val>
                                        </p:tav>
                                        <p:tav tm="100000">
                                          <p:val>
                                            <p:strVal val="#ppt_y"/>
                                          </p:val>
                                        </p:tav>
                                      </p:tavLst>
                                    </p:anim>
                                  </p:childTnLst>
                                </p:cTn>
                              </p:par>
                            </p:childTnLst>
                          </p:cTn>
                        </p:par>
                        <p:par>
                          <p:cTn id="45" fill="hold">
                            <p:stCondLst>
                              <p:cond delay="500"/>
                            </p:stCondLst>
                            <p:childTnLst>
                              <p:par>
                                <p:cTn id="46" presetID="3" presetClass="entr" presetSubtype="10" fill="hold" nodeType="after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blinds(horizontal)">
                                      <p:cBhvr>
                                        <p:cTn id="48" dur="500"/>
                                        <p:tgtEl>
                                          <p:spTgt spid="11"/>
                                        </p:tgtEl>
                                      </p:cBhvr>
                                    </p:animEffect>
                                  </p:childTnLst>
                                </p:cTn>
                              </p:par>
                            </p:childTnLst>
                          </p:cTn>
                        </p:par>
                        <p:par>
                          <p:cTn id="49" fill="hold">
                            <p:stCondLst>
                              <p:cond delay="1000"/>
                            </p:stCondLst>
                            <p:childTnLst>
                              <p:par>
                                <p:cTn id="50" presetID="2" presetClass="entr" presetSubtype="4" fill="hold" nodeType="afterEffect">
                                  <p:stCondLst>
                                    <p:cond delay="0"/>
                                  </p:stCondLst>
                                  <p:childTnLst>
                                    <p:set>
                                      <p:cBhvr>
                                        <p:cTn id="51" dur="1" fill="hold">
                                          <p:stCondLst>
                                            <p:cond delay="0"/>
                                          </p:stCondLst>
                                        </p:cTn>
                                        <p:tgtEl>
                                          <p:spTgt spid="9"/>
                                        </p:tgtEl>
                                        <p:attrNameLst>
                                          <p:attrName>style.visibility</p:attrName>
                                        </p:attrNameLst>
                                      </p:cBhvr>
                                      <p:to>
                                        <p:strVal val="visible"/>
                                      </p:to>
                                    </p:set>
                                    <p:anim calcmode="lin" valueType="num">
                                      <p:cBhvr additive="base">
                                        <p:cTn id="52" dur="500" fill="hold"/>
                                        <p:tgtEl>
                                          <p:spTgt spid="9"/>
                                        </p:tgtEl>
                                        <p:attrNameLst>
                                          <p:attrName>ppt_x</p:attrName>
                                        </p:attrNameLst>
                                      </p:cBhvr>
                                      <p:tavLst>
                                        <p:tav tm="0">
                                          <p:val>
                                            <p:strVal val="#ppt_x"/>
                                          </p:val>
                                        </p:tav>
                                        <p:tav tm="100000">
                                          <p:val>
                                            <p:strVal val="#ppt_x"/>
                                          </p:val>
                                        </p:tav>
                                      </p:tavLst>
                                    </p:anim>
                                    <p:anim calcmode="lin" valueType="num">
                                      <p:cBhvr additive="base">
                                        <p:cTn id="53" dur="500" fill="hold"/>
                                        <p:tgtEl>
                                          <p:spTgt spid="9"/>
                                        </p:tgtEl>
                                        <p:attrNameLst>
                                          <p:attrName>ppt_y</p:attrName>
                                        </p:attrNameLst>
                                      </p:cBhvr>
                                      <p:tavLst>
                                        <p:tav tm="0">
                                          <p:val>
                                            <p:strVal val="1+#ppt_h/2"/>
                                          </p:val>
                                        </p:tav>
                                        <p:tav tm="100000">
                                          <p:val>
                                            <p:strVal val="#ppt_y"/>
                                          </p:val>
                                        </p:tav>
                                      </p:tavLst>
                                    </p:anim>
                                  </p:childTnLst>
                                </p:cTn>
                              </p:par>
                            </p:childTnLst>
                          </p:cTn>
                        </p:par>
                        <p:par>
                          <p:cTn id="54" fill="hold">
                            <p:stCondLst>
                              <p:cond delay="1500"/>
                            </p:stCondLst>
                            <p:childTnLst>
                              <p:par>
                                <p:cTn id="55" presetID="2" presetClass="entr" presetSubtype="4" fill="hold" nodeType="after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additive="base">
                                        <p:cTn id="57" dur="500" fill="hold"/>
                                        <p:tgtEl>
                                          <p:spTgt spid="10"/>
                                        </p:tgtEl>
                                        <p:attrNameLst>
                                          <p:attrName>ppt_x</p:attrName>
                                        </p:attrNameLst>
                                      </p:cBhvr>
                                      <p:tavLst>
                                        <p:tav tm="0">
                                          <p:val>
                                            <p:strVal val="#ppt_x"/>
                                          </p:val>
                                        </p:tav>
                                        <p:tav tm="100000">
                                          <p:val>
                                            <p:strVal val="#ppt_x"/>
                                          </p:val>
                                        </p:tav>
                                      </p:tavLst>
                                    </p:anim>
                                    <p:anim calcmode="lin" valueType="num">
                                      <p:cBhvr additive="base">
                                        <p:cTn id="5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 presetClass="entr" presetSubtype="4" fill="hold" grpId="0" nodeType="clickEffect">
                                  <p:stCondLst>
                                    <p:cond delay="0"/>
                                  </p:stCondLst>
                                  <p:childTnLst>
                                    <p:set>
                                      <p:cBhvr>
                                        <p:cTn id="62" dur="1" fill="hold">
                                          <p:stCondLst>
                                            <p:cond delay="0"/>
                                          </p:stCondLst>
                                        </p:cTn>
                                        <p:tgtEl>
                                          <p:spTgt spid="15"/>
                                        </p:tgtEl>
                                        <p:attrNameLst>
                                          <p:attrName>style.visibility</p:attrName>
                                        </p:attrNameLst>
                                      </p:cBhvr>
                                      <p:to>
                                        <p:strVal val="visible"/>
                                      </p:to>
                                    </p:set>
                                    <p:anim calcmode="lin" valueType="num">
                                      <p:cBhvr additive="base">
                                        <p:cTn id="63" dur="500" fill="hold"/>
                                        <p:tgtEl>
                                          <p:spTgt spid="15"/>
                                        </p:tgtEl>
                                        <p:attrNameLst>
                                          <p:attrName>ppt_x</p:attrName>
                                        </p:attrNameLst>
                                      </p:cBhvr>
                                      <p:tavLst>
                                        <p:tav tm="0">
                                          <p:val>
                                            <p:strVal val="#ppt_x"/>
                                          </p:val>
                                        </p:tav>
                                        <p:tav tm="100000">
                                          <p:val>
                                            <p:strVal val="#ppt_x"/>
                                          </p:val>
                                        </p:tav>
                                      </p:tavLst>
                                    </p:anim>
                                    <p:anim calcmode="lin" valueType="num">
                                      <p:cBhvr additive="base">
                                        <p:cTn id="6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ldLvl="0" animBg="1"/>
      <p:bldP spid="16" grpId="0" bldLvl="0" animBg="1"/>
      <p:bldP spid="13" grpId="0" bldLvl="0" animBg="1"/>
      <p:bldP spid="14" grpId="0" bldLvl="0" animBg="1"/>
      <p:bldP spid="15" grpId="0" bldLvl="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pic>
        <p:nvPicPr>
          <p:cNvPr id="4" name="内容占位符 3"/>
          <p:cNvPicPr>
            <a:picLocks noChangeAspect="1"/>
          </p:cNvPicPr>
          <p:nvPr>
            <p:ph idx="1"/>
          </p:nvPr>
        </p:nvPicPr>
        <p:blipFill>
          <a:blip r:embed="rId1"/>
          <a:stretch>
            <a:fillRect/>
          </a:stretch>
        </p:blipFill>
        <p:spPr>
          <a:xfrm rot="180000">
            <a:off x="442595" y="3472815"/>
            <a:ext cx="10448290" cy="3337560"/>
          </a:xfrm>
          <a:prstGeom prst="rect">
            <a:avLst/>
          </a:prstGeom>
        </p:spPr>
      </p:pic>
      <p:pic>
        <p:nvPicPr>
          <p:cNvPr id="5" name="内容占位符 3"/>
          <p:cNvPicPr>
            <a:picLocks noChangeAspect="1"/>
          </p:cNvPicPr>
          <p:nvPr/>
        </p:nvPicPr>
        <p:blipFill>
          <a:blip r:embed="rId2"/>
          <a:stretch>
            <a:fillRect/>
          </a:stretch>
        </p:blipFill>
        <p:spPr>
          <a:xfrm rot="240000">
            <a:off x="857250" y="199390"/>
            <a:ext cx="10225405" cy="3119755"/>
          </a:xfrm>
          <a:prstGeom prst="rect">
            <a:avLst/>
          </a:prstGeom>
        </p:spPr>
      </p:pic>
      <p:sp>
        <p:nvSpPr>
          <p:cNvPr id="16" name="AutoShape 12"/>
          <p:cNvSpPr>
            <a:spLocks noChangeArrowheads="1"/>
          </p:cNvSpPr>
          <p:nvPr/>
        </p:nvSpPr>
        <p:spPr bwMode="auto">
          <a:xfrm>
            <a:off x="140970" y="5823585"/>
            <a:ext cx="989965" cy="568325"/>
          </a:xfrm>
          <a:prstGeom prst="wedgeRoundRectCallout">
            <a:avLst>
              <a:gd name="adj1" fmla="val 120942"/>
              <a:gd name="adj2" fmla="val 23250"/>
              <a:gd name="adj3" fmla="val 16667"/>
            </a:avLst>
          </a:prstGeom>
          <a:solidFill>
            <a:srgbClr val="FFFF00"/>
          </a:solidFill>
          <a:ln w="9525">
            <a:solidFill>
              <a:srgbClr val="CC0000"/>
            </a:solidFill>
            <a:miter lim="800000"/>
          </a:ln>
          <a:effectLst>
            <a:outerShdw dist="17961" dir="2700000" algn="ctr" rotWithShape="0">
              <a:schemeClr val="tx1">
                <a:gamma/>
                <a:shade val="60000"/>
                <a:invGamma/>
              </a:schemeClr>
            </a:outerShdw>
          </a:effectLst>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2800" b="1"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rPr>
              <a:t>评价</a:t>
            </a:r>
            <a:endParaRPr kumimoji="0" lang="zh-CN" altLang="en-US" sz="2800" b="1"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endParaRPr>
          </a:p>
        </p:txBody>
      </p:sp>
      <p:sp>
        <p:nvSpPr>
          <p:cNvPr id="3" name="Line 8"/>
          <p:cNvSpPr>
            <a:spLocks noChangeShapeType="1"/>
          </p:cNvSpPr>
          <p:nvPr/>
        </p:nvSpPr>
        <p:spPr bwMode="auto">
          <a:xfrm>
            <a:off x="2022475" y="501650"/>
            <a:ext cx="2346325" cy="635"/>
          </a:xfrm>
          <a:prstGeom prst="line">
            <a:avLst/>
          </a:prstGeom>
          <a:noFill/>
          <a:ln w="19050">
            <a:solidFill>
              <a:srgbClr val="FF0000"/>
            </a:solidFill>
            <a:round/>
          </a:ln>
          <a:effectLst>
            <a:outerShdw dist="17961" dir="2700000" algn="ctr" rotWithShape="0">
              <a:srgbClr val="FF0000">
                <a:gamma/>
                <a:shade val="60000"/>
                <a:invGamma/>
              </a:srgbClr>
            </a:outerShdw>
          </a:effectLst>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Line 8"/>
          <p:cNvSpPr>
            <a:spLocks noChangeShapeType="1"/>
          </p:cNvSpPr>
          <p:nvPr/>
        </p:nvSpPr>
        <p:spPr bwMode="auto">
          <a:xfrm>
            <a:off x="1519555" y="753110"/>
            <a:ext cx="2849245" cy="39370"/>
          </a:xfrm>
          <a:prstGeom prst="line">
            <a:avLst/>
          </a:prstGeom>
          <a:noFill/>
          <a:ln w="19050">
            <a:solidFill>
              <a:srgbClr val="FF0000"/>
            </a:solidFill>
            <a:round/>
          </a:ln>
          <a:effectLst>
            <a:outerShdw dist="17961" dir="2700000" algn="ctr" rotWithShape="0">
              <a:srgbClr val="FF0000">
                <a:gamma/>
                <a:shade val="60000"/>
                <a:invGamma/>
              </a:srgbClr>
            </a:outerShdw>
          </a:effectLst>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Line 8"/>
          <p:cNvSpPr>
            <a:spLocks noChangeShapeType="1"/>
          </p:cNvSpPr>
          <p:nvPr/>
        </p:nvSpPr>
        <p:spPr bwMode="auto">
          <a:xfrm>
            <a:off x="1519555" y="1096010"/>
            <a:ext cx="2849245" cy="19685"/>
          </a:xfrm>
          <a:prstGeom prst="line">
            <a:avLst/>
          </a:prstGeom>
          <a:noFill/>
          <a:ln w="19050">
            <a:solidFill>
              <a:srgbClr val="FF0000"/>
            </a:solidFill>
            <a:round/>
          </a:ln>
          <a:effectLst>
            <a:outerShdw dist="17961" dir="2700000" algn="ctr" rotWithShape="0">
              <a:srgbClr val="FF0000">
                <a:gamma/>
                <a:shade val="60000"/>
                <a:invGamma/>
              </a:srgbClr>
            </a:outerShdw>
          </a:effectLst>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 name="AutoShape 12">
            <a:hlinkClick r:id="rId3" action="ppaction://hlinksldjump"/>
          </p:cNvPr>
          <p:cNvSpPr>
            <a:spLocks noChangeArrowheads="1"/>
          </p:cNvSpPr>
          <p:nvPr/>
        </p:nvSpPr>
        <p:spPr bwMode="auto">
          <a:xfrm>
            <a:off x="83185" y="43815"/>
            <a:ext cx="1436370" cy="539750"/>
          </a:xfrm>
          <a:prstGeom prst="wedgeRoundRectCallout">
            <a:avLst>
              <a:gd name="adj1" fmla="val 79177"/>
              <a:gd name="adj2" fmla="val 34000"/>
              <a:gd name="adj3" fmla="val 16667"/>
            </a:avLst>
          </a:prstGeom>
          <a:solidFill>
            <a:srgbClr val="FFFF00"/>
          </a:solidFill>
          <a:ln w="9525">
            <a:solidFill>
              <a:srgbClr val="CC0000"/>
            </a:solidFill>
            <a:miter lim="800000"/>
          </a:ln>
          <a:effectLst>
            <a:outerShdw dist="17961" dir="2700000" algn="ctr" rotWithShape="0">
              <a:schemeClr val="tx1">
                <a:gamma/>
                <a:shade val="60000"/>
                <a:invGamma/>
              </a:schemeClr>
            </a:outerShdw>
          </a:effectLst>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2800" b="1"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rPr>
              <a:t>第一个</a:t>
            </a:r>
            <a:endParaRPr kumimoji="0" lang="zh-CN" altLang="en-US" sz="2800" b="1"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endParaRPr>
          </a:p>
        </p:txBody>
      </p:sp>
      <p:sp>
        <p:nvSpPr>
          <p:cNvPr id="9" name="Line 8"/>
          <p:cNvSpPr>
            <a:spLocks noChangeShapeType="1"/>
          </p:cNvSpPr>
          <p:nvPr/>
        </p:nvSpPr>
        <p:spPr bwMode="auto">
          <a:xfrm>
            <a:off x="3688080" y="4334510"/>
            <a:ext cx="1862455" cy="10160"/>
          </a:xfrm>
          <a:prstGeom prst="line">
            <a:avLst/>
          </a:prstGeom>
          <a:noFill/>
          <a:ln w="19050">
            <a:solidFill>
              <a:srgbClr val="FF0000"/>
            </a:solidFill>
            <a:round/>
          </a:ln>
          <a:effectLst>
            <a:outerShdw dist="17961" dir="2700000" algn="ctr" rotWithShape="0">
              <a:srgbClr val="FF0000">
                <a:gamma/>
                <a:shade val="60000"/>
                <a:invGamma/>
              </a:srgbClr>
            </a:outerShdw>
          </a:effectLst>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 name="Line 8"/>
          <p:cNvSpPr>
            <a:spLocks noChangeShapeType="1"/>
          </p:cNvSpPr>
          <p:nvPr/>
        </p:nvSpPr>
        <p:spPr bwMode="auto">
          <a:xfrm>
            <a:off x="1341755" y="4624705"/>
            <a:ext cx="4339590" cy="29845"/>
          </a:xfrm>
          <a:prstGeom prst="line">
            <a:avLst/>
          </a:prstGeom>
          <a:noFill/>
          <a:ln w="19050">
            <a:solidFill>
              <a:srgbClr val="FF0000"/>
            </a:solidFill>
            <a:round/>
          </a:ln>
          <a:effectLst>
            <a:outerShdw dist="17961" dir="2700000" algn="ctr" rotWithShape="0">
              <a:srgbClr val="FF0000">
                <a:gamma/>
                <a:shade val="60000"/>
                <a:invGamma/>
              </a:srgbClr>
            </a:outerShdw>
          </a:effectLst>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 name="Line 8"/>
          <p:cNvSpPr>
            <a:spLocks noChangeShapeType="1"/>
          </p:cNvSpPr>
          <p:nvPr/>
        </p:nvSpPr>
        <p:spPr bwMode="auto">
          <a:xfrm>
            <a:off x="2178685" y="6250305"/>
            <a:ext cx="3371850" cy="10160"/>
          </a:xfrm>
          <a:prstGeom prst="line">
            <a:avLst/>
          </a:prstGeom>
          <a:noFill/>
          <a:ln w="19050">
            <a:solidFill>
              <a:srgbClr val="FF0000"/>
            </a:solidFill>
            <a:round/>
          </a:ln>
          <a:effectLst>
            <a:outerShdw dist="17961" dir="2700000" algn="ctr" rotWithShape="0">
              <a:srgbClr val="FF0000">
                <a:gamma/>
                <a:shade val="60000"/>
                <a:invGamma/>
              </a:srgbClr>
            </a:outerShdw>
          </a:effectLst>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2" name="Line 8"/>
          <p:cNvSpPr>
            <a:spLocks noChangeShapeType="1"/>
          </p:cNvSpPr>
          <p:nvPr/>
        </p:nvSpPr>
        <p:spPr bwMode="auto">
          <a:xfrm>
            <a:off x="1341755" y="6560185"/>
            <a:ext cx="2346325" cy="635"/>
          </a:xfrm>
          <a:prstGeom prst="line">
            <a:avLst/>
          </a:prstGeom>
          <a:noFill/>
          <a:ln w="19050">
            <a:solidFill>
              <a:srgbClr val="FF0000"/>
            </a:solidFill>
            <a:round/>
          </a:ln>
          <a:effectLst>
            <a:outerShdw dist="17961" dir="2700000" algn="ctr" rotWithShape="0">
              <a:srgbClr val="FF0000">
                <a:gamma/>
                <a:shade val="60000"/>
                <a:invGamma/>
              </a:srgbClr>
            </a:outerShdw>
          </a:effectLst>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3" name="AutoShape 13">
            <a:hlinkClick r:id="rId4" action="ppaction://hlinksldjump"/>
          </p:cNvPr>
          <p:cNvSpPr>
            <a:spLocks noChangeArrowheads="1"/>
          </p:cNvSpPr>
          <p:nvPr/>
        </p:nvSpPr>
        <p:spPr bwMode="auto">
          <a:xfrm>
            <a:off x="3688080" y="3957955"/>
            <a:ext cx="1134110" cy="376555"/>
          </a:xfrm>
          <a:prstGeom prst="flowChartProcess">
            <a:avLst/>
          </a:prstGeom>
          <a:noFill/>
          <a:ln w="47625">
            <a:solidFill>
              <a:srgbClr val="00FF00"/>
            </a:solidFill>
            <a:miter lim="800000"/>
          </a:ln>
          <a:effectLst>
            <a:outerShdw dist="17961" dir="2700000" algn="ctr" rotWithShape="0">
              <a:srgbClr val="00FF00">
                <a:gamma/>
                <a:shade val="60000"/>
                <a:invGamma/>
              </a:srgbClr>
            </a:outerShdw>
          </a:effectLst>
        </p:spPr>
        <p:txBody>
          <a:bodyPr wrap="none" anchor="ct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4" name="Line 8"/>
          <p:cNvSpPr>
            <a:spLocks noChangeShapeType="1"/>
          </p:cNvSpPr>
          <p:nvPr/>
        </p:nvSpPr>
        <p:spPr bwMode="auto">
          <a:xfrm>
            <a:off x="1341755" y="4918075"/>
            <a:ext cx="1774825" cy="10795"/>
          </a:xfrm>
          <a:prstGeom prst="line">
            <a:avLst/>
          </a:prstGeom>
          <a:noFill/>
          <a:ln w="19050">
            <a:solidFill>
              <a:srgbClr val="FF0000"/>
            </a:solidFill>
            <a:round/>
          </a:ln>
          <a:effectLst>
            <a:outerShdw dist="17961" dir="2700000" algn="ctr" rotWithShape="0">
              <a:srgbClr val="FF0000">
                <a:gamma/>
                <a:shade val="60000"/>
                <a:invGamma/>
              </a:srgbClr>
            </a:outerShdw>
          </a:effectLst>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500" fill="hold"/>
                                        <p:tgtEl>
                                          <p:spTgt spid="7"/>
                                        </p:tgtEl>
                                        <p:attrNameLst>
                                          <p:attrName>ppt_x</p:attrName>
                                        </p:attrNameLst>
                                      </p:cBhvr>
                                      <p:tavLst>
                                        <p:tav tm="0">
                                          <p:val>
                                            <p:strVal val="#ppt_x"/>
                                          </p:val>
                                        </p:tav>
                                        <p:tav tm="100000">
                                          <p:val>
                                            <p:strVal val="#ppt_x"/>
                                          </p:val>
                                        </p:tav>
                                      </p:tavLst>
                                    </p:anim>
                                    <p:anim calcmode="lin" valueType="num">
                                      <p:cBhvr additive="base">
                                        <p:cTn id="1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fill="hold"/>
                                        <p:tgtEl>
                                          <p:spTgt spid="8"/>
                                        </p:tgtEl>
                                        <p:attrNameLst>
                                          <p:attrName>ppt_x</p:attrName>
                                        </p:attrNameLst>
                                      </p:cBhvr>
                                      <p:tavLst>
                                        <p:tav tm="0">
                                          <p:val>
                                            <p:strVal val="#ppt_x"/>
                                          </p:val>
                                        </p:tav>
                                        <p:tav tm="100000">
                                          <p:val>
                                            <p:strVal val="#ppt_x"/>
                                          </p:val>
                                        </p:tav>
                                      </p:tavLst>
                                    </p:anim>
                                    <p:anim calcmode="lin" valueType="num">
                                      <p:cBhvr additive="base">
                                        <p:cTn id="2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3" presetClass="entr" presetSubtype="10" fill="hold" grpId="0" nodeType="clickEffect">
                                  <p:stCondLst>
                                    <p:cond delay="0"/>
                                  </p:stCondLst>
                                  <p:childTnLst>
                                    <p:set>
                                      <p:cBhvr>
                                        <p:cTn id="28" dur="500" fill="hold">
                                          <p:stCondLst>
                                            <p:cond delay="0"/>
                                          </p:stCondLst>
                                        </p:cTn>
                                        <p:tgtEl>
                                          <p:spTgt spid="13"/>
                                        </p:tgtEl>
                                        <p:attrNameLst>
                                          <p:attrName>style.visibility</p:attrName>
                                        </p:attrNameLst>
                                      </p:cBhvr>
                                      <p:to>
                                        <p:strVal val="visible"/>
                                      </p:to>
                                    </p:set>
                                    <p:animEffect transition="in" filter="blinds(horizontal)">
                                      <p:cBhvr>
                                        <p:cTn id="29" dur="500"/>
                                        <p:tgtEl>
                                          <p:spTgt spid="13"/>
                                        </p:tgtEl>
                                      </p:cBhvr>
                                    </p:animEffect>
                                  </p:childTnLst>
                                </p:cTn>
                              </p:par>
                            </p:childTnLst>
                          </p:cTn>
                        </p:par>
                        <p:par>
                          <p:cTn id="30" fill="hold">
                            <p:stCondLst>
                              <p:cond delay="500"/>
                            </p:stCondLst>
                            <p:childTnLst>
                              <p:par>
                                <p:cTn id="31" presetID="2" presetClass="entr" presetSubtype="4" fill="hold" nodeType="after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500" fill="hold"/>
                                        <p:tgtEl>
                                          <p:spTgt spid="9"/>
                                        </p:tgtEl>
                                        <p:attrNameLst>
                                          <p:attrName>ppt_x</p:attrName>
                                        </p:attrNameLst>
                                      </p:cBhvr>
                                      <p:tavLst>
                                        <p:tav tm="0">
                                          <p:val>
                                            <p:strVal val="#ppt_x"/>
                                          </p:val>
                                        </p:tav>
                                        <p:tav tm="100000">
                                          <p:val>
                                            <p:strVal val="#ppt_x"/>
                                          </p:val>
                                        </p:tav>
                                      </p:tavLst>
                                    </p:anim>
                                    <p:anim calcmode="lin" valueType="num">
                                      <p:cBhvr additive="base">
                                        <p:cTn id="34" dur="500" fill="hold"/>
                                        <p:tgtEl>
                                          <p:spTgt spid="9"/>
                                        </p:tgtEl>
                                        <p:attrNameLst>
                                          <p:attrName>ppt_y</p:attrName>
                                        </p:attrNameLst>
                                      </p:cBhvr>
                                      <p:tavLst>
                                        <p:tav tm="0">
                                          <p:val>
                                            <p:strVal val="1+#ppt_h/2"/>
                                          </p:val>
                                        </p:tav>
                                        <p:tav tm="100000">
                                          <p:val>
                                            <p:strVal val="#ppt_y"/>
                                          </p:val>
                                        </p:tav>
                                      </p:tavLst>
                                    </p:anim>
                                  </p:childTnLst>
                                </p:cTn>
                              </p:par>
                            </p:childTnLst>
                          </p:cTn>
                        </p:par>
                        <p:par>
                          <p:cTn id="35" fill="hold">
                            <p:stCondLst>
                              <p:cond delay="1000"/>
                            </p:stCondLst>
                            <p:childTnLst>
                              <p:par>
                                <p:cTn id="36" presetID="2" presetClass="entr" presetSubtype="4" fill="hold" nodeType="after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500" fill="hold"/>
                                        <p:tgtEl>
                                          <p:spTgt spid="10"/>
                                        </p:tgtEl>
                                        <p:attrNameLst>
                                          <p:attrName>ppt_x</p:attrName>
                                        </p:attrNameLst>
                                      </p:cBhvr>
                                      <p:tavLst>
                                        <p:tav tm="0">
                                          <p:val>
                                            <p:strVal val="#ppt_x"/>
                                          </p:val>
                                        </p:tav>
                                        <p:tav tm="100000">
                                          <p:val>
                                            <p:strVal val="#ppt_x"/>
                                          </p:val>
                                        </p:tav>
                                      </p:tavLst>
                                    </p:anim>
                                    <p:anim calcmode="lin" valueType="num">
                                      <p:cBhvr additive="base">
                                        <p:cTn id="39" dur="500" fill="hold"/>
                                        <p:tgtEl>
                                          <p:spTgt spid="10"/>
                                        </p:tgtEl>
                                        <p:attrNameLst>
                                          <p:attrName>ppt_y</p:attrName>
                                        </p:attrNameLst>
                                      </p:cBhvr>
                                      <p:tavLst>
                                        <p:tav tm="0">
                                          <p:val>
                                            <p:strVal val="1+#ppt_h/2"/>
                                          </p:val>
                                        </p:tav>
                                        <p:tav tm="100000">
                                          <p:val>
                                            <p:strVal val="#ppt_y"/>
                                          </p:val>
                                        </p:tav>
                                      </p:tavLst>
                                    </p:anim>
                                  </p:childTnLst>
                                </p:cTn>
                              </p:par>
                            </p:childTnLst>
                          </p:cTn>
                        </p:par>
                        <p:par>
                          <p:cTn id="40" fill="hold">
                            <p:stCondLst>
                              <p:cond delay="1500"/>
                            </p:stCondLst>
                            <p:childTnLst>
                              <p:par>
                                <p:cTn id="41" presetID="2" presetClass="entr" presetSubtype="4" fill="hold" nodeType="after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500" fill="hold"/>
                                        <p:tgtEl>
                                          <p:spTgt spid="14"/>
                                        </p:tgtEl>
                                        <p:attrNameLst>
                                          <p:attrName>ppt_x</p:attrName>
                                        </p:attrNameLst>
                                      </p:cBhvr>
                                      <p:tavLst>
                                        <p:tav tm="0">
                                          <p:val>
                                            <p:strVal val="#ppt_x"/>
                                          </p:val>
                                        </p:tav>
                                        <p:tav tm="100000">
                                          <p:val>
                                            <p:strVal val="#ppt_x"/>
                                          </p:val>
                                        </p:tav>
                                      </p:tavLst>
                                    </p:anim>
                                    <p:anim calcmode="lin" valueType="num">
                                      <p:cBhvr additive="base">
                                        <p:cTn id="4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additive="base">
                                        <p:cTn id="49" dur="500" fill="hold"/>
                                        <p:tgtEl>
                                          <p:spTgt spid="16"/>
                                        </p:tgtEl>
                                        <p:attrNameLst>
                                          <p:attrName>ppt_x</p:attrName>
                                        </p:attrNameLst>
                                      </p:cBhvr>
                                      <p:tavLst>
                                        <p:tav tm="0">
                                          <p:val>
                                            <p:strVal val="#ppt_x"/>
                                          </p:val>
                                        </p:tav>
                                        <p:tav tm="100000">
                                          <p:val>
                                            <p:strVal val="#ppt_x"/>
                                          </p:val>
                                        </p:tav>
                                      </p:tavLst>
                                    </p:anim>
                                    <p:anim calcmode="lin" valueType="num">
                                      <p:cBhvr additive="base">
                                        <p:cTn id="50" dur="500" fill="hold"/>
                                        <p:tgtEl>
                                          <p:spTgt spid="16"/>
                                        </p:tgtEl>
                                        <p:attrNameLst>
                                          <p:attrName>ppt_y</p:attrName>
                                        </p:attrNameLst>
                                      </p:cBhvr>
                                      <p:tavLst>
                                        <p:tav tm="0">
                                          <p:val>
                                            <p:strVal val="1+#ppt_h/2"/>
                                          </p:val>
                                        </p:tav>
                                        <p:tav tm="100000">
                                          <p:val>
                                            <p:strVal val="#ppt_y"/>
                                          </p:val>
                                        </p:tav>
                                      </p:tavLst>
                                    </p:anim>
                                  </p:childTnLst>
                                </p:cTn>
                              </p:par>
                            </p:childTnLst>
                          </p:cTn>
                        </p:par>
                        <p:par>
                          <p:cTn id="51" fill="hold">
                            <p:stCondLst>
                              <p:cond delay="500"/>
                            </p:stCondLst>
                            <p:childTnLst>
                              <p:par>
                                <p:cTn id="52" presetID="2" presetClass="entr" presetSubtype="4" fill="hold" nodeType="after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additive="base">
                                        <p:cTn id="54" dur="500" fill="hold"/>
                                        <p:tgtEl>
                                          <p:spTgt spid="11"/>
                                        </p:tgtEl>
                                        <p:attrNameLst>
                                          <p:attrName>ppt_x</p:attrName>
                                        </p:attrNameLst>
                                      </p:cBhvr>
                                      <p:tavLst>
                                        <p:tav tm="0">
                                          <p:val>
                                            <p:strVal val="#ppt_x"/>
                                          </p:val>
                                        </p:tav>
                                        <p:tav tm="100000">
                                          <p:val>
                                            <p:strVal val="#ppt_x"/>
                                          </p:val>
                                        </p:tav>
                                      </p:tavLst>
                                    </p:anim>
                                    <p:anim calcmode="lin" valueType="num">
                                      <p:cBhvr additive="base">
                                        <p:cTn id="55" dur="500" fill="hold"/>
                                        <p:tgtEl>
                                          <p:spTgt spid="11"/>
                                        </p:tgtEl>
                                        <p:attrNameLst>
                                          <p:attrName>ppt_y</p:attrName>
                                        </p:attrNameLst>
                                      </p:cBhvr>
                                      <p:tavLst>
                                        <p:tav tm="0">
                                          <p:val>
                                            <p:strVal val="1+#ppt_h/2"/>
                                          </p:val>
                                        </p:tav>
                                        <p:tav tm="100000">
                                          <p:val>
                                            <p:strVal val="#ppt_y"/>
                                          </p:val>
                                        </p:tav>
                                      </p:tavLst>
                                    </p:anim>
                                  </p:childTnLst>
                                </p:cTn>
                              </p:par>
                            </p:childTnLst>
                          </p:cTn>
                        </p:par>
                        <p:par>
                          <p:cTn id="56" fill="hold">
                            <p:stCondLst>
                              <p:cond delay="1000"/>
                            </p:stCondLst>
                            <p:childTnLst>
                              <p:par>
                                <p:cTn id="57" presetID="2" presetClass="entr" presetSubtype="4" fill="hold" nodeType="afterEffect">
                                  <p:stCondLst>
                                    <p:cond delay="0"/>
                                  </p:stCondLst>
                                  <p:childTnLst>
                                    <p:set>
                                      <p:cBhvr>
                                        <p:cTn id="58" dur="1" fill="hold">
                                          <p:stCondLst>
                                            <p:cond delay="0"/>
                                          </p:stCondLst>
                                        </p:cTn>
                                        <p:tgtEl>
                                          <p:spTgt spid="12"/>
                                        </p:tgtEl>
                                        <p:attrNameLst>
                                          <p:attrName>style.visibility</p:attrName>
                                        </p:attrNameLst>
                                      </p:cBhvr>
                                      <p:to>
                                        <p:strVal val="visible"/>
                                      </p:to>
                                    </p:set>
                                    <p:anim calcmode="lin" valueType="num">
                                      <p:cBhvr additive="base">
                                        <p:cTn id="59" dur="500" fill="hold"/>
                                        <p:tgtEl>
                                          <p:spTgt spid="12"/>
                                        </p:tgtEl>
                                        <p:attrNameLst>
                                          <p:attrName>ppt_x</p:attrName>
                                        </p:attrNameLst>
                                      </p:cBhvr>
                                      <p:tavLst>
                                        <p:tav tm="0">
                                          <p:val>
                                            <p:strVal val="#ppt_x"/>
                                          </p:val>
                                        </p:tav>
                                        <p:tav tm="100000">
                                          <p:val>
                                            <p:strVal val="#ppt_x"/>
                                          </p:val>
                                        </p:tav>
                                      </p:tavLst>
                                    </p:anim>
                                    <p:anim calcmode="lin" valueType="num">
                                      <p:cBhvr additive="base">
                                        <p:cTn id="6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bldLvl="0" animBg="1"/>
      <p:bldP spid="8" grpId="0" bldLvl="0" animBg="1"/>
      <p:bldP spid="13" grpId="0" bldLvl="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pic>
        <p:nvPicPr>
          <p:cNvPr id="4" name="内容占位符 3"/>
          <p:cNvPicPr>
            <a:picLocks noChangeAspect="1"/>
          </p:cNvPicPr>
          <p:nvPr>
            <p:ph idx="1"/>
          </p:nvPr>
        </p:nvPicPr>
        <p:blipFill>
          <a:blip r:embed="rId1"/>
          <a:stretch>
            <a:fillRect/>
          </a:stretch>
        </p:blipFill>
        <p:spPr>
          <a:xfrm rot="180000">
            <a:off x="1148715" y="369570"/>
            <a:ext cx="10205085" cy="2068195"/>
          </a:xfrm>
          <a:prstGeom prst="rect">
            <a:avLst/>
          </a:prstGeom>
        </p:spPr>
      </p:pic>
      <p:pic>
        <p:nvPicPr>
          <p:cNvPr id="5" name="图片 4"/>
          <p:cNvPicPr>
            <a:picLocks noChangeAspect="1"/>
          </p:cNvPicPr>
          <p:nvPr/>
        </p:nvPicPr>
        <p:blipFill>
          <a:blip r:embed="rId2"/>
          <a:stretch>
            <a:fillRect/>
          </a:stretch>
        </p:blipFill>
        <p:spPr>
          <a:xfrm>
            <a:off x="1101725" y="2616835"/>
            <a:ext cx="10749915" cy="3600450"/>
          </a:xfrm>
          <a:prstGeom prst="rect">
            <a:avLst/>
          </a:prstGeom>
        </p:spPr>
      </p:pic>
      <p:sp>
        <p:nvSpPr>
          <p:cNvPr id="11" name="Line 8"/>
          <p:cNvSpPr>
            <a:spLocks noChangeShapeType="1"/>
          </p:cNvSpPr>
          <p:nvPr/>
        </p:nvSpPr>
        <p:spPr bwMode="auto">
          <a:xfrm>
            <a:off x="3494405" y="928370"/>
            <a:ext cx="3371850" cy="10160"/>
          </a:xfrm>
          <a:prstGeom prst="line">
            <a:avLst/>
          </a:prstGeom>
          <a:noFill/>
          <a:ln w="19050">
            <a:solidFill>
              <a:srgbClr val="FF0000"/>
            </a:solidFill>
            <a:round/>
          </a:ln>
          <a:effectLst>
            <a:outerShdw dist="17961" dir="2700000" algn="ctr" rotWithShape="0">
              <a:srgbClr val="FF0000">
                <a:gamma/>
                <a:shade val="60000"/>
                <a:invGamma/>
              </a:srgbClr>
            </a:outerShdw>
          </a:effectLst>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Line 8"/>
          <p:cNvSpPr>
            <a:spLocks noChangeShapeType="1"/>
          </p:cNvSpPr>
          <p:nvPr/>
        </p:nvSpPr>
        <p:spPr bwMode="auto">
          <a:xfrm>
            <a:off x="3843020" y="1480185"/>
            <a:ext cx="4397375" cy="635"/>
          </a:xfrm>
          <a:prstGeom prst="line">
            <a:avLst/>
          </a:prstGeom>
          <a:noFill/>
          <a:ln w="19050">
            <a:solidFill>
              <a:srgbClr val="FF0000"/>
            </a:solidFill>
            <a:round/>
          </a:ln>
          <a:effectLst>
            <a:outerShdw dist="17961" dir="2700000" algn="ctr" rotWithShape="0">
              <a:srgbClr val="FF0000">
                <a:gamma/>
                <a:shade val="60000"/>
                <a:invGamma/>
              </a:srgbClr>
            </a:outerShdw>
          </a:effectLst>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Line 8"/>
          <p:cNvSpPr>
            <a:spLocks noChangeShapeType="1"/>
          </p:cNvSpPr>
          <p:nvPr/>
        </p:nvSpPr>
        <p:spPr bwMode="auto">
          <a:xfrm>
            <a:off x="1791970" y="1983105"/>
            <a:ext cx="4378325" cy="10160"/>
          </a:xfrm>
          <a:prstGeom prst="line">
            <a:avLst/>
          </a:prstGeom>
          <a:noFill/>
          <a:ln w="19050">
            <a:solidFill>
              <a:srgbClr val="FF0000"/>
            </a:solidFill>
            <a:round/>
          </a:ln>
          <a:effectLst>
            <a:outerShdw dist="17961" dir="2700000" algn="ctr" rotWithShape="0">
              <a:srgbClr val="FF0000">
                <a:gamma/>
                <a:shade val="60000"/>
                <a:invGamma/>
              </a:srgbClr>
            </a:outerShdw>
          </a:effectLst>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Line 8"/>
          <p:cNvSpPr>
            <a:spLocks noChangeShapeType="1"/>
          </p:cNvSpPr>
          <p:nvPr/>
        </p:nvSpPr>
        <p:spPr bwMode="auto">
          <a:xfrm>
            <a:off x="2171065" y="3472180"/>
            <a:ext cx="5393690" cy="29210"/>
          </a:xfrm>
          <a:prstGeom prst="line">
            <a:avLst/>
          </a:prstGeom>
          <a:noFill/>
          <a:ln w="19050">
            <a:solidFill>
              <a:srgbClr val="FF0000"/>
            </a:solidFill>
            <a:round/>
          </a:ln>
          <a:effectLst>
            <a:outerShdw dist="17961" dir="2700000" algn="ctr" rotWithShape="0">
              <a:srgbClr val="FF0000">
                <a:gamma/>
                <a:shade val="60000"/>
                <a:invGamma/>
              </a:srgbClr>
            </a:outerShdw>
          </a:effectLst>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6" name="AutoShape 12"/>
          <p:cNvSpPr>
            <a:spLocks noChangeArrowheads="1"/>
          </p:cNvSpPr>
          <p:nvPr/>
        </p:nvSpPr>
        <p:spPr bwMode="auto">
          <a:xfrm>
            <a:off x="441325" y="2933065"/>
            <a:ext cx="989965" cy="568325"/>
          </a:xfrm>
          <a:prstGeom prst="wedgeRoundRectCallout">
            <a:avLst>
              <a:gd name="adj1" fmla="val 120942"/>
              <a:gd name="adj2" fmla="val 23250"/>
              <a:gd name="adj3" fmla="val 16667"/>
            </a:avLst>
          </a:prstGeom>
          <a:solidFill>
            <a:srgbClr val="FFFF00"/>
          </a:solidFill>
          <a:ln w="9525">
            <a:solidFill>
              <a:srgbClr val="CC0000"/>
            </a:solidFill>
            <a:miter lim="800000"/>
          </a:ln>
          <a:effectLst>
            <a:outerShdw dist="17961" dir="2700000" algn="ctr" rotWithShape="0">
              <a:schemeClr val="tx1">
                <a:gamma/>
                <a:shade val="60000"/>
                <a:invGamma/>
              </a:schemeClr>
            </a:outerShdw>
          </a:effectLst>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2800" b="1"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rPr>
              <a:t>评价</a:t>
            </a:r>
            <a:endParaRPr kumimoji="0" lang="zh-CN" altLang="en-US" sz="2800" b="1"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endParaRPr>
          </a:p>
        </p:txBody>
      </p:sp>
      <p:sp>
        <p:nvSpPr>
          <p:cNvPr id="8" name="AutoShape 12"/>
          <p:cNvSpPr>
            <a:spLocks noChangeArrowheads="1"/>
          </p:cNvSpPr>
          <p:nvPr/>
        </p:nvSpPr>
        <p:spPr bwMode="auto">
          <a:xfrm>
            <a:off x="9526905" y="4904105"/>
            <a:ext cx="1976120" cy="984250"/>
          </a:xfrm>
          <a:prstGeom prst="wedgeRoundRectCallout">
            <a:avLst>
              <a:gd name="adj1" fmla="val -97943"/>
              <a:gd name="adj2" fmla="val 14193"/>
              <a:gd name="adj3" fmla="val 16667"/>
            </a:avLst>
          </a:prstGeom>
          <a:solidFill>
            <a:srgbClr val="FFFF00"/>
          </a:solidFill>
          <a:ln w="9525">
            <a:solidFill>
              <a:srgbClr val="CC0000"/>
            </a:solidFill>
            <a:miter lim="800000"/>
          </a:ln>
          <a:effectLst>
            <a:outerShdw dist="17961" dir="2700000" algn="ctr" rotWithShape="0">
              <a:schemeClr val="tx1">
                <a:gamma/>
                <a:shade val="60000"/>
                <a:invGamma/>
              </a:schemeClr>
            </a:outerShdw>
          </a:effectLst>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2800" b="1"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rPr>
              <a:t>苏联经济发展失衡</a:t>
            </a:r>
            <a:endParaRPr kumimoji="0" lang="zh-CN" altLang="en-US" sz="2800" b="1"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endParaRPr>
          </a:p>
        </p:txBody>
      </p:sp>
      <p:sp>
        <p:nvSpPr>
          <p:cNvPr id="9" name="AutoShape 13">
            <a:hlinkClick r:id="rId3" action="ppaction://hlinksldjump"/>
          </p:cNvPr>
          <p:cNvSpPr>
            <a:spLocks noChangeArrowheads="1"/>
          </p:cNvSpPr>
          <p:nvPr/>
        </p:nvSpPr>
        <p:spPr bwMode="auto">
          <a:xfrm>
            <a:off x="3570605" y="551815"/>
            <a:ext cx="1628140" cy="376555"/>
          </a:xfrm>
          <a:prstGeom prst="flowChartProcess">
            <a:avLst/>
          </a:prstGeom>
          <a:noFill/>
          <a:ln w="63500" cmpd="sng">
            <a:solidFill>
              <a:schemeClr val="accent1">
                <a:shade val="50000"/>
              </a:schemeClr>
            </a:solidFill>
            <a:prstDash val="solid"/>
            <a:miter lim="800000"/>
          </a:ln>
          <a:effectLst>
            <a:outerShdw dist="17961" dir="2700000" algn="ctr" rotWithShape="0">
              <a:srgbClr val="00FF00">
                <a:gamma/>
                <a:shade val="60000"/>
                <a:invGamma/>
              </a:srgbClr>
            </a:outerShdw>
          </a:effectLst>
        </p:spPr>
        <p:txBody>
          <a:bodyPr wrap="none" anchor="ct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 name="AutoShape 13">
            <a:hlinkClick r:id="" action="ppaction://noaction"/>
          </p:cNvPr>
          <p:cNvSpPr>
            <a:spLocks noChangeArrowheads="1"/>
          </p:cNvSpPr>
          <p:nvPr/>
        </p:nvSpPr>
        <p:spPr bwMode="auto">
          <a:xfrm>
            <a:off x="3890010" y="1021080"/>
            <a:ext cx="989330" cy="376555"/>
          </a:xfrm>
          <a:prstGeom prst="flowChartProcess">
            <a:avLst/>
          </a:prstGeom>
          <a:noFill/>
          <a:ln w="47625">
            <a:solidFill>
              <a:srgbClr val="DA0BF3"/>
            </a:solidFill>
            <a:miter lim="800000"/>
          </a:ln>
          <a:effectLst>
            <a:outerShdw dist="17961" dir="2700000" algn="ctr" rotWithShape="0">
              <a:srgbClr val="00FF00">
                <a:gamma/>
                <a:shade val="60000"/>
                <a:invGamma/>
              </a:srgbClr>
            </a:outerShdw>
          </a:effectLst>
        </p:spPr>
        <p:txBody>
          <a:bodyPr wrap="none" anchor="ct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3" presetClass="entr" presetSubtype="10" fill="hold" grpId="0" nodeType="after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linds(horizont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ppt_x"/>
                                          </p:val>
                                        </p:tav>
                                        <p:tav tm="100000">
                                          <p:val>
                                            <p:strVal val="#ppt_x"/>
                                          </p:val>
                                        </p:tav>
                                      </p:tavLst>
                                    </p:anim>
                                    <p:anim calcmode="lin" valueType="num">
                                      <p:cBhvr additive="base">
                                        <p:cTn id="18" dur="500" fill="hold"/>
                                        <p:tgtEl>
                                          <p:spTgt spid="3"/>
                                        </p:tgtEl>
                                        <p:attrNameLst>
                                          <p:attrName>ppt_y</p:attrName>
                                        </p:attrNameLst>
                                      </p:cBhvr>
                                      <p:tavLst>
                                        <p:tav tm="0">
                                          <p:val>
                                            <p:strVal val="1+#ppt_h/2"/>
                                          </p:val>
                                        </p:tav>
                                        <p:tav tm="100000">
                                          <p:val>
                                            <p:strVal val="#ppt_y"/>
                                          </p:val>
                                        </p:tav>
                                      </p:tavLst>
                                    </p:anim>
                                  </p:childTnLst>
                                </p:cTn>
                              </p:par>
                            </p:childTnLst>
                          </p:cTn>
                        </p:par>
                        <p:par>
                          <p:cTn id="19" fill="hold">
                            <p:stCondLst>
                              <p:cond delay="500"/>
                            </p:stCondLst>
                            <p:childTnLst>
                              <p:par>
                                <p:cTn id="20" presetID="2" presetClass="entr" presetSubtype="4"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fill="hold"/>
                                        <p:tgtEl>
                                          <p:spTgt spid="6"/>
                                        </p:tgtEl>
                                        <p:attrNameLst>
                                          <p:attrName>ppt_x</p:attrName>
                                        </p:attrNameLst>
                                      </p:cBhvr>
                                      <p:tavLst>
                                        <p:tav tm="0">
                                          <p:val>
                                            <p:strVal val="#ppt_x"/>
                                          </p:val>
                                        </p:tav>
                                        <p:tav tm="100000">
                                          <p:val>
                                            <p:strVal val="#ppt_x"/>
                                          </p:val>
                                        </p:tav>
                                      </p:tavLst>
                                    </p:anim>
                                    <p:anim calcmode="lin" valueType="num">
                                      <p:cBhvr additive="base">
                                        <p:cTn id="23" dur="500" fill="hold"/>
                                        <p:tgtEl>
                                          <p:spTgt spid="6"/>
                                        </p:tgtEl>
                                        <p:attrNameLst>
                                          <p:attrName>ppt_y</p:attrName>
                                        </p:attrNameLst>
                                      </p:cBhvr>
                                      <p:tavLst>
                                        <p:tav tm="0">
                                          <p:val>
                                            <p:strVal val="1+#ppt_h/2"/>
                                          </p:val>
                                        </p:tav>
                                        <p:tav tm="100000">
                                          <p:val>
                                            <p:strVal val="#ppt_y"/>
                                          </p:val>
                                        </p:tav>
                                      </p:tavLst>
                                    </p:anim>
                                  </p:childTnLst>
                                </p:cTn>
                              </p:par>
                            </p:childTnLst>
                          </p:cTn>
                        </p:par>
                        <p:par>
                          <p:cTn id="24" fill="hold">
                            <p:stCondLst>
                              <p:cond delay="1000"/>
                            </p:stCondLst>
                            <p:childTnLst>
                              <p:par>
                                <p:cTn id="25" presetID="3" presetClass="entr" presetSubtype="10"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blinds(horizontal)">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16"/>
                                        </p:tgtEl>
                                        <p:attrNameLst>
                                          <p:attrName>style.visibility</p:attrName>
                                        </p:attrNameLst>
                                      </p:cBhvr>
                                      <p:to>
                                        <p:strVal val="visible"/>
                                      </p:to>
                                    </p:set>
                                    <p:anim calcmode="lin" valueType="num">
                                      <p:cBhvr additive="base">
                                        <p:cTn id="32" dur="500" fill="hold"/>
                                        <p:tgtEl>
                                          <p:spTgt spid="16"/>
                                        </p:tgtEl>
                                        <p:attrNameLst>
                                          <p:attrName>ppt_x</p:attrName>
                                        </p:attrNameLst>
                                      </p:cBhvr>
                                      <p:tavLst>
                                        <p:tav tm="0">
                                          <p:val>
                                            <p:strVal val="#ppt_x"/>
                                          </p:val>
                                        </p:tav>
                                        <p:tav tm="100000">
                                          <p:val>
                                            <p:strVal val="#ppt_x"/>
                                          </p:val>
                                        </p:tav>
                                      </p:tavLst>
                                    </p:anim>
                                    <p:anim calcmode="lin" valueType="num">
                                      <p:cBhvr additive="base">
                                        <p:cTn id="33" dur="500" fill="hold"/>
                                        <p:tgtEl>
                                          <p:spTgt spid="16"/>
                                        </p:tgtEl>
                                        <p:attrNameLst>
                                          <p:attrName>ppt_y</p:attrName>
                                        </p:attrNameLst>
                                      </p:cBhvr>
                                      <p:tavLst>
                                        <p:tav tm="0">
                                          <p:val>
                                            <p:strVal val="1+#ppt_h/2"/>
                                          </p:val>
                                        </p:tav>
                                        <p:tav tm="100000">
                                          <p:val>
                                            <p:strVal val="#ppt_y"/>
                                          </p:val>
                                        </p:tav>
                                      </p:tavLst>
                                    </p:anim>
                                  </p:childTnLst>
                                </p:cTn>
                              </p:par>
                            </p:childTnLst>
                          </p:cTn>
                        </p:par>
                        <p:par>
                          <p:cTn id="34" fill="hold">
                            <p:stCondLst>
                              <p:cond delay="500"/>
                            </p:stCondLst>
                            <p:childTnLst>
                              <p:par>
                                <p:cTn id="35" presetID="2" presetClass="entr" presetSubtype="4" fill="hold" nodeType="after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500" fill="hold"/>
                                        <p:tgtEl>
                                          <p:spTgt spid="7"/>
                                        </p:tgtEl>
                                        <p:attrNameLst>
                                          <p:attrName>ppt_x</p:attrName>
                                        </p:attrNameLst>
                                      </p:cBhvr>
                                      <p:tavLst>
                                        <p:tav tm="0">
                                          <p:val>
                                            <p:strVal val="#ppt_x"/>
                                          </p:val>
                                        </p:tav>
                                        <p:tav tm="100000">
                                          <p:val>
                                            <p:strVal val="#ppt_x"/>
                                          </p:val>
                                        </p:tav>
                                      </p:tavLst>
                                    </p:anim>
                                    <p:anim calcmode="lin" valueType="num">
                                      <p:cBhvr additive="base">
                                        <p:cTn id="3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additive="base">
                                        <p:cTn id="43" dur="500" fill="hold"/>
                                        <p:tgtEl>
                                          <p:spTgt spid="8"/>
                                        </p:tgtEl>
                                        <p:attrNameLst>
                                          <p:attrName>ppt_x</p:attrName>
                                        </p:attrNameLst>
                                      </p:cBhvr>
                                      <p:tavLst>
                                        <p:tav tm="0">
                                          <p:val>
                                            <p:strVal val="#ppt_x"/>
                                          </p:val>
                                        </p:tav>
                                        <p:tav tm="100000">
                                          <p:val>
                                            <p:strVal val="#ppt_x"/>
                                          </p:val>
                                        </p:tav>
                                      </p:tavLst>
                                    </p:anim>
                                    <p:anim calcmode="lin" valueType="num">
                                      <p:cBhvr additive="base">
                                        <p:cTn id="4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bldLvl="0" animBg="1"/>
      <p:bldP spid="8" grpId="0" bldLvl="0" animBg="1"/>
      <p:bldP spid="9" grpId="0" bldLvl="0" animBg="1"/>
      <p:bldP spid="10" grpId="0" bldLvl="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pic>
        <p:nvPicPr>
          <p:cNvPr id="4" name="内容占位符 3"/>
          <p:cNvPicPr>
            <a:picLocks noChangeAspect="1"/>
          </p:cNvPicPr>
          <p:nvPr>
            <p:ph idx="1"/>
          </p:nvPr>
        </p:nvPicPr>
        <p:blipFill>
          <a:blip r:embed="rId1"/>
          <a:stretch>
            <a:fillRect/>
          </a:stretch>
        </p:blipFill>
        <p:spPr>
          <a:xfrm>
            <a:off x="7620" y="-62865"/>
            <a:ext cx="12176760" cy="7009130"/>
          </a:xfrm>
          <a:prstGeom prst="rect">
            <a:avLst/>
          </a:prstGeom>
        </p:spPr>
      </p:pic>
      <p:sp>
        <p:nvSpPr>
          <p:cNvPr id="7" name="Line 8"/>
          <p:cNvSpPr>
            <a:spLocks noChangeShapeType="1"/>
          </p:cNvSpPr>
          <p:nvPr/>
        </p:nvSpPr>
        <p:spPr bwMode="auto">
          <a:xfrm>
            <a:off x="2297430" y="1420495"/>
            <a:ext cx="4086860" cy="19685"/>
          </a:xfrm>
          <a:prstGeom prst="line">
            <a:avLst/>
          </a:prstGeom>
          <a:noFill/>
          <a:ln w="19050">
            <a:solidFill>
              <a:srgbClr val="FF0000"/>
            </a:solidFill>
            <a:round/>
          </a:ln>
          <a:effectLst>
            <a:outerShdw dist="17961" dir="2700000" algn="ctr" rotWithShape="0">
              <a:srgbClr val="FF0000">
                <a:gamma/>
                <a:shade val="60000"/>
                <a:invGamma/>
              </a:srgbClr>
            </a:outerShdw>
          </a:effectLst>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9" name="AutoShape 13">
            <a:hlinkClick r:id="rId2" action="ppaction://hlinksldjump"/>
          </p:cNvPr>
          <p:cNvSpPr>
            <a:spLocks noChangeArrowheads="1"/>
          </p:cNvSpPr>
          <p:nvPr/>
        </p:nvSpPr>
        <p:spPr bwMode="auto">
          <a:xfrm>
            <a:off x="4499610" y="687070"/>
            <a:ext cx="1724660" cy="376555"/>
          </a:xfrm>
          <a:prstGeom prst="flowChartProcess">
            <a:avLst/>
          </a:prstGeom>
          <a:noFill/>
          <a:ln w="53975">
            <a:solidFill>
              <a:srgbClr val="00FF00"/>
            </a:solidFill>
            <a:miter lim="800000"/>
          </a:ln>
          <a:effectLst>
            <a:outerShdw dist="17961" dir="2700000" algn="ctr" rotWithShape="0">
              <a:srgbClr val="00FF00">
                <a:gamma/>
                <a:shade val="60000"/>
                <a:invGamma/>
              </a:srgbClr>
            </a:outerShdw>
          </a:effectLst>
        </p:spPr>
        <p:txBody>
          <a:bodyPr wrap="none" anchor="ct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Line 8"/>
          <p:cNvSpPr>
            <a:spLocks noChangeShapeType="1"/>
          </p:cNvSpPr>
          <p:nvPr/>
        </p:nvSpPr>
        <p:spPr bwMode="auto">
          <a:xfrm>
            <a:off x="7572375" y="1865630"/>
            <a:ext cx="3564890" cy="1270"/>
          </a:xfrm>
          <a:prstGeom prst="line">
            <a:avLst/>
          </a:prstGeom>
          <a:noFill/>
          <a:ln w="19050">
            <a:solidFill>
              <a:srgbClr val="FF0000"/>
            </a:solidFill>
            <a:round/>
          </a:ln>
          <a:effectLst>
            <a:outerShdw dist="17961" dir="2700000" algn="ctr" rotWithShape="0">
              <a:srgbClr val="FF0000">
                <a:gamma/>
                <a:shade val="60000"/>
                <a:invGamma/>
              </a:srgbClr>
            </a:outerShdw>
          </a:effectLst>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Line 8"/>
          <p:cNvSpPr>
            <a:spLocks noChangeShapeType="1"/>
          </p:cNvSpPr>
          <p:nvPr/>
        </p:nvSpPr>
        <p:spPr bwMode="auto">
          <a:xfrm>
            <a:off x="2290445" y="2273935"/>
            <a:ext cx="8839200" cy="10795"/>
          </a:xfrm>
          <a:prstGeom prst="line">
            <a:avLst/>
          </a:prstGeom>
          <a:noFill/>
          <a:ln w="19050">
            <a:solidFill>
              <a:srgbClr val="FF0000"/>
            </a:solidFill>
            <a:round/>
          </a:ln>
          <a:effectLst>
            <a:outerShdw dist="17961" dir="2700000" algn="ctr" rotWithShape="0">
              <a:srgbClr val="FF0000">
                <a:gamma/>
                <a:shade val="60000"/>
                <a:invGamma/>
              </a:srgbClr>
            </a:outerShdw>
          </a:effectLst>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 name="Line 8"/>
          <p:cNvSpPr>
            <a:spLocks noChangeShapeType="1"/>
          </p:cNvSpPr>
          <p:nvPr/>
        </p:nvSpPr>
        <p:spPr bwMode="auto">
          <a:xfrm>
            <a:off x="2297430" y="2602865"/>
            <a:ext cx="1155065" cy="635"/>
          </a:xfrm>
          <a:prstGeom prst="line">
            <a:avLst/>
          </a:prstGeom>
          <a:noFill/>
          <a:ln w="19050">
            <a:solidFill>
              <a:srgbClr val="FF0000"/>
            </a:solidFill>
            <a:round/>
          </a:ln>
          <a:effectLst>
            <a:outerShdw dist="17961" dir="2700000" algn="ctr" rotWithShape="0">
              <a:srgbClr val="FF0000">
                <a:gamma/>
                <a:shade val="60000"/>
                <a:invGamma/>
              </a:srgbClr>
            </a:outerShdw>
          </a:effectLst>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6" name="AutoShape 12"/>
          <p:cNvSpPr>
            <a:spLocks noChangeArrowheads="1"/>
          </p:cNvSpPr>
          <p:nvPr/>
        </p:nvSpPr>
        <p:spPr bwMode="auto">
          <a:xfrm>
            <a:off x="653415" y="1656715"/>
            <a:ext cx="989965" cy="568325"/>
          </a:xfrm>
          <a:prstGeom prst="wedgeRoundRectCallout">
            <a:avLst>
              <a:gd name="adj1" fmla="val 120942"/>
              <a:gd name="adj2" fmla="val 23250"/>
              <a:gd name="adj3" fmla="val 16667"/>
            </a:avLst>
          </a:prstGeom>
          <a:solidFill>
            <a:srgbClr val="FFFF00"/>
          </a:solidFill>
          <a:ln w="9525">
            <a:solidFill>
              <a:srgbClr val="CC0000"/>
            </a:solidFill>
            <a:miter lim="800000"/>
          </a:ln>
          <a:effectLst>
            <a:outerShdw dist="17961" dir="2700000" algn="ctr" rotWithShape="0">
              <a:schemeClr val="tx1">
                <a:gamma/>
                <a:shade val="60000"/>
                <a:invGamma/>
              </a:schemeClr>
            </a:outerShdw>
          </a:effectLst>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2800" b="1"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rPr>
              <a:t>内容</a:t>
            </a:r>
            <a:endParaRPr kumimoji="0" lang="zh-CN" altLang="en-US" sz="2800" b="1"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endParaRPr>
          </a:p>
        </p:txBody>
      </p:sp>
      <p:sp>
        <p:nvSpPr>
          <p:cNvPr id="10" name="Line 8"/>
          <p:cNvSpPr>
            <a:spLocks noChangeShapeType="1"/>
          </p:cNvSpPr>
          <p:nvPr/>
        </p:nvSpPr>
        <p:spPr bwMode="auto">
          <a:xfrm flipV="1">
            <a:off x="4007485" y="3108325"/>
            <a:ext cx="5664200" cy="8890"/>
          </a:xfrm>
          <a:prstGeom prst="line">
            <a:avLst/>
          </a:prstGeom>
          <a:noFill/>
          <a:ln w="19050">
            <a:solidFill>
              <a:srgbClr val="FF0000"/>
            </a:solidFill>
            <a:round/>
          </a:ln>
          <a:effectLst>
            <a:outerShdw dist="17961" dir="2700000" algn="ctr" rotWithShape="0">
              <a:srgbClr val="FF0000">
                <a:gamma/>
                <a:shade val="60000"/>
                <a:invGamma/>
              </a:srgbClr>
            </a:outerShdw>
          </a:effectLst>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 name="AutoShape 12"/>
          <p:cNvSpPr>
            <a:spLocks noChangeArrowheads="1"/>
          </p:cNvSpPr>
          <p:nvPr/>
        </p:nvSpPr>
        <p:spPr bwMode="auto">
          <a:xfrm>
            <a:off x="10363835" y="2691130"/>
            <a:ext cx="989965" cy="568325"/>
          </a:xfrm>
          <a:prstGeom prst="wedgeRoundRectCallout">
            <a:avLst>
              <a:gd name="adj1" fmla="val -134156"/>
              <a:gd name="adj2" fmla="val -5642"/>
              <a:gd name="adj3" fmla="val 16667"/>
            </a:avLst>
          </a:prstGeom>
          <a:solidFill>
            <a:srgbClr val="FFFF00"/>
          </a:solidFill>
          <a:ln w="9525">
            <a:solidFill>
              <a:srgbClr val="CC0000"/>
            </a:solidFill>
            <a:miter lim="800000"/>
          </a:ln>
          <a:effectLst>
            <a:outerShdw dist="17961" dir="2700000" algn="ctr" rotWithShape="0">
              <a:schemeClr val="tx1">
                <a:gamma/>
                <a:shade val="60000"/>
                <a:invGamma/>
              </a:schemeClr>
            </a:outerShdw>
          </a:effectLst>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2800" b="1"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rPr>
              <a:t>评价</a:t>
            </a:r>
            <a:endParaRPr kumimoji="0" lang="zh-CN" altLang="en-US" sz="2800" b="1"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endParaRPr>
          </a:p>
        </p:txBody>
      </p:sp>
      <p:sp>
        <p:nvSpPr>
          <p:cNvPr id="12" name="AutoShape 12">
            <a:hlinkClick r:id="rId3" action="ppaction://hlinksldjump"/>
          </p:cNvPr>
          <p:cNvSpPr>
            <a:spLocks noChangeArrowheads="1"/>
          </p:cNvSpPr>
          <p:nvPr/>
        </p:nvSpPr>
        <p:spPr bwMode="auto">
          <a:xfrm>
            <a:off x="1225550" y="3029585"/>
            <a:ext cx="989965" cy="568325"/>
          </a:xfrm>
          <a:prstGeom prst="wedgeRoundRectCallout">
            <a:avLst>
              <a:gd name="adj1" fmla="val 120942"/>
              <a:gd name="adj2" fmla="val 23250"/>
              <a:gd name="adj3" fmla="val 16667"/>
            </a:avLst>
          </a:prstGeom>
          <a:solidFill>
            <a:srgbClr val="FFFF00"/>
          </a:solidFill>
          <a:ln w="9525">
            <a:solidFill>
              <a:srgbClr val="CC0000"/>
            </a:solidFill>
            <a:miter lim="800000"/>
          </a:ln>
          <a:effectLst>
            <a:outerShdw dist="17961" dir="2700000" algn="ctr" rotWithShape="0">
              <a:schemeClr val="tx1">
                <a:gamma/>
                <a:shade val="60000"/>
                <a:invGamma/>
              </a:schemeClr>
            </a:outerShdw>
          </a:effectLst>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2800" b="1"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rPr>
              <a:t>原因</a:t>
            </a:r>
            <a:endParaRPr kumimoji="0" lang="zh-CN" altLang="en-US" sz="2800" b="1"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endParaRPr>
          </a:p>
        </p:txBody>
      </p:sp>
      <p:sp>
        <p:nvSpPr>
          <p:cNvPr id="13" name="Text Box 8"/>
          <p:cNvSpPr txBox="1">
            <a:spLocks noChangeArrowheads="1"/>
          </p:cNvSpPr>
          <p:nvPr/>
        </p:nvSpPr>
        <p:spPr bwMode="auto">
          <a:xfrm>
            <a:off x="2615565" y="2891155"/>
            <a:ext cx="360045" cy="706755"/>
          </a:xfrm>
          <a:prstGeom prst="rect">
            <a:avLst/>
          </a:prstGeom>
          <a:noFill/>
          <a:ln w="9525">
            <a:noFill/>
            <a:miter lim="800000"/>
          </a:ln>
        </p:spPr>
        <p:txBody>
          <a:bodyPr wrap="square">
            <a:spAutoFit/>
          </a:bodyPr>
          <a:p>
            <a:pPr marR="0" defTabSz="914400">
              <a:spcBef>
                <a:spcPct val="50000"/>
              </a:spcBef>
              <a:buClrTx/>
              <a:buSzTx/>
              <a:buFont typeface="Arial" panose="020B0604020202020204" pitchFamily="34" charset="0"/>
              <a:buNone/>
              <a:defRPr/>
            </a:pPr>
            <a:r>
              <a:rPr kumimoji="0" lang="en-US" altLang="zh-CN" sz="4000" b="1" kern="1200" cap="none" spc="0" normalizeH="0" baseline="0" noProof="0" dirty="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latin typeface="黑体" panose="02010609060101010101" pitchFamily="2" charset="-122"/>
                <a:ea typeface="黑体" panose="02010609060101010101" pitchFamily="2" charset="-122"/>
                <a:cs typeface="+mn-cs"/>
              </a:rPr>
              <a:t>1</a:t>
            </a:r>
            <a:endParaRPr kumimoji="0" lang="en-US" altLang="zh-CN" sz="4000" b="1" kern="1200" cap="none" spc="0" normalizeH="0" baseline="0" noProof="0" dirty="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latin typeface="黑体" panose="02010609060101010101" pitchFamily="2" charset="-122"/>
              <a:ea typeface="黑体" panose="02010609060101010101" pitchFamily="2" charset="-122"/>
              <a:cs typeface="+mn-cs"/>
            </a:endParaRPr>
          </a:p>
        </p:txBody>
      </p:sp>
      <p:sp>
        <p:nvSpPr>
          <p:cNvPr id="14" name="Text Box 8"/>
          <p:cNvSpPr txBox="1">
            <a:spLocks noChangeArrowheads="1"/>
          </p:cNvSpPr>
          <p:nvPr/>
        </p:nvSpPr>
        <p:spPr bwMode="auto">
          <a:xfrm>
            <a:off x="7801610" y="3701415"/>
            <a:ext cx="360045" cy="768350"/>
          </a:xfrm>
          <a:prstGeom prst="rect">
            <a:avLst/>
          </a:prstGeom>
          <a:noFill/>
          <a:ln w="9525">
            <a:noFill/>
            <a:miter lim="800000"/>
          </a:ln>
        </p:spPr>
        <p:txBody>
          <a:bodyPr wrap="square">
            <a:spAutoFit/>
          </a:bodyPr>
          <a:p>
            <a:pPr marR="0" defTabSz="914400">
              <a:spcBef>
                <a:spcPct val="50000"/>
              </a:spcBef>
              <a:buClrTx/>
              <a:buSzTx/>
              <a:buFont typeface="Arial" panose="020B0604020202020204" pitchFamily="34" charset="0"/>
              <a:buNone/>
              <a:defRPr/>
            </a:pPr>
            <a:r>
              <a:rPr kumimoji="0" lang="en-US" altLang="zh-CN" sz="4400" b="1" kern="1200" cap="none" spc="0" normalizeH="0" baseline="0" noProof="0" dirty="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latin typeface="黑体" panose="02010609060101010101" pitchFamily="2" charset="-122"/>
                <a:ea typeface="黑体" panose="02010609060101010101" pitchFamily="2" charset="-122"/>
                <a:cs typeface="+mn-cs"/>
              </a:rPr>
              <a:t>2</a:t>
            </a:r>
            <a:endParaRPr kumimoji="0" lang="en-US" altLang="zh-CN" sz="4400" b="1" kern="1200" cap="none" spc="0" normalizeH="0" baseline="0" noProof="0" dirty="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latin typeface="黑体" panose="02010609060101010101" pitchFamily="2" charset="-122"/>
              <a:ea typeface="黑体" panose="02010609060101010101" pitchFamily="2" charset="-122"/>
              <a:cs typeface="+mn-cs"/>
            </a:endParaRPr>
          </a:p>
        </p:txBody>
      </p:sp>
      <p:sp>
        <p:nvSpPr>
          <p:cNvPr id="15" name="Text Box 8"/>
          <p:cNvSpPr txBox="1">
            <a:spLocks noChangeArrowheads="1"/>
          </p:cNvSpPr>
          <p:nvPr/>
        </p:nvSpPr>
        <p:spPr bwMode="auto">
          <a:xfrm>
            <a:off x="9582150" y="4142740"/>
            <a:ext cx="360045" cy="768350"/>
          </a:xfrm>
          <a:prstGeom prst="rect">
            <a:avLst/>
          </a:prstGeom>
          <a:noFill/>
          <a:ln w="9525">
            <a:noFill/>
            <a:miter lim="800000"/>
          </a:ln>
        </p:spPr>
        <p:txBody>
          <a:bodyPr wrap="square">
            <a:spAutoFit/>
          </a:bodyPr>
          <a:p>
            <a:pPr marR="0" defTabSz="914400">
              <a:spcBef>
                <a:spcPct val="50000"/>
              </a:spcBef>
              <a:buClrTx/>
              <a:buSzTx/>
              <a:buFont typeface="Arial" panose="020B0604020202020204" pitchFamily="34" charset="0"/>
              <a:buNone/>
              <a:defRPr/>
            </a:pPr>
            <a:r>
              <a:rPr kumimoji="0" lang="en-US" altLang="zh-CN" sz="4400" b="1" kern="1200" cap="none" spc="0" normalizeH="0" baseline="0" noProof="0" dirty="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latin typeface="黑体" panose="02010609060101010101" pitchFamily="2" charset="-122"/>
                <a:ea typeface="黑体" panose="02010609060101010101" pitchFamily="2" charset="-122"/>
                <a:cs typeface="+mn-cs"/>
              </a:rPr>
              <a:t>3</a:t>
            </a:r>
            <a:endParaRPr kumimoji="0" lang="en-US" altLang="zh-CN" sz="4400" b="1" kern="1200" cap="none" spc="0" normalizeH="0" baseline="0" noProof="0" dirty="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latin typeface="黑体" panose="02010609060101010101" pitchFamily="2" charset="-122"/>
              <a:ea typeface="黑体" panose="02010609060101010101" pitchFamily="2" charset="-122"/>
              <a:cs typeface="+mn-cs"/>
            </a:endParaRPr>
          </a:p>
        </p:txBody>
      </p:sp>
      <p:sp>
        <p:nvSpPr>
          <p:cNvPr id="17" name="Line 8"/>
          <p:cNvSpPr>
            <a:spLocks noChangeShapeType="1"/>
          </p:cNvSpPr>
          <p:nvPr/>
        </p:nvSpPr>
        <p:spPr bwMode="auto">
          <a:xfrm>
            <a:off x="2975610" y="3481705"/>
            <a:ext cx="8161020" cy="116205"/>
          </a:xfrm>
          <a:prstGeom prst="line">
            <a:avLst/>
          </a:prstGeom>
          <a:noFill/>
          <a:ln w="19050">
            <a:solidFill>
              <a:srgbClr val="0070C0"/>
            </a:solidFill>
            <a:round/>
          </a:ln>
          <a:effectLst>
            <a:outerShdw dist="17961" dir="2700000" algn="ctr" rotWithShape="0">
              <a:srgbClr val="FF0000">
                <a:gamma/>
                <a:shade val="60000"/>
                <a:invGamma/>
              </a:srgbClr>
            </a:outerShdw>
          </a:effectLst>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8" name="Line 8"/>
          <p:cNvSpPr>
            <a:spLocks noChangeShapeType="1"/>
          </p:cNvSpPr>
          <p:nvPr/>
        </p:nvSpPr>
        <p:spPr bwMode="auto">
          <a:xfrm>
            <a:off x="2290445" y="3845560"/>
            <a:ext cx="3382010" cy="29210"/>
          </a:xfrm>
          <a:prstGeom prst="line">
            <a:avLst/>
          </a:prstGeom>
          <a:noFill/>
          <a:ln w="19050">
            <a:solidFill>
              <a:srgbClr val="0070C0"/>
            </a:solidFill>
            <a:round/>
          </a:ln>
          <a:effectLst>
            <a:outerShdw dist="17961" dir="2700000" algn="ctr" rotWithShape="0">
              <a:srgbClr val="FF0000">
                <a:gamma/>
                <a:shade val="60000"/>
                <a:invGamma/>
              </a:srgbClr>
            </a:outerShdw>
          </a:effectLst>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9" name="Line 8"/>
          <p:cNvSpPr>
            <a:spLocks noChangeShapeType="1"/>
          </p:cNvSpPr>
          <p:nvPr/>
        </p:nvSpPr>
        <p:spPr bwMode="auto">
          <a:xfrm>
            <a:off x="7978140" y="4359275"/>
            <a:ext cx="3159125" cy="48895"/>
          </a:xfrm>
          <a:prstGeom prst="line">
            <a:avLst/>
          </a:prstGeom>
          <a:noFill/>
          <a:ln w="19050">
            <a:solidFill>
              <a:srgbClr val="0070C0"/>
            </a:solidFill>
            <a:round/>
          </a:ln>
          <a:effectLst>
            <a:outerShdw dist="17961" dir="2700000" algn="ctr" rotWithShape="0">
              <a:srgbClr val="FF0000">
                <a:gamma/>
                <a:shade val="60000"/>
                <a:invGamma/>
              </a:srgbClr>
            </a:outerShdw>
          </a:effectLst>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0" name="Line 8"/>
          <p:cNvSpPr>
            <a:spLocks noChangeShapeType="1"/>
          </p:cNvSpPr>
          <p:nvPr/>
        </p:nvSpPr>
        <p:spPr bwMode="auto">
          <a:xfrm>
            <a:off x="2215515" y="4718050"/>
            <a:ext cx="7456170" cy="116205"/>
          </a:xfrm>
          <a:prstGeom prst="line">
            <a:avLst/>
          </a:prstGeom>
          <a:noFill/>
          <a:ln w="19050">
            <a:solidFill>
              <a:srgbClr val="0070C0"/>
            </a:solidFill>
            <a:round/>
          </a:ln>
          <a:effectLst>
            <a:outerShdw dist="17961" dir="2700000" algn="ctr" rotWithShape="0">
              <a:srgbClr val="FF0000">
                <a:gamma/>
                <a:shade val="60000"/>
                <a:invGamma/>
              </a:srgbClr>
            </a:outerShdw>
          </a:effectLst>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1" name="Line 8"/>
          <p:cNvSpPr>
            <a:spLocks noChangeShapeType="1"/>
          </p:cNvSpPr>
          <p:nvPr/>
        </p:nvSpPr>
        <p:spPr bwMode="auto">
          <a:xfrm>
            <a:off x="9949180" y="4776470"/>
            <a:ext cx="1188085" cy="57785"/>
          </a:xfrm>
          <a:prstGeom prst="line">
            <a:avLst/>
          </a:prstGeom>
          <a:noFill/>
          <a:ln w="19050">
            <a:solidFill>
              <a:srgbClr val="0070C0"/>
            </a:solidFill>
            <a:round/>
          </a:ln>
          <a:effectLst>
            <a:outerShdw dist="17961" dir="2700000" algn="ctr" rotWithShape="0">
              <a:srgbClr val="FF0000">
                <a:gamma/>
                <a:shade val="60000"/>
                <a:invGamma/>
              </a:srgbClr>
            </a:outerShdw>
          </a:effectLst>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2" name="Line 8"/>
          <p:cNvSpPr>
            <a:spLocks noChangeShapeType="1"/>
          </p:cNvSpPr>
          <p:nvPr/>
        </p:nvSpPr>
        <p:spPr bwMode="auto">
          <a:xfrm>
            <a:off x="2223135" y="5124450"/>
            <a:ext cx="8914130" cy="125730"/>
          </a:xfrm>
          <a:prstGeom prst="line">
            <a:avLst/>
          </a:prstGeom>
          <a:noFill/>
          <a:ln w="19050">
            <a:solidFill>
              <a:srgbClr val="0070C0"/>
            </a:solidFill>
            <a:round/>
          </a:ln>
          <a:effectLst>
            <a:outerShdw dist="17961" dir="2700000" algn="ctr" rotWithShape="0">
              <a:srgbClr val="FF0000">
                <a:gamma/>
                <a:shade val="60000"/>
                <a:invGamma/>
              </a:srgbClr>
            </a:outerShdw>
          </a:effectLst>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3" name="Line 8"/>
          <p:cNvSpPr>
            <a:spLocks noChangeShapeType="1"/>
          </p:cNvSpPr>
          <p:nvPr/>
        </p:nvSpPr>
        <p:spPr bwMode="auto">
          <a:xfrm>
            <a:off x="2242185" y="5530215"/>
            <a:ext cx="1107440" cy="20320"/>
          </a:xfrm>
          <a:prstGeom prst="line">
            <a:avLst/>
          </a:prstGeom>
          <a:noFill/>
          <a:ln w="19050">
            <a:solidFill>
              <a:srgbClr val="0070C0"/>
            </a:solidFill>
            <a:round/>
          </a:ln>
          <a:effectLst>
            <a:outerShdw dist="17961" dir="2700000" algn="ctr" rotWithShape="0">
              <a:srgbClr val="FF0000">
                <a:gamma/>
                <a:shade val="60000"/>
                <a:invGamma/>
              </a:srgbClr>
            </a:outerShdw>
          </a:effectLst>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4" name="Line 8"/>
          <p:cNvSpPr>
            <a:spLocks noChangeShapeType="1"/>
          </p:cNvSpPr>
          <p:nvPr/>
        </p:nvSpPr>
        <p:spPr bwMode="auto">
          <a:xfrm>
            <a:off x="8744585" y="6059170"/>
            <a:ext cx="2385060" cy="19050"/>
          </a:xfrm>
          <a:prstGeom prst="line">
            <a:avLst/>
          </a:prstGeom>
          <a:noFill/>
          <a:ln w="19050">
            <a:solidFill>
              <a:srgbClr val="FF0000"/>
            </a:solidFill>
            <a:round/>
          </a:ln>
          <a:effectLst>
            <a:outerShdw dist="17961" dir="2700000" algn="ctr" rotWithShape="0">
              <a:srgbClr val="FF0000">
                <a:gamma/>
                <a:shade val="60000"/>
                <a:invGamma/>
              </a:srgbClr>
            </a:outerShdw>
          </a:effectLst>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5" name="Line 8"/>
          <p:cNvSpPr>
            <a:spLocks noChangeShapeType="1"/>
          </p:cNvSpPr>
          <p:nvPr/>
        </p:nvSpPr>
        <p:spPr bwMode="auto">
          <a:xfrm>
            <a:off x="2215515" y="6362700"/>
            <a:ext cx="3700145" cy="29845"/>
          </a:xfrm>
          <a:prstGeom prst="line">
            <a:avLst/>
          </a:prstGeom>
          <a:noFill/>
          <a:ln w="19050">
            <a:solidFill>
              <a:srgbClr val="FF0000"/>
            </a:solidFill>
            <a:round/>
          </a:ln>
          <a:effectLst>
            <a:outerShdw dist="17961" dir="2700000" algn="ctr" rotWithShape="0">
              <a:srgbClr val="FF0000">
                <a:gamma/>
                <a:shade val="60000"/>
                <a:invGamma/>
              </a:srgbClr>
            </a:outerShdw>
          </a:effectLst>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6" name="Line 8"/>
          <p:cNvSpPr>
            <a:spLocks noChangeShapeType="1"/>
          </p:cNvSpPr>
          <p:nvPr/>
        </p:nvSpPr>
        <p:spPr bwMode="auto">
          <a:xfrm>
            <a:off x="6224270" y="6392545"/>
            <a:ext cx="4707255" cy="68580"/>
          </a:xfrm>
          <a:prstGeom prst="line">
            <a:avLst/>
          </a:prstGeom>
          <a:noFill/>
          <a:ln w="19050">
            <a:solidFill>
              <a:srgbClr val="FF0000"/>
            </a:solidFill>
            <a:round/>
          </a:ln>
          <a:effectLst>
            <a:outerShdw dist="17961" dir="2700000" algn="ctr" rotWithShape="0">
              <a:srgbClr val="FF0000">
                <a:gamma/>
                <a:shade val="60000"/>
                <a:invGamma/>
              </a:srgbClr>
            </a:outerShdw>
          </a:effectLst>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7" name="Line 8"/>
          <p:cNvSpPr>
            <a:spLocks noChangeShapeType="1"/>
          </p:cNvSpPr>
          <p:nvPr/>
        </p:nvSpPr>
        <p:spPr bwMode="auto">
          <a:xfrm flipV="1">
            <a:off x="2039620" y="6779895"/>
            <a:ext cx="1870075" cy="635"/>
          </a:xfrm>
          <a:prstGeom prst="line">
            <a:avLst/>
          </a:prstGeom>
          <a:noFill/>
          <a:ln w="19050">
            <a:solidFill>
              <a:srgbClr val="FF0000"/>
            </a:solidFill>
            <a:round/>
          </a:ln>
          <a:effectLst>
            <a:outerShdw dist="17961" dir="2700000" algn="ctr" rotWithShape="0">
              <a:srgbClr val="FF0000">
                <a:gamma/>
                <a:shade val="60000"/>
                <a:invGamma/>
              </a:srgbClr>
            </a:outerShdw>
          </a:effectLst>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8" name="AutoShape 12">
            <a:hlinkClick r:id="" action="ppaction://noaction"/>
          </p:cNvPr>
          <p:cNvSpPr>
            <a:spLocks noChangeArrowheads="1"/>
          </p:cNvSpPr>
          <p:nvPr/>
        </p:nvSpPr>
        <p:spPr bwMode="auto">
          <a:xfrm>
            <a:off x="653415" y="5748020"/>
            <a:ext cx="989965" cy="568325"/>
          </a:xfrm>
          <a:prstGeom prst="wedgeRoundRectCallout">
            <a:avLst>
              <a:gd name="adj1" fmla="val 120942"/>
              <a:gd name="adj2" fmla="val 23250"/>
              <a:gd name="adj3" fmla="val 16667"/>
            </a:avLst>
          </a:prstGeom>
          <a:solidFill>
            <a:srgbClr val="FFFF00"/>
          </a:solidFill>
          <a:ln w="9525">
            <a:solidFill>
              <a:srgbClr val="CC0000"/>
            </a:solidFill>
            <a:miter lim="800000"/>
          </a:ln>
          <a:effectLst>
            <a:outerShdw dist="17961" dir="2700000" algn="ctr" rotWithShape="0">
              <a:schemeClr val="tx1">
                <a:gamma/>
                <a:shade val="60000"/>
                <a:invGamma/>
              </a:schemeClr>
            </a:outerShdw>
          </a:effectLst>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2800" b="1"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rPr>
              <a:t>表现</a:t>
            </a:r>
            <a:endParaRPr kumimoji="0" lang="zh-CN" altLang="en-US" sz="2800" b="1"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endParaRPr>
          </a:p>
        </p:txBody>
      </p:sp>
      <p:sp>
        <p:nvSpPr>
          <p:cNvPr id="29" name="AutoShape 13">
            <a:hlinkClick r:id="" action="ppaction://noaction"/>
          </p:cNvPr>
          <p:cNvSpPr>
            <a:spLocks noChangeArrowheads="1"/>
          </p:cNvSpPr>
          <p:nvPr/>
        </p:nvSpPr>
        <p:spPr bwMode="auto">
          <a:xfrm>
            <a:off x="9197975" y="5682615"/>
            <a:ext cx="989330" cy="376555"/>
          </a:xfrm>
          <a:prstGeom prst="flowChartProcess">
            <a:avLst/>
          </a:prstGeom>
          <a:noFill/>
          <a:ln w="47625">
            <a:solidFill>
              <a:srgbClr val="DA0BF3"/>
            </a:solidFill>
            <a:miter lim="800000"/>
          </a:ln>
          <a:effectLst>
            <a:outerShdw dist="17961" dir="2700000" algn="ctr" rotWithShape="0">
              <a:srgbClr val="00FF00">
                <a:gamma/>
                <a:shade val="60000"/>
                <a:invGamma/>
              </a:srgbClr>
            </a:outerShdw>
          </a:effectLst>
        </p:spPr>
        <p:txBody>
          <a:bodyPr wrap="none" anchor="ct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0" name="AutoShape 13">
            <a:hlinkClick r:id="" action="ppaction://noaction"/>
          </p:cNvPr>
          <p:cNvSpPr>
            <a:spLocks noChangeArrowheads="1"/>
          </p:cNvSpPr>
          <p:nvPr/>
        </p:nvSpPr>
        <p:spPr bwMode="auto">
          <a:xfrm>
            <a:off x="6152515" y="6029325"/>
            <a:ext cx="1115060" cy="376555"/>
          </a:xfrm>
          <a:prstGeom prst="flowChartProcess">
            <a:avLst/>
          </a:prstGeom>
          <a:noFill/>
          <a:ln w="47625">
            <a:solidFill>
              <a:srgbClr val="DA0BF3"/>
            </a:solidFill>
            <a:miter lim="800000"/>
          </a:ln>
          <a:effectLst>
            <a:outerShdw dist="17961" dir="2700000" algn="ctr" rotWithShape="0">
              <a:srgbClr val="00FF00">
                <a:gamma/>
                <a:shade val="60000"/>
                <a:invGamma/>
              </a:srgbClr>
            </a:outerShdw>
          </a:effectLst>
        </p:spPr>
        <p:txBody>
          <a:bodyPr wrap="none" anchor="ct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1" name="AutoShape 12"/>
          <p:cNvSpPr>
            <a:spLocks noChangeArrowheads="1"/>
          </p:cNvSpPr>
          <p:nvPr/>
        </p:nvSpPr>
        <p:spPr bwMode="auto">
          <a:xfrm>
            <a:off x="4499610" y="5355590"/>
            <a:ext cx="3375025" cy="568325"/>
          </a:xfrm>
          <a:prstGeom prst="wedgeRoundRectCallout">
            <a:avLst>
              <a:gd name="adj1" fmla="val 82680"/>
              <a:gd name="adj2" fmla="val 42737"/>
              <a:gd name="adj3" fmla="val 16667"/>
            </a:avLst>
          </a:prstGeom>
          <a:solidFill>
            <a:srgbClr val="FFFF00"/>
          </a:solidFill>
          <a:ln w="9525">
            <a:solidFill>
              <a:srgbClr val="CC0000"/>
            </a:solidFill>
            <a:miter lim="800000"/>
          </a:ln>
          <a:effectLst>
            <a:outerShdw dist="17961" dir="2700000" algn="ctr" rotWithShape="0">
              <a:schemeClr val="tx1">
                <a:gamma/>
                <a:shade val="60000"/>
                <a:invGamma/>
              </a:schemeClr>
            </a:outerShdw>
          </a:effectLst>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2800" b="1"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rPr>
              <a:t>国家性质发生改变</a:t>
            </a:r>
            <a:endParaRPr kumimoji="0" lang="zh-CN" altLang="en-US" sz="2800" b="1"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3" presetClass="entr" presetSubtype="10" fill="hold" grpId="0" nodeType="after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linds(horizont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Par">
                                  <p:stCondLst>
                                    <p:cond delay="0"/>
                                  </p:stCondLst>
                                  <p:childTnLst>
                                    <p:set>
                                      <p:cBhvr>
                                        <p:cTn id="16" dur="500" fill="hold">
                                          <p:stCondLst>
                                            <p:cond delay="0"/>
                                          </p:stCondLst>
                                        </p:cTn>
                                        <p:tgtEl>
                                          <p:spTgt spid="16"/>
                                        </p:tgtEl>
                                        <p:attrNameLst>
                                          <p:attrName>style.visibility</p:attrName>
                                        </p:attrNameLst>
                                      </p:cBhvr>
                                      <p:to>
                                        <p:strVal val="visible"/>
                                      </p:to>
                                    </p:set>
                                    <p:anim calcmode="lin" valueType="num">
                                      <p:cBhvr additive="base">
                                        <p:cTn id="17" dur="500" fill="hold"/>
                                        <p:tgtEl>
                                          <p:spTgt spid="16"/>
                                        </p:tgtEl>
                                        <p:attrNameLst>
                                          <p:attrName>ppt_x</p:attrName>
                                        </p:attrNameLst>
                                      </p:cBhvr>
                                      <p:tavLst>
                                        <p:tav tm="0">
                                          <p:val>
                                            <p:strVal val="#ppt_x"/>
                                          </p:val>
                                        </p:tav>
                                        <p:tav tm="100000">
                                          <p:val>
                                            <p:strVal val="#ppt_x"/>
                                          </p:val>
                                        </p:tav>
                                      </p:tavLst>
                                    </p:anim>
                                    <p:anim calcmode="lin" valueType="num">
                                      <p:cBhvr additive="base">
                                        <p:cTn id="18" dur="500" fill="hold"/>
                                        <p:tgtEl>
                                          <p:spTgt spid="16"/>
                                        </p:tgtEl>
                                        <p:attrNameLst>
                                          <p:attrName>ppt_y</p:attrName>
                                        </p:attrNameLst>
                                      </p:cBhvr>
                                      <p:tavLst>
                                        <p:tav tm="0">
                                          <p:val>
                                            <p:strVal val="1+#ppt_h/2"/>
                                          </p:val>
                                        </p:tav>
                                        <p:tav tm="100000">
                                          <p:val>
                                            <p:strVal val="#ppt_y"/>
                                          </p:val>
                                        </p:tav>
                                      </p:tavLst>
                                    </p:anim>
                                  </p:childTnLst>
                                </p:cTn>
                              </p:par>
                            </p:childTnLst>
                          </p:cTn>
                        </p:par>
                        <p:par>
                          <p:cTn id="19" fill="hold">
                            <p:stCondLst>
                              <p:cond delay="500"/>
                            </p:stCondLst>
                            <p:childTnLst>
                              <p:par>
                                <p:cTn id="20" presetID="2" presetClass="entr" presetSubtype="4" fill="hold" nodeType="after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500" fill="hold"/>
                                        <p:tgtEl>
                                          <p:spTgt spid="5"/>
                                        </p:tgtEl>
                                        <p:attrNameLst>
                                          <p:attrName>ppt_x</p:attrName>
                                        </p:attrNameLst>
                                      </p:cBhvr>
                                      <p:tavLst>
                                        <p:tav tm="0">
                                          <p:val>
                                            <p:strVal val="#ppt_x"/>
                                          </p:val>
                                        </p:tav>
                                        <p:tav tm="100000">
                                          <p:val>
                                            <p:strVal val="#ppt_x"/>
                                          </p:val>
                                        </p:tav>
                                      </p:tavLst>
                                    </p:anim>
                                    <p:anim calcmode="lin" valueType="num">
                                      <p:cBhvr additive="base">
                                        <p:cTn id="23" dur="500" fill="hold"/>
                                        <p:tgtEl>
                                          <p:spTgt spid="5"/>
                                        </p:tgtEl>
                                        <p:attrNameLst>
                                          <p:attrName>ppt_y</p:attrName>
                                        </p:attrNameLst>
                                      </p:cBhvr>
                                      <p:tavLst>
                                        <p:tav tm="0">
                                          <p:val>
                                            <p:strVal val="1+#ppt_h/2"/>
                                          </p:val>
                                        </p:tav>
                                        <p:tav tm="100000">
                                          <p:val>
                                            <p:strVal val="#ppt_y"/>
                                          </p:val>
                                        </p:tav>
                                      </p:tavLst>
                                    </p:anim>
                                  </p:childTnLst>
                                </p:cTn>
                              </p:par>
                            </p:childTnLst>
                          </p:cTn>
                        </p:par>
                        <p:par>
                          <p:cTn id="24" fill="hold">
                            <p:stCondLst>
                              <p:cond delay="1000"/>
                            </p:stCondLst>
                            <p:childTnLst>
                              <p:par>
                                <p:cTn id="25" presetID="2" presetClass="entr" presetSubtype="4" fill="hold" nodeType="after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fill="hold"/>
                                        <p:tgtEl>
                                          <p:spTgt spid="6"/>
                                        </p:tgtEl>
                                        <p:attrNameLst>
                                          <p:attrName>ppt_x</p:attrName>
                                        </p:attrNameLst>
                                      </p:cBhvr>
                                      <p:tavLst>
                                        <p:tav tm="0">
                                          <p:val>
                                            <p:strVal val="#ppt_x"/>
                                          </p:val>
                                        </p:tav>
                                        <p:tav tm="100000">
                                          <p:val>
                                            <p:strVal val="#ppt_x"/>
                                          </p:val>
                                        </p:tav>
                                      </p:tavLst>
                                    </p:anim>
                                    <p:anim calcmode="lin" valueType="num">
                                      <p:cBhvr additive="base">
                                        <p:cTn id="28" dur="500" fill="hold"/>
                                        <p:tgtEl>
                                          <p:spTgt spid="6"/>
                                        </p:tgtEl>
                                        <p:attrNameLst>
                                          <p:attrName>ppt_y</p:attrName>
                                        </p:attrNameLst>
                                      </p:cBhvr>
                                      <p:tavLst>
                                        <p:tav tm="0">
                                          <p:val>
                                            <p:strVal val="1+#ppt_h/2"/>
                                          </p:val>
                                        </p:tav>
                                        <p:tav tm="100000">
                                          <p:val>
                                            <p:strVal val="#ppt_y"/>
                                          </p:val>
                                        </p:tav>
                                      </p:tavLst>
                                    </p:anim>
                                  </p:childTnLst>
                                </p:cTn>
                              </p:par>
                            </p:childTnLst>
                          </p:cTn>
                        </p:par>
                        <p:par>
                          <p:cTn id="29" fill="hold">
                            <p:stCondLst>
                              <p:cond delay="1500"/>
                            </p:stCondLst>
                            <p:childTnLst>
                              <p:par>
                                <p:cTn id="30" presetID="2" presetClass="entr" presetSubtype="4" fill="hold" nodeType="after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additive="base">
                                        <p:cTn id="32" dur="500" fill="hold"/>
                                        <p:tgtEl>
                                          <p:spTgt spid="8"/>
                                        </p:tgtEl>
                                        <p:attrNameLst>
                                          <p:attrName>ppt_x</p:attrName>
                                        </p:attrNameLst>
                                      </p:cBhvr>
                                      <p:tavLst>
                                        <p:tav tm="0">
                                          <p:val>
                                            <p:strVal val="#ppt_x"/>
                                          </p:val>
                                        </p:tav>
                                        <p:tav tm="100000">
                                          <p:val>
                                            <p:strVal val="#ppt_x"/>
                                          </p:val>
                                        </p:tav>
                                      </p:tavLst>
                                    </p:anim>
                                    <p:anim calcmode="lin" valueType="num">
                                      <p:cBhvr additive="base">
                                        <p:cTn id="33"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500" fill="hold"/>
                                        <p:tgtEl>
                                          <p:spTgt spid="11"/>
                                        </p:tgtEl>
                                        <p:attrNameLst>
                                          <p:attrName>ppt_x</p:attrName>
                                        </p:attrNameLst>
                                      </p:cBhvr>
                                      <p:tavLst>
                                        <p:tav tm="0">
                                          <p:val>
                                            <p:strVal val="#ppt_x"/>
                                          </p:val>
                                        </p:tav>
                                        <p:tav tm="100000">
                                          <p:val>
                                            <p:strVal val="#ppt_x"/>
                                          </p:val>
                                        </p:tav>
                                      </p:tavLst>
                                    </p:anim>
                                    <p:anim calcmode="lin" valueType="num">
                                      <p:cBhvr additive="base">
                                        <p:cTn id="39" dur="500" fill="hold"/>
                                        <p:tgtEl>
                                          <p:spTgt spid="11"/>
                                        </p:tgtEl>
                                        <p:attrNameLst>
                                          <p:attrName>ppt_y</p:attrName>
                                        </p:attrNameLst>
                                      </p:cBhvr>
                                      <p:tavLst>
                                        <p:tav tm="0">
                                          <p:val>
                                            <p:strVal val="1+#ppt_h/2"/>
                                          </p:val>
                                        </p:tav>
                                        <p:tav tm="100000">
                                          <p:val>
                                            <p:strVal val="#ppt_y"/>
                                          </p:val>
                                        </p:tav>
                                      </p:tavLst>
                                    </p:anim>
                                  </p:childTnLst>
                                </p:cTn>
                              </p:par>
                            </p:childTnLst>
                          </p:cTn>
                        </p:par>
                        <p:par>
                          <p:cTn id="40" fill="hold">
                            <p:stCondLst>
                              <p:cond delay="500"/>
                            </p:stCondLst>
                            <p:childTnLst>
                              <p:par>
                                <p:cTn id="41" presetID="2" presetClass="entr" presetSubtype="4" fill="hold" nodeType="after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additive="base">
                                        <p:cTn id="43" dur="500" fill="hold"/>
                                        <p:tgtEl>
                                          <p:spTgt spid="10"/>
                                        </p:tgtEl>
                                        <p:attrNameLst>
                                          <p:attrName>ppt_x</p:attrName>
                                        </p:attrNameLst>
                                      </p:cBhvr>
                                      <p:tavLst>
                                        <p:tav tm="0">
                                          <p:val>
                                            <p:strVal val="#ppt_x"/>
                                          </p:val>
                                        </p:tav>
                                        <p:tav tm="100000">
                                          <p:val>
                                            <p:strVal val="#ppt_x"/>
                                          </p:val>
                                        </p:tav>
                                      </p:tavLst>
                                    </p:anim>
                                    <p:anim calcmode="lin" valueType="num">
                                      <p:cBhvr additive="base">
                                        <p:cTn id="4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500" fill="hold"/>
                                        <p:tgtEl>
                                          <p:spTgt spid="12"/>
                                        </p:tgtEl>
                                        <p:attrNameLst>
                                          <p:attrName>ppt_x</p:attrName>
                                        </p:attrNameLst>
                                      </p:cBhvr>
                                      <p:tavLst>
                                        <p:tav tm="0">
                                          <p:val>
                                            <p:strVal val="#ppt_x"/>
                                          </p:val>
                                        </p:tav>
                                        <p:tav tm="100000">
                                          <p:val>
                                            <p:strVal val="#ppt_x"/>
                                          </p:val>
                                        </p:tav>
                                      </p:tavLst>
                                    </p:anim>
                                    <p:anim calcmode="lin" valueType="num">
                                      <p:cBhvr additive="base">
                                        <p:cTn id="5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3" presetClass="entr" presetSubtype="10" fill="hold" nodeType="clickEffect">
                                  <p:stCondLst>
                                    <p:cond delay="0"/>
                                  </p:stCondLst>
                                  <p:childTnLst>
                                    <p:set>
                                      <p:cBhvr>
                                        <p:cTn id="54" dur="1" fill="hold">
                                          <p:stCondLst>
                                            <p:cond delay="0"/>
                                          </p:stCondLst>
                                        </p:cTn>
                                        <p:tgtEl>
                                          <p:spTgt spid="13"/>
                                        </p:tgtEl>
                                        <p:attrNameLst>
                                          <p:attrName>style.visibility</p:attrName>
                                        </p:attrNameLst>
                                      </p:cBhvr>
                                      <p:to>
                                        <p:strVal val="visible"/>
                                      </p:to>
                                    </p:set>
                                    <p:animEffect transition="in" filter="blinds(horizontal)">
                                      <p:cBhvr>
                                        <p:cTn id="55" dur="500"/>
                                        <p:tgtEl>
                                          <p:spTgt spid="13"/>
                                        </p:tgtEl>
                                      </p:cBhvr>
                                    </p:animEffect>
                                  </p:childTnLst>
                                </p:cTn>
                              </p:par>
                            </p:childTnLst>
                          </p:cTn>
                        </p:par>
                        <p:par>
                          <p:cTn id="56" fill="hold">
                            <p:stCondLst>
                              <p:cond delay="500"/>
                            </p:stCondLst>
                            <p:childTnLst>
                              <p:par>
                                <p:cTn id="57" presetID="2" presetClass="entr" presetSubtype="4" fill="hold" nodeType="afterEffect">
                                  <p:stCondLst>
                                    <p:cond delay="0"/>
                                  </p:stCondLst>
                                  <p:childTnLst>
                                    <p:set>
                                      <p:cBhvr>
                                        <p:cTn id="58" dur="1" fill="hold">
                                          <p:stCondLst>
                                            <p:cond delay="0"/>
                                          </p:stCondLst>
                                        </p:cTn>
                                        <p:tgtEl>
                                          <p:spTgt spid="17"/>
                                        </p:tgtEl>
                                        <p:attrNameLst>
                                          <p:attrName>style.visibility</p:attrName>
                                        </p:attrNameLst>
                                      </p:cBhvr>
                                      <p:to>
                                        <p:strVal val="visible"/>
                                      </p:to>
                                    </p:set>
                                    <p:anim calcmode="lin" valueType="num">
                                      <p:cBhvr additive="base">
                                        <p:cTn id="59" dur="500" fill="hold"/>
                                        <p:tgtEl>
                                          <p:spTgt spid="17"/>
                                        </p:tgtEl>
                                        <p:attrNameLst>
                                          <p:attrName>ppt_x</p:attrName>
                                        </p:attrNameLst>
                                      </p:cBhvr>
                                      <p:tavLst>
                                        <p:tav tm="0">
                                          <p:val>
                                            <p:strVal val="#ppt_x"/>
                                          </p:val>
                                        </p:tav>
                                        <p:tav tm="100000">
                                          <p:val>
                                            <p:strVal val="#ppt_x"/>
                                          </p:val>
                                        </p:tav>
                                      </p:tavLst>
                                    </p:anim>
                                    <p:anim calcmode="lin" valueType="num">
                                      <p:cBhvr additive="base">
                                        <p:cTn id="60" dur="500" fill="hold"/>
                                        <p:tgtEl>
                                          <p:spTgt spid="17"/>
                                        </p:tgtEl>
                                        <p:attrNameLst>
                                          <p:attrName>ppt_y</p:attrName>
                                        </p:attrNameLst>
                                      </p:cBhvr>
                                      <p:tavLst>
                                        <p:tav tm="0">
                                          <p:val>
                                            <p:strVal val="1+#ppt_h/2"/>
                                          </p:val>
                                        </p:tav>
                                        <p:tav tm="100000">
                                          <p:val>
                                            <p:strVal val="#ppt_y"/>
                                          </p:val>
                                        </p:tav>
                                      </p:tavLst>
                                    </p:anim>
                                  </p:childTnLst>
                                </p:cTn>
                              </p:par>
                            </p:childTnLst>
                          </p:cTn>
                        </p:par>
                        <p:par>
                          <p:cTn id="61" fill="hold">
                            <p:stCondLst>
                              <p:cond delay="1000"/>
                            </p:stCondLst>
                            <p:childTnLst>
                              <p:par>
                                <p:cTn id="62" presetID="2" presetClass="entr" presetSubtype="4" fill="hold" nodeType="afterEffect">
                                  <p:stCondLst>
                                    <p:cond delay="0"/>
                                  </p:stCondLst>
                                  <p:childTnLst>
                                    <p:set>
                                      <p:cBhvr>
                                        <p:cTn id="63" dur="1" fill="hold">
                                          <p:stCondLst>
                                            <p:cond delay="0"/>
                                          </p:stCondLst>
                                        </p:cTn>
                                        <p:tgtEl>
                                          <p:spTgt spid="18"/>
                                        </p:tgtEl>
                                        <p:attrNameLst>
                                          <p:attrName>style.visibility</p:attrName>
                                        </p:attrNameLst>
                                      </p:cBhvr>
                                      <p:to>
                                        <p:strVal val="visible"/>
                                      </p:to>
                                    </p:set>
                                    <p:anim calcmode="lin" valueType="num">
                                      <p:cBhvr additive="base">
                                        <p:cTn id="64" dur="500" fill="hold"/>
                                        <p:tgtEl>
                                          <p:spTgt spid="18"/>
                                        </p:tgtEl>
                                        <p:attrNameLst>
                                          <p:attrName>ppt_x</p:attrName>
                                        </p:attrNameLst>
                                      </p:cBhvr>
                                      <p:tavLst>
                                        <p:tav tm="0">
                                          <p:val>
                                            <p:strVal val="#ppt_x"/>
                                          </p:val>
                                        </p:tav>
                                        <p:tav tm="100000">
                                          <p:val>
                                            <p:strVal val="#ppt_x"/>
                                          </p:val>
                                        </p:tav>
                                      </p:tavLst>
                                    </p:anim>
                                    <p:anim calcmode="lin" valueType="num">
                                      <p:cBhvr additive="base">
                                        <p:cTn id="65"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3" presetClass="entr" presetSubtype="10" fill="hold" nodeType="clickEffect">
                                  <p:stCondLst>
                                    <p:cond delay="0"/>
                                  </p:stCondLst>
                                  <p:childTnLst>
                                    <p:set>
                                      <p:cBhvr>
                                        <p:cTn id="69" dur="1" fill="hold">
                                          <p:stCondLst>
                                            <p:cond delay="0"/>
                                          </p:stCondLst>
                                        </p:cTn>
                                        <p:tgtEl>
                                          <p:spTgt spid="14"/>
                                        </p:tgtEl>
                                        <p:attrNameLst>
                                          <p:attrName>style.visibility</p:attrName>
                                        </p:attrNameLst>
                                      </p:cBhvr>
                                      <p:to>
                                        <p:strVal val="visible"/>
                                      </p:to>
                                    </p:set>
                                    <p:animEffect transition="in" filter="blinds(horizontal)">
                                      <p:cBhvr>
                                        <p:cTn id="70" dur="500"/>
                                        <p:tgtEl>
                                          <p:spTgt spid="14"/>
                                        </p:tgtEl>
                                      </p:cBhvr>
                                    </p:animEffect>
                                  </p:childTnLst>
                                </p:cTn>
                              </p:par>
                            </p:childTnLst>
                          </p:cTn>
                        </p:par>
                        <p:par>
                          <p:cTn id="71" fill="hold">
                            <p:stCondLst>
                              <p:cond delay="500"/>
                            </p:stCondLst>
                            <p:childTnLst>
                              <p:par>
                                <p:cTn id="72" presetID="2" presetClass="entr" presetSubtype="4" fill="hold" nodeType="after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additive="base">
                                        <p:cTn id="74" dur="500" fill="hold"/>
                                        <p:tgtEl>
                                          <p:spTgt spid="19"/>
                                        </p:tgtEl>
                                        <p:attrNameLst>
                                          <p:attrName>ppt_x</p:attrName>
                                        </p:attrNameLst>
                                      </p:cBhvr>
                                      <p:tavLst>
                                        <p:tav tm="0">
                                          <p:val>
                                            <p:strVal val="#ppt_x"/>
                                          </p:val>
                                        </p:tav>
                                        <p:tav tm="100000">
                                          <p:val>
                                            <p:strVal val="#ppt_x"/>
                                          </p:val>
                                        </p:tav>
                                      </p:tavLst>
                                    </p:anim>
                                    <p:anim calcmode="lin" valueType="num">
                                      <p:cBhvr additive="base">
                                        <p:cTn id="75" dur="500" fill="hold"/>
                                        <p:tgtEl>
                                          <p:spTgt spid="19"/>
                                        </p:tgtEl>
                                        <p:attrNameLst>
                                          <p:attrName>ppt_y</p:attrName>
                                        </p:attrNameLst>
                                      </p:cBhvr>
                                      <p:tavLst>
                                        <p:tav tm="0">
                                          <p:val>
                                            <p:strVal val="1+#ppt_h/2"/>
                                          </p:val>
                                        </p:tav>
                                        <p:tav tm="100000">
                                          <p:val>
                                            <p:strVal val="#ppt_y"/>
                                          </p:val>
                                        </p:tav>
                                      </p:tavLst>
                                    </p:anim>
                                  </p:childTnLst>
                                </p:cTn>
                              </p:par>
                            </p:childTnLst>
                          </p:cTn>
                        </p:par>
                        <p:par>
                          <p:cTn id="76" fill="hold">
                            <p:stCondLst>
                              <p:cond delay="1000"/>
                            </p:stCondLst>
                            <p:childTnLst>
                              <p:par>
                                <p:cTn id="77" presetID="2" presetClass="entr" presetSubtype="4" fill="hold" nodeType="afterEffect">
                                  <p:stCondLst>
                                    <p:cond delay="0"/>
                                  </p:stCondLst>
                                  <p:childTnLst>
                                    <p:set>
                                      <p:cBhvr>
                                        <p:cTn id="78" dur="1" fill="hold">
                                          <p:stCondLst>
                                            <p:cond delay="0"/>
                                          </p:stCondLst>
                                        </p:cTn>
                                        <p:tgtEl>
                                          <p:spTgt spid="20"/>
                                        </p:tgtEl>
                                        <p:attrNameLst>
                                          <p:attrName>style.visibility</p:attrName>
                                        </p:attrNameLst>
                                      </p:cBhvr>
                                      <p:to>
                                        <p:strVal val="visible"/>
                                      </p:to>
                                    </p:set>
                                    <p:anim calcmode="lin" valueType="num">
                                      <p:cBhvr additive="base">
                                        <p:cTn id="79" dur="500" fill="hold"/>
                                        <p:tgtEl>
                                          <p:spTgt spid="20"/>
                                        </p:tgtEl>
                                        <p:attrNameLst>
                                          <p:attrName>ppt_x</p:attrName>
                                        </p:attrNameLst>
                                      </p:cBhvr>
                                      <p:tavLst>
                                        <p:tav tm="0">
                                          <p:val>
                                            <p:strVal val="#ppt_x"/>
                                          </p:val>
                                        </p:tav>
                                        <p:tav tm="100000">
                                          <p:val>
                                            <p:strVal val="#ppt_x"/>
                                          </p:val>
                                        </p:tav>
                                      </p:tavLst>
                                    </p:anim>
                                    <p:anim calcmode="lin" valueType="num">
                                      <p:cBhvr additive="base">
                                        <p:cTn id="80"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3" presetClass="entr" presetSubtype="10" fill="hold" nodeType="clickEffect">
                                  <p:stCondLst>
                                    <p:cond delay="0"/>
                                  </p:stCondLst>
                                  <p:childTnLst>
                                    <p:set>
                                      <p:cBhvr>
                                        <p:cTn id="84" dur="1" fill="hold">
                                          <p:stCondLst>
                                            <p:cond delay="0"/>
                                          </p:stCondLst>
                                        </p:cTn>
                                        <p:tgtEl>
                                          <p:spTgt spid="15"/>
                                        </p:tgtEl>
                                        <p:attrNameLst>
                                          <p:attrName>style.visibility</p:attrName>
                                        </p:attrNameLst>
                                      </p:cBhvr>
                                      <p:to>
                                        <p:strVal val="visible"/>
                                      </p:to>
                                    </p:set>
                                    <p:animEffect transition="in" filter="blinds(horizontal)">
                                      <p:cBhvr>
                                        <p:cTn id="85" dur="500"/>
                                        <p:tgtEl>
                                          <p:spTgt spid="15"/>
                                        </p:tgtEl>
                                      </p:cBhvr>
                                    </p:animEffect>
                                  </p:childTnLst>
                                </p:cTn>
                              </p:par>
                            </p:childTnLst>
                          </p:cTn>
                        </p:par>
                        <p:par>
                          <p:cTn id="86" fill="hold">
                            <p:stCondLst>
                              <p:cond delay="500"/>
                            </p:stCondLst>
                            <p:childTnLst>
                              <p:par>
                                <p:cTn id="87" presetID="2" presetClass="entr" presetSubtype="4" fill="hold" nodeType="afterEffect">
                                  <p:stCondLst>
                                    <p:cond delay="0"/>
                                  </p:stCondLst>
                                  <p:childTnLst>
                                    <p:set>
                                      <p:cBhvr>
                                        <p:cTn id="88" dur="1" fill="hold">
                                          <p:stCondLst>
                                            <p:cond delay="0"/>
                                          </p:stCondLst>
                                        </p:cTn>
                                        <p:tgtEl>
                                          <p:spTgt spid="21"/>
                                        </p:tgtEl>
                                        <p:attrNameLst>
                                          <p:attrName>style.visibility</p:attrName>
                                        </p:attrNameLst>
                                      </p:cBhvr>
                                      <p:to>
                                        <p:strVal val="visible"/>
                                      </p:to>
                                    </p:set>
                                    <p:anim calcmode="lin" valueType="num">
                                      <p:cBhvr additive="base">
                                        <p:cTn id="89" dur="500" fill="hold"/>
                                        <p:tgtEl>
                                          <p:spTgt spid="21"/>
                                        </p:tgtEl>
                                        <p:attrNameLst>
                                          <p:attrName>ppt_x</p:attrName>
                                        </p:attrNameLst>
                                      </p:cBhvr>
                                      <p:tavLst>
                                        <p:tav tm="0">
                                          <p:val>
                                            <p:strVal val="#ppt_x"/>
                                          </p:val>
                                        </p:tav>
                                        <p:tav tm="100000">
                                          <p:val>
                                            <p:strVal val="#ppt_x"/>
                                          </p:val>
                                        </p:tav>
                                      </p:tavLst>
                                    </p:anim>
                                    <p:anim calcmode="lin" valueType="num">
                                      <p:cBhvr additive="base">
                                        <p:cTn id="90" dur="500" fill="hold"/>
                                        <p:tgtEl>
                                          <p:spTgt spid="21"/>
                                        </p:tgtEl>
                                        <p:attrNameLst>
                                          <p:attrName>ppt_y</p:attrName>
                                        </p:attrNameLst>
                                      </p:cBhvr>
                                      <p:tavLst>
                                        <p:tav tm="0">
                                          <p:val>
                                            <p:strVal val="1+#ppt_h/2"/>
                                          </p:val>
                                        </p:tav>
                                        <p:tav tm="100000">
                                          <p:val>
                                            <p:strVal val="#ppt_y"/>
                                          </p:val>
                                        </p:tav>
                                      </p:tavLst>
                                    </p:anim>
                                  </p:childTnLst>
                                </p:cTn>
                              </p:par>
                            </p:childTnLst>
                          </p:cTn>
                        </p:par>
                        <p:par>
                          <p:cTn id="91" fill="hold">
                            <p:stCondLst>
                              <p:cond delay="1000"/>
                            </p:stCondLst>
                            <p:childTnLst>
                              <p:par>
                                <p:cTn id="92" presetID="2" presetClass="entr" presetSubtype="4" fill="hold" nodeType="afterEffect">
                                  <p:stCondLst>
                                    <p:cond delay="0"/>
                                  </p:stCondLst>
                                  <p:childTnLst>
                                    <p:set>
                                      <p:cBhvr>
                                        <p:cTn id="93" dur="1" fill="hold">
                                          <p:stCondLst>
                                            <p:cond delay="0"/>
                                          </p:stCondLst>
                                        </p:cTn>
                                        <p:tgtEl>
                                          <p:spTgt spid="22"/>
                                        </p:tgtEl>
                                        <p:attrNameLst>
                                          <p:attrName>style.visibility</p:attrName>
                                        </p:attrNameLst>
                                      </p:cBhvr>
                                      <p:to>
                                        <p:strVal val="visible"/>
                                      </p:to>
                                    </p:set>
                                    <p:anim calcmode="lin" valueType="num">
                                      <p:cBhvr additive="base">
                                        <p:cTn id="94" dur="500" fill="hold"/>
                                        <p:tgtEl>
                                          <p:spTgt spid="22"/>
                                        </p:tgtEl>
                                        <p:attrNameLst>
                                          <p:attrName>ppt_x</p:attrName>
                                        </p:attrNameLst>
                                      </p:cBhvr>
                                      <p:tavLst>
                                        <p:tav tm="0">
                                          <p:val>
                                            <p:strVal val="#ppt_x"/>
                                          </p:val>
                                        </p:tav>
                                        <p:tav tm="100000">
                                          <p:val>
                                            <p:strVal val="#ppt_x"/>
                                          </p:val>
                                        </p:tav>
                                      </p:tavLst>
                                    </p:anim>
                                    <p:anim calcmode="lin" valueType="num">
                                      <p:cBhvr additive="base">
                                        <p:cTn id="95" dur="500" fill="hold"/>
                                        <p:tgtEl>
                                          <p:spTgt spid="22"/>
                                        </p:tgtEl>
                                        <p:attrNameLst>
                                          <p:attrName>ppt_y</p:attrName>
                                        </p:attrNameLst>
                                      </p:cBhvr>
                                      <p:tavLst>
                                        <p:tav tm="0">
                                          <p:val>
                                            <p:strVal val="1+#ppt_h/2"/>
                                          </p:val>
                                        </p:tav>
                                        <p:tav tm="100000">
                                          <p:val>
                                            <p:strVal val="#ppt_y"/>
                                          </p:val>
                                        </p:tav>
                                      </p:tavLst>
                                    </p:anim>
                                  </p:childTnLst>
                                </p:cTn>
                              </p:par>
                            </p:childTnLst>
                          </p:cTn>
                        </p:par>
                        <p:par>
                          <p:cTn id="96" fill="hold">
                            <p:stCondLst>
                              <p:cond delay="1500"/>
                            </p:stCondLst>
                            <p:childTnLst>
                              <p:par>
                                <p:cTn id="97" presetID="2" presetClass="entr" presetSubtype="4" fill="hold" nodeType="afterEffect">
                                  <p:stCondLst>
                                    <p:cond delay="0"/>
                                  </p:stCondLst>
                                  <p:childTnLst>
                                    <p:set>
                                      <p:cBhvr>
                                        <p:cTn id="98" dur="1" fill="hold">
                                          <p:stCondLst>
                                            <p:cond delay="0"/>
                                          </p:stCondLst>
                                        </p:cTn>
                                        <p:tgtEl>
                                          <p:spTgt spid="23"/>
                                        </p:tgtEl>
                                        <p:attrNameLst>
                                          <p:attrName>style.visibility</p:attrName>
                                        </p:attrNameLst>
                                      </p:cBhvr>
                                      <p:to>
                                        <p:strVal val="visible"/>
                                      </p:to>
                                    </p:set>
                                    <p:anim calcmode="lin" valueType="num">
                                      <p:cBhvr additive="base">
                                        <p:cTn id="99" dur="500" fill="hold"/>
                                        <p:tgtEl>
                                          <p:spTgt spid="23"/>
                                        </p:tgtEl>
                                        <p:attrNameLst>
                                          <p:attrName>ppt_x</p:attrName>
                                        </p:attrNameLst>
                                      </p:cBhvr>
                                      <p:tavLst>
                                        <p:tav tm="0">
                                          <p:val>
                                            <p:strVal val="#ppt_x"/>
                                          </p:val>
                                        </p:tav>
                                        <p:tav tm="100000">
                                          <p:val>
                                            <p:strVal val="#ppt_x"/>
                                          </p:val>
                                        </p:tav>
                                      </p:tavLst>
                                    </p:anim>
                                    <p:anim calcmode="lin" valueType="num">
                                      <p:cBhvr additive="base">
                                        <p:cTn id="100"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101" fill="hold">
                      <p:stCondLst>
                        <p:cond delay="indefinite"/>
                      </p:stCondLst>
                      <p:childTnLst>
                        <p:par>
                          <p:cTn id="102" fill="hold">
                            <p:stCondLst>
                              <p:cond delay="0"/>
                            </p:stCondLst>
                            <p:childTnLst>
                              <p:par>
                                <p:cTn id="103" presetID="2" presetClass="entr" presetSubtype="4" fill="hold" grpId="0" nodeType="clickEffect">
                                  <p:stCondLst>
                                    <p:cond delay="0"/>
                                  </p:stCondLst>
                                  <p:childTnLst>
                                    <p:set>
                                      <p:cBhvr>
                                        <p:cTn id="104" dur="1" fill="hold">
                                          <p:stCondLst>
                                            <p:cond delay="0"/>
                                          </p:stCondLst>
                                        </p:cTn>
                                        <p:tgtEl>
                                          <p:spTgt spid="28"/>
                                        </p:tgtEl>
                                        <p:attrNameLst>
                                          <p:attrName>style.visibility</p:attrName>
                                        </p:attrNameLst>
                                      </p:cBhvr>
                                      <p:to>
                                        <p:strVal val="visible"/>
                                      </p:to>
                                    </p:set>
                                    <p:anim calcmode="lin" valueType="num">
                                      <p:cBhvr additive="base">
                                        <p:cTn id="105" dur="500" fill="hold"/>
                                        <p:tgtEl>
                                          <p:spTgt spid="28"/>
                                        </p:tgtEl>
                                        <p:attrNameLst>
                                          <p:attrName>ppt_x</p:attrName>
                                        </p:attrNameLst>
                                      </p:cBhvr>
                                      <p:tavLst>
                                        <p:tav tm="0">
                                          <p:val>
                                            <p:strVal val="#ppt_x"/>
                                          </p:val>
                                        </p:tav>
                                        <p:tav tm="100000">
                                          <p:val>
                                            <p:strVal val="#ppt_x"/>
                                          </p:val>
                                        </p:tav>
                                      </p:tavLst>
                                    </p:anim>
                                    <p:anim calcmode="lin" valueType="num">
                                      <p:cBhvr additive="base">
                                        <p:cTn id="106" dur="500" fill="hold"/>
                                        <p:tgtEl>
                                          <p:spTgt spid="28"/>
                                        </p:tgtEl>
                                        <p:attrNameLst>
                                          <p:attrName>ppt_y</p:attrName>
                                        </p:attrNameLst>
                                      </p:cBhvr>
                                      <p:tavLst>
                                        <p:tav tm="0">
                                          <p:val>
                                            <p:strVal val="1+#ppt_h/2"/>
                                          </p:val>
                                        </p:tav>
                                        <p:tav tm="100000">
                                          <p:val>
                                            <p:strVal val="#ppt_y"/>
                                          </p:val>
                                        </p:tav>
                                      </p:tavLst>
                                    </p:anim>
                                  </p:childTnLst>
                                </p:cTn>
                              </p:par>
                            </p:childTnLst>
                          </p:cTn>
                        </p:par>
                        <p:par>
                          <p:cTn id="107" fill="hold">
                            <p:stCondLst>
                              <p:cond delay="500"/>
                            </p:stCondLst>
                            <p:childTnLst>
                              <p:par>
                                <p:cTn id="108" presetID="3" presetClass="entr" presetSubtype="10" fill="hold" grpId="0" nodeType="afterEffect">
                                  <p:stCondLst>
                                    <p:cond delay="0"/>
                                  </p:stCondLst>
                                  <p:childTnLst>
                                    <p:set>
                                      <p:cBhvr>
                                        <p:cTn id="109" dur="1" fill="hold">
                                          <p:stCondLst>
                                            <p:cond delay="0"/>
                                          </p:stCondLst>
                                        </p:cTn>
                                        <p:tgtEl>
                                          <p:spTgt spid="29"/>
                                        </p:tgtEl>
                                        <p:attrNameLst>
                                          <p:attrName>style.visibility</p:attrName>
                                        </p:attrNameLst>
                                      </p:cBhvr>
                                      <p:to>
                                        <p:strVal val="visible"/>
                                      </p:to>
                                    </p:set>
                                    <p:animEffect transition="in" filter="blinds(horizontal)">
                                      <p:cBhvr>
                                        <p:cTn id="110" dur="500"/>
                                        <p:tgtEl>
                                          <p:spTgt spid="29"/>
                                        </p:tgtEl>
                                      </p:cBhvr>
                                    </p:animEffect>
                                  </p:childTnLst>
                                </p:cTn>
                              </p:par>
                            </p:childTnLst>
                          </p:cTn>
                        </p:par>
                        <p:par>
                          <p:cTn id="111" fill="hold">
                            <p:stCondLst>
                              <p:cond delay="1000"/>
                            </p:stCondLst>
                            <p:childTnLst>
                              <p:par>
                                <p:cTn id="112" presetID="2" presetClass="entr" presetSubtype="4" fill="hold" nodeType="afterEffect">
                                  <p:stCondLst>
                                    <p:cond delay="0"/>
                                  </p:stCondLst>
                                  <p:childTnLst>
                                    <p:set>
                                      <p:cBhvr>
                                        <p:cTn id="113" dur="1" fill="hold">
                                          <p:stCondLst>
                                            <p:cond delay="0"/>
                                          </p:stCondLst>
                                        </p:cTn>
                                        <p:tgtEl>
                                          <p:spTgt spid="24"/>
                                        </p:tgtEl>
                                        <p:attrNameLst>
                                          <p:attrName>style.visibility</p:attrName>
                                        </p:attrNameLst>
                                      </p:cBhvr>
                                      <p:to>
                                        <p:strVal val="visible"/>
                                      </p:to>
                                    </p:set>
                                    <p:anim calcmode="lin" valueType="num">
                                      <p:cBhvr additive="base">
                                        <p:cTn id="114" dur="500" fill="hold"/>
                                        <p:tgtEl>
                                          <p:spTgt spid="24"/>
                                        </p:tgtEl>
                                        <p:attrNameLst>
                                          <p:attrName>ppt_x</p:attrName>
                                        </p:attrNameLst>
                                      </p:cBhvr>
                                      <p:tavLst>
                                        <p:tav tm="0">
                                          <p:val>
                                            <p:strVal val="#ppt_x"/>
                                          </p:val>
                                        </p:tav>
                                        <p:tav tm="100000">
                                          <p:val>
                                            <p:strVal val="#ppt_x"/>
                                          </p:val>
                                        </p:tav>
                                      </p:tavLst>
                                    </p:anim>
                                    <p:anim calcmode="lin" valueType="num">
                                      <p:cBhvr additive="base">
                                        <p:cTn id="115" dur="500" fill="hold"/>
                                        <p:tgtEl>
                                          <p:spTgt spid="24"/>
                                        </p:tgtEl>
                                        <p:attrNameLst>
                                          <p:attrName>ppt_y</p:attrName>
                                        </p:attrNameLst>
                                      </p:cBhvr>
                                      <p:tavLst>
                                        <p:tav tm="0">
                                          <p:val>
                                            <p:strVal val="1+#ppt_h/2"/>
                                          </p:val>
                                        </p:tav>
                                        <p:tav tm="100000">
                                          <p:val>
                                            <p:strVal val="#ppt_y"/>
                                          </p:val>
                                        </p:tav>
                                      </p:tavLst>
                                    </p:anim>
                                  </p:childTnLst>
                                </p:cTn>
                              </p:par>
                            </p:childTnLst>
                          </p:cTn>
                        </p:par>
                        <p:par>
                          <p:cTn id="116" fill="hold">
                            <p:stCondLst>
                              <p:cond delay="1500"/>
                            </p:stCondLst>
                            <p:childTnLst>
                              <p:par>
                                <p:cTn id="117" presetID="2" presetClass="entr" presetSubtype="4" fill="hold" nodeType="afterEffect">
                                  <p:stCondLst>
                                    <p:cond delay="0"/>
                                  </p:stCondLst>
                                  <p:childTnLst>
                                    <p:set>
                                      <p:cBhvr>
                                        <p:cTn id="118" dur="1" fill="hold">
                                          <p:stCondLst>
                                            <p:cond delay="0"/>
                                          </p:stCondLst>
                                        </p:cTn>
                                        <p:tgtEl>
                                          <p:spTgt spid="25"/>
                                        </p:tgtEl>
                                        <p:attrNameLst>
                                          <p:attrName>style.visibility</p:attrName>
                                        </p:attrNameLst>
                                      </p:cBhvr>
                                      <p:to>
                                        <p:strVal val="visible"/>
                                      </p:to>
                                    </p:set>
                                    <p:anim calcmode="lin" valueType="num">
                                      <p:cBhvr additive="base">
                                        <p:cTn id="119" dur="500" fill="hold"/>
                                        <p:tgtEl>
                                          <p:spTgt spid="25"/>
                                        </p:tgtEl>
                                        <p:attrNameLst>
                                          <p:attrName>ppt_x</p:attrName>
                                        </p:attrNameLst>
                                      </p:cBhvr>
                                      <p:tavLst>
                                        <p:tav tm="0">
                                          <p:val>
                                            <p:strVal val="#ppt_x"/>
                                          </p:val>
                                        </p:tav>
                                        <p:tav tm="100000">
                                          <p:val>
                                            <p:strVal val="#ppt_x"/>
                                          </p:val>
                                        </p:tav>
                                      </p:tavLst>
                                    </p:anim>
                                    <p:anim calcmode="lin" valueType="num">
                                      <p:cBhvr additive="base">
                                        <p:cTn id="120"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121" fill="hold">
                      <p:stCondLst>
                        <p:cond delay="indefinite"/>
                      </p:stCondLst>
                      <p:childTnLst>
                        <p:par>
                          <p:cTn id="122" fill="hold">
                            <p:stCondLst>
                              <p:cond delay="0"/>
                            </p:stCondLst>
                            <p:childTnLst>
                              <p:par>
                                <p:cTn id="123" presetID="2" presetClass="entr" presetSubtype="4" fill="hold" grpId="0" nodeType="clickEffect">
                                  <p:stCondLst>
                                    <p:cond delay="0"/>
                                  </p:stCondLst>
                                  <p:childTnLst>
                                    <p:set>
                                      <p:cBhvr>
                                        <p:cTn id="124" dur="1" fill="hold">
                                          <p:stCondLst>
                                            <p:cond delay="0"/>
                                          </p:stCondLst>
                                        </p:cTn>
                                        <p:tgtEl>
                                          <p:spTgt spid="31"/>
                                        </p:tgtEl>
                                        <p:attrNameLst>
                                          <p:attrName>style.visibility</p:attrName>
                                        </p:attrNameLst>
                                      </p:cBhvr>
                                      <p:to>
                                        <p:strVal val="visible"/>
                                      </p:to>
                                    </p:set>
                                    <p:anim calcmode="lin" valueType="num">
                                      <p:cBhvr additive="base">
                                        <p:cTn id="125" dur="500" fill="hold"/>
                                        <p:tgtEl>
                                          <p:spTgt spid="31"/>
                                        </p:tgtEl>
                                        <p:attrNameLst>
                                          <p:attrName>ppt_x</p:attrName>
                                        </p:attrNameLst>
                                      </p:cBhvr>
                                      <p:tavLst>
                                        <p:tav tm="0">
                                          <p:val>
                                            <p:strVal val="#ppt_x"/>
                                          </p:val>
                                        </p:tav>
                                        <p:tav tm="100000">
                                          <p:val>
                                            <p:strVal val="#ppt_x"/>
                                          </p:val>
                                        </p:tav>
                                      </p:tavLst>
                                    </p:anim>
                                    <p:anim calcmode="lin" valueType="num">
                                      <p:cBhvr additive="base">
                                        <p:cTn id="126"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par>
                    <p:cTn id="127" fill="hold">
                      <p:stCondLst>
                        <p:cond delay="indefinite"/>
                      </p:stCondLst>
                      <p:childTnLst>
                        <p:par>
                          <p:cTn id="128" fill="hold">
                            <p:stCondLst>
                              <p:cond delay="0"/>
                            </p:stCondLst>
                            <p:childTnLst>
                              <p:par>
                                <p:cTn id="129" presetID="3" presetClass="entr" presetSubtype="10" fill="hold" grpId="0" nodeType="clickEffect">
                                  <p:stCondLst>
                                    <p:cond delay="0"/>
                                  </p:stCondLst>
                                  <p:childTnLst>
                                    <p:set>
                                      <p:cBhvr>
                                        <p:cTn id="130" dur="1" fill="hold">
                                          <p:stCondLst>
                                            <p:cond delay="0"/>
                                          </p:stCondLst>
                                        </p:cTn>
                                        <p:tgtEl>
                                          <p:spTgt spid="30"/>
                                        </p:tgtEl>
                                        <p:attrNameLst>
                                          <p:attrName>style.visibility</p:attrName>
                                        </p:attrNameLst>
                                      </p:cBhvr>
                                      <p:to>
                                        <p:strVal val="visible"/>
                                      </p:to>
                                    </p:set>
                                    <p:animEffect transition="in" filter="blinds(horizontal)">
                                      <p:cBhvr>
                                        <p:cTn id="131" dur="500"/>
                                        <p:tgtEl>
                                          <p:spTgt spid="30"/>
                                        </p:tgtEl>
                                      </p:cBhvr>
                                    </p:animEffect>
                                  </p:childTnLst>
                                </p:cTn>
                              </p:par>
                            </p:childTnLst>
                          </p:cTn>
                        </p:par>
                        <p:par>
                          <p:cTn id="132" fill="hold">
                            <p:stCondLst>
                              <p:cond delay="500"/>
                            </p:stCondLst>
                            <p:childTnLst>
                              <p:par>
                                <p:cTn id="133" presetID="2" presetClass="entr" presetSubtype="4" fill="hold" nodeType="afterEffect">
                                  <p:stCondLst>
                                    <p:cond delay="0"/>
                                  </p:stCondLst>
                                  <p:childTnLst>
                                    <p:set>
                                      <p:cBhvr>
                                        <p:cTn id="134" dur="1" fill="hold">
                                          <p:stCondLst>
                                            <p:cond delay="0"/>
                                          </p:stCondLst>
                                        </p:cTn>
                                        <p:tgtEl>
                                          <p:spTgt spid="26"/>
                                        </p:tgtEl>
                                        <p:attrNameLst>
                                          <p:attrName>style.visibility</p:attrName>
                                        </p:attrNameLst>
                                      </p:cBhvr>
                                      <p:to>
                                        <p:strVal val="visible"/>
                                      </p:to>
                                    </p:set>
                                    <p:anim calcmode="lin" valueType="num">
                                      <p:cBhvr additive="base">
                                        <p:cTn id="135" dur="500" fill="hold"/>
                                        <p:tgtEl>
                                          <p:spTgt spid="26"/>
                                        </p:tgtEl>
                                        <p:attrNameLst>
                                          <p:attrName>ppt_x</p:attrName>
                                        </p:attrNameLst>
                                      </p:cBhvr>
                                      <p:tavLst>
                                        <p:tav tm="0">
                                          <p:val>
                                            <p:strVal val="#ppt_x"/>
                                          </p:val>
                                        </p:tav>
                                        <p:tav tm="100000">
                                          <p:val>
                                            <p:strVal val="#ppt_x"/>
                                          </p:val>
                                        </p:tav>
                                      </p:tavLst>
                                    </p:anim>
                                    <p:anim calcmode="lin" valueType="num">
                                      <p:cBhvr additive="base">
                                        <p:cTn id="136" dur="500" fill="hold"/>
                                        <p:tgtEl>
                                          <p:spTgt spid="26"/>
                                        </p:tgtEl>
                                        <p:attrNameLst>
                                          <p:attrName>ppt_y</p:attrName>
                                        </p:attrNameLst>
                                      </p:cBhvr>
                                      <p:tavLst>
                                        <p:tav tm="0">
                                          <p:val>
                                            <p:strVal val="1+#ppt_h/2"/>
                                          </p:val>
                                        </p:tav>
                                        <p:tav tm="100000">
                                          <p:val>
                                            <p:strVal val="#ppt_y"/>
                                          </p:val>
                                        </p:tav>
                                      </p:tavLst>
                                    </p:anim>
                                  </p:childTnLst>
                                </p:cTn>
                              </p:par>
                            </p:childTnLst>
                          </p:cTn>
                        </p:par>
                        <p:par>
                          <p:cTn id="137" fill="hold">
                            <p:stCondLst>
                              <p:cond delay="1000"/>
                            </p:stCondLst>
                            <p:childTnLst>
                              <p:par>
                                <p:cTn id="138" presetID="2" presetClass="entr" presetSubtype="4" fill="hold" nodeType="afterEffect">
                                  <p:stCondLst>
                                    <p:cond delay="0"/>
                                  </p:stCondLst>
                                  <p:childTnLst>
                                    <p:set>
                                      <p:cBhvr>
                                        <p:cTn id="139" dur="1" fill="hold">
                                          <p:stCondLst>
                                            <p:cond delay="0"/>
                                          </p:stCondLst>
                                        </p:cTn>
                                        <p:tgtEl>
                                          <p:spTgt spid="27"/>
                                        </p:tgtEl>
                                        <p:attrNameLst>
                                          <p:attrName>style.visibility</p:attrName>
                                        </p:attrNameLst>
                                      </p:cBhvr>
                                      <p:to>
                                        <p:strVal val="visible"/>
                                      </p:to>
                                    </p:set>
                                    <p:anim calcmode="lin" valueType="num">
                                      <p:cBhvr additive="base">
                                        <p:cTn id="140" dur="500" fill="hold"/>
                                        <p:tgtEl>
                                          <p:spTgt spid="27"/>
                                        </p:tgtEl>
                                        <p:attrNameLst>
                                          <p:attrName>ppt_x</p:attrName>
                                        </p:attrNameLst>
                                      </p:cBhvr>
                                      <p:tavLst>
                                        <p:tav tm="0">
                                          <p:val>
                                            <p:strVal val="#ppt_x"/>
                                          </p:val>
                                        </p:tav>
                                        <p:tav tm="100000">
                                          <p:val>
                                            <p:strVal val="#ppt_x"/>
                                          </p:val>
                                        </p:tav>
                                      </p:tavLst>
                                    </p:anim>
                                    <p:anim calcmode="lin" valueType="num">
                                      <p:cBhvr additive="base">
                                        <p:cTn id="141"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ldLvl="0" animBg="1"/>
      <p:bldP spid="16" grpId="0" bldLvl="0" animBg="1"/>
      <p:bldP spid="11" grpId="0" bldLvl="0" animBg="1"/>
      <p:bldP spid="12" grpId="0" bldLvl="0" animBg="1"/>
      <p:bldP spid="28" grpId="0" bldLvl="0" animBg="1"/>
      <p:bldP spid="29" grpId="0" bldLvl="0" animBg="1"/>
      <p:bldP spid="30" grpId="0" bldLvl="0" animBg="1"/>
      <p:bldP spid="31" grpId="0" bldLvl="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内容占位符 3"/>
          <p:cNvPicPr>
            <a:picLocks noChangeAspect="1"/>
          </p:cNvPicPr>
          <p:nvPr>
            <p:ph idx="1"/>
          </p:nvPr>
        </p:nvPicPr>
        <p:blipFill>
          <a:blip r:embed="rId1"/>
          <a:stretch>
            <a:fillRect/>
          </a:stretch>
        </p:blipFill>
        <p:spPr>
          <a:xfrm rot="240000">
            <a:off x="1776730" y="871855"/>
            <a:ext cx="8404860" cy="2639060"/>
          </a:xfrm>
          <a:prstGeom prst="rect">
            <a:avLst/>
          </a:prstGeom>
        </p:spPr>
      </p:pic>
      <p:sp>
        <p:nvSpPr>
          <p:cNvPr id="6" name="Line 8"/>
          <p:cNvSpPr>
            <a:spLocks noChangeShapeType="1"/>
          </p:cNvSpPr>
          <p:nvPr/>
        </p:nvSpPr>
        <p:spPr bwMode="auto">
          <a:xfrm>
            <a:off x="2962910" y="1519555"/>
            <a:ext cx="2472055" cy="29210"/>
          </a:xfrm>
          <a:prstGeom prst="line">
            <a:avLst/>
          </a:prstGeom>
          <a:noFill/>
          <a:ln w="19050">
            <a:solidFill>
              <a:srgbClr val="FF0000"/>
            </a:solidFill>
            <a:round/>
          </a:ln>
          <a:effectLst>
            <a:outerShdw dist="17961" dir="2700000" algn="ctr" rotWithShape="0">
              <a:srgbClr val="FF0000">
                <a:gamma/>
                <a:shade val="60000"/>
                <a:invGamma/>
              </a:srgbClr>
            </a:outerShdw>
          </a:effectLst>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6" name="AutoShape 12">
            <a:hlinkClick r:id="rId2" action="ppaction://hlinksldjump"/>
          </p:cNvPr>
          <p:cNvSpPr>
            <a:spLocks noChangeArrowheads="1"/>
          </p:cNvSpPr>
          <p:nvPr/>
        </p:nvSpPr>
        <p:spPr bwMode="auto">
          <a:xfrm>
            <a:off x="1911985" y="455930"/>
            <a:ext cx="2161540" cy="568325"/>
          </a:xfrm>
          <a:prstGeom prst="wedgeRoundRectCallout">
            <a:avLst>
              <a:gd name="adj1" fmla="val 36368"/>
              <a:gd name="adj2" fmla="val 145865"/>
              <a:gd name="adj3" fmla="val 16667"/>
            </a:avLst>
          </a:prstGeom>
          <a:solidFill>
            <a:srgbClr val="FFFF00"/>
          </a:solidFill>
          <a:ln w="9525">
            <a:solidFill>
              <a:srgbClr val="CC0000"/>
            </a:solidFill>
            <a:miter lim="800000"/>
          </a:ln>
          <a:effectLst>
            <a:outerShdw dist="17961" dir="2700000" algn="ctr" rotWithShape="0">
              <a:schemeClr val="tx1">
                <a:gamma/>
                <a:shade val="60000"/>
                <a:invGamma/>
              </a:schemeClr>
            </a:outerShdw>
          </a:effectLst>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2800" b="1"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rPr>
              <a:t>八一九事件</a:t>
            </a:r>
            <a:endParaRPr kumimoji="0" lang="zh-CN" altLang="en-US" sz="2800" b="1"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endParaRPr>
          </a:p>
        </p:txBody>
      </p:sp>
      <p:sp>
        <p:nvSpPr>
          <p:cNvPr id="8" name="AutoShape 13">
            <a:hlinkClick r:id="" action="ppaction://noaction"/>
          </p:cNvPr>
          <p:cNvSpPr>
            <a:spLocks noChangeArrowheads="1"/>
          </p:cNvSpPr>
          <p:nvPr/>
        </p:nvSpPr>
        <p:spPr bwMode="auto">
          <a:xfrm>
            <a:off x="3289935" y="2002790"/>
            <a:ext cx="1704340" cy="376555"/>
          </a:xfrm>
          <a:prstGeom prst="flowChartProcess">
            <a:avLst/>
          </a:prstGeom>
          <a:noFill/>
          <a:ln w="47625">
            <a:solidFill>
              <a:srgbClr val="00FF00"/>
            </a:solidFill>
            <a:miter lim="800000"/>
          </a:ln>
          <a:effectLst>
            <a:outerShdw dist="17961" dir="2700000" algn="ctr" rotWithShape="0">
              <a:srgbClr val="00FF00">
                <a:gamma/>
                <a:shade val="60000"/>
                <a:invGamma/>
              </a:srgbClr>
            </a:outerShdw>
          </a:effectLst>
        </p:spPr>
        <p:txBody>
          <a:bodyPr wrap="none" anchor="ct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 name="AutoShape 13">
            <a:hlinkClick r:id="" action="ppaction://noaction"/>
          </p:cNvPr>
          <p:cNvSpPr>
            <a:spLocks noChangeArrowheads="1"/>
          </p:cNvSpPr>
          <p:nvPr/>
        </p:nvSpPr>
        <p:spPr bwMode="auto">
          <a:xfrm>
            <a:off x="3575685" y="2447925"/>
            <a:ext cx="1133475" cy="376555"/>
          </a:xfrm>
          <a:prstGeom prst="flowChartProcess">
            <a:avLst/>
          </a:prstGeom>
          <a:noFill/>
          <a:ln w="47625">
            <a:solidFill>
              <a:srgbClr val="00FF00"/>
            </a:solidFill>
            <a:miter lim="800000"/>
          </a:ln>
          <a:effectLst>
            <a:outerShdw dist="17961" dir="2700000" algn="ctr" rotWithShape="0">
              <a:srgbClr val="00FF00">
                <a:gamma/>
                <a:shade val="60000"/>
                <a:invGamma/>
              </a:srgbClr>
            </a:outerShdw>
          </a:effectLst>
        </p:spPr>
        <p:txBody>
          <a:bodyPr wrap="none" anchor="ct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右弧形箭头 2"/>
          <p:cNvSpPr/>
          <p:nvPr/>
        </p:nvSpPr>
        <p:spPr>
          <a:xfrm>
            <a:off x="5060315" y="2083435"/>
            <a:ext cx="406400" cy="648335"/>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tx1"/>
              </a:solidFill>
            </a:endParaRPr>
          </a:p>
        </p:txBody>
      </p:sp>
      <p:sp>
        <p:nvSpPr>
          <p:cNvPr id="5" name="Line 8"/>
          <p:cNvSpPr>
            <a:spLocks noChangeShapeType="1"/>
          </p:cNvSpPr>
          <p:nvPr/>
        </p:nvSpPr>
        <p:spPr bwMode="auto">
          <a:xfrm>
            <a:off x="2962910" y="3194685"/>
            <a:ext cx="2984500" cy="48895"/>
          </a:xfrm>
          <a:prstGeom prst="line">
            <a:avLst/>
          </a:prstGeom>
          <a:noFill/>
          <a:ln w="19050">
            <a:solidFill>
              <a:srgbClr val="FF0000"/>
            </a:solidFill>
            <a:round/>
          </a:ln>
          <a:effectLst>
            <a:outerShdw dist="17961" dir="2700000" algn="ctr" rotWithShape="0">
              <a:srgbClr val="FF0000">
                <a:gamma/>
                <a:shade val="60000"/>
                <a:invGamma/>
              </a:srgbClr>
            </a:outerShdw>
          </a:effectLst>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Line 8"/>
          <p:cNvSpPr>
            <a:spLocks noChangeShapeType="1"/>
          </p:cNvSpPr>
          <p:nvPr/>
        </p:nvSpPr>
        <p:spPr bwMode="auto">
          <a:xfrm>
            <a:off x="6312535" y="3287395"/>
            <a:ext cx="3342640" cy="29210"/>
          </a:xfrm>
          <a:prstGeom prst="line">
            <a:avLst/>
          </a:prstGeom>
          <a:noFill/>
          <a:ln w="19050">
            <a:solidFill>
              <a:srgbClr val="FF0000"/>
            </a:solidFill>
            <a:round/>
          </a:ln>
          <a:effectLst>
            <a:outerShdw dist="17961" dir="2700000" algn="ctr" rotWithShape="0">
              <a:srgbClr val="FF0000">
                <a:gamma/>
                <a:shade val="60000"/>
                <a:invGamma/>
              </a:srgbClr>
            </a:outerShdw>
          </a:effectLst>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9" name="AutoShape 12"/>
          <p:cNvSpPr>
            <a:spLocks noChangeArrowheads="1"/>
          </p:cNvSpPr>
          <p:nvPr/>
        </p:nvSpPr>
        <p:spPr bwMode="auto">
          <a:xfrm>
            <a:off x="8463915" y="4123690"/>
            <a:ext cx="3274695" cy="568325"/>
          </a:xfrm>
          <a:prstGeom prst="wedgeRoundRectCallout">
            <a:avLst>
              <a:gd name="adj1" fmla="val -58512"/>
              <a:gd name="adj2" fmla="val -174134"/>
              <a:gd name="adj3" fmla="val 16667"/>
            </a:avLst>
          </a:prstGeom>
          <a:solidFill>
            <a:srgbClr val="FFFF00"/>
          </a:solidFill>
          <a:ln w="9525">
            <a:solidFill>
              <a:srgbClr val="CC0000"/>
            </a:solidFill>
            <a:miter lim="800000"/>
          </a:ln>
          <a:effectLst>
            <a:outerShdw dist="17961" dir="2700000" algn="ctr" rotWithShape="0">
              <a:schemeClr val="tx1">
                <a:gamma/>
                <a:shade val="60000"/>
                <a:invGamma/>
              </a:schemeClr>
            </a:outerShdw>
          </a:effectLst>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2800" b="1"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rPr>
              <a:t>冷战和两极化结束</a:t>
            </a:r>
            <a:endParaRPr kumimoji="0" lang="zh-CN" altLang="en-US" sz="2800" b="1"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endParaRPr>
          </a:p>
        </p:txBody>
      </p:sp>
      <p:sp>
        <p:nvSpPr>
          <p:cNvPr id="10" name="AutoShape 12">
            <a:hlinkClick r:id="rId3" action="ppaction://hlinksldjump"/>
          </p:cNvPr>
          <p:cNvSpPr>
            <a:spLocks noChangeArrowheads="1"/>
          </p:cNvSpPr>
          <p:nvPr/>
        </p:nvSpPr>
        <p:spPr bwMode="auto">
          <a:xfrm>
            <a:off x="453390" y="3316605"/>
            <a:ext cx="2509520" cy="568325"/>
          </a:xfrm>
          <a:prstGeom prst="wedgeRoundRectCallout">
            <a:avLst>
              <a:gd name="adj1" fmla="val 52732"/>
              <a:gd name="adj2" fmla="val -92569"/>
              <a:gd name="adj3" fmla="val 16667"/>
            </a:avLst>
          </a:prstGeom>
          <a:solidFill>
            <a:srgbClr val="FFFF00"/>
          </a:solidFill>
          <a:ln w="9525">
            <a:solidFill>
              <a:srgbClr val="CC0000"/>
            </a:solidFill>
            <a:miter lim="800000"/>
          </a:ln>
          <a:effectLst>
            <a:outerShdw dist="17961" dir="2700000" algn="ctr" rotWithShape="0">
              <a:schemeClr val="tx1">
                <a:gamma/>
                <a:shade val="60000"/>
                <a:invGamma/>
              </a:schemeClr>
            </a:outerShdw>
          </a:effectLst>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2800" b="1"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rPr>
              <a:t>国家性质改变</a:t>
            </a:r>
            <a:endParaRPr kumimoji="0" lang="zh-CN" altLang="en-US" sz="2800" b="1"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endParaRPr>
          </a:p>
        </p:txBody>
      </p:sp>
      <p:sp>
        <p:nvSpPr>
          <p:cNvPr id="11" name="AutoShape 12">
            <a:hlinkClick r:id="rId4" action="ppaction://hlinksldjump"/>
          </p:cNvPr>
          <p:cNvSpPr>
            <a:spLocks noChangeArrowheads="1"/>
          </p:cNvSpPr>
          <p:nvPr/>
        </p:nvSpPr>
        <p:spPr bwMode="auto">
          <a:xfrm>
            <a:off x="3745230" y="4953635"/>
            <a:ext cx="8477885" cy="1919605"/>
          </a:xfrm>
          <a:prstGeom prst="wedgeRoundRectCallout">
            <a:avLst>
              <a:gd name="adj1" fmla="val -22942"/>
              <a:gd name="adj2" fmla="val -159796"/>
              <a:gd name="adj3" fmla="val 16667"/>
            </a:avLst>
          </a:prstGeom>
          <a:solidFill>
            <a:srgbClr val="FFFF00"/>
          </a:solidFill>
          <a:ln w="9525">
            <a:solidFill>
              <a:srgbClr val="CC0000"/>
            </a:solidFill>
            <a:miter lim="800000"/>
          </a:ln>
          <a:effectLst>
            <a:outerShdw dist="17961" dir="2700000" algn="ctr" rotWithShape="0">
              <a:schemeClr val="tx1">
                <a:gamma/>
                <a:shade val="60000"/>
                <a:invGamma/>
              </a:schemeClr>
            </a:outerShdw>
          </a:effectLst>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2800" b="1"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rPr>
              <a:t>启示：</a:t>
            </a:r>
            <a:endParaRPr kumimoji="0" lang="zh-CN" altLang="en-US" sz="2800" b="1"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endParaRPr>
          </a:p>
        </p:txBody>
      </p:sp>
      <p:sp>
        <p:nvSpPr>
          <p:cNvPr id="12" name="文本框 11"/>
          <p:cNvSpPr txBox="1"/>
          <p:nvPr/>
        </p:nvSpPr>
        <p:spPr>
          <a:xfrm>
            <a:off x="5187315" y="5418455"/>
            <a:ext cx="4117340" cy="521970"/>
          </a:xfrm>
          <a:prstGeom prst="rect">
            <a:avLst/>
          </a:prstGeom>
          <a:noFill/>
        </p:spPr>
        <p:txBody>
          <a:bodyPr wrap="none" rtlCol="0" anchor="t">
            <a:spAutoFit/>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lang="en-US" altLang="zh-CN" sz="2800" b="1" noProof="0" dirty="0">
                <a:ln>
                  <a:noFill/>
                </a:ln>
                <a:solidFill>
                  <a:srgbClr val="FF0000"/>
                </a:solidFill>
                <a:effectLst/>
                <a:uLnTx/>
                <a:uFillTx/>
                <a:latin typeface="黑体" panose="02010609060101010101" pitchFamily="2" charset="-122"/>
                <a:ea typeface="黑体" panose="02010609060101010101" pitchFamily="2" charset="-122"/>
                <a:sym typeface="+mn-ea"/>
              </a:rPr>
              <a:t>2.</a:t>
            </a:r>
            <a:r>
              <a:rPr lang="zh-CN" altLang="en-US" sz="2800" b="1" noProof="0" dirty="0">
                <a:ln>
                  <a:noFill/>
                </a:ln>
                <a:solidFill>
                  <a:srgbClr val="FF0000"/>
                </a:solidFill>
                <a:effectLst/>
                <a:uLnTx/>
                <a:uFillTx/>
                <a:latin typeface="黑体" panose="02010609060101010101" pitchFamily="2" charset="-122"/>
                <a:ea typeface="黑体" panose="02010609060101010101" pitchFamily="2" charset="-122"/>
                <a:sym typeface="+mn-ea"/>
              </a:rPr>
              <a:t>制定政策要符合国情。</a:t>
            </a:r>
            <a:endParaRPr lang="zh-CN" altLang="en-US" sz="2800" b="1" noProof="0" dirty="0">
              <a:ln>
                <a:noFill/>
              </a:ln>
              <a:solidFill>
                <a:srgbClr val="FF0000"/>
              </a:solidFill>
              <a:effectLst/>
              <a:uLnTx/>
              <a:uFillTx/>
              <a:latin typeface="黑体" panose="02010609060101010101" pitchFamily="2" charset="-122"/>
              <a:ea typeface="黑体" panose="02010609060101010101" pitchFamily="2" charset="-122"/>
              <a:sym typeface="+mn-ea"/>
            </a:endParaRPr>
          </a:p>
        </p:txBody>
      </p:sp>
      <p:sp>
        <p:nvSpPr>
          <p:cNvPr id="13" name="文本框 12"/>
          <p:cNvSpPr txBox="1"/>
          <p:nvPr/>
        </p:nvSpPr>
        <p:spPr>
          <a:xfrm>
            <a:off x="5187315" y="5940425"/>
            <a:ext cx="2687320" cy="521970"/>
          </a:xfrm>
          <a:prstGeom prst="rect">
            <a:avLst/>
          </a:prstGeom>
          <a:noFill/>
        </p:spPr>
        <p:txBody>
          <a:bodyPr wrap="none" rtlCol="0" anchor="t">
            <a:spAutoFit/>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lang="en-US" altLang="zh-CN" sz="2800" b="1" noProof="0" dirty="0">
                <a:ln>
                  <a:noFill/>
                </a:ln>
                <a:solidFill>
                  <a:srgbClr val="FF0000"/>
                </a:solidFill>
                <a:effectLst/>
                <a:uLnTx/>
                <a:uFillTx/>
                <a:latin typeface="黑体" panose="02010609060101010101" pitchFamily="2" charset="-122"/>
                <a:ea typeface="黑体" panose="02010609060101010101" pitchFamily="2" charset="-122"/>
                <a:sym typeface="+mn-ea"/>
              </a:rPr>
              <a:t>3.</a:t>
            </a:r>
            <a:r>
              <a:rPr lang="zh-CN" altLang="en-US" sz="2800" b="1" noProof="0" dirty="0">
                <a:ln>
                  <a:noFill/>
                </a:ln>
                <a:solidFill>
                  <a:srgbClr val="FF0000"/>
                </a:solidFill>
                <a:effectLst/>
                <a:uLnTx/>
                <a:uFillTx/>
                <a:latin typeface="黑体" panose="02010609060101010101" pitchFamily="2" charset="-122"/>
                <a:ea typeface="黑体" panose="02010609060101010101" pitchFamily="2" charset="-122"/>
                <a:sym typeface="+mn-ea"/>
              </a:rPr>
              <a:t>改善人民生活</a:t>
            </a:r>
            <a:endParaRPr lang="zh-CN" altLang="en-US" sz="2800" b="1" noProof="0" dirty="0">
              <a:ln>
                <a:noFill/>
              </a:ln>
              <a:solidFill>
                <a:srgbClr val="FF0000"/>
              </a:solidFill>
              <a:effectLst/>
              <a:uLnTx/>
              <a:uFillTx/>
              <a:latin typeface="黑体" panose="02010609060101010101" pitchFamily="2" charset="-122"/>
              <a:ea typeface="黑体" panose="02010609060101010101" pitchFamily="2" charset="-122"/>
              <a:sym typeface="+mn-ea"/>
            </a:endParaRPr>
          </a:p>
        </p:txBody>
      </p:sp>
      <p:sp>
        <p:nvSpPr>
          <p:cNvPr id="14" name="文本框 13"/>
          <p:cNvSpPr txBox="1"/>
          <p:nvPr/>
        </p:nvSpPr>
        <p:spPr>
          <a:xfrm>
            <a:off x="5187315" y="6351270"/>
            <a:ext cx="2687320" cy="521970"/>
          </a:xfrm>
          <a:prstGeom prst="rect">
            <a:avLst/>
          </a:prstGeom>
          <a:noFill/>
        </p:spPr>
        <p:txBody>
          <a:bodyPr wrap="none" rtlCol="0" anchor="t">
            <a:spAutoFit/>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lang="en-US" altLang="zh-CN" sz="2800" b="1" noProof="0" dirty="0">
                <a:ln>
                  <a:noFill/>
                </a:ln>
                <a:solidFill>
                  <a:srgbClr val="FF0000"/>
                </a:solidFill>
                <a:effectLst/>
                <a:uLnTx/>
                <a:uFillTx/>
                <a:latin typeface="黑体" panose="02010609060101010101" pitchFamily="2" charset="-122"/>
                <a:ea typeface="黑体" panose="02010609060101010101" pitchFamily="2" charset="-122"/>
                <a:sym typeface="+mn-ea"/>
              </a:rPr>
              <a:t>4.</a:t>
            </a:r>
            <a:r>
              <a:rPr lang="zh-CN" altLang="en-US" sz="2800" b="1" noProof="0" dirty="0">
                <a:ln>
                  <a:noFill/>
                </a:ln>
                <a:solidFill>
                  <a:srgbClr val="FF0000"/>
                </a:solidFill>
                <a:effectLst/>
                <a:uLnTx/>
                <a:uFillTx/>
                <a:latin typeface="黑体" panose="02010609060101010101" pitchFamily="2" charset="-122"/>
                <a:ea typeface="黑体" panose="02010609060101010101" pitchFamily="2" charset="-122"/>
                <a:sym typeface="+mn-ea"/>
              </a:rPr>
              <a:t>防止和平演变</a:t>
            </a:r>
            <a:endParaRPr lang="zh-CN" altLang="en-US" sz="2800" b="1" noProof="0" dirty="0">
              <a:ln>
                <a:noFill/>
              </a:ln>
              <a:solidFill>
                <a:srgbClr val="FF0000"/>
              </a:solidFill>
              <a:effectLst/>
              <a:uLnTx/>
              <a:uFillTx/>
              <a:latin typeface="黑体" panose="02010609060101010101" pitchFamily="2" charset="-122"/>
              <a:ea typeface="黑体" panose="02010609060101010101" pitchFamily="2" charset="-122"/>
              <a:sym typeface="+mn-ea"/>
            </a:endParaRPr>
          </a:p>
        </p:txBody>
      </p:sp>
      <p:sp>
        <p:nvSpPr>
          <p:cNvPr id="15" name="文本框 14"/>
          <p:cNvSpPr txBox="1"/>
          <p:nvPr/>
        </p:nvSpPr>
        <p:spPr>
          <a:xfrm>
            <a:off x="5187315" y="4953635"/>
            <a:ext cx="3759835" cy="521970"/>
          </a:xfrm>
          <a:prstGeom prst="rect">
            <a:avLst/>
          </a:prstGeom>
          <a:noFill/>
        </p:spPr>
        <p:txBody>
          <a:bodyPr wrap="none" rtlCol="0" anchor="t">
            <a:spAutoFit/>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lang="en-US" altLang="zh-CN" sz="2800" b="1" noProof="0" dirty="0">
                <a:ln>
                  <a:noFill/>
                </a:ln>
                <a:solidFill>
                  <a:srgbClr val="FF0000"/>
                </a:solidFill>
                <a:effectLst/>
                <a:uLnTx/>
                <a:uFillTx/>
                <a:latin typeface="黑体" panose="02010609060101010101" pitchFamily="2" charset="-122"/>
                <a:ea typeface="黑体" panose="02010609060101010101" pitchFamily="2" charset="-122"/>
                <a:sym typeface="+mn-ea"/>
              </a:rPr>
              <a:t>1.</a:t>
            </a:r>
            <a:r>
              <a:rPr lang="zh-CN" altLang="en-US" sz="2800" b="1" noProof="0" dirty="0">
                <a:ln>
                  <a:noFill/>
                </a:ln>
                <a:solidFill>
                  <a:srgbClr val="FF0000"/>
                </a:solidFill>
                <a:effectLst/>
                <a:uLnTx/>
                <a:uFillTx/>
                <a:latin typeface="黑体" panose="02010609060101010101" pitchFamily="2" charset="-122"/>
                <a:ea typeface="黑体" panose="02010609060101010101" pitchFamily="2" charset="-122"/>
                <a:sym typeface="+mn-ea"/>
              </a:rPr>
              <a:t>国民经济协调发展。</a:t>
            </a:r>
            <a:endParaRPr lang="zh-CN" altLang="en-US" sz="2800" b="1" noProof="0" dirty="0">
              <a:ln>
                <a:noFill/>
              </a:ln>
              <a:solidFill>
                <a:srgbClr val="FF0000"/>
              </a:solidFill>
              <a:effectLst/>
              <a:uLnTx/>
              <a:uFillTx/>
              <a:latin typeface="黑体" panose="02010609060101010101" pitchFamily="2" charset="-122"/>
              <a:ea typeface="黑体" panose="02010609060101010101" pitchFamily="2" charset="-122"/>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additive="base">
                                        <p:cTn id="12" dur="500" fill="hold"/>
                                        <p:tgtEl>
                                          <p:spTgt spid="16"/>
                                        </p:tgtEl>
                                        <p:attrNameLst>
                                          <p:attrName>ppt_x</p:attrName>
                                        </p:attrNameLst>
                                      </p:cBhvr>
                                      <p:tavLst>
                                        <p:tav tm="0">
                                          <p:val>
                                            <p:strVal val="#ppt_x"/>
                                          </p:val>
                                        </p:tav>
                                        <p:tav tm="100000">
                                          <p:val>
                                            <p:strVal val="#ppt_x"/>
                                          </p:val>
                                        </p:tav>
                                      </p:tavLst>
                                    </p:anim>
                                    <p:anim calcmode="lin" valueType="num">
                                      <p:cBhvr additive="base">
                                        <p:cTn id="13"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linds(horizontal)">
                                      <p:cBhvr>
                                        <p:cTn id="18" dur="500"/>
                                        <p:tgtEl>
                                          <p:spTgt spid="8"/>
                                        </p:tgtEl>
                                      </p:cBhvr>
                                    </p:animEffect>
                                  </p:childTnLst>
                                </p:cTn>
                              </p:par>
                            </p:childTnLst>
                          </p:cTn>
                        </p:par>
                        <p:par>
                          <p:cTn id="19" fill="hold">
                            <p:stCondLst>
                              <p:cond delay="500"/>
                            </p:stCondLst>
                            <p:childTnLst>
                              <p:par>
                                <p:cTn id="20" presetID="3" presetClass="entr" presetSubtype="10" fill="hold" grpId="0" nodeType="after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blinds(horizontal)">
                                      <p:cBhvr>
                                        <p:cTn id="22" dur="500"/>
                                        <p:tgtEl>
                                          <p:spTgt spid="3"/>
                                        </p:tgtEl>
                                      </p:cBhvr>
                                    </p:animEffect>
                                  </p:childTnLst>
                                </p:cTn>
                              </p:par>
                            </p:childTnLst>
                          </p:cTn>
                        </p:par>
                        <p:par>
                          <p:cTn id="23" fill="hold">
                            <p:stCondLst>
                              <p:cond delay="1000"/>
                            </p:stCondLst>
                            <p:childTnLst>
                              <p:par>
                                <p:cTn id="24" presetID="3" presetClass="entr" presetSubtype="10" fill="hold" grpId="0" nodeType="afterEffect">
                                  <p:stCondLst>
                                    <p:cond delay="0"/>
                                  </p:stCondLst>
                                  <p:childTnLst>
                                    <p:set>
                                      <p:cBhvr>
                                        <p:cTn id="25" dur="1" fill="hold">
                                          <p:stCondLst>
                                            <p:cond delay="0"/>
                                          </p:stCondLst>
                                        </p:cTn>
                                        <p:tgtEl>
                                          <p:spTgt spid="2"/>
                                        </p:tgtEl>
                                        <p:attrNameLst>
                                          <p:attrName>style.visibility</p:attrName>
                                        </p:attrNameLst>
                                      </p:cBhvr>
                                      <p:to>
                                        <p:strVal val="visible"/>
                                      </p:to>
                                    </p:set>
                                    <p:animEffect transition="in" filter="blinds(horizontal)">
                                      <p:cBhvr>
                                        <p:cTn id="26" dur="500"/>
                                        <p:tgtEl>
                                          <p:spTgt spid="2"/>
                                        </p:tgtEl>
                                      </p:cBhvr>
                                    </p:animEffect>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500" fill="hold"/>
                                        <p:tgtEl>
                                          <p:spTgt spid="7"/>
                                        </p:tgtEl>
                                        <p:attrNameLst>
                                          <p:attrName>ppt_x</p:attrName>
                                        </p:attrNameLst>
                                      </p:cBhvr>
                                      <p:tavLst>
                                        <p:tav tm="0">
                                          <p:val>
                                            <p:strVal val="#ppt_x"/>
                                          </p:val>
                                        </p:tav>
                                        <p:tav tm="100000">
                                          <p:val>
                                            <p:strVal val="#ppt_x"/>
                                          </p:val>
                                        </p:tav>
                                      </p:tavLst>
                                    </p:anim>
                                    <p:anim calcmode="lin" valueType="num">
                                      <p:cBhvr additive="base">
                                        <p:cTn id="32" dur="500" fill="hold"/>
                                        <p:tgtEl>
                                          <p:spTgt spid="7"/>
                                        </p:tgtEl>
                                        <p:attrNameLst>
                                          <p:attrName>ppt_y</p:attrName>
                                        </p:attrNameLst>
                                      </p:cBhvr>
                                      <p:tavLst>
                                        <p:tav tm="0">
                                          <p:val>
                                            <p:strVal val="1+#ppt_h/2"/>
                                          </p:val>
                                        </p:tav>
                                        <p:tav tm="100000">
                                          <p:val>
                                            <p:strVal val="#ppt_y"/>
                                          </p:val>
                                        </p:tav>
                                      </p:tavLst>
                                    </p:anim>
                                  </p:childTnLst>
                                </p:cTn>
                              </p:par>
                            </p:childTnLst>
                          </p:cTn>
                        </p:par>
                        <p:par>
                          <p:cTn id="33" fill="hold">
                            <p:stCondLst>
                              <p:cond delay="500"/>
                            </p:stCondLst>
                            <p:childTnLst>
                              <p:par>
                                <p:cTn id="34" presetID="2" presetClass="entr" presetSubtype="4" fill="hold" nodeType="afterEffect">
                                  <p:stCondLst>
                                    <p:cond delay="0"/>
                                  </p:stCondLst>
                                  <p:childTnLst>
                                    <p:set>
                                      <p:cBhvr>
                                        <p:cTn id="35" dur="1" fill="hold">
                                          <p:stCondLst>
                                            <p:cond delay="0"/>
                                          </p:stCondLst>
                                        </p:cTn>
                                        <p:tgtEl>
                                          <p:spTgt spid="5"/>
                                        </p:tgtEl>
                                        <p:attrNameLst>
                                          <p:attrName>style.visibility</p:attrName>
                                        </p:attrNameLst>
                                      </p:cBhvr>
                                      <p:to>
                                        <p:strVal val="visible"/>
                                      </p:to>
                                    </p:set>
                                    <p:anim calcmode="lin" valueType="num">
                                      <p:cBhvr additive="base">
                                        <p:cTn id="36" dur="500" fill="hold"/>
                                        <p:tgtEl>
                                          <p:spTgt spid="5"/>
                                        </p:tgtEl>
                                        <p:attrNameLst>
                                          <p:attrName>ppt_x</p:attrName>
                                        </p:attrNameLst>
                                      </p:cBhvr>
                                      <p:tavLst>
                                        <p:tav tm="0">
                                          <p:val>
                                            <p:strVal val="#ppt_x"/>
                                          </p:val>
                                        </p:tav>
                                        <p:tav tm="100000">
                                          <p:val>
                                            <p:strVal val="#ppt_x"/>
                                          </p:val>
                                        </p:tav>
                                      </p:tavLst>
                                    </p:anim>
                                    <p:anim calcmode="lin" valueType="num">
                                      <p:cBhvr additive="base">
                                        <p:cTn id="37"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500" fill="hold"/>
                                        <p:tgtEl>
                                          <p:spTgt spid="10"/>
                                        </p:tgtEl>
                                        <p:attrNameLst>
                                          <p:attrName>ppt_x</p:attrName>
                                        </p:attrNameLst>
                                      </p:cBhvr>
                                      <p:tavLst>
                                        <p:tav tm="0">
                                          <p:val>
                                            <p:strVal val="#ppt_x"/>
                                          </p:val>
                                        </p:tav>
                                        <p:tav tm="100000">
                                          <p:val>
                                            <p:strVal val="#ppt_x"/>
                                          </p:val>
                                        </p:tav>
                                      </p:tavLst>
                                    </p:anim>
                                    <p:anim calcmode="lin" valueType="num">
                                      <p:cBhvr additive="base">
                                        <p:cTn id="43"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grpId="0" nodeType="clickEffect">
                                  <p:stCondLst>
                                    <p:cond delay="0"/>
                                  </p:stCondLst>
                                  <p:childTnLst>
                                    <p:set>
                                      <p:cBhvr>
                                        <p:cTn id="47" dur="1" fill="hold">
                                          <p:stCondLst>
                                            <p:cond delay="0"/>
                                          </p:stCondLst>
                                        </p:cTn>
                                        <p:tgtEl>
                                          <p:spTgt spid="9"/>
                                        </p:tgtEl>
                                        <p:attrNameLst>
                                          <p:attrName>style.visibility</p:attrName>
                                        </p:attrNameLst>
                                      </p:cBhvr>
                                      <p:to>
                                        <p:strVal val="visible"/>
                                      </p:to>
                                    </p:set>
                                    <p:anim calcmode="lin" valueType="num">
                                      <p:cBhvr additive="base">
                                        <p:cTn id="48" dur="500" fill="hold"/>
                                        <p:tgtEl>
                                          <p:spTgt spid="9"/>
                                        </p:tgtEl>
                                        <p:attrNameLst>
                                          <p:attrName>ppt_x</p:attrName>
                                        </p:attrNameLst>
                                      </p:cBhvr>
                                      <p:tavLst>
                                        <p:tav tm="0">
                                          <p:val>
                                            <p:strVal val="#ppt_x"/>
                                          </p:val>
                                        </p:tav>
                                        <p:tav tm="100000">
                                          <p:val>
                                            <p:strVal val="#ppt_x"/>
                                          </p:val>
                                        </p:tav>
                                      </p:tavLst>
                                    </p:anim>
                                    <p:anim calcmode="lin" valueType="num">
                                      <p:cBhvr additive="base">
                                        <p:cTn id="4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2" presetClass="entr" presetSubtype="4" fill="hold" grpId="0" nodeType="click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additive="base">
                                        <p:cTn id="54" dur="500" fill="hold"/>
                                        <p:tgtEl>
                                          <p:spTgt spid="11"/>
                                        </p:tgtEl>
                                        <p:attrNameLst>
                                          <p:attrName>ppt_x</p:attrName>
                                        </p:attrNameLst>
                                      </p:cBhvr>
                                      <p:tavLst>
                                        <p:tav tm="0">
                                          <p:val>
                                            <p:strVal val="#ppt_x"/>
                                          </p:val>
                                        </p:tav>
                                        <p:tav tm="100000">
                                          <p:val>
                                            <p:strVal val="#ppt_x"/>
                                          </p:val>
                                        </p:tav>
                                      </p:tavLst>
                                    </p:anim>
                                    <p:anim calcmode="lin" valueType="num">
                                      <p:cBhvr additive="base">
                                        <p:cTn id="55"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3" presetClass="entr" presetSubtype="10" fill="hold" grpId="0" nodeType="clickEffect">
                                  <p:stCondLst>
                                    <p:cond delay="0"/>
                                  </p:stCondLst>
                                  <p:childTnLst>
                                    <p:set>
                                      <p:cBhvr>
                                        <p:cTn id="59" dur="500" fill="hold">
                                          <p:stCondLst>
                                            <p:cond delay="0"/>
                                          </p:stCondLst>
                                        </p:cTn>
                                        <p:tgtEl>
                                          <p:spTgt spid="15"/>
                                        </p:tgtEl>
                                        <p:attrNameLst>
                                          <p:attrName>style.visibility</p:attrName>
                                        </p:attrNameLst>
                                      </p:cBhvr>
                                      <p:to>
                                        <p:strVal val="visible"/>
                                      </p:to>
                                    </p:set>
                                    <p:animEffect transition="in" filter="blinds(horizontal)">
                                      <p:cBhvr>
                                        <p:cTn id="60" dur="500"/>
                                        <p:tgtEl>
                                          <p:spTgt spid="15"/>
                                        </p:tgtEl>
                                      </p:cBhvr>
                                    </p:animEffect>
                                  </p:childTnLst>
                                </p:cTn>
                              </p:par>
                            </p:childTnLst>
                          </p:cTn>
                        </p:par>
                      </p:childTnLst>
                    </p:cTn>
                  </p:par>
                  <p:par>
                    <p:cTn id="61" fill="hold">
                      <p:stCondLst>
                        <p:cond delay="indefinite"/>
                      </p:stCondLst>
                      <p:childTnLst>
                        <p:par>
                          <p:cTn id="62" fill="hold">
                            <p:stCondLst>
                              <p:cond delay="0"/>
                            </p:stCondLst>
                            <p:childTnLst>
                              <p:par>
                                <p:cTn id="63" presetID="3" presetClass="entr" presetSubtype="10" fill="hold" grpId="0" nodeType="clickEffect">
                                  <p:stCondLst>
                                    <p:cond delay="0"/>
                                  </p:stCondLst>
                                  <p:childTnLst>
                                    <p:set>
                                      <p:cBhvr>
                                        <p:cTn id="64" dur="1" fill="hold">
                                          <p:stCondLst>
                                            <p:cond delay="0"/>
                                          </p:stCondLst>
                                        </p:cTn>
                                        <p:tgtEl>
                                          <p:spTgt spid="12"/>
                                        </p:tgtEl>
                                        <p:attrNameLst>
                                          <p:attrName>style.visibility</p:attrName>
                                        </p:attrNameLst>
                                      </p:cBhvr>
                                      <p:to>
                                        <p:strVal val="visible"/>
                                      </p:to>
                                    </p:set>
                                    <p:animEffect transition="in" filter="blinds(horizontal)">
                                      <p:cBhvr>
                                        <p:cTn id="65" dur="500"/>
                                        <p:tgtEl>
                                          <p:spTgt spid="12"/>
                                        </p:tgtEl>
                                      </p:cBhvr>
                                    </p:animEffect>
                                  </p:childTnLst>
                                </p:cTn>
                              </p:par>
                            </p:childTnLst>
                          </p:cTn>
                        </p:par>
                      </p:childTnLst>
                    </p:cTn>
                  </p:par>
                  <p:par>
                    <p:cTn id="66" fill="hold">
                      <p:stCondLst>
                        <p:cond delay="indefinite"/>
                      </p:stCondLst>
                      <p:childTnLst>
                        <p:par>
                          <p:cTn id="67" fill="hold">
                            <p:stCondLst>
                              <p:cond delay="0"/>
                            </p:stCondLst>
                            <p:childTnLst>
                              <p:par>
                                <p:cTn id="68" presetID="3" presetClass="entr" presetSubtype="10" fill="hold" grpId="0" nodeType="clickEffect">
                                  <p:stCondLst>
                                    <p:cond delay="0"/>
                                  </p:stCondLst>
                                  <p:childTnLst>
                                    <p:set>
                                      <p:cBhvr>
                                        <p:cTn id="69" dur="1" fill="hold">
                                          <p:stCondLst>
                                            <p:cond delay="0"/>
                                          </p:stCondLst>
                                        </p:cTn>
                                        <p:tgtEl>
                                          <p:spTgt spid="13"/>
                                        </p:tgtEl>
                                        <p:attrNameLst>
                                          <p:attrName>style.visibility</p:attrName>
                                        </p:attrNameLst>
                                      </p:cBhvr>
                                      <p:to>
                                        <p:strVal val="visible"/>
                                      </p:to>
                                    </p:set>
                                    <p:animEffect transition="in" filter="blinds(horizontal)">
                                      <p:cBhvr>
                                        <p:cTn id="70" dur="500"/>
                                        <p:tgtEl>
                                          <p:spTgt spid="13"/>
                                        </p:tgtEl>
                                      </p:cBhvr>
                                    </p:animEffect>
                                  </p:childTnLst>
                                </p:cTn>
                              </p:par>
                            </p:childTnLst>
                          </p:cTn>
                        </p:par>
                      </p:childTnLst>
                    </p:cTn>
                  </p:par>
                  <p:par>
                    <p:cTn id="71" fill="hold">
                      <p:stCondLst>
                        <p:cond delay="indefinite"/>
                      </p:stCondLst>
                      <p:childTnLst>
                        <p:par>
                          <p:cTn id="72" fill="hold">
                            <p:stCondLst>
                              <p:cond delay="0"/>
                            </p:stCondLst>
                            <p:childTnLst>
                              <p:par>
                                <p:cTn id="73" presetID="3" presetClass="entr" presetSubtype="10" fill="hold" grpId="0" nodeType="clickEffect">
                                  <p:stCondLst>
                                    <p:cond delay="0"/>
                                  </p:stCondLst>
                                  <p:childTnLst>
                                    <p:set>
                                      <p:cBhvr>
                                        <p:cTn id="74" dur="1" fill="hold">
                                          <p:stCondLst>
                                            <p:cond delay="0"/>
                                          </p:stCondLst>
                                        </p:cTn>
                                        <p:tgtEl>
                                          <p:spTgt spid="14"/>
                                        </p:tgtEl>
                                        <p:attrNameLst>
                                          <p:attrName>style.visibility</p:attrName>
                                        </p:attrNameLst>
                                      </p:cBhvr>
                                      <p:to>
                                        <p:strVal val="visible"/>
                                      </p:to>
                                    </p:set>
                                    <p:animEffect transition="in" filter="blinds(horizontal)">
                                      <p:cBhvr>
                                        <p:cTn id="7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bldLvl="0" animBg="1"/>
      <p:bldP spid="8" grpId="0" bldLvl="0" animBg="1"/>
      <p:bldP spid="2" grpId="0" bldLvl="0" animBg="1"/>
      <p:bldP spid="9" grpId="0" bldLvl="0" animBg="1"/>
      <p:bldP spid="10" grpId="0" bldLvl="0" animBg="1"/>
      <p:bldP spid="11" grpId="0" bldLvl="0" animBg="1"/>
      <p:bldP spid="3" grpId="0" animBg="1"/>
      <p:bldP spid="12" grpId="0"/>
      <p:bldP spid="13" grpId="0"/>
      <p:bldP spid="14" grpId="0"/>
      <p:bldP spid="1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4577" name="Picture 6" descr="0833"/>
          <p:cNvPicPr>
            <a:picLocks noChangeAspect="1"/>
          </p:cNvPicPr>
          <p:nvPr/>
        </p:nvPicPr>
        <p:blipFill>
          <a:blip r:embed="rId1"/>
          <a:stretch>
            <a:fillRect/>
          </a:stretch>
        </p:blipFill>
        <p:spPr>
          <a:xfrm>
            <a:off x="2857600" y="1785"/>
            <a:ext cx="2446651" cy="1412140"/>
          </a:xfrm>
          <a:prstGeom prst="rect">
            <a:avLst/>
          </a:prstGeom>
          <a:noFill/>
          <a:ln w="9525">
            <a:noFill/>
          </a:ln>
        </p:spPr>
      </p:pic>
      <p:sp>
        <p:nvSpPr>
          <p:cNvPr id="24578" name="Text Box 2"/>
          <p:cNvSpPr txBox="1"/>
          <p:nvPr/>
        </p:nvSpPr>
        <p:spPr>
          <a:xfrm>
            <a:off x="3504962" y="79533"/>
            <a:ext cx="1223325" cy="1198880"/>
          </a:xfrm>
          <a:prstGeom prst="rect">
            <a:avLst/>
          </a:prstGeom>
          <a:noFill/>
          <a:ln w="9525">
            <a:noFill/>
          </a:ln>
        </p:spPr>
        <p:txBody>
          <a:bodyPr anchor="t">
            <a:spAutoFit/>
          </a:bodyPr>
          <a:p>
            <a:pPr>
              <a:spcBef>
                <a:spcPct val="50000"/>
              </a:spcBef>
            </a:pPr>
            <a:r>
              <a:rPr lang="zh-CN" altLang="en-US" sz="3600" b="1" dirty="0">
                <a:solidFill>
                  <a:srgbClr val="FF0000"/>
                </a:solidFill>
                <a:latin typeface="Times New Roman" panose="02020603050405020304" pitchFamily="18" charset="0"/>
                <a:ea typeface="宋体" panose="02010600030101010101" pitchFamily="2" charset="-122"/>
              </a:rPr>
              <a:t>历史启迪</a:t>
            </a:r>
            <a:endParaRPr lang="en-US" altLang="zh-CN" sz="3600" b="1">
              <a:solidFill>
                <a:srgbClr val="FF0000"/>
              </a:solidFill>
              <a:latin typeface="Times New Roman" panose="02020603050405020304" pitchFamily="18" charset="0"/>
              <a:ea typeface="宋体" panose="02010600030101010101" pitchFamily="2" charset="-122"/>
            </a:endParaRPr>
          </a:p>
        </p:txBody>
      </p:sp>
      <p:sp>
        <p:nvSpPr>
          <p:cNvPr id="24579" name="Text Box 1026"/>
          <p:cNvSpPr txBox="1"/>
          <p:nvPr/>
        </p:nvSpPr>
        <p:spPr>
          <a:xfrm>
            <a:off x="1921462" y="1413925"/>
            <a:ext cx="8204689" cy="1076325"/>
          </a:xfrm>
          <a:prstGeom prst="rect">
            <a:avLst/>
          </a:prstGeom>
          <a:solidFill>
            <a:srgbClr val="993366"/>
          </a:solidFill>
          <a:ln w="9525">
            <a:noFill/>
          </a:ln>
        </p:spPr>
        <p:txBody>
          <a:bodyPr anchor="t">
            <a:spAutoFit/>
          </a:bodyPr>
          <a:p>
            <a:pPr>
              <a:spcBef>
                <a:spcPct val="0"/>
              </a:spcBef>
            </a:pPr>
            <a:r>
              <a:rPr lang="zh-CN" altLang="en-US" sz="3200" b="1" dirty="0">
                <a:solidFill>
                  <a:schemeClr val="bg1"/>
                </a:solidFill>
                <a:latin typeface="Arial" panose="020B0604020202020204" pitchFamily="34" charset="0"/>
                <a:ea typeface="宋体" panose="02010600030101010101" pitchFamily="2" charset="-122"/>
              </a:rPr>
              <a:t>东欧剧变和苏联解体对我国社会主义建设有何启示？</a:t>
            </a:r>
            <a:endParaRPr lang="zh-CN" altLang="en-US" sz="3200" b="1" dirty="0">
              <a:solidFill>
                <a:schemeClr val="bg1"/>
              </a:solidFill>
              <a:latin typeface="Arial" panose="020B0604020202020204" pitchFamily="34" charset="0"/>
              <a:ea typeface="宋体" panose="02010600030101010101" pitchFamily="2" charset="-122"/>
            </a:endParaRPr>
          </a:p>
        </p:txBody>
      </p:sp>
      <p:sp>
        <p:nvSpPr>
          <p:cNvPr id="79879" name="Text Box 15"/>
          <p:cNvSpPr txBox="1"/>
          <p:nvPr/>
        </p:nvSpPr>
        <p:spPr>
          <a:xfrm>
            <a:off x="1921462" y="2061287"/>
            <a:ext cx="8276090" cy="2461260"/>
          </a:xfrm>
          <a:prstGeom prst="rect">
            <a:avLst/>
          </a:prstGeom>
          <a:solidFill>
            <a:schemeClr val="bg1"/>
          </a:solidFill>
          <a:ln w="76200" cap="flat" cmpd="sng">
            <a:solidFill>
              <a:srgbClr val="FF0000"/>
            </a:solidFill>
            <a:prstDash val="solid"/>
            <a:miter/>
            <a:headEnd type="none" w="med" len="med"/>
            <a:tailEnd type="none" w="med" len="med"/>
          </a:ln>
        </p:spPr>
        <p:txBody>
          <a:bodyPr anchor="t">
            <a:spAutoFit/>
          </a:bodyPr>
          <a:p>
            <a:pPr>
              <a:spcBef>
                <a:spcPct val="50000"/>
              </a:spcBef>
            </a:pPr>
            <a:r>
              <a:rPr lang="en-US" altLang="zh-CN" sz="2800" b="1">
                <a:latin typeface="华文楷体" panose="02010600040101010101" pitchFamily="2" charset="-122"/>
                <a:ea typeface="华文楷体" panose="02010600040101010101" pitchFamily="2" charset="-122"/>
              </a:rPr>
              <a:t>1</a:t>
            </a:r>
            <a:r>
              <a:rPr lang="zh-CN" altLang="en-US" sz="2800" b="1" dirty="0">
                <a:latin typeface="华文楷体" panose="02010600040101010101" pitchFamily="2" charset="-122"/>
                <a:ea typeface="华文楷体" panose="02010600040101010101" pitchFamily="2" charset="-122"/>
              </a:rPr>
              <a:t>、</a:t>
            </a:r>
            <a:r>
              <a:rPr lang="zh-CN" altLang="en-US" sz="2800" b="1" dirty="0">
                <a:solidFill>
                  <a:srgbClr val="0000FF"/>
                </a:solidFill>
                <a:latin typeface="华文楷体" panose="02010600040101010101" pitchFamily="2" charset="-122"/>
                <a:ea typeface="华文楷体" panose="02010600040101010101" pitchFamily="2" charset="-122"/>
              </a:rPr>
              <a:t>社会主义必须与本国实际相结合。</a:t>
            </a:r>
            <a:endParaRPr lang="zh-CN" altLang="en-US" sz="2800" b="1" dirty="0">
              <a:solidFill>
                <a:srgbClr val="0000FF"/>
              </a:solidFill>
              <a:latin typeface="华文楷体" panose="02010600040101010101" pitchFamily="2" charset="-122"/>
              <a:ea typeface="华文楷体" panose="02010600040101010101" pitchFamily="2" charset="-122"/>
            </a:endParaRPr>
          </a:p>
          <a:p>
            <a:pPr>
              <a:spcBef>
                <a:spcPct val="50000"/>
              </a:spcBef>
            </a:pPr>
            <a:r>
              <a:rPr lang="en-US" altLang="zh-CN" sz="2800" b="1">
                <a:solidFill>
                  <a:srgbClr val="0000FF"/>
                </a:solidFill>
                <a:latin typeface="华文楷体" panose="02010600040101010101" pitchFamily="2" charset="-122"/>
                <a:ea typeface="华文楷体" panose="02010600040101010101" pitchFamily="2" charset="-122"/>
              </a:rPr>
              <a:t>2</a:t>
            </a:r>
            <a:r>
              <a:rPr lang="zh-CN" altLang="en-US" sz="2800" b="1" dirty="0">
                <a:solidFill>
                  <a:srgbClr val="0000FF"/>
                </a:solidFill>
                <a:latin typeface="华文楷体" panose="02010600040101010101" pitchFamily="2" charset="-122"/>
                <a:ea typeface="华文楷体" panose="02010600040101010101" pitchFamily="2" charset="-122"/>
              </a:rPr>
              <a:t>、坚持以经济建设为中心，提高人民生活水平；</a:t>
            </a:r>
            <a:endParaRPr lang="zh-CN" altLang="en-US" sz="2800" b="1" dirty="0">
              <a:solidFill>
                <a:srgbClr val="0000FF"/>
              </a:solidFill>
              <a:latin typeface="华文楷体" panose="02010600040101010101" pitchFamily="2" charset="-122"/>
              <a:ea typeface="华文楷体" panose="02010600040101010101" pitchFamily="2" charset="-122"/>
            </a:endParaRPr>
          </a:p>
          <a:p>
            <a:pPr>
              <a:spcBef>
                <a:spcPct val="50000"/>
              </a:spcBef>
            </a:pPr>
            <a:r>
              <a:rPr lang="en-US" altLang="zh-CN" sz="2800" b="1">
                <a:solidFill>
                  <a:srgbClr val="0000FF"/>
                </a:solidFill>
                <a:latin typeface="华文楷体" panose="02010600040101010101" pitchFamily="2" charset="-122"/>
                <a:ea typeface="华文楷体" panose="02010600040101010101" pitchFamily="2" charset="-122"/>
              </a:rPr>
              <a:t>3</a:t>
            </a:r>
            <a:r>
              <a:rPr lang="zh-CN" altLang="en-US" sz="2800" b="1" dirty="0">
                <a:solidFill>
                  <a:srgbClr val="0000FF"/>
                </a:solidFill>
                <a:latin typeface="华文楷体" panose="02010600040101010101" pitchFamily="2" charset="-122"/>
                <a:ea typeface="华文楷体" panose="02010600040101010101" pitchFamily="2" charset="-122"/>
              </a:rPr>
              <a:t>、国民经济协调发展；</a:t>
            </a:r>
            <a:endParaRPr lang="zh-CN" altLang="en-US" sz="2800" b="1" dirty="0">
              <a:solidFill>
                <a:srgbClr val="0000FF"/>
              </a:solidFill>
              <a:latin typeface="华文楷体" panose="02010600040101010101" pitchFamily="2" charset="-122"/>
              <a:ea typeface="华文楷体" panose="02010600040101010101" pitchFamily="2" charset="-122"/>
            </a:endParaRPr>
          </a:p>
          <a:p>
            <a:pPr>
              <a:spcBef>
                <a:spcPct val="50000"/>
              </a:spcBef>
            </a:pPr>
            <a:r>
              <a:rPr lang="en-US" altLang="zh-CN" sz="2800" b="1">
                <a:solidFill>
                  <a:srgbClr val="0000FF"/>
                </a:solidFill>
                <a:latin typeface="华文楷体" panose="02010600040101010101" pitchFamily="2" charset="-122"/>
                <a:ea typeface="华文楷体" panose="02010600040101010101" pitchFamily="2" charset="-122"/>
              </a:rPr>
              <a:t>4</a:t>
            </a:r>
            <a:r>
              <a:rPr lang="zh-CN" altLang="en-US" sz="2800" b="1" dirty="0">
                <a:solidFill>
                  <a:srgbClr val="0000FF"/>
                </a:solidFill>
                <a:latin typeface="华文楷体" panose="02010600040101010101" pitchFamily="2" charset="-122"/>
                <a:ea typeface="华文楷体" panose="02010600040101010101" pitchFamily="2" charset="-122"/>
              </a:rPr>
              <a:t>、抵制西方大国和平演变企图</a:t>
            </a:r>
            <a:endParaRPr lang="zh-CN" altLang="en-US" sz="2800" b="1" dirty="0">
              <a:solidFill>
                <a:srgbClr val="0000FF"/>
              </a:solidFill>
              <a:latin typeface="华文楷体" panose="02010600040101010101" pitchFamily="2" charset="-122"/>
              <a:ea typeface="华文楷体" panose="02010600040101010101" pitchFamily="2" charset="-122"/>
            </a:endParaRPr>
          </a:p>
        </p:txBody>
      </p:sp>
      <p:sp>
        <p:nvSpPr>
          <p:cNvPr id="79880" name="Text Box 1026"/>
          <p:cNvSpPr txBox="1"/>
          <p:nvPr/>
        </p:nvSpPr>
        <p:spPr>
          <a:xfrm>
            <a:off x="1850061" y="4593618"/>
            <a:ext cx="8204690" cy="1076325"/>
          </a:xfrm>
          <a:prstGeom prst="rect">
            <a:avLst/>
          </a:prstGeom>
          <a:solidFill>
            <a:srgbClr val="993366"/>
          </a:solidFill>
          <a:ln w="9525">
            <a:noFill/>
          </a:ln>
        </p:spPr>
        <p:txBody>
          <a:bodyPr anchor="t">
            <a:spAutoFit/>
          </a:bodyPr>
          <a:p>
            <a:pPr>
              <a:spcBef>
                <a:spcPct val="0"/>
              </a:spcBef>
            </a:pPr>
            <a:r>
              <a:rPr lang="zh-CN" altLang="en-US" sz="3200" b="1" dirty="0">
                <a:solidFill>
                  <a:schemeClr val="bg1"/>
                </a:solidFill>
                <a:latin typeface="Arial" panose="020B0604020202020204" pitchFamily="34" charset="0"/>
                <a:ea typeface="宋体" panose="02010600030101010101" pitchFamily="2" charset="-122"/>
              </a:rPr>
              <a:t>列举近现代史上，改变苏联（俄国）社会性质的改革。</a:t>
            </a:r>
            <a:endParaRPr lang="zh-CN" altLang="en-US" sz="3200" b="1" dirty="0">
              <a:solidFill>
                <a:schemeClr val="bg1"/>
              </a:solidFill>
              <a:latin typeface="Arial" panose="020B0604020202020204" pitchFamily="34" charset="0"/>
              <a:ea typeface="宋体" panose="02010600030101010101" pitchFamily="2" charset="-122"/>
            </a:endParaRPr>
          </a:p>
        </p:txBody>
      </p:sp>
      <p:sp>
        <p:nvSpPr>
          <p:cNvPr id="79881" name="Text Box 15"/>
          <p:cNvSpPr txBox="1"/>
          <p:nvPr/>
        </p:nvSpPr>
        <p:spPr>
          <a:xfrm>
            <a:off x="2857600" y="5659863"/>
            <a:ext cx="7052764" cy="521970"/>
          </a:xfrm>
          <a:prstGeom prst="rect">
            <a:avLst/>
          </a:prstGeom>
          <a:solidFill>
            <a:srgbClr val="FFFF00"/>
          </a:solidFill>
          <a:ln w="76200" cap="flat" cmpd="sng">
            <a:solidFill>
              <a:srgbClr val="FF0000"/>
            </a:solidFill>
            <a:prstDash val="solid"/>
            <a:miter/>
            <a:headEnd type="none" w="med" len="med"/>
            <a:tailEnd type="none" w="med" len="med"/>
          </a:ln>
        </p:spPr>
        <p:txBody>
          <a:bodyPr anchor="t">
            <a:spAutoFit/>
          </a:bodyPr>
          <a:p>
            <a:pPr>
              <a:spcBef>
                <a:spcPct val="50000"/>
              </a:spcBef>
            </a:pPr>
            <a:r>
              <a:rPr lang="en-US" altLang="zh-CN" sz="2800" b="1">
                <a:latin typeface="华文楷体" panose="02010600040101010101" pitchFamily="2" charset="-122"/>
                <a:ea typeface="华文楷体" panose="02010600040101010101" pitchFamily="2" charset="-122"/>
              </a:rPr>
              <a:t>1861</a:t>
            </a:r>
            <a:r>
              <a:rPr lang="zh-CN" altLang="en-US" sz="2800" b="1" dirty="0">
                <a:latin typeface="华文楷体" panose="02010600040101010101" pitchFamily="2" charset="-122"/>
                <a:ea typeface="华文楷体" panose="02010600040101010101" pitchFamily="2" charset="-122"/>
              </a:rPr>
              <a:t>年改革；俄国十月革命；苏联解体。</a:t>
            </a:r>
            <a:endParaRPr lang="zh-CN" altLang="en-US" sz="2800" b="1" dirty="0">
              <a:latin typeface="华文楷体" panose="02010600040101010101" pitchFamily="2" charset="-122"/>
              <a:ea typeface="华文楷体" panose="02010600040101010101" pitchFamily="2" charset="-122"/>
            </a:endParaRPr>
          </a:p>
        </p:txBody>
      </p:sp>
      <p:sp>
        <p:nvSpPr>
          <p:cNvPr id="4" name="笑脸 3">
            <a:hlinkClick r:id="rId2" action="ppaction://hlinksldjump"/>
          </p:cNvPr>
          <p:cNvSpPr/>
          <p:nvPr/>
        </p:nvSpPr>
        <p:spPr>
          <a:xfrm>
            <a:off x="10953750" y="5840730"/>
            <a:ext cx="962660" cy="864235"/>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79879"/>
                                        </p:tgtEl>
                                        <p:attrNameLst>
                                          <p:attrName>style.visibility</p:attrName>
                                        </p:attrNameLst>
                                      </p:cBhvr>
                                      <p:to>
                                        <p:strVal val="visible"/>
                                      </p:to>
                                    </p:set>
                                    <p:animEffect transition="in" filter="dissolve">
                                      <p:cBhvr>
                                        <p:cTn id="7" dur="500"/>
                                        <p:tgtEl>
                                          <p:spTgt spid="79879"/>
                                        </p:tgtEl>
                                      </p:cBhvr>
                                    </p:animEffect>
                                  </p:childTnLst>
                                </p:cTn>
                              </p:par>
                            </p:childTnLst>
                          </p:cTn>
                        </p:par>
                      </p:childTnLst>
                    </p:cTn>
                  </p:par>
                  <p:par>
                    <p:cTn id="8" fill="hold">
                      <p:stCondLst>
                        <p:cond delay="indefinite"/>
                      </p:stCondLst>
                      <p:childTnLst>
                        <p:par>
                          <p:cTn id="9" fill="hold">
                            <p:stCondLst>
                              <p:cond delay="0"/>
                            </p:stCondLst>
                            <p:childTnLst>
                              <p:par>
                                <p:cTn id="10" presetID="37" presetClass="entr" presetSubtype="0" fill="hold" grpId="0" nodeType="clickEffect">
                                  <p:stCondLst>
                                    <p:cond delay="0"/>
                                  </p:stCondLst>
                                  <p:childTnLst>
                                    <p:set>
                                      <p:cBhvr>
                                        <p:cTn id="11" dur="1" fill="hold">
                                          <p:stCondLst>
                                            <p:cond delay="0"/>
                                          </p:stCondLst>
                                        </p:cTn>
                                        <p:tgtEl>
                                          <p:spTgt spid="79880"/>
                                        </p:tgtEl>
                                        <p:attrNameLst>
                                          <p:attrName>style.visibility</p:attrName>
                                        </p:attrNameLst>
                                      </p:cBhvr>
                                      <p:to>
                                        <p:strVal val="visible"/>
                                      </p:to>
                                    </p:set>
                                    <p:animEffect transition="in" filter="fade">
                                      <p:cBhvr>
                                        <p:cTn id="12" dur="2000"/>
                                        <p:tgtEl>
                                          <p:spTgt spid="79880"/>
                                        </p:tgtEl>
                                      </p:cBhvr>
                                    </p:animEffect>
                                    <p:anim calcmode="lin" valueType="num">
                                      <p:cBhvr>
                                        <p:cTn id="13" dur="2000" fill="hold"/>
                                        <p:tgtEl>
                                          <p:spTgt spid="79880"/>
                                        </p:tgtEl>
                                        <p:attrNameLst>
                                          <p:attrName>ppt_x</p:attrName>
                                        </p:attrNameLst>
                                      </p:cBhvr>
                                      <p:tavLst>
                                        <p:tav tm="0">
                                          <p:val>
                                            <p:strVal val="#ppt_x"/>
                                          </p:val>
                                        </p:tav>
                                        <p:tav tm="100000">
                                          <p:val>
                                            <p:strVal val="#ppt_x"/>
                                          </p:val>
                                        </p:tav>
                                      </p:tavLst>
                                    </p:anim>
                                    <p:anim calcmode="lin" valueType="num">
                                      <p:cBhvr>
                                        <p:cTn id="14" dur="1800" decel="100000" fill="hold"/>
                                        <p:tgtEl>
                                          <p:spTgt spid="79880"/>
                                        </p:tgtEl>
                                        <p:attrNameLst>
                                          <p:attrName>ppt_y</p:attrName>
                                        </p:attrNameLst>
                                      </p:cBhvr>
                                      <p:tavLst>
                                        <p:tav tm="0">
                                          <p:val>
                                            <p:strVal val="#ppt_y+1"/>
                                          </p:val>
                                        </p:tav>
                                        <p:tav tm="100000">
                                          <p:val>
                                            <p:strVal val="#ppt_y-.03"/>
                                          </p:val>
                                        </p:tav>
                                      </p:tavLst>
                                    </p:anim>
                                    <p:anim calcmode="lin" valueType="num">
                                      <p:cBhvr>
                                        <p:cTn id="15" dur="200" accel="100000" fill="hold">
                                          <p:stCondLst>
                                            <p:cond delay="1800"/>
                                          </p:stCondLst>
                                        </p:cTn>
                                        <p:tgtEl>
                                          <p:spTgt spid="79880"/>
                                        </p:tgtEl>
                                        <p:attrNameLst>
                                          <p:attrName>ppt_y</p:attrName>
                                        </p:attrNameLst>
                                      </p:cBhvr>
                                      <p:tavLst>
                                        <p:tav tm="0">
                                          <p:val>
                                            <p:strVal val="#ppt_y-.03"/>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9" presetClass="entr" presetSubtype="0" fill="hold" grpId="0" nodeType="clickEffect">
                                  <p:stCondLst>
                                    <p:cond delay="0"/>
                                  </p:stCondLst>
                                  <p:childTnLst>
                                    <p:set>
                                      <p:cBhvr>
                                        <p:cTn id="19" dur="1" fill="hold">
                                          <p:stCondLst>
                                            <p:cond delay="0"/>
                                          </p:stCondLst>
                                        </p:cTn>
                                        <p:tgtEl>
                                          <p:spTgt spid="79881"/>
                                        </p:tgtEl>
                                        <p:attrNameLst>
                                          <p:attrName>style.visibility</p:attrName>
                                        </p:attrNameLst>
                                      </p:cBhvr>
                                      <p:to>
                                        <p:strVal val="visible"/>
                                      </p:to>
                                    </p:set>
                                    <p:animEffect transition="in" filter="dissolve">
                                      <p:cBhvr>
                                        <p:cTn id="20" dur="500"/>
                                        <p:tgtEl>
                                          <p:spTgt spid="798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879" grpId="0" bldLvl="0" animBg="1"/>
      <p:bldP spid="79880" grpId="0" bldLvl="0" animBg="1"/>
      <p:bldP spid="79881" grpId="0" bldLvl="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18" descr="图片4"/>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0" y="-55335"/>
            <a:ext cx="12192000" cy="6911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1" name="Text Box 6"/>
          <p:cNvSpPr txBox="1">
            <a:spLocks noChangeArrowheads="1"/>
          </p:cNvSpPr>
          <p:nvPr/>
        </p:nvSpPr>
        <p:spPr bwMode="auto">
          <a:xfrm>
            <a:off x="9347200" y="2210436"/>
            <a:ext cx="2540000" cy="607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20000"/>
              </a:lnSpc>
              <a:spcBef>
                <a:spcPct val="50000"/>
              </a:spcBef>
            </a:pPr>
            <a:r>
              <a:rPr lang="zh-CN" altLang="en-US" sz="2800" b="1">
                <a:solidFill>
                  <a:srgbClr val="FFFF00"/>
                </a:solidFill>
                <a:latin typeface="宋体" panose="02010600030101010101" pitchFamily="2" charset="-122"/>
                <a:ea typeface="宋体" panose="02010600030101010101" pitchFamily="2" charset="-122"/>
              </a:rPr>
              <a:t>苏    联</a:t>
            </a:r>
            <a:endParaRPr lang="zh-CN" altLang="en-US" sz="2800" b="1">
              <a:solidFill>
                <a:srgbClr val="FFFF00"/>
              </a:solidFill>
              <a:latin typeface="宋体" panose="02010600030101010101" pitchFamily="2" charset="-122"/>
              <a:ea typeface="宋体" panose="02010600030101010101" pitchFamily="2" charset="-122"/>
            </a:endParaRPr>
          </a:p>
        </p:txBody>
      </p:sp>
      <p:sp>
        <p:nvSpPr>
          <p:cNvPr id="7172" name="Text Box 7">
            <a:hlinkClick r:id="" action="ppaction://noaction"/>
          </p:cNvPr>
          <p:cNvSpPr txBox="1">
            <a:spLocks noChangeArrowheads="1"/>
          </p:cNvSpPr>
          <p:nvPr/>
        </p:nvSpPr>
        <p:spPr bwMode="auto">
          <a:xfrm>
            <a:off x="6705600" y="3124360"/>
            <a:ext cx="1524000" cy="607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20000"/>
              </a:lnSpc>
              <a:spcBef>
                <a:spcPct val="50000"/>
              </a:spcBef>
            </a:pPr>
            <a:r>
              <a:rPr lang="zh-CN" altLang="en-US" sz="2800" b="1">
                <a:solidFill>
                  <a:srgbClr val="FFFF00"/>
                </a:solidFill>
                <a:latin typeface="宋体" panose="02010600030101010101" pitchFamily="2" charset="-122"/>
                <a:ea typeface="宋体" panose="02010600030101010101" pitchFamily="2" charset="-122"/>
              </a:rPr>
              <a:t>波  兰 </a:t>
            </a:r>
            <a:endParaRPr lang="zh-CN" altLang="en-US" sz="2800" b="1">
              <a:solidFill>
                <a:srgbClr val="FFFF00"/>
              </a:solidFill>
              <a:latin typeface="宋体" panose="02010600030101010101" pitchFamily="2" charset="-122"/>
              <a:ea typeface="宋体" panose="02010600030101010101" pitchFamily="2" charset="-122"/>
            </a:endParaRPr>
          </a:p>
        </p:txBody>
      </p:sp>
      <p:sp>
        <p:nvSpPr>
          <p:cNvPr id="7173" name="Text Box 8">
            <a:hlinkClick r:id="rId2" action="ppaction://hlinksldjump"/>
          </p:cNvPr>
          <p:cNvSpPr txBox="1">
            <a:spLocks noChangeArrowheads="1"/>
          </p:cNvSpPr>
          <p:nvPr/>
        </p:nvSpPr>
        <p:spPr bwMode="auto">
          <a:xfrm>
            <a:off x="7924800" y="4495246"/>
            <a:ext cx="1625600" cy="607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20000"/>
              </a:lnSpc>
              <a:spcBef>
                <a:spcPct val="50000"/>
              </a:spcBef>
            </a:pPr>
            <a:r>
              <a:rPr lang="zh-CN" altLang="en-US" sz="2800" b="1">
                <a:solidFill>
                  <a:srgbClr val="FFFF00"/>
                </a:solidFill>
                <a:ea typeface="宋体" panose="02010600030101010101" pitchFamily="2" charset="-122"/>
              </a:rPr>
              <a:t>罗马尼亚</a:t>
            </a:r>
            <a:endParaRPr lang="zh-CN" altLang="en-US" sz="2800" b="1">
              <a:solidFill>
                <a:srgbClr val="FFFF00"/>
              </a:solidFill>
              <a:ea typeface="宋体" panose="02010600030101010101" pitchFamily="2" charset="-122"/>
            </a:endParaRPr>
          </a:p>
        </p:txBody>
      </p:sp>
      <p:sp>
        <p:nvSpPr>
          <p:cNvPr id="7174" name="Text Box 9">
            <a:hlinkClick r:id="rId3" action="ppaction://hlinksldjump"/>
          </p:cNvPr>
          <p:cNvSpPr txBox="1">
            <a:spLocks noChangeArrowheads="1"/>
          </p:cNvSpPr>
          <p:nvPr/>
        </p:nvSpPr>
        <p:spPr bwMode="auto">
          <a:xfrm rot="-689339">
            <a:off x="6908800" y="4186226"/>
            <a:ext cx="1320800" cy="607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20000"/>
              </a:lnSpc>
              <a:spcBef>
                <a:spcPct val="50000"/>
              </a:spcBef>
            </a:pPr>
            <a:r>
              <a:rPr lang="zh-CN" altLang="en-US" sz="2800" b="1">
                <a:solidFill>
                  <a:srgbClr val="FFFF00"/>
                </a:solidFill>
                <a:ea typeface="宋体" panose="02010600030101010101" pitchFamily="2" charset="-122"/>
              </a:rPr>
              <a:t>匈牙利</a:t>
            </a:r>
            <a:endParaRPr lang="zh-CN" altLang="en-US" sz="2800" b="1">
              <a:solidFill>
                <a:srgbClr val="FFFF00"/>
              </a:solidFill>
              <a:ea typeface="宋体" panose="02010600030101010101" pitchFamily="2" charset="-122"/>
            </a:endParaRPr>
          </a:p>
        </p:txBody>
      </p:sp>
      <p:sp>
        <p:nvSpPr>
          <p:cNvPr id="7175" name="Text Box 10">
            <a:hlinkClick r:id="" action="ppaction://noaction"/>
          </p:cNvPr>
          <p:cNvSpPr txBox="1">
            <a:spLocks noChangeArrowheads="1"/>
          </p:cNvSpPr>
          <p:nvPr/>
        </p:nvSpPr>
        <p:spPr bwMode="auto">
          <a:xfrm rot="-716136">
            <a:off x="8324850" y="4993049"/>
            <a:ext cx="1625600" cy="607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20000"/>
              </a:lnSpc>
              <a:spcBef>
                <a:spcPct val="50000"/>
              </a:spcBef>
            </a:pPr>
            <a:r>
              <a:rPr lang="zh-CN" altLang="en-US" sz="2800" b="1">
                <a:solidFill>
                  <a:srgbClr val="FFFF00"/>
                </a:solidFill>
                <a:ea typeface="宋体" panose="02010600030101010101" pitchFamily="2" charset="-122"/>
              </a:rPr>
              <a:t>保加利亚</a:t>
            </a:r>
            <a:endParaRPr lang="zh-CN" altLang="en-US" sz="2800" b="1">
              <a:solidFill>
                <a:srgbClr val="FFFF00"/>
              </a:solidFill>
              <a:ea typeface="宋体" panose="02010600030101010101" pitchFamily="2" charset="-122"/>
            </a:endParaRPr>
          </a:p>
        </p:txBody>
      </p:sp>
      <p:sp>
        <p:nvSpPr>
          <p:cNvPr id="7176" name="Text Box 11">
            <a:hlinkClick r:id="rId2" action="ppaction://hlinksldjump"/>
          </p:cNvPr>
          <p:cNvSpPr txBox="1">
            <a:spLocks noChangeArrowheads="1"/>
          </p:cNvSpPr>
          <p:nvPr/>
        </p:nvSpPr>
        <p:spPr bwMode="auto">
          <a:xfrm>
            <a:off x="5722832" y="2972038"/>
            <a:ext cx="699135" cy="8377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20000"/>
              </a:lnSpc>
              <a:spcBef>
                <a:spcPct val="50000"/>
              </a:spcBef>
            </a:pPr>
            <a:r>
              <a:rPr lang="zh-CN" altLang="en-US" sz="2800" b="1">
                <a:solidFill>
                  <a:srgbClr val="FFFF00"/>
                </a:solidFill>
                <a:ea typeface="宋体" panose="02010600030101010101" pitchFamily="2" charset="-122"/>
              </a:rPr>
              <a:t>民德</a:t>
            </a:r>
            <a:endParaRPr lang="zh-CN" altLang="en-US" sz="2800" b="1">
              <a:solidFill>
                <a:srgbClr val="FFFF00"/>
              </a:solidFill>
              <a:ea typeface="宋体" panose="02010600030101010101" pitchFamily="2" charset="-122"/>
            </a:endParaRPr>
          </a:p>
        </p:txBody>
      </p:sp>
      <p:sp>
        <p:nvSpPr>
          <p:cNvPr id="7177" name="Text Box 12">
            <a:hlinkClick r:id="rId2" action="ppaction://hlinksldjump"/>
          </p:cNvPr>
          <p:cNvSpPr txBox="1">
            <a:spLocks noChangeArrowheads="1"/>
          </p:cNvSpPr>
          <p:nvPr/>
        </p:nvSpPr>
        <p:spPr bwMode="auto">
          <a:xfrm rot="430460">
            <a:off x="6502400" y="4834306"/>
            <a:ext cx="1930400" cy="607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20000"/>
              </a:lnSpc>
              <a:spcBef>
                <a:spcPct val="50000"/>
              </a:spcBef>
            </a:pPr>
            <a:r>
              <a:rPr lang="zh-CN" altLang="en-US" sz="2800" b="1">
                <a:solidFill>
                  <a:srgbClr val="FFFF00"/>
                </a:solidFill>
                <a:latin typeface="宋体" panose="02010600030101010101" pitchFamily="2" charset="-122"/>
                <a:ea typeface="宋体" panose="02010600030101010101" pitchFamily="2" charset="-122"/>
              </a:rPr>
              <a:t>南斯拉夫 </a:t>
            </a:r>
            <a:endParaRPr lang="zh-CN" altLang="en-US" sz="2800" b="1">
              <a:solidFill>
                <a:srgbClr val="FFFF00"/>
              </a:solidFill>
              <a:latin typeface="宋体" panose="02010600030101010101" pitchFamily="2" charset="-122"/>
              <a:ea typeface="宋体" panose="02010600030101010101" pitchFamily="2" charset="-122"/>
            </a:endParaRPr>
          </a:p>
        </p:txBody>
      </p:sp>
      <p:sp>
        <p:nvSpPr>
          <p:cNvPr id="7178" name="Text Box 13"/>
          <p:cNvSpPr txBox="1">
            <a:spLocks noChangeArrowheads="1"/>
          </p:cNvSpPr>
          <p:nvPr/>
        </p:nvSpPr>
        <p:spPr bwMode="auto">
          <a:xfrm>
            <a:off x="359199" y="458747"/>
            <a:ext cx="699135" cy="4417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20000"/>
              </a:lnSpc>
              <a:spcBef>
                <a:spcPct val="50000"/>
              </a:spcBef>
            </a:pPr>
            <a:r>
              <a:rPr lang="zh-CN" altLang="en-US" sz="2800" b="1">
                <a:latin typeface="宋体" panose="02010600030101010101" pitchFamily="2" charset="-122"/>
                <a:ea typeface="宋体" panose="02010600030101010101" pitchFamily="2" charset="-122"/>
              </a:rPr>
              <a:t>大    西    洋</a:t>
            </a:r>
            <a:endParaRPr lang="zh-CN" altLang="en-US" sz="2800" b="1">
              <a:latin typeface="宋体" panose="02010600030101010101" pitchFamily="2" charset="-122"/>
              <a:ea typeface="宋体" panose="02010600030101010101" pitchFamily="2" charset="-122"/>
            </a:endParaRPr>
          </a:p>
        </p:txBody>
      </p:sp>
      <p:sp>
        <p:nvSpPr>
          <p:cNvPr id="7179" name="Text Box 14">
            <a:hlinkClick r:id="" action="ppaction://noaction"/>
          </p:cNvPr>
          <p:cNvSpPr txBox="1">
            <a:spLocks noChangeArrowheads="1"/>
          </p:cNvSpPr>
          <p:nvPr/>
        </p:nvSpPr>
        <p:spPr bwMode="auto">
          <a:xfrm rot="652622">
            <a:off x="5889698" y="3735374"/>
            <a:ext cx="2580423" cy="607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20000"/>
              </a:lnSpc>
              <a:spcBef>
                <a:spcPct val="50000"/>
              </a:spcBef>
            </a:pPr>
            <a:r>
              <a:rPr lang="zh-CN" altLang="en-US" sz="2800" b="1" dirty="0">
                <a:solidFill>
                  <a:srgbClr val="FFFF00"/>
                </a:solidFill>
                <a:ea typeface="宋体" panose="02010600030101010101" pitchFamily="2" charset="-122"/>
              </a:rPr>
              <a:t>捷克斯洛伐克</a:t>
            </a:r>
            <a:endParaRPr lang="zh-CN" altLang="en-US" sz="2800" b="1" dirty="0">
              <a:solidFill>
                <a:srgbClr val="FFFF00"/>
              </a:solidFill>
              <a:ea typeface="宋体" panose="02010600030101010101" pitchFamily="2" charset="-122"/>
            </a:endParaRPr>
          </a:p>
        </p:txBody>
      </p:sp>
      <p:sp>
        <p:nvSpPr>
          <p:cNvPr id="7180" name="Text Box 16">
            <a:hlinkClick r:id="" action="ppaction://noaction"/>
          </p:cNvPr>
          <p:cNvSpPr txBox="1">
            <a:spLocks noChangeArrowheads="1"/>
          </p:cNvSpPr>
          <p:nvPr/>
        </p:nvSpPr>
        <p:spPr bwMode="auto">
          <a:xfrm>
            <a:off x="5564505" y="5434555"/>
            <a:ext cx="2766695" cy="7616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20000"/>
              </a:lnSpc>
              <a:spcBef>
                <a:spcPct val="50000"/>
              </a:spcBef>
            </a:pPr>
            <a:r>
              <a:rPr lang="zh-CN" altLang="en-US" sz="2800" b="1">
                <a:solidFill>
                  <a:srgbClr val="FFFF00"/>
                </a:solidFill>
                <a:ea typeface="宋体" panose="02010600030101010101" pitchFamily="2" charset="-122"/>
              </a:rPr>
              <a:t>阿尔巴尼亚</a:t>
            </a:r>
            <a:endParaRPr lang="zh-CN" altLang="en-US" sz="2800" b="1">
              <a:solidFill>
                <a:srgbClr val="FFFF00"/>
              </a:solidFill>
              <a:ea typeface="宋体" panose="02010600030101010101" pitchFamily="2" charset="-122"/>
            </a:endParaRPr>
          </a:p>
        </p:txBody>
      </p:sp>
      <p:sp>
        <p:nvSpPr>
          <p:cNvPr id="3" name="矩形 2"/>
          <p:cNvSpPr/>
          <p:nvPr/>
        </p:nvSpPr>
        <p:spPr>
          <a:xfrm>
            <a:off x="157480" y="52705"/>
            <a:ext cx="8305800" cy="1814830"/>
          </a:xfrm>
          <a:prstGeom prst="rect">
            <a:avLst/>
          </a:prstGeom>
        </p:spPr>
        <p:style>
          <a:lnRef idx="1">
            <a:schemeClr val="accent6"/>
          </a:lnRef>
          <a:fillRef idx="2">
            <a:schemeClr val="accent6"/>
          </a:fillRef>
          <a:effectRef idx="1">
            <a:schemeClr val="accent6"/>
          </a:effectRef>
          <a:fontRef idx="minor">
            <a:schemeClr val="dk1"/>
          </a:fontRef>
        </p:style>
        <p:txBody>
          <a:bodyPr>
            <a:spAutoFit/>
          </a:bodyPr>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800" b="1" i="0" u="none" strike="noStrike" kern="1200" cap="none" spc="0" normalizeH="0" baseline="0" noProof="0" dirty="0">
                <a:ln>
                  <a:noFill/>
                </a:ln>
                <a:solidFill>
                  <a:schemeClr val="dk1"/>
                </a:solidFill>
                <a:effectLst/>
                <a:uLnTx/>
                <a:uFillTx/>
                <a:latin typeface="宋体" panose="02010600030101010101" pitchFamily="2" charset="-122"/>
                <a:ea typeface="+mn-ea"/>
                <a:cs typeface="+mn-cs"/>
              </a:rPr>
              <a:t>“</a:t>
            </a:r>
            <a:r>
              <a:rPr kumimoji="0" lang="zh-CN" altLang="en-US" sz="2800" b="1" i="0" u="none" strike="noStrike" kern="1200" cap="none" spc="0" normalizeH="0" baseline="0" noProof="0" dirty="0">
                <a:ln>
                  <a:noFill/>
                </a:ln>
                <a:solidFill>
                  <a:schemeClr val="dk1"/>
                </a:solidFill>
                <a:effectLst/>
                <a:uLnTx/>
                <a:uFillTx/>
                <a:latin typeface="宋体" panose="02010600030101010101" pitchFamily="2" charset="-122"/>
                <a:ea typeface="+mn-ea"/>
                <a:cs typeface="+mn-cs"/>
              </a:rPr>
              <a:t>东欧” ，指位于欧洲东南部和中部地区、苏联西侧的</a:t>
            </a:r>
            <a:r>
              <a:rPr kumimoji="0" lang="en-US" altLang="zh-CN" sz="2800" b="1" i="0" u="none" strike="noStrike" kern="1200" cap="none" spc="0" normalizeH="0" baseline="0" noProof="0" dirty="0">
                <a:ln>
                  <a:noFill/>
                </a:ln>
                <a:solidFill>
                  <a:schemeClr val="dk1"/>
                </a:solidFill>
                <a:effectLst/>
                <a:uLnTx/>
                <a:uFillTx/>
                <a:latin typeface="宋体" panose="02010600030101010101" pitchFamily="2" charset="-122"/>
                <a:ea typeface="+mn-ea"/>
                <a:cs typeface="+mn-cs"/>
              </a:rPr>
              <a:t>8</a:t>
            </a:r>
            <a:r>
              <a:rPr kumimoji="0" lang="zh-CN" altLang="en-US" sz="2800" b="1" i="0" u="none" strike="noStrike" kern="1200" cap="none" spc="0" normalizeH="0" baseline="0" noProof="0" dirty="0">
                <a:ln>
                  <a:noFill/>
                </a:ln>
                <a:solidFill>
                  <a:schemeClr val="dk1"/>
                </a:solidFill>
                <a:effectLst/>
                <a:uLnTx/>
                <a:uFillTx/>
                <a:latin typeface="宋体" panose="02010600030101010101" pitchFamily="2" charset="-122"/>
                <a:ea typeface="+mn-ea"/>
                <a:cs typeface="+mn-cs"/>
              </a:rPr>
              <a:t>个国家，它们是：保加利亚、罗马尼亚、波兰、匈牙利、捷克斯洛伐克、阿尔巴尼亚、德意志民主共和国和南斯拉夫。</a:t>
            </a:r>
            <a:endParaRPr kumimoji="0" lang="zh-CN" altLang="en-US" sz="2800" b="1" i="0" u="none" strike="noStrike" kern="1200" cap="none" spc="0" normalizeH="0" baseline="0" noProof="0" dirty="0">
              <a:ln>
                <a:noFill/>
              </a:ln>
              <a:solidFill>
                <a:schemeClr val="dk1"/>
              </a:solidFill>
              <a:effectLst/>
              <a:uLnTx/>
              <a:uFillTx/>
              <a:latin typeface="宋体" panose="02010600030101010101" pitchFamily="2" charset="-122"/>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1" nodeType="clickEffect">
                                  <p:stCondLst>
                                    <p:cond delay="0"/>
                                  </p:stCondLst>
                                  <p:iterate type="lt">
                                    <p:tmPct val="0"/>
                                  </p:iterate>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5821045" y="1541780"/>
            <a:ext cx="6417310" cy="2889885"/>
          </a:xfrm>
          <a:prstGeom prst="rect">
            <a:avLst/>
          </a:prstGeom>
          <a:noFill/>
        </p:spPr>
        <p:txBody>
          <a:bodyPr wrap="square" rtlCol="0">
            <a:spAutoFit/>
          </a:bodyPr>
          <a:p>
            <a:pPr algn="l">
              <a:lnSpc>
                <a:spcPct val="130000"/>
              </a:lnSpc>
            </a:pPr>
            <a:r>
              <a:rPr lang="zh-CN" altLang="en-US" sz="2800" b="1" dirty="0" smtClean="0">
                <a:latin typeface="Arial" panose="020B0604020202020204" pitchFamily="34" charset="0"/>
                <a:ea typeface="微软雅黑" panose="020B0503020204020204" charset="-122"/>
              </a:rPr>
              <a:t>1949年,苏联同保加利亚、匈牙利波兰、罗尼亚、捷克斯洛伐克等国家建立了经济互助委员会,简称</a:t>
            </a:r>
            <a:r>
              <a:rPr lang="zh-CN" altLang="en-US" sz="2800" b="1" dirty="0" smtClean="0">
                <a:solidFill>
                  <a:srgbClr val="FF0000"/>
                </a:solidFill>
                <a:latin typeface="Arial" panose="020B0604020202020204" pitchFamily="34" charset="0"/>
                <a:ea typeface="微软雅黑" panose="020B0503020204020204" charset="-122"/>
              </a:rPr>
              <a:t>“经互会”</a:t>
            </a:r>
            <a:r>
              <a:rPr lang="zh-CN" altLang="en-US" sz="2800" b="1" dirty="0" smtClean="0">
                <a:latin typeface="Arial" panose="020B0604020202020204" pitchFamily="34" charset="0"/>
                <a:ea typeface="微软雅黑" panose="020B0503020204020204" charset="-122"/>
              </a:rPr>
              <a:t>。</a:t>
            </a:r>
            <a:endParaRPr lang="zh-CN" altLang="en-US" sz="2800" b="1" dirty="0" smtClean="0">
              <a:latin typeface="Arial" panose="020B0604020202020204" pitchFamily="34" charset="0"/>
              <a:ea typeface="微软雅黑" panose="020B0503020204020204" charset="-122"/>
            </a:endParaRPr>
          </a:p>
          <a:p>
            <a:pPr algn="l">
              <a:lnSpc>
                <a:spcPct val="130000"/>
              </a:lnSpc>
            </a:pPr>
            <a:endParaRPr lang="zh-CN" altLang="en-US" sz="2800" b="1" dirty="0" smtClean="0">
              <a:latin typeface="Arial" panose="020B0604020202020204" pitchFamily="34" charset="0"/>
              <a:ea typeface="微软雅黑" panose="020B0503020204020204" charset="-122"/>
            </a:endParaRPr>
          </a:p>
          <a:p>
            <a:pPr algn="l">
              <a:lnSpc>
                <a:spcPct val="130000"/>
              </a:lnSpc>
            </a:pPr>
            <a:endParaRPr lang="zh-CN" altLang="en-US" sz="2800" b="1" dirty="0" smtClean="0">
              <a:latin typeface="Arial" panose="020B0604020202020204" pitchFamily="34" charset="0"/>
              <a:ea typeface="微软雅黑" panose="020B0503020204020204" charset="-122"/>
            </a:endParaRPr>
          </a:p>
        </p:txBody>
      </p:sp>
      <p:sp>
        <p:nvSpPr>
          <p:cNvPr id="3" name="文本框 2"/>
          <p:cNvSpPr txBox="1"/>
          <p:nvPr/>
        </p:nvSpPr>
        <p:spPr>
          <a:xfrm>
            <a:off x="5257355" y="202975"/>
            <a:ext cx="6544945" cy="1170940"/>
          </a:xfrm>
          <a:prstGeom prst="rect">
            <a:avLst/>
          </a:prstGeom>
          <a:noFill/>
        </p:spPr>
        <p:txBody>
          <a:bodyPr wrap="none" rtlCol="0">
            <a:spAutoFit/>
          </a:bodyPr>
          <a:p>
            <a:pPr algn="l">
              <a:lnSpc>
                <a:spcPct val="130000"/>
              </a:lnSpc>
            </a:pPr>
            <a:r>
              <a:rPr lang="en-US" altLang="zh-CN" sz="4000" b="1" dirty="0" smtClean="0">
                <a:solidFill>
                  <a:srgbClr val="FF0000"/>
                </a:solidFill>
                <a:latin typeface="黑体" panose="02010609060101010101" pitchFamily="2" charset="-122"/>
                <a:ea typeface="黑体" panose="02010609060101010101" pitchFamily="2" charset="-122"/>
                <a:sym typeface="+mn-ea"/>
              </a:rPr>
              <a:t>      </a:t>
            </a:r>
            <a:r>
              <a:rPr lang="zh-CN" altLang="en-US" sz="5395" b="1" dirty="0" smtClean="0">
                <a:solidFill>
                  <a:srgbClr val="FF0000"/>
                </a:solidFill>
                <a:latin typeface="黑体" panose="02010609060101010101" pitchFamily="2" charset="-122"/>
                <a:ea typeface="黑体" panose="02010609060101010101" pitchFamily="2" charset="-122"/>
                <a:sym typeface="+mn-ea"/>
              </a:rPr>
              <a:t>成立</a:t>
            </a:r>
            <a:r>
              <a:rPr lang="en-US" altLang="zh-CN" sz="5395" b="1" dirty="0" smtClean="0">
                <a:solidFill>
                  <a:srgbClr val="FF0000"/>
                </a:solidFill>
                <a:latin typeface="黑体" panose="02010609060101010101" pitchFamily="2" charset="-122"/>
                <a:ea typeface="黑体" panose="02010609060101010101" pitchFamily="2" charset="-122"/>
                <a:sym typeface="+mn-ea"/>
              </a:rPr>
              <a:t>“</a:t>
            </a:r>
            <a:r>
              <a:rPr lang="zh-CN" altLang="en-US" sz="5395" b="1" dirty="0" smtClean="0">
                <a:solidFill>
                  <a:srgbClr val="FF0000"/>
                </a:solidFill>
                <a:latin typeface="黑体" panose="02010609060101010101" pitchFamily="2" charset="-122"/>
                <a:ea typeface="黑体" panose="02010609060101010101" pitchFamily="2" charset="-122"/>
                <a:sym typeface="+mn-ea"/>
              </a:rPr>
              <a:t>经互会</a:t>
            </a:r>
            <a:r>
              <a:rPr lang="en-US" altLang="zh-CN" sz="5395" b="1" dirty="0" smtClean="0">
                <a:solidFill>
                  <a:srgbClr val="FF0000"/>
                </a:solidFill>
                <a:latin typeface="黑体" panose="02010609060101010101" pitchFamily="2" charset="-122"/>
                <a:ea typeface="黑体" panose="02010609060101010101" pitchFamily="2" charset="-122"/>
                <a:sym typeface="+mn-ea"/>
              </a:rPr>
              <a:t>”</a:t>
            </a:r>
            <a:endParaRPr lang="en-US" altLang="zh-CN" sz="5395" b="1" dirty="0" smtClean="0">
              <a:solidFill>
                <a:srgbClr val="FF0000"/>
              </a:solidFill>
              <a:latin typeface="黑体" panose="02010609060101010101" pitchFamily="2" charset="-122"/>
              <a:ea typeface="黑体" panose="02010609060101010101" pitchFamily="2" charset="-122"/>
              <a:sym typeface="+mn-ea"/>
            </a:endParaRPr>
          </a:p>
        </p:txBody>
      </p:sp>
      <p:pic>
        <p:nvPicPr>
          <p:cNvPr id="4" name="图片 3"/>
          <p:cNvPicPr>
            <a:picLocks noChangeAspect="1"/>
          </p:cNvPicPr>
          <p:nvPr/>
        </p:nvPicPr>
        <p:blipFill>
          <a:blip r:embed="rId1"/>
          <a:stretch>
            <a:fillRect/>
          </a:stretch>
        </p:blipFill>
        <p:spPr>
          <a:xfrm>
            <a:off x="84922" y="35841"/>
            <a:ext cx="5736142" cy="4306867"/>
          </a:xfrm>
          <a:prstGeom prst="rect">
            <a:avLst/>
          </a:prstGeom>
        </p:spPr>
      </p:pic>
      <p:sp>
        <p:nvSpPr>
          <p:cNvPr id="15" name="AutoShape 12"/>
          <p:cNvSpPr>
            <a:spLocks noChangeArrowheads="1"/>
          </p:cNvSpPr>
          <p:nvPr/>
        </p:nvSpPr>
        <p:spPr bwMode="auto">
          <a:xfrm>
            <a:off x="6169025" y="6122670"/>
            <a:ext cx="4721860" cy="589280"/>
          </a:xfrm>
          <a:prstGeom prst="wedgeRoundRectCallout">
            <a:avLst>
              <a:gd name="adj1" fmla="val -31656"/>
              <a:gd name="adj2" fmla="val -107004"/>
              <a:gd name="adj3" fmla="val 16667"/>
            </a:avLst>
          </a:prstGeom>
          <a:solidFill>
            <a:srgbClr val="FFFF00"/>
          </a:solidFill>
          <a:ln w="9525">
            <a:solidFill>
              <a:srgbClr val="CC0000"/>
            </a:solidFill>
            <a:miter lim="800000"/>
          </a:ln>
          <a:effectLst>
            <a:outerShdw dist="17961" dir="2700000" algn="ctr" rotWithShape="0">
              <a:schemeClr val="tx1">
                <a:gamma/>
                <a:shade val="60000"/>
                <a:invGamma/>
              </a:schemeClr>
            </a:outerShdw>
          </a:effectLst>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3600" b="1"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rPr>
              <a:t>苏联进一步控制各国</a:t>
            </a:r>
            <a:endParaRPr kumimoji="0" lang="zh-CN" altLang="en-US" sz="3600" b="1"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endParaRPr>
          </a:p>
        </p:txBody>
      </p:sp>
      <p:pic>
        <p:nvPicPr>
          <p:cNvPr id="6" name="图片 5"/>
          <p:cNvPicPr>
            <a:picLocks noChangeAspect="1"/>
          </p:cNvPicPr>
          <p:nvPr/>
        </p:nvPicPr>
        <p:blipFill>
          <a:blip r:embed="rId2"/>
          <a:stretch>
            <a:fillRect/>
          </a:stretch>
        </p:blipFill>
        <p:spPr>
          <a:xfrm>
            <a:off x="615315" y="4465955"/>
            <a:ext cx="3865245" cy="2328545"/>
          </a:xfrm>
          <a:prstGeom prst="rect">
            <a:avLst/>
          </a:prstGeom>
        </p:spPr>
      </p:pic>
      <p:sp>
        <p:nvSpPr>
          <p:cNvPr id="14" name="AutoShape 12"/>
          <p:cNvSpPr>
            <a:spLocks noChangeArrowheads="1"/>
          </p:cNvSpPr>
          <p:nvPr/>
        </p:nvSpPr>
        <p:spPr bwMode="auto">
          <a:xfrm>
            <a:off x="2345055" y="625475"/>
            <a:ext cx="3756660" cy="916305"/>
          </a:xfrm>
          <a:prstGeom prst="wedgeRoundRectCallout">
            <a:avLst>
              <a:gd name="adj1" fmla="val 27595"/>
              <a:gd name="adj2" fmla="val 152633"/>
              <a:gd name="adj3" fmla="val 16667"/>
            </a:avLst>
          </a:prstGeom>
          <a:solidFill>
            <a:srgbClr val="FFFF00"/>
          </a:solidFill>
          <a:ln w="9525">
            <a:solidFill>
              <a:srgbClr val="CC0000"/>
            </a:solidFill>
            <a:miter lim="800000"/>
          </a:ln>
          <a:effectLst>
            <a:outerShdw dist="17961" dir="2700000" algn="ctr" rotWithShape="0">
              <a:schemeClr val="tx1">
                <a:gamma/>
                <a:shade val="60000"/>
                <a:invGamma/>
              </a:schemeClr>
            </a:outerShdw>
          </a:effectLst>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3600" b="1"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rPr>
              <a:t>应对马歇尔计划</a:t>
            </a:r>
            <a:endParaRPr kumimoji="0" lang="zh-CN" altLang="en-US" sz="3600" b="1"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endParaRPr>
          </a:p>
        </p:txBody>
      </p:sp>
      <p:sp>
        <p:nvSpPr>
          <p:cNvPr id="7" name="文本框 6"/>
          <p:cNvSpPr txBox="1"/>
          <p:nvPr/>
        </p:nvSpPr>
        <p:spPr>
          <a:xfrm>
            <a:off x="5915660" y="3391535"/>
            <a:ext cx="5722620" cy="1210945"/>
          </a:xfrm>
          <a:prstGeom prst="rect">
            <a:avLst/>
          </a:prstGeom>
          <a:noFill/>
        </p:spPr>
        <p:txBody>
          <a:bodyPr wrap="square" rtlCol="0" anchor="t">
            <a:spAutoFit/>
          </a:bodyPr>
          <a:p>
            <a:pPr algn="l">
              <a:lnSpc>
                <a:spcPct val="130000"/>
              </a:lnSpc>
            </a:pPr>
            <a:r>
              <a:rPr lang="zh-CN" altLang="en-US" sz="2800" b="1" dirty="0" smtClean="0">
                <a:solidFill>
                  <a:srgbClr val="FF0000"/>
                </a:solidFill>
                <a:latin typeface="Arial" panose="020B0604020202020204" pitchFamily="34" charset="0"/>
                <a:ea typeface="微软雅黑" panose="020B0503020204020204" charset="-122"/>
                <a:sym typeface="+mn-ea"/>
              </a:rPr>
              <a:t>积极影响</a:t>
            </a:r>
            <a:r>
              <a:rPr lang="zh-CN" altLang="en-US" sz="2800" b="1" dirty="0" smtClean="0">
                <a:latin typeface="Arial" panose="020B0604020202020204" pitchFamily="34" charset="0"/>
                <a:ea typeface="微软雅黑" panose="020B0503020204020204" charset="-122"/>
                <a:sym typeface="+mn-ea"/>
              </a:rPr>
              <a:t>：苏联通过经互会帮助东欧国家克服了战后经济困难,道。</a:t>
            </a:r>
            <a:endParaRPr lang="zh-CN" altLang="en-US" sz="2800" b="1" dirty="0" smtClean="0">
              <a:latin typeface="Arial" panose="020B0604020202020204" pitchFamily="34" charset="0"/>
              <a:ea typeface="微软雅黑" panose="020B0503020204020204" charset="-122"/>
              <a:sym typeface="+mn-ea"/>
            </a:endParaRPr>
          </a:p>
        </p:txBody>
      </p:sp>
      <p:sp>
        <p:nvSpPr>
          <p:cNvPr id="8" name="文本框 7"/>
          <p:cNvSpPr txBox="1"/>
          <p:nvPr/>
        </p:nvSpPr>
        <p:spPr>
          <a:xfrm>
            <a:off x="5821045" y="4602480"/>
            <a:ext cx="6172835" cy="1210945"/>
          </a:xfrm>
          <a:prstGeom prst="rect">
            <a:avLst/>
          </a:prstGeom>
          <a:noFill/>
        </p:spPr>
        <p:txBody>
          <a:bodyPr wrap="square" rtlCol="0" anchor="t">
            <a:spAutoFit/>
          </a:bodyPr>
          <a:p>
            <a:pPr algn="l">
              <a:lnSpc>
                <a:spcPct val="130000"/>
              </a:lnSpc>
            </a:pPr>
            <a:r>
              <a:rPr lang="zh-CN" altLang="en-US" sz="2800" b="1" dirty="0" smtClean="0">
                <a:solidFill>
                  <a:srgbClr val="FF0000"/>
                </a:solidFill>
                <a:latin typeface="Arial" panose="020B0604020202020204" pitchFamily="34" charset="0"/>
                <a:ea typeface="微软雅黑" panose="020B0503020204020204" charset="-122"/>
                <a:sym typeface="+mn-ea"/>
              </a:rPr>
              <a:t>消极影响</a:t>
            </a:r>
            <a:r>
              <a:rPr lang="zh-CN" altLang="en-US" sz="2800" b="1" dirty="0" smtClean="0">
                <a:latin typeface="Arial" panose="020B0604020202020204" pitchFamily="34" charset="0"/>
                <a:ea typeface="微软雅黑" panose="020B0503020204020204" charset="-122"/>
                <a:sym typeface="+mn-ea"/>
              </a:rPr>
              <a:t>：但也利用经互会将各成员国的经济纳入苏联计划经济的轨道。</a:t>
            </a:r>
            <a:endParaRPr lang="zh-CN" altLang="en-US" sz="2800" b="1" dirty="0" smtClean="0">
              <a:latin typeface="Arial" panose="020B0604020202020204" pitchFamily="34" charset="0"/>
              <a:ea typeface="微软雅黑" panose="020B0503020204020204" charset="-122"/>
              <a:sym typeface="+mn-ea"/>
            </a:endParaRPr>
          </a:p>
        </p:txBody>
      </p:sp>
      <p:sp>
        <p:nvSpPr>
          <p:cNvPr id="9" name="笑脸 8">
            <a:hlinkClick r:id="rId3" action="ppaction://hlinksldjump"/>
          </p:cNvPr>
          <p:cNvSpPr/>
          <p:nvPr/>
        </p:nvSpPr>
        <p:spPr>
          <a:xfrm>
            <a:off x="4842510" y="5742305"/>
            <a:ext cx="805815" cy="805815"/>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additive="base">
                                        <p:cTn id="12" dur="500" fill="hold"/>
                                        <p:tgtEl>
                                          <p:spTgt spid="14"/>
                                        </p:tgtEl>
                                        <p:attrNameLst>
                                          <p:attrName>ppt_x</p:attrName>
                                        </p:attrNameLst>
                                      </p:cBhvr>
                                      <p:tavLst>
                                        <p:tav tm="0">
                                          <p:val>
                                            <p:strVal val="#ppt_x"/>
                                          </p:val>
                                        </p:tav>
                                        <p:tav tm="100000">
                                          <p:val>
                                            <p:strVal val="#ppt_x"/>
                                          </p:val>
                                        </p:tav>
                                      </p:tavLst>
                                    </p:anim>
                                    <p:anim calcmode="lin" valueType="num">
                                      <p:cBhvr additive="base">
                                        <p:cTn id="13"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linds(horizontal)">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additive="base">
                                        <p:cTn id="23" dur="500" fill="hold"/>
                                        <p:tgtEl>
                                          <p:spTgt spid="15"/>
                                        </p:tgtEl>
                                        <p:attrNameLst>
                                          <p:attrName>ppt_x</p:attrName>
                                        </p:attrNameLst>
                                      </p:cBhvr>
                                      <p:tavLst>
                                        <p:tav tm="0">
                                          <p:val>
                                            <p:strVal val="#ppt_x"/>
                                          </p:val>
                                        </p:tav>
                                        <p:tav tm="100000">
                                          <p:val>
                                            <p:strVal val="#ppt_x"/>
                                          </p:val>
                                        </p:tav>
                                      </p:tavLst>
                                    </p:anim>
                                    <p:anim calcmode="lin" valueType="num">
                                      <p:cBhvr additive="base">
                                        <p:cTn id="2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bldLvl="0" animBg="1"/>
      <p:bldP spid="14" grpId="0" bldLvl="0" animBg="1"/>
      <p:bldP spid="7" grpId="0"/>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5701030" y="1400810"/>
            <a:ext cx="4770120" cy="2011045"/>
          </a:xfrm>
          <a:prstGeom prst="rect">
            <a:avLst/>
          </a:prstGeom>
          <a:noFill/>
        </p:spPr>
        <p:txBody>
          <a:bodyPr wrap="square" rtlCol="0">
            <a:spAutoFit/>
          </a:bodyPr>
          <a:p>
            <a:pPr algn="l">
              <a:lnSpc>
                <a:spcPct val="130000"/>
              </a:lnSpc>
            </a:pPr>
            <a:r>
              <a:rPr lang="zh-CN" altLang="en-US" sz="3200" b="1" dirty="0" smtClean="0">
                <a:latin typeface="Arial" panose="020B0604020202020204" pitchFamily="34" charset="0"/>
                <a:ea typeface="微软雅黑" panose="020B0503020204020204" charset="-122"/>
              </a:rPr>
              <a:t>1949年</a:t>
            </a:r>
            <a:r>
              <a:rPr lang="en-US" altLang="zh-CN" sz="3200" b="1" dirty="0" smtClean="0">
                <a:latin typeface="Arial" panose="020B0604020202020204" pitchFamily="34" charset="0"/>
                <a:ea typeface="微软雅黑" panose="020B0503020204020204" charset="-122"/>
              </a:rPr>
              <a:t>10</a:t>
            </a:r>
            <a:r>
              <a:rPr lang="zh-CN" altLang="zh-CN" sz="3200" b="1" dirty="0" smtClean="0">
                <a:latin typeface="Arial" panose="020B0604020202020204" pitchFamily="34" charset="0"/>
                <a:ea typeface="微软雅黑" panose="020B0503020204020204" charset="-122"/>
              </a:rPr>
              <a:t>月</a:t>
            </a:r>
            <a:r>
              <a:rPr lang="en-US" altLang="zh-CN" sz="3200" b="1" dirty="0" smtClean="0">
                <a:latin typeface="Arial" panose="020B0604020202020204" pitchFamily="34" charset="0"/>
                <a:ea typeface="微软雅黑" panose="020B0503020204020204" charset="-122"/>
              </a:rPr>
              <a:t>2</a:t>
            </a:r>
            <a:r>
              <a:rPr lang="zh-CN" altLang="en-US" sz="3200" b="1" dirty="0" smtClean="0">
                <a:latin typeface="Arial" panose="020B0604020202020204" pitchFamily="34" charset="0"/>
                <a:ea typeface="微软雅黑" panose="020B0503020204020204" charset="-122"/>
              </a:rPr>
              <a:t>日,苏联就与中国建立了外交关系,这对新中国是很重要的支持。 </a:t>
            </a:r>
            <a:endParaRPr lang="zh-CN" altLang="en-US" sz="3200" b="1" dirty="0" smtClean="0">
              <a:latin typeface="Arial" panose="020B0604020202020204" pitchFamily="34" charset="0"/>
              <a:ea typeface="微软雅黑" panose="020B0503020204020204" charset="-122"/>
            </a:endParaRPr>
          </a:p>
        </p:txBody>
      </p:sp>
      <p:sp>
        <p:nvSpPr>
          <p:cNvPr id="3" name="文本框 2"/>
          <p:cNvSpPr txBox="1"/>
          <p:nvPr/>
        </p:nvSpPr>
        <p:spPr>
          <a:xfrm>
            <a:off x="3853467" y="24424"/>
            <a:ext cx="4288155" cy="1291590"/>
          </a:xfrm>
          <a:prstGeom prst="rect">
            <a:avLst/>
          </a:prstGeom>
          <a:noFill/>
        </p:spPr>
        <p:txBody>
          <a:bodyPr wrap="none" rtlCol="0">
            <a:spAutoFit/>
          </a:bodyPr>
          <a:p>
            <a:pPr>
              <a:lnSpc>
                <a:spcPct val="130000"/>
              </a:lnSpc>
            </a:pPr>
            <a:r>
              <a:rPr lang="en-US" altLang="zh-CN" sz="5995" b="1" dirty="0" smtClean="0">
                <a:solidFill>
                  <a:srgbClr val="FF0000"/>
                </a:solidFill>
                <a:latin typeface="Arial" panose="020B0604020202020204" pitchFamily="34" charset="0"/>
                <a:ea typeface="微软雅黑" panose="020B0503020204020204" charset="-122"/>
              </a:rPr>
              <a:t>     </a:t>
            </a:r>
            <a:r>
              <a:rPr lang="zh-CN" altLang="en-US" sz="5995" b="1" dirty="0" smtClean="0">
                <a:solidFill>
                  <a:srgbClr val="FF0000"/>
                </a:solidFill>
                <a:latin typeface="Arial" panose="020B0604020202020204" pitchFamily="34" charset="0"/>
                <a:ea typeface="微软雅黑" panose="020B0503020204020204" charset="-122"/>
              </a:rPr>
              <a:t>中苏建交</a:t>
            </a:r>
            <a:endParaRPr lang="zh-CN" altLang="en-US" sz="5995" b="1" dirty="0" smtClean="0">
              <a:solidFill>
                <a:srgbClr val="FF0000"/>
              </a:solidFill>
              <a:latin typeface="Arial" panose="020B0604020202020204" pitchFamily="34" charset="0"/>
              <a:ea typeface="微软雅黑" panose="020B0503020204020204" charset="-122"/>
            </a:endParaRPr>
          </a:p>
        </p:txBody>
      </p:sp>
      <p:pic>
        <p:nvPicPr>
          <p:cNvPr id="4" name="图片 3"/>
          <p:cNvPicPr>
            <a:picLocks noChangeAspect="1"/>
          </p:cNvPicPr>
          <p:nvPr/>
        </p:nvPicPr>
        <p:blipFill>
          <a:blip r:embed="rId1"/>
          <a:stretch>
            <a:fillRect/>
          </a:stretch>
        </p:blipFill>
        <p:spPr>
          <a:xfrm>
            <a:off x="245745" y="24130"/>
            <a:ext cx="4297045" cy="3617595"/>
          </a:xfrm>
          <a:prstGeom prst="rect">
            <a:avLst/>
          </a:prstGeom>
        </p:spPr>
      </p:pic>
      <p:sp>
        <p:nvSpPr>
          <p:cNvPr id="7" name="文本框 6"/>
          <p:cNvSpPr txBox="1"/>
          <p:nvPr/>
        </p:nvSpPr>
        <p:spPr>
          <a:xfrm>
            <a:off x="4796155" y="3980180"/>
            <a:ext cx="7303770" cy="2553335"/>
          </a:xfrm>
          <a:prstGeom prst="rect">
            <a:avLst/>
          </a:prstGeom>
          <a:noFill/>
        </p:spPr>
        <p:txBody>
          <a:bodyPr wrap="square" rtlCol="0" anchor="t">
            <a:spAutoFit/>
          </a:bodyPr>
          <a:p>
            <a:pPr algn="l"/>
            <a:r>
              <a:rPr lang="zh-CN" altLang="en-US" sz="3200" b="1">
                <a:latin typeface="黑体" panose="02010609060101010101" pitchFamily="2" charset="-122"/>
                <a:ea typeface="黑体" panose="02010609060101010101" pitchFamily="2" charset="-122"/>
                <a:cs typeface="黑体" panose="02010609060101010101" pitchFamily="2" charset="-122"/>
              </a:rPr>
              <a:t>新中国成立以后，签订了《中苏友好同盟互助条约》。开始对中国的援助。被称作苏联“老大哥”。老大哥也确实慷慨，贷款、食品、武器、科技等等，给一穷二白的新中国带来了不少生机。</a:t>
            </a:r>
            <a:endParaRPr lang="zh-CN" altLang="en-US" sz="3200" b="1">
              <a:latin typeface="黑体" panose="02010609060101010101" pitchFamily="2" charset="-122"/>
              <a:ea typeface="黑体" panose="02010609060101010101" pitchFamily="2" charset="-122"/>
              <a:cs typeface="黑体" panose="02010609060101010101" pitchFamily="2" charset="-122"/>
            </a:endParaRPr>
          </a:p>
        </p:txBody>
      </p:sp>
      <p:pic>
        <p:nvPicPr>
          <p:cNvPr id="8" name="图片 7"/>
          <p:cNvPicPr>
            <a:picLocks noChangeAspect="1"/>
          </p:cNvPicPr>
          <p:nvPr/>
        </p:nvPicPr>
        <p:blipFill>
          <a:blip r:embed="rId2"/>
          <a:stretch>
            <a:fillRect/>
          </a:stretch>
        </p:blipFill>
        <p:spPr>
          <a:xfrm>
            <a:off x="148590" y="3641725"/>
            <a:ext cx="4491355" cy="3065145"/>
          </a:xfrm>
          <a:prstGeom prst="rect">
            <a:avLst/>
          </a:prstGeom>
        </p:spPr>
      </p:pic>
      <p:pic>
        <p:nvPicPr>
          <p:cNvPr id="9" name="图片 8"/>
          <p:cNvPicPr>
            <a:picLocks noChangeAspect="1"/>
          </p:cNvPicPr>
          <p:nvPr/>
        </p:nvPicPr>
        <p:blipFill>
          <a:blip r:embed="rId3"/>
          <a:stretch>
            <a:fillRect/>
          </a:stretch>
        </p:blipFill>
        <p:spPr>
          <a:xfrm>
            <a:off x="-143510" y="161925"/>
            <a:ext cx="5619115" cy="4352290"/>
          </a:xfrm>
          <a:prstGeom prst="rect">
            <a:avLst/>
          </a:prstGeom>
        </p:spPr>
      </p:pic>
      <p:pic>
        <p:nvPicPr>
          <p:cNvPr id="10" name="图片 9"/>
          <p:cNvPicPr>
            <a:picLocks noChangeAspect="1"/>
          </p:cNvPicPr>
          <p:nvPr/>
        </p:nvPicPr>
        <p:blipFill>
          <a:blip r:embed="rId4"/>
          <a:srcRect l="56468" t="4379" r="3833" b="5535"/>
          <a:stretch>
            <a:fillRect/>
          </a:stretch>
        </p:blipFill>
        <p:spPr>
          <a:xfrm>
            <a:off x="-227449" y="4514135"/>
            <a:ext cx="2618011" cy="2572315"/>
          </a:xfrm>
          <a:prstGeom prst="rect">
            <a:avLst/>
          </a:prstGeom>
        </p:spPr>
      </p:pic>
      <p:pic>
        <p:nvPicPr>
          <p:cNvPr id="11" name="图片 10"/>
          <p:cNvPicPr>
            <a:picLocks noChangeAspect="1"/>
          </p:cNvPicPr>
          <p:nvPr/>
        </p:nvPicPr>
        <p:blipFill>
          <a:blip r:embed="rId5"/>
          <a:srcRect l="51161" t="52551" r="4167" b="2974"/>
          <a:stretch>
            <a:fillRect/>
          </a:stretch>
        </p:blipFill>
        <p:spPr>
          <a:xfrm>
            <a:off x="2390775" y="4481830"/>
            <a:ext cx="3968115" cy="2304415"/>
          </a:xfrm>
          <a:prstGeom prst="rect">
            <a:avLst/>
          </a:prstGeom>
        </p:spPr>
      </p:pic>
      <p:sp>
        <p:nvSpPr>
          <p:cNvPr id="12" name="笑脸 11">
            <a:hlinkClick r:id="rId6" action="ppaction://hlinksldjump"/>
          </p:cNvPr>
          <p:cNvSpPr/>
          <p:nvPr/>
        </p:nvSpPr>
        <p:spPr>
          <a:xfrm>
            <a:off x="11169650" y="5901055"/>
            <a:ext cx="805815" cy="805815"/>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linds(horizontal)">
                                      <p:cBhvr>
                                        <p:cTn id="10" dur="5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blinds(horizontal)">
                                      <p:cBhvr>
                                        <p:cTn id="15" dur="500"/>
                                        <p:tgtEl>
                                          <p:spTgt spid="9"/>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nodeType="click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blinds(horizontal)">
                                      <p:cBhvr>
                                        <p:cTn id="20" dur="500"/>
                                        <p:tgtEl>
                                          <p:spTgt spid="10"/>
                                        </p:tgtEl>
                                      </p:cBhvr>
                                    </p:animEffect>
                                  </p:childTnLst>
                                </p:cTn>
                              </p:par>
                              <p:par>
                                <p:cTn id="21" presetID="3" presetClass="entr" presetSubtype="10"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blinds(horizontal)">
                                      <p:cBhvr>
                                        <p:cTn id="23"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097" name="Picture 2" descr="37"/>
          <p:cNvPicPr>
            <a:picLocks noChangeAspect="1"/>
          </p:cNvPicPr>
          <p:nvPr/>
        </p:nvPicPr>
        <p:blipFill>
          <a:blip r:embed="rId1"/>
          <a:srcRect b="-2"/>
          <a:stretch>
            <a:fillRect/>
          </a:stretch>
        </p:blipFill>
        <p:spPr>
          <a:xfrm>
            <a:off x="1648237" y="1554821"/>
            <a:ext cx="2878226" cy="3747723"/>
          </a:xfrm>
          <a:prstGeom prst="rect">
            <a:avLst/>
          </a:prstGeom>
          <a:noFill/>
          <a:ln w="9525">
            <a:noFill/>
          </a:ln>
        </p:spPr>
      </p:pic>
      <p:pic>
        <p:nvPicPr>
          <p:cNvPr id="4098" name="Picture 3" descr="bolie2"/>
          <p:cNvPicPr>
            <a:picLocks noChangeAspect="1"/>
          </p:cNvPicPr>
          <p:nvPr/>
        </p:nvPicPr>
        <p:blipFill>
          <a:blip r:embed="rId2"/>
          <a:stretch>
            <a:fillRect/>
          </a:stretch>
        </p:blipFill>
        <p:spPr>
          <a:xfrm>
            <a:off x="4878387" y="3275410"/>
            <a:ext cx="4569620" cy="3436735"/>
          </a:xfrm>
          <a:prstGeom prst="rect">
            <a:avLst/>
          </a:prstGeom>
          <a:noFill/>
          <a:ln w="9525">
            <a:noFill/>
          </a:ln>
        </p:spPr>
      </p:pic>
      <p:pic>
        <p:nvPicPr>
          <p:cNvPr id="4099" name="Picture 4" descr="162"/>
          <p:cNvPicPr>
            <a:picLocks noChangeAspect="1"/>
          </p:cNvPicPr>
          <p:nvPr/>
        </p:nvPicPr>
        <p:blipFill>
          <a:blip r:embed="rId3"/>
          <a:stretch>
            <a:fillRect/>
          </a:stretch>
        </p:blipFill>
        <p:spPr>
          <a:xfrm>
            <a:off x="7571606" y="257557"/>
            <a:ext cx="3655696" cy="2990880"/>
          </a:xfrm>
          <a:prstGeom prst="rect">
            <a:avLst/>
          </a:prstGeom>
          <a:noFill/>
          <a:ln w="9525">
            <a:noFill/>
          </a:ln>
        </p:spPr>
      </p:pic>
      <p:sp>
        <p:nvSpPr>
          <p:cNvPr id="4100" name="Text Box 5"/>
          <p:cNvSpPr txBox="1"/>
          <p:nvPr/>
        </p:nvSpPr>
        <p:spPr>
          <a:xfrm>
            <a:off x="2135663" y="5311430"/>
            <a:ext cx="1904008" cy="583565"/>
          </a:xfrm>
          <a:prstGeom prst="rect">
            <a:avLst/>
          </a:prstGeom>
          <a:noFill/>
          <a:ln w="9525">
            <a:noFill/>
          </a:ln>
        </p:spPr>
        <p:txBody>
          <a:bodyPr anchor="t">
            <a:spAutoFit/>
          </a:bodyPr>
          <a:p>
            <a:pPr>
              <a:spcBef>
                <a:spcPct val="50000"/>
              </a:spcBef>
            </a:pPr>
            <a:r>
              <a:rPr lang="zh-CN" altLang="en-US" sz="3200" b="1" dirty="0">
                <a:latin typeface="Arial" panose="020B0604020202020204" pitchFamily="34" charset="0"/>
                <a:ea typeface="华文行楷" panose="02010800040101010101" pitchFamily="2" charset="-122"/>
              </a:rPr>
              <a:t>赫鲁晓夫</a:t>
            </a:r>
            <a:endParaRPr lang="zh-CN" altLang="en-US" sz="3200" b="1" dirty="0">
              <a:latin typeface="Arial" panose="020B0604020202020204" pitchFamily="34" charset="0"/>
              <a:ea typeface="华文行楷" panose="02010800040101010101" pitchFamily="2" charset="-122"/>
            </a:endParaRPr>
          </a:p>
        </p:txBody>
      </p:sp>
      <p:sp>
        <p:nvSpPr>
          <p:cNvPr id="4101" name="Text Box 6"/>
          <p:cNvSpPr txBox="1"/>
          <p:nvPr/>
        </p:nvSpPr>
        <p:spPr>
          <a:xfrm>
            <a:off x="9447973" y="4000202"/>
            <a:ext cx="675005" cy="2284810"/>
          </a:xfrm>
          <a:prstGeom prst="rect">
            <a:avLst/>
          </a:prstGeom>
          <a:noFill/>
          <a:ln w="9525">
            <a:noFill/>
          </a:ln>
        </p:spPr>
        <p:txBody>
          <a:bodyPr vert="eaVert" anchor="t">
            <a:spAutoFit/>
          </a:bodyPr>
          <a:p>
            <a:pPr>
              <a:spcBef>
                <a:spcPct val="50000"/>
              </a:spcBef>
            </a:pPr>
            <a:r>
              <a:rPr lang="zh-CN" altLang="en-US" sz="3200" b="1" dirty="0">
                <a:latin typeface="Arial" panose="020B0604020202020204" pitchFamily="34" charset="0"/>
                <a:ea typeface="隶书" panose="02010509060101010101" pitchFamily="49" charset="-122"/>
              </a:rPr>
              <a:t>勃列日涅夫</a:t>
            </a:r>
            <a:endParaRPr lang="zh-CN" altLang="en-US" sz="3200" b="1" dirty="0">
              <a:latin typeface="Arial" panose="020B0604020202020204" pitchFamily="34" charset="0"/>
              <a:ea typeface="隶书" panose="02010509060101010101" pitchFamily="49" charset="-122"/>
            </a:endParaRPr>
          </a:p>
        </p:txBody>
      </p:sp>
      <p:sp>
        <p:nvSpPr>
          <p:cNvPr id="4102" name="Text Box 7"/>
          <p:cNvSpPr txBox="1"/>
          <p:nvPr/>
        </p:nvSpPr>
        <p:spPr>
          <a:xfrm>
            <a:off x="6690334" y="611068"/>
            <a:ext cx="675005" cy="2284810"/>
          </a:xfrm>
          <a:prstGeom prst="rect">
            <a:avLst/>
          </a:prstGeom>
          <a:noFill/>
          <a:ln w="9525">
            <a:noFill/>
          </a:ln>
        </p:spPr>
        <p:txBody>
          <a:bodyPr vert="eaVert" anchor="t">
            <a:spAutoFit/>
          </a:bodyPr>
          <a:p>
            <a:pPr>
              <a:spcBef>
                <a:spcPct val="50000"/>
              </a:spcBef>
            </a:pPr>
            <a:r>
              <a:rPr lang="zh-CN" altLang="en-US" sz="3200" b="1" dirty="0">
                <a:latin typeface="Arial" panose="020B0604020202020204" pitchFamily="34" charset="0"/>
                <a:ea typeface="隶书" panose="02010509060101010101" pitchFamily="49" charset="-122"/>
              </a:rPr>
              <a:t>戈尔巴乔夫</a:t>
            </a:r>
            <a:endParaRPr lang="zh-CN" altLang="en-US" sz="3200" b="1" dirty="0">
              <a:latin typeface="Arial" panose="020B0604020202020204" pitchFamily="34" charset="0"/>
              <a:ea typeface="隶书" panose="02010509060101010101" pitchFamily="49" charset="-122"/>
            </a:endParaRPr>
          </a:p>
        </p:txBody>
      </p:sp>
      <p:sp>
        <p:nvSpPr>
          <p:cNvPr id="86024" name="文本框 86023"/>
          <p:cNvSpPr txBox="1"/>
          <p:nvPr/>
        </p:nvSpPr>
        <p:spPr>
          <a:xfrm>
            <a:off x="327249" y="6066999"/>
            <a:ext cx="4309110" cy="645160"/>
          </a:xfrm>
          <a:prstGeom prst="rect">
            <a:avLst/>
          </a:prstGeom>
          <a:noFill/>
          <a:ln w="9525">
            <a:noFill/>
          </a:ln>
        </p:spPr>
        <p:txBody>
          <a:bodyPr wrap="none" anchor="t">
            <a:spAutoFit/>
          </a:bodyPr>
          <a:p>
            <a:pPr marL="1600200" indent="-228600"/>
            <a:r>
              <a:rPr lang="zh-CN" altLang="en-US" sz="3600" b="1" dirty="0">
                <a:solidFill>
                  <a:schemeClr val="accent5">
                    <a:lumMod val="75000"/>
                  </a:schemeClr>
                </a:solidFill>
                <a:latin typeface="黑体" panose="02010609060101010101" pitchFamily="2" charset="-122"/>
                <a:ea typeface="黑体" panose="02010609060101010101" pitchFamily="2" charset="-122"/>
              </a:rPr>
              <a:t>把苏联改</a:t>
            </a:r>
            <a:r>
              <a:rPr lang="zh-CN" altLang="en-US" sz="3600" b="1" dirty="0">
                <a:solidFill>
                  <a:srgbClr val="FF0000"/>
                </a:solidFill>
                <a:latin typeface="黑体" panose="02010609060101010101" pitchFamily="2" charset="-122"/>
                <a:ea typeface="黑体" panose="02010609060101010101" pitchFamily="2" charset="-122"/>
              </a:rPr>
              <a:t>乱</a:t>
            </a:r>
            <a:r>
              <a:rPr lang="zh-CN" altLang="en-US" sz="3600" b="1" dirty="0">
                <a:solidFill>
                  <a:schemeClr val="accent5">
                    <a:lumMod val="75000"/>
                  </a:schemeClr>
                </a:solidFill>
                <a:latin typeface="黑体" panose="02010609060101010101" pitchFamily="2" charset="-122"/>
                <a:ea typeface="黑体" panose="02010609060101010101" pitchFamily="2" charset="-122"/>
              </a:rPr>
              <a:t>了</a:t>
            </a:r>
            <a:endParaRPr lang="zh-CN" altLang="en-US" sz="3600" b="1" dirty="0">
              <a:solidFill>
                <a:schemeClr val="accent5">
                  <a:lumMod val="75000"/>
                </a:schemeClr>
              </a:solidFill>
              <a:latin typeface="黑体" panose="02010609060101010101" pitchFamily="2" charset="-122"/>
              <a:ea typeface="黑体" panose="02010609060101010101" pitchFamily="2" charset="-122"/>
            </a:endParaRPr>
          </a:p>
        </p:txBody>
      </p:sp>
      <p:sp>
        <p:nvSpPr>
          <p:cNvPr id="86025" name="文本框 86024"/>
          <p:cNvSpPr txBox="1"/>
          <p:nvPr/>
        </p:nvSpPr>
        <p:spPr>
          <a:xfrm>
            <a:off x="9929020" y="2637250"/>
            <a:ext cx="736600" cy="4217670"/>
          </a:xfrm>
          <a:prstGeom prst="rect">
            <a:avLst/>
          </a:prstGeom>
          <a:noFill/>
          <a:ln w="9525">
            <a:noFill/>
          </a:ln>
        </p:spPr>
        <p:txBody>
          <a:bodyPr vert="eaVert" wrap="none" anchor="t">
            <a:spAutoFit/>
          </a:bodyPr>
          <a:p>
            <a:pPr marL="1600200" indent="-228600"/>
            <a:r>
              <a:rPr lang="zh-CN" altLang="en-US" sz="3600" b="1" dirty="0">
                <a:solidFill>
                  <a:srgbClr val="0070C0"/>
                </a:solidFill>
                <a:latin typeface="黑体" panose="02010609060101010101" pitchFamily="2" charset="-122"/>
                <a:ea typeface="黑体" panose="02010609060101010101" pitchFamily="2" charset="-122"/>
              </a:rPr>
              <a:t>把苏联改</a:t>
            </a:r>
            <a:r>
              <a:rPr lang="zh-CN" altLang="en-US" sz="3600" b="1" dirty="0">
                <a:solidFill>
                  <a:srgbClr val="FF0000"/>
                </a:solidFill>
                <a:latin typeface="黑体" panose="02010609060101010101" pitchFamily="2" charset="-122"/>
                <a:ea typeface="黑体" panose="02010609060101010101" pitchFamily="2" charset="-122"/>
              </a:rPr>
              <a:t>僵</a:t>
            </a:r>
            <a:r>
              <a:rPr lang="zh-CN" altLang="en-US" sz="3600" b="1" dirty="0">
                <a:solidFill>
                  <a:srgbClr val="0070C0"/>
                </a:solidFill>
                <a:latin typeface="黑体" panose="02010609060101010101" pitchFamily="2" charset="-122"/>
                <a:ea typeface="黑体" panose="02010609060101010101" pitchFamily="2" charset="-122"/>
              </a:rPr>
              <a:t>了</a:t>
            </a:r>
            <a:endParaRPr lang="zh-CN" altLang="en-US" sz="3600" b="1" dirty="0">
              <a:solidFill>
                <a:srgbClr val="0070C0"/>
              </a:solidFill>
              <a:latin typeface="黑体" panose="02010609060101010101" pitchFamily="2" charset="-122"/>
              <a:ea typeface="黑体" panose="02010609060101010101" pitchFamily="2" charset="-122"/>
            </a:endParaRPr>
          </a:p>
        </p:txBody>
      </p:sp>
      <p:sp>
        <p:nvSpPr>
          <p:cNvPr id="86027" name="文本框 86026"/>
          <p:cNvSpPr txBox="1"/>
          <p:nvPr/>
        </p:nvSpPr>
        <p:spPr>
          <a:xfrm>
            <a:off x="6015363" y="-816939"/>
            <a:ext cx="675005" cy="4092032"/>
          </a:xfrm>
          <a:prstGeom prst="rect">
            <a:avLst/>
          </a:prstGeom>
          <a:noFill/>
          <a:ln w="9525">
            <a:noFill/>
          </a:ln>
        </p:spPr>
        <p:txBody>
          <a:bodyPr vert="eaVert" wrap="square" anchor="t">
            <a:spAutoFit/>
          </a:bodyPr>
          <a:p>
            <a:pPr marL="1600200" indent="-228600"/>
            <a:r>
              <a:rPr lang="zh-CN" altLang="en-US" sz="3200" b="1" dirty="0">
                <a:solidFill>
                  <a:srgbClr val="0070C0"/>
                </a:solidFill>
                <a:latin typeface="黑体" panose="02010609060101010101" pitchFamily="2" charset="-122"/>
                <a:ea typeface="黑体" panose="02010609060101010101" pitchFamily="2" charset="-122"/>
              </a:rPr>
              <a:t>把苏联改</a:t>
            </a:r>
            <a:r>
              <a:rPr lang="zh-CN" altLang="en-US" sz="3200" b="1" dirty="0">
                <a:solidFill>
                  <a:srgbClr val="FF0000"/>
                </a:solidFill>
                <a:latin typeface="黑体" panose="02010609060101010101" pitchFamily="2" charset="-122"/>
                <a:ea typeface="黑体" panose="02010609060101010101" pitchFamily="2" charset="-122"/>
              </a:rPr>
              <a:t>垮</a:t>
            </a:r>
            <a:r>
              <a:rPr lang="zh-CN" altLang="en-US" sz="3200" b="1" dirty="0">
                <a:solidFill>
                  <a:srgbClr val="0070C0"/>
                </a:solidFill>
                <a:latin typeface="黑体" panose="02010609060101010101" pitchFamily="2" charset="-122"/>
                <a:ea typeface="黑体" panose="02010609060101010101" pitchFamily="2" charset="-122"/>
              </a:rPr>
              <a:t>了</a:t>
            </a:r>
            <a:endParaRPr lang="zh-CN" altLang="en-US" sz="3200" b="1" dirty="0">
              <a:solidFill>
                <a:srgbClr val="0070C0"/>
              </a:solidFill>
              <a:latin typeface="黑体" panose="02010609060101010101" pitchFamily="2" charset="-122"/>
              <a:ea typeface="黑体" panose="02010609060101010101" pitchFamily="2" charset="-122"/>
            </a:endParaRPr>
          </a:p>
        </p:txBody>
      </p:sp>
      <p:sp>
        <p:nvSpPr>
          <p:cNvPr id="2" name="文本框 1"/>
          <p:cNvSpPr txBox="1"/>
          <p:nvPr/>
        </p:nvSpPr>
        <p:spPr>
          <a:xfrm>
            <a:off x="88219" y="310869"/>
            <a:ext cx="5262880" cy="891540"/>
          </a:xfrm>
          <a:prstGeom prst="rect">
            <a:avLst/>
          </a:prstGeom>
          <a:noFill/>
        </p:spPr>
        <p:txBody>
          <a:bodyPr wrap="none" rtlCol="0">
            <a:spAutoFit/>
          </a:bodyPr>
          <a:p>
            <a:pPr algn="l">
              <a:lnSpc>
                <a:spcPct val="130000"/>
              </a:lnSpc>
            </a:pPr>
            <a:r>
              <a:rPr lang="zh-CN" altLang="en-US" sz="4000" b="1" dirty="0" smtClean="0">
                <a:solidFill>
                  <a:srgbClr val="0000FF"/>
                </a:solidFill>
                <a:latin typeface="Arial" panose="020B0604020202020204" pitchFamily="34" charset="0"/>
                <a:ea typeface="微软雅黑" panose="020B0503020204020204" charset="-122"/>
              </a:rPr>
              <a:t>二、苏联的发展与改革</a:t>
            </a:r>
            <a:endParaRPr lang="zh-CN" altLang="en-US" sz="4000" b="1" dirty="0" smtClean="0">
              <a:solidFill>
                <a:srgbClr val="0000FF"/>
              </a:solidFill>
              <a:latin typeface="Arial" panose="020B0604020202020204" pitchFamily="34" charset="0"/>
              <a:ea typeface="微软雅黑" panose="020B0503020204020204" charset="-122"/>
            </a:endParaRP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6024"/>
                                        </p:tgtEl>
                                        <p:attrNameLst>
                                          <p:attrName>style.visibility</p:attrName>
                                        </p:attrNameLst>
                                      </p:cBhvr>
                                      <p:to>
                                        <p:strVal val="visible"/>
                                      </p:to>
                                    </p:set>
                                    <p:animEffect transition="in" filter="blinds(horizontal)">
                                      <p:cBhvr>
                                        <p:cTn id="7" dur="500"/>
                                        <p:tgtEl>
                                          <p:spTgt spid="8602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86025"/>
                                        </p:tgtEl>
                                        <p:attrNameLst>
                                          <p:attrName>style.visibility</p:attrName>
                                        </p:attrNameLst>
                                      </p:cBhvr>
                                      <p:to>
                                        <p:strVal val="visible"/>
                                      </p:to>
                                    </p:set>
                                    <p:anim calcmode="lin" valueType="num">
                                      <p:cBhvr additive="base">
                                        <p:cTn id="12" dur="500" fill="hold"/>
                                        <p:tgtEl>
                                          <p:spTgt spid="86025"/>
                                        </p:tgtEl>
                                        <p:attrNameLst>
                                          <p:attrName>ppt_x</p:attrName>
                                        </p:attrNameLst>
                                      </p:cBhvr>
                                      <p:tavLst>
                                        <p:tav tm="0">
                                          <p:val>
                                            <p:strVal val="#ppt_x"/>
                                          </p:val>
                                        </p:tav>
                                        <p:tav tm="100000">
                                          <p:val>
                                            <p:strVal val="#ppt_x"/>
                                          </p:val>
                                        </p:tav>
                                      </p:tavLst>
                                    </p:anim>
                                    <p:anim calcmode="lin" valueType="num">
                                      <p:cBhvr additive="base">
                                        <p:cTn id="13" dur="500" fill="hold"/>
                                        <p:tgtEl>
                                          <p:spTgt spid="86025"/>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6027"/>
                                        </p:tgtEl>
                                        <p:attrNameLst>
                                          <p:attrName>style.visibility</p:attrName>
                                        </p:attrNameLst>
                                      </p:cBhvr>
                                      <p:to>
                                        <p:strVal val="visible"/>
                                      </p:to>
                                    </p:set>
                                    <p:anim calcmode="lin" valueType="num">
                                      <p:cBhvr additive="base">
                                        <p:cTn id="18" dur="500" fill="hold"/>
                                        <p:tgtEl>
                                          <p:spTgt spid="86027"/>
                                        </p:tgtEl>
                                        <p:attrNameLst>
                                          <p:attrName>ppt_x</p:attrName>
                                        </p:attrNameLst>
                                      </p:cBhvr>
                                      <p:tavLst>
                                        <p:tav tm="0">
                                          <p:val>
                                            <p:strVal val="#ppt_x"/>
                                          </p:val>
                                        </p:tav>
                                        <p:tav tm="100000">
                                          <p:val>
                                            <p:strVal val="#ppt_x"/>
                                          </p:val>
                                        </p:tav>
                                      </p:tavLst>
                                    </p:anim>
                                    <p:anim calcmode="lin" valueType="num">
                                      <p:cBhvr additive="base">
                                        <p:cTn id="19" dur="500" fill="hold"/>
                                        <p:tgtEl>
                                          <p:spTgt spid="86027"/>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1" nodeType="clickEffect">
                                  <p:stCondLst>
                                    <p:cond delay="0"/>
                                  </p:stCondLst>
                                  <p:childTnLst>
                                    <p:set>
                                      <p:cBhvr>
                                        <p:cTn id="23" dur="1" fill="hold">
                                          <p:stCondLst>
                                            <p:cond delay="0"/>
                                          </p:stCondLst>
                                        </p:cTn>
                                        <p:tgtEl>
                                          <p:spTgt spid="86027"/>
                                        </p:tgtEl>
                                        <p:attrNameLst>
                                          <p:attrName>style.visibility</p:attrName>
                                        </p:attrNameLst>
                                      </p:cBhvr>
                                      <p:to>
                                        <p:strVal val="visible"/>
                                      </p:to>
                                    </p:set>
                                    <p:anim calcmode="lin" valueType="num">
                                      <p:cBhvr additive="base">
                                        <p:cTn id="24" dur="500" fill="hold"/>
                                        <p:tgtEl>
                                          <p:spTgt spid="86027"/>
                                        </p:tgtEl>
                                        <p:attrNameLst>
                                          <p:attrName>ppt_x</p:attrName>
                                        </p:attrNameLst>
                                      </p:cBhvr>
                                      <p:tavLst>
                                        <p:tav tm="0">
                                          <p:val>
                                            <p:strVal val="#ppt_x"/>
                                          </p:val>
                                        </p:tav>
                                        <p:tav tm="100000">
                                          <p:val>
                                            <p:strVal val="#ppt_x"/>
                                          </p:val>
                                        </p:tav>
                                      </p:tavLst>
                                    </p:anim>
                                    <p:anim calcmode="lin" valueType="num">
                                      <p:cBhvr additive="base">
                                        <p:cTn id="25" dur="500" fill="hold"/>
                                        <p:tgtEl>
                                          <p:spTgt spid="860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024" grpId="0"/>
      <p:bldP spid="86025" grpId="0"/>
      <p:bldP spid="86027" grpId="0"/>
      <p:bldP spid="86027" grpId="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6627" name="Picture 10" descr="h"/>
          <p:cNvPicPr>
            <a:picLocks noChangeAspect="1"/>
          </p:cNvPicPr>
          <p:nvPr/>
        </p:nvPicPr>
        <p:blipFill>
          <a:blip r:embed="rId1"/>
          <a:stretch>
            <a:fillRect/>
          </a:stretch>
        </p:blipFill>
        <p:spPr>
          <a:xfrm>
            <a:off x="127318" y="-62230"/>
            <a:ext cx="3503612" cy="4652963"/>
          </a:xfrm>
          <a:prstGeom prst="rect">
            <a:avLst/>
          </a:prstGeom>
          <a:noFill/>
          <a:ln w="9525">
            <a:noFill/>
          </a:ln>
        </p:spPr>
      </p:pic>
      <p:sp>
        <p:nvSpPr>
          <p:cNvPr id="26629" name="Text Box 5"/>
          <p:cNvSpPr txBox="1"/>
          <p:nvPr/>
        </p:nvSpPr>
        <p:spPr>
          <a:xfrm>
            <a:off x="55880" y="4762183"/>
            <a:ext cx="3745230" cy="521970"/>
          </a:xfrm>
          <a:prstGeom prst="rect">
            <a:avLst/>
          </a:prstGeom>
          <a:noFill/>
          <a:ln w="9525">
            <a:noFill/>
          </a:ln>
        </p:spPr>
        <p:txBody>
          <a:bodyPr wrap="none">
            <a:spAutoFit/>
          </a:bodyPr>
          <a:p>
            <a:pPr eaLnBrk="0" hangingPunct="0"/>
            <a:r>
              <a:rPr lang="zh-CN" altLang="en-US" sz="2800" b="1" dirty="0">
                <a:latin typeface="华文新魏" panose="02010800040101010101" pitchFamily="2" charset="-122"/>
                <a:ea typeface="华文新魏" panose="02010800040101010101" pitchFamily="2" charset="-122"/>
              </a:rPr>
              <a:t>赫鲁晓夫上台开始改革</a:t>
            </a:r>
            <a:endParaRPr lang="zh-CN" altLang="en-US" sz="2800" b="1" dirty="0">
              <a:latin typeface="华文新魏" panose="02010800040101010101" pitchFamily="2" charset="-122"/>
              <a:ea typeface="华文新魏" panose="02010800040101010101" pitchFamily="2" charset="-122"/>
            </a:endParaRPr>
          </a:p>
        </p:txBody>
      </p:sp>
      <p:sp>
        <p:nvSpPr>
          <p:cNvPr id="17" name="文本框 108561"/>
          <p:cNvSpPr txBox="1"/>
          <p:nvPr/>
        </p:nvSpPr>
        <p:spPr>
          <a:xfrm>
            <a:off x="3700780" y="755650"/>
            <a:ext cx="3644900" cy="5046345"/>
          </a:xfrm>
          <a:prstGeom prst="rect">
            <a:avLst/>
          </a:prstGeom>
          <a:noFill/>
          <a:ln w="9525" cap="flat" cmpd="sng">
            <a:noFill/>
            <a:prstDash val="solid"/>
            <a:miter/>
            <a:headEnd type="none" w="med" len="med"/>
            <a:tailEnd type="none" w="med" len="med"/>
          </a:ln>
        </p:spPr>
        <p:txBody>
          <a:bodyP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ct val="50000"/>
              </a:spcBef>
              <a:spcAft>
                <a:spcPts val="0"/>
              </a:spcAft>
              <a:buClrTx/>
              <a:buSzTx/>
              <a:buFontTx/>
              <a:buNone/>
              <a:defRPr/>
            </a:pPr>
            <a:r>
              <a:rPr kumimoji="0" lang="en-US" altLang="zh-CN"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rPr>
              <a:t>1</a:t>
            </a:r>
            <a:r>
              <a:rPr kumimoji="0" lang="zh-CN" altLang="en-US"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rPr>
              <a:t>、背景：</a:t>
            </a:r>
            <a:endParaRPr kumimoji="0" lang="zh-CN" altLang="en-US"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endParaRPr>
          </a:p>
          <a:p>
            <a:pPr marL="0" marR="0" lvl="0" indent="0" algn="l" defTabSz="914400" rtl="0" eaLnBrk="1" fontAlgn="auto" latinLnBrk="0" hangingPunct="1">
              <a:lnSpc>
                <a:spcPct val="100000"/>
              </a:lnSpc>
              <a:spcBef>
                <a:spcPct val="50000"/>
              </a:spcBef>
              <a:spcAft>
                <a:spcPts val="0"/>
              </a:spcAft>
              <a:buClrTx/>
              <a:buSzTx/>
              <a:buFontTx/>
              <a:buNone/>
              <a:defRPr/>
            </a:pPr>
            <a:r>
              <a:rPr kumimoji="0" lang="en-US" altLang="zh-CN"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rPr>
              <a:t>2</a:t>
            </a:r>
            <a:r>
              <a:rPr kumimoji="0" lang="zh-CN" altLang="en-US"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rPr>
              <a:t>、主要内容</a:t>
            </a:r>
            <a:r>
              <a:rPr kumimoji="0" lang="en-US" altLang="zh-CN"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rPr>
              <a:t>/</a:t>
            </a:r>
            <a:r>
              <a:rPr kumimoji="0" lang="zh-CN" altLang="en-US"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rPr>
              <a:t>措施：</a:t>
            </a:r>
            <a:endParaRPr kumimoji="0" lang="zh-CN" altLang="en-US"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endParaRPr>
          </a:p>
          <a:p>
            <a:pPr marL="0" marR="0" lvl="0" indent="0" algn="l" defTabSz="914400" rtl="0" eaLnBrk="1" fontAlgn="auto" latinLnBrk="0" hangingPunct="1">
              <a:lnSpc>
                <a:spcPct val="100000"/>
              </a:lnSpc>
              <a:spcBef>
                <a:spcPct val="50000"/>
              </a:spcBef>
              <a:spcAft>
                <a:spcPts val="0"/>
              </a:spcAft>
              <a:buClrTx/>
              <a:buSzTx/>
              <a:buFontTx/>
              <a:buNone/>
              <a:defRPr/>
            </a:pPr>
            <a:endParaRPr kumimoji="0" lang="en-US" altLang="zh-CN"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endParaRPr>
          </a:p>
          <a:p>
            <a:pPr marL="0" marR="0" lvl="0" indent="0" algn="l" defTabSz="914400" rtl="0" eaLnBrk="1" fontAlgn="auto" latinLnBrk="0" hangingPunct="1">
              <a:lnSpc>
                <a:spcPct val="100000"/>
              </a:lnSpc>
              <a:spcBef>
                <a:spcPct val="50000"/>
              </a:spcBef>
              <a:spcAft>
                <a:spcPts val="0"/>
              </a:spcAft>
              <a:buClrTx/>
              <a:buSzTx/>
              <a:buFontTx/>
              <a:buNone/>
              <a:defRPr/>
            </a:pPr>
            <a:endParaRPr kumimoji="0" lang="en-US" altLang="zh-CN"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endParaRPr>
          </a:p>
          <a:p>
            <a:pPr marL="0" marR="0" lvl="0" indent="0" algn="l" defTabSz="914400" rtl="0" eaLnBrk="1" fontAlgn="auto" latinLnBrk="0" hangingPunct="1">
              <a:lnSpc>
                <a:spcPct val="100000"/>
              </a:lnSpc>
              <a:spcBef>
                <a:spcPct val="50000"/>
              </a:spcBef>
              <a:spcAft>
                <a:spcPts val="0"/>
              </a:spcAft>
              <a:buClrTx/>
              <a:buSzTx/>
              <a:buFontTx/>
              <a:buNone/>
              <a:defRPr/>
            </a:pPr>
            <a:endParaRPr kumimoji="0" lang="en-US" altLang="zh-CN"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endParaRPr>
          </a:p>
          <a:p>
            <a:pPr marL="0" marR="0" lvl="0" indent="0" algn="l" defTabSz="914400" rtl="0" eaLnBrk="1" fontAlgn="auto" latinLnBrk="0" hangingPunct="1">
              <a:lnSpc>
                <a:spcPct val="100000"/>
              </a:lnSpc>
              <a:spcBef>
                <a:spcPct val="50000"/>
              </a:spcBef>
              <a:spcAft>
                <a:spcPts val="0"/>
              </a:spcAft>
              <a:buClrTx/>
              <a:buSzTx/>
              <a:buFontTx/>
              <a:buNone/>
              <a:defRPr/>
            </a:pPr>
            <a:endParaRPr kumimoji="0" lang="en-US" altLang="zh-CN"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endParaRPr>
          </a:p>
          <a:p>
            <a:pPr marL="0" marR="0" lvl="0" indent="0" algn="l" defTabSz="914400" rtl="0" eaLnBrk="1" fontAlgn="auto" latinLnBrk="0" hangingPunct="1">
              <a:lnSpc>
                <a:spcPct val="100000"/>
              </a:lnSpc>
              <a:spcBef>
                <a:spcPct val="50000"/>
              </a:spcBef>
              <a:spcAft>
                <a:spcPts val="0"/>
              </a:spcAft>
              <a:buClrTx/>
              <a:buSzTx/>
              <a:buFontTx/>
              <a:buNone/>
              <a:defRPr/>
            </a:pPr>
            <a:r>
              <a:rPr kumimoji="0" lang="en-US" altLang="zh-CN"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rPr>
              <a:t>3</a:t>
            </a:r>
            <a:r>
              <a:rPr kumimoji="0" lang="zh-CN" altLang="en-US"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rPr>
              <a:t>、结果：</a:t>
            </a:r>
            <a:endParaRPr kumimoji="0" lang="zh-CN" altLang="en-US"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endParaRPr>
          </a:p>
          <a:p>
            <a:pPr marL="0" marR="0" lvl="0" indent="0" algn="l" defTabSz="914400" rtl="0" eaLnBrk="1" fontAlgn="auto" latinLnBrk="0" hangingPunct="1">
              <a:lnSpc>
                <a:spcPct val="100000"/>
              </a:lnSpc>
              <a:spcBef>
                <a:spcPct val="50000"/>
              </a:spcBef>
              <a:spcAft>
                <a:spcPts val="0"/>
              </a:spcAft>
              <a:buClrTx/>
              <a:buSzTx/>
              <a:buFontTx/>
              <a:buNone/>
              <a:defRPr/>
            </a:pPr>
            <a:r>
              <a:rPr kumimoji="0" lang="en-US" altLang="zh-CN"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rPr>
              <a:t>4</a:t>
            </a:r>
            <a:r>
              <a:rPr kumimoji="0" lang="zh-CN" altLang="en-US"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rPr>
              <a:t>、评价</a:t>
            </a:r>
            <a:r>
              <a:rPr kumimoji="0" lang="en-US" altLang="zh-CN"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rPr>
              <a:t>/</a:t>
            </a:r>
            <a:r>
              <a:rPr kumimoji="0" lang="zh-CN" altLang="en-US"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rPr>
              <a:t>影响：</a:t>
            </a:r>
            <a:endParaRPr kumimoji="0" lang="zh-CN" altLang="en-US"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endParaRPr>
          </a:p>
        </p:txBody>
      </p:sp>
      <p:sp>
        <p:nvSpPr>
          <p:cNvPr id="27651" name="文本框 108547"/>
          <p:cNvSpPr txBox="1"/>
          <p:nvPr/>
        </p:nvSpPr>
        <p:spPr>
          <a:xfrm>
            <a:off x="1736725" y="1903413"/>
            <a:ext cx="1963738" cy="521970"/>
          </a:xfrm>
          <a:prstGeom prst="rect">
            <a:avLst/>
          </a:prstGeom>
          <a:noFill/>
          <a:ln w="9525">
            <a:noFill/>
          </a:ln>
        </p:spPr>
        <p:txBody>
          <a:bodyPr>
            <a:spAutoFit/>
          </a:bodyPr>
          <a:p>
            <a:r>
              <a:rPr lang="zh-CN" altLang="en-US" sz="2800" b="1" dirty="0">
                <a:latin typeface="宋体" panose="02010600030101010101" pitchFamily="2" charset="-122"/>
              </a:rPr>
              <a:t>（</a:t>
            </a:r>
            <a:r>
              <a:rPr lang="en-US" altLang="zh-CN" sz="2800" b="1" dirty="0">
                <a:latin typeface="宋体" panose="02010600030101010101" pitchFamily="2" charset="-122"/>
              </a:rPr>
              <a:t>1</a:t>
            </a:r>
            <a:r>
              <a:rPr lang="zh-CN" altLang="en-US" sz="2800" b="1" dirty="0">
                <a:latin typeface="宋体" panose="02010600030101010101" pitchFamily="2" charset="-122"/>
              </a:rPr>
              <a:t>）经济</a:t>
            </a:r>
            <a:endParaRPr lang="zh-CN" altLang="en-US" sz="2800" b="1" dirty="0">
              <a:latin typeface="宋体" panose="02010600030101010101" pitchFamily="2" charset="-122"/>
            </a:endParaRPr>
          </a:p>
        </p:txBody>
      </p:sp>
      <p:sp>
        <p:nvSpPr>
          <p:cNvPr id="27652" name="文本框 108548"/>
          <p:cNvSpPr txBox="1"/>
          <p:nvPr/>
        </p:nvSpPr>
        <p:spPr>
          <a:xfrm>
            <a:off x="1736725" y="3806825"/>
            <a:ext cx="1893888" cy="521970"/>
          </a:xfrm>
          <a:prstGeom prst="rect">
            <a:avLst/>
          </a:prstGeom>
          <a:noFill/>
          <a:ln w="9525">
            <a:noFill/>
          </a:ln>
        </p:spPr>
        <p:txBody>
          <a:bodyPr>
            <a:spAutoFit/>
          </a:bodyPr>
          <a:p>
            <a:r>
              <a:rPr lang="zh-CN" altLang="en-US" sz="2800" b="1" dirty="0">
                <a:latin typeface="宋体" panose="02010600030101010101" pitchFamily="2" charset="-122"/>
              </a:rPr>
              <a:t>（</a:t>
            </a:r>
            <a:r>
              <a:rPr lang="en-US" altLang="zh-CN" sz="2800" b="1" dirty="0">
                <a:latin typeface="宋体" panose="02010600030101010101" pitchFamily="2" charset="-122"/>
              </a:rPr>
              <a:t>2</a:t>
            </a:r>
            <a:r>
              <a:rPr lang="zh-CN" altLang="en-US" sz="2800" b="1" dirty="0">
                <a:latin typeface="宋体" panose="02010600030101010101" pitchFamily="2" charset="-122"/>
              </a:rPr>
              <a:t>）政治</a:t>
            </a:r>
            <a:endParaRPr lang="zh-CN" altLang="en-US" sz="2800" b="1" dirty="0">
              <a:latin typeface="宋体" panose="02010600030101010101" pitchFamily="2" charset="-122"/>
            </a:endParaRPr>
          </a:p>
        </p:txBody>
      </p:sp>
      <p:sp>
        <p:nvSpPr>
          <p:cNvPr id="26632" name="文本框 108552"/>
          <p:cNvSpPr txBox="1"/>
          <p:nvPr/>
        </p:nvSpPr>
        <p:spPr>
          <a:xfrm>
            <a:off x="3963988" y="2752725"/>
            <a:ext cx="6742112" cy="521970"/>
          </a:xfrm>
          <a:prstGeom prst="rect">
            <a:avLst/>
          </a:prstGeom>
          <a:noFill/>
          <a:ln w="9525">
            <a:noFill/>
          </a:ln>
        </p:spPr>
        <p:txBody>
          <a:bodyPr>
            <a:spAutoFit/>
          </a:bodyPr>
          <a:p>
            <a:r>
              <a:rPr lang="zh-CN" altLang="en-US" sz="2800" b="1" dirty="0">
                <a:solidFill>
                  <a:srgbClr val="FF0000"/>
                </a:solidFill>
                <a:latin typeface="Calibri" panose="020F0502020204030204" charset="0"/>
              </a:rPr>
              <a:t>③</a:t>
            </a:r>
            <a:r>
              <a:rPr lang="zh-CN" altLang="en-US" sz="2800" b="1" dirty="0">
                <a:solidFill>
                  <a:srgbClr val="FF0000"/>
                </a:solidFill>
                <a:latin typeface="宋体" panose="02010600030101010101" pitchFamily="2" charset="-122"/>
              </a:rPr>
              <a:t>取消农产品的义务交售制，改行收购制</a:t>
            </a:r>
            <a:endParaRPr lang="zh-CN" altLang="en-US" sz="2800" b="1" dirty="0">
              <a:solidFill>
                <a:srgbClr val="FF0000"/>
              </a:solidFill>
              <a:latin typeface="宋体" panose="02010600030101010101" pitchFamily="2" charset="-122"/>
            </a:endParaRPr>
          </a:p>
        </p:txBody>
      </p:sp>
      <p:sp>
        <p:nvSpPr>
          <p:cNvPr id="26633" name="文本框 108554"/>
          <p:cNvSpPr txBox="1"/>
          <p:nvPr/>
        </p:nvSpPr>
        <p:spPr>
          <a:xfrm>
            <a:off x="3963988" y="1903413"/>
            <a:ext cx="4264025" cy="521970"/>
          </a:xfrm>
          <a:prstGeom prst="rect">
            <a:avLst/>
          </a:prstGeom>
          <a:noFill/>
          <a:ln w="9525">
            <a:noFill/>
          </a:ln>
        </p:spPr>
        <p:txBody>
          <a:bodyPr>
            <a:spAutoFit/>
          </a:bodyPr>
          <a:p>
            <a:r>
              <a:rPr lang="zh-CN" altLang="en-US" sz="2800" b="1" dirty="0">
                <a:solidFill>
                  <a:srgbClr val="FF0000"/>
                </a:solidFill>
                <a:latin typeface="Calibri" panose="020F0502020204030204" charset="0"/>
              </a:rPr>
              <a:t>①</a:t>
            </a:r>
            <a:r>
              <a:rPr lang="zh-CN" altLang="en-US" sz="2800" b="1" dirty="0">
                <a:solidFill>
                  <a:srgbClr val="FF0000"/>
                </a:solidFill>
                <a:latin typeface="宋体" panose="02010600030101010101" pitchFamily="2" charset="-122"/>
              </a:rPr>
              <a:t>发动垦荒运动</a:t>
            </a:r>
            <a:endParaRPr lang="zh-CN" altLang="en-US" sz="2800" b="1" dirty="0">
              <a:solidFill>
                <a:srgbClr val="FF0000"/>
              </a:solidFill>
              <a:latin typeface="宋体" panose="02010600030101010101" pitchFamily="2" charset="-122"/>
            </a:endParaRPr>
          </a:p>
        </p:txBody>
      </p:sp>
      <p:sp>
        <p:nvSpPr>
          <p:cNvPr id="26635" name="文本框 108556"/>
          <p:cNvSpPr txBox="1"/>
          <p:nvPr/>
        </p:nvSpPr>
        <p:spPr>
          <a:xfrm>
            <a:off x="3963988" y="3157538"/>
            <a:ext cx="3856037" cy="521970"/>
          </a:xfrm>
          <a:prstGeom prst="rect">
            <a:avLst/>
          </a:prstGeom>
          <a:noFill/>
          <a:ln w="9525">
            <a:noFill/>
          </a:ln>
        </p:spPr>
        <p:txBody>
          <a:bodyPr>
            <a:spAutoFit/>
          </a:bodyPr>
          <a:p>
            <a:r>
              <a:rPr lang="zh-CN" altLang="en-US" sz="2800" b="1" dirty="0">
                <a:solidFill>
                  <a:srgbClr val="FF0000"/>
                </a:solidFill>
                <a:latin typeface="宋体" panose="02010600030101010101" pitchFamily="2" charset="-122"/>
              </a:rPr>
              <a:t>④改革工业管理体制</a:t>
            </a:r>
            <a:endParaRPr lang="zh-CN" altLang="en-US" sz="2800" b="1" dirty="0">
              <a:solidFill>
                <a:srgbClr val="FF0000"/>
              </a:solidFill>
              <a:latin typeface="宋体" panose="02010600030101010101" pitchFamily="2" charset="-122"/>
            </a:endParaRPr>
          </a:p>
        </p:txBody>
      </p:sp>
      <p:sp>
        <p:nvSpPr>
          <p:cNvPr id="26636" name="文本框 108558"/>
          <p:cNvSpPr txBox="1"/>
          <p:nvPr/>
        </p:nvSpPr>
        <p:spPr>
          <a:xfrm>
            <a:off x="3870325" y="3806825"/>
            <a:ext cx="5408613" cy="521970"/>
          </a:xfrm>
          <a:prstGeom prst="rect">
            <a:avLst/>
          </a:prstGeom>
          <a:noFill/>
          <a:ln w="9525">
            <a:noFill/>
          </a:ln>
        </p:spPr>
        <p:txBody>
          <a:bodyPr>
            <a:spAutoFit/>
          </a:bodyPr>
          <a:p>
            <a:r>
              <a:rPr lang="zh-CN" altLang="en-US" sz="2800" b="1" dirty="0">
                <a:solidFill>
                  <a:srgbClr val="FF0000"/>
                </a:solidFill>
                <a:latin typeface="宋体" panose="02010600030101010101" pitchFamily="2" charset="-122"/>
              </a:rPr>
              <a:t>批判对斯大林个人崇拜</a:t>
            </a:r>
            <a:endParaRPr lang="zh-CN" altLang="en-US" sz="2800" b="1" dirty="0">
              <a:solidFill>
                <a:srgbClr val="FF0000"/>
              </a:solidFill>
              <a:latin typeface="宋体" panose="02010600030101010101" pitchFamily="2" charset="-122"/>
            </a:endParaRPr>
          </a:p>
        </p:txBody>
      </p:sp>
      <p:sp>
        <p:nvSpPr>
          <p:cNvPr id="26639" name="TextBox 21"/>
          <p:cNvSpPr txBox="1"/>
          <p:nvPr/>
        </p:nvSpPr>
        <p:spPr>
          <a:xfrm>
            <a:off x="3963988" y="2332038"/>
            <a:ext cx="4968875" cy="521970"/>
          </a:xfrm>
          <a:prstGeom prst="rect">
            <a:avLst/>
          </a:prstGeom>
          <a:noFill/>
          <a:ln w="9525">
            <a:noFill/>
          </a:ln>
        </p:spPr>
        <p:txBody>
          <a:bodyPr>
            <a:spAutoFit/>
          </a:bodyPr>
          <a:p>
            <a:r>
              <a:rPr lang="zh-CN" altLang="en-US" sz="2800" b="1" dirty="0">
                <a:solidFill>
                  <a:srgbClr val="FF0000"/>
                </a:solidFill>
                <a:latin typeface="Calibri" panose="020F0502020204030204" charset="0"/>
              </a:rPr>
              <a:t>②</a:t>
            </a:r>
            <a:r>
              <a:rPr lang="zh-CN" altLang="en-US" sz="2800" b="1" dirty="0">
                <a:solidFill>
                  <a:srgbClr val="FF0000"/>
                </a:solidFill>
                <a:latin typeface="宋体" panose="02010600030101010101" pitchFamily="2" charset="-122"/>
              </a:rPr>
              <a:t>发展饲料生产，广种玉米</a:t>
            </a:r>
            <a:endParaRPr lang="zh-CN" altLang="en-US" sz="2800" b="1" dirty="0">
              <a:solidFill>
                <a:srgbClr val="FF0000"/>
              </a:solidFill>
              <a:latin typeface="宋体" panose="02010600030101010101" pitchFamily="2" charset="-122"/>
            </a:endParaRPr>
          </a:p>
        </p:txBody>
      </p:sp>
      <p:sp>
        <p:nvSpPr>
          <p:cNvPr id="27658" name="Rectangle 5"/>
          <p:cNvSpPr/>
          <p:nvPr/>
        </p:nvSpPr>
        <p:spPr>
          <a:xfrm>
            <a:off x="2955925" y="58738"/>
            <a:ext cx="3857625" cy="583565"/>
          </a:xfrm>
          <a:prstGeom prst="rect">
            <a:avLst/>
          </a:prstGeom>
          <a:solidFill>
            <a:srgbClr val="9EFAEE"/>
          </a:solidFill>
          <a:ln w="9525">
            <a:noFill/>
          </a:ln>
        </p:spPr>
        <p:txBody>
          <a:bodyPr wrap="none">
            <a:spAutoFit/>
          </a:bodyPr>
          <a:p>
            <a:r>
              <a:rPr lang="zh-CN" altLang="en-US" sz="3200" b="1" dirty="0">
                <a:latin typeface="宋体" panose="02010600030101010101" pitchFamily="2" charset="-122"/>
              </a:rPr>
              <a:t>（一）赫鲁晓夫改革</a:t>
            </a:r>
            <a:endParaRPr lang="zh-CN" altLang="en-US" sz="3200" b="1" dirty="0">
              <a:latin typeface="宋体" panose="02010600030101010101" pitchFamily="2" charset="-122"/>
            </a:endParaRPr>
          </a:p>
        </p:txBody>
      </p:sp>
      <p:sp>
        <p:nvSpPr>
          <p:cNvPr id="100" name="文本框 99"/>
          <p:cNvSpPr txBox="1"/>
          <p:nvPr/>
        </p:nvSpPr>
        <p:spPr>
          <a:xfrm>
            <a:off x="4994910" y="755650"/>
            <a:ext cx="7354888" cy="521970"/>
          </a:xfrm>
          <a:prstGeom prst="rect">
            <a:avLst/>
          </a:prstGeom>
          <a:noFill/>
          <a:ln w="9525">
            <a:noFill/>
          </a:ln>
        </p:spPr>
        <p:txBody>
          <a:bodyPr>
            <a:spAutoFit/>
          </a:bodyPr>
          <a:p>
            <a:r>
              <a:rPr lang="zh-CN" altLang="zh-CN" sz="2800" b="1" dirty="0">
                <a:solidFill>
                  <a:srgbClr val="FF0000"/>
                </a:solidFill>
                <a:latin typeface="Arial" panose="020B0604020202020204" pitchFamily="34" charset="0"/>
              </a:rPr>
              <a:t>1953年，斯大林逝世，赫鲁晓夫上台执政。</a:t>
            </a:r>
            <a:endParaRPr lang="zh-CN" altLang="en-US" sz="2800" b="1" dirty="0">
              <a:solidFill>
                <a:srgbClr val="FF0000"/>
              </a:solidFill>
              <a:latin typeface="Arial" panose="020B0604020202020204" pitchFamily="34" charset="0"/>
            </a:endParaRPr>
          </a:p>
        </p:txBody>
      </p:sp>
      <p:sp>
        <p:nvSpPr>
          <p:cNvPr id="2" name="文本框 108558"/>
          <p:cNvSpPr txBox="1"/>
          <p:nvPr/>
        </p:nvSpPr>
        <p:spPr>
          <a:xfrm>
            <a:off x="5362575" y="4566920"/>
            <a:ext cx="5408613" cy="521970"/>
          </a:xfrm>
          <a:prstGeom prst="rect">
            <a:avLst/>
          </a:prstGeom>
          <a:noFill/>
          <a:ln w="9525">
            <a:noFill/>
          </a:ln>
        </p:spPr>
        <p:txBody>
          <a:bodyPr>
            <a:spAutoFit/>
          </a:bodyPr>
          <a:p>
            <a:r>
              <a:rPr lang="zh-CN" altLang="en-US" sz="2800" b="1" dirty="0">
                <a:solidFill>
                  <a:srgbClr val="FF0000"/>
                </a:solidFill>
                <a:latin typeface="宋体" panose="02010600030101010101" pitchFamily="2" charset="-122"/>
              </a:rPr>
              <a:t>失败</a:t>
            </a:r>
            <a:endParaRPr lang="zh-CN" altLang="en-US" sz="2800" b="1" dirty="0">
              <a:solidFill>
                <a:srgbClr val="FF0000"/>
              </a:solidFill>
              <a:latin typeface="宋体" panose="02010600030101010101" pitchFamily="2" charset="-122"/>
            </a:endParaRPr>
          </a:p>
        </p:txBody>
      </p:sp>
      <p:sp>
        <p:nvSpPr>
          <p:cNvPr id="4" name="Text Box 9"/>
          <p:cNvSpPr txBox="1"/>
          <p:nvPr/>
        </p:nvSpPr>
        <p:spPr>
          <a:xfrm>
            <a:off x="6265545" y="5284470"/>
            <a:ext cx="5593080" cy="953135"/>
          </a:xfrm>
          <a:prstGeom prst="rect">
            <a:avLst/>
          </a:prstGeom>
          <a:noFill/>
          <a:ln w="9525">
            <a:noFill/>
          </a:ln>
        </p:spPr>
        <p:txBody>
          <a:bodyPr wrap="square">
            <a:spAutoFit/>
          </a:bodyPr>
          <a:p>
            <a:pPr>
              <a:spcBef>
                <a:spcPct val="50000"/>
              </a:spcBef>
            </a:pPr>
            <a:r>
              <a:rPr lang="zh-CN" altLang="en-US" sz="2800" b="1" dirty="0">
                <a:solidFill>
                  <a:srgbClr val="FF0000"/>
                </a:solidFill>
                <a:latin typeface="Arial" panose="020B0604020202020204" pitchFamily="34" charset="0"/>
              </a:rPr>
              <a:t>有一定成效，但没有从根本上改变斯大林经济政治体制。</a:t>
            </a:r>
            <a:endParaRPr lang="zh-CN" altLang="en-US" sz="2800" b="1" dirty="0">
              <a:solidFill>
                <a:srgbClr val="FF0000"/>
              </a:solidFill>
              <a:latin typeface="Arial" panose="020B0604020202020204" pitchFamily="34" charset="0"/>
            </a:endParaRPr>
          </a:p>
        </p:txBody>
      </p:sp>
      <p:sp>
        <p:nvSpPr>
          <p:cNvPr id="3" name="笑脸 2">
            <a:hlinkClick r:id="rId2" action="ppaction://hlinksldjump"/>
          </p:cNvPr>
          <p:cNvSpPr/>
          <p:nvPr/>
        </p:nvSpPr>
        <p:spPr>
          <a:xfrm>
            <a:off x="11750040" y="824865"/>
            <a:ext cx="530860" cy="569595"/>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 name="笑脸 4">
            <a:hlinkClick r:id="rId3" action="ppaction://hlinksldjump"/>
          </p:cNvPr>
          <p:cNvSpPr/>
          <p:nvPr/>
        </p:nvSpPr>
        <p:spPr>
          <a:xfrm>
            <a:off x="11543030" y="2705100"/>
            <a:ext cx="530860" cy="569595"/>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6" name="笑脸 5">
            <a:hlinkClick r:id="rId4" action="ppaction://hlinksldjump"/>
          </p:cNvPr>
          <p:cNvSpPr/>
          <p:nvPr/>
        </p:nvSpPr>
        <p:spPr>
          <a:xfrm>
            <a:off x="10175240" y="5872480"/>
            <a:ext cx="530860" cy="569595"/>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8" name="笑脸 7">
            <a:hlinkClick r:id="rId5" action="ppaction://hlinksldjump"/>
          </p:cNvPr>
          <p:cNvSpPr/>
          <p:nvPr/>
        </p:nvSpPr>
        <p:spPr>
          <a:xfrm>
            <a:off x="2119630" y="5668645"/>
            <a:ext cx="1198245" cy="119888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0"/>
                                        </p:tgtEl>
                                        <p:attrNameLst>
                                          <p:attrName>style.visibility</p:attrName>
                                        </p:attrNameLst>
                                      </p:cBhvr>
                                      <p:to>
                                        <p:strVal val="visible"/>
                                      </p:to>
                                    </p:set>
                                    <p:anim calcmode="lin" valueType="num">
                                      <p:cBhvr additive="base">
                                        <p:cTn id="7" dur="500" fill="hold"/>
                                        <p:tgtEl>
                                          <p:spTgt spid="100"/>
                                        </p:tgtEl>
                                        <p:attrNameLst>
                                          <p:attrName>ppt_x</p:attrName>
                                        </p:attrNameLst>
                                      </p:cBhvr>
                                      <p:tavLst>
                                        <p:tav tm="0">
                                          <p:val>
                                            <p:strVal val="#ppt_x"/>
                                          </p:val>
                                        </p:tav>
                                        <p:tav tm="100000">
                                          <p:val>
                                            <p:strVal val="#ppt_x"/>
                                          </p:val>
                                        </p:tav>
                                      </p:tavLst>
                                    </p:anim>
                                    <p:anim calcmode="lin" valueType="num">
                                      <p:cBhvr additive="base">
                                        <p:cTn id="8" dur="500" fill="hold"/>
                                        <p:tgtEl>
                                          <p:spTgt spid="10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6633"/>
                                        </p:tgtEl>
                                        <p:attrNameLst>
                                          <p:attrName>style.visibility</p:attrName>
                                        </p:attrNameLst>
                                      </p:cBhvr>
                                      <p:to>
                                        <p:strVal val="visible"/>
                                      </p:to>
                                    </p:set>
                                    <p:anim calcmode="lin" valueType="num">
                                      <p:cBhvr additive="base">
                                        <p:cTn id="13" dur="500" fill="hold"/>
                                        <p:tgtEl>
                                          <p:spTgt spid="26633"/>
                                        </p:tgtEl>
                                        <p:attrNameLst>
                                          <p:attrName>ppt_x</p:attrName>
                                        </p:attrNameLst>
                                      </p:cBhvr>
                                      <p:tavLst>
                                        <p:tav tm="0">
                                          <p:val>
                                            <p:strVal val="#ppt_x"/>
                                          </p:val>
                                        </p:tav>
                                        <p:tav tm="100000">
                                          <p:val>
                                            <p:strVal val="#ppt_x"/>
                                          </p:val>
                                        </p:tav>
                                      </p:tavLst>
                                    </p:anim>
                                    <p:anim calcmode="lin" valueType="num">
                                      <p:cBhvr additive="base">
                                        <p:cTn id="14" dur="500" fill="hold"/>
                                        <p:tgtEl>
                                          <p:spTgt spid="26633"/>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26639"/>
                                        </p:tgtEl>
                                        <p:attrNameLst>
                                          <p:attrName>style.visibility</p:attrName>
                                        </p:attrNameLst>
                                      </p:cBhvr>
                                      <p:to>
                                        <p:strVal val="visible"/>
                                      </p:to>
                                    </p:set>
                                    <p:anim calcmode="lin" valueType="num">
                                      <p:cBhvr additive="base">
                                        <p:cTn id="17" dur="500" fill="hold"/>
                                        <p:tgtEl>
                                          <p:spTgt spid="26639"/>
                                        </p:tgtEl>
                                        <p:attrNameLst>
                                          <p:attrName>ppt_x</p:attrName>
                                        </p:attrNameLst>
                                      </p:cBhvr>
                                      <p:tavLst>
                                        <p:tav tm="0">
                                          <p:val>
                                            <p:strVal val="#ppt_x"/>
                                          </p:val>
                                        </p:tav>
                                        <p:tav tm="100000">
                                          <p:val>
                                            <p:strVal val="#ppt_x"/>
                                          </p:val>
                                        </p:tav>
                                      </p:tavLst>
                                    </p:anim>
                                    <p:anim calcmode="lin" valueType="num">
                                      <p:cBhvr additive="base">
                                        <p:cTn id="18" dur="500" fill="hold"/>
                                        <p:tgtEl>
                                          <p:spTgt spid="26639"/>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26632"/>
                                        </p:tgtEl>
                                        <p:attrNameLst>
                                          <p:attrName>style.visibility</p:attrName>
                                        </p:attrNameLst>
                                      </p:cBhvr>
                                      <p:to>
                                        <p:strVal val="visible"/>
                                      </p:to>
                                    </p:set>
                                    <p:anim calcmode="lin" valueType="num">
                                      <p:cBhvr additive="base">
                                        <p:cTn id="21" dur="500" fill="hold"/>
                                        <p:tgtEl>
                                          <p:spTgt spid="26632"/>
                                        </p:tgtEl>
                                        <p:attrNameLst>
                                          <p:attrName>ppt_x</p:attrName>
                                        </p:attrNameLst>
                                      </p:cBhvr>
                                      <p:tavLst>
                                        <p:tav tm="0">
                                          <p:val>
                                            <p:strVal val="#ppt_x"/>
                                          </p:val>
                                        </p:tav>
                                        <p:tav tm="100000">
                                          <p:val>
                                            <p:strVal val="#ppt_x"/>
                                          </p:val>
                                        </p:tav>
                                      </p:tavLst>
                                    </p:anim>
                                    <p:anim calcmode="lin" valueType="num">
                                      <p:cBhvr additive="base">
                                        <p:cTn id="22" dur="500" fill="hold"/>
                                        <p:tgtEl>
                                          <p:spTgt spid="26632"/>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26635"/>
                                        </p:tgtEl>
                                        <p:attrNameLst>
                                          <p:attrName>style.visibility</p:attrName>
                                        </p:attrNameLst>
                                      </p:cBhvr>
                                      <p:to>
                                        <p:strVal val="visible"/>
                                      </p:to>
                                    </p:set>
                                    <p:anim calcmode="lin" valueType="num">
                                      <p:cBhvr additive="base">
                                        <p:cTn id="25" dur="500" fill="hold"/>
                                        <p:tgtEl>
                                          <p:spTgt spid="26635"/>
                                        </p:tgtEl>
                                        <p:attrNameLst>
                                          <p:attrName>ppt_x</p:attrName>
                                        </p:attrNameLst>
                                      </p:cBhvr>
                                      <p:tavLst>
                                        <p:tav tm="0">
                                          <p:val>
                                            <p:strVal val="#ppt_x"/>
                                          </p:val>
                                        </p:tav>
                                        <p:tav tm="100000">
                                          <p:val>
                                            <p:strVal val="#ppt_x"/>
                                          </p:val>
                                        </p:tav>
                                      </p:tavLst>
                                    </p:anim>
                                    <p:anim calcmode="lin" valueType="num">
                                      <p:cBhvr additive="base">
                                        <p:cTn id="26" dur="500" fill="hold"/>
                                        <p:tgtEl>
                                          <p:spTgt spid="26635"/>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6636"/>
                                        </p:tgtEl>
                                        <p:attrNameLst>
                                          <p:attrName>style.visibility</p:attrName>
                                        </p:attrNameLst>
                                      </p:cBhvr>
                                      <p:to>
                                        <p:strVal val="visible"/>
                                      </p:to>
                                    </p:set>
                                    <p:anim calcmode="lin" valueType="num">
                                      <p:cBhvr additive="base">
                                        <p:cTn id="31" dur="500" fill="hold"/>
                                        <p:tgtEl>
                                          <p:spTgt spid="26636"/>
                                        </p:tgtEl>
                                        <p:attrNameLst>
                                          <p:attrName>ppt_x</p:attrName>
                                        </p:attrNameLst>
                                      </p:cBhvr>
                                      <p:tavLst>
                                        <p:tav tm="0">
                                          <p:val>
                                            <p:strVal val="#ppt_x"/>
                                          </p:val>
                                        </p:tav>
                                        <p:tav tm="100000">
                                          <p:val>
                                            <p:strVal val="#ppt_x"/>
                                          </p:val>
                                        </p:tav>
                                      </p:tavLst>
                                    </p:anim>
                                    <p:anim calcmode="lin" valueType="num">
                                      <p:cBhvr additive="base">
                                        <p:cTn id="32" dur="500" fill="hold"/>
                                        <p:tgtEl>
                                          <p:spTgt spid="26636"/>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500" fill="hold">
                                          <p:stCondLst>
                                            <p:cond delay="0"/>
                                          </p:stCondLst>
                                        </p:cTn>
                                        <p:tgtEl>
                                          <p:spTgt spid="2"/>
                                        </p:tgtEl>
                                        <p:attrNameLst>
                                          <p:attrName>style.visibility</p:attrName>
                                        </p:attrNameLst>
                                      </p:cBhvr>
                                      <p:to>
                                        <p:strVal val="visible"/>
                                      </p:to>
                                    </p:set>
                                    <p:anim calcmode="lin" valueType="num">
                                      <p:cBhvr>
                                        <p:cTn id="37" dur="500" fill="hold"/>
                                        <p:tgtEl>
                                          <p:spTgt spid="2"/>
                                        </p:tgtEl>
                                        <p:attrNameLst>
                                          <p:attrName>ppt_x</p:attrName>
                                        </p:attrNameLst>
                                      </p:cBhvr>
                                      <p:tavLst>
                                        <p:tav tm="0">
                                          <p:val>
                                            <p:strVal val="#ppt_x"/>
                                          </p:val>
                                        </p:tav>
                                        <p:tav tm="100000">
                                          <p:val>
                                            <p:strVal val="#ppt_x"/>
                                          </p:val>
                                        </p:tav>
                                      </p:tavLst>
                                    </p:anim>
                                    <p:anim calcmode="lin" valueType="num">
                                      <p:cBhvr>
                                        <p:cTn id="3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p:cTn id="43" dur="500" fill="hold"/>
                                        <p:tgtEl>
                                          <p:spTgt spid="4"/>
                                        </p:tgtEl>
                                        <p:attrNameLst>
                                          <p:attrName>ppt_x</p:attrName>
                                        </p:attrNameLst>
                                      </p:cBhvr>
                                      <p:tavLst>
                                        <p:tav tm="0">
                                          <p:val>
                                            <p:strVal val="#ppt_x"/>
                                          </p:val>
                                        </p:tav>
                                        <p:tav tm="100000">
                                          <p:val>
                                            <p:strVal val="#ppt_x"/>
                                          </p:val>
                                        </p:tav>
                                      </p:tavLst>
                                    </p:anim>
                                    <p:anim calcmode="lin" valueType="num">
                                      <p:cBhvr>
                                        <p:cTn id="4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32" grpId="0"/>
      <p:bldP spid="26633" grpId="0"/>
      <p:bldP spid="26635" grpId="0"/>
      <p:bldP spid="26636" grpId="0"/>
      <p:bldP spid="26639" grpId="0"/>
      <p:bldP spid="100" grpId="0"/>
      <p:bldP spid="2" grpId="0"/>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121" name="文本框 83969"/>
          <p:cNvSpPr txBox="1"/>
          <p:nvPr/>
        </p:nvSpPr>
        <p:spPr>
          <a:xfrm>
            <a:off x="2065849" y="4941100"/>
            <a:ext cx="4101552" cy="1383665"/>
          </a:xfrm>
          <a:prstGeom prst="rect">
            <a:avLst/>
          </a:prstGeom>
          <a:noFill/>
          <a:ln w="9525">
            <a:noFill/>
          </a:ln>
        </p:spPr>
        <p:txBody>
          <a:bodyPr anchor="t">
            <a:spAutoFit/>
          </a:bodyPr>
          <a:p>
            <a:pPr>
              <a:spcBef>
                <a:spcPct val="50000"/>
              </a:spcBef>
            </a:pPr>
            <a:r>
              <a:rPr lang="en-US" altLang="zh-CN" sz="2400" b="1">
                <a:latin typeface="Arial" panose="020B0604020202020204" pitchFamily="34" charset="0"/>
                <a:ea typeface="宋体" panose="02010600030101010101" pitchFamily="2" charset="-122"/>
              </a:rPr>
              <a:t>1953</a:t>
            </a:r>
            <a:r>
              <a:rPr lang="zh-CN" altLang="en-US" sz="2400" b="1" dirty="0">
                <a:latin typeface="Arial" panose="020B0604020202020204" pitchFamily="34" charset="0"/>
                <a:ea typeface="宋体" panose="02010600030101010101" pitchFamily="2" charset="-122"/>
              </a:rPr>
              <a:t>年</a:t>
            </a:r>
            <a:r>
              <a:rPr lang="en-US" altLang="zh-CN" sz="2400" b="1">
                <a:latin typeface="Arial" panose="020B0604020202020204" pitchFamily="34" charset="0"/>
                <a:ea typeface="宋体" panose="02010600030101010101" pitchFamily="2" charset="-122"/>
              </a:rPr>
              <a:t>3</a:t>
            </a:r>
            <a:r>
              <a:rPr lang="zh-CN" altLang="en-US" sz="2400" b="1" dirty="0">
                <a:latin typeface="Arial" panose="020B0604020202020204" pitchFamily="34" charset="0"/>
                <a:ea typeface="宋体" panose="02010600030101010101" pitchFamily="2" charset="-122"/>
              </a:rPr>
              <a:t>月</a:t>
            </a:r>
            <a:r>
              <a:rPr lang="en-US" altLang="zh-CN" sz="2400" b="1">
                <a:latin typeface="Arial" panose="020B0604020202020204" pitchFamily="34" charset="0"/>
                <a:ea typeface="宋体" panose="02010600030101010101" pitchFamily="2" charset="-122"/>
              </a:rPr>
              <a:t>5</a:t>
            </a:r>
            <a:r>
              <a:rPr lang="zh-CN" altLang="en-US" sz="2400" b="1" dirty="0">
                <a:latin typeface="Arial" panose="020B0604020202020204" pitchFamily="34" charset="0"/>
                <a:ea typeface="宋体" panose="02010600030101010101" pitchFamily="2" charset="-122"/>
              </a:rPr>
              <a:t>日，斯大林突患脑溢血逝世，终年</a:t>
            </a:r>
            <a:r>
              <a:rPr lang="en-US" altLang="zh-CN" sz="2400" b="1">
                <a:latin typeface="Arial" panose="020B0604020202020204" pitchFamily="34" charset="0"/>
                <a:ea typeface="宋体" panose="02010600030101010101" pitchFamily="2" charset="-122"/>
              </a:rPr>
              <a:t>74</a:t>
            </a:r>
            <a:r>
              <a:rPr lang="zh-CN" altLang="en-US" sz="2400" b="1" dirty="0">
                <a:latin typeface="Arial" panose="020B0604020202020204" pitchFamily="34" charset="0"/>
                <a:ea typeface="宋体" panose="02010600030101010101" pitchFamily="2" charset="-122"/>
              </a:rPr>
              <a:t>岁。</a:t>
            </a:r>
            <a:endParaRPr lang="zh-CN" altLang="en-US" sz="2400" b="1" dirty="0">
              <a:latin typeface="Arial" panose="020B0604020202020204" pitchFamily="34" charset="0"/>
              <a:ea typeface="宋体" panose="02010600030101010101" pitchFamily="2" charset="-122"/>
            </a:endParaRPr>
          </a:p>
          <a:p>
            <a:pPr>
              <a:spcBef>
                <a:spcPct val="50000"/>
              </a:spcBef>
            </a:pPr>
            <a:endParaRPr lang="zh-CN" altLang="en-US" sz="2400" b="1" dirty="0">
              <a:solidFill>
                <a:srgbClr val="FF3300"/>
              </a:solidFill>
              <a:latin typeface="Arial" panose="020B0604020202020204" pitchFamily="34" charset="0"/>
              <a:ea typeface="华文行楷" panose="02010800040101010101" pitchFamily="2" charset="-122"/>
            </a:endParaRPr>
          </a:p>
        </p:txBody>
      </p:sp>
      <p:pic>
        <p:nvPicPr>
          <p:cNvPr id="5122" name="图片 83970" descr="in state"/>
          <p:cNvPicPr>
            <a:picLocks noChangeAspect="1"/>
          </p:cNvPicPr>
          <p:nvPr/>
        </p:nvPicPr>
        <p:blipFill>
          <a:blip r:embed="rId1"/>
          <a:stretch>
            <a:fillRect/>
          </a:stretch>
        </p:blipFill>
        <p:spPr>
          <a:xfrm>
            <a:off x="1705675" y="1774100"/>
            <a:ext cx="4245939" cy="2955972"/>
          </a:xfrm>
          <a:prstGeom prst="rect">
            <a:avLst/>
          </a:prstGeom>
          <a:noFill/>
          <a:ln w="9525">
            <a:noFill/>
          </a:ln>
        </p:spPr>
      </p:pic>
      <p:sp>
        <p:nvSpPr>
          <p:cNvPr id="83972" name="矩形 83971"/>
          <p:cNvSpPr/>
          <p:nvPr/>
        </p:nvSpPr>
        <p:spPr>
          <a:xfrm>
            <a:off x="2713212" y="766562"/>
            <a:ext cx="5407384" cy="709244"/>
          </a:xfrm>
          <a:prstGeom prst="rect">
            <a:avLst/>
          </a:prstGeom>
          <a:noFill/>
          <a:ln w="9525">
            <a:noFill/>
          </a:ln>
        </p:spPr>
        <p:txBody>
          <a:bodyPr/>
          <a:p>
            <a:pPr lvl="0" algn="ctr" eaLnBrk="1" fontAlgn="base" hangingPunct="1">
              <a:spcBef>
                <a:spcPct val="0"/>
              </a:spcBef>
            </a:pPr>
            <a:r>
              <a:rPr lang="zh-CN" altLang="en-US" sz="4000" b="1" strike="noStrike" noProof="1" dirty="0">
                <a:solidFill>
                  <a:srgbClr val="FF0000"/>
                </a:solidFill>
                <a:effectLst>
                  <a:outerShdw blurRad="38100" dist="38100" dir="2700000">
                    <a:srgbClr val="000000"/>
                  </a:outerShdw>
                </a:effectLst>
                <a:latin typeface="Arial" panose="020B0604020202020204" pitchFamily="34" charset="0"/>
                <a:ea typeface="华文新魏" panose="02010800040101010101" pitchFamily="2" charset="-122"/>
                <a:cs typeface="+mn-ea"/>
              </a:rPr>
              <a:t>（一）赫鲁晓夫改革</a:t>
            </a:r>
            <a:endParaRPr lang="zh-CN" altLang="en-US" sz="4000" b="1" strike="noStrike" noProof="1" dirty="0">
              <a:solidFill>
                <a:srgbClr val="FF0000"/>
              </a:solidFill>
              <a:effectLst>
                <a:outerShdw blurRad="38100" dist="38100" dir="2700000">
                  <a:srgbClr val="000000"/>
                </a:outerShdw>
              </a:effectLst>
              <a:latin typeface="Arial" panose="020B0604020202020204" pitchFamily="34" charset="0"/>
              <a:ea typeface="华文新魏" panose="02010800040101010101" pitchFamily="2" charset="-122"/>
            </a:endParaRPr>
          </a:p>
        </p:txBody>
      </p:sp>
      <p:sp>
        <p:nvSpPr>
          <p:cNvPr id="83975" name="文本框 83974"/>
          <p:cNvSpPr txBox="1"/>
          <p:nvPr/>
        </p:nvSpPr>
        <p:spPr>
          <a:xfrm>
            <a:off x="5880100" y="1845310"/>
            <a:ext cx="5767705" cy="2861310"/>
          </a:xfrm>
          <a:prstGeom prst="rect">
            <a:avLst/>
          </a:prstGeom>
          <a:noFill/>
          <a:ln w="76200">
            <a:noFill/>
          </a:ln>
        </p:spPr>
        <p:txBody>
          <a:bodyPr wrap="square" anchor="t">
            <a:spAutoFit/>
          </a:bodyPr>
          <a:p>
            <a:pPr algn="ctr">
              <a:spcBef>
                <a:spcPct val="50000"/>
              </a:spcBef>
            </a:pPr>
            <a:r>
              <a:rPr lang="zh-CN" altLang="en-US" sz="4000" b="1" dirty="0">
                <a:solidFill>
                  <a:srgbClr val="0000FF"/>
                </a:solidFill>
                <a:latin typeface="黑体" panose="02010609060101010101" pitchFamily="2" charset="-122"/>
                <a:ea typeface="黑体" panose="02010609060101010101" pitchFamily="2" charset="-122"/>
              </a:rPr>
              <a:t>留下了世界一流的军事强国和政治大国的</a:t>
            </a:r>
            <a:r>
              <a:rPr lang="zh-CN" altLang="en-US" sz="4000" b="1" dirty="0">
                <a:solidFill>
                  <a:srgbClr val="FF0000"/>
                </a:solidFill>
                <a:latin typeface="黑体" panose="02010609060101010101" pitchFamily="2" charset="-122"/>
                <a:ea typeface="黑体" panose="02010609060101010101" pitchFamily="2" charset="-122"/>
              </a:rPr>
              <a:t>辉煌</a:t>
            </a:r>
            <a:r>
              <a:rPr lang="zh-CN" altLang="en-US" sz="4000" b="1" dirty="0">
                <a:solidFill>
                  <a:srgbClr val="0000FF"/>
                </a:solidFill>
                <a:latin typeface="黑体" panose="02010609060101010101" pitchFamily="2" charset="-122"/>
                <a:ea typeface="黑体" panose="02010609060101010101" pitchFamily="2" charset="-122"/>
              </a:rPr>
              <a:t>，</a:t>
            </a:r>
            <a:endParaRPr lang="zh-CN" altLang="en-US" sz="4000" b="1" dirty="0">
              <a:solidFill>
                <a:srgbClr val="0000FF"/>
              </a:solidFill>
              <a:latin typeface="黑体" panose="02010609060101010101" pitchFamily="2" charset="-122"/>
              <a:ea typeface="黑体" panose="02010609060101010101" pitchFamily="2" charset="-122"/>
            </a:endParaRPr>
          </a:p>
          <a:p>
            <a:pPr algn="ctr">
              <a:spcBef>
                <a:spcPct val="50000"/>
              </a:spcBef>
            </a:pPr>
            <a:r>
              <a:rPr lang="zh-CN" altLang="en-US" sz="4000" b="1" dirty="0">
                <a:solidFill>
                  <a:srgbClr val="0000FF"/>
                </a:solidFill>
                <a:latin typeface="黑体" panose="02010609060101010101" pitchFamily="2" charset="-122"/>
                <a:ea typeface="黑体" panose="02010609060101010101" pitchFamily="2" charset="-122"/>
              </a:rPr>
              <a:t>也留下了制约苏联进一步发展的政治经济</a:t>
            </a:r>
            <a:r>
              <a:rPr lang="zh-CN" altLang="en-US" sz="4000" b="1" dirty="0">
                <a:solidFill>
                  <a:srgbClr val="FF0000"/>
                </a:solidFill>
                <a:latin typeface="黑体" panose="02010609060101010101" pitchFamily="2" charset="-122"/>
                <a:ea typeface="黑体" panose="02010609060101010101" pitchFamily="2" charset="-122"/>
              </a:rPr>
              <a:t>桎梏</a:t>
            </a:r>
            <a:r>
              <a:rPr lang="zh-CN" altLang="en-US" sz="4000" b="1" dirty="0">
                <a:solidFill>
                  <a:srgbClr val="0000FF"/>
                </a:solidFill>
                <a:latin typeface="黑体" panose="02010609060101010101" pitchFamily="2" charset="-122"/>
                <a:ea typeface="黑体" panose="02010609060101010101" pitchFamily="2" charset="-122"/>
              </a:rPr>
              <a:t>。</a:t>
            </a:r>
            <a:endParaRPr lang="zh-CN" altLang="en-US" sz="4000" b="1">
              <a:solidFill>
                <a:srgbClr val="0000FF"/>
              </a:solidFill>
              <a:latin typeface="黑体" panose="02010609060101010101" pitchFamily="2" charset="-122"/>
              <a:ea typeface="黑体" panose="02010609060101010101" pitchFamily="2" charset="-122"/>
            </a:endParaRP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397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97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8674" name="矩形 2"/>
          <p:cNvSpPr/>
          <p:nvPr/>
        </p:nvSpPr>
        <p:spPr>
          <a:xfrm>
            <a:off x="5915025" y="3168650"/>
            <a:ext cx="4830445" cy="521970"/>
          </a:xfrm>
          <a:prstGeom prst="rect">
            <a:avLst/>
          </a:prstGeom>
          <a:noFill/>
          <a:ln w="9525">
            <a:noFill/>
          </a:ln>
        </p:spPr>
        <p:txBody>
          <a:bodyPr wrap="none">
            <a:spAutoFit/>
          </a:bodyPr>
          <a:p>
            <a:pPr eaLnBrk="0" hangingPunct="0"/>
            <a:r>
              <a:rPr lang="zh-CN" altLang="en-US" sz="2800" b="1" dirty="0">
                <a:latin typeface="Arial" panose="020B0604020202020204" pitchFamily="34" charset="0"/>
              </a:rPr>
              <a:t>赫鲁晓夫严厉批评已故斯大林</a:t>
            </a:r>
            <a:endParaRPr lang="zh-CN" altLang="en-US" sz="2800" b="1" dirty="0">
              <a:latin typeface="Arial" panose="020B0604020202020204" pitchFamily="34" charset="0"/>
            </a:endParaRPr>
          </a:p>
        </p:txBody>
      </p:sp>
      <p:pic>
        <p:nvPicPr>
          <p:cNvPr id="28675" name="Picture 4" descr="https://timgsa.baidu.com/timg?image&amp;quality=80&amp;size=b9999_10000&amp;sec=1533960659441&amp;di=c7e7aad7d000f383955b4e074324283e&amp;imgtype=0&amp;src=http%3A%2F%2Fpic.kekenet.com%2F2013%2F0226%2F85071361868259.jpg"/>
          <p:cNvPicPr>
            <a:picLocks noChangeAspect="1"/>
          </p:cNvPicPr>
          <p:nvPr/>
        </p:nvPicPr>
        <p:blipFill>
          <a:blip r:embed="rId1"/>
          <a:stretch>
            <a:fillRect/>
          </a:stretch>
        </p:blipFill>
        <p:spPr>
          <a:xfrm>
            <a:off x="6045200" y="312738"/>
            <a:ext cx="3917950" cy="2778125"/>
          </a:xfrm>
          <a:prstGeom prst="rect">
            <a:avLst/>
          </a:prstGeom>
          <a:noFill/>
          <a:ln w="9525">
            <a:noFill/>
          </a:ln>
        </p:spPr>
      </p:pic>
      <p:pic>
        <p:nvPicPr>
          <p:cNvPr id="28676" name="Picture 4" descr="赫鲁晓夫在苏共第二十次代表大会上(１９５６年)"/>
          <p:cNvPicPr>
            <a:picLocks noChangeAspect="1"/>
          </p:cNvPicPr>
          <p:nvPr/>
        </p:nvPicPr>
        <p:blipFill>
          <a:blip r:embed="rId2"/>
          <a:stretch>
            <a:fillRect/>
          </a:stretch>
        </p:blipFill>
        <p:spPr>
          <a:xfrm>
            <a:off x="2144713" y="312738"/>
            <a:ext cx="3352800" cy="4341812"/>
          </a:xfrm>
          <a:prstGeom prst="rect">
            <a:avLst/>
          </a:prstGeom>
          <a:noFill/>
          <a:ln w="9525">
            <a:noFill/>
          </a:ln>
        </p:spPr>
      </p:pic>
      <p:sp>
        <p:nvSpPr>
          <p:cNvPr id="28677" name="Rectangle 3"/>
          <p:cNvSpPr txBox="1"/>
          <p:nvPr/>
        </p:nvSpPr>
        <p:spPr>
          <a:xfrm>
            <a:off x="2144713" y="4913313"/>
            <a:ext cx="3048000" cy="685800"/>
          </a:xfrm>
          <a:prstGeom prst="rect">
            <a:avLst/>
          </a:prstGeom>
          <a:noFill/>
          <a:ln w="9525">
            <a:noFill/>
          </a:ln>
        </p:spPr>
        <p:txBody>
          <a:bodyPr/>
          <a:p>
            <a:pPr marL="342900" indent="-342900">
              <a:spcBef>
                <a:spcPct val="20000"/>
              </a:spcBef>
            </a:pPr>
            <a:r>
              <a:rPr lang="en-US" altLang="zh-CN" sz="2400" b="1" dirty="0">
                <a:latin typeface="宋体" panose="02010600030101010101" pitchFamily="2" charset="-122"/>
              </a:rPr>
              <a:t>   1956</a:t>
            </a:r>
            <a:r>
              <a:rPr lang="zh-CN" altLang="en-US" sz="2400" b="1" dirty="0">
                <a:latin typeface="宋体" panose="02010600030101010101" pitchFamily="2" charset="-122"/>
              </a:rPr>
              <a:t>年，苏共二十大</a:t>
            </a:r>
            <a:r>
              <a:rPr lang="en-US" altLang="zh-CN" sz="2400" b="1" dirty="0">
                <a:latin typeface="宋体" panose="02010600030101010101" pitchFamily="2" charset="-122"/>
              </a:rPr>
              <a:t>《</a:t>
            </a:r>
            <a:r>
              <a:rPr lang="zh-CN" altLang="en-US" sz="2400" b="1" dirty="0">
                <a:latin typeface="宋体" panose="02010600030101010101" pitchFamily="2" charset="-122"/>
              </a:rPr>
              <a:t>关于个人崇拜及其后果</a:t>
            </a:r>
            <a:r>
              <a:rPr lang="en-US" altLang="zh-CN" sz="2400" b="1" dirty="0">
                <a:latin typeface="宋体" panose="02010600030101010101" pitchFamily="2" charset="-122"/>
              </a:rPr>
              <a:t>》</a:t>
            </a:r>
            <a:endParaRPr lang="en-US" altLang="zh-CN" sz="2400" b="1" dirty="0">
              <a:latin typeface="宋体" panose="02010600030101010101" pitchFamily="2" charset="-122"/>
            </a:endParaRPr>
          </a:p>
        </p:txBody>
      </p:sp>
      <p:sp>
        <p:nvSpPr>
          <p:cNvPr id="7" name="Text Box 5"/>
          <p:cNvSpPr txBox="1">
            <a:spLocks noChangeArrowheads="1"/>
          </p:cNvSpPr>
          <p:nvPr/>
        </p:nvSpPr>
        <p:spPr bwMode="auto">
          <a:xfrm>
            <a:off x="5791200" y="3886200"/>
            <a:ext cx="4572000" cy="2245360"/>
          </a:xfrm>
          <a:prstGeom prst="rect">
            <a:avLst/>
          </a:prstGeom>
          <a:solidFill>
            <a:srgbClr val="FFFF00"/>
          </a:solidFill>
        </p:spPr>
        <p:style>
          <a:lnRef idx="1">
            <a:schemeClr val="accent6"/>
          </a:lnRef>
          <a:fillRef idx="2">
            <a:schemeClr val="accent6"/>
          </a:fillRef>
          <a:effectRef idx="1">
            <a:schemeClr val="accent6"/>
          </a:effectRef>
          <a:fontRef idx="minor">
            <a:schemeClr val="dk1"/>
          </a:fontRef>
        </p:style>
        <p:txBody>
          <a:bodyPr>
            <a:spAutoFit/>
          </a:bodyPr>
          <a:lstStyle/>
          <a:p>
            <a:pPr marL="0" marR="0" lvl="0" indent="0" algn="l" defTabSz="914400" rtl="0" eaLnBrk="1" fontAlgn="base" latinLnBrk="0" hangingPunct="1">
              <a:lnSpc>
                <a:spcPct val="100000"/>
              </a:lnSpc>
              <a:spcBef>
                <a:spcPct val="50000"/>
              </a:spcBef>
              <a:spcAft>
                <a:spcPct val="0"/>
              </a:spcAft>
              <a:buClrTx/>
              <a:buSzTx/>
              <a:buFontTx/>
              <a:buNone/>
              <a:defRPr/>
            </a:pPr>
            <a:r>
              <a:rPr kumimoji="0" lang="zh-CN" altLang="en-US" sz="2800" b="1" i="0" u="none" strike="noStrike" kern="1200" cap="none" spc="0" normalizeH="0" baseline="0" noProof="0" dirty="0">
                <a:ln>
                  <a:noFill/>
                </a:ln>
                <a:solidFill>
                  <a:schemeClr val="dk1"/>
                </a:solidFill>
                <a:effectLst/>
                <a:uLnTx/>
                <a:uFillTx/>
                <a:latin typeface="宋体" panose="02010600030101010101" pitchFamily="2" charset="-122"/>
                <a:ea typeface="+mn-ea"/>
                <a:cs typeface="+mn-cs"/>
              </a:rPr>
              <a:t>在揭露和批判个人崇拜上有重大意义，但</a:t>
            </a:r>
            <a:r>
              <a:rPr kumimoji="0" lang="zh-CN" altLang="en-US" sz="2800" b="1" i="0" u="none" strike="noStrike" kern="1200" cap="none" spc="0" normalizeH="0" baseline="0" noProof="0" dirty="0">
                <a:ln>
                  <a:noFill/>
                </a:ln>
                <a:solidFill>
                  <a:srgbClr val="FF0000"/>
                </a:solidFill>
                <a:effectLst/>
                <a:uLnTx/>
                <a:uFillTx/>
                <a:latin typeface="宋体" panose="02010600030101010101" pitchFamily="2" charset="-122"/>
                <a:ea typeface="+mn-ea"/>
                <a:cs typeface="+mn-cs"/>
              </a:rPr>
              <a:t>全盘否定斯大林的做法</a:t>
            </a:r>
            <a:r>
              <a:rPr kumimoji="0" lang="zh-CN" altLang="en-US" sz="2800" b="1" i="0" u="none" strike="noStrike" kern="1200" cap="none" spc="0" normalizeH="0" baseline="0" noProof="0" dirty="0">
                <a:ln>
                  <a:noFill/>
                </a:ln>
                <a:solidFill>
                  <a:schemeClr val="dk1"/>
                </a:solidFill>
                <a:effectLst/>
                <a:uLnTx/>
                <a:uFillTx/>
                <a:latin typeface="宋体" panose="02010600030101010101" pitchFamily="2" charset="-122"/>
                <a:ea typeface="+mn-ea"/>
                <a:cs typeface="+mn-cs"/>
              </a:rPr>
              <a:t>引起思想混乱，对苏联和国际共产主义运动</a:t>
            </a:r>
            <a:r>
              <a:rPr kumimoji="0" lang="zh-CN" altLang="en-US" sz="2800" b="1" i="0" u="none" strike="noStrike" kern="1200" cap="none" spc="0" normalizeH="0" baseline="0" noProof="0" dirty="0">
                <a:ln>
                  <a:noFill/>
                </a:ln>
                <a:solidFill>
                  <a:srgbClr val="FF0000"/>
                </a:solidFill>
                <a:effectLst/>
                <a:uLnTx/>
                <a:uFillTx/>
                <a:latin typeface="宋体" panose="02010600030101010101" pitchFamily="2" charset="-122"/>
                <a:ea typeface="+mn-ea"/>
                <a:cs typeface="+mn-cs"/>
              </a:rPr>
              <a:t>产生了极大的消极影响。 </a:t>
            </a:r>
            <a:endParaRPr kumimoji="0" lang="zh-CN" altLang="en-US" sz="2800" b="1" i="0" u="none" strike="noStrike" kern="1200" cap="none" spc="0" normalizeH="0" baseline="0" noProof="0" dirty="0">
              <a:ln>
                <a:noFill/>
              </a:ln>
              <a:solidFill>
                <a:srgbClr val="FF0000"/>
              </a:solidFill>
              <a:effectLst/>
              <a:uLnTx/>
              <a:uFillTx/>
              <a:latin typeface="宋体" panose="02010600030101010101" pitchFamily="2" charset="-122"/>
              <a:ea typeface="+mn-ea"/>
              <a:cs typeface="+mn-cs"/>
            </a:endParaRPr>
          </a:p>
        </p:txBody>
      </p:sp>
      <p:sp>
        <p:nvSpPr>
          <p:cNvPr id="2" name="笑脸 1">
            <a:hlinkClick r:id="rId3" action="ppaction://hlinksldjump"/>
          </p:cNvPr>
          <p:cNvSpPr/>
          <p:nvPr/>
        </p:nvSpPr>
        <p:spPr>
          <a:xfrm>
            <a:off x="10805795" y="5599430"/>
            <a:ext cx="894080" cy="884555"/>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heckerboard(across)">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ldLvl="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6145" name="Picture 2"/>
          <p:cNvPicPr>
            <a:picLocks noChangeAspect="1"/>
          </p:cNvPicPr>
          <p:nvPr/>
        </p:nvPicPr>
        <p:blipFill>
          <a:blip r:embed="rId1"/>
          <a:stretch>
            <a:fillRect/>
          </a:stretch>
        </p:blipFill>
        <p:spPr>
          <a:xfrm>
            <a:off x="2928999" y="622175"/>
            <a:ext cx="6584695" cy="3763590"/>
          </a:xfrm>
          <a:prstGeom prst="rect">
            <a:avLst/>
          </a:prstGeom>
          <a:noFill/>
          <a:ln w="9525">
            <a:noFill/>
          </a:ln>
        </p:spPr>
      </p:pic>
      <p:sp>
        <p:nvSpPr>
          <p:cNvPr id="6146" name="文本框 64514"/>
          <p:cNvSpPr txBox="1"/>
          <p:nvPr/>
        </p:nvSpPr>
        <p:spPr>
          <a:xfrm>
            <a:off x="698136" y="5299689"/>
            <a:ext cx="9967484" cy="521970"/>
          </a:xfrm>
          <a:prstGeom prst="rect">
            <a:avLst/>
          </a:prstGeom>
          <a:solidFill>
            <a:srgbClr val="CCFFFF"/>
          </a:solidFill>
          <a:ln w="9525">
            <a:noFill/>
          </a:ln>
        </p:spPr>
        <p:txBody>
          <a:bodyPr anchor="t">
            <a:spAutoFit/>
          </a:bodyPr>
          <a:p>
            <a:pPr marL="1600200" indent="-228600"/>
            <a:r>
              <a:rPr lang="en-US" altLang="zh-CN" sz="2800" b="1">
                <a:latin typeface="Arial" panose="020B0604020202020204" pitchFamily="34" charset="0"/>
                <a:ea typeface="宋体" panose="02010600030101010101" pitchFamily="2" charset="-122"/>
              </a:rPr>
              <a:t>1953</a:t>
            </a:r>
            <a:r>
              <a:rPr lang="zh-CN" altLang="en-US" sz="2800" b="1" dirty="0">
                <a:latin typeface="Arial" panose="020B0604020202020204" pitchFamily="34" charset="0"/>
                <a:ea typeface="宋体" panose="02010600030101010101" pitchFamily="2" charset="-122"/>
              </a:rPr>
              <a:t>年，赫鲁晓夫上台，开始进行改革，重点农业</a:t>
            </a:r>
            <a:endParaRPr lang="zh-CN" altLang="en-US" sz="2800" b="1" dirty="0">
              <a:latin typeface="Arial" panose="020B0604020202020204" pitchFamily="34" charset="0"/>
              <a:ea typeface="宋体" panose="02010600030101010101" pitchFamily="2" charset="-122"/>
            </a:endParaRPr>
          </a:p>
        </p:txBody>
      </p:sp>
      <p:sp>
        <p:nvSpPr>
          <p:cNvPr id="6147" name="文本框 64515"/>
          <p:cNvSpPr txBox="1"/>
          <p:nvPr/>
        </p:nvSpPr>
        <p:spPr>
          <a:xfrm>
            <a:off x="4225312" y="4652326"/>
            <a:ext cx="5225415" cy="475615"/>
          </a:xfrm>
          <a:prstGeom prst="rect">
            <a:avLst/>
          </a:prstGeom>
          <a:noFill/>
          <a:ln w="9525">
            <a:noFill/>
          </a:ln>
        </p:spPr>
        <p:txBody>
          <a:bodyPr wrap="none" anchor="t">
            <a:spAutoFit/>
          </a:bodyPr>
          <a:p>
            <a:pPr>
              <a:spcBef>
                <a:spcPct val="0"/>
              </a:spcBef>
            </a:pPr>
            <a:r>
              <a:rPr lang="zh-CN" altLang="en-US" sz="2500" b="1" dirty="0">
                <a:latin typeface="华文新魏" panose="02010800040101010101" pitchFamily="2" charset="-122"/>
                <a:ea typeface="华文新魏" panose="02010800040101010101" pitchFamily="2" charset="-122"/>
              </a:rPr>
              <a:t>赫鲁晓夫（</a:t>
            </a:r>
            <a:r>
              <a:rPr lang="en-US" altLang="zh-CN" sz="2500" b="1">
                <a:latin typeface="华文新魏" panose="02010800040101010101" pitchFamily="2" charset="-122"/>
                <a:ea typeface="华文新魏" panose="02010800040101010101" pitchFamily="2" charset="-122"/>
              </a:rPr>
              <a:t>1894—1971</a:t>
            </a:r>
            <a:r>
              <a:rPr lang="zh-CN" altLang="en-US" sz="2500" b="1" dirty="0">
                <a:latin typeface="华文新魏" panose="02010800040101010101" pitchFamily="2" charset="-122"/>
                <a:ea typeface="华文新魏" panose="02010800040101010101" pitchFamily="2" charset="-122"/>
              </a:rPr>
              <a:t>），执政</a:t>
            </a:r>
            <a:r>
              <a:rPr lang="en-US" altLang="zh-CN" sz="2500" b="1">
                <a:latin typeface="华文新魏" panose="02010800040101010101" pitchFamily="2" charset="-122"/>
                <a:ea typeface="华文新魏" panose="02010800040101010101" pitchFamily="2" charset="-122"/>
              </a:rPr>
              <a:t>11</a:t>
            </a:r>
            <a:r>
              <a:rPr lang="zh-CN" altLang="en-US" sz="2500" b="1" dirty="0">
                <a:latin typeface="华文新魏" panose="02010800040101010101" pitchFamily="2" charset="-122"/>
                <a:ea typeface="华文新魏" panose="02010800040101010101" pitchFamily="2" charset="-122"/>
              </a:rPr>
              <a:t>年</a:t>
            </a:r>
            <a:endParaRPr lang="zh-CN" altLang="en-US" sz="2500" b="1" dirty="0">
              <a:latin typeface="华文新魏" panose="02010800040101010101" pitchFamily="2" charset="-122"/>
              <a:ea typeface="华文新魏" panose="02010800040101010101" pitchFamily="2" charset="-122"/>
            </a:endParaRPr>
          </a:p>
        </p:txBody>
      </p:sp>
      <p:sp>
        <p:nvSpPr>
          <p:cNvPr id="2" name="笑脸 1">
            <a:hlinkClick r:id="rId2" action="ppaction://hlinksldjump"/>
          </p:cNvPr>
          <p:cNvSpPr/>
          <p:nvPr/>
        </p:nvSpPr>
        <p:spPr>
          <a:xfrm>
            <a:off x="10796270" y="5540375"/>
            <a:ext cx="894080" cy="884555"/>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Sld>
  <p:clrMapOvr>
    <a:masterClrMapping/>
  </p:clrMapOvr>
  <p:transition>
    <p:wipe dir="d"/>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0722" name="Picture 2" descr="https://gss0.bdstatic.com/94o3dSag_xI4khGkpoWK1HF6hhy/baike/c0%3Dbaike80%2C5%2C5%2C80%2C26/sign=a59653cd92ef76c6c4dff379fc7f969f/faedab64034f78f0b77d1b1f7b310a55b2191ce3.jpg"/>
          <p:cNvPicPr>
            <a:picLocks noChangeAspect="1"/>
          </p:cNvPicPr>
          <p:nvPr/>
        </p:nvPicPr>
        <p:blipFill>
          <a:blip r:embed="rId1"/>
          <a:stretch>
            <a:fillRect/>
          </a:stretch>
        </p:blipFill>
        <p:spPr>
          <a:xfrm>
            <a:off x="1774825" y="1076325"/>
            <a:ext cx="3103563" cy="3903663"/>
          </a:xfrm>
          <a:prstGeom prst="rect">
            <a:avLst/>
          </a:prstGeom>
          <a:noFill/>
          <a:ln w="9525">
            <a:noFill/>
          </a:ln>
        </p:spPr>
      </p:pic>
      <p:pic>
        <p:nvPicPr>
          <p:cNvPr id="30723" name="Picture 3" descr="赫鲁晓夫黯然神伤"/>
          <p:cNvPicPr>
            <a:picLocks noChangeAspect="1"/>
          </p:cNvPicPr>
          <p:nvPr/>
        </p:nvPicPr>
        <p:blipFill>
          <a:blip r:embed="rId2"/>
          <a:stretch>
            <a:fillRect/>
          </a:stretch>
        </p:blipFill>
        <p:spPr>
          <a:xfrm>
            <a:off x="5087938" y="1076325"/>
            <a:ext cx="5403850" cy="3781425"/>
          </a:xfrm>
          <a:prstGeom prst="rect">
            <a:avLst/>
          </a:prstGeom>
          <a:noFill/>
          <a:ln w="9525">
            <a:noFill/>
          </a:ln>
        </p:spPr>
      </p:pic>
      <p:sp>
        <p:nvSpPr>
          <p:cNvPr id="30724" name="Text Box 4"/>
          <p:cNvSpPr txBox="1"/>
          <p:nvPr/>
        </p:nvSpPr>
        <p:spPr>
          <a:xfrm>
            <a:off x="5235575" y="4857750"/>
            <a:ext cx="5187950" cy="521970"/>
          </a:xfrm>
          <a:prstGeom prst="rect">
            <a:avLst/>
          </a:prstGeom>
          <a:noFill/>
          <a:ln w="9525">
            <a:noFill/>
          </a:ln>
        </p:spPr>
        <p:txBody>
          <a:bodyPr>
            <a:spAutoFit/>
          </a:bodyPr>
          <a:p>
            <a:pPr eaLnBrk="0" hangingPunct="0">
              <a:spcBef>
                <a:spcPct val="50000"/>
              </a:spcBef>
            </a:pPr>
            <a:r>
              <a:rPr lang="zh-CN" altLang="zh-CN" sz="2800" b="1" dirty="0">
                <a:latin typeface="宋体" panose="02010600030101010101" pitchFamily="2" charset="-122"/>
              </a:rPr>
              <a:t>1964</a:t>
            </a:r>
            <a:r>
              <a:rPr lang="zh-CN" altLang="en-US" sz="2800" b="1" dirty="0">
                <a:latin typeface="宋体" panose="02010600030101010101" pitchFamily="2" charset="-122"/>
              </a:rPr>
              <a:t>年 赫鲁晓夫被迫下台</a:t>
            </a:r>
            <a:endParaRPr lang="zh-CN" altLang="en-US" sz="2800" b="1" dirty="0">
              <a:latin typeface="宋体" panose="02010600030101010101" pitchFamily="2" charset="-122"/>
            </a:endParaRPr>
          </a:p>
        </p:txBody>
      </p:sp>
      <p:sp>
        <p:nvSpPr>
          <p:cNvPr id="30725" name="Rectangle 2"/>
          <p:cNvSpPr>
            <a:spLocks noGrp="1"/>
          </p:cNvSpPr>
          <p:nvPr/>
        </p:nvSpPr>
        <p:spPr>
          <a:xfrm>
            <a:off x="1981200" y="5481638"/>
            <a:ext cx="8229600" cy="766762"/>
          </a:xfrm>
          <a:prstGeom prst="rect">
            <a:avLst/>
          </a:prstGeom>
          <a:solidFill>
            <a:srgbClr val="9EFAEE"/>
          </a:solidFill>
          <a:ln w="9525">
            <a:noFill/>
          </a:ln>
        </p:spPr>
        <p:txBody>
          <a:bodyPr anchor="b"/>
          <a:p>
            <a:pPr algn="ctr"/>
            <a:r>
              <a:rPr lang="zh-CN" altLang="en-US" sz="4400" b="1" dirty="0">
                <a:solidFill>
                  <a:schemeClr val="tx2"/>
                </a:solidFill>
                <a:latin typeface="Arial Black" panose="020B0A04020102020204" pitchFamily="34" charset="0"/>
                <a:ea typeface="微软雅黑" panose="020B0503020204020204" charset="-122"/>
              </a:rPr>
              <a:t>体制未变，小修小补无济于事</a:t>
            </a:r>
            <a:endParaRPr lang="zh-CN" altLang="en-US" sz="4400" b="1" dirty="0">
              <a:solidFill>
                <a:schemeClr val="tx2"/>
              </a:solidFill>
              <a:latin typeface="Arial Black" panose="020B0A04020102020204" pitchFamily="34" charset="0"/>
              <a:ea typeface="微软雅黑" panose="020B0503020204020204" charset="-122"/>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8066" name="矩形 88065"/>
          <p:cNvSpPr/>
          <p:nvPr/>
        </p:nvSpPr>
        <p:spPr>
          <a:xfrm>
            <a:off x="2857600" y="622175"/>
            <a:ext cx="4323686" cy="1299486"/>
          </a:xfrm>
          <a:prstGeom prst="rect">
            <a:avLst/>
          </a:prstGeom>
          <a:noFill/>
          <a:ln w="9525">
            <a:noFill/>
          </a:ln>
        </p:spPr>
        <p:txBody>
          <a:bodyPr anchor="b"/>
          <a:lst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5pPr>
          </a:lstStyle>
          <a:p>
            <a:pPr lvl="0" algn="l" fontAlgn="base"/>
            <a:r>
              <a:rPr lang="zh-CN" altLang="en-US" b="1" strike="noStrike" noProof="1" dirty="0">
                <a:solidFill>
                  <a:schemeClr val="tx1"/>
                </a:solidFill>
                <a:effectLst>
                  <a:outerShdw blurRad="38100" dist="38100" dir="2700000">
                    <a:srgbClr val="FFFFFF"/>
                  </a:outerShdw>
                </a:effectLst>
                <a:latin typeface="+mj-lt"/>
                <a:ea typeface="隶书" panose="02010509060101010101" pitchFamily="49" charset="-122"/>
                <a:cs typeface="+mj-cs"/>
              </a:rPr>
              <a:t>黑白相间的墓碑</a:t>
            </a:r>
            <a:br>
              <a:rPr lang="zh-CN" altLang="en-US" b="1" dirty="0">
                <a:solidFill>
                  <a:schemeClr val="tx1"/>
                </a:solidFill>
                <a:effectLst>
                  <a:outerShdw blurRad="38100" dist="38100" dir="2700000">
                    <a:srgbClr val="FFFFFF"/>
                  </a:outerShdw>
                </a:effectLst>
                <a:ea typeface="隶书" panose="02010509060101010101" pitchFamily="49" charset="-122"/>
              </a:rPr>
            </a:br>
            <a:r>
              <a:rPr lang="zh-CN" altLang="en-US" b="1" strike="noStrike" noProof="1" dirty="0">
                <a:solidFill>
                  <a:schemeClr val="tx1"/>
                </a:solidFill>
                <a:effectLst>
                  <a:outerShdw blurRad="38100" dist="38100" dir="2700000">
                    <a:srgbClr val="FFFFFF"/>
                  </a:outerShdw>
                </a:effectLst>
                <a:latin typeface="+mj-lt"/>
                <a:ea typeface="隶书" panose="02010509060101010101" pitchFamily="49" charset="-122"/>
                <a:cs typeface="+mj-cs"/>
              </a:rPr>
              <a:t>毁誉参半的一生</a:t>
            </a:r>
            <a:endParaRPr lang="zh-CN" altLang="en-US" b="1" strike="noStrike" noProof="1" dirty="0">
              <a:solidFill>
                <a:schemeClr val="tx1"/>
              </a:solidFill>
              <a:effectLst>
                <a:outerShdw blurRad="38100" dist="38100" dir="2700000">
                  <a:srgbClr val="FFFFFF"/>
                </a:outerShdw>
              </a:effectLst>
              <a:ea typeface="隶书" panose="02010509060101010101" pitchFamily="49" charset="-122"/>
            </a:endParaRPr>
          </a:p>
        </p:txBody>
      </p:sp>
      <p:pic>
        <p:nvPicPr>
          <p:cNvPr id="11266" name="图片 88066" descr="赫鲁晓夫墓"/>
          <p:cNvPicPr>
            <a:picLocks noChangeAspect="1"/>
          </p:cNvPicPr>
          <p:nvPr/>
        </p:nvPicPr>
        <p:blipFill>
          <a:blip r:embed="rId1"/>
          <a:srcRect l="5792" r="7283"/>
          <a:stretch>
            <a:fillRect/>
          </a:stretch>
        </p:blipFill>
        <p:spPr>
          <a:xfrm>
            <a:off x="2281637" y="2277075"/>
            <a:ext cx="3238401" cy="4245939"/>
          </a:xfrm>
          <a:prstGeom prst="rect">
            <a:avLst/>
          </a:prstGeom>
          <a:noFill/>
          <a:ln w="9525">
            <a:noFill/>
          </a:ln>
        </p:spPr>
      </p:pic>
      <p:sp>
        <p:nvSpPr>
          <p:cNvPr id="88068" name="文本框 88067"/>
          <p:cNvSpPr txBox="1"/>
          <p:nvPr/>
        </p:nvSpPr>
        <p:spPr>
          <a:xfrm>
            <a:off x="6203894" y="1989888"/>
            <a:ext cx="4461726" cy="3538220"/>
          </a:xfrm>
          <a:prstGeom prst="rect">
            <a:avLst/>
          </a:prstGeom>
          <a:noFill/>
          <a:ln w="9525">
            <a:noFill/>
          </a:ln>
        </p:spPr>
        <p:txBody>
          <a:bodyPr anchor="t">
            <a:spAutoFit/>
          </a:bodyPr>
          <a:p>
            <a:pPr>
              <a:spcBef>
                <a:spcPct val="0"/>
              </a:spcBef>
            </a:pPr>
            <a:r>
              <a:rPr lang="zh-CN" altLang="en-US" sz="3200" b="1" dirty="0">
                <a:latin typeface="Arial" panose="020B0604020202020204" pitchFamily="34" charset="0"/>
                <a:ea typeface="宋体" panose="02010600030101010101" pitchFamily="2" charset="-122"/>
              </a:rPr>
              <a:t>“在第二次世界大战后的年代里，没有一位世界领袖人物的成败能像赫鲁晓夫的成败如此急剧地和决定性地改变历史的进程。”</a:t>
            </a:r>
            <a:endParaRPr lang="zh-CN" altLang="en-US" sz="3200" b="1" dirty="0">
              <a:latin typeface="Arial" panose="020B0604020202020204" pitchFamily="34" charset="0"/>
              <a:ea typeface="宋体" panose="02010600030101010101" pitchFamily="2" charset="-122"/>
            </a:endParaRPr>
          </a:p>
          <a:p>
            <a:pPr algn="r">
              <a:spcBef>
                <a:spcPct val="0"/>
              </a:spcBef>
            </a:pPr>
            <a:r>
              <a:rPr lang="zh-CN" altLang="en-US" sz="3200" b="1">
                <a:latin typeface="Arial" panose="020B0604020202020204" pitchFamily="34" charset="0"/>
                <a:ea typeface="宋体" panose="02010600030101010101" pitchFamily="2" charset="-122"/>
              </a:rPr>
              <a:t>──</a:t>
            </a:r>
            <a:r>
              <a:rPr lang="zh-CN" altLang="en-US" sz="3200" b="1" dirty="0">
                <a:latin typeface="Arial" panose="020B0604020202020204" pitchFamily="34" charset="0"/>
                <a:ea typeface="宋体" panose="02010600030101010101" pitchFamily="2" charset="-122"/>
              </a:rPr>
              <a:t>尼克松</a:t>
            </a:r>
            <a:endParaRPr lang="zh-CN" altLang="en-US" sz="3200" b="1" dirty="0">
              <a:latin typeface="Arial" panose="020B0604020202020204" pitchFamily="34" charset="0"/>
              <a:ea typeface="宋体" panose="02010600030101010101" pitchFamily="2" charset="-122"/>
            </a:endParaRPr>
          </a:p>
        </p:txBody>
      </p:sp>
      <p:sp>
        <p:nvSpPr>
          <p:cNvPr id="2" name="笑脸 1">
            <a:hlinkClick r:id="rId2" action="ppaction://hlinksldjump"/>
          </p:cNvPr>
          <p:cNvSpPr/>
          <p:nvPr/>
        </p:nvSpPr>
        <p:spPr>
          <a:xfrm>
            <a:off x="7652385" y="5550535"/>
            <a:ext cx="894080" cy="884555"/>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88068"/>
                                        </p:tgtEl>
                                        <p:attrNameLst>
                                          <p:attrName>style.visibility</p:attrName>
                                        </p:attrNameLst>
                                      </p:cBhvr>
                                      <p:to>
                                        <p:strVal val="visible"/>
                                      </p:to>
                                    </p:set>
                                    <p:animEffect transition="in" filter="box(in)">
                                      <p:cBhvr>
                                        <p:cTn id="7" dur="1000"/>
                                        <p:tgtEl>
                                          <p:spTgt spid="880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06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2770" name="Text Box 2"/>
          <p:cNvSpPr txBox="1"/>
          <p:nvPr/>
        </p:nvSpPr>
        <p:spPr>
          <a:xfrm>
            <a:off x="1265555" y="226060"/>
            <a:ext cx="6624638" cy="706755"/>
          </a:xfrm>
          <a:prstGeom prst="rect">
            <a:avLst/>
          </a:prstGeom>
          <a:solidFill>
            <a:srgbClr val="9EFAEE"/>
          </a:solidFill>
          <a:ln w="9525">
            <a:noFill/>
          </a:ln>
        </p:spPr>
        <p:txBody>
          <a:bodyPr>
            <a:spAutoFit/>
          </a:bodyPr>
          <a:p>
            <a:pPr>
              <a:spcBef>
                <a:spcPct val="50000"/>
              </a:spcBef>
            </a:pPr>
            <a:r>
              <a:rPr lang="zh-CN" altLang="en-US" sz="4000" b="1" dirty="0">
                <a:latin typeface="宋体" panose="02010600030101010101" pitchFamily="2" charset="-122"/>
              </a:rPr>
              <a:t>（二）勃列日涅夫的改革</a:t>
            </a:r>
            <a:endParaRPr lang="zh-CN" altLang="en-US" sz="4000" b="1" dirty="0">
              <a:latin typeface="宋体" panose="02010600030101010101" pitchFamily="2" charset="-122"/>
            </a:endParaRPr>
          </a:p>
        </p:txBody>
      </p:sp>
      <p:sp>
        <p:nvSpPr>
          <p:cNvPr id="100" name="文本框 99"/>
          <p:cNvSpPr txBox="1"/>
          <p:nvPr/>
        </p:nvSpPr>
        <p:spPr>
          <a:xfrm>
            <a:off x="3416300" y="1101725"/>
            <a:ext cx="6707188" cy="521970"/>
          </a:xfrm>
          <a:prstGeom prst="rect">
            <a:avLst/>
          </a:prstGeom>
          <a:noFill/>
          <a:ln w="9525">
            <a:noFill/>
          </a:ln>
        </p:spPr>
        <p:txBody>
          <a:bodyPr>
            <a:spAutoFit/>
          </a:bodyPr>
          <a:p>
            <a:pPr indent="304800"/>
            <a:r>
              <a:rPr lang="zh-CN" altLang="zh-CN" sz="2800" b="1" dirty="0">
                <a:solidFill>
                  <a:srgbClr val="FF0000"/>
                </a:solidFill>
                <a:latin typeface="Arial" panose="020B0604020202020204" pitchFamily="34" charset="0"/>
              </a:rPr>
              <a:t>1964年勃列日涅夫开始执政。</a:t>
            </a:r>
            <a:endParaRPr lang="zh-CN" altLang="en-US" sz="2800" b="1" dirty="0">
              <a:solidFill>
                <a:srgbClr val="FF0000"/>
              </a:solidFill>
              <a:latin typeface="Arial" panose="020B0604020202020204" pitchFamily="34" charset="0"/>
            </a:endParaRPr>
          </a:p>
        </p:txBody>
      </p:sp>
      <p:sp>
        <p:nvSpPr>
          <p:cNvPr id="2" name="文本框 1"/>
          <p:cNvSpPr txBox="1"/>
          <p:nvPr/>
        </p:nvSpPr>
        <p:spPr>
          <a:xfrm>
            <a:off x="1057910" y="2399030"/>
            <a:ext cx="6832600" cy="953135"/>
          </a:xfrm>
          <a:prstGeom prst="rect">
            <a:avLst/>
          </a:prstGeom>
          <a:noFill/>
          <a:ln w="9525">
            <a:noFill/>
          </a:ln>
        </p:spPr>
        <p:txBody>
          <a:bodyPr wrap="square">
            <a:spAutoFit/>
          </a:bodyPr>
          <a:p>
            <a:r>
              <a:rPr lang="zh-CN" altLang="zh-CN" sz="2800" b="1" dirty="0">
                <a:solidFill>
                  <a:srgbClr val="FF0000"/>
                </a:solidFill>
                <a:latin typeface="Arial" panose="020B0604020202020204" pitchFamily="34" charset="0"/>
              </a:rPr>
              <a:t>在经济上推行“新政策”，要求加速科技进步、完善经济管理体制和加强经济刺激。</a:t>
            </a:r>
            <a:endParaRPr lang="zh-CN" altLang="en-US" sz="2800" b="1" dirty="0">
              <a:solidFill>
                <a:srgbClr val="FF0000"/>
              </a:solidFill>
              <a:latin typeface="Arial" panose="020B0604020202020204" pitchFamily="34" charset="0"/>
            </a:endParaRPr>
          </a:p>
        </p:txBody>
      </p:sp>
      <p:sp>
        <p:nvSpPr>
          <p:cNvPr id="4" name="文本框 3"/>
          <p:cNvSpPr txBox="1"/>
          <p:nvPr/>
        </p:nvSpPr>
        <p:spPr>
          <a:xfrm>
            <a:off x="2176463" y="5318125"/>
            <a:ext cx="8383587" cy="953135"/>
          </a:xfrm>
          <a:prstGeom prst="rect">
            <a:avLst/>
          </a:prstGeom>
          <a:noFill/>
          <a:ln w="9525">
            <a:noFill/>
          </a:ln>
        </p:spPr>
        <p:txBody>
          <a:bodyPr>
            <a:spAutoFit/>
          </a:bodyPr>
          <a:p>
            <a:r>
              <a:rPr lang="zh-CN" altLang="zh-CN" sz="2800" b="1" dirty="0">
                <a:solidFill>
                  <a:srgbClr val="FF0000"/>
                </a:solidFill>
                <a:latin typeface="Arial" panose="020B0604020202020204" pitchFamily="34" charset="0"/>
              </a:rPr>
              <a:t>改革仍然没有从根本上突破高度集中的计划经济体制， 国民经济呈现出畸形发展状态。</a:t>
            </a:r>
            <a:endParaRPr lang="zh-CN" altLang="zh-CN" sz="2800" b="1" dirty="0">
              <a:solidFill>
                <a:srgbClr val="FF0000"/>
              </a:solidFill>
              <a:latin typeface="Arial" panose="020B0604020202020204" pitchFamily="34" charset="0"/>
            </a:endParaRPr>
          </a:p>
        </p:txBody>
      </p:sp>
      <p:sp>
        <p:nvSpPr>
          <p:cNvPr id="5" name="文本框 108558"/>
          <p:cNvSpPr txBox="1"/>
          <p:nvPr/>
        </p:nvSpPr>
        <p:spPr>
          <a:xfrm>
            <a:off x="2176463" y="4010025"/>
            <a:ext cx="5408612" cy="521970"/>
          </a:xfrm>
          <a:prstGeom prst="rect">
            <a:avLst/>
          </a:prstGeom>
          <a:noFill/>
          <a:ln w="9525">
            <a:noFill/>
          </a:ln>
        </p:spPr>
        <p:txBody>
          <a:bodyPr>
            <a:spAutoFit/>
          </a:bodyPr>
          <a:p>
            <a:r>
              <a:rPr lang="zh-CN" altLang="en-US" sz="2800" b="1" dirty="0">
                <a:solidFill>
                  <a:srgbClr val="FF0000"/>
                </a:solidFill>
                <a:latin typeface="宋体" panose="02010600030101010101" pitchFamily="2" charset="-122"/>
              </a:rPr>
              <a:t>失败</a:t>
            </a:r>
            <a:endParaRPr lang="zh-CN" altLang="en-US" sz="2800" b="1" dirty="0">
              <a:solidFill>
                <a:srgbClr val="FF0000"/>
              </a:solidFill>
              <a:latin typeface="宋体" panose="02010600030101010101" pitchFamily="2" charset="-122"/>
            </a:endParaRPr>
          </a:p>
        </p:txBody>
      </p:sp>
      <p:sp>
        <p:nvSpPr>
          <p:cNvPr id="6" name="文本框 108561"/>
          <p:cNvSpPr txBox="1"/>
          <p:nvPr/>
        </p:nvSpPr>
        <p:spPr>
          <a:xfrm>
            <a:off x="1577975" y="1101725"/>
            <a:ext cx="3557588" cy="4184650"/>
          </a:xfrm>
          <a:prstGeom prst="rect">
            <a:avLst/>
          </a:prstGeom>
          <a:noFill/>
          <a:ln w="9525" cap="flat" cmpd="sng">
            <a:noFill/>
            <a:prstDash val="solid"/>
            <a:miter/>
            <a:headEnd type="none" w="med" len="med"/>
            <a:tailEnd type="none" w="med" len="med"/>
          </a:ln>
        </p:spPr>
        <p:txBody>
          <a:bodyP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rPr>
              <a:t>1</a:t>
            </a:r>
            <a:r>
              <a:rPr kumimoji="0" lang="zh-CN" altLang="en-US"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rPr>
              <a:t>、背景：</a:t>
            </a:r>
            <a:endParaRPr kumimoji="0" lang="en-US" altLang="zh-CN"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rPr>
              <a:t>2</a:t>
            </a:r>
            <a:r>
              <a:rPr kumimoji="0" lang="zh-CN" altLang="en-US"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rPr>
              <a:t>、主要内容</a:t>
            </a:r>
            <a:r>
              <a:rPr kumimoji="0" lang="en-US" altLang="zh-CN"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rPr>
              <a:t>\</a:t>
            </a:r>
            <a:r>
              <a:rPr kumimoji="0" lang="zh-CN" altLang="en-US"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rPr>
              <a:t>措施：</a:t>
            </a:r>
            <a:endParaRPr kumimoji="0" lang="zh-CN" altLang="en-US"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defRPr/>
            </a:pPr>
            <a:endParaRPr kumimoji="0" lang="en-US" altLang="zh-CN"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rPr>
              <a:t>3</a:t>
            </a:r>
            <a:r>
              <a:rPr kumimoji="0" lang="zh-CN" altLang="en-US"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rPr>
              <a:t>、结果：</a:t>
            </a:r>
            <a:endParaRPr kumimoji="0" lang="zh-CN" altLang="en-US"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rPr>
              <a:t>4</a:t>
            </a:r>
            <a:r>
              <a:rPr kumimoji="0" lang="zh-CN" altLang="en-US"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rPr>
              <a:t>、评价</a:t>
            </a:r>
            <a:r>
              <a:rPr kumimoji="0" lang="en-US" altLang="zh-CN"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rPr>
              <a:t>\</a:t>
            </a:r>
            <a:r>
              <a:rPr kumimoji="0" lang="zh-CN" altLang="en-US"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rPr>
              <a:t>影响：</a:t>
            </a:r>
            <a:endParaRPr kumimoji="0" lang="zh-CN" altLang="en-US" sz="2800" b="1" i="0" u="none" strike="noStrike" kern="1200" cap="none" spc="0" normalizeH="0" baseline="0" noProof="0" dirty="0">
              <a:ln>
                <a:noFill/>
              </a:ln>
              <a:solidFill>
                <a:srgbClr val="FF0000"/>
              </a:solidFill>
              <a:effectLst>
                <a:outerShdw blurRad="38100" dist="38100" dir="2700000">
                  <a:srgbClr val="FFFFFF"/>
                </a:outerShdw>
              </a:effectLst>
              <a:uLnTx/>
              <a:uFillTx/>
              <a:latin typeface="宋体" panose="02010600030101010101" pitchFamily="2" charset="-122"/>
              <a:ea typeface="+mn-ea"/>
              <a:cs typeface="宋体" panose="02010600030101010101" pitchFamily="2" charset="-122"/>
            </a:endParaRPr>
          </a:p>
        </p:txBody>
      </p:sp>
      <p:sp>
        <p:nvSpPr>
          <p:cNvPr id="3" name="笑脸 2">
            <a:hlinkClick r:id="rId1" action="ppaction://hlinksldjump"/>
          </p:cNvPr>
          <p:cNvSpPr/>
          <p:nvPr/>
        </p:nvSpPr>
        <p:spPr>
          <a:xfrm>
            <a:off x="200660" y="2590800"/>
            <a:ext cx="530860" cy="569595"/>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7" name="笑脸 6">
            <a:hlinkClick r:id="rId2" action="ppaction://hlinksldjump"/>
          </p:cNvPr>
          <p:cNvSpPr/>
          <p:nvPr/>
        </p:nvSpPr>
        <p:spPr>
          <a:xfrm>
            <a:off x="10560050" y="5581015"/>
            <a:ext cx="530860" cy="569595"/>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8" name="笑脸 7">
            <a:hlinkClick r:id="rId3" action="ppaction://hlinksldjump"/>
          </p:cNvPr>
          <p:cNvSpPr/>
          <p:nvPr/>
        </p:nvSpPr>
        <p:spPr>
          <a:xfrm>
            <a:off x="9072880" y="5756910"/>
            <a:ext cx="1050925" cy="108077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nvGrpSpPr>
          <p:cNvPr id="31748" name="组合 4"/>
          <p:cNvGrpSpPr/>
          <p:nvPr/>
        </p:nvGrpSpPr>
        <p:grpSpPr>
          <a:xfrm>
            <a:off x="8487093" y="148273"/>
            <a:ext cx="3311525" cy="4869385"/>
            <a:chOff x="5100" y="1708"/>
            <a:chExt cx="4200" cy="9317"/>
          </a:xfrm>
        </p:grpSpPr>
        <p:pic>
          <p:nvPicPr>
            <p:cNvPr id="31749" name="Picture 7" descr="brezhnev"/>
            <p:cNvPicPr>
              <a:picLocks noChangeAspect="1"/>
            </p:cNvPicPr>
            <p:nvPr/>
          </p:nvPicPr>
          <p:blipFill>
            <a:blip r:embed="rId4"/>
            <a:stretch>
              <a:fillRect/>
            </a:stretch>
          </p:blipFill>
          <p:spPr>
            <a:xfrm>
              <a:off x="5100" y="1708"/>
              <a:ext cx="4200" cy="8110"/>
            </a:xfrm>
            <a:prstGeom prst="rect">
              <a:avLst/>
            </a:prstGeom>
            <a:noFill/>
            <a:ln w="9525">
              <a:noFill/>
            </a:ln>
          </p:spPr>
        </p:pic>
        <p:sp>
          <p:nvSpPr>
            <p:cNvPr id="31750" name="Text Box 8"/>
            <p:cNvSpPr txBox="1"/>
            <p:nvPr/>
          </p:nvSpPr>
          <p:spPr>
            <a:xfrm>
              <a:off x="5440" y="9908"/>
              <a:ext cx="2977" cy="1117"/>
            </a:xfrm>
            <a:prstGeom prst="rect">
              <a:avLst/>
            </a:prstGeom>
            <a:solidFill>
              <a:srgbClr val="FF9900"/>
            </a:solidFill>
            <a:ln w="9525">
              <a:noFill/>
            </a:ln>
          </p:spPr>
          <p:txBody>
            <a:bodyPr>
              <a:spAutoFit/>
            </a:bodyPr>
            <a:p>
              <a:pPr>
                <a:spcBef>
                  <a:spcPct val="50000"/>
                </a:spcBef>
              </a:pPr>
              <a:r>
                <a:rPr lang="zh-CN" altLang="en-US" sz="3200" b="1" dirty="0">
                  <a:solidFill>
                    <a:srgbClr val="000000"/>
                  </a:solidFill>
                  <a:latin typeface="宋体" panose="02010600030101010101" pitchFamily="2" charset="-122"/>
                </a:rPr>
                <a:t>勃列日涅夫</a:t>
              </a:r>
              <a:endParaRPr lang="zh-CN" altLang="en-US" sz="3200" b="1" dirty="0">
                <a:solidFill>
                  <a:srgbClr val="000000"/>
                </a:solidFill>
                <a:latin typeface="宋体" panose="02010600030101010101" pitchFamily="2" charset="-122"/>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0"/>
                                        </p:tgtEl>
                                        <p:attrNameLst>
                                          <p:attrName>style.visibility</p:attrName>
                                        </p:attrNameLst>
                                      </p:cBhvr>
                                      <p:to>
                                        <p:strVal val="visible"/>
                                      </p:to>
                                    </p:set>
                                    <p:anim calcmode="lin" valueType="num">
                                      <p:cBhvr additive="base">
                                        <p:cTn id="7" dur="500" fill="hold"/>
                                        <p:tgtEl>
                                          <p:spTgt spid="100"/>
                                        </p:tgtEl>
                                        <p:attrNameLst>
                                          <p:attrName>ppt_x</p:attrName>
                                        </p:attrNameLst>
                                      </p:cBhvr>
                                      <p:tavLst>
                                        <p:tav tm="0">
                                          <p:val>
                                            <p:strVal val="#ppt_x"/>
                                          </p:val>
                                        </p:tav>
                                        <p:tav tm="100000">
                                          <p:val>
                                            <p:strVal val="#ppt_x"/>
                                          </p:val>
                                        </p:tav>
                                      </p:tavLst>
                                    </p:anim>
                                    <p:anim calcmode="lin" valueType="num">
                                      <p:cBhvr additive="base">
                                        <p:cTn id="8" dur="500" fill="hold"/>
                                        <p:tgtEl>
                                          <p:spTgt spid="10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500" fill="hold"/>
                                        <p:tgtEl>
                                          <p:spTgt spid="2"/>
                                        </p:tgtEl>
                                        <p:attrNameLst>
                                          <p:attrName>ppt_x</p:attrName>
                                        </p:attrNameLst>
                                      </p:cBhvr>
                                      <p:tavLst>
                                        <p:tav tm="0">
                                          <p:val>
                                            <p:strVal val="#ppt_x"/>
                                          </p:val>
                                        </p:tav>
                                        <p:tav tm="100000">
                                          <p:val>
                                            <p:strVal val="#ppt_x"/>
                                          </p:val>
                                        </p:tav>
                                      </p:tavLst>
                                    </p:anim>
                                    <p:anim calcmode="lin" valueType="num">
                                      <p:cBhvr>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 fill="hold"/>
                                        <p:tgtEl>
                                          <p:spTgt spid="4"/>
                                        </p:tgtEl>
                                        <p:attrNameLst>
                                          <p:attrName>ppt_x</p:attrName>
                                        </p:attrNameLst>
                                      </p:cBhvr>
                                      <p:tavLst>
                                        <p:tav tm="0">
                                          <p:val>
                                            <p:strVal val="#ppt_x"/>
                                          </p:val>
                                        </p:tav>
                                        <p:tav tm="100000">
                                          <p:val>
                                            <p:strVal val="#ppt_x"/>
                                          </p:val>
                                        </p:tav>
                                      </p:tavLst>
                                    </p:anim>
                                    <p:anim calcmode="lin" valueType="num">
                                      <p:cBhvr>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 fill="hold"/>
                                        <p:tgtEl>
                                          <p:spTgt spid="5"/>
                                        </p:tgtEl>
                                        <p:attrNameLst>
                                          <p:attrName>ppt_x</p:attrName>
                                        </p:attrNameLst>
                                      </p:cBhvr>
                                      <p:tavLst>
                                        <p:tav tm="0">
                                          <p:val>
                                            <p:strVal val="#ppt_x"/>
                                          </p:val>
                                        </p:tav>
                                        <p:tav tm="100000">
                                          <p:val>
                                            <p:strVal val="#ppt_x"/>
                                          </p:val>
                                        </p:tav>
                                      </p:tavLst>
                                    </p:anim>
                                    <p:anim calcmode="lin" valueType="num">
                                      <p:cBhvr>
                                        <p:cTn id="2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p:bldP spid="2" grpId="0"/>
      <p:bldP spid="4" grpId="0"/>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4578" name="矩形 24577"/>
          <p:cNvSpPr/>
          <p:nvPr/>
        </p:nvSpPr>
        <p:spPr>
          <a:xfrm>
            <a:off x="1524000" y="4646613"/>
            <a:ext cx="9144000" cy="1568450"/>
          </a:xfrm>
          <a:prstGeom prst="rect">
            <a:avLst/>
          </a:prstGeom>
          <a:noFill/>
          <a:ln w="9525">
            <a:noFill/>
          </a:ln>
        </p:spPr>
        <p:txBody>
          <a:bodyPr anchor="ctr">
            <a:spAutoFit/>
          </a:bodyPr>
          <a:p>
            <a:pPr eaLnBrk="1" hangingPunct="1"/>
            <a:r>
              <a:rPr lang="zh-CN" altLang="en-US" sz="3200" b="1" dirty="0">
                <a:solidFill>
                  <a:schemeClr val="tx2"/>
                </a:solidFill>
                <a:latin typeface="Arial" panose="020B0604020202020204" pitchFamily="34" charset="0"/>
                <a:ea typeface="华文新魏" panose="02010800040101010101" pitchFamily="2" charset="-122"/>
              </a:rPr>
              <a:t>勃列日涅夫时期苏联几乎每两位科学家中就有一位在研究坦克、火炮和导弹，军工生产差不多占国民生产的</a:t>
            </a:r>
            <a:r>
              <a:rPr lang="en-US" altLang="zh-CN" sz="3200" b="1" dirty="0">
                <a:solidFill>
                  <a:schemeClr val="tx2"/>
                </a:solidFill>
                <a:latin typeface="Arial" panose="020B0604020202020204" pitchFamily="34" charset="0"/>
                <a:ea typeface="华文新魏" panose="02010800040101010101" pitchFamily="2" charset="-122"/>
              </a:rPr>
              <a:t>40% </a:t>
            </a:r>
            <a:endParaRPr lang="en-US" altLang="zh-CN" sz="3200" b="1" dirty="0">
              <a:solidFill>
                <a:schemeClr val="tx2"/>
              </a:solidFill>
              <a:latin typeface="Arial" panose="020B0604020202020204" pitchFamily="34" charset="0"/>
              <a:ea typeface="华文新魏" panose="02010800040101010101" pitchFamily="2" charset="-122"/>
            </a:endParaRPr>
          </a:p>
        </p:txBody>
      </p:sp>
      <p:sp>
        <p:nvSpPr>
          <p:cNvPr id="24579" name="标题 24578"/>
          <p:cNvSpPr>
            <a:spLocks noRot="1"/>
          </p:cNvSpPr>
          <p:nvPr>
            <p:ph type="title"/>
          </p:nvPr>
        </p:nvSpPr>
        <p:spPr>
          <a:xfrm>
            <a:off x="4894263" y="0"/>
            <a:ext cx="5773737" cy="685800"/>
          </a:xfrm>
          <a:prstGeom prst="rect">
            <a:avLst/>
          </a:prstGeom>
          <a:noFill/>
          <a:ln w="9525">
            <a:noFill/>
          </a:ln>
        </p:spPr>
        <p:txBody>
          <a:bodyPr anchor="ctr">
            <a:normAutofit fontScale="90000"/>
          </a:bodyPr>
          <a:p>
            <a:r>
              <a:rPr lang="zh-CN" altLang="en-US" dirty="0">
                <a:ea typeface="华文新魏" panose="02010800040101010101" pitchFamily="2" charset="-122"/>
              </a:rPr>
              <a:t>美苏两国力量对比　</a:t>
            </a:r>
            <a:endParaRPr lang="zh-CN" altLang="en-US" dirty="0">
              <a:ea typeface="华文新魏" panose="02010800040101010101" pitchFamily="2" charset="-122"/>
            </a:endParaRPr>
          </a:p>
        </p:txBody>
      </p:sp>
      <p:graphicFrame>
        <p:nvGraphicFramePr>
          <p:cNvPr id="24580" name="对象 24579"/>
          <p:cNvGraphicFramePr>
            <a:graphicFrameLocks noChangeAspect="1"/>
          </p:cNvGraphicFramePr>
          <p:nvPr/>
        </p:nvGraphicFramePr>
        <p:xfrm>
          <a:off x="6024563" y="1484313"/>
          <a:ext cx="4643437" cy="3114675"/>
        </p:xfrm>
        <a:graphic>
          <a:graphicData uri="http://schemas.openxmlformats.org/presentationml/2006/ole">
            <mc:AlternateContent xmlns:mc="http://schemas.openxmlformats.org/markup-compatibility/2006">
              <mc:Choice xmlns:v="urn:schemas-microsoft-com:vml" Requires="v">
                <p:oleObj spid="_x0000_s3076" name="" r:id="rId1" imgW="2400300" imgH="1647825" progId="Excel.Sheet.8">
                  <p:embed/>
                </p:oleObj>
              </mc:Choice>
              <mc:Fallback>
                <p:oleObj name="" r:id="rId1" imgW="2400300" imgH="1647825" progId="Excel.Sheet.8">
                  <p:embed/>
                  <p:pic>
                    <p:nvPicPr>
                      <p:cNvPr id="0" name="图片 3075"/>
                      <p:cNvPicPr/>
                      <p:nvPr/>
                    </p:nvPicPr>
                    <p:blipFill>
                      <a:blip r:embed="rId2"/>
                      <a:stretch>
                        <a:fillRect/>
                      </a:stretch>
                    </p:blipFill>
                    <p:spPr>
                      <a:xfrm>
                        <a:off x="6024563" y="1484313"/>
                        <a:ext cx="4643437" cy="3114675"/>
                      </a:xfrm>
                      <a:prstGeom prst="rect">
                        <a:avLst/>
                      </a:prstGeom>
                      <a:noFill/>
                      <a:ln w="38100">
                        <a:noFill/>
                        <a:miter/>
                      </a:ln>
                    </p:spPr>
                  </p:pic>
                </p:oleObj>
              </mc:Fallback>
            </mc:AlternateContent>
          </a:graphicData>
        </a:graphic>
      </p:graphicFrame>
      <p:sp>
        <p:nvSpPr>
          <p:cNvPr id="28677" name="矩形 24580"/>
          <p:cNvSpPr>
            <a:spLocks noTextEdit="1"/>
          </p:cNvSpPr>
          <p:nvPr/>
        </p:nvSpPr>
        <p:spPr>
          <a:xfrm>
            <a:off x="6780213" y="692150"/>
            <a:ext cx="2895600" cy="647700"/>
          </a:xfrm>
          <a:prstGeom prst="rect">
            <a:avLst/>
          </a:prstGeom>
        </p:spPr>
        <p:txBody>
          <a:bodyPr wrap="none" fromWordArt="1">
            <a:prstTxWarp prst="textSlantUp">
              <a:avLst>
                <a:gd name="adj" fmla="val 0"/>
              </a:avLst>
            </a:prstTxWarp>
            <a:normAutofit/>
          </a:bodyPr>
          <a:p>
            <a:pPr algn="ctr"/>
            <a:r>
              <a:rPr lang="zh-CN" altLang="en-US" sz="3600">
                <a:ln w="9525" cap="flat" cmpd="sng">
                  <a:solidFill>
                    <a:srgbClr val="CC99FF"/>
                  </a:solidFill>
                  <a:prstDash val="solid"/>
                  <a:headEnd type="none" w="med" len="med"/>
                  <a:tailEnd type="none" w="med" len="med"/>
                </a:ln>
                <a:gradFill rotWithShape="1">
                  <a:gsLst>
                    <a:gs pos="0">
                      <a:srgbClr val="6600CC"/>
                    </a:gs>
                    <a:gs pos="100000">
                      <a:srgbClr val="CC00CC"/>
                    </a:gs>
                  </a:gsLst>
                  <a:lin ang="5400000" scaled="1"/>
                  <a:tileRect/>
                </a:gradFill>
                <a:effectLst>
                  <a:outerShdw dist="53882" dir="2699999" algn="ctr" rotWithShape="0">
                    <a:srgbClr val="9999FF"/>
                  </a:outerShdw>
                </a:effectLst>
                <a:latin typeface="华文新魏" panose="02010800040101010101" pitchFamily="2" charset="-122"/>
                <a:ea typeface="华文新魏" panose="02010800040101010101" pitchFamily="2" charset="-122"/>
              </a:rPr>
              <a:t>战略核武器</a:t>
            </a:r>
            <a:endParaRPr lang="zh-CN" altLang="en-US" sz="3600">
              <a:ln w="9525" cap="flat" cmpd="sng">
                <a:solidFill>
                  <a:srgbClr val="CC99FF"/>
                </a:solidFill>
                <a:prstDash val="solid"/>
                <a:headEnd type="none" w="med" len="med"/>
                <a:tailEnd type="none" w="med" len="med"/>
              </a:ln>
              <a:gradFill rotWithShape="1">
                <a:gsLst>
                  <a:gs pos="0">
                    <a:srgbClr val="6600CC"/>
                  </a:gs>
                  <a:gs pos="100000">
                    <a:srgbClr val="CC00CC"/>
                  </a:gs>
                </a:gsLst>
                <a:lin ang="5400000" scaled="1"/>
                <a:tileRect/>
              </a:gradFill>
              <a:effectLst>
                <a:outerShdw dist="53882" dir="2699999" algn="ctr" rotWithShape="0">
                  <a:srgbClr val="9999FF"/>
                </a:outerShdw>
              </a:effectLst>
              <a:latin typeface="华文新魏" panose="02010800040101010101" pitchFamily="2" charset="-122"/>
              <a:ea typeface="华文新魏" panose="02010800040101010101" pitchFamily="2" charset="-122"/>
            </a:endParaRPr>
          </a:p>
        </p:txBody>
      </p:sp>
      <p:sp>
        <p:nvSpPr>
          <p:cNvPr id="24582" name="矩形 24581"/>
          <p:cNvSpPr/>
          <p:nvPr/>
        </p:nvSpPr>
        <p:spPr>
          <a:xfrm>
            <a:off x="2927350" y="5943600"/>
            <a:ext cx="5688013" cy="922020"/>
          </a:xfrm>
          <a:prstGeom prst="rect">
            <a:avLst/>
          </a:prstGeom>
          <a:noFill/>
          <a:ln w="9525">
            <a:noFill/>
          </a:ln>
        </p:spPr>
        <p:txBody>
          <a:bodyPr>
            <a:spAutoFit/>
          </a:bodyPr>
          <a:p>
            <a:pPr algn="ctr" eaLnBrk="1" hangingPunct="1">
              <a:spcBef>
                <a:spcPct val="20000"/>
              </a:spcBef>
              <a:buClr>
                <a:schemeClr val="bg2"/>
              </a:buClr>
              <a:buFont typeface="Monotype Sorts" pitchFamily="2" charset="2"/>
            </a:pPr>
            <a:r>
              <a:rPr lang="zh-CN" altLang="en-US" sz="5400" b="1" dirty="0">
                <a:solidFill>
                  <a:srgbClr val="FF3300"/>
                </a:solidFill>
                <a:latin typeface="Times New Roman" panose="02020603050405020304" pitchFamily="18" charset="0"/>
              </a:rPr>
              <a:t>军备上赶上美国</a:t>
            </a:r>
            <a:endParaRPr lang="zh-CN" altLang="en-US" sz="5400" b="1" dirty="0">
              <a:solidFill>
                <a:srgbClr val="FF3300"/>
              </a:solidFill>
              <a:latin typeface="Times New Roman" panose="02020603050405020304" pitchFamily="18" charset="0"/>
            </a:endParaRPr>
          </a:p>
        </p:txBody>
      </p:sp>
      <p:graphicFrame>
        <p:nvGraphicFramePr>
          <p:cNvPr id="24583" name="对象 24582"/>
          <p:cNvGraphicFramePr>
            <a:graphicFrameLocks noChangeAspect="1"/>
          </p:cNvGraphicFramePr>
          <p:nvPr/>
        </p:nvGraphicFramePr>
        <p:xfrm>
          <a:off x="1524000" y="1484313"/>
          <a:ext cx="4500563" cy="3133725"/>
        </p:xfrm>
        <a:graphic>
          <a:graphicData uri="http://schemas.openxmlformats.org/presentationml/2006/ole">
            <mc:AlternateContent xmlns:mc="http://schemas.openxmlformats.org/markup-compatibility/2006">
              <mc:Choice xmlns:v="urn:schemas-microsoft-com:vml" Requires="v">
                <p:oleObj spid="_x0000_s3077" name="" r:id="rId3" imgW="2400300" imgH="1647825" progId="Excel.Sheet.8">
                  <p:embed/>
                </p:oleObj>
              </mc:Choice>
              <mc:Fallback>
                <p:oleObj name="" r:id="rId3" imgW="2400300" imgH="1647825" progId="Excel.Sheet.8">
                  <p:embed/>
                  <p:pic>
                    <p:nvPicPr>
                      <p:cNvPr id="0" name="图片 3076"/>
                      <p:cNvPicPr/>
                      <p:nvPr/>
                    </p:nvPicPr>
                    <p:blipFill>
                      <a:blip r:embed="rId4"/>
                      <a:stretch>
                        <a:fillRect/>
                      </a:stretch>
                    </p:blipFill>
                    <p:spPr>
                      <a:xfrm>
                        <a:off x="1524000" y="1484313"/>
                        <a:ext cx="4500563" cy="3133725"/>
                      </a:xfrm>
                      <a:prstGeom prst="rect">
                        <a:avLst/>
                      </a:prstGeom>
                      <a:noFill/>
                      <a:ln w="38100">
                        <a:noFill/>
                        <a:miter/>
                      </a:ln>
                    </p:spPr>
                  </p:pic>
                </p:oleObj>
              </mc:Fallback>
            </mc:AlternateContent>
          </a:graphicData>
        </a:graphic>
      </p:graphicFrame>
      <p:sp>
        <p:nvSpPr>
          <p:cNvPr id="28680" name="矩形 24583"/>
          <p:cNvSpPr>
            <a:spLocks noTextEdit="1"/>
          </p:cNvSpPr>
          <p:nvPr/>
        </p:nvSpPr>
        <p:spPr>
          <a:xfrm>
            <a:off x="2063750" y="692150"/>
            <a:ext cx="3048000" cy="676275"/>
          </a:xfrm>
          <a:prstGeom prst="rect">
            <a:avLst/>
          </a:prstGeom>
        </p:spPr>
        <p:txBody>
          <a:bodyPr wrap="none" fromWordArt="1">
            <a:prstTxWarp prst="textSlantUp">
              <a:avLst>
                <a:gd name="adj" fmla="val 4319"/>
              </a:avLst>
            </a:prstTxWarp>
            <a:normAutofit/>
          </a:bodyPr>
          <a:p>
            <a:pPr algn="ctr"/>
            <a:r>
              <a:rPr lang="zh-CN" altLang="en-US" sz="3600">
                <a:ln w="9525" cap="flat" cmpd="sng">
                  <a:solidFill>
                    <a:srgbClr val="CC99FF"/>
                  </a:solidFill>
                  <a:prstDash val="solid"/>
                  <a:headEnd type="none" w="med" len="med"/>
                  <a:tailEnd type="none" w="med" len="med"/>
                </a:ln>
                <a:gradFill rotWithShape="1">
                  <a:gsLst>
                    <a:gs pos="0">
                      <a:srgbClr val="6600CC"/>
                    </a:gs>
                    <a:gs pos="100000">
                      <a:srgbClr val="CC00CC"/>
                    </a:gs>
                  </a:gsLst>
                  <a:lin ang="5400000" scaled="1"/>
                  <a:tileRect/>
                </a:gradFill>
                <a:effectLst>
                  <a:outerShdw dist="53882" dir="2699999" algn="ctr" rotWithShape="0">
                    <a:srgbClr val="9999FF"/>
                  </a:outerShdw>
                </a:effectLst>
                <a:latin typeface="华文新魏" panose="02010800040101010101" pitchFamily="2" charset="-122"/>
                <a:ea typeface="华文新魏" panose="02010800040101010101" pitchFamily="2" charset="-122"/>
              </a:rPr>
              <a:t>常规武装力量</a:t>
            </a:r>
            <a:endParaRPr lang="zh-CN" altLang="en-US" sz="3600">
              <a:ln w="9525" cap="flat" cmpd="sng">
                <a:solidFill>
                  <a:srgbClr val="CC99FF"/>
                </a:solidFill>
                <a:prstDash val="solid"/>
                <a:headEnd type="none" w="med" len="med"/>
                <a:tailEnd type="none" w="med" len="med"/>
              </a:ln>
              <a:gradFill rotWithShape="1">
                <a:gsLst>
                  <a:gs pos="0">
                    <a:srgbClr val="6600CC"/>
                  </a:gs>
                  <a:gs pos="100000">
                    <a:srgbClr val="CC00CC"/>
                  </a:gs>
                </a:gsLst>
                <a:lin ang="5400000" scaled="1"/>
                <a:tileRect/>
              </a:gradFill>
              <a:effectLst>
                <a:outerShdw dist="53882" dir="2699999" algn="ctr" rotWithShape="0">
                  <a:srgbClr val="9999FF"/>
                </a:outerShdw>
              </a:effectLst>
              <a:latin typeface="华文新魏" panose="02010800040101010101" pitchFamily="2" charset="-122"/>
              <a:ea typeface="华文新魏" panose="02010800040101010101" pitchFamily="2" charset="-122"/>
            </a:endParaRPr>
          </a:p>
        </p:txBody>
      </p:sp>
      <p:sp>
        <p:nvSpPr>
          <p:cNvPr id="2" name="笑脸 1">
            <a:hlinkClick r:id="rId5" action="ppaction://hlinksldjump"/>
          </p:cNvPr>
          <p:cNvSpPr/>
          <p:nvPr/>
        </p:nvSpPr>
        <p:spPr>
          <a:xfrm>
            <a:off x="10491470" y="5828665"/>
            <a:ext cx="687705" cy="65786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4578"/>
                                        </p:tgtEl>
                                        <p:attrNameLst>
                                          <p:attrName>style.visibility</p:attrName>
                                        </p:attrNameLst>
                                      </p:cBhvr>
                                      <p:to>
                                        <p:strVal val="visible"/>
                                      </p:to>
                                    </p:set>
                                    <p:animEffect transition="in" filter="blinds(horizontal)">
                                      <p:cBhvr>
                                        <p:cTn id="7" dur="500"/>
                                        <p:tgtEl>
                                          <p:spTgt spid="2457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24579"/>
                                        </p:tgtEl>
                                        <p:attrNameLst>
                                          <p:attrName>style.visibility</p:attrName>
                                        </p:attrNameLst>
                                      </p:cBhvr>
                                      <p:to>
                                        <p:strVal val="visible"/>
                                      </p:to>
                                    </p:set>
                                    <p:animEffect transition="in" filter="wipe(up)">
                                      <p:cBhvr>
                                        <p:cTn id="12" dur="1000"/>
                                        <p:tgtEl>
                                          <p:spTgt spid="2457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nodeType="clickEffect">
                                  <p:stCondLst>
                                    <p:cond delay="0"/>
                                  </p:stCondLst>
                                  <p:childTnLst>
                                    <p:set>
                                      <p:cBhvr>
                                        <p:cTn id="16" dur="1" fill="hold">
                                          <p:stCondLst>
                                            <p:cond delay="0"/>
                                          </p:stCondLst>
                                        </p:cTn>
                                        <p:tgtEl>
                                          <p:spTgt spid="24580"/>
                                        </p:tgtEl>
                                        <p:attrNameLst>
                                          <p:attrName>style.visibility</p:attrName>
                                        </p:attrNameLst>
                                      </p:cBhvr>
                                      <p:to>
                                        <p:strVal val="visible"/>
                                      </p:to>
                                    </p:set>
                                    <p:animEffect transition="in" filter="wipe(up)">
                                      <p:cBhvr>
                                        <p:cTn id="17" dur="1000"/>
                                        <p:tgtEl>
                                          <p:spTgt spid="24580"/>
                                        </p:tgtEl>
                                      </p:cBhvr>
                                    </p:animEffect>
                                  </p:childTnLst>
                                </p:cTn>
                              </p:par>
                              <p:par>
                                <p:cTn id="18" presetID="22" presetClass="entr" presetSubtype="1" fill="hold" nodeType="withEffect">
                                  <p:stCondLst>
                                    <p:cond delay="0"/>
                                  </p:stCondLst>
                                  <p:childTnLst>
                                    <p:set>
                                      <p:cBhvr>
                                        <p:cTn id="19" dur="1" fill="hold">
                                          <p:stCondLst>
                                            <p:cond delay="0"/>
                                          </p:stCondLst>
                                        </p:cTn>
                                        <p:tgtEl>
                                          <p:spTgt spid="28677"/>
                                        </p:tgtEl>
                                        <p:attrNameLst>
                                          <p:attrName>style.visibility</p:attrName>
                                        </p:attrNameLst>
                                      </p:cBhvr>
                                      <p:to>
                                        <p:strVal val="visible"/>
                                      </p:to>
                                    </p:set>
                                    <p:animEffect transition="in" filter="wipe(up)">
                                      <p:cBhvr>
                                        <p:cTn id="20" dur="1000"/>
                                        <p:tgtEl>
                                          <p:spTgt spid="28677"/>
                                        </p:tgtEl>
                                      </p:cBhvr>
                                    </p:animEffect>
                                  </p:childTnLst>
                                </p:cTn>
                              </p:par>
                              <p:par>
                                <p:cTn id="21" presetID="22" presetClass="entr" presetSubtype="1" fill="hold" nodeType="withEffect">
                                  <p:stCondLst>
                                    <p:cond delay="0"/>
                                  </p:stCondLst>
                                  <p:childTnLst>
                                    <p:set>
                                      <p:cBhvr>
                                        <p:cTn id="22" dur="1" fill="hold">
                                          <p:stCondLst>
                                            <p:cond delay="0"/>
                                          </p:stCondLst>
                                        </p:cTn>
                                        <p:tgtEl>
                                          <p:spTgt spid="24583"/>
                                        </p:tgtEl>
                                        <p:attrNameLst>
                                          <p:attrName>style.visibility</p:attrName>
                                        </p:attrNameLst>
                                      </p:cBhvr>
                                      <p:to>
                                        <p:strVal val="visible"/>
                                      </p:to>
                                    </p:set>
                                    <p:animEffect transition="in" filter="wipe(up)">
                                      <p:cBhvr>
                                        <p:cTn id="23" dur="1000"/>
                                        <p:tgtEl>
                                          <p:spTgt spid="24583"/>
                                        </p:tgtEl>
                                      </p:cBhvr>
                                    </p:animEffect>
                                  </p:childTnLst>
                                </p:cTn>
                              </p:par>
                              <p:par>
                                <p:cTn id="24" presetID="22" presetClass="entr" presetSubtype="1" fill="hold" nodeType="withEffect">
                                  <p:stCondLst>
                                    <p:cond delay="0"/>
                                  </p:stCondLst>
                                  <p:childTnLst>
                                    <p:set>
                                      <p:cBhvr>
                                        <p:cTn id="25" dur="1" fill="hold">
                                          <p:stCondLst>
                                            <p:cond delay="0"/>
                                          </p:stCondLst>
                                        </p:cTn>
                                        <p:tgtEl>
                                          <p:spTgt spid="28680"/>
                                        </p:tgtEl>
                                        <p:attrNameLst>
                                          <p:attrName>style.visibility</p:attrName>
                                        </p:attrNameLst>
                                      </p:cBhvr>
                                      <p:to>
                                        <p:strVal val="visible"/>
                                      </p:to>
                                    </p:set>
                                    <p:animEffect transition="in" filter="wipe(up)">
                                      <p:cBhvr>
                                        <p:cTn id="26" dur="1000"/>
                                        <p:tgtEl>
                                          <p:spTgt spid="28680"/>
                                        </p:tgtEl>
                                      </p:cBhvr>
                                    </p:animEffect>
                                  </p:childTnLst>
                                </p:cTn>
                              </p:par>
                            </p:childTnLst>
                          </p:cTn>
                        </p:par>
                      </p:childTnLst>
                    </p:cTn>
                  </p:par>
                  <p:par>
                    <p:cTn id="27" fill="hold">
                      <p:stCondLst>
                        <p:cond delay="indefinite"/>
                      </p:stCondLst>
                      <p:childTnLst>
                        <p:par>
                          <p:cTn id="28" fill="hold">
                            <p:stCondLst>
                              <p:cond delay="0"/>
                            </p:stCondLst>
                            <p:childTnLst>
                              <p:par>
                                <p:cTn id="29" presetID="3" presetClass="entr" presetSubtype="10" fill="hold" grpId="0" nodeType="clickEffect">
                                  <p:stCondLst>
                                    <p:cond delay="0"/>
                                  </p:stCondLst>
                                  <p:childTnLst>
                                    <p:set>
                                      <p:cBhvr>
                                        <p:cTn id="30" dur="1" fill="hold">
                                          <p:stCondLst>
                                            <p:cond delay="0"/>
                                          </p:stCondLst>
                                        </p:cTn>
                                        <p:tgtEl>
                                          <p:spTgt spid="24582"/>
                                        </p:tgtEl>
                                        <p:attrNameLst>
                                          <p:attrName>style.visibility</p:attrName>
                                        </p:attrNameLst>
                                      </p:cBhvr>
                                      <p:to>
                                        <p:strVal val="visible"/>
                                      </p:to>
                                    </p:set>
                                    <p:animEffect transition="in" filter="blinds(horizontal)">
                                      <p:cBhvr>
                                        <p:cTn id="31" dur="500"/>
                                        <p:tgtEl>
                                          <p:spTgt spid="245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8" grpId="0"/>
      <p:bldP spid="24579" grpId="0"/>
      <p:bldP spid="2458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4818" name="TextBox 1"/>
          <p:cNvSpPr txBox="1"/>
          <p:nvPr/>
        </p:nvSpPr>
        <p:spPr>
          <a:xfrm>
            <a:off x="5602288" y="254000"/>
            <a:ext cx="4756150" cy="4831080"/>
          </a:xfrm>
          <a:prstGeom prst="rect">
            <a:avLst/>
          </a:prstGeom>
          <a:noFill/>
          <a:ln w="9525">
            <a:noFill/>
          </a:ln>
        </p:spPr>
        <p:txBody>
          <a:bodyPr>
            <a:spAutoFit/>
          </a:bodyPr>
          <a:p>
            <a:r>
              <a:rPr lang="en-US" altLang="zh-CN" sz="2800" b="1" dirty="0">
                <a:latin typeface="宋体" panose="02010600030101010101" pitchFamily="2" charset="-122"/>
              </a:rPr>
              <a:t>    </a:t>
            </a:r>
            <a:r>
              <a:rPr lang="zh-CN" altLang="en-US" sz="2800" b="1" dirty="0">
                <a:latin typeface="宋体" panose="02010600030101010101" pitchFamily="2" charset="-122"/>
              </a:rPr>
              <a:t>勃列日涅夫在任期间，苏联的军事力量大大增强，</a:t>
            </a:r>
            <a:r>
              <a:rPr lang="zh-CN" altLang="zh-CN" sz="2800" b="1" dirty="0">
                <a:latin typeface="宋体" panose="02010600030101010101" pitchFamily="2" charset="-122"/>
              </a:rPr>
              <a:t>苏联的</a:t>
            </a:r>
            <a:r>
              <a:rPr lang="zh-CN" altLang="zh-CN" sz="2800" b="1" dirty="0">
                <a:solidFill>
                  <a:srgbClr val="FF0000"/>
                </a:solidFill>
                <a:latin typeface="宋体" panose="02010600030101010101" pitchFamily="2" charset="-122"/>
              </a:rPr>
              <a:t>一些重工业产品产量居世界首位，</a:t>
            </a:r>
            <a:r>
              <a:rPr lang="zh-CN" altLang="zh-CN" sz="2800" b="1" dirty="0">
                <a:latin typeface="宋体" panose="02010600030101010101" pitchFamily="2" charset="-122"/>
              </a:rPr>
              <a:t>常规武器、核武器、航天技术可以同美国</a:t>
            </a:r>
            <a:r>
              <a:rPr lang="en-US" altLang="zh-CN" sz="2800" b="1" dirty="0">
                <a:latin typeface="宋体" panose="02010600030101010101" pitchFamily="2" charset="-122"/>
              </a:rPr>
              <a:t> </a:t>
            </a:r>
            <a:r>
              <a:rPr lang="zh-CN" altLang="zh-CN" sz="2800" b="1" dirty="0">
                <a:latin typeface="宋体" panose="02010600030101010101" pitchFamily="2" charset="-122"/>
              </a:rPr>
              <a:t>抗衡，</a:t>
            </a:r>
            <a:r>
              <a:rPr lang="zh-CN" altLang="en-US" sz="2800" b="1" dirty="0">
                <a:latin typeface="宋体" panose="02010600030101010101" pitchFamily="2" charset="-122"/>
              </a:rPr>
              <a:t>核武器的数量超过美国，成为军事上的超级大国。</a:t>
            </a:r>
            <a:endParaRPr lang="en-US" altLang="zh-CN" sz="2800" b="1" dirty="0">
              <a:latin typeface="宋体" panose="02010600030101010101" pitchFamily="2" charset="-122"/>
            </a:endParaRPr>
          </a:p>
          <a:p>
            <a:r>
              <a:rPr lang="zh-CN" altLang="en-US" sz="2800" b="1" dirty="0">
                <a:latin typeface="宋体" panose="02010600030101010101" pitchFamily="2" charset="-122"/>
              </a:rPr>
              <a:t>    但</a:t>
            </a:r>
            <a:r>
              <a:rPr lang="zh-CN" altLang="en-US" sz="2800" b="1" dirty="0">
                <a:solidFill>
                  <a:srgbClr val="FF0000"/>
                </a:solidFill>
                <a:latin typeface="宋体" panose="02010600030101010101" pitchFamily="2" charset="-122"/>
              </a:rPr>
              <a:t>它的轻工业产品和新兴产业明显落后</a:t>
            </a:r>
            <a:r>
              <a:rPr lang="zh-CN" altLang="en-US" sz="2800" b="1" dirty="0">
                <a:latin typeface="宋体" panose="02010600030101010101" pitchFamily="2" charset="-122"/>
              </a:rPr>
              <a:t>。</a:t>
            </a:r>
            <a:r>
              <a:rPr lang="zh-CN" altLang="zh-CN" sz="2800" b="1" dirty="0">
                <a:latin typeface="宋体" panose="02010600030101010101" pitchFamily="2" charset="-122"/>
              </a:rPr>
              <a:t>高投入、高消耗、低效率成为苏联经济的痼疾。</a:t>
            </a:r>
            <a:endParaRPr lang="zh-CN" altLang="en-US" sz="2800" b="1" dirty="0">
              <a:latin typeface="宋体" panose="02010600030101010101" pitchFamily="2" charset="-122"/>
            </a:endParaRPr>
          </a:p>
        </p:txBody>
      </p:sp>
      <p:pic>
        <p:nvPicPr>
          <p:cNvPr id="34819" name="Picture 2" descr="http://p4.so.qhmsg.com/bdr/_240_/t01a3b0be41c32bd389.png"/>
          <p:cNvPicPr>
            <a:picLocks noChangeAspect="1"/>
          </p:cNvPicPr>
          <p:nvPr/>
        </p:nvPicPr>
        <p:blipFill>
          <a:blip r:embed="rId1"/>
          <a:stretch>
            <a:fillRect/>
          </a:stretch>
        </p:blipFill>
        <p:spPr>
          <a:xfrm>
            <a:off x="2135188" y="981075"/>
            <a:ext cx="3130550" cy="4392613"/>
          </a:xfrm>
          <a:prstGeom prst="rect">
            <a:avLst/>
          </a:prstGeom>
          <a:noFill/>
          <a:ln w="9525">
            <a:noFill/>
          </a:ln>
        </p:spPr>
      </p:pic>
      <p:sp>
        <p:nvSpPr>
          <p:cNvPr id="4" name="TextBox 4"/>
          <p:cNvSpPr txBox="1"/>
          <p:nvPr/>
        </p:nvSpPr>
        <p:spPr>
          <a:xfrm>
            <a:off x="1524000" y="5229225"/>
            <a:ext cx="8748713" cy="829945"/>
          </a:xfrm>
          <a:prstGeom prst="rect">
            <a:avLst/>
          </a:prstGeom>
          <a:solidFill>
            <a:srgbClr val="FFFF00"/>
          </a:solidFill>
          <a:ln w="9525">
            <a:noFill/>
          </a:ln>
        </p:spPr>
        <p:txBody>
          <a:bodyPr>
            <a:spAutoFit/>
          </a:bodyPr>
          <a:p>
            <a:pPr>
              <a:lnSpc>
                <a:spcPct val="150000"/>
              </a:lnSpc>
            </a:pPr>
            <a:r>
              <a:rPr lang="zh-CN" altLang="en-US" sz="3200" b="1" dirty="0">
                <a:solidFill>
                  <a:srgbClr val="FF0000"/>
                </a:solidFill>
                <a:latin typeface="宋体" panose="02010600030101010101" pitchFamily="2" charset="-122"/>
              </a:rPr>
              <a:t>未能突破斯大林模式反而使这一体制更加僵化</a:t>
            </a:r>
            <a:endParaRPr lang="zh-CN" altLang="en-US" sz="3200" b="1" dirty="0">
              <a:solidFill>
                <a:srgbClr val="FF0000"/>
              </a:solidFill>
              <a:latin typeface="宋体" panose="02010600030101010101" pitchFamily="2" charset="-122"/>
            </a:endParaRPr>
          </a:p>
        </p:txBody>
      </p:sp>
      <p:sp>
        <p:nvSpPr>
          <p:cNvPr id="2" name="笑脸 1">
            <a:hlinkClick r:id="rId2" action="ppaction://hlinksldjump"/>
          </p:cNvPr>
          <p:cNvSpPr/>
          <p:nvPr/>
        </p:nvSpPr>
        <p:spPr>
          <a:xfrm>
            <a:off x="10491470" y="5828665"/>
            <a:ext cx="687705" cy="65786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8" name="AutoShape 12"/>
          <p:cNvSpPr>
            <a:spLocks noChangeArrowheads="1"/>
          </p:cNvSpPr>
          <p:nvPr/>
        </p:nvSpPr>
        <p:spPr bwMode="auto">
          <a:xfrm>
            <a:off x="159385" y="2241550"/>
            <a:ext cx="1976120" cy="984250"/>
          </a:xfrm>
          <a:prstGeom prst="wedgeRoundRectCallout">
            <a:avLst>
              <a:gd name="adj1" fmla="val 79530"/>
              <a:gd name="adj2" fmla="val 136967"/>
              <a:gd name="adj3" fmla="val 16667"/>
            </a:avLst>
          </a:prstGeom>
          <a:solidFill>
            <a:srgbClr val="FFFF00"/>
          </a:solidFill>
          <a:ln w="9525">
            <a:solidFill>
              <a:srgbClr val="CC0000"/>
            </a:solidFill>
            <a:miter lim="800000"/>
          </a:ln>
          <a:effectLst>
            <a:outerShdw dist="17961" dir="2700000" algn="ctr" rotWithShape="0">
              <a:schemeClr val="tx1">
                <a:gamma/>
                <a:shade val="60000"/>
                <a:invGamma/>
              </a:schemeClr>
            </a:outerShdw>
          </a:effectLst>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2800" b="1"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rPr>
              <a:t>苏联经济发展失衡</a:t>
            </a:r>
            <a:endParaRPr kumimoji="0" lang="zh-CN" altLang="en-US" sz="2800" b="1"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 fill="hold"/>
                                        <p:tgtEl>
                                          <p:spTgt spid="4"/>
                                        </p:tgtEl>
                                        <p:attrNameLst>
                                          <p:attrName>ppt_x</p:attrName>
                                        </p:attrNameLst>
                                      </p:cBhvr>
                                      <p:tavLst>
                                        <p:tav tm="0">
                                          <p:val>
                                            <p:strVal val="#ppt_x"/>
                                          </p:val>
                                        </p:tav>
                                        <p:tav tm="100000">
                                          <p:val>
                                            <p:strVal val="#ppt_x"/>
                                          </p:val>
                                        </p:tav>
                                      </p:tavLst>
                                    </p:anim>
                                    <p:anim calcmode="lin" valueType="num">
                                      <p:cBhvr>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8" grpId="0" bldLvl="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5842" name="TextBox 1"/>
          <p:cNvSpPr txBox="1"/>
          <p:nvPr/>
        </p:nvSpPr>
        <p:spPr>
          <a:xfrm>
            <a:off x="2941638" y="50800"/>
            <a:ext cx="5902325" cy="583565"/>
          </a:xfrm>
          <a:prstGeom prst="rect">
            <a:avLst/>
          </a:prstGeom>
          <a:solidFill>
            <a:srgbClr val="9EFAEE"/>
          </a:solidFill>
          <a:ln w="9525">
            <a:noFill/>
          </a:ln>
        </p:spPr>
        <p:txBody>
          <a:bodyPr>
            <a:spAutoFit/>
          </a:bodyPr>
          <a:p>
            <a:r>
              <a:rPr lang="zh-CN" altLang="en-US" sz="3200" b="1" dirty="0">
                <a:latin typeface="Calibri" panose="020F0502020204030204" charset="0"/>
              </a:rPr>
              <a:t>三、东欧剧变与苏联解体</a:t>
            </a:r>
            <a:endParaRPr lang="zh-CN" altLang="en-US" sz="3200" b="1" dirty="0">
              <a:latin typeface="Calibri" panose="020F0502020204030204" charset="0"/>
            </a:endParaRPr>
          </a:p>
        </p:txBody>
      </p:sp>
      <p:sp>
        <p:nvSpPr>
          <p:cNvPr id="35843" name="Text Box 5"/>
          <p:cNvSpPr txBox="1"/>
          <p:nvPr/>
        </p:nvSpPr>
        <p:spPr>
          <a:xfrm>
            <a:off x="1512888" y="744538"/>
            <a:ext cx="5805487" cy="521970"/>
          </a:xfrm>
          <a:prstGeom prst="rect">
            <a:avLst/>
          </a:prstGeom>
          <a:solidFill>
            <a:srgbClr val="FFFF00"/>
          </a:solidFill>
          <a:ln w="9525">
            <a:noFill/>
          </a:ln>
        </p:spPr>
        <p:txBody>
          <a:bodyPr>
            <a:spAutoFit/>
          </a:bodyPr>
          <a:p>
            <a:pPr>
              <a:spcBef>
                <a:spcPct val="50000"/>
              </a:spcBef>
            </a:pPr>
            <a:r>
              <a:rPr lang="zh-CN" altLang="en-US" sz="2800" b="1" dirty="0">
                <a:latin typeface="宋体" panose="02010600030101010101" pitchFamily="2" charset="-122"/>
              </a:rPr>
              <a:t>（一）戈尔巴乔夫改革</a:t>
            </a:r>
            <a:endParaRPr lang="zh-CN" altLang="en-US" sz="2800" b="1" dirty="0">
              <a:latin typeface="宋体" panose="02010600030101010101" pitchFamily="2" charset="-122"/>
            </a:endParaRPr>
          </a:p>
        </p:txBody>
      </p:sp>
      <p:sp>
        <p:nvSpPr>
          <p:cNvPr id="17" name="文本框 108561"/>
          <p:cNvSpPr txBox="1"/>
          <p:nvPr/>
        </p:nvSpPr>
        <p:spPr>
          <a:xfrm>
            <a:off x="1512888" y="1349375"/>
            <a:ext cx="3559175" cy="4615815"/>
          </a:xfrm>
          <a:prstGeom prst="rect">
            <a:avLst/>
          </a:prstGeom>
          <a:noFill/>
          <a:ln w="9525" cap="flat" cmpd="sng">
            <a:noFill/>
            <a:prstDash val="solid"/>
            <a:miter/>
            <a:headEnd type="none" w="med" len="med"/>
            <a:tailEnd type="none" w="med" len="med"/>
          </a:ln>
        </p:spPr>
        <p:txBody>
          <a:bodyP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rPr>
              <a:t>1</a:t>
            </a:r>
            <a:r>
              <a:rPr kumimoji="0" lang="zh-CN" altLang="en-US"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rPr>
              <a:t>、背景：</a:t>
            </a:r>
            <a:endParaRPr kumimoji="0" lang="en-US" altLang="zh-CN"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rPr>
              <a:t>2</a:t>
            </a:r>
            <a:r>
              <a:rPr kumimoji="0" lang="zh-CN" altLang="en-US"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rPr>
              <a:t>、主要内容</a:t>
            </a:r>
            <a:r>
              <a:rPr kumimoji="0" lang="en-US" altLang="zh-CN"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rPr>
              <a:t>\</a:t>
            </a:r>
            <a:r>
              <a:rPr kumimoji="0" lang="zh-CN" altLang="en-US"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rPr>
              <a:t>措施：</a:t>
            </a:r>
            <a:endParaRPr kumimoji="0" lang="zh-CN" altLang="en-US"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800" b="1" i="0" u="none" strike="noStrike" kern="1200" cap="none" spc="0" normalizeH="0" baseline="0" noProof="1">
                <a:ln>
                  <a:noFill/>
                </a:ln>
                <a:solidFill>
                  <a:srgbClr val="0E1FFE"/>
                </a:solidFill>
                <a:effectLst/>
                <a:uLnTx/>
                <a:uFillTx/>
                <a:latin typeface="宋体" panose="02010600030101010101" pitchFamily="2" charset="-122"/>
                <a:ea typeface="+mn-ea"/>
                <a:cs typeface="+mn-cs"/>
                <a:sym typeface="+mn-ea"/>
              </a:rPr>
              <a:t>（</a:t>
            </a:r>
            <a:r>
              <a:rPr kumimoji="0" lang="en-US" altLang="zh-CN" sz="2800" b="1" i="0" u="none" strike="noStrike" kern="1200" cap="none" spc="0" normalizeH="0" baseline="0" noProof="1">
                <a:ln>
                  <a:noFill/>
                </a:ln>
                <a:solidFill>
                  <a:srgbClr val="0E1FFE"/>
                </a:solidFill>
                <a:effectLst/>
                <a:uLnTx/>
                <a:uFillTx/>
                <a:latin typeface="宋体" panose="02010600030101010101" pitchFamily="2" charset="-122"/>
                <a:ea typeface="+mn-ea"/>
                <a:cs typeface="+mn-cs"/>
                <a:sym typeface="+mn-ea"/>
              </a:rPr>
              <a:t>1</a:t>
            </a:r>
            <a:r>
              <a:rPr kumimoji="0" lang="zh-CN" altLang="en-US" sz="2800" b="1" i="0" u="none" strike="noStrike" kern="1200" cap="none" spc="0" normalizeH="0" baseline="0" noProof="1">
                <a:ln>
                  <a:noFill/>
                </a:ln>
                <a:solidFill>
                  <a:srgbClr val="0E1FFE"/>
                </a:solidFill>
                <a:effectLst/>
                <a:uLnTx/>
                <a:uFillTx/>
                <a:latin typeface="宋体" panose="02010600030101010101" pitchFamily="2" charset="-122"/>
                <a:ea typeface="+mn-ea"/>
                <a:cs typeface="+mn-cs"/>
                <a:sym typeface="+mn-ea"/>
              </a:rPr>
              <a:t>）经济改革：</a:t>
            </a:r>
            <a:endParaRPr kumimoji="0" lang="en-US" altLang="zh-CN"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defRPr/>
            </a:pPr>
            <a:endParaRPr kumimoji="0" lang="en-US" altLang="zh-CN"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rPr>
              <a:t>（</a:t>
            </a:r>
            <a:r>
              <a:rPr kumimoji="0" lang="en-US" altLang="zh-CN"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rPr>
              <a:t>2</a:t>
            </a:r>
            <a:r>
              <a:rPr kumimoji="0" lang="zh-CN" altLang="en-US"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rPr>
              <a:t>）政治改革：</a:t>
            </a:r>
            <a:endParaRPr kumimoji="0" lang="en-US" altLang="zh-CN"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defRPr/>
            </a:pPr>
            <a:endParaRPr kumimoji="0" lang="en-US" altLang="zh-CN"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defRPr/>
            </a:pPr>
            <a:endParaRPr kumimoji="0" lang="en-US" altLang="zh-CN"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rPr>
              <a:t>3</a:t>
            </a:r>
            <a:r>
              <a:rPr kumimoji="0" lang="zh-CN" altLang="en-US"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rPr>
              <a:t>、结果：</a:t>
            </a:r>
            <a:endParaRPr kumimoji="0" lang="zh-CN" altLang="en-US"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rPr>
              <a:t>4</a:t>
            </a:r>
            <a:r>
              <a:rPr kumimoji="0" lang="zh-CN" altLang="en-US"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rPr>
              <a:t>、评价</a:t>
            </a:r>
            <a:r>
              <a:rPr kumimoji="0" lang="en-US" altLang="zh-CN"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rPr>
              <a:t>\</a:t>
            </a:r>
            <a:r>
              <a:rPr kumimoji="0" lang="zh-CN" altLang="en-US" sz="2800" b="1" i="0" u="none" strike="noStrike" kern="1200" cap="none" spc="0" normalizeH="0" baseline="0" noProof="0" dirty="0">
                <a:ln>
                  <a:noFill/>
                </a:ln>
                <a:solidFill>
                  <a:srgbClr val="0E1FFE"/>
                </a:solidFill>
                <a:effectLst>
                  <a:outerShdw blurRad="38100" dist="38100" dir="2700000">
                    <a:srgbClr val="FFFFFF"/>
                  </a:outerShdw>
                </a:effectLst>
                <a:uLnTx/>
                <a:uFillTx/>
                <a:latin typeface="宋体" panose="02010600030101010101" pitchFamily="2" charset="-122"/>
                <a:ea typeface="+mn-ea"/>
                <a:cs typeface="+mn-cs"/>
              </a:rPr>
              <a:t>影响：</a:t>
            </a:r>
            <a:endParaRPr kumimoji="0" lang="zh-CN" altLang="en-US" sz="2800" b="1" i="0" u="none" strike="noStrike" kern="1200" cap="none" spc="0" normalizeH="0" baseline="0" noProof="0" dirty="0">
              <a:ln>
                <a:noFill/>
              </a:ln>
              <a:solidFill>
                <a:srgbClr val="FF0000"/>
              </a:solidFill>
              <a:effectLst>
                <a:outerShdw blurRad="38100" dist="38100" dir="2700000">
                  <a:srgbClr val="FFFFFF"/>
                </a:outerShdw>
              </a:effectLst>
              <a:uLnTx/>
              <a:uFillTx/>
              <a:latin typeface="宋体" panose="02010600030101010101" pitchFamily="2" charset="-122"/>
              <a:ea typeface="+mn-ea"/>
              <a:cs typeface="宋体" panose="02010600030101010101" pitchFamily="2" charset="-122"/>
            </a:endParaRPr>
          </a:p>
        </p:txBody>
      </p:sp>
      <p:sp>
        <p:nvSpPr>
          <p:cNvPr id="2" name="文本框 1"/>
          <p:cNvSpPr txBox="1"/>
          <p:nvPr/>
        </p:nvSpPr>
        <p:spPr>
          <a:xfrm>
            <a:off x="3692525" y="1349375"/>
            <a:ext cx="6742113" cy="521970"/>
          </a:xfrm>
          <a:prstGeom prst="rect">
            <a:avLst/>
          </a:prstGeom>
          <a:noFill/>
          <a:ln w="9525">
            <a:noFill/>
          </a:ln>
        </p:spPr>
        <p:txBody>
          <a:bodyPr>
            <a:spAutoFit/>
          </a:bodyPr>
          <a:p>
            <a:r>
              <a:rPr lang="en-US" altLang="zh-CN" sz="2800" b="1" dirty="0">
                <a:solidFill>
                  <a:schemeClr val="tx1"/>
                </a:solidFill>
                <a:latin typeface="华文中宋" panose="02010600040101010101" pitchFamily="2" charset="-122"/>
                <a:ea typeface="华文中宋" panose="02010600040101010101" pitchFamily="2" charset="-122"/>
                <a:cs typeface="华文中宋" panose="02010600040101010101" pitchFamily="2" charset="-122"/>
              </a:rPr>
              <a:t>1985</a:t>
            </a:r>
            <a:r>
              <a:rPr lang="zh-CN" altLang="en-US" sz="2800" b="1" dirty="0">
                <a:solidFill>
                  <a:schemeClr val="tx1"/>
                </a:solidFill>
                <a:latin typeface="华文中宋" panose="02010600040101010101" pitchFamily="2" charset="-122"/>
                <a:ea typeface="华文中宋" panose="02010600040101010101" pitchFamily="2" charset="-122"/>
                <a:cs typeface="华文中宋" panose="02010600040101010101" pitchFamily="2" charset="-122"/>
              </a:rPr>
              <a:t>年戈尔巴乔夫上台</a:t>
            </a:r>
            <a:r>
              <a:rPr lang="zh-CN" altLang="en-US" sz="2800" b="1" dirty="0">
                <a:solidFill>
                  <a:srgbClr val="FF0000"/>
                </a:solidFill>
                <a:latin typeface="宋体" panose="02010600030101010101" pitchFamily="2" charset="-122"/>
              </a:rPr>
              <a:t>，</a:t>
            </a:r>
            <a:endParaRPr lang="zh-CN" altLang="en-US" sz="2800" b="1" dirty="0">
              <a:solidFill>
                <a:srgbClr val="FF0000"/>
              </a:solidFill>
              <a:latin typeface="宋体" panose="02010600030101010101" pitchFamily="2" charset="-122"/>
            </a:endParaRPr>
          </a:p>
        </p:txBody>
      </p:sp>
      <p:sp>
        <p:nvSpPr>
          <p:cNvPr id="3" name="文本框 2"/>
          <p:cNvSpPr txBox="1"/>
          <p:nvPr/>
        </p:nvSpPr>
        <p:spPr>
          <a:xfrm>
            <a:off x="4272280" y="2155825"/>
            <a:ext cx="4721225" cy="953135"/>
          </a:xfrm>
          <a:prstGeom prst="rect">
            <a:avLst/>
          </a:prstGeom>
          <a:noFill/>
          <a:ln w="9525">
            <a:noFill/>
          </a:ln>
        </p:spPr>
        <p:txBody>
          <a:bodyPr wrap="square">
            <a:spAutoFit/>
          </a:bodyPr>
          <a:p>
            <a:r>
              <a:rPr lang="zh-CN" altLang="en-US" sz="2800" b="1" dirty="0">
                <a:solidFill>
                  <a:schemeClr val="tx1"/>
                </a:solidFill>
                <a:latin typeface="华文中宋" panose="02010600040101010101" pitchFamily="2" charset="-122"/>
                <a:ea typeface="华文中宋" panose="02010600040101010101" pitchFamily="2" charset="-122"/>
                <a:sym typeface="宋体" panose="02010600030101010101" pitchFamily="2" charset="-122"/>
              </a:rPr>
              <a:t>开始实施加速经济改革的方案，</a:t>
            </a:r>
            <a:r>
              <a:rPr lang="zh-CN" altLang="en-US" sz="2800" b="1" dirty="0">
                <a:solidFill>
                  <a:schemeClr val="tx1"/>
                </a:solidFill>
                <a:latin typeface="华文中宋" panose="02010600040101010101" pitchFamily="2" charset="-122"/>
                <a:ea typeface="华文中宋" panose="02010600040101010101" pitchFamily="2" charset="-122"/>
              </a:rPr>
              <a:t>但总体效果仍然不佳。</a:t>
            </a:r>
            <a:endParaRPr lang="zh-CN" altLang="en-US" sz="2800" b="1" dirty="0">
              <a:solidFill>
                <a:schemeClr val="tx1"/>
              </a:solidFill>
              <a:latin typeface="华文中宋" panose="02010600040101010101" pitchFamily="2" charset="-122"/>
              <a:ea typeface="华文中宋" panose="02010600040101010101" pitchFamily="2" charset="-122"/>
            </a:endParaRPr>
          </a:p>
        </p:txBody>
      </p:sp>
      <p:sp>
        <p:nvSpPr>
          <p:cNvPr id="100" name="文本框 99"/>
          <p:cNvSpPr txBox="1"/>
          <p:nvPr/>
        </p:nvSpPr>
        <p:spPr>
          <a:xfrm>
            <a:off x="4064000" y="3568065"/>
            <a:ext cx="7760970" cy="953135"/>
          </a:xfrm>
          <a:prstGeom prst="rect">
            <a:avLst/>
          </a:prstGeom>
          <a:noFill/>
          <a:ln w="9525">
            <a:noFill/>
          </a:ln>
        </p:spPr>
        <p:txBody>
          <a:bodyPr wrap="square">
            <a:spAutoFit/>
          </a:bodyPr>
          <a:p>
            <a:r>
              <a:rPr lang="zh-CN" altLang="zh-CN" sz="2800" b="1" dirty="0">
                <a:solidFill>
                  <a:schemeClr val="tx1"/>
                </a:solidFill>
                <a:latin typeface="华文中宋" panose="02010600040101010101" pitchFamily="2" charset="-122"/>
                <a:ea typeface="华文中宋" panose="02010600040101010101" pitchFamily="2" charset="-122"/>
                <a:cs typeface="华文中宋" panose="02010600040101010101" pitchFamily="2" charset="-122"/>
              </a:rPr>
              <a:t>转向政治体制改革，取消苏</a:t>
            </a:r>
            <a:r>
              <a:rPr lang="en-US" altLang="zh-CN" sz="2800" b="1" dirty="0">
                <a:solidFill>
                  <a:schemeClr val="tx1"/>
                </a:solidFill>
                <a:latin typeface="华文中宋" panose="02010600040101010101" pitchFamily="2" charset="-122"/>
                <a:ea typeface="华文中宋" panose="02010600040101010101" pitchFamily="2" charset="-122"/>
                <a:cs typeface="华文中宋" panose="02010600040101010101" pitchFamily="2" charset="-122"/>
              </a:rPr>
              <a:t> </a:t>
            </a:r>
            <a:r>
              <a:rPr lang="zh-CN" altLang="zh-CN" sz="2800" b="1" dirty="0">
                <a:solidFill>
                  <a:schemeClr val="tx1"/>
                </a:solidFill>
                <a:latin typeface="华文中宋" panose="02010600040101010101" pitchFamily="2" charset="-122"/>
                <a:ea typeface="华文中宋" panose="02010600040101010101" pitchFamily="2" charset="-122"/>
                <a:cs typeface="华文中宋" panose="02010600040101010101" pitchFamily="2" charset="-122"/>
              </a:rPr>
              <a:t>共的领导地位，实行</a:t>
            </a:r>
            <a:r>
              <a:rPr lang="zh-CN" altLang="zh-CN" sz="2800" b="1" dirty="0">
                <a:solidFill>
                  <a:srgbClr val="FF0000"/>
                </a:solidFill>
                <a:latin typeface="华文中宋" panose="02010600040101010101" pitchFamily="2" charset="-122"/>
                <a:ea typeface="华文中宋" panose="02010600040101010101" pitchFamily="2" charset="-122"/>
                <a:cs typeface="华文中宋" panose="02010600040101010101" pitchFamily="2" charset="-122"/>
              </a:rPr>
              <a:t>多党制</a:t>
            </a:r>
            <a:r>
              <a:rPr lang="zh-CN" altLang="zh-CN" sz="2800" b="1" dirty="0">
                <a:solidFill>
                  <a:schemeClr val="tx1"/>
                </a:solidFill>
                <a:latin typeface="华文中宋" panose="02010600040101010101" pitchFamily="2" charset="-122"/>
                <a:ea typeface="华文中宋" panose="02010600040101010101" pitchFamily="2" charset="-122"/>
                <a:cs typeface="华文中宋" panose="02010600040101010101" pitchFamily="2" charset="-122"/>
              </a:rPr>
              <a:t>，倡导“</a:t>
            </a:r>
            <a:r>
              <a:rPr lang="zh-CN" altLang="zh-CN" sz="2800" b="1" dirty="0">
                <a:solidFill>
                  <a:srgbClr val="FF0000"/>
                </a:solidFill>
                <a:latin typeface="华文中宋" panose="02010600040101010101" pitchFamily="2" charset="-122"/>
                <a:ea typeface="华文中宋" panose="02010600040101010101" pitchFamily="2" charset="-122"/>
                <a:cs typeface="华文中宋" panose="02010600040101010101" pitchFamily="2" charset="-122"/>
              </a:rPr>
              <a:t>公开性</a:t>
            </a:r>
            <a:r>
              <a:rPr lang="zh-CN" altLang="zh-CN" sz="2800" b="1" dirty="0">
                <a:solidFill>
                  <a:schemeClr val="tx1"/>
                </a:solidFill>
                <a:latin typeface="华文中宋" panose="02010600040101010101" pitchFamily="2" charset="-122"/>
                <a:ea typeface="华文中宋" panose="02010600040101010101" pitchFamily="2" charset="-122"/>
                <a:cs typeface="华文中宋" panose="02010600040101010101" pitchFamily="2" charset="-122"/>
              </a:rPr>
              <a:t>”和“</a:t>
            </a:r>
            <a:r>
              <a:rPr lang="zh-CN" altLang="zh-CN" sz="2800" b="1" dirty="0">
                <a:solidFill>
                  <a:srgbClr val="FF0000"/>
                </a:solidFill>
                <a:latin typeface="华文中宋" panose="02010600040101010101" pitchFamily="2" charset="-122"/>
                <a:ea typeface="华文中宋" panose="02010600040101010101" pitchFamily="2" charset="-122"/>
                <a:cs typeface="华文中宋" panose="02010600040101010101" pitchFamily="2" charset="-122"/>
              </a:rPr>
              <a:t>政治多元化</a:t>
            </a:r>
            <a:r>
              <a:rPr lang="zh-CN" altLang="zh-CN" sz="2800" b="1" dirty="0">
                <a:solidFill>
                  <a:schemeClr val="tx1"/>
                </a:solidFill>
                <a:latin typeface="华文中宋" panose="02010600040101010101" pitchFamily="2" charset="-122"/>
                <a:ea typeface="华文中宋" panose="02010600040101010101" pitchFamily="2" charset="-122"/>
                <a:cs typeface="华文中宋" panose="02010600040101010101" pitchFamily="2" charset="-122"/>
              </a:rPr>
              <a:t>”，</a:t>
            </a:r>
            <a:endParaRPr lang="zh-CN" altLang="zh-CN" sz="2800" b="1" dirty="0">
              <a:solidFill>
                <a:schemeClr val="tx1"/>
              </a:solidFill>
              <a:latin typeface="华文中宋" panose="02010600040101010101" pitchFamily="2" charset="-122"/>
              <a:ea typeface="华文中宋" panose="02010600040101010101" pitchFamily="2" charset="-122"/>
              <a:cs typeface="华文中宋" panose="02010600040101010101" pitchFamily="2" charset="-122"/>
            </a:endParaRPr>
          </a:p>
        </p:txBody>
      </p:sp>
      <p:sp>
        <p:nvSpPr>
          <p:cNvPr id="4" name="文本框 3"/>
          <p:cNvSpPr txBox="1"/>
          <p:nvPr/>
        </p:nvSpPr>
        <p:spPr>
          <a:xfrm>
            <a:off x="4064000" y="5346700"/>
            <a:ext cx="7760970" cy="953135"/>
          </a:xfrm>
          <a:prstGeom prst="rect">
            <a:avLst/>
          </a:prstGeom>
          <a:noFill/>
          <a:ln w="9525">
            <a:noFill/>
          </a:ln>
        </p:spPr>
        <p:txBody>
          <a:bodyPr wrap="square">
            <a:spAutoFit/>
          </a:bodyPr>
          <a:p>
            <a:r>
              <a:rPr lang="zh-CN" altLang="zh-CN" sz="2800" b="1" dirty="0">
                <a:solidFill>
                  <a:schemeClr val="tx1"/>
                </a:solidFill>
                <a:latin typeface="华文中宋" panose="02010600040101010101" pitchFamily="2" charset="-122"/>
                <a:ea typeface="华文中宋" panose="02010600040101010101" pitchFamily="2" charset="-122"/>
                <a:sym typeface="宋体" panose="02010600030101010101" pitchFamily="2" charset="-122"/>
              </a:rPr>
              <a:t>使人们的思想发生混乱，无政府状态蔓延，局势迅速失控。各加盟共和国的</a:t>
            </a:r>
            <a:r>
              <a:rPr lang="zh-CN" altLang="zh-CN" sz="2800" b="1" dirty="0">
                <a:solidFill>
                  <a:srgbClr val="FF0000"/>
                </a:solidFill>
                <a:latin typeface="华文中宋" panose="02010600040101010101" pitchFamily="2" charset="-122"/>
                <a:ea typeface="华文中宋" panose="02010600040101010101" pitchFamily="2" charset="-122"/>
                <a:sym typeface="宋体" panose="02010600030101010101" pitchFamily="2" charset="-122"/>
              </a:rPr>
              <a:t>分离趋势也随之加剧。</a:t>
            </a:r>
            <a:endParaRPr lang="zh-CN" altLang="zh-CN" sz="2800" b="1" dirty="0">
              <a:solidFill>
                <a:srgbClr val="FF0000"/>
              </a:solidFill>
              <a:latin typeface="华文中宋" panose="02010600040101010101" pitchFamily="2" charset="-122"/>
              <a:ea typeface="华文中宋" panose="02010600040101010101" pitchFamily="2" charset="-122"/>
              <a:sym typeface="宋体" panose="02010600030101010101" pitchFamily="2" charset="-122"/>
            </a:endParaRPr>
          </a:p>
        </p:txBody>
      </p:sp>
      <p:sp>
        <p:nvSpPr>
          <p:cNvPr id="5" name="文本框 108558"/>
          <p:cNvSpPr txBox="1"/>
          <p:nvPr/>
        </p:nvSpPr>
        <p:spPr>
          <a:xfrm>
            <a:off x="3187700" y="4695825"/>
            <a:ext cx="5408613" cy="521970"/>
          </a:xfrm>
          <a:prstGeom prst="rect">
            <a:avLst/>
          </a:prstGeom>
          <a:noFill/>
          <a:ln w="9525">
            <a:noFill/>
          </a:ln>
        </p:spPr>
        <p:txBody>
          <a:bodyPr>
            <a:spAutoFit/>
          </a:bodyPr>
          <a:p>
            <a:r>
              <a:rPr lang="zh-CN" altLang="en-US" sz="2800" b="1" dirty="0">
                <a:solidFill>
                  <a:srgbClr val="FF0000"/>
                </a:solidFill>
                <a:latin typeface="宋体" panose="02010600030101010101" pitchFamily="2" charset="-122"/>
              </a:rPr>
              <a:t>失败</a:t>
            </a:r>
            <a:endParaRPr lang="zh-CN" altLang="en-US" sz="2800" b="1" dirty="0">
              <a:solidFill>
                <a:srgbClr val="FF0000"/>
              </a:solidFill>
              <a:latin typeface="宋体" panose="02010600030101010101" pitchFamily="2" charset="-122"/>
            </a:endParaRPr>
          </a:p>
        </p:txBody>
      </p:sp>
      <p:pic>
        <p:nvPicPr>
          <p:cNvPr id="29702" name="图片 12295" descr="162"/>
          <p:cNvPicPr>
            <a:picLocks noChangeAspect="1"/>
          </p:cNvPicPr>
          <p:nvPr/>
        </p:nvPicPr>
        <p:blipFill>
          <a:blip r:embed="rId1"/>
          <a:stretch>
            <a:fillRect/>
          </a:stretch>
        </p:blipFill>
        <p:spPr>
          <a:xfrm>
            <a:off x="8774113" y="50800"/>
            <a:ext cx="3384550" cy="3146425"/>
          </a:xfrm>
          <a:prstGeom prst="rect">
            <a:avLst/>
          </a:prstGeom>
          <a:noFill/>
          <a:ln w="9525">
            <a:noFill/>
          </a:ln>
        </p:spPr>
      </p:pic>
      <p:sp>
        <p:nvSpPr>
          <p:cNvPr id="6" name="笑脸 5">
            <a:hlinkClick r:id="rId2" action="ppaction://hlinksldjump"/>
          </p:cNvPr>
          <p:cNvSpPr/>
          <p:nvPr/>
        </p:nvSpPr>
        <p:spPr>
          <a:xfrm>
            <a:off x="716280" y="2273935"/>
            <a:ext cx="530860" cy="53086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7" name="笑脸 6">
            <a:hlinkClick r:id="rId3" action="ppaction://hlinksldjump"/>
          </p:cNvPr>
          <p:cNvSpPr/>
          <p:nvPr/>
        </p:nvSpPr>
        <p:spPr>
          <a:xfrm>
            <a:off x="843280" y="3197225"/>
            <a:ext cx="530860" cy="53086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8" name="笑脸 7">
            <a:hlinkClick r:id="rId4" action="ppaction://hlinksldjump"/>
          </p:cNvPr>
          <p:cNvSpPr/>
          <p:nvPr/>
        </p:nvSpPr>
        <p:spPr>
          <a:xfrm>
            <a:off x="500380" y="5723255"/>
            <a:ext cx="962660" cy="864235"/>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500"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0"/>
                                        </p:tgtEl>
                                        <p:attrNameLst>
                                          <p:attrName>style.visibility</p:attrName>
                                        </p:attrNameLst>
                                      </p:cBhvr>
                                      <p:to>
                                        <p:strVal val="visible"/>
                                      </p:to>
                                    </p:set>
                                    <p:anim calcmode="lin" valueType="num">
                                      <p:cBhvr additive="base">
                                        <p:cTn id="19" dur="500" fill="hold"/>
                                        <p:tgtEl>
                                          <p:spTgt spid="100"/>
                                        </p:tgtEl>
                                        <p:attrNameLst>
                                          <p:attrName>ppt_x</p:attrName>
                                        </p:attrNameLst>
                                      </p:cBhvr>
                                      <p:tavLst>
                                        <p:tav tm="0">
                                          <p:val>
                                            <p:strVal val="#ppt_x"/>
                                          </p:val>
                                        </p:tav>
                                        <p:tav tm="100000">
                                          <p:val>
                                            <p:strVal val="#ppt_x"/>
                                          </p:val>
                                        </p:tav>
                                      </p:tavLst>
                                    </p:anim>
                                    <p:anim calcmode="lin" valueType="num">
                                      <p:cBhvr additive="base">
                                        <p:cTn id="20" dur="500" fill="hold"/>
                                        <p:tgtEl>
                                          <p:spTgt spid="10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 fill="hold"/>
                                        <p:tgtEl>
                                          <p:spTgt spid="5"/>
                                        </p:tgtEl>
                                        <p:attrNameLst>
                                          <p:attrName>ppt_x</p:attrName>
                                        </p:attrNameLst>
                                      </p:cBhvr>
                                      <p:tavLst>
                                        <p:tav tm="0">
                                          <p:val>
                                            <p:strVal val="#ppt_x"/>
                                          </p:val>
                                        </p:tav>
                                        <p:tav tm="100000">
                                          <p:val>
                                            <p:strVal val="#ppt_x"/>
                                          </p:val>
                                        </p:tav>
                                      </p:tavLst>
                                    </p:anim>
                                    <p:anim calcmode="lin" valueType="num">
                                      <p:cBhvr>
                                        <p:cTn id="2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500" fill="hold"/>
                                        <p:tgtEl>
                                          <p:spTgt spid="4"/>
                                        </p:tgtEl>
                                        <p:attrNameLst>
                                          <p:attrName>ppt_x</p:attrName>
                                        </p:attrNameLst>
                                      </p:cBhvr>
                                      <p:tavLst>
                                        <p:tav tm="0">
                                          <p:val>
                                            <p:strVal val="#ppt_x"/>
                                          </p:val>
                                        </p:tav>
                                        <p:tav tm="100000">
                                          <p:val>
                                            <p:strVal val="#ppt_x"/>
                                          </p:val>
                                        </p:tav>
                                      </p:tavLst>
                                    </p:anim>
                                    <p:anim calcmode="lin" valueType="num">
                                      <p:cBhvr additive="base">
                                        <p:cTn id="3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100" grpId="0"/>
      <p:bldP spid="4" grpId="0"/>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7890" name="TextBox 16"/>
          <p:cNvSpPr txBox="1"/>
          <p:nvPr/>
        </p:nvSpPr>
        <p:spPr>
          <a:xfrm>
            <a:off x="6888163" y="1125538"/>
            <a:ext cx="3600450" cy="4831080"/>
          </a:xfrm>
          <a:prstGeom prst="rect">
            <a:avLst/>
          </a:prstGeom>
          <a:noFill/>
          <a:ln w="9525">
            <a:noFill/>
          </a:ln>
        </p:spPr>
        <p:txBody>
          <a:bodyPr>
            <a:spAutoFit/>
          </a:bodyPr>
          <a:p>
            <a:r>
              <a:rPr lang="en-US" altLang="zh-CN" sz="2800" b="1" dirty="0">
                <a:latin typeface="楷体" panose="02010609060101010101" pitchFamily="49" charset="-122"/>
                <a:ea typeface="楷体" panose="02010609060101010101" pitchFamily="49" charset="-122"/>
              </a:rPr>
              <a:t>    </a:t>
            </a:r>
            <a:r>
              <a:rPr lang="zh-CN" altLang="zh-CN" sz="2800" b="1" dirty="0">
                <a:latin typeface="楷体" panose="02010609060101010101" pitchFamily="49" charset="-122"/>
                <a:ea typeface="楷体" panose="02010609060101010101" pitchFamily="49" charset="-122"/>
              </a:rPr>
              <a:t>国民生产总值，</a:t>
            </a:r>
            <a:r>
              <a:rPr lang="en-US" altLang="zh-CN" sz="2800" b="1" dirty="0">
                <a:latin typeface="楷体" panose="02010609060101010101" pitchFamily="49" charset="-122"/>
                <a:ea typeface="楷体" panose="02010609060101010101" pitchFamily="49" charset="-122"/>
              </a:rPr>
              <a:t>1981</a:t>
            </a:r>
            <a:r>
              <a:rPr lang="zh-CN" altLang="zh-CN" sz="2800" b="1" dirty="0">
                <a:latin typeface="楷体" panose="02010609060101010101" pitchFamily="49" charset="-122"/>
                <a:ea typeface="楷体" panose="02010609060101010101" pitchFamily="49" charset="-122"/>
              </a:rPr>
              <a:t>—</a:t>
            </a:r>
            <a:r>
              <a:rPr lang="en-US" altLang="zh-CN" sz="2800" b="1" dirty="0">
                <a:latin typeface="楷体" panose="02010609060101010101" pitchFamily="49" charset="-122"/>
                <a:ea typeface="楷体" panose="02010609060101010101" pitchFamily="49" charset="-122"/>
              </a:rPr>
              <a:t>1985</a:t>
            </a:r>
            <a:r>
              <a:rPr lang="zh-CN" altLang="zh-CN" sz="2800" b="1" dirty="0">
                <a:latin typeface="楷体" panose="02010609060101010101" pitchFamily="49" charset="-122"/>
                <a:ea typeface="楷体" panose="02010609060101010101" pitchFamily="49" charset="-122"/>
              </a:rPr>
              <a:t>年间增长</a:t>
            </a:r>
            <a:r>
              <a:rPr lang="en-US" altLang="zh-CN" sz="2800" b="1" dirty="0">
                <a:latin typeface="楷体" panose="02010609060101010101" pitchFamily="49" charset="-122"/>
                <a:ea typeface="楷体" panose="02010609060101010101" pitchFamily="49" charset="-122"/>
              </a:rPr>
              <a:t>19.5%</a:t>
            </a:r>
            <a:r>
              <a:rPr lang="zh-CN" altLang="zh-CN" sz="2800" b="1" dirty="0">
                <a:latin typeface="楷体" panose="02010609060101010101" pitchFamily="49" charset="-122"/>
                <a:ea typeface="楷体" panose="02010609060101010101" pitchFamily="49" charset="-122"/>
              </a:rPr>
              <a:t>，年均增长率为</a:t>
            </a:r>
            <a:r>
              <a:rPr lang="en-US" altLang="zh-CN" sz="2800" b="1" dirty="0">
                <a:latin typeface="楷体" panose="02010609060101010101" pitchFamily="49" charset="-122"/>
                <a:ea typeface="楷体" panose="02010609060101010101" pitchFamily="49" charset="-122"/>
              </a:rPr>
              <a:t>3.9%</a:t>
            </a:r>
            <a:r>
              <a:rPr lang="zh-CN" altLang="zh-CN" sz="2800" b="1" dirty="0">
                <a:latin typeface="楷体" panose="02010609060101010101" pitchFamily="49" charset="-122"/>
                <a:ea typeface="楷体" panose="02010609060101010101" pitchFamily="49" charset="-122"/>
              </a:rPr>
              <a:t>。而</a:t>
            </a:r>
            <a:r>
              <a:rPr lang="en-US" altLang="zh-CN" sz="2800" b="1" dirty="0">
                <a:latin typeface="楷体" panose="02010609060101010101" pitchFamily="49" charset="-122"/>
                <a:ea typeface="楷体" panose="02010609060101010101" pitchFamily="49" charset="-122"/>
              </a:rPr>
              <a:t>1986</a:t>
            </a:r>
            <a:r>
              <a:rPr lang="zh-CN" altLang="zh-CN" sz="2800" b="1" dirty="0">
                <a:latin typeface="楷体" panose="02010609060101010101" pitchFamily="49" charset="-122"/>
                <a:ea typeface="楷体" panose="02010609060101010101" pitchFamily="49" charset="-122"/>
              </a:rPr>
              <a:t>—</a:t>
            </a:r>
            <a:r>
              <a:rPr lang="en-US" altLang="zh-CN" sz="2800" b="1" dirty="0">
                <a:latin typeface="楷体" panose="02010609060101010101" pitchFamily="49" charset="-122"/>
                <a:ea typeface="楷体" panose="02010609060101010101" pitchFamily="49" charset="-122"/>
              </a:rPr>
              <a:t>1990</a:t>
            </a:r>
            <a:r>
              <a:rPr lang="zh-CN" altLang="zh-CN" sz="2800" b="1" dirty="0">
                <a:latin typeface="楷体" panose="02010609060101010101" pitchFamily="49" charset="-122"/>
                <a:ea typeface="楷体" panose="02010609060101010101" pitchFamily="49" charset="-122"/>
              </a:rPr>
              <a:t>年间仅增长</a:t>
            </a:r>
            <a:r>
              <a:rPr lang="en-US" altLang="zh-CN" sz="2800" b="1" dirty="0">
                <a:latin typeface="楷体" panose="02010609060101010101" pitchFamily="49" charset="-122"/>
                <a:ea typeface="楷体" panose="02010609060101010101" pitchFamily="49" charset="-122"/>
              </a:rPr>
              <a:t>13.2%</a:t>
            </a:r>
            <a:r>
              <a:rPr lang="zh-CN" altLang="zh-CN" sz="2800" b="1" dirty="0">
                <a:latin typeface="楷体" panose="02010609060101010101" pitchFamily="49" charset="-122"/>
                <a:ea typeface="楷体" panose="02010609060101010101" pitchFamily="49" charset="-122"/>
              </a:rPr>
              <a:t>，年均增长率下降为</a:t>
            </a:r>
            <a:r>
              <a:rPr lang="en-US" altLang="zh-CN" sz="2800" b="1" dirty="0">
                <a:latin typeface="楷体" panose="02010609060101010101" pitchFamily="49" charset="-122"/>
                <a:ea typeface="楷体" panose="02010609060101010101" pitchFamily="49" charset="-122"/>
              </a:rPr>
              <a:t>2.6%</a:t>
            </a:r>
            <a:r>
              <a:rPr lang="zh-CN" altLang="zh-CN" sz="2800" b="1" dirty="0">
                <a:latin typeface="楷体" panose="02010609060101010101" pitchFamily="49" charset="-122"/>
                <a:ea typeface="楷体" panose="02010609060101010101" pitchFamily="49" charset="-122"/>
              </a:rPr>
              <a:t>，</a:t>
            </a:r>
            <a:r>
              <a:rPr lang="en-US" altLang="zh-CN" sz="2800" b="1" dirty="0">
                <a:latin typeface="楷体" panose="02010609060101010101" pitchFamily="49" charset="-122"/>
                <a:ea typeface="楷体" panose="02010609060101010101" pitchFamily="49" charset="-122"/>
              </a:rPr>
              <a:t>1990</a:t>
            </a:r>
            <a:r>
              <a:rPr lang="zh-CN" altLang="zh-CN" sz="2800" b="1" dirty="0">
                <a:latin typeface="楷体" panose="02010609060101010101" pitchFamily="49" charset="-122"/>
                <a:ea typeface="楷体" panose="02010609060101010101" pitchFamily="49" charset="-122"/>
              </a:rPr>
              <a:t>年下降</a:t>
            </a:r>
            <a:r>
              <a:rPr lang="en-US" altLang="zh-CN" sz="2800" b="1" dirty="0">
                <a:latin typeface="楷体" panose="02010609060101010101" pitchFamily="49" charset="-122"/>
                <a:ea typeface="楷体" panose="02010609060101010101" pitchFamily="49" charset="-122"/>
              </a:rPr>
              <a:t>2%</a:t>
            </a:r>
            <a:r>
              <a:rPr lang="zh-CN" altLang="zh-CN" sz="2800" b="1" dirty="0">
                <a:latin typeface="楷体" panose="02010609060101010101" pitchFamily="49" charset="-122"/>
                <a:ea typeface="楷体" panose="02010609060101010101" pitchFamily="49" charset="-122"/>
              </a:rPr>
              <a:t>，</a:t>
            </a:r>
            <a:r>
              <a:rPr lang="en-US" altLang="zh-CN" sz="2800" b="1" dirty="0">
                <a:latin typeface="楷体" panose="02010609060101010101" pitchFamily="49" charset="-122"/>
                <a:ea typeface="楷体" panose="02010609060101010101" pitchFamily="49" charset="-122"/>
              </a:rPr>
              <a:t>1991</a:t>
            </a:r>
            <a:r>
              <a:rPr lang="zh-CN" altLang="zh-CN" sz="2800" b="1" dirty="0">
                <a:latin typeface="楷体" panose="02010609060101010101" pitchFamily="49" charset="-122"/>
                <a:ea typeface="楷体" panose="02010609060101010101" pitchFamily="49" charset="-122"/>
              </a:rPr>
              <a:t>年下降幅度高达</a:t>
            </a:r>
            <a:r>
              <a:rPr lang="en-US" altLang="zh-CN" sz="2800" b="1" dirty="0">
                <a:latin typeface="楷体" panose="02010609060101010101" pitchFamily="49" charset="-122"/>
                <a:ea typeface="楷体" panose="02010609060101010101" pitchFamily="49" charset="-122"/>
              </a:rPr>
              <a:t>17%</a:t>
            </a:r>
            <a:r>
              <a:rPr lang="zh-CN" altLang="zh-CN" sz="2800" b="1" dirty="0">
                <a:latin typeface="楷体" panose="02010609060101010101" pitchFamily="49" charset="-122"/>
                <a:ea typeface="楷体" panose="02010609060101010101" pitchFamily="49" charset="-122"/>
              </a:rPr>
              <a:t>。</a:t>
            </a:r>
            <a:endParaRPr lang="zh-CN" altLang="zh-CN" sz="2800" b="1" dirty="0">
              <a:latin typeface="楷体" panose="02010609060101010101" pitchFamily="49" charset="-122"/>
              <a:ea typeface="楷体" panose="02010609060101010101" pitchFamily="49" charset="-122"/>
            </a:endParaRPr>
          </a:p>
          <a:p>
            <a:endParaRPr lang="en-US" altLang="zh-CN" sz="2800" b="1" dirty="0">
              <a:latin typeface="楷体" panose="02010609060101010101" pitchFamily="49" charset="-122"/>
              <a:ea typeface="楷体" panose="02010609060101010101" pitchFamily="49" charset="-122"/>
            </a:endParaRPr>
          </a:p>
          <a:p>
            <a:pPr algn="r"/>
            <a:r>
              <a:rPr lang="zh-CN" altLang="zh-CN" sz="2800" b="1" dirty="0">
                <a:latin typeface="楷体" panose="02010609060101010101" pitchFamily="49" charset="-122"/>
                <a:ea typeface="楷体" panose="02010609060101010101" pitchFamily="49" charset="-122"/>
              </a:rPr>
              <a:t>——李垂发《经济状况越来越糟》</a:t>
            </a:r>
            <a:endParaRPr lang="zh-CN" altLang="en-US" sz="2800" b="1" dirty="0">
              <a:latin typeface="楷体" panose="02010609060101010101" pitchFamily="49" charset="-122"/>
              <a:ea typeface="楷体" panose="02010609060101010101" pitchFamily="49" charset="-122"/>
            </a:endParaRPr>
          </a:p>
        </p:txBody>
      </p:sp>
      <p:pic>
        <p:nvPicPr>
          <p:cNvPr id="37891" name="Picture 2" descr="http://p0.so.qhimgs1.com/bdr/_240_/t0126bbbac70e7c2550.jpg"/>
          <p:cNvPicPr>
            <a:picLocks noChangeAspect="1"/>
          </p:cNvPicPr>
          <p:nvPr/>
        </p:nvPicPr>
        <p:blipFill>
          <a:blip r:embed="rId1"/>
          <a:stretch>
            <a:fillRect/>
          </a:stretch>
        </p:blipFill>
        <p:spPr>
          <a:xfrm>
            <a:off x="1703388" y="1125538"/>
            <a:ext cx="5040312" cy="4248150"/>
          </a:xfrm>
          <a:prstGeom prst="rect">
            <a:avLst/>
          </a:prstGeom>
          <a:noFill/>
          <a:ln w="9525">
            <a:noFill/>
          </a:ln>
        </p:spPr>
      </p:pic>
      <p:sp>
        <p:nvSpPr>
          <p:cNvPr id="37892" name="TextBox 3"/>
          <p:cNvSpPr txBox="1"/>
          <p:nvPr/>
        </p:nvSpPr>
        <p:spPr>
          <a:xfrm>
            <a:off x="1847850" y="5589588"/>
            <a:ext cx="4679950" cy="460375"/>
          </a:xfrm>
          <a:prstGeom prst="rect">
            <a:avLst/>
          </a:prstGeom>
          <a:noFill/>
          <a:ln w="9525">
            <a:noFill/>
          </a:ln>
        </p:spPr>
        <p:txBody>
          <a:bodyPr>
            <a:spAutoFit/>
          </a:bodyPr>
          <a:p>
            <a:r>
              <a:rPr lang="zh-CN" altLang="en-US" sz="2400" b="1" dirty="0">
                <a:latin typeface="Calibri" panose="020F0502020204030204" charset="0"/>
              </a:rPr>
              <a:t>物资匮乏的苏联：排起抢购长龙</a:t>
            </a:r>
            <a:endParaRPr lang="zh-CN" altLang="en-US" sz="2400" b="1" dirty="0">
              <a:latin typeface="Calibri" panose="020F0502020204030204" charset="0"/>
            </a:endParaRPr>
          </a:p>
        </p:txBody>
      </p:sp>
      <p:sp>
        <p:nvSpPr>
          <p:cNvPr id="2" name="笑脸 1">
            <a:hlinkClick r:id="rId2" action="ppaction://hlinksldjump"/>
          </p:cNvPr>
          <p:cNvSpPr/>
          <p:nvPr/>
        </p:nvSpPr>
        <p:spPr>
          <a:xfrm>
            <a:off x="7014210" y="5697855"/>
            <a:ext cx="755650" cy="737235"/>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8914" name="Text Box 3"/>
          <p:cNvSpPr txBox="1"/>
          <p:nvPr/>
        </p:nvSpPr>
        <p:spPr>
          <a:xfrm>
            <a:off x="318770" y="5013325"/>
            <a:ext cx="9809480" cy="1630680"/>
          </a:xfrm>
          <a:prstGeom prst="rect">
            <a:avLst/>
          </a:prstGeom>
          <a:noFill/>
          <a:ln w="9525">
            <a:noFill/>
          </a:ln>
        </p:spPr>
        <p:txBody>
          <a:bodyPr wrap="square" lIns="154281" tIns="77141" rIns="154281" bIns="77141">
            <a:spAutoFit/>
          </a:bodyPr>
          <a:p>
            <a:pPr defTabSz="1543050">
              <a:buClr>
                <a:schemeClr val="hlink"/>
              </a:buClr>
              <a:buSzPct val="75000"/>
              <a:buFont typeface="Wingdings" panose="05000000000000000000" pitchFamily="2" charset="2"/>
            </a:pPr>
            <a:r>
              <a:rPr lang="zh-CN" altLang="en-US" sz="3200" b="1" dirty="0">
                <a:latin typeface="宋体" panose="02010600030101010101" pitchFamily="2" charset="-122"/>
              </a:rPr>
              <a:t>苏联的政治体制发生急速变化，其主要表现为由</a:t>
            </a:r>
            <a:r>
              <a:rPr lang="zh-CN" altLang="en-US" sz="3200" b="1" dirty="0">
                <a:solidFill>
                  <a:srgbClr val="FF0000"/>
                </a:solidFill>
                <a:latin typeface="宋体" panose="02010600030101010101" pitchFamily="2" charset="-122"/>
              </a:rPr>
              <a:t>一党制转变为多党制，</a:t>
            </a:r>
            <a:r>
              <a:rPr lang="zh-CN" altLang="en-US" sz="3200" b="1" dirty="0">
                <a:latin typeface="宋体" panose="02010600030101010101" pitchFamily="2" charset="-122"/>
              </a:rPr>
              <a:t>国家权力分散。各加盟共和国脱离苏联的趋势随之加强。</a:t>
            </a:r>
            <a:endParaRPr lang="zh-CN" altLang="en-US" sz="3200" b="1" dirty="0">
              <a:latin typeface="宋体" panose="02010600030101010101" pitchFamily="2" charset="-122"/>
            </a:endParaRPr>
          </a:p>
        </p:txBody>
      </p:sp>
      <p:sp>
        <p:nvSpPr>
          <p:cNvPr id="38915" name="TextBox 2"/>
          <p:cNvSpPr txBox="1"/>
          <p:nvPr/>
        </p:nvSpPr>
        <p:spPr>
          <a:xfrm>
            <a:off x="7391400" y="1052513"/>
            <a:ext cx="3097213" cy="3122930"/>
          </a:xfrm>
          <a:prstGeom prst="rect">
            <a:avLst/>
          </a:prstGeom>
          <a:solidFill>
            <a:srgbClr val="92D050"/>
          </a:solidFill>
          <a:ln w="9525">
            <a:noFill/>
          </a:ln>
        </p:spPr>
        <p:txBody>
          <a:bodyPr>
            <a:spAutoFit/>
          </a:bodyPr>
          <a:p>
            <a:pPr>
              <a:spcBef>
                <a:spcPts val="600"/>
              </a:spcBef>
            </a:pPr>
            <a:r>
              <a:rPr lang="zh-CN" altLang="en-US" sz="3200" b="1" dirty="0">
                <a:latin typeface="Calibri" panose="020F0502020204030204" charset="0"/>
              </a:rPr>
              <a:t>政治改革：</a:t>
            </a:r>
            <a:endParaRPr lang="en-US" altLang="zh-CN" sz="3200" b="1" dirty="0">
              <a:latin typeface="Calibri" panose="020F0502020204030204" charset="0"/>
            </a:endParaRPr>
          </a:p>
          <a:p>
            <a:pPr>
              <a:spcBef>
                <a:spcPts val="600"/>
              </a:spcBef>
            </a:pPr>
            <a:r>
              <a:rPr lang="zh-CN" altLang="en-US" sz="3200" b="1" dirty="0">
                <a:latin typeface="Calibri" panose="020F0502020204030204" charset="0"/>
              </a:rPr>
              <a:t>取消苏共的领导地位，实行多党制，倡导“公开性”和“政治多元化”。</a:t>
            </a:r>
            <a:endParaRPr lang="zh-CN" altLang="en-US" sz="3200" b="1" dirty="0">
              <a:latin typeface="Calibri" panose="020F0502020204030204" charset="0"/>
            </a:endParaRPr>
          </a:p>
        </p:txBody>
      </p:sp>
      <p:pic>
        <p:nvPicPr>
          <p:cNvPr id="38916" name="Picture 2" descr="http://p3.so.qhimgs1.com/bdr/_240_/t01dd0a3acd8cf3ff43.jpg"/>
          <p:cNvPicPr>
            <a:picLocks noChangeAspect="1"/>
          </p:cNvPicPr>
          <p:nvPr/>
        </p:nvPicPr>
        <p:blipFill>
          <a:blip r:embed="rId1"/>
          <a:stretch>
            <a:fillRect/>
          </a:stretch>
        </p:blipFill>
        <p:spPr>
          <a:xfrm>
            <a:off x="109855" y="44450"/>
            <a:ext cx="6986270" cy="4645025"/>
          </a:xfrm>
          <a:prstGeom prst="rect">
            <a:avLst/>
          </a:prstGeom>
          <a:noFill/>
          <a:ln w="9525">
            <a:noFill/>
          </a:ln>
        </p:spPr>
      </p:pic>
      <p:sp>
        <p:nvSpPr>
          <p:cNvPr id="2" name="笑脸 1">
            <a:hlinkClick r:id="rId2" action="ppaction://hlinksldjump"/>
          </p:cNvPr>
          <p:cNvSpPr/>
          <p:nvPr/>
        </p:nvSpPr>
        <p:spPr>
          <a:xfrm>
            <a:off x="10217150" y="5579745"/>
            <a:ext cx="755650" cy="737235"/>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0962" name="Rectangle 5"/>
          <p:cNvSpPr/>
          <p:nvPr/>
        </p:nvSpPr>
        <p:spPr>
          <a:xfrm>
            <a:off x="484505" y="706438"/>
            <a:ext cx="1436688" cy="4549140"/>
          </a:xfrm>
          <a:prstGeom prst="rect">
            <a:avLst/>
          </a:prstGeom>
          <a:noFill/>
          <a:ln w="9525">
            <a:noFill/>
          </a:ln>
        </p:spPr>
        <p:txBody>
          <a:bodyPr lIns="0" tIns="36000" rIns="0" bIns="36000">
            <a:spAutoFit/>
          </a:bodyPr>
          <a:p>
            <a:pPr>
              <a:lnSpc>
                <a:spcPct val="130000"/>
              </a:lnSpc>
            </a:pPr>
            <a:r>
              <a:rPr lang="en-US" altLang="zh-CN" sz="2800" b="1" dirty="0">
                <a:latin typeface="楷体_GB2312" panose="02010609030101010101" charset="-122"/>
                <a:ea typeface="楷体_GB2312" panose="02010609030101010101" charset="-122"/>
              </a:rPr>
              <a:t>1.</a:t>
            </a:r>
            <a:r>
              <a:rPr lang="zh-CN" altLang="en-US" sz="2800" b="1" dirty="0">
                <a:latin typeface="楷体_GB2312" panose="02010609030101010101" charset="-122"/>
                <a:ea typeface="楷体_GB2312" panose="02010609030101010101" charset="-122"/>
              </a:rPr>
              <a:t>原因：</a:t>
            </a:r>
            <a:endParaRPr lang="zh-CN" altLang="en-US" sz="2800" b="1" dirty="0">
              <a:latin typeface="楷体_GB2312" panose="02010609030101010101" charset="-122"/>
              <a:ea typeface="楷体_GB2312" panose="02010609030101010101" charset="-122"/>
            </a:endParaRPr>
          </a:p>
          <a:p>
            <a:pPr>
              <a:lnSpc>
                <a:spcPct val="130000"/>
              </a:lnSpc>
            </a:pPr>
            <a:endParaRPr lang="en-US" altLang="zh-CN" sz="2800" b="1" dirty="0">
              <a:latin typeface="楷体_GB2312" panose="02010609030101010101" charset="-122"/>
              <a:ea typeface="楷体_GB2312" panose="02010609030101010101" charset="-122"/>
            </a:endParaRPr>
          </a:p>
          <a:p>
            <a:pPr>
              <a:lnSpc>
                <a:spcPct val="130000"/>
              </a:lnSpc>
            </a:pPr>
            <a:endParaRPr lang="en-US" altLang="zh-CN" sz="2800" b="1" dirty="0">
              <a:latin typeface="楷体_GB2312" panose="02010609030101010101" charset="-122"/>
              <a:ea typeface="楷体_GB2312" panose="02010609030101010101" charset="-122"/>
            </a:endParaRPr>
          </a:p>
          <a:p>
            <a:pPr>
              <a:lnSpc>
                <a:spcPct val="130000"/>
              </a:lnSpc>
            </a:pPr>
            <a:endParaRPr lang="en-US" altLang="zh-CN" sz="2800" b="1" dirty="0">
              <a:latin typeface="楷体_GB2312" panose="02010609030101010101" charset="-122"/>
              <a:ea typeface="楷体_GB2312" panose="02010609030101010101" charset="-122"/>
            </a:endParaRPr>
          </a:p>
          <a:p>
            <a:pPr>
              <a:lnSpc>
                <a:spcPct val="130000"/>
              </a:lnSpc>
            </a:pPr>
            <a:endParaRPr lang="en-US" altLang="zh-CN" sz="2800" b="1" dirty="0">
              <a:latin typeface="楷体_GB2312" panose="02010609030101010101" charset="-122"/>
              <a:ea typeface="楷体_GB2312" panose="02010609030101010101" charset="-122"/>
            </a:endParaRPr>
          </a:p>
          <a:p>
            <a:pPr>
              <a:lnSpc>
                <a:spcPct val="130000"/>
              </a:lnSpc>
            </a:pPr>
            <a:endParaRPr lang="en-US" altLang="zh-CN" sz="2800" b="1" dirty="0">
              <a:latin typeface="楷体_GB2312" panose="02010609030101010101" charset="-122"/>
              <a:ea typeface="楷体_GB2312" panose="02010609030101010101" charset="-122"/>
            </a:endParaRPr>
          </a:p>
          <a:p>
            <a:pPr>
              <a:lnSpc>
                <a:spcPct val="130000"/>
              </a:lnSpc>
            </a:pPr>
            <a:endParaRPr lang="en-US" altLang="zh-CN" sz="2800" b="1" dirty="0">
              <a:latin typeface="楷体_GB2312" panose="02010609030101010101" charset="-122"/>
              <a:ea typeface="楷体_GB2312" panose="02010609030101010101" charset="-122"/>
            </a:endParaRPr>
          </a:p>
          <a:p>
            <a:pPr>
              <a:lnSpc>
                <a:spcPct val="130000"/>
              </a:lnSpc>
            </a:pPr>
            <a:r>
              <a:rPr lang="en-US" altLang="zh-CN" sz="2800" b="1" dirty="0">
                <a:latin typeface="楷体_GB2312" panose="02010609030101010101" charset="-122"/>
                <a:ea typeface="楷体_GB2312" panose="02010609030101010101" charset="-122"/>
              </a:rPr>
              <a:t>2.</a:t>
            </a:r>
            <a:r>
              <a:rPr lang="zh-CN" altLang="en-US" sz="2800" b="1" dirty="0">
                <a:latin typeface="楷体_GB2312" panose="02010609030101010101" charset="-122"/>
                <a:ea typeface="楷体_GB2312" panose="02010609030101010101" charset="-122"/>
              </a:rPr>
              <a:t>表现：</a:t>
            </a:r>
            <a:endParaRPr lang="zh-CN" altLang="en-US" sz="2800" b="1" dirty="0">
              <a:latin typeface="楷体_GB2312" panose="02010609030101010101" charset="-122"/>
              <a:ea typeface="楷体_GB2312" panose="02010609030101010101" charset="-122"/>
            </a:endParaRPr>
          </a:p>
        </p:txBody>
      </p:sp>
      <p:sp>
        <p:nvSpPr>
          <p:cNvPr id="40963" name="文本框 1"/>
          <p:cNvSpPr txBox="1"/>
          <p:nvPr/>
        </p:nvSpPr>
        <p:spPr>
          <a:xfrm>
            <a:off x="4219575" y="58738"/>
            <a:ext cx="3041015" cy="583565"/>
          </a:xfrm>
          <a:prstGeom prst="rect">
            <a:avLst/>
          </a:prstGeom>
          <a:solidFill>
            <a:srgbClr val="9EFAEE"/>
          </a:solidFill>
          <a:ln w="9525">
            <a:noFill/>
          </a:ln>
        </p:spPr>
        <p:txBody>
          <a:bodyPr wrap="none">
            <a:spAutoFit/>
          </a:bodyPr>
          <a:p>
            <a:r>
              <a:rPr lang="zh-CN" altLang="en-US" sz="3200" b="1" dirty="0">
                <a:solidFill>
                  <a:srgbClr val="0E1FFE"/>
                </a:solidFill>
                <a:latin typeface="Arial" panose="020B0604020202020204" pitchFamily="34" charset="0"/>
              </a:rPr>
              <a:t>（一）东欧剧变</a:t>
            </a:r>
            <a:endParaRPr lang="en-US" altLang="zh-CN" sz="3200" b="1" dirty="0">
              <a:solidFill>
                <a:srgbClr val="0E1FFE"/>
              </a:solidFill>
              <a:latin typeface="Arial" panose="020B0604020202020204" pitchFamily="34" charset="0"/>
            </a:endParaRPr>
          </a:p>
        </p:txBody>
      </p:sp>
      <p:sp>
        <p:nvSpPr>
          <p:cNvPr id="100" name="文本框 99"/>
          <p:cNvSpPr txBox="1"/>
          <p:nvPr/>
        </p:nvSpPr>
        <p:spPr>
          <a:xfrm>
            <a:off x="1623060" y="742950"/>
            <a:ext cx="10413365" cy="1272540"/>
          </a:xfrm>
          <a:prstGeom prst="rect">
            <a:avLst/>
          </a:prstGeom>
          <a:noFill/>
          <a:ln w="9525">
            <a:noFill/>
          </a:ln>
        </p:spPr>
        <p:txBody>
          <a:bodyPr wrap="square">
            <a:spAutoFit/>
          </a:bodyPr>
          <a:p>
            <a:pPr>
              <a:lnSpc>
                <a:spcPct val="120000"/>
              </a:lnSpc>
            </a:pPr>
            <a:r>
              <a:rPr lang="en-US" altLang="zh-CN" sz="3200" b="1" dirty="0">
                <a:solidFill>
                  <a:srgbClr val="0070C0"/>
                </a:solidFill>
                <a:latin typeface="黑体" panose="02010609060101010101" pitchFamily="2" charset="-122"/>
                <a:ea typeface="黑体" panose="02010609060101010101" pitchFamily="2" charset="-122"/>
                <a:cs typeface="黑体" panose="02010609060101010101" pitchFamily="2" charset="-122"/>
              </a:rPr>
              <a:t>①20</a:t>
            </a:r>
            <a:r>
              <a:rPr lang="zh-CN" altLang="zh-CN" sz="3200" b="1" dirty="0">
                <a:solidFill>
                  <a:srgbClr val="0070C0"/>
                </a:solidFill>
                <a:latin typeface="黑体" panose="02010609060101010101" pitchFamily="2" charset="-122"/>
                <a:ea typeface="黑体" panose="02010609060101010101" pitchFamily="2" charset="-122"/>
                <a:cs typeface="黑体" panose="02010609060101010101" pitchFamily="2" charset="-122"/>
              </a:rPr>
              <a:t>世纪</a:t>
            </a:r>
            <a:r>
              <a:rPr lang="en-US" altLang="zh-CN" sz="3200" b="1" dirty="0">
                <a:solidFill>
                  <a:srgbClr val="0070C0"/>
                </a:solidFill>
                <a:latin typeface="黑体" panose="02010609060101010101" pitchFamily="2" charset="-122"/>
                <a:ea typeface="黑体" panose="02010609060101010101" pitchFamily="2" charset="-122"/>
                <a:cs typeface="黑体" panose="02010609060101010101" pitchFamily="2" charset="-122"/>
              </a:rPr>
              <a:t>60</a:t>
            </a:r>
            <a:r>
              <a:rPr lang="zh-CN" altLang="zh-CN" sz="3200" b="1" dirty="0">
                <a:solidFill>
                  <a:srgbClr val="0070C0"/>
                </a:solidFill>
                <a:latin typeface="黑体" panose="02010609060101010101" pitchFamily="2" charset="-122"/>
                <a:ea typeface="黑体" panose="02010609060101010101" pitchFamily="2" charset="-122"/>
                <a:cs typeface="黑体" panose="02010609060101010101" pitchFamily="2" charset="-122"/>
              </a:rPr>
              <a:t>年代以后，东欧社会主义国家政治、经济上都出现严重问题。</a:t>
            </a:r>
            <a:r>
              <a:rPr lang="zh-CN" altLang="zh-CN" sz="3200" b="1" dirty="0">
                <a:solidFill>
                  <a:srgbClr val="FF0000"/>
                </a:solidFill>
                <a:latin typeface="黑体" panose="02010609060101010101" pitchFamily="2" charset="-122"/>
                <a:ea typeface="黑体" panose="02010609060101010101" pitchFamily="2" charset="-122"/>
                <a:cs typeface="黑体" panose="02010609060101010101" pitchFamily="2" charset="-122"/>
              </a:rPr>
              <a:t>改革成效不大</a:t>
            </a:r>
            <a:r>
              <a:rPr lang="zh-CN" altLang="zh-CN" sz="3200" b="1" dirty="0">
                <a:solidFill>
                  <a:srgbClr val="0070C0"/>
                </a:solidFill>
                <a:latin typeface="黑体" panose="02010609060101010101" pitchFamily="2" charset="-122"/>
                <a:ea typeface="黑体" panose="02010609060101010101" pitchFamily="2" charset="-122"/>
                <a:cs typeface="黑体" panose="02010609060101010101" pitchFamily="2" charset="-122"/>
              </a:rPr>
              <a:t>，社会矛盾日益尖锐。</a:t>
            </a:r>
            <a:endParaRPr lang="zh-CN" altLang="zh-CN" sz="3200" b="1" dirty="0">
              <a:solidFill>
                <a:srgbClr val="0070C0"/>
              </a:solidFill>
              <a:latin typeface="黑体" panose="02010609060101010101" pitchFamily="2" charset="-122"/>
              <a:ea typeface="黑体" panose="02010609060101010101" pitchFamily="2" charset="-122"/>
              <a:cs typeface="黑体" panose="02010609060101010101" pitchFamily="2" charset="-122"/>
            </a:endParaRPr>
          </a:p>
        </p:txBody>
      </p:sp>
      <p:sp>
        <p:nvSpPr>
          <p:cNvPr id="5" name="文本框 4"/>
          <p:cNvSpPr txBox="1"/>
          <p:nvPr/>
        </p:nvSpPr>
        <p:spPr>
          <a:xfrm>
            <a:off x="2055495" y="4796155"/>
            <a:ext cx="9004935" cy="1419860"/>
          </a:xfrm>
          <a:prstGeom prst="rect">
            <a:avLst/>
          </a:prstGeom>
          <a:noFill/>
          <a:ln w="9525">
            <a:noFill/>
          </a:ln>
        </p:spPr>
        <p:txBody>
          <a:bodyPr wrap="square">
            <a:spAutoFit/>
          </a:bodyPr>
          <a:p>
            <a:pPr>
              <a:lnSpc>
                <a:spcPct val="120000"/>
              </a:lnSpc>
            </a:pPr>
            <a:r>
              <a:rPr lang="zh-CN" altLang="zh-CN" sz="3600" b="1" dirty="0">
                <a:solidFill>
                  <a:srgbClr val="0070C0"/>
                </a:solidFill>
                <a:latin typeface="黑体" panose="02010609060101010101" pitchFamily="2" charset="-122"/>
                <a:ea typeface="黑体" panose="02010609060101010101" pitchFamily="2" charset="-122"/>
                <a:sym typeface="+mn-ea"/>
              </a:rPr>
              <a:t>①</a:t>
            </a:r>
            <a:r>
              <a:rPr lang="zh-CN" altLang="zh-CN" sz="3600" b="1" dirty="0">
                <a:solidFill>
                  <a:srgbClr val="0070C0"/>
                </a:solidFill>
                <a:latin typeface="黑体" panose="02010609060101010101" pitchFamily="2" charset="-122"/>
                <a:ea typeface="黑体" panose="02010609060101010101" pitchFamily="2" charset="-122"/>
              </a:rPr>
              <a:t>在政治上，实行议会民主制和多党制；</a:t>
            </a:r>
            <a:endParaRPr lang="zh-CN" altLang="zh-CN" sz="3600" b="1" dirty="0">
              <a:solidFill>
                <a:srgbClr val="0070C0"/>
              </a:solidFill>
              <a:latin typeface="黑体" panose="02010609060101010101" pitchFamily="2" charset="-122"/>
              <a:ea typeface="黑体" panose="02010609060101010101" pitchFamily="2" charset="-122"/>
            </a:endParaRPr>
          </a:p>
          <a:p>
            <a:pPr>
              <a:lnSpc>
                <a:spcPct val="120000"/>
              </a:lnSpc>
            </a:pPr>
            <a:r>
              <a:rPr lang="zh-CN" altLang="zh-CN" sz="3600" b="1" dirty="0">
                <a:solidFill>
                  <a:srgbClr val="0070C0"/>
                </a:solidFill>
                <a:latin typeface="黑体" panose="02010609060101010101" pitchFamily="2" charset="-122"/>
                <a:ea typeface="黑体" panose="02010609060101010101" pitchFamily="2" charset="-122"/>
                <a:sym typeface="+mn-ea"/>
              </a:rPr>
              <a:t>②</a:t>
            </a:r>
            <a:r>
              <a:rPr lang="zh-CN" altLang="zh-CN" sz="3600" b="1" dirty="0">
                <a:solidFill>
                  <a:srgbClr val="0070C0"/>
                </a:solidFill>
                <a:latin typeface="黑体" panose="02010609060101010101" pitchFamily="2" charset="-122"/>
                <a:ea typeface="黑体" panose="02010609060101010101" pitchFamily="2" charset="-122"/>
              </a:rPr>
              <a:t>经济上，实行私有化基础上的</a:t>
            </a:r>
            <a:r>
              <a:rPr lang="zh-CN" altLang="zh-CN" sz="3600" b="1" dirty="0">
                <a:solidFill>
                  <a:srgbClr val="FF0000"/>
                </a:solidFill>
                <a:latin typeface="黑体" panose="02010609060101010101" pitchFamily="2" charset="-122"/>
                <a:ea typeface="黑体" panose="02010609060101010101" pitchFamily="2" charset="-122"/>
              </a:rPr>
              <a:t>市场经济</a:t>
            </a:r>
            <a:r>
              <a:rPr lang="zh-CN" altLang="zh-CN" sz="3600" b="1" dirty="0">
                <a:solidFill>
                  <a:srgbClr val="0070C0"/>
                </a:solidFill>
                <a:latin typeface="黑体" panose="02010609060101010101" pitchFamily="2" charset="-122"/>
                <a:ea typeface="黑体" panose="02010609060101010101" pitchFamily="2" charset="-122"/>
              </a:rPr>
              <a:t>。</a:t>
            </a:r>
            <a:endParaRPr lang="zh-CN" altLang="zh-CN" sz="3600" b="1" dirty="0">
              <a:solidFill>
                <a:srgbClr val="0070C0"/>
              </a:solidFill>
              <a:latin typeface="黑体" panose="02010609060101010101" pitchFamily="2" charset="-122"/>
              <a:ea typeface="黑体" panose="02010609060101010101" pitchFamily="2" charset="-122"/>
            </a:endParaRPr>
          </a:p>
        </p:txBody>
      </p:sp>
      <p:sp>
        <p:nvSpPr>
          <p:cNvPr id="2" name="文本框 1"/>
          <p:cNvSpPr txBox="1"/>
          <p:nvPr/>
        </p:nvSpPr>
        <p:spPr>
          <a:xfrm>
            <a:off x="1416050" y="2323465"/>
            <a:ext cx="9015095" cy="755650"/>
          </a:xfrm>
          <a:prstGeom prst="rect">
            <a:avLst/>
          </a:prstGeom>
          <a:noFill/>
          <a:ln w="9525">
            <a:noFill/>
          </a:ln>
        </p:spPr>
        <p:txBody>
          <a:bodyPr wrap="square">
            <a:spAutoFit/>
          </a:bodyPr>
          <a:p>
            <a:pPr>
              <a:lnSpc>
                <a:spcPct val="120000"/>
              </a:lnSpc>
            </a:pPr>
            <a:r>
              <a:rPr lang="zh-CN" altLang="zh-CN" sz="3600" b="1" dirty="0">
                <a:solidFill>
                  <a:srgbClr val="0070C0"/>
                </a:solidFill>
                <a:latin typeface="黑体" panose="02010609060101010101" pitchFamily="2" charset="-122"/>
                <a:ea typeface="黑体" panose="02010609060101010101" pitchFamily="2" charset="-122"/>
                <a:cs typeface="黑体" panose="02010609060101010101" pitchFamily="2" charset="-122"/>
              </a:rPr>
              <a:t>②西方国家加紧推行“</a:t>
            </a:r>
            <a:r>
              <a:rPr lang="zh-CN" altLang="zh-CN" sz="3600" b="1" dirty="0">
                <a:solidFill>
                  <a:srgbClr val="FF0000"/>
                </a:solidFill>
                <a:latin typeface="黑体" panose="02010609060101010101" pitchFamily="2" charset="-122"/>
                <a:ea typeface="黑体" panose="02010609060101010101" pitchFamily="2" charset="-122"/>
                <a:cs typeface="黑体" panose="02010609060101010101" pitchFamily="2" charset="-122"/>
              </a:rPr>
              <a:t>和平演变</a:t>
            </a:r>
            <a:r>
              <a:rPr lang="zh-CN" altLang="zh-CN" sz="3600" b="1" dirty="0">
                <a:solidFill>
                  <a:srgbClr val="0070C0"/>
                </a:solidFill>
                <a:latin typeface="黑体" panose="02010609060101010101" pitchFamily="2" charset="-122"/>
                <a:ea typeface="黑体" panose="02010609060101010101" pitchFamily="2" charset="-122"/>
                <a:cs typeface="黑体" panose="02010609060101010101" pitchFamily="2" charset="-122"/>
              </a:rPr>
              <a:t>”战略。</a:t>
            </a:r>
            <a:endParaRPr lang="zh-CN" altLang="zh-CN" sz="3600" b="1" dirty="0">
              <a:solidFill>
                <a:srgbClr val="0070C0"/>
              </a:solidFill>
              <a:latin typeface="黑体" panose="02010609060101010101" pitchFamily="2" charset="-122"/>
              <a:ea typeface="黑体" panose="02010609060101010101" pitchFamily="2" charset="-122"/>
              <a:cs typeface="黑体" panose="02010609060101010101" pitchFamily="2" charset="-122"/>
            </a:endParaRPr>
          </a:p>
        </p:txBody>
      </p:sp>
      <p:sp>
        <p:nvSpPr>
          <p:cNvPr id="3" name="文本框 2"/>
          <p:cNvSpPr txBox="1"/>
          <p:nvPr/>
        </p:nvSpPr>
        <p:spPr>
          <a:xfrm>
            <a:off x="1416050" y="3079115"/>
            <a:ext cx="10114915" cy="1419860"/>
          </a:xfrm>
          <a:prstGeom prst="rect">
            <a:avLst/>
          </a:prstGeom>
          <a:noFill/>
          <a:ln w="9525">
            <a:noFill/>
          </a:ln>
        </p:spPr>
        <p:txBody>
          <a:bodyPr wrap="square">
            <a:spAutoFit/>
          </a:bodyPr>
          <a:p>
            <a:pPr>
              <a:lnSpc>
                <a:spcPct val="120000"/>
              </a:lnSpc>
            </a:pPr>
            <a:r>
              <a:rPr lang="zh-CN" altLang="zh-CN" sz="3600" b="1" dirty="0">
                <a:solidFill>
                  <a:srgbClr val="0070C0"/>
                </a:solidFill>
                <a:latin typeface="黑体" panose="02010609060101010101" pitchFamily="2" charset="-122"/>
                <a:ea typeface="黑体" panose="02010609060101010101" pitchFamily="2" charset="-122"/>
                <a:cs typeface="黑体" panose="02010609060101010101" pitchFamily="2" charset="-122"/>
              </a:rPr>
              <a:t>③受</a:t>
            </a:r>
            <a:r>
              <a:rPr lang="zh-CN" altLang="zh-CN" sz="3600" b="1" dirty="0">
                <a:solidFill>
                  <a:srgbClr val="FF0000"/>
                </a:solidFill>
                <a:latin typeface="黑体" panose="02010609060101010101" pitchFamily="2" charset="-122"/>
                <a:ea typeface="黑体" panose="02010609060101010101" pitchFamily="2" charset="-122"/>
                <a:cs typeface="黑体" panose="02010609060101010101" pitchFamily="2" charset="-122"/>
              </a:rPr>
              <a:t>戈尔巴乔夫改革</a:t>
            </a:r>
            <a:r>
              <a:rPr lang="zh-CN" altLang="zh-CN" sz="3600" b="1" dirty="0">
                <a:solidFill>
                  <a:srgbClr val="0070C0"/>
                </a:solidFill>
                <a:latin typeface="黑体" panose="02010609060101010101" pitchFamily="2" charset="-122"/>
                <a:ea typeface="黑体" panose="02010609060101010101" pitchFamily="2" charset="-122"/>
                <a:cs typeface="黑体" panose="02010609060101010101" pitchFamily="2" charset="-122"/>
              </a:rPr>
              <a:t>的影响，东欧各国开始实行</a:t>
            </a:r>
            <a:r>
              <a:rPr lang="zh-CN" altLang="zh-CN" sz="3600" b="1" dirty="0">
                <a:solidFill>
                  <a:srgbClr val="FF0000"/>
                </a:solidFill>
                <a:latin typeface="黑体" panose="02010609060101010101" pitchFamily="2" charset="-122"/>
                <a:ea typeface="黑体" panose="02010609060101010101" pitchFamily="2" charset="-122"/>
                <a:cs typeface="黑体" panose="02010609060101010101" pitchFamily="2" charset="-122"/>
              </a:rPr>
              <a:t>政治多元化</a:t>
            </a:r>
            <a:r>
              <a:rPr lang="zh-CN" altLang="zh-CN" sz="3600" b="1" dirty="0">
                <a:solidFill>
                  <a:srgbClr val="0070C0"/>
                </a:solidFill>
                <a:latin typeface="黑体" panose="02010609060101010101" pitchFamily="2" charset="-122"/>
                <a:ea typeface="黑体" panose="02010609060101010101" pitchFamily="2" charset="-122"/>
                <a:cs typeface="黑体" panose="02010609060101010101" pitchFamily="2" charset="-122"/>
              </a:rPr>
              <a:t>。</a:t>
            </a:r>
            <a:endParaRPr lang="zh-CN" altLang="zh-CN" sz="3600" b="1" dirty="0">
              <a:solidFill>
                <a:srgbClr val="0070C0"/>
              </a:solidFill>
              <a:latin typeface="黑体" panose="02010609060101010101" pitchFamily="2" charset="-122"/>
              <a:ea typeface="黑体" panose="02010609060101010101" pitchFamily="2" charset="-122"/>
              <a:cs typeface="黑体" panose="02010609060101010101" pitchFamily="2" charset="-122"/>
            </a:endParaRPr>
          </a:p>
        </p:txBody>
      </p:sp>
      <p:sp>
        <p:nvSpPr>
          <p:cNvPr id="4" name="笑脸 3">
            <a:hlinkClick r:id="rId1" action="ppaction://hlinksldjump"/>
          </p:cNvPr>
          <p:cNvSpPr/>
          <p:nvPr/>
        </p:nvSpPr>
        <p:spPr>
          <a:xfrm>
            <a:off x="10953750" y="5840730"/>
            <a:ext cx="962660" cy="864235"/>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7" name="笑脸 6">
            <a:hlinkClick r:id="rId2" action="ppaction://hlinksldjump"/>
          </p:cNvPr>
          <p:cNvSpPr/>
          <p:nvPr/>
        </p:nvSpPr>
        <p:spPr>
          <a:xfrm>
            <a:off x="981710" y="1341120"/>
            <a:ext cx="559435" cy="608965"/>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1" name="AutoShape 12"/>
          <p:cNvSpPr>
            <a:spLocks noChangeArrowheads="1"/>
          </p:cNvSpPr>
          <p:nvPr/>
        </p:nvSpPr>
        <p:spPr bwMode="auto">
          <a:xfrm>
            <a:off x="6061710" y="4038600"/>
            <a:ext cx="4239260" cy="568325"/>
          </a:xfrm>
          <a:prstGeom prst="wedgeRoundRectCallout">
            <a:avLst>
              <a:gd name="adj1" fmla="val 27666"/>
              <a:gd name="adj2" fmla="val 165530"/>
              <a:gd name="adj3" fmla="val 16667"/>
            </a:avLst>
          </a:prstGeom>
          <a:solidFill>
            <a:srgbClr val="FFFF00"/>
          </a:solidFill>
          <a:ln w="9525">
            <a:solidFill>
              <a:srgbClr val="CC0000"/>
            </a:solidFill>
            <a:miter lim="800000"/>
          </a:ln>
          <a:effectLst>
            <a:outerShdw dist="17961" dir="2700000" algn="ctr" rotWithShape="0">
              <a:schemeClr val="tx1">
                <a:gamma/>
                <a:shade val="60000"/>
                <a:invGamma/>
              </a:schemeClr>
            </a:outerShdw>
          </a:effectLst>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3600" b="1"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rPr>
              <a:t>国家性质发生改变</a:t>
            </a:r>
            <a:endParaRPr kumimoji="0" lang="zh-CN" altLang="en-US" sz="3600" b="1"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500" fill="hold">
                                          <p:stCondLst>
                                            <p:cond delay="0"/>
                                          </p:stCondLst>
                                        </p:cTn>
                                        <p:tgtEl>
                                          <p:spTgt spid="100">
                                            <p:txEl>
                                              <p:charRg st="0" end="51"/>
                                            </p:txEl>
                                          </p:spTgt>
                                        </p:tgtEl>
                                        <p:attrNameLst>
                                          <p:attrName>style.visibility</p:attrName>
                                        </p:attrNameLst>
                                      </p:cBhvr>
                                      <p:to>
                                        <p:strVal val="visible"/>
                                      </p:to>
                                    </p:set>
                                    <p:anim calcmode="lin" valueType="num">
                                      <p:cBhvr additive="base">
                                        <p:cTn id="7" dur="500" fill="hold"/>
                                        <p:tgtEl>
                                          <p:spTgt spid="100">
                                            <p:txEl>
                                              <p:charRg st="0" end="5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00">
                                            <p:txEl>
                                              <p:charRg st="0" end="5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500" fill="hold">
                                          <p:stCondLst>
                                            <p:cond delay="0"/>
                                          </p:stCondLst>
                                        </p:cTn>
                                        <p:tgtEl>
                                          <p:spTgt spid="2">
                                            <p:txEl>
                                              <p:charRg st="51" end="70"/>
                                            </p:txEl>
                                          </p:spTgt>
                                        </p:tgtEl>
                                        <p:attrNameLst>
                                          <p:attrName>style.visibility</p:attrName>
                                        </p:attrNameLst>
                                      </p:cBhvr>
                                      <p:to>
                                        <p:strVal val="visible"/>
                                      </p:to>
                                    </p:set>
                                    <p:anim calcmode="lin" valueType="num">
                                      <p:cBhvr additive="base">
                                        <p:cTn id="13" dur="500" fill="hold"/>
                                        <p:tgtEl>
                                          <p:spTgt spid="2">
                                            <p:txEl>
                                              <p:charRg st="51" end="7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charRg st="51" end="7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500" fill="hold">
                                          <p:stCondLst>
                                            <p:cond delay="0"/>
                                          </p:stCondLst>
                                        </p:cTn>
                                        <p:tgtEl>
                                          <p:spTgt spid="3">
                                            <p:txEl>
                                              <p:charRg st="70" end="98"/>
                                            </p:txEl>
                                          </p:spTgt>
                                        </p:tgtEl>
                                        <p:attrNameLst>
                                          <p:attrName>style.visibility</p:attrName>
                                        </p:attrNameLst>
                                      </p:cBhvr>
                                      <p:to>
                                        <p:strVal val="visible"/>
                                      </p:to>
                                    </p:set>
                                    <p:anim calcmode="lin" valueType="num">
                                      <p:cBhvr additive="base">
                                        <p:cTn id="19" dur="500" fill="hold"/>
                                        <p:tgtEl>
                                          <p:spTgt spid="3">
                                            <p:txEl>
                                              <p:charRg st="70" end="98"/>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charRg st="70" end="98"/>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500" fill="hold">
                                          <p:stCondLst>
                                            <p:cond delay="0"/>
                                          </p:stCondLst>
                                        </p:cTn>
                                        <p:tgtEl>
                                          <p:spTgt spid="5">
                                            <p:txEl>
                                              <p:charRg st="29" end="48"/>
                                            </p:txEl>
                                          </p:spTgt>
                                        </p:tgtEl>
                                        <p:attrNameLst>
                                          <p:attrName>style.visibility</p:attrName>
                                        </p:attrNameLst>
                                      </p:cBhvr>
                                      <p:to>
                                        <p:strVal val="visible"/>
                                      </p:to>
                                    </p:set>
                                    <p:anim calcmode="lin" valueType="num">
                                      <p:cBhvr>
                                        <p:cTn id="25" dur="500" fill="hold"/>
                                        <p:tgtEl>
                                          <p:spTgt spid="5">
                                            <p:txEl>
                                              <p:charRg st="29" end="48"/>
                                            </p:txEl>
                                          </p:spTgt>
                                        </p:tgtEl>
                                        <p:attrNameLst>
                                          <p:attrName>ppt_x</p:attrName>
                                        </p:attrNameLst>
                                      </p:cBhvr>
                                      <p:tavLst>
                                        <p:tav tm="0">
                                          <p:val>
                                            <p:strVal val="#ppt_x"/>
                                          </p:val>
                                        </p:tav>
                                        <p:tav tm="100000">
                                          <p:val>
                                            <p:strVal val="#ppt_x"/>
                                          </p:val>
                                        </p:tav>
                                      </p:tavLst>
                                    </p:anim>
                                    <p:anim calcmode="lin" valueType="num">
                                      <p:cBhvr>
                                        <p:cTn id="26" dur="500" fill="hold"/>
                                        <p:tgtEl>
                                          <p:spTgt spid="5">
                                            <p:txEl>
                                              <p:charRg st="29" end="48"/>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1"/>
                                        </p:tgtEl>
                                        <p:attrNameLst>
                                          <p:attrName>style.visibility</p:attrName>
                                        </p:attrNameLst>
                                      </p:cBhvr>
                                      <p:to>
                                        <p:strVal val="visible"/>
                                      </p:to>
                                    </p:set>
                                    <p:anim calcmode="lin" valueType="num">
                                      <p:cBhvr additive="base">
                                        <p:cTn id="31" dur="500" fill="hold"/>
                                        <p:tgtEl>
                                          <p:spTgt spid="31"/>
                                        </p:tgtEl>
                                        <p:attrNameLst>
                                          <p:attrName>ppt_x</p:attrName>
                                        </p:attrNameLst>
                                      </p:cBhvr>
                                      <p:tavLst>
                                        <p:tav tm="0">
                                          <p:val>
                                            <p:strVal val="#ppt_x"/>
                                          </p:val>
                                        </p:tav>
                                        <p:tav tm="100000">
                                          <p:val>
                                            <p:strVal val="#ppt_x"/>
                                          </p:val>
                                        </p:tav>
                                      </p:tavLst>
                                    </p:anim>
                                    <p:anim calcmode="lin" valueType="num">
                                      <p:cBhvr additive="base">
                                        <p:cTn id="32"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500" fill="hold">
                                          <p:stCondLst>
                                            <p:cond delay="0"/>
                                          </p:stCondLst>
                                        </p:cTn>
                                        <p:tgtEl>
                                          <p:spTgt spid="5">
                                            <p:txEl>
                                              <p:charRg st="48" end="68"/>
                                            </p:txEl>
                                          </p:spTgt>
                                        </p:tgtEl>
                                        <p:attrNameLst>
                                          <p:attrName>style.visibility</p:attrName>
                                        </p:attrNameLst>
                                      </p:cBhvr>
                                      <p:to>
                                        <p:strVal val="visible"/>
                                      </p:to>
                                    </p:set>
                                    <p:anim calcmode="lin" valueType="num">
                                      <p:cBhvr>
                                        <p:cTn id="37" dur="500" fill="hold"/>
                                        <p:tgtEl>
                                          <p:spTgt spid="5">
                                            <p:txEl>
                                              <p:charRg st="48" end="68"/>
                                            </p:txEl>
                                          </p:spTgt>
                                        </p:tgtEl>
                                        <p:attrNameLst>
                                          <p:attrName>ppt_x</p:attrName>
                                        </p:attrNameLst>
                                      </p:cBhvr>
                                      <p:tavLst>
                                        <p:tav tm="0">
                                          <p:val>
                                            <p:strVal val="#ppt_x"/>
                                          </p:val>
                                        </p:tav>
                                        <p:tav tm="100000">
                                          <p:val>
                                            <p:strVal val="#ppt_x"/>
                                          </p:val>
                                        </p:tav>
                                      </p:tavLst>
                                    </p:anim>
                                    <p:anim calcmode="lin" valueType="num">
                                      <p:cBhvr>
                                        <p:cTn id="38" dur="500" fill="hold"/>
                                        <p:tgtEl>
                                          <p:spTgt spid="5">
                                            <p:txEl>
                                              <p:charRg st="48" end="6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bldLvl="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1986" name="Rectangle 2"/>
          <p:cNvSpPr/>
          <p:nvPr/>
        </p:nvSpPr>
        <p:spPr>
          <a:xfrm>
            <a:off x="1917700" y="4089400"/>
            <a:ext cx="8532813" cy="2585085"/>
          </a:xfrm>
          <a:prstGeom prst="rect">
            <a:avLst/>
          </a:prstGeom>
          <a:solidFill>
            <a:srgbClr val="9EFAEE"/>
          </a:solidFill>
          <a:ln w="9525">
            <a:noFill/>
          </a:ln>
        </p:spPr>
        <p:txBody>
          <a:bodyPr lIns="0" tIns="0" rIns="0" bIns="0" anchor="t" anchorCtr="1">
            <a:spAutoFit/>
          </a:bodyPr>
          <a:p>
            <a:r>
              <a:rPr lang="zh-CN" altLang="en-US" sz="2800" dirty="0">
                <a:solidFill>
                  <a:srgbClr val="333333"/>
                </a:solidFill>
                <a:latin typeface="宋体" panose="02010600030101010101" pitchFamily="2" charset="-122"/>
                <a:ea typeface="微软雅黑" panose="020B0503020204020204" charset="-122"/>
              </a:rPr>
              <a:t>　　</a:t>
            </a:r>
            <a:r>
              <a:rPr lang="en-US" altLang="zh-CN" sz="2800" b="1" dirty="0">
                <a:latin typeface="宋体" panose="02010600030101010101" pitchFamily="2" charset="-122"/>
              </a:rPr>
              <a:t>20</a:t>
            </a:r>
            <a:r>
              <a:rPr lang="zh-CN" altLang="en-US" sz="2800" b="1" dirty="0">
                <a:latin typeface="宋体" panose="02010600030101010101" pitchFamily="2" charset="-122"/>
              </a:rPr>
              <a:t>世纪</a:t>
            </a:r>
            <a:r>
              <a:rPr lang="en-US" altLang="zh-CN" sz="2800" b="1" dirty="0">
                <a:latin typeface="宋体" panose="02010600030101010101" pitchFamily="2" charset="-122"/>
              </a:rPr>
              <a:t>50</a:t>
            </a:r>
            <a:r>
              <a:rPr lang="zh-CN" altLang="en-US" sz="2800" b="1" dirty="0">
                <a:latin typeface="宋体" panose="02010600030101010101" pitchFamily="2" charset="-122"/>
              </a:rPr>
              <a:t>年代中期，东欧各国农业、轻工业、重工业比例严重失调，农业生产减产，市场供应紧张，人民生活受到严重影响。</a:t>
            </a:r>
            <a:r>
              <a:rPr lang="en-US" altLang="en-US" sz="2800" b="1" dirty="0">
                <a:latin typeface="宋体" panose="02010600030101010101" pitchFamily="2" charset="-122"/>
              </a:rPr>
              <a:t>1956年</a:t>
            </a:r>
            <a:r>
              <a:rPr lang="en-US" altLang="zh-CN" sz="2800" b="1" dirty="0">
                <a:latin typeface="宋体" panose="02010600030101010101" pitchFamily="2" charset="-122"/>
              </a:rPr>
              <a:t>10</a:t>
            </a:r>
            <a:r>
              <a:rPr lang="zh-CN" altLang="en-US" sz="2800" b="1" dirty="0">
                <a:latin typeface="宋体" panose="02010600030101010101" pitchFamily="2" charset="-122"/>
              </a:rPr>
              <a:t>月</a:t>
            </a:r>
            <a:r>
              <a:rPr lang="en-US" altLang="zh-CN" sz="2800" b="1" dirty="0">
                <a:latin typeface="宋体" panose="02010600030101010101" pitchFamily="2" charset="-122"/>
              </a:rPr>
              <a:t>23</a:t>
            </a:r>
            <a:r>
              <a:rPr lang="zh-CN" altLang="en-US" sz="2800" b="1" dirty="0">
                <a:latin typeface="宋体" panose="02010600030101010101" pitchFamily="2" charset="-122"/>
              </a:rPr>
              <a:t>日，布达佩斯爆发了声势浩大的群众示威游行，随后演变为流血冲突。</a:t>
            </a:r>
            <a:r>
              <a:rPr lang="en-US" altLang="zh-CN" sz="2800" b="1" dirty="0">
                <a:latin typeface="宋体" panose="02010600030101010101" pitchFamily="2" charset="-122"/>
              </a:rPr>
              <a:t>10</a:t>
            </a:r>
            <a:r>
              <a:rPr lang="zh-CN" altLang="en-US" sz="2800" b="1" dirty="0">
                <a:latin typeface="宋体" panose="02010600030101010101" pitchFamily="2" charset="-122"/>
              </a:rPr>
              <a:t>月</a:t>
            </a:r>
            <a:r>
              <a:rPr lang="en-US" altLang="zh-CN" sz="2800" b="1" dirty="0">
                <a:latin typeface="宋体" panose="02010600030101010101" pitchFamily="2" charset="-122"/>
              </a:rPr>
              <a:t>24</a:t>
            </a:r>
            <a:r>
              <a:rPr lang="zh-CN" altLang="en-US" sz="2800" b="1" dirty="0">
                <a:latin typeface="宋体" panose="02010600030101010101" pitchFamily="2" charset="-122"/>
              </a:rPr>
              <a:t>日和</a:t>
            </a:r>
            <a:r>
              <a:rPr lang="en-US" altLang="zh-CN" sz="2800" b="1" dirty="0">
                <a:latin typeface="宋体" panose="02010600030101010101" pitchFamily="2" charset="-122"/>
              </a:rPr>
              <a:t>11</a:t>
            </a:r>
            <a:r>
              <a:rPr lang="zh-CN" altLang="en-US" sz="2800" b="1" dirty="0">
                <a:latin typeface="宋体" panose="02010600030101010101" pitchFamily="2" charset="-122"/>
              </a:rPr>
              <a:t>月</a:t>
            </a:r>
            <a:r>
              <a:rPr lang="en-US" altLang="zh-CN" sz="2800" b="1" dirty="0">
                <a:latin typeface="宋体" panose="02010600030101010101" pitchFamily="2" charset="-122"/>
              </a:rPr>
              <a:t>4</a:t>
            </a:r>
            <a:r>
              <a:rPr lang="zh-CN" altLang="en-US" sz="2800" b="1" dirty="0">
                <a:latin typeface="宋体" panose="02010600030101010101" pitchFamily="2" charset="-122"/>
              </a:rPr>
              <a:t>日，苏联两次派兵镇压，史称</a:t>
            </a:r>
            <a:r>
              <a:rPr lang="zh-CN" altLang="en-US" sz="2800" b="1" dirty="0">
                <a:solidFill>
                  <a:srgbClr val="FF0000"/>
                </a:solidFill>
                <a:latin typeface="宋体" panose="02010600030101010101" pitchFamily="2" charset="-122"/>
              </a:rPr>
              <a:t>“匈牙利事件”</a:t>
            </a:r>
            <a:r>
              <a:rPr lang="zh-CN" altLang="en-US" sz="2800" b="1" dirty="0">
                <a:latin typeface="宋体" panose="02010600030101010101" pitchFamily="2" charset="-122"/>
              </a:rPr>
              <a:t>。</a:t>
            </a:r>
            <a:endParaRPr lang="zh-CN" altLang="en-US" sz="2800" b="1" dirty="0">
              <a:latin typeface="宋体" panose="02010600030101010101" pitchFamily="2" charset="-122"/>
            </a:endParaRPr>
          </a:p>
        </p:txBody>
      </p:sp>
      <p:pic>
        <p:nvPicPr>
          <p:cNvPr id="41987" name="Picture 2" descr="http://p1.so.qhimgs1.com/bdr/_240_/t015420103acc791c3d.jpg"/>
          <p:cNvPicPr>
            <a:picLocks noChangeAspect="1"/>
          </p:cNvPicPr>
          <p:nvPr/>
        </p:nvPicPr>
        <p:blipFill>
          <a:blip r:embed="rId1"/>
          <a:stretch>
            <a:fillRect/>
          </a:stretch>
        </p:blipFill>
        <p:spPr>
          <a:xfrm>
            <a:off x="1681163" y="347663"/>
            <a:ext cx="4645025" cy="2881312"/>
          </a:xfrm>
          <a:prstGeom prst="rect">
            <a:avLst/>
          </a:prstGeom>
          <a:noFill/>
          <a:ln w="9525">
            <a:noFill/>
          </a:ln>
        </p:spPr>
      </p:pic>
      <p:pic>
        <p:nvPicPr>
          <p:cNvPr id="41988" name="Picture 4" descr="http://p1.so.qhmsg.com/bdr/_240_/t0198b75119108f5866.jpg"/>
          <p:cNvPicPr>
            <a:picLocks noChangeAspect="1"/>
          </p:cNvPicPr>
          <p:nvPr/>
        </p:nvPicPr>
        <p:blipFill>
          <a:blip r:embed="rId2"/>
          <a:stretch>
            <a:fillRect/>
          </a:stretch>
        </p:blipFill>
        <p:spPr>
          <a:xfrm>
            <a:off x="6526213" y="347663"/>
            <a:ext cx="4103687" cy="2881312"/>
          </a:xfrm>
          <a:prstGeom prst="rect">
            <a:avLst/>
          </a:prstGeom>
          <a:noFill/>
          <a:ln w="9525">
            <a:noFill/>
          </a:ln>
        </p:spPr>
      </p:pic>
      <p:sp>
        <p:nvSpPr>
          <p:cNvPr id="41989" name="TextBox 7"/>
          <p:cNvSpPr txBox="1"/>
          <p:nvPr/>
        </p:nvSpPr>
        <p:spPr>
          <a:xfrm>
            <a:off x="6596063" y="3405188"/>
            <a:ext cx="3671887" cy="521970"/>
          </a:xfrm>
          <a:prstGeom prst="rect">
            <a:avLst/>
          </a:prstGeom>
          <a:solidFill>
            <a:srgbClr val="FFFF00"/>
          </a:solidFill>
          <a:ln w="9525">
            <a:noFill/>
          </a:ln>
        </p:spPr>
        <p:txBody>
          <a:bodyPr>
            <a:spAutoFit/>
          </a:bodyPr>
          <a:p>
            <a:r>
              <a:rPr lang="zh-CN" altLang="en-US" sz="2800" b="1" dirty="0">
                <a:latin typeface="Calibri" panose="020F0502020204030204" charset="0"/>
              </a:rPr>
              <a:t>东欧剧变：罗马尼亚</a:t>
            </a:r>
            <a:endParaRPr lang="zh-CN" altLang="en-US" sz="2800" b="1" dirty="0">
              <a:latin typeface="Calibri" panose="020F0502020204030204" charset="0"/>
            </a:endParaRPr>
          </a:p>
        </p:txBody>
      </p:sp>
      <p:sp>
        <p:nvSpPr>
          <p:cNvPr id="41990" name="TextBox 8"/>
          <p:cNvSpPr txBox="1"/>
          <p:nvPr/>
        </p:nvSpPr>
        <p:spPr>
          <a:xfrm>
            <a:off x="2132013" y="3405188"/>
            <a:ext cx="3590925" cy="521970"/>
          </a:xfrm>
          <a:prstGeom prst="rect">
            <a:avLst/>
          </a:prstGeom>
          <a:solidFill>
            <a:srgbClr val="FFFF00"/>
          </a:solidFill>
          <a:ln w="9525">
            <a:noFill/>
          </a:ln>
        </p:spPr>
        <p:txBody>
          <a:bodyPr>
            <a:spAutoFit/>
          </a:bodyPr>
          <a:p>
            <a:r>
              <a:rPr lang="zh-CN" altLang="en-US" sz="2800" b="1" dirty="0">
                <a:latin typeface="Calibri" panose="020F0502020204030204" charset="0"/>
              </a:rPr>
              <a:t>东欧剧变：波兰</a:t>
            </a:r>
            <a:endParaRPr lang="zh-CN" altLang="en-US" sz="2800" b="1" dirty="0">
              <a:latin typeface="Calibri" panose="020F0502020204030204" charset="0"/>
            </a:endParaRPr>
          </a:p>
        </p:txBody>
      </p:sp>
      <p:sp>
        <p:nvSpPr>
          <p:cNvPr id="2" name="笑脸 1">
            <a:hlinkClick r:id="rId3" action="ppaction://hlinksldjump"/>
          </p:cNvPr>
          <p:cNvSpPr/>
          <p:nvPr/>
        </p:nvSpPr>
        <p:spPr>
          <a:xfrm>
            <a:off x="10953750" y="5840730"/>
            <a:ext cx="962660" cy="864235"/>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Sld>
  <p:clrMapOvr>
    <a:masterClrMapping/>
  </p:clrMapOvr>
  <p:transition>
    <p:wipe dir="d"/>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1622" name="Rectangle 6"/>
          <p:cNvSpPr>
            <a:spLocks noChangeArrowheads="1"/>
          </p:cNvSpPr>
          <p:nvPr/>
        </p:nvSpPr>
        <p:spPr bwMode="auto">
          <a:xfrm>
            <a:off x="6787498" y="722672"/>
            <a:ext cx="5074182" cy="5262245"/>
          </a:xfrm>
          <a:prstGeom prst="rect">
            <a:avLst/>
          </a:prstGeom>
          <a:solidFill>
            <a:srgbClr val="FFFFCC"/>
          </a:solidFill>
          <a:ln w="9525" algn="ctr">
            <a:noFill/>
            <a:miter lim="800000"/>
          </a:ln>
          <a:effectLst>
            <a:outerShdw dist="35921" dir="2700000" algn="ctr" rotWithShape="0">
              <a:schemeClr val="bg2"/>
            </a:outerShdw>
          </a:effectLst>
        </p:spPr>
        <p:txBody>
          <a:bodyPr>
            <a:spAutoFit/>
          </a:bodyPr>
          <a:lstStyle/>
          <a:p>
            <a:pPr marL="0" marR="0" lvl="0" indent="0" algn="l" defTabSz="914400" rtl="0" eaLnBrk="1" fontAlgn="base" latinLnBrk="0" hangingPunct="1">
              <a:lnSpc>
                <a:spcPct val="100000"/>
              </a:lnSpc>
              <a:spcBef>
                <a:spcPct val="50000"/>
              </a:spcBef>
              <a:spcAft>
                <a:spcPct val="0"/>
              </a:spcAft>
              <a:buClrTx/>
              <a:buSzTx/>
              <a:buFontTx/>
              <a:buNone/>
              <a:defRPr/>
            </a:pPr>
            <a:r>
              <a:rPr kumimoji="0" lang="zh-CN" altLang="en-US" sz="2800" b="1"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　　</a:t>
            </a:r>
            <a:r>
              <a:rPr kumimoji="0" lang="en-US" altLang="zh-CN" sz="2800" b="1"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1991</a:t>
            </a:r>
            <a:r>
              <a:rPr kumimoji="0" lang="zh-CN" altLang="en-US" sz="2800" b="1"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年</a:t>
            </a:r>
            <a:r>
              <a:rPr kumimoji="0" lang="en-US" altLang="zh-CN" sz="2800" b="1"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8</a:t>
            </a:r>
            <a:r>
              <a:rPr kumimoji="0" lang="zh-CN" altLang="en-US" sz="2800" b="1"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月</a:t>
            </a:r>
            <a:r>
              <a:rPr kumimoji="0" lang="en-US" altLang="zh-CN" sz="2800" b="1"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19</a:t>
            </a:r>
            <a:r>
              <a:rPr kumimoji="0" lang="zh-CN" altLang="en-US" sz="2800" b="1"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日，苏联副总统亚纳耶夫和其他几名苏联高级官员组成了“国家紧急状态委员会”，并通过电视台和电台向全国宣布苏联进入“紧急状态”，企图夺取苏联最高权力，但在俄罗斯联邦总统叶利钦及其支持者和西方国家的反对下，政变不到三天即宣告失败，此次事变之后，叶利钦迅速掌握了俄罗斯境内所有政治经济和军事权力。</a:t>
            </a:r>
            <a:endParaRPr kumimoji="0" lang="zh-CN" altLang="en-US" sz="2800" b="1"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pic>
        <p:nvPicPr>
          <p:cNvPr id="32770" name="图片 32769" descr="在8"/>
          <p:cNvPicPr>
            <a:picLocks noChangeAspect="1"/>
          </p:cNvPicPr>
          <p:nvPr/>
        </p:nvPicPr>
        <p:blipFill>
          <a:blip r:embed="rId1"/>
          <a:stretch>
            <a:fillRect/>
          </a:stretch>
        </p:blipFill>
        <p:spPr>
          <a:xfrm>
            <a:off x="-124460" y="165735"/>
            <a:ext cx="6911975" cy="4422775"/>
          </a:xfrm>
          <a:prstGeom prst="rect">
            <a:avLst/>
          </a:prstGeom>
          <a:noFill/>
          <a:ln w="76200" cap="flat" cmpd="tri">
            <a:solidFill>
              <a:schemeClr val="folHlink"/>
            </a:solidFill>
            <a:prstDash val="solid"/>
            <a:miter/>
            <a:headEnd type="none" w="med" len="med"/>
            <a:tailEnd type="none" w="med" len="med"/>
          </a:ln>
        </p:spPr>
      </p:pic>
      <p:sp>
        <p:nvSpPr>
          <p:cNvPr id="32771" name="文本框 32770"/>
          <p:cNvSpPr txBox="1"/>
          <p:nvPr/>
        </p:nvSpPr>
        <p:spPr>
          <a:xfrm>
            <a:off x="38735" y="5255260"/>
            <a:ext cx="5842635" cy="953135"/>
          </a:xfrm>
          <a:prstGeom prst="rect">
            <a:avLst/>
          </a:prstGeom>
          <a:noFill/>
          <a:ln w="9525">
            <a:noFill/>
          </a:ln>
        </p:spPr>
        <p:txBody>
          <a:bodyPr wrap="square">
            <a:spAutoFit/>
          </a:bodyPr>
          <a:p>
            <a:pPr>
              <a:spcBef>
                <a:spcPct val="50000"/>
              </a:spcBef>
            </a:pPr>
            <a:r>
              <a:rPr lang="en-US" altLang="en-US" sz="2800" b="1" dirty="0">
                <a:latin typeface="隶书" panose="02010509060101010101" pitchFamily="49" charset="-122"/>
                <a:ea typeface="隶书" panose="02010509060101010101" pitchFamily="49" charset="-122"/>
              </a:rPr>
              <a:t>在“</a:t>
            </a:r>
            <a:r>
              <a:rPr lang="en-US" altLang="zh-CN" sz="2800" b="1" dirty="0">
                <a:latin typeface="隶书" panose="02010509060101010101" pitchFamily="49" charset="-122"/>
                <a:ea typeface="隶书" panose="02010509060101010101" pitchFamily="49" charset="-122"/>
              </a:rPr>
              <a:t>8</a:t>
            </a:r>
            <a:r>
              <a:rPr lang="en-US" altLang="zh-CN" sz="2800" b="1" dirty="0">
                <a:latin typeface="Arial" panose="020B0604020202020204" pitchFamily="34" charset="0"/>
                <a:ea typeface="隶书" panose="02010509060101010101" pitchFamily="49" charset="-122"/>
              </a:rPr>
              <a:t>·</a:t>
            </a:r>
            <a:r>
              <a:rPr lang="en-US" altLang="zh-CN" sz="2800" b="1" dirty="0">
                <a:latin typeface="隶书" panose="02010509060101010101" pitchFamily="49" charset="-122"/>
                <a:ea typeface="隶书" panose="02010509060101010101" pitchFamily="49" charset="-122"/>
              </a:rPr>
              <a:t>19</a:t>
            </a:r>
            <a:r>
              <a:rPr lang="en-US" altLang="en-US" sz="2800" b="1" dirty="0">
                <a:latin typeface="隶书" panose="02010509060101010101" pitchFamily="49" charset="-122"/>
                <a:ea typeface="隶书" panose="02010509060101010101" pitchFamily="49" charset="-122"/>
              </a:rPr>
              <a:t>事件”中俄国军队掉转炮口，支持叶利钦。</a:t>
            </a:r>
            <a:endParaRPr lang="en-US" altLang="en-US" sz="2800" b="1" dirty="0">
              <a:latin typeface="隶书" panose="02010509060101010101" pitchFamily="49" charset="-122"/>
              <a:ea typeface="隶书" panose="02010509060101010101" pitchFamily="49" charset="-122"/>
            </a:endParaRPr>
          </a:p>
        </p:txBody>
      </p:sp>
      <p:sp>
        <p:nvSpPr>
          <p:cNvPr id="4" name="笑脸 3">
            <a:hlinkClick r:id="rId2" action="ppaction://hlinksldjump"/>
          </p:cNvPr>
          <p:cNvSpPr/>
          <p:nvPr/>
        </p:nvSpPr>
        <p:spPr>
          <a:xfrm>
            <a:off x="10953750" y="5840730"/>
            <a:ext cx="962660" cy="864235"/>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2770"/>
                                        </p:tgtEl>
                                        <p:attrNameLst>
                                          <p:attrName>style.visibility</p:attrName>
                                        </p:attrNameLst>
                                      </p:cBhvr>
                                      <p:to>
                                        <p:strVal val="visible"/>
                                      </p:to>
                                    </p:set>
                                    <p:animEffect transition="in" filter="blinds(horizontal)">
                                      <p:cBhvr>
                                        <p:cTn id="7" dur="500"/>
                                        <p:tgtEl>
                                          <p:spTgt spid="32770"/>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2771"/>
                                        </p:tgtEl>
                                        <p:attrNameLst>
                                          <p:attrName>style.visibility</p:attrName>
                                        </p:attrNameLst>
                                      </p:cBhvr>
                                      <p:to>
                                        <p:strVal val="visible"/>
                                      </p:to>
                                    </p:set>
                                    <p:animEffect transition="in" filter="blinds(horizontal)">
                                      <p:cBhvr>
                                        <p:cTn id="12" dur="500"/>
                                        <p:tgtEl>
                                          <p:spTgt spid="327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1"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4034" name="TextBox 14"/>
          <p:cNvSpPr txBox="1"/>
          <p:nvPr/>
        </p:nvSpPr>
        <p:spPr>
          <a:xfrm>
            <a:off x="1531938" y="427038"/>
            <a:ext cx="2687637" cy="6554470"/>
          </a:xfrm>
          <a:prstGeom prst="rect">
            <a:avLst/>
          </a:prstGeom>
          <a:noFill/>
          <a:ln w="9525">
            <a:noFill/>
          </a:ln>
        </p:spPr>
        <p:txBody>
          <a:bodyPr>
            <a:spAutoFit/>
          </a:bodyPr>
          <a:p>
            <a:pPr>
              <a:lnSpc>
                <a:spcPct val="150000"/>
              </a:lnSpc>
            </a:pPr>
            <a:r>
              <a:rPr lang="en-US" altLang="zh-CN" sz="2800" b="1" dirty="0">
                <a:latin typeface="宋体" panose="02010600030101010101" pitchFamily="2" charset="-122"/>
              </a:rPr>
              <a:t>1.</a:t>
            </a:r>
            <a:r>
              <a:rPr lang="zh-CN" altLang="en-US" sz="2800" b="1" dirty="0">
                <a:latin typeface="宋体" panose="02010600030101010101" pitchFamily="2" charset="-122"/>
              </a:rPr>
              <a:t>原因：</a:t>
            </a:r>
            <a:endParaRPr lang="zh-CN" altLang="en-US" sz="2800" b="1" dirty="0">
              <a:latin typeface="宋体" panose="02010600030101010101" pitchFamily="2" charset="-122"/>
            </a:endParaRPr>
          </a:p>
          <a:p>
            <a:pPr>
              <a:lnSpc>
                <a:spcPct val="150000"/>
              </a:lnSpc>
            </a:pPr>
            <a:r>
              <a:rPr lang="zh-CN" altLang="en-US" sz="2800" b="1" dirty="0">
                <a:latin typeface="宋体" panose="02010600030101010101" pitchFamily="2" charset="-122"/>
              </a:rPr>
              <a:t>（</a:t>
            </a:r>
            <a:r>
              <a:rPr lang="en-US" altLang="zh-CN" sz="2800" b="1" dirty="0">
                <a:latin typeface="宋体" panose="02010600030101010101" pitchFamily="2" charset="-122"/>
              </a:rPr>
              <a:t>1</a:t>
            </a:r>
            <a:r>
              <a:rPr lang="zh-CN" altLang="en-US" sz="2800" b="1" dirty="0">
                <a:latin typeface="宋体" panose="02010600030101010101" pitchFamily="2" charset="-122"/>
              </a:rPr>
              <a:t>）根本原因：</a:t>
            </a:r>
            <a:endParaRPr lang="zh-CN" altLang="en-US" sz="2800" b="1" dirty="0">
              <a:latin typeface="宋体" panose="02010600030101010101" pitchFamily="2" charset="-122"/>
            </a:endParaRPr>
          </a:p>
          <a:p>
            <a:pPr>
              <a:lnSpc>
                <a:spcPct val="150000"/>
              </a:lnSpc>
            </a:pPr>
            <a:endParaRPr lang="zh-CN" altLang="en-US" sz="2800" b="1" dirty="0">
              <a:latin typeface="宋体" panose="02010600030101010101" pitchFamily="2" charset="-122"/>
            </a:endParaRPr>
          </a:p>
          <a:p>
            <a:pPr>
              <a:lnSpc>
                <a:spcPct val="150000"/>
              </a:lnSpc>
            </a:pPr>
            <a:r>
              <a:rPr lang="zh-CN" altLang="en-US" sz="2800" b="1" dirty="0">
                <a:latin typeface="宋体" panose="02010600030101010101" pitchFamily="2" charset="-122"/>
              </a:rPr>
              <a:t>（</a:t>
            </a:r>
            <a:r>
              <a:rPr lang="en-US" altLang="zh-CN" sz="2800" b="1" dirty="0">
                <a:latin typeface="宋体" panose="02010600030101010101" pitchFamily="2" charset="-122"/>
              </a:rPr>
              <a:t>2</a:t>
            </a:r>
            <a:r>
              <a:rPr lang="zh-CN" altLang="en-US" sz="2800" b="1" dirty="0">
                <a:latin typeface="宋体" panose="02010600030101010101" pitchFamily="2" charset="-122"/>
              </a:rPr>
              <a:t>）直接原因：</a:t>
            </a:r>
            <a:endParaRPr lang="zh-CN" altLang="en-US" sz="2800" b="1" dirty="0">
              <a:latin typeface="宋体" panose="02010600030101010101" pitchFamily="2" charset="-122"/>
            </a:endParaRPr>
          </a:p>
          <a:p>
            <a:pPr>
              <a:lnSpc>
                <a:spcPct val="150000"/>
              </a:lnSpc>
            </a:pPr>
            <a:r>
              <a:rPr lang="zh-CN" altLang="en-US" sz="2800" b="1" dirty="0">
                <a:latin typeface="宋体" panose="02010600030101010101" pitchFamily="2" charset="-122"/>
              </a:rPr>
              <a:t>（</a:t>
            </a:r>
            <a:r>
              <a:rPr lang="en-US" altLang="zh-CN" sz="2800" b="1" dirty="0">
                <a:latin typeface="宋体" panose="02010600030101010101" pitchFamily="2" charset="-122"/>
              </a:rPr>
              <a:t>3</a:t>
            </a:r>
            <a:r>
              <a:rPr lang="zh-CN" altLang="en-US" sz="2800" b="1" dirty="0">
                <a:latin typeface="宋体" panose="02010600030101010101" pitchFamily="2" charset="-122"/>
              </a:rPr>
              <a:t>）外部原因：</a:t>
            </a:r>
            <a:endParaRPr lang="zh-CN" altLang="en-US" sz="2800" b="1" dirty="0">
              <a:latin typeface="宋体" panose="02010600030101010101" pitchFamily="2" charset="-122"/>
            </a:endParaRPr>
          </a:p>
          <a:p>
            <a:pPr>
              <a:lnSpc>
                <a:spcPct val="150000"/>
              </a:lnSpc>
            </a:pPr>
            <a:r>
              <a:rPr lang="en-US" altLang="zh-CN" sz="2800" b="1" dirty="0">
                <a:latin typeface="宋体" panose="02010600030101010101" pitchFamily="2" charset="-122"/>
              </a:rPr>
              <a:t>2.</a:t>
            </a:r>
            <a:r>
              <a:rPr lang="zh-CN" altLang="en-US" sz="2800" b="1" dirty="0">
                <a:latin typeface="宋体" panose="02010600030101010101" pitchFamily="2" charset="-122"/>
              </a:rPr>
              <a:t>表现：</a:t>
            </a:r>
            <a:endParaRPr lang="zh-CN" altLang="en-US" sz="2800" b="1" dirty="0">
              <a:latin typeface="宋体" panose="02010600030101010101" pitchFamily="2" charset="-122"/>
            </a:endParaRPr>
          </a:p>
          <a:p>
            <a:pPr>
              <a:lnSpc>
                <a:spcPct val="150000"/>
              </a:lnSpc>
            </a:pPr>
            <a:endParaRPr lang="zh-CN" altLang="en-US" sz="2800" b="1" dirty="0">
              <a:latin typeface="宋体" panose="02010600030101010101" pitchFamily="2" charset="-122"/>
            </a:endParaRPr>
          </a:p>
          <a:p>
            <a:pPr>
              <a:lnSpc>
                <a:spcPct val="150000"/>
              </a:lnSpc>
            </a:pPr>
            <a:endParaRPr lang="en-US" altLang="zh-CN" sz="2800" b="1" dirty="0">
              <a:latin typeface="宋体" panose="02010600030101010101" pitchFamily="2" charset="-122"/>
            </a:endParaRPr>
          </a:p>
          <a:p>
            <a:pPr>
              <a:lnSpc>
                <a:spcPct val="150000"/>
              </a:lnSpc>
            </a:pPr>
            <a:r>
              <a:rPr lang="en-US" altLang="zh-CN" sz="2800" b="1" dirty="0">
                <a:latin typeface="宋体" panose="02010600030101010101" pitchFamily="2" charset="-122"/>
              </a:rPr>
              <a:t>3.</a:t>
            </a:r>
            <a:r>
              <a:rPr lang="zh-CN" altLang="en-US" sz="2800" b="1" dirty="0">
                <a:latin typeface="宋体" panose="02010600030101010101" pitchFamily="2" charset="-122"/>
              </a:rPr>
              <a:t>实质：</a:t>
            </a:r>
            <a:endParaRPr lang="zh-CN" altLang="en-US" sz="2800" b="1" dirty="0">
              <a:latin typeface="宋体" panose="02010600030101010101" pitchFamily="2" charset="-122"/>
            </a:endParaRPr>
          </a:p>
          <a:p>
            <a:pPr>
              <a:lnSpc>
                <a:spcPct val="150000"/>
              </a:lnSpc>
            </a:pPr>
            <a:r>
              <a:rPr lang="en-US" altLang="zh-CN" sz="2800" b="1" dirty="0">
                <a:latin typeface="宋体" panose="02010600030101010101" pitchFamily="2" charset="-122"/>
              </a:rPr>
              <a:t>4.</a:t>
            </a:r>
            <a:r>
              <a:rPr lang="zh-CN" altLang="en-US" sz="2800" b="1" dirty="0">
                <a:latin typeface="宋体" panose="02010600030101010101" pitchFamily="2" charset="-122"/>
              </a:rPr>
              <a:t>影响：</a:t>
            </a:r>
            <a:endParaRPr lang="zh-CN" altLang="en-US" sz="2800" b="1" dirty="0">
              <a:latin typeface="宋体" panose="02010600030101010101" pitchFamily="2" charset="-122"/>
            </a:endParaRPr>
          </a:p>
        </p:txBody>
      </p:sp>
      <p:sp>
        <p:nvSpPr>
          <p:cNvPr id="7" name="Text Box 2"/>
          <p:cNvSpPr txBox="1"/>
          <p:nvPr/>
        </p:nvSpPr>
        <p:spPr>
          <a:xfrm>
            <a:off x="4219575" y="1228725"/>
            <a:ext cx="6497638" cy="953135"/>
          </a:xfrm>
          <a:prstGeom prst="rect">
            <a:avLst/>
          </a:prstGeom>
          <a:solidFill>
            <a:srgbClr val="FFFF00"/>
          </a:solidFill>
          <a:ln w="9525">
            <a:noFill/>
          </a:ln>
        </p:spPr>
        <p:txBody>
          <a:bodyPr lIns="0" rIns="0">
            <a:spAutoFit/>
          </a:bodyPr>
          <a:p>
            <a:pPr eaLnBrk="0" hangingPunct="0">
              <a:spcBef>
                <a:spcPts val="600"/>
              </a:spcBef>
            </a:pPr>
            <a:r>
              <a:rPr lang="zh-CN" altLang="en-US" sz="2800" b="1" dirty="0">
                <a:solidFill>
                  <a:srgbClr val="FF0000"/>
                </a:solidFill>
                <a:latin typeface="宋体" panose="02010600030101010101" pitchFamily="2" charset="-122"/>
              </a:rPr>
              <a:t>高度集中的政治经济体制（斯大林模式）的弊端</a:t>
            </a:r>
            <a:endParaRPr lang="zh-CN" altLang="en-US" sz="2800" b="1" dirty="0">
              <a:solidFill>
                <a:srgbClr val="FF0000"/>
              </a:solidFill>
              <a:latin typeface="宋体" panose="02010600030101010101" pitchFamily="2" charset="-122"/>
            </a:endParaRPr>
          </a:p>
        </p:txBody>
      </p:sp>
      <p:sp>
        <p:nvSpPr>
          <p:cNvPr id="10" name="Text Box 5"/>
          <p:cNvSpPr txBox="1"/>
          <p:nvPr/>
        </p:nvSpPr>
        <p:spPr>
          <a:xfrm>
            <a:off x="4330700" y="3168650"/>
            <a:ext cx="3370263" cy="521970"/>
          </a:xfrm>
          <a:prstGeom prst="rect">
            <a:avLst/>
          </a:prstGeom>
          <a:solidFill>
            <a:srgbClr val="FFFF00"/>
          </a:solidFill>
          <a:ln w="9525">
            <a:noFill/>
          </a:ln>
        </p:spPr>
        <p:txBody>
          <a:bodyPr lIns="0" rIns="0">
            <a:spAutoFit/>
          </a:bodyPr>
          <a:p>
            <a:pPr eaLnBrk="0" hangingPunct="0">
              <a:spcBef>
                <a:spcPct val="50000"/>
              </a:spcBef>
            </a:pPr>
            <a:r>
              <a:rPr lang="zh-CN" altLang="en-US" sz="2800" b="1" dirty="0">
                <a:solidFill>
                  <a:srgbClr val="FF0000"/>
                </a:solidFill>
                <a:latin typeface="宋体" panose="02010600030101010101" pitchFamily="2" charset="-122"/>
              </a:rPr>
              <a:t>西方国家的和平演变</a:t>
            </a:r>
            <a:endParaRPr lang="zh-CN" altLang="en-US" sz="2800" b="1" dirty="0">
              <a:solidFill>
                <a:srgbClr val="FF0000"/>
              </a:solidFill>
              <a:latin typeface="宋体" panose="02010600030101010101" pitchFamily="2" charset="-122"/>
            </a:endParaRPr>
          </a:p>
        </p:txBody>
      </p:sp>
      <p:sp>
        <p:nvSpPr>
          <p:cNvPr id="16" name="Text Box 6"/>
          <p:cNvSpPr txBox="1"/>
          <p:nvPr/>
        </p:nvSpPr>
        <p:spPr>
          <a:xfrm>
            <a:off x="3103880" y="5726430"/>
            <a:ext cx="4149090" cy="521970"/>
          </a:xfrm>
          <a:prstGeom prst="rect">
            <a:avLst/>
          </a:prstGeom>
          <a:solidFill>
            <a:srgbClr val="FFFF00"/>
          </a:solidFill>
          <a:ln w="9525" cap="flat" cmpd="sng">
            <a:solidFill>
              <a:schemeClr val="tx1"/>
            </a:solidFill>
            <a:prstDash val="solid"/>
            <a:miter/>
            <a:headEnd type="none" w="med" len="med"/>
            <a:tailEnd type="none" w="med" len="med"/>
          </a:ln>
        </p:spPr>
        <p:txBody>
          <a:bodyPr wrap="square">
            <a:spAutoFit/>
          </a:bodyPr>
          <a:p>
            <a:pPr eaLnBrk="0" hangingPunct="0"/>
            <a:r>
              <a:rPr lang="zh-CN" altLang="en-US" sz="2800" b="1" dirty="0">
                <a:solidFill>
                  <a:srgbClr val="FF0000"/>
                </a:solidFill>
                <a:latin typeface="宋体" panose="02010600030101010101" pitchFamily="2" charset="-122"/>
              </a:rPr>
              <a:t>社会制度发生根本变化</a:t>
            </a:r>
            <a:endParaRPr lang="zh-CN" altLang="en-US" sz="2800" b="1" dirty="0">
              <a:solidFill>
                <a:srgbClr val="FF0000"/>
              </a:solidFill>
              <a:latin typeface="宋体" panose="02010600030101010101" pitchFamily="2" charset="-122"/>
            </a:endParaRPr>
          </a:p>
        </p:txBody>
      </p:sp>
      <p:sp>
        <p:nvSpPr>
          <p:cNvPr id="44038" name="文本框 1"/>
          <p:cNvSpPr txBox="1"/>
          <p:nvPr/>
        </p:nvSpPr>
        <p:spPr>
          <a:xfrm>
            <a:off x="4219575" y="58738"/>
            <a:ext cx="3041015" cy="583565"/>
          </a:xfrm>
          <a:prstGeom prst="rect">
            <a:avLst/>
          </a:prstGeom>
          <a:solidFill>
            <a:srgbClr val="9EFAEE"/>
          </a:solidFill>
          <a:ln w="9525">
            <a:noFill/>
          </a:ln>
        </p:spPr>
        <p:txBody>
          <a:bodyPr wrap="none">
            <a:spAutoFit/>
          </a:bodyPr>
          <a:p>
            <a:r>
              <a:rPr lang="zh-CN" altLang="en-US" sz="3200" b="1" dirty="0">
                <a:solidFill>
                  <a:srgbClr val="0E1FFE"/>
                </a:solidFill>
                <a:latin typeface="Arial" panose="020B0604020202020204" pitchFamily="34" charset="0"/>
              </a:rPr>
              <a:t>（二）苏联解体</a:t>
            </a:r>
            <a:endParaRPr lang="en-US" altLang="zh-CN" sz="3200" b="1" dirty="0">
              <a:solidFill>
                <a:srgbClr val="0E1FFE"/>
              </a:solidFill>
              <a:latin typeface="Arial" panose="020B0604020202020204" pitchFamily="34" charset="0"/>
            </a:endParaRPr>
          </a:p>
        </p:txBody>
      </p:sp>
      <p:sp>
        <p:nvSpPr>
          <p:cNvPr id="2" name="Text Box 2"/>
          <p:cNvSpPr txBox="1"/>
          <p:nvPr/>
        </p:nvSpPr>
        <p:spPr>
          <a:xfrm>
            <a:off x="4405313" y="2527300"/>
            <a:ext cx="3381375" cy="521970"/>
          </a:xfrm>
          <a:prstGeom prst="rect">
            <a:avLst/>
          </a:prstGeom>
          <a:solidFill>
            <a:srgbClr val="FFFF00"/>
          </a:solidFill>
          <a:ln w="9525">
            <a:noFill/>
          </a:ln>
        </p:spPr>
        <p:txBody>
          <a:bodyPr lIns="0" rIns="0">
            <a:spAutoFit/>
          </a:bodyPr>
          <a:p>
            <a:pPr eaLnBrk="0" hangingPunct="0">
              <a:spcBef>
                <a:spcPts val="600"/>
              </a:spcBef>
            </a:pPr>
            <a:r>
              <a:rPr lang="zh-CN" altLang="en-US" sz="2800" b="1" dirty="0">
                <a:solidFill>
                  <a:srgbClr val="FF0000"/>
                </a:solidFill>
                <a:latin typeface="宋体" panose="02010600030101010101" pitchFamily="2" charset="-122"/>
              </a:rPr>
              <a:t>戈尔巴乔夫改革</a:t>
            </a:r>
            <a:endParaRPr lang="zh-CN" altLang="en-US" sz="2800" b="1" dirty="0">
              <a:solidFill>
                <a:srgbClr val="FF0000"/>
              </a:solidFill>
              <a:latin typeface="宋体" panose="02010600030101010101" pitchFamily="2" charset="-122"/>
            </a:endParaRPr>
          </a:p>
        </p:txBody>
      </p:sp>
      <p:sp>
        <p:nvSpPr>
          <p:cNvPr id="3" name="文本框 2"/>
          <p:cNvSpPr txBox="1"/>
          <p:nvPr/>
        </p:nvSpPr>
        <p:spPr>
          <a:xfrm>
            <a:off x="2876550" y="3800475"/>
            <a:ext cx="7743825" cy="1814830"/>
          </a:xfrm>
          <a:prstGeom prst="rect">
            <a:avLst/>
          </a:prstGeom>
          <a:noFill/>
          <a:ln w="9525">
            <a:noFill/>
          </a:ln>
        </p:spPr>
        <p:txBody>
          <a:bodyPr>
            <a:spAutoFit/>
          </a:bodyPr>
          <a:p>
            <a:r>
              <a:rPr lang="zh-CN" altLang="zh-CN" sz="2800" b="1" dirty="0">
                <a:solidFill>
                  <a:srgbClr val="FF0000"/>
                </a:solidFill>
                <a:latin typeface="Calibri" panose="020F0502020204030204" charset="0"/>
              </a:rPr>
              <a:t>①</a:t>
            </a:r>
            <a:r>
              <a:rPr lang="zh-CN" altLang="zh-CN" sz="2800" b="1" dirty="0">
                <a:solidFill>
                  <a:srgbClr val="FF0000"/>
                </a:solidFill>
                <a:latin typeface="Arial" panose="020B0604020202020204" pitchFamily="34" charset="0"/>
              </a:rPr>
              <a:t>1991年8月19日发动政变， 试图挽救苏联失败。</a:t>
            </a:r>
            <a:r>
              <a:rPr lang="zh-CN" altLang="zh-CN" sz="2800" b="1" dirty="0">
                <a:solidFill>
                  <a:srgbClr val="0E1FFE"/>
                </a:solidFill>
                <a:latin typeface="Arial" panose="020B0604020202020204" pitchFamily="34" charset="0"/>
              </a:rPr>
              <a:t>戈尔巴乔夫</a:t>
            </a:r>
            <a:r>
              <a:rPr lang="zh-CN" altLang="zh-CN" sz="2800" b="1" dirty="0">
                <a:solidFill>
                  <a:srgbClr val="FF0000"/>
                </a:solidFill>
                <a:latin typeface="Arial" panose="020B0604020202020204" pitchFamily="34" charset="0"/>
              </a:rPr>
              <a:t>辞职，俄罗斯领导人</a:t>
            </a:r>
            <a:r>
              <a:rPr lang="zh-CN" altLang="zh-CN" sz="2800" b="1" dirty="0">
                <a:solidFill>
                  <a:srgbClr val="0E1FFE"/>
                </a:solidFill>
                <a:latin typeface="Arial" panose="020B0604020202020204" pitchFamily="34" charset="0"/>
              </a:rPr>
              <a:t>叶利钦</a:t>
            </a:r>
            <a:r>
              <a:rPr lang="zh-CN" altLang="zh-CN" sz="2800" b="1" dirty="0">
                <a:solidFill>
                  <a:srgbClr val="FF0000"/>
                </a:solidFill>
                <a:latin typeface="Arial" panose="020B0604020202020204" pitchFamily="34" charset="0"/>
              </a:rPr>
              <a:t>控制了全局，苏联的分裂进一步加快。</a:t>
            </a:r>
            <a:r>
              <a:rPr lang="zh-CN" altLang="zh-CN" sz="2800" b="1" dirty="0">
                <a:solidFill>
                  <a:srgbClr val="0E1FFE"/>
                </a:solidFill>
                <a:latin typeface="Arial" panose="020B0604020202020204" pitchFamily="34" charset="0"/>
              </a:rPr>
              <a:t>（八一九事件）</a:t>
            </a:r>
            <a:endParaRPr lang="zh-CN" altLang="zh-CN" sz="2800" b="1" dirty="0">
              <a:solidFill>
                <a:srgbClr val="FF0000"/>
              </a:solidFill>
              <a:latin typeface="Arial" panose="020B0604020202020204" pitchFamily="34" charset="0"/>
            </a:endParaRPr>
          </a:p>
          <a:p>
            <a:r>
              <a:rPr lang="zh-CN" altLang="zh-CN" sz="2800" b="1" dirty="0">
                <a:solidFill>
                  <a:srgbClr val="FF0000"/>
                </a:solidFill>
                <a:latin typeface="Calibri" panose="020F0502020204030204" charset="0"/>
              </a:rPr>
              <a:t>②</a:t>
            </a:r>
            <a:r>
              <a:rPr lang="zh-CN" altLang="zh-CN" sz="2800" b="1" dirty="0">
                <a:solidFill>
                  <a:srgbClr val="0E1FFE"/>
                </a:solidFill>
                <a:latin typeface="Arial" panose="020B0604020202020204" pitchFamily="34" charset="0"/>
              </a:rPr>
              <a:t>1991年</a:t>
            </a:r>
            <a:r>
              <a:rPr lang="zh-CN" altLang="zh-CN" sz="2800" b="1" dirty="0">
                <a:solidFill>
                  <a:srgbClr val="FF0000"/>
                </a:solidFill>
                <a:latin typeface="Arial" panose="020B0604020202020204" pitchFamily="34" charset="0"/>
              </a:rPr>
              <a:t>底，苏联解体。</a:t>
            </a:r>
            <a:endParaRPr lang="zh-CN" altLang="en-US" sz="2800" b="1" dirty="0">
              <a:solidFill>
                <a:srgbClr val="FF0000"/>
              </a:solidFill>
              <a:latin typeface="Arial" panose="020B0604020202020204" pitchFamily="34" charset="0"/>
            </a:endParaRPr>
          </a:p>
        </p:txBody>
      </p:sp>
      <p:sp>
        <p:nvSpPr>
          <p:cNvPr id="4" name="笑脸 3">
            <a:hlinkClick r:id="rId1" action="ppaction://hlinksldjump"/>
          </p:cNvPr>
          <p:cNvSpPr/>
          <p:nvPr/>
        </p:nvSpPr>
        <p:spPr>
          <a:xfrm>
            <a:off x="10953750" y="5840730"/>
            <a:ext cx="962660" cy="864235"/>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 name="笑脸 4">
            <a:hlinkClick r:id="rId2" action="ppaction://hlinksldjump"/>
          </p:cNvPr>
          <p:cNvSpPr/>
          <p:nvPr/>
        </p:nvSpPr>
        <p:spPr>
          <a:xfrm>
            <a:off x="10953750" y="1273175"/>
            <a:ext cx="452755" cy="521335"/>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6" name="笑脸 5">
            <a:hlinkClick r:id="rId3" action="ppaction://hlinksldjump"/>
          </p:cNvPr>
          <p:cNvSpPr/>
          <p:nvPr/>
        </p:nvSpPr>
        <p:spPr>
          <a:xfrm>
            <a:off x="10098405" y="5726430"/>
            <a:ext cx="452755" cy="521335"/>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8" name="Text Box 6"/>
          <p:cNvSpPr txBox="1"/>
          <p:nvPr/>
        </p:nvSpPr>
        <p:spPr>
          <a:xfrm>
            <a:off x="3300095" y="6344920"/>
            <a:ext cx="4149090" cy="521970"/>
          </a:xfrm>
          <a:prstGeom prst="rect">
            <a:avLst/>
          </a:prstGeom>
          <a:solidFill>
            <a:srgbClr val="FFFF00"/>
          </a:solidFill>
          <a:ln w="9525" cap="flat" cmpd="sng">
            <a:solidFill>
              <a:schemeClr val="tx1"/>
            </a:solidFill>
            <a:prstDash val="solid"/>
            <a:miter/>
            <a:headEnd type="none" w="med" len="med"/>
            <a:tailEnd type="none" w="med" len="med"/>
          </a:ln>
        </p:spPr>
        <p:txBody>
          <a:bodyPr wrap="square">
            <a:spAutoFit/>
          </a:bodyPr>
          <a:p>
            <a:pPr eaLnBrk="0" hangingPunct="0"/>
            <a:r>
              <a:rPr lang="zh-CN" altLang="en-US" sz="2800" b="1" dirty="0">
                <a:solidFill>
                  <a:srgbClr val="FF0000"/>
                </a:solidFill>
                <a:latin typeface="宋体" panose="02010600030101010101" pitchFamily="2" charset="-122"/>
              </a:rPr>
              <a:t>冷战和两极化结束。</a:t>
            </a:r>
            <a:endParaRPr lang="zh-CN" altLang="en-US" sz="2800" b="1" dirty="0">
              <a:solidFill>
                <a:srgbClr val="FF0000"/>
              </a:solidFill>
              <a:latin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ppt_x</p:attrName>
                                        </p:attrNameLst>
                                      </p:cBhvr>
                                      <p:tavLst>
                                        <p:tav tm="0">
                                          <p:val>
                                            <p:strVal val="#ppt_x"/>
                                          </p:val>
                                        </p:tav>
                                        <p:tav tm="100000">
                                          <p:val>
                                            <p:strVal val="#ppt_x"/>
                                          </p:val>
                                        </p:tav>
                                      </p:tavLst>
                                    </p:anim>
                                    <p:anim calcmode="lin" valueType="num">
                                      <p:cBhvr>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500" fill="hold"/>
                                        <p:tgtEl>
                                          <p:spTgt spid="2"/>
                                        </p:tgtEl>
                                        <p:attrNameLst>
                                          <p:attrName>ppt_x</p:attrName>
                                        </p:attrNameLst>
                                      </p:cBhvr>
                                      <p:tavLst>
                                        <p:tav tm="0">
                                          <p:val>
                                            <p:strVal val="#ppt_x"/>
                                          </p:val>
                                        </p:tav>
                                        <p:tav tm="100000">
                                          <p:val>
                                            <p:strVal val="#ppt_x"/>
                                          </p:val>
                                        </p:tav>
                                      </p:tavLst>
                                    </p:anim>
                                    <p:anim calcmode="lin" valueType="num">
                                      <p:cBhvr>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500" fill="hold"/>
                                        <p:tgtEl>
                                          <p:spTgt spid="10"/>
                                        </p:tgtEl>
                                        <p:attrNameLst>
                                          <p:attrName>ppt_x</p:attrName>
                                        </p:attrNameLst>
                                      </p:cBhvr>
                                      <p:tavLst>
                                        <p:tav tm="0">
                                          <p:val>
                                            <p:strVal val="#ppt_x"/>
                                          </p:val>
                                        </p:tav>
                                        <p:tav tm="100000">
                                          <p:val>
                                            <p:strVal val="#ppt_x"/>
                                          </p:val>
                                        </p:tav>
                                      </p:tavLst>
                                    </p:anim>
                                    <p:anim calcmode="lin" valueType="num">
                                      <p:cBhvr>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charRg st="0" end="68"/>
                                            </p:txEl>
                                          </p:spTgt>
                                        </p:tgtEl>
                                        <p:attrNameLst>
                                          <p:attrName>style.visibility</p:attrName>
                                        </p:attrNameLst>
                                      </p:cBhvr>
                                      <p:to>
                                        <p:strVal val="visible"/>
                                      </p:to>
                                    </p:set>
                                    <p:anim calcmode="lin" valueType="num">
                                      <p:cBhvr additive="base">
                                        <p:cTn id="25" dur="500" fill="hold"/>
                                        <p:tgtEl>
                                          <p:spTgt spid="3">
                                            <p:txEl>
                                              <p:charRg st="0" end="68"/>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charRg st="0" end="68"/>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charRg st="68" end="82"/>
                                            </p:txEl>
                                          </p:spTgt>
                                        </p:tgtEl>
                                        <p:attrNameLst>
                                          <p:attrName>style.visibility</p:attrName>
                                        </p:attrNameLst>
                                      </p:cBhvr>
                                      <p:to>
                                        <p:strVal val="visible"/>
                                      </p:to>
                                    </p:set>
                                    <p:anim calcmode="lin" valueType="num">
                                      <p:cBhvr additive="base">
                                        <p:cTn id="31" dur="500" fill="hold"/>
                                        <p:tgtEl>
                                          <p:spTgt spid="3">
                                            <p:txEl>
                                              <p:charRg st="68" end="82"/>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charRg st="68" end="82"/>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p:cTn id="37" dur="500" fill="hold"/>
                                        <p:tgtEl>
                                          <p:spTgt spid="16"/>
                                        </p:tgtEl>
                                        <p:attrNameLst>
                                          <p:attrName>ppt_x</p:attrName>
                                        </p:attrNameLst>
                                      </p:cBhvr>
                                      <p:tavLst>
                                        <p:tav tm="0">
                                          <p:val>
                                            <p:strVal val="#ppt_x"/>
                                          </p:val>
                                        </p:tav>
                                        <p:tav tm="100000">
                                          <p:val>
                                            <p:strVal val="#ppt_x"/>
                                          </p:val>
                                        </p:tav>
                                      </p:tavLst>
                                    </p:anim>
                                    <p:anim calcmode="lin" valueType="num">
                                      <p:cBhvr>
                                        <p:cTn id="3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p:cTn id="43" dur="500" fill="hold"/>
                                        <p:tgtEl>
                                          <p:spTgt spid="8"/>
                                        </p:tgtEl>
                                        <p:attrNameLst>
                                          <p:attrName>ppt_x</p:attrName>
                                        </p:attrNameLst>
                                      </p:cBhvr>
                                      <p:tavLst>
                                        <p:tav tm="0">
                                          <p:val>
                                            <p:strVal val="#ppt_x"/>
                                          </p:val>
                                        </p:tav>
                                        <p:tav tm="100000">
                                          <p:val>
                                            <p:strVal val="#ppt_x"/>
                                          </p:val>
                                        </p:tav>
                                      </p:tavLst>
                                    </p:anim>
                                    <p:anim calcmode="lin" valueType="num">
                                      <p:cBhvr>
                                        <p:cTn id="4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ldLvl="0" animBg="1"/>
      <p:bldP spid="10" grpId="0" bldLvl="0" animBg="1"/>
      <p:bldP spid="16" grpId="0" bldLvl="0" animBg="1"/>
      <p:bldP spid="2" grpId="0" bldLvl="0" animBg="1"/>
      <p:bldP spid="8" grpId="0" bldLvl="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9457" name="文本框 93185"/>
          <p:cNvSpPr txBox="1"/>
          <p:nvPr/>
        </p:nvSpPr>
        <p:spPr>
          <a:xfrm>
            <a:off x="1921462" y="5083901"/>
            <a:ext cx="8398263" cy="1383665"/>
          </a:xfrm>
          <a:prstGeom prst="rect">
            <a:avLst/>
          </a:prstGeom>
          <a:noFill/>
          <a:ln w="9525">
            <a:noFill/>
          </a:ln>
        </p:spPr>
        <p:txBody>
          <a:bodyPr anchor="t">
            <a:spAutoFit/>
          </a:bodyPr>
          <a:p>
            <a:pPr>
              <a:spcBef>
                <a:spcPct val="0"/>
              </a:spcBef>
              <a:buClrTx/>
            </a:pPr>
            <a:r>
              <a:rPr lang="zh-CN" altLang="en-US" sz="2800" b="1" dirty="0">
                <a:latin typeface="宋体" panose="02010600030101010101" pitchFamily="2" charset="-122"/>
                <a:ea typeface="宋体" panose="02010600030101010101" pitchFamily="2" charset="-122"/>
              </a:rPr>
              <a:t>　　</a:t>
            </a:r>
            <a:r>
              <a:rPr lang="en-US" altLang="zh-CN" sz="2800" b="1">
                <a:latin typeface="华文新魏" panose="02010800040101010101" pitchFamily="2" charset="-122"/>
                <a:ea typeface="华文新魏" panose="02010800040101010101" pitchFamily="2" charset="-122"/>
              </a:rPr>
              <a:t>1991</a:t>
            </a:r>
            <a:r>
              <a:rPr lang="zh-CN" altLang="en-US" sz="2800" b="1" dirty="0">
                <a:latin typeface="华文新魏" panose="02010800040101010101" pitchFamily="2" charset="-122"/>
                <a:ea typeface="华文新魏" panose="02010800040101010101" pitchFamily="2" charset="-122"/>
              </a:rPr>
              <a:t>年</a:t>
            </a:r>
            <a:r>
              <a:rPr lang="en-US" altLang="zh-CN" sz="2800" b="1">
                <a:latin typeface="华文新魏" panose="02010800040101010101" pitchFamily="2" charset="-122"/>
                <a:ea typeface="华文新魏" panose="02010800040101010101" pitchFamily="2" charset="-122"/>
              </a:rPr>
              <a:t>12</a:t>
            </a:r>
            <a:r>
              <a:rPr lang="zh-CN" altLang="en-US" sz="2800" b="1" dirty="0">
                <a:latin typeface="华文新魏" panose="02010800040101010101" pitchFamily="2" charset="-122"/>
                <a:ea typeface="华文新魏" panose="02010800040101010101" pitchFamily="2" charset="-122"/>
              </a:rPr>
              <a:t>月</a:t>
            </a:r>
            <a:r>
              <a:rPr lang="en-US" altLang="zh-CN" sz="2800" b="1">
                <a:latin typeface="华文新魏" panose="02010800040101010101" pitchFamily="2" charset="-122"/>
                <a:ea typeface="华文新魏" panose="02010800040101010101" pitchFamily="2" charset="-122"/>
              </a:rPr>
              <a:t>25</a:t>
            </a:r>
            <a:r>
              <a:rPr lang="zh-CN" altLang="en-US" sz="2800" b="1" dirty="0">
                <a:latin typeface="华文新魏" panose="02010800040101010101" pitchFamily="2" charset="-122"/>
                <a:ea typeface="华文新魏" panose="02010800040101010101" pitchFamily="2" charset="-122"/>
              </a:rPr>
              <a:t>日苏联国旗从克里姆林宫悄然降下，俄罗斯国旗缓缓升起，标志着一个旧时代的结束和新时代的开始，也标志着两极格局的最终瓦解。</a:t>
            </a:r>
            <a:endParaRPr lang="zh-CN" altLang="en-US" sz="2800" b="1" dirty="0">
              <a:latin typeface="华文新魏" panose="02010800040101010101" pitchFamily="2" charset="-122"/>
              <a:ea typeface="华文新魏" panose="02010800040101010101" pitchFamily="2" charset="-122"/>
            </a:endParaRPr>
          </a:p>
        </p:txBody>
      </p:sp>
      <p:pic>
        <p:nvPicPr>
          <p:cNvPr id="19458" name="图片 93186" descr="1991年12月25日苏联国旗从克里姆林宫悄然降下，俄罗斯国旗缓缓升起，标志着一个旧时代的结束和新时代的开始"/>
          <p:cNvPicPr>
            <a:picLocks noChangeAspect="1"/>
          </p:cNvPicPr>
          <p:nvPr/>
        </p:nvPicPr>
        <p:blipFill>
          <a:blip r:embed="rId1"/>
          <a:stretch>
            <a:fillRect/>
          </a:stretch>
        </p:blipFill>
        <p:spPr>
          <a:xfrm>
            <a:off x="3087667" y="-9321"/>
            <a:ext cx="6016666" cy="5093222"/>
          </a:xfrm>
          <a:prstGeom prst="rect">
            <a:avLst/>
          </a:prstGeom>
          <a:noFill/>
          <a:ln w="9525">
            <a:noFill/>
          </a:ln>
        </p:spPr>
      </p:pic>
      <p:pic>
        <p:nvPicPr>
          <p:cNvPr id="93188" name="图片 93187" descr="russa"/>
          <p:cNvPicPr>
            <a:picLocks noChangeAspect="1"/>
          </p:cNvPicPr>
          <p:nvPr/>
        </p:nvPicPr>
        <p:blipFill>
          <a:blip r:embed="rId2"/>
          <a:stretch>
            <a:fillRect/>
          </a:stretch>
        </p:blipFill>
        <p:spPr>
          <a:xfrm>
            <a:off x="6340348" y="550774"/>
            <a:ext cx="2310197" cy="1532727"/>
          </a:xfrm>
          <a:prstGeom prst="rect">
            <a:avLst/>
          </a:prstGeom>
          <a:noFill/>
          <a:ln w="9525">
            <a:noFill/>
          </a:ln>
        </p:spPr>
      </p:pic>
      <p:pic>
        <p:nvPicPr>
          <p:cNvPr id="93189" name="图片 93188" descr="苏联国旗"/>
          <p:cNvPicPr>
            <a:picLocks noChangeAspect="1"/>
          </p:cNvPicPr>
          <p:nvPr/>
        </p:nvPicPr>
        <p:blipFill>
          <a:blip r:embed="rId3"/>
          <a:stretch>
            <a:fillRect/>
          </a:stretch>
        </p:blipFill>
        <p:spPr>
          <a:xfrm>
            <a:off x="2165810" y="1966087"/>
            <a:ext cx="3354228" cy="1678701"/>
          </a:xfrm>
          <a:prstGeom prst="rect">
            <a:avLst/>
          </a:prstGeom>
          <a:noFill/>
          <a:ln w="9525">
            <a:noFill/>
          </a:ln>
        </p:spPr>
      </p:pic>
      <p:sp>
        <p:nvSpPr>
          <p:cNvPr id="19461" name="矩形 93189"/>
          <p:cNvSpPr/>
          <p:nvPr/>
        </p:nvSpPr>
        <p:spPr>
          <a:xfrm>
            <a:off x="3144787" y="1785"/>
            <a:ext cx="5542251" cy="583565"/>
          </a:xfrm>
          <a:prstGeom prst="rect">
            <a:avLst/>
          </a:prstGeom>
          <a:solidFill>
            <a:schemeClr val="bg1"/>
          </a:solidFill>
          <a:ln w="9525">
            <a:noFill/>
          </a:ln>
        </p:spPr>
        <p:txBody>
          <a:bodyPr anchor="t">
            <a:spAutoFit/>
          </a:bodyPr>
          <a:p>
            <a:pPr>
              <a:spcBef>
                <a:spcPct val="0"/>
              </a:spcBef>
            </a:pPr>
            <a:r>
              <a:rPr lang="zh-CN" altLang="en-US" sz="3200" b="1" dirty="0">
                <a:solidFill>
                  <a:schemeClr val="tx2"/>
                </a:solidFill>
                <a:latin typeface="Arial" panose="020B0604020202020204" pitchFamily="34" charset="0"/>
                <a:ea typeface="宋体" panose="02010600030101010101" pitchFamily="2" charset="-122"/>
              </a:rPr>
              <a:t>      无可奈何花落去</a:t>
            </a:r>
            <a:endParaRPr lang="zh-CN" altLang="en-US" sz="3200" b="1" dirty="0">
              <a:solidFill>
                <a:schemeClr val="tx2"/>
              </a:solidFill>
              <a:latin typeface="Arial" panose="020B0604020202020204" pitchFamily="34" charset="0"/>
              <a:ea typeface="宋体" panose="02010600030101010101" pitchFamily="2" charset="-122"/>
            </a:endParaRPr>
          </a:p>
        </p:txBody>
      </p:sp>
      <p:sp>
        <p:nvSpPr>
          <p:cNvPr id="20481" name="矩形 95233"/>
          <p:cNvSpPr/>
          <p:nvPr/>
        </p:nvSpPr>
        <p:spPr>
          <a:xfrm>
            <a:off x="1805635" y="2264382"/>
            <a:ext cx="8564864" cy="2306955"/>
          </a:xfrm>
          <a:prstGeom prst="rect">
            <a:avLst/>
          </a:prstGeom>
          <a:solidFill>
            <a:srgbClr val="FFFF00"/>
          </a:solidFill>
          <a:ln w="9525">
            <a:noFill/>
          </a:ln>
        </p:spPr>
        <p:txBody>
          <a:bodyPr anchor="t">
            <a:spAutoFit/>
          </a:bodyPr>
          <a:p>
            <a:pPr>
              <a:spcBef>
                <a:spcPct val="50000"/>
              </a:spcBef>
              <a:buClrTx/>
            </a:pPr>
            <a:r>
              <a:rPr lang="zh-CN" altLang="en-US" sz="3600" b="1" dirty="0">
                <a:solidFill>
                  <a:srgbClr val="FF0000"/>
                </a:solidFill>
                <a:latin typeface="华文新魏" panose="02010800040101010101" pitchFamily="2" charset="-122"/>
                <a:ea typeface="华文新魏" panose="02010800040101010101" pitchFamily="2" charset="-122"/>
              </a:rPr>
              <a:t>苏联解体有两层含义：</a:t>
            </a:r>
            <a:endParaRPr lang="zh-CN" altLang="en-US" sz="3600" b="1" dirty="0">
              <a:solidFill>
                <a:srgbClr val="FF0000"/>
              </a:solidFill>
              <a:latin typeface="华文新魏" panose="02010800040101010101" pitchFamily="2" charset="-122"/>
              <a:ea typeface="华文新魏" panose="02010800040101010101" pitchFamily="2" charset="-122"/>
            </a:endParaRPr>
          </a:p>
          <a:p>
            <a:pPr>
              <a:spcBef>
                <a:spcPct val="50000"/>
              </a:spcBef>
              <a:buClrTx/>
            </a:pPr>
            <a:r>
              <a:rPr lang="zh-CN" altLang="en-US" sz="3600" b="1" dirty="0">
                <a:solidFill>
                  <a:srgbClr val="FF0000"/>
                </a:solidFill>
                <a:latin typeface="华文新魏" panose="02010800040101010101" pitchFamily="2" charset="-122"/>
                <a:ea typeface="华文新魏" panose="02010800040101010101" pitchFamily="2" charset="-122"/>
              </a:rPr>
              <a:t>一是苏联分裂成多个国家，</a:t>
            </a:r>
            <a:endParaRPr lang="zh-CN" altLang="en-US" sz="3600" b="1" dirty="0">
              <a:solidFill>
                <a:srgbClr val="FF0000"/>
              </a:solidFill>
              <a:latin typeface="华文新魏" panose="02010800040101010101" pitchFamily="2" charset="-122"/>
              <a:ea typeface="华文新魏" panose="02010800040101010101" pitchFamily="2" charset="-122"/>
            </a:endParaRPr>
          </a:p>
          <a:p>
            <a:pPr>
              <a:spcBef>
                <a:spcPct val="50000"/>
              </a:spcBef>
              <a:buClrTx/>
            </a:pPr>
            <a:r>
              <a:rPr lang="zh-CN" altLang="en-US" sz="3600" b="1" dirty="0">
                <a:solidFill>
                  <a:srgbClr val="FF0000"/>
                </a:solidFill>
                <a:latin typeface="华文新魏" panose="02010800040101010101" pitchFamily="2" charset="-122"/>
                <a:ea typeface="华文新魏" panose="02010800040101010101" pitchFamily="2" charset="-122"/>
              </a:rPr>
              <a:t>二是社会主义制度被资本主义制度所取代</a:t>
            </a:r>
            <a:endParaRPr lang="zh-CN" altLang="en-US" sz="3600" b="1" dirty="0">
              <a:solidFill>
                <a:srgbClr val="FF0000"/>
              </a:solidFill>
              <a:latin typeface="华文新魏" panose="02010800040101010101" pitchFamily="2" charset="-122"/>
              <a:ea typeface="华文新魏" panose="02010800040101010101" pitchFamily="2" charset="-122"/>
            </a:endParaRPr>
          </a:p>
        </p:txBody>
      </p:sp>
      <p:sp>
        <p:nvSpPr>
          <p:cNvPr id="5" name="笑脸 4">
            <a:hlinkClick r:id="rId4" action="ppaction://hlinksldjump"/>
          </p:cNvPr>
          <p:cNvSpPr/>
          <p:nvPr/>
        </p:nvSpPr>
        <p:spPr>
          <a:xfrm>
            <a:off x="10943590" y="5459095"/>
            <a:ext cx="826135" cy="845185"/>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nvGrpSpPr>
          <p:cNvPr id="17409" name="Group 4"/>
          <p:cNvGrpSpPr/>
          <p:nvPr/>
        </p:nvGrpSpPr>
        <p:grpSpPr>
          <a:xfrm>
            <a:off x="1427480" y="99060"/>
            <a:ext cx="9559290" cy="6327721"/>
            <a:chOff x="0" y="0"/>
            <a:chExt cx="5760" cy="4323"/>
          </a:xfrm>
        </p:grpSpPr>
        <p:pic>
          <p:nvPicPr>
            <p:cNvPr id="17410" name="Picture 2" descr="F:\姜喜庆\苏联4.files\pic_181776.jpg"/>
            <p:cNvPicPr>
              <a:picLocks noChangeAspect="1"/>
            </p:cNvPicPr>
            <p:nvPr/>
          </p:nvPicPr>
          <p:blipFill>
            <a:blip r:embed="rId5"/>
            <a:srcRect l="15089" t="51321" r="39189" b="10179"/>
            <a:stretch>
              <a:fillRect/>
            </a:stretch>
          </p:blipFill>
          <p:spPr>
            <a:xfrm>
              <a:off x="0" y="0"/>
              <a:ext cx="5760" cy="4320"/>
            </a:xfrm>
            <a:prstGeom prst="rect">
              <a:avLst/>
            </a:prstGeom>
            <a:noFill/>
            <a:ln w="9525">
              <a:noFill/>
            </a:ln>
          </p:spPr>
        </p:pic>
        <p:sp>
          <p:nvSpPr>
            <p:cNvPr id="17411" name="Text Box 3"/>
            <p:cNvSpPr txBox="1"/>
            <p:nvPr/>
          </p:nvSpPr>
          <p:spPr>
            <a:xfrm>
              <a:off x="2823" y="3840"/>
              <a:ext cx="2911" cy="483"/>
            </a:xfrm>
            <a:prstGeom prst="rect">
              <a:avLst/>
            </a:prstGeom>
            <a:solidFill>
              <a:srgbClr val="FFFF00"/>
            </a:solidFill>
            <a:ln w="9525">
              <a:noFill/>
            </a:ln>
          </p:spPr>
          <p:txBody>
            <a:bodyPr wrap="square" anchor="t">
              <a:spAutoFit/>
            </a:bodyPr>
            <a:p>
              <a:pPr>
                <a:spcBef>
                  <a:spcPct val="0"/>
                </a:spcBef>
              </a:pPr>
              <a:r>
                <a:rPr lang="zh-CN" altLang="en-US" sz="4000" b="1" dirty="0">
                  <a:solidFill>
                    <a:srgbClr val="FF0000"/>
                  </a:solidFill>
                  <a:latin typeface="华文楷体" panose="02010600040101010101" pitchFamily="2" charset="-122"/>
                  <a:ea typeface="华文楷体" panose="02010600040101010101" pitchFamily="2" charset="-122"/>
                </a:rPr>
                <a:t>独立国家联合体</a:t>
              </a:r>
              <a:endParaRPr lang="zh-CN" altLang="en-US" sz="4000" b="1" dirty="0">
                <a:solidFill>
                  <a:srgbClr val="FF0000"/>
                </a:solidFill>
                <a:latin typeface="华文楷体" panose="02010600040101010101" pitchFamily="2" charset="-122"/>
                <a:ea typeface="华文楷体" panose="02010600040101010101" pitchFamily="2" charset="-122"/>
              </a:endParaRPr>
            </a:p>
          </p:txBody>
        </p:sp>
      </p:gr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nodeType="clickEffect">
                                  <p:stCondLst>
                                    <p:cond delay="0"/>
                                  </p:stCondLst>
                                  <p:childTnLst>
                                    <p:set>
                                      <p:cBhvr>
                                        <p:cTn id="6" dur="1" fill="hold">
                                          <p:stCondLst>
                                            <p:cond delay="0"/>
                                          </p:stCondLst>
                                        </p:cTn>
                                        <p:tgtEl>
                                          <p:spTgt spid="93189"/>
                                        </p:tgtEl>
                                        <p:attrNameLst>
                                          <p:attrName>style.visibility</p:attrName>
                                        </p:attrNameLst>
                                      </p:cBhvr>
                                      <p:to>
                                        <p:strVal val="visible"/>
                                      </p:to>
                                    </p:set>
                                    <p:anim calcmode="lin" valueType="num">
                                      <p:cBhvr additive="base">
                                        <p:cTn id="7" dur="500" fill="hold"/>
                                        <p:tgtEl>
                                          <p:spTgt spid="93189"/>
                                        </p:tgtEl>
                                        <p:attrNameLst>
                                          <p:attrName>ppt_x</p:attrName>
                                        </p:attrNameLst>
                                      </p:cBhvr>
                                      <p:tavLst>
                                        <p:tav tm="0">
                                          <p:val>
                                            <p:strVal val="0-#ppt_w/2"/>
                                          </p:val>
                                        </p:tav>
                                        <p:tav tm="100000">
                                          <p:val>
                                            <p:strVal val="#ppt_x"/>
                                          </p:val>
                                        </p:tav>
                                      </p:tavLst>
                                    </p:anim>
                                    <p:anim calcmode="lin" valueType="num">
                                      <p:cBhvr additive="base">
                                        <p:cTn id="8" dur="500" fill="hold"/>
                                        <p:tgtEl>
                                          <p:spTgt spid="93189"/>
                                        </p:tgtEl>
                                        <p:attrNameLst>
                                          <p:attrName>ppt_y</p:attrName>
                                        </p:attrNameLst>
                                      </p:cBhvr>
                                      <p:tavLst>
                                        <p:tav tm="0">
                                          <p:val>
                                            <p:strVal val="0-#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93188"/>
                                        </p:tgtEl>
                                        <p:attrNameLst>
                                          <p:attrName>style.visibility</p:attrName>
                                        </p:attrNameLst>
                                      </p:cBhvr>
                                      <p:to>
                                        <p:strVal val="visible"/>
                                      </p:to>
                                    </p:set>
                                    <p:anim calcmode="lin" valueType="num">
                                      <p:cBhvr additive="base">
                                        <p:cTn id="11" dur="500" fill="hold"/>
                                        <p:tgtEl>
                                          <p:spTgt spid="93188"/>
                                        </p:tgtEl>
                                        <p:attrNameLst>
                                          <p:attrName>ppt_x</p:attrName>
                                        </p:attrNameLst>
                                      </p:cBhvr>
                                      <p:tavLst>
                                        <p:tav tm="0">
                                          <p:val>
                                            <p:strVal val="#ppt_x"/>
                                          </p:val>
                                        </p:tav>
                                        <p:tav tm="100000">
                                          <p:val>
                                            <p:strVal val="#ppt_x"/>
                                          </p:val>
                                        </p:tav>
                                      </p:tavLst>
                                    </p:anim>
                                    <p:anim calcmode="lin" valueType="num">
                                      <p:cBhvr additive="base">
                                        <p:cTn id="12" dur="500" fill="hold"/>
                                        <p:tgtEl>
                                          <p:spTgt spid="93188"/>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0481"/>
                                        </p:tgtEl>
                                        <p:attrNameLst>
                                          <p:attrName>style.visibility</p:attrName>
                                        </p:attrNameLst>
                                      </p:cBhvr>
                                      <p:to>
                                        <p:strVal val="visible"/>
                                      </p:to>
                                    </p:set>
                                    <p:animEffect transition="in" filter="blinds(horizontal)">
                                      <p:cBhvr>
                                        <p:cTn id="17" dur="500"/>
                                        <p:tgtEl>
                                          <p:spTgt spid="20481"/>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17409"/>
                                        </p:tgtEl>
                                        <p:attrNameLst>
                                          <p:attrName>style.visibility</p:attrName>
                                        </p:attrNameLst>
                                      </p:cBhvr>
                                      <p:to>
                                        <p:strVal val="visible"/>
                                      </p:to>
                                    </p:set>
                                    <p:animEffect transition="in" filter="blinds(horizontal)">
                                      <p:cBhvr>
                                        <p:cTn id="22" dur="500"/>
                                        <p:tgtEl>
                                          <p:spTgt spid="1740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1"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49154" name="Group 14"/>
          <p:cNvGrpSpPr/>
          <p:nvPr/>
        </p:nvGrpSpPr>
        <p:grpSpPr>
          <a:xfrm>
            <a:off x="7415213" y="2474913"/>
            <a:ext cx="2578100" cy="3814762"/>
            <a:chOff x="3701" y="1184"/>
            <a:chExt cx="1625" cy="2402"/>
          </a:xfrm>
        </p:grpSpPr>
        <p:pic>
          <p:nvPicPr>
            <p:cNvPr id="49163" name="Picture 2" descr="米哈伊尔·谢尔盖耶维奇·戈尔巴乔夫"/>
            <p:cNvPicPr>
              <a:picLocks noChangeAspect="1"/>
            </p:cNvPicPr>
            <p:nvPr/>
          </p:nvPicPr>
          <p:blipFill>
            <a:blip r:embed="rId1"/>
            <a:stretch>
              <a:fillRect/>
            </a:stretch>
          </p:blipFill>
          <p:spPr>
            <a:xfrm>
              <a:off x="3701" y="1184"/>
              <a:ext cx="1625" cy="1995"/>
            </a:xfrm>
            <a:prstGeom prst="rect">
              <a:avLst/>
            </a:prstGeom>
            <a:noFill/>
            <a:ln w="9525">
              <a:noFill/>
            </a:ln>
          </p:spPr>
        </p:pic>
        <p:sp>
          <p:nvSpPr>
            <p:cNvPr id="49164" name="Rectangle 3"/>
            <p:cNvSpPr/>
            <p:nvPr/>
          </p:nvSpPr>
          <p:spPr>
            <a:xfrm>
              <a:off x="4026" y="3315"/>
              <a:ext cx="1180" cy="271"/>
            </a:xfrm>
            <a:prstGeom prst="rect">
              <a:avLst/>
            </a:prstGeom>
            <a:noFill/>
            <a:ln w="9525">
              <a:noFill/>
            </a:ln>
          </p:spPr>
          <p:txBody>
            <a:bodyPr lIns="0" tIns="0" rIns="0" bIns="0">
              <a:spAutoFit/>
            </a:bodyPr>
            <a:p>
              <a:r>
                <a:rPr lang="zh-CN" altLang="en-US" sz="2800" b="1" dirty="0">
                  <a:latin typeface="Times New Roman" panose="02020603050405020304" pitchFamily="18" charset="0"/>
                  <a:ea typeface="微软雅黑" panose="020B0503020204020204" charset="-122"/>
                </a:rPr>
                <a:t>戈尔巴乔夫</a:t>
              </a:r>
              <a:endParaRPr lang="zh-CN" altLang="en-US" sz="2800" b="1" dirty="0">
                <a:latin typeface="Times New Roman" panose="02020603050405020304" pitchFamily="18" charset="0"/>
                <a:ea typeface="微软雅黑" panose="020B0503020204020204" charset="-122"/>
              </a:endParaRPr>
            </a:p>
          </p:txBody>
        </p:sp>
      </p:grpSp>
      <p:grpSp>
        <p:nvGrpSpPr>
          <p:cNvPr id="49155" name="Group 13"/>
          <p:cNvGrpSpPr/>
          <p:nvPr/>
        </p:nvGrpSpPr>
        <p:grpSpPr>
          <a:xfrm>
            <a:off x="4757738" y="2478088"/>
            <a:ext cx="2597150" cy="3824287"/>
            <a:chOff x="2027" y="1185"/>
            <a:chExt cx="1637" cy="2409"/>
          </a:xfrm>
        </p:grpSpPr>
        <p:pic>
          <p:nvPicPr>
            <p:cNvPr id="49161" name="Picture 4" descr="brezhnev"/>
            <p:cNvPicPr>
              <a:picLocks noChangeAspect="1"/>
            </p:cNvPicPr>
            <p:nvPr/>
          </p:nvPicPr>
          <p:blipFill>
            <a:blip r:embed="rId2"/>
            <a:stretch>
              <a:fillRect/>
            </a:stretch>
          </p:blipFill>
          <p:spPr>
            <a:xfrm>
              <a:off x="2027" y="1185"/>
              <a:ext cx="1637" cy="1997"/>
            </a:xfrm>
            <a:prstGeom prst="rect">
              <a:avLst/>
            </a:prstGeom>
            <a:noFill/>
            <a:ln w="9525">
              <a:noFill/>
            </a:ln>
          </p:spPr>
        </p:pic>
        <p:sp>
          <p:nvSpPr>
            <p:cNvPr id="49162" name="Rectangle 5"/>
            <p:cNvSpPr/>
            <p:nvPr/>
          </p:nvSpPr>
          <p:spPr>
            <a:xfrm>
              <a:off x="2292" y="3323"/>
              <a:ext cx="1132" cy="271"/>
            </a:xfrm>
            <a:prstGeom prst="rect">
              <a:avLst/>
            </a:prstGeom>
            <a:noFill/>
            <a:ln w="9525">
              <a:noFill/>
            </a:ln>
          </p:spPr>
          <p:txBody>
            <a:bodyPr lIns="0" tIns="0" rIns="0" bIns="0">
              <a:spAutoFit/>
            </a:bodyPr>
            <a:p>
              <a:r>
                <a:rPr lang="zh-CN" altLang="en-US" sz="2800" b="1" dirty="0">
                  <a:latin typeface="Times New Roman" panose="02020603050405020304" pitchFamily="18" charset="0"/>
                  <a:ea typeface="微软雅黑" panose="020B0503020204020204" charset="-122"/>
                </a:rPr>
                <a:t>勃列日涅夫</a:t>
              </a:r>
              <a:endParaRPr lang="zh-CN" altLang="en-US" sz="2800" b="1" dirty="0">
                <a:latin typeface="Times New Roman" panose="02020603050405020304" pitchFamily="18" charset="0"/>
                <a:ea typeface="微软雅黑" panose="020B0503020204020204" charset="-122"/>
              </a:endParaRPr>
            </a:p>
          </p:txBody>
        </p:sp>
      </p:grpSp>
      <p:grpSp>
        <p:nvGrpSpPr>
          <p:cNvPr id="49156" name="Group 12"/>
          <p:cNvGrpSpPr/>
          <p:nvPr/>
        </p:nvGrpSpPr>
        <p:grpSpPr>
          <a:xfrm>
            <a:off x="2135188" y="2478088"/>
            <a:ext cx="2570162" cy="3846512"/>
            <a:chOff x="375" y="1186"/>
            <a:chExt cx="1619" cy="2422"/>
          </a:xfrm>
        </p:grpSpPr>
        <p:sp>
          <p:nvSpPr>
            <p:cNvPr id="49159" name="Rectangle 6"/>
            <p:cNvSpPr/>
            <p:nvPr/>
          </p:nvSpPr>
          <p:spPr>
            <a:xfrm>
              <a:off x="785" y="3337"/>
              <a:ext cx="1060" cy="271"/>
            </a:xfrm>
            <a:prstGeom prst="rect">
              <a:avLst/>
            </a:prstGeom>
            <a:noFill/>
            <a:ln w="9525">
              <a:noFill/>
            </a:ln>
          </p:spPr>
          <p:txBody>
            <a:bodyPr lIns="0" tIns="0" rIns="0" bIns="0">
              <a:spAutoFit/>
            </a:bodyPr>
            <a:p>
              <a:r>
                <a:rPr lang="zh-CN" altLang="en-US" sz="2800" b="1" dirty="0">
                  <a:latin typeface="Times New Roman" panose="02020603050405020304" pitchFamily="18" charset="0"/>
                  <a:ea typeface="微软雅黑" panose="020B0503020204020204" charset="-122"/>
                </a:rPr>
                <a:t>赫鲁晓夫</a:t>
              </a:r>
              <a:endParaRPr lang="zh-CN" altLang="en-US" sz="2800" b="1" dirty="0">
                <a:latin typeface="Times New Roman" panose="02020603050405020304" pitchFamily="18" charset="0"/>
                <a:ea typeface="微软雅黑" panose="020B0503020204020204" charset="-122"/>
              </a:endParaRPr>
            </a:p>
          </p:txBody>
        </p:sp>
        <p:pic>
          <p:nvPicPr>
            <p:cNvPr id="49160" name="Picture 7" descr="h"/>
            <p:cNvPicPr>
              <a:picLocks noChangeAspect="1"/>
            </p:cNvPicPr>
            <p:nvPr/>
          </p:nvPicPr>
          <p:blipFill>
            <a:blip r:embed="rId3"/>
            <a:stretch>
              <a:fillRect/>
            </a:stretch>
          </p:blipFill>
          <p:spPr>
            <a:xfrm>
              <a:off x="375" y="1186"/>
              <a:ext cx="1619" cy="1994"/>
            </a:xfrm>
            <a:prstGeom prst="rect">
              <a:avLst/>
            </a:prstGeom>
            <a:noFill/>
            <a:ln w="9525">
              <a:noFill/>
            </a:ln>
          </p:spPr>
        </p:pic>
      </p:grpSp>
      <p:sp>
        <p:nvSpPr>
          <p:cNvPr id="49157" name="Rectangle 8"/>
          <p:cNvSpPr/>
          <p:nvPr/>
        </p:nvSpPr>
        <p:spPr>
          <a:xfrm>
            <a:off x="2663825" y="1849438"/>
            <a:ext cx="6631305" cy="553720"/>
          </a:xfrm>
          <a:prstGeom prst="rect">
            <a:avLst/>
          </a:prstGeom>
          <a:noFill/>
          <a:ln w="9525">
            <a:noFill/>
          </a:ln>
        </p:spPr>
        <p:txBody>
          <a:bodyPr wrap="none" lIns="0" tIns="0" rIns="0" bIns="0">
            <a:spAutoFit/>
          </a:bodyPr>
          <a:p>
            <a:r>
              <a:rPr lang="en-US" altLang="zh-CN" sz="3600" b="1" dirty="0">
                <a:solidFill>
                  <a:srgbClr val="0E1FFE"/>
                </a:solidFill>
                <a:latin typeface="宋体" panose="02010600030101010101" pitchFamily="2" charset="-122"/>
                <a:ea typeface="微软雅黑" panose="020B0503020204020204" charset="-122"/>
              </a:rPr>
              <a:t>“</a:t>
            </a:r>
            <a:r>
              <a:rPr lang="zh-CN" altLang="en-US" sz="3600" b="1" dirty="0">
                <a:solidFill>
                  <a:srgbClr val="0E1FFE"/>
                </a:solidFill>
                <a:latin typeface="Times New Roman" panose="02020603050405020304" pitchFamily="18" charset="0"/>
                <a:ea typeface="微软雅黑" panose="020B0503020204020204" charset="-122"/>
              </a:rPr>
              <a:t>乱</a:t>
            </a:r>
            <a:r>
              <a:rPr lang="zh-CN" altLang="en-US" sz="3600" b="1" dirty="0">
                <a:solidFill>
                  <a:srgbClr val="0E1FFE"/>
                </a:solidFill>
                <a:latin typeface="宋体" panose="02010600030101010101" pitchFamily="2" charset="-122"/>
                <a:ea typeface="微软雅黑" panose="020B0503020204020204" charset="-122"/>
              </a:rPr>
              <a:t>”</a:t>
            </a:r>
            <a:r>
              <a:rPr lang="zh-CN" altLang="en-US" sz="3600" b="1" dirty="0">
                <a:solidFill>
                  <a:srgbClr val="0E1FFE"/>
                </a:solidFill>
                <a:latin typeface="Times New Roman" panose="02020603050405020304" pitchFamily="18" charset="0"/>
                <a:ea typeface="微软雅黑" panose="020B0503020204020204" charset="-122"/>
              </a:rPr>
              <a:t>          </a:t>
            </a:r>
            <a:r>
              <a:rPr lang="zh-CN" altLang="en-US" sz="3600" b="1" dirty="0">
                <a:solidFill>
                  <a:srgbClr val="0E1FFE"/>
                </a:solidFill>
                <a:latin typeface="宋体" panose="02010600030101010101" pitchFamily="2" charset="-122"/>
                <a:ea typeface="微软雅黑" panose="020B0503020204020204" charset="-122"/>
              </a:rPr>
              <a:t>“</a:t>
            </a:r>
            <a:r>
              <a:rPr lang="zh-CN" altLang="en-US" sz="3600" b="1" dirty="0">
                <a:solidFill>
                  <a:srgbClr val="0E1FFE"/>
                </a:solidFill>
                <a:latin typeface="Times New Roman" panose="02020603050405020304" pitchFamily="18" charset="0"/>
                <a:ea typeface="微软雅黑" panose="020B0503020204020204" charset="-122"/>
              </a:rPr>
              <a:t>僵</a:t>
            </a:r>
            <a:r>
              <a:rPr lang="zh-CN" altLang="en-US" sz="3600" b="1" dirty="0">
                <a:solidFill>
                  <a:srgbClr val="0E1FFE"/>
                </a:solidFill>
                <a:latin typeface="宋体" panose="02010600030101010101" pitchFamily="2" charset="-122"/>
                <a:ea typeface="微软雅黑" panose="020B0503020204020204" charset="-122"/>
              </a:rPr>
              <a:t>”</a:t>
            </a:r>
            <a:r>
              <a:rPr lang="zh-CN" altLang="en-US" sz="3600" b="1" dirty="0">
                <a:solidFill>
                  <a:srgbClr val="0E1FFE"/>
                </a:solidFill>
                <a:latin typeface="Times New Roman" panose="02020603050405020304" pitchFamily="18" charset="0"/>
                <a:ea typeface="微软雅黑" panose="020B0503020204020204" charset="-122"/>
              </a:rPr>
              <a:t>            </a:t>
            </a:r>
            <a:r>
              <a:rPr lang="zh-CN" altLang="en-US" sz="3600" b="1" dirty="0">
                <a:solidFill>
                  <a:srgbClr val="0E1FFE"/>
                </a:solidFill>
                <a:latin typeface="宋体" panose="02010600030101010101" pitchFamily="2" charset="-122"/>
                <a:ea typeface="微软雅黑" panose="020B0503020204020204" charset="-122"/>
              </a:rPr>
              <a:t>“</a:t>
            </a:r>
            <a:r>
              <a:rPr lang="zh-CN" altLang="en-US" sz="3600" b="1" dirty="0">
                <a:solidFill>
                  <a:srgbClr val="0E1FFE"/>
                </a:solidFill>
                <a:latin typeface="Times New Roman" panose="02020603050405020304" pitchFamily="18" charset="0"/>
                <a:ea typeface="微软雅黑" panose="020B0503020204020204" charset="-122"/>
              </a:rPr>
              <a:t>垮</a:t>
            </a:r>
            <a:r>
              <a:rPr lang="zh-CN" altLang="en-US" sz="3600" b="1" dirty="0">
                <a:solidFill>
                  <a:srgbClr val="0E1FFE"/>
                </a:solidFill>
                <a:latin typeface="宋体" panose="02010600030101010101" pitchFamily="2" charset="-122"/>
                <a:ea typeface="微软雅黑" panose="020B0503020204020204" charset="-122"/>
              </a:rPr>
              <a:t>”</a:t>
            </a:r>
            <a:endParaRPr lang="zh-CN" altLang="en-US" sz="3600" b="1" dirty="0">
              <a:solidFill>
                <a:srgbClr val="0E1FFE"/>
              </a:solidFill>
              <a:latin typeface="宋体" panose="02010600030101010101" pitchFamily="2" charset="-122"/>
              <a:ea typeface="微软雅黑" panose="020B0503020204020204" charset="-122"/>
            </a:endParaRPr>
          </a:p>
        </p:txBody>
      </p:sp>
      <p:sp>
        <p:nvSpPr>
          <p:cNvPr id="4" name="文本框 3"/>
          <p:cNvSpPr txBox="1"/>
          <p:nvPr/>
        </p:nvSpPr>
        <p:spPr>
          <a:xfrm>
            <a:off x="1897063" y="107950"/>
            <a:ext cx="8555037" cy="1383665"/>
          </a:xfrm>
          <a:prstGeom prst="rect">
            <a:avLst/>
          </a:prstGeom>
          <a:solidFill>
            <a:srgbClr val="9EFAEE"/>
          </a:solidFill>
          <a:ln w="9525">
            <a:noFill/>
          </a:ln>
        </p:spPr>
        <p:txBody>
          <a:bodyPr>
            <a:spAutoFit/>
          </a:bodyPr>
          <a:p>
            <a:r>
              <a:rPr lang="zh-CN" altLang="zh-CN" sz="2800" b="1" dirty="0">
                <a:solidFill>
                  <a:srgbClr val="0E1FFE"/>
                </a:solidFill>
                <a:latin typeface="Arial" panose="020B0604020202020204" pitchFamily="34" charset="0"/>
              </a:rPr>
              <a:t>赫鲁晓夫和勃列日涅夫改革</a:t>
            </a:r>
            <a:r>
              <a:rPr lang="zh-CN" altLang="zh-CN" sz="2800" b="1" dirty="0">
                <a:solidFill>
                  <a:srgbClr val="FF0000"/>
                </a:solidFill>
                <a:latin typeface="Arial" panose="020B0604020202020204" pitchFamily="34" charset="0"/>
              </a:rPr>
              <a:t>没有从根本上突破高度集中的计划经济体制（斯大林模式），</a:t>
            </a:r>
            <a:r>
              <a:rPr lang="zh-CN" altLang="zh-CN" sz="2800" b="1" dirty="0">
                <a:solidFill>
                  <a:srgbClr val="0E1FFE"/>
                </a:solidFill>
                <a:latin typeface="Arial" panose="020B0604020202020204" pitchFamily="34" charset="0"/>
              </a:rPr>
              <a:t> 戈尔巴乔夫改革</a:t>
            </a:r>
            <a:r>
              <a:rPr lang="zh-CN" altLang="zh-CN" sz="2800" b="1" dirty="0">
                <a:solidFill>
                  <a:srgbClr val="FF0000"/>
                </a:solidFill>
                <a:latin typeface="Arial" panose="020B0604020202020204" pitchFamily="34" charset="0"/>
              </a:rPr>
              <a:t>背离了社会主义方向。</a:t>
            </a:r>
            <a:endParaRPr lang="zh-CN" altLang="zh-CN" sz="2800" b="1" dirty="0">
              <a:solidFill>
                <a:srgbClr val="FF0000"/>
              </a:solidFill>
              <a:latin typeface="Arial" panose="020B0604020202020204" pitchFamily="34" charset="0"/>
            </a:endParaRPr>
          </a:p>
        </p:txBody>
      </p:sp>
      <p:sp>
        <p:nvSpPr>
          <p:cNvPr id="5" name="笑脸 4">
            <a:hlinkClick r:id="rId4" action="ppaction://hlinksldjump"/>
          </p:cNvPr>
          <p:cNvSpPr/>
          <p:nvPr/>
        </p:nvSpPr>
        <p:spPr>
          <a:xfrm>
            <a:off x="10943590" y="5459095"/>
            <a:ext cx="826135" cy="845185"/>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5" name="文本框 14"/>
          <p:cNvSpPr txBox="1"/>
          <p:nvPr/>
        </p:nvSpPr>
        <p:spPr>
          <a:xfrm>
            <a:off x="1325880" y="3557905"/>
            <a:ext cx="10513695" cy="645160"/>
          </a:xfrm>
          <a:prstGeom prst="rect">
            <a:avLst/>
          </a:prstGeom>
          <a:solidFill>
            <a:srgbClr val="FFFF00"/>
          </a:solidFill>
        </p:spPr>
        <p:txBody>
          <a:bodyPr wrap="none" rtlCol="0" anchor="t">
            <a:spAutoFit/>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lang="zh-CN" altLang="en-US" sz="3600" b="1" noProof="0" dirty="0">
                <a:ln>
                  <a:noFill/>
                </a:ln>
                <a:solidFill>
                  <a:srgbClr val="FF0000"/>
                </a:solidFill>
                <a:effectLst/>
                <a:uLnTx/>
                <a:uFillTx/>
                <a:latin typeface="黑体" panose="02010609060101010101" pitchFamily="2" charset="-122"/>
                <a:ea typeface="黑体" panose="02010609060101010101" pitchFamily="2" charset="-122"/>
                <a:sym typeface="+mn-ea"/>
              </a:rPr>
              <a:t>启示</a:t>
            </a:r>
            <a:r>
              <a:rPr lang="en-US" altLang="zh-CN" sz="3600" b="1" noProof="0" dirty="0">
                <a:ln>
                  <a:noFill/>
                </a:ln>
                <a:solidFill>
                  <a:srgbClr val="FF0000"/>
                </a:solidFill>
                <a:effectLst/>
                <a:uLnTx/>
                <a:uFillTx/>
                <a:latin typeface="黑体" panose="02010609060101010101" pitchFamily="2" charset="-122"/>
                <a:ea typeface="黑体" panose="02010609060101010101" pitchFamily="2" charset="-122"/>
                <a:sym typeface="+mn-ea"/>
              </a:rPr>
              <a:t>1</a:t>
            </a:r>
            <a:r>
              <a:rPr lang="zh-CN" altLang="en-US" sz="3600" b="1" noProof="0" dirty="0">
                <a:ln>
                  <a:noFill/>
                </a:ln>
                <a:solidFill>
                  <a:srgbClr val="FF0000"/>
                </a:solidFill>
                <a:effectLst/>
                <a:uLnTx/>
                <a:uFillTx/>
                <a:latin typeface="黑体" panose="02010609060101010101" pitchFamily="2" charset="-122"/>
                <a:ea typeface="黑体" panose="02010609060101010101" pitchFamily="2" charset="-122"/>
                <a:sym typeface="+mn-ea"/>
              </a:rPr>
              <a:t>：制定政策要符合国情，国民经济协调发展。</a:t>
            </a:r>
            <a:endParaRPr lang="zh-CN" altLang="en-US" sz="3600" b="1" noProof="0" dirty="0">
              <a:ln>
                <a:noFill/>
              </a:ln>
              <a:solidFill>
                <a:srgbClr val="FF0000"/>
              </a:solidFill>
              <a:effectLst/>
              <a:uLnTx/>
              <a:uFillTx/>
              <a:latin typeface="黑体" panose="02010609060101010101" pitchFamily="2" charset="-122"/>
              <a:ea typeface="黑体" panose="02010609060101010101" pitchFamily="2" charset="-122"/>
              <a:sym typeface="+mn-ea"/>
            </a:endParaRPr>
          </a:p>
        </p:txBody>
      </p:sp>
      <p:sp>
        <p:nvSpPr>
          <p:cNvPr id="2" name="文本框 1"/>
          <p:cNvSpPr txBox="1"/>
          <p:nvPr/>
        </p:nvSpPr>
        <p:spPr>
          <a:xfrm>
            <a:off x="1325880" y="4203065"/>
            <a:ext cx="5922645" cy="645160"/>
          </a:xfrm>
          <a:prstGeom prst="rect">
            <a:avLst/>
          </a:prstGeom>
          <a:solidFill>
            <a:srgbClr val="FFFF00"/>
          </a:solidFill>
        </p:spPr>
        <p:txBody>
          <a:bodyPr wrap="none" rtlCol="0" anchor="t">
            <a:spAutoFit/>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lang="zh-CN" altLang="en-US" sz="3600" b="1" noProof="0" dirty="0">
                <a:ln>
                  <a:noFill/>
                </a:ln>
                <a:solidFill>
                  <a:srgbClr val="FF0000"/>
                </a:solidFill>
                <a:effectLst/>
                <a:uLnTx/>
                <a:uFillTx/>
                <a:latin typeface="黑体" panose="02010609060101010101" pitchFamily="2" charset="-122"/>
                <a:ea typeface="黑体" panose="02010609060101010101" pitchFamily="2" charset="-122"/>
                <a:sym typeface="+mn-ea"/>
              </a:rPr>
              <a:t>启示</a:t>
            </a:r>
            <a:r>
              <a:rPr lang="en-US" altLang="zh-CN" sz="3600" b="1" noProof="0" dirty="0">
                <a:ln>
                  <a:noFill/>
                </a:ln>
                <a:solidFill>
                  <a:srgbClr val="FF0000"/>
                </a:solidFill>
                <a:effectLst/>
                <a:uLnTx/>
                <a:uFillTx/>
                <a:latin typeface="黑体" panose="02010609060101010101" pitchFamily="2" charset="-122"/>
                <a:ea typeface="黑体" panose="02010609060101010101" pitchFamily="2" charset="-122"/>
                <a:sym typeface="+mn-ea"/>
              </a:rPr>
              <a:t>2</a:t>
            </a:r>
            <a:r>
              <a:rPr lang="zh-CN" altLang="en-US" sz="3600" b="1" noProof="0" dirty="0">
                <a:ln>
                  <a:noFill/>
                </a:ln>
                <a:solidFill>
                  <a:srgbClr val="FF0000"/>
                </a:solidFill>
                <a:effectLst/>
                <a:uLnTx/>
                <a:uFillTx/>
                <a:latin typeface="黑体" panose="02010609060101010101" pitchFamily="2" charset="-122"/>
                <a:ea typeface="黑体" panose="02010609060101010101" pitchFamily="2" charset="-122"/>
                <a:sym typeface="+mn-ea"/>
              </a:rPr>
              <a:t>：改善人民生活水平。</a:t>
            </a:r>
            <a:endParaRPr lang="zh-CN" altLang="en-US" sz="3600" b="1" noProof="0" dirty="0">
              <a:ln>
                <a:noFill/>
              </a:ln>
              <a:solidFill>
                <a:srgbClr val="FF0000"/>
              </a:solidFill>
              <a:effectLst/>
              <a:uLnTx/>
              <a:uFillTx/>
              <a:latin typeface="黑体" panose="02010609060101010101" pitchFamily="2" charset="-122"/>
              <a:ea typeface="黑体" panose="02010609060101010101" pitchFamily="2" charset="-122"/>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9157"/>
                                        </p:tgtEl>
                                        <p:attrNameLst>
                                          <p:attrName>style.visibility</p:attrName>
                                        </p:attrNameLst>
                                      </p:cBhvr>
                                      <p:to>
                                        <p:strVal val="visible"/>
                                      </p:to>
                                    </p:set>
                                    <p:animEffect transition="in" filter="blinds(horizontal)">
                                      <p:cBhvr>
                                        <p:cTn id="7" dur="500"/>
                                        <p:tgtEl>
                                          <p:spTgt spid="4915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500"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ppt_x</p:attrName>
                                        </p:attrNameLst>
                                      </p:cBhvr>
                                      <p:tavLst>
                                        <p:tav tm="0">
                                          <p:val>
                                            <p:strVal val="#ppt_x"/>
                                          </p:val>
                                        </p:tav>
                                        <p:tav tm="100000">
                                          <p:val>
                                            <p:strVal val="#ppt_x"/>
                                          </p:val>
                                        </p:tav>
                                      </p:tavLst>
                                    </p:anim>
                                    <p:anim calcmode="lin" valueType="num">
                                      <p:cBhvr>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grpId="0" nodeType="clickEffect">
                                  <p:stCondLst>
                                    <p:cond delay="0"/>
                                  </p:stCondLst>
                                  <p:childTnLst>
                                    <p:set>
                                      <p:cBhvr>
                                        <p:cTn id="17" dur="500" fill="hold">
                                          <p:stCondLst>
                                            <p:cond delay="0"/>
                                          </p:stCondLst>
                                        </p:cTn>
                                        <p:tgtEl>
                                          <p:spTgt spid="15"/>
                                        </p:tgtEl>
                                        <p:attrNameLst>
                                          <p:attrName>style.visibility</p:attrName>
                                        </p:attrNameLst>
                                      </p:cBhvr>
                                      <p:to>
                                        <p:strVal val="visible"/>
                                      </p:to>
                                    </p:set>
                                    <p:animEffect transition="in" filter="blinds(horizontal)">
                                      <p:cBhvr>
                                        <p:cTn id="18" dur="500"/>
                                        <p:tgtEl>
                                          <p:spTgt spid="15"/>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grpId="0" nodeType="clickEffect">
                                  <p:stCondLst>
                                    <p:cond delay="0"/>
                                  </p:stCondLst>
                                  <p:childTnLst>
                                    <p:set>
                                      <p:cBhvr>
                                        <p:cTn id="22" dur="500" fill="hold">
                                          <p:stCondLst>
                                            <p:cond delay="0"/>
                                          </p:stCondLst>
                                        </p:cTn>
                                        <p:tgtEl>
                                          <p:spTgt spid="2"/>
                                        </p:tgtEl>
                                        <p:attrNameLst>
                                          <p:attrName>style.visibility</p:attrName>
                                        </p:attrNameLst>
                                      </p:cBhvr>
                                      <p:to>
                                        <p:strVal val="visible"/>
                                      </p:to>
                                    </p:set>
                                    <p:animEffect transition="in" filter="blinds(horizontal)">
                                      <p:cBhvr>
                                        <p:cTn id="2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15" grpId="0" bldLvl="0" animBg="1"/>
      <p:bldP spid="2" grpId="0" bldLvl="0" animBg="1"/>
      <p:bldP spid="4915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53250" name="Picture 2" descr="课堂训练"/>
          <p:cNvPicPr>
            <a:picLocks noChangeAspect="1"/>
          </p:cNvPicPr>
          <p:nvPr/>
        </p:nvPicPr>
        <p:blipFill>
          <a:blip r:embed="rId1"/>
          <a:stretch>
            <a:fillRect/>
          </a:stretch>
        </p:blipFill>
        <p:spPr>
          <a:xfrm>
            <a:off x="7410450" y="276225"/>
            <a:ext cx="2747963" cy="628650"/>
          </a:xfrm>
          <a:prstGeom prst="rect">
            <a:avLst/>
          </a:prstGeom>
          <a:noFill/>
          <a:ln w="9525">
            <a:noFill/>
          </a:ln>
        </p:spPr>
      </p:pic>
      <p:sp>
        <p:nvSpPr>
          <p:cNvPr id="5" name="文本框 138243"/>
          <p:cNvSpPr txBox="1"/>
          <p:nvPr/>
        </p:nvSpPr>
        <p:spPr>
          <a:xfrm>
            <a:off x="4541838" y="2443163"/>
            <a:ext cx="1447800" cy="1014730"/>
          </a:xfrm>
          <a:prstGeom prst="rect">
            <a:avLst/>
          </a:prstGeom>
          <a:noFill/>
          <a:ln w="9525">
            <a:noFill/>
          </a:ln>
        </p:spPr>
        <p:txBody>
          <a:bodyPr>
            <a:spAutoFit/>
          </a:bodyPr>
          <a:p>
            <a:pPr>
              <a:spcBef>
                <a:spcPct val="50000"/>
              </a:spcBef>
            </a:pPr>
            <a:r>
              <a:rPr lang="en-US" altLang="zh-CN" sz="6000" b="1" dirty="0">
                <a:solidFill>
                  <a:srgbClr val="FF0000"/>
                </a:solidFill>
                <a:latin typeface="Calibri" panose="020F0502020204030204" charset="0"/>
              </a:rPr>
              <a:t>C</a:t>
            </a:r>
            <a:endParaRPr lang="en-US" altLang="zh-CN" sz="6000" b="1" dirty="0">
              <a:solidFill>
                <a:srgbClr val="FF0000"/>
              </a:solidFill>
              <a:latin typeface="Calibri" panose="020F0502020204030204" charset="0"/>
            </a:endParaRPr>
          </a:p>
        </p:txBody>
      </p:sp>
      <p:sp>
        <p:nvSpPr>
          <p:cNvPr id="53252" name="TextBox 3"/>
          <p:cNvSpPr txBox="1"/>
          <p:nvPr/>
        </p:nvSpPr>
        <p:spPr>
          <a:xfrm>
            <a:off x="1752600" y="1511300"/>
            <a:ext cx="8729663" cy="3930650"/>
          </a:xfrm>
          <a:prstGeom prst="rect">
            <a:avLst/>
          </a:prstGeom>
          <a:noFill/>
          <a:ln w="9525">
            <a:noFill/>
          </a:ln>
        </p:spPr>
        <p:txBody>
          <a:bodyPr>
            <a:spAutoFit/>
          </a:bodyPr>
          <a:p>
            <a:pPr>
              <a:lnSpc>
                <a:spcPct val="170000"/>
              </a:lnSpc>
            </a:pPr>
            <a:r>
              <a:rPr lang="en-US" altLang="zh-CN" sz="3200" b="1" dirty="0">
                <a:latin typeface="宋体" panose="02010600030101010101" pitchFamily="2" charset="-122"/>
              </a:rPr>
              <a:t>1.</a:t>
            </a:r>
            <a:r>
              <a:rPr lang="zh-CN" altLang="en-US" sz="3200" b="1" dirty="0">
                <a:latin typeface="宋体" panose="02010600030101010101" pitchFamily="2" charset="-122"/>
              </a:rPr>
              <a:t>针对斯大林模式的弊端，最先提出改革的苏共领导人是（      ）</a:t>
            </a:r>
            <a:endParaRPr lang="zh-CN" altLang="en-US" sz="3200" b="1" dirty="0">
              <a:latin typeface="宋体" panose="02010600030101010101" pitchFamily="2" charset="-122"/>
            </a:endParaRPr>
          </a:p>
          <a:p>
            <a:pPr>
              <a:lnSpc>
                <a:spcPct val="170000"/>
              </a:lnSpc>
            </a:pPr>
            <a:r>
              <a:rPr lang="en-US" altLang="zh-CN" sz="3200" b="1" dirty="0">
                <a:latin typeface="宋体" panose="02010600030101010101" pitchFamily="2" charset="-122"/>
              </a:rPr>
              <a:t>A</a:t>
            </a:r>
            <a:r>
              <a:rPr lang="zh-CN" altLang="en-US" sz="3200" b="1" dirty="0">
                <a:latin typeface="宋体" panose="02010600030101010101" pitchFamily="2" charset="-122"/>
              </a:rPr>
              <a:t>．列宁	          </a:t>
            </a:r>
            <a:r>
              <a:rPr lang="en-US" altLang="zh-CN" sz="3200" b="1" dirty="0">
                <a:latin typeface="宋体" panose="02010600030101010101" pitchFamily="2" charset="-122"/>
              </a:rPr>
              <a:t>B</a:t>
            </a:r>
            <a:r>
              <a:rPr lang="zh-CN" altLang="en-US" sz="3200" b="1" dirty="0">
                <a:latin typeface="宋体" panose="02010600030101010101" pitchFamily="2" charset="-122"/>
              </a:rPr>
              <a:t>．普京	</a:t>
            </a:r>
            <a:endParaRPr lang="en-US" altLang="zh-CN" sz="3200" b="1" dirty="0">
              <a:latin typeface="宋体" panose="02010600030101010101" pitchFamily="2" charset="-122"/>
            </a:endParaRPr>
          </a:p>
          <a:p>
            <a:pPr>
              <a:lnSpc>
                <a:spcPct val="170000"/>
              </a:lnSpc>
            </a:pPr>
            <a:r>
              <a:rPr lang="en-US" altLang="zh-CN" sz="3200" b="1" dirty="0">
                <a:latin typeface="宋体" panose="02010600030101010101" pitchFamily="2" charset="-122"/>
              </a:rPr>
              <a:t>C</a:t>
            </a:r>
            <a:r>
              <a:rPr lang="zh-CN" altLang="en-US" sz="3200" b="1" dirty="0">
                <a:latin typeface="宋体" panose="02010600030101010101" pitchFamily="2" charset="-122"/>
              </a:rPr>
              <a:t>．赫鲁晓夫	      </a:t>
            </a:r>
            <a:r>
              <a:rPr lang="en-US" altLang="zh-CN" sz="3200" b="1" dirty="0">
                <a:latin typeface="宋体" panose="02010600030101010101" pitchFamily="2" charset="-122"/>
              </a:rPr>
              <a:t>D</a:t>
            </a:r>
            <a:r>
              <a:rPr lang="zh-CN" altLang="en-US" sz="3200" b="1" dirty="0">
                <a:latin typeface="宋体" panose="02010600030101010101" pitchFamily="2" charset="-122"/>
              </a:rPr>
              <a:t>．戈尔巴乔夫</a:t>
            </a:r>
            <a:endParaRPr lang="zh-CN" altLang="en-US" sz="3200" b="1" dirty="0">
              <a:latin typeface="宋体" panose="02010600030101010101" pitchFamily="2" charset="-122"/>
            </a:endParaRPr>
          </a:p>
          <a:p>
            <a:endParaRPr lang="zh-CN" altLang="en-US" sz="3200" b="1" dirty="0">
              <a:latin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charRg st="0" end="2"/>
                                            </p:txEl>
                                          </p:spTgt>
                                        </p:tgtEl>
                                        <p:attrNameLst>
                                          <p:attrName>style.visibility</p:attrName>
                                        </p:attrNameLst>
                                      </p:cBhvr>
                                      <p:to>
                                        <p:strVal val="visible"/>
                                      </p:to>
                                    </p:set>
                                    <p:animEffect transition="in" filter="blinds(horizontal)">
                                      <p:cBhvr>
                                        <p:cTn id="7" dur="500"/>
                                        <p:tgtEl>
                                          <p:spTgt spid="5">
                                            <p:txEl>
                                              <p:charRg st="0"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151555"/>
          <p:cNvSpPr txBox="1"/>
          <p:nvPr/>
        </p:nvSpPr>
        <p:spPr>
          <a:xfrm>
            <a:off x="4999038" y="3144838"/>
            <a:ext cx="865187" cy="1014730"/>
          </a:xfrm>
          <a:prstGeom prst="rect">
            <a:avLst/>
          </a:prstGeom>
          <a:noFill/>
          <a:ln w="9525">
            <a:noFill/>
          </a:ln>
        </p:spPr>
        <p:txBody>
          <a:bodyPr>
            <a:spAutoFit/>
          </a:bodyPr>
          <a:p>
            <a:pPr>
              <a:spcBef>
                <a:spcPct val="50000"/>
              </a:spcBef>
            </a:pPr>
            <a:r>
              <a:rPr lang="en-US" altLang="zh-CN" sz="6000" b="1" dirty="0">
                <a:solidFill>
                  <a:srgbClr val="FF0000"/>
                </a:solidFill>
                <a:latin typeface="Calibri" panose="020F0502020204030204" charset="0"/>
              </a:rPr>
              <a:t>D</a:t>
            </a:r>
            <a:endParaRPr lang="en-US" altLang="zh-CN" sz="6000" b="1" dirty="0">
              <a:solidFill>
                <a:srgbClr val="FF0000"/>
              </a:solidFill>
              <a:latin typeface="Calibri" panose="020F0502020204030204" charset="0"/>
            </a:endParaRPr>
          </a:p>
        </p:txBody>
      </p:sp>
      <p:sp>
        <p:nvSpPr>
          <p:cNvPr id="54275" name="TextBox 4"/>
          <p:cNvSpPr txBox="1"/>
          <p:nvPr/>
        </p:nvSpPr>
        <p:spPr>
          <a:xfrm>
            <a:off x="1754188" y="1076325"/>
            <a:ext cx="8702675" cy="5560060"/>
          </a:xfrm>
          <a:prstGeom prst="rect">
            <a:avLst/>
          </a:prstGeom>
          <a:noFill/>
          <a:ln w="9525">
            <a:noFill/>
          </a:ln>
        </p:spPr>
        <p:txBody>
          <a:bodyPr>
            <a:spAutoFit/>
          </a:bodyPr>
          <a:p>
            <a:pPr>
              <a:lnSpc>
                <a:spcPct val="130000"/>
              </a:lnSpc>
            </a:pPr>
            <a:r>
              <a:rPr lang="en-US" altLang="zh-CN" sz="2800" b="1" dirty="0">
                <a:latin typeface="宋体" panose="02010600030101010101" pitchFamily="2" charset="-122"/>
              </a:rPr>
              <a:t>2.2003</a:t>
            </a:r>
            <a:r>
              <a:rPr lang="zh-CN" altLang="en-US" sz="2800" b="1" dirty="0">
                <a:latin typeface="宋体" panose="02010600030101010101" pitchFamily="2" charset="-122"/>
              </a:rPr>
              <a:t>年俄罗斯科学院某院士说：“我们俄罗斯人以我们自己的沉痛灾难为代价，成为耶稣，悲壮地走上祭坛，向世人和历史宣告：苏联的‘民主化’、‘私有化’完全是一条绝路、死路。”这说明他把苏联解体的原因归结为（       ）</a:t>
            </a:r>
            <a:endParaRPr lang="zh-CN" altLang="en-US" sz="2800" b="1" dirty="0">
              <a:latin typeface="宋体" panose="02010600030101010101" pitchFamily="2" charset="-122"/>
            </a:endParaRPr>
          </a:p>
          <a:p>
            <a:pPr>
              <a:lnSpc>
                <a:spcPct val="130000"/>
              </a:lnSpc>
            </a:pPr>
            <a:r>
              <a:rPr lang="en-US" altLang="zh-CN" sz="2800" b="1" dirty="0">
                <a:latin typeface="宋体" panose="02010600030101010101" pitchFamily="2" charset="-122"/>
              </a:rPr>
              <a:t>A</a:t>
            </a:r>
            <a:r>
              <a:rPr lang="zh-CN" altLang="en-US" sz="2800" b="1" dirty="0">
                <a:latin typeface="宋体" panose="02010600030101010101" pitchFamily="2" charset="-122"/>
              </a:rPr>
              <a:t>．日益严重的经济危机	</a:t>
            </a:r>
            <a:endParaRPr lang="en-US" altLang="zh-CN" sz="2800" b="1" dirty="0">
              <a:latin typeface="宋体" panose="02010600030101010101" pitchFamily="2" charset="-122"/>
            </a:endParaRPr>
          </a:p>
          <a:p>
            <a:pPr>
              <a:lnSpc>
                <a:spcPct val="130000"/>
              </a:lnSpc>
            </a:pPr>
            <a:r>
              <a:rPr lang="en-US" altLang="zh-CN" sz="2800" b="1" dirty="0">
                <a:latin typeface="宋体" panose="02010600030101010101" pitchFamily="2" charset="-122"/>
              </a:rPr>
              <a:t>B</a:t>
            </a:r>
            <a:r>
              <a:rPr lang="zh-CN" altLang="en-US" sz="2800" b="1" dirty="0">
                <a:latin typeface="宋体" panose="02010600030101010101" pitchFamily="2" charset="-122"/>
              </a:rPr>
              <a:t>．苏联政局动荡</a:t>
            </a:r>
            <a:endParaRPr lang="zh-CN" altLang="en-US" sz="2800" b="1" dirty="0">
              <a:latin typeface="宋体" panose="02010600030101010101" pitchFamily="2" charset="-122"/>
            </a:endParaRPr>
          </a:p>
          <a:p>
            <a:pPr>
              <a:lnSpc>
                <a:spcPct val="130000"/>
              </a:lnSpc>
            </a:pPr>
            <a:r>
              <a:rPr lang="en-US" altLang="zh-CN" sz="2800" b="1" dirty="0">
                <a:latin typeface="宋体" panose="02010600030101010101" pitchFamily="2" charset="-122"/>
              </a:rPr>
              <a:t>C</a:t>
            </a:r>
            <a:r>
              <a:rPr lang="zh-CN" altLang="en-US" sz="2800" b="1" dirty="0">
                <a:latin typeface="宋体" panose="02010600030101010101" pitchFamily="2" charset="-122"/>
              </a:rPr>
              <a:t>．西方的和平演变政策	</a:t>
            </a:r>
            <a:endParaRPr lang="en-US" altLang="zh-CN" sz="2800" b="1" dirty="0">
              <a:latin typeface="宋体" panose="02010600030101010101" pitchFamily="2" charset="-122"/>
            </a:endParaRPr>
          </a:p>
          <a:p>
            <a:pPr>
              <a:lnSpc>
                <a:spcPct val="130000"/>
              </a:lnSpc>
            </a:pPr>
            <a:r>
              <a:rPr lang="en-US" altLang="zh-CN" sz="2800" b="1" dirty="0">
                <a:latin typeface="宋体" panose="02010600030101010101" pitchFamily="2" charset="-122"/>
              </a:rPr>
              <a:t>D</a:t>
            </a:r>
            <a:r>
              <a:rPr lang="zh-CN" altLang="en-US" sz="2800" b="1" dirty="0">
                <a:latin typeface="宋体" panose="02010600030101010101" pitchFamily="2" charset="-122"/>
              </a:rPr>
              <a:t>．戈尔巴乔夫的改革</a:t>
            </a:r>
            <a:endParaRPr lang="zh-CN" altLang="en-US" sz="2800" b="1" dirty="0">
              <a:latin typeface="宋体" panose="02010600030101010101" pitchFamily="2" charset="-122"/>
            </a:endParaRPr>
          </a:p>
          <a:p>
            <a:endParaRPr lang="zh-CN" altLang="en-US" sz="2800" b="1" dirty="0">
              <a:latin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charRg st="0" end="2"/>
                                            </p:txEl>
                                          </p:spTgt>
                                        </p:tgtEl>
                                        <p:attrNameLst>
                                          <p:attrName>style.visibility</p:attrName>
                                        </p:attrNameLst>
                                      </p:cBhvr>
                                      <p:to>
                                        <p:strVal val="visible"/>
                                      </p:to>
                                    </p:set>
                                    <p:animEffect transition="in" filter="blinds(horizontal)">
                                      <p:cBhvr>
                                        <p:cTn id="7" dur="500"/>
                                        <p:tgtEl>
                                          <p:spTgt spid="4">
                                            <p:txEl>
                                              <p:charRg st="0"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153603"/>
          <p:cNvSpPr txBox="1"/>
          <p:nvPr/>
        </p:nvSpPr>
        <p:spPr>
          <a:xfrm>
            <a:off x="8302625" y="3394075"/>
            <a:ext cx="1150938" cy="1014730"/>
          </a:xfrm>
          <a:prstGeom prst="rect">
            <a:avLst/>
          </a:prstGeom>
          <a:noFill/>
          <a:ln w="9525">
            <a:noFill/>
          </a:ln>
        </p:spPr>
        <p:txBody>
          <a:bodyPr>
            <a:spAutoFit/>
          </a:bodyPr>
          <a:p>
            <a:pPr>
              <a:spcBef>
                <a:spcPct val="50000"/>
              </a:spcBef>
            </a:pPr>
            <a:r>
              <a:rPr lang="en-US" altLang="zh-CN" sz="6000" b="1" dirty="0">
                <a:solidFill>
                  <a:srgbClr val="FF0000"/>
                </a:solidFill>
                <a:latin typeface="Calibri" panose="020F0502020204030204" charset="0"/>
              </a:rPr>
              <a:t>B</a:t>
            </a:r>
            <a:endParaRPr lang="en-US" altLang="zh-CN" sz="6000" b="1" dirty="0">
              <a:solidFill>
                <a:srgbClr val="FF0000"/>
              </a:solidFill>
              <a:latin typeface="Calibri" panose="020F0502020204030204" charset="0"/>
            </a:endParaRPr>
          </a:p>
        </p:txBody>
      </p:sp>
      <p:sp>
        <p:nvSpPr>
          <p:cNvPr id="55299" name="TextBox 4"/>
          <p:cNvSpPr txBox="1"/>
          <p:nvPr/>
        </p:nvSpPr>
        <p:spPr>
          <a:xfrm>
            <a:off x="1736725" y="930275"/>
            <a:ext cx="8950325" cy="5062855"/>
          </a:xfrm>
          <a:prstGeom prst="rect">
            <a:avLst/>
          </a:prstGeom>
          <a:noFill/>
          <a:ln w="9525">
            <a:noFill/>
          </a:ln>
        </p:spPr>
        <p:txBody>
          <a:bodyPr>
            <a:spAutoFit/>
          </a:bodyPr>
          <a:p>
            <a:pPr>
              <a:lnSpc>
                <a:spcPct val="130000"/>
              </a:lnSpc>
            </a:pPr>
            <a:r>
              <a:rPr lang="en-US" altLang="zh-CN" sz="3200" b="1" dirty="0">
                <a:latin typeface="宋体" panose="02010600030101010101" pitchFamily="2" charset="-122"/>
              </a:rPr>
              <a:t>3.</a:t>
            </a:r>
            <a:r>
              <a:rPr lang="zh-CN" altLang="en-US" sz="3200" b="1" dirty="0">
                <a:latin typeface="宋体" panose="02010600030101010101" pitchFamily="2" charset="-122"/>
              </a:rPr>
              <a:t>“他摆弄这个国家，就像家庭主妇摆弄卷心菜一样。他以为只要把外面的烂叶子剥掉，就会有里面的好心子，他不停地剥下去，一直到剥光为止”。一位苏联杂志主编这样讽刺戈尔巴乔夫。他摆弄的这个国家的最终结局是（        ）</a:t>
            </a:r>
            <a:endParaRPr lang="zh-CN" altLang="en-US" sz="3200" b="1" dirty="0">
              <a:latin typeface="宋体" panose="02010600030101010101" pitchFamily="2" charset="-122"/>
            </a:endParaRPr>
          </a:p>
          <a:p>
            <a:pPr>
              <a:lnSpc>
                <a:spcPct val="130000"/>
              </a:lnSpc>
            </a:pPr>
            <a:r>
              <a:rPr lang="en-US" altLang="zh-CN" sz="3200" b="1" dirty="0">
                <a:latin typeface="宋体" panose="02010600030101010101" pitchFamily="2" charset="-122"/>
              </a:rPr>
              <a:t>A</a:t>
            </a:r>
            <a:r>
              <a:rPr lang="zh-CN" altLang="en-US" sz="3200" b="1" dirty="0">
                <a:latin typeface="宋体" panose="02010600030101010101" pitchFamily="2" charset="-122"/>
              </a:rPr>
              <a:t>．经济日益强大	</a:t>
            </a:r>
            <a:r>
              <a:rPr lang="en-US" altLang="zh-CN" sz="3200" b="1" dirty="0">
                <a:latin typeface="宋体" panose="02010600030101010101" pitchFamily="2" charset="-122"/>
              </a:rPr>
              <a:t>B</a:t>
            </a:r>
            <a:r>
              <a:rPr lang="zh-CN" altLang="en-US" sz="3200" b="1" dirty="0">
                <a:latin typeface="宋体" panose="02010600030101010101" pitchFamily="2" charset="-122"/>
              </a:rPr>
              <a:t>．国家走向解体</a:t>
            </a:r>
            <a:endParaRPr lang="en-US" altLang="zh-CN" sz="3200" b="1" dirty="0">
              <a:latin typeface="宋体" panose="02010600030101010101" pitchFamily="2" charset="-122"/>
            </a:endParaRPr>
          </a:p>
          <a:p>
            <a:pPr>
              <a:lnSpc>
                <a:spcPct val="130000"/>
              </a:lnSpc>
            </a:pPr>
            <a:r>
              <a:rPr lang="en-US" altLang="zh-CN" sz="3200" b="1" dirty="0">
                <a:latin typeface="宋体" panose="02010600030101010101" pitchFamily="2" charset="-122"/>
              </a:rPr>
              <a:t>C</a:t>
            </a:r>
            <a:r>
              <a:rPr lang="zh-CN" altLang="en-US" sz="3200" b="1" dirty="0">
                <a:latin typeface="宋体" panose="02010600030101010101" pitchFamily="2" charset="-122"/>
              </a:rPr>
              <a:t>．社会政局安定	</a:t>
            </a:r>
            <a:r>
              <a:rPr lang="en-US" altLang="zh-CN" sz="3200" b="1" dirty="0">
                <a:latin typeface="宋体" panose="02010600030101010101" pitchFamily="2" charset="-122"/>
              </a:rPr>
              <a:t>D</a:t>
            </a:r>
            <a:r>
              <a:rPr lang="zh-CN" altLang="en-US" sz="3200" b="1" dirty="0">
                <a:latin typeface="宋体" panose="02010600030101010101" pitchFamily="2" charset="-122"/>
              </a:rPr>
              <a:t>．各种矛盾缓和</a:t>
            </a:r>
            <a:endParaRPr lang="zh-CN" altLang="en-US" sz="3200" b="1" dirty="0">
              <a:latin typeface="宋体" panose="02010600030101010101" pitchFamily="2" charset="-122"/>
            </a:endParaRPr>
          </a:p>
          <a:p>
            <a:endParaRPr lang="zh-CN" altLang="en-US" sz="3200" b="1" dirty="0">
              <a:latin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charRg st="0" end="2"/>
                                            </p:txEl>
                                          </p:spTgt>
                                        </p:tgtEl>
                                        <p:attrNameLst>
                                          <p:attrName>style.visibility</p:attrName>
                                        </p:attrNameLst>
                                      </p:cBhvr>
                                      <p:to>
                                        <p:strVal val="visible"/>
                                      </p:to>
                                    </p:set>
                                    <p:animEffect transition="in" filter="blinds(horizontal)">
                                      <p:cBhvr>
                                        <p:cTn id="7" dur="500"/>
                                        <p:tgtEl>
                                          <p:spTgt spid="4">
                                            <p:txEl>
                                              <p:charRg st="0"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151555"/>
          <p:cNvSpPr txBox="1"/>
          <p:nvPr/>
        </p:nvSpPr>
        <p:spPr>
          <a:xfrm>
            <a:off x="8183563" y="4033838"/>
            <a:ext cx="1600200" cy="1014730"/>
          </a:xfrm>
          <a:prstGeom prst="rect">
            <a:avLst/>
          </a:prstGeom>
          <a:noFill/>
          <a:ln w="9525">
            <a:noFill/>
          </a:ln>
        </p:spPr>
        <p:txBody>
          <a:bodyPr>
            <a:spAutoFit/>
          </a:bodyPr>
          <a:p>
            <a:pPr>
              <a:spcBef>
                <a:spcPct val="50000"/>
              </a:spcBef>
            </a:pPr>
            <a:r>
              <a:rPr lang="en-US" altLang="zh-CN" sz="6000" b="1" dirty="0">
                <a:solidFill>
                  <a:srgbClr val="FF0000"/>
                </a:solidFill>
                <a:latin typeface="Calibri" panose="020F0502020204030204" charset="0"/>
              </a:rPr>
              <a:t>C</a:t>
            </a:r>
            <a:endParaRPr lang="en-US" altLang="zh-CN" sz="6000" b="1" dirty="0">
              <a:solidFill>
                <a:srgbClr val="FF0000"/>
              </a:solidFill>
              <a:latin typeface="Calibri" panose="020F0502020204030204" charset="0"/>
            </a:endParaRPr>
          </a:p>
        </p:txBody>
      </p:sp>
      <p:sp>
        <p:nvSpPr>
          <p:cNvPr id="56323" name="TextBox 2"/>
          <p:cNvSpPr txBox="1"/>
          <p:nvPr/>
        </p:nvSpPr>
        <p:spPr>
          <a:xfrm>
            <a:off x="1879600" y="931863"/>
            <a:ext cx="8351838" cy="5692775"/>
          </a:xfrm>
          <a:prstGeom prst="rect">
            <a:avLst/>
          </a:prstGeom>
          <a:noFill/>
          <a:ln w="9525">
            <a:noFill/>
          </a:ln>
        </p:spPr>
        <p:txBody>
          <a:bodyPr>
            <a:spAutoFit/>
          </a:bodyPr>
          <a:p>
            <a:pPr>
              <a:lnSpc>
                <a:spcPct val="150000"/>
              </a:lnSpc>
            </a:pPr>
            <a:r>
              <a:rPr lang="en-US" altLang="zh-CN" sz="2800" b="1" dirty="0">
                <a:latin typeface="宋体" panose="02010600030101010101" pitchFamily="2" charset="-122"/>
              </a:rPr>
              <a:t>4.</a:t>
            </a:r>
            <a:r>
              <a:rPr lang="zh-CN" altLang="en-US" sz="2800" b="1" dirty="0">
                <a:latin typeface="宋体" panose="02010600030101010101" pitchFamily="2" charset="-122"/>
              </a:rPr>
              <a:t>“这些事情来得虽很突然，但都有长期形成的多方面的深刻原因。这些国家没有找到一条适合本国情况的建设社会主义的道路，更多的是照搬苏联的一套做法。</a:t>
            </a:r>
            <a:r>
              <a:rPr lang="en-US" altLang="zh-CN" sz="2800" b="1" dirty="0">
                <a:latin typeface="宋体" panose="02010600030101010101" pitchFamily="2" charset="-122"/>
              </a:rPr>
              <a:t>……</a:t>
            </a:r>
            <a:r>
              <a:rPr lang="zh-CN" altLang="en-US" sz="2800" b="1" dirty="0">
                <a:latin typeface="宋体" panose="02010600030101010101" pitchFamily="2" charset="-122"/>
              </a:rPr>
              <a:t>使得社会主义在这些国家不仅没有发挥和显示出应有的优越性，而且声誉受到很大影响。”材料中的“这些事情”指的是（     ）</a:t>
            </a:r>
            <a:endParaRPr lang="zh-CN" altLang="en-US" sz="2800" b="1" dirty="0">
              <a:latin typeface="宋体" panose="02010600030101010101" pitchFamily="2" charset="-122"/>
            </a:endParaRPr>
          </a:p>
          <a:p>
            <a:pPr>
              <a:lnSpc>
                <a:spcPct val="150000"/>
              </a:lnSpc>
            </a:pPr>
            <a:r>
              <a:rPr lang="en-US" altLang="zh-CN" sz="2800" b="1" dirty="0">
                <a:latin typeface="宋体" panose="02010600030101010101" pitchFamily="2" charset="-122"/>
              </a:rPr>
              <a:t>A</a:t>
            </a:r>
            <a:r>
              <a:rPr lang="zh-CN" altLang="en-US" sz="2800" b="1" dirty="0">
                <a:latin typeface="宋体" panose="02010600030101010101" pitchFamily="2" charset="-122"/>
              </a:rPr>
              <a:t>．冷战开始	</a:t>
            </a:r>
            <a:r>
              <a:rPr lang="en-US" altLang="zh-CN" sz="2800" b="1" dirty="0">
                <a:latin typeface="宋体" panose="02010600030101010101" pitchFamily="2" charset="-122"/>
              </a:rPr>
              <a:t>B</a:t>
            </a:r>
            <a:r>
              <a:rPr lang="zh-CN" altLang="en-US" sz="2800" b="1" dirty="0">
                <a:latin typeface="宋体" panose="02010600030101010101" pitchFamily="2" charset="-122"/>
              </a:rPr>
              <a:t>．苏联解体	</a:t>
            </a:r>
            <a:endParaRPr lang="en-US" altLang="zh-CN" sz="2800" b="1" dirty="0">
              <a:latin typeface="宋体" panose="02010600030101010101" pitchFamily="2" charset="-122"/>
            </a:endParaRPr>
          </a:p>
          <a:p>
            <a:pPr>
              <a:lnSpc>
                <a:spcPct val="150000"/>
              </a:lnSpc>
            </a:pPr>
            <a:r>
              <a:rPr lang="en-US" altLang="zh-CN" sz="2800" b="1" dirty="0">
                <a:latin typeface="宋体" panose="02010600030101010101" pitchFamily="2" charset="-122"/>
              </a:rPr>
              <a:t>C</a:t>
            </a:r>
            <a:r>
              <a:rPr lang="zh-CN" altLang="en-US" sz="2800" b="1" dirty="0">
                <a:latin typeface="宋体" panose="02010600030101010101" pitchFamily="2" charset="-122"/>
              </a:rPr>
              <a:t>．东欧剧变	</a:t>
            </a:r>
            <a:r>
              <a:rPr lang="en-US" altLang="zh-CN" sz="2800" b="1" dirty="0">
                <a:latin typeface="宋体" panose="02010600030101010101" pitchFamily="2" charset="-122"/>
              </a:rPr>
              <a:t>D</a:t>
            </a:r>
            <a:r>
              <a:rPr lang="zh-CN" altLang="en-US" sz="2800" b="1" dirty="0">
                <a:latin typeface="宋体" panose="02010600030101010101" pitchFamily="2" charset="-122"/>
              </a:rPr>
              <a:t>．经济危机</a:t>
            </a:r>
            <a:endParaRPr lang="zh-CN" altLang="en-US" sz="2800" b="1" dirty="0">
              <a:latin typeface="宋体" panose="02010600030101010101" pitchFamily="2" charset="-122"/>
            </a:endParaRPr>
          </a:p>
          <a:p>
            <a:endParaRPr lang="zh-CN" altLang="en-US" sz="2800" b="1" dirty="0">
              <a:latin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charRg st="0" end="2"/>
                                            </p:txEl>
                                          </p:spTgt>
                                        </p:tgtEl>
                                        <p:attrNameLst>
                                          <p:attrName>style.visibility</p:attrName>
                                        </p:attrNameLst>
                                      </p:cBhvr>
                                      <p:to>
                                        <p:strVal val="visible"/>
                                      </p:to>
                                    </p:set>
                                    <p:animEffect transition="in" filter="blinds(horizontal)">
                                      <p:cBhvr>
                                        <p:cTn id="7" dur="500"/>
                                        <p:tgtEl>
                                          <p:spTgt spid="4">
                                            <p:txEl>
                                              <p:charRg st="0"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151555"/>
          <p:cNvSpPr txBox="1"/>
          <p:nvPr/>
        </p:nvSpPr>
        <p:spPr>
          <a:xfrm>
            <a:off x="4337050" y="2033588"/>
            <a:ext cx="1600200" cy="1014730"/>
          </a:xfrm>
          <a:prstGeom prst="rect">
            <a:avLst/>
          </a:prstGeom>
          <a:noFill/>
          <a:ln w="9525">
            <a:noFill/>
          </a:ln>
        </p:spPr>
        <p:txBody>
          <a:bodyPr>
            <a:spAutoFit/>
          </a:bodyPr>
          <a:p>
            <a:pPr>
              <a:spcBef>
                <a:spcPct val="50000"/>
              </a:spcBef>
            </a:pPr>
            <a:r>
              <a:rPr lang="en-US" altLang="zh-CN" sz="6000" b="1" dirty="0">
                <a:solidFill>
                  <a:srgbClr val="FF0000"/>
                </a:solidFill>
                <a:latin typeface="Calibri" panose="020F0502020204030204" charset="0"/>
              </a:rPr>
              <a:t>D</a:t>
            </a:r>
            <a:endParaRPr lang="en-US" altLang="zh-CN" sz="6000" b="1" dirty="0">
              <a:solidFill>
                <a:srgbClr val="FF0000"/>
              </a:solidFill>
              <a:latin typeface="Calibri" panose="020F0502020204030204" charset="0"/>
            </a:endParaRPr>
          </a:p>
        </p:txBody>
      </p:sp>
      <p:sp>
        <p:nvSpPr>
          <p:cNvPr id="57347" name="TextBox 3"/>
          <p:cNvSpPr txBox="1"/>
          <p:nvPr/>
        </p:nvSpPr>
        <p:spPr>
          <a:xfrm>
            <a:off x="1676400" y="1189038"/>
            <a:ext cx="8748713" cy="3930650"/>
          </a:xfrm>
          <a:prstGeom prst="rect">
            <a:avLst/>
          </a:prstGeom>
          <a:noFill/>
          <a:ln w="9525">
            <a:noFill/>
          </a:ln>
        </p:spPr>
        <p:txBody>
          <a:bodyPr>
            <a:spAutoFit/>
          </a:bodyPr>
          <a:p>
            <a:pPr>
              <a:lnSpc>
                <a:spcPct val="170000"/>
              </a:lnSpc>
            </a:pPr>
            <a:r>
              <a:rPr lang="en-US" altLang="zh-CN" sz="3200" b="1" dirty="0">
                <a:latin typeface="宋体" panose="02010600030101010101" pitchFamily="2" charset="-122"/>
              </a:rPr>
              <a:t>5.</a:t>
            </a:r>
            <a:r>
              <a:rPr lang="zh-CN" altLang="en-US" sz="3200" b="1" dirty="0">
                <a:latin typeface="宋体" panose="02010600030101010101" pitchFamily="2" charset="-122"/>
              </a:rPr>
              <a:t>在苏联历史上担任苏共中央总书记的最后一位领导人是（    ）</a:t>
            </a:r>
            <a:endParaRPr lang="zh-CN" altLang="en-US" sz="3200" b="1" dirty="0">
              <a:latin typeface="宋体" panose="02010600030101010101" pitchFamily="2" charset="-122"/>
            </a:endParaRPr>
          </a:p>
          <a:p>
            <a:pPr>
              <a:lnSpc>
                <a:spcPct val="170000"/>
              </a:lnSpc>
            </a:pPr>
            <a:r>
              <a:rPr lang="en-US" altLang="zh-CN" sz="3200" b="1" dirty="0">
                <a:latin typeface="宋体" panose="02010600030101010101" pitchFamily="2" charset="-122"/>
              </a:rPr>
              <a:t>A</a:t>
            </a:r>
            <a:r>
              <a:rPr lang="zh-CN" altLang="en-US" sz="3200" b="1" dirty="0">
                <a:latin typeface="宋体" panose="02010600030101010101" pitchFamily="2" charset="-122"/>
              </a:rPr>
              <a:t>．叶利钦	     </a:t>
            </a:r>
            <a:r>
              <a:rPr lang="en-US" altLang="zh-CN" sz="3200" b="1" dirty="0">
                <a:latin typeface="宋体" panose="02010600030101010101" pitchFamily="2" charset="-122"/>
              </a:rPr>
              <a:t>B</a:t>
            </a:r>
            <a:r>
              <a:rPr lang="zh-CN" altLang="en-US" sz="3200" b="1" dirty="0">
                <a:latin typeface="宋体" panose="02010600030101010101" pitchFamily="2" charset="-122"/>
              </a:rPr>
              <a:t>．赫鲁晓夫	</a:t>
            </a:r>
            <a:endParaRPr lang="en-US" altLang="zh-CN" sz="3200" b="1" dirty="0">
              <a:latin typeface="宋体" panose="02010600030101010101" pitchFamily="2" charset="-122"/>
            </a:endParaRPr>
          </a:p>
          <a:p>
            <a:pPr>
              <a:lnSpc>
                <a:spcPct val="170000"/>
              </a:lnSpc>
            </a:pPr>
            <a:r>
              <a:rPr lang="en-US" altLang="zh-CN" sz="3200" b="1" dirty="0">
                <a:latin typeface="宋体" panose="02010600030101010101" pitchFamily="2" charset="-122"/>
              </a:rPr>
              <a:t>C</a:t>
            </a:r>
            <a:r>
              <a:rPr lang="zh-CN" altLang="en-US" sz="3200" b="1" dirty="0">
                <a:latin typeface="宋体" panose="02010600030101010101" pitchFamily="2" charset="-122"/>
              </a:rPr>
              <a:t>．勃列日涅夫	     </a:t>
            </a:r>
            <a:r>
              <a:rPr lang="en-US" altLang="zh-CN" sz="3200" b="1" dirty="0">
                <a:latin typeface="宋体" panose="02010600030101010101" pitchFamily="2" charset="-122"/>
              </a:rPr>
              <a:t>D</a:t>
            </a:r>
            <a:r>
              <a:rPr lang="zh-CN" altLang="en-US" sz="3200" b="1" dirty="0">
                <a:latin typeface="宋体" panose="02010600030101010101" pitchFamily="2" charset="-122"/>
              </a:rPr>
              <a:t>．戈尔巴乔夫</a:t>
            </a:r>
            <a:endParaRPr lang="zh-CN" altLang="en-US" sz="3200" b="1" dirty="0">
              <a:latin typeface="宋体" panose="02010600030101010101" pitchFamily="2" charset="-122"/>
            </a:endParaRPr>
          </a:p>
          <a:p>
            <a:endParaRPr lang="zh-CN" altLang="en-US" sz="3200" b="1" dirty="0">
              <a:latin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charRg st="0" end="2"/>
                                            </p:txEl>
                                          </p:spTgt>
                                        </p:tgtEl>
                                        <p:attrNameLst>
                                          <p:attrName>style.visibility</p:attrName>
                                        </p:attrNameLst>
                                      </p:cBhvr>
                                      <p:to>
                                        <p:strVal val="visible"/>
                                      </p:to>
                                    </p:set>
                                    <p:animEffect transition="in" filter="blinds(horizontal)">
                                      <p:cBhvr>
                                        <p:cTn id="7" dur="500"/>
                                        <p:tgtEl>
                                          <p:spTgt spid="3">
                                            <p:txEl>
                                              <p:charRg st="0"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3514</Words>
  <PresentationFormat>宽屏</PresentationFormat>
  <Paragraphs>372</Paragraphs>
  <Slides>33</Slides>
  <Notes>0</Notes>
  <HiddenSlides>0</HiddenSlides>
  <MMClips>0</MMClips>
  <ScaleCrop>false</ScaleCrop>
  <HeadingPairs>
    <vt:vector size="8" baseType="variant">
      <vt:variant>
        <vt:lpstr>已用的字体</vt:lpstr>
      </vt:variant>
      <vt:variant>
        <vt:i4>20</vt:i4>
      </vt:variant>
      <vt:variant>
        <vt:lpstr>主题</vt:lpstr>
      </vt:variant>
      <vt:variant>
        <vt:i4>1</vt:i4>
      </vt:variant>
      <vt:variant>
        <vt:lpstr>嵌入 OLE 服务器</vt:lpstr>
      </vt:variant>
      <vt:variant>
        <vt:i4>2</vt:i4>
      </vt:variant>
      <vt:variant>
        <vt:lpstr>幻灯片标题</vt:lpstr>
      </vt:variant>
      <vt:variant>
        <vt:i4>33</vt:i4>
      </vt:variant>
    </vt:vector>
  </HeadingPairs>
  <TitlesOfParts>
    <vt:vector size="56" baseType="lpstr">
      <vt:lpstr>Arial</vt:lpstr>
      <vt:lpstr>宋体</vt:lpstr>
      <vt:lpstr>Wingdings</vt:lpstr>
      <vt:lpstr>黑体</vt:lpstr>
      <vt:lpstr>Times New Roman</vt:lpstr>
      <vt:lpstr>华文楷体</vt:lpstr>
      <vt:lpstr>微软雅黑</vt:lpstr>
      <vt:lpstr>华文行楷</vt:lpstr>
      <vt:lpstr>隶书</vt:lpstr>
      <vt:lpstr>Calibri Light</vt:lpstr>
      <vt:lpstr>Calibri</vt:lpstr>
      <vt:lpstr>Arial Unicode MS</vt:lpstr>
      <vt:lpstr>华文新魏</vt:lpstr>
      <vt:lpstr>Arial Black</vt:lpstr>
      <vt:lpstr>Monotype Sorts</vt:lpstr>
      <vt:lpstr>华文中宋</vt:lpstr>
      <vt:lpstr>楷体</vt:lpstr>
      <vt:lpstr>楷体_GB2312</vt:lpstr>
      <vt:lpstr>新宋体</vt:lpstr>
      <vt:lpstr>Wingdings</vt:lpstr>
      <vt:lpstr>Office 主题</vt:lpstr>
      <vt:lpstr>Excel.Sheet.8</vt:lpstr>
      <vt:lpstr>Excel.Sheet.8</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美苏两国力量对比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2018-12-02T06:49:00Z</dcterms:created>
  <dcterms:modified xsi:type="dcterms:W3CDTF">2018-12-03T03:29:47Z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2052-10.1.0.7697</vt:lpwstr>
  </property>
</Properties>
</file>