
<file path=[Content_Types].xml><?xml version="1.0" encoding="utf-8"?>
<Types xmlns="http://schemas.openxmlformats.org/package/2006/content-types">
  <Default Extension="vml" ContentType="application/vnd.openxmlformats-officedocument.vmlDrawing"/>
  <Default Extension="bin" ContentType="application/vnd.openxmlformats-officedocument.oleObject"/>
  <Default Extension="png" ContentType="image/png"/>
  <Default Extension="jpeg" ContentType="image/jpe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notesMasterIdLst>
    <p:notesMasterId r:id="rId6"/>
  </p:notesMasterIdLst>
  <p:sldIdLst>
    <p:sldId id="300" r:id="rId4"/>
    <p:sldId id="370" r:id="rId5"/>
    <p:sldId id="376" r:id="rId7"/>
    <p:sldId id="350" r:id="rId8"/>
    <p:sldId id="389" r:id="rId9"/>
    <p:sldId id="361" r:id="rId10"/>
    <p:sldId id="351" r:id="rId11"/>
    <p:sldId id="365" r:id="rId12"/>
    <p:sldId id="379" r:id="rId13"/>
    <p:sldId id="380" r:id="rId14"/>
    <p:sldId id="381" r:id="rId15"/>
    <p:sldId id="383" r:id="rId16"/>
    <p:sldId id="388" r:id="rId17"/>
    <p:sldId id="382" r:id="rId18"/>
    <p:sldId id="371" r:id="rId19"/>
    <p:sldId id="366" r:id="rId20"/>
    <p:sldId id="387" r:id="rId21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4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0000"/>
    <a:srgbClr val="000000"/>
    <a:srgbClr val="FF3399"/>
    <a:srgbClr val="0000CC"/>
    <a:srgbClr val="FFFFCC"/>
    <a:srgbClr val="FFFF00"/>
    <a:srgbClr val="00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620"/>
    <p:restoredTop sz="50909"/>
  </p:normalViewPr>
  <p:slideViewPr>
    <p:cSldViewPr showGuides="1">
      <p:cViewPr varScale="1">
        <p:scale>
          <a:sx n="58" d="100"/>
          <a:sy n="58" d="100"/>
        </p:scale>
        <p:origin x="-96" y="-1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4" Type="http://schemas.openxmlformats.org/officeDocument/2006/relationships/tableStyles" Target="tableStyles.xml"/><Relationship Id="rId23" Type="http://schemas.openxmlformats.org/officeDocument/2006/relationships/viewProps" Target="viewProps.xml"/><Relationship Id="rId22" Type="http://schemas.openxmlformats.org/officeDocument/2006/relationships/presProps" Target="presProps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buFont typeface="Arial" panose="020B0604020202020204" pitchFamily="34" charset="0"/>
              <a:buNone/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2772" name="Rectangle 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5125" name="Rectangle 5"/>
          <p:cNvSpPr>
            <a:spLocks noGrp="1" noRot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单击此处编辑母版文本样式</a:t>
            </a:r>
            <a:endParaRPr kumimoji="0" 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第二级</a:t>
            </a:r>
            <a:endParaRPr kumimoji="0" 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第三级</a:t>
            </a:r>
            <a:endParaRPr kumimoji="0" 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第四级</a:t>
            </a:r>
            <a:endParaRPr kumimoji="0" 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第五级</a:t>
            </a:r>
            <a:endParaRPr kumimoji="0" 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buFont typeface="Arial" panose="020B0604020202020204" pitchFamily="34" charset="0"/>
              <a:buNone/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/>
          <a:p>
            <a:pPr lvl="0" algn="r" eaLnBrk="1" hangingPunct="1">
              <a:buChar char="•"/>
            </a:pPr>
            <a:fld id="{9A0DB2DC-4C9A-4742-B13C-FB6460FD3503}" type="slidenum">
              <a:rPr lang="zh-CN" altLang="zh-CN" sz="1200" dirty="0"/>
            </a:fld>
            <a:endParaRPr lang="zh-CN" altLang="zh-CN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34818" name="Rectangle 2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39825" y="684213"/>
            <a:ext cx="4573588" cy="3429000"/>
          </a:xfrm>
          <a:ln w="12700">
            <a:solidFill>
              <a:srgbClr val="000000">
                <a:alpha val="100000"/>
              </a:srgbClr>
            </a:solidFill>
            <a:miter/>
          </a:ln>
        </p:spPr>
      </p:sp>
      <p:sp>
        <p:nvSpPr>
          <p:cNvPr id="34819" name="Rectangle 3"/>
          <p:cNvSpPr>
            <a:spLocks noGrp="1" noRot="1"/>
          </p:cNvSpPr>
          <p:nvPr>
            <p:ph type="body" idx="1"/>
          </p:nvPr>
        </p:nvSpPr>
        <p:spPr>
          <a:xfrm>
            <a:off x="684213" y="4341813"/>
            <a:ext cx="5486400" cy="4114800"/>
          </a:xfrm>
        </p:spPr>
        <p:txBody>
          <a:bodyPr wrap="square" lIns="91440" tIns="45720" rIns="91440" bIns="45720" anchor="t"/>
          <a:p>
            <a:pPr lvl="0" eaLnBrk="1" hangingPunct="1">
              <a:spcBef>
                <a:spcPct val="0"/>
              </a:spcBef>
            </a:pPr>
            <a:r>
              <a:rPr lang="zh-CN" altLang="en-US" dirty="0"/>
              <a:t>适合本国国情的方式</a:t>
            </a:r>
            <a:endParaRPr lang="zh-CN" alt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584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5843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ctr"/>
          <a:p>
            <a:pPr lvl="0"/>
            <a:endParaRPr lang="zh-CN" altLang="en-US" dirty="0"/>
          </a:p>
        </p:txBody>
      </p:sp>
      <p:sp>
        <p:nvSpPr>
          <p:cNvPr id="35844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>
              <a:buChar char="•"/>
            </a:pPr>
            <a:fld id="{9A0DB2DC-4C9A-4742-B13C-FB6460FD3503}" type="slidenum">
              <a:rPr lang="zh-CN" altLang="zh-CN" sz="1200" dirty="0"/>
            </a:fld>
            <a:endParaRPr lang="zh-CN" altLang="zh-CN" sz="1200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36866" name="Rectangle 2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6867" name="Rectangle 3"/>
          <p:cNvSpPr>
            <a:spLocks noGrp="1" noRot="1"/>
          </p:cNvSpPr>
          <p:nvPr>
            <p:ph type="body" idx="1"/>
          </p:nvPr>
        </p:nvSpPr>
        <p:spPr/>
        <p:txBody>
          <a:bodyPr wrap="square" lIns="91440" tIns="45720" rIns="91440" bIns="45720" anchor="ctr"/>
          <a:p>
            <a:pPr lvl="0" eaLnBrk="1" hangingPunct="1"/>
            <a:r>
              <a:rPr lang="zh-CN" altLang="en-US" b="1" dirty="0">
                <a:solidFill>
                  <a:srgbClr val="0000FF"/>
                </a:solidFill>
              </a:rPr>
              <a:t>由中央派遣官员进行管理，统一的中央集权国家开始建立起来。统一市场</a:t>
            </a:r>
            <a:endParaRPr lang="zh-CN" altLang="en-US" b="1" dirty="0">
              <a:solidFill>
                <a:srgbClr val="0000FF"/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bg>
      <p:bgPr>
        <a:blipFill rotWithShape="0">
          <a:blip r:embed="rId2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228600" y="3200400"/>
            <a:ext cx="8763000" cy="1341438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795338" y="2895600"/>
            <a:ext cx="304800" cy="990600"/>
          </a:xfrm>
          <a:prstGeom prst="rect">
            <a:avLst/>
          </a:prstGeom>
          <a:solidFill>
            <a:schemeClr val="accent2">
              <a:alpha val="5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ctrTitle"/>
          </p:nvPr>
        </p:nvSpPr>
        <p:spPr>
          <a:xfrm>
            <a:off x="1143000" y="19812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pPr lvl="0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2038350" y="4351338"/>
            <a:ext cx="6400800" cy="1371600"/>
          </a:xfrm>
        </p:spPr>
        <p:txBody>
          <a:bodyPr/>
          <a:lstStyle>
            <a:lvl1pPr marL="0" indent="0">
              <a:buFont typeface="Wingdings" panose="05000000000000000000" pitchFamily="2" charset="2"/>
              <a:buNone/>
              <a:defRPr/>
            </a:lvl1pPr>
          </a:lstStyle>
          <a:p>
            <a:pPr lvl="0"/>
          </a:p>
        </p:txBody>
      </p:sp>
      <p:sp>
        <p:nvSpPr>
          <p:cNvPr id="12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324600"/>
            <a:ext cx="19050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24600"/>
            <a:ext cx="28956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4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24600"/>
            <a:ext cx="19050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p>
            <a:pPr algn="r">
              <a:buChar char="•"/>
            </a:pPr>
            <a:fld id="{9A0DB2DC-4C9A-4742-B13C-FB6460FD3503}" type="slidenum">
              <a:rPr lang="zh-CN" altLang="zh-CN" sz="1400" dirty="0"/>
            </a:fld>
            <a:endParaRPr lang="zh-CN" altLang="zh-CN" sz="1400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标题和内容">
    <p:bg>
      <p:bgPr>
        <a:blipFill rotWithShape="0">
          <a:blip r:embed="rId2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10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1066800" y="6413500"/>
            <a:ext cx="19050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429000" y="6413500"/>
            <a:ext cx="28956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8229600" y="6413500"/>
            <a:ext cx="9144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p>
            <a:pPr algn="r">
              <a:buChar char="•"/>
            </a:pPr>
            <a:fld id="{9A0DB2DC-4C9A-4742-B13C-FB6460FD3503}" type="slidenum">
              <a:rPr lang="zh-CN" altLang="zh-CN" dirty="0"/>
            </a:fld>
            <a:endParaRPr lang="zh-CN" altLang="zh-CN" sz="1400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bg>
      <p:bgPr>
        <a:blipFill rotWithShape="0">
          <a:blip r:embed="rId2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10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1066800" y="6413500"/>
            <a:ext cx="19050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429000" y="6413500"/>
            <a:ext cx="28956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8229600" y="6413500"/>
            <a:ext cx="9144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p>
            <a:pPr algn="r">
              <a:buChar char="•"/>
            </a:pPr>
            <a:fld id="{9A0DB2DC-4C9A-4742-B13C-FB6460FD3503}" type="slidenum">
              <a:rPr lang="zh-CN" altLang="zh-CN" dirty="0"/>
            </a:fld>
            <a:endParaRPr lang="zh-CN" altLang="zh-CN" sz="1400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Sp="0">
  <p:cSld name="两栏内容">
    <p:bg>
      <p:bgPr>
        <a:blipFill rotWithShape="0">
          <a:blip r:embed="rId2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066800" y="2101850"/>
            <a:ext cx="3810000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029200" y="2101850"/>
            <a:ext cx="3810000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10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1066800" y="6413500"/>
            <a:ext cx="19050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429000" y="6413500"/>
            <a:ext cx="28956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8229600" y="6413500"/>
            <a:ext cx="9144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p>
            <a:pPr algn="r">
              <a:buChar char="•"/>
            </a:pPr>
            <a:fld id="{9A0DB2DC-4C9A-4742-B13C-FB6460FD3503}" type="slidenum">
              <a:rPr lang="zh-CN" altLang="zh-CN" dirty="0"/>
            </a:fld>
            <a:endParaRPr lang="zh-CN" altLang="zh-CN" sz="1400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bg>
      <p:bgPr>
        <a:blipFill rotWithShape="0">
          <a:blip r:embed="rId2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10" name="日期占位符 6"/>
          <p:cNvSpPr>
            <a:spLocks noGrp="1"/>
          </p:cNvSpPr>
          <p:nvPr>
            <p:ph type="dt" sz="half" idx="12"/>
          </p:nvPr>
        </p:nvSpPr>
        <p:spPr bwMode="auto">
          <a:xfrm>
            <a:off x="1066800" y="6413500"/>
            <a:ext cx="19050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页脚占位符 7"/>
          <p:cNvSpPr>
            <a:spLocks noGrp="1"/>
          </p:cNvSpPr>
          <p:nvPr>
            <p:ph type="ftr" sz="quarter" idx="13"/>
          </p:nvPr>
        </p:nvSpPr>
        <p:spPr bwMode="auto">
          <a:xfrm>
            <a:off x="3429000" y="6413500"/>
            <a:ext cx="28956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灯片编号占位符 8"/>
          <p:cNvSpPr>
            <a:spLocks noGrp="1"/>
          </p:cNvSpPr>
          <p:nvPr>
            <p:ph type="sldNum" sz="quarter" idx="14"/>
          </p:nvPr>
        </p:nvSpPr>
        <p:spPr bwMode="auto">
          <a:xfrm>
            <a:off x="8229600" y="6413500"/>
            <a:ext cx="9144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p>
            <a:pPr algn="r">
              <a:buChar char="•"/>
            </a:pPr>
            <a:fld id="{9A0DB2DC-4C9A-4742-B13C-FB6460FD3503}" type="slidenum">
              <a:rPr lang="zh-CN" altLang="zh-CN" dirty="0"/>
            </a:fld>
            <a:endParaRPr lang="zh-CN" altLang="zh-CN" sz="1400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仅标题">
    <p:bg>
      <p:bgPr>
        <a:blipFill rotWithShape="0">
          <a:blip r:embed="rId2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10" name="日期占位符 2"/>
          <p:cNvSpPr>
            <a:spLocks noGrp="1"/>
          </p:cNvSpPr>
          <p:nvPr>
            <p:ph type="dt" sz="half" idx="2"/>
          </p:nvPr>
        </p:nvSpPr>
        <p:spPr bwMode="auto">
          <a:xfrm>
            <a:off x="1066800" y="6413500"/>
            <a:ext cx="19050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页脚占位符 3"/>
          <p:cNvSpPr>
            <a:spLocks noGrp="1"/>
          </p:cNvSpPr>
          <p:nvPr>
            <p:ph type="ftr" sz="quarter" idx="3"/>
          </p:nvPr>
        </p:nvSpPr>
        <p:spPr bwMode="auto">
          <a:xfrm>
            <a:off x="3429000" y="6413500"/>
            <a:ext cx="28956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灯片编号占位符 4"/>
          <p:cNvSpPr>
            <a:spLocks noGrp="1"/>
          </p:cNvSpPr>
          <p:nvPr>
            <p:ph type="sldNum" sz="quarter" idx="4"/>
          </p:nvPr>
        </p:nvSpPr>
        <p:spPr bwMode="auto">
          <a:xfrm>
            <a:off x="8229600" y="6413500"/>
            <a:ext cx="9144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p>
            <a:pPr algn="r">
              <a:buChar char="•"/>
            </a:pPr>
            <a:fld id="{9A0DB2DC-4C9A-4742-B13C-FB6460FD3503}" type="slidenum">
              <a:rPr lang="zh-CN" altLang="zh-CN" dirty="0"/>
            </a:fld>
            <a:endParaRPr lang="zh-CN" altLang="zh-CN" sz="1400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bg>
      <p:bgPr>
        <a:blipFill rotWithShape="0">
          <a:blip r:embed="rId2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日期占位符 1"/>
          <p:cNvSpPr>
            <a:spLocks noGrp="1"/>
          </p:cNvSpPr>
          <p:nvPr>
            <p:ph type="dt" sz="half" idx="2"/>
          </p:nvPr>
        </p:nvSpPr>
        <p:spPr bwMode="auto">
          <a:xfrm>
            <a:off x="1066800" y="6413500"/>
            <a:ext cx="19050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页脚占位符 2"/>
          <p:cNvSpPr>
            <a:spLocks noGrp="1"/>
          </p:cNvSpPr>
          <p:nvPr>
            <p:ph type="ftr" sz="quarter" idx="3"/>
          </p:nvPr>
        </p:nvSpPr>
        <p:spPr bwMode="auto">
          <a:xfrm>
            <a:off x="3429000" y="6413500"/>
            <a:ext cx="28956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灯片编号占位符 3"/>
          <p:cNvSpPr>
            <a:spLocks noGrp="1"/>
          </p:cNvSpPr>
          <p:nvPr>
            <p:ph type="sldNum" sz="quarter" idx="4"/>
          </p:nvPr>
        </p:nvSpPr>
        <p:spPr bwMode="auto">
          <a:xfrm>
            <a:off x="8229600" y="6413500"/>
            <a:ext cx="9144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p>
            <a:pPr algn="r">
              <a:buChar char="•"/>
            </a:pPr>
            <a:fld id="{9A0DB2DC-4C9A-4742-B13C-FB6460FD3503}" type="slidenum">
              <a:rPr lang="zh-CN" altLang="zh-CN" dirty="0"/>
            </a:fld>
            <a:endParaRPr lang="zh-CN" altLang="zh-CN" sz="1400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内容与标题">
    <p:bg>
      <p:bgPr>
        <a:blipFill rotWithShape="0">
          <a:blip r:embed="rId2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10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1066800" y="6413500"/>
            <a:ext cx="19050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429000" y="6413500"/>
            <a:ext cx="28956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8229600" y="6413500"/>
            <a:ext cx="9144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p>
            <a:pPr algn="r">
              <a:buChar char="•"/>
            </a:pPr>
            <a:fld id="{9A0DB2DC-4C9A-4742-B13C-FB6460FD3503}" type="slidenum">
              <a:rPr lang="zh-CN" altLang="zh-CN" dirty="0"/>
            </a:fld>
            <a:endParaRPr lang="zh-CN" altLang="zh-CN" sz="1400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bg>
      <p:bgPr>
        <a:blipFill rotWithShape="0">
          <a:blip r:embed="rId2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A50021"/>
              </a:buClr>
              <a:buSzPct val="75000"/>
              <a:buFont typeface="Wingdings" panose="05000000000000000000" pitchFamily="2" charset="2"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10" name="日期占位符 4"/>
          <p:cNvSpPr>
            <a:spLocks noGrp="1"/>
          </p:cNvSpPr>
          <p:nvPr>
            <p:ph type="dt" sz="half" idx="12"/>
          </p:nvPr>
        </p:nvSpPr>
        <p:spPr bwMode="auto">
          <a:xfrm>
            <a:off x="1066800" y="6413500"/>
            <a:ext cx="19050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页脚占位符 5"/>
          <p:cNvSpPr>
            <a:spLocks noGrp="1"/>
          </p:cNvSpPr>
          <p:nvPr>
            <p:ph type="ftr" sz="quarter" idx="3"/>
          </p:nvPr>
        </p:nvSpPr>
        <p:spPr bwMode="auto">
          <a:xfrm>
            <a:off x="3429000" y="6413500"/>
            <a:ext cx="28956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灯片编号占位符 6"/>
          <p:cNvSpPr>
            <a:spLocks noGrp="1"/>
          </p:cNvSpPr>
          <p:nvPr>
            <p:ph type="sldNum" sz="quarter" idx="4"/>
          </p:nvPr>
        </p:nvSpPr>
        <p:spPr bwMode="auto">
          <a:xfrm>
            <a:off x="8229600" y="6413500"/>
            <a:ext cx="9144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p>
            <a:pPr algn="r">
              <a:buChar char="•"/>
            </a:pPr>
            <a:fld id="{9A0DB2DC-4C9A-4742-B13C-FB6460FD3503}" type="slidenum">
              <a:rPr lang="zh-CN" altLang="zh-CN" dirty="0"/>
            </a:fld>
            <a:endParaRPr lang="zh-CN" altLang="zh-CN" sz="1400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 showMasterSp="0">
  <p:cSld name="标题和竖排文字">
    <p:bg>
      <p:bgPr>
        <a:blipFill rotWithShape="0">
          <a:blip r:embed="rId2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10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1066800" y="6413500"/>
            <a:ext cx="19050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429000" y="6413500"/>
            <a:ext cx="28956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8229600" y="6413500"/>
            <a:ext cx="9144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p>
            <a:pPr algn="r">
              <a:buChar char="•"/>
            </a:pPr>
            <a:fld id="{9A0DB2DC-4C9A-4742-B13C-FB6460FD3503}" type="slidenum">
              <a:rPr lang="zh-CN" altLang="zh-CN" dirty="0"/>
            </a:fld>
            <a:endParaRPr lang="zh-CN" altLang="zh-CN" sz="1400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垂直排列标题与&#10;文本">
    <p:bg>
      <p:bgPr>
        <a:blipFill rotWithShape="0">
          <a:blip r:embed="rId2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896100" y="838200"/>
            <a:ext cx="1943100" cy="537845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066800" y="838200"/>
            <a:ext cx="5676900" cy="53784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10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1066800" y="6413500"/>
            <a:ext cx="19050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429000" y="6413500"/>
            <a:ext cx="28956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8229600" y="6413500"/>
            <a:ext cx="9144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p>
            <a:pPr algn="r">
              <a:buChar char="•"/>
            </a:pPr>
            <a:fld id="{9A0DB2DC-4C9A-4742-B13C-FB6460FD3503}" type="slidenum">
              <a:rPr lang="zh-CN" altLang="zh-CN" dirty="0"/>
            </a:fld>
            <a:endParaRPr lang="zh-CN" altLang="zh-CN" sz="1400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pPr lvl="0"/>
          </a:p>
        </p:txBody>
      </p:sp>
      <p:sp>
        <p:nvSpPr>
          <p:cNvPr id="4099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zh-CN" altLang="zh-CN" dirty="0"/>
            </a:fld>
            <a:endParaRPr lang="zh-CN" altLang="zh-CN" dirty="0"/>
          </a:p>
        </p:txBody>
      </p:sp>
    </p:spTree>
  </p:cSld>
  <p:clrMapOvr>
    <a:masterClrMapping/>
  </p:clrMapOvr>
  <p:transition>
    <p:checker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zh-CN" altLang="zh-CN" dirty="0"/>
            </a:fld>
            <a:endParaRPr lang="zh-CN" altLang="zh-CN" dirty="0"/>
          </a:p>
        </p:txBody>
      </p:sp>
    </p:spTree>
  </p:cSld>
  <p:clrMapOvr>
    <a:masterClrMapping/>
  </p:clrMapOvr>
  <p:transition>
    <p:checker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zh-CN" altLang="zh-CN" dirty="0"/>
            </a:fld>
            <a:endParaRPr lang="zh-CN" altLang="zh-CN" dirty="0"/>
          </a:p>
        </p:txBody>
      </p:sp>
    </p:spTree>
  </p:cSld>
  <p:clrMapOvr>
    <a:masterClrMapping/>
  </p:clrMapOvr>
  <p:transition>
    <p:checker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01625" y="1905000"/>
            <a:ext cx="4194175" cy="41941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4194175" cy="41941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zh-CN" altLang="zh-CN" dirty="0"/>
            </a:fld>
            <a:endParaRPr lang="zh-CN" altLang="zh-CN" dirty="0"/>
          </a:p>
        </p:txBody>
      </p:sp>
    </p:spTree>
  </p:cSld>
  <p:clrMapOvr>
    <a:masterClrMapping/>
  </p:clrMapOvr>
  <p:transition>
    <p:checker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zh-CN" altLang="zh-CN" dirty="0"/>
            </a:fld>
            <a:endParaRPr lang="zh-CN" altLang="zh-CN" dirty="0"/>
          </a:p>
        </p:txBody>
      </p:sp>
    </p:spTree>
  </p:cSld>
  <p:clrMapOvr>
    <a:masterClrMapping/>
  </p:clrMapOvr>
  <p:transition>
    <p:checker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zh-CN" altLang="zh-CN" dirty="0"/>
            </a:fld>
            <a:endParaRPr lang="zh-CN" altLang="zh-CN" dirty="0"/>
          </a:p>
        </p:txBody>
      </p:sp>
    </p:spTree>
  </p:cSld>
  <p:clrMapOvr>
    <a:masterClrMapping/>
  </p:clrMapOvr>
  <p:transition>
    <p:checker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zh-CN" altLang="zh-CN" dirty="0"/>
            </a:fld>
            <a:endParaRPr lang="zh-CN" altLang="zh-CN" dirty="0"/>
          </a:p>
        </p:txBody>
      </p:sp>
    </p:spTree>
  </p:cSld>
  <p:clrMapOvr>
    <a:masterClrMapping/>
  </p:clrMapOvr>
  <p:transition>
    <p:checker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zh-CN" altLang="zh-CN" dirty="0"/>
            </a:fld>
            <a:endParaRPr lang="zh-CN" altLang="zh-CN" dirty="0"/>
          </a:p>
        </p:txBody>
      </p:sp>
    </p:spTree>
  </p:cSld>
  <p:clrMapOvr>
    <a:masterClrMapping/>
  </p:clrMapOvr>
  <p:transition>
    <p:checker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5000"/>
              <a:buFont typeface="Wingdings" panose="05000000000000000000" pitchFamily="2" charset="2"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zh-CN" altLang="zh-CN" dirty="0"/>
            </a:fld>
            <a:endParaRPr lang="zh-CN" altLang="zh-CN" dirty="0"/>
          </a:p>
        </p:txBody>
      </p:sp>
    </p:spTree>
  </p:cSld>
  <p:clrMapOvr>
    <a:masterClrMapping/>
  </p:clrMapOvr>
  <p:transition>
    <p:checker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zh-CN" altLang="zh-CN" dirty="0"/>
            </a:fld>
            <a:endParaRPr lang="zh-CN" altLang="zh-CN" dirty="0"/>
          </a:p>
        </p:txBody>
      </p:sp>
    </p:spTree>
  </p:cSld>
  <p:clrMapOvr>
    <a:masterClrMapping/>
  </p:clrMapOvr>
  <p:transition>
    <p:checker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07188" y="609600"/>
            <a:ext cx="2135187" cy="54895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01625" y="609600"/>
            <a:ext cx="6253163" cy="54895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zh-CN" altLang="zh-CN" dirty="0"/>
            </a:fld>
            <a:endParaRPr lang="zh-CN" altLang="zh-CN" dirty="0"/>
          </a:p>
        </p:txBody>
      </p:sp>
    </p:spTree>
  </p:cSld>
  <p:clrMapOvr>
    <a:masterClrMapping/>
  </p:clrMapOvr>
  <p:transition>
    <p:checker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301625" y="609600"/>
            <a:ext cx="8540750" cy="54895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zh-CN" altLang="zh-CN" dirty="0"/>
            </a:fld>
            <a:endParaRPr lang="zh-CN" altLang="zh-CN" dirty="0"/>
          </a:p>
        </p:txBody>
      </p:sp>
    </p:spTree>
  </p:cSld>
  <p:clrMapOvr>
    <a:masterClrMapping/>
  </p:clrMapOvr>
  <p:transition>
    <p:checker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pn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4" Type="http://schemas.openxmlformats.org/officeDocument/2006/relationships/theme" Target="../theme/theme2.xml"/><Relationship Id="rId13" Type="http://schemas.openxmlformats.org/officeDocument/2006/relationships/image" Target="../media/image1.png"/><Relationship Id="rId12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152400" y="0"/>
            <a:ext cx="1447800" cy="685800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1676400" y="0"/>
            <a:ext cx="7467600" cy="121920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2" name="Rectangle 6"/>
          <p:cNvSpPr>
            <a:spLocks noGrp="1"/>
          </p:cNvSpPr>
          <p:nvPr>
            <p:ph type="title"/>
          </p:nvPr>
        </p:nvSpPr>
        <p:spPr>
          <a:xfrm>
            <a:off x="1066800" y="8382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/>
            <a:endParaRPr lang="zh-CN" altLang="zh-CN" dirty="0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66800" y="6413500"/>
            <a:ext cx="1905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buFont typeface="Arial" panose="020B0604020202020204" pitchFamily="34" charset="0"/>
              <a:buNone/>
              <a:defRPr sz="1400">
                <a:solidFill>
                  <a:schemeClr val="tx2"/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413500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ctr">
              <a:buFont typeface="Arial" panose="020B0604020202020204" pitchFamily="34" charset="0"/>
              <a:buNone/>
              <a:defRPr sz="1400">
                <a:solidFill>
                  <a:schemeClr val="tx2"/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4" name="Rectangle 10"/>
          <p:cNvSpPr>
            <a:spLocks noChangeArrowheads="1"/>
          </p:cNvSpPr>
          <p:nvPr/>
        </p:nvSpPr>
        <p:spPr bwMode="auto">
          <a:xfrm>
            <a:off x="304800" y="457200"/>
            <a:ext cx="2514600" cy="304800"/>
          </a:xfrm>
          <a:prstGeom prst="rect">
            <a:avLst/>
          </a:prstGeom>
          <a:solidFill>
            <a:schemeClr val="accent2">
              <a:alpha val="5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5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229600" y="6413500"/>
            <a:ext cx="914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 lvl="0" eaLnBrk="1" hangingPunct="1">
              <a:buChar char="•"/>
            </a:pPr>
            <a:fld id="{9A0DB2DC-4C9A-4742-B13C-FB6460FD3503}" type="slidenum">
              <a:rPr lang="zh-CN" altLang="zh-CN" dirty="0">
                <a:latin typeface="Times New Roman" panose="02020603050405020304" pitchFamily="18" charset="0"/>
              </a:rPr>
            </a:fld>
            <a:endParaRPr lang="zh-CN" altLang="zh-CN" dirty="0">
              <a:latin typeface="Times New Roman" panose="02020603050405020304" pitchFamily="18" charset="0"/>
            </a:endParaRPr>
          </a:p>
        </p:txBody>
      </p:sp>
      <p:sp>
        <p:nvSpPr>
          <p:cNvPr id="2057" name="Rectangle 12"/>
          <p:cNvSpPr>
            <a:spLocks noGrp="1"/>
          </p:cNvSpPr>
          <p:nvPr>
            <p:ph type="body" idx="1"/>
          </p:nvPr>
        </p:nvSpPr>
        <p:spPr>
          <a:xfrm>
            <a:off x="1066800" y="2101850"/>
            <a:ext cx="7772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endParaRPr lang="zh-CN" altLang="zh-CN" dirty="0"/>
          </a:p>
          <a:p>
            <a:pPr lvl="1"/>
            <a:endParaRPr lang="zh-CN" altLang="zh-CN" dirty="0"/>
          </a:p>
          <a:p>
            <a:pPr lvl="2"/>
            <a:endParaRPr lang="zh-CN" altLang="zh-CN" dirty="0"/>
          </a:p>
          <a:p>
            <a:pPr lvl="3"/>
            <a:endParaRPr lang="zh-CN" altLang="zh-CN" dirty="0"/>
          </a:p>
          <a:p>
            <a:pPr lvl="4"/>
            <a:endParaRPr lang="zh-CN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9pPr>
    </p:titleStyle>
    <p:bodyStyle>
      <a:lvl1pPr marL="457200" indent="-457200" algn="l" rtl="0" eaLnBrk="0" fontAlgn="base" hangingPunct="0">
        <a:spcBef>
          <a:spcPct val="20000"/>
        </a:spcBef>
        <a:spcAft>
          <a:spcPct val="0"/>
        </a:spcAft>
        <a:buClr>
          <a:srgbClr val="A50021"/>
        </a:buClr>
        <a:buSzPct val="75000"/>
        <a:buFont typeface="Wingdings" panose="05000000000000000000" pitchFamily="2" charset="2"/>
        <a:buChar char="n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7430" indent="-45593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anose="05000000000000000000" pitchFamily="2" charset="2"/>
        <a:buChar char="n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370330" indent="-228600" algn="l" rtl="0" eaLnBrk="0" fontAlgn="base" hangingPunct="0">
        <a:spcBef>
          <a:spcPct val="20000"/>
        </a:spcBef>
        <a:spcAft>
          <a:spcPct val="0"/>
        </a:spcAft>
        <a:buClr>
          <a:srgbClr val="666699"/>
        </a:buClr>
        <a:buSzPct val="70000"/>
        <a:buFont typeface="Wingdings" panose="05000000000000000000" pitchFamily="2" charset="2"/>
        <a:buChar char="n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713230" indent="-228600" algn="l" rtl="0" eaLnBrk="0" fontAlgn="base" hangingPunct="0">
        <a:spcBef>
          <a:spcPct val="20000"/>
        </a:spcBef>
        <a:spcAft>
          <a:spcPct val="0"/>
        </a:spcAft>
        <a:buSzPct val="60000"/>
        <a:buFont typeface="Wingdings" panose="05000000000000000000" pitchFamily="2" charset="2"/>
        <a:buChar char="n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anose="05000000000000000000" pitchFamily="2" charset="2"/>
        <a:buChar char="n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3"/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074" name="Rectangle 2"/>
          <p:cNvSpPr>
            <a:spLocks noGrp="1" noRot="1"/>
          </p:cNvSpPr>
          <p:nvPr>
            <p:ph type="title"/>
          </p:nvPr>
        </p:nvSpPr>
        <p:spPr>
          <a:xfrm>
            <a:off x="301625" y="609600"/>
            <a:ext cx="854075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endParaRPr lang="zh-CN" altLang="zh-CN" dirty="0"/>
          </a:p>
        </p:txBody>
      </p:sp>
      <p:sp>
        <p:nvSpPr>
          <p:cNvPr id="3075" name="Rectangle 3"/>
          <p:cNvSpPr>
            <a:spLocks noGrp="1" noRot="1"/>
          </p:cNvSpPr>
          <p:nvPr>
            <p:ph type="body" idx="1"/>
          </p:nvPr>
        </p:nvSpPr>
        <p:spPr>
          <a:xfrm>
            <a:off x="301625" y="1905000"/>
            <a:ext cx="8540750" cy="419417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endParaRPr lang="zh-CN" altLang="zh-CN" dirty="0"/>
          </a:p>
          <a:p>
            <a:pPr lvl="1"/>
            <a:endParaRPr lang="zh-CN" altLang="zh-CN" dirty="0"/>
          </a:p>
          <a:p>
            <a:pPr lvl="2"/>
            <a:endParaRPr lang="zh-CN" altLang="zh-CN" dirty="0"/>
          </a:p>
          <a:p>
            <a:pPr lvl="3"/>
            <a:endParaRPr lang="zh-CN" altLang="zh-CN" dirty="0"/>
          </a:p>
          <a:p>
            <a:pPr lvl="4"/>
            <a:endParaRPr lang="zh-CN" altLang="zh-CN" dirty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245225"/>
            <a:ext cx="2289175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400">
                <a:latin typeface="+mn-lt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buFont typeface="Arial" panose="020B0604020202020204" pitchFamily="34" charset="0"/>
              <a:buNone/>
              <a:defRPr sz="1400">
                <a:latin typeface="+mn-lt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289175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>
                <a:latin typeface="Arial" panose="020B0604020202020204" pitchFamily="34" charset="0"/>
              </a:defRPr>
            </a:lvl1pPr>
          </a:lstStyle>
          <a:p>
            <a:pPr lvl="0" eaLnBrk="1" hangingPunct="1">
              <a:buChar char="•"/>
            </a:pPr>
            <a:fld id="{9A0DB2DC-4C9A-4742-B13C-FB6460FD3503}" type="slidenum">
              <a:rPr lang="zh-CN" altLang="zh-CN" dirty="0"/>
            </a:fld>
            <a:endParaRPr lang="zh-CN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>
    <p:checker/>
  </p:transition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anose="05000000000000000000" pitchFamily="2" charset="2"/>
        <a:buChar char="v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anose="05000000000000000000" pitchFamily="2" charset="2"/>
        <a:buChar char="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anose="05000000000000000000" pitchFamily="2" charset="2"/>
        <a:buChar char="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image" Target="../media/image3.GIF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.xml"/><Relationship Id="rId6" Type="http://schemas.openxmlformats.org/officeDocument/2006/relationships/vmlDrawing" Target="../drawings/vmlDrawing1.vml"/><Relationship Id="rId5" Type="http://schemas.openxmlformats.org/officeDocument/2006/relationships/slideLayout" Target="../slideLayouts/slideLayout18.xml"/><Relationship Id="rId4" Type="http://schemas.openxmlformats.org/officeDocument/2006/relationships/image" Target="../media/image6.png"/><Relationship Id="rId3" Type="http://schemas.openxmlformats.org/officeDocument/2006/relationships/oleObject" Target="../embeddings/oleObject1.bin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image" Target="../media/image9.png"/><Relationship Id="rId1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1.jpeg"/><Relationship Id="rId1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3.jpeg"/><Relationship Id="rId1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6.png"/><Relationship Id="rId1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8.jpeg"/><Relationship Id="rId1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0.jpeg"/><Relationship Id="rId1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2.png"/><Relationship Id="rId1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23.GIF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6146" name="WordArt 2"/>
          <p:cNvSpPr>
            <a:spLocks noChangeArrowheads="1" noChangeShapeType="1"/>
          </p:cNvSpPr>
          <p:nvPr/>
        </p:nvSpPr>
        <p:spPr bwMode="auto">
          <a:xfrm>
            <a:off x="611560" y="260648"/>
            <a:ext cx="1944217" cy="576064"/>
          </a:xfrm>
          <a:prstGeom prst="rect">
            <a:avLst/>
          </a:prstGeom>
        </p:spPr>
        <p:txBody>
          <a:bodyPr wrap="none" numCol="1" fromWordArt="1">
            <a:prstTxWarp prst="textCascadeUp">
              <a:avLst>
                <a:gd name="adj" fmla="val 71250"/>
              </a:avLst>
            </a:prstTxWarp>
            <a:scene3d>
              <a:camera prst="legacyPerspectiveFront">
                <a:rot lat="20519999" lon="1080000" rev="0"/>
              </a:camera>
              <a:lightRig rig="legacyFlat1" dir="r"/>
            </a:scene3d>
            <a:sp3d extrusionH="430200" prstMaterial="legacyMatte">
              <a:extrusionClr>
                <a:srgbClr val="FF6600"/>
              </a:extrusionClr>
              <a:contourClr>
                <a:srgbClr val="FFE701"/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0" i="1" u="none" strike="noStrike" kern="1200" cap="none" spc="0" normalizeH="0" baseline="0" noProof="0" dirty="0">
                <a:ln w="9525" cmpd="sng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effectLst/>
                <a:uLnTx/>
                <a:uFillTx/>
                <a:latin typeface="华文新魏" pitchFamily="2" charset="-122"/>
                <a:ea typeface="华文新魏" pitchFamily="2" charset="-122"/>
                <a:cs typeface="+mn-cs"/>
              </a:rPr>
              <a:t>温故知新</a:t>
            </a:r>
            <a:endParaRPr kumimoji="0" lang="zh-CN" altLang="en-US" sz="3600" b="0" i="1" u="none" strike="noStrike" kern="1200" cap="none" spc="0" normalizeH="0" baseline="0" noProof="0" dirty="0">
              <a:ln w="9525" cmpd="sng">
                <a:round/>
              </a:ln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</a:gradFill>
              <a:effectLst/>
              <a:uLnTx/>
              <a:uFillTx/>
              <a:latin typeface="华文新魏" pitchFamily="2" charset="-122"/>
              <a:ea typeface="华文新魏" pitchFamily="2" charset="-122"/>
              <a:cs typeface="+mn-cs"/>
            </a:endParaRPr>
          </a:p>
        </p:txBody>
      </p:sp>
      <p:sp>
        <p:nvSpPr>
          <p:cNvPr id="16387" name="Rectangle 3"/>
          <p:cNvSpPr/>
          <p:nvPr/>
        </p:nvSpPr>
        <p:spPr>
          <a:xfrm>
            <a:off x="611188" y="765175"/>
            <a:ext cx="7993062" cy="156845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从</a:t>
            </a:r>
            <a:r>
              <a:rPr lang="zh-CN" altLang="zh-CN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17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世纪中期到</a:t>
            </a:r>
            <a:r>
              <a:rPr lang="zh-CN" altLang="zh-CN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世纪中期，已有哪些国家建立并巩固了资产阶级政权？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他们各自采用了何种方式实现了政体的过渡？</a:t>
            </a:r>
            <a:endParaRPr lang="zh-CN" altLang="en-US" sz="3200" b="1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148" name="Rectangle 4"/>
          <p:cNvSpPr/>
          <p:nvPr/>
        </p:nvSpPr>
        <p:spPr>
          <a:xfrm>
            <a:off x="2519363" y="3284538"/>
            <a:ext cx="4895850" cy="138430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英国资产阶级革命</a:t>
            </a:r>
            <a:endParaRPr lang="zh-CN" altLang="en-US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美国独立战争</a:t>
            </a:r>
            <a:endParaRPr lang="zh-CN" altLang="en-US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法国大革命</a:t>
            </a:r>
            <a:endParaRPr lang="zh-CN" altLang="en-US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Text Box 2"/>
          <p:cNvSpPr txBox="1"/>
          <p:nvPr/>
        </p:nvSpPr>
        <p:spPr>
          <a:xfrm>
            <a:off x="1295400" y="2492375"/>
            <a:ext cx="1223963" cy="2308225"/>
          </a:xfrm>
          <a:prstGeom prst="rect">
            <a:avLst/>
          </a:prstGeom>
          <a:solidFill>
            <a:srgbClr val="CC99FF"/>
          </a:solidFill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600" b="1" dirty="0">
                <a:solidFill>
                  <a:srgbClr val="000000"/>
                </a:solidFill>
                <a:latin typeface="华文仿宋" pitchFamily="2" charset="-122"/>
                <a:ea typeface="华文仿宋" pitchFamily="2" charset="-122"/>
              </a:rPr>
              <a:t>英国</a:t>
            </a:r>
            <a:endParaRPr lang="zh-CN" altLang="en-US" sz="3600" b="1" dirty="0">
              <a:solidFill>
                <a:srgbClr val="000000"/>
              </a:solidFill>
              <a:latin typeface="华文仿宋" pitchFamily="2" charset="-122"/>
              <a:ea typeface="华文仿宋" pitchFamily="2" charset="-122"/>
            </a:endParaRPr>
          </a:p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600" b="1" dirty="0">
                <a:solidFill>
                  <a:srgbClr val="000000"/>
                </a:solidFill>
                <a:latin typeface="华文仿宋" pitchFamily="2" charset="-122"/>
                <a:ea typeface="华文仿宋" pitchFamily="2" charset="-122"/>
              </a:rPr>
              <a:t>美国</a:t>
            </a:r>
            <a:endParaRPr lang="zh-CN" altLang="en-US" sz="3600" b="1" dirty="0">
              <a:solidFill>
                <a:srgbClr val="000000"/>
              </a:solidFill>
              <a:latin typeface="华文仿宋" pitchFamily="2" charset="-122"/>
              <a:ea typeface="华文仿宋" pitchFamily="2" charset="-122"/>
            </a:endParaRPr>
          </a:p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600" b="1" dirty="0">
                <a:solidFill>
                  <a:srgbClr val="000000"/>
                </a:solidFill>
                <a:latin typeface="华文仿宋" pitchFamily="2" charset="-122"/>
                <a:ea typeface="华文仿宋" pitchFamily="2" charset="-122"/>
              </a:rPr>
              <a:t>法国</a:t>
            </a:r>
            <a:endParaRPr lang="zh-CN" altLang="en-US" sz="3600" b="1" dirty="0">
              <a:solidFill>
                <a:srgbClr val="000000"/>
              </a:solidFill>
              <a:latin typeface="华文仿宋" pitchFamily="2" charset="-122"/>
              <a:ea typeface="华文仿宋" pitchFamily="2" charset="-122"/>
            </a:endParaRPr>
          </a:p>
        </p:txBody>
      </p:sp>
      <p:sp>
        <p:nvSpPr>
          <p:cNvPr id="6" name="AutoShape 4"/>
          <p:cNvSpPr/>
          <p:nvPr/>
        </p:nvSpPr>
        <p:spPr>
          <a:xfrm>
            <a:off x="2590800" y="3140075"/>
            <a:ext cx="4321175" cy="287338"/>
          </a:xfrm>
          <a:prstGeom prst="rightArrow">
            <a:avLst>
              <a:gd name="adj1" fmla="val 50000"/>
              <a:gd name="adj2" fmla="val 121562"/>
            </a:avLst>
          </a:prstGeom>
          <a:solidFill>
            <a:srgbClr val="3366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>
              <a:buFont typeface="Arial" panose="020B0604020202020204" pitchFamily="34" charset="0"/>
              <a:buNone/>
            </a:pP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2590800" y="2635250"/>
            <a:ext cx="2808288" cy="579438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sz="3200" b="1" kern="1200" cap="none" spc="0" normalizeH="0" baseline="0" noProof="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资产阶级革命</a:t>
            </a:r>
            <a:endParaRPr kumimoji="0" lang="zh-CN" sz="3200" b="1" kern="1200" cap="none" spc="0" normalizeH="0" baseline="0" noProof="0" dirty="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8" name="Text Box 7" descr="纸莎草纸"/>
          <p:cNvSpPr txBox="1">
            <a:spLocks noChangeArrowheads="1"/>
          </p:cNvSpPr>
          <p:nvPr/>
        </p:nvSpPr>
        <p:spPr bwMode="auto">
          <a:xfrm>
            <a:off x="7126288" y="2563813"/>
            <a:ext cx="923925" cy="3889375"/>
          </a:xfrm>
          <a:prstGeom prst="rect">
            <a:avLst/>
          </a:prstGeom>
          <a:blipFill dpi="0" rotWithShape="0">
            <a:blip r:embed="rId1" cstate="print"/>
            <a:srcRect/>
            <a:tile tx="0" ty="0" sx="100000" sy="100000" flip="none" algn="tl"/>
          </a:blipFill>
          <a:ln>
            <a:noFill/>
          </a:ln>
          <a:effectLst/>
        </p:spPr>
        <p:txBody>
          <a:bodyPr vert="eaVert">
            <a:spAutoFit/>
          </a:bodyPr>
          <a:lstStyle/>
          <a:p>
            <a:pPr marR="0" algn="ctr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sz="4800" b="1" kern="1200" cap="none" spc="0" normalizeH="0" baseline="0" noProof="0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资</a:t>
            </a:r>
            <a:r>
              <a:rPr kumimoji="0" lang="en-US" altLang="zh-CN" sz="4800" b="1" kern="1200" cap="none" spc="0" normalizeH="0" baseline="0" noProof="0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</a:t>
            </a:r>
            <a:r>
              <a:rPr kumimoji="0" lang="zh-CN" sz="4800" b="1" kern="1200" cap="none" spc="0" normalizeH="0" baseline="0" noProof="0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本</a:t>
            </a:r>
            <a:r>
              <a:rPr kumimoji="0" lang="en-US" altLang="zh-CN" sz="4800" b="1" kern="1200" cap="none" spc="0" normalizeH="0" baseline="0" noProof="0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</a:t>
            </a:r>
            <a:r>
              <a:rPr kumimoji="0" lang="zh-CN" sz="4800" b="1" kern="1200" cap="none" spc="0" normalizeH="0" baseline="0" noProof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主</a:t>
            </a:r>
            <a:r>
              <a:rPr kumimoji="0" lang="en-US" altLang="zh-CN" sz="4800" b="1" kern="1200" cap="none" spc="0" normalizeH="0" baseline="0" noProof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</a:t>
            </a:r>
            <a:r>
              <a:rPr kumimoji="0" lang="zh-CN" sz="4800" b="1" kern="1200" cap="none" spc="0" normalizeH="0" baseline="0" noProof="0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义</a:t>
            </a:r>
            <a:endParaRPr kumimoji="0" lang="zh-CN" sz="4800" b="1" kern="1200" cap="none" spc="0" normalizeH="0" baseline="0" noProof="0" dirty="0">
              <a:solidFill>
                <a:srgbClr val="FF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9" name="Text Box 3"/>
          <p:cNvSpPr txBox="1"/>
          <p:nvPr/>
        </p:nvSpPr>
        <p:spPr>
          <a:xfrm>
            <a:off x="1295400" y="4941888"/>
            <a:ext cx="1223963" cy="1476375"/>
          </a:xfrm>
          <a:prstGeom prst="rect">
            <a:avLst/>
          </a:prstGeom>
          <a:solidFill>
            <a:srgbClr val="99CCFF"/>
          </a:solidFill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600" b="1" dirty="0">
                <a:solidFill>
                  <a:srgbClr val="FF0066"/>
                </a:solidFill>
                <a:latin typeface="Arial" panose="020B0604020202020204" pitchFamily="34" charset="0"/>
                <a:ea typeface="华文仿宋" pitchFamily="2" charset="-122"/>
              </a:rPr>
              <a:t>俄国</a:t>
            </a:r>
            <a:endParaRPr lang="zh-CN" altLang="en-US" sz="3600" b="1" dirty="0">
              <a:solidFill>
                <a:srgbClr val="FF0066"/>
              </a:solidFill>
              <a:latin typeface="Arial" panose="020B0604020202020204" pitchFamily="34" charset="0"/>
              <a:ea typeface="华文仿宋" pitchFamily="2" charset="-122"/>
            </a:endParaRPr>
          </a:p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600" b="1" dirty="0">
                <a:solidFill>
                  <a:srgbClr val="FF0066"/>
                </a:solidFill>
                <a:latin typeface="Arial" panose="020B0604020202020204" pitchFamily="34" charset="0"/>
                <a:ea typeface="华文仿宋" pitchFamily="2" charset="-122"/>
              </a:rPr>
              <a:t>日本</a:t>
            </a:r>
            <a:endParaRPr lang="zh-CN" altLang="en-US" sz="3600" b="1" dirty="0">
              <a:solidFill>
                <a:srgbClr val="FF0066"/>
              </a:solidFill>
              <a:latin typeface="Arial" panose="020B0604020202020204" pitchFamily="34" charset="0"/>
              <a:ea typeface="华文仿宋" pitchFamily="2" charset="-122"/>
            </a:endParaRPr>
          </a:p>
        </p:txBody>
      </p:sp>
      <p:sp>
        <p:nvSpPr>
          <p:cNvPr id="10" name="AutoShape 6"/>
          <p:cNvSpPr/>
          <p:nvPr/>
        </p:nvSpPr>
        <p:spPr>
          <a:xfrm>
            <a:off x="2590800" y="5443538"/>
            <a:ext cx="4392613" cy="288925"/>
          </a:xfrm>
          <a:prstGeom prst="rightArrow">
            <a:avLst>
              <a:gd name="adj1" fmla="val 50000"/>
              <a:gd name="adj2" fmla="val 120922"/>
            </a:avLst>
          </a:prstGeom>
          <a:solidFill>
            <a:srgbClr val="3366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>
              <a:buFont typeface="Arial" panose="020B0604020202020204" pitchFamily="34" charset="0"/>
              <a:buNone/>
            </a:pP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3527425" y="4868863"/>
            <a:ext cx="1584325" cy="579438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marR="0" algn="ctr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sz="3200" b="1" kern="1200" cap="none" spc="0" normalizeH="0" baseline="0" noProof="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方式</a:t>
            </a:r>
            <a:endParaRPr kumimoji="0" lang="zh-CN" sz="3200" b="1" kern="1200" cap="none" spc="0" normalizeH="0" baseline="0" noProof="0" dirty="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pic>
        <p:nvPicPr>
          <p:cNvPr id="12" name="Picture 8" descr="07">
            <a:hlinkClick r:id="" action="ppaction://noaction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51388" y="4579938"/>
            <a:ext cx="935037" cy="9350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4895850" y="2708275"/>
            <a:ext cx="2232025" cy="46196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b="1" kern="1200" cap="none" spc="0" normalizeH="0" baseline="0" noProof="0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华文仿宋" pitchFamily="2" charset="-122"/>
                <a:cs typeface="+mn-cs"/>
              </a:rPr>
              <a:t>（流血战争</a:t>
            </a:r>
            <a:r>
              <a:rPr kumimoji="0" lang="zh-CN" altLang="en-US" kern="1200" cap="none" spc="0" normalizeH="0" baseline="0" noProof="0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  <a:r>
              <a:rPr kumimoji="0" lang="zh-CN" altLang="en-US" b="1" kern="1200" cap="none" spc="0" normalizeH="0" baseline="0" noProof="0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华文仿宋" pitchFamily="2" charset="-122"/>
                <a:cs typeface="+mn-cs"/>
              </a:rPr>
              <a:t>）</a:t>
            </a:r>
            <a:endParaRPr kumimoji="0" lang="zh-CN" altLang="en-US" kern="1200" cap="none" spc="0" normalizeH="0" baseline="0" noProof="0" dirty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4" name="Text Box 5"/>
          <p:cNvSpPr txBox="1"/>
          <p:nvPr/>
        </p:nvSpPr>
        <p:spPr>
          <a:xfrm>
            <a:off x="4859338" y="3644900"/>
            <a:ext cx="2844800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美国内战</a:t>
            </a:r>
            <a:endParaRPr lang="en-US" altLang="zh-CN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6148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charRg st="9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6148">
                                            <p:txEl>
                                              <p:charRg st="9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charRg st="16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6148">
                                            <p:txEl>
                                              <p:charRg st="16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8" grpId="0" animBg="1"/>
      <p:bldP spid="9" grpId="0" animBg="1"/>
      <p:bldP spid="10" grpId="0" animBg="1"/>
      <p:bldP spid="11" grpId="0"/>
      <p:bldP spid="13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1027" name="Picture 3" descr="12"/>
          <p:cNvPicPr>
            <a:picLocks noChangeAspect="1"/>
          </p:cNvPicPr>
          <p:nvPr/>
        </p:nvPicPr>
        <p:blipFill>
          <a:blip r:embed="rId1"/>
          <a:srcRect t="19560" b="8009"/>
          <a:stretch>
            <a:fillRect/>
          </a:stretch>
        </p:blipFill>
        <p:spPr>
          <a:xfrm>
            <a:off x="755650" y="2060575"/>
            <a:ext cx="3311525" cy="3748088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028" name="Group 9"/>
          <p:cNvGrpSpPr/>
          <p:nvPr/>
        </p:nvGrpSpPr>
        <p:grpSpPr>
          <a:xfrm>
            <a:off x="684213" y="5732463"/>
            <a:ext cx="3940175" cy="895350"/>
            <a:chOff x="0" y="127"/>
            <a:chExt cx="1747" cy="527"/>
          </a:xfrm>
        </p:grpSpPr>
        <p:sp>
          <p:nvSpPr>
            <p:cNvPr id="1032" name="Text Box 10"/>
            <p:cNvSpPr txBox="1"/>
            <p:nvPr/>
          </p:nvSpPr>
          <p:spPr>
            <a:xfrm>
              <a:off x="239" y="127"/>
              <a:ext cx="1508" cy="26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zh-CN" altLang="en-US" sz="2800" b="1" dirty="0">
                  <a:latin typeface="华文中宋" pitchFamily="2" charset="-122"/>
                  <a:ea typeface="华文中宋" pitchFamily="2" charset="-122"/>
                </a:rPr>
                <a:t>日本明治天皇</a:t>
              </a:r>
              <a:endParaRPr lang="zh-CN" altLang="en-US" sz="2800" b="1" dirty="0">
                <a:latin typeface="华文中宋" pitchFamily="2" charset="-122"/>
                <a:ea typeface="华文中宋" pitchFamily="2" charset="-122"/>
              </a:endParaRPr>
            </a:p>
          </p:txBody>
        </p:sp>
        <p:sp>
          <p:nvSpPr>
            <p:cNvPr id="1033" name="Rectangle 11"/>
            <p:cNvSpPr/>
            <p:nvPr/>
          </p:nvSpPr>
          <p:spPr>
            <a:xfrm>
              <a:off x="0" y="363"/>
              <a:ext cx="1724" cy="29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buFont typeface="Arial" panose="020B0604020202020204" pitchFamily="34" charset="0"/>
                <a:buNone/>
              </a:pPr>
              <a:r>
                <a:rPr lang="zh-CN" altLang="en-US" b="1" dirty="0">
                  <a:latin typeface="华文中宋" pitchFamily="2" charset="-122"/>
                  <a:ea typeface="华文中宋" pitchFamily="2" charset="-122"/>
                </a:rPr>
                <a:t>（1867—1912）在位</a:t>
              </a:r>
              <a:endParaRPr lang="zh-CN" altLang="en-US" b="1" dirty="0">
                <a:latin typeface="华文中宋" pitchFamily="2" charset="-122"/>
                <a:ea typeface="华文中宋" pitchFamily="2" charset="-122"/>
              </a:endParaRPr>
            </a:p>
          </p:txBody>
        </p:sp>
      </p:grpSp>
      <p:pic>
        <p:nvPicPr>
          <p:cNvPr id="1029" name="图片 27" descr="t01569123e300551b1c.jpg"/>
          <p:cNvPicPr>
            <a:picLocks noChangeAspect="1"/>
          </p:cNvPicPr>
          <p:nvPr/>
        </p:nvPicPr>
        <p:blipFill>
          <a:blip r:embed="rId2"/>
          <a:srcRect t="71094" r="15384" b="10156"/>
          <a:stretch>
            <a:fillRect/>
          </a:stretch>
        </p:blipFill>
        <p:spPr>
          <a:xfrm>
            <a:off x="755650" y="260350"/>
            <a:ext cx="7704138" cy="10080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30" name="TextBox 22"/>
          <p:cNvSpPr txBox="1"/>
          <p:nvPr/>
        </p:nvSpPr>
        <p:spPr>
          <a:xfrm>
            <a:off x="533400" y="533400"/>
            <a:ext cx="8208963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0" hangingPunct="0"/>
            <a:r>
              <a:rPr lang="zh-CN" altLang="en-US" b="1" dirty="0">
                <a:solidFill>
                  <a:schemeClr val="bg1"/>
                </a:solidFill>
                <a:latin typeface="华文琥珀" pitchFamily="2" charset="-122"/>
                <a:ea typeface="华文琥珀" pitchFamily="2" charset="-122"/>
              </a:rPr>
              <a:t>第一单元     殖民地人民的反抗与资本主义制度的扩展</a:t>
            </a:r>
            <a:endParaRPr lang="zh-CN" altLang="en-US" b="1" dirty="0">
              <a:solidFill>
                <a:schemeClr val="bg1"/>
              </a:solidFill>
              <a:latin typeface="华文琥珀" pitchFamily="2" charset="-122"/>
              <a:ea typeface="华文琥珀" pitchFamily="2" charset="-122"/>
            </a:endParaRPr>
          </a:p>
        </p:txBody>
      </p:sp>
      <p:sp>
        <p:nvSpPr>
          <p:cNvPr id="13" name="矩形 87053"/>
          <p:cNvSpPr/>
          <p:nvPr/>
        </p:nvSpPr>
        <p:spPr>
          <a:xfrm>
            <a:off x="381000" y="914400"/>
            <a:ext cx="8269288" cy="1447800"/>
          </a:xfrm>
          <a:prstGeom prst="rect">
            <a:avLst/>
          </a:prstGeom>
          <a:noFill/>
          <a:ln w="12700">
            <a:noFill/>
          </a:ln>
        </p:spPr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1">
                <a:ln>
                  <a:noFill/>
                </a:ln>
                <a:solidFill>
                  <a:srgbClr val="16165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华文新魏" pitchFamily="2" charset="-122"/>
                <a:cs typeface="+mn-cs"/>
              </a:rPr>
              <a:t>第</a:t>
            </a:r>
            <a:r>
              <a:rPr kumimoji="0" lang="en-US" altLang="zh-CN" sz="3200" b="1" i="0" u="none" strike="noStrike" kern="1200" cap="none" spc="0" normalizeH="0" baseline="0" noProof="1">
                <a:ln>
                  <a:noFill/>
                </a:ln>
                <a:solidFill>
                  <a:srgbClr val="16165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华文新魏" pitchFamily="2" charset="-122"/>
                <a:cs typeface="+mn-cs"/>
              </a:rPr>
              <a:t>4</a:t>
            </a:r>
            <a:r>
              <a:rPr kumimoji="0" lang="zh-CN" altLang="en-US" sz="3200" b="1" i="0" u="none" strike="noStrike" kern="1200" cap="none" spc="0" normalizeH="0" baseline="0" noProof="1">
                <a:ln>
                  <a:noFill/>
                </a:ln>
                <a:solidFill>
                  <a:srgbClr val="16165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华文新魏" pitchFamily="2" charset="-122"/>
                <a:cs typeface="+mn-cs"/>
              </a:rPr>
              <a:t>课    日本明治维新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16165C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华文新魏" pitchFamily="2" charset="-122"/>
              <a:cs typeface="+mn-cs"/>
            </a:endParaRPr>
          </a:p>
        </p:txBody>
      </p:sp>
      <p:graphicFrame>
        <p:nvGraphicFramePr>
          <p:cNvPr id="1026" name="对象 1"/>
          <p:cNvGraphicFramePr>
            <a:graphicFrameLocks noChangeAspect="1"/>
          </p:cNvGraphicFramePr>
          <p:nvPr/>
        </p:nvGraphicFramePr>
        <p:xfrm>
          <a:off x="4211638" y="2060575"/>
          <a:ext cx="4267200" cy="4392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3" imgW="3453130" imgH="4331335" progId="PBrush">
                  <p:embed/>
                </p:oleObj>
              </mc:Choice>
              <mc:Fallback>
                <p:oleObj name="" r:id="rId3" imgW="3453130" imgH="4331335" progId="PBrush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211638" y="2060575"/>
                        <a:ext cx="4267200" cy="43926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checker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7" name="Picture 2" descr="日本封建等级示意图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31913" y="1196975"/>
            <a:ext cx="2160587" cy="3744913"/>
          </a:xfrm>
          <a:prstGeom prst="rect">
            <a:avLst/>
          </a:prstGeom>
          <a:noFill/>
          <a:ln w="76200">
            <a:noFill/>
          </a:ln>
        </p:spPr>
      </p:pic>
      <p:sp>
        <p:nvSpPr>
          <p:cNvPr id="30723" name="Text Box 3"/>
          <p:cNvSpPr txBox="1"/>
          <p:nvPr/>
        </p:nvSpPr>
        <p:spPr>
          <a:xfrm>
            <a:off x="3571875" y="1412875"/>
            <a:ext cx="9144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天皇</a:t>
            </a:r>
            <a:endParaRPr lang="zh-CN" altLang="en-US" b="1" dirty="0">
              <a:solidFill>
                <a:srgbClr val="0000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724" name="Text Box 4"/>
          <p:cNvSpPr txBox="1"/>
          <p:nvPr/>
        </p:nvSpPr>
        <p:spPr>
          <a:xfrm>
            <a:off x="3571875" y="2060575"/>
            <a:ext cx="1295400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将军</a:t>
            </a:r>
            <a:endParaRPr lang="zh-CN" altLang="en-US" b="1" dirty="0">
              <a:solidFill>
                <a:srgbClr val="0000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725" name="Text Box 5"/>
          <p:cNvSpPr txBox="1"/>
          <p:nvPr/>
        </p:nvSpPr>
        <p:spPr>
          <a:xfrm>
            <a:off x="3562350" y="2636838"/>
            <a:ext cx="1447800" cy="461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大名</a:t>
            </a:r>
            <a:endParaRPr lang="zh-CN" altLang="en-US" b="1" dirty="0">
              <a:solidFill>
                <a:srgbClr val="0000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726" name="Text Box 6"/>
          <p:cNvSpPr txBox="1"/>
          <p:nvPr/>
        </p:nvSpPr>
        <p:spPr>
          <a:xfrm>
            <a:off x="3571875" y="3284538"/>
            <a:ext cx="9906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武士</a:t>
            </a:r>
            <a:endParaRPr lang="zh-CN" altLang="en-US" b="1" dirty="0">
              <a:solidFill>
                <a:srgbClr val="0000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754" name="Line 11"/>
          <p:cNvSpPr/>
          <p:nvPr/>
        </p:nvSpPr>
        <p:spPr>
          <a:xfrm>
            <a:off x="4427538" y="2349500"/>
            <a:ext cx="1873250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0755" name="AutoShape 12"/>
          <p:cNvSpPr/>
          <p:nvPr/>
        </p:nvSpPr>
        <p:spPr>
          <a:xfrm>
            <a:off x="6372225" y="1773238"/>
            <a:ext cx="1379538" cy="935037"/>
          </a:xfrm>
          <a:custGeom>
            <a:avLst/>
            <a:gdLst>
              <a:gd name="txL" fmla="*/ 3155 w 21600"/>
              <a:gd name="txT" fmla="*/ 3137 h 21600"/>
              <a:gd name="txR" fmla="*/ 18445 w 21600"/>
              <a:gd name="txB" fmla="*/ 18463 h 21600"/>
            </a:gdLst>
            <a:ahLst/>
            <a:cxnLst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</a:cxnLst>
            <a:rect l="txL" t="txT" r="txR" b="txB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rgbClr val="800000">
              <a:alpha val="100000"/>
            </a:srgbClr>
          </a:solidFill>
          <a:ln w="9525" cap="flat" cmpd="sng">
            <a:solidFill>
              <a:schemeClr val="tx1">
                <a:alpha val="10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0756" name="Text Box 13"/>
          <p:cNvSpPr txBox="1"/>
          <p:nvPr/>
        </p:nvSpPr>
        <p:spPr>
          <a:xfrm>
            <a:off x="6659563" y="1989138"/>
            <a:ext cx="1339850" cy="461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幕府</a:t>
            </a:r>
            <a:endParaRPr lang="zh-CN" altLang="en-US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757" name="Text Box 14"/>
          <p:cNvSpPr txBox="1"/>
          <p:nvPr/>
        </p:nvSpPr>
        <p:spPr>
          <a:xfrm>
            <a:off x="4500563" y="1916113"/>
            <a:ext cx="1584325" cy="461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掌握实权</a:t>
            </a:r>
            <a:endParaRPr lang="zh-CN" altLang="en-US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2" name="Group 15"/>
          <p:cNvGrpSpPr/>
          <p:nvPr/>
        </p:nvGrpSpPr>
        <p:grpSpPr>
          <a:xfrm>
            <a:off x="4364038" y="1268413"/>
            <a:ext cx="2008187" cy="476250"/>
            <a:chOff x="2064" y="-465"/>
            <a:chExt cx="2630" cy="627"/>
          </a:xfrm>
        </p:grpSpPr>
        <p:cxnSp>
          <p:nvCxnSpPr>
            <p:cNvPr id="17438" name="AutoShape 16"/>
            <p:cNvCxnSpPr/>
            <p:nvPr/>
          </p:nvCxnSpPr>
          <p:spPr>
            <a:xfrm flipV="1">
              <a:off x="2064" y="162"/>
              <a:ext cx="2630" cy="0"/>
            </a:xfrm>
            <a:prstGeom prst="bentConnector3">
              <a:avLst>
                <a:gd name="adj1" fmla="val 50000"/>
              </a:avLst>
            </a:prstGeom>
            <a:ln w="34925" cap="flat" cmpd="sng">
              <a:solidFill>
                <a:schemeClr val="tx1"/>
              </a:solidFill>
              <a:prstDash val="solid"/>
              <a:miter/>
              <a:headEnd type="none" w="med" len="med"/>
              <a:tailEnd type="triangle" w="med" len="med"/>
            </a:ln>
          </p:spPr>
        </p:cxnSp>
        <p:sp>
          <p:nvSpPr>
            <p:cNvPr id="17439" name="Text Box 17"/>
            <p:cNvSpPr txBox="1"/>
            <p:nvPr/>
          </p:nvSpPr>
          <p:spPr>
            <a:xfrm>
              <a:off x="2242" y="-465"/>
              <a:ext cx="1972" cy="56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b="1" dirty="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大权旁落</a:t>
              </a:r>
              <a:endParaRPr lang="zh-CN" altLang="en-US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8210" name="Text Box 18"/>
          <p:cNvSpPr txBox="1">
            <a:spLocks noChangeArrowheads="1"/>
          </p:cNvSpPr>
          <p:nvPr/>
        </p:nvSpPr>
        <p:spPr bwMode="auto">
          <a:xfrm>
            <a:off x="3563938" y="4437063"/>
            <a:ext cx="2405063" cy="46196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zh-CN" altLang="en-US" b="1" kern="1200" cap="none" spc="0" normalizeH="0" baseline="0" noProof="0" dirty="0">
                <a:solidFill>
                  <a:srgbClr val="00B0F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新兴地主、商人</a:t>
            </a:r>
            <a:endParaRPr kumimoji="1" lang="zh-CN" altLang="en-US" b="1" kern="1200" cap="none" spc="0" normalizeH="0" baseline="0" noProof="0" dirty="0">
              <a:solidFill>
                <a:srgbClr val="00B0F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8211" name="Text Box 19"/>
          <p:cNvSpPr txBox="1">
            <a:spLocks noChangeArrowheads="1"/>
          </p:cNvSpPr>
          <p:nvPr/>
        </p:nvSpPr>
        <p:spPr bwMode="auto">
          <a:xfrm>
            <a:off x="3563938" y="3860800"/>
            <a:ext cx="2481263" cy="46196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zh-CN" b="1" kern="1200" cap="none" spc="0" normalizeH="0" baseline="0" noProof="0" dirty="0">
                <a:solidFill>
                  <a:srgbClr val="00B0F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农民、城市平民</a:t>
            </a:r>
            <a:endParaRPr kumimoji="1" lang="zh-CN" altLang="en-US" b="1" kern="1200" cap="none" spc="0" normalizeH="0" baseline="0" noProof="0" dirty="0">
              <a:solidFill>
                <a:srgbClr val="00B0F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grpSp>
        <p:nvGrpSpPr>
          <p:cNvPr id="3" name="Group 20"/>
          <p:cNvGrpSpPr/>
          <p:nvPr/>
        </p:nvGrpSpPr>
        <p:grpSpPr>
          <a:xfrm>
            <a:off x="4437063" y="2492375"/>
            <a:ext cx="2582862" cy="461963"/>
            <a:chOff x="2231" y="-208"/>
            <a:chExt cx="1600" cy="3707"/>
          </a:xfrm>
        </p:grpSpPr>
        <p:cxnSp>
          <p:nvCxnSpPr>
            <p:cNvPr id="17436" name="AutoShape 21"/>
            <p:cNvCxnSpPr/>
            <p:nvPr/>
          </p:nvCxnSpPr>
          <p:spPr>
            <a:xfrm flipV="1">
              <a:off x="2231" y="1515"/>
              <a:ext cx="1600" cy="1734"/>
            </a:xfrm>
            <a:prstGeom prst="bentConnector3">
              <a:avLst>
                <a:gd name="adj1" fmla="val 99259"/>
              </a:avLst>
            </a:prstGeom>
            <a:ln w="34925" cap="flat" cmpd="sng">
              <a:solidFill>
                <a:schemeClr val="tx1"/>
              </a:solidFill>
              <a:prstDash val="solid"/>
              <a:miter/>
              <a:headEnd type="none" w="med" len="med"/>
              <a:tailEnd type="triangle" w="med" len="med"/>
            </a:ln>
          </p:spPr>
        </p:cxnSp>
        <p:sp>
          <p:nvSpPr>
            <p:cNvPr id="17437" name="Text Box 22"/>
            <p:cNvSpPr txBox="1"/>
            <p:nvPr/>
          </p:nvSpPr>
          <p:spPr>
            <a:xfrm>
              <a:off x="2254" y="-208"/>
              <a:ext cx="907" cy="370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b="1" dirty="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效忠将军</a:t>
              </a:r>
              <a:endParaRPr lang="zh-CN" altLang="en-US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4" name="Group 23"/>
          <p:cNvGrpSpPr/>
          <p:nvPr/>
        </p:nvGrpSpPr>
        <p:grpSpPr>
          <a:xfrm>
            <a:off x="4437063" y="2781300"/>
            <a:ext cx="2725737" cy="820738"/>
            <a:chOff x="2595" y="1939"/>
            <a:chExt cx="1119" cy="804"/>
          </a:xfrm>
        </p:grpSpPr>
        <p:cxnSp>
          <p:nvCxnSpPr>
            <p:cNvPr id="17434" name="AutoShape 24"/>
            <p:cNvCxnSpPr/>
            <p:nvPr/>
          </p:nvCxnSpPr>
          <p:spPr>
            <a:xfrm flipV="1">
              <a:off x="2595" y="1939"/>
              <a:ext cx="1119" cy="774"/>
            </a:xfrm>
            <a:prstGeom prst="bentConnector3">
              <a:avLst>
                <a:gd name="adj1" fmla="val 99648"/>
              </a:avLst>
            </a:prstGeom>
            <a:ln w="34925" cap="flat" cmpd="sng">
              <a:solidFill>
                <a:schemeClr val="tx1"/>
              </a:solidFill>
              <a:prstDash val="solid"/>
              <a:miter/>
              <a:headEnd type="none" w="med" len="med"/>
              <a:tailEnd type="triangle" w="med" len="med"/>
            </a:ln>
          </p:spPr>
        </p:cxnSp>
        <p:sp>
          <p:nvSpPr>
            <p:cNvPr id="17435" name="Text Box 25"/>
            <p:cNvSpPr txBox="1"/>
            <p:nvPr/>
          </p:nvSpPr>
          <p:spPr>
            <a:xfrm>
              <a:off x="2621" y="2292"/>
              <a:ext cx="887" cy="45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b="1" dirty="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统治基础</a:t>
              </a:r>
              <a:endParaRPr lang="zh-CN" altLang="en-US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8224" name="Text Box 32"/>
          <p:cNvSpPr txBox="1"/>
          <p:nvPr/>
        </p:nvSpPr>
        <p:spPr>
          <a:xfrm>
            <a:off x="8027988" y="2781300"/>
            <a:ext cx="554037" cy="2014538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vert="eaVer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封建等级森严</a:t>
            </a:r>
            <a:endParaRPr lang="zh-CN" altLang="en-US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225" name="Rectangle 3"/>
          <p:cNvSpPr>
            <a:spLocks noChangeArrowheads="1"/>
          </p:cNvSpPr>
          <p:nvPr/>
        </p:nvSpPr>
        <p:spPr bwMode="auto">
          <a:xfrm>
            <a:off x="539750" y="5084763"/>
            <a:ext cx="5256213" cy="143986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solidFill>
              <a:schemeClr val="accent1"/>
            </a:solidFill>
            <a:miter lim="800000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99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              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99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幕府禁令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华文中宋" pitchFamily="2" charset="-122"/>
                <a:ea typeface="华文中宋" pitchFamily="2" charset="-122"/>
                <a:cs typeface="+mn-cs"/>
              </a:rPr>
              <a:t>除特许船外，严禁其他船只驶往国外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华文中宋" pitchFamily="2" charset="-122"/>
              <a:ea typeface="华文中宋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华文中宋" pitchFamily="2" charset="-122"/>
                <a:ea typeface="华文中宋" pitchFamily="2" charset="-122"/>
                <a:cs typeface="+mn-cs"/>
              </a:rPr>
              <a:t>除特许船外，不得派遣日本人至国外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华文中宋" pitchFamily="2" charset="-122"/>
              <a:ea typeface="华文中宋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华文中宋" pitchFamily="2" charset="-122"/>
                <a:ea typeface="华文中宋" pitchFamily="2" charset="-122"/>
                <a:cs typeface="+mn-cs"/>
              </a:rPr>
              <a:t>禁止官吏在长崎码头直接购买外国船只货物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华文中宋" pitchFamily="2" charset="-122"/>
              <a:ea typeface="华文中宋" pitchFamily="2" charset="-122"/>
              <a:cs typeface="+mn-cs"/>
            </a:endParaRPr>
          </a:p>
        </p:txBody>
      </p:sp>
      <p:sp>
        <p:nvSpPr>
          <p:cNvPr id="30737" name="Text Box 34"/>
          <p:cNvSpPr txBox="1"/>
          <p:nvPr/>
        </p:nvSpPr>
        <p:spPr>
          <a:xfrm>
            <a:off x="539750" y="765175"/>
            <a:ext cx="7056438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2800" b="1" dirty="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阶级矛盾尖锐</a:t>
            </a:r>
            <a:endParaRPr lang="zh-CN" altLang="en-US" sz="2800" b="1" dirty="0">
              <a:solidFill>
                <a:srgbClr val="FF0066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539750" y="2852738"/>
            <a:ext cx="554038" cy="215900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vert="eaVert">
            <a:spAutoFit/>
          </a:bodyPr>
          <a:p>
            <a:pPr algn="ctr"/>
            <a:r>
              <a:rPr lang="zh-CN" altLang="en-US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对外闭关锁国</a:t>
            </a:r>
            <a:endParaRPr lang="zh-CN" altLang="en-US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3" name="Rectangle 12"/>
          <p:cNvSpPr>
            <a:spLocks noChangeArrowheads="1"/>
          </p:cNvSpPr>
          <p:nvPr/>
        </p:nvSpPr>
        <p:spPr bwMode="auto">
          <a:xfrm>
            <a:off x="539750" y="244475"/>
            <a:ext cx="5400675" cy="579438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华文隶书" pitchFamily="2" charset="-122"/>
                <a:cs typeface="+mn-cs"/>
              </a:rPr>
              <a:t>一、德川幕府与锁国时代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华文隶书" pitchFamily="2" charset="-122"/>
              <a:cs typeface="+mn-cs"/>
            </a:endParaRPr>
          </a:p>
        </p:txBody>
      </p:sp>
      <p:sp>
        <p:nvSpPr>
          <p:cNvPr id="60" name="Rectangle 3"/>
          <p:cNvSpPr txBox="1"/>
          <p:nvPr/>
        </p:nvSpPr>
        <p:spPr>
          <a:xfrm>
            <a:off x="5795963" y="5013325"/>
            <a:ext cx="3168650" cy="5762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457200" indent="-457200">
              <a:spcBef>
                <a:spcPct val="20000"/>
              </a:spcBef>
              <a:buClr>
                <a:srgbClr val="A50021"/>
              </a:buClr>
              <a:buSzPct val="75000"/>
            </a:pPr>
            <a:r>
              <a:rPr lang="zh-CN" altLang="zh-CN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封建落后</a:t>
            </a:r>
            <a:r>
              <a:rPr lang="zh-CN" altLang="en-US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、闭关锁国</a:t>
            </a:r>
            <a:endParaRPr lang="zh-CN" altLang="en-US" b="1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61" name="Text Box 9"/>
          <p:cNvSpPr txBox="1"/>
          <p:nvPr/>
        </p:nvSpPr>
        <p:spPr>
          <a:xfrm>
            <a:off x="6948488" y="5949950"/>
            <a:ext cx="863600" cy="46037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  <a:ea typeface="方正姚体" pitchFamily="2" charset="-122"/>
              </a:rPr>
              <a:t>内忧</a:t>
            </a:r>
            <a:endParaRPr lang="zh-CN" altLang="en-US" b="1" dirty="0">
              <a:solidFill>
                <a:srgbClr val="FF0000"/>
              </a:solidFill>
              <a:latin typeface="Arial" panose="020B0604020202020204" pitchFamily="34" charset="0"/>
              <a:ea typeface="方正姚体" pitchFamily="2" charset="-122"/>
            </a:endParaRPr>
          </a:p>
        </p:txBody>
      </p:sp>
      <p:sp>
        <p:nvSpPr>
          <p:cNvPr id="62" name="AutoShape 7"/>
          <p:cNvSpPr/>
          <p:nvPr/>
        </p:nvSpPr>
        <p:spPr>
          <a:xfrm rot="5400000">
            <a:off x="7164388" y="5516563"/>
            <a:ext cx="360362" cy="360362"/>
          </a:xfrm>
          <a:custGeom>
            <a:avLst/>
            <a:gdLst>
              <a:gd name="txL" fmla="*/ 3375 w 21600"/>
              <a:gd name="txT" fmla="*/ 5400 h 21600"/>
              <a:gd name="txR" fmla="*/ 18900 w 21600"/>
              <a:gd name="txB" fmla="*/ 16200 h 21600"/>
            </a:gdLst>
            <a:ahLst/>
            <a:cxnLst>
              <a:cxn ang="17694720">
                <a:pos x="2147483647" y="0"/>
              </a:cxn>
              <a:cxn ang="11796480">
                <a:pos x="0" y="2147483647"/>
              </a:cxn>
              <a:cxn ang="5898240">
                <a:pos x="2147483647" y="2147483647"/>
              </a:cxn>
              <a:cxn ang="0">
                <a:pos x="2147483647" y="2147483647"/>
              </a:cxn>
            </a:cxnLst>
            <a:rect l="txL" t="txT" r="txR" b="txB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CC0000">
              <a:alpha val="100000"/>
            </a:srgbClr>
          </a:solidFill>
          <a:ln w="9525" cap="flat" cmpd="sng">
            <a:solidFill>
              <a:schemeClr val="tx1">
                <a:alpha val="10000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41" name="右大括号 40"/>
          <p:cNvSpPr/>
          <p:nvPr/>
        </p:nvSpPr>
        <p:spPr>
          <a:xfrm>
            <a:off x="5867400" y="4005263"/>
            <a:ext cx="144463" cy="719137"/>
          </a:xfrm>
          <a:prstGeom prst="rightBrace">
            <a:avLst>
              <a:gd name="adj1" fmla="val 8296"/>
              <a:gd name="adj2" fmla="val 5000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>
              <a:buFont typeface="Arial" panose="020B0604020202020204" pitchFamily="34" charset="0"/>
              <a:buNone/>
            </a:pP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42" name="Rectangle 3"/>
          <p:cNvSpPr txBox="1"/>
          <p:nvPr/>
        </p:nvSpPr>
        <p:spPr>
          <a:xfrm>
            <a:off x="5975350" y="4076700"/>
            <a:ext cx="3168650" cy="5762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457200" indent="-457200">
              <a:spcBef>
                <a:spcPct val="20000"/>
              </a:spcBef>
              <a:buClr>
                <a:srgbClr val="A50021"/>
              </a:buClr>
              <a:buSzPct val="75000"/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rgbClr val="00B0F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被统治阶级</a:t>
            </a:r>
            <a:endParaRPr lang="en-US" altLang="zh-CN" b="1" dirty="0">
              <a:solidFill>
                <a:srgbClr val="00B0F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30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30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30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30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500"/>
                                        <p:tgtEl>
                                          <p:spTgt spid="8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3" dur="500"/>
                                        <p:tgtEl>
                                          <p:spTgt spid="8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4" dur="500"/>
                                        <p:tgtEl>
                                          <p:spTgt spid="42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9" dur="500"/>
                                        <p:tgtEl>
                                          <p:spTgt spid="8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4" dur="500"/>
                                        <p:tgtEl>
                                          <p:spTgt spid="30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8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8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500"/>
                                        <p:tgtEl>
                                          <p:spTgt spid="60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/>
      <p:bldP spid="30724" grpId="0"/>
      <p:bldP spid="30725" grpId="0"/>
      <p:bldP spid="30726" grpId="0"/>
      <p:bldP spid="30756" grpId="0"/>
      <p:bldP spid="30757" grpId="0"/>
      <p:bldP spid="8210" grpId="0"/>
      <p:bldP spid="8211" grpId="0"/>
      <p:bldP spid="8224" grpId="0" animBg="1"/>
      <p:bldP spid="8225" grpId="0" animBg="1"/>
      <p:bldP spid="30737" grpId="0"/>
      <p:bldP spid="32" grpId="0" animBg="1"/>
      <p:bldP spid="33" grpId="0"/>
      <p:bldP spid="60" grpId="0" build="p"/>
      <p:bldP spid="61" grpId="0" animBg="1"/>
      <p:bldP spid="41" grpId="0" animBg="1"/>
      <p:bldP spid="42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8676" name="Text Box 4"/>
          <p:cNvSpPr txBox="1"/>
          <p:nvPr/>
        </p:nvSpPr>
        <p:spPr>
          <a:xfrm>
            <a:off x="4356100" y="4221163"/>
            <a:ext cx="615950" cy="1798637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vert="eaVert"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黑船事件</a:t>
            </a:r>
            <a:endParaRPr lang="zh-CN" altLang="en-US" sz="2800" b="1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28677" name="Picture 5" descr="黑船驶抵浦贺港（绘画）"/>
          <p:cNvPicPr>
            <a:picLocks noChangeAspect="1"/>
          </p:cNvPicPr>
          <p:nvPr/>
        </p:nvPicPr>
        <p:blipFill>
          <a:blip r:embed="rId1"/>
          <a:srcRect b="2856"/>
          <a:stretch>
            <a:fillRect/>
          </a:stretch>
        </p:blipFill>
        <p:spPr>
          <a:xfrm>
            <a:off x="539750" y="1341438"/>
            <a:ext cx="3887788" cy="44640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8679" name="Rectangle 7"/>
          <p:cNvSpPr/>
          <p:nvPr/>
        </p:nvSpPr>
        <p:spPr>
          <a:xfrm>
            <a:off x="827088" y="6021388"/>
            <a:ext cx="5040312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  <a:buClr>
                <a:srgbClr val="A50021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800" b="1" dirty="0">
                <a:solidFill>
                  <a:srgbClr val="0000CC"/>
                </a:solidFill>
                <a:latin typeface="华文中宋" pitchFamily="2" charset="-122"/>
                <a:ea typeface="华文中宋" pitchFamily="2" charset="-122"/>
              </a:rPr>
              <a:t>列强入侵、矛盾激化</a:t>
            </a:r>
            <a:endParaRPr lang="zh-CN" altLang="en-US" sz="2800" b="1" dirty="0">
              <a:solidFill>
                <a:srgbClr val="0000CC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2" name="AutoShape 8"/>
          <p:cNvSpPr/>
          <p:nvPr/>
        </p:nvSpPr>
        <p:spPr>
          <a:xfrm rot="-10800000" flipH="1">
            <a:off x="4368800" y="6088063"/>
            <a:ext cx="2447925" cy="361950"/>
          </a:xfrm>
          <a:custGeom>
            <a:avLst/>
            <a:gdLst>
              <a:gd name="txL" fmla="*/ 3375 w 21600"/>
              <a:gd name="txT" fmla="*/ 5400 h 21600"/>
              <a:gd name="txR" fmla="*/ 18900 w 21600"/>
              <a:gd name="txB" fmla="*/ 16200 h 21600"/>
            </a:gdLst>
            <a:ahLst/>
            <a:cxnLst>
              <a:cxn ang="17694720">
                <a:pos x="2147483647" y="0"/>
              </a:cxn>
              <a:cxn ang="11796480">
                <a:pos x="0" y="2147483647"/>
              </a:cxn>
              <a:cxn ang="5898240">
                <a:pos x="2147483647" y="2147483647"/>
              </a:cxn>
              <a:cxn ang="0">
                <a:pos x="2147483647" y="2147483647"/>
              </a:cxn>
            </a:cxnLst>
            <a:rect l="txL" t="txT" r="txR" b="txB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CC0000">
              <a:alpha val="100000"/>
            </a:srgbClr>
          </a:solidFill>
          <a:ln w="9525" cap="flat" cmpd="sng">
            <a:solidFill>
              <a:schemeClr val="tx1">
                <a:alpha val="10000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3" name="Text Box 10"/>
          <p:cNvSpPr txBox="1"/>
          <p:nvPr/>
        </p:nvSpPr>
        <p:spPr>
          <a:xfrm>
            <a:off x="6948488" y="5949950"/>
            <a:ext cx="1371600" cy="5842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方正姚体" pitchFamily="2" charset="-122"/>
              </a:rPr>
              <a:t>外患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  <a:ea typeface="方正姚体" pitchFamily="2" charset="-122"/>
            </a:endParaRPr>
          </a:p>
        </p:txBody>
      </p:sp>
      <p:sp>
        <p:nvSpPr>
          <p:cNvPr id="11" name="Rectangle 12"/>
          <p:cNvSpPr>
            <a:spLocks noChangeArrowheads="1"/>
          </p:cNvSpPr>
          <p:nvPr/>
        </p:nvSpPr>
        <p:spPr bwMode="auto">
          <a:xfrm>
            <a:off x="539750" y="244475"/>
            <a:ext cx="5400675" cy="579438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华文隶书" pitchFamily="2" charset="-122"/>
                <a:cs typeface="+mn-cs"/>
              </a:rPr>
              <a:t>一、德川幕府与锁国时代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华文隶书" pitchFamily="2" charset="-122"/>
              <a:cs typeface="+mn-cs"/>
            </a:endParaRPr>
          </a:p>
        </p:txBody>
      </p:sp>
      <p:pic>
        <p:nvPicPr>
          <p:cNvPr id="9" name="Picture 4" descr="1853年美国培利舰队入侵日本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32363" y="1412875"/>
            <a:ext cx="3768725" cy="4392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Text Box 34"/>
          <p:cNvSpPr txBox="1"/>
          <p:nvPr/>
        </p:nvSpPr>
        <p:spPr>
          <a:xfrm>
            <a:off x="539750" y="765175"/>
            <a:ext cx="7056438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2800" b="1" dirty="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民族危机加深</a:t>
            </a:r>
            <a:endParaRPr lang="zh-CN" altLang="en-US" sz="2800" b="1" dirty="0">
              <a:solidFill>
                <a:srgbClr val="FF0066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" name="Text Box 34"/>
          <p:cNvSpPr txBox="1"/>
          <p:nvPr/>
        </p:nvSpPr>
        <p:spPr>
          <a:xfrm>
            <a:off x="4787900" y="836613"/>
            <a:ext cx="4356100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1853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年美国舰队登陆日本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6" grpId="0" animBg="1"/>
      <p:bldP spid="28679" grpId="0"/>
      <p:bldP spid="13" grpId="0" animBg="1"/>
      <p:bldP spid="10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9458" name="Picture 2" descr="日本封建等级示意图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313" y="1196975"/>
            <a:ext cx="2160587" cy="3744913"/>
          </a:xfrm>
          <a:prstGeom prst="rect">
            <a:avLst/>
          </a:prstGeom>
          <a:noFill/>
          <a:ln w="76200">
            <a:noFill/>
          </a:ln>
        </p:spPr>
      </p:pic>
      <p:sp>
        <p:nvSpPr>
          <p:cNvPr id="19459" name="Text Box 3"/>
          <p:cNvSpPr txBox="1"/>
          <p:nvPr/>
        </p:nvSpPr>
        <p:spPr>
          <a:xfrm>
            <a:off x="2411413" y="1412875"/>
            <a:ext cx="9144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天皇</a:t>
            </a:r>
            <a:endParaRPr lang="zh-CN" altLang="en-US" b="1" dirty="0">
              <a:solidFill>
                <a:srgbClr val="0000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9460" name="Text Box 4"/>
          <p:cNvSpPr txBox="1"/>
          <p:nvPr/>
        </p:nvSpPr>
        <p:spPr>
          <a:xfrm>
            <a:off x="2411413" y="2060575"/>
            <a:ext cx="1295400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将军</a:t>
            </a:r>
            <a:endParaRPr lang="zh-CN" altLang="en-US" b="1" dirty="0">
              <a:solidFill>
                <a:srgbClr val="0000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725" name="Text Box 5"/>
          <p:cNvSpPr txBox="1"/>
          <p:nvPr/>
        </p:nvSpPr>
        <p:spPr>
          <a:xfrm>
            <a:off x="2401888" y="2636838"/>
            <a:ext cx="1447800" cy="461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大名</a:t>
            </a:r>
            <a:endParaRPr lang="zh-CN" altLang="en-US" b="1" dirty="0">
              <a:solidFill>
                <a:srgbClr val="0000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726" name="Text Box 6"/>
          <p:cNvSpPr txBox="1"/>
          <p:nvPr/>
        </p:nvSpPr>
        <p:spPr>
          <a:xfrm>
            <a:off x="2411413" y="3284538"/>
            <a:ext cx="9906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武士</a:t>
            </a:r>
            <a:endParaRPr lang="zh-CN" altLang="en-US" b="1" dirty="0">
              <a:solidFill>
                <a:srgbClr val="0000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9463" name="Line 11"/>
          <p:cNvSpPr/>
          <p:nvPr/>
        </p:nvSpPr>
        <p:spPr>
          <a:xfrm>
            <a:off x="3203575" y="2349500"/>
            <a:ext cx="3802063" cy="3175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9464" name="AutoShape 12"/>
          <p:cNvSpPr/>
          <p:nvPr/>
        </p:nvSpPr>
        <p:spPr>
          <a:xfrm>
            <a:off x="6935788" y="1773238"/>
            <a:ext cx="1379537" cy="935037"/>
          </a:xfrm>
          <a:custGeom>
            <a:avLst/>
            <a:gdLst>
              <a:gd name="txL" fmla="*/ 3155 w 21600"/>
              <a:gd name="txT" fmla="*/ 3137 h 21600"/>
              <a:gd name="txR" fmla="*/ 18445 w 21600"/>
              <a:gd name="txB" fmla="*/ 18463 h 21600"/>
            </a:gdLst>
            <a:ahLst/>
            <a:cxnLst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</a:cxnLst>
            <a:rect l="txL" t="txT" r="txR" b="txB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solidFill>
            <a:srgbClr val="800000">
              <a:alpha val="100000"/>
            </a:srgbClr>
          </a:solidFill>
          <a:ln w="9525" cap="flat" cmpd="sng">
            <a:solidFill>
              <a:schemeClr val="tx1">
                <a:alpha val="10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9465" name="Text Box 13"/>
          <p:cNvSpPr txBox="1"/>
          <p:nvPr/>
        </p:nvSpPr>
        <p:spPr>
          <a:xfrm>
            <a:off x="7226300" y="1989138"/>
            <a:ext cx="1339850" cy="461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幕府</a:t>
            </a:r>
            <a:endParaRPr lang="zh-CN" altLang="en-US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9466" name="Text Box 14"/>
          <p:cNvSpPr txBox="1"/>
          <p:nvPr/>
        </p:nvSpPr>
        <p:spPr>
          <a:xfrm>
            <a:off x="3563938" y="1916113"/>
            <a:ext cx="3606800" cy="2905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掌握政权，组成幕府</a:t>
            </a:r>
            <a:endParaRPr lang="zh-CN" altLang="en-US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19467" name="Group 15"/>
          <p:cNvGrpSpPr/>
          <p:nvPr/>
        </p:nvGrpSpPr>
        <p:grpSpPr>
          <a:xfrm>
            <a:off x="3203575" y="1341438"/>
            <a:ext cx="4392613" cy="461962"/>
            <a:chOff x="2064" y="-370"/>
            <a:chExt cx="2630" cy="569"/>
          </a:xfrm>
        </p:grpSpPr>
        <p:cxnSp>
          <p:nvCxnSpPr>
            <p:cNvPr id="19487" name="AutoShape 16"/>
            <p:cNvCxnSpPr/>
            <p:nvPr/>
          </p:nvCxnSpPr>
          <p:spPr>
            <a:xfrm flipV="1">
              <a:off x="2064" y="162"/>
              <a:ext cx="2630" cy="0"/>
            </a:xfrm>
            <a:prstGeom prst="bentConnector3">
              <a:avLst>
                <a:gd name="adj1" fmla="val 50000"/>
              </a:avLst>
            </a:prstGeom>
            <a:ln w="34925" cap="flat" cmpd="sng">
              <a:solidFill>
                <a:schemeClr val="tx1"/>
              </a:solidFill>
              <a:prstDash val="solid"/>
              <a:miter/>
              <a:headEnd type="none" w="med" len="med"/>
              <a:tailEnd type="triangle" w="med" len="med"/>
            </a:ln>
          </p:spPr>
        </p:cxnSp>
        <p:sp>
          <p:nvSpPr>
            <p:cNvPr id="19488" name="Text Box 17"/>
            <p:cNvSpPr txBox="1"/>
            <p:nvPr/>
          </p:nvSpPr>
          <p:spPr>
            <a:xfrm>
              <a:off x="2290" y="-370"/>
              <a:ext cx="1972" cy="56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b="1" dirty="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只是傀儡，毫无实权</a:t>
              </a:r>
              <a:endParaRPr lang="zh-CN" altLang="en-US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8210" name="Text Box 18"/>
          <p:cNvSpPr txBox="1">
            <a:spLocks noChangeArrowheads="1"/>
          </p:cNvSpPr>
          <p:nvPr/>
        </p:nvSpPr>
        <p:spPr bwMode="auto">
          <a:xfrm>
            <a:off x="2268538" y="4437063"/>
            <a:ext cx="2405063" cy="46196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zh-CN" altLang="en-US" b="1" kern="1200" cap="none" spc="0" normalizeH="0" baseline="0" noProof="0" dirty="0">
                <a:solidFill>
                  <a:srgbClr val="00B0F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新兴地主、商人</a:t>
            </a:r>
            <a:endParaRPr kumimoji="1" lang="zh-CN" altLang="en-US" b="1" kern="1200" cap="none" spc="0" normalizeH="0" baseline="0" noProof="0" dirty="0">
              <a:solidFill>
                <a:srgbClr val="00B0F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8211" name="Text Box 19"/>
          <p:cNvSpPr txBox="1">
            <a:spLocks noChangeArrowheads="1"/>
          </p:cNvSpPr>
          <p:nvPr/>
        </p:nvSpPr>
        <p:spPr bwMode="auto">
          <a:xfrm>
            <a:off x="2268538" y="3860800"/>
            <a:ext cx="2481263" cy="46196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1" lang="zh-CN" b="1" kern="1200" cap="none" spc="0" normalizeH="0" baseline="0" noProof="0" dirty="0">
                <a:solidFill>
                  <a:srgbClr val="00B0F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农民、城市平民</a:t>
            </a:r>
            <a:endParaRPr kumimoji="1" lang="zh-CN" altLang="en-US" b="1" kern="1200" cap="none" spc="0" normalizeH="0" baseline="0" noProof="0" dirty="0">
              <a:solidFill>
                <a:srgbClr val="00B0F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grpSp>
        <p:nvGrpSpPr>
          <p:cNvPr id="3" name="Group 20"/>
          <p:cNvGrpSpPr/>
          <p:nvPr/>
        </p:nvGrpSpPr>
        <p:grpSpPr>
          <a:xfrm>
            <a:off x="3276600" y="2492375"/>
            <a:ext cx="4706938" cy="431800"/>
            <a:chOff x="2231" y="-218"/>
            <a:chExt cx="1744" cy="3467"/>
          </a:xfrm>
        </p:grpSpPr>
        <p:cxnSp>
          <p:nvCxnSpPr>
            <p:cNvPr id="19485" name="AutoShape 21"/>
            <p:cNvCxnSpPr/>
            <p:nvPr/>
          </p:nvCxnSpPr>
          <p:spPr>
            <a:xfrm flipV="1">
              <a:off x="2231" y="1515"/>
              <a:ext cx="1600" cy="1734"/>
            </a:xfrm>
            <a:prstGeom prst="bentConnector3">
              <a:avLst>
                <a:gd name="adj1" fmla="val 99259"/>
              </a:avLst>
            </a:prstGeom>
            <a:ln w="34925" cap="flat" cmpd="sng">
              <a:solidFill>
                <a:schemeClr val="tx1"/>
              </a:solidFill>
              <a:prstDash val="solid"/>
              <a:miter/>
              <a:headEnd type="none" w="med" len="med"/>
              <a:tailEnd type="triangle" w="med" len="med"/>
            </a:ln>
          </p:spPr>
        </p:cxnSp>
        <p:sp>
          <p:nvSpPr>
            <p:cNvPr id="19486" name="Text Box 22"/>
            <p:cNvSpPr txBox="1"/>
            <p:nvPr/>
          </p:nvSpPr>
          <p:spPr>
            <a:xfrm>
              <a:off x="2391" y="-218"/>
              <a:ext cx="1584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b="1" dirty="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有些从事工商业</a:t>
              </a:r>
              <a:endParaRPr lang="zh-CN" altLang="en-US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4" name="Group 23"/>
          <p:cNvGrpSpPr/>
          <p:nvPr/>
        </p:nvGrpSpPr>
        <p:grpSpPr>
          <a:xfrm>
            <a:off x="3276600" y="2781300"/>
            <a:ext cx="4606925" cy="820738"/>
            <a:chOff x="2595" y="1939"/>
            <a:chExt cx="1891" cy="803"/>
          </a:xfrm>
        </p:grpSpPr>
        <p:cxnSp>
          <p:nvCxnSpPr>
            <p:cNvPr id="19483" name="AutoShape 24"/>
            <p:cNvCxnSpPr/>
            <p:nvPr/>
          </p:nvCxnSpPr>
          <p:spPr>
            <a:xfrm flipV="1">
              <a:off x="2595" y="1939"/>
              <a:ext cx="1891" cy="774"/>
            </a:xfrm>
            <a:prstGeom prst="bentConnector3">
              <a:avLst>
                <a:gd name="adj1" fmla="val 97981"/>
              </a:avLst>
            </a:prstGeom>
            <a:ln w="34925" cap="flat" cmpd="sng">
              <a:solidFill>
                <a:schemeClr val="tx1"/>
              </a:solidFill>
              <a:prstDash val="solid"/>
              <a:miter/>
              <a:headEnd type="none" w="med" len="med"/>
              <a:tailEnd type="triangle" w="med" len="med"/>
            </a:ln>
          </p:spPr>
        </p:cxnSp>
        <p:sp>
          <p:nvSpPr>
            <p:cNvPr id="19484" name="Text Box 25"/>
            <p:cNvSpPr txBox="1"/>
            <p:nvPr/>
          </p:nvSpPr>
          <p:spPr>
            <a:xfrm>
              <a:off x="2660" y="2291"/>
              <a:ext cx="1745" cy="45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b="1" dirty="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经济状况恶化，不满情绪增强</a:t>
              </a:r>
              <a:endParaRPr lang="zh-CN" altLang="en-US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5" name="Group 26"/>
          <p:cNvGrpSpPr/>
          <p:nvPr/>
        </p:nvGrpSpPr>
        <p:grpSpPr>
          <a:xfrm>
            <a:off x="4860925" y="2781300"/>
            <a:ext cx="3168650" cy="1571625"/>
            <a:chOff x="3216" y="1894"/>
            <a:chExt cx="1663" cy="1299"/>
          </a:xfrm>
        </p:grpSpPr>
        <p:cxnSp>
          <p:nvCxnSpPr>
            <p:cNvPr id="19481" name="AutoShape 27"/>
            <p:cNvCxnSpPr/>
            <p:nvPr/>
          </p:nvCxnSpPr>
          <p:spPr>
            <a:xfrm flipV="1">
              <a:off x="3216" y="1894"/>
              <a:ext cx="1663" cy="1052"/>
            </a:xfrm>
            <a:prstGeom prst="bentConnector3">
              <a:avLst>
                <a:gd name="adj1" fmla="val 98278"/>
              </a:avLst>
            </a:prstGeom>
            <a:ln w="34925" cap="flat" cmpd="sng">
              <a:solidFill>
                <a:schemeClr val="tx1"/>
              </a:solidFill>
              <a:prstDash val="solid"/>
              <a:miter/>
              <a:headEnd type="none" w="med" len="med"/>
              <a:tailEnd type="triangle" w="med" len="med"/>
            </a:ln>
          </p:spPr>
        </p:cxnSp>
        <p:sp>
          <p:nvSpPr>
            <p:cNvPr id="19482" name="Text Box 28"/>
            <p:cNvSpPr txBox="1"/>
            <p:nvPr/>
          </p:nvSpPr>
          <p:spPr>
            <a:xfrm>
              <a:off x="3405" y="2608"/>
              <a:ext cx="1007" cy="58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000" b="1" dirty="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生活日益贫困进行反抗斗争</a:t>
              </a:r>
              <a:endParaRPr lang="zh-CN" altLang="en-US" sz="20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6" name="Group 29"/>
          <p:cNvGrpSpPr/>
          <p:nvPr/>
        </p:nvGrpSpPr>
        <p:grpSpPr>
          <a:xfrm>
            <a:off x="4860925" y="2708275"/>
            <a:ext cx="3311525" cy="2225675"/>
            <a:chOff x="3152" y="2133"/>
            <a:chExt cx="1840" cy="1703"/>
          </a:xfrm>
        </p:grpSpPr>
        <p:cxnSp>
          <p:nvCxnSpPr>
            <p:cNvPr id="19479" name="AutoShape 30"/>
            <p:cNvCxnSpPr/>
            <p:nvPr/>
          </p:nvCxnSpPr>
          <p:spPr>
            <a:xfrm flipV="1">
              <a:off x="3152" y="2133"/>
              <a:ext cx="1840" cy="1462"/>
            </a:xfrm>
            <a:prstGeom prst="bentConnector3">
              <a:avLst>
                <a:gd name="adj1" fmla="val 98685"/>
              </a:avLst>
            </a:prstGeom>
            <a:ln w="34925" cap="flat" cmpd="sng">
              <a:solidFill>
                <a:schemeClr val="tx1"/>
              </a:solidFill>
              <a:prstDash val="solid"/>
              <a:miter/>
              <a:headEnd type="none" w="med" len="med"/>
              <a:tailEnd type="triangle" w="med" len="med"/>
            </a:ln>
          </p:spPr>
        </p:cxnSp>
        <p:sp>
          <p:nvSpPr>
            <p:cNvPr id="19480" name="Text Box 31"/>
            <p:cNvSpPr txBox="1"/>
            <p:nvPr/>
          </p:nvSpPr>
          <p:spPr>
            <a:xfrm>
              <a:off x="3352" y="3294"/>
              <a:ext cx="1120" cy="54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000" b="1" dirty="0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经济实力增强，政治权利较少</a:t>
              </a:r>
              <a:endParaRPr lang="zh-CN" altLang="en-US" sz="20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8224" name="Text Box 32"/>
          <p:cNvSpPr txBox="1"/>
          <p:nvPr/>
        </p:nvSpPr>
        <p:spPr>
          <a:xfrm>
            <a:off x="8388350" y="1557338"/>
            <a:ext cx="554038" cy="3167062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vert="eaVer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幕府已成为众矢之的</a:t>
            </a:r>
            <a:endParaRPr lang="zh-CN" altLang="en-US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737" name="Text Box 34"/>
          <p:cNvSpPr txBox="1"/>
          <p:nvPr/>
        </p:nvSpPr>
        <p:spPr>
          <a:xfrm>
            <a:off x="539750" y="765175"/>
            <a:ext cx="7056438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en-US" sz="2800" b="1" dirty="0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社会矛盾加剧</a:t>
            </a:r>
            <a:endParaRPr lang="zh-CN" altLang="en-US" sz="2800" b="1" dirty="0">
              <a:solidFill>
                <a:srgbClr val="FF0066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3" name="Rectangle 12"/>
          <p:cNvSpPr>
            <a:spLocks noChangeArrowheads="1"/>
          </p:cNvSpPr>
          <p:nvPr/>
        </p:nvSpPr>
        <p:spPr bwMode="auto">
          <a:xfrm>
            <a:off x="539750" y="244475"/>
            <a:ext cx="5400675" cy="579438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华文隶书" pitchFamily="2" charset="-122"/>
                <a:cs typeface="+mn-cs"/>
              </a:rPr>
              <a:t>一、德川幕府与锁国时代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华文隶书" pitchFamily="2" charset="-122"/>
              <a:cs typeface="+mn-cs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395288" y="5013325"/>
            <a:ext cx="8532812" cy="1570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     开港通商后，日本经济受到很大冲击，许多</a:t>
            </a:r>
            <a:r>
              <a:rPr lang="zh-CN" altLang="en-US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手工工场破产</a:t>
            </a:r>
            <a:r>
              <a:rPr lang="zh-CN" altLang="en-US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。当时，日本的黄金价格低于世界市场的黄金价格，外国人用白银套购黄金，造成日本大量黄金外流，引起市场混乱，物价飞涨。</a:t>
            </a:r>
            <a:r>
              <a:rPr lang="zh-CN" altLang="en-US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农民、城市贫民和下级武士</a:t>
            </a:r>
            <a:r>
              <a:rPr lang="zh-CN" altLang="en-US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的处境不断恶化。</a:t>
            </a:r>
            <a:endParaRPr lang="zh-CN" altLang="en-US" b="1" dirty="0">
              <a:solidFill>
                <a:srgbClr val="00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39" name="椭圆 38"/>
          <p:cNvSpPr/>
          <p:nvPr/>
        </p:nvSpPr>
        <p:spPr bwMode="auto">
          <a:xfrm>
            <a:off x="2051050" y="1628775"/>
            <a:ext cx="5689600" cy="3095625"/>
          </a:xfrm>
          <a:prstGeom prst="ellipse">
            <a:avLst/>
          </a:prstGeom>
          <a:solidFill>
            <a:schemeClr val="bg2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明治维新的根本原因：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中宋" pitchFamily="2" charset="-122"/>
                <a:ea typeface="华文中宋" pitchFamily="2" charset="-122"/>
                <a:cs typeface="+mn-cs"/>
              </a:rPr>
              <a:t>幕府的封建专制统治严重阻碍了日本资本主义的发展。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中宋" pitchFamily="2" charset="-122"/>
              <a:ea typeface="华文中宋" pitchFamily="2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8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8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4" dur="500"/>
                                        <p:tgtEl>
                                          <p:spTgt spid="8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500"/>
                                        <p:tgtEl>
                                          <p:spTgt spid="30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5" grpId="0"/>
      <p:bldP spid="30726" grpId="0"/>
      <p:bldP spid="8210" grpId="0"/>
      <p:bldP spid="8211" grpId="0"/>
      <p:bldP spid="8224" grpId="0" animBg="1"/>
      <p:bldP spid="30737" grpId="0"/>
      <p:bldP spid="38" grpId="0"/>
      <p:bldP spid="3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30727" name="Picture 7" descr="明治改革派"/>
          <p:cNvPicPr>
            <a:picLocks noGrp="1" noChangeAspect="1"/>
          </p:cNvPicPr>
          <p:nvPr>
            <p:ph idx="1"/>
          </p:nvPr>
        </p:nvPicPr>
        <p:blipFill>
          <a:blip r:embed="rId1">
            <a:lum contrast="36000"/>
          </a:blip>
          <a:srcRect/>
          <a:stretch>
            <a:fillRect/>
          </a:stretch>
        </p:blipFill>
        <p:spPr>
          <a:xfrm>
            <a:off x="2771775" y="836613"/>
            <a:ext cx="2305050" cy="1800225"/>
          </a:xfrm>
        </p:spPr>
      </p:pic>
      <p:sp>
        <p:nvSpPr>
          <p:cNvPr id="30724" name="Rectangle 4"/>
          <p:cNvSpPr/>
          <p:nvPr/>
        </p:nvSpPr>
        <p:spPr>
          <a:xfrm>
            <a:off x="684213" y="692150"/>
            <a:ext cx="4876800" cy="4832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2800" b="1" dirty="0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背景：</a:t>
            </a:r>
            <a:endParaRPr lang="en-US" altLang="zh-CN" sz="2800" b="1" dirty="0">
              <a:solidFill>
                <a:srgbClr val="FF33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内忧外患</a:t>
            </a:r>
            <a:r>
              <a:rPr lang="zh-CN" altLang="en-US" sz="2800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；</a:t>
            </a:r>
            <a:endParaRPr lang="zh-CN" altLang="en-US" sz="2800" b="1" dirty="0">
              <a:solidFill>
                <a:srgbClr val="000000"/>
              </a:solidFill>
              <a:latin typeface="华文中宋" pitchFamily="2" charset="-122"/>
              <a:ea typeface="华文中宋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2800" b="1" dirty="0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主力：</a:t>
            </a:r>
            <a:endParaRPr lang="en-US" altLang="zh-CN" sz="2800" b="1" dirty="0">
              <a:solidFill>
                <a:srgbClr val="FF33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中下级武士</a:t>
            </a:r>
            <a:r>
              <a:rPr lang="zh-CN" altLang="en-US" sz="2800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；</a:t>
            </a:r>
            <a:endParaRPr lang="zh-CN" altLang="en-US" sz="2800" b="1" dirty="0">
              <a:solidFill>
                <a:srgbClr val="000000"/>
              </a:solidFill>
              <a:latin typeface="华文中宋" pitchFamily="2" charset="-122"/>
              <a:ea typeface="华文中宋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endParaRPr lang="en-US" altLang="zh-CN" sz="28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  <a:buNone/>
            </a:pPr>
            <a:endParaRPr lang="en-US" altLang="zh-CN" sz="28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en-US" sz="2800" b="1" dirty="0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王政复古：</a:t>
            </a:r>
            <a:endParaRPr lang="en-US" altLang="zh-CN" sz="2800" b="1" dirty="0">
              <a:solidFill>
                <a:srgbClr val="FF33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1868</a:t>
            </a:r>
            <a:r>
              <a:rPr lang="zh-CN" altLang="en-US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年，推翻幕府统治</a:t>
            </a:r>
            <a:r>
              <a:rPr lang="zh-CN" altLang="en-US" sz="2800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；</a:t>
            </a:r>
            <a:endParaRPr lang="zh-CN" altLang="en-US" sz="2800" b="1" dirty="0">
              <a:solidFill>
                <a:srgbClr val="000000"/>
              </a:solidFill>
              <a:latin typeface="华文中宋" pitchFamily="2" charset="-122"/>
              <a:ea typeface="华文中宋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4.</a:t>
            </a:r>
            <a:r>
              <a:rPr lang="zh-CN" altLang="en-US" sz="2800" b="1" dirty="0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改号迁都：</a:t>
            </a:r>
            <a:endParaRPr lang="en-US" altLang="zh-CN" sz="2800" b="1" dirty="0">
              <a:solidFill>
                <a:srgbClr val="FF33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FF3399"/>
                </a:solidFill>
                <a:latin typeface="华文中宋" pitchFamily="2" charset="-122"/>
                <a:ea typeface="华文中宋" pitchFamily="2" charset="-122"/>
              </a:rPr>
              <a:t>年号：</a:t>
            </a:r>
            <a:r>
              <a:rPr lang="zh-CN" altLang="en-US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明治</a:t>
            </a:r>
            <a:r>
              <a:rPr lang="zh-CN" altLang="en-US" sz="2800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；</a:t>
            </a:r>
            <a:endParaRPr lang="en-US" altLang="zh-CN" sz="2800" b="1" dirty="0">
              <a:solidFill>
                <a:srgbClr val="000000"/>
              </a:solidFill>
              <a:latin typeface="华文中宋" pitchFamily="2" charset="-122"/>
              <a:ea typeface="华文中宋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FF3399"/>
                </a:solidFill>
                <a:latin typeface="华文中宋" pitchFamily="2" charset="-122"/>
                <a:ea typeface="华文中宋" pitchFamily="2" charset="-122"/>
              </a:rPr>
              <a:t>迁都：</a:t>
            </a:r>
            <a:r>
              <a:rPr lang="zh-CN" altLang="en-US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东京</a:t>
            </a:r>
            <a:r>
              <a:rPr lang="zh-CN" altLang="en-US" sz="2800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。</a:t>
            </a:r>
            <a:endParaRPr lang="zh-CN" altLang="en-US" sz="2800" b="1" dirty="0">
              <a:solidFill>
                <a:srgbClr val="00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30726" name="AutoShape 6"/>
          <p:cNvSpPr/>
          <p:nvPr/>
        </p:nvSpPr>
        <p:spPr>
          <a:xfrm>
            <a:off x="755650" y="2708275"/>
            <a:ext cx="4321175" cy="504825"/>
          </a:xfrm>
          <a:prstGeom prst="wedgeRoundRectCallout">
            <a:avLst>
              <a:gd name="adj1" fmla="val 15745"/>
              <a:gd name="adj2" fmla="val -109301"/>
              <a:gd name="adj3" fmla="val 16667"/>
            </a:avLst>
          </a:prstGeom>
          <a:solidFill>
            <a:srgbClr val="FFFFCC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代表了新兴资产阶级改革力量</a:t>
            </a:r>
            <a:endParaRPr lang="zh-CN" altLang="en-US" b="1" dirty="0">
              <a:solidFill>
                <a:srgbClr val="0000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" name="右箭头 9"/>
          <p:cNvSpPr/>
          <p:nvPr/>
        </p:nvSpPr>
        <p:spPr>
          <a:xfrm rot="5400000" flipV="1">
            <a:off x="898525" y="5516563"/>
            <a:ext cx="360363" cy="215900"/>
          </a:xfrm>
          <a:prstGeom prst="rightArrow">
            <a:avLst>
              <a:gd name="adj1" fmla="val 50000"/>
              <a:gd name="adj2" fmla="val 50143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pPr>
              <a:buFont typeface="Arial" panose="020B0604020202020204" pitchFamily="34" charset="0"/>
              <a:buNone/>
            </a:pP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1" name="Picture 2" descr="8"/>
          <p:cNvPicPr>
            <a:picLocks noChangeAspect="1"/>
          </p:cNvPicPr>
          <p:nvPr/>
        </p:nvPicPr>
        <p:blipFill>
          <a:blip r:embed="rId2"/>
          <a:srcRect t="19560"/>
          <a:stretch>
            <a:fillRect/>
          </a:stretch>
        </p:blipFill>
        <p:spPr>
          <a:xfrm>
            <a:off x="5219700" y="836613"/>
            <a:ext cx="3544888" cy="46799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Rectangle 12"/>
          <p:cNvSpPr>
            <a:spLocks noChangeArrowheads="1"/>
          </p:cNvSpPr>
          <p:nvPr/>
        </p:nvSpPr>
        <p:spPr bwMode="auto">
          <a:xfrm>
            <a:off x="539750" y="244475"/>
            <a:ext cx="5400675" cy="579438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华文隶书" pitchFamily="2" charset="-122"/>
                <a:cs typeface="+mn-cs"/>
              </a:rPr>
              <a:t>二、倒幕运动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华文隶书" pitchFamily="2" charset="-122"/>
              <a:cs typeface="+mn-cs"/>
            </a:endParaRP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611188" y="5732463"/>
            <a:ext cx="8353425" cy="9556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中宋" pitchFamily="2" charset="-122"/>
                <a:ea typeface="华文中宋" pitchFamily="2" charset="-122"/>
                <a:cs typeface="+mn-cs"/>
              </a:rPr>
              <a:t>1868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中宋" pitchFamily="2" charset="-122"/>
                <a:ea typeface="华文中宋" pitchFamily="2" charset="-122"/>
                <a:cs typeface="+mn-cs"/>
              </a:rPr>
              <a:t>年，倒幕派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中宋" pitchFamily="2" charset="-122"/>
                <a:ea typeface="华文中宋" pitchFamily="2" charset="-122"/>
                <a:cs typeface="+mn-cs"/>
              </a:rPr>
              <a:t>推翻了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中宋" pitchFamily="2" charset="-122"/>
                <a:ea typeface="华文中宋" pitchFamily="2" charset="-122"/>
                <a:cs typeface="+mn-cs"/>
              </a:rPr>
              <a:t>幕府的封建统治，确立明治政府的统治，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中宋" pitchFamily="2" charset="-122"/>
                <a:ea typeface="华文中宋" pitchFamily="2" charset="-122"/>
                <a:cs typeface="+mn-cs"/>
              </a:rPr>
              <a:t>为明治维新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中宋" pitchFamily="2" charset="-122"/>
                <a:ea typeface="华文中宋" pitchFamily="2" charset="-122"/>
                <a:cs typeface="+mn-cs"/>
              </a:rPr>
              <a:t>扫清了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中宋" pitchFamily="2" charset="-122"/>
                <a:ea typeface="华文中宋" pitchFamily="2" charset="-122"/>
                <a:cs typeface="+mn-cs"/>
              </a:rPr>
              <a:t>障碍。</a:t>
            </a:r>
            <a:endParaRPr kumimoji="1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中宋" pitchFamily="2" charset="-122"/>
              <a:ea typeface="华文中宋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0724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>
                                            <p:txEl>
                                              <p:charRg st="6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0724">
                                            <p:txEl>
                                              <p:charRg st="6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>
                                            <p:txEl>
                                              <p:charRg st="12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0724">
                                            <p:txEl>
                                              <p:charRg st="12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>
                                            <p:txEl>
                                              <p:charRg st="18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0724">
                                            <p:txEl>
                                              <p:charRg st="18" end="2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0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>
                                            <p:txEl>
                                              <p:charRg st="27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30724">
                                            <p:txEl>
                                              <p:charRg st="27" end="3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>
                                            <p:txEl>
                                              <p:charRg st="35" end="4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30724">
                                            <p:txEl>
                                              <p:charRg st="35" end="4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>
                                            <p:txEl>
                                              <p:charRg st="49" end="5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0724">
                                            <p:txEl>
                                              <p:charRg st="49" end="5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>
                                            <p:txEl>
                                              <p:charRg st="57" end="6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30724">
                                            <p:txEl>
                                              <p:charRg st="57" end="6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>
                                            <p:txEl>
                                              <p:charRg st="64" end="7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30724">
                                            <p:txEl>
                                              <p:charRg st="64" end="7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6" grpId="0" bldLvl="0" animBg="1"/>
      <p:bldP spid="10" grpId="0" animBg="1"/>
      <p:bldP spid="12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31746" name="Picture 2" descr="明治天皇图">
            <a:hlinkClick r:id="" action="ppaction://noaction"/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1188" y="1196975"/>
            <a:ext cx="3097212" cy="28082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1747" name="Rectangle 3"/>
          <p:cNvSpPr/>
          <p:nvPr/>
        </p:nvSpPr>
        <p:spPr>
          <a:xfrm>
            <a:off x="3635375" y="1196975"/>
            <a:ext cx="5257800" cy="2678113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0000CC"/>
                </a:solidFill>
                <a:latin typeface="华文中宋" pitchFamily="2" charset="-122"/>
                <a:ea typeface="华文中宋" pitchFamily="2" charset="-122"/>
              </a:rPr>
              <a:t>明治天皇</a:t>
            </a:r>
            <a:r>
              <a:rPr lang="zh-CN" altLang="en-US" sz="2800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，名</a:t>
            </a:r>
            <a:r>
              <a:rPr lang="zh-CN" altLang="en-US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睦仁</a:t>
            </a:r>
            <a:r>
              <a:rPr lang="zh-CN" altLang="en-US" sz="2800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，</a:t>
            </a:r>
            <a:r>
              <a:rPr lang="zh-CN" altLang="zh-CN" sz="2800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1867</a:t>
            </a:r>
            <a:r>
              <a:rPr lang="zh-CN" altLang="en-US" sz="2800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年继承王位。</a:t>
            </a:r>
            <a:r>
              <a:rPr lang="zh-CN" altLang="zh-CN" sz="2800" b="1" dirty="0">
                <a:solidFill>
                  <a:srgbClr val="0000CC"/>
                </a:solidFill>
                <a:latin typeface="华文中宋" pitchFamily="2" charset="-122"/>
                <a:ea typeface="华文中宋" pitchFamily="2" charset="-122"/>
              </a:rPr>
              <a:t>1868</a:t>
            </a:r>
            <a:r>
              <a:rPr lang="zh-CN" altLang="en-US" sz="2800" b="1" dirty="0">
                <a:solidFill>
                  <a:srgbClr val="0000CC"/>
                </a:solidFill>
                <a:latin typeface="华文中宋" pitchFamily="2" charset="-122"/>
                <a:ea typeface="华文中宋" pitchFamily="2" charset="-122"/>
              </a:rPr>
              <a:t>年</a:t>
            </a:r>
            <a:r>
              <a:rPr lang="zh-CN" altLang="en-US" sz="2800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以</a:t>
            </a:r>
            <a:r>
              <a:rPr lang="zh-CN" altLang="zh-CN" sz="2800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《</a:t>
            </a:r>
            <a:r>
              <a:rPr lang="zh-CN" altLang="en-US" sz="2800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易经</a:t>
            </a:r>
            <a:r>
              <a:rPr lang="zh-CN" altLang="zh-CN" sz="2800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》</a:t>
            </a:r>
            <a:r>
              <a:rPr lang="zh-CN" altLang="en-US" sz="2800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中“圣人向明而治”，改年号为明治元年。推翻德川幕府统治后，</a:t>
            </a:r>
            <a:r>
              <a:rPr lang="zh-CN" altLang="en-US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实行一系列资产阶级性质的改革</a:t>
            </a:r>
            <a:r>
              <a:rPr lang="zh-CN" altLang="en-US" sz="2800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，史称“</a:t>
            </a:r>
            <a:r>
              <a:rPr lang="zh-CN" altLang="en-US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明治维新</a:t>
            </a:r>
            <a:r>
              <a:rPr lang="zh-CN" altLang="en-US" sz="2800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”。</a:t>
            </a:r>
            <a:endParaRPr lang="zh-CN" altLang="en-US" sz="2800" b="1" dirty="0">
              <a:solidFill>
                <a:srgbClr val="00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5" name="AutoShape 2"/>
          <p:cNvSpPr txBox="1">
            <a:spLocks noChangeArrowheads="1"/>
          </p:cNvSpPr>
          <p:nvPr/>
        </p:nvSpPr>
        <p:spPr>
          <a:xfrm>
            <a:off x="611188" y="620713"/>
            <a:ext cx="3384550" cy="647700"/>
          </a:xfrm>
          <a:prstGeom prst="roundRect">
            <a:avLst>
              <a:gd name="adj" fmla="val 16667"/>
            </a:avLst>
          </a:prstGeom>
        </p:spPr>
        <p:txBody>
          <a:bodyPr/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altLang="zh-CN" sz="2800" b="1" kern="1200" cap="none" spc="0" normalizeH="0" baseline="0" noProof="0" dirty="0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1</a:t>
            </a:r>
            <a:r>
              <a:rPr kumimoji="0" lang="zh-CN" altLang="zh-CN" sz="2800" b="1" kern="1200" cap="none" spc="0" normalizeH="0" baseline="0" noProof="0" dirty="0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.</a:t>
            </a:r>
            <a:r>
              <a:rPr kumimoji="0" lang="zh-CN" altLang="en-US" sz="2800" b="1" kern="1200" cap="none" spc="0" normalizeH="0" baseline="0" noProof="0" dirty="0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人物</a:t>
            </a:r>
            <a:r>
              <a:rPr kumimoji="0" lang="zh-CN" sz="2800" b="1" kern="1200" cap="none" spc="0" normalizeH="0" baseline="0" noProof="0" dirty="0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：</a:t>
            </a:r>
            <a:endParaRPr kumimoji="0" lang="zh-CN" sz="2800" b="1" kern="1200" cap="none" spc="0" normalizeH="0" baseline="0" noProof="0" dirty="0">
              <a:solidFill>
                <a:srgbClr val="FF3399"/>
              </a:solidFill>
              <a:latin typeface="黑体" panose="02010609060101010101" pitchFamily="49" charset="-122"/>
              <a:ea typeface="黑体" panose="02010609060101010101" pitchFamily="49" charset="-122"/>
              <a:cs typeface="+mj-cs"/>
            </a:endParaRPr>
          </a:p>
        </p:txBody>
      </p:sp>
      <p:sp>
        <p:nvSpPr>
          <p:cNvPr id="6" name="Text Box 3"/>
          <p:cNvSpPr txBox="1"/>
          <p:nvPr/>
        </p:nvSpPr>
        <p:spPr>
          <a:xfrm>
            <a:off x="2051050" y="692150"/>
            <a:ext cx="3733800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FF3300"/>
                </a:solidFill>
                <a:latin typeface="华文中宋" pitchFamily="2" charset="-122"/>
                <a:ea typeface="华文中宋" pitchFamily="2" charset="-122"/>
              </a:rPr>
              <a:t>明治天皇</a:t>
            </a:r>
            <a:endParaRPr lang="en-US" altLang="zh-CN" sz="2800" b="1" dirty="0">
              <a:solidFill>
                <a:srgbClr val="FF33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7" name="AutoShape 2"/>
          <p:cNvSpPr txBox="1">
            <a:spLocks noChangeArrowheads="1"/>
          </p:cNvSpPr>
          <p:nvPr/>
        </p:nvSpPr>
        <p:spPr>
          <a:xfrm>
            <a:off x="684213" y="4005263"/>
            <a:ext cx="3384550" cy="576263"/>
          </a:xfrm>
          <a:prstGeom prst="roundRect">
            <a:avLst>
              <a:gd name="adj" fmla="val 16667"/>
            </a:avLst>
          </a:prstGeom>
        </p:spPr>
        <p:txBody>
          <a:bodyPr/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altLang="zh-CN" sz="2800" b="1" kern="1200" cap="none" spc="0" normalizeH="0" baseline="0" noProof="0" dirty="0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2</a:t>
            </a:r>
            <a:r>
              <a:rPr kumimoji="0" lang="zh-CN" altLang="zh-CN" sz="2800" b="1" kern="1200" cap="none" spc="0" normalizeH="0" baseline="0" noProof="0" dirty="0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.</a:t>
            </a:r>
            <a:r>
              <a:rPr kumimoji="0" lang="zh-CN" altLang="en-US" sz="2800" b="1" kern="1200" cap="none" spc="0" normalizeH="0" baseline="0" noProof="0" dirty="0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目的</a:t>
            </a:r>
            <a:r>
              <a:rPr kumimoji="0" lang="zh-CN" sz="2800" b="1" kern="1200" cap="none" spc="0" normalizeH="0" baseline="0" noProof="0" dirty="0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：</a:t>
            </a:r>
            <a:endParaRPr kumimoji="0" lang="zh-CN" sz="2800" b="1" kern="1200" cap="none" spc="0" normalizeH="0" baseline="0" noProof="0" dirty="0">
              <a:solidFill>
                <a:srgbClr val="FF3399"/>
              </a:solidFill>
              <a:latin typeface="黑体" panose="02010609060101010101" pitchFamily="49" charset="-122"/>
              <a:ea typeface="黑体" panose="02010609060101010101" pitchFamily="49" charset="-122"/>
              <a:cs typeface="+mj-cs"/>
            </a:endParaRPr>
          </a:p>
        </p:txBody>
      </p:sp>
      <p:sp>
        <p:nvSpPr>
          <p:cNvPr id="8" name="Text Box 4"/>
          <p:cNvSpPr txBox="1"/>
          <p:nvPr/>
        </p:nvSpPr>
        <p:spPr>
          <a:xfrm>
            <a:off x="684213" y="4508500"/>
            <a:ext cx="4176712" cy="9540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摆脱民族危机；</a:t>
            </a:r>
            <a:endParaRPr lang="en-US" altLang="zh-CN" sz="2800" b="1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实现富国强兵。</a:t>
            </a:r>
            <a:endParaRPr lang="zh-CN" altLang="en-US" sz="2800" b="1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0" name="Rectangle 12"/>
          <p:cNvSpPr>
            <a:spLocks noChangeArrowheads="1"/>
          </p:cNvSpPr>
          <p:nvPr/>
        </p:nvSpPr>
        <p:spPr bwMode="auto">
          <a:xfrm>
            <a:off x="539750" y="244475"/>
            <a:ext cx="5400675" cy="579438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华文隶书" pitchFamily="2" charset="-122"/>
                <a:cs typeface="+mn-cs"/>
              </a:rPr>
              <a:t>三、明治维新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华文隶书" pitchFamily="2" charset="-122"/>
              <a:cs typeface="+mn-cs"/>
            </a:endParaRPr>
          </a:p>
        </p:txBody>
      </p:sp>
      <p:sp>
        <p:nvSpPr>
          <p:cNvPr id="12" name="Text Box 5"/>
          <p:cNvSpPr txBox="1"/>
          <p:nvPr/>
        </p:nvSpPr>
        <p:spPr>
          <a:xfrm>
            <a:off x="8172450" y="3933825"/>
            <a:ext cx="554038" cy="2924175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>
              <a:spcBef>
                <a:spcPct val="50000"/>
              </a:spcBef>
            </a:pPr>
            <a:r>
              <a:rPr lang="zh-CN" altLang="zh-CN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岩仓使团赴欧洲考察</a:t>
            </a:r>
            <a:endParaRPr lang="zh-CN" altLang="zh-CN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3" name="Picture 2" descr="日本使团出访欧美"/>
          <p:cNvPicPr>
            <a:picLocks noRot="1"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9838" y="4005263"/>
            <a:ext cx="4343400" cy="2668587"/>
          </a:xfrm>
          <a:prstGeom prst="rect">
            <a:avLst/>
          </a:prstGeom>
          <a:noFill/>
          <a:ln w="762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11" name="右箭头 10"/>
          <p:cNvSpPr/>
          <p:nvPr/>
        </p:nvSpPr>
        <p:spPr>
          <a:xfrm rot="5400000" flipV="1">
            <a:off x="1114425" y="5516563"/>
            <a:ext cx="360363" cy="215900"/>
          </a:xfrm>
          <a:prstGeom prst="rightArrow">
            <a:avLst>
              <a:gd name="adj1" fmla="val 50000"/>
              <a:gd name="adj2" fmla="val 50143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pPr>
              <a:buFont typeface="Arial" panose="020B0604020202020204" pitchFamily="34" charset="0"/>
              <a:buNone/>
            </a:pP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" name="Text Box 4"/>
          <p:cNvSpPr txBox="1"/>
          <p:nvPr/>
        </p:nvSpPr>
        <p:spPr>
          <a:xfrm>
            <a:off x="684213" y="5805488"/>
            <a:ext cx="2879725" cy="9540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巩固明治政府的统治（根本目的）</a:t>
            </a:r>
            <a:endParaRPr lang="en-US" altLang="zh-CN" sz="2800" b="1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 animBg="1"/>
      <p:bldP spid="5" grpId="0"/>
      <p:bldP spid="6" grpId="0"/>
      <p:bldP spid="7" grpId="0"/>
      <p:bldP spid="8" grpId="0"/>
      <p:bldP spid="10" grpId="0"/>
      <p:bldP spid="12" grpId="0"/>
      <p:bldP spid="11" grpId="0" animBg="1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35842" name="Picture 2" descr="20070414_ef8b790d205557e77ed0YKlECm6uRKcR"/>
          <p:cNvPicPr>
            <a:picLocks noChangeAspect="1"/>
          </p:cNvPicPr>
          <p:nvPr/>
        </p:nvPicPr>
        <p:blipFill>
          <a:blip r:embed="rId1">
            <a:lum bright="-6000" contrast="12000"/>
          </a:blip>
          <a:srcRect t="5650" b="4446"/>
          <a:stretch>
            <a:fillRect/>
          </a:stretch>
        </p:blipFill>
        <p:spPr>
          <a:xfrm>
            <a:off x="468313" y="1412875"/>
            <a:ext cx="7993062" cy="4032250"/>
          </a:xfrm>
          <a:prstGeom prst="rect">
            <a:avLst/>
          </a:prstGeom>
          <a:noFill/>
          <a:ln w="57150" cap="flat" cmpd="thinThick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33795" name="AutoShape 3"/>
          <p:cNvSpPr>
            <a:spLocks noChangeArrowheads="1"/>
          </p:cNvSpPr>
          <p:nvPr/>
        </p:nvSpPr>
        <p:spPr bwMode="auto">
          <a:xfrm>
            <a:off x="5292725" y="3284538"/>
            <a:ext cx="936625" cy="682625"/>
          </a:xfrm>
          <a:prstGeom prst="hexagon">
            <a:avLst>
              <a:gd name="adj" fmla="val 29559"/>
              <a:gd name="vf" fmla="val 115470"/>
            </a:avLst>
          </a:prstGeom>
          <a:gradFill rotWithShape="0">
            <a:gsLst>
              <a:gs pos="0">
                <a:schemeClr val="accent2">
                  <a:gamma/>
                  <a:shade val="46275"/>
                  <a:invGamma/>
                </a:schemeClr>
              </a:gs>
              <a:gs pos="100000">
                <a:schemeClr val="accent2"/>
              </a:gs>
            </a:gsLst>
            <a:path path="shape">
              <a:fillToRect l="50000" t="50000" r="50000" b="50000"/>
            </a:path>
          </a:gradFill>
          <a:ln w="9525" cmpd="sng">
            <a:solidFill>
              <a:schemeClr val="tx1"/>
            </a:solidFill>
            <a:miter lim="800000"/>
          </a:ln>
          <a:effectLst>
            <a:outerShdw dist="53882" dir="2700000" algn="ctr" rotWithShape="0">
              <a:srgbClr val="6600FF"/>
            </a:outerShdw>
          </a:effectLst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东</a:t>
            </a:r>
            <a:endParaRPr kumimoji="0" lang="zh-CN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京</a:t>
            </a:r>
            <a:endParaRPr kumimoji="0" lang="zh-CN" sz="2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33796" name="AutoShape 4"/>
          <p:cNvSpPr>
            <a:spLocks noChangeArrowheads="1"/>
          </p:cNvSpPr>
          <p:nvPr/>
        </p:nvSpPr>
        <p:spPr bwMode="auto">
          <a:xfrm>
            <a:off x="4211638" y="3716338"/>
            <a:ext cx="720725" cy="560388"/>
          </a:xfrm>
          <a:prstGeom prst="octagon">
            <a:avLst>
              <a:gd name="adj" fmla="val 29287"/>
            </a:avLst>
          </a:prstGeom>
          <a:gradFill rotWithShape="0">
            <a:gsLst>
              <a:gs pos="0">
                <a:srgbClr val="99FF99">
                  <a:gamma/>
                  <a:shade val="46275"/>
                  <a:invGamma/>
                </a:srgbClr>
              </a:gs>
              <a:gs pos="100000">
                <a:srgbClr val="99FF99"/>
              </a:gs>
            </a:gsLst>
            <a:path path="shape">
              <a:fillToRect l="50000" t="50000" r="50000" b="50000"/>
            </a:path>
          </a:gradFill>
          <a:ln w="9525" cmpd="sng">
            <a:solidFill>
              <a:schemeClr val="tx1"/>
            </a:solidFill>
            <a:miter lim="800000"/>
          </a:ln>
          <a:effectLst>
            <a:outerShdw dist="63500" dir="3187806" algn="ctr" rotWithShape="0">
              <a:srgbClr val="6600FF"/>
            </a:outerShdw>
          </a:effectLst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京</a:t>
            </a:r>
            <a:endParaRPr kumimoji="0" lang="zh-TW" altLang="en-US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都</a:t>
            </a:r>
            <a:endParaRPr kumimoji="0" lang="zh-TW" altLang="en-US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33797" name="AutoShape 5"/>
          <p:cNvSpPr>
            <a:spLocks noChangeArrowheads="1"/>
          </p:cNvSpPr>
          <p:nvPr/>
        </p:nvSpPr>
        <p:spPr bwMode="auto">
          <a:xfrm>
            <a:off x="3132138" y="3933825"/>
            <a:ext cx="690563" cy="641350"/>
          </a:xfrm>
          <a:prstGeom prst="octagon">
            <a:avLst>
              <a:gd name="adj" fmla="val 29287"/>
            </a:avLst>
          </a:prstGeom>
          <a:gradFill rotWithShape="0">
            <a:gsLst>
              <a:gs pos="0">
                <a:srgbClr val="FF99FF">
                  <a:gamma/>
                  <a:shade val="46275"/>
                  <a:invGamma/>
                </a:srgbClr>
              </a:gs>
              <a:gs pos="100000">
                <a:srgbClr val="FF99FF"/>
              </a:gs>
            </a:gsLst>
            <a:path path="shape">
              <a:fillToRect l="50000" t="50000" r="50000" b="50000"/>
            </a:path>
          </a:gradFill>
          <a:ln w="9525" cmpd="sng">
            <a:solidFill>
              <a:schemeClr val="tx1"/>
            </a:solidFill>
            <a:miter lim="800000"/>
          </a:ln>
          <a:effectLst>
            <a:outerShdw dist="53882" dir="2700000" algn="ctr" rotWithShape="0">
              <a:schemeClr val="bg2"/>
            </a:outerShdw>
          </a:effectLst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大</a:t>
            </a:r>
            <a:endParaRPr kumimoji="0" lang="zh-TW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阪</a:t>
            </a:r>
            <a:endParaRPr kumimoji="0" lang="zh-TW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33798" name="Rectangle 6"/>
          <p:cNvSpPr/>
          <p:nvPr/>
        </p:nvSpPr>
        <p:spPr>
          <a:xfrm>
            <a:off x="1331913" y="2276475"/>
            <a:ext cx="2514600" cy="525463"/>
          </a:xfrm>
          <a:prstGeom prst="rect">
            <a:avLst/>
          </a:prstGeom>
          <a:solidFill>
            <a:srgbClr val="0000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>
              <a:buFont typeface="Arial" panose="020B0604020202020204" pitchFamily="34" charset="0"/>
              <a:buNone/>
            </a:pPr>
            <a:r>
              <a:rPr lang="zh-TW" altLang="en-US" sz="3200" b="1" dirty="0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三府七十二</a:t>
            </a:r>
            <a:r>
              <a:rPr lang="zh-CN" altLang="en-US" sz="3200" b="1" dirty="0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县</a:t>
            </a:r>
            <a:endParaRPr lang="zh-CN" altLang="en-US" sz="3200" b="1" dirty="0">
              <a:solidFill>
                <a:srgbClr val="FFFF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8" name="Text Box 3"/>
          <p:cNvSpPr txBox="1"/>
          <p:nvPr/>
        </p:nvSpPr>
        <p:spPr>
          <a:xfrm>
            <a:off x="323850" y="836613"/>
            <a:ext cx="8610600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zh-CN" sz="2800" b="1" dirty="0">
                <a:solidFill>
                  <a:srgbClr val="00B050"/>
                </a:solidFill>
                <a:latin typeface="华文中宋" pitchFamily="2" charset="-122"/>
                <a:ea typeface="华文中宋" pitchFamily="2" charset="-122"/>
              </a:rPr>
              <a:t>（1）政治上：</a:t>
            </a:r>
            <a:r>
              <a:rPr lang="zh-CN" altLang="zh-CN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“废藩置县”，</a:t>
            </a:r>
            <a:r>
              <a:rPr lang="zh-CN" altLang="en-US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实现</a:t>
            </a:r>
            <a:r>
              <a:rPr lang="zh-CN" altLang="zh-CN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中央集权；</a:t>
            </a:r>
            <a:endParaRPr lang="zh-CN" altLang="zh-CN" sz="2800" b="1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9" name="Rectangle 12"/>
          <p:cNvSpPr>
            <a:spLocks noChangeArrowheads="1"/>
          </p:cNvSpPr>
          <p:nvPr/>
        </p:nvSpPr>
        <p:spPr bwMode="auto">
          <a:xfrm>
            <a:off x="539750" y="244475"/>
            <a:ext cx="5400675" cy="579438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华文隶书" pitchFamily="2" charset="-122"/>
                <a:cs typeface="+mn-cs"/>
              </a:rPr>
              <a:t>三、明治维新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华文隶书" pitchFamily="2" charset="-122"/>
              <a:cs typeface="+mn-cs"/>
            </a:endParaRPr>
          </a:p>
        </p:txBody>
      </p:sp>
      <p:sp>
        <p:nvSpPr>
          <p:cNvPr id="10" name="AutoShape 2"/>
          <p:cNvSpPr txBox="1">
            <a:spLocks noChangeArrowheads="1"/>
          </p:cNvSpPr>
          <p:nvPr/>
        </p:nvSpPr>
        <p:spPr>
          <a:xfrm>
            <a:off x="3563938" y="260350"/>
            <a:ext cx="3384550" cy="576263"/>
          </a:xfrm>
          <a:prstGeom prst="roundRect">
            <a:avLst>
              <a:gd name="adj" fmla="val 16667"/>
            </a:avLst>
          </a:prstGeom>
        </p:spPr>
        <p:txBody>
          <a:bodyPr/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altLang="zh-CN" sz="2800" b="1" kern="1200" cap="none" spc="0" normalizeH="0" baseline="0" noProof="0" dirty="0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3</a:t>
            </a:r>
            <a:r>
              <a:rPr kumimoji="0" lang="zh-CN" altLang="zh-CN" sz="2800" b="1" kern="1200" cap="none" spc="0" normalizeH="0" baseline="0" noProof="0" dirty="0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.</a:t>
            </a:r>
            <a:r>
              <a:rPr kumimoji="0" lang="zh-CN" altLang="en-US" sz="2800" b="1" kern="1200" cap="none" spc="0" normalizeH="0" baseline="0" noProof="0" dirty="0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内容</a:t>
            </a:r>
            <a:r>
              <a:rPr kumimoji="0" lang="zh-CN" sz="2800" b="1" kern="1200" cap="none" spc="0" normalizeH="0" baseline="0" noProof="0" dirty="0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：</a:t>
            </a:r>
            <a:endParaRPr kumimoji="0" lang="zh-CN" sz="2800" b="1" kern="1200" cap="none" spc="0" normalizeH="0" baseline="0" noProof="0" dirty="0">
              <a:solidFill>
                <a:srgbClr val="FF3399"/>
              </a:solidFill>
              <a:latin typeface="黑体" panose="02010609060101010101" pitchFamily="49" charset="-122"/>
              <a:ea typeface="黑体" panose="02010609060101010101" pitchFamily="49" charset="-122"/>
              <a:cs typeface="+mj-cs"/>
            </a:endParaRPr>
          </a:p>
        </p:txBody>
      </p:sp>
      <p:sp>
        <p:nvSpPr>
          <p:cNvPr id="11" name="Text Box 11"/>
          <p:cNvSpPr txBox="1"/>
          <p:nvPr/>
        </p:nvSpPr>
        <p:spPr>
          <a:xfrm>
            <a:off x="323850" y="5516563"/>
            <a:ext cx="8496300" cy="1192212"/>
          </a:xfrm>
          <a:prstGeom prst="rect">
            <a:avLst/>
          </a:prstGeom>
          <a:noFill/>
          <a:ln w="28575">
            <a:noFill/>
          </a:ln>
        </p:spPr>
        <p:txBody>
          <a:bodyPr>
            <a:spAutoFit/>
          </a:bodyPr>
          <a:p>
            <a:pPr>
              <a:lnSpc>
                <a:spcPct val="85000"/>
              </a:lnSpc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结束了</a:t>
            </a:r>
            <a:r>
              <a:rPr lang="zh-CN" altLang="en-US" sz="2800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地方封建割据势力，建立起中央集权的政治体制，</a:t>
            </a:r>
            <a:r>
              <a:rPr lang="zh-CN" altLang="en-US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实现了</a:t>
            </a:r>
            <a:r>
              <a:rPr lang="zh-CN" altLang="en-US" sz="2800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民族国家统一，为推行其他改革，实现富国强兵</a:t>
            </a:r>
            <a:r>
              <a:rPr lang="zh-CN" altLang="en-US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奠定了</a:t>
            </a:r>
            <a:r>
              <a:rPr lang="zh-CN" altLang="en-US" sz="2800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坚实基础。</a:t>
            </a:r>
            <a:endParaRPr lang="en-US" altLang="zh-CN" sz="2800" b="1" dirty="0">
              <a:solidFill>
                <a:srgbClr val="000000"/>
              </a:solidFill>
              <a:latin typeface="华文中宋" pitchFamily="2" charset="-122"/>
              <a:ea typeface="华文中宋" pitchFamily="2" charset="-122"/>
            </a:endParaRPr>
          </a:p>
        </p:txBody>
      </p:sp>
    </p:spTree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4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5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 animBg="1"/>
      <p:bldP spid="33796" grpId="0" animBg="1"/>
      <p:bldP spid="33797" grpId="0" animBg="1"/>
      <p:bldP spid="33798" grpId="0" animBg="1"/>
      <p:bldP spid="8" grpId="0"/>
      <p:bldP spid="10" grpId="0"/>
      <p:bldP spid="11" grpId="0" bldLvl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Text Box 3"/>
          <p:cNvSpPr txBox="1"/>
          <p:nvPr/>
        </p:nvSpPr>
        <p:spPr>
          <a:xfrm>
            <a:off x="323850" y="765175"/>
            <a:ext cx="8569325" cy="9540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zh-CN" sz="2800" b="1" dirty="0">
                <a:solidFill>
                  <a:srgbClr val="00B050"/>
                </a:solidFill>
                <a:latin typeface="华文中宋" pitchFamily="2" charset="-122"/>
                <a:ea typeface="华文中宋" pitchFamily="2" charset="-122"/>
              </a:rPr>
              <a:t>（</a:t>
            </a:r>
            <a:r>
              <a:rPr lang="en-US" altLang="zh-CN" sz="2800" b="1" dirty="0">
                <a:solidFill>
                  <a:srgbClr val="00B050"/>
                </a:solidFill>
                <a:latin typeface="华文中宋" pitchFamily="2" charset="-122"/>
                <a:ea typeface="华文中宋" pitchFamily="2" charset="-122"/>
              </a:rPr>
              <a:t>2</a:t>
            </a:r>
            <a:r>
              <a:rPr lang="zh-CN" altLang="zh-CN" sz="2800" b="1" dirty="0">
                <a:solidFill>
                  <a:srgbClr val="00B050"/>
                </a:solidFill>
                <a:latin typeface="华文中宋" pitchFamily="2" charset="-122"/>
                <a:ea typeface="华文中宋" pitchFamily="2" charset="-122"/>
              </a:rPr>
              <a:t>）</a:t>
            </a:r>
            <a:r>
              <a:rPr lang="zh-CN" altLang="en-US" sz="2800" b="1" dirty="0">
                <a:solidFill>
                  <a:srgbClr val="00B050"/>
                </a:solidFill>
                <a:latin typeface="华文中宋" pitchFamily="2" charset="-122"/>
                <a:ea typeface="华文中宋" pitchFamily="2" charset="-122"/>
              </a:rPr>
              <a:t>军事</a:t>
            </a:r>
            <a:r>
              <a:rPr lang="zh-CN" altLang="zh-CN" sz="2800" b="1" dirty="0">
                <a:solidFill>
                  <a:srgbClr val="00B050"/>
                </a:solidFill>
                <a:latin typeface="华文中宋" pitchFamily="2" charset="-122"/>
                <a:ea typeface="华文中宋" pitchFamily="2" charset="-122"/>
              </a:rPr>
              <a:t>上：</a:t>
            </a:r>
            <a:r>
              <a:rPr lang="zh-CN" altLang="en-US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实行征兵制，建立新式军队，提倡忠君、服从、不怕死的“武士道”精神。</a:t>
            </a:r>
            <a:endParaRPr lang="zh-CN" altLang="zh-CN" sz="2800" b="1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pic>
        <p:nvPicPr>
          <p:cNvPr id="6" name="Picture 4" descr="无标题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140200" y="1773238"/>
            <a:ext cx="4633913" cy="37433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600" y="1773238"/>
            <a:ext cx="3562350" cy="37433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Rectangle 12"/>
          <p:cNvSpPr>
            <a:spLocks noChangeArrowheads="1"/>
          </p:cNvSpPr>
          <p:nvPr/>
        </p:nvSpPr>
        <p:spPr bwMode="auto">
          <a:xfrm>
            <a:off x="539750" y="244475"/>
            <a:ext cx="5400675" cy="579438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华文隶书" pitchFamily="2" charset="-122"/>
                <a:cs typeface="+mn-cs"/>
              </a:rPr>
              <a:t>三、明治维新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华文隶书" pitchFamily="2" charset="-122"/>
              <a:cs typeface="+mn-cs"/>
            </a:endParaRPr>
          </a:p>
        </p:txBody>
      </p:sp>
      <p:sp>
        <p:nvSpPr>
          <p:cNvPr id="8" name="AutoShape 2"/>
          <p:cNvSpPr txBox="1">
            <a:spLocks noChangeArrowheads="1"/>
          </p:cNvSpPr>
          <p:nvPr/>
        </p:nvSpPr>
        <p:spPr>
          <a:xfrm>
            <a:off x="3563938" y="260350"/>
            <a:ext cx="3384550" cy="576263"/>
          </a:xfrm>
          <a:prstGeom prst="roundRect">
            <a:avLst>
              <a:gd name="adj" fmla="val 16667"/>
            </a:avLst>
          </a:prstGeom>
        </p:spPr>
        <p:txBody>
          <a:bodyPr/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altLang="zh-CN" sz="2800" b="1" kern="1200" cap="none" spc="0" normalizeH="0" baseline="0" noProof="0" dirty="0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3</a:t>
            </a:r>
            <a:r>
              <a:rPr kumimoji="0" lang="zh-CN" altLang="zh-CN" sz="2800" b="1" kern="1200" cap="none" spc="0" normalizeH="0" baseline="0" noProof="0" dirty="0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.</a:t>
            </a:r>
            <a:r>
              <a:rPr kumimoji="0" lang="zh-CN" altLang="en-US" sz="2800" b="1" kern="1200" cap="none" spc="0" normalizeH="0" baseline="0" noProof="0" dirty="0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内容</a:t>
            </a:r>
            <a:r>
              <a:rPr kumimoji="0" lang="zh-CN" sz="2800" b="1" kern="1200" cap="none" spc="0" normalizeH="0" baseline="0" noProof="0" dirty="0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：</a:t>
            </a:r>
            <a:endParaRPr kumimoji="0" lang="zh-CN" sz="2800" b="1" kern="1200" cap="none" spc="0" normalizeH="0" baseline="0" noProof="0" dirty="0">
              <a:solidFill>
                <a:srgbClr val="FF3399"/>
              </a:solidFill>
              <a:latin typeface="黑体" panose="02010609060101010101" pitchFamily="49" charset="-122"/>
              <a:ea typeface="黑体" panose="02010609060101010101" pitchFamily="49" charset="-122"/>
              <a:cs typeface="+mj-cs"/>
            </a:endParaRPr>
          </a:p>
        </p:txBody>
      </p:sp>
      <p:sp>
        <p:nvSpPr>
          <p:cNvPr id="9" name="Text Box 11"/>
          <p:cNvSpPr txBox="1"/>
          <p:nvPr/>
        </p:nvSpPr>
        <p:spPr>
          <a:xfrm>
            <a:off x="323850" y="5516563"/>
            <a:ext cx="8496300" cy="1192212"/>
          </a:xfrm>
          <a:prstGeom prst="rect">
            <a:avLst/>
          </a:prstGeom>
          <a:noFill/>
          <a:ln w="28575">
            <a:noFill/>
          </a:ln>
        </p:spPr>
        <p:txBody>
          <a:bodyPr>
            <a:spAutoFit/>
          </a:bodyPr>
          <a:p>
            <a:pPr>
              <a:lnSpc>
                <a:spcPct val="85000"/>
              </a:lnSpc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增强了</a:t>
            </a:r>
            <a:r>
              <a:rPr lang="zh-CN" altLang="en-US" sz="2800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国防力量，</a:t>
            </a:r>
            <a:r>
              <a:rPr lang="zh-CN" altLang="en-US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提升了</a:t>
            </a:r>
            <a:r>
              <a:rPr lang="zh-CN" altLang="en-US" sz="2800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国家地位，为摆脱民族危机，实现民族独立</a:t>
            </a:r>
            <a:r>
              <a:rPr lang="zh-CN" altLang="en-US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创造了</a:t>
            </a:r>
            <a:r>
              <a:rPr lang="zh-CN" altLang="en-US" sz="2800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条件；但是日本在明治维新后</a:t>
            </a:r>
            <a:r>
              <a:rPr lang="zh-CN" altLang="en-US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走上了</a:t>
            </a:r>
            <a:r>
              <a:rPr lang="zh-CN" altLang="en-US" sz="2800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对外侵略扩张的军国主义道路。</a:t>
            </a:r>
            <a:endParaRPr lang="zh-CN" altLang="en-US" sz="2800" b="1" dirty="0">
              <a:solidFill>
                <a:srgbClr val="000000"/>
              </a:solidFill>
              <a:latin typeface="华文中宋" pitchFamily="2" charset="-122"/>
              <a:ea typeface="华文中宋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 bldLvl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1" name="Text Box 3"/>
          <p:cNvSpPr txBox="1"/>
          <p:nvPr/>
        </p:nvSpPr>
        <p:spPr>
          <a:xfrm>
            <a:off x="468313" y="765175"/>
            <a:ext cx="8496300" cy="9540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zh-CN" sz="2800" b="1" dirty="0">
                <a:solidFill>
                  <a:srgbClr val="00B050"/>
                </a:solidFill>
                <a:latin typeface="华文中宋" pitchFamily="2" charset="-122"/>
                <a:ea typeface="华文中宋" pitchFamily="2" charset="-122"/>
              </a:rPr>
              <a:t>（</a:t>
            </a:r>
            <a:r>
              <a:rPr lang="en-US" altLang="zh-CN" sz="2800" b="1" dirty="0">
                <a:solidFill>
                  <a:srgbClr val="00B050"/>
                </a:solidFill>
                <a:latin typeface="华文中宋" pitchFamily="2" charset="-122"/>
                <a:ea typeface="华文中宋" pitchFamily="2" charset="-122"/>
              </a:rPr>
              <a:t>3</a:t>
            </a:r>
            <a:r>
              <a:rPr lang="zh-CN" altLang="zh-CN" sz="2800" b="1" dirty="0">
                <a:solidFill>
                  <a:srgbClr val="00B050"/>
                </a:solidFill>
                <a:latin typeface="华文中宋" pitchFamily="2" charset="-122"/>
                <a:ea typeface="华文中宋" pitchFamily="2" charset="-122"/>
              </a:rPr>
              <a:t>）经济上：</a:t>
            </a:r>
            <a:r>
              <a:rPr lang="zh-CN" altLang="en-US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推行地税改革，在</a:t>
            </a:r>
            <a:r>
              <a:rPr lang="zh-CN" altLang="zh-CN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“殖产兴业”</a:t>
            </a:r>
            <a:r>
              <a:rPr lang="zh-CN" altLang="en-US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的口号下</a:t>
            </a:r>
            <a:r>
              <a:rPr lang="zh-CN" altLang="zh-CN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 ，</a:t>
            </a:r>
            <a:r>
              <a:rPr lang="zh-CN" altLang="en-US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大力发展</a:t>
            </a:r>
            <a:r>
              <a:rPr lang="zh-CN" altLang="zh-CN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近代</a:t>
            </a:r>
            <a:r>
              <a:rPr lang="zh-CN" altLang="en-US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经济。</a:t>
            </a:r>
            <a:endParaRPr lang="zh-CN" altLang="zh-CN" sz="2800" b="1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24579" name="AutoShape 7"/>
          <p:cNvSpPr/>
          <p:nvPr/>
        </p:nvSpPr>
        <p:spPr>
          <a:xfrm>
            <a:off x="3348038" y="3690938"/>
            <a:ext cx="366712" cy="442912"/>
          </a:xfrm>
          <a:prstGeom prst="downArrow">
            <a:avLst>
              <a:gd name="adj1" fmla="val 50000"/>
              <a:gd name="adj2" fmla="val 25028"/>
            </a:avLst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lang="zh-CN" altLang="en-US" sz="2000" dirty="0">
              <a:latin typeface="Times New Roman" panose="02020603050405020304" pitchFamily="18" charset="0"/>
            </a:endParaRPr>
          </a:p>
        </p:txBody>
      </p:sp>
      <p:pic>
        <p:nvPicPr>
          <p:cNvPr id="12292" name="Picture 3" descr="图片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95288" y="1916113"/>
            <a:ext cx="4392612" cy="42497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3" name="Text Box 2"/>
          <p:cNvSpPr txBox="1"/>
          <p:nvPr/>
        </p:nvSpPr>
        <p:spPr>
          <a:xfrm>
            <a:off x="1258888" y="6092825"/>
            <a:ext cx="3505200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zh-CN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明治时期的缫丝厂</a:t>
            </a:r>
            <a:endParaRPr lang="zh-CN" altLang="zh-CN" b="1" dirty="0">
              <a:solidFill>
                <a:srgbClr val="00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6" name="Rectangle 12"/>
          <p:cNvSpPr>
            <a:spLocks noChangeArrowheads="1"/>
          </p:cNvSpPr>
          <p:nvPr/>
        </p:nvSpPr>
        <p:spPr bwMode="auto">
          <a:xfrm>
            <a:off x="539750" y="244475"/>
            <a:ext cx="5400675" cy="579438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华文隶书" pitchFamily="2" charset="-122"/>
                <a:cs typeface="+mn-cs"/>
              </a:rPr>
              <a:t>三、明治维新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华文隶书" pitchFamily="2" charset="-122"/>
              <a:cs typeface="+mn-cs"/>
            </a:endParaRPr>
          </a:p>
        </p:txBody>
      </p:sp>
      <p:sp>
        <p:nvSpPr>
          <p:cNvPr id="7" name="AutoShape 2"/>
          <p:cNvSpPr txBox="1">
            <a:spLocks noChangeArrowheads="1"/>
          </p:cNvSpPr>
          <p:nvPr/>
        </p:nvSpPr>
        <p:spPr>
          <a:xfrm>
            <a:off x="3563938" y="260350"/>
            <a:ext cx="3384550" cy="576263"/>
          </a:xfrm>
          <a:prstGeom prst="roundRect">
            <a:avLst>
              <a:gd name="adj" fmla="val 16667"/>
            </a:avLst>
          </a:prstGeom>
        </p:spPr>
        <p:txBody>
          <a:bodyPr/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altLang="zh-CN" sz="2800" b="1" kern="1200" cap="none" spc="0" normalizeH="0" baseline="0" noProof="0" dirty="0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3</a:t>
            </a:r>
            <a:r>
              <a:rPr kumimoji="0" lang="zh-CN" altLang="zh-CN" sz="2800" b="1" kern="1200" cap="none" spc="0" normalizeH="0" baseline="0" noProof="0" dirty="0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.</a:t>
            </a:r>
            <a:r>
              <a:rPr kumimoji="0" lang="zh-CN" altLang="en-US" sz="2800" b="1" kern="1200" cap="none" spc="0" normalizeH="0" baseline="0" noProof="0" dirty="0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内容</a:t>
            </a:r>
            <a:r>
              <a:rPr kumimoji="0" lang="zh-CN" sz="2800" b="1" kern="1200" cap="none" spc="0" normalizeH="0" baseline="0" noProof="0" dirty="0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：</a:t>
            </a:r>
            <a:endParaRPr kumimoji="0" lang="zh-CN" sz="2800" b="1" kern="1200" cap="none" spc="0" normalizeH="0" baseline="0" noProof="0" dirty="0">
              <a:solidFill>
                <a:srgbClr val="FF3399"/>
              </a:solidFill>
              <a:latin typeface="黑体" panose="02010609060101010101" pitchFamily="49" charset="-122"/>
              <a:ea typeface="黑体" panose="02010609060101010101" pitchFamily="49" charset="-122"/>
              <a:cs typeface="+mj-cs"/>
            </a:endParaRPr>
          </a:p>
        </p:txBody>
      </p:sp>
      <p:sp>
        <p:nvSpPr>
          <p:cNvPr id="8" name="Text Box 20"/>
          <p:cNvSpPr txBox="1"/>
          <p:nvPr/>
        </p:nvSpPr>
        <p:spPr>
          <a:xfrm>
            <a:off x="4859338" y="1268413"/>
            <a:ext cx="4284662" cy="461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最能体现资产阶级改革性质</a:t>
            </a:r>
            <a:endParaRPr lang="zh-CN" altLang="en-US" b="1" dirty="0">
              <a:solidFill>
                <a:srgbClr val="0000CC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9" name="Line 21"/>
          <p:cNvSpPr/>
          <p:nvPr/>
        </p:nvSpPr>
        <p:spPr>
          <a:xfrm>
            <a:off x="4716463" y="1484313"/>
            <a:ext cx="215900" cy="0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0" name="Oval 22"/>
          <p:cNvSpPr/>
          <p:nvPr/>
        </p:nvSpPr>
        <p:spPr>
          <a:xfrm>
            <a:off x="1619250" y="1196975"/>
            <a:ext cx="3097213" cy="576263"/>
          </a:xfrm>
          <a:prstGeom prst="ellipse">
            <a:avLst/>
          </a:prstGeom>
          <a:noFill/>
          <a:ln w="571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>
              <a:buFont typeface="Arial" panose="020B0604020202020204" pitchFamily="34" charset="0"/>
              <a:buNone/>
            </a:pPr>
            <a:endParaRPr lang="zh-CN" altLang="zh-CN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1" name="Picture 7" descr="9-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9188" y="1989138"/>
            <a:ext cx="3849687" cy="4103687"/>
          </a:xfrm>
          <a:prstGeom prst="rect">
            <a:avLst/>
          </a:prstGeom>
          <a:noFill/>
          <a:ln w="57150" cap="flat" cmpd="thickThin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12" name="Text Box 8"/>
          <p:cNvSpPr txBox="1"/>
          <p:nvPr/>
        </p:nvSpPr>
        <p:spPr>
          <a:xfrm>
            <a:off x="5033963" y="6115050"/>
            <a:ext cx="3671887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明治政府召开劝业博览会</a:t>
            </a:r>
            <a:endParaRPr lang="zh-CN" altLang="en-US" b="1" dirty="0">
              <a:solidFill>
                <a:srgbClr val="000000"/>
              </a:solidFill>
              <a:latin typeface="华文中宋" pitchFamily="2" charset="-122"/>
              <a:ea typeface="华文中宋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  <p:bldP spid="12293" grpId="0"/>
      <p:bldP spid="8" grpId="0" bldLvl="0"/>
      <p:bldP spid="10" grpId="0" bldLvl="0" animBg="1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2530" name="Picture 2" descr="20070823051254"/>
          <p:cNvPicPr>
            <a:picLocks noChangeAspect="1"/>
          </p:cNvPicPr>
          <p:nvPr/>
        </p:nvPicPr>
        <p:blipFill>
          <a:blip r:embed="rId1"/>
          <a:srcRect l="10356" t="25841" r="74644" b="55711"/>
          <a:stretch>
            <a:fillRect/>
          </a:stretch>
        </p:blipFill>
        <p:spPr>
          <a:xfrm>
            <a:off x="971550" y="1916113"/>
            <a:ext cx="2808288" cy="41751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531" name="Text Box 3"/>
          <p:cNvSpPr txBox="1"/>
          <p:nvPr/>
        </p:nvSpPr>
        <p:spPr>
          <a:xfrm>
            <a:off x="1116013" y="6092825"/>
            <a:ext cx="2741612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zh-CN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穿西装的政府官员</a:t>
            </a:r>
            <a:endParaRPr lang="zh-CN" altLang="zh-CN" b="1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" name="Text Box 4"/>
          <p:cNvSpPr txBox="1"/>
          <p:nvPr/>
        </p:nvSpPr>
        <p:spPr>
          <a:xfrm>
            <a:off x="323850" y="836613"/>
            <a:ext cx="8424863" cy="9540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zh-CN" sz="2800" b="1" dirty="0">
                <a:solidFill>
                  <a:srgbClr val="00B050"/>
                </a:solidFill>
                <a:latin typeface="华文中宋" pitchFamily="2" charset="-122"/>
                <a:ea typeface="华文中宋" pitchFamily="2" charset="-122"/>
              </a:rPr>
              <a:t>（</a:t>
            </a:r>
            <a:r>
              <a:rPr lang="en-US" altLang="zh-CN" sz="2800" b="1" dirty="0">
                <a:solidFill>
                  <a:srgbClr val="00B050"/>
                </a:solidFill>
                <a:latin typeface="华文中宋" pitchFamily="2" charset="-122"/>
                <a:ea typeface="华文中宋" pitchFamily="2" charset="-122"/>
              </a:rPr>
              <a:t>4</a:t>
            </a:r>
            <a:r>
              <a:rPr lang="zh-CN" altLang="zh-CN" sz="2800" b="1" dirty="0">
                <a:solidFill>
                  <a:srgbClr val="00B050"/>
                </a:solidFill>
                <a:latin typeface="华文中宋" pitchFamily="2" charset="-122"/>
                <a:ea typeface="华文中宋" pitchFamily="2" charset="-122"/>
              </a:rPr>
              <a:t>）社会生活</a:t>
            </a:r>
            <a:r>
              <a:rPr lang="zh-CN" altLang="en-US" sz="2800" b="1" dirty="0">
                <a:solidFill>
                  <a:srgbClr val="00B050"/>
                </a:solidFill>
                <a:latin typeface="华文中宋" pitchFamily="2" charset="-122"/>
                <a:ea typeface="华文中宋" pitchFamily="2" charset="-122"/>
              </a:rPr>
              <a:t>方面</a:t>
            </a:r>
            <a:r>
              <a:rPr lang="zh-CN" altLang="zh-CN" sz="2800" b="1" dirty="0">
                <a:solidFill>
                  <a:srgbClr val="00B050"/>
                </a:solidFill>
                <a:latin typeface="华文中宋" pitchFamily="2" charset="-122"/>
                <a:ea typeface="华文中宋" pitchFamily="2" charset="-122"/>
              </a:rPr>
              <a:t>：</a:t>
            </a:r>
            <a:r>
              <a:rPr lang="zh-CN" altLang="zh-CN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提倡“文明开化”，向</a:t>
            </a:r>
            <a:r>
              <a:rPr lang="zh-CN" altLang="en-US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西方</a:t>
            </a:r>
            <a:r>
              <a:rPr lang="zh-CN" altLang="zh-CN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学习</a:t>
            </a:r>
            <a:r>
              <a:rPr lang="zh-CN" altLang="en-US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，改造日本的</a:t>
            </a:r>
            <a:r>
              <a:rPr lang="zh-CN" altLang="zh-CN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教育</a:t>
            </a:r>
            <a:r>
              <a:rPr lang="zh-CN" altLang="en-US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、文化和生活方式。</a:t>
            </a:r>
            <a:endParaRPr lang="zh-CN" altLang="zh-CN" sz="2800" b="1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7" name="Rectangle 12"/>
          <p:cNvSpPr>
            <a:spLocks noChangeArrowheads="1"/>
          </p:cNvSpPr>
          <p:nvPr/>
        </p:nvSpPr>
        <p:spPr bwMode="auto">
          <a:xfrm>
            <a:off x="539750" y="244475"/>
            <a:ext cx="5400675" cy="579438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华文隶书" pitchFamily="2" charset="-122"/>
                <a:cs typeface="+mn-cs"/>
              </a:rPr>
              <a:t>三、明治维新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华文隶书" pitchFamily="2" charset="-122"/>
              <a:cs typeface="+mn-cs"/>
            </a:endParaRPr>
          </a:p>
        </p:txBody>
      </p:sp>
      <p:sp>
        <p:nvSpPr>
          <p:cNvPr id="8" name="AutoShape 2"/>
          <p:cNvSpPr txBox="1">
            <a:spLocks noChangeArrowheads="1"/>
          </p:cNvSpPr>
          <p:nvPr/>
        </p:nvSpPr>
        <p:spPr>
          <a:xfrm>
            <a:off x="3563938" y="260350"/>
            <a:ext cx="3384550" cy="576263"/>
          </a:xfrm>
          <a:prstGeom prst="roundRect">
            <a:avLst>
              <a:gd name="adj" fmla="val 16667"/>
            </a:avLst>
          </a:prstGeom>
        </p:spPr>
        <p:txBody>
          <a:bodyPr/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altLang="zh-CN" sz="2800" b="1" kern="1200" cap="none" spc="0" normalizeH="0" baseline="0" noProof="0" dirty="0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3</a:t>
            </a:r>
            <a:r>
              <a:rPr kumimoji="0" lang="zh-CN" altLang="zh-CN" sz="2800" b="1" kern="1200" cap="none" spc="0" normalizeH="0" baseline="0" noProof="0" dirty="0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.</a:t>
            </a:r>
            <a:r>
              <a:rPr kumimoji="0" lang="zh-CN" altLang="en-US" sz="2800" b="1" kern="1200" cap="none" spc="0" normalizeH="0" baseline="0" noProof="0" dirty="0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内容</a:t>
            </a:r>
            <a:r>
              <a:rPr kumimoji="0" lang="zh-CN" sz="2800" b="1" kern="1200" cap="none" spc="0" normalizeH="0" baseline="0" noProof="0" dirty="0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：</a:t>
            </a:r>
            <a:endParaRPr kumimoji="0" lang="zh-CN" sz="2800" b="1" kern="1200" cap="none" spc="0" normalizeH="0" baseline="0" noProof="0" dirty="0">
              <a:solidFill>
                <a:srgbClr val="FF3399"/>
              </a:solidFill>
              <a:latin typeface="黑体" panose="02010609060101010101" pitchFamily="49" charset="-122"/>
              <a:ea typeface="黑体" panose="02010609060101010101" pitchFamily="49" charset="-122"/>
              <a:cs typeface="+mj-cs"/>
            </a:endParaRPr>
          </a:p>
        </p:txBody>
      </p:sp>
      <p:pic>
        <p:nvPicPr>
          <p:cNvPr id="9" name="Picture 7" descr="10-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1638" y="1916113"/>
            <a:ext cx="4321175" cy="4105275"/>
          </a:xfrm>
          <a:prstGeom prst="rect">
            <a:avLst/>
          </a:prstGeom>
          <a:noFill/>
          <a:ln w="57150" cap="flat" cmpd="thickThin">
            <a:solidFill>
              <a:srgbClr val="660066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13" name="Text Box 8"/>
          <p:cNvSpPr txBox="1"/>
          <p:nvPr/>
        </p:nvSpPr>
        <p:spPr>
          <a:xfrm>
            <a:off x="4500563" y="6092825"/>
            <a:ext cx="3960812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明治时期教育普及率</a:t>
            </a:r>
            <a:endParaRPr lang="zh-CN" altLang="en-US" b="1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/>
      <p:bldP spid="10" grpId="0"/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矩形 1"/>
          <p:cNvSpPr/>
          <p:nvPr/>
        </p:nvSpPr>
        <p:spPr>
          <a:xfrm>
            <a:off x="323850" y="1196975"/>
            <a:ext cx="8208963" cy="18161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   </a:t>
            </a:r>
            <a:r>
              <a:rPr lang="zh-CN" altLang="zh-CN" sz="2800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明治维新</a:t>
            </a:r>
            <a:r>
              <a:rPr lang="zh-CN" altLang="en-US" sz="2800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成为</a:t>
            </a:r>
            <a:r>
              <a:rPr lang="zh-CN" altLang="zh-CN" sz="2800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日本历史的重大</a:t>
            </a:r>
            <a:r>
              <a:rPr lang="zh-CN" altLang="zh-CN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转折点</a:t>
            </a:r>
            <a:r>
              <a:rPr lang="zh-CN" altLang="zh-CN" sz="2800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。</a:t>
            </a:r>
            <a:r>
              <a:rPr lang="zh-CN" altLang="en-US" sz="2800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日本迅速走上发展资本主义的道路，实现了“富国强兵”，</a:t>
            </a:r>
            <a:r>
              <a:rPr lang="zh-CN" altLang="zh-CN" sz="2800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成为</a:t>
            </a:r>
            <a:r>
              <a:rPr lang="zh-CN" altLang="zh-CN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亚洲第一个走上工业化道路的国家</a:t>
            </a:r>
            <a:r>
              <a:rPr lang="zh-CN" altLang="zh-CN" sz="2800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。日本改变落后的面貌，</a:t>
            </a:r>
            <a:r>
              <a:rPr lang="zh-CN" altLang="en-US" sz="2800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开始跻身于</a:t>
            </a:r>
            <a:r>
              <a:rPr lang="zh-CN" altLang="en-US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资本主义强国</a:t>
            </a:r>
            <a:r>
              <a:rPr lang="zh-CN" altLang="en-US" sz="2800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之列。</a:t>
            </a:r>
            <a:endParaRPr lang="zh-CN" altLang="en-US" sz="2800" b="1" dirty="0">
              <a:solidFill>
                <a:srgbClr val="00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5" name="Rectangle 12"/>
          <p:cNvSpPr>
            <a:spLocks noChangeArrowheads="1"/>
          </p:cNvSpPr>
          <p:nvPr/>
        </p:nvSpPr>
        <p:spPr bwMode="auto">
          <a:xfrm>
            <a:off x="539750" y="222250"/>
            <a:ext cx="5400675" cy="584200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华文隶书" pitchFamily="2" charset="-122"/>
                <a:cs typeface="+mn-cs"/>
              </a:rPr>
              <a:t>三、明治维新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华文隶书" pitchFamily="2" charset="-122"/>
              <a:cs typeface="+mn-cs"/>
            </a:endParaRPr>
          </a:p>
        </p:txBody>
      </p:sp>
      <p:sp>
        <p:nvSpPr>
          <p:cNvPr id="6" name="AutoShape 2"/>
          <p:cNvSpPr txBox="1">
            <a:spLocks noChangeArrowheads="1"/>
          </p:cNvSpPr>
          <p:nvPr/>
        </p:nvSpPr>
        <p:spPr>
          <a:xfrm>
            <a:off x="611188" y="692150"/>
            <a:ext cx="4752975" cy="720725"/>
          </a:xfrm>
          <a:prstGeom prst="roundRect">
            <a:avLst>
              <a:gd name="adj" fmla="val 16667"/>
            </a:avLst>
          </a:prstGeom>
        </p:spPr>
        <p:txBody>
          <a:bodyPr/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altLang="zh-CN" sz="2800" b="1" kern="1200" cap="none" spc="0" normalizeH="0" baseline="0" noProof="0" dirty="0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4</a:t>
            </a:r>
            <a:r>
              <a:rPr kumimoji="0" lang="zh-CN" altLang="zh-CN" sz="2800" b="1" kern="1200" cap="none" spc="0" normalizeH="0" baseline="0" noProof="0" dirty="0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.</a:t>
            </a:r>
            <a:r>
              <a:rPr kumimoji="0" lang="zh-CN" altLang="en-US" sz="2800" b="1" kern="1200" cap="none" spc="0" normalizeH="0" baseline="0" noProof="0" dirty="0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明治维新的积极影响</a:t>
            </a:r>
            <a:r>
              <a:rPr kumimoji="0" lang="zh-CN" sz="2800" b="1" kern="1200" cap="none" spc="0" normalizeH="0" baseline="0" noProof="0" dirty="0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：</a:t>
            </a:r>
            <a:endParaRPr kumimoji="0" lang="zh-CN" sz="2800" b="1" kern="1200" cap="none" spc="0" normalizeH="0" baseline="0" noProof="0" dirty="0">
              <a:solidFill>
                <a:srgbClr val="FF3399"/>
              </a:solidFill>
              <a:latin typeface="黑体" panose="02010609060101010101" pitchFamily="49" charset="-122"/>
              <a:ea typeface="黑体" panose="02010609060101010101" pitchFamily="49" charset="-122"/>
              <a:cs typeface="+mj-cs"/>
            </a:endParaRPr>
          </a:p>
        </p:txBody>
      </p:sp>
      <p:sp>
        <p:nvSpPr>
          <p:cNvPr id="10" name="Text Box 28"/>
          <p:cNvSpPr txBox="1"/>
          <p:nvPr/>
        </p:nvSpPr>
        <p:spPr>
          <a:xfrm>
            <a:off x="755650" y="3429000"/>
            <a:ext cx="1871663" cy="2308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迷你简太极"/>
              </a:rPr>
              <a:t>在政府大力推动下，日本的经济发展速度，在当时世界上也很罕见。</a:t>
            </a:r>
            <a:endParaRPr lang="zh-CN" altLang="en-US" b="1" dirty="0">
              <a:solidFill>
                <a:srgbClr val="000000"/>
              </a:solidFill>
              <a:latin typeface="Times New Roman" panose="02020603050405020304" pitchFamily="18" charset="0"/>
              <a:ea typeface="迷你简太极"/>
            </a:endParaRPr>
          </a:p>
        </p:txBody>
      </p:sp>
      <p:graphicFrame>
        <p:nvGraphicFramePr>
          <p:cNvPr id="11" name="Group 2"/>
          <p:cNvGraphicFramePr>
            <a:graphicFrameLocks noGrp="1"/>
          </p:cNvGraphicFramePr>
          <p:nvPr/>
        </p:nvGraphicFramePr>
        <p:xfrm>
          <a:off x="2555875" y="3141663"/>
          <a:ext cx="5545138" cy="2808310"/>
        </p:xfrm>
        <a:graphic>
          <a:graphicData uri="http://schemas.openxmlformats.org/drawingml/2006/table">
            <a:tbl>
              <a:tblPr/>
              <a:tblGrid>
                <a:gridCol w="821084"/>
                <a:gridCol w="2191092"/>
                <a:gridCol w="2532440"/>
              </a:tblGrid>
              <a:tr h="56166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kumimoji="0" 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国家</a:t>
                      </a:r>
                      <a:endParaRPr kumimoji="0" 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kumimoji="0" 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时间</a:t>
                      </a:r>
                      <a:endParaRPr kumimoji="0" 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kumimoji="0" 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年平均增长速度</a:t>
                      </a:r>
                      <a:endParaRPr kumimoji="0" 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56166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kumimoji="0" 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日</a:t>
                      </a:r>
                      <a:endParaRPr kumimoji="0" 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1868-1873</a:t>
                      </a:r>
                      <a:endParaRPr kumimoji="0" lang="zh-CN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32.2%</a:t>
                      </a: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56166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kumimoji="0" 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英</a:t>
                      </a:r>
                      <a:endParaRPr kumimoji="0" 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1851-1873</a:t>
                      </a: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3.3%</a:t>
                      </a:r>
                      <a:endParaRPr kumimoji="0" lang="zh-CN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56166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kumimoji="0" 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美</a:t>
                      </a:r>
                      <a:endParaRPr kumimoji="0" 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1861-1873</a:t>
                      </a: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5%</a:t>
                      </a: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56166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kumimoji="0" 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德</a:t>
                      </a:r>
                      <a:endParaRPr kumimoji="0" 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1861-1873</a:t>
                      </a:r>
                      <a:endParaRPr kumimoji="0" lang="zh-CN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3.8%</a:t>
                      </a:r>
                      <a:endParaRPr kumimoji="0" lang="zh-CN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</a:tbl>
          </a:graphicData>
        </a:graphic>
      </p:graphicFrame>
      <p:sp>
        <p:nvSpPr>
          <p:cNvPr id="12" name="Text Box 33"/>
          <p:cNvSpPr txBox="1"/>
          <p:nvPr/>
        </p:nvSpPr>
        <p:spPr>
          <a:xfrm>
            <a:off x="1042988" y="6092825"/>
            <a:ext cx="7632700" cy="458788"/>
          </a:xfrm>
          <a:prstGeom prst="rect">
            <a:avLst/>
          </a:prstGeom>
          <a:noFill/>
          <a:ln w="28575">
            <a:noFill/>
          </a:ln>
        </p:spPr>
        <p:txBody>
          <a:bodyPr>
            <a:spAutoFit/>
          </a:bodyPr>
          <a:p>
            <a:pPr>
              <a:lnSpc>
                <a:spcPct val="85000"/>
              </a:lnSpc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明治维新促进了日本资本主义经济的发展</a:t>
            </a:r>
            <a:endParaRPr lang="zh-CN" altLang="en-US" sz="2800" b="1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9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0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10" grpId="0"/>
      <p:bldP spid="12" grpId="0" bldLvl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Rectangle 12"/>
          <p:cNvSpPr>
            <a:spLocks noChangeArrowheads="1"/>
          </p:cNvSpPr>
          <p:nvPr/>
        </p:nvSpPr>
        <p:spPr bwMode="auto">
          <a:xfrm>
            <a:off x="539750" y="244475"/>
            <a:ext cx="5400675" cy="579438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华文隶书" pitchFamily="2" charset="-122"/>
                <a:cs typeface="+mn-cs"/>
              </a:rPr>
              <a:t>三、明治维新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华文隶书" pitchFamily="2" charset="-122"/>
              <a:cs typeface="+mn-cs"/>
            </a:endParaRPr>
          </a:p>
        </p:txBody>
      </p:sp>
      <p:sp>
        <p:nvSpPr>
          <p:cNvPr id="7" name="Text Box 3"/>
          <p:cNvSpPr txBox="1"/>
          <p:nvPr/>
        </p:nvSpPr>
        <p:spPr>
          <a:xfrm>
            <a:off x="611188" y="765175"/>
            <a:ext cx="5334000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5.</a:t>
            </a:r>
            <a:r>
              <a:rPr lang="zh-CN" altLang="zh-CN" sz="2800" b="1" dirty="0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明治维新</a:t>
            </a:r>
            <a:r>
              <a:rPr lang="zh-CN" altLang="en-US" sz="2800" b="1" dirty="0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</a:t>
            </a:r>
            <a:r>
              <a:rPr lang="zh-CN" altLang="zh-CN" sz="2800" b="1" dirty="0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消极影响</a:t>
            </a:r>
            <a:r>
              <a:rPr lang="zh-CN" altLang="en-US" sz="2800" b="1" dirty="0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endParaRPr lang="zh-CN" altLang="zh-CN" sz="2800" b="1" dirty="0">
              <a:solidFill>
                <a:srgbClr val="FF33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" name="Text Box 4"/>
          <p:cNvSpPr txBox="1"/>
          <p:nvPr/>
        </p:nvSpPr>
        <p:spPr>
          <a:xfrm>
            <a:off x="323850" y="1268413"/>
            <a:ext cx="8640763" cy="18161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zh-CN" sz="2800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      明治维新改革</a:t>
            </a:r>
            <a:r>
              <a:rPr lang="zh-CN" altLang="zh-CN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保留了大量的封建残余</a:t>
            </a:r>
            <a:r>
              <a:rPr lang="zh-CN" altLang="zh-CN" sz="2800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，在向帝国主义过渡中，资产阶级</a:t>
            </a:r>
            <a:r>
              <a:rPr lang="zh-CN" altLang="zh-CN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侵略扩张</a:t>
            </a:r>
            <a:r>
              <a:rPr lang="zh-CN" altLang="zh-CN" sz="2800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的贪婪欲望和传统武士阶层的</a:t>
            </a:r>
            <a:r>
              <a:rPr lang="zh-CN" altLang="zh-CN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冒险主义</a:t>
            </a:r>
            <a:r>
              <a:rPr lang="zh-CN" altLang="zh-CN" sz="2800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结合，日本</a:t>
            </a:r>
            <a:r>
              <a:rPr lang="zh-CN" altLang="en-US" sz="2800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很快</a:t>
            </a:r>
            <a:r>
              <a:rPr lang="zh-CN" altLang="zh-CN" sz="2800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走上了</a:t>
            </a:r>
            <a:r>
              <a:rPr lang="zh-CN" altLang="zh-CN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对外侵略扩张的军国主义道路</a:t>
            </a:r>
            <a:r>
              <a:rPr lang="zh-CN" altLang="zh-CN" sz="2800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，给中国和整个亚洲带来了灾难。</a:t>
            </a:r>
            <a:endParaRPr lang="zh-CN" altLang="zh-CN" sz="2800" b="1" dirty="0">
              <a:solidFill>
                <a:srgbClr val="00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pic>
        <p:nvPicPr>
          <p:cNvPr id="9" name="junguozhuyi.mp4">
            <a:hlinkClick r:id="" action="ppaction://media"/>
          </p:cNvPr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2915816" y="3068960"/>
            <a:ext cx="5770969" cy="3600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2" descr="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188" y="3141663"/>
            <a:ext cx="2305050" cy="34956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charRg st="0" end="9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8">
                                            <p:txEl>
                                              <p:charRg st="0" end="9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4" name="Text Box 2"/>
          <p:cNvSpPr txBox="1"/>
          <p:nvPr/>
        </p:nvSpPr>
        <p:spPr>
          <a:xfrm>
            <a:off x="974725" y="811213"/>
            <a:ext cx="184150" cy="3667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zh-CN" altLang="zh-CN" dirty="0">
              <a:latin typeface="Times New Roman" panose="02020603050405020304" pitchFamily="18" charset="0"/>
            </a:endParaRPr>
          </a:p>
        </p:txBody>
      </p:sp>
      <p:sp>
        <p:nvSpPr>
          <p:cNvPr id="21507" name="Text Box 3"/>
          <p:cNvSpPr txBox="1"/>
          <p:nvPr/>
        </p:nvSpPr>
        <p:spPr>
          <a:xfrm>
            <a:off x="0" y="1125538"/>
            <a:ext cx="8604250" cy="30464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hlink"/>
              </a:buClr>
              <a:buSzPct val="70000"/>
              <a:buFont typeface="Wingdings" panose="05000000000000000000" pitchFamily="2" charset="2"/>
              <a:buNone/>
            </a:pPr>
            <a:r>
              <a:rPr lang="zh-CN" altLang="zh-CN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（1）</a:t>
            </a:r>
            <a:r>
              <a:rPr lang="zh-CN" altLang="zh-CN" b="1" dirty="0">
                <a:solidFill>
                  <a:srgbClr val="FF3300"/>
                </a:solidFill>
                <a:latin typeface="华文中宋" pitchFamily="2" charset="-122"/>
                <a:ea typeface="华文中宋" pitchFamily="2" charset="-122"/>
              </a:rPr>
              <a:t>从背景上看：</a:t>
            </a:r>
            <a:endParaRPr lang="en-US" altLang="zh-CN" b="1" dirty="0">
              <a:solidFill>
                <a:srgbClr val="FF3300"/>
              </a:solidFill>
              <a:latin typeface="华文中宋" pitchFamily="2" charset="-122"/>
              <a:ea typeface="华文中宋" pitchFamily="2" charset="-122"/>
            </a:endParaRPr>
          </a:p>
          <a:p>
            <a:pPr>
              <a:buClr>
                <a:schemeClr val="hlink"/>
              </a:buClr>
              <a:buSzPct val="70000"/>
              <a:buFont typeface="Wingdings" panose="05000000000000000000" pitchFamily="2" charset="2"/>
              <a:buNone/>
            </a:pPr>
            <a:r>
              <a:rPr lang="en-US" altLang="zh-CN" b="1" dirty="0">
                <a:solidFill>
                  <a:srgbClr val="FF3300"/>
                </a:solidFill>
                <a:latin typeface="华文中宋" pitchFamily="2" charset="-122"/>
                <a:ea typeface="华文中宋" pitchFamily="2" charset="-122"/>
              </a:rPr>
              <a:t>        </a:t>
            </a:r>
            <a:r>
              <a:rPr lang="zh-CN" altLang="zh-CN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日本的封建专制统治相对薄弱；</a:t>
            </a:r>
            <a:endParaRPr lang="zh-CN" altLang="zh-CN" b="1" dirty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  <a:p>
            <a:pPr>
              <a:buClr>
                <a:schemeClr val="hlink"/>
              </a:buClr>
              <a:buSzPct val="70000"/>
              <a:buFont typeface="Wingdings" panose="05000000000000000000" pitchFamily="2" charset="2"/>
              <a:buNone/>
            </a:pPr>
            <a:r>
              <a:rPr lang="zh-CN" altLang="zh-CN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（2）</a:t>
            </a:r>
            <a:r>
              <a:rPr lang="zh-CN" altLang="zh-CN" b="1" dirty="0">
                <a:solidFill>
                  <a:srgbClr val="FF3300"/>
                </a:solidFill>
                <a:latin typeface="华文中宋" pitchFamily="2" charset="-122"/>
                <a:ea typeface="华文中宋" pitchFamily="2" charset="-122"/>
              </a:rPr>
              <a:t>从准备过程看：</a:t>
            </a:r>
            <a:endParaRPr lang="zh-CN" altLang="zh-CN" b="1" dirty="0">
              <a:solidFill>
                <a:srgbClr val="FF3300"/>
              </a:solidFill>
              <a:latin typeface="华文中宋" pitchFamily="2" charset="-122"/>
              <a:ea typeface="华文中宋" pitchFamily="2" charset="-122"/>
            </a:endParaRPr>
          </a:p>
          <a:p>
            <a:pPr>
              <a:buClr>
                <a:schemeClr val="hlink"/>
              </a:buClr>
              <a:buSzPct val="70000"/>
              <a:buFont typeface="Wingdings" panose="05000000000000000000" pitchFamily="2" charset="2"/>
              <a:buNone/>
            </a:pPr>
            <a:r>
              <a:rPr lang="zh-CN" altLang="zh-CN" b="1" dirty="0">
                <a:solidFill>
                  <a:srgbClr val="FF3300"/>
                </a:solidFill>
                <a:latin typeface="华文中宋" pitchFamily="2" charset="-122"/>
                <a:ea typeface="华文中宋" pitchFamily="2" charset="-122"/>
              </a:rPr>
              <a:t>        </a:t>
            </a:r>
            <a:r>
              <a:rPr lang="zh-CN" altLang="zh-CN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倒幕派实力较强有自己的武装，得到天皇的支持；</a:t>
            </a:r>
            <a:endParaRPr lang="zh-CN" altLang="zh-CN" b="1" dirty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  <a:p>
            <a:pPr>
              <a:buClr>
                <a:schemeClr val="hlink"/>
              </a:buClr>
              <a:buSzPct val="70000"/>
              <a:buFont typeface="Wingdings" panose="05000000000000000000" pitchFamily="2" charset="2"/>
              <a:buNone/>
            </a:pPr>
            <a:r>
              <a:rPr lang="zh-CN" altLang="zh-CN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（3）</a:t>
            </a:r>
            <a:r>
              <a:rPr lang="zh-CN" altLang="zh-CN" b="1" dirty="0">
                <a:solidFill>
                  <a:srgbClr val="FF3300"/>
                </a:solidFill>
                <a:latin typeface="华文中宋" pitchFamily="2" charset="-122"/>
                <a:ea typeface="华文中宋" pitchFamily="2" charset="-122"/>
              </a:rPr>
              <a:t>从内容上看：</a:t>
            </a:r>
            <a:endParaRPr lang="zh-CN" altLang="zh-CN" b="1" dirty="0">
              <a:solidFill>
                <a:srgbClr val="FF3300"/>
              </a:solidFill>
              <a:latin typeface="华文中宋" pitchFamily="2" charset="-122"/>
              <a:ea typeface="华文中宋" pitchFamily="2" charset="-122"/>
            </a:endParaRPr>
          </a:p>
          <a:p>
            <a:pPr>
              <a:buClr>
                <a:schemeClr val="hlink"/>
              </a:buClr>
              <a:buSzPct val="70000"/>
              <a:buFont typeface="Wingdings" panose="05000000000000000000" pitchFamily="2" charset="2"/>
              <a:buNone/>
            </a:pPr>
            <a:r>
              <a:rPr lang="zh-CN" altLang="zh-CN" b="1" dirty="0">
                <a:solidFill>
                  <a:srgbClr val="FF3300"/>
                </a:solidFill>
                <a:latin typeface="华文中宋" pitchFamily="2" charset="-122"/>
                <a:ea typeface="华文中宋" pitchFamily="2" charset="-122"/>
              </a:rPr>
              <a:t>        </a:t>
            </a:r>
            <a:r>
              <a:rPr lang="zh-CN" altLang="zh-CN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制定和实施了全面的、行之有效的措施；</a:t>
            </a:r>
            <a:endParaRPr lang="zh-CN" altLang="zh-CN" b="1" dirty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  <a:p>
            <a:pPr>
              <a:buClr>
                <a:schemeClr val="hlink"/>
              </a:buClr>
              <a:buSzPct val="70000"/>
              <a:buFont typeface="Wingdings" panose="05000000000000000000" pitchFamily="2" charset="2"/>
              <a:buNone/>
            </a:pPr>
            <a:r>
              <a:rPr lang="zh-CN" altLang="zh-CN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（4）</a:t>
            </a:r>
            <a:r>
              <a:rPr lang="zh-CN" altLang="zh-CN" b="1" dirty="0">
                <a:solidFill>
                  <a:srgbClr val="FF3300"/>
                </a:solidFill>
                <a:latin typeface="华文中宋" pitchFamily="2" charset="-122"/>
                <a:ea typeface="华文中宋" pitchFamily="2" charset="-122"/>
              </a:rPr>
              <a:t>从国际环境看：</a:t>
            </a:r>
            <a:endParaRPr lang="zh-CN" altLang="zh-CN" b="1" dirty="0">
              <a:solidFill>
                <a:srgbClr val="FF3300"/>
              </a:solidFill>
              <a:latin typeface="华文中宋" pitchFamily="2" charset="-122"/>
              <a:ea typeface="华文中宋" pitchFamily="2" charset="-122"/>
            </a:endParaRPr>
          </a:p>
          <a:p>
            <a:pPr>
              <a:buClr>
                <a:schemeClr val="hlink"/>
              </a:buClr>
              <a:buSzPct val="70000"/>
              <a:buFont typeface="Wingdings" panose="05000000000000000000" pitchFamily="2" charset="2"/>
              <a:buNone/>
            </a:pPr>
            <a:r>
              <a:rPr lang="zh-CN" altLang="zh-CN" b="1" dirty="0">
                <a:solidFill>
                  <a:srgbClr val="FF3300"/>
                </a:solidFill>
                <a:latin typeface="华文中宋" pitchFamily="2" charset="-122"/>
                <a:ea typeface="华文中宋" pitchFamily="2" charset="-122"/>
              </a:rPr>
              <a:t>      </a:t>
            </a:r>
            <a:r>
              <a:rPr lang="zh-CN" altLang="zh-CN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19世纪中期日本又有相对宽松的国际环境。</a:t>
            </a:r>
            <a:endParaRPr lang="zh-CN" altLang="zh-CN" b="1" dirty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4" name="Rectangle 12"/>
          <p:cNvSpPr>
            <a:spLocks noChangeArrowheads="1"/>
          </p:cNvSpPr>
          <p:nvPr/>
        </p:nvSpPr>
        <p:spPr bwMode="auto">
          <a:xfrm>
            <a:off x="539750" y="244475"/>
            <a:ext cx="5400675" cy="579438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华文隶书" pitchFamily="2" charset="-122"/>
                <a:cs typeface="+mn-cs"/>
              </a:rPr>
              <a:t>三、明治维新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华文隶书" pitchFamily="2" charset="-122"/>
              <a:cs typeface="+mn-cs"/>
            </a:endParaRPr>
          </a:p>
        </p:txBody>
      </p:sp>
      <p:sp>
        <p:nvSpPr>
          <p:cNvPr id="5" name="AutoShape 2"/>
          <p:cNvSpPr txBox="1">
            <a:spLocks noChangeArrowheads="1"/>
          </p:cNvSpPr>
          <p:nvPr/>
        </p:nvSpPr>
        <p:spPr>
          <a:xfrm>
            <a:off x="611188" y="620713"/>
            <a:ext cx="5976938" cy="720725"/>
          </a:xfrm>
          <a:prstGeom prst="roundRect">
            <a:avLst>
              <a:gd name="adj" fmla="val 16667"/>
            </a:avLst>
          </a:prstGeom>
        </p:spPr>
        <p:txBody>
          <a:bodyPr/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altLang="zh-CN" sz="2800" b="1" kern="1200" cap="none" spc="0" normalizeH="0" baseline="0" noProof="0" dirty="0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6.</a:t>
            </a:r>
            <a:r>
              <a:rPr kumimoji="0" lang="zh-CN" altLang="zh-CN" sz="2800" b="1" kern="1200" cap="none" spc="0" normalizeH="0" baseline="0" noProof="0" dirty="0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明治维新成功的原因：</a:t>
            </a:r>
            <a:endParaRPr kumimoji="0" lang="zh-CN" altLang="zh-CN" sz="2800" b="1" kern="1200" cap="none" spc="0" normalizeH="0" baseline="0" noProof="0" dirty="0">
              <a:solidFill>
                <a:srgbClr val="FF3399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R="0" defTabSz="914400">
              <a:buClrTx/>
              <a:buSzTx/>
              <a:buFontTx/>
              <a:buNone/>
              <a:defRPr/>
            </a:pPr>
            <a:endParaRPr kumimoji="0" lang="zh-CN" sz="2800" b="1" kern="1200" cap="none" spc="0" normalizeH="0" baseline="0" noProof="0" dirty="0">
              <a:solidFill>
                <a:srgbClr val="FF3399"/>
              </a:solidFill>
              <a:latin typeface="黑体" panose="02010609060101010101" pitchFamily="49" charset="-122"/>
              <a:ea typeface="黑体" panose="02010609060101010101" pitchFamily="49" charset="-122"/>
              <a:cs typeface="+mj-cs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504825" y="4044950"/>
            <a:ext cx="3303588" cy="4937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b"/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altLang="zh-CN" sz="2800" b="1" kern="1200" cap="none" spc="0" normalizeH="0" baseline="0" noProof="0" dirty="0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7.</a:t>
            </a:r>
            <a:r>
              <a:rPr kumimoji="0" lang="zh-CN" altLang="zh-CN" sz="2800" b="1" kern="1200" cap="none" spc="0" normalizeH="0" baseline="0" noProof="0" dirty="0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启示：</a:t>
            </a:r>
            <a:endParaRPr kumimoji="0" lang="zh-CN" altLang="zh-CN" sz="2800" b="1" kern="1200" cap="none" spc="0" normalizeH="0" baseline="0" noProof="0" dirty="0">
              <a:solidFill>
                <a:srgbClr val="FF3399"/>
              </a:solidFill>
              <a:latin typeface="黑体" panose="02010609060101010101" pitchFamily="49" charset="-122"/>
              <a:ea typeface="黑体" panose="02010609060101010101" pitchFamily="49" charset="-122"/>
              <a:cs typeface="+mj-cs"/>
            </a:endParaRPr>
          </a:p>
        </p:txBody>
      </p:sp>
      <p:sp>
        <p:nvSpPr>
          <p:cNvPr id="7" name="Text Box 4"/>
          <p:cNvSpPr txBox="1"/>
          <p:nvPr/>
        </p:nvSpPr>
        <p:spPr>
          <a:xfrm>
            <a:off x="0" y="4478338"/>
            <a:ext cx="8785225" cy="23796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342900" indent="-342900"/>
            <a:r>
              <a:rPr lang="zh-CN" altLang="en-US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（</a:t>
            </a:r>
            <a:r>
              <a:rPr lang="en-US" altLang="zh-CN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1</a:t>
            </a:r>
            <a:r>
              <a:rPr lang="zh-CN" altLang="en-US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）</a:t>
            </a:r>
            <a:r>
              <a:rPr lang="zh-CN" altLang="zh-CN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改革是社会发展的动力</a:t>
            </a:r>
            <a:r>
              <a:rPr lang="zh-CN" altLang="zh-CN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，我们要积极支持并投身到改革中；</a:t>
            </a:r>
            <a:endParaRPr lang="en-US" altLang="zh-CN" b="1" dirty="0">
              <a:solidFill>
                <a:srgbClr val="000000"/>
              </a:solidFill>
              <a:latin typeface="华文中宋" pitchFamily="2" charset="-122"/>
              <a:ea typeface="华文中宋" pitchFamily="2" charset="-122"/>
            </a:endParaRPr>
          </a:p>
          <a:p>
            <a:pPr marL="342900" indent="-342900"/>
            <a:r>
              <a:rPr lang="zh-CN" altLang="en-US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（</a:t>
            </a:r>
            <a:r>
              <a:rPr lang="en-US" altLang="zh-CN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2</a:t>
            </a:r>
            <a:r>
              <a:rPr lang="zh-CN" altLang="en-US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）</a:t>
            </a:r>
            <a:r>
              <a:rPr lang="zh-CN" altLang="zh-CN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要顺应历史进步的潮流，</a:t>
            </a:r>
            <a:r>
              <a:rPr lang="zh-CN" altLang="zh-CN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与时俱进</a:t>
            </a:r>
            <a:r>
              <a:rPr lang="zh-CN" altLang="en-US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，</a:t>
            </a:r>
            <a:r>
              <a:rPr lang="zh-CN" altLang="zh-CN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改革开放</a:t>
            </a:r>
            <a:r>
              <a:rPr lang="zh-CN" altLang="en-US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；</a:t>
            </a:r>
            <a:endParaRPr lang="zh-CN" altLang="zh-CN" b="1" dirty="0">
              <a:solidFill>
                <a:srgbClr val="000000"/>
              </a:solidFill>
              <a:latin typeface="华文中宋" pitchFamily="2" charset="-122"/>
              <a:ea typeface="华文中宋" pitchFamily="2" charset="-122"/>
            </a:endParaRPr>
          </a:p>
          <a:p>
            <a:pPr marL="342900" indent="-342900"/>
            <a:r>
              <a:rPr lang="zh-CN" altLang="en-US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（</a:t>
            </a:r>
            <a:r>
              <a:rPr lang="en-US" altLang="zh-CN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3</a:t>
            </a:r>
            <a:r>
              <a:rPr lang="zh-CN" altLang="en-US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）</a:t>
            </a:r>
            <a:r>
              <a:rPr lang="zh-CN" altLang="zh-CN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向先进国家学习</a:t>
            </a:r>
            <a:r>
              <a:rPr lang="zh-CN" altLang="zh-CN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，引进先进的技术</a:t>
            </a:r>
            <a:r>
              <a:rPr lang="zh-CN" altLang="en-US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、</a:t>
            </a:r>
            <a:r>
              <a:rPr lang="zh-CN" altLang="zh-CN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制度、思想；</a:t>
            </a:r>
            <a:endParaRPr lang="zh-CN" altLang="zh-CN" b="1" dirty="0">
              <a:solidFill>
                <a:srgbClr val="000000"/>
              </a:solidFill>
              <a:latin typeface="华文中宋" pitchFamily="2" charset="-122"/>
              <a:ea typeface="华文中宋" pitchFamily="2" charset="-122"/>
            </a:endParaRPr>
          </a:p>
          <a:p>
            <a:pPr marL="342900" indent="-342900"/>
            <a:r>
              <a:rPr lang="zh-CN" altLang="en-US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（</a:t>
            </a:r>
            <a:r>
              <a:rPr lang="en-US" altLang="zh-CN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4</a:t>
            </a:r>
            <a:r>
              <a:rPr lang="zh-CN" altLang="en-US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）</a:t>
            </a:r>
            <a:r>
              <a:rPr lang="zh-CN" altLang="zh-CN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重视教育，培养人才</a:t>
            </a:r>
            <a:r>
              <a:rPr lang="zh-CN" altLang="zh-CN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；</a:t>
            </a:r>
            <a:endParaRPr lang="zh-CN" altLang="zh-CN" b="1" dirty="0">
              <a:solidFill>
                <a:srgbClr val="000000"/>
              </a:solidFill>
              <a:latin typeface="华文中宋" pitchFamily="2" charset="-122"/>
              <a:ea typeface="华文中宋" pitchFamily="2" charset="-122"/>
            </a:endParaRPr>
          </a:p>
          <a:p>
            <a:pPr marL="342900" indent="-342900"/>
            <a:r>
              <a:rPr lang="zh-CN" altLang="en-US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（</a:t>
            </a:r>
            <a:r>
              <a:rPr lang="en-US" altLang="zh-CN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5</a:t>
            </a:r>
            <a:r>
              <a:rPr lang="zh-CN" altLang="en-US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）</a:t>
            </a:r>
            <a:r>
              <a:rPr lang="zh-CN" altLang="zh-CN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改革没有固定模式，必须</a:t>
            </a:r>
            <a:r>
              <a:rPr lang="zh-CN" altLang="zh-CN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具体问题具体分析</a:t>
            </a:r>
            <a:r>
              <a:rPr lang="zh-CN" altLang="zh-CN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，走</a:t>
            </a:r>
            <a:r>
              <a:rPr lang="zh-CN" altLang="zh-CN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符合本国国情</a:t>
            </a:r>
            <a:r>
              <a:rPr lang="zh-CN" altLang="zh-CN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的改革之路。</a:t>
            </a:r>
            <a:endParaRPr lang="zh-CN" altLang="zh-CN" b="1" dirty="0">
              <a:solidFill>
                <a:srgbClr val="000000"/>
              </a:solidFill>
              <a:latin typeface="华文中宋" pitchFamily="2" charset="-122"/>
              <a:ea typeface="华文中宋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1507">
                                            <p:txEl>
                                              <p:charRg st="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charRg st="10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1507">
                                            <p:txEl>
                                              <p:charRg st="10" end="3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charRg st="33" end="4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21507">
                                            <p:txEl>
                                              <p:charRg st="33" end="4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charRg st="44" end="7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21507">
                                            <p:txEl>
                                              <p:charRg st="44" end="7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charRg st="75" end="8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21507">
                                            <p:txEl>
                                              <p:charRg st="75" end="8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charRg st="85" end="1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21507">
                                            <p:txEl>
                                              <p:charRg st="85" end="1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charRg st="112" end="1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21507">
                                            <p:txEl>
                                              <p:charRg st="112" end="1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charRg st="123" end="15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21507">
                                            <p:txEl>
                                              <p:charRg st="123" end="15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0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7">
                                            <p:txEl>
                                              <p:charRg st="0" end="3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30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7">
                                            <p:txEl>
                                              <p:charRg st="30" end="5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55" end="8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7">
                                            <p:txEl>
                                              <p:charRg st="55" end="8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81" end="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2" dur="500"/>
                                        <p:tgtEl>
                                          <p:spTgt spid="7">
                                            <p:txEl>
                                              <p:charRg st="81" end="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charRg st="95" end="13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7" dur="500"/>
                                        <p:tgtEl>
                                          <p:spTgt spid="7">
                                            <p:txEl>
                                              <p:charRg st="95" end="13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9698" name="Rectangle 2"/>
          <p:cNvSpPr>
            <a:spLocks noGrp="1"/>
          </p:cNvSpPr>
          <p:nvPr>
            <p:ph type="title"/>
          </p:nvPr>
        </p:nvSpPr>
        <p:spPr>
          <a:xfrm>
            <a:off x="611188" y="0"/>
            <a:ext cx="8532812" cy="1103313"/>
          </a:xfrm>
        </p:spPr>
        <p:txBody>
          <a:bodyPr vert="horz" wrap="square" lIns="91440" tIns="45720" rIns="91440" bIns="45720" anchor="ctr"/>
          <a:p>
            <a:pPr algn="l" eaLnBrk="1" hangingPunct="1"/>
            <a:r>
              <a:rPr lang="en-US" altLang="zh-CN" sz="2800" b="1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2800" b="1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俄国</a:t>
            </a:r>
            <a:r>
              <a:rPr lang="en-US" altLang="zh-CN" sz="2800" b="1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1861</a:t>
            </a:r>
            <a:r>
              <a:rPr lang="zh-CN" altLang="en-US" sz="2800" b="1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年改革和日本明治维新有哪些相同点？</a:t>
            </a:r>
            <a:endParaRPr lang="zh-CN" altLang="en-US" sz="2800" b="1" dirty="0">
              <a:solidFill>
                <a:srgbClr val="0000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9699" name="Rectangle 3"/>
          <p:cNvSpPr>
            <a:spLocks noGrp="1"/>
          </p:cNvSpPr>
          <p:nvPr>
            <p:ph type="body" sz="half"/>
          </p:nvPr>
        </p:nvSpPr>
        <p:spPr>
          <a:xfrm>
            <a:off x="611188" y="1989138"/>
            <a:ext cx="2233612" cy="1727200"/>
          </a:xfrm>
        </p:spPr>
        <p:txBody>
          <a:bodyPr vert="horz" wrap="square" lIns="91440" tIns="45720" rIns="91440" bIns="45720" anchor="t"/>
          <a:lstStyle>
            <a:lvl1pPr lvl="0">
              <a:defRPr sz="2800"/>
            </a:lvl1pPr>
            <a:lvl2pPr lvl="1">
              <a:defRPr sz="2400"/>
            </a:lvl2pPr>
            <a:lvl3pPr lvl="2">
              <a:defRPr sz="2000"/>
            </a:lvl3pPr>
            <a:lvl4pPr lvl="3">
              <a:defRPr sz="1800"/>
            </a:lvl4pPr>
            <a:lvl5pPr lvl="4">
              <a:defRPr sz="1800"/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性质：</a:t>
            </a:r>
            <a:endParaRPr lang="zh-CN" altLang="en-US" sz="24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方式：</a:t>
            </a:r>
            <a:endParaRPr lang="zh-CN" altLang="en-US" sz="24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作用：</a:t>
            </a:r>
            <a:endParaRPr lang="zh-CN" altLang="en-US" sz="24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局限性：</a:t>
            </a:r>
            <a:endParaRPr lang="zh-CN" altLang="en-US" sz="24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364" name="Rectangle 4"/>
          <p:cNvSpPr>
            <a:spLocks noGrp="1"/>
          </p:cNvSpPr>
          <p:nvPr>
            <p:ph type="body" sz="half"/>
          </p:nvPr>
        </p:nvSpPr>
        <p:spPr>
          <a:xfrm>
            <a:off x="1547813" y="1989138"/>
            <a:ext cx="5976937" cy="1727200"/>
          </a:xfrm>
        </p:spPr>
        <p:txBody>
          <a:bodyPr vert="horz" wrap="square" lIns="91440" tIns="45720" rIns="91440" bIns="45720" anchor="t"/>
          <a:lstStyle>
            <a:lvl1pPr lvl="0">
              <a:defRPr sz="2800"/>
            </a:lvl1pPr>
            <a:lvl2pPr lvl="1">
              <a:defRPr sz="2400"/>
            </a:lvl2pPr>
            <a:lvl3pPr lvl="2">
              <a:defRPr sz="2000"/>
            </a:lvl3pPr>
            <a:lvl4pPr lvl="3">
              <a:defRPr sz="1800"/>
            </a:lvl4pPr>
            <a:lvl5pPr lvl="4">
              <a:defRPr sz="1800"/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latin typeface="华文中宋" pitchFamily="2" charset="-122"/>
                <a:ea typeface="华文中宋" pitchFamily="2" charset="-122"/>
              </a:rPr>
              <a:t>都是</a:t>
            </a:r>
            <a:r>
              <a:rPr lang="zh-CN" altLang="en-US" sz="24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资产阶级性质</a:t>
            </a:r>
            <a:r>
              <a:rPr lang="zh-CN" altLang="en-US" sz="2400" b="1" dirty="0">
                <a:latin typeface="华文中宋" pitchFamily="2" charset="-122"/>
                <a:ea typeface="华文中宋" pitchFamily="2" charset="-122"/>
              </a:rPr>
              <a:t>的</a:t>
            </a:r>
            <a:r>
              <a:rPr lang="zh-CN" altLang="en-US" sz="24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改革</a:t>
            </a:r>
            <a:r>
              <a:rPr lang="zh-CN" altLang="en-US" sz="2400" b="1" dirty="0">
                <a:latin typeface="华文中宋" pitchFamily="2" charset="-122"/>
                <a:ea typeface="华文中宋" pitchFamily="2" charset="-122"/>
              </a:rPr>
              <a:t>；</a:t>
            </a:r>
            <a:endParaRPr lang="zh-CN" altLang="en-US" sz="2400" b="1" dirty="0">
              <a:latin typeface="华文中宋" pitchFamily="2" charset="-122"/>
              <a:ea typeface="华文中宋" pitchFamily="2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latin typeface="华文中宋" pitchFamily="2" charset="-122"/>
                <a:ea typeface="华文中宋" pitchFamily="2" charset="-122"/>
              </a:rPr>
              <a:t>都是</a:t>
            </a:r>
            <a:r>
              <a:rPr lang="zh-CN" altLang="zh-CN" sz="24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自上而下</a:t>
            </a:r>
            <a:r>
              <a:rPr lang="zh-CN" altLang="zh-CN" sz="2400" b="1" dirty="0">
                <a:latin typeface="华文中宋" pitchFamily="2" charset="-122"/>
                <a:ea typeface="华文中宋" pitchFamily="2" charset="-122"/>
              </a:rPr>
              <a:t>的</a:t>
            </a:r>
            <a:r>
              <a:rPr lang="zh-CN" altLang="en-US" sz="2400" b="1" dirty="0">
                <a:latin typeface="华文中宋" pitchFamily="2" charset="-122"/>
                <a:ea typeface="华文中宋" pitchFamily="2" charset="-122"/>
              </a:rPr>
              <a:t>改革；</a:t>
            </a:r>
            <a:endParaRPr lang="en-US" altLang="zh-CN" sz="2400" b="1" dirty="0">
              <a:latin typeface="华文中宋" pitchFamily="2" charset="-122"/>
              <a:ea typeface="华文中宋" pitchFamily="2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400" b="1" dirty="0">
                <a:latin typeface="华文中宋" pitchFamily="2" charset="-122"/>
                <a:ea typeface="华文中宋" pitchFamily="2" charset="-122"/>
              </a:rPr>
              <a:t>都</a:t>
            </a:r>
            <a:r>
              <a:rPr lang="zh-CN" altLang="en-US" sz="24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有利于</a:t>
            </a:r>
            <a:r>
              <a:rPr lang="zh-CN" altLang="en-US" sz="2400" b="1" dirty="0">
                <a:latin typeface="华文中宋" pitchFamily="2" charset="-122"/>
                <a:ea typeface="华文中宋" pitchFamily="2" charset="-122"/>
              </a:rPr>
              <a:t>本国</a:t>
            </a:r>
            <a:r>
              <a:rPr lang="zh-CN" altLang="en-US" sz="24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资本主义</a:t>
            </a:r>
            <a:r>
              <a:rPr lang="zh-CN" altLang="en-US" sz="2400" b="1" dirty="0">
                <a:latin typeface="华文中宋" pitchFamily="2" charset="-122"/>
                <a:ea typeface="华文中宋" pitchFamily="2" charset="-122"/>
              </a:rPr>
              <a:t>经济的</a:t>
            </a:r>
            <a:r>
              <a:rPr lang="zh-CN" altLang="en-US" sz="24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发展</a:t>
            </a:r>
            <a:r>
              <a:rPr lang="zh-CN" altLang="en-US" sz="2400" b="1" dirty="0">
                <a:latin typeface="华文中宋" pitchFamily="2" charset="-122"/>
                <a:ea typeface="华文中宋" pitchFamily="2" charset="-122"/>
              </a:rPr>
              <a:t>；</a:t>
            </a:r>
            <a:endParaRPr lang="zh-CN" altLang="en-US" sz="2400" b="1" dirty="0">
              <a:latin typeface="华文中宋" pitchFamily="2" charset="-122"/>
              <a:ea typeface="华文中宋" pitchFamily="2" charset="-122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400" b="1" dirty="0">
                <a:latin typeface="华文中宋" pitchFamily="2" charset="-122"/>
                <a:ea typeface="华文中宋" pitchFamily="2" charset="-122"/>
              </a:rPr>
              <a:t>     </a:t>
            </a:r>
            <a:r>
              <a:rPr lang="zh-CN" altLang="en-US" sz="2400" b="1" dirty="0">
                <a:latin typeface="华文中宋" pitchFamily="2" charset="-122"/>
                <a:ea typeface="华文中宋" pitchFamily="2" charset="-122"/>
              </a:rPr>
              <a:t>都</a:t>
            </a:r>
            <a:r>
              <a:rPr lang="zh-CN" altLang="en-US" sz="24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保留了</a:t>
            </a:r>
            <a:r>
              <a:rPr lang="zh-CN" altLang="en-US" sz="2400" b="1" dirty="0">
                <a:latin typeface="华文中宋" pitchFamily="2" charset="-122"/>
                <a:ea typeface="华文中宋" pitchFamily="2" charset="-122"/>
              </a:rPr>
              <a:t>大量的</a:t>
            </a:r>
            <a:r>
              <a:rPr lang="zh-CN" altLang="en-US" sz="24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封建残余</a:t>
            </a:r>
            <a:r>
              <a:rPr lang="zh-CN" altLang="en-US" sz="2400" b="1" dirty="0">
                <a:latin typeface="华文中宋" pitchFamily="2" charset="-122"/>
                <a:ea typeface="华文中宋" pitchFamily="2" charset="-122"/>
              </a:rPr>
              <a:t>。</a:t>
            </a:r>
            <a:endParaRPr lang="zh-CN" altLang="en-US" sz="2400" b="1" dirty="0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5365" name="Text Box 5"/>
          <p:cNvSpPr txBox="1"/>
          <p:nvPr/>
        </p:nvSpPr>
        <p:spPr>
          <a:xfrm>
            <a:off x="2124075" y="836613"/>
            <a:ext cx="4679950" cy="9080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封建统治</a:t>
            </a:r>
            <a:r>
              <a:rPr lang="zh-CN" altLang="en-US" b="1" dirty="0">
                <a:latin typeface="华文中宋" pitchFamily="2" charset="-122"/>
                <a:ea typeface="华文中宋" pitchFamily="2" charset="-122"/>
              </a:rPr>
              <a:t>面临严重的</a:t>
            </a:r>
            <a:r>
              <a:rPr lang="zh-CN" altLang="en-US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危机</a:t>
            </a:r>
            <a:r>
              <a:rPr lang="zh-CN" altLang="en-US" b="1" dirty="0">
                <a:latin typeface="华文中宋" pitchFamily="2" charset="-122"/>
                <a:ea typeface="华文中宋" pitchFamily="2" charset="-122"/>
              </a:rPr>
              <a:t>；</a:t>
            </a:r>
            <a:endParaRPr lang="zh-CN" altLang="en-US" b="1" dirty="0">
              <a:latin typeface="华文中宋" pitchFamily="2" charset="-122"/>
              <a:ea typeface="华文中宋" pitchFamily="2" charset="-122"/>
            </a:endParaRPr>
          </a:p>
          <a:p>
            <a:pPr>
              <a:spcBef>
                <a:spcPts val="600"/>
              </a:spcBef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资本主义发展受</a:t>
            </a:r>
            <a:r>
              <a:rPr lang="zh-CN" altLang="en-US" b="1" dirty="0">
                <a:latin typeface="华文中宋" pitchFamily="2" charset="-122"/>
                <a:ea typeface="华文中宋" pitchFamily="2" charset="-122"/>
              </a:rPr>
              <a:t>到</a:t>
            </a:r>
            <a:r>
              <a:rPr lang="zh-CN" altLang="en-US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阻</a:t>
            </a:r>
            <a:r>
              <a:rPr lang="zh-CN" altLang="en-US" b="1" dirty="0">
                <a:latin typeface="华文中宋" pitchFamily="2" charset="-122"/>
                <a:ea typeface="华文中宋" pitchFamily="2" charset="-122"/>
              </a:rPr>
              <a:t>碍。</a:t>
            </a:r>
            <a:endParaRPr lang="zh-CN" altLang="en-US" b="1" dirty="0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29702" name="Text Box 6"/>
          <p:cNvSpPr txBox="1"/>
          <p:nvPr/>
        </p:nvSpPr>
        <p:spPr>
          <a:xfrm>
            <a:off x="611188" y="836613"/>
            <a:ext cx="1944687" cy="4619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根本原因：</a:t>
            </a:r>
            <a:endParaRPr lang="zh-CN" altLang="en-US" b="1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5367" name="Text Box 7"/>
          <p:cNvSpPr txBox="1"/>
          <p:nvPr/>
        </p:nvSpPr>
        <p:spPr>
          <a:xfrm>
            <a:off x="5580063" y="1196975"/>
            <a:ext cx="1466850" cy="4000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000" b="1" dirty="0">
                <a:latin typeface="华文中宋" pitchFamily="2" charset="-122"/>
                <a:ea typeface="华文中宋" pitchFamily="2" charset="-122"/>
              </a:rPr>
              <a:t>俄：</a:t>
            </a:r>
            <a:r>
              <a:rPr lang="zh-CN" altLang="en-US" sz="20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农奴制</a:t>
            </a:r>
            <a:endParaRPr lang="zh-CN" altLang="en-US" sz="2000" b="1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5368" name="Text Box 8"/>
          <p:cNvSpPr txBox="1"/>
          <p:nvPr/>
        </p:nvSpPr>
        <p:spPr>
          <a:xfrm>
            <a:off x="5580063" y="1557338"/>
            <a:ext cx="1724025" cy="4000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000" b="1" dirty="0">
                <a:latin typeface="华文中宋" pitchFamily="2" charset="-122"/>
                <a:ea typeface="华文中宋" pitchFamily="2" charset="-122"/>
              </a:rPr>
              <a:t>日：</a:t>
            </a:r>
            <a:r>
              <a:rPr lang="zh-CN" altLang="en-US" sz="20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幕府统治</a:t>
            </a:r>
            <a:endParaRPr lang="zh-CN" altLang="en-US" sz="2000" b="1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29705" name="Text Box 9"/>
          <p:cNvSpPr txBox="1"/>
          <p:nvPr/>
        </p:nvSpPr>
        <p:spPr>
          <a:xfrm>
            <a:off x="611188" y="1628775"/>
            <a:ext cx="1828800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时间：</a:t>
            </a:r>
            <a:endParaRPr lang="zh-CN" altLang="en-US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370" name="Text Box 10"/>
          <p:cNvSpPr txBox="1"/>
          <p:nvPr/>
        </p:nvSpPr>
        <p:spPr>
          <a:xfrm>
            <a:off x="1547813" y="1628775"/>
            <a:ext cx="5181600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b="1" dirty="0">
                <a:latin typeface="华文中宋" pitchFamily="2" charset="-122"/>
                <a:ea typeface="华文中宋" pitchFamily="2" charset="-122"/>
              </a:rPr>
              <a:t>都发生在</a:t>
            </a:r>
            <a:r>
              <a:rPr lang="en-US" altLang="zh-CN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19</a:t>
            </a:r>
            <a:r>
              <a:rPr lang="zh-CN" altLang="en-US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世纪</a:t>
            </a:r>
            <a:r>
              <a:rPr lang="en-US" altLang="zh-CN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60</a:t>
            </a:r>
            <a:r>
              <a:rPr lang="zh-CN" altLang="en-US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年代</a:t>
            </a:r>
            <a:r>
              <a:rPr lang="zh-CN" altLang="en-US" b="1" dirty="0">
                <a:latin typeface="华文中宋" pitchFamily="2" charset="-122"/>
                <a:ea typeface="华文中宋" pitchFamily="2" charset="-122"/>
              </a:rPr>
              <a:t>；</a:t>
            </a:r>
            <a:endParaRPr lang="en-US" altLang="zh-CN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1" name="左大括号 10"/>
          <p:cNvSpPr/>
          <p:nvPr/>
        </p:nvSpPr>
        <p:spPr>
          <a:xfrm>
            <a:off x="5508625" y="1341438"/>
            <a:ext cx="142875" cy="503237"/>
          </a:xfrm>
          <a:prstGeom prst="leftBrace">
            <a:avLst>
              <a:gd name="adj1" fmla="val 8397"/>
              <a:gd name="adj2" fmla="val 50000"/>
            </a:avLst>
          </a:prstGeom>
          <a:solidFill>
            <a:schemeClr val="accent1"/>
          </a:solidFill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>
              <a:buFont typeface="Arial" panose="020B0604020202020204" pitchFamily="34" charset="0"/>
              <a:buNone/>
            </a:pPr>
            <a:endParaRPr lang="zh-CN" altLang="en-US" sz="2000" dirty="0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21" name="Text Box 4"/>
          <p:cNvSpPr txBox="1"/>
          <p:nvPr/>
        </p:nvSpPr>
        <p:spPr>
          <a:xfrm>
            <a:off x="1908175" y="4221163"/>
            <a:ext cx="5832475" cy="2554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buFont typeface="Arial" panose="020B0604020202020204" pitchFamily="34" charset="0"/>
              <a:buNone/>
            </a:pPr>
            <a:r>
              <a:rPr lang="zh-CN" altLang="en-US" sz="2000" b="1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000" b="1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000" b="1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lang="en-US" altLang="zh-CN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17</a:t>
            </a:r>
            <a:r>
              <a:rPr lang="en-US" altLang="zh-CN" sz="2000" b="1" dirty="0">
                <a:solidFill>
                  <a:srgbClr val="FF0000"/>
                </a:solidFill>
                <a:latin typeface="Verdana" panose="020B0604030504040204" pitchFamily="34" charset="0"/>
                <a:ea typeface="黑体" panose="02010609060101010101" pitchFamily="49" charset="-122"/>
              </a:rPr>
              <a:t>—</a:t>
            </a:r>
            <a:r>
              <a:rPr lang="en-US" altLang="zh-CN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18</a:t>
            </a:r>
            <a:r>
              <a:rPr lang="zh-CN" altLang="en-US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世纪</a:t>
            </a:r>
            <a:r>
              <a:rPr lang="zh-CN" altLang="en-US" sz="2000" b="1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早期资产阶级</a:t>
            </a:r>
            <a:r>
              <a:rPr lang="zh-CN" altLang="en-US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革命</a:t>
            </a:r>
            <a:r>
              <a:rPr lang="zh-CN" altLang="en-US" sz="2000" b="1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endParaRPr lang="zh-CN" altLang="en-US" sz="2000" b="1" dirty="0">
              <a:solidFill>
                <a:srgbClr val="0000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>
              <a:buFont typeface="Arial" panose="020B0604020202020204" pitchFamily="34" charset="0"/>
              <a:buNone/>
            </a:pP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①</a:t>
            </a:r>
            <a:r>
              <a:rPr lang="en-US" altLang="zh-CN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1640</a:t>
            </a:r>
            <a:r>
              <a:rPr lang="en-US" altLang="zh-CN" sz="2000" b="1" dirty="0">
                <a:latin typeface="Verdana" panose="020B0604030504040204" pitchFamily="34" charset="0"/>
                <a:ea typeface="黑体" panose="02010609060101010101" pitchFamily="49" charset="-122"/>
              </a:rPr>
              <a:t>—</a:t>
            </a:r>
            <a:r>
              <a:rPr lang="en-US" altLang="zh-CN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1688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年英国资产阶级革命</a:t>
            </a:r>
            <a:endParaRPr lang="zh-CN" altLang="en-US" sz="2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>
              <a:buFont typeface="Arial" panose="020B0604020202020204" pitchFamily="34" charset="0"/>
              <a:buNone/>
            </a:pP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②</a:t>
            </a:r>
            <a:r>
              <a:rPr lang="en-US" altLang="zh-CN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1775</a:t>
            </a:r>
            <a:r>
              <a:rPr lang="en-US" altLang="zh-CN" sz="2000" b="1" dirty="0">
                <a:latin typeface="Verdana" panose="020B0604030504040204" pitchFamily="34" charset="0"/>
                <a:ea typeface="黑体" panose="02010609060101010101" pitchFamily="49" charset="-122"/>
              </a:rPr>
              <a:t>—</a:t>
            </a:r>
            <a:r>
              <a:rPr lang="en-US" altLang="zh-CN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1783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年美国独立战争</a:t>
            </a:r>
            <a:endParaRPr lang="zh-CN" altLang="en-US" sz="2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>
              <a:buFont typeface="Arial" panose="020B0604020202020204" pitchFamily="34" charset="0"/>
              <a:buNone/>
            </a:pP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③</a:t>
            </a:r>
            <a:r>
              <a:rPr lang="en-US" altLang="zh-CN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1789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年开始的法国大革命</a:t>
            </a:r>
            <a:endParaRPr lang="zh-CN" altLang="en-US" sz="2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>
              <a:buFont typeface="Arial" panose="020B0604020202020204" pitchFamily="34" charset="0"/>
              <a:buNone/>
            </a:pPr>
            <a:r>
              <a:rPr lang="zh-CN" altLang="en-US" sz="2000" b="1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000" b="1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000" b="1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lang="en-US" altLang="zh-CN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</a:t>
            </a:r>
            <a:r>
              <a:rPr lang="zh-CN" altLang="en-US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世纪中期</a:t>
            </a:r>
            <a:r>
              <a:rPr lang="zh-CN" altLang="en-US" sz="2000" b="1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的资产阶级革命与</a:t>
            </a:r>
            <a:r>
              <a:rPr lang="zh-CN" altLang="en-US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改革</a:t>
            </a:r>
            <a:r>
              <a:rPr lang="zh-CN" altLang="en-US" sz="2000" b="1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endParaRPr lang="zh-CN" altLang="en-US" sz="2000" b="1" dirty="0">
              <a:solidFill>
                <a:srgbClr val="0000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>
              <a:buFont typeface="Arial" panose="020B0604020202020204" pitchFamily="34" charset="0"/>
              <a:buNone/>
            </a:pP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①</a:t>
            </a:r>
            <a:r>
              <a:rPr lang="en-US" altLang="zh-CN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1861</a:t>
            </a:r>
            <a:r>
              <a:rPr lang="en-US" altLang="zh-CN" sz="2000" b="1" dirty="0">
                <a:latin typeface="Verdana" panose="020B0604030504040204" pitchFamily="34" charset="0"/>
                <a:ea typeface="黑体" panose="02010609060101010101" pitchFamily="49" charset="-122"/>
              </a:rPr>
              <a:t>—</a:t>
            </a:r>
            <a:r>
              <a:rPr lang="en-US" altLang="zh-CN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1865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年美国南北战争</a:t>
            </a:r>
            <a:endParaRPr lang="zh-CN" altLang="en-US" sz="2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>
              <a:buFont typeface="Arial" panose="020B0604020202020204" pitchFamily="34" charset="0"/>
              <a:buNone/>
            </a:pP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②</a:t>
            </a:r>
            <a:r>
              <a:rPr lang="en-US" altLang="zh-CN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1861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年俄国</a:t>
            </a:r>
            <a:r>
              <a:rPr lang="en-US" altLang="zh-CN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1861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年改革</a:t>
            </a:r>
            <a:endParaRPr lang="zh-CN" altLang="en-US" sz="2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just">
              <a:buFont typeface="Arial" panose="020B0604020202020204" pitchFamily="34" charset="0"/>
              <a:buNone/>
            </a:pP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③</a:t>
            </a:r>
            <a:r>
              <a:rPr lang="en-US" altLang="zh-CN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1868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年日本明治维新</a:t>
            </a:r>
            <a:endParaRPr lang="zh-CN" altLang="en-US" sz="2000" dirty="0">
              <a:latin typeface="Times New Roman" panose="02020603050405020304" pitchFamily="18" charset="0"/>
            </a:endParaRPr>
          </a:p>
        </p:txBody>
      </p:sp>
      <p:sp>
        <p:nvSpPr>
          <p:cNvPr id="22" name="AutoShape 2"/>
          <p:cNvSpPr txBox="1">
            <a:spLocks noRot="1" noChangeArrowheads="1"/>
          </p:cNvSpPr>
          <p:nvPr/>
        </p:nvSpPr>
        <p:spPr>
          <a:xfrm>
            <a:off x="1476375" y="3213100"/>
            <a:ext cx="3190875" cy="566738"/>
          </a:xfrm>
          <a:prstGeom prst="roundRect">
            <a:avLst>
              <a:gd name="adj" fmla="val 16667"/>
            </a:avLst>
          </a:prstGeom>
        </p:spPr>
        <p:txBody>
          <a:bodyPr/>
          <a:lstStyle/>
          <a:p>
            <a:pPr marR="0" defTabSz="914400">
              <a:buClrTx/>
              <a:buSzTx/>
              <a:buFontTx/>
              <a:buNone/>
              <a:defRPr/>
            </a:pPr>
            <a:endParaRPr kumimoji="0" lang="zh-CN" sz="2800" b="1" kern="1200" cap="none" spc="0" normalizeH="0" baseline="0" noProof="0" dirty="0">
              <a:solidFill>
                <a:srgbClr val="0000CC"/>
              </a:solidFill>
              <a:latin typeface="+mj-lt"/>
              <a:ea typeface="华文新魏" pitchFamily="2" charset="-122"/>
              <a:cs typeface="+mj-cs"/>
            </a:endParaRPr>
          </a:p>
        </p:txBody>
      </p:sp>
      <p:sp>
        <p:nvSpPr>
          <p:cNvPr id="23" name="AutoShape 2"/>
          <p:cNvSpPr txBox="1">
            <a:spLocks noRot="1" noChangeArrowheads="1"/>
          </p:cNvSpPr>
          <p:nvPr/>
        </p:nvSpPr>
        <p:spPr>
          <a:xfrm>
            <a:off x="611188" y="3573463"/>
            <a:ext cx="5473700" cy="566738"/>
          </a:xfrm>
          <a:prstGeom prst="roundRect">
            <a:avLst>
              <a:gd name="adj" fmla="val 16667"/>
            </a:avLst>
          </a:prstGeom>
        </p:spPr>
        <p:txBody>
          <a:bodyPr/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altLang="zh-CN" sz="2800" b="1" kern="1200" cap="none" spc="0" normalizeH="0" baseline="0" noProof="0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2.</a:t>
            </a:r>
            <a:r>
              <a:rPr kumimoji="0" lang="zh-CN" altLang="en-US" sz="2800" b="1" kern="1200" cap="none" spc="0" normalizeH="0" baseline="0" noProof="0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走上资本主义道路的途径：</a:t>
            </a:r>
            <a:endParaRPr kumimoji="0" lang="zh-CN" sz="2800" b="1" kern="1200" cap="none" spc="0" normalizeH="0" baseline="0" noProof="0" dirty="0">
              <a:solidFill>
                <a:srgbClr val="0000CC"/>
              </a:solidFill>
              <a:latin typeface="黑体" panose="02010609060101010101" pitchFamily="49" charset="-122"/>
              <a:ea typeface="黑体" panose="02010609060101010101" pitchFamily="49" charset="-122"/>
              <a:cs typeface="+mj-cs"/>
            </a:endParaRPr>
          </a:p>
        </p:txBody>
      </p:sp>
      <p:sp>
        <p:nvSpPr>
          <p:cNvPr id="24" name="左大括号 23"/>
          <p:cNvSpPr/>
          <p:nvPr/>
        </p:nvSpPr>
        <p:spPr>
          <a:xfrm>
            <a:off x="5292725" y="3644900"/>
            <a:ext cx="215900" cy="504825"/>
          </a:xfrm>
          <a:prstGeom prst="leftBrace">
            <a:avLst>
              <a:gd name="adj1" fmla="val 8335"/>
              <a:gd name="adj2" fmla="val 50000"/>
            </a:avLst>
          </a:prstGeom>
          <a:solidFill>
            <a:schemeClr val="accent1"/>
          </a:solidFill>
          <a:ln w="2857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>
              <a:buFont typeface="Arial" panose="020B0604020202020204" pitchFamily="34" charset="0"/>
              <a:buNone/>
            </a:pPr>
            <a:endParaRPr lang="zh-CN" altLang="en-US" dirty="0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25" name="AutoShape 2"/>
          <p:cNvSpPr txBox="1">
            <a:spLocks noRot="1" noChangeArrowheads="1"/>
          </p:cNvSpPr>
          <p:nvPr/>
        </p:nvSpPr>
        <p:spPr>
          <a:xfrm>
            <a:off x="5435600" y="3429000"/>
            <a:ext cx="1728788" cy="568325"/>
          </a:xfrm>
          <a:prstGeom prst="roundRect">
            <a:avLst>
              <a:gd name="adj" fmla="val 16667"/>
            </a:avLst>
          </a:prstGeom>
        </p:spPr>
        <p:txBody>
          <a:bodyPr/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b="1" kern="1200" cap="none" spc="0" normalizeH="0" baseline="0" noProof="0" dirty="0">
                <a:solidFill>
                  <a:srgbClr val="0000CC"/>
                </a:solidFill>
                <a:latin typeface="华文中宋" pitchFamily="2" charset="-122"/>
                <a:ea typeface="华文中宋" pitchFamily="2" charset="-122"/>
                <a:cs typeface="+mj-cs"/>
              </a:rPr>
              <a:t>革命</a:t>
            </a:r>
            <a:endParaRPr kumimoji="0" lang="zh-CN" b="1" kern="1200" cap="none" spc="0" normalizeH="0" baseline="0" noProof="0" dirty="0">
              <a:solidFill>
                <a:srgbClr val="0000CC"/>
              </a:solidFill>
              <a:latin typeface="华文中宋" pitchFamily="2" charset="-122"/>
              <a:ea typeface="华文中宋" pitchFamily="2" charset="-122"/>
              <a:cs typeface="+mj-cs"/>
            </a:endParaRPr>
          </a:p>
        </p:txBody>
      </p:sp>
      <p:sp>
        <p:nvSpPr>
          <p:cNvPr id="26" name="AutoShape 2"/>
          <p:cNvSpPr txBox="1">
            <a:spLocks noRot="1" noChangeArrowheads="1"/>
          </p:cNvSpPr>
          <p:nvPr/>
        </p:nvSpPr>
        <p:spPr>
          <a:xfrm>
            <a:off x="5435600" y="3789363"/>
            <a:ext cx="2160588" cy="566738"/>
          </a:xfrm>
          <a:prstGeom prst="roundRect">
            <a:avLst>
              <a:gd name="adj" fmla="val 16667"/>
            </a:avLst>
          </a:prstGeom>
        </p:spPr>
        <p:txBody>
          <a:bodyPr/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b="1" kern="1200" cap="none" spc="0" normalizeH="0" baseline="0" noProof="0" dirty="0">
                <a:solidFill>
                  <a:srgbClr val="0000CC"/>
                </a:solidFill>
                <a:latin typeface="华文中宋" pitchFamily="2" charset="-122"/>
                <a:ea typeface="华文中宋" pitchFamily="2" charset="-122"/>
                <a:cs typeface="+mj-cs"/>
              </a:rPr>
              <a:t>改革</a:t>
            </a:r>
            <a:endParaRPr kumimoji="0" lang="zh-CN" b="1" kern="1200" cap="none" spc="0" normalizeH="0" baseline="0" noProof="0" dirty="0">
              <a:solidFill>
                <a:srgbClr val="0000CC"/>
              </a:solidFill>
              <a:latin typeface="华文中宋" pitchFamily="2" charset="-122"/>
              <a:ea typeface="华文中宋" pitchFamily="2" charset="-122"/>
              <a:cs typeface="+mj-cs"/>
            </a:endParaRPr>
          </a:p>
        </p:txBody>
      </p:sp>
      <p:sp>
        <p:nvSpPr>
          <p:cNvPr id="27" name="AutoShape 2"/>
          <p:cNvSpPr txBox="1">
            <a:spLocks noRot="1" noChangeArrowheads="1"/>
          </p:cNvSpPr>
          <p:nvPr/>
        </p:nvSpPr>
        <p:spPr>
          <a:xfrm>
            <a:off x="611188" y="4076700"/>
            <a:ext cx="3263900" cy="495300"/>
          </a:xfrm>
          <a:prstGeom prst="roundRect">
            <a:avLst>
              <a:gd name="adj" fmla="val 16667"/>
            </a:avLst>
          </a:prstGeom>
        </p:spPr>
        <p:txBody>
          <a:bodyPr/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altLang="zh-CN" sz="2800" b="1" kern="1200" cap="none" spc="0" normalizeH="0" baseline="0" noProof="0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3.</a:t>
            </a:r>
            <a:r>
              <a:rPr kumimoji="0" lang="zh-CN" altLang="en-US" sz="2800" b="1" kern="1200" cap="none" spc="0" normalizeH="0" baseline="0" noProof="0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例子</a:t>
            </a:r>
            <a:r>
              <a:rPr kumimoji="0" lang="zh-CN" sz="2800" b="1" kern="1200" cap="none" spc="0" normalizeH="0" baseline="0" noProof="0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rPr>
              <a:t>：</a:t>
            </a:r>
            <a:endParaRPr kumimoji="0" lang="zh-CN" sz="2800" b="1" kern="1200" cap="none" spc="0" normalizeH="0" baseline="0" noProof="0" dirty="0">
              <a:solidFill>
                <a:srgbClr val="0000CC"/>
              </a:solidFill>
              <a:latin typeface="黑体" panose="02010609060101010101" pitchFamily="49" charset="-122"/>
              <a:ea typeface="黑体" panose="02010609060101010101" pitchFamily="49" charset="-122"/>
              <a:cs typeface="+mj-cs"/>
            </a:endParaRPr>
          </a:p>
        </p:txBody>
      </p:sp>
      <p:sp>
        <p:nvSpPr>
          <p:cNvPr id="28" name="右大括号 27"/>
          <p:cNvSpPr/>
          <p:nvPr/>
        </p:nvSpPr>
        <p:spPr>
          <a:xfrm>
            <a:off x="5940425" y="4724400"/>
            <a:ext cx="215900" cy="720725"/>
          </a:xfrm>
          <a:prstGeom prst="rightBrace">
            <a:avLst>
              <a:gd name="adj1" fmla="val 8361"/>
              <a:gd name="adj2" fmla="val 50000"/>
            </a:avLst>
          </a:prstGeom>
          <a:solidFill>
            <a:schemeClr val="accent1"/>
          </a:solidFill>
          <a:ln w="2857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>
              <a:buFont typeface="Arial" panose="020B0604020202020204" pitchFamily="34" charset="0"/>
              <a:buNone/>
            </a:pPr>
            <a:endParaRPr lang="zh-CN" altLang="en-US" sz="2000" dirty="0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29" name="AutoShape 2"/>
          <p:cNvSpPr txBox="1">
            <a:spLocks noRot="1" noChangeArrowheads="1"/>
          </p:cNvSpPr>
          <p:nvPr/>
        </p:nvSpPr>
        <p:spPr>
          <a:xfrm>
            <a:off x="6156325" y="4581525"/>
            <a:ext cx="2303463" cy="1008063"/>
          </a:xfrm>
          <a:prstGeom prst="roundRect">
            <a:avLst>
              <a:gd name="adj" fmla="val 16667"/>
            </a:avLst>
          </a:prstGeom>
        </p:spPr>
        <p:txBody>
          <a:bodyPr/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b="1" kern="1200" cap="none" spc="0" normalizeH="0" baseline="0" noProof="0" dirty="0">
                <a:solidFill>
                  <a:srgbClr val="0000CC"/>
                </a:solidFill>
                <a:latin typeface="华文中宋" pitchFamily="2" charset="-122"/>
                <a:ea typeface="华文中宋" pitchFamily="2" charset="-122"/>
                <a:cs typeface="+mj-cs"/>
              </a:rPr>
              <a:t>资本主义制度初步确立</a:t>
            </a:r>
            <a:endParaRPr kumimoji="0" lang="zh-CN" b="1" kern="1200" cap="none" spc="0" normalizeH="0" baseline="0" noProof="0" dirty="0">
              <a:solidFill>
                <a:srgbClr val="0000CC"/>
              </a:solidFill>
              <a:latin typeface="华文中宋" pitchFamily="2" charset="-122"/>
              <a:ea typeface="华文中宋" pitchFamily="2" charset="-122"/>
              <a:cs typeface="+mj-cs"/>
            </a:endParaRPr>
          </a:p>
        </p:txBody>
      </p:sp>
      <p:sp>
        <p:nvSpPr>
          <p:cNvPr id="30" name="AutoShape 2"/>
          <p:cNvSpPr txBox="1">
            <a:spLocks noRot="1" noChangeArrowheads="1"/>
          </p:cNvSpPr>
          <p:nvPr/>
        </p:nvSpPr>
        <p:spPr>
          <a:xfrm>
            <a:off x="5724525" y="5876925"/>
            <a:ext cx="3095625" cy="981075"/>
          </a:xfrm>
          <a:prstGeom prst="roundRect">
            <a:avLst>
              <a:gd name="adj" fmla="val 16667"/>
            </a:avLst>
          </a:prstGeom>
        </p:spPr>
        <p:txBody>
          <a:bodyPr/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b="1" kern="1200" cap="none" spc="0" normalizeH="0" baseline="0" noProof="0" dirty="0">
                <a:solidFill>
                  <a:srgbClr val="0000CC"/>
                </a:solidFill>
                <a:latin typeface="华文中宋" pitchFamily="2" charset="-122"/>
                <a:ea typeface="华文中宋" pitchFamily="2" charset="-122"/>
                <a:cs typeface="+mj-cs"/>
              </a:rPr>
              <a:t>资本主义制度扩展，资产阶级统治加强</a:t>
            </a:r>
            <a:endParaRPr kumimoji="0" lang="zh-CN" b="1" kern="1200" cap="none" spc="0" normalizeH="0" baseline="0" noProof="0" dirty="0">
              <a:solidFill>
                <a:srgbClr val="0000CC"/>
              </a:solidFill>
              <a:latin typeface="华文中宋" pitchFamily="2" charset="-122"/>
              <a:ea typeface="华文中宋" pitchFamily="2" charset="-122"/>
              <a:cs typeface="+mj-cs"/>
            </a:endParaRPr>
          </a:p>
        </p:txBody>
      </p:sp>
      <p:sp>
        <p:nvSpPr>
          <p:cNvPr id="31" name="右大括号 30"/>
          <p:cNvSpPr/>
          <p:nvPr/>
        </p:nvSpPr>
        <p:spPr>
          <a:xfrm>
            <a:off x="5435600" y="5949950"/>
            <a:ext cx="215900" cy="647700"/>
          </a:xfrm>
          <a:prstGeom prst="rightBrace">
            <a:avLst>
              <a:gd name="adj1" fmla="val 8333"/>
              <a:gd name="adj2" fmla="val 50000"/>
            </a:avLst>
          </a:prstGeom>
          <a:solidFill>
            <a:schemeClr val="accent1"/>
          </a:solidFill>
          <a:ln w="2857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>
              <a:buFont typeface="Arial" panose="020B0604020202020204" pitchFamily="34" charset="0"/>
              <a:buNone/>
            </a:pPr>
            <a:endParaRPr lang="zh-CN" altLang="en-US" sz="2000" dirty="0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29719" name="矩形 31"/>
          <p:cNvSpPr/>
          <p:nvPr/>
        </p:nvSpPr>
        <p:spPr>
          <a:xfrm>
            <a:off x="130175" y="333375"/>
            <a:ext cx="554038" cy="1438275"/>
          </a:xfrm>
          <a:prstGeom prst="rect">
            <a:avLst/>
          </a:prstGeom>
          <a:solidFill>
            <a:srgbClr val="FFFFCC"/>
          </a:solidFill>
          <a:ln w="9525">
            <a:noFill/>
          </a:ln>
        </p:spPr>
        <p:txBody>
          <a:bodyPr vert="eaVert">
            <a:spAutoFit/>
          </a:bodyPr>
          <a:p>
            <a:pPr algn="ctr"/>
            <a:r>
              <a:rPr lang="zh-CN" altLang="en-US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归纳总结</a:t>
            </a:r>
            <a:endParaRPr lang="zh-CN" altLang="en-US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364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364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charRg st="13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364">
                                            <p:txEl>
                                              <p:charRg st="13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364">
                                            <p:txEl>
                                              <p:charRg st="13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charRg st="24" end="4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5364">
                                            <p:txEl>
                                              <p:charRg st="24" end="4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5364">
                                            <p:txEl>
                                              <p:charRg st="24" end="4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charRg st="41" end="5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5364">
                                            <p:txEl>
                                              <p:charRg st="41" end="5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5364">
                                            <p:txEl>
                                              <p:charRg st="41" end="5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charRg st="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500"/>
                                        <p:tgtEl>
                                          <p:spTgt spid="21">
                                            <p:txEl>
                                              <p:charRg st="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charRg st="20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6" dur="500"/>
                                        <p:tgtEl>
                                          <p:spTgt spid="21">
                                            <p:txEl>
                                              <p:charRg st="20" end="4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charRg st="40" end="5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500"/>
                                        <p:tgtEl>
                                          <p:spTgt spid="21">
                                            <p:txEl>
                                              <p:charRg st="40" end="5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charRg st="58" end="7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500"/>
                                        <p:tgtEl>
                                          <p:spTgt spid="21">
                                            <p:txEl>
                                              <p:charRg st="58" end="7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charRg st="73" end="9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1" dur="500"/>
                                        <p:tgtEl>
                                          <p:spTgt spid="21">
                                            <p:txEl>
                                              <p:charRg st="73" end="9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charRg st="94" end="1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500"/>
                                        <p:tgtEl>
                                          <p:spTgt spid="21">
                                            <p:txEl>
                                              <p:charRg st="94" end="1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charRg st="112" end="1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500"/>
                                        <p:tgtEl>
                                          <p:spTgt spid="21">
                                            <p:txEl>
                                              <p:charRg st="112" end="12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charRg st="128" end="14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6" dur="500"/>
                                        <p:tgtEl>
                                          <p:spTgt spid="21">
                                            <p:txEl>
                                              <p:charRg st="128" end="14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 build="p"/>
      <p:bldP spid="15365" grpId="0"/>
      <p:bldP spid="15367" grpId="0"/>
      <p:bldP spid="15368" grpId="0"/>
      <p:bldP spid="15370" grpId="0"/>
      <p:bldP spid="11" grpId="0" animBg="1"/>
      <p:bldP spid="23" grpId="0"/>
      <p:bldP spid="24" grpId="0" animBg="1"/>
      <p:bldP spid="25" grpId="0"/>
      <p:bldP spid="26" grpId="0"/>
      <p:bldP spid="27" grpId="0"/>
      <p:bldP spid="28" grpId="0" animBg="1"/>
      <p:bldP spid="29" grpId="0"/>
      <p:bldP spid="30" grpId="0"/>
      <p:bldP spid="3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1986" name="Rectangle 2"/>
          <p:cNvSpPr/>
          <p:nvPr/>
        </p:nvSpPr>
        <p:spPr>
          <a:xfrm>
            <a:off x="395288" y="692150"/>
            <a:ext cx="8424862" cy="9540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zh-CN" altLang="zh-CN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世纪中后期，世界历史的潮流是发展资本主义，日本、中国都发生了要求改变社会制度的改革。（</a:t>
            </a:r>
            <a:r>
              <a:rPr lang="en-US" altLang="zh-CN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P16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endParaRPr lang="zh-CN" altLang="en-US" sz="28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30723" name="Picture 3" descr="book1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812088" y="260350"/>
            <a:ext cx="792162" cy="5254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988" name="Rectangle 4"/>
          <p:cNvSpPr/>
          <p:nvPr/>
        </p:nvSpPr>
        <p:spPr>
          <a:xfrm>
            <a:off x="179388" y="1557338"/>
            <a:ext cx="8964612" cy="4975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zh-CN" altLang="zh-CN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）日本、中国要求改变社会制度的改革分别是什么？</a:t>
            </a:r>
            <a:endParaRPr lang="zh-CN" altLang="en-US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  <a:buNone/>
            </a:pPr>
            <a:endParaRPr lang="en-US" altLang="zh-CN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zh-CN" altLang="zh-CN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）两国改革的背景有何相似之处？</a:t>
            </a:r>
            <a:endParaRPr lang="en-US" altLang="zh-CN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zh-CN" altLang="zh-CN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）改革的结果有何不同？对本国的历史发展分别产生了什么不同的影响？</a:t>
            </a:r>
            <a:endParaRPr lang="en-US" altLang="zh-CN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  <a:buNone/>
            </a:pPr>
            <a:endParaRPr lang="en-US" altLang="zh-CN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  <a:buNone/>
            </a:pPr>
            <a:endParaRPr lang="en-US" altLang="zh-CN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  <a:buNone/>
            </a:pPr>
            <a:endParaRPr lang="en-US" altLang="zh-CN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  <a:buNone/>
            </a:pPr>
            <a:endParaRPr lang="en-US" altLang="zh-CN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）中国应该学习到的经验？</a:t>
            </a:r>
            <a:endParaRPr lang="en-US" altLang="zh-CN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 pitchFamily="34" charset="0"/>
              <a:buNone/>
            </a:pPr>
            <a:endParaRPr lang="zh-CN" altLang="zh-CN" sz="28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1989" name="AutoShape 5"/>
          <p:cNvSpPr/>
          <p:nvPr/>
        </p:nvSpPr>
        <p:spPr>
          <a:xfrm>
            <a:off x="971550" y="1916113"/>
            <a:ext cx="7631113" cy="863600"/>
          </a:xfrm>
          <a:prstGeom prst="wedgeRoundRectCallout">
            <a:avLst>
              <a:gd name="adj1" fmla="val -8241"/>
              <a:gd name="adj2" fmla="val -92954"/>
              <a:gd name="adj3" fmla="val 16667"/>
            </a:avLst>
          </a:prstGeom>
          <a:noFill/>
          <a:ln w="9525">
            <a:noFill/>
          </a:ln>
        </p:spPr>
        <p:txBody>
          <a:bodyPr/>
          <a:p>
            <a:pPr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日本明治维新，中国戊戌变法。</a:t>
            </a:r>
            <a:endParaRPr lang="zh-CN" altLang="en-US" sz="2800" b="1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41990" name="AutoShape 6"/>
          <p:cNvSpPr/>
          <p:nvPr/>
        </p:nvSpPr>
        <p:spPr>
          <a:xfrm>
            <a:off x="6084888" y="2420938"/>
            <a:ext cx="2771775" cy="792162"/>
          </a:xfrm>
          <a:prstGeom prst="wedgeRoundRectCallout">
            <a:avLst>
              <a:gd name="adj1" fmla="val 21069"/>
              <a:gd name="adj2" fmla="val 103481"/>
              <a:gd name="adj3" fmla="val 16667"/>
            </a:avLst>
          </a:prstGeom>
          <a:noFill/>
          <a:ln w="9525">
            <a:noFill/>
          </a:ln>
        </p:spPr>
        <p:txBody>
          <a:bodyPr/>
          <a:p>
            <a:pPr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都面临民族危机</a:t>
            </a:r>
            <a:endParaRPr lang="zh-CN" altLang="en-US" sz="2800" b="1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41991" name="AutoShape 7"/>
          <p:cNvSpPr/>
          <p:nvPr/>
        </p:nvSpPr>
        <p:spPr>
          <a:xfrm>
            <a:off x="179388" y="3573463"/>
            <a:ext cx="8964612" cy="2016125"/>
          </a:xfrm>
          <a:prstGeom prst="wedgeRoundRectCallout">
            <a:avLst>
              <a:gd name="adj1" fmla="val -10903"/>
              <a:gd name="adj2" fmla="val 55231"/>
              <a:gd name="adj3" fmla="val 16667"/>
            </a:avLst>
          </a:prstGeom>
          <a:noFill/>
          <a:ln w="9525">
            <a:noFill/>
          </a:ln>
        </p:spPr>
        <p:txBody>
          <a:bodyPr/>
          <a:p>
            <a:pPr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CC0000"/>
                </a:solidFill>
                <a:latin typeface="华文中宋" pitchFamily="2" charset="-122"/>
                <a:ea typeface="华文中宋" pitchFamily="2" charset="-122"/>
              </a:rPr>
              <a:t>结果的不同</a:t>
            </a:r>
            <a:r>
              <a:rPr lang="zh-CN" altLang="en-US" sz="2800" b="1" dirty="0">
                <a:latin typeface="华文中宋" pitchFamily="2" charset="-122"/>
                <a:ea typeface="华文中宋" pitchFamily="2" charset="-122"/>
              </a:rPr>
              <a:t>：</a:t>
            </a:r>
            <a:r>
              <a:rPr lang="zh-CN" altLang="en-US" sz="2800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日本明治维新成功，中国戊戌变法失败。</a:t>
            </a:r>
            <a:endParaRPr lang="zh-CN" altLang="en-US" sz="2800" b="1" dirty="0">
              <a:solidFill>
                <a:srgbClr val="000000"/>
              </a:solidFill>
              <a:latin typeface="华文中宋" pitchFamily="2" charset="-122"/>
              <a:ea typeface="华文中宋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CC0000"/>
                </a:solidFill>
                <a:latin typeface="华文中宋" pitchFamily="2" charset="-122"/>
                <a:ea typeface="华文中宋" pitchFamily="2" charset="-122"/>
              </a:rPr>
              <a:t>影响的不同</a:t>
            </a:r>
            <a:r>
              <a:rPr lang="zh-CN" altLang="en-US" sz="2800" b="1" dirty="0">
                <a:latin typeface="华文中宋" pitchFamily="2" charset="-122"/>
                <a:ea typeface="华文中宋" pitchFamily="2" charset="-122"/>
              </a:rPr>
              <a:t>：</a:t>
            </a:r>
            <a:r>
              <a:rPr lang="zh-CN" altLang="en-US" sz="2800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明治维新使</a:t>
            </a:r>
            <a:r>
              <a:rPr lang="zh-CN" altLang="en-US" sz="28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日本</a:t>
            </a:r>
            <a:r>
              <a:rPr lang="zh-CN" altLang="en-US" sz="2800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走上了发展资本主义的道路；摆脱了民族危机，成为近代亚洲唯一的强国；</a:t>
            </a:r>
            <a:endParaRPr lang="en-US" altLang="zh-CN" sz="2800" b="1" dirty="0">
              <a:solidFill>
                <a:srgbClr val="000000"/>
              </a:solidFill>
              <a:latin typeface="华文中宋" pitchFamily="2" charset="-122"/>
              <a:ea typeface="华文中宋" pitchFamily="2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中国</a:t>
            </a:r>
            <a:r>
              <a:rPr lang="zh-CN" altLang="en-US" sz="2800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戊戌变法起到思想启蒙的作用。</a:t>
            </a:r>
            <a:endParaRPr lang="zh-CN" altLang="en-US" sz="2800" b="1" dirty="0">
              <a:solidFill>
                <a:srgbClr val="00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41992" name="WordArt 8"/>
          <p:cNvSpPr>
            <a:spLocks noChangeArrowheads="1" noChangeShapeType="1"/>
          </p:cNvSpPr>
          <p:nvPr/>
        </p:nvSpPr>
        <p:spPr bwMode="auto">
          <a:xfrm>
            <a:off x="2195736" y="332656"/>
            <a:ext cx="5040560" cy="360040"/>
          </a:xfrm>
          <a:prstGeom prst="rect">
            <a:avLst/>
          </a:prstGeom>
        </p:spPr>
        <p:txBody>
          <a:bodyPr wrap="none" numCol="1" fromWordArt="1">
            <a:prstTxWarp prst="textDeflate">
              <a:avLst>
                <a:gd name="adj" fmla="val 0"/>
              </a:avLst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 w="9525" cmpd="sng">
                  <a:solidFill>
                    <a:srgbClr val="000000"/>
                  </a:solidFill>
                  <a:round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19</a:t>
            </a:r>
            <a:r>
              <a:rPr kumimoji="0" lang="zh-CN" altLang="en-US" sz="2800" b="1" i="0" u="none" strike="noStrike" kern="1200" cap="none" spc="0" normalizeH="0" baseline="0" noProof="0" dirty="0">
                <a:ln w="9525" cmpd="sng">
                  <a:solidFill>
                    <a:srgbClr val="000000"/>
                  </a:solidFill>
                  <a:round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世纪中后期改革的比较</a:t>
            </a:r>
            <a:endParaRPr kumimoji="0" lang="zh-CN" altLang="en-US" sz="2800" b="1" i="0" u="none" strike="noStrike" kern="1200" cap="none" spc="0" normalizeH="0" baseline="0" noProof="0" dirty="0">
              <a:ln w="9525" cmpd="sng">
                <a:solidFill>
                  <a:srgbClr val="000000"/>
                </a:solidFill>
                <a:round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0" name="AutoShape 7"/>
          <p:cNvSpPr>
            <a:spLocks noChangeArrowheads="1"/>
          </p:cNvSpPr>
          <p:nvPr/>
        </p:nvSpPr>
        <p:spPr bwMode="auto">
          <a:xfrm>
            <a:off x="323850" y="5734050"/>
            <a:ext cx="8820150" cy="1123950"/>
          </a:xfrm>
          <a:prstGeom prst="wedgeRoundRectCallout">
            <a:avLst>
              <a:gd name="adj1" fmla="val 9359"/>
              <a:gd name="adj2" fmla="val 59730"/>
              <a:gd name="adj3" fmla="val 16667"/>
            </a:avLst>
          </a:prstGeom>
          <a:noFill/>
          <a:ln w="9525" cmpd="sng">
            <a:noFill/>
            <a:miter lim="800000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华文中宋" pitchFamily="2" charset="-122"/>
                <a:ea typeface="华文中宋" pitchFamily="2" charset="-122"/>
                <a:cs typeface="+mn-cs"/>
              </a:rPr>
              <a:t>①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华文中宋" pitchFamily="2" charset="-122"/>
                <a:ea typeface="华文中宋" pitchFamily="2" charset="-122"/>
                <a:cs typeface="+mn-cs"/>
              </a:rPr>
              <a:t>要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华文中宋" pitchFamily="2" charset="-122"/>
                <a:ea typeface="华文中宋" pitchFamily="2" charset="-122"/>
                <a:cs typeface="+mn-cs"/>
              </a:rPr>
              <a:t>改革开放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华文中宋" pitchFamily="2" charset="-122"/>
                <a:ea typeface="华文中宋" pitchFamily="2" charset="-122"/>
                <a:cs typeface="+mn-cs"/>
              </a:rPr>
              <a:t>；②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华文中宋" pitchFamily="2" charset="-122"/>
                <a:ea typeface="华文中宋" pitchFamily="2" charset="-122"/>
                <a:cs typeface="+mn-cs"/>
              </a:rPr>
              <a:t>要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华文中宋" pitchFamily="2" charset="-122"/>
                <a:ea typeface="华文中宋" pitchFamily="2" charset="-122"/>
                <a:cs typeface="+mn-cs"/>
              </a:rPr>
              <a:t>重视教育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华文中宋" pitchFamily="2" charset="-122"/>
                <a:ea typeface="华文中宋" pitchFamily="2" charset="-122"/>
                <a:cs typeface="+mn-cs"/>
              </a:rPr>
              <a:t>、培养人才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华文中宋" pitchFamily="2" charset="-122"/>
                <a:ea typeface="华文中宋" pitchFamily="2" charset="-122"/>
                <a:cs typeface="+mn-cs"/>
              </a:rPr>
              <a:t>；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华文中宋" pitchFamily="2" charset="-122"/>
              <a:ea typeface="华文中宋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华文中宋" pitchFamily="2" charset="-122"/>
                <a:ea typeface="华文中宋" pitchFamily="2" charset="-122"/>
                <a:cs typeface="+mn-cs"/>
              </a:rPr>
              <a:t>③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华文中宋" pitchFamily="2" charset="-122"/>
                <a:ea typeface="华文中宋" pitchFamily="2" charset="-122"/>
                <a:cs typeface="+mn-cs"/>
              </a:rPr>
              <a:t>要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华文中宋" pitchFamily="2" charset="-122"/>
                <a:ea typeface="华文中宋" pitchFamily="2" charset="-122"/>
                <a:cs typeface="+mn-cs"/>
              </a:rPr>
              <a:t>向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华文中宋" pitchFamily="2" charset="-122"/>
                <a:ea typeface="华文中宋" pitchFamily="2" charset="-122"/>
                <a:cs typeface="+mn-cs"/>
              </a:rPr>
              <a:t>其他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华文中宋" pitchFamily="2" charset="-122"/>
                <a:ea typeface="华文中宋" pitchFamily="2" charset="-122"/>
                <a:cs typeface="+mn-cs"/>
              </a:rPr>
              <a:t>先进的国家学习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华文中宋" pitchFamily="2" charset="-122"/>
                <a:ea typeface="华文中宋" pitchFamily="2" charset="-122"/>
                <a:cs typeface="+mn-cs"/>
              </a:rPr>
              <a:t>，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华文中宋" pitchFamily="2" charset="-122"/>
                <a:ea typeface="华文中宋" pitchFamily="2" charset="-122"/>
                <a:cs typeface="+mn-cs"/>
              </a:rPr>
              <a:t>引进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华文中宋" pitchFamily="2" charset="-122"/>
                <a:ea typeface="华文中宋" pitchFamily="2" charset="-122"/>
                <a:cs typeface="+mn-cs"/>
              </a:rPr>
              <a:t>先进的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华文中宋" pitchFamily="2" charset="-122"/>
                <a:ea typeface="华文中宋" pitchFamily="2" charset="-122"/>
                <a:cs typeface="+mn-cs"/>
              </a:rPr>
              <a:t>科学技术</a:t>
            </a:r>
            <a:r>
              <a:rPr kumimoji="0" lang="zh-CN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华文中宋" pitchFamily="2" charset="-122"/>
                <a:ea typeface="华文中宋" pitchFamily="2" charset="-122"/>
                <a:cs typeface="+mn-cs"/>
              </a:rPr>
              <a:t>。</a:t>
            </a:r>
            <a:endParaRPr kumimoji="0" lang="zh-CN" altLang="zh-CN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华文中宋" pitchFamily="2" charset="-122"/>
              <a:ea typeface="华文中宋" pitchFamily="2" charset="-122"/>
              <a:cs typeface="+mn-cs"/>
            </a:endParaRPr>
          </a:p>
        </p:txBody>
      </p:sp>
      <p:sp>
        <p:nvSpPr>
          <p:cNvPr id="30730" name="矩形 10"/>
          <p:cNvSpPr/>
          <p:nvPr/>
        </p:nvSpPr>
        <p:spPr>
          <a:xfrm>
            <a:off x="395288" y="260350"/>
            <a:ext cx="1547812" cy="461963"/>
          </a:xfrm>
          <a:prstGeom prst="rect">
            <a:avLst/>
          </a:prstGeom>
          <a:solidFill>
            <a:srgbClr val="FFFFCC"/>
          </a:solidFill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归纳总结</a:t>
            </a:r>
            <a:endParaRPr lang="zh-CN" altLang="en-US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>
                                            <p:txEl>
                                              <p:charRg st="0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41991">
                                            <p:txEl>
                                              <p:charRg st="0" end="2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>
                                            <p:txEl>
                                              <p:charRg st="25" end="7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41991">
                                            <p:txEl>
                                              <p:charRg st="25" end="7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>
                                            <p:txEl>
                                              <p:charRg st="72" end="8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41991">
                                            <p:txEl>
                                              <p:charRg st="72" end="8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0">
                                            <p:txEl>
                                              <p:charRg st="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20" end="4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10">
                                            <p:txEl>
                                              <p:charRg st="20" end="4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6" grpId="0"/>
      <p:bldP spid="41988" grpId="0"/>
      <p:bldP spid="41989" grpId="0"/>
      <p:bldP spid="4199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9" name="矩形 3"/>
          <p:cNvSpPr/>
          <p:nvPr/>
        </p:nvSpPr>
        <p:spPr>
          <a:xfrm>
            <a:off x="4208463" y="4795838"/>
            <a:ext cx="2041525" cy="461962"/>
          </a:xfrm>
          <a:prstGeom prst="rect">
            <a:avLst/>
          </a:prstGeom>
          <a:noFill/>
          <a:ln w="31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>
            <a:spAutoFit/>
          </a:bodyPr>
          <a:p>
            <a:r>
              <a:rPr lang="zh-CN" altLang="en-US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文：文明开化</a:t>
            </a:r>
            <a:endParaRPr lang="zh-CN" altLang="en-US" b="1" dirty="0">
              <a:solidFill>
                <a:srgbClr val="00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9460" name="矩形 4"/>
          <p:cNvSpPr/>
          <p:nvPr/>
        </p:nvSpPr>
        <p:spPr>
          <a:xfrm>
            <a:off x="4211638" y="4149725"/>
            <a:ext cx="2041525" cy="461963"/>
          </a:xfrm>
          <a:prstGeom prst="rect">
            <a:avLst/>
          </a:prstGeom>
          <a:noFill/>
          <a:ln w="31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>
            <a:spAutoFit/>
          </a:bodyPr>
          <a:p>
            <a:r>
              <a:rPr lang="zh-CN" altLang="en-US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经：殖产兴业</a:t>
            </a:r>
            <a:endParaRPr lang="zh-CN" altLang="en-US" b="1" dirty="0">
              <a:solidFill>
                <a:srgbClr val="00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9461" name="矩形 5"/>
          <p:cNvSpPr/>
          <p:nvPr/>
        </p:nvSpPr>
        <p:spPr>
          <a:xfrm>
            <a:off x="4211638" y="3500438"/>
            <a:ext cx="2032000" cy="461962"/>
          </a:xfrm>
          <a:prstGeom prst="rect">
            <a:avLst/>
          </a:prstGeom>
          <a:noFill/>
          <a:ln w="31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>
            <a:spAutoFit/>
          </a:bodyPr>
          <a:p>
            <a:r>
              <a:rPr lang="zh-CN" altLang="en-US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军：新式军队</a:t>
            </a:r>
            <a:endParaRPr lang="zh-CN" altLang="en-US" b="1" dirty="0">
              <a:solidFill>
                <a:srgbClr val="00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9462" name="矩形 6"/>
          <p:cNvSpPr/>
          <p:nvPr/>
        </p:nvSpPr>
        <p:spPr>
          <a:xfrm>
            <a:off x="4200525" y="2800350"/>
            <a:ext cx="2041525" cy="461963"/>
          </a:xfrm>
          <a:prstGeom prst="rect">
            <a:avLst/>
          </a:prstGeom>
          <a:noFill/>
          <a:ln w="31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>
            <a:spAutoFit/>
          </a:bodyPr>
          <a:p>
            <a:r>
              <a:rPr lang="zh-CN" altLang="en-US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政：废藩置县</a:t>
            </a:r>
            <a:endParaRPr lang="zh-CN" altLang="en-US" b="1" dirty="0">
              <a:solidFill>
                <a:srgbClr val="00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9463" name="矩形 7"/>
          <p:cNvSpPr/>
          <p:nvPr/>
        </p:nvSpPr>
        <p:spPr>
          <a:xfrm>
            <a:off x="2195513" y="3860800"/>
            <a:ext cx="1422400" cy="461963"/>
          </a:xfrm>
          <a:prstGeom prst="rect">
            <a:avLst/>
          </a:prstGeom>
          <a:noFill/>
          <a:ln w="31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>
            <a:spAutoFit/>
          </a:bodyPr>
          <a:p>
            <a:r>
              <a:rPr lang="zh-CN" altLang="en-US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明治维新</a:t>
            </a:r>
            <a:endParaRPr lang="zh-CN" altLang="en-US" b="1" dirty="0">
              <a:solidFill>
                <a:srgbClr val="00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9464" name="矩形 8"/>
          <p:cNvSpPr/>
          <p:nvPr/>
        </p:nvSpPr>
        <p:spPr>
          <a:xfrm>
            <a:off x="2124075" y="2492375"/>
            <a:ext cx="1422400" cy="461963"/>
          </a:xfrm>
          <a:prstGeom prst="rect">
            <a:avLst/>
          </a:prstGeom>
          <a:noFill/>
          <a:ln w="31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>
            <a:spAutoFit/>
          </a:bodyPr>
          <a:p>
            <a:r>
              <a:rPr lang="zh-CN" altLang="en-US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武装倒幕</a:t>
            </a:r>
            <a:endParaRPr lang="zh-CN" altLang="en-US" b="1" dirty="0">
              <a:solidFill>
                <a:srgbClr val="00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57175" y="2514600"/>
            <a:ext cx="1422400" cy="461963"/>
          </a:xfrm>
          <a:prstGeom prst="rect">
            <a:avLst/>
          </a:prstGeom>
          <a:ln w="31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华文中宋" pitchFamily="2" charset="-122"/>
                <a:ea typeface="华文中宋" pitchFamily="2" charset="-122"/>
                <a:cs typeface="+mn-cs"/>
              </a:rPr>
              <a:t>内忧外患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中宋" pitchFamily="2" charset="-122"/>
              <a:ea typeface="华文中宋" pitchFamily="2" charset="-122"/>
              <a:cs typeface="+mn-cs"/>
            </a:endParaRPr>
          </a:p>
        </p:txBody>
      </p:sp>
      <p:sp>
        <p:nvSpPr>
          <p:cNvPr id="19466" name="矩形 10"/>
          <p:cNvSpPr/>
          <p:nvPr/>
        </p:nvSpPr>
        <p:spPr>
          <a:xfrm>
            <a:off x="6781800" y="3783013"/>
            <a:ext cx="803275" cy="460375"/>
          </a:xfrm>
          <a:prstGeom prst="rect">
            <a:avLst/>
          </a:prstGeom>
          <a:noFill/>
          <a:ln w="31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>
            <a:spAutoFit/>
          </a:bodyPr>
          <a:p>
            <a:r>
              <a:rPr lang="zh-CN" altLang="en-US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影响</a:t>
            </a:r>
            <a:endParaRPr lang="zh-CN" altLang="en-US" b="1" dirty="0">
              <a:solidFill>
                <a:srgbClr val="00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9467" name="矩形 11"/>
          <p:cNvSpPr/>
          <p:nvPr/>
        </p:nvSpPr>
        <p:spPr>
          <a:xfrm>
            <a:off x="7913688" y="4465638"/>
            <a:ext cx="803275" cy="460375"/>
          </a:xfrm>
          <a:prstGeom prst="rect">
            <a:avLst/>
          </a:prstGeom>
          <a:noFill/>
          <a:ln w="31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>
            <a:spAutoFit/>
          </a:bodyPr>
          <a:p>
            <a:r>
              <a:rPr lang="zh-CN" altLang="en-US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消极</a:t>
            </a:r>
            <a:endParaRPr lang="zh-CN" altLang="en-US" b="1" dirty="0">
              <a:solidFill>
                <a:srgbClr val="00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9468" name="矩形 12"/>
          <p:cNvSpPr/>
          <p:nvPr/>
        </p:nvSpPr>
        <p:spPr>
          <a:xfrm>
            <a:off x="7885113" y="3357563"/>
            <a:ext cx="804862" cy="461962"/>
          </a:xfrm>
          <a:prstGeom prst="rect">
            <a:avLst/>
          </a:prstGeom>
          <a:noFill/>
          <a:ln w="31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>
            <a:spAutoFit/>
          </a:bodyPr>
          <a:p>
            <a:r>
              <a:rPr lang="zh-CN" altLang="en-US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积极</a:t>
            </a:r>
            <a:endParaRPr lang="zh-CN" altLang="en-US" b="1" dirty="0">
              <a:solidFill>
                <a:srgbClr val="00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cxnSp>
        <p:nvCxnSpPr>
          <p:cNvPr id="19469" name="直接箭头连接符 14"/>
          <p:cNvCxnSpPr/>
          <p:nvPr/>
        </p:nvCxnSpPr>
        <p:spPr>
          <a:xfrm>
            <a:off x="6443663" y="4005263"/>
            <a:ext cx="338137" cy="7937"/>
          </a:xfrm>
          <a:prstGeom prst="straightConnector1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arrow" w="med" len="med"/>
          </a:ln>
        </p:spPr>
      </p:cxnSp>
      <p:cxnSp>
        <p:nvCxnSpPr>
          <p:cNvPr id="19470" name="直接箭头连接符 15"/>
          <p:cNvCxnSpPr/>
          <p:nvPr/>
        </p:nvCxnSpPr>
        <p:spPr>
          <a:xfrm>
            <a:off x="1763713" y="2781300"/>
            <a:ext cx="304800" cy="0"/>
          </a:xfrm>
          <a:prstGeom prst="straightConnector1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arrow" w="med" len="med"/>
          </a:ln>
        </p:spPr>
      </p:cxnSp>
      <p:cxnSp>
        <p:nvCxnSpPr>
          <p:cNvPr id="19471" name="直接箭头连接符 16"/>
          <p:cNvCxnSpPr/>
          <p:nvPr/>
        </p:nvCxnSpPr>
        <p:spPr>
          <a:xfrm>
            <a:off x="2843213" y="3141663"/>
            <a:ext cx="4762" cy="536575"/>
          </a:xfrm>
          <a:prstGeom prst="straightConnector1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arrow" w="med" len="med"/>
          </a:ln>
        </p:spPr>
      </p:cxnSp>
      <p:sp>
        <p:nvSpPr>
          <p:cNvPr id="18" name="左大括号 17"/>
          <p:cNvSpPr/>
          <p:nvPr/>
        </p:nvSpPr>
        <p:spPr bwMode="auto">
          <a:xfrm>
            <a:off x="3708400" y="2924175"/>
            <a:ext cx="358775" cy="2305050"/>
          </a:xfrm>
          <a:prstGeom prst="leftBrace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中宋" pitchFamily="2" charset="-122"/>
              <a:ea typeface="华文中宋" pitchFamily="2" charset="-122"/>
              <a:cs typeface="+mn-cs"/>
            </a:endParaRPr>
          </a:p>
        </p:txBody>
      </p:sp>
      <p:sp>
        <p:nvSpPr>
          <p:cNvPr id="19" name="左大括号 18"/>
          <p:cNvSpPr/>
          <p:nvPr/>
        </p:nvSpPr>
        <p:spPr bwMode="auto">
          <a:xfrm>
            <a:off x="7656513" y="3506788"/>
            <a:ext cx="228600" cy="1143000"/>
          </a:xfrm>
          <a:prstGeom prst="leftBrace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华文中宋" pitchFamily="2" charset="-122"/>
              <a:ea typeface="华文中宋" pitchFamily="2" charset="-122"/>
              <a:cs typeface="+mn-cs"/>
            </a:endParaRPr>
          </a:p>
        </p:txBody>
      </p:sp>
      <p:sp>
        <p:nvSpPr>
          <p:cNvPr id="20" name="矩形 87053"/>
          <p:cNvSpPr/>
          <p:nvPr/>
        </p:nvSpPr>
        <p:spPr>
          <a:xfrm>
            <a:off x="381000" y="914400"/>
            <a:ext cx="8269288" cy="1447800"/>
          </a:xfrm>
          <a:prstGeom prst="rect">
            <a:avLst/>
          </a:prstGeom>
          <a:noFill/>
          <a:ln w="12700">
            <a:noFill/>
          </a:ln>
        </p:spPr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1">
                <a:ln>
                  <a:noFill/>
                </a:ln>
                <a:solidFill>
                  <a:srgbClr val="16165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华文新魏" pitchFamily="2" charset="-122"/>
                <a:cs typeface="+mn-cs"/>
              </a:rPr>
              <a:t>第</a:t>
            </a:r>
            <a:r>
              <a:rPr kumimoji="0" lang="en-US" altLang="zh-CN" sz="3200" b="1" i="0" u="none" strike="noStrike" kern="1200" cap="none" spc="0" normalizeH="0" baseline="0" noProof="1">
                <a:ln>
                  <a:noFill/>
                </a:ln>
                <a:solidFill>
                  <a:srgbClr val="16165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华文新魏" pitchFamily="2" charset="-122"/>
                <a:cs typeface="+mn-cs"/>
              </a:rPr>
              <a:t>4</a:t>
            </a:r>
            <a:r>
              <a:rPr kumimoji="0" lang="zh-CN" altLang="en-US" sz="3200" b="1" i="0" u="none" strike="noStrike" kern="1200" cap="none" spc="0" normalizeH="0" baseline="0" noProof="1">
                <a:ln>
                  <a:noFill/>
                </a:ln>
                <a:solidFill>
                  <a:srgbClr val="16165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华文新魏" pitchFamily="2" charset="-122"/>
                <a:cs typeface="+mn-cs"/>
              </a:rPr>
              <a:t>课    日本明治维新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16165C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华文新魏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4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4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94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9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94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9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animBg="1"/>
      <p:bldP spid="19460" grpId="0" animBg="1"/>
      <p:bldP spid="19461" grpId="0" animBg="1"/>
      <p:bldP spid="19462" grpId="0" animBg="1"/>
      <p:bldP spid="19463" grpId="0" animBg="1"/>
      <p:bldP spid="19464" grpId="0" animBg="1"/>
      <p:bldP spid="10" grpId="0" animBg="1"/>
      <p:bldP spid="19466" grpId="0" animBg="1"/>
      <p:bldP spid="19467" grpId="0" animBg="1"/>
      <p:bldP spid="19468" grpId="0" animBg="1"/>
      <p:bldP spid="18" grpId="0" animBg="1"/>
      <p:bldP spid="19" grpId="0" animBg="1"/>
    </p:bldLst>
  </p:timing>
</p:sld>
</file>

<file path=ppt/theme/theme1.xml><?xml version="1.0" encoding="utf-8"?>
<a:theme xmlns:a="http://schemas.openxmlformats.org/drawingml/2006/main" name="Nature">
  <a:themeElements>
    <a:clrScheme name="Nature 2">
      <a:dk1>
        <a:srgbClr val="5B5249"/>
      </a:dk1>
      <a:lt1>
        <a:srgbClr val="FFFFFF"/>
      </a:lt1>
      <a:dk2>
        <a:srgbClr val="2A3D7A"/>
      </a:dk2>
      <a:lt2>
        <a:srgbClr val="CEC8BA"/>
      </a:lt2>
      <a:accent1>
        <a:srgbClr val="C9DDF1"/>
      </a:accent1>
      <a:accent2>
        <a:srgbClr val="FAC164"/>
      </a:accent2>
      <a:accent3>
        <a:srgbClr val="FFFFFF"/>
      </a:accent3>
      <a:accent4>
        <a:srgbClr val="4C453D"/>
      </a:accent4>
      <a:accent5>
        <a:srgbClr val="E1EBF7"/>
      </a:accent5>
      <a:accent6>
        <a:srgbClr val="E3AF5A"/>
      </a:accent6>
      <a:hlink>
        <a:srgbClr val="B0AE6A"/>
      </a:hlink>
      <a:folHlink>
        <a:srgbClr val="C3E684"/>
      </a:folHlink>
    </a:clrScheme>
    <a:fontScheme name="Nature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Nature 1">
        <a:dk1>
          <a:srgbClr val="666699"/>
        </a:dk1>
        <a:lt1>
          <a:srgbClr val="FFFFCC"/>
        </a:lt1>
        <a:dk2>
          <a:srgbClr val="687FCA"/>
        </a:dk2>
        <a:lt2>
          <a:srgbClr val="192449"/>
        </a:lt2>
        <a:accent1>
          <a:srgbClr val="C9DDF1"/>
        </a:accent1>
        <a:accent2>
          <a:srgbClr val="FAC164"/>
        </a:accent2>
        <a:accent3>
          <a:srgbClr val="B9C0E1"/>
        </a:accent3>
        <a:accent4>
          <a:srgbClr val="DADAAE"/>
        </a:accent4>
        <a:accent5>
          <a:srgbClr val="E1EBF7"/>
        </a:accent5>
        <a:accent6>
          <a:srgbClr val="E3AF5A"/>
        </a:accent6>
        <a:hlink>
          <a:srgbClr val="B0AE6A"/>
        </a:hlink>
        <a:folHlink>
          <a:srgbClr val="C3E68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ature 2">
        <a:dk1>
          <a:srgbClr val="5B5249"/>
        </a:dk1>
        <a:lt1>
          <a:srgbClr val="FFFFFF"/>
        </a:lt1>
        <a:dk2>
          <a:srgbClr val="2A3D7A"/>
        </a:dk2>
        <a:lt2>
          <a:srgbClr val="CEC8BA"/>
        </a:lt2>
        <a:accent1>
          <a:srgbClr val="C9DDF1"/>
        </a:accent1>
        <a:accent2>
          <a:srgbClr val="FAC164"/>
        </a:accent2>
        <a:accent3>
          <a:srgbClr val="FFFFFF"/>
        </a:accent3>
        <a:accent4>
          <a:srgbClr val="4C453D"/>
        </a:accent4>
        <a:accent5>
          <a:srgbClr val="E1EBF7"/>
        </a:accent5>
        <a:accent6>
          <a:srgbClr val="E3AF5A"/>
        </a:accent6>
        <a:hlink>
          <a:srgbClr val="B0AE6A"/>
        </a:hlink>
        <a:folHlink>
          <a:srgbClr val="C3E68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ature 3">
        <a:dk1>
          <a:srgbClr val="333333"/>
        </a:dk1>
        <a:lt1>
          <a:srgbClr val="FFFFFF"/>
        </a:lt1>
        <a:dk2>
          <a:srgbClr val="000000"/>
        </a:dk2>
        <a:lt2>
          <a:srgbClr val="DDDDDD"/>
        </a:lt2>
        <a:accent1>
          <a:srgbClr val="DDDDDD"/>
        </a:accent1>
        <a:accent2>
          <a:srgbClr val="B2B2B2"/>
        </a:accent2>
        <a:accent3>
          <a:srgbClr val="FFFFFF"/>
        </a:accent3>
        <a:accent4>
          <a:srgbClr val="2A2A2A"/>
        </a:accent4>
        <a:accent5>
          <a:srgbClr val="EBEBEB"/>
        </a:accent5>
        <a:accent6>
          <a:srgbClr val="A1A1A1"/>
        </a:accent6>
        <a:hlink>
          <a:srgbClr val="808080"/>
        </a:hlink>
        <a:folHlink>
          <a:srgbClr val="5F5F5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ature 4">
        <a:dk1>
          <a:srgbClr val="8061A5"/>
        </a:dk1>
        <a:lt1>
          <a:srgbClr val="FFFFCC"/>
        </a:lt1>
        <a:dk2>
          <a:srgbClr val="967DB5"/>
        </a:dk2>
        <a:lt2>
          <a:srgbClr val="192449"/>
        </a:lt2>
        <a:accent1>
          <a:srgbClr val="D6C9F1"/>
        </a:accent1>
        <a:accent2>
          <a:srgbClr val="FAC164"/>
        </a:accent2>
        <a:accent3>
          <a:srgbClr val="C9BFD7"/>
        </a:accent3>
        <a:accent4>
          <a:srgbClr val="DADAAE"/>
        </a:accent4>
        <a:accent5>
          <a:srgbClr val="E8E1F7"/>
        </a:accent5>
        <a:accent6>
          <a:srgbClr val="E3AF5A"/>
        </a:accent6>
        <a:hlink>
          <a:srgbClr val="B0AE6A"/>
        </a:hlink>
        <a:folHlink>
          <a:srgbClr val="C3E68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ature 5">
        <a:dk1>
          <a:srgbClr val="5B5249"/>
        </a:dk1>
        <a:lt1>
          <a:srgbClr val="FFFFFF"/>
        </a:lt1>
        <a:dk2>
          <a:srgbClr val="2A3D7A"/>
        </a:dk2>
        <a:lt2>
          <a:srgbClr val="CEC8BA"/>
        </a:lt2>
        <a:accent1>
          <a:srgbClr val="C9DDF1"/>
        </a:accent1>
        <a:accent2>
          <a:srgbClr val="FAC164"/>
        </a:accent2>
        <a:accent3>
          <a:srgbClr val="FFFFFF"/>
        </a:accent3>
        <a:accent4>
          <a:srgbClr val="4C453D"/>
        </a:accent4>
        <a:accent5>
          <a:srgbClr val="E1EBF7"/>
        </a:accent5>
        <a:accent6>
          <a:srgbClr val="E3AF5A"/>
        </a:accent6>
        <a:hlink>
          <a:srgbClr val="993333"/>
        </a:hlink>
        <a:folHlink>
          <a:srgbClr val="3333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诗情画意">
  <a:themeElements>
    <a:clrScheme name="诗情画意 1">
      <a:dk1>
        <a:srgbClr val="007A77"/>
      </a:dk1>
      <a:lt1>
        <a:srgbClr val="FFFFFF"/>
      </a:lt1>
      <a:dk2>
        <a:srgbClr val="003399"/>
      </a:dk2>
      <a:lt2>
        <a:srgbClr val="C0C0C0"/>
      </a:lt2>
      <a:accent1>
        <a:srgbClr val="EBF7FF"/>
      </a:accent1>
      <a:accent2>
        <a:srgbClr val="3366FF"/>
      </a:accent2>
      <a:accent3>
        <a:srgbClr val="FFFFFF"/>
      </a:accent3>
      <a:accent4>
        <a:srgbClr val="006765"/>
      </a:accent4>
      <a:accent5>
        <a:srgbClr val="F3FAFF"/>
      </a:accent5>
      <a:accent6>
        <a:srgbClr val="2D5CE7"/>
      </a:accent6>
      <a:hlink>
        <a:srgbClr val="DC5900"/>
      </a:hlink>
      <a:folHlink>
        <a:srgbClr val="7979A5"/>
      </a:folHlink>
    </a:clrScheme>
    <a:fontScheme name="诗情画意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诗情画意 1">
        <a:dk1>
          <a:srgbClr val="007A77"/>
        </a:dk1>
        <a:lt1>
          <a:srgbClr val="FFFFFF"/>
        </a:lt1>
        <a:dk2>
          <a:srgbClr val="003399"/>
        </a:dk2>
        <a:lt2>
          <a:srgbClr val="C0C0C0"/>
        </a:lt2>
        <a:accent1>
          <a:srgbClr val="EBF7FF"/>
        </a:accent1>
        <a:accent2>
          <a:srgbClr val="3366FF"/>
        </a:accent2>
        <a:accent3>
          <a:srgbClr val="FFFFFF"/>
        </a:accent3>
        <a:accent4>
          <a:srgbClr val="006765"/>
        </a:accent4>
        <a:accent5>
          <a:srgbClr val="F3FAFF"/>
        </a:accent5>
        <a:accent6>
          <a:srgbClr val="2D5CE7"/>
        </a:accent6>
        <a:hlink>
          <a:srgbClr val="DC5900"/>
        </a:hlink>
        <a:folHlink>
          <a:srgbClr val="7979A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2">
        <a:dk1>
          <a:srgbClr val="005FBE"/>
        </a:dk1>
        <a:lt1>
          <a:srgbClr val="FFFFDD"/>
        </a:lt1>
        <a:dk2>
          <a:srgbClr val="2C5884"/>
        </a:dk2>
        <a:lt2>
          <a:srgbClr val="C0C0C0"/>
        </a:lt2>
        <a:accent1>
          <a:srgbClr val="E9F7FF"/>
        </a:accent1>
        <a:accent2>
          <a:srgbClr val="F89400"/>
        </a:accent2>
        <a:accent3>
          <a:srgbClr val="FFFFEB"/>
        </a:accent3>
        <a:accent4>
          <a:srgbClr val="0050A2"/>
        </a:accent4>
        <a:accent5>
          <a:srgbClr val="F2FAFF"/>
        </a:accent5>
        <a:accent6>
          <a:srgbClr val="E18600"/>
        </a:accent6>
        <a:hlink>
          <a:srgbClr val="B20048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3">
        <a:dk1>
          <a:srgbClr val="5D5D8B"/>
        </a:dk1>
        <a:lt1>
          <a:srgbClr val="DAEADE"/>
        </a:lt1>
        <a:dk2>
          <a:srgbClr val="A25269"/>
        </a:dk2>
        <a:lt2>
          <a:srgbClr val="C0C0C0"/>
        </a:lt2>
        <a:accent1>
          <a:srgbClr val="FFFFDD"/>
        </a:accent1>
        <a:accent2>
          <a:srgbClr val="3399FF"/>
        </a:accent2>
        <a:accent3>
          <a:srgbClr val="EAF3EC"/>
        </a:accent3>
        <a:accent4>
          <a:srgbClr val="4E4E76"/>
        </a:accent4>
        <a:accent5>
          <a:srgbClr val="FFFFEB"/>
        </a:accent5>
        <a:accent6>
          <a:srgbClr val="2D8AE7"/>
        </a:accent6>
        <a:hlink>
          <a:srgbClr val="336699"/>
        </a:hlink>
        <a:folHlink>
          <a:srgbClr val="F08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4">
        <a:dk1>
          <a:srgbClr val="006666"/>
        </a:dk1>
        <a:lt1>
          <a:srgbClr val="CCECFF"/>
        </a:lt1>
        <a:dk2>
          <a:srgbClr val="336699"/>
        </a:dk2>
        <a:lt2>
          <a:srgbClr val="C0C0C0"/>
        </a:lt2>
        <a:accent1>
          <a:srgbClr val="FFFFCC"/>
        </a:accent1>
        <a:accent2>
          <a:srgbClr val="FF6600"/>
        </a:accent2>
        <a:accent3>
          <a:srgbClr val="E2F4FF"/>
        </a:accent3>
        <a:accent4>
          <a:srgbClr val="005656"/>
        </a:accent4>
        <a:accent5>
          <a:srgbClr val="FFFFE2"/>
        </a:accent5>
        <a:accent6>
          <a:srgbClr val="E75C00"/>
        </a:accent6>
        <a:hlink>
          <a:srgbClr val="0066FF"/>
        </a:hlink>
        <a:folHlink>
          <a:srgbClr val="BE547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5">
        <a:dk1>
          <a:srgbClr val="0033CC"/>
        </a:dk1>
        <a:lt1>
          <a:srgbClr val="FFE9E9"/>
        </a:lt1>
        <a:dk2>
          <a:srgbClr val="000000"/>
        </a:dk2>
        <a:lt2>
          <a:srgbClr val="C0C0C0"/>
        </a:lt2>
        <a:accent1>
          <a:srgbClr val="D5E5DB"/>
        </a:accent1>
        <a:accent2>
          <a:srgbClr val="3366FF"/>
        </a:accent2>
        <a:accent3>
          <a:srgbClr val="FFF2F2"/>
        </a:accent3>
        <a:accent4>
          <a:srgbClr val="002AAE"/>
        </a:accent4>
        <a:accent5>
          <a:srgbClr val="E7F0EA"/>
        </a:accent5>
        <a:accent6>
          <a:srgbClr val="2D5CE7"/>
        </a:accent6>
        <a:hlink>
          <a:srgbClr val="FF9900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6">
        <a:dk1>
          <a:srgbClr val="336699"/>
        </a:dk1>
        <a:lt1>
          <a:srgbClr val="F4E9E0"/>
        </a:lt1>
        <a:dk2>
          <a:srgbClr val="DC5900"/>
        </a:dk2>
        <a:lt2>
          <a:srgbClr val="C0C0C0"/>
        </a:lt2>
        <a:accent1>
          <a:srgbClr val="E4E4E4"/>
        </a:accent1>
        <a:accent2>
          <a:srgbClr val="3399FF"/>
        </a:accent2>
        <a:accent3>
          <a:srgbClr val="F8F2ED"/>
        </a:accent3>
        <a:accent4>
          <a:srgbClr val="2A5682"/>
        </a:accent4>
        <a:accent5>
          <a:srgbClr val="EFEFEF"/>
        </a:accent5>
        <a:accent6>
          <a:srgbClr val="2D8AE7"/>
        </a:accent6>
        <a:hlink>
          <a:srgbClr val="CC0066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7">
        <a:dk1>
          <a:srgbClr val="CC3300"/>
        </a:dk1>
        <a:lt1>
          <a:srgbClr val="E5E5FF"/>
        </a:lt1>
        <a:dk2>
          <a:srgbClr val="565680"/>
        </a:dk2>
        <a:lt2>
          <a:srgbClr val="C0C0C0"/>
        </a:lt2>
        <a:accent1>
          <a:srgbClr val="E6E4EC"/>
        </a:accent1>
        <a:accent2>
          <a:srgbClr val="0066CC"/>
        </a:accent2>
        <a:accent3>
          <a:srgbClr val="F0F0FF"/>
        </a:accent3>
        <a:accent4>
          <a:srgbClr val="AE2A00"/>
        </a:accent4>
        <a:accent5>
          <a:srgbClr val="F0EFF4"/>
        </a:accent5>
        <a:accent6>
          <a:srgbClr val="005CB9"/>
        </a:accent6>
        <a:hlink>
          <a:srgbClr val="008080"/>
        </a:hlink>
        <a:folHlink>
          <a:srgbClr val="7B7BA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诗情画意 8">
        <a:dk1>
          <a:srgbClr val="000099"/>
        </a:dk1>
        <a:lt1>
          <a:srgbClr val="FFE2C5"/>
        </a:lt1>
        <a:dk2>
          <a:srgbClr val="007D7A"/>
        </a:dk2>
        <a:lt2>
          <a:srgbClr val="C0C0C0"/>
        </a:lt2>
        <a:accent1>
          <a:srgbClr val="EAEAEA"/>
        </a:accent1>
        <a:accent2>
          <a:srgbClr val="B26EB4"/>
        </a:accent2>
        <a:accent3>
          <a:srgbClr val="FFEEDF"/>
        </a:accent3>
        <a:accent4>
          <a:srgbClr val="000082"/>
        </a:accent4>
        <a:accent5>
          <a:srgbClr val="F3F3F3"/>
        </a:accent5>
        <a:accent6>
          <a:srgbClr val="A163A3"/>
        </a:accent6>
        <a:hlink>
          <a:srgbClr val="CC3300"/>
        </a:hlink>
        <a:folHlink>
          <a:srgbClr val="0088E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2577</Words>
  <PresentationFormat>全屏显示(4:3)</PresentationFormat>
  <Paragraphs>373</Paragraphs>
  <Slides>17</Slides>
  <Notes>4</Notes>
  <HiddenSlides>0</HiddenSlides>
  <MMClips>0</MMClips>
  <ScaleCrop>false</ScaleCrop>
  <HeadingPairs>
    <vt:vector size="8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38" baseType="lpstr">
      <vt:lpstr>Arial</vt:lpstr>
      <vt:lpstr>宋体</vt:lpstr>
      <vt:lpstr>Wingdings</vt:lpstr>
      <vt:lpstr>Times New Roman</vt:lpstr>
      <vt:lpstr>华文中宋</vt:lpstr>
      <vt:lpstr>幼圆</vt:lpstr>
      <vt:lpstr>黑体</vt:lpstr>
      <vt:lpstr>华文新魏</vt:lpstr>
      <vt:lpstr>华文仿宋</vt:lpstr>
      <vt:lpstr>华文琥珀</vt:lpstr>
      <vt:lpstr>华文隶书</vt:lpstr>
      <vt:lpstr>方正姚体</vt:lpstr>
      <vt:lpstr>迷你简太极</vt:lpstr>
      <vt:lpstr>Verdana</vt:lpstr>
      <vt:lpstr>微软雅黑</vt:lpstr>
      <vt:lpstr>Arial Unicode MS</vt:lpstr>
      <vt:lpstr>仿宋</vt:lpstr>
      <vt:lpstr>Segoe Print</vt:lpstr>
      <vt:lpstr>Nature</vt:lpstr>
      <vt:lpstr>诗情画意</vt:lpstr>
      <vt:lpstr>PBrush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1.俄国1861年改革和日本明治维新有哪些相同点？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2018-11-29T01:32:00Z</dcterms:created>
  <dcterms:modified xsi:type="dcterms:W3CDTF">2018-11-29T04:42:04Z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2052-10.1.0.7671</vt:lpwstr>
  </property>
</Properties>
</file>