
<file path=[Content_Types].xml><?xml version="1.0" encoding="utf-8"?>
<Types xmlns="http://schemas.openxmlformats.org/package/2006/content-types">
  <Default Extension="jpeg" ContentType="image/jpeg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7" r:id="rId3"/>
    <p:sldId id="256" r:id="rId4"/>
    <p:sldId id="258" r:id="rId5"/>
    <p:sldId id="259" r:id="rId6"/>
    <p:sldId id="278" r:id="rId7"/>
    <p:sldId id="277" r:id="rId8"/>
    <p:sldId id="276" r:id="rId9"/>
    <p:sldId id="275" r:id="rId10"/>
    <p:sldId id="274" r:id="rId11"/>
    <p:sldId id="273" r:id="rId12"/>
    <p:sldId id="272" r:id="rId13"/>
    <p:sldId id="271" r:id="rId14"/>
    <p:sldId id="279" r:id="rId15"/>
    <p:sldId id="280" r:id="rId16"/>
    <p:sldId id="285" r:id="rId17"/>
    <p:sldId id="284" r:id="rId18"/>
    <p:sldId id="283" r:id="rId19"/>
    <p:sldId id="282" r:id="rId20"/>
    <p:sldId id="281" r:id="rId21"/>
    <p:sldId id="270" r:id="rId22"/>
    <p:sldId id="269" r:id="rId23"/>
    <p:sldId id="268" r:id="rId24"/>
    <p:sldId id="267" r:id="rId25"/>
    <p:sldId id="266" r:id="rId26"/>
    <p:sldId id="265" r:id="rId27"/>
    <p:sldId id="264" r:id="rId28"/>
    <p:sldId id="263" r:id="rId29"/>
    <p:sldId id="262" r:id="rId30"/>
    <p:sldId id="261" r:id="rId31"/>
  </p:sldIdLst>
  <p:sldSz cx="12192000" cy="6858000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4" Type="http://schemas.openxmlformats.org/officeDocument/2006/relationships/tableStyles" Target="tableStyles.xml"/><Relationship Id="rId33" Type="http://schemas.openxmlformats.org/officeDocument/2006/relationships/viewProps" Target="viewProps.xml"/><Relationship Id="rId32" Type="http://schemas.openxmlformats.org/officeDocument/2006/relationships/presProps" Target="presProps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1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4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lin ang="27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jpeg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.xml"/><Relationship Id="rId8" Type="http://schemas.openxmlformats.org/officeDocument/2006/relationships/image" Target="../media/image14.jpeg"/><Relationship Id="rId7" Type="http://schemas.openxmlformats.org/officeDocument/2006/relationships/image" Target="../media/image13.GIF"/><Relationship Id="rId6" Type="http://schemas.openxmlformats.org/officeDocument/2006/relationships/image" Target="../media/image12.png"/><Relationship Id="rId5" Type="http://schemas.openxmlformats.org/officeDocument/2006/relationships/image" Target="../media/image11.jpeg"/><Relationship Id="rId4" Type="http://schemas.openxmlformats.org/officeDocument/2006/relationships/image" Target="../media/image10.jpeg"/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image" Target="../media/image15.jpeg"/></Relationships>
</file>

<file path=ppt/slides/_rels/slide4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16.png"/><Relationship Id="rId3" Type="http://schemas.openxmlformats.org/officeDocument/2006/relationships/image" Target="../media/image20.png"/><Relationship Id="rId2" Type="http://schemas.openxmlformats.org/officeDocument/2006/relationships/image" Target="../media/image15.jpeg"/><Relationship Id="rId1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24.jpeg"/><Relationship Id="rId3" Type="http://schemas.openxmlformats.org/officeDocument/2006/relationships/image" Target="../media/image23.jpeg"/><Relationship Id="rId2" Type="http://schemas.openxmlformats.org/officeDocument/2006/relationships/image" Target="../media/image16.png"/><Relationship Id="rId1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6.png"/><Relationship Id="rId2" Type="http://schemas.openxmlformats.org/officeDocument/2006/relationships/image" Target="../media/image27.jpeg"/><Relationship Id="rId1" Type="http://schemas.openxmlformats.org/officeDocument/2006/relationships/image" Target="../media/image26.jpeg"/></Relationships>
</file>

<file path=ppt/slides/_rels/slide7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31.png"/><Relationship Id="rId4" Type="http://schemas.openxmlformats.org/officeDocument/2006/relationships/image" Target="../media/image16.png"/><Relationship Id="rId3" Type="http://schemas.openxmlformats.org/officeDocument/2006/relationships/image" Target="../media/image30.jpeg"/><Relationship Id="rId2" Type="http://schemas.openxmlformats.org/officeDocument/2006/relationships/image" Target="../media/image29.png"/><Relationship Id="rId1" Type="http://schemas.openxmlformats.org/officeDocument/2006/relationships/image" Target="../media/image28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2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7" Type="http://schemas.openxmlformats.org/officeDocument/2006/relationships/image" Target="../media/image38.jpeg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41.jpeg"/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1.jpeg"/></Relationships>
</file>

<file path=ppt/slides/_rels/slide1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44.jpeg"/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1.jpeg"/></Relationships>
</file>

<file path=ppt/slides/_rels/slide14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47.jpeg"/><Relationship Id="rId4" Type="http://schemas.openxmlformats.org/officeDocument/2006/relationships/image" Target="../media/image16.png"/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8.jpeg"/><Relationship Id="rId1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1.jpeg"/></Relationships>
</file>

<file path=ppt/slides/_rels/slide1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50.jpeg"/><Relationship Id="rId2" Type="http://schemas.openxmlformats.org/officeDocument/2006/relationships/image" Target="../media/image16.png"/><Relationship Id="rId1" Type="http://schemas.openxmlformats.org/officeDocument/2006/relationships/image" Target="../media/image49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7" Type="http://schemas.openxmlformats.org/officeDocument/2006/relationships/image" Target="../media/image54.jpeg"/><Relationship Id="rId6" Type="http://schemas.openxmlformats.org/officeDocument/2006/relationships/image" Target="../media/image53.jpeg"/><Relationship Id="rId5" Type="http://schemas.openxmlformats.org/officeDocument/2006/relationships/hyperlink" Target="http://www.shw365.com/rmht/tsyf/200605/11670.html" TargetMode="External"/><Relationship Id="rId4" Type="http://schemas.openxmlformats.org/officeDocument/2006/relationships/image" Target="../media/image1.png"/><Relationship Id="rId3" Type="http://schemas.openxmlformats.org/officeDocument/2006/relationships/image" Target="../media/image52.png"/><Relationship Id="rId2" Type="http://schemas.openxmlformats.org/officeDocument/2006/relationships/image" Target="../media/image51.jpeg"/><Relationship Id="rId1" Type="http://schemas.openxmlformats.org/officeDocument/2006/relationships/image" Target="../media/image16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7" Type="http://schemas.openxmlformats.org/officeDocument/2006/relationships/image" Target="../media/image59.jpeg"/><Relationship Id="rId6" Type="http://schemas.openxmlformats.org/officeDocument/2006/relationships/image" Target="../media/image58.jpeg"/><Relationship Id="rId5" Type="http://schemas.openxmlformats.org/officeDocument/2006/relationships/image" Target="../media/image57.jpeg"/><Relationship Id="rId4" Type="http://schemas.openxmlformats.org/officeDocument/2006/relationships/image" Target="../media/image56.jpeg"/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image" Target="../media/image55.jpeg"/></Relationships>
</file>

<file path=ppt/slides/_rels/slide2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60.jpeg"/><Relationship Id="rId2" Type="http://schemas.openxmlformats.org/officeDocument/2006/relationships/image" Target="../media/image16.png"/><Relationship Id="rId1" Type="http://schemas.openxmlformats.org/officeDocument/2006/relationships/image" Target="../media/image55.jpeg"/></Relationships>
</file>

<file path=ppt/slides/_rels/slide21.xml.rels><?xml version="1.0" encoding="UTF-8" standalone="yes"?>
<Relationships xmlns="http://schemas.openxmlformats.org/package/2006/relationships"><Relationship Id="rId9" Type="http://schemas.openxmlformats.org/officeDocument/2006/relationships/image" Target="../media/image68.png"/><Relationship Id="rId8" Type="http://schemas.openxmlformats.org/officeDocument/2006/relationships/image" Target="../media/image67.png"/><Relationship Id="rId7" Type="http://schemas.openxmlformats.org/officeDocument/2006/relationships/image" Target="../media/image66.jpeg"/><Relationship Id="rId6" Type="http://schemas.openxmlformats.org/officeDocument/2006/relationships/image" Target="../media/image65.jpeg"/><Relationship Id="rId5" Type="http://schemas.openxmlformats.org/officeDocument/2006/relationships/image" Target="../media/image64.jpeg"/><Relationship Id="rId4" Type="http://schemas.openxmlformats.org/officeDocument/2006/relationships/image" Target="../media/image63.jpeg"/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0" Type="http://schemas.openxmlformats.org/officeDocument/2006/relationships/slideLayout" Target="../slideLayouts/slideLayout2.xml"/><Relationship Id="rId1" Type="http://schemas.openxmlformats.org/officeDocument/2006/relationships/image" Target="../media/image1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6.png"/><Relationship Id="rId1" Type="http://schemas.openxmlformats.org/officeDocument/2006/relationships/image" Target="../media/image55.jpeg"/></Relationships>
</file>

<file path=ppt/slides/_rels/slide2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69.png"/><Relationship Id="rId2" Type="http://schemas.openxmlformats.org/officeDocument/2006/relationships/image" Target="../media/image16.png"/><Relationship Id="rId1" Type="http://schemas.openxmlformats.org/officeDocument/2006/relationships/image" Target="../media/image55.jpeg"/></Relationships>
</file>

<file path=ppt/slides/_rels/slide24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72.jpeg"/><Relationship Id="rId5" Type="http://schemas.openxmlformats.org/officeDocument/2006/relationships/image" Target="../media/image71.jpeg"/><Relationship Id="rId4" Type="http://schemas.openxmlformats.org/officeDocument/2006/relationships/image" Target="../media/image70.jpeg"/><Relationship Id="rId3" Type="http://schemas.openxmlformats.org/officeDocument/2006/relationships/slide" Target="slide26.xml"/><Relationship Id="rId2" Type="http://schemas.openxmlformats.org/officeDocument/2006/relationships/image" Target="../media/image31.png"/><Relationship Id="rId1" Type="http://schemas.openxmlformats.org/officeDocument/2006/relationships/image" Target="../media/image16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7" Type="http://schemas.openxmlformats.org/officeDocument/2006/relationships/image" Target="../media/image74.jpeg"/><Relationship Id="rId6" Type="http://schemas.openxmlformats.org/officeDocument/2006/relationships/image" Target="../media/image73.jpeg"/><Relationship Id="rId5" Type="http://schemas.openxmlformats.org/officeDocument/2006/relationships/image" Target="../media/image1.png"/><Relationship Id="rId4" Type="http://schemas.openxmlformats.org/officeDocument/2006/relationships/slide" Target="slide21.xml"/><Relationship Id="rId3" Type="http://schemas.openxmlformats.org/officeDocument/2006/relationships/slide" Target="slide26.xml"/><Relationship Id="rId2" Type="http://schemas.openxmlformats.org/officeDocument/2006/relationships/image" Target="../media/image31.png"/><Relationship Id="rId1" Type="http://schemas.openxmlformats.org/officeDocument/2006/relationships/image" Target="../media/image1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75.GIF"/><Relationship Id="rId1" Type="http://schemas.openxmlformats.org/officeDocument/2006/relationships/image" Target="../media/image1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6.png"/><Relationship Id="rId1" Type="http://schemas.openxmlformats.org/officeDocument/2006/relationships/image" Target="../media/image76.jpeg"/></Relationships>
</file>

<file path=ppt/slides/_rels/slide28.xml.rels><?xml version="1.0" encoding="UTF-8" standalone="yes"?>
<Relationships xmlns="http://schemas.openxmlformats.org/package/2006/relationships"><Relationship Id="rId9" Type="http://schemas.openxmlformats.org/officeDocument/2006/relationships/slide" Target="slide14.xml"/><Relationship Id="rId8" Type="http://schemas.openxmlformats.org/officeDocument/2006/relationships/slide" Target="slide12.xml"/><Relationship Id="rId7" Type="http://schemas.openxmlformats.org/officeDocument/2006/relationships/slide" Target="slide10.xml"/><Relationship Id="rId6" Type="http://schemas.openxmlformats.org/officeDocument/2006/relationships/slide" Target="slide9.xml"/><Relationship Id="rId5" Type="http://schemas.openxmlformats.org/officeDocument/2006/relationships/slide" Target="slide7.xml"/><Relationship Id="rId4" Type="http://schemas.openxmlformats.org/officeDocument/2006/relationships/slide" Target="slide5.xml"/><Relationship Id="rId3" Type="http://schemas.openxmlformats.org/officeDocument/2006/relationships/slide" Target="slide3.xml"/><Relationship Id="rId2" Type="http://schemas.openxmlformats.org/officeDocument/2006/relationships/image" Target="../media/image77.png"/><Relationship Id="rId15" Type="http://schemas.openxmlformats.org/officeDocument/2006/relationships/slideLayout" Target="../slideLayouts/slideLayout2.xml"/><Relationship Id="rId14" Type="http://schemas.openxmlformats.org/officeDocument/2006/relationships/slide" Target="slide19.xml"/><Relationship Id="rId13" Type="http://schemas.openxmlformats.org/officeDocument/2006/relationships/slide" Target="slide17.xml"/><Relationship Id="rId12" Type="http://schemas.openxmlformats.org/officeDocument/2006/relationships/slide" Target="slide26.xml"/><Relationship Id="rId11" Type="http://schemas.openxmlformats.org/officeDocument/2006/relationships/slide" Target="slide24.xml"/><Relationship Id="rId10" Type="http://schemas.openxmlformats.org/officeDocument/2006/relationships/slide" Target="slide18.xml"/><Relationship Id="rId1" Type="http://schemas.openxmlformats.org/officeDocument/2006/relationships/image" Target="../media/image1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1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/>
          <a:stretch>
            <a:fillRect/>
          </a:stretch>
        </p:blipFill>
        <p:spPr>
          <a:xfrm>
            <a:off x="-43815" y="-59690"/>
            <a:ext cx="12191365" cy="5886450"/>
          </a:xfrm>
          <a:prstGeom prst="rect">
            <a:avLst/>
          </a:prstGeom>
        </p:spPr>
      </p:pic>
      <p:pic>
        <p:nvPicPr>
          <p:cNvPr id="7" name="图片 6" descr="QQ截图20170823094934.png"/>
          <p:cNvPicPr>
            <a:picLocks noChangeAspect="1"/>
          </p:cNvPicPr>
          <p:nvPr/>
        </p:nvPicPr>
        <p:blipFill>
          <a:blip r:embed="rId2"/>
          <a:srcRect t="81262"/>
          <a:stretch>
            <a:fillRect/>
          </a:stretch>
        </p:blipFill>
        <p:spPr>
          <a:xfrm>
            <a:off x="635" y="5566410"/>
            <a:ext cx="12190730" cy="1357630"/>
          </a:xfrm>
          <a:prstGeom prst="rect">
            <a:avLst/>
          </a:prstGeom>
          <a:solidFill>
            <a:schemeClr val="bg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8" name="图片 15" descr="未标题-4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5" y="4109408"/>
            <a:ext cx="2821311" cy="28146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9" descr="1324885269_3"/>
          <p:cNvPicPr>
            <a:picLocks noChangeAspect="1" noChangeArrowheads="1"/>
          </p:cNvPicPr>
          <p:nvPr/>
        </p:nvPicPr>
        <p:blipFill>
          <a:blip r:embed="rId4">
            <a:lum bright="6000"/>
          </a:blip>
          <a:srcRect/>
          <a:stretch>
            <a:fillRect/>
          </a:stretch>
        </p:blipFill>
        <p:spPr bwMode="auto">
          <a:xfrm>
            <a:off x="4106545" y="695325"/>
            <a:ext cx="3166745" cy="27146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图片 3"/>
          <p:cNvPicPr>
            <a:picLocks noChangeAspect="1" noChangeArrowheads="1"/>
          </p:cNvPicPr>
          <p:nvPr/>
        </p:nvPicPr>
        <p:blipFill>
          <a:blip r:embed="rId5">
            <a:lum bright="18000"/>
          </a:blip>
          <a:srcRect/>
          <a:stretch>
            <a:fillRect/>
          </a:stretch>
        </p:blipFill>
        <p:spPr bwMode="auto">
          <a:xfrm>
            <a:off x="331748" y="695037"/>
            <a:ext cx="3500462" cy="27305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图片 10" descr="12136412_2005022814354554076500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47935" y="695310"/>
            <a:ext cx="4215286" cy="27146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云形标注 14"/>
          <p:cNvSpPr/>
          <p:nvPr/>
        </p:nvSpPr>
        <p:spPr>
          <a:xfrm>
            <a:off x="8029590" y="4174814"/>
            <a:ext cx="3360738" cy="1711325"/>
          </a:xfrm>
          <a:prstGeom prst="cloudCallout">
            <a:avLst>
              <a:gd name="adj1" fmla="val -69974"/>
              <a:gd name="adj2" fmla="val -78815"/>
            </a:avLst>
          </a:prstGeom>
          <a:solidFill>
            <a:schemeClr val="accent2">
              <a:lumMod val="50000"/>
            </a:schemeClr>
          </a:solidFill>
          <a:ln>
            <a:solidFill>
              <a:schemeClr val="bg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r>
              <a:rPr lang="en-US" altLang="zh-CN" sz="2000" b="1" noProof="1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endParaRPr lang="zh-CN" altLang="en-US" sz="2000" b="1" noProof="1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6" name="文本框 2"/>
          <p:cNvSpPr txBox="1">
            <a:spLocks noChangeArrowheads="1"/>
          </p:cNvSpPr>
          <p:nvPr/>
        </p:nvSpPr>
        <p:spPr bwMode="auto">
          <a:xfrm>
            <a:off x="8189929" y="4529311"/>
            <a:ext cx="3040063" cy="73866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p>
            <a:r>
              <a:rPr lang="en-US" altLang="zh-CN" b="1" dirty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    </a:t>
            </a:r>
            <a:r>
              <a:rPr lang="zh-CN" altLang="en-US" b="1" dirty="0" smtClean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这组明信片</a:t>
            </a:r>
            <a:r>
              <a:rPr lang="zh-CN" altLang="en-US" b="1" dirty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上反映的什么历史事件</a:t>
            </a:r>
            <a:r>
              <a:rPr lang="zh-CN" altLang="en-US" b="1" dirty="0" smtClean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？</a:t>
            </a:r>
            <a:endParaRPr lang="zh-CN" altLang="en-US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40961" name="Rectangle 1"/>
          <p:cNvSpPr>
            <a:spLocks noChangeArrowheads="1"/>
          </p:cNvSpPr>
          <p:nvPr/>
        </p:nvSpPr>
        <p:spPr bwMode="auto">
          <a:xfrm>
            <a:off x="234316" y="3697928"/>
            <a:ext cx="11261763" cy="83099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p>
            <a:pPr marL="0" marR="0" lvl="0" indent="3048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华文新魏" pitchFamily="2" charset="-122"/>
                <a:ea typeface="华文新魏" pitchFamily="2" charset="-122"/>
                <a:cs typeface="Times New Roman" panose="02020603050405020304" pitchFamily="18" charset="0"/>
              </a:rPr>
              <a:t>    1900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华文新魏" pitchFamily="2" charset="-122"/>
                <a:ea typeface="华文新魏" pitchFamily="2" charset="-122"/>
                <a:cs typeface="Times New Roman" panose="02020603050405020304" pitchFamily="18" charset="0"/>
              </a:rPr>
              <a:t>年，人类用欢呼声拥抱新的世纪之年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华文新魏" pitchFamily="2" charset="-122"/>
                <a:ea typeface="华文新魏" pitchFamily="2" charset="-122"/>
                <a:cs typeface="Times New Roman" panose="02020603050405020304" pitchFamily="18" charset="0"/>
              </a:rPr>
              <a:t>, 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华文新魏" pitchFamily="2" charset="-122"/>
                <a:ea typeface="华文新魏" pitchFamily="2" charset="-122"/>
                <a:cs typeface="Times New Roman" panose="02020603050405020304" pitchFamily="18" charset="0"/>
              </a:rPr>
              <a:t>而我们的国家，我们的民族是满怀着丧权辱国的屈辱与悲愤跨入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华文新魏" pitchFamily="2" charset="-122"/>
                <a:ea typeface="华文新魏" pitchFamily="2" charset="-122"/>
                <a:cs typeface="Times New Roman" panose="02020603050405020304" pitchFamily="18" charset="0"/>
              </a:rPr>
              <a:t>20</a:t>
            </a:r>
            <a:r>
              <a:rPr kumimoji="0" lang="zh-CN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华文新魏" pitchFamily="2" charset="-122"/>
                <a:ea typeface="华文新魏" pitchFamily="2" charset="-122"/>
                <a:cs typeface="Times New Roman" panose="02020603050405020304" pitchFamily="18" charset="0"/>
              </a:rPr>
              <a:t>世纪的。因为这一年，八国联军侵入中国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华文新魏" pitchFamily="2" charset="-122"/>
                <a:ea typeface="华文新魏" pitchFamily="2" charset="-122"/>
                <a:cs typeface="Times New Roman" panose="02020603050405020304" pitchFamily="18" charset="0"/>
              </a:rPr>
              <a:t>——</a:t>
            </a:r>
            <a:endParaRPr kumimoji="0" lang="zh-CN" alt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" presetClass="exit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409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1" bldLvl="0" animBg="1"/>
      <p:bldP spid="15" grpId="2" bldLvl="0" animBg="1"/>
      <p:bldP spid="16" grpId="1"/>
      <p:bldP spid="16" grpId="2"/>
      <p:bldP spid="40961" grpId="0" bldLvl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615440" y="1122363"/>
            <a:ext cx="9144000" cy="2387600"/>
          </a:xfrm>
        </p:spPr>
        <p:txBody>
          <a:bodyPr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615440" y="3602038"/>
            <a:ext cx="9144000" cy="1655762"/>
          </a:xfrm>
        </p:spPr>
        <p:txBody>
          <a:bodyPr/>
          <a:p>
            <a:endParaRPr lang="zh-CN" altLang="en-US"/>
          </a:p>
        </p:txBody>
      </p:sp>
      <p:pic>
        <p:nvPicPr>
          <p:cNvPr id="18" name="Picture 8"/>
          <p:cNvPicPr/>
          <p:nvPr/>
        </p:nvPicPr>
        <p:blipFill>
          <a:blip r:embed="rId1">
            <a:duotone>
              <a:schemeClr val="bg2">
                <a:shade val="45000"/>
                <a:satMod val="135000"/>
              </a:schemeClr>
              <a:prstClr val="white"/>
            </a:duotone>
            <a:lum bright="-30000" contrast="-10000"/>
          </a:blip>
          <a:srcRect t="26622" b="10264"/>
          <a:stretch>
            <a:fillRect/>
          </a:stretch>
        </p:blipFill>
        <p:spPr>
          <a:xfrm>
            <a:off x="-15240" y="1600200"/>
            <a:ext cx="12192000" cy="27720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4" name="TextBox 23"/>
          <p:cNvSpPr txBox="1"/>
          <p:nvPr/>
        </p:nvSpPr>
        <p:spPr>
          <a:xfrm>
            <a:off x="994693" y="1743062"/>
            <a:ext cx="96455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3600" b="1" dirty="0" smtClean="0">
                <a:solidFill>
                  <a:srgbClr val="76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第二单元  近代化的早期探索与民族危机的加剧</a:t>
            </a:r>
            <a:endParaRPr lang="zh-CN" altLang="en-US" sz="3600" b="1" dirty="0">
              <a:solidFill>
                <a:srgbClr val="76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26" name="图片 25" descr="QQ截图2017070611504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V="1">
            <a:off x="-30481" y="1581607"/>
            <a:ext cx="12276090" cy="95908"/>
          </a:xfrm>
          <a:prstGeom prst="rect">
            <a:avLst/>
          </a:prstGeom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34" name="Picture 18" descr="psd36"/>
          <p:cNvPicPr>
            <a:picLocks noChangeAspect="1" noChangeArrowheads="1"/>
          </p:cNvPicPr>
          <p:nvPr/>
        </p:nvPicPr>
        <p:blipFill>
          <a:blip r:embed="rId3"/>
          <a:srcRect t="12599" b="18141"/>
          <a:stretch>
            <a:fillRect/>
          </a:stretch>
        </p:blipFill>
        <p:spPr bwMode="auto">
          <a:xfrm>
            <a:off x="1923387" y="3921444"/>
            <a:ext cx="8472885" cy="1957400"/>
          </a:xfrm>
          <a:prstGeom prst="rect">
            <a:avLst/>
          </a:prstGeom>
          <a:noFill/>
          <a:ln w="3175">
            <a:solidFill>
              <a:srgbClr val="C0C0C0"/>
            </a:solidFill>
            <a:miter lim="800000"/>
            <a:headEnd/>
            <a:tailEnd/>
          </a:ln>
        </p:spPr>
      </p:pic>
      <p:sp>
        <p:nvSpPr>
          <p:cNvPr id="44" name="TextBox 43"/>
          <p:cNvSpPr txBox="1"/>
          <p:nvPr/>
        </p:nvSpPr>
        <p:spPr>
          <a:xfrm>
            <a:off x="3495023" y="2743194"/>
            <a:ext cx="549862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4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itchFamily="2" charset="-122"/>
                <a:ea typeface="华文隶书" pitchFamily="2" charset="-122"/>
              </a:rPr>
              <a:t>第</a:t>
            </a:r>
            <a:r>
              <a:rPr lang="en-US" altLang="zh-CN" sz="4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itchFamily="2" charset="-122"/>
                <a:ea typeface="华文隶书" pitchFamily="2" charset="-122"/>
              </a:rPr>
              <a:t>7</a:t>
            </a:r>
            <a:r>
              <a:rPr lang="zh-CN" altLang="en-US" sz="4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itchFamily="2" charset="-122"/>
                <a:ea typeface="华文隶书" pitchFamily="2" charset="-122"/>
              </a:rPr>
              <a:t>课    抗击八国联军</a:t>
            </a:r>
            <a:endParaRPr lang="zh-CN" altLang="en-US" sz="4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隶书" pitchFamily="2" charset="-122"/>
              <a:ea typeface="华文隶书" pitchFamily="2" charset="-122"/>
            </a:endParaRPr>
          </a:p>
        </p:txBody>
      </p:sp>
      <p:pic>
        <p:nvPicPr>
          <p:cNvPr id="45" name="图片 44" descr="002bz12Lgy6MzQol3V6f8&amp;690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94825" y="4171954"/>
            <a:ext cx="2333641" cy="1357322"/>
          </a:xfrm>
          <a:prstGeom prst="rect">
            <a:avLst/>
          </a:prstGeom>
        </p:spPr>
      </p:pic>
      <p:pic>
        <p:nvPicPr>
          <p:cNvPr id="46" name="图片 45" descr="141538s2p0ddgtmwoazlpl.jpg"/>
          <p:cNvPicPr>
            <a:picLocks noChangeAspect="1"/>
          </p:cNvPicPr>
          <p:nvPr/>
        </p:nvPicPr>
        <p:blipFill>
          <a:blip r:embed="rId5"/>
          <a:srcRect l="6800" t="2586" r="2000" b="28448"/>
          <a:stretch>
            <a:fillRect/>
          </a:stretch>
        </p:blipFill>
        <p:spPr>
          <a:xfrm>
            <a:off x="7702721" y="4171954"/>
            <a:ext cx="2578912" cy="1357322"/>
          </a:xfrm>
          <a:prstGeom prst="rect">
            <a:avLst/>
          </a:prstGeom>
        </p:spPr>
      </p:pic>
      <p:pic>
        <p:nvPicPr>
          <p:cNvPr id="47" name="图片 46" descr="untitled.bmp"/>
          <p:cNvPicPr>
            <a:picLocks noChangeAspect="1"/>
          </p:cNvPicPr>
          <p:nvPr/>
        </p:nvPicPr>
        <p:blipFill>
          <a:blip r:embed="rId6"/>
          <a:srcRect l="13983" t="16662" r="3021" b="10411"/>
          <a:stretch>
            <a:fillRect/>
          </a:stretch>
        </p:blipFill>
        <p:spPr>
          <a:xfrm>
            <a:off x="4423716" y="4171954"/>
            <a:ext cx="2055373" cy="1357322"/>
          </a:xfrm>
          <a:prstGeom prst="rect">
            <a:avLst/>
          </a:prstGeom>
        </p:spPr>
      </p:pic>
      <p:pic>
        <p:nvPicPr>
          <p:cNvPr id="48" name="图片 47" descr="index_clip_image005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66857" y="4171955"/>
            <a:ext cx="1000132" cy="1358336"/>
          </a:xfrm>
          <a:prstGeom prst="rect">
            <a:avLst/>
          </a:prstGeom>
        </p:spPr>
      </p:pic>
      <p:pic>
        <p:nvPicPr>
          <p:cNvPr id="19" name="图片 18" descr="1323074935074_IMAG1241258243799417.jpg"/>
          <p:cNvPicPr>
            <a:picLocks noChangeAspect="1"/>
          </p:cNvPicPr>
          <p:nvPr/>
        </p:nvPicPr>
        <p:blipFill>
          <a:blip r:embed="rId8">
            <a:clrChange>
              <a:clrFrom>
                <a:srgbClr val="FCFCFC"/>
              </a:clrFrom>
              <a:clrTo>
                <a:srgbClr val="FCFCFC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-1" y="5204474"/>
            <a:ext cx="2260575" cy="1582402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6" name="文本框 5"/>
          <p:cNvSpPr txBox="1"/>
          <p:nvPr/>
        </p:nvSpPr>
        <p:spPr>
          <a:xfrm>
            <a:off x="-45720" y="7620"/>
            <a:ext cx="12223115" cy="583565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p>
            <a:r>
              <a:rPr lang="zh-CN" altLang="en-US" sz="3200"/>
              <a:t>一、义和团</a:t>
            </a:r>
            <a:endParaRPr lang="zh-CN" altLang="en-US" sz="3200"/>
          </a:p>
        </p:txBody>
      </p:sp>
      <p:pic>
        <p:nvPicPr>
          <p:cNvPr id="29" name="Picture 3" descr="义和团形势图"/>
          <p:cNvPicPr>
            <a:picLocks noChangeAspect="1" noChangeArrowheads="1"/>
          </p:cNvPicPr>
          <p:nvPr/>
        </p:nvPicPr>
        <p:blipFill>
          <a:blip r:embed="rId1"/>
          <a:srcRect l="1186" t="24719" r="33783" b="865"/>
          <a:stretch>
            <a:fillRect/>
          </a:stretch>
        </p:blipFill>
        <p:spPr bwMode="auto">
          <a:xfrm>
            <a:off x="7999095" y="83482"/>
            <a:ext cx="4178300" cy="6553200"/>
          </a:xfrm>
          <a:prstGeom prst="rect">
            <a:avLst/>
          </a:prstGeom>
          <a:noFill/>
          <a:ln w="38100">
            <a:solidFill>
              <a:srgbClr val="666633"/>
            </a:solidFill>
            <a:miter lim="800000"/>
            <a:headEnd/>
            <a:tailEnd/>
          </a:ln>
        </p:spPr>
      </p:pic>
      <p:sp>
        <p:nvSpPr>
          <p:cNvPr id="38" name="Text Box 12"/>
          <p:cNvSpPr txBox="1">
            <a:spLocks noChangeArrowheads="1"/>
          </p:cNvSpPr>
          <p:nvPr/>
        </p:nvSpPr>
        <p:spPr bwMode="auto">
          <a:xfrm>
            <a:off x="8204517" y="234612"/>
            <a:ext cx="1784350" cy="3968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0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幼圆" pitchFamily="49" charset="-122"/>
              </a:rPr>
              <a:t>义和团形势图</a:t>
            </a:r>
            <a:endParaRPr lang="zh-CN" altLang="en-US" sz="2000" b="1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幼圆" pitchFamily="49" charset="-122"/>
            </a:endParaRPr>
          </a:p>
        </p:txBody>
      </p:sp>
      <p:pic>
        <p:nvPicPr>
          <p:cNvPr id="46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5997" y="591484"/>
            <a:ext cx="1857388" cy="574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3" name="TextBox 52"/>
          <p:cNvSpPr txBox="1"/>
          <p:nvPr/>
        </p:nvSpPr>
        <p:spPr>
          <a:xfrm>
            <a:off x="331749" y="591484"/>
            <a:ext cx="10791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兴  起</a:t>
            </a:r>
            <a:endParaRPr lang="zh-CN" altLang="en-US" sz="28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607657" y="1114728"/>
            <a:ext cx="6715172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latin typeface="华文新魏" pitchFamily="2" charset="-122"/>
                <a:ea typeface="华文新魏" pitchFamily="2" charset="-122"/>
              </a:rPr>
              <a:t>  </a:t>
            </a:r>
            <a:r>
              <a:rPr lang="zh-CN" altLang="en-US" sz="2800" b="1" dirty="0" smtClean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义和团</a:t>
            </a:r>
            <a:r>
              <a:rPr lang="zh-CN" altLang="en-US" sz="2800" b="1" dirty="0" smtClean="0">
                <a:latin typeface="华文新魏" pitchFamily="2" charset="-122"/>
                <a:ea typeface="华文新魏" pitchFamily="2" charset="-122"/>
              </a:rPr>
              <a:t>由</a:t>
            </a:r>
            <a:r>
              <a:rPr lang="zh-CN" altLang="en-US" sz="28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山东</a:t>
            </a:r>
            <a:r>
              <a:rPr lang="zh-CN" altLang="en-US" sz="2800" b="1" dirty="0" smtClean="0">
                <a:latin typeface="华文新魏" pitchFamily="2" charset="-122"/>
                <a:ea typeface="华文新魏" pitchFamily="2" charset="-122"/>
              </a:rPr>
              <a:t>、</a:t>
            </a:r>
            <a:r>
              <a:rPr lang="zh-CN" altLang="en-US" sz="28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直隶</a:t>
            </a:r>
            <a:r>
              <a:rPr lang="zh-CN" altLang="en-US" sz="2800" b="1" dirty="0" smtClean="0">
                <a:latin typeface="华文新魏" pitchFamily="2" charset="-122"/>
                <a:ea typeface="华文新魏" pitchFamily="2" charset="-122"/>
              </a:rPr>
              <a:t>一带的</a:t>
            </a:r>
            <a:r>
              <a:rPr lang="zh-CN" altLang="en-US" sz="28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义和挙</a:t>
            </a:r>
            <a:r>
              <a:rPr lang="zh-CN" altLang="en-US" sz="2800" b="1" dirty="0" smtClean="0">
                <a:latin typeface="华文新魏" pitchFamily="2" charset="-122"/>
                <a:ea typeface="华文新魏" pitchFamily="2" charset="-122"/>
              </a:rPr>
              <a:t>、民间秘密结社和练挙习武的组织发展而来。</a:t>
            </a:r>
            <a:endParaRPr lang="zh-CN" altLang="en-US" sz="2800" b="1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56" name="图片 55" descr="20110519sl0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1825" y="2377434"/>
            <a:ext cx="2071702" cy="31075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8" name="Picture 5"/>
          <p:cNvPicPr>
            <a:picLocks noChangeAspect="1" noChangeArrowheads="1"/>
          </p:cNvPicPr>
          <p:nvPr/>
        </p:nvPicPr>
        <p:blipFill>
          <a:blip r:embed="rId4"/>
          <a:srcRect l="2602" t="1801" r="2602" b="1801"/>
          <a:stretch>
            <a:fillRect/>
          </a:stretch>
        </p:blipFill>
        <p:spPr bwMode="auto">
          <a:xfrm>
            <a:off x="4696403" y="2377434"/>
            <a:ext cx="2136204" cy="31432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3" name="TextBox 32"/>
          <p:cNvSpPr txBox="1"/>
          <p:nvPr/>
        </p:nvSpPr>
        <p:spPr>
          <a:xfrm>
            <a:off x="331749" y="2377434"/>
            <a:ext cx="1831947" cy="3170099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latin typeface="华文新魏" pitchFamily="2" charset="-122"/>
                <a:ea typeface="华文新魏" pitchFamily="2" charset="-122"/>
              </a:rPr>
              <a:t>义和团原名义和拳，是白莲教的一支派，主要在山东西部秘密流传，信神练功。以设坛练拳的方法组织群众，宣传降神附体，刀枪不入等。</a:t>
            </a:r>
            <a:endParaRPr lang="zh-CN" altLang="en-US" sz="2000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40" name="图片 14" descr="未标题-2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17435" y="5806458"/>
            <a:ext cx="7643866" cy="8302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" name="矩形 38"/>
          <p:cNvSpPr/>
          <p:nvPr/>
        </p:nvSpPr>
        <p:spPr>
          <a:xfrm>
            <a:off x="117752" y="5946383"/>
            <a:ext cx="726352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义和团，起山东，不到三月遍地红。</a:t>
            </a:r>
            <a:r>
              <a:rPr lang="en-US" altLang="zh-CN" sz="2400" b="1" dirty="0" smtClean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——</a:t>
            </a:r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义和团歌谣</a:t>
            </a:r>
            <a:endParaRPr lang="zh-CN" altLang="en-US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新魏" pitchFamily="2" charset="-122"/>
              <a:ea typeface="华文新魏" pitchFamily="2" charset="-122"/>
            </a:endParaRPr>
          </a:p>
          <a:p>
            <a:endParaRPr lang="zh-CN" altLang="en-US" sz="24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4" name="未知" descr="宽上对角线"/>
          <p:cNvSpPr/>
          <p:nvPr/>
        </p:nvSpPr>
        <p:spPr bwMode="auto">
          <a:xfrm>
            <a:off x="10488612" y="5246032"/>
            <a:ext cx="847725" cy="546100"/>
          </a:xfrm>
          <a:custGeom>
            <a:avLst/>
            <a:gdLst/>
            <a:ahLst/>
            <a:cxnLst>
              <a:cxn ang="0">
                <a:pos x="0" y="130"/>
              </a:cxn>
              <a:cxn ang="0">
                <a:pos x="10" y="158"/>
              </a:cxn>
              <a:cxn ang="0">
                <a:pos x="47" y="204"/>
              </a:cxn>
              <a:cxn ang="0">
                <a:pos x="148" y="266"/>
              </a:cxn>
              <a:cxn ang="0">
                <a:pos x="185" y="278"/>
              </a:cxn>
              <a:cxn ang="0">
                <a:pos x="215" y="290"/>
              </a:cxn>
              <a:cxn ang="0">
                <a:pos x="410" y="344"/>
              </a:cxn>
              <a:cxn ang="0">
                <a:pos x="509" y="288"/>
              </a:cxn>
              <a:cxn ang="0">
                <a:pos x="527" y="210"/>
              </a:cxn>
              <a:cxn ang="0">
                <a:pos x="506" y="145"/>
              </a:cxn>
              <a:cxn ang="0">
                <a:pos x="446" y="106"/>
              </a:cxn>
              <a:cxn ang="0">
                <a:pos x="406" y="84"/>
              </a:cxn>
              <a:cxn ang="0">
                <a:pos x="248" y="38"/>
              </a:cxn>
              <a:cxn ang="0">
                <a:pos x="98" y="2"/>
              </a:cxn>
              <a:cxn ang="0">
                <a:pos x="36" y="26"/>
              </a:cxn>
              <a:cxn ang="0">
                <a:pos x="8" y="58"/>
              </a:cxn>
              <a:cxn ang="0">
                <a:pos x="0" y="130"/>
              </a:cxn>
            </a:cxnLst>
            <a:rect l="0" t="0" r="r" b="b"/>
            <a:pathLst>
              <a:path w="534" h="344">
                <a:moveTo>
                  <a:pt x="0" y="130"/>
                </a:moveTo>
                <a:cubicBezTo>
                  <a:pt x="6" y="139"/>
                  <a:pt x="7" y="148"/>
                  <a:pt x="10" y="158"/>
                </a:cubicBezTo>
                <a:cubicBezTo>
                  <a:pt x="16" y="175"/>
                  <a:pt x="38" y="188"/>
                  <a:pt x="47" y="204"/>
                </a:cubicBezTo>
                <a:cubicBezTo>
                  <a:pt x="64" y="235"/>
                  <a:pt x="102" y="251"/>
                  <a:pt x="148" y="266"/>
                </a:cubicBezTo>
                <a:cubicBezTo>
                  <a:pt x="157" y="279"/>
                  <a:pt x="170" y="273"/>
                  <a:pt x="185" y="278"/>
                </a:cubicBezTo>
                <a:cubicBezTo>
                  <a:pt x="200" y="283"/>
                  <a:pt x="199" y="289"/>
                  <a:pt x="215" y="290"/>
                </a:cubicBezTo>
                <a:cubicBezTo>
                  <a:pt x="278" y="292"/>
                  <a:pt x="363" y="328"/>
                  <a:pt x="410" y="344"/>
                </a:cubicBezTo>
                <a:cubicBezTo>
                  <a:pt x="466" y="338"/>
                  <a:pt x="462" y="318"/>
                  <a:pt x="509" y="288"/>
                </a:cubicBezTo>
                <a:cubicBezTo>
                  <a:pt x="534" y="272"/>
                  <a:pt x="531" y="239"/>
                  <a:pt x="527" y="210"/>
                </a:cubicBezTo>
                <a:cubicBezTo>
                  <a:pt x="519" y="182"/>
                  <a:pt x="519" y="162"/>
                  <a:pt x="506" y="145"/>
                </a:cubicBezTo>
                <a:cubicBezTo>
                  <a:pt x="493" y="128"/>
                  <a:pt x="463" y="116"/>
                  <a:pt x="446" y="106"/>
                </a:cubicBezTo>
                <a:cubicBezTo>
                  <a:pt x="429" y="96"/>
                  <a:pt x="439" y="95"/>
                  <a:pt x="406" y="84"/>
                </a:cubicBezTo>
                <a:cubicBezTo>
                  <a:pt x="373" y="73"/>
                  <a:pt x="299" y="52"/>
                  <a:pt x="248" y="38"/>
                </a:cubicBezTo>
                <a:cubicBezTo>
                  <a:pt x="189" y="23"/>
                  <a:pt x="127" y="4"/>
                  <a:pt x="98" y="2"/>
                </a:cubicBezTo>
                <a:cubicBezTo>
                  <a:pt x="63" y="0"/>
                  <a:pt x="51" y="17"/>
                  <a:pt x="36" y="26"/>
                </a:cubicBezTo>
                <a:cubicBezTo>
                  <a:pt x="21" y="35"/>
                  <a:pt x="14" y="41"/>
                  <a:pt x="8" y="58"/>
                </a:cubicBezTo>
                <a:cubicBezTo>
                  <a:pt x="2" y="75"/>
                  <a:pt x="2" y="115"/>
                  <a:pt x="0" y="130"/>
                </a:cubicBezTo>
                <a:close/>
              </a:path>
            </a:pathLst>
          </a:custGeom>
          <a:blipFill dpi="0" rotWithShape="0">
            <a:blip r:embed="rId6"/>
            <a:srcRect/>
            <a:tile tx="0" ty="0" sx="100000" sy="100000" flip="none" algn="tl"/>
          </a:blipFill>
          <a:ln w="9525">
            <a:noFill/>
            <a:rou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35" name="未知" descr="宽上对角线"/>
          <p:cNvSpPr/>
          <p:nvPr/>
        </p:nvSpPr>
        <p:spPr bwMode="auto">
          <a:xfrm>
            <a:off x="8564562" y="5149195"/>
            <a:ext cx="1730375" cy="1724025"/>
          </a:xfrm>
          <a:custGeom>
            <a:avLst/>
            <a:gdLst/>
            <a:ahLst/>
            <a:cxnLst>
              <a:cxn ang="0">
                <a:pos x="1" y="102"/>
              </a:cxn>
              <a:cxn ang="0">
                <a:pos x="130" y="225"/>
              </a:cxn>
              <a:cxn ang="0">
                <a:pos x="154" y="281"/>
              </a:cxn>
              <a:cxn ang="0">
                <a:pos x="62" y="435"/>
              </a:cxn>
              <a:cxn ang="0">
                <a:pos x="88" y="565"/>
              </a:cxn>
              <a:cxn ang="0">
                <a:pos x="94" y="591"/>
              </a:cxn>
              <a:cxn ang="0">
                <a:pos x="92" y="601"/>
              </a:cxn>
              <a:cxn ang="0">
                <a:pos x="100" y="671"/>
              </a:cxn>
              <a:cxn ang="0">
                <a:pos x="148" y="714"/>
              </a:cxn>
              <a:cxn ang="0">
                <a:pos x="205" y="711"/>
              </a:cxn>
              <a:cxn ang="0">
                <a:pos x="418" y="660"/>
              </a:cxn>
              <a:cxn ang="0">
                <a:pos x="510" y="751"/>
              </a:cxn>
              <a:cxn ang="0">
                <a:pos x="490" y="834"/>
              </a:cxn>
              <a:cxn ang="0">
                <a:pos x="304" y="831"/>
              </a:cxn>
              <a:cxn ang="0">
                <a:pos x="260" y="817"/>
              </a:cxn>
              <a:cxn ang="0">
                <a:pos x="151" y="843"/>
              </a:cxn>
              <a:cxn ang="0">
                <a:pos x="106" y="927"/>
              </a:cxn>
              <a:cxn ang="0">
                <a:pos x="124" y="1005"/>
              </a:cxn>
              <a:cxn ang="0">
                <a:pos x="244" y="1077"/>
              </a:cxn>
              <a:cxn ang="0">
                <a:pos x="421" y="1068"/>
              </a:cxn>
              <a:cxn ang="0">
                <a:pos x="562" y="1035"/>
              </a:cxn>
              <a:cxn ang="0">
                <a:pos x="688" y="979"/>
              </a:cxn>
              <a:cxn ang="0">
                <a:pos x="781" y="915"/>
              </a:cxn>
              <a:cxn ang="0">
                <a:pos x="922" y="859"/>
              </a:cxn>
              <a:cxn ang="0">
                <a:pos x="1006" y="840"/>
              </a:cxn>
              <a:cxn ang="0">
                <a:pos x="1078" y="774"/>
              </a:cxn>
              <a:cxn ang="0">
                <a:pos x="1084" y="703"/>
              </a:cxn>
              <a:cxn ang="0">
                <a:pos x="1040" y="617"/>
              </a:cxn>
              <a:cxn ang="0">
                <a:pos x="858" y="631"/>
              </a:cxn>
              <a:cxn ang="0">
                <a:pos x="730" y="483"/>
              </a:cxn>
              <a:cxn ang="0">
                <a:pos x="736" y="312"/>
              </a:cxn>
              <a:cxn ang="0">
                <a:pos x="658" y="247"/>
              </a:cxn>
              <a:cxn ang="0">
                <a:pos x="523" y="273"/>
              </a:cxn>
              <a:cxn ang="0">
                <a:pos x="337" y="306"/>
              </a:cxn>
              <a:cxn ang="0">
                <a:pos x="280" y="150"/>
              </a:cxn>
              <a:cxn ang="0">
                <a:pos x="241" y="15"/>
              </a:cxn>
              <a:cxn ang="0">
                <a:pos x="97" y="12"/>
              </a:cxn>
            </a:cxnLst>
            <a:rect l="0" t="0" r="r" b="b"/>
            <a:pathLst>
              <a:path w="1090" h="1086">
                <a:moveTo>
                  <a:pt x="5" y="69"/>
                </a:moveTo>
                <a:cubicBezTo>
                  <a:pt x="2" y="81"/>
                  <a:pt x="1" y="90"/>
                  <a:pt x="1" y="102"/>
                </a:cubicBezTo>
                <a:cubicBezTo>
                  <a:pt x="3" y="120"/>
                  <a:pt x="0" y="167"/>
                  <a:pt x="22" y="186"/>
                </a:cubicBezTo>
                <a:cubicBezTo>
                  <a:pt x="43" y="206"/>
                  <a:pt x="111" y="217"/>
                  <a:pt x="130" y="225"/>
                </a:cubicBezTo>
                <a:cubicBezTo>
                  <a:pt x="127" y="243"/>
                  <a:pt x="143" y="220"/>
                  <a:pt x="138" y="237"/>
                </a:cubicBezTo>
                <a:cubicBezTo>
                  <a:pt x="134" y="250"/>
                  <a:pt x="155" y="213"/>
                  <a:pt x="154" y="281"/>
                </a:cubicBezTo>
                <a:cubicBezTo>
                  <a:pt x="143" y="306"/>
                  <a:pt x="93" y="381"/>
                  <a:pt x="78" y="407"/>
                </a:cubicBezTo>
                <a:cubicBezTo>
                  <a:pt x="63" y="433"/>
                  <a:pt x="64" y="424"/>
                  <a:pt x="62" y="435"/>
                </a:cubicBezTo>
                <a:cubicBezTo>
                  <a:pt x="60" y="446"/>
                  <a:pt x="63" y="449"/>
                  <a:pt x="67" y="471"/>
                </a:cubicBezTo>
                <a:cubicBezTo>
                  <a:pt x="71" y="493"/>
                  <a:pt x="84" y="546"/>
                  <a:pt x="88" y="565"/>
                </a:cubicBezTo>
                <a:cubicBezTo>
                  <a:pt x="91" y="597"/>
                  <a:pt x="91" y="583"/>
                  <a:pt x="92" y="587"/>
                </a:cubicBezTo>
                <a:cubicBezTo>
                  <a:pt x="93" y="591"/>
                  <a:pt x="94" y="585"/>
                  <a:pt x="94" y="591"/>
                </a:cubicBezTo>
                <a:cubicBezTo>
                  <a:pt x="94" y="597"/>
                  <a:pt x="91" y="622"/>
                  <a:pt x="91" y="624"/>
                </a:cubicBezTo>
                <a:cubicBezTo>
                  <a:pt x="90" y="612"/>
                  <a:pt x="81" y="606"/>
                  <a:pt x="92" y="601"/>
                </a:cubicBezTo>
                <a:cubicBezTo>
                  <a:pt x="102" y="596"/>
                  <a:pt x="92" y="620"/>
                  <a:pt x="97" y="630"/>
                </a:cubicBezTo>
                <a:cubicBezTo>
                  <a:pt x="99" y="641"/>
                  <a:pt x="97" y="658"/>
                  <a:pt x="100" y="671"/>
                </a:cubicBezTo>
                <a:cubicBezTo>
                  <a:pt x="103" y="684"/>
                  <a:pt x="110" y="704"/>
                  <a:pt x="118" y="711"/>
                </a:cubicBezTo>
                <a:cubicBezTo>
                  <a:pt x="123" y="719"/>
                  <a:pt x="139" y="711"/>
                  <a:pt x="148" y="714"/>
                </a:cubicBezTo>
                <a:cubicBezTo>
                  <a:pt x="156" y="714"/>
                  <a:pt x="163" y="717"/>
                  <a:pt x="172" y="717"/>
                </a:cubicBezTo>
                <a:cubicBezTo>
                  <a:pt x="181" y="717"/>
                  <a:pt x="187" y="715"/>
                  <a:pt x="205" y="711"/>
                </a:cubicBezTo>
                <a:cubicBezTo>
                  <a:pt x="223" y="707"/>
                  <a:pt x="248" y="701"/>
                  <a:pt x="283" y="693"/>
                </a:cubicBezTo>
                <a:cubicBezTo>
                  <a:pt x="318" y="685"/>
                  <a:pt x="381" y="659"/>
                  <a:pt x="418" y="660"/>
                </a:cubicBezTo>
                <a:cubicBezTo>
                  <a:pt x="455" y="661"/>
                  <a:pt x="490" y="684"/>
                  <a:pt x="505" y="699"/>
                </a:cubicBezTo>
                <a:cubicBezTo>
                  <a:pt x="502" y="723"/>
                  <a:pt x="516" y="728"/>
                  <a:pt x="510" y="751"/>
                </a:cubicBezTo>
                <a:cubicBezTo>
                  <a:pt x="510" y="766"/>
                  <a:pt x="529" y="775"/>
                  <a:pt x="526" y="789"/>
                </a:cubicBezTo>
                <a:cubicBezTo>
                  <a:pt x="523" y="803"/>
                  <a:pt x="511" y="821"/>
                  <a:pt x="490" y="834"/>
                </a:cubicBezTo>
                <a:cubicBezTo>
                  <a:pt x="469" y="847"/>
                  <a:pt x="431" y="867"/>
                  <a:pt x="400" y="867"/>
                </a:cubicBezTo>
                <a:cubicBezTo>
                  <a:pt x="368" y="867"/>
                  <a:pt x="325" y="838"/>
                  <a:pt x="304" y="831"/>
                </a:cubicBezTo>
                <a:cubicBezTo>
                  <a:pt x="283" y="824"/>
                  <a:pt x="278" y="824"/>
                  <a:pt x="271" y="822"/>
                </a:cubicBezTo>
                <a:cubicBezTo>
                  <a:pt x="264" y="820"/>
                  <a:pt x="268" y="819"/>
                  <a:pt x="260" y="817"/>
                </a:cubicBezTo>
                <a:cubicBezTo>
                  <a:pt x="252" y="815"/>
                  <a:pt x="238" y="805"/>
                  <a:pt x="220" y="809"/>
                </a:cubicBezTo>
                <a:cubicBezTo>
                  <a:pt x="202" y="813"/>
                  <a:pt x="167" y="829"/>
                  <a:pt x="151" y="843"/>
                </a:cubicBezTo>
                <a:cubicBezTo>
                  <a:pt x="123" y="856"/>
                  <a:pt x="130" y="882"/>
                  <a:pt x="123" y="896"/>
                </a:cubicBezTo>
                <a:cubicBezTo>
                  <a:pt x="116" y="910"/>
                  <a:pt x="109" y="921"/>
                  <a:pt x="106" y="927"/>
                </a:cubicBezTo>
                <a:cubicBezTo>
                  <a:pt x="103" y="933"/>
                  <a:pt x="100" y="917"/>
                  <a:pt x="103" y="930"/>
                </a:cubicBezTo>
                <a:cubicBezTo>
                  <a:pt x="110" y="1016"/>
                  <a:pt x="103" y="966"/>
                  <a:pt x="124" y="1005"/>
                </a:cubicBezTo>
                <a:cubicBezTo>
                  <a:pt x="141" y="1032"/>
                  <a:pt x="185" y="1062"/>
                  <a:pt x="205" y="1074"/>
                </a:cubicBezTo>
                <a:cubicBezTo>
                  <a:pt x="225" y="1086"/>
                  <a:pt x="218" y="1077"/>
                  <a:pt x="244" y="1077"/>
                </a:cubicBezTo>
                <a:cubicBezTo>
                  <a:pt x="285" y="1074"/>
                  <a:pt x="323" y="1078"/>
                  <a:pt x="364" y="1071"/>
                </a:cubicBezTo>
                <a:cubicBezTo>
                  <a:pt x="374" y="1069"/>
                  <a:pt x="411" y="1070"/>
                  <a:pt x="421" y="1068"/>
                </a:cubicBezTo>
                <a:cubicBezTo>
                  <a:pt x="450" y="1061"/>
                  <a:pt x="484" y="1053"/>
                  <a:pt x="514" y="1050"/>
                </a:cubicBezTo>
                <a:cubicBezTo>
                  <a:pt x="531" y="1044"/>
                  <a:pt x="544" y="1042"/>
                  <a:pt x="562" y="1035"/>
                </a:cubicBezTo>
                <a:cubicBezTo>
                  <a:pt x="580" y="1028"/>
                  <a:pt x="601" y="1014"/>
                  <a:pt x="622" y="1005"/>
                </a:cubicBezTo>
                <a:cubicBezTo>
                  <a:pt x="632" y="1002"/>
                  <a:pt x="679" y="984"/>
                  <a:pt x="688" y="979"/>
                </a:cubicBezTo>
                <a:cubicBezTo>
                  <a:pt x="724" y="961"/>
                  <a:pt x="719" y="960"/>
                  <a:pt x="757" y="942"/>
                </a:cubicBezTo>
                <a:cubicBezTo>
                  <a:pt x="779" y="931"/>
                  <a:pt x="782" y="925"/>
                  <a:pt x="781" y="915"/>
                </a:cubicBezTo>
                <a:cubicBezTo>
                  <a:pt x="794" y="905"/>
                  <a:pt x="815" y="891"/>
                  <a:pt x="838" y="882"/>
                </a:cubicBezTo>
                <a:cubicBezTo>
                  <a:pt x="860" y="869"/>
                  <a:pt x="898" y="865"/>
                  <a:pt x="922" y="859"/>
                </a:cubicBezTo>
                <a:cubicBezTo>
                  <a:pt x="948" y="869"/>
                  <a:pt x="941" y="858"/>
                  <a:pt x="955" y="855"/>
                </a:cubicBezTo>
                <a:cubicBezTo>
                  <a:pt x="969" y="852"/>
                  <a:pt x="987" y="850"/>
                  <a:pt x="1006" y="840"/>
                </a:cubicBezTo>
                <a:cubicBezTo>
                  <a:pt x="1025" y="830"/>
                  <a:pt x="1057" y="803"/>
                  <a:pt x="1069" y="792"/>
                </a:cubicBezTo>
                <a:cubicBezTo>
                  <a:pt x="1075" y="783"/>
                  <a:pt x="1071" y="807"/>
                  <a:pt x="1078" y="774"/>
                </a:cubicBezTo>
                <a:cubicBezTo>
                  <a:pt x="1080" y="763"/>
                  <a:pt x="1081" y="737"/>
                  <a:pt x="1082" y="725"/>
                </a:cubicBezTo>
                <a:cubicBezTo>
                  <a:pt x="1083" y="713"/>
                  <a:pt x="1085" y="711"/>
                  <a:pt x="1084" y="703"/>
                </a:cubicBezTo>
                <a:cubicBezTo>
                  <a:pt x="1090" y="693"/>
                  <a:pt x="1077" y="686"/>
                  <a:pt x="1074" y="675"/>
                </a:cubicBezTo>
                <a:cubicBezTo>
                  <a:pt x="1062" y="629"/>
                  <a:pt x="1067" y="647"/>
                  <a:pt x="1040" y="617"/>
                </a:cubicBezTo>
                <a:cubicBezTo>
                  <a:pt x="1027" y="609"/>
                  <a:pt x="1036" y="604"/>
                  <a:pt x="1006" y="606"/>
                </a:cubicBezTo>
                <a:cubicBezTo>
                  <a:pt x="976" y="608"/>
                  <a:pt x="897" y="634"/>
                  <a:pt x="858" y="631"/>
                </a:cubicBezTo>
                <a:cubicBezTo>
                  <a:pt x="828" y="625"/>
                  <a:pt x="792" y="601"/>
                  <a:pt x="774" y="589"/>
                </a:cubicBezTo>
                <a:cubicBezTo>
                  <a:pt x="750" y="565"/>
                  <a:pt x="730" y="483"/>
                  <a:pt x="730" y="483"/>
                </a:cubicBezTo>
                <a:cubicBezTo>
                  <a:pt x="724" y="445"/>
                  <a:pt x="756" y="397"/>
                  <a:pt x="757" y="369"/>
                </a:cubicBezTo>
                <a:cubicBezTo>
                  <a:pt x="758" y="341"/>
                  <a:pt x="750" y="332"/>
                  <a:pt x="736" y="312"/>
                </a:cubicBezTo>
                <a:cubicBezTo>
                  <a:pt x="722" y="292"/>
                  <a:pt x="686" y="260"/>
                  <a:pt x="673" y="249"/>
                </a:cubicBezTo>
                <a:cubicBezTo>
                  <a:pt x="654" y="241"/>
                  <a:pt x="664" y="250"/>
                  <a:pt x="658" y="247"/>
                </a:cubicBezTo>
                <a:cubicBezTo>
                  <a:pt x="652" y="244"/>
                  <a:pt x="660" y="227"/>
                  <a:pt x="638" y="231"/>
                </a:cubicBezTo>
                <a:cubicBezTo>
                  <a:pt x="603" y="228"/>
                  <a:pt x="561" y="261"/>
                  <a:pt x="523" y="273"/>
                </a:cubicBezTo>
                <a:cubicBezTo>
                  <a:pt x="492" y="285"/>
                  <a:pt x="487" y="304"/>
                  <a:pt x="456" y="309"/>
                </a:cubicBezTo>
                <a:cubicBezTo>
                  <a:pt x="425" y="314"/>
                  <a:pt x="366" y="318"/>
                  <a:pt x="337" y="306"/>
                </a:cubicBezTo>
                <a:cubicBezTo>
                  <a:pt x="303" y="310"/>
                  <a:pt x="290" y="263"/>
                  <a:pt x="280" y="237"/>
                </a:cubicBezTo>
                <a:cubicBezTo>
                  <a:pt x="270" y="211"/>
                  <a:pt x="282" y="177"/>
                  <a:pt x="280" y="150"/>
                </a:cubicBezTo>
                <a:cubicBezTo>
                  <a:pt x="277" y="123"/>
                  <a:pt x="277" y="97"/>
                  <a:pt x="271" y="75"/>
                </a:cubicBezTo>
                <a:cubicBezTo>
                  <a:pt x="265" y="53"/>
                  <a:pt x="256" y="27"/>
                  <a:pt x="241" y="15"/>
                </a:cubicBezTo>
                <a:cubicBezTo>
                  <a:pt x="226" y="3"/>
                  <a:pt x="205" y="1"/>
                  <a:pt x="181" y="0"/>
                </a:cubicBezTo>
                <a:cubicBezTo>
                  <a:pt x="154" y="3"/>
                  <a:pt x="123" y="7"/>
                  <a:pt x="97" y="12"/>
                </a:cubicBezTo>
                <a:cubicBezTo>
                  <a:pt x="79" y="16"/>
                  <a:pt x="49" y="6"/>
                  <a:pt x="49" y="6"/>
                </a:cubicBezTo>
              </a:path>
            </a:pathLst>
          </a:custGeom>
          <a:blipFill dpi="0" rotWithShape="0">
            <a:blip r:embed="rId6"/>
            <a:srcRect/>
            <a:tile tx="0" ty="0" sx="100000" sy="100000" flip="none" algn="tl"/>
          </a:blipFill>
          <a:ln w="9525">
            <a:noFill/>
            <a:rou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36" name="未知" descr="宽上对角线"/>
          <p:cNvSpPr/>
          <p:nvPr/>
        </p:nvSpPr>
        <p:spPr bwMode="auto">
          <a:xfrm>
            <a:off x="8204200" y="3196570"/>
            <a:ext cx="871537" cy="1300162"/>
          </a:xfrm>
          <a:custGeom>
            <a:avLst/>
            <a:gdLst/>
            <a:ahLst/>
            <a:cxnLst>
              <a:cxn ang="0">
                <a:pos x="249" y="119"/>
              </a:cxn>
              <a:cxn ang="0">
                <a:pos x="271" y="54"/>
              </a:cxn>
              <a:cxn ang="0">
                <a:pos x="259" y="99"/>
              </a:cxn>
              <a:cxn ang="0">
                <a:pos x="243" y="140"/>
              </a:cxn>
              <a:cxn ang="0">
                <a:pos x="247" y="153"/>
              </a:cxn>
              <a:cxn ang="0">
                <a:pos x="240" y="167"/>
              </a:cxn>
              <a:cxn ang="0">
                <a:pos x="229" y="201"/>
              </a:cxn>
              <a:cxn ang="0">
                <a:pos x="210" y="233"/>
              </a:cxn>
              <a:cxn ang="0">
                <a:pos x="157" y="312"/>
              </a:cxn>
              <a:cxn ang="0">
                <a:pos x="118" y="357"/>
              </a:cxn>
              <a:cxn ang="0">
                <a:pos x="115" y="369"/>
              </a:cxn>
              <a:cxn ang="0">
                <a:pos x="94" y="381"/>
              </a:cxn>
              <a:cxn ang="0">
                <a:pos x="58" y="429"/>
              </a:cxn>
              <a:cxn ang="0">
                <a:pos x="37" y="455"/>
              </a:cxn>
              <a:cxn ang="0">
                <a:pos x="23" y="475"/>
              </a:cxn>
              <a:cxn ang="0">
                <a:pos x="11" y="503"/>
              </a:cxn>
              <a:cxn ang="0">
                <a:pos x="13" y="525"/>
              </a:cxn>
              <a:cxn ang="0">
                <a:pos x="5" y="623"/>
              </a:cxn>
              <a:cxn ang="0">
                <a:pos x="9" y="648"/>
              </a:cxn>
              <a:cxn ang="0">
                <a:pos x="9" y="668"/>
              </a:cxn>
              <a:cxn ang="0">
                <a:pos x="9" y="700"/>
              </a:cxn>
              <a:cxn ang="0">
                <a:pos x="15" y="799"/>
              </a:cxn>
              <a:cxn ang="0">
                <a:pos x="36" y="818"/>
              </a:cxn>
              <a:cxn ang="0">
                <a:pos x="84" y="792"/>
              </a:cxn>
              <a:cxn ang="0">
                <a:pos x="168" y="737"/>
              </a:cxn>
              <a:cxn ang="0">
                <a:pos x="201" y="710"/>
              </a:cxn>
              <a:cxn ang="0">
                <a:pos x="207" y="691"/>
              </a:cxn>
              <a:cxn ang="0">
                <a:pos x="228" y="691"/>
              </a:cxn>
              <a:cxn ang="0">
                <a:pos x="240" y="703"/>
              </a:cxn>
              <a:cxn ang="0">
                <a:pos x="246" y="700"/>
              </a:cxn>
              <a:cxn ang="0">
                <a:pos x="291" y="737"/>
              </a:cxn>
              <a:cxn ang="0">
                <a:pos x="348" y="765"/>
              </a:cxn>
              <a:cxn ang="0">
                <a:pos x="390" y="691"/>
              </a:cxn>
              <a:cxn ang="0">
                <a:pos x="409" y="649"/>
              </a:cxn>
              <a:cxn ang="0">
                <a:pos x="391" y="599"/>
              </a:cxn>
              <a:cxn ang="0">
                <a:pos x="349" y="561"/>
              </a:cxn>
              <a:cxn ang="0">
                <a:pos x="243" y="593"/>
              </a:cxn>
              <a:cxn ang="0">
                <a:pos x="213" y="581"/>
              </a:cxn>
              <a:cxn ang="0">
                <a:pos x="181" y="549"/>
              </a:cxn>
              <a:cxn ang="0">
                <a:pos x="175" y="505"/>
              </a:cxn>
              <a:cxn ang="0">
                <a:pos x="214" y="432"/>
              </a:cxn>
              <a:cxn ang="0">
                <a:pos x="267" y="405"/>
              </a:cxn>
              <a:cxn ang="0">
                <a:pos x="342" y="384"/>
              </a:cxn>
              <a:cxn ang="0">
                <a:pos x="354" y="387"/>
              </a:cxn>
              <a:cxn ang="0">
                <a:pos x="357" y="382"/>
              </a:cxn>
              <a:cxn ang="0">
                <a:pos x="432" y="387"/>
              </a:cxn>
              <a:cxn ang="0">
                <a:pos x="507" y="315"/>
              </a:cxn>
              <a:cxn ang="0">
                <a:pos x="528" y="252"/>
              </a:cxn>
              <a:cxn ang="0">
                <a:pos x="516" y="219"/>
              </a:cxn>
              <a:cxn ang="0">
                <a:pos x="462" y="79"/>
              </a:cxn>
              <a:cxn ang="0">
                <a:pos x="366" y="13"/>
              </a:cxn>
              <a:cxn ang="0">
                <a:pos x="325" y="15"/>
              </a:cxn>
              <a:cxn ang="0">
                <a:pos x="259" y="105"/>
              </a:cxn>
            </a:cxnLst>
            <a:rect l="0" t="0" r="r" b="b"/>
            <a:pathLst>
              <a:path w="549" h="819">
                <a:moveTo>
                  <a:pt x="249" y="119"/>
                </a:moveTo>
                <a:cubicBezTo>
                  <a:pt x="248" y="123"/>
                  <a:pt x="269" y="58"/>
                  <a:pt x="271" y="54"/>
                </a:cubicBezTo>
                <a:cubicBezTo>
                  <a:pt x="273" y="51"/>
                  <a:pt x="264" y="85"/>
                  <a:pt x="259" y="99"/>
                </a:cubicBezTo>
                <a:cubicBezTo>
                  <a:pt x="247" y="113"/>
                  <a:pt x="244" y="130"/>
                  <a:pt x="243" y="140"/>
                </a:cubicBezTo>
                <a:cubicBezTo>
                  <a:pt x="241" y="149"/>
                  <a:pt x="247" y="149"/>
                  <a:pt x="247" y="153"/>
                </a:cubicBezTo>
                <a:cubicBezTo>
                  <a:pt x="242" y="163"/>
                  <a:pt x="249" y="161"/>
                  <a:pt x="240" y="167"/>
                </a:cubicBezTo>
                <a:cubicBezTo>
                  <a:pt x="234" y="177"/>
                  <a:pt x="234" y="190"/>
                  <a:pt x="229" y="201"/>
                </a:cubicBezTo>
                <a:cubicBezTo>
                  <a:pt x="224" y="212"/>
                  <a:pt x="222" y="215"/>
                  <a:pt x="210" y="233"/>
                </a:cubicBezTo>
                <a:cubicBezTo>
                  <a:pt x="195" y="246"/>
                  <a:pt x="168" y="296"/>
                  <a:pt x="157" y="312"/>
                </a:cubicBezTo>
                <a:lnTo>
                  <a:pt x="118" y="357"/>
                </a:lnTo>
                <a:lnTo>
                  <a:pt x="115" y="369"/>
                </a:lnTo>
                <a:lnTo>
                  <a:pt x="94" y="381"/>
                </a:lnTo>
                <a:lnTo>
                  <a:pt x="58" y="429"/>
                </a:lnTo>
                <a:cubicBezTo>
                  <a:pt x="49" y="442"/>
                  <a:pt x="42" y="448"/>
                  <a:pt x="37" y="455"/>
                </a:cubicBezTo>
                <a:cubicBezTo>
                  <a:pt x="31" y="463"/>
                  <a:pt x="27" y="467"/>
                  <a:pt x="23" y="475"/>
                </a:cubicBezTo>
                <a:cubicBezTo>
                  <a:pt x="20" y="482"/>
                  <a:pt x="13" y="495"/>
                  <a:pt x="11" y="503"/>
                </a:cubicBezTo>
                <a:cubicBezTo>
                  <a:pt x="9" y="511"/>
                  <a:pt x="14" y="505"/>
                  <a:pt x="13" y="525"/>
                </a:cubicBezTo>
                <a:cubicBezTo>
                  <a:pt x="0" y="563"/>
                  <a:pt x="6" y="603"/>
                  <a:pt x="5" y="623"/>
                </a:cubicBezTo>
                <a:cubicBezTo>
                  <a:pt x="4" y="643"/>
                  <a:pt x="8" y="641"/>
                  <a:pt x="9" y="648"/>
                </a:cubicBezTo>
                <a:cubicBezTo>
                  <a:pt x="10" y="655"/>
                  <a:pt x="9" y="660"/>
                  <a:pt x="9" y="668"/>
                </a:cubicBezTo>
                <a:cubicBezTo>
                  <a:pt x="9" y="676"/>
                  <a:pt x="8" y="679"/>
                  <a:pt x="9" y="700"/>
                </a:cubicBezTo>
                <a:cubicBezTo>
                  <a:pt x="10" y="718"/>
                  <a:pt x="4" y="785"/>
                  <a:pt x="15" y="799"/>
                </a:cubicBezTo>
                <a:cubicBezTo>
                  <a:pt x="17" y="819"/>
                  <a:pt x="25" y="819"/>
                  <a:pt x="36" y="818"/>
                </a:cubicBezTo>
                <a:cubicBezTo>
                  <a:pt x="47" y="817"/>
                  <a:pt x="62" y="806"/>
                  <a:pt x="84" y="792"/>
                </a:cubicBezTo>
                <a:cubicBezTo>
                  <a:pt x="105" y="787"/>
                  <a:pt x="150" y="749"/>
                  <a:pt x="168" y="737"/>
                </a:cubicBezTo>
                <a:cubicBezTo>
                  <a:pt x="183" y="722"/>
                  <a:pt x="198" y="718"/>
                  <a:pt x="201" y="710"/>
                </a:cubicBezTo>
                <a:cubicBezTo>
                  <a:pt x="207" y="702"/>
                  <a:pt x="203" y="694"/>
                  <a:pt x="207" y="691"/>
                </a:cubicBezTo>
                <a:cubicBezTo>
                  <a:pt x="222" y="680"/>
                  <a:pt x="223" y="689"/>
                  <a:pt x="228" y="691"/>
                </a:cubicBezTo>
                <a:cubicBezTo>
                  <a:pt x="233" y="693"/>
                  <a:pt x="237" y="701"/>
                  <a:pt x="240" y="703"/>
                </a:cubicBezTo>
                <a:cubicBezTo>
                  <a:pt x="241" y="701"/>
                  <a:pt x="237" y="695"/>
                  <a:pt x="246" y="700"/>
                </a:cubicBezTo>
                <a:cubicBezTo>
                  <a:pt x="255" y="705"/>
                  <a:pt x="274" y="726"/>
                  <a:pt x="291" y="737"/>
                </a:cubicBezTo>
                <a:cubicBezTo>
                  <a:pt x="308" y="749"/>
                  <a:pt x="332" y="773"/>
                  <a:pt x="348" y="765"/>
                </a:cubicBezTo>
                <a:cubicBezTo>
                  <a:pt x="364" y="758"/>
                  <a:pt x="380" y="710"/>
                  <a:pt x="390" y="691"/>
                </a:cubicBezTo>
                <a:cubicBezTo>
                  <a:pt x="399" y="671"/>
                  <a:pt x="409" y="664"/>
                  <a:pt x="409" y="649"/>
                </a:cubicBezTo>
                <a:cubicBezTo>
                  <a:pt x="409" y="634"/>
                  <a:pt x="401" y="614"/>
                  <a:pt x="391" y="599"/>
                </a:cubicBezTo>
                <a:cubicBezTo>
                  <a:pt x="379" y="583"/>
                  <a:pt x="374" y="562"/>
                  <a:pt x="349" y="561"/>
                </a:cubicBezTo>
                <a:cubicBezTo>
                  <a:pt x="324" y="560"/>
                  <a:pt x="266" y="590"/>
                  <a:pt x="243" y="593"/>
                </a:cubicBezTo>
                <a:cubicBezTo>
                  <a:pt x="220" y="596"/>
                  <a:pt x="223" y="588"/>
                  <a:pt x="213" y="581"/>
                </a:cubicBezTo>
                <a:cubicBezTo>
                  <a:pt x="203" y="574"/>
                  <a:pt x="187" y="562"/>
                  <a:pt x="181" y="549"/>
                </a:cubicBezTo>
                <a:cubicBezTo>
                  <a:pt x="175" y="536"/>
                  <a:pt x="170" y="524"/>
                  <a:pt x="175" y="505"/>
                </a:cubicBezTo>
                <a:cubicBezTo>
                  <a:pt x="178" y="483"/>
                  <a:pt x="206" y="451"/>
                  <a:pt x="214" y="432"/>
                </a:cubicBezTo>
                <a:cubicBezTo>
                  <a:pt x="221" y="415"/>
                  <a:pt x="254" y="412"/>
                  <a:pt x="267" y="405"/>
                </a:cubicBezTo>
                <a:cubicBezTo>
                  <a:pt x="286" y="396"/>
                  <a:pt x="329" y="390"/>
                  <a:pt x="342" y="384"/>
                </a:cubicBezTo>
                <a:cubicBezTo>
                  <a:pt x="356" y="382"/>
                  <a:pt x="352" y="387"/>
                  <a:pt x="354" y="387"/>
                </a:cubicBezTo>
                <a:cubicBezTo>
                  <a:pt x="374" y="381"/>
                  <a:pt x="344" y="382"/>
                  <a:pt x="357" y="382"/>
                </a:cubicBezTo>
                <a:cubicBezTo>
                  <a:pt x="370" y="382"/>
                  <a:pt x="407" y="399"/>
                  <a:pt x="432" y="387"/>
                </a:cubicBezTo>
                <a:cubicBezTo>
                  <a:pt x="455" y="376"/>
                  <a:pt x="491" y="338"/>
                  <a:pt x="507" y="315"/>
                </a:cubicBezTo>
                <a:cubicBezTo>
                  <a:pt x="523" y="293"/>
                  <a:pt x="527" y="267"/>
                  <a:pt x="528" y="252"/>
                </a:cubicBezTo>
                <a:cubicBezTo>
                  <a:pt x="549" y="224"/>
                  <a:pt x="527" y="248"/>
                  <a:pt x="516" y="219"/>
                </a:cubicBezTo>
                <a:cubicBezTo>
                  <a:pt x="505" y="189"/>
                  <a:pt x="487" y="114"/>
                  <a:pt x="462" y="79"/>
                </a:cubicBezTo>
                <a:cubicBezTo>
                  <a:pt x="436" y="34"/>
                  <a:pt x="388" y="23"/>
                  <a:pt x="366" y="13"/>
                </a:cubicBezTo>
                <a:cubicBezTo>
                  <a:pt x="343" y="2"/>
                  <a:pt x="343" y="0"/>
                  <a:pt x="325" y="15"/>
                </a:cubicBezTo>
                <a:cubicBezTo>
                  <a:pt x="217" y="64"/>
                  <a:pt x="271" y="47"/>
                  <a:pt x="259" y="105"/>
                </a:cubicBezTo>
              </a:path>
            </a:pathLst>
          </a:custGeom>
          <a:blipFill dpi="0" rotWithShape="0">
            <a:blip r:embed="rId6"/>
            <a:srcRect/>
            <a:tile tx="0" ty="0" sx="100000" sy="100000" flip="none" algn="tl"/>
          </a:blipFill>
          <a:ln w="9525">
            <a:noFill/>
            <a:rou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41" name="AutoShape 11"/>
          <p:cNvSpPr>
            <a:spLocks noChangeArrowheads="1"/>
          </p:cNvSpPr>
          <p:nvPr/>
        </p:nvSpPr>
        <p:spPr bwMode="auto">
          <a:xfrm>
            <a:off x="8843962" y="4268132"/>
            <a:ext cx="1752600" cy="1219200"/>
          </a:xfrm>
          <a:prstGeom prst="wedgeRoundRectCallout">
            <a:avLst>
              <a:gd name="adj1" fmla="val 48644"/>
              <a:gd name="adj2" fmla="val 34375"/>
              <a:gd name="adj3" fmla="val 16667"/>
            </a:avLst>
          </a:prstGeom>
          <a:solidFill>
            <a:schemeClr val="bg2">
              <a:lumMod val="90000"/>
            </a:schemeClr>
          </a:solidFill>
          <a:ln w="9525">
            <a:noFill/>
            <a:miter lim="800000"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1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幼圆" pitchFamily="49" charset="-122"/>
                <a:ea typeface="幼圆" pitchFamily="49" charset="-122"/>
              </a:rPr>
              <a:t>1896-1899</a:t>
            </a:r>
            <a:r>
              <a:rPr lang="zh-CN" altLang="en-US" sz="1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幼圆" pitchFamily="49" charset="-122"/>
                <a:ea typeface="幼圆" pitchFamily="49" charset="-122"/>
              </a:rPr>
              <a:t>年秋</a:t>
            </a:r>
            <a:br>
              <a:rPr lang="zh-CN" altLang="en-US" sz="1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幼圆" pitchFamily="49" charset="-122"/>
                <a:ea typeface="幼圆" pitchFamily="49" charset="-122"/>
              </a:rPr>
            </a:br>
            <a:r>
              <a:rPr lang="zh-CN" altLang="en-US" sz="1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幼圆" pitchFamily="49" charset="-122"/>
                <a:ea typeface="幼圆" pitchFamily="49" charset="-122"/>
              </a:rPr>
              <a:t>义和拳主要</a:t>
            </a:r>
            <a:br>
              <a:rPr lang="zh-CN" altLang="en-US" sz="1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幼圆" pitchFamily="49" charset="-122"/>
                <a:ea typeface="幼圆" pitchFamily="49" charset="-122"/>
              </a:rPr>
            </a:br>
            <a:r>
              <a:rPr lang="zh-CN" altLang="en-US" sz="1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幼圆" pitchFamily="49" charset="-122"/>
                <a:ea typeface="幼圆" pitchFamily="49" charset="-122"/>
              </a:rPr>
              <a:t>活动地区</a:t>
            </a:r>
            <a:endParaRPr lang="zh-CN" altLang="en-US" sz="1800" b="1" dirty="0">
              <a:effectLst>
                <a:outerShdw blurRad="38100" dist="38100" dir="2700000" algn="tl">
                  <a:srgbClr val="C0C0C0"/>
                </a:outerShdw>
              </a:effectLst>
              <a:latin typeface="幼圆" pitchFamily="49" charset="-122"/>
              <a:ea typeface="幼圆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33" grpId="0" bldLvl="0" animBg="1"/>
      <p:bldP spid="39" grpId="0"/>
      <p:bldP spid="34" grpId="0" bldLvl="0" animBg="1"/>
      <p:bldP spid="35" grpId="0" bldLvl="0" animBg="1"/>
      <p:bldP spid="36" grpId="0" bldLvl="0" animBg="1"/>
      <p:bldP spid="41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6" name="文本框 5"/>
          <p:cNvSpPr txBox="1"/>
          <p:nvPr/>
        </p:nvSpPr>
        <p:spPr>
          <a:xfrm>
            <a:off x="-15875" y="-63500"/>
            <a:ext cx="12223115" cy="583565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p>
            <a:r>
              <a:rPr lang="zh-CN" altLang="en-US" sz="3200"/>
              <a:t>一、义和团</a:t>
            </a:r>
            <a:endParaRPr lang="zh-CN" altLang="en-US" sz="3200"/>
          </a:p>
        </p:txBody>
      </p:sp>
      <p:pic>
        <p:nvPicPr>
          <p:cNvPr id="45" name="图片 44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646073" y="4592012"/>
            <a:ext cx="6929486" cy="2071702"/>
          </a:xfrm>
          <a:prstGeom prst="rect">
            <a:avLst/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9" name="Picture 3" descr="义和团形势图"/>
          <p:cNvPicPr>
            <a:picLocks noChangeAspect="1" noChangeArrowheads="1"/>
          </p:cNvPicPr>
          <p:nvPr/>
        </p:nvPicPr>
        <p:blipFill>
          <a:blip r:embed="rId2"/>
          <a:srcRect l="1186" t="24719" r="33783" b="865"/>
          <a:stretch>
            <a:fillRect/>
          </a:stretch>
        </p:blipFill>
        <p:spPr bwMode="auto">
          <a:xfrm>
            <a:off x="7800975" y="305732"/>
            <a:ext cx="4178300" cy="6553200"/>
          </a:xfrm>
          <a:prstGeom prst="rect">
            <a:avLst/>
          </a:prstGeom>
          <a:noFill/>
          <a:ln w="38100">
            <a:solidFill>
              <a:srgbClr val="666633"/>
            </a:solidFill>
            <a:miter lim="800000"/>
            <a:headEnd/>
            <a:tailEnd/>
          </a:ln>
        </p:spPr>
      </p:pic>
      <p:sp>
        <p:nvSpPr>
          <p:cNvPr id="30" name="未知" descr="宽上对角线"/>
          <p:cNvSpPr/>
          <p:nvPr/>
        </p:nvSpPr>
        <p:spPr bwMode="auto">
          <a:xfrm>
            <a:off x="10945812" y="5246032"/>
            <a:ext cx="847725" cy="546100"/>
          </a:xfrm>
          <a:custGeom>
            <a:avLst/>
            <a:gdLst/>
            <a:ahLst/>
            <a:cxnLst>
              <a:cxn ang="0">
                <a:pos x="0" y="130"/>
              </a:cxn>
              <a:cxn ang="0">
                <a:pos x="10" y="158"/>
              </a:cxn>
              <a:cxn ang="0">
                <a:pos x="47" y="204"/>
              </a:cxn>
              <a:cxn ang="0">
                <a:pos x="148" y="266"/>
              </a:cxn>
              <a:cxn ang="0">
                <a:pos x="185" y="278"/>
              </a:cxn>
              <a:cxn ang="0">
                <a:pos x="215" y="290"/>
              </a:cxn>
              <a:cxn ang="0">
                <a:pos x="410" y="344"/>
              </a:cxn>
              <a:cxn ang="0">
                <a:pos x="509" y="288"/>
              </a:cxn>
              <a:cxn ang="0">
                <a:pos x="527" y="210"/>
              </a:cxn>
              <a:cxn ang="0">
                <a:pos x="506" y="145"/>
              </a:cxn>
              <a:cxn ang="0">
                <a:pos x="446" y="106"/>
              </a:cxn>
              <a:cxn ang="0">
                <a:pos x="406" y="84"/>
              </a:cxn>
              <a:cxn ang="0">
                <a:pos x="248" y="38"/>
              </a:cxn>
              <a:cxn ang="0">
                <a:pos x="98" y="2"/>
              </a:cxn>
              <a:cxn ang="0">
                <a:pos x="36" y="26"/>
              </a:cxn>
              <a:cxn ang="0">
                <a:pos x="8" y="58"/>
              </a:cxn>
              <a:cxn ang="0">
                <a:pos x="0" y="130"/>
              </a:cxn>
            </a:cxnLst>
            <a:rect l="0" t="0" r="r" b="b"/>
            <a:pathLst>
              <a:path w="534" h="344">
                <a:moveTo>
                  <a:pt x="0" y="130"/>
                </a:moveTo>
                <a:cubicBezTo>
                  <a:pt x="6" y="139"/>
                  <a:pt x="7" y="148"/>
                  <a:pt x="10" y="158"/>
                </a:cubicBezTo>
                <a:cubicBezTo>
                  <a:pt x="16" y="175"/>
                  <a:pt x="38" y="188"/>
                  <a:pt x="47" y="204"/>
                </a:cubicBezTo>
                <a:cubicBezTo>
                  <a:pt x="64" y="235"/>
                  <a:pt x="102" y="251"/>
                  <a:pt x="148" y="266"/>
                </a:cubicBezTo>
                <a:cubicBezTo>
                  <a:pt x="157" y="279"/>
                  <a:pt x="170" y="273"/>
                  <a:pt x="185" y="278"/>
                </a:cubicBezTo>
                <a:cubicBezTo>
                  <a:pt x="200" y="283"/>
                  <a:pt x="199" y="289"/>
                  <a:pt x="215" y="290"/>
                </a:cubicBezTo>
                <a:cubicBezTo>
                  <a:pt x="278" y="292"/>
                  <a:pt x="363" y="328"/>
                  <a:pt x="410" y="344"/>
                </a:cubicBezTo>
                <a:cubicBezTo>
                  <a:pt x="466" y="338"/>
                  <a:pt x="462" y="318"/>
                  <a:pt x="509" y="288"/>
                </a:cubicBezTo>
                <a:cubicBezTo>
                  <a:pt x="534" y="272"/>
                  <a:pt x="531" y="239"/>
                  <a:pt x="527" y="210"/>
                </a:cubicBezTo>
                <a:cubicBezTo>
                  <a:pt x="519" y="182"/>
                  <a:pt x="519" y="162"/>
                  <a:pt x="506" y="145"/>
                </a:cubicBezTo>
                <a:cubicBezTo>
                  <a:pt x="493" y="128"/>
                  <a:pt x="463" y="116"/>
                  <a:pt x="446" y="106"/>
                </a:cubicBezTo>
                <a:cubicBezTo>
                  <a:pt x="429" y="96"/>
                  <a:pt x="439" y="95"/>
                  <a:pt x="406" y="84"/>
                </a:cubicBezTo>
                <a:cubicBezTo>
                  <a:pt x="373" y="73"/>
                  <a:pt x="299" y="52"/>
                  <a:pt x="248" y="38"/>
                </a:cubicBezTo>
                <a:cubicBezTo>
                  <a:pt x="189" y="23"/>
                  <a:pt x="127" y="4"/>
                  <a:pt x="98" y="2"/>
                </a:cubicBezTo>
                <a:cubicBezTo>
                  <a:pt x="63" y="0"/>
                  <a:pt x="51" y="17"/>
                  <a:pt x="36" y="26"/>
                </a:cubicBezTo>
                <a:cubicBezTo>
                  <a:pt x="21" y="35"/>
                  <a:pt x="14" y="41"/>
                  <a:pt x="8" y="58"/>
                </a:cubicBezTo>
                <a:cubicBezTo>
                  <a:pt x="2" y="75"/>
                  <a:pt x="2" y="115"/>
                  <a:pt x="0" y="130"/>
                </a:cubicBezTo>
                <a:close/>
              </a:path>
            </a:pathLst>
          </a:custGeom>
          <a:blipFill dpi="0" rotWithShape="0">
            <a:blip r:embed="rId3"/>
            <a:srcRect/>
            <a:tile tx="0" ty="0" sx="100000" sy="100000" flip="none" algn="tl"/>
          </a:blipFill>
          <a:ln w="9525">
            <a:noFill/>
            <a:rou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31" name="未知" descr="宽上对角线"/>
          <p:cNvSpPr/>
          <p:nvPr/>
        </p:nvSpPr>
        <p:spPr bwMode="auto">
          <a:xfrm>
            <a:off x="9021762" y="5149195"/>
            <a:ext cx="1730375" cy="1724025"/>
          </a:xfrm>
          <a:custGeom>
            <a:avLst/>
            <a:gdLst/>
            <a:ahLst/>
            <a:cxnLst>
              <a:cxn ang="0">
                <a:pos x="1" y="102"/>
              </a:cxn>
              <a:cxn ang="0">
                <a:pos x="130" y="225"/>
              </a:cxn>
              <a:cxn ang="0">
                <a:pos x="154" y="281"/>
              </a:cxn>
              <a:cxn ang="0">
                <a:pos x="62" y="435"/>
              </a:cxn>
              <a:cxn ang="0">
                <a:pos x="88" y="565"/>
              </a:cxn>
              <a:cxn ang="0">
                <a:pos x="94" y="591"/>
              </a:cxn>
              <a:cxn ang="0">
                <a:pos x="92" y="601"/>
              </a:cxn>
              <a:cxn ang="0">
                <a:pos x="100" y="671"/>
              </a:cxn>
              <a:cxn ang="0">
                <a:pos x="148" y="714"/>
              </a:cxn>
              <a:cxn ang="0">
                <a:pos x="205" y="711"/>
              </a:cxn>
              <a:cxn ang="0">
                <a:pos x="418" y="660"/>
              </a:cxn>
              <a:cxn ang="0">
                <a:pos x="510" y="751"/>
              </a:cxn>
              <a:cxn ang="0">
                <a:pos x="490" y="834"/>
              </a:cxn>
              <a:cxn ang="0">
                <a:pos x="304" y="831"/>
              </a:cxn>
              <a:cxn ang="0">
                <a:pos x="260" y="817"/>
              </a:cxn>
              <a:cxn ang="0">
                <a:pos x="151" y="843"/>
              </a:cxn>
              <a:cxn ang="0">
                <a:pos x="106" y="927"/>
              </a:cxn>
              <a:cxn ang="0">
                <a:pos x="124" y="1005"/>
              </a:cxn>
              <a:cxn ang="0">
                <a:pos x="244" y="1077"/>
              </a:cxn>
              <a:cxn ang="0">
                <a:pos x="421" y="1068"/>
              </a:cxn>
              <a:cxn ang="0">
                <a:pos x="562" y="1035"/>
              </a:cxn>
              <a:cxn ang="0">
                <a:pos x="688" y="979"/>
              </a:cxn>
              <a:cxn ang="0">
                <a:pos x="781" y="915"/>
              </a:cxn>
              <a:cxn ang="0">
                <a:pos x="922" y="859"/>
              </a:cxn>
              <a:cxn ang="0">
                <a:pos x="1006" y="840"/>
              </a:cxn>
              <a:cxn ang="0">
                <a:pos x="1078" y="774"/>
              </a:cxn>
              <a:cxn ang="0">
                <a:pos x="1084" y="703"/>
              </a:cxn>
              <a:cxn ang="0">
                <a:pos x="1040" y="617"/>
              </a:cxn>
              <a:cxn ang="0">
                <a:pos x="858" y="631"/>
              </a:cxn>
              <a:cxn ang="0">
                <a:pos x="730" y="483"/>
              </a:cxn>
              <a:cxn ang="0">
                <a:pos x="736" y="312"/>
              </a:cxn>
              <a:cxn ang="0">
                <a:pos x="658" y="247"/>
              </a:cxn>
              <a:cxn ang="0">
                <a:pos x="523" y="273"/>
              </a:cxn>
              <a:cxn ang="0">
                <a:pos x="337" y="306"/>
              </a:cxn>
              <a:cxn ang="0">
                <a:pos x="280" y="150"/>
              </a:cxn>
              <a:cxn ang="0">
                <a:pos x="241" y="15"/>
              </a:cxn>
              <a:cxn ang="0">
                <a:pos x="97" y="12"/>
              </a:cxn>
            </a:cxnLst>
            <a:rect l="0" t="0" r="r" b="b"/>
            <a:pathLst>
              <a:path w="1090" h="1086">
                <a:moveTo>
                  <a:pt x="5" y="69"/>
                </a:moveTo>
                <a:cubicBezTo>
                  <a:pt x="2" y="81"/>
                  <a:pt x="1" y="90"/>
                  <a:pt x="1" y="102"/>
                </a:cubicBezTo>
                <a:cubicBezTo>
                  <a:pt x="3" y="120"/>
                  <a:pt x="0" y="167"/>
                  <a:pt x="22" y="186"/>
                </a:cubicBezTo>
                <a:cubicBezTo>
                  <a:pt x="43" y="206"/>
                  <a:pt x="111" y="217"/>
                  <a:pt x="130" y="225"/>
                </a:cubicBezTo>
                <a:cubicBezTo>
                  <a:pt x="127" y="243"/>
                  <a:pt x="143" y="220"/>
                  <a:pt x="138" y="237"/>
                </a:cubicBezTo>
                <a:cubicBezTo>
                  <a:pt x="134" y="250"/>
                  <a:pt x="155" y="213"/>
                  <a:pt x="154" y="281"/>
                </a:cubicBezTo>
                <a:cubicBezTo>
                  <a:pt x="143" y="306"/>
                  <a:pt x="93" y="381"/>
                  <a:pt x="78" y="407"/>
                </a:cubicBezTo>
                <a:cubicBezTo>
                  <a:pt x="63" y="433"/>
                  <a:pt x="64" y="424"/>
                  <a:pt x="62" y="435"/>
                </a:cubicBezTo>
                <a:cubicBezTo>
                  <a:pt x="60" y="446"/>
                  <a:pt x="63" y="449"/>
                  <a:pt x="67" y="471"/>
                </a:cubicBezTo>
                <a:cubicBezTo>
                  <a:pt x="71" y="493"/>
                  <a:pt x="84" y="546"/>
                  <a:pt x="88" y="565"/>
                </a:cubicBezTo>
                <a:cubicBezTo>
                  <a:pt x="91" y="597"/>
                  <a:pt x="91" y="583"/>
                  <a:pt x="92" y="587"/>
                </a:cubicBezTo>
                <a:cubicBezTo>
                  <a:pt x="93" y="591"/>
                  <a:pt x="94" y="585"/>
                  <a:pt x="94" y="591"/>
                </a:cubicBezTo>
                <a:cubicBezTo>
                  <a:pt x="94" y="597"/>
                  <a:pt x="91" y="622"/>
                  <a:pt x="91" y="624"/>
                </a:cubicBezTo>
                <a:cubicBezTo>
                  <a:pt x="90" y="612"/>
                  <a:pt x="81" y="606"/>
                  <a:pt x="92" y="601"/>
                </a:cubicBezTo>
                <a:cubicBezTo>
                  <a:pt x="102" y="596"/>
                  <a:pt x="92" y="620"/>
                  <a:pt x="97" y="630"/>
                </a:cubicBezTo>
                <a:cubicBezTo>
                  <a:pt x="99" y="641"/>
                  <a:pt x="97" y="658"/>
                  <a:pt x="100" y="671"/>
                </a:cubicBezTo>
                <a:cubicBezTo>
                  <a:pt x="103" y="684"/>
                  <a:pt x="110" y="704"/>
                  <a:pt x="118" y="711"/>
                </a:cubicBezTo>
                <a:cubicBezTo>
                  <a:pt x="123" y="719"/>
                  <a:pt x="139" y="711"/>
                  <a:pt x="148" y="714"/>
                </a:cubicBezTo>
                <a:cubicBezTo>
                  <a:pt x="156" y="714"/>
                  <a:pt x="163" y="717"/>
                  <a:pt x="172" y="717"/>
                </a:cubicBezTo>
                <a:cubicBezTo>
                  <a:pt x="181" y="717"/>
                  <a:pt x="187" y="715"/>
                  <a:pt x="205" y="711"/>
                </a:cubicBezTo>
                <a:cubicBezTo>
                  <a:pt x="223" y="707"/>
                  <a:pt x="248" y="701"/>
                  <a:pt x="283" y="693"/>
                </a:cubicBezTo>
                <a:cubicBezTo>
                  <a:pt x="318" y="685"/>
                  <a:pt x="381" y="659"/>
                  <a:pt x="418" y="660"/>
                </a:cubicBezTo>
                <a:cubicBezTo>
                  <a:pt x="455" y="661"/>
                  <a:pt x="490" y="684"/>
                  <a:pt x="505" y="699"/>
                </a:cubicBezTo>
                <a:cubicBezTo>
                  <a:pt x="502" y="723"/>
                  <a:pt x="516" y="728"/>
                  <a:pt x="510" y="751"/>
                </a:cubicBezTo>
                <a:cubicBezTo>
                  <a:pt x="510" y="766"/>
                  <a:pt x="529" y="775"/>
                  <a:pt x="526" y="789"/>
                </a:cubicBezTo>
                <a:cubicBezTo>
                  <a:pt x="523" y="803"/>
                  <a:pt x="511" y="821"/>
                  <a:pt x="490" y="834"/>
                </a:cubicBezTo>
                <a:cubicBezTo>
                  <a:pt x="469" y="847"/>
                  <a:pt x="431" y="867"/>
                  <a:pt x="400" y="867"/>
                </a:cubicBezTo>
                <a:cubicBezTo>
                  <a:pt x="368" y="867"/>
                  <a:pt x="325" y="838"/>
                  <a:pt x="304" y="831"/>
                </a:cubicBezTo>
                <a:cubicBezTo>
                  <a:pt x="283" y="824"/>
                  <a:pt x="278" y="824"/>
                  <a:pt x="271" y="822"/>
                </a:cubicBezTo>
                <a:cubicBezTo>
                  <a:pt x="264" y="820"/>
                  <a:pt x="268" y="819"/>
                  <a:pt x="260" y="817"/>
                </a:cubicBezTo>
                <a:cubicBezTo>
                  <a:pt x="252" y="815"/>
                  <a:pt x="238" y="805"/>
                  <a:pt x="220" y="809"/>
                </a:cubicBezTo>
                <a:cubicBezTo>
                  <a:pt x="202" y="813"/>
                  <a:pt x="167" y="829"/>
                  <a:pt x="151" y="843"/>
                </a:cubicBezTo>
                <a:cubicBezTo>
                  <a:pt x="123" y="856"/>
                  <a:pt x="130" y="882"/>
                  <a:pt x="123" y="896"/>
                </a:cubicBezTo>
                <a:cubicBezTo>
                  <a:pt x="116" y="910"/>
                  <a:pt x="109" y="921"/>
                  <a:pt x="106" y="927"/>
                </a:cubicBezTo>
                <a:cubicBezTo>
                  <a:pt x="103" y="933"/>
                  <a:pt x="100" y="917"/>
                  <a:pt x="103" y="930"/>
                </a:cubicBezTo>
                <a:cubicBezTo>
                  <a:pt x="110" y="1016"/>
                  <a:pt x="103" y="966"/>
                  <a:pt x="124" y="1005"/>
                </a:cubicBezTo>
                <a:cubicBezTo>
                  <a:pt x="141" y="1032"/>
                  <a:pt x="185" y="1062"/>
                  <a:pt x="205" y="1074"/>
                </a:cubicBezTo>
                <a:cubicBezTo>
                  <a:pt x="225" y="1086"/>
                  <a:pt x="218" y="1077"/>
                  <a:pt x="244" y="1077"/>
                </a:cubicBezTo>
                <a:cubicBezTo>
                  <a:pt x="285" y="1074"/>
                  <a:pt x="323" y="1078"/>
                  <a:pt x="364" y="1071"/>
                </a:cubicBezTo>
                <a:cubicBezTo>
                  <a:pt x="374" y="1069"/>
                  <a:pt x="411" y="1070"/>
                  <a:pt x="421" y="1068"/>
                </a:cubicBezTo>
                <a:cubicBezTo>
                  <a:pt x="450" y="1061"/>
                  <a:pt x="484" y="1053"/>
                  <a:pt x="514" y="1050"/>
                </a:cubicBezTo>
                <a:cubicBezTo>
                  <a:pt x="531" y="1044"/>
                  <a:pt x="544" y="1042"/>
                  <a:pt x="562" y="1035"/>
                </a:cubicBezTo>
                <a:cubicBezTo>
                  <a:pt x="580" y="1028"/>
                  <a:pt x="601" y="1014"/>
                  <a:pt x="622" y="1005"/>
                </a:cubicBezTo>
                <a:cubicBezTo>
                  <a:pt x="632" y="1002"/>
                  <a:pt x="679" y="984"/>
                  <a:pt x="688" y="979"/>
                </a:cubicBezTo>
                <a:cubicBezTo>
                  <a:pt x="724" y="961"/>
                  <a:pt x="719" y="960"/>
                  <a:pt x="757" y="942"/>
                </a:cubicBezTo>
                <a:cubicBezTo>
                  <a:pt x="779" y="931"/>
                  <a:pt x="782" y="925"/>
                  <a:pt x="781" y="915"/>
                </a:cubicBezTo>
                <a:cubicBezTo>
                  <a:pt x="794" y="905"/>
                  <a:pt x="815" y="891"/>
                  <a:pt x="838" y="882"/>
                </a:cubicBezTo>
                <a:cubicBezTo>
                  <a:pt x="860" y="869"/>
                  <a:pt x="898" y="865"/>
                  <a:pt x="922" y="859"/>
                </a:cubicBezTo>
                <a:cubicBezTo>
                  <a:pt x="948" y="869"/>
                  <a:pt x="941" y="858"/>
                  <a:pt x="955" y="855"/>
                </a:cubicBezTo>
                <a:cubicBezTo>
                  <a:pt x="969" y="852"/>
                  <a:pt x="987" y="850"/>
                  <a:pt x="1006" y="840"/>
                </a:cubicBezTo>
                <a:cubicBezTo>
                  <a:pt x="1025" y="830"/>
                  <a:pt x="1057" y="803"/>
                  <a:pt x="1069" y="792"/>
                </a:cubicBezTo>
                <a:cubicBezTo>
                  <a:pt x="1075" y="783"/>
                  <a:pt x="1071" y="807"/>
                  <a:pt x="1078" y="774"/>
                </a:cubicBezTo>
                <a:cubicBezTo>
                  <a:pt x="1080" y="763"/>
                  <a:pt x="1081" y="737"/>
                  <a:pt x="1082" y="725"/>
                </a:cubicBezTo>
                <a:cubicBezTo>
                  <a:pt x="1083" y="713"/>
                  <a:pt x="1085" y="711"/>
                  <a:pt x="1084" y="703"/>
                </a:cubicBezTo>
                <a:cubicBezTo>
                  <a:pt x="1090" y="693"/>
                  <a:pt x="1077" y="686"/>
                  <a:pt x="1074" y="675"/>
                </a:cubicBezTo>
                <a:cubicBezTo>
                  <a:pt x="1062" y="629"/>
                  <a:pt x="1067" y="647"/>
                  <a:pt x="1040" y="617"/>
                </a:cubicBezTo>
                <a:cubicBezTo>
                  <a:pt x="1027" y="609"/>
                  <a:pt x="1036" y="604"/>
                  <a:pt x="1006" y="606"/>
                </a:cubicBezTo>
                <a:cubicBezTo>
                  <a:pt x="976" y="608"/>
                  <a:pt x="897" y="634"/>
                  <a:pt x="858" y="631"/>
                </a:cubicBezTo>
                <a:cubicBezTo>
                  <a:pt x="828" y="625"/>
                  <a:pt x="792" y="601"/>
                  <a:pt x="774" y="589"/>
                </a:cubicBezTo>
                <a:cubicBezTo>
                  <a:pt x="750" y="565"/>
                  <a:pt x="730" y="483"/>
                  <a:pt x="730" y="483"/>
                </a:cubicBezTo>
                <a:cubicBezTo>
                  <a:pt x="724" y="445"/>
                  <a:pt x="756" y="397"/>
                  <a:pt x="757" y="369"/>
                </a:cubicBezTo>
                <a:cubicBezTo>
                  <a:pt x="758" y="341"/>
                  <a:pt x="750" y="332"/>
                  <a:pt x="736" y="312"/>
                </a:cubicBezTo>
                <a:cubicBezTo>
                  <a:pt x="722" y="292"/>
                  <a:pt x="686" y="260"/>
                  <a:pt x="673" y="249"/>
                </a:cubicBezTo>
                <a:cubicBezTo>
                  <a:pt x="654" y="241"/>
                  <a:pt x="664" y="250"/>
                  <a:pt x="658" y="247"/>
                </a:cubicBezTo>
                <a:cubicBezTo>
                  <a:pt x="652" y="244"/>
                  <a:pt x="660" y="227"/>
                  <a:pt x="638" y="231"/>
                </a:cubicBezTo>
                <a:cubicBezTo>
                  <a:pt x="603" y="228"/>
                  <a:pt x="561" y="261"/>
                  <a:pt x="523" y="273"/>
                </a:cubicBezTo>
                <a:cubicBezTo>
                  <a:pt x="492" y="285"/>
                  <a:pt x="487" y="304"/>
                  <a:pt x="456" y="309"/>
                </a:cubicBezTo>
                <a:cubicBezTo>
                  <a:pt x="425" y="314"/>
                  <a:pt x="366" y="318"/>
                  <a:pt x="337" y="306"/>
                </a:cubicBezTo>
                <a:cubicBezTo>
                  <a:pt x="303" y="310"/>
                  <a:pt x="290" y="263"/>
                  <a:pt x="280" y="237"/>
                </a:cubicBezTo>
                <a:cubicBezTo>
                  <a:pt x="270" y="211"/>
                  <a:pt x="282" y="177"/>
                  <a:pt x="280" y="150"/>
                </a:cubicBezTo>
                <a:cubicBezTo>
                  <a:pt x="277" y="123"/>
                  <a:pt x="277" y="97"/>
                  <a:pt x="271" y="75"/>
                </a:cubicBezTo>
                <a:cubicBezTo>
                  <a:pt x="265" y="53"/>
                  <a:pt x="256" y="27"/>
                  <a:pt x="241" y="15"/>
                </a:cubicBezTo>
                <a:cubicBezTo>
                  <a:pt x="226" y="3"/>
                  <a:pt x="205" y="1"/>
                  <a:pt x="181" y="0"/>
                </a:cubicBezTo>
                <a:cubicBezTo>
                  <a:pt x="154" y="3"/>
                  <a:pt x="123" y="7"/>
                  <a:pt x="97" y="12"/>
                </a:cubicBezTo>
                <a:cubicBezTo>
                  <a:pt x="79" y="16"/>
                  <a:pt x="49" y="6"/>
                  <a:pt x="49" y="6"/>
                </a:cubicBezTo>
              </a:path>
            </a:pathLst>
          </a:custGeom>
          <a:blipFill dpi="0" rotWithShape="0">
            <a:blip r:embed="rId3"/>
            <a:srcRect/>
            <a:tile tx="0" ty="0" sx="100000" sy="100000" flip="none" algn="tl"/>
          </a:blipFill>
          <a:ln w="9525">
            <a:noFill/>
            <a:rou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32" name="未知" descr="宽上对角线"/>
          <p:cNvSpPr/>
          <p:nvPr/>
        </p:nvSpPr>
        <p:spPr bwMode="auto">
          <a:xfrm>
            <a:off x="8661400" y="3196570"/>
            <a:ext cx="871537" cy="1300162"/>
          </a:xfrm>
          <a:custGeom>
            <a:avLst/>
            <a:gdLst/>
            <a:ahLst/>
            <a:cxnLst>
              <a:cxn ang="0">
                <a:pos x="249" y="119"/>
              </a:cxn>
              <a:cxn ang="0">
                <a:pos x="271" y="54"/>
              </a:cxn>
              <a:cxn ang="0">
                <a:pos x="259" y="99"/>
              </a:cxn>
              <a:cxn ang="0">
                <a:pos x="243" y="140"/>
              </a:cxn>
              <a:cxn ang="0">
                <a:pos x="247" y="153"/>
              </a:cxn>
              <a:cxn ang="0">
                <a:pos x="240" y="167"/>
              </a:cxn>
              <a:cxn ang="0">
                <a:pos x="229" y="201"/>
              </a:cxn>
              <a:cxn ang="0">
                <a:pos x="210" y="233"/>
              </a:cxn>
              <a:cxn ang="0">
                <a:pos x="157" y="312"/>
              </a:cxn>
              <a:cxn ang="0">
                <a:pos x="118" y="357"/>
              </a:cxn>
              <a:cxn ang="0">
                <a:pos x="115" y="369"/>
              </a:cxn>
              <a:cxn ang="0">
                <a:pos x="94" y="381"/>
              </a:cxn>
              <a:cxn ang="0">
                <a:pos x="58" y="429"/>
              </a:cxn>
              <a:cxn ang="0">
                <a:pos x="37" y="455"/>
              </a:cxn>
              <a:cxn ang="0">
                <a:pos x="23" y="475"/>
              </a:cxn>
              <a:cxn ang="0">
                <a:pos x="11" y="503"/>
              </a:cxn>
              <a:cxn ang="0">
                <a:pos x="13" y="525"/>
              </a:cxn>
              <a:cxn ang="0">
                <a:pos x="5" y="623"/>
              </a:cxn>
              <a:cxn ang="0">
                <a:pos x="9" y="648"/>
              </a:cxn>
              <a:cxn ang="0">
                <a:pos x="9" y="668"/>
              </a:cxn>
              <a:cxn ang="0">
                <a:pos x="9" y="700"/>
              </a:cxn>
              <a:cxn ang="0">
                <a:pos x="15" y="799"/>
              </a:cxn>
              <a:cxn ang="0">
                <a:pos x="36" y="818"/>
              </a:cxn>
              <a:cxn ang="0">
                <a:pos x="84" y="792"/>
              </a:cxn>
              <a:cxn ang="0">
                <a:pos x="168" y="737"/>
              </a:cxn>
              <a:cxn ang="0">
                <a:pos x="201" y="710"/>
              </a:cxn>
              <a:cxn ang="0">
                <a:pos x="207" y="691"/>
              </a:cxn>
              <a:cxn ang="0">
                <a:pos x="228" y="691"/>
              </a:cxn>
              <a:cxn ang="0">
                <a:pos x="240" y="703"/>
              </a:cxn>
              <a:cxn ang="0">
                <a:pos x="246" y="700"/>
              </a:cxn>
              <a:cxn ang="0">
                <a:pos x="291" y="737"/>
              </a:cxn>
              <a:cxn ang="0">
                <a:pos x="348" y="765"/>
              </a:cxn>
              <a:cxn ang="0">
                <a:pos x="390" y="691"/>
              </a:cxn>
              <a:cxn ang="0">
                <a:pos x="409" y="649"/>
              </a:cxn>
              <a:cxn ang="0">
                <a:pos x="391" y="599"/>
              </a:cxn>
              <a:cxn ang="0">
                <a:pos x="349" y="561"/>
              </a:cxn>
              <a:cxn ang="0">
                <a:pos x="243" y="593"/>
              </a:cxn>
              <a:cxn ang="0">
                <a:pos x="213" y="581"/>
              </a:cxn>
              <a:cxn ang="0">
                <a:pos x="181" y="549"/>
              </a:cxn>
              <a:cxn ang="0">
                <a:pos x="175" y="505"/>
              </a:cxn>
              <a:cxn ang="0">
                <a:pos x="214" y="432"/>
              </a:cxn>
              <a:cxn ang="0">
                <a:pos x="267" y="405"/>
              </a:cxn>
              <a:cxn ang="0">
                <a:pos x="342" y="384"/>
              </a:cxn>
              <a:cxn ang="0">
                <a:pos x="354" y="387"/>
              </a:cxn>
              <a:cxn ang="0">
                <a:pos x="357" y="382"/>
              </a:cxn>
              <a:cxn ang="0">
                <a:pos x="432" y="387"/>
              </a:cxn>
              <a:cxn ang="0">
                <a:pos x="507" y="315"/>
              </a:cxn>
              <a:cxn ang="0">
                <a:pos x="528" y="252"/>
              </a:cxn>
              <a:cxn ang="0">
                <a:pos x="516" y="219"/>
              </a:cxn>
              <a:cxn ang="0">
                <a:pos x="462" y="79"/>
              </a:cxn>
              <a:cxn ang="0">
                <a:pos x="366" y="13"/>
              </a:cxn>
              <a:cxn ang="0">
                <a:pos x="325" y="15"/>
              </a:cxn>
              <a:cxn ang="0">
                <a:pos x="259" y="105"/>
              </a:cxn>
            </a:cxnLst>
            <a:rect l="0" t="0" r="r" b="b"/>
            <a:pathLst>
              <a:path w="549" h="819">
                <a:moveTo>
                  <a:pt x="249" y="119"/>
                </a:moveTo>
                <a:cubicBezTo>
                  <a:pt x="248" y="123"/>
                  <a:pt x="269" y="58"/>
                  <a:pt x="271" y="54"/>
                </a:cubicBezTo>
                <a:cubicBezTo>
                  <a:pt x="273" y="51"/>
                  <a:pt x="264" y="85"/>
                  <a:pt x="259" y="99"/>
                </a:cubicBezTo>
                <a:cubicBezTo>
                  <a:pt x="247" y="113"/>
                  <a:pt x="244" y="130"/>
                  <a:pt x="243" y="140"/>
                </a:cubicBezTo>
                <a:cubicBezTo>
                  <a:pt x="241" y="149"/>
                  <a:pt x="247" y="149"/>
                  <a:pt x="247" y="153"/>
                </a:cubicBezTo>
                <a:cubicBezTo>
                  <a:pt x="242" y="163"/>
                  <a:pt x="249" y="161"/>
                  <a:pt x="240" y="167"/>
                </a:cubicBezTo>
                <a:cubicBezTo>
                  <a:pt x="234" y="177"/>
                  <a:pt x="234" y="190"/>
                  <a:pt x="229" y="201"/>
                </a:cubicBezTo>
                <a:cubicBezTo>
                  <a:pt x="224" y="212"/>
                  <a:pt x="222" y="215"/>
                  <a:pt x="210" y="233"/>
                </a:cubicBezTo>
                <a:cubicBezTo>
                  <a:pt x="195" y="246"/>
                  <a:pt x="168" y="296"/>
                  <a:pt x="157" y="312"/>
                </a:cubicBezTo>
                <a:lnTo>
                  <a:pt x="118" y="357"/>
                </a:lnTo>
                <a:lnTo>
                  <a:pt x="115" y="369"/>
                </a:lnTo>
                <a:lnTo>
                  <a:pt x="94" y="381"/>
                </a:lnTo>
                <a:lnTo>
                  <a:pt x="58" y="429"/>
                </a:lnTo>
                <a:cubicBezTo>
                  <a:pt x="49" y="442"/>
                  <a:pt x="42" y="448"/>
                  <a:pt x="37" y="455"/>
                </a:cubicBezTo>
                <a:cubicBezTo>
                  <a:pt x="31" y="463"/>
                  <a:pt x="27" y="467"/>
                  <a:pt x="23" y="475"/>
                </a:cubicBezTo>
                <a:cubicBezTo>
                  <a:pt x="20" y="482"/>
                  <a:pt x="13" y="495"/>
                  <a:pt x="11" y="503"/>
                </a:cubicBezTo>
                <a:cubicBezTo>
                  <a:pt x="9" y="511"/>
                  <a:pt x="14" y="505"/>
                  <a:pt x="13" y="525"/>
                </a:cubicBezTo>
                <a:cubicBezTo>
                  <a:pt x="0" y="563"/>
                  <a:pt x="6" y="603"/>
                  <a:pt x="5" y="623"/>
                </a:cubicBezTo>
                <a:cubicBezTo>
                  <a:pt x="4" y="643"/>
                  <a:pt x="8" y="641"/>
                  <a:pt x="9" y="648"/>
                </a:cubicBezTo>
                <a:cubicBezTo>
                  <a:pt x="10" y="655"/>
                  <a:pt x="9" y="660"/>
                  <a:pt x="9" y="668"/>
                </a:cubicBezTo>
                <a:cubicBezTo>
                  <a:pt x="9" y="676"/>
                  <a:pt x="8" y="679"/>
                  <a:pt x="9" y="700"/>
                </a:cubicBezTo>
                <a:cubicBezTo>
                  <a:pt x="10" y="718"/>
                  <a:pt x="4" y="785"/>
                  <a:pt x="15" y="799"/>
                </a:cubicBezTo>
                <a:cubicBezTo>
                  <a:pt x="17" y="819"/>
                  <a:pt x="25" y="819"/>
                  <a:pt x="36" y="818"/>
                </a:cubicBezTo>
                <a:cubicBezTo>
                  <a:pt x="47" y="817"/>
                  <a:pt x="62" y="806"/>
                  <a:pt x="84" y="792"/>
                </a:cubicBezTo>
                <a:cubicBezTo>
                  <a:pt x="105" y="787"/>
                  <a:pt x="150" y="749"/>
                  <a:pt x="168" y="737"/>
                </a:cubicBezTo>
                <a:cubicBezTo>
                  <a:pt x="183" y="722"/>
                  <a:pt x="198" y="718"/>
                  <a:pt x="201" y="710"/>
                </a:cubicBezTo>
                <a:cubicBezTo>
                  <a:pt x="207" y="702"/>
                  <a:pt x="203" y="694"/>
                  <a:pt x="207" y="691"/>
                </a:cubicBezTo>
                <a:cubicBezTo>
                  <a:pt x="222" y="680"/>
                  <a:pt x="223" y="689"/>
                  <a:pt x="228" y="691"/>
                </a:cubicBezTo>
                <a:cubicBezTo>
                  <a:pt x="233" y="693"/>
                  <a:pt x="237" y="701"/>
                  <a:pt x="240" y="703"/>
                </a:cubicBezTo>
                <a:cubicBezTo>
                  <a:pt x="241" y="701"/>
                  <a:pt x="237" y="695"/>
                  <a:pt x="246" y="700"/>
                </a:cubicBezTo>
                <a:cubicBezTo>
                  <a:pt x="255" y="705"/>
                  <a:pt x="274" y="726"/>
                  <a:pt x="291" y="737"/>
                </a:cubicBezTo>
                <a:cubicBezTo>
                  <a:pt x="308" y="749"/>
                  <a:pt x="332" y="773"/>
                  <a:pt x="348" y="765"/>
                </a:cubicBezTo>
                <a:cubicBezTo>
                  <a:pt x="364" y="758"/>
                  <a:pt x="380" y="710"/>
                  <a:pt x="390" y="691"/>
                </a:cubicBezTo>
                <a:cubicBezTo>
                  <a:pt x="399" y="671"/>
                  <a:pt x="409" y="664"/>
                  <a:pt x="409" y="649"/>
                </a:cubicBezTo>
                <a:cubicBezTo>
                  <a:pt x="409" y="634"/>
                  <a:pt x="401" y="614"/>
                  <a:pt x="391" y="599"/>
                </a:cubicBezTo>
                <a:cubicBezTo>
                  <a:pt x="379" y="583"/>
                  <a:pt x="374" y="562"/>
                  <a:pt x="349" y="561"/>
                </a:cubicBezTo>
                <a:cubicBezTo>
                  <a:pt x="324" y="560"/>
                  <a:pt x="266" y="590"/>
                  <a:pt x="243" y="593"/>
                </a:cubicBezTo>
                <a:cubicBezTo>
                  <a:pt x="220" y="596"/>
                  <a:pt x="223" y="588"/>
                  <a:pt x="213" y="581"/>
                </a:cubicBezTo>
                <a:cubicBezTo>
                  <a:pt x="203" y="574"/>
                  <a:pt x="187" y="562"/>
                  <a:pt x="181" y="549"/>
                </a:cubicBezTo>
                <a:cubicBezTo>
                  <a:pt x="175" y="536"/>
                  <a:pt x="170" y="524"/>
                  <a:pt x="175" y="505"/>
                </a:cubicBezTo>
                <a:cubicBezTo>
                  <a:pt x="178" y="483"/>
                  <a:pt x="206" y="451"/>
                  <a:pt x="214" y="432"/>
                </a:cubicBezTo>
                <a:cubicBezTo>
                  <a:pt x="221" y="415"/>
                  <a:pt x="254" y="412"/>
                  <a:pt x="267" y="405"/>
                </a:cubicBezTo>
                <a:cubicBezTo>
                  <a:pt x="286" y="396"/>
                  <a:pt x="329" y="390"/>
                  <a:pt x="342" y="384"/>
                </a:cubicBezTo>
                <a:cubicBezTo>
                  <a:pt x="356" y="382"/>
                  <a:pt x="352" y="387"/>
                  <a:pt x="354" y="387"/>
                </a:cubicBezTo>
                <a:cubicBezTo>
                  <a:pt x="374" y="381"/>
                  <a:pt x="344" y="382"/>
                  <a:pt x="357" y="382"/>
                </a:cubicBezTo>
                <a:cubicBezTo>
                  <a:pt x="370" y="382"/>
                  <a:pt x="407" y="399"/>
                  <a:pt x="432" y="387"/>
                </a:cubicBezTo>
                <a:cubicBezTo>
                  <a:pt x="455" y="376"/>
                  <a:pt x="491" y="338"/>
                  <a:pt x="507" y="315"/>
                </a:cubicBezTo>
                <a:cubicBezTo>
                  <a:pt x="523" y="293"/>
                  <a:pt x="527" y="267"/>
                  <a:pt x="528" y="252"/>
                </a:cubicBezTo>
                <a:cubicBezTo>
                  <a:pt x="549" y="224"/>
                  <a:pt x="527" y="248"/>
                  <a:pt x="516" y="219"/>
                </a:cubicBezTo>
                <a:cubicBezTo>
                  <a:pt x="505" y="189"/>
                  <a:pt x="487" y="114"/>
                  <a:pt x="462" y="79"/>
                </a:cubicBezTo>
                <a:cubicBezTo>
                  <a:pt x="436" y="34"/>
                  <a:pt x="388" y="23"/>
                  <a:pt x="366" y="13"/>
                </a:cubicBezTo>
                <a:cubicBezTo>
                  <a:pt x="343" y="2"/>
                  <a:pt x="343" y="0"/>
                  <a:pt x="325" y="15"/>
                </a:cubicBezTo>
                <a:cubicBezTo>
                  <a:pt x="217" y="64"/>
                  <a:pt x="271" y="47"/>
                  <a:pt x="259" y="105"/>
                </a:cubicBezTo>
              </a:path>
            </a:pathLst>
          </a:custGeom>
          <a:blipFill dpi="0" rotWithShape="0">
            <a:blip r:embed="rId3"/>
            <a:srcRect/>
            <a:tile tx="0" ty="0" sx="100000" sy="100000" flip="none" algn="tl"/>
          </a:blipFill>
          <a:ln w="9525">
            <a:noFill/>
            <a:rou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37" name="AutoShape 11"/>
          <p:cNvSpPr>
            <a:spLocks noChangeArrowheads="1"/>
          </p:cNvSpPr>
          <p:nvPr/>
        </p:nvSpPr>
        <p:spPr bwMode="auto">
          <a:xfrm>
            <a:off x="9301162" y="4268132"/>
            <a:ext cx="1752600" cy="1219200"/>
          </a:xfrm>
          <a:prstGeom prst="wedgeRoundRectCallout">
            <a:avLst>
              <a:gd name="adj1" fmla="val 48644"/>
              <a:gd name="adj2" fmla="val 34375"/>
              <a:gd name="adj3" fmla="val 16667"/>
            </a:avLst>
          </a:prstGeom>
          <a:solidFill>
            <a:schemeClr val="bg2">
              <a:lumMod val="90000"/>
            </a:schemeClr>
          </a:solidFill>
          <a:ln w="9525">
            <a:noFill/>
            <a:miter lim="800000"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1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幼圆" pitchFamily="49" charset="-122"/>
                <a:ea typeface="幼圆" pitchFamily="49" charset="-122"/>
              </a:rPr>
              <a:t>1896-1899</a:t>
            </a:r>
            <a:r>
              <a:rPr lang="zh-CN" altLang="en-US" sz="1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幼圆" pitchFamily="49" charset="-122"/>
                <a:ea typeface="幼圆" pitchFamily="49" charset="-122"/>
              </a:rPr>
              <a:t>年秋</a:t>
            </a:r>
            <a:br>
              <a:rPr lang="zh-CN" altLang="en-US" sz="1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幼圆" pitchFamily="49" charset="-122"/>
                <a:ea typeface="幼圆" pitchFamily="49" charset="-122"/>
              </a:rPr>
            </a:br>
            <a:r>
              <a:rPr lang="zh-CN" altLang="en-US" sz="1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幼圆" pitchFamily="49" charset="-122"/>
                <a:ea typeface="幼圆" pitchFamily="49" charset="-122"/>
              </a:rPr>
              <a:t>义和拳主要</a:t>
            </a:r>
            <a:br>
              <a:rPr lang="zh-CN" altLang="en-US" sz="1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幼圆" pitchFamily="49" charset="-122"/>
                <a:ea typeface="幼圆" pitchFamily="49" charset="-122"/>
              </a:rPr>
            </a:br>
            <a:r>
              <a:rPr lang="zh-CN" altLang="en-US" sz="1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幼圆" pitchFamily="49" charset="-122"/>
                <a:ea typeface="幼圆" pitchFamily="49" charset="-122"/>
              </a:rPr>
              <a:t>活动地区</a:t>
            </a:r>
            <a:endParaRPr lang="zh-CN" altLang="en-US" sz="1800" b="1" dirty="0">
              <a:effectLst>
                <a:outerShdw blurRad="38100" dist="38100" dir="2700000" algn="tl">
                  <a:srgbClr val="C0C0C0"/>
                </a:outerShdw>
              </a:effectLst>
              <a:latin typeface="幼圆" pitchFamily="49" charset="-122"/>
              <a:ea typeface="幼圆" pitchFamily="49" charset="-122"/>
            </a:endParaRPr>
          </a:p>
        </p:txBody>
      </p:sp>
      <p:sp>
        <p:nvSpPr>
          <p:cNvPr id="38" name="Text Box 12"/>
          <p:cNvSpPr txBox="1">
            <a:spLocks noChangeArrowheads="1"/>
          </p:cNvSpPr>
          <p:nvPr/>
        </p:nvSpPr>
        <p:spPr bwMode="auto">
          <a:xfrm>
            <a:off x="7789873" y="377170"/>
            <a:ext cx="1784350" cy="3968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幼圆" pitchFamily="49" charset="-122"/>
              </a:rPr>
              <a:t>义和团形势图</a:t>
            </a:r>
            <a:endParaRPr lang="zh-CN" altLang="en-US" sz="2000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幼圆" pitchFamily="49" charset="-122"/>
            </a:endParaRPr>
          </a:p>
        </p:txBody>
      </p:sp>
      <p:pic>
        <p:nvPicPr>
          <p:cNvPr id="46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03197" y="516947"/>
            <a:ext cx="1857388" cy="574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3" name="TextBox 52"/>
          <p:cNvSpPr txBox="1"/>
          <p:nvPr/>
        </p:nvSpPr>
        <p:spPr>
          <a:xfrm>
            <a:off x="788949" y="516947"/>
            <a:ext cx="10791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兴  起</a:t>
            </a:r>
            <a:endParaRPr lang="zh-CN" altLang="en-US" sz="28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41" name="图片 40" descr="t01cb8c765ca8db325c.jpg"/>
          <p:cNvPicPr>
            <a:picLocks noChangeAspect="1"/>
          </p:cNvPicPr>
          <p:nvPr/>
        </p:nvPicPr>
        <p:blipFill>
          <a:blip r:embed="rId5"/>
          <a:srcRect t="10208" b="9904"/>
          <a:stretch>
            <a:fillRect/>
          </a:stretch>
        </p:blipFill>
        <p:spPr>
          <a:xfrm>
            <a:off x="1074701" y="2448872"/>
            <a:ext cx="3286148" cy="1687481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42" name="图片 41" descr="t01f62b25a1c8b74df0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03791" y="2520310"/>
            <a:ext cx="1243407" cy="1672168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3" name="TextBox 42"/>
          <p:cNvSpPr txBox="1"/>
          <p:nvPr/>
        </p:nvSpPr>
        <p:spPr>
          <a:xfrm>
            <a:off x="860387" y="1162988"/>
            <a:ext cx="67151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 smtClean="0">
                <a:latin typeface="华文新魏" pitchFamily="2" charset="-122"/>
                <a:ea typeface="华文新魏" pitchFamily="2" charset="-122"/>
              </a:rPr>
              <a:t>       19</a:t>
            </a:r>
            <a:r>
              <a:rPr lang="zh-CN" altLang="en-US" sz="2000" b="1" dirty="0" smtClean="0">
                <a:latin typeface="华文新魏" pitchFamily="2" charset="-122"/>
                <a:ea typeface="华文新魏" pitchFamily="2" charset="-122"/>
              </a:rPr>
              <a:t>世纪末，随着</a:t>
            </a:r>
            <a:r>
              <a:rPr lang="zh-CN" altLang="en-US" sz="2000" b="1" dirty="0" smtClean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帝国主义侵略的加剧</a:t>
            </a:r>
            <a:r>
              <a:rPr lang="zh-CN" altLang="en-US" sz="2000" b="1" dirty="0" smtClean="0">
                <a:latin typeface="华文新魏" pitchFamily="2" charset="-122"/>
                <a:ea typeface="华文新魏" pitchFamily="2" charset="-122"/>
              </a:rPr>
              <a:t>和</a:t>
            </a:r>
            <a:r>
              <a:rPr lang="zh-CN" altLang="en-US" sz="2000" b="1" dirty="0" smtClean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外国传教士活动的猖獗</a:t>
            </a:r>
            <a:r>
              <a:rPr lang="zh-CN" altLang="en-US" sz="2000" b="1" dirty="0" smtClean="0">
                <a:latin typeface="华文新魏" pitchFamily="2" charset="-122"/>
                <a:ea typeface="华文新魏" pitchFamily="2" charset="-122"/>
              </a:rPr>
              <a:t>，这些组织逐渐由反清的秘密结社或单纯的习武团体，转变为具有广泛群众性的反帝斗争组织。</a:t>
            </a:r>
            <a:endParaRPr lang="zh-CN" altLang="en-US" sz="2000" b="1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574635" y="4663450"/>
            <a:ext cx="707236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dirty="0" smtClean="0">
                <a:latin typeface="华文新魏" pitchFamily="2" charset="-122"/>
                <a:ea typeface="华文新魏" pitchFamily="2" charset="-122"/>
              </a:rPr>
              <a:t>        鸦片战争以来，各国传教士纷纷来到中国，山东一省建立的大小教堂就有一千多所，教徒八万多人。外国传教士以不平等条约作护身符，勾结土豪劣绅，地痞流氓，逞凶杀人，无恶不作，还不受中国法律的制约。中国人民对此极其痛恨，在山东、直隶等地，许多乡民相聚习武，力图自保，义和团运动就是在反洋教斗争的基础上兴起的。</a:t>
            </a:r>
            <a:endParaRPr lang="zh-CN" altLang="en-US" sz="200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49" name="圆角矩形标注 48"/>
          <p:cNvSpPr/>
          <p:nvPr/>
        </p:nvSpPr>
        <p:spPr>
          <a:xfrm>
            <a:off x="8432815" y="734360"/>
            <a:ext cx="2879725" cy="1191816"/>
          </a:xfrm>
          <a:prstGeom prst="wedgeRoundRectCallout">
            <a:avLst>
              <a:gd name="adj1" fmla="val 21504"/>
              <a:gd name="adj2" fmla="val 168831"/>
              <a:gd name="adj3" fmla="val 16667"/>
            </a:avLst>
          </a:prstGeom>
          <a:solidFill>
            <a:schemeClr val="bg2">
              <a:lumMod val="9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r>
              <a:rPr lang="zh-CN" altLang="en-US" sz="1600" b="1" dirty="0" smtClean="0">
                <a:solidFill>
                  <a:prstClr val="black"/>
                </a:solidFill>
                <a:latin typeface="幼圆" pitchFamily="49" charset="-122"/>
                <a:ea typeface="幼圆" pitchFamily="49" charset="-122"/>
              </a:rPr>
              <a:t>   山东义和团在朱红灯的领导下，提出灭洋人，杀赃官的口号，他命令部下砸教堂，逐教士，惩办贪官恶霸。</a:t>
            </a:r>
            <a:endParaRPr lang="zh-CN" altLang="en-US" sz="1600" b="1" dirty="0">
              <a:latin typeface="幼圆" pitchFamily="49" charset="-122"/>
              <a:ea typeface="幼圆" pitchFamily="49" charset="-122"/>
            </a:endParaRPr>
          </a:p>
        </p:txBody>
      </p:sp>
      <p:sp>
        <p:nvSpPr>
          <p:cNvPr id="40" name="圆角矩形 39"/>
          <p:cNvSpPr/>
          <p:nvPr/>
        </p:nvSpPr>
        <p:spPr>
          <a:xfrm>
            <a:off x="503197" y="4589884"/>
            <a:ext cx="7286676" cy="2147704"/>
          </a:xfrm>
          <a:prstGeom prst="roundRect">
            <a:avLst/>
          </a:prstGeom>
          <a:solidFill>
            <a:schemeClr val="bg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latin typeface="华文新魏" pitchFamily="2" charset="-122"/>
                <a:ea typeface="华文新魏" pitchFamily="2" charset="-122"/>
              </a:rPr>
              <a:t>  材料一： “不下雨，地发干，都因教堂遮住天</a:t>
            </a:r>
            <a:r>
              <a:rPr lang="en-US" altLang="zh-CN" sz="2400" b="1" dirty="0" smtClean="0">
                <a:latin typeface="华文新魏" pitchFamily="2" charset="-122"/>
                <a:ea typeface="华文新魏" pitchFamily="2" charset="-122"/>
              </a:rPr>
              <a:t>.</a:t>
            </a:r>
            <a:r>
              <a:rPr lang="zh-CN" altLang="en-US" sz="2400" b="1" dirty="0" smtClean="0">
                <a:latin typeface="华文新魏" pitchFamily="2" charset="-122"/>
                <a:ea typeface="华文新魏" pitchFamily="2" charset="-122"/>
              </a:rPr>
              <a:t>帝国主义满地街”</a:t>
            </a:r>
            <a:endParaRPr lang="en-US" altLang="zh-CN" sz="2400" b="1" dirty="0" smtClean="0">
              <a:latin typeface="华文新魏" pitchFamily="2" charset="-122"/>
              <a:ea typeface="华文新魏" pitchFamily="2" charset="-122"/>
            </a:endParaRPr>
          </a:p>
          <a:p>
            <a:r>
              <a:rPr lang="zh-CN" altLang="en-US" sz="2400" b="1" dirty="0" smtClean="0">
                <a:latin typeface="华文新魏" pitchFamily="2" charset="-122"/>
                <a:ea typeface="华文新魏" pitchFamily="2" charset="-122"/>
              </a:rPr>
              <a:t>  材料二：</a:t>
            </a:r>
            <a:r>
              <a:rPr lang="en-US" altLang="zh-CN" sz="2400" b="1" dirty="0" smtClean="0">
                <a:latin typeface="华文新魏" pitchFamily="2" charset="-122"/>
                <a:ea typeface="华文新魏" pitchFamily="2" charset="-122"/>
              </a:rPr>
              <a:t>“</a:t>
            </a:r>
            <a:r>
              <a:rPr lang="zh-CN" altLang="en-US" sz="2400" b="1" dirty="0" smtClean="0">
                <a:latin typeface="华文新魏" pitchFamily="2" charset="-122"/>
                <a:ea typeface="华文新魏" pitchFamily="2" charset="-122"/>
              </a:rPr>
              <a:t>还我江山还我权，刀山火海爷敢钻。哪怕皇上服了外，不杀洋人誓不完”</a:t>
            </a:r>
            <a:endParaRPr lang="en-US" altLang="zh-CN" sz="2400" b="1" dirty="0" smtClean="0">
              <a:latin typeface="华文新魏" pitchFamily="2" charset="-122"/>
              <a:ea typeface="华文新魏" pitchFamily="2" charset="-122"/>
            </a:endParaRPr>
          </a:p>
          <a:p>
            <a:r>
              <a:rPr lang="en-US" altLang="zh-CN" sz="2400" b="1" dirty="0" smtClean="0">
                <a:latin typeface="华文新魏" pitchFamily="2" charset="-122"/>
                <a:ea typeface="华文新魏" pitchFamily="2" charset="-122"/>
              </a:rPr>
              <a:t>                         ——</a:t>
            </a:r>
            <a:r>
              <a:rPr lang="zh-CN" altLang="en-US" sz="2400" b="1" dirty="0" smtClean="0">
                <a:latin typeface="华文新魏" pitchFamily="2" charset="-122"/>
                <a:ea typeface="华文新魏" pitchFamily="2" charset="-122"/>
              </a:rPr>
              <a:t>义和团歌谣</a:t>
            </a:r>
            <a:endParaRPr lang="zh-CN" altLang="en-US" sz="2400" b="1" dirty="0" smtClean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47" name="圆角矩形 46"/>
          <p:cNvSpPr/>
          <p:nvPr/>
        </p:nvSpPr>
        <p:spPr>
          <a:xfrm>
            <a:off x="2432023" y="520046"/>
            <a:ext cx="5062574" cy="510778"/>
          </a:xfrm>
          <a:prstGeom prst="roundRect">
            <a:avLst/>
          </a:prstGeom>
          <a:solidFill>
            <a:srgbClr val="66330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义和团运动的性质：反帝爱国运动</a:t>
            </a:r>
            <a:endParaRPr lang="zh-CN" altLang="en-US" sz="2400" b="1" dirty="0" smtClean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9" grpId="0" bldLvl="0" animBg="1"/>
      <p:bldP spid="40" grpId="0" bldLvl="0" animBg="1"/>
      <p:bldP spid="47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39" name="图片 38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6483987" y="2854653"/>
            <a:ext cx="4857784" cy="2714644"/>
          </a:xfrm>
          <a:prstGeom prst="roundRect">
            <a:avLst/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8" name="图片 37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893506" y="2854653"/>
            <a:ext cx="4733225" cy="2714644"/>
          </a:xfrm>
          <a:prstGeom prst="roundRect">
            <a:avLst/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1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11757" y="682924"/>
            <a:ext cx="1831947" cy="642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TextBox 31"/>
          <p:cNvSpPr txBox="1"/>
          <p:nvPr/>
        </p:nvSpPr>
        <p:spPr>
          <a:xfrm>
            <a:off x="626071" y="1425893"/>
            <a:ext cx="4536996" cy="578882"/>
          </a:xfrm>
          <a:prstGeom prst="roundRect">
            <a:avLst/>
          </a:prstGeom>
          <a:solidFill>
            <a:schemeClr val="bg2">
              <a:lumMod val="75000"/>
            </a:schemeClr>
          </a:solidFill>
          <a:ln w="28575">
            <a:noFill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清政府对义和团态度的变化</a:t>
            </a:r>
            <a:endParaRPr lang="zh-CN" altLang="en-U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5340979" y="1497331"/>
            <a:ext cx="6858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latin typeface="华文新魏" pitchFamily="2" charset="-122"/>
                <a:ea typeface="华文新魏" pitchFamily="2" charset="-122"/>
              </a:rPr>
              <a:t>以</a:t>
            </a:r>
            <a:r>
              <a:rPr lang="zh-CN" altLang="en-US" sz="2800" b="1" dirty="0" smtClean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招抚</a:t>
            </a:r>
            <a:r>
              <a:rPr lang="zh-CN" altLang="en-US" sz="2800" b="1" dirty="0" smtClean="0">
                <a:latin typeface="华文新魏" pitchFamily="2" charset="-122"/>
                <a:ea typeface="华文新魏" pitchFamily="2" charset="-122"/>
              </a:rPr>
              <a:t>代替</a:t>
            </a:r>
            <a:r>
              <a:rPr lang="zh-CN" altLang="en-US" sz="2800" b="1" dirty="0" smtClean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剿灭</a:t>
            </a:r>
            <a:r>
              <a:rPr lang="zh-CN" altLang="en-US" sz="2800" b="1" dirty="0" smtClean="0">
                <a:latin typeface="华文新魏" pitchFamily="2" charset="-122"/>
                <a:ea typeface="华文新魏" pitchFamily="2" charset="-122"/>
              </a:rPr>
              <a:t>，并承认其合法地位。</a:t>
            </a:r>
            <a:endParaRPr lang="zh-CN" altLang="en-US" sz="2800" b="1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555425" y="3046659"/>
            <a:ext cx="464347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华文新魏" pitchFamily="2" charset="-122"/>
                <a:ea typeface="华文新魏" pitchFamily="2" charset="-122"/>
              </a:rPr>
              <a:t>        皇太后┅召集各大臣，密议团匪乱事┅ 决计不将义和团巢除。 ┅如与以上等军械，好为操演，即可成为有用劲旅，以之抵御洋人，颇为有用。</a:t>
            </a:r>
            <a:endParaRPr lang="en-US" altLang="zh-CN" sz="2400" b="1" dirty="0" smtClean="0">
              <a:latin typeface="华文新魏" pitchFamily="2" charset="-122"/>
              <a:ea typeface="华文新魏" pitchFamily="2" charset="-122"/>
            </a:endParaRPr>
          </a:p>
          <a:p>
            <a:r>
              <a:rPr lang="en-US" altLang="zh-CN" sz="2400" b="1" dirty="0" smtClean="0">
                <a:latin typeface="华文新魏" pitchFamily="2" charset="-122"/>
                <a:ea typeface="华文新魏" pitchFamily="2" charset="-122"/>
              </a:rPr>
              <a:t>             ——《</a:t>
            </a:r>
            <a:r>
              <a:rPr lang="zh-CN" altLang="en-US" sz="2400" b="1" dirty="0" smtClean="0">
                <a:latin typeface="华文新魏" pitchFamily="2" charset="-122"/>
                <a:ea typeface="华文新魏" pitchFamily="2" charset="-122"/>
              </a:rPr>
              <a:t>拳乱纪闻</a:t>
            </a:r>
            <a:r>
              <a:rPr lang="en-US" altLang="zh-CN" sz="2400" b="1" dirty="0" smtClean="0">
                <a:latin typeface="华文新魏" pitchFamily="2" charset="-122"/>
                <a:ea typeface="华文新魏" pitchFamily="2" charset="-122"/>
              </a:rPr>
              <a:t>》</a:t>
            </a:r>
            <a:endParaRPr lang="zh-CN" altLang="en-US" sz="2400" b="1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26110" y="682625"/>
            <a:ext cx="150304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发 展</a:t>
            </a:r>
            <a:endParaRPr lang="zh-CN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126137" y="6112212"/>
            <a:ext cx="102156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chemeClr val="tx1"/>
                </a:solidFill>
                <a:latin typeface="华文新魏" pitchFamily="2" charset="-122"/>
                <a:ea typeface="华文新魏" pitchFamily="2" charset="-122"/>
              </a:rPr>
              <a:t>概括清政府对义和团态度有什么变化？分析变化原因？</a:t>
            </a:r>
            <a:endParaRPr lang="zh-CN" altLang="en-US" sz="3200" b="1" dirty="0" smtClean="0">
              <a:solidFill>
                <a:schemeClr val="tx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054699" y="2926091"/>
            <a:ext cx="435771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华文新魏" pitchFamily="2" charset="-122"/>
                <a:ea typeface="华文新魏" pitchFamily="2" charset="-122"/>
              </a:rPr>
              <a:t>        义和团运动初期，山东冠县义和拳、平原县义和拳和清朝官兵都发生过较大规模的冲突和战斗。清朝统治者为维护其统治秩序，因此对义和团采取剿杀的政策。</a:t>
            </a:r>
            <a:endParaRPr lang="zh-CN" altLang="en-US" sz="2400" b="1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40" name="图片 39" descr="JVacPpDziugXRvpVyDEQHIqY3WzzQ8KJ4F4PNhomT4N7d1473254656091compressfla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198763" y="4640603"/>
            <a:ext cx="993440" cy="1292082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41" name="图片 40" descr="res01_attpic_brief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412286" y="4712041"/>
            <a:ext cx="1131250" cy="1257295"/>
          </a:xfrm>
          <a:prstGeom prst="rect">
            <a:avLst/>
          </a:prstGeom>
        </p:spPr>
      </p:pic>
      <p:sp>
        <p:nvSpPr>
          <p:cNvPr id="42" name="右箭头 41"/>
          <p:cNvSpPr/>
          <p:nvPr/>
        </p:nvSpPr>
        <p:spPr>
          <a:xfrm>
            <a:off x="5983921" y="3783347"/>
            <a:ext cx="357190" cy="714380"/>
          </a:xfrm>
          <a:prstGeom prst="rightArrow">
            <a:avLst/>
          </a:prstGeom>
          <a:solidFill>
            <a:schemeClr val="bg2">
              <a:lumMod val="2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TextBox 42"/>
          <p:cNvSpPr txBox="1"/>
          <p:nvPr/>
        </p:nvSpPr>
        <p:spPr>
          <a:xfrm>
            <a:off x="626071" y="2068835"/>
            <a:ext cx="1667986" cy="578882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变化原因</a:t>
            </a:r>
            <a:endParaRPr lang="zh-CN" altLang="en-U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2412021" y="2188557"/>
            <a:ext cx="6858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latin typeface="华文新魏" pitchFamily="2" charset="-122"/>
                <a:ea typeface="华文新魏" pitchFamily="2" charset="-122"/>
              </a:rPr>
              <a:t>利用义和团（</a:t>
            </a:r>
            <a:r>
              <a:rPr lang="zh-CN" altLang="en-US" sz="2800" b="1" dirty="0" smtClean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抵抗洋人</a:t>
            </a:r>
            <a:r>
              <a:rPr lang="zh-CN" altLang="en-US" sz="2800" b="1" dirty="0" smtClean="0">
                <a:latin typeface="华文新魏" pitchFamily="2" charset="-122"/>
                <a:ea typeface="华文新魏" pitchFamily="2" charset="-122"/>
              </a:rPr>
              <a:t>）。</a:t>
            </a:r>
            <a:endParaRPr lang="zh-CN" altLang="en-US" sz="2800" b="1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45" name="图片 44" descr="3646_G_1473061389892.png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744827" y="5397832"/>
            <a:ext cx="1143008" cy="1714512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-15875" y="-33020"/>
            <a:ext cx="12223115" cy="583565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p>
            <a:r>
              <a:rPr lang="zh-CN" altLang="en-US" sz="3200"/>
              <a:t>一、义和团</a:t>
            </a:r>
            <a:endParaRPr lang="zh-CN" altLang="en-US" sz="3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bldLvl="0" animBg="1"/>
      <p:bldP spid="33" grpId="0"/>
      <p:bldP spid="30" grpId="0"/>
      <p:bldP spid="37" grpId="0"/>
      <p:bldP spid="42" grpId="0" bldLvl="0" animBg="1"/>
      <p:bldP spid="43" grpId="0" bldLvl="0" animBg="1"/>
      <p:bldP spid="4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30" name="图片 29" descr="20170302030510486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74625" y="2204078"/>
            <a:ext cx="4807075" cy="32861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图片 10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5441" y="6704672"/>
            <a:ext cx="11522075" cy="142876"/>
          </a:xfrm>
          <a:prstGeom prst="rect">
            <a:avLst/>
          </a:prstGeom>
        </p:spPr>
      </p:pic>
      <p:sp>
        <p:nvSpPr>
          <p:cNvPr id="12" name="矩形 11"/>
          <p:cNvSpPr/>
          <p:nvPr/>
        </p:nvSpPr>
        <p:spPr bwMode="auto">
          <a:xfrm flipV="1">
            <a:off x="0" y="6801828"/>
            <a:ext cx="11522075" cy="45719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31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74623" y="891839"/>
            <a:ext cx="1785950" cy="574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TextBox 31"/>
          <p:cNvSpPr txBox="1"/>
          <p:nvPr/>
        </p:nvSpPr>
        <p:spPr>
          <a:xfrm>
            <a:off x="753778" y="891228"/>
            <a:ext cx="9909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发 展</a:t>
            </a:r>
            <a:endParaRPr lang="zh-CN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2417737" y="891522"/>
            <a:ext cx="87154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1900</a:t>
            </a:r>
            <a:r>
              <a:rPr lang="zh-CN" altLang="en-US" sz="3200" b="1" dirty="0" smtClean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年夏</a:t>
            </a:r>
            <a:r>
              <a:rPr lang="zh-CN" altLang="en-US" sz="3200" b="1" dirty="0" smtClean="0">
                <a:latin typeface="华文新魏" pitchFamily="2" charset="-122"/>
                <a:ea typeface="华文新魏" pitchFamily="2" charset="-122"/>
              </a:rPr>
              <a:t>，义和团已经</a:t>
            </a:r>
            <a:r>
              <a:rPr lang="zh-CN" altLang="en-US" sz="3200" b="1" dirty="0" smtClean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控制了京津地区</a:t>
            </a:r>
            <a:r>
              <a:rPr lang="zh-CN" altLang="en-US" sz="3200" b="1" dirty="0" smtClean="0">
                <a:latin typeface="华文新魏" pitchFamily="2" charset="-122"/>
                <a:ea typeface="华文新魏" pitchFamily="2" charset="-122"/>
              </a:rPr>
              <a:t>。</a:t>
            </a:r>
            <a:endParaRPr lang="zh-CN" altLang="en-US" sz="3200" b="1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618161" y="2204078"/>
            <a:ext cx="571504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华文新魏" pitchFamily="2" charset="-122"/>
                <a:ea typeface="华文新魏" pitchFamily="2" charset="-122"/>
              </a:rPr>
              <a:t>        义和团运动斗争矛头直指帝国主义侵略势力。北京和天津是清政府和帝国主义统治的心脏。</a:t>
            </a:r>
            <a:r>
              <a:rPr lang="en-US" altLang="zh-CN" sz="2800" dirty="0" smtClean="0">
                <a:latin typeface="华文新魏" pitchFamily="2" charset="-122"/>
                <a:ea typeface="华文新魏" pitchFamily="2" charset="-122"/>
              </a:rPr>
              <a:t>1900</a:t>
            </a:r>
            <a:r>
              <a:rPr lang="zh-CN" altLang="en-US" sz="2800" dirty="0" smtClean="0">
                <a:latin typeface="华文新魏" pitchFamily="2" charset="-122"/>
                <a:ea typeface="华文新魏" pitchFamily="2" charset="-122"/>
              </a:rPr>
              <a:t>年</a:t>
            </a:r>
            <a:r>
              <a:rPr lang="en-US" sz="2800" dirty="0" smtClean="0">
                <a:latin typeface="华文新魏" pitchFamily="2" charset="-122"/>
                <a:ea typeface="华文新魏" pitchFamily="2" charset="-122"/>
              </a:rPr>
              <a:t>6</a:t>
            </a:r>
            <a:r>
              <a:rPr lang="zh-CN" altLang="en-US" sz="2800" dirty="0" smtClean="0">
                <a:latin typeface="华文新魏" pitchFamily="2" charset="-122"/>
                <a:ea typeface="华文新魏" pitchFamily="2" charset="-122"/>
              </a:rPr>
              <a:t>月，义和团运动发展到顶峰，他们到处</a:t>
            </a:r>
            <a:r>
              <a:rPr lang="zh-CN" altLang="en-US" sz="2800" dirty="0" smtClean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捣毁教堂</a:t>
            </a:r>
            <a:r>
              <a:rPr lang="zh-CN" altLang="en-US" sz="2800" dirty="0" smtClean="0">
                <a:latin typeface="华文新魏" pitchFamily="2" charset="-122"/>
                <a:ea typeface="华文新魏" pitchFamily="2" charset="-122"/>
              </a:rPr>
              <a:t>，</a:t>
            </a:r>
            <a:r>
              <a:rPr lang="zh-CN" altLang="en-US" sz="2800" dirty="0" smtClean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拆毁铁道、砍断电线</a:t>
            </a:r>
            <a:r>
              <a:rPr lang="zh-CN" altLang="en-US" sz="2800" dirty="0" smtClean="0">
                <a:latin typeface="华文新魏" pitchFamily="2" charset="-122"/>
                <a:ea typeface="华文新魏" pitchFamily="2" charset="-122"/>
              </a:rPr>
              <a:t>，中国人民的反帝怒火，在北方大半个中国熊熊燃烧起来</a:t>
            </a:r>
            <a:r>
              <a:rPr lang="en-US" altLang="zh-CN" sz="2800" dirty="0" smtClean="0">
                <a:latin typeface="华文新魏" pitchFamily="2" charset="-122"/>
                <a:ea typeface="华文新魏" pitchFamily="2" charset="-122"/>
              </a:rPr>
              <a:t>——</a:t>
            </a:r>
            <a:endParaRPr lang="zh-CN" altLang="en-US" sz="2800" dirty="0" smtClean="0">
              <a:latin typeface="华文新魏" pitchFamily="2" charset="-122"/>
              <a:ea typeface="华文新魏" pitchFamily="2" charset="-122"/>
            </a:endParaRPr>
          </a:p>
          <a:p>
            <a:endParaRPr lang="zh-CN" altLang="en-US" sz="280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-15875" y="-63500"/>
            <a:ext cx="12223115" cy="583565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p>
            <a:r>
              <a:rPr lang="zh-CN" altLang="en-US" sz="3200"/>
              <a:t>一、义和团</a:t>
            </a:r>
            <a:endParaRPr lang="zh-CN" altLang="en-US" sz="3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41" name="图片 40" descr="W020070426476510774642.jpg"/>
          <p:cNvPicPr>
            <a:picLocks noChangeAspect="1"/>
          </p:cNvPicPr>
          <p:nvPr/>
        </p:nvPicPr>
        <p:blipFill>
          <a:blip r:embed="rId1">
            <a:duotone>
              <a:schemeClr val="bg2">
                <a:shade val="45000"/>
                <a:satMod val="135000"/>
              </a:schemeClr>
              <a:prstClr val="white"/>
            </a:duotone>
            <a:lum bright="10000" contrast="10000"/>
          </a:blip>
          <a:stretch>
            <a:fillRect/>
          </a:stretch>
        </p:blipFill>
        <p:spPr>
          <a:xfrm>
            <a:off x="5125131" y="420351"/>
            <a:ext cx="6864231" cy="6315094"/>
          </a:xfrm>
          <a:prstGeom prst="rect">
            <a:avLst/>
          </a:prstGeom>
        </p:spPr>
      </p:pic>
      <p:pic>
        <p:nvPicPr>
          <p:cNvPr id="48" name="Picture 15" descr="1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081" y="5191581"/>
            <a:ext cx="1785950" cy="8291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" name="Picture 15" descr="1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500" y="3377566"/>
            <a:ext cx="1692531" cy="7858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图片 38" descr="t01a01baf96377de527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963639" y="448608"/>
            <a:ext cx="3000396" cy="2492637"/>
          </a:xfrm>
          <a:prstGeom prst="rect">
            <a:avLst/>
          </a:prstGeom>
        </p:spPr>
      </p:pic>
      <p:pic>
        <p:nvPicPr>
          <p:cNvPr id="31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30833" y="591484"/>
            <a:ext cx="1785950" cy="574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TextBox 31"/>
          <p:cNvSpPr txBox="1"/>
          <p:nvPr/>
        </p:nvSpPr>
        <p:spPr>
          <a:xfrm>
            <a:off x="852203" y="639768"/>
            <a:ext cx="10791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口  号</a:t>
            </a:r>
            <a:endParaRPr lang="zh-CN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2631097" y="591484"/>
            <a:ext cx="23574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扶清灭洋</a:t>
            </a:r>
            <a:endParaRPr lang="zh-CN" altLang="en-US" sz="3600" b="1" dirty="0">
              <a:solidFill>
                <a:srgbClr val="76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grpSp>
        <p:nvGrpSpPr>
          <p:cNvPr id="34" name="组合 8"/>
          <p:cNvGrpSpPr/>
          <p:nvPr/>
        </p:nvGrpSpPr>
        <p:grpSpPr>
          <a:xfrm>
            <a:off x="559395" y="2020244"/>
            <a:ext cx="1643074" cy="1000132"/>
            <a:chOff x="1347342" y="1376316"/>
            <a:chExt cx="1973483" cy="734091"/>
          </a:xfrm>
        </p:grpSpPr>
        <p:pic>
          <p:nvPicPr>
            <p:cNvPr id="35" name="Picture 2" descr="E:\水墨图表素材\图片1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7342" y="1376316"/>
              <a:ext cx="1973483" cy="73409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6" name="Text Box 26"/>
            <p:cNvSpPr txBox="1">
              <a:spLocks noChangeArrowheads="1"/>
            </p:cNvSpPr>
            <p:nvPr/>
          </p:nvSpPr>
          <p:spPr bwMode="auto">
            <a:xfrm>
              <a:off x="1604753" y="1481186"/>
              <a:ext cx="1450177" cy="42922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3200" b="1" dirty="0" smtClean="0">
                  <a:latin typeface="华文新魏" pitchFamily="2" charset="-122"/>
                  <a:ea typeface="华文新魏" pitchFamily="2" charset="-122"/>
                </a:rPr>
                <a:t>评  价</a:t>
              </a:r>
              <a:endParaRPr lang="en-US" altLang="zh-CN" sz="3200" b="1" dirty="0">
                <a:latin typeface="华文新魏" pitchFamily="2" charset="-122"/>
                <a:ea typeface="华文新魏" pitchFamily="2" charset="-122"/>
              </a:endParaRPr>
            </a:p>
          </p:txBody>
        </p:sp>
      </p:grpSp>
      <p:sp>
        <p:nvSpPr>
          <p:cNvPr id="37" name="TextBox 36"/>
          <p:cNvSpPr txBox="1"/>
          <p:nvPr/>
        </p:nvSpPr>
        <p:spPr>
          <a:xfrm>
            <a:off x="3774105" y="2948938"/>
            <a:ext cx="792961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latin typeface="华文新魏" pitchFamily="2" charset="-122"/>
                <a:ea typeface="华文新魏" pitchFamily="2" charset="-122"/>
              </a:rPr>
              <a:t>鲜明地表达了中国人民反对帝国主义的斗争意志。</a:t>
            </a:r>
            <a:endParaRPr lang="zh-CN" altLang="en-US" sz="320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697000" y="3449004"/>
            <a:ext cx="100540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灭洋</a:t>
            </a:r>
            <a:endParaRPr lang="zh-CN" altLang="en-US" sz="32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3728107" y="4034625"/>
            <a:ext cx="826136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3200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义和团对洋人、洋教以及轮船、铁路等统统排 斥，又具有盲目 排外的落后性。</a:t>
            </a:r>
            <a:endParaRPr lang="zh-CN" altLang="en-US" sz="3200" dirty="0">
              <a:solidFill>
                <a:prstClr val="black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43" name="AutoShape 12"/>
          <p:cNvSpPr/>
          <p:nvPr/>
        </p:nvSpPr>
        <p:spPr bwMode="auto">
          <a:xfrm>
            <a:off x="2059593" y="3377566"/>
            <a:ext cx="214314" cy="857256"/>
          </a:xfrm>
          <a:prstGeom prst="leftBrace">
            <a:avLst>
              <a:gd name="adj1" fmla="val 182592"/>
              <a:gd name="adj2" fmla="val 47500"/>
            </a:avLst>
          </a:prstGeom>
          <a:noFill/>
          <a:ln w="38100">
            <a:solidFill>
              <a:schemeClr val="tx1">
                <a:lumMod val="95000"/>
                <a:lumOff val="5000"/>
              </a:schemeClr>
            </a:solidFill>
            <a:round/>
          </a:ln>
          <a:effectLst/>
        </p:spPr>
        <p:txBody>
          <a:bodyPr wrap="none" anchor="ctr"/>
          <a:lstStyle/>
          <a:p>
            <a:pPr algn="ctr"/>
            <a:endParaRPr lang="zh-CN" altLang="zh-CN" sz="3200" b="1">
              <a:solidFill>
                <a:srgbClr val="76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2202469" y="2948938"/>
            <a:ext cx="18261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进步性：</a:t>
            </a:r>
            <a:endParaRPr lang="zh-CN" altLang="en-US" sz="3200" b="1" dirty="0">
              <a:solidFill>
                <a:srgbClr val="76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2202469" y="4017119"/>
            <a:ext cx="18261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局限性：</a:t>
            </a:r>
            <a:endParaRPr lang="zh-CN" altLang="en-US" sz="3200" b="1" dirty="0">
              <a:solidFill>
                <a:srgbClr val="76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697000" y="5293121"/>
            <a:ext cx="100540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扶清</a:t>
            </a:r>
            <a:endParaRPr lang="zh-CN" altLang="en-US" sz="32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2059593" y="5234954"/>
            <a:ext cx="1040450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3200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反映出义和团对清政府的本质认识不清，对它抱有幻想。</a:t>
            </a:r>
            <a:endParaRPr lang="zh-CN" altLang="en-US" sz="3200" dirty="0">
              <a:solidFill>
                <a:prstClr val="black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-15875" y="-63500"/>
            <a:ext cx="12223115" cy="583565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p>
            <a:r>
              <a:rPr lang="zh-CN" altLang="en-US" sz="3200"/>
              <a:t>一、义和团</a:t>
            </a:r>
            <a:endParaRPr lang="zh-CN" altLang="en-US" sz="3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7" grpId="0"/>
      <p:bldP spid="38" grpId="0"/>
      <p:bldP spid="40" grpId="0"/>
      <p:bldP spid="43" grpId="0" bldLvl="0" animBg="1"/>
      <p:bldP spid="44" grpId="0"/>
      <p:bldP spid="45" grpId="0"/>
      <p:bldP spid="46" grpId="0"/>
      <p:bldP spid="5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0" name="TextBox 29"/>
          <p:cNvSpPr txBox="1"/>
          <p:nvPr/>
        </p:nvSpPr>
        <p:spPr>
          <a:xfrm>
            <a:off x="953737" y="1491606"/>
            <a:ext cx="9644130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latin typeface="华文新魏" pitchFamily="2" charset="-122"/>
                <a:ea typeface="华文新魏" pitchFamily="2" charset="-122"/>
              </a:rPr>
              <a:t>    由于义和团势力的发展，帝国主义担心他们的在华利益受到损害，于是拼凑起八国联军发动了侵华战争。</a:t>
            </a:r>
            <a:endParaRPr lang="zh-CN" altLang="en-US" sz="320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3860468" y="4788232"/>
            <a:ext cx="5429288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6</a:t>
            </a:r>
            <a:r>
              <a:rPr lang="zh-CN" altLang="en-US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月</a:t>
            </a:r>
            <a:r>
              <a:rPr lang="en-US" altLang="zh-CN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20</a:t>
            </a:r>
            <a:r>
              <a:rPr lang="zh-CN" altLang="en-US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日 ，义和团杀死了德国公使克林德</a:t>
            </a:r>
            <a:endParaRPr lang="zh-CN" altLang="en-US" b="1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33" name="图片 32" descr="t017e3aaa0844140264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0656505">
            <a:off x="1569085" y="3160395"/>
            <a:ext cx="1771015" cy="261747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4" name="乘号 33"/>
          <p:cNvSpPr/>
          <p:nvPr/>
        </p:nvSpPr>
        <p:spPr>
          <a:xfrm rot="20656505">
            <a:off x="1754503" y="4787700"/>
            <a:ext cx="1928826" cy="1571636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2" grpId="0"/>
      <p:bldP spid="34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6" name="文本框 5"/>
          <p:cNvSpPr txBox="1"/>
          <p:nvPr/>
        </p:nvSpPr>
        <p:spPr>
          <a:xfrm>
            <a:off x="-635" y="12700"/>
            <a:ext cx="12146280" cy="64516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p>
            <a:r>
              <a:rPr lang="zh-CN" altLang="en-US" sz="3600"/>
              <a:t>二、八国联军侵华战争</a:t>
            </a:r>
            <a:endParaRPr lang="zh-CN" altLang="en-US" sz="3600"/>
          </a:p>
        </p:txBody>
      </p:sp>
      <p:pic>
        <p:nvPicPr>
          <p:cNvPr id="31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1" cstate="email"/>
          <a:srcRect/>
          <a:stretch>
            <a:fillRect/>
          </a:stretch>
        </p:blipFill>
        <p:spPr bwMode="auto">
          <a:xfrm>
            <a:off x="45997" y="957244"/>
            <a:ext cx="1785950" cy="574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TextBox 31"/>
          <p:cNvSpPr txBox="1"/>
          <p:nvPr/>
        </p:nvSpPr>
        <p:spPr>
          <a:xfrm>
            <a:off x="267367" y="1005528"/>
            <a:ext cx="10791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开  始</a:t>
            </a:r>
            <a:endParaRPr lang="zh-CN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760377" y="1528748"/>
            <a:ext cx="105013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1900</a:t>
            </a:r>
            <a:r>
              <a:rPr lang="zh-CN" altLang="en-US" sz="2400" dirty="0" smtClean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年</a:t>
            </a:r>
            <a:r>
              <a:rPr lang="en-US" altLang="zh-CN" sz="2400" dirty="0" smtClean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6</a:t>
            </a:r>
            <a:r>
              <a:rPr lang="zh-CN" altLang="en-US" sz="2400" dirty="0" smtClean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月</a:t>
            </a:r>
            <a:r>
              <a:rPr lang="zh-CN" altLang="en-US" sz="2400" dirty="0" smtClean="0">
                <a:latin typeface="华文新魏" pitchFamily="2" charset="-122"/>
                <a:ea typeface="华文新魏" pitchFamily="2" charset="-122"/>
              </a:rPr>
              <a:t>，英、美、俄、日、法、德、意、奥八国组织联军</a:t>
            </a:r>
            <a:r>
              <a:rPr lang="en-US" altLang="zh-CN" sz="2400" dirty="0" smtClean="0">
                <a:latin typeface="华文新魏" pitchFamily="2" charset="-122"/>
                <a:ea typeface="华文新魏" pitchFamily="2" charset="-122"/>
              </a:rPr>
              <a:t>2000</a:t>
            </a:r>
            <a:r>
              <a:rPr lang="zh-CN" altLang="en-US" sz="2400" dirty="0" smtClean="0">
                <a:latin typeface="华文新魏" pitchFamily="2" charset="-122"/>
                <a:ea typeface="华文新魏" pitchFamily="2" charset="-122"/>
              </a:rPr>
              <a:t>多人，在英国海军司令</a:t>
            </a:r>
            <a:r>
              <a:rPr lang="zh-CN" altLang="en-US" sz="2400" dirty="0" smtClean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西摩尔</a:t>
            </a:r>
            <a:r>
              <a:rPr lang="zh-CN" altLang="en-US" sz="2400" dirty="0" smtClean="0">
                <a:latin typeface="华文新魏" pitchFamily="2" charset="-122"/>
                <a:ea typeface="华文新魏" pitchFamily="2" charset="-122"/>
              </a:rPr>
              <a:t>的率领下从天津向北京进犯。</a:t>
            </a:r>
            <a:endParaRPr lang="zh-CN" altLang="en-US" sz="2400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47" name="Picture 25" descr="125567808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7435" y="4243392"/>
            <a:ext cx="5145477" cy="254000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1" name="Picture 2" descr="侵华的八国联军司令、英国海军中将西摩尔（1840－1929）。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46723" y="3457574"/>
            <a:ext cx="2798401" cy="3286148"/>
          </a:xfrm>
          <a:prstGeom prst="rect">
            <a:avLst/>
          </a:prstGeom>
          <a:noFill/>
          <a:ln w="76200" cmpd="tri">
            <a:solidFill>
              <a:srgbClr val="663300"/>
            </a:solidFill>
            <a:miter lim="800000"/>
            <a:headEnd/>
            <a:tailEnd/>
          </a:ln>
        </p:spPr>
      </p:pic>
      <p:sp>
        <p:nvSpPr>
          <p:cNvPr id="53" name="WordArt 5"/>
          <p:cNvSpPr>
            <a:spLocks noChangeArrowheads="1" noChangeShapeType="1" noTextEdit="1"/>
          </p:cNvSpPr>
          <p:nvPr/>
        </p:nvSpPr>
        <p:spPr bwMode="auto">
          <a:xfrm>
            <a:off x="6046789" y="2671756"/>
            <a:ext cx="4891069" cy="45717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>
                <a:ln w="9525">
                  <a:solidFill>
                    <a:srgbClr val="C0C0C0"/>
                  </a:solidFill>
                  <a:round/>
                </a:ln>
                <a:solidFill>
                  <a:srgbClr val="333333"/>
                </a:solidFill>
                <a:latin typeface="隶书"/>
                <a:ea typeface="隶书"/>
              </a:rPr>
              <a:t>八国联军司令、英国海军中将西摩尔（</a:t>
            </a:r>
            <a:r>
              <a:rPr lang="en-US" altLang="zh-CN" sz="3600" kern="10" dirty="0">
                <a:ln w="9525">
                  <a:solidFill>
                    <a:srgbClr val="C0C0C0"/>
                  </a:solidFill>
                  <a:round/>
                </a:ln>
                <a:solidFill>
                  <a:srgbClr val="333333"/>
                </a:solidFill>
                <a:latin typeface="隶书"/>
                <a:ea typeface="隶书"/>
              </a:rPr>
              <a:t>1840</a:t>
            </a:r>
            <a:r>
              <a:rPr lang="zh-CN" altLang="en-US" sz="3600" kern="10" dirty="0">
                <a:ln w="9525">
                  <a:solidFill>
                    <a:srgbClr val="C0C0C0"/>
                  </a:solidFill>
                  <a:round/>
                </a:ln>
                <a:solidFill>
                  <a:srgbClr val="333333"/>
                </a:solidFill>
                <a:latin typeface="隶书"/>
                <a:ea typeface="隶书"/>
              </a:rPr>
              <a:t>－</a:t>
            </a:r>
            <a:r>
              <a:rPr lang="en-US" altLang="zh-CN" sz="3600" kern="10" dirty="0">
                <a:ln w="9525">
                  <a:solidFill>
                    <a:srgbClr val="C0C0C0"/>
                  </a:solidFill>
                  <a:round/>
                </a:ln>
                <a:solidFill>
                  <a:srgbClr val="333333"/>
                </a:solidFill>
                <a:latin typeface="隶书"/>
                <a:ea typeface="隶书"/>
              </a:rPr>
              <a:t>1929</a:t>
            </a:r>
            <a:r>
              <a:rPr lang="zh-CN" altLang="en-US" sz="3600" kern="10" dirty="0">
                <a:ln w="9525">
                  <a:solidFill>
                    <a:srgbClr val="C0C0C0"/>
                  </a:solidFill>
                  <a:round/>
                </a:ln>
                <a:solidFill>
                  <a:srgbClr val="333333"/>
                </a:solidFill>
                <a:latin typeface="隶书"/>
                <a:ea typeface="隶书"/>
              </a:rPr>
              <a:t>）</a:t>
            </a:r>
            <a:endParaRPr lang="zh-CN" altLang="en-US" sz="3600" kern="10" dirty="0">
              <a:ln w="9525">
                <a:solidFill>
                  <a:srgbClr val="C0C0C0"/>
                </a:solidFill>
                <a:round/>
              </a:ln>
              <a:solidFill>
                <a:srgbClr val="333333"/>
              </a:solidFill>
              <a:latin typeface="隶书"/>
              <a:ea typeface="隶书"/>
            </a:endParaRPr>
          </a:p>
        </p:txBody>
      </p:sp>
      <p:pic>
        <p:nvPicPr>
          <p:cNvPr id="54" name="Picture 3" descr="1、意大利特遣队bersaglieri狙击手2、法国特遣队3、德国远东特遣队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623" t="11188" r="5501" b="9143"/>
          <a:stretch>
            <a:fillRect/>
          </a:stretch>
        </p:blipFill>
        <p:spPr bwMode="auto">
          <a:xfrm>
            <a:off x="1689071" y="2457442"/>
            <a:ext cx="1428742" cy="1760351"/>
          </a:xfrm>
          <a:prstGeom prst="rect">
            <a:avLst/>
          </a:prstGeom>
          <a:noFill/>
        </p:spPr>
      </p:pic>
      <p:pic>
        <p:nvPicPr>
          <p:cNvPr id="57" name="Picture 11" descr="1、英国皇家海军轻步兵2、美国海军陆战队3、法国海军地中海步枪团4、俄国海军水兵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315" t="12097" r="6261" b="10915"/>
          <a:stretch>
            <a:fillRect/>
          </a:stretch>
        </p:blipFill>
        <p:spPr bwMode="auto">
          <a:xfrm>
            <a:off x="260311" y="2386004"/>
            <a:ext cx="1378697" cy="1669311"/>
          </a:xfrm>
          <a:prstGeom prst="rect">
            <a:avLst/>
          </a:prstGeom>
          <a:noFill/>
        </p:spPr>
      </p:pic>
      <p:pic>
        <p:nvPicPr>
          <p:cNvPr id="59" name="Picture 13" descr="1、奥地利海军水手 2、沙俄陆军步兵 3、德国海军陆战队第三营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058" t="10654" r="58386" b="5663"/>
          <a:stretch>
            <a:fillRect/>
          </a:stretch>
        </p:blipFill>
        <p:spPr bwMode="auto">
          <a:xfrm>
            <a:off x="3189269" y="2386004"/>
            <a:ext cx="571504" cy="1818478"/>
          </a:xfrm>
          <a:prstGeom prst="rect">
            <a:avLst/>
          </a:prstGeom>
          <a:noFill/>
        </p:spPr>
      </p:pic>
      <p:pic>
        <p:nvPicPr>
          <p:cNvPr id="61" name="Picture 3" descr="1、英属殖民地第16孟加拉骑兵营2、第一锡克团旁遮普部队3、第四廓尔喀来福枪团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929" t="18159" r="5472" b="12218"/>
          <a:stretch>
            <a:fillRect/>
          </a:stretch>
        </p:blipFill>
        <p:spPr bwMode="auto">
          <a:xfrm>
            <a:off x="3903649" y="2528880"/>
            <a:ext cx="1135046" cy="1212242"/>
          </a:xfrm>
          <a:prstGeom prst="rect">
            <a:avLst/>
          </a:prstGeom>
          <a:noFill/>
        </p:spPr>
      </p:pic>
      <p:sp>
        <p:nvSpPr>
          <p:cNvPr id="34" name="矩形 33"/>
          <p:cNvSpPr/>
          <p:nvPr/>
        </p:nvSpPr>
        <p:spPr>
          <a:xfrm>
            <a:off x="8475681" y="3398840"/>
            <a:ext cx="300039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dirty="0" smtClean="0">
                <a:latin typeface="华文新魏" pitchFamily="2" charset="-122"/>
                <a:ea typeface="华文新魏" pitchFamily="2" charset="-122"/>
              </a:rPr>
              <a:t>英国远东舰队司令，海军中将。经八国联军及列强驻天津领事授权，西摩尔于</a:t>
            </a:r>
            <a:r>
              <a:rPr lang="en-US" altLang="zh-CN" sz="2400" dirty="0" smtClean="0">
                <a:latin typeface="华文新魏" pitchFamily="2" charset="-122"/>
                <a:ea typeface="华文新魏" pitchFamily="2" charset="-122"/>
              </a:rPr>
              <a:t>1900</a:t>
            </a:r>
            <a:r>
              <a:rPr lang="zh-CN" altLang="en-US" sz="2400" dirty="0" smtClean="0">
                <a:latin typeface="华文新魏" pitchFamily="2" charset="-122"/>
                <a:ea typeface="华文新魏" pitchFamily="2" charset="-122"/>
              </a:rPr>
              <a:t>年</a:t>
            </a:r>
            <a:r>
              <a:rPr lang="en-US" altLang="zh-CN" sz="2400" dirty="0" smtClean="0">
                <a:latin typeface="华文新魏" pitchFamily="2" charset="-122"/>
                <a:ea typeface="华文新魏" pitchFamily="2" charset="-122"/>
              </a:rPr>
              <a:t>6</a:t>
            </a:r>
            <a:r>
              <a:rPr lang="zh-CN" altLang="en-US" sz="2400" dirty="0" smtClean="0">
                <a:latin typeface="华文新魏" pitchFamily="2" charset="-122"/>
                <a:ea typeface="华文新魏" pitchFamily="2" charset="-122"/>
              </a:rPr>
              <a:t>月</a:t>
            </a:r>
            <a:r>
              <a:rPr lang="en-US" altLang="zh-CN" sz="2400" dirty="0" smtClean="0">
                <a:latin typeface="华文新魏" pitchFamily="2" charset="-122"/>
                <a:ea typeface="华文新魏" pitchFamily="2" charset="-122"/>
              </a:rPr>
              <a:t>10</a:t>
            </a:r>
            <a:r>
              <a:rPr lang="zh-CN" altLang="en-US" sz="2400" dirty="0" smtClean="0">
                <a:latin typeface="华文新魏" pitchFamily="2" charset="-122"/>
                <a:ea typeface="华文新魏" pitchFamily="2" charset="-122"/>
              </a:rPr>
              <a:t>日凌晨，率</a:t>
            </a:r>
            <a:r>
              <a:rPr lang="en-US" altLang="zh-CN" sz="2400" dirty="0" smtClean="0">
                <a:latin typeface="华文新魏" pitchFamily="2" charset="-122"/>
                <a:ea typeface="华文新魏" pitchFamily="2" charset="-122"/>
              </a:rPr>
              <a:t>2000</a:t>
            </a:r>
            <a:r>
              <a:rPr lang="zh-CN" altLang="en-US" sz="2400" dirty="0" smtClean="0">
                <a:latin typeface="华文新魏" pitchFamily="2" charset="-122"/>
                <a:ea typeface="华文新魏" pitchFamily="2" charset="-122"/>
              </a:rPr>
              <a:t>兵力以保护北京使馆为名自塘沽下舰，兵锋直指北京，对中国不宣而战。 </a:t>
            </a:r>
            <a:endParaRPr lang="zh-CN" alt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/>
      <p:bldP spid="3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4" name="Rectangle 11"/>
          <p:cNvSpPr>
            <a:spLocks noChangeArrowheads="1"/>
          </p:cNvSpPr>
          <p:nvPr/>
        </p:nvSpPr>
        <p:spPr bwMode="auto">
          <a:xfrm>
            <a:off x="260117" y="5107318"/>
            <a:ext cx="11251798" cy="156966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anchor="ctr">
            <a:spAutoFit/>
          </a:bodyPr>
          <a:lstStyle/>
          <a:p>
            <a:r>
              <a:rPr lang="zh-CN" altLang="en-US" sz="2400" b="0" dirty="0" smtClean="0">
                <a:latin typeface="华文新魏" pitchFamily="2" charset="-122"/>
                <a:ea typeface="华文新魏" pitchFamily="2" charset="-122"/>
              </a:rPr>
              <a:t>        义和团</a:t>
            </a:r>
            <a:r>
              <a:rPr lang="zh-CN" altLang="en-US" sz="2400" b="0" dirty="0">
                <a:latin typeface="华文新魏" pitchFamily="2" charset="-122"/>
                <a:ea typeface="华文新魏" pitchFamily="2" charset="-122"/>
              </a:rPr>
              <a:t>奋勇抵抗，侵略军在廊坊被义和团包围，经过激烈战斗，侵略军死伤</a:t>
            </a:r>
            <a:r>
              <a:rPr lang="zh-CN" altLang="en-US" sz="2400" b="0" dirty="0" smtClean="0">
                <a:latin typeface="华文新魏" pitchFamily="2" charset="-122"/>
                <a:ea typeface="华文新魏" pitchFamily="2" charset="-122"/>
              </a:rPr>
              <a:t>多人</a:t>
            </a:r>
            <a:r>
              <a:rPr lang="zh-CN" altLang="en-US" sz="2400" b="0" dirty="0">
                <a:latin typeface="华文新魏" pitchFamily="2" charset="-122"/>
                <a:ea typeface="华文新魏" pitchFamily="2" charset="-122"/>
              </a:rPr>
              <a:t>，西摩尔不得不改变计划，从水路进京。沿途又遭义和团的袭击，伤亡惨重</a:t>
            </a:r>
            <a:r>
              <a:rPr lang="zh-CN" altLang="en-US" sz="2400" b="0" dirty="0" smtClean="0">
                <a:latin typeface="华文新魏" pitchFamily="2" charset="-122"/>
                <a:ea typeface="华文新魏" pitchFamily="2" charset="-122"/>
              </a:rPr>
              <a:t>。直至</a:t>
            </a:r>
            <a:r>
              <a:rPr lang="zh-CN" altLang="en-US" sz="2400" b="0" dirty="0">
                <a:latin typeface="华文新魏" pitchFamily="2" charset="-122"/>
                <a:ea typeface="华文新魏" pitchFamily="2" charset="-122"/>
              </a:rPr>
              <a:t>后来得援兵救助才狼狈逃回天津。事后，西摩尔心有余悸的说：“</a:t>
            </a:r>
            <a:r>
              <a:rPr lang="zh-CN" altLang="en-US" sz="2400" b="0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如果</a:t>
            </a:r>
            <a:r>
              <a:rPr lang="zh-CN" altLang="en-US" sz="2400" b="0" dirty="0" smtClean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义和团</a:t>
            </a:r>
            <a:r>
              <a:rPr lang="zh-CN" altLang="en-US" sz="2400" b="0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也拥有西式枪炮，那么我所率联军必全体覆没不可</a:t>
            </a:r>
            <a:r>
              <a:rPr lang="zh-CN" altLang="en-US" sz="2400" b="0" dirty="0">
                <a:latin typeface="华文新魏" pitchFamily="2" charset="-122"/>
                <a:ea typeface="华文新魏" pitchFamily="2" charset="-122"/>
              </a:rPr>
              <a:t>。”</a:t>
            </a:r>
            <a:r>
              <a:rPr lang="zh-CN" altLang="en-US" sz="2400" dirty="0">
                <a:latin typeface="华文新魏" pitchFamily="2" charset="-122"/>
                <a:ea typeface="华文新魏" pitchFamily="2" charset="-122"/>
              </a:rPr>
              <a:t> </a:t>
            </a:r>
            <a:endParaRPr lang="zh-CN" altLang="en-US" sz="2400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31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1" cstate="email"/>
          <a:srcRect/>
          <a:stretch>
            <a:fillRect/>
          </a:stretch>
        </p:blipFill>
        <p:spPr bwMode="auto">
          <a:xfrm>
            <a:off x="188873" y="957244"/>
            <a:ext cx="2643206" cy="574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TextBox 31"/>
          <p:cNvSpPr txBox="1"/>
          <p:nvPr/>
        </p:nvSpPr>
        <p:spPr>
          <a:xfrm>
            <a:off x="260311" y="1005528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廊坊阻击战</a:t>
            </a:r>
            <a:endParaRPr lang="zh-CN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30" name="Picture 10" descr="001ec9067c9f0fa725ab2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56106" y="2403152"/>
            <a:ext cx="3977229" cy="25717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3" name="Text Box 6"/>
          <p:cNvSpPr txBox="1">
            <a:spLocks noChangeArrowheads="1"/>
          </p:cNvSpPr>
          <p:nvPr/>
        </p:nvSpPr>
        <p:spPr bwMode="auto">
          <a:xfrm>
            <a:off x="2974955" y="1067901"/>
            <a:ext cx="1266825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华文新魏" pitchFamily="2" charset="-122"/>
                <a:ea typeface="华文新魏" pitchFamily="2" charset="-122"/>
              </a:rPr>
              <a:t>天津</a:t>
            </a:r>
            <a:endParaRPr lang="zh-CN" altLang="en-US" sz="3200" b="1" dirty="0">
              <a:latin typeface="华文新魏" pitchFamily="2" charset="-122"/>
              <a:ea typeface="华文新魏" pitchFamily="2" charset="-122"/>
            </a:endParaRPr>
          </a:p>
        </p:txBody>
      </p:sp>
      <p:cxnSp>
        <p:nvCxnSpPr>
          <p:cNvPr id="35" name="直接箭头连接符 34"/>
          <p:cNvCxnSpPr/>
          <p:nvPr/>
        </p:nvCxnSpPr>
        <p:spPr>
          <a:xfrm>
            <a:off x="3975080" y="1286976"/>
            <a:ext cx="2879725" cy="1588"/>
          </a:xfrm>
          <a:prstGeom prst="straightConnector1">
            <a:avLst/>
          </a:prstGeom>
          <a:ln>
            <a:tailEnd type="arrow" w="med" len="me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6" name="直接箭头连接符 35"/>
          <p:cNvCxnSpPr/>
          <p:nvPr/>
        </p:nvCxnSpPr>
        <p:spPr>
          <a:xfrm flipH="1">
            <a:off x="3954443" y="1431439"/>
            <a:ext cx="2827337" cy="1587"/>
          </a:xfrm>
          <a:prstGeom prst="straightConnector1">
            <a:avLst/>
          </a:prstGeom>
          <a:ln>
            <a:tailEnd type="arrow" w="med" len="me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7" name="Text Box 6"/>
          <p:cNvSpPr txBox="1">
            <a:spLocks noChangeArrowheads="1"/>
          </p:cNvSpPr>
          <p:nvPr/>
        </p:nvSpPr>
        <p:spPr bwMode="auto">
          <a:xfrm>
            <a:off x="6972280" y="1067901"/>
            <a:ext cx="1266825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latin typeface="华文新魏" pitchFamily="2" charset="-122"/>
                <a:ea typeface="华文新魏" pitchFamily="2" charset="-122"/>
              </a:rPr>
              <a:t>北京</a:t>
            </a:r>
            <a:endParaRPr lang="zh-CN" altLang="en-US" sz="3200" b="1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8" name="文本框 10"/>
          <p:cNvSpPr txBox="1">
            <a:spLocks noChangeArrowheads="1"/>
          </p:cNvSpPr>
          <p:nvPr/>
        </p:nvSpPr>
        <p:spPr bwMode="auto">
          <a:xfrm>
            <a:off x="4676755" y="918676"/>
            <a:ext cx="996950" cy="41549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b="1">
                <a:latin typeface="华文新魏" pitchFamily="2" charset="-122"/>
                <a:ea typeface="华文新魏" pitchFamily="2" charset="-122"/>
              </a:rPr>
              <a:t>乘火车</a:t>
            </a:r>
            <a:endParaRPr lang="zh-CN" altLang="en-US" b="1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40" name="文本框 11"/>
          <p:cNvSpPr txBox="1">
            <a:spLocks noChangeArrowheads="1"/>
          </p:cNvSpPr>
          <p:nvPr/>
        </p:nvSpPr>
        <p:spPr bwMode="auto">
          <a:xfrm>
            <a:off x="4044887" y="1504464"/>
            <a:ext cx="2614589" cy="73866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b="1" dirty="0">
                <a:latin typeface="华文新魏" pitchFamily="2" charset="-122"/>
                <a:ea typeface="华文新魏" pitchFamily="2" charset="-122"/>
              </a:rPr>
              <a:t>在廊坊一带遭到</a:t>
            </a:r>
            <a:r>
              <a:rPr lang="zh-CN" altLang="en-US" b="1" dirty="0" smtClean="0">
                <a:latin typeface="华文新魏" pitchFamily="2" charset="-122"/>
                <a:ea typeface="华文新魏" pitchFamily="2" charset="-122"/>
              </a:rPr>
              <a:t>义和团阻击</a:t>
            </a:r>
            <a:r>
              <a:rPr lang="zh-CN" altLang="en-US" b="1" dirty="0">
                <a:latin typeface="华文新魏" pitchFamily="2" charset="-122"/>
                <a:ea typeface="华文新魏" pitchFamily="2" charset="-122"/>
              </a:rPr>
              <a:t>，狼狈逃回</a:t>
            </a:r>
            <a:endParaRPr lang="zh-CN" altLang="en-US" b="1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42" name="图片 41" descr="001mpS5zzy6LHNVfPgpfd&amp;69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5765" y="2403152"/>
            <a:ext cx="4799360" cy="25717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1" name="Picture 4" descr="义和团运动"/>
          <p:cNvPicPr>
            <a:picLocks noChangeAspect="1" noChangeArrowheads="1"/>
          </p:cNvPicPr>
          <p:nvPr/>
        </p:nvPicPr>
        <p:blipFill>
          <a:blip r:embed="rId4"/>
          <a:srcRect l="33171" t="16446" r="25350" b="50606"/>
          <a:stretch>
            <a:fillRect/>
          </a:stretch>
        </p:blipFill>
        <p:spPr bwMode="auto">
          <a:xfrm>
            <a:off x="9013843" y="700386"/>
            <a:ext cx="2857520" cy="17023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文本框 5"/>
          <p:cNvSpPr txBox="1"/>
          <p:nvPr/>
        </p:nvSpPr>
        <p:spPr>
          <a:xfrm>
            <a:off x="-635" y="12700"/>
            <a:ext cx="12146280" cy="64516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p>
            <a:r>
              <a:rPr lang="zh-CN" altLang="en-US" sz="3600"/>
              <a:t>二、八国联军侵华战争</a:t>
            </a:r>
            <a:endParaRPr lang="zh-CN" altLang="en-US" sz="36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bldLvl="0" animBg="1"/>
      <p:bldP spid="33" grpId="0"/>
      <p:bldP spid="37" grpId="0"/>
      <p:bldP spid="38" grpId="0"/>
      <p:bldP spid="4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5" name="Rectangle 15"/>
          <p:cNvSpPr>
            <a:spLocks noChangeArrowheads="1"/>
          </p:cNvSpPr>
          <p:nvPr/>
        </p:nvSpPr>
        <p:spPr bwMode="auto">
          <a:xfrm>
            <a:off x="1831947" y="1295872"/>
            <a:ext cx="8143932" cy="95313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anchor="ctr">
            <a:spAutoFit/>
          </a:bodyPr>
          <a:lstStyle/>
          <a:p>
            <a:r>
              <a:rPr lang="zh-CN" altLang="en-US" sz="2800" b="0" dirty="0" smtClean="0">
                <a:solidFill>
                  <a:srgbClr val="333300"/>
                </a:solidFill>
                <a:latin typeface="华文新魏" pitchFamily="2" charset="-122"/>
                <a:ea typeface="华文新魏" pitchFamily="2" charset="-122"/>
              </a:rPr>
              <a:t>     廊坊</a:t>
            </a:r>
            <a:r>
              <a:rPr lang="zh-CN" altLang="en-US" sz="2800" b="0" dirty="0">
                <a:solidFill>
                  <a:srgbClr val="333300"/>
                </a:solidFill>
                <a:latin typeface="华文新魏" pitchFamily="2" charset="-122"/>
                <a:ea typeface="华文新魏" pitchFamily="2" charset="-122"/>
              </a:rPr>
              <a:t>大战的同时</a:t>
            </a:r>
            <a:r>
              <a:rPr lang="zh-CN" altLang="en-US" sz="2800" b="0" dirty="0" smtClean="0">
                <a:solidFill>
                  <a:srgbClr val="333300"/>
                </a:solidFill>
                <a:latin typeface="华文新魏" pitchFamily="2" charset="-122"/>
                <a:ea typeface="华文新魏" pitchFamily="2" charset="-122"/>
              </a:rPr>
              <a:t>，各国联合舰队攻占大沽炮台，扩大对中国的侵略战争</a:t>
            </a:r>
            <a:r>
              <a:rPr lang="en-US" altLang="zh-CN" sz="2800" b="0" dirty="0" smtClean="0">
                <a:solidFill>
                  <a:srgbClr val="333300"/>
                </a:solidFill>
                <a:latin typeface="华文新魏" pitchFamily="2" charset="-122"/>
                <a:ea typeface="华文新魏" pitchFamily="2" charset="-122"/>
              </a:rPr>
              <a:t>——</a:t>
            </a:r>
            <a:endParaRPr lang="zh-CN" altLang="en-US" sz="2800" dirty="0">
              <a:solidFill>
                <a:srgbClr val="3333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29" name="Picture 4" descr="义和团运动"/>
          <p:cNvPicPr>
            <a:picLocks noChangeAspect="1" noChangeArrowheads="1"/>
          </p:cNvPicPr>
          <p:nvPr/>
        </p:nvPicPr>
        <p:blipFill>
          <a:blip r:embed="rId1"/>
          <a:srcRect l="20816" t="12916" r="19809" b="23542"/>
          <a:stretch>
            <a:fillRect/>
          </a:stretch>
        </p:blipFill>
        <p:spPr bwMode="auto">
          <a:xfrm>
            <a:off x="2616200" y="2366645"/>
            <a:ext cx="6253480" cy="44323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文本框 5"/>
          <p:cNvSpPr txBox="1"/>
          <p:nvPr/>
        </p:nvSpPr>
        <p:spPr>
          <a:xfrm>
            <a:off x="-635" y="12700"/>
            <a:ext cx="12146280" cy="64516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p>
            <a:r>
              <a:rPr lang="zh-CN" altLang="en-US" sz="3600"/>
              <a:t>二、八国联军侵华战争</a:t>
            </a:r>
            <a:endParaRPr lang="zh-CN" altLang="en-US" sz="360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31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1" cstate="email"/>
          <a:srcRect/>
          <a:stretch>
            <a:fillRect/>
          </a:stretch>
        </p:blipFill>
        <p:spPr bwMode="auto">
          <a:xfrm>
            <a:off x="260628" y="1104564"/>
            <a:ext cx="2928958" cy="574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TextBox 31"/>
          <p:cNvSpPr txBox="1"/>
          <p:nvPr/>
        </p:nvSpPr>
        <p:spPr>
          <a:xfrm>
            <a:off x="260311" y="1103953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攻占大沽炮台</a:t>
            </a:r>
            <a:endParaRPr lang="zh-CN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29" name="Picture 2" descr="大沽口炮台的守军与侵略军激战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0060" y="2096032"/>
            <a:ext cx="2960435" cy="20277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0" name="Rectangle 3"/>
          <p:cNvSpPr>
            <a:spLocks noChangeArrowheads="1"/>
          </p:cNvSpPr>
          <p:nvPr/>
        </p:nvSpPr>
        <p:spPr bwMode="auto">
          <a:xfrm>
            <a:off x="522253" y="4495077"/>
            <a:ext cx="3887787" cy="338554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zh-CN" altLang="en-US" sz="1600" dirty="0">
                <a:solidFill>
                  <a:srgbClr val="66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大沽口炮台的守军与侵略军激战</a:t>
            </a:r>
            <a:endParaRPr lang="zh-CN" altLang="en-US" sz="1600" dirty="0">
              <a:solidFill>
                <a:srgbClr val="66003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33" name="Picture 4" descr="清军炮阵地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00183" y="2096032"/>
            <a:ext cx="2924167" cy="20272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4" name="Rectangle 5"/>
          <p:cNvSpPr>
            <a:spLocks noChangeArrowheads="1"/>
          </p:cNvSpPr>
          <p:nvPr/>
        </p:nvSpPr>
        <p:spPr bwMode="auto">
          <a:xfrm>
            <a:off x="4502478" y="4495077"/>
            <a:ext cx="2119312" cy="338554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zh-CN" altLang="en-US" sz="1600" dirty="0">
                <a:solidFill>
                  <a:srgbClr val="66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清军炮阵地</a:t>
            </a:r>
            <a:endParaRPr lang="zh-CN" altLang="en-US" sz="1600" dirty="0">
              <a:solidFill>
                <a:srgbClr val="66003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44" name="Picture 2" descr="12347068_200505261352428984100"/>
          <p:cNvPicPr>
            <a:picLocks noChangeAspect="1" noChangeArrowheads="1"/>
          </p:cNvPicPr>
          <p:nvPr/>
        </p:nvPicPr>
        <p:blipFill>
          <a:blip r:embed="rId4"/>
          <a:srcRect t="26504"/>
          <a:stretch>
            <a:fillRect/>
          </a:stretch>
        </p:blipFill>
        <p:spPr bwMode="auto">
          <a:xfrm>
            <a:off x="7686686" y="2096032"/>
            <a:ext cx="3360305" cy="20147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5" name="Rectangle 3"/>
          <p:cNvSpPr>
            <a:spLocks noChangeArrowheads="1"/>
          </p:cNvSpPr>
          <p:nvPr/>
        </p:nvSpPr>
        <p:spPr bwMode="auto">
          <a:xfrm>
            <a:off x="7723517" y="4345852"/>
            <a:ext cx="3286148" cy="338554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rgbClr val="66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大沽</a:t>
            </a:r>
            <a:r>
              <a:rPr lang="zh-CN" altLang="en-US" sz="1600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炮台摧毁</a:t>
            </a:r>
            <a:r>
              <a:rPr lang="zh-CN" altLang="en-US" sz="1600" dirty="0">
                <a:solidFill>
                  <a:srgbClr val="66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，守军阵亡千余人。 </a:t>
            </a:r>
            <a:endParaRPr lang="zh-CN" altLang="en-US" sz="1600" dirty="0">
              <a:solidFill>
                <a:srgbClr val="66003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51817" y="4833315"/>
            <a:ext cx="102870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华文新魏" pitchFamily="2" charset="-122"/>
                <a:ea typeface="华文新魏" pitchFamily="2" charset="-122"/>
              </a:rPr>
              <a:t>        外国军队不断四处寻衅，射杀团民、清军。大沽炮台失陷的消息传到北京，再加上接到了关于列强要慈禧归政给光绪帝的谎报，气急败坏的慈禧太后遂对外宣战。</a:t>
            </a:r>
            <a:endParaRPr lang="zh-CN" altLang="en-US" sz="280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-635" y="12700"/>
            <a:ext cx="12146280" cy="64516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p>
            <a:r>
              <a:rPr lang="zh-CN" altLang="en-US" sz="3600"/>
              <a:t>二、八国联军侵华战争</a:t>
            </a:r>
            <a:endParaRPr lang="zh-CN" altLang="en-US" sz="36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51" name="Text Box 6"/>
          <p:cNvSpPr txBox="1">
            <a:spLocks noChangeArrowheads="1"/>
          </p:cNvSpPr>
          <p:nvPr/>
        </p:nvSpPr>
        <p:spPr bwMode="auto">
          <a:xfrm>
            <a:off x="2403451" y="5863312"/>
            <a:ext cx="3195651" cy="5232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攻陷大沽炮台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3" name="Text Box 6"/>
          <p:cNvSpPr txBox="1">
            <a:spLocks noChangeArrowheads="1"/>
          </p:cNvSpPr>
          <p:nvPr/>
        </p:nvSpPr>
        <p:spPr bwMode="auto">
          <a:xfrm>
            <a:off x="5260971" y="5873195"/>
            <a:ext cx="2662234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攻占天津</a:t>
            </a:r>
            <a:endParaRPr lang="zh-CN" altLang="en-US" sz="32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8" name="右箭头 57"/>
          <p:cNvSpPr/>
          <p:nvPr/>
        </p:nvSpPr>
        <p:spPr>
          <a:xfrm>
            <a:off x="4760905" y="5957904"/>
            <a:ext cx="428628" cy="428628"/>
          </a:xfrm>
          <a:prstGeom prst="rightArrow">
            <a:avLst/>
          </a:prstGeom>
          <a:solidFill>
            <a:srgbClr val="800000"/>
          </a:solidFill>
          <a:ln>
            <a:solidFill>
              <a:srgbClr val="FFFFCC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9" name="Picture 4" descr="义和团运动"/>
          <p:cNvPicPr>
            <a:picLocks noChangeAspect="1" noChangeArrowheads="1"/>
          </p:cNvPicPr>
          <p:nvPr/>
        </p:nvPicPr>
        <p:blipFill>
          <a:blip r:embed="rId1"/>
          <a:srcRect l="20816" t="12916" r="19809" b="23542"/>
          <a:stretch>
            <a:fillRect/>
          </a:stretch>
        </p:blipFill>
        <p:spPr bwMode="auto">
          <a:xfrm>
            <a:off x="2296795" y="1279525"/>
            <a:ext cx="6040755" cy="42989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文本框 5"/>
          <p:cNvSpPr txBox="1"/>
          <p:nvPr/>
        </p:nvSpPr>
        <p:spPr>
          <a:xfrm>
            <a:off x="-635" y="12700"/>
            <a:ext cx="12146280" cy="64516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p>
            <a:r>
              <a:rPr lang="zh-CN" altLang="en-US" sz="3600"/>
              <a:t>二、八国联军侵华战争</a:t>
            </a:r>
            <a:endParaRPr lang="zh-CN" altLang="en-US" sz="36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3" grpId="0"/>
      <p:bldP spid="58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54" name="图片 53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5928677" y="1907848"/>
            <a:ext cx="5357850" cy="4714908"/>
          </a:xfrm>
          <a:prstGeom prst="roundRect">
            <a:avLst>
              <a:gd name="adj" fmla="val 7082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9" name="图片 48" descr="t01dca5109ffdcdc8a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1949" y="1979286"/>
            <a:ext cx="1835606" cy="20775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1" name="图片 50" descr="t010f0d6e8a031e8f9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4181" y="4193864"/>
            <a:ext cx="3571900" cy="2078196"/>
          </a:xfrm>
          <a:prstGeom prst="rect">
            <a:avLst/>
          </a:prstGeom>
        </p:spPr>
      </p:pic>
      <p:pic>
        <p:nvPicPr>
          <p:cNvPr id="31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56513" y="1143299"/>
            <a:ext cx="2857520" cy="574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TextBox 31"/>
          <p:cNvSpPr txBox="1"/>
          <p:nvPr/>
        </p:nvSpPr>
        <p:spPr>
          <a:xfrm>
            <a:off x="542573" y="1168723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天津保卫战</a:t>
            </a:r>
            <a:endParaRPr lang="zh-CN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3320713" y="953116"/>
            <a:ext cx="847568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华文新魏" pitchFamily="2" charset="-122"/>
                <a:ea typeface="华文新魏" pitchFamily="2" charset="-122"/>
              </a:rPr>
              <a:t>天津义和团在清军帮助下，与侵略军在老龙头火车站展开激烈的争夺战，并炮轰紫竹林租界。</a:t>
            </a:r>
            <a:endParaRPr lang="zh-CN" altLang="en-US" sz="280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356513" y="2836542"/>
            <a:ext cx="92869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b="1" dirty="0" smtClean="0">
                <a:solidFill>
                  <a:srgbClr val="7600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血祭八里台</a:t>
            </a:r>
            <a:endParaRPr lang="zh-CN" altLang="en-US" sz="3600" b="1" dirty="0">
              <a:solidFill>
                <a:srgbClr val="760000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50" name="图片 49" descr="t01cf129b07fba7cedc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03006" y="1979286"/>
            <a:ext cx="1682729" cy="20717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2" name="矩形 51"/>
          <p:cNvSpPr/>
          <p:nvPr/>
        </p:nvSpPr>
        <p:spPr>
          <a:xfrm>
            <a:off x="6073141" y="1907848"/>
            <a:ext cx="528482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dirty="0" smtClean="0">
                <a:latin typeface="华文新魏" pitchFamily="2" charset="-122"/>
                <a:ea typeface="华文新魏" pitchFamily="2" charset="-122"/>
              </a:rPr>
              <a:t>        八国联军</a:t>
            </a:r>
            <a:r>
              <a:rPr lang="en-US" sz="2400" dirty="0" smtClean="0">
                <a:latin typeface="华文新魏" pitchFamily="2" charset="-122"/>
                <a:ea typeface="华文新魏" pitchFamily="2" charset="-122"/>
              </a:rPr>
              <a:t>6000</a:t>
            </a:r>
            <a:r>
              <a:rPr lang="zh-CN" altLang="en-US" sz="2400" dirty="0" smtClean="0">
                <a:latin typeface="华文新魏" pitchFamily="2" charset="-122"/>
                <a:ea typeface="华文新魏" pitchFamily="2" charset="-122"/>
              </a:rPr>
              <a:t>人向驻守八里台的</a:t>
            </a:r>
            <a:r>
              <a:rPr lang="zh-CN" altLang="en-US" sz="2400" b="1" dirty="0" smtClean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聂士成</a:t>
            </a:r>
            <a:r>
              <a:rPr lang="zh-CN" altLang="en-US" sz="2400" dirty="0" smtClean="0">
                <a:latin typeface="华文新魏" pitchFamily="2" charset="-122"/>
                <a:ea typeface="华文新魏" pitchFamily="2" charset="-122"/>
              </a:rPr>
              <a:t>军队反扑，聂士成陷入联军重重包围之中，仍沉着指挥，突围至八里台附近。此时聂士成双腿均已负伤，仍横刀跃马挺立桥头督战。进攻的德国将军苦战多时，仍未能得逞，于是集中炮弹和子弹射向聂士成和他的战马。转眼一匹战马倒下了，聂士成换乘另一匹，又倒下了，聂士成一连换乘了四匹战马，两腿先后被打断，身上数处受重伤。这时又一枚炮弹在他身边响起，弹片穿过头部，壮烈殉国。</a:t>
            </a:r>
            <a:endParaRPr lang="zh-CN" altLang="en-US" sz="240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53" name="圆角矩形 52"/>
          <p:cNvSpPr/>
          <p:nvPr/>
        </p:nvSpPr>
        <p:spPr>
          <a:xfrm>
            <a:off x="1213769" y="5694062"/>
            <a:ext cx="4429156" cy="817245"/>
          </a:xfrm>
          <a:prstGeom prst="roundRect">
            <a:avLst/>
          </a:prstGeom>
          <a:solidFill>
            <a:schemeClr val="accent2">
              <a:lumMod val="5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将军驱骑刀光寒，一跃桥头此生瞻。</a:t>
            </a:r>
            <a:endParaRPr lang="zh-CN" altLang="en-US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itchFamily="2" charset="-122"/>
              <a:ea typeface="华文新魏" pitchFamily="2" charset="-122"/>
            </a:endParaRPr>
          </a:p>
          <a:p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聂公当年激扬处，多少青松配雨寒。</a:t>
            </a:r>
            <a:endParaRPr lang="zh-CN" alt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-635" y="12700"/>
            <a:ext cx="12146280" cy="64516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p>
            <a:r>
              <a:rPr lang="zh-CN" altLang="en-US" sz="3600"/>
              <a:t>二、八国联军侵华战争</a:t>
            </a:r>
            <a:endParaRPr lang="zh-CN" altLang="en-US" sz="36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/>
      <p:bldP spid="53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31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1" cstate="email"/>
          <a:srcRect/>
          <a:stretch>
            <a:fillRect/>
          </a:stretch>
        </p:blipFill>
        <p:spPr bwMode="auto">
          <a:xfrm>
            <a:off x="188873" y="957244"/>
            <a:ext cx="2857520" cy="574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TextBox 31"/>
          <p:cNvSpPr txBox="1"/>
          <p:nvPr/>
        </p:nvSpPr>
        <p:spPr>
          <a:xfrm>
            <a:off x="344453" y="1005528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天津保卫战</a:t>
            </a:r>
            <a:endParaRPr lang="zh-CN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30" name="Picture 3" descr="八国联军在天津登陆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89005" y="2243128"/>
            <a:ext cx="8459788" cy="3738562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3" name="Rectangle 12"/>
          <p:cNvSpPr>
            <a:spLocks noChangeArrowheads="1"/>
          </p:cNvSpPr>
          <p:nvPr/>
        </p:nvSpPr>
        <p:spPr bwMode="auto">
          <a:xfrm>
            <a:off x="974691" y="6100780"/>
            <a:ext cx="9788257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anchor="ctr">
            <a:spAutoFit/>
          </a:bodyPr>
          <a:lstStyle/>
          <a:p>
            <a:r>
              <a:rPr lang="zh-CN" altLang="en-US" sz="2800" b="0" dirty="0">
                <a:latin typeface="华文新魏" pitchFamily="2" charset="-122"/>
                <a:ea typeface="华文新魏" pitchFamily="2" charset="-122"/>
              </a:rPr>
              <a:t>联军付出伤亡</a:t>
            </a:r>
            <a:r>
              <a:rPr lang="en-US" altLang="zh-CN" sz="2800" b="0" dirty="0">
                <a:latin typeface="华文新魏" pitchFamily="2" charset="-122"/>
                <a:ea typeface="华文新魏" pitchFamily="2" charset="-122"/>
              </a:rPr>
              <a:t>900</a:t>
            </a:r>
            <a:r>
              <a:rPr lang="zh-CN" altLang="en-US" sz="2800" b="0" dirty="0">
                <a:latin typeface="华文新魏" pitchFamily="2" charset="-122"/>
                <a:ea typeface="华文新魏" pitchFamily="2" charset="-122"/>
              </a:rPr>
              <a:t>余人的代价，并发射毒气炮后，攻陷天津。</a:t>
            </a:r>
            <a:endParaRPr lang="zh-CN" altLang="en-US" sz="2800" b="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29" name="Rectangle 2"/>
          <p:cNvSpPr>
            <a:spLocks noChangeArrowheads="1"/>
          </p:cNvSpPr>
          <p:nvPr/>
        </p:nvSpPr>
        <p:spPr bwMode="auto">
          <a:xfrm>
            <a:off x="1260443" y="2243128"/>
            <a:ext cx="4895850" cy="4616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zh-CN" altLang="en-US" sz="2400" dirty="0">
                <a:solidFill>
                  <a:srgbClr val="66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八国联军在天津登陆</a:t>
            </a:r>
            <a:endParaRPr lang="zh-CN" altLang="en-US" sz="2400" dirty="0">
              <a:solidFill>
                <a:srgbClr val="66003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-635" y="12700"/>
            <a:ext cx="12146280" cy="64516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p>
            <a:r>
              <a:rPr lang="zh-CN" altLang="en-US" sz="3600"/>
              <a:t>二、八国联军侵华战争</a:t>
            </a:r>
            <a:endParaRPr lang="zh-CN" altLang="en-US" sz="36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51" name="Text Box 6"/>
          <p:cNvSpPr txBox="1">
            <a:spLocks noChangeArrowheads="1"/>
          </p:cNvSpPr>
          <p:nvPr/>
        </p:nvSpPr>
        <p:spPr bwMode="auto">
          <a:xfrm>
            <a:off x="2403451" y="5863312"/>
            <a:ext cx="3195651" cy="5232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华文新魏" pitchFamily="2" charset="-122"/>
                <a:ea typeface="华文新魏" pitchFamily="2" charset="-122"/>
              </a:rPr>
              <a:t>攻陷大沽炮台</a:t>
            </a:r>
            <a:endParaRPr lang="zh-CN" altLang="en-US" sz="2800" b="1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53" name="Text Box 6"/>
          <p:cNvSpPr txBox="1">
            <a:spLocks noChangeArrowheads="1"/>
          </p:cNvSpPr>
          <p:nvPr/>
        </p:nvSpPr>
        <p:spPr bwMode="auto">
          <a:xfrm>
            <a:off x="5260971" y="5873195"/>
            <a:ext cx="2662234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华文新魏" pitchFamily="2" charset="-122"/>
                <a:ea typeface="华文新魏" pitchFamily="2" charset="-122"/>
              </a:rPr>
              <a:t>攻占天津</a:t>
            </a:r>
            <a:endParaRPr lang="zh-CN" altLang="en-US" sz="3200" b="1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56" name="Text Box 6"/>
          <p:cNvSpPr txBox="1">
            <a:spLocks noChangeArrowheads="1"/>
          </p:cNvSpPr>
          <p:nvPr/>
        </p:nvSpPr>
        <p:spPr bwMode="auto">
          <a:xfrm>
            <a:off x="7661321" y="5873195"/>
            <a:ext cx="2171682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华文新魏" pitchFamily="2" charset="-122"/>
                <a:ea typeface="华文新魏" pitchFamily="2" charset="-122"/>
              </a:rPr>
              <a:t>攻占北京</a:t>
            </a:r>
            <a:endParaRPr lang="zh-CN" altLang="en-US" sz="3200" b="1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58" name="右箭头 57"/>
          <p:cNvSpPr/>
          <p:nvPr/>
        </p:nvSpPr>
        <p:spPr>
          <a:xfrm>
            <a:off x="4760905" y="5957904"/>
            <a:ext cx="428628" cy="428628"/>
          </a:xfrm>
          <a:prstGeom prst="rightArrow">
            <a:avLst/>
          </a:prstGeom>
          <a:solidFill>
            <a:srgbClr val="800000"/>
          </a:solidFill>
          <a:ln>
            <a:solidFill>
              <a:srgbClr val="FFFFCC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59" name="右箭头 58"/>
          <p:cNvSpPr/>
          <p:nvPr/>
        </p:nvSpPr>
        <p:spPr>
          <a:xfrm>
            <a:off x="7161254" y="6016071"/>
            <a:ext cx="428628" cy="428628"/>
          </a:xfrm>
          <a:prstGeom prst="rightArrow">
            <a:avLst/>
          </a:prstGeom>
          <a:solidFill>
            <a:srgbClr val="800000"/>
          </a:solidFill>
          <a:ln>
            <a:solidFill>
              <a:srgbClr val="FFFFCC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3311879" y="1242996"/>
            <a:ext cx="5020926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latin typeface="华文新魏" pitchFamily="2" charset="-122"/>
                <a:ea typeface="华文新魏" pitchFamily="2" charset="-122"/>
              </a:rPr>
              <a:t>8</a:t>
            </a:r>
            <a:r>
              <a:rPr lang="zh-CN" altLang="en-US" dirty="0" smtClean="0">
                <a:latin typeface="华文新魏" pitchFamily="2" charset="-122"/>
                <a:ea typeface="华文新魏" pitchFamily="2" charset="-122"/>
              </a:rPr>
              <a:t>月</a:t>
            </a:r>
            <a:r>
              <a:rPr lang="en-US" altLang="zh-CN" dirty="0" smtClean="0">
                <a:latin typeface="华文新魏" pitchFamily="2" charset="-122"/>
                <a:ea typeface="华文新魏" pitchFamily="2" charset="-122"/>
              </a:rPr>
              <a:t>4</a:t>
            </a:r>
            <a:r>
              <a:rPr lang="zh-CN" altLang="en-US" dirty="0" smtClean="0">
                <a:latin typeface="华文新魏" pitchFamily="2" charset="-122"/>
                <a:ea typeface="华文新魏" pitchFamily="2" charset="-122"/>
              </a:rPr>
              <a:t>日，联军</a:t>
            </a:r>
            <a:r>
              <a:rPr lang="en-US" altLang="zh-CN" dirty="0" smtClean="0">
                <a:latin typeface="华文新魏" pitchFamily="2" charset="-122"/>
                <a:ea typeface="华文新魏" pitchFamily="2" charset="-122"/>
              </a:rPr>
              <a:t>2</a:t>
            </a:r>
            <a:r>
              <a:rPr lang="zh-CN" altLang="en-US" dirty="0" smtClean="0">
                <a:latin typeface="华文新魏" pitchFamily="2" charset="-122"/>
                <a:ea typeface="华文新魏" pitchFamily="2" charset="-122"/>
              </a:rPr>
              <a:t>万余人由天津进犯北京。 </a:t>
            </a:r>
            <a:endParaRPr lang="zh-CN" altLang="en-US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30" name="Picture 4" descr="义和团运动"/>
          <p:cNvPicPr>
            <a:picLocks noChangeAspect="1" noChangeArrowheads="1"/>
          </p:cNvPicPr>
          <p:nvPr/>
        </p:nvPicPr>
        <p:blipFill>
          <a:blip r:embed="rId1"/>
          <a:srcRect l="20816" t="12916" r="19809" b="23542"/>
          <a:stretch>
            <a:fillRect/>
          </a:stretch>
        </p:blipFill>
        <p:spPr bwMode="auto">
          <a:xfrm>
            <a:off x="3260707" y="1814500"/>
            <a:ext cx="4806255" cy="38576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文本框 5"/>
          <p:cNvSpPr txBox="1"/>
          <p:nvPr/>
        </p:nvSpPr>
        <p:spPr>
          <a:xfrm>
            <a:off x="-635" y="12700"/>
            <a:ext cx="12146280" cy="64516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p>
            <a:r>
              <a:rPr lang="zh-CN" altLang="en-US" sz="3600"/>
              <a:t>二、八国联军侵华战争</a:t>
            </a:r>
            <a:endParaRPr lang="zh-CN" altLang="en-US" sz="36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/>
      <p:bldP spid="59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22" name="Picture 2" descr="侵略北京的八国联军"/>
          <p:cNvPicPr>
            <a:picLocks noChangeAspect="1" noChangeArrowheads="1"/>
          </p:cNvPicPr>
          <p:nvPr/>
        </p:nvPicPr>
        <p:blipFill>
          <a:blip r:embed="rId1"/>
          <a:srcRect t="12076"/>
          <a:stretch>
            <a:fillRect/>
          </a:stretch>
        </p:blipFill>
        <p:spPr bwMode="auto">
          <a:xfrm>
            <a:off x="630833" y="1672578"/>
            <a:ext cx="5895898" cy="32147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1" name="Rectangle 12"/>
          <p:cNvSpPr>
            <a:spLocks noChangeArrowheads="1"/>
          </p:cNvSpPr>
          <p:nvPr/>
        </p:nvSpPr>
        <p:spPr bwMode="auto">
          <a:xfrm>
            <a:off x="3988419" y="815322"/>
            <a:ext cx="7643866" cy="4616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anchor="ctr">
            <a:spAutoFit/>
          </a:bodyPr>
          <a:lstStyle/>
          <a:p>
            <a:r>
              <a:rPr lang="en-US" altLang="zh-CN" sz="2400" b="0" dirty="0" smtClean="0">
                <a:solidFill>
                  <a:srgbClr val="333300"/>
                </a:solidFill>
                <a:latin typeface="华文新魏" pitchFamily="2" charset="-122"/>
                <a:ea typeface="华文新魏" pitchFamily="2" charset="-122"/>
              </a:rPr>
              <a:t>8</a:t>
            </a:r>
            <a:r>
              <a:rPr lang="zh-CN" altLang="en-US" sz="2400" b="0" dirty="0">
                <a:solidFill>
                  <a:srgbClr val="333300"/>
                </a:solidFill>
                <a:latin typeface="华文新魏" pitchFamily="2" charset="-122"/>
                <a:ea typeface="华文新魏" pitchFamily="2" charset="-122"/>
              </a:rPr>
              <a:t>月</a:t>
            </a:r>
            <a:r>
              <a:rPr lang="en-US" altLang="zh-CN" sz="2400" b="0" dirty="0">
                <a:solidFill>
                  <a:srgbClr val="333300"/>
                </a:solidFill>
                <a:latin typeface="华文新魏" pitchFamily="2" charset="-122"/>
                <a:ea typeface="华文新魏" pitchFamily="2" charset="-122"/>
              </a:rPr>
              <a:t>14</a:t>
            </a:r>
            <a:r>
              <a:rPr lang="zh-CN" altLang="en-US" sz="2400" b="0" dirty="0">
                <a:solidFill>
                  <a:srgbClr val="333300"/>
                </a:solidFill>
                <a:latin typeface="华文新魏" pitchFamily="2" charset="-122"/>
                <a:ea typeface="华文新魏" pitchFamily="2" charset="-122"/>
              </a:rPr>
              <a:t>日，第一枚炮弹飞向北京，联军开始了</a:t>
            </a:r>
            <a:r>
              <a:rPr lang="zh-CN" altLang="en-US" sz="2400" b="0" dirty="0" smtClean="0">
                <a:solidFill>
                  <a:srgbClr val="333300"/>
                </a:solidFill>
                <a:latin typeface="华文新魏" pitchFamily="2" charset="-122"/>
                <a:ea typeface="华文新魏" pitchFamily="2" charset="-122"/>
              </a:rPr>
              <a:t>总攻。</a:t>
            </a:r>
            <a:endParaRPr lang="en-US" altLang="zh-CN" sz="2400" dirty="0">
              <a:solidFill>
                <a:srgbClr val="3333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32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630833" y="743884"/>
            <a:ext cx="3214710" cy="574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TextBox 32"/>
          <p:cNvSpPr txBox="1"/>
          <p:nvPr/>
        </p:nvSpPr>
        <p:spPr>
          <a:xfrm>
            <a:off x="786413" y="79216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联军攻陷北京</a:t>
            </a:r>
            <a:endParaRPr lang="zh-CN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34" name="Picture 2" descr="帝后出逃"/>
          <p:cNvPicPr>
            <a:picLocks noChangeAspect="1" noChangeArrowheads="1"/>
          </p:cNvPicPr>
          <p:nvPr/>
        </p:nvPicPr>
        <p:blipFill>
          <a:blip r:embed="rId3"/>
          <a:srcRect b="9682"/>
          <a:stretch>
            <a:fillRect/>
          </a:stretch>
        </p:blipFill>
        <p:spPr bwMode="auto">
          <a:xfrm>
            <a:off x="7203129" y="1672578"/>
            <a:ext cx="3429024" cy="44847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5" name="Text Box 3"/>
          <p:cNvSpPr txBox="1">
            <a:spLocks noChangeArrowheads="1"/>
          </p:cNvSpPr>
          <p:nvPr/>
        </p:nvSpPr>
        <p:spPr bwMode="auto">
          <a:xfrm>
            <a:off x="6560187" y="6387486"/>
            <a:ext cx="5403848" cy="400110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000" b="0" dirty="0">
                <a:solidFill>
                  <a:srgbClr val="333300"/>
                </a:solidFill>
                <a:latin typeface="华文新魏" pitchFamily="2" charset="-122"/>
                <a:ea typeface="华文新魏" pitchFamily="2" charset="-122"/>
              </a:rPr>
              <a:t>1900</a:t>
            </a:r>
            <a:r>
              <a:rPr lang="zh-CN" altLang="en-US" sz="2000" b="0" dirty="0">
                <a:solidFill>
                  <a:srgbClr val="333300"/>
                </a:solidFill>
                <a:latin typeface="华文新魏" pitchFamily="2" charset="-122"/>
                <a:ea typeface="华文新魏" pitchFamily="2" charset="-122"/>
              </a:rPr>
              <a:t>年</a:t>
            </a:r>
            <a:r>
              <a:rPr lang="en-US" altLang="zh-CN" sz="2000" b="0" dirty="0">
                <a:solidFill>
                  <a:srgbClr val="333300"/>
                </a:solidFill>
                <a:latin typeface="华文新魏" pitchFamily="2" charset="-122"/>
                <a:ea typeface="华文新魏" pitchFamily="2" charset="-122"/>
              </a:rPr>
              <a:t>8</a:t>
            </a:r>
            <a:r>
              <a:rPr lang="zh-CN" altLang="en-US" sz="2000" b="0" dirty="0">
                <a:solidFill>
                  <a:srgbClr val="333300"/>
                </a:solidFill>
                <a:latin typeface="华文新魏" pitchFamily="2" charset="-122"/>
                <a:ea typeface="华文新魏" pitchFamily="2" charset="-122"/>
              </a:rPr>
              <a:t>月</a:t>
            </a:r>
            <a:r>
              <a:rPr lang="en-US" altLang="zh-CN" sz="2000" b="0" dirty="0">
                <a:solidFill>
                  <a:srgbClr val="333300"/>
                </a:solidFill>
                <a:latin typeface="华文新魏" pitchFamily="2" charset="-122"/>
                <a:ea typeface="华文新魏" pitchFamily="2" charset="-122"/>
              </a:rPr>
              <a:t>15</a:t>
            </a:r>
            <a:r>
              <a:rPr lang="zh-CN" altLang="en-US" sz="2000" b="0" dirty="0">
                <a:solidFill>
                  <a:srgbClr val="333300"/>
                </a:solidFill>
                <a:latin typeface="华文新魏" pitchFamily="2" charset="-122"/>
                <a:ea typeface="华文新魏" pitchFamily="2" charset="-122"/>
              </a:rPr>
              <a:t>日，慈禧太后挟光绪仓皇</a:t>
            </a:r>
            <a:r>
              <a:rPr lang="zh-CN" altLang="en-US" sz="2000" b="0" dirty="0" smtClean="0">
                <a:solidFill>
                  <a:srgbClr val="333300"/>
                </a:solidFill>
                <a:latin typeface="华文新魏" pitchFamily="2" charset="-122"/>
                <a:ea typeface="华文新魏" pitchFamily="2" charset="-122"/>
              </a:rPr>
              <a:t>出逃。</a:t>
            </a:r>
            <a:endParaRPr lang="en-US" altLang="zh-CN" sz="2000" b="0" dirty="0">
              <a:solidFill>
                <a:srgbClr val="3333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630833" y="5101602"/>
            <a:ext cx="592935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dirty="0" smtClean="0">
                <a:latin typeface="华文新魏" pitchFamily="2" charset="-122"/>
                <a:ea typeface="华文新魏" pitchFamily="2" charset="-122"/>
              </a:rPr>
              <a:t>中国军队使用着极其简陋的武器顽强阻击。在据城而守的中国军人中，有一位姓舒的士兵阵亡了，他有一个</a:t>
            </a:r>
            <a:r>
              <a:rPr lang="en-US" sz="2000" dirty="0" smtClean="0">
                <a:latin typeface="华文新魏" pitchFamily="2" charset="-122"/>
                <a:ea typeface="华文新魏" pitchFamily="2" charset="-122"/>
              </a:rPr>
              <a:t>1</a:t>
            </a:r>
            <a:r>
              <a:rPr lang="zh-CN" altLang="en-US" sz="2000" dirty="0" smtClean="0">
                <a:latin typeface="华文新魏" pitchFamily="2" charset="-122"/>
                <a:ea typeface="华文新魏" pitchFamily="2" charset="-122"/>
              </a:rPr>
              <a:t>岁多的儿子，他的儿子长大成人后为自己取笔名为老舍，并在自传中直白地写下了童年最深的记忆</a:t>
            </a:r>
            <a:r>
              <a:rPr lang="en-US" sz="2000" dirty="0" smtClean="0">
                <a:latin typeface="华文新魏" pitchFamily="2" charset="-122"/>
                <a:ea typeface="华文新魏" pitchFamily="2" charset="-122"/>
              </a:rPr>
              <a:t>——</a:t>
            </a:r>
            <a:r>
              <a:rPr lang="zh-CN" altLang="en-US" sz="2000" dirty="0" smtClean="0">
                <a:latin typeface="华文新魏" pitchFamily="2" charset="-122"/>
                <a:ea typeface="华文新魏" pitchFamily="2" charset="-122"/>
              </a:rPr>
              <a:t>我们恨八国联军！</a:t>
            </a:r>
            <a:endParaRPr lang="zh-CN" altLang="en-US" sz="200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-635" y="12700"/>
            <a:ext cx="12146280" cy="64516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p>
            <a:r>
              <a:rPr lang="zh-CN" altLang="en-US" sz="3600"/>
              <a:t>二、八国联军侵华战争</a:t>
            </a:r>
            <a:endParaRPr lang="zh-CN" altLang="en-US" sz="36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bldLvl="0" animBg="1"/>
      <p:bldP spid="3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31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1" cstate="email"/>
          <a:srcRect/>
          <a:stretch>
            <a:fillRect/>
          </a:stretch>
        </p:blipFill>
        <p:spPr bwMode="auto">
          <a:xfrm>
            <a:off x="585113" y="698164"/>
            <a:ext cx="4214842" cy="574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TextBox 31"/>
          <p:cNvSpPr txBox="1"/>
          <p:nvPr/>
        </p:nvSpPr>
        <p:spPr>
          <a:xfrm>
            <a:off x="879804" y="746448"/>
            <a:ext cx="3057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义和团运动的结果</a:t>
            </a:r>
            <a:endParaRPr lang="zh-CN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29" name="Picture 2" descr="200210287220049b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85641" y="2360913"/>
            <a:ext cx="2928958" cy="19805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0" name="Rectangle 3"/>
          <p:cNvSpPr>
            <a:spLocks noChangeArrowheads="1"/>
          </p:cNvSpPr>
          <p:nvPr/>
        </p:nvSpPr>
        <p:spPr bwMode="auto">
          <a:xfrm>
            <a:off x="4871393" y="4584334"/>
            <a:ext cx="5929354" cy="400110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zh-CN" altLang="en-US" sz="2000" dirty="0">
                <a:solidFill>
                  <a:srgbClr val="66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听命于联军的巡捕将义和团团民押往刑场</a:t>
            </a:r>
            <a:endParaRPr lang="zh-CN" altLang="en-US" sz="2000" dirty="0">
              <a:solidFill>
                <a:srgbClr val="66003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33" name="Picture 2" descr="0"/>
          <p:cNvPicPr>
            <a:picLocks noChangeAspect="1" noChangeArrowheads="1"/>
          </p:cNvPicPr>
          <p:nvPr/>
        </p:nvPicPr>
        <p:blipFill>
          <a:blip r:embed="rId3"/>
          <a:srcRect b="13505"/>
          <a:stretch>
            <a:fillRect/>
          </a:stretch>
        </p:blipFill>
        <p:spPr bwMode="auto">
          <a:xfrm>
            <a:off x="7943227" y="2341238"/>
            <a:ext cx="3083740" cy="20002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4" name="TextBox 33"/>
          <p:cNvSpPr txBox="1"/>
          <p:nvPr/>
        </p:nvSpPr>
        <p:spPr>
          <a:xfrm>
            <a:off x="1013741" y="1269668"/>
            <a:ext cx="102870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华文新魏" pitchFamily="2" charset="-122"/>
                <a:ea typeface="华文新魏" pitchFamily="2" charset="-122"/>
              </a:rPr>
              <a:t>        慈禧下令剿杀义和团，并无耻地请求八国联军助剿。</a:t>
            </a:r>
            <a:r>
              <a:rPr lang="zh-CN" altLang="en-US" sz="2800" dirty="0" smtClean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义和团在中外反势力的镇压下失败</a:t>
            </a:r>
            <a:r>
              <a:rPr lang="zh-CN" altLang="en-US" sz="2800" dirty="0" smtClean="0">
                <a:latin typeface="华文新魏" pitchFamily="2" charset="-122"/>
                <a:ea typeface="华文新魏" pitchFamily="2" charset="-122"/>
              </a:rPr>
              <a:t>。</a:t>
            </a:r>
            <a:endParaRPr lang="zh-CN" altLang="en-US" sz="2800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35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1" cstate="email"/>
          <a:srcRect/>
          <a:stretch>
            <a:fillRect/>
          </a:stretch>
        </p:blipFill>
        <p:spPr bwMode="auto">
          <a:xfrm>
            <a:off x="585113" y="5101907"/>
            <a:ext cx="4786346" cy="574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TextBox 35"/>
          <p:cNvSpPr txBox="1"/>
          <p:nvPr/>
        </p:nvSpPr>
        <p:spPr>
          <a:xfrm>
            <a:off x="879804" y="5150191"/>
            <a:ext cx="3057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义和团运动的影响</a:t>
            </a:r>
            <a:endParaRPr lang="zh-CN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013741" y="5744849"/>
            <a:ext cx="100445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华文新魏" pitchFamily="2" charset="-122"/>
                <a:ea typeface="华文新魏" pitchFamily="2" charset="-122"/>
              </a:rPr>
              <a:t>       沉重打击了帝国主义瓜分中国的野心，使侵略者不得不承认中国“尚含有无限蓬勃生气。”</a:t>
            </a:r>
            <a:endParaRPr lang="zh-CN" altLang="en-US" sz="2800" dirty="0">
              <a:latin typeface="华文新魏" pitchFamily="2" charset="-122"/>
              <a:ea typeface="华文新魏" pitchFamily="2" charset="-122"/>
            </a:endParaRPr>
          </a:p>
        </p:txBody>
      </p:sp>
      <p:grpSp>
        <p:nvGrpSpPr>
          <p:cNvPr id="44" name="组合 43"/>
          <p:cNvGrpSpPr/>
          <p:nvPr/>
        </p:nvGrpSpPr>
        <p:grpSpPr>
          <a:xfrm>
            <a:off x="5514335" y="2769866"/>
            <a:ext cx="5357851" cy="2786082"/>
            <a:chOff x="5761037" y="2243128"/>
            <a:chExt cx="5357851" cy="2786082"/>
          </a:xfrm>
        </p:grpSpPr>
        <p:pic>
          <p:nvPicPr>
            <p:cNvPr id="41" name="图片 40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814" r="13974" b="25049"/>
            <a:stretch>
              <a:fillRect/>
            </a:stretch>
          </p:blipFill>
          <p:spPr>
            <a:xfrm>
              <a:off x="5761037" y="2243128"/>
              <a:ext cx="5357850" cy="2786082"/>
            </a:xfrm>
            <a:prstGeom prst="roundRect">
              <a:avLst>
                <a:gd name="adj" fmla="val 7082"/>
              </a:avLst>
            </a:prstGeom>
            <a:ln>
              <a:solidFill>
                <a:schemeClr val="bg2">
                  <a:lumMod val="50000"/>
                </a:schemeClr>
              </a:solidFill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40" name="Picture 5" descr="200657174718963">
              <a:hlinkClick r:id="rId5"/>
            </p:cNvPr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8761433" y="2457442"/>
              <a:ext cx="2120099" cy="1790696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42" name="矩形 41"/>
            <p:cNvSpPr/>
            <p:nvPr/>
          </p:nvSpPr>
          <p:spPr>
            <a:xfrm>
              <a:off x="5975351" y="2425251"/>
              <a:ext cx="2879725" cy="2246769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lvl="0"/>
              <a:r>
                <a:rPr lang="en-US" altLang="zh-CN" sz="2000" b="1" dirty="0" smtClean="0">
                  <a:latin typeface="华文新魏" pitchFamily="2" charset="-122"/>
                  <a:ea typeface="华文新魏" pitchFamily="2" charset="-122"/>
                </a:rPr>
                <a:t>“</a:t>
              </a:r>
              <a:r>
                <a:rPr lang="zh-CN" altLang="en-US" sz="2000" b="1" dirty="0" smtClean="0">
                  <a:latin typeface="华文新魏" pitchFamily="2" charset="-122"/>
                  <a:ea typeface="华文新魏" pitchFamily="2" charset="-122"/>
                </a:rPr>
                <a:t>中国群众</a:t>
              </a:r>
              <a:r>
                <a:rPr lang="en-US" altLang="zh-CN" sz="2000" b="1" dirty="0" smtClean="0">
                  <a:latin typeface="华文新魏" pitchFamily="2" charset="-122"/>
                  <a:ea typeface="华文新魏" pitchFamily="2" charset="-122"/>
                </a:rPr>
                <a:t>……</a:t>
              </a:r>
              <a:r>
                <a:rPr lang="zh-CN" altLang="en-US" sz="2000" b="1" dirty="0" smtClean="0">
                  <a:latin typeface="华文新魏" pitchFamily="2" charset="-122"/>
                  <a:ea typeface="华文新魏" pitchFamily="2" charset="-122"/>
                </a:rPr>
                <a:t>尚含有无限蓬勃生气”， “无论欧美、日本各国，皆无此脑力与兵力，可以统治此天下生灵四分之一”，“故瓜分一事，实为下策”。</a:t>
              </a:r>
              <a:endParaRPr lang="zh-CN" altLang="en-US" sz="2000" b="1" dirty="0">
                <a:latin typeface="华文新魏" pitchFamily="2" charset="-122"/>
                <a:ea typeface="华文新魏" pitchFamily="2" charset="-122"/>
              </a:endParaRPr>
            </a:p>
          </p:txBody>
        </p:sp>
        <p:sp>
          <p:nvSpPr>
            <p:cNvPr id="43" name="矩形 42"/>
            <p:cNvSpPr/>
            <p:nvPr/>
          </p:nvSpPr>
          <p:spPr>
            <a:xfrm>
              <a:off x="8761434" y="4386268"/>
              <a:ext cx="2357454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zh-CN" altLang="en-US" sz="1800" b="1" dirty="0" smtClean="0">
                  <a:latin typeface="华文新魏" pitchFamily="2" charset="-122"/>
                  <a:ea typeface="华文新魏" pitchFamily="2" charset="-122"/>
                </a:rPr>
                <a:t>八国联军统帅瓦德西</a:t>
              </a:r>
              <a:endParaRPr lang="zh-CN" altLang="en-US" sz="1800" b="1" dirty="0">
                <a:latin typeface="华文新魏" pitchFamily="2" charset="-122"/>
                <a:ea typeface="华文新魏" pitchFamily="2" charset="-122"/>
              </a:endParaRPr>
            </a:p>
          </p:txBody>
        </p:sp>
      </p:grpSp>
      <p:pic>
        <p:nvPicPr>
          <p:cNvPr id="38" name="Picture 4" descr="慈禧颁布的“绞杀义和团”的诏令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124906" y="2264895"/>
            <a:ext cx="2960669" cy="2495700"/>
          </a:xfrm>
          <a:prstGeom prst="rect">
            <a:avLst/>
          </a:prstGeom>
          <a:noFill/>
          <a:ln w="38100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</p:pic>
      <p:sp>
        <p:nvSpPr>
          <p:cNvPr id="45" name="Rectangle 5"/>
          <p:cNvSpPr>
            <a:spLocks noChangeArrowheads="1"/>
          </p:cNvSpPr>
          <p:nvPr/>
        </p:nvSpPr>
        <p:spPr bwMode="auto">
          <a:xfrm>
            <a:off x="1215215" y="4127188"/>
            <a:ext cx="2870360" cy="64633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1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慈禧颁布的“绞杀义和团”的诏令</a:t>
            </a:r>
            <a:endParaRPr lang="zh-CN" altLang="en-US" sz="1800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-635" y="12700"/>
            <a:ext cx="12146280" cy="64516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p>
            <a:r>
              <a:rPr lang="zh-CN" altLang="en-US" sz="3600"/>
              <a:t>二、八国联军侵华战争</a:t>
            </a:r>
            <a:endParaRPr lang="zh-CN" altLang="en-US" sz="36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0" grpId="0" bldLvl="0" animBg="1"/>
      <p:bldP spid="34" grpId="0"/>
      <p:bldP spid="36" grpId="0"/>
      <p:bldP spid="37" grpId="0"/>
      <p:bldP spid="45" grpId="0" bldLvl="0" animBg="1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43" name="图片 42" descr="u178652700_12d05d638a3g214.jpg"/>
          <p:cNvPicPr>
            <a:picLocks noChangeAspect="1"/>
          </p:cNvPicPr>
          <p:nvPr/>
        </p:nvPicPr>
        <p:blipFill>
          <a:blip r:embed="rId1">
            <a:duotone>
              <a:schemeClr val="bg2">
                <a:shade val="45000"/>
                <a:satMod val="135000"/>
              </a:schemeClr>
              <a:prstClr val="white"/>
            </a:duotone>
            <a:lum bright="10000"/>
          </a:blip>
          <a:stretch>
            <a:fillRect/>
          </a:stretch>
        </p:blipFill>
        <p:spPr>
          <a:xfrm>
            <a:off x="850863" y="1530656"/>
            <a:ext cx="10471412" cy="507209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4" name="图片 4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485267" y="2030722"/>
            <a:ext cx="6866454" cy="46720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7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93673" y="641966"/>
            <a:ext cx="5143536" cy="574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" name="TextBox 37"/>
          <p:cNvSpPr txBox="1"/>
          <p:nvPr/>
        </p:nvSpPr>
        <p:spPr>
          <a:xfrm>
            <a:off x="649253" y="705490"/>
            <a:ext cx="37753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八国联军在北京的暴行</a:t>
            </a:r>
            <a:endParaRPr lang="zh-CN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2" name="Rectangle 12"/>
          <p:cNvSpPr>
            <a:spLocks noChangeArrowheads="1"/>
          </p:cNvSpPr>
          <p:nvPr/>
        </p:nvSpPr>
        <p:spPr bwMode="auto">
          <a:xfrm>
            <a:off x="7708911" y="3139280"/>
            <a:ext cx="3929090" cy="267765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anchor="ctr">
            <a:spAutoFit/>
          </a:bodyPr>
          <a:lstStyle/>
          <a:p>
            <a:r>
              <a:rPr lang="en-US" altLang="zh-CN" sz="2800" b="0" dirty="0" smtClean="0">
                <a:solidFill>
                  <a:srgbClr val="333300"/>
                </a:solidFill>
                <a:latin typeface="华文新魏" pitchFamily="2" charset="-122"/>
                <a:ea typeface="华文新魏" pitchFamily="2" charset="-122"/>
              </a:rPr>
              <a:t>         8</a:t>
            </a:r>
            <a:r>
              <a:rPr lang="zh-CN" altLang="en-US" sz="2800" b="0" dirty="0">
                <a:solidFill>
                  <a:srgbClr val="333300"/>
                </a:solidFill>
                <a:latin typeface="华文新魏" pitchFamily="2" charset="-122"/>
                <a:ea typeface="华文新魏" pitchFamily="2" charset="-122"/>
              </a:rPr>
              <a:t>月</a:t>
            </a:r>
            <a:r>
              <a:rPr lang="en-US" altLang="zh-CN" sz="2800" b="0" dirty="0">
                <a:solidFill>
                  <a:srgbClr val="333300"/>
                </a:solidFill>
                <a:latin typeface="华文新魏" pitchFamily="2" charset="-122"/>
                <a:ea typeface="华文新魏" pitchFamily="2" charset="-122"/>
              </a:rPr>
              <a:t>16</a:t>
            </a:r>
            <a:r>
              <a:rPr lang="zh-CN" altLang="en-US" sz="2800" b="0" dirty="0">
                <a:solidFill>
                  <a:srgbClr val="333300"/>
                </a:solidFill>
                <a:latin typeface="华文新魏" pitchFamily="2" charset="-122"/>
                <a:ea typeface="华文新魏" pitchFamily="2" charset="-122"/>
              </a:rPr>
              <a:t>日，中国军队仍在城中与八国联军</a:t>
            </a:r>
            <a:r>
              <a:rPr lang="zh-CN" altLang="en-US" sz="2800" b="0" dirty="0" smtClean="0">
                <a:solidFill>
                  <a:srgbClr val="333300"/>
                </a:solidFill>
                <a:latin typeface="华文新魏" pitchFamily="2" charset="-122"/>
                <a:ea typeface="华文新魏" pitchFamily="2" charset="-122"/>
              </a:rPr>
              <a:t>巷战</a:t>
            </a:r>
            <a:r>
              <a:rPr lang="zh-CN" altLang="en-US" sz="2800" dirty="0" smtClean="0">
                <a:solidFill>
                  <a:srgbClr val="333300"/>
                </a:solidFill>
                <a:latin typeface="华文新魏" pitchFamily="2" charset="-122"/>
                <a:ea typeface="华文新魏" pitchFamily="2" charset="-122"/>
              </a:rPr>
              <a:t>。</a:t>
            </a:r>
            <a:r>
              <a:rPr lang="zh-CN" altLang="en-US" sz="2800" b="0" dirty="0" smtClean="0">
                <a:solidFill>
                  <a:srgbClr val="333300"/>
                </a:solidFill>
                <a:latin typeface="华文新魏" pitchFamily="2" charset="-122"/>
                <a:ea typeface="华文新魏" pitchFamily="2" charset="-122"/>
              </a:rPr>
              <a:t>晚上</a:t>
            </a:r>
            <a:r>
              <a:rPr lang="zh-CN" altLang="en-US" sz="2800" b="0" dirty="0">
                <a:solidFill>
                  <a:srgbClr val="333300"/>
                </a:solidFill>
                <a:latin typeface="华文新魏" pitchFamily="2" charset="-122"/>
                <a:ea typeface="华文新魏" pitchFamily="2" charset="-122"/>
              </a:rPr>
              <a:t>，联军占领全城。各国</a:t>
            </a:r>
            <a:r>
              <a:rPr lang="zh-CN" altLang="en-US" sz="2800" b="0" dirty="0" smtClean="0">
                <a:solidFill>
                  <a:srgbClr val="333300"/>
                </a:solidFill>
                <a:latin typeface="华文新魏" pitchFamily="2" charset="-122"/>
                <a:ea typeface="华文新魏" pitchFamily="2" charset="-122"/>
              </a:rPr>
              <a:t>指挥官下令</a:t>
            </a:r>
            <a:r>
              <a:rPr lang="zh-CN" altLang="en-US" sz="2800" b="0" dirty="0">
                <a:solidFill>
                  <a:srgbClr val="333300"/>
                </a:solidFill>
                <a:latin typeface="华文新魏" pitchFamily="2" charset="-122"/>
                <a:ea typeface="华文新魏" pitchFamily="2" charset="-122"/>
              </a:rPr>
              <a:t>大掠</a:t>
            </a:r>
            <a:r>
              <a:rPr lang="en-US" altLang="zh-CN" sz="2800" b="0" dirty="0">
                <a:solidFill>
                  <a:srgbClr val="333300"/>
                </a:solidFill>
                <a:latin typeface="华文新魏" pitchFamily="2" charset="-122"/>
                <a:ea typeface="华文新魏" pitchFamily="2" charset="-122"/>
              </a:rPr>
              <a:t>3</a:t>
            </a:r>
            <a:r>
              <a:rPr lang="zh-CN" altLang="en-US" sz="2800" b="0" dirty="0">
                <a:solidFill>
                  <a:srgbClr val="333300"/>
                </a:solidFill>
                <a:latin typeface="华文新魏" pitchFamily="2" charset="-122"/>
                <a:ea typeface="华文新魏" pitchFamily="2" charset="-122"/>
              </a:rPr>
              <a:t>日，北京的劫难开始了</a:t>
            </a:r>
            <a:r>
              <a:rPr lang="en-US" altLang="zh-CN" sz="2800" b="0" dirty="0">
                <a:solidFill>
                  <a:srgbClr val="333300"/>
                </a:solidFill>
                <a:latin typeface="华文新魏" pitchFamily="2" charset="-122"/>
                <a:ea typeface="华文新魏" pitchFamily="2" charset="-122"/>
              </a:rPr>
              <a:t>——</a:t>
            </a:r>
            <a:endParaRPr lang="en-US" altLang="zh-CN" sz="2800" b="0" dirty="0">
              <a:solidFill>
                <a:srgbClr val="3333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3" name="Rectangle 12"/>
          <p:cNvSpPr>
            <a:spLocks noChangeArrowheads="1"/>
          </p:cNvSpPr>
          <p:nvPr/>
        </p:nvSpPr>
        <p:spPr bwMode="auto">
          <a:xfrm>
            <a:off x="493673" y="1208708"/>
            <a:ext cx="11072890" cy="95410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anchor="ctr">
            <a:spAutoFit/>
          </a:bodyPr>
          <a:lstStyle/>
          <a:p>
            <a:r>
              <a:rPr lang="zh-CN" altLang="en-US" sz="2800" b="0" dirty="0" smtClean="0">
                <a:solidFill>
                  <a:srgbClr val="333300"/>
                </a:solidFill>
                <a:latin typeface="华文新魏" pitchFamily="2" charset="-122"/>
                <a:ea typeface="华文新魏" pitchFamily="2" charset="-122"/>
              </a:rPr>
              <a:t>        八国联军占领北京后，采取了报复性的屠杀、劫掠，充分暴露了侵略者的凶恶本质。</a:t>
            </a:r>
            <a:endParaRPr lang="en-US" altLang="zh-CN" sz="2800" b="0" dirty="0">
              <a:solidFill>
                <a:srgbClr val="3333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34" name="Picture 2" descr="09"/>
          <p:cNvPicPr>
            <a:picLocks noChangeAspect="1" noChangeArrowheads="1"/>
          </p:cNvPicPr>
          <p:nvPr/>
        </p:nvPicPr>
        <p:blipFill>
          <a:blip r:embed="rId4"/>
          <a:srcRect t="8589"/>
          <a:stretch>
            <a:fillRect/>
          </a:stretch>
        </p:blipFill>
        <p:spPr bwMode="auto">
          <a:xfrm>
            <a:off x="653584" y="2173598"/>
            <a:ext cx="3214710" cy="21999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5" name="Rectangle 3"/>
          <p:cNvSpPr>
            <a:spLocks noChangeArrowheads="1"/>
          </p:cNvSpPr>
          <p:nvPr/>
        </p:nvSpPr>
        <p:spPr bwMode="auto">
          <a:xfrm>
            <a:off x="1653716" y="2102160"/>
            <a:ext cx="2357454" cy="338554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r>
              <a:rPr lang="zh-CN" altLang="en-US" sz="1600" dirty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战争后满目废墟的北京 </a:t>
            </a:r>
            <a:endParaRPr lang="zh-CN" altLang="en-US" sz="1600" dirty="0"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36" name="Picture 4" descr="巷战后的街道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979196" y="2173599"/>
            <a:ext cx="3246683" cy="221457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9" name="Rectangle 5"/>
          <p:cNvSpPr>
            <a:spLocks noChangeArrowheads="1"/>
          </p:cNvSpPr>
          <p:nvPr/>
        </p:nvSpPr>
        <p:spPr bwMode="auto">
          <a:xfrm>
            <a:off x="5511368" y="2120796"/>
            <a:ext cx="1785950" cy="338554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zh-CN" altLang="en-US" sz="1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巷战后的街道</a:t>
            </a:r>
            <a:endParaRPr lang="zh-CN" altLang="en-US" sz="1600" b="1" dirty="0"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40" name="Picture 2" descr="bj2"/>
          <p:cNvPicPr>
            <a:picLocks noChangeAspect="1" noChangeArrowheads="1"/>
          </p:cNvPicPr>
          <p:nvPr/>
        </p:nvPicPr>
        <p:blipFill>
          <a:blip r:embed="rId6"/>
          <a:srcRect l="2156" b="20280"/>
          <a:stretch>
            <a:fillRect/>
          </a:stretch>
        </p:blipFill>
        <p:spPr bwMode="auto">
          <a:xfrm>
            <a:off x="628142" y="4559424"/>
            <a:ext cx="3196737" cy="197189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1" name="Text Box 3"/>
          <p:cNvSpPr txBox="1">
            <a:spLocks noChangeArrowheads="1"/>
          </p:cNvSpPr>
          <p:nvPr/>
        </p:nvSpPr>
        <p:spPr bwMode="auto">
          <a:xfrm>
            <a:off x="367832" y="6121324"/>
            <a:ext cx="3669254" cy="338554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zh-CN" altLang="en-US" sz="1600" b="1" dirty="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被炮火</a:t>
            </a:r>
            <a:r>
              <a:rPr lang="zh-CN" altLang="en-US" sz="16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毁坏的北京</a:t>
            </a:r>
            <a:r>
              <a:rPr lang="zh-CN" altLang="en-US" sz="1600" b="1" dirty="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齐化门</a:t>
            </a:r>
            <a:endParaRPr lang="zh-CN" altLang="en-US" sz="1600" b="1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42" name="Picture 4" descr="八国联军炮轰北京正阳门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939732" y="4531052"/>
            <a:ext cx="3286148" cy="19771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文本框 5"/>
          <p:cNvSpPr txBox="1"/>
          <p:nvPr/>
        </p:nvSpPr>
        <p:spPr>
          <a:xfrm>
            <a:off x="-635" y="-17780"/>
            <a:ext cx="12146280" cy="64516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p>
            <a:r>
              <a:rPr lang="zh-CN" altLang="en-US" sz="3600"/>
              <a:t>二、八国联军侵华战争</a:t>
            </a:r>
            <a:endParaRPr lang="zh-CN" altLang="en-US" sz="36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bldLvl="0" animBg="1"/>
      <p:bldP spid="33" grpId="0" bldLvl="0" animBg="1"/>
      <p:bldP spid="35" grpId="0" bldLvl="0" animBg="1"/>
      <p:bldP spid="39" grpId="0" bldLvl="0" animBg="1"/>
      <p:bldP spid="41" grpId="0" bldLvl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31" name="图片 30" descr="u178652700_12d05d638a3g214.jpg"/>
          <p:cNvPicPr>
            <a:picLocks noChangeAspect="1"/>
          </p:cNvPicPr>
          <p:nvPr/>
        </p:nvPicPr>
        <p:blipFill>
          <a:blip r:embed="rId1">
            <a:duotone>
              <a:schemeClr val="bg2">
                <a:shade val="45000"/>
                <a:satMod val="135000"/>
              </a:schemeClr>
              <a:prstClr val="white"/>
            </a:duotone>
            <a:lum bright="10000"/>
          </a:blip>
          <a:stretch>
            <a:fillRect/>
          </a:stretch>
        </p:blipFill>
        <p:spPr>
          <a:xfrm>
            <a:off x="805143" y="1698296"/>
            <a:ext cx="10471412" cy="507209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9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47953" y="698164"/>
            <a:ext cx="5143536" cy="574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TextBox 29"/>
          <p:cNvSpPr txBox="1"/>
          <p:nvPr/>
        </p:nvSpPr>
        <p:spPr>
          <a:xfrm>
            <a:off x="603533" y="746448"/>
            <a:ext cx="37753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八国联军在北京的暴行</a:t>
            </a:r>
            <a:endParaRPr lang="zh-CN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876581" y="1555420"/>
            <a:ext cx="1000132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 smtClean="0">
                <a:latin typeface="华文新魏" pitchFamily="2" charset="-122"/>
                <a:ea typeface="华文新魏" pitchFamily="2" charset="-122"/>
              </a:rPr>
              <a:t>         八国联军在北京实际公开抢劫了</a:t>
            </a:r>
            <a:r>
              <a:rPr lang="en-US" dirty="0" smtClean="0">
                <a:latin typeface="华文新魏" pitchFamily="2" charset="-122"/>
                <a:ea typeface="华文新魏" pitchFamily="2" charset="-122"/>
              </a:rPr>
              <a:t>8</a:t>
            </a:r>
            <a:r>
              <a:rPr lang="zh-CN" altLang="en-US" dirty="0" smtClean="0">
                <a:latin typeface="华文新魏" pitchFamily="2" charset="-122"/>
                <a:ea typeface="华文新魏" pitchFamily="2" charset="-122"/>
              </a:rPr>
              <a:t>天，其后更继以私人抢劫，对北京城进行了一年多的大洗劫。</a:t>
            </a:r>
            <a:r>
              <a:rPr lang="en-US" altLang="zh-CN" dirty="0" smtClean="0">
                <a:latin typeface="华文新魏" pitchFamily="2" charset="-122"/>
                <a:ea typeface="华文新魏" pitchFamily="2" charset="-122"/>
              </a:rPr>
              <a:t>《</a:t>
            </a:r>
            <a:r>
              <a:rPr lang="zh-CN" altLang="en-US" dirty="0" smtClean="0">
                <a:latin typeface="华文新魏" pitchFamily="2" charset="-122"/>
                <a:ea typeface="华文新魏" pitchFamily="2" charset="-122"/>
              </a:rPr>
              <a:t>永乐大典</a:t>
            </a:r>
            <a:r>
              <a:rPr lang="en-US" altLang="zh-CN" dirty="0" smtClean="0">
                <a:latin typeface="华文新魏" pitchFamily="2" charset="-122"/>
                <a:ea typeface="华文新魏" pitchFamily="2" charset="-122"/>
              </a:rPr>
              <a:t>》</a:t>
            </a:r>
            <a:r>
              <a:rPr lang="en-US" dirty="0" smtClean="0">
                <a:latin typeface="华文新魏" pitchFamily="2" charset="-122"/>
                <a:ea typeface="华文新魏" pitchFamily="2" charset="-122"/>
              </a:rPr>
              <a:t>307</a:t>
            </a:r>
            <a:r>
              <a:rPr lang="zh-CN" altLang="en-US" dirty="0" smtClean="0">
                <a:latin typeface="华文新魏" pitchFamily="2" charset="-122"/>
                <a:ea typeface="华文新魏" pitchFamily="2" charset="-122"/>
              </a:rPr>
              <a:t>册，经史子集</a:t>
            </a:r>
            <a:r>
              <a:rPr lang="en-US" dirty="0" smtClean="0">
                <a:latin typeface="华文新魏" pitchFamily="2" charset="-122"/>
                <a:ea typeface="华文新魏" pitchFamily="2" charset="-122"/>
              </a:rPr>
              <a:t>4</a:t>
            </a:r>
            <a:r>
              <a:rPr lang="zh-CN" altLang="en-US" dirty="0" smtClean="0">
                <a:latin typeface="华文新魏" pitchFamily="2" charset="-122"/>
                <a:ea typeface="华文新魏" pitchFamily="2" charset="-122"/>
              </a:rPr>
              <a:t>．</a:t>
            </a:r>
            <a:r>
              <a:rPr lang="en-US" dirty="0" smtClean="0">
                <a:latin typeface="华文新魏" pitchFamily="2" charset="-122"/>
                <a:ea typeface="华文新魏" pitchFamily="2" charset="-122"/>
              </a:rPr>
              <a:t>6</a:t>
            </a:r>
            <a:r>
              <a:rPr lang="zh-CN" altLang="en-US" dirty="0" smtClean="0">
                <a:latin typeface="华文新魏" pitchFamily="2" charset="-122"/>
                <a:ea typeface="华文新魏" pitchFamily="2" charset="-122"/>
              </a:rPr>
              <a:t>万余册，国库藏书</a:t>
            </a:r>
            <a:r>
              <a:rPr lang="en-US" dirty="0" smtClean="0">
                <a:latin typeface="华文新魏" pitchFamily="2" charset="-122"/>
                <a:ea typeface="华文新魏" pitchFamily="2" charset="-122"/>
              </a:rPr>
              <a:t>4</a:t>
            </a:r>
            <a:r>
              <a:rPr lang="zh-CN" altLang="en-US" dirty="0" smtClean="0">
                <a:latin typeface="华文新魏" pitchFamily="2" charset="-122"/>
                <a:ea typeface="华文新魏" pitchFamily="2" charset="-122"/>
              </a:rPr>
              <a:t>．</a:t>
            </a:r>
            <a:r>
              <a:rPr lang="en-US" dirty="0" smtClean="0">
                <a:latin typeface="华文新魏" pitchFamily="2" charset="-122"/>
                <a:ea typeface="华文新魏" pitchFamily="2" charset="-122"/>
              </a:rPr>
              <a:t>7</a:t>
            </a:r>
            <a:r>
              <a:rPr lang="zh-CN" altLang="en-US" dirty="0" smtClean="0">
                <a:latin typeface="华文新魏" pitchFamily="2" charset="-122"/>
                <a:ea typeface="华文新魏" pitchFamily="2" charset="-122"/>
              </a:rPr>
              <a:t>万余本，宝物</a:t>
            </a:r>
            <a:r>
              <a:rPr lang="en-US" dirty="0" smtClean="0">
                <a:latin typeface="华文新魏" pitchFamily="2" charset="-122"/>
                <a:ea typeface="华文新魏" pitchFamily="2" charset="-122"/>
              </a:rPr>
              <a:t>2000</a:t>
            </a:r>
            <a:r>
              <a:rPr lang="zh-CN" altLang="en-US" dirty="0" smtClean="0">
                <a:latin typeface="华文新魏" pitchFamily="2" charset="-122"/>
                <a:ea typeface="华文新魏" pitchFamily="2" charset="-122"/>
              </a:rPr>
              <a:t>余件，镀金佛</a:t>
            </a:r>
            <a:r>
              <a:rPr lang="en-US" dirty="0" smtClean="0">
                <a:latin typeface="华文新魏" pitchFamily="2" charset="-122"/>
                <a:ea typeface="华文新魏" pitchFamily="2" charset="-122"/>
              </a:rPr>
              <a:t>3000</a:t>
            </a:r>
            <a:r>
              <a:rPr lang="zh-CN" altLang="en-US" dirty="0" smtClean="0">
                <a:latin typeface="华文新魏" pitchFamily="2" charset="-122"/>
                <a:ea typeface="华文新魏" pitchFamily="2" charset="-122"/>
              </a:rPr>
              <a:t>余尊等，被尽行劫毁。联军掠走库银达</a:t>
            </a:r>
            <a:r>
              <a:rPr lang="en-US" dirty="0" smtClean="0">
                <a:latin typeface="华文新魏" pitchFamily="2" charset="-122"/>
                <a:ea typeface="华文新魏" pitchFamily="2" charset="-122"/>
              </a:rPr>
              <a:t> 6000</a:t>
            </a:r>
            <a:r>
              <a:rPr lang="zh-CN" altLang="en-US" dirty="0" smtClean="0">
                <a:latin typeface="华文新魏" pitchFamily="2" charset="-122"/>
                <a:ea typeface="华文新魏" pitchFamily="2" charset="-122"/>
              </a:rPr>
              <a:t>万两之多。仅日军从户部一处就抢走白银</a:t>
            </a:r>
            <a:r>
              <a:rPr lang="en-US" dirty="0" smtClean="0">
                <a:latin typeface="华文新魏" pitchFamily="2" charset="-122"/>
                <a:ea typeface="华文新魏" pitchFamily="2" charset="-122"/>
              </a:rPr>
              <a:t>300</a:t>
            </a:r>
            <a:r>
              <a:rPr lang="zh-CN" altLang="en-US" dirty="0" smtClean="0">
                <a:latin typeface="华文新魏" pitchFamily="2" charset="-122"/>
                <a:ea typeface="华文新魏" pitchFamily="2" charset="-122"/>
              </a:rPr>
              <a:t>万两</a:t>
            </a:r>
            <a:r>
              <a:rPr lang="en-US" altLang="zh-CN" dirty="0" smtClean="0">
                <a:latin typeface="华文新魏" pitchFamily="2" charset="-122"/>
                <a:ea typeface="华文新魏" pitchFamily="2" charset="-122"/>
              </a:rPr>
              <a:t>——</a:t>
            </a:r>
            <a:endParaRPr lang="zh-CN" altLang="en-US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37" name="图片 36" descr="58760_20120701230317680200_1.jpg"/>
          <p:cNvPicPr>
            <a:picLocks noChangeAspect="1"/>
          </p:cNvPicPr>
          <p:nvPr/>
        </p:nvPicPr>
        <p:blipFill>
          <a:blip r:embed="rId3"/>
          <a:srcRect l="21429" t="18007" r="14285" b="5642"/>
          <a:stretch>
            <a:fillRect/>
          </a:stretch>
        </p:blipFill>
        <p:spPr>
          <a:xfrm>
            <a:off x="3876977" y="3198494"/>
            <a:ext cx="3643338" cy="30289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8" name="矩形 37"/>
          <p:cNvSpPr/>
          <p:nvPr/>
        </p:nvSpPr>
        <p:spPr>
          <a:xfrm>
            <a:off x="4162729" y="6270328"/>
            <a:ext cx="3147015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>
                <a:latin typeface="华文新魏" pitchFamily="2" charset="-122"/>
                <a:ea typeface="华文新魏" pitchFamily="2" charset="-122"/>
              </a:rPr>
              <a:t>太和殿镏金</a:t>
            </a:r>
            <a:r>
              <a:rPr lang="zh-CN" altLang="en-US" smtClean="0">
                <a:latin typeface="华文新魏" pitchFamily="2" charset="-122"/>
                <a:ea typeface="华文新魏" pitchFamily="2" charset="-122"/>
              </a:rPr>
              <a:t>铜缸刮痕累累</a:t>
            </a:r>
            <a:endParaRPr lang="zh-CN" altLang="en-US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-635" y="-17780"/>
            <a:ext cx="12146280" cy="64516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p>
            <a:r>
              <a:rPr lang="zh-CN" altLang="en-US" sz="3600"/>
              <a:t>二、八国联军侵华战争</a:t>
            </a:r>
            <a:endParaRPr lang="zh-CN" altLang="en-US" sz="360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30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1" cstate="email"/>
          <a:srcRect/>
          <a:stretch>
            <a:fillRect/>
          </a:stretch>
        </p:blipFill>
        <p:spPr bwMode="auto">
          <a:xfrm>
            <a:off x="463193" y="728644"/>
            <a:ext cx="5143536" cy="574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Box 30"/>
          <p:cNvSpPr txBox="1"/>
          <p:nvPr/>
        </p:nvSpPr>
        <p:spPr>
          <a:xfrm>
            <a:off x="618773" y="776928"/>
            <a:ext cx="37753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八国联军在北京的暴行</a:t>
            </a:r>
            <a:endParaRPr lang="zh-CN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32" name="Picture 3" descr="1087121_117612864312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3193" y="1585900"/>
            <a:ext cx="2857520" cy="23872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3" name="Picture 4" descr="八国联军入故宫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3193" y="4157668"/>
            <a:ext cx="2906886" cy="22145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4" name="Rectangle 2"/>
          <p:cNvSpPr>
            <a:spLocks noChangeArrowheads="1"/>
          </p:cNvSpPr>
          <p:nvPr/>
        </p:nvSpPr>
        <p:spPr bwMode="auto">
          <a:xfrm>
            <a:off x="106003" y="3800478"/>
            <a:ext cx="3598862" cy="461665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algn="ctr"/>
            <a:r>
              <a:rPr lang="zh-CN" altLang="en-US" sz="24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八国联军进入紫禁城</a:t>
            </a:r>
            <a:endParaRPr lang="zh-CN" altLang="en-US" sz="2400" b="1" dirty="0">
              <a:effectLst>
                <a:outerShdw blurRad="38100" dist="38100" dir="2700000" algn="tl">
                  <a:srgbClr val="C0C0C0"/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35" name="Picture 2" descr="200210287220049b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63590" y="1585900"/>
            <a:ext cx="3143272" cy="2426747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9" name="矩形 38"/>
          <p:cNvSpPr/>
          <p:nvPr/>
        </p:nvSpPr>
        <p:spPr>
          <a:xfrm>
            <a:off x="3392151" y="1514462"/>
            <a:ext cx="328614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1600" b="1" dirty="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各国公使、商人纷纷进宫，坐在乾清宫的龙椅上，过了片刻皇帝瘾。</a:t>
            </a:r>
            <a:endParaRPr lang="zh-CN" altLang="en-US" sz="1600" b="1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42" name="Picture 3" descr="071611.jpg (34755 bytes)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749737" y="1514462"/>
            <a:ext cx="2143140" cy="24208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3" name="矩形 42"/>
          <p:cNvSpPr/>
          <p:nvPr/>
        </p:nvSpPr>
        <p:spPr>
          <a:xfrm>
            <a:off x="6790114" y="3676238"/>
            <a:ext cx="203132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kumimoji="1" lang="zh-CN" altLang="en-US" sz="1600" b="1" dirty="0" smtClean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俄军在屠杀中国百姓</a:t>
            </a:r>
            <a:endParaRPr kumimoji="1" lang="zh-CN" altLang="en-US" sz="1600" b="1" dirty="0">
              <a:solidFill>
                <a:prstClr val="black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36" name="图片 35" descr="1323843702433_470.jpg"/>
          <p:cNvPicPr>
            <a:picLocks noChangeAspect="1"/>
          </p:cNvPicPr>
          <p:nvPr/>
        </p:nvPicPr>
        <p:blipFill>
          <a:blip r:embed="rId6"/>
          <a:srcRect l="8375" r="17272" b="3239"/>
          <a:stretch>
            <a:fillRect/>
          </a:stretch>
        </p:blipFill>
        <p:spPr>
          <a:xfrm>
            <a:off x="6611191" y="4086230"/>
            <a:ext cx="2147469" cy="22860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7" name="图片 36" descr="20121010141654-691104466.jpg"/>
          <p:cNvPicPr>
            <a:picLocks noChangeAspect="1"/>
          </p:cNvPicPr>
          <p:nvPr/>
        </p:nvPicPr>
        <p:blipFill>
          <a:blip r:embed="rId7"/>
          <a:srcRect l="12300" r="16398" b="11111"/>
          <a:stretch>
            <a:fillRect/>
          </a:stretch>
        </p:blipFill>
        <p:spPr>
          <a:xfrm>
            <a:off x="8964314" y="1514462"/>
            <a:ext cx="2717665" cy="2500330"/>
          </a:xfrm>
          <a:prstGeom prst="rect">
            <a:avLst/>
          </a:prstGeom>
        </p:spPr>
      </p:pic>
      <p:sp>
        <p:nvSpPr>
          <p:cNvPr id="38" name="矩形 37"/>
          <p:cNvSpPr/>
          <p:nvPr/>
        </p:nvSpPr>
        <p:spPr>
          <a:xfrm>
            <a:off x="9250067" y="3657602"/>
            <a:ext cx="163217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kumimoji="1" lang="zh-CN" altLang="en-US" sz="1600" b="1" dirty="0" smtClean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法国抢来的耕牛</a:t>
            </a:r>
            <a:endParaRPr kumimoji="1" lang="zh-CN" altLang="en-US" sz="1600" b="1" dirty="0">
              <a:solidFill>
                <a:prstClr val="black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6678299" y="5943618"/>
            <a:ext cx="163217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kumimoji="1" lang="zh-CN" altLang="en-US" sz="1600" b="1" dirty="0" smtClean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被屠杀中国百姓</a:t>
            </a:r>
            <a:endParaRPr kumimoji="1" lang="zh-CN" altLang="en-US" sz="1600" b="1" dirty="0">
              <a:solidFill>
                <a:prstClr val="black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47" name="图片 46" descr="2012072608580098024046.png"/>
          <p:cNvPicPr>
            <a:picLocks noChangeAspect="1"/>
          </p:cNvPicPr>
          <p:nvPr/>
        </p:nvPicPr>
        <p:blipFill>
          <a:blip r:embed="rId8"/>
          <a:srcRect l="24851"/>
          <a:stretch>
            <a:fillRect/>
          </a:stretch>
        </p:blipFill>
        <p:spPr>
          <a:xfrm>
            <a:off x="3463588" y="4086230"/>
            <a:ext cx="3072443" cy="22860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8" name="矩形 47"/>
          <p:cNvSpPr/>
          <p:nvPr/>
        </p:nvSpPr>
        <p:spPr>
          <a:xfrm>
            <a:off x="3535027" y="4086230"/>
            <a:ext cx="204575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kumimoji="1" lang="zh-CN" altLang="en-US" sz="1600" b="1" dirty="0" smtClean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炮火下燃烧的北京城</a:t>
            </a:r>
            <a:endParaRPr kumimoji="1" lang="zh-CN" altLang="en-US" sz="1600" b="1" dirty="0">
              <a:solidFill>
                <a:prstClr val="black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49" name="图片 48" descr="QQ截图20170920094537.png"/>
          <p:cNvPicPr>
            <a:picLocks noChangeAspect="1"/>
          </p:cNvPicPr>
          <p:nvPr/>
        </p:nvPicPr>
        <p:blipFill>
          <a:blip r:embed="rId9"/>
          <a:srcRect r="3080"/>
          <a:stretch>
            <a:fillRect/>
          </a:stretch>
        </p:blipFill>
        <p:spPr>
          <a:xfrm>
            <a:off x="8821439" y="4131950"/>
            <a:ext cx="2903519" cy="22145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0" name="TextBox 49"/>
          <p:cNvSpPr txBox="1"/>
          <p:nvPr/>
        </p:nvSpPr>
        <p:spPr>
          <a:xfrm>
            <a:off x="5249539" y="4371982"/>
            <a:ext cx="95410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000" dirty="0" smtClean="0">
                <a:solidFill>
                  <a:srgbClr val="C0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迷你简菱心" pitchFamily="49" charset="-122"/>
                <a:ea typeface="迷你简菱心" pitchFamily="49" charset="-122"/>
              </a:rPr>
              <a:t>烧</a:t>
            </a:r>
            <a:endParaRPr lang="zh-CN" altLang="en-US" sz="6000" dirty="0">
              <a:solidFill>
                <a:srgbClr val="C0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迷你简菱心" pitchFamily="49" charset="-122"/>
              <a:ea typeface="迷你简菱心" pitchFamily="49" charset="-122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8321373" y="4300544"/>
            <a:ext cx="95410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000" dirty="0" smtClean="0">
                <a:solidFill>
                  <a:srgbClr val="C0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迷你简菱心" pitchFamily="49" charset="-122"/>
                <a:ea typeface="迷你简菱心" pitchFamily="49" charset="-122"/>
              </a:rPr>
              <a:t>杀</a:t>
            </a:r>
            <a:endParaRPr lang="zh-CN" altLang="en-US" sz="6000" dirty="0">
              <a:solidFill>
                <a:srgbClr val="C0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迷你简菱心" pitchFamily="49" charset="-122"/>
              <a:ea typeface="迷你简菱心" pitchFamily="49" charset="-122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8392811" y="1871652"/>
            <a:ext cx="71438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dirty="0" smtClean="0">
                <a:solidFill>
                  <a:srgbClr val="C0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迷你简菱心" pitchFamily="49" charset="-122"/>
                <a:ea typeface="迷你简菱心" pitchFamily="49" charset="-122"/>
              </a:rPr>
              <a:t>抢</a:t>
            </a:r>
            <a:endParaRPr lang="zh-CN" altLang="en-US" sz="6000" dirty="0">
              <a:solidFill>
                <a:srgbClr val="C0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迷你简菱心" pitchFamily="49" charset="-122"/>
              <a:ea typeface="迷你简菱心" pitchFamily="49" charset="-122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5463853" y="2300280"/>
            <a:ext cx="71438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dirty="0" smtClean="0">
                <a:solidFill>
                  <a:srgbClr val="C0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迷你简菱心" pitchFamily="49" charset="-122"/>
                <a:ea typeface="迷你简菱心" pitchFamily="49" charset="-122"/>
              </a:rPr>
              <a:t>掠</a:t>
            </a:r>
            <a:endParaRPr lang="zh-CN" altLang="en-US" sz="6000" dirty="0">
              <a:solidFill>
                <a:srgbClr val="C0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迷你简菱心" pitchFamily="49" charset="-122"/>
              <a:ea typeface="迷你简菱心" pitchFamily="49" charset="-122"/>
            </a:endParaRPr>
          </a:p>
        </p:txBody>
      </p:sp>
      <p:sp>
        <p:nvSpPr>
          <p:cNvPr id="57" name="矩形 56"/>
          <p:cNvSpPr/>
          <p:nvPr/>
        </p:nvSpPr>
        <p:spPr>
          <a:xfrm>
            <a:off x="391755" y="6443684"/>
            <a:ext cx="12215898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dirty="0" smtClean="0">
                <a:latin typeface="迷你简菱心" pitchFamily="49" charset="-122"/>
                <a:ea typeface="迷你简菱心" pitchFamily="49" charset="-122"/>
              </a:rPr>
              <a:t>联军所到之处，杀人、放火、抢劫，无数村镇沦为废墟，天津被烧毁三分之一，北京一片残墙断壁。</a:t>
            </a:r>
            <a:endParaRPr lang="zh-CN" altLang="en-US" sz="2000" dirty="0">
              <a:latin typeface="迷你简菱心" pitchFamily="49" charset="-122"/>
              <a:ea typeface="迷你简菱心" pitchFamily="49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-635" y="-17780"/>
            <a:ext cx="12146280" cy="64516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p>
            <a:r>
              <a:rPr lang="zh-CN" altLang="en-US" sz="3600"/>
              <a:t>二、八国联军侵华战争</a:t>
            </a:r>
            <a:endParaRPr lang="zh-CN" altLang="en-US" sz="36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bldLvl="0" animBg="1"/>
      <p:bldP spid="39" grpId="0"/>
      <p:bldP spid="43" grpId="0"/>
      <p:bldP spid="38" grpId="0"/>
      <p:bldP spid="46" grpId="0"/>
      <p:bldP spid="48" grpId="0"/>
      <p:bldP spid="50" grpId="0"/>
      <p:bldP spid="51" grpId="0"/>
      <p:bldP spid="52" grpId="0"/>
      <p:bldP spid="5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31" name="图片 30" descr="u178652700_12d05d638a3g214.jpg"/>
          <p:cNvPicPr>
            <a:picLocks noChangeAspect="1"/>
          </p:cNvPicPr>
          <p:nvPr/>
        </p:nvPicPr>
        <p:blipFill>
          <a:blip r:embed="rId1">
            <a:duotone>
              <a:schemeClr val="bg2">
                <a:shade val="45000"/>
                <a:satMod val="135000"/>
              </a:schemeClr>
              <a:prstClr val="white"/>
            </a:duotone>
            <a:lum bright="10000"/>
          </a:blip>
          <a:stretch>
            <a:fillRect/>
          </a:stretch>
        </p:blipFill>
        <p:spPr>
          <a:xfrm>
            <a:off x="546063" y="1957376"/>
            <a:ext cx="10471412" cy="5072098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3" name="Rectangle 9"/>
          <p:cNvSpPr>
            <a:spLocks noChangeArrowheads="1"/>
          </p:cNvSpPr>
          <p:nvPr/>
        </p:nvSpPr>
        <p:spPr bwMode="auto">
          <a:xfrm>
            <a:off x="1290668" y="5202228"/>
            <a:ext cx="876266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anchor="ctr">
            <a:spAutoFit/>
          </a:bodyPr>
          <a:lstStyle/>
          <a:p>
            <a:r>
              <a:rPr lang="en-US" altLang="zh-CN" sz="2800" b="0">
                <a:latin typeface="华文新魏" pitchFamily="2" charset="-122"/>
                <a:ea typeface="华文新魏" pitchFamily="2" charset="-122"/>
              </a:rPr>
              <a:t>       </a:t>
            </a:r>
            <a:endParaRPr lang="en-US" altLang="zh-CN" sz="2800" b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4" name="Rectangle 10"/>
          <p:cNvSpPr>
            <a:spLocks noChangeArrowheads="1"/>
          </p:cNvSpPr>
          <p:nvPr/>
        </p:nvSpPr>
        <p:spPr bwMode="auto">
          <a:xfrm>
            <a:off x="831815" y="1885938"/>
            <a:ext cx="9639036" cy="138499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b="0" dirty="0">
                <a:latin typeface="华文新魏" pitchFamily="2" charset="-122"/>
                <a:ea typeface="华文新魏" pitchFamily="2" charset="-122"/>
              </a:rPr>
              <a:t>　　北京街头尸积如山。一位西方记者写道：“一队法国士兵</a:t>
            </a:r>
            <a:r>
              <a:rPr lang="zh-CN" altLang="en-US" sz="2800" b="0" dirty="0" smtClean="0">
                <a:latin typeface="华文新魏" pitchFamily="2" charset="-122"/>
                <a:ea typeface="华文新魏" pitchFamily="2" charset="-122"/>
              </a:rPr>
              <a:t>将一群</a:t>
            </a:r>
            <a:r>
              <a:rPr lang="zh-CN" altLang="en-US" sz="2800" b="0" dirty="0">
                <a:latin typeface="华文新魏" pitchFamily="2" charset="-122"/>
                <a:ea typeface="华文新魏" pitchFamily="2" charset="-122"/>
              </a:rPr>
              <a:t>拳匪、兵丁、平民相与掺杂的中国人逼进城内的一死巷内</a:t>
            </a:r>
            <a:r>
              <a:rPr lang="zh-CN" altLang="en-US" sz="2800" b="0" dirty="0" smtClean="0">
                <a:latin typeface="华文新魏" pitchFamily="2" charset="-122"/>
                <a:ea typeface="华文新魏" pitchFamily="2" charset="-122"/>
              </a:rPr>
              <a:t>，用</a:t>
            </a:r>
            <a:r>
              <a:rPr lang="zh-CN" altLang="en-US" sz="2800" b="0" dirty="0">
                <a:latin typeface="华文新魏" pitchFamily="2" charset="-122"/>
                <a:ea typeface="华文新魏" pitchFamily="2" charset="-122"/>
              </a:rPr>
              <a:t>机枪扫射约</a:t>
            </a:r>
            <a:r>
              <a:rPr lang="en-US" altLang="zh-CN" sz="2800" b="0" dirty="0">
                <a:latin typeface="华文新魏" pitchFamily="2" charset="-122"/>
                <a:ea typeface="华文新魏" pitchFamily="2" charset="-122"/>
              </a:rPr>
              <a:t>10</a:t>
            </a:r>
            <a:r>
              <a:rPr lang="zh-CN" altLang="en-US" sz="2800" b="0" dirty="0">
                <a:latin typeface="华文新魏" pitchFamily="2" charset="-122"/>
                <a:ea typeface="华文新魏" pitchFamily="2" charset="-122"/>
              </a:rPr>
              <a:t>到</a:t>
            </a:r>
            <a:r>
              <a:rPr lang="en-US" altLang="zh-CN" sz="2800" b="0" dirty="0">
                <a:latin typeface="华文新魏" pitchFamily="2" charset="-122"/>
                <a:ea typeface="华文新魏" pitchFamily="2" charset="-122"/>
              </a:rPr>
              <a:t>15</a:t>
            </a:r>
            <a:r>
              <a:rPr lang="zh-CN" altLang="en-US" sz="2800" b="0" dirty="0">
                <a:latin typeface="华文新魏" pitchFamily="2" charset="-122"/>
                <a:ea typeface="华文新魏" pitchFamily="2" charset="-122"/>
              </a:rPr>
              <a:t>分钟，直到不留一人。”</a:t>
            </a:r>
            <a:endParaRPr lang="zh-CN" altLang="en-US" sz="2800" b="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5" name="Rectangle 11"/>
          <p:cNvSpPr>
            <a:spLocks noChangeArrowheads="1"/>
          </p:cNvSpPr>
          <p:nvPr/>
        </p:nvSpPr>
        <p:spPr bwMode="auto">
          <a:xfrm>
            <a:off x="831815" y="3386136"/>
            <a:ext cx="9828138" cy="95410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b="0" dirty="0">
                <a:latin typeface="华文新魏" pitchFamily="2" charset="-122"/>
                <a:ea typeface="华文新魏" pitchFamily="2" charset="-122"/>
              </a:rPr>
              <a:t>　　英国人记载说：“北京成了真正的坟场，到处都是死人，</a:t>
            </a:r>
            <a:r>
              <a:rPr lang="zh-CN" altLang="en-US" sz="2800" b="0" dirty="0" smtClean="0">
                <a:latin typeface="华文新魏" pitchFamily="2" charset="-122"/>
                <a:ea typeface="华文新魏" pitchFamily="2" charset="-122"/>
              </a:rPr>
              <a:t>无人掩埋</a:t>
            </a:r>
            <a:r>
              <a:rPr lang="zh-CN" altLang="en-US" sz="2800" b="0" dirty="0">
                <a:latin typeface="华文新魏" pitchFamily="2" charset="-122"/>
                <a:ea typeface="华文新魏" pitchFamily="2" charset="-122"/>
              </a:rPr>
              <a:t>他们，任凭野狗啃食。”</a:t>
            </a:r>
            <a:endParaRPr lang="zh-CN" altLang="en-US" sz="2800" b="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6" name="Rectangle 12"/>
          <p:cNvSpPr>
            <a:spLocks noChangeArrowheads="1"/>
          </p:cNvSpPr>
          <p:nvPr/>
        </p:nvSpPr>
        <p:spPr bwMode="auto">
          <a:xfrm>
            <a:off x="1546195" y="4429115"/>
            <a:ext cx="8442419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b="0" dirty="0">
                <a:latin typeface="华文新魏" pitchFamily="2" charset="-122"/>
                <a:ea typeface="华文新魏" pitchFamily="2" charset="-122"/>
              </a:rPr>
              <a:t>德国人说：“北京今天已成为一个强盗世界。”</a:t>
            </a:r>
            <a:endParaRPr lang="zh-CN" altLang="en-US" sz="2800" b="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40" name="Rectangle 14"/>
          <p:cNvSpPr>
            <a:spLocks noChangeArrowheads="1"/>
          </p:cNvSpPr>
          <p:nvPr/>
        </p:nvSpPr>
        <p:spPr bwMode="auto">
          <a:xfrm>
            <a:off x="760377" y="5144413"/>
            <a:ext cx="9644130" cy="138499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b="0" dirty="0">
                <a:latin typeface="华文新魏" pitchFamily="2" charset="-122"/>
                <a:ea typeface="华文新魏" pitchFamily="2" charset="-122"/>
              </a:rPr>
              <a:t>　　“所有中国此次所受毁损及抢劫之损失，其详数将永远不能</a:t>
            </a:r>
            <a:r>
              <a:rPr lang="zh-CN" altLang="en-US" sz="2800" b="0" dirty="0" smtClean="0">
                <a:latin typeface="华文新魏" pitchFamily="2" charset="-122"/>
                <a:ea typeface="华文新魏" pitchFamily="2" charset="-122"/>
              </a:rPr>
              <a:t>查出</a:t>
            </a:r>
            <a:r>
              <a:rPr lang="zh-CN" altLang="en-US" sz="2800" b="0" dirty="0">
                <a:latin typeface="华文新魏" pitchFamily="2" charset="-122"/>
                <a:ea typeface="华文新魏" pitchFamily="2" charset="-122"/>
              </a:rPr>
              <a:t>，但为数必极重大无疑。”　</a:t>
            </a:r>
            <a:endParaRPr lang="zh-CN" altLang="en-US" sz="2800" b="0" dirty="0">
              <a:latin typeface="华文新魏" pitchFamily="2" charset="-122"/>
              <a:ea typeface="华文新魏" pitchFamily="2" charset="-122"/>
            </a:endParaRPr>
          </a:p>
          <a:p>
            <a:r>
              <a:rPr lang="zh-CN" altLang="en-US" sz="2800" b="0" dirty="0">
                <a:latin typeface="华文新魏" pitchFamily="2" charset="-122"/>
                <a:ea typeface="华文新魏" pitchFamily="2" charset="-122"/>
              </a:rPr>
              <a:t>　　　　　　　　　　　　　　　　　　</a:t>
            </a:r>
            <a:r>
              <a:rPr lang="en-US" altLang="zh-CN" sz="2800" b="0" dirty="0">
                <a:latin typeface="华文新魏" pitchFamily="2" charset="-122"/>
                <a:ea typeface="华文新魏" pitchFamily="2" charset="-122"/>
              </a:rPr>
              <a:t>——</a:t>
            </a:r>
            <a:r>
              <a:rPr lang="zh-CN" altLang="en-US" sz="2800" b="0" dirty="0">
                <a:latin typeface="华文新魏" pitchFamily="2" charset="-122"/>
                <a:ea typeface="华文新魏" pitchFamily="2" charset="-122"/>
              </a:rPr>
              <a:t>瓦德西</a:t>
            </a:r>
            <a:endParaRPr lang="zh-CN" altLang="en-US" sz="2800" b="0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29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88873" y="957244"/>
            <a:ext cx="5143536" cy="574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TextBox 29"/>
          <p:cNvSpPr txBox="1"/>
          <p:nvPr/>
        </p:nvSpPr>
        <p:spPr>
          <a:xfrm>
            <a:off x="344453" y="1005528"/>
            <a:ext cx="37753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八国联军在北京的暴行</a:t>
            </a:r>
            <a:endParaRPr lang="zh-CN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-635" y="-17780"/>
            <a:ext cx="12146280" cy="64516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p>
            <a:r>
              <a:rPr lang="zh-CN" altLang="en-US" sz="3600"/>
              <a:t>二、八国联军侵华战争</a:t>
            </a:r>
            <a:endParaRPr lang="zh-CN" altLang="en-US" sz="36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bldLvl="0" animBg="1"/>
      <p:bldP spid="35" grpId="0" bldLvl="0" animBg="1"/>
      <p:bldP spid="36" grpId="0" bldLvl="0" animBg="1"/>
      <p:bldP spid="40" grpId="0" bldLvl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32" name="图片 31" descr="u178652700_12d05d638a3g214.jpg"/>
          <p:cNvPicPr>
            <a:picLocks noChangeAspect="1"/>
          </p:cNvPicPr>
          <p:nvPr/>
        </p:nvPicPr>
        <p:blipFill>
          <a:blip r:embed="rId1">
            <a:duotone>
              <a:schemeClr val="bg2">
                <a:shade val="45000"/>
                <a:satMod val="135000"/>
              </a:schemeClr>
              <a:prstClr val="white"/>
            </a:duotone>
            <a:lum bright="10000"/>
          </a:blip>
          <a:stretch>
            <a:fillRect/>
          </a:stretch>
        </p:blipFill>
        <p:spPr>
          <a:xfrm>
            <a:off x="774663" y="1713536"/>
            <a:ext cx="10471412" cy="5072098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9" name="Rectangle 9"/>
          <p:cNvSpPr>
            <a:spLocks noChangeArrowheads="1"/>
          </p:cNvSpPr>
          <p:nvPr/>
        </p:nvSpPr>
        <p:spPr bwMode="auto">
          <a:xfrm>
            <a:off x="1417605" y="2356478"/>
            <a:ext cx="9145588" cy="2308324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r>
              <a:rPr lang="zh-CN" altLang="en-US" sz="2400" b="0" dirty="0">
                <a:latin typeface="华文新魏" pitchFamily="2" charset="-122"/>
                <a:ea typeface="华文新魏" pitchFamily="2" charset="-122"/>
              </a:rPr>
              <a:t>　　侵略者们在北京城划区驻扎，要求所驻区域的所有中国</a:t>
            </a:r>
            <a:r>
              <a:rPr lang="zh-CN" altLang="en-US" sz="2400" b="0" dirty="0" smtClean="0">
                <a:latin typeface="华文新魏" pitchFamily="2" charset="-122"/>
                <a:ea typeface="华文新魏" pitchFamily="2" charset="-122"/>
              </a:rPr>
              <a:t>人家必须</a:t>
            </a:r>
            <a:r>
              <a:rPr lang="zh-CN" altLang="en-US" sz="2400" b="0" dirty="0">
                <a:latin typeface="华文新魏" pitchFamily="2" charset="-122"/>
                <a:ea typeface="华文新魏" pitchFamily="2" charset="-122"/>
              </a:rPr>
              <a:t>悬挂占领国国旗。先农坛升起了美国旗，美国旗的北面不</a:t>
            </a:r>
            <a:r>
              <a:rPr lang="zh-CN" altLang="en-US" sz="2400" b="0" dirty="0" smtClean="0">
                <a:latin typeface="华文新魏" pitchFamily="2" charset="-122"/>
                <a:ea typeface="华文新魏" pitchFamily="2" charset="-122"/>
              </a:rPr>
              <a:t>远处</a:t>
            </a:r>
            <a:r>
              <a:rPr lang="zh-CN" altLang="en-US" sz="2400" b="0" dirty="0">
                <a:latin typeface="华文新魏" pitchFamily="2" charset="-122"/>
                <a:ea typeface="华文新魏" pitchFamily="2" charset="-122"/>
              </a:rPr>
              <a:t>是奥国旗，天坛升起了英国旗，天安门以东升起了德国旗，</a:t>
            </a:r>
            <a:r>
              <a:rPr lang="zh-CN" altLang="en-US" sz="2400" b="0" dirty="0" smtClean="0">
                <a:latin typeface="华文新魏" pitchFamily="2" charset="-122"/>
                <a:ea typeface="华文新魏" pitchFamily="2" charset="-122"/>
              </a:rPr>
              <a:t>东南</a:t>
            </a:r>
            <a:r>
              <a:rPr lang="zh-CN" altLang="en-US" sz="2400" b="0" dirty="0">
                <a:latin typeface="华文新魏" pitchFamily="2" charset="-122"/>
                <a:ea typeface="华文新魏" pitchFamily="2" charset="-122"/>
              </a:rPr>
              <a:t>是俄国旗，西边是法国旗，西北是意大利旗，北面是日本旗</a:t>
            </a:r>
            <a:r>
              <a:rPr lang="zh-CN" altLang="en-US" sz="2400" b="0" dirty="0" smtClean="0">
                <a:latin typeface="华文新魏" pitchFamily="2" charset="-122"/>
                <a:ea typeface="华文新魏" pitchFamily="2" charset="-122"/>
              </a:rPr>
              <a:t>。一时间</a:t>
            </a:r>
            <a:r>
              <a:rPr lang="zh-CN" altLang="en-US" sz="2400" b="0" dirty="0">
                <a:latin typeface="华文新魏" pitchFamily="2" charset="-122"/>
                <a:ea typeface="华文新魏" pitchFamily="2" charset="-122"/>
              </a:rPr>
              <a:t>，中国的心脏扬起的是</a:t>
            </a:r>
            <a:r>
              <a:rPr lang="en-US" altLang="zh-CN" sz="2400" b="0" dirty="0">
                <a:latin typeface="华文新魏" pitchFamily="2" charset="-122"/>
                <a:ea typeface="华文新魏" pitchFamily="2" charset="-122"/>
              </a:rPr>
              <a:t>8</a:t>
            </a:r>
            <a:r>
              <a:rPr lang="zh-CN" altLang="en-US" sz="2400" b="0" dirty="0">
                <a:latin typeface="华文新魏" pitchFamily="2" charset="-122"/>
                <a:ea typeface="华文新魏" pitchFamily="2" charset="-122"/>
              </a:rPr>
              <a:t>个国家的旗帜。</a:t>
            </a:r>
            <a:r>
              <a:rPr lang="en-US" altLang="zh-CN" sz="2400" b="0" dirty="0">
                <a:latin typeface="华文新魏" pitchFamily="2" charset="-122"/>
                <a:ea typeface="华文新魏" pitchFamily="2" charset="-122"/>
              </a:rPr>
              <a:t>8</a:t>
            </a:r>
            <a:r>
              <a:rPr lang="zh-CN" altLang="en-US" sz="2400" b="0" dirty="0">
                <a:latin typeface="华文新魏" pitchFamily="2" charset="-122"/>
                <a:ea typeface="华文新魏" pitchFamily="2" charset="-122"/>
              </a:rPr>
              <a:t>月</a:t>
            </a:r>
            <a:r>
              <a:rPr lang="en-US" altLang="zh-CN" sz="2400" b="0" dirty="0">
                <a:latin typeface="华文新魏" pitchFamily="2" charset="-122"/>
                <a:ea typeface="华文新魏" pitchFamily="2" charset="-122"/>
              </a:rPr>
              <a:t>28</a:t>
            </a:r>
            <a:r>
              <a:rPr lang="zh-CN" altLang="en-US" sz="2400" b="0" dirty="0">
                <a:latin typeface="华文新魏" pitchFamily="2" charset="-122"/>
                <a:ea typeface="华文新魏" pitchFamily="2" charset="-122"/>
              </a:rPr>
              <a:t>日，</a:t>
            </a:r>
            <a:r>
              <a:rPr lang="zh-CN" altLang="en-US" sz="2400" b="0" dirty="0" smtClean="0">
                <a:latin typeface="华文新魏" pitchFamily="2" charset="-122"/>
                <a:ea typeface="华文新魏" pitchFamily="2" charset="-122"/>
              </a:rPr>
              <a:t>八国联军</a:t>
            </a:r>
            <a:r>
              <a:rPr lang="zh-CN" altLang="en-US" sz="2400" b="0" dirty="0">
                <a:latin typeface="华文新魏" pitchFamily="2" charset="-122"/>
                <a:ea typeface="华文新魏" pitchFamily="2" charset="-122"/>
              </a:rPr>
              <a:t>进入紫禁城阅兵。在那一刻，整个中国仿佛被撕裂了。</a:t>
            </a:r>
            <a:endParaRPr lang="zh-CN" altLang="en-US" sz="2400" b="0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30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17473" y="1124884"/>
            <a:ext cx="5143536" cy="574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Box 30"/>
          <p:cNvSpPr txBox="1"/>
          <p:nvPr/>
        </p:nvSpPr>
        <p:spPr>
          <a:xfrm>
            <a:off x="573053" y="1157928"/>
            <a:ext cx="37753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八国联军在北京的暴行</a:t>
            </a:r>
            <a:endParaRPr lang="zh-CN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33" name="图片 32" descr="20c44f62-9d4d-4019-b5e7-89d13de260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48468" y="4664403"/>
            <a:ext cx="2881648" cy="1838491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-635" y="-17780"/>
            <a:ext cx="12146280" cy="64516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p>
            <a:r>
              <a:rPr lang="zh-CN" altLang="en-US" sz="3600"/>
              <a:t>二、八国联军侵华战争</a:t>
            </a:r>
            <a:endParaRPr lang="zh-CN" altLang="en-US" sz="36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bldLvl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37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1" cstate="email"/>
          <a:srcRect/>
          <a:stretch>
            <a:fillRect/>
          </a:stretch>
        </p:blipFill>
        <p:spPr bwMode="auto">
          <a:xfrm>
            <a:off x="478433" y="987724"/>
            <a:ext cx="3286148" cy="574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" name="TextBox 37"/>
          <p:cNvSpPr txBox="1"/>
          <p:nvPr/>
        </p:nvSpPr>
        <p:spPr>
          <a:xfrm>
            <a:off x="634013" y="103600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《</a:t>
            </a:r>
            <a:r>
              <a:rPr lang="zh-CN" alt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辛丑条约</a:t>
            </a:r>
            <a:r>
              <a:rPr lang="en-US" altLang="zh-CN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》</a:t>
            </a:r>
            <a:endParaRPr lang="zh-CN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grpSp>
        <p:nvGrpSpPr>
          <p:cNvPr id="42" name="组合 8"/>
          <p:cNvGrpSpPr/>
          <p:nvPr/>
        </p:nvGrpSpPr>
        <p:grpSpPr>
          <a:xfrm>
            <a:off x="478433" y="1844979"/>
            <a:ext cx="1071570" cy="571504"/>
            <a:chOff x="1347342" y="1348401"/>
            <a:chExt cx="1973483" cy="762006"/>
          </a:xfrm>
        </p:grpSpPr>
        <p:pic>
          <p:nvPicPr>
            <p:cNvPr id="43" name="Picture 2" descr="E:\水墨图表素材\图片1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7342" y="1376316"/>
              <a:ext cx="1973483" cy="73409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4" name="Text Box 26"/>
            <p:cNvSpPr txBox="1">
              <a:spLocks noChangeArrowheads="1"/>
            </p:cNvSpPr>
            <p:nvPr/>
          </p:nvSpPr>
          <p:spPr bwMode="auto">
            <a:xfrm>
              <a:off x="1478908" y="1348401"/>
              <a:ext cx="1662684" cy="6976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800" b="1" dirty="0" smtClean="0">
                  <a:latin typeface="华文新魏" pitchFamily="2" charset="-122"/>
                  <a:ea typeface="华文新魏" pitchFamily="2" charset="-122"/>
                </a:rPr>
                <a:t>时间</a:t>
              </a:r>
              <a:endParaRPr lang="en-US" altLang="zh-CN" sz="2800" b="1" dirty="0">
                <a:latin typeface="华文新魏" pitchFamily="2" charset="-122"/>
                <a:ea typeface="华文新魏" pitchFamily="2" charset="-122"/>
              </a:endParaRPr>
            </a:p>
          </p:txBody>
        </p:sp>
      </p:grpSp>
      <p:sp>
        <p:nvSpPr>
          <p:cNvPr id="45" name="Text Box 18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1659076" y="1844980"/>
            <a:ext cx="1748315" cy="538916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lIns="106985" tIns="53492" rIns="106985" bIns="53492">
            <a:spAutoFit/>
          </a:bodyPr>
          <a:lstStyle/>
          <a:p>
            <a:r>
              <a:rPr kumimoji="1" lang="en-US" altLang="zh-CN" sz="28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1901</a:t>
            </a:r>
            <a:r>
              <a:rPr kumimoji="1" lang="zh-CN" altLang="en-US" sz="28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年</a:t>
            </a:r>
            <a:endParaRPr kumimoji="1" lang="zh-CN" altLang="en-US" sz="2800" b="1" dirty="0">
              <a:solidFill>
                <a:srgbClr val="66003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grpSp>
        <p:nvGrpSpPr>
          <p:cNvPr id="46" name="组合 8"/>
          <p:cNvGrpSpPr/>
          <p:nvPr/>
        </p:nvGrpSpPr>
        <p:grpSpPr>
          <a:xfrm>
            <a:off x="478433" y="2393486"/>
            <a:ext cx="1071570" cy="594502"/>
            <a:chOff x="1347342" y="1317737"/>
            <a:chExt cx="1973483" cy="792670"/>
          </a:xfrm>
        </p:grpSpPr>
        <p:pic>
          <p:nvPicPr>
            <p:cNvPr id="47" name="Picture 2" descr="E:\水墨图表素材\图片1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7342" y="1376316"/>
              <a:ext cx="1973483" cy="73409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8" name="Text Box 26"/>
            <p:cNvSpPr txBox="1">
              <a:spLocks noChangeArrowheads="1"/>
            </p:cNvSpPr>
            <p:nvPr/>
          </p:nvSpPr>
          <p:spPr bwMode="auto">
            <a:xfrm>
              <a:off x="1478908" y="1317737"/>
              <a:ext cx="1662684" cy="6976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800" b="1" dirty="0" smtClean="0">
                  <a:latin typeface="华文新魏" pitchFamily="2" charset="-122"/>
                  <a:ea typeface="华文新魏" pitchFamily="2" charset="-122"/>
                </a:rPr>
                <a:t>双方</a:t>
              </a:r>
              <a:endParaRPr lang="en-US" altLang="zh-CN" sz="2800" b="1" dirty="0">
                <a:latin typeface="华文新魏" pitchFamily="2" charset="-122"/>
                <a:ea typeface="华文新魏" pitchFamily="2" charset="-122"/>
              </a:endParaRPr>
            </a:p>
          </p:txBody>
        </p:sp>
      </p:grpSp>
      <p:sp>
        <p:nvSpPr>
          <p:cNvPr id="49" name="Text Box 18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1478565" y="2398571"/>
            <a:ext cx="9858444" cy="538916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 lIns="106985" tIns="53492" rIns="106985" bIns="53492">
            <a:spAutoFit/>
          </a:bodyPr>
          <a:lstStyle/>
          <a:p>
            <a:r>
              <a:rPr kumimoji="1" lang="zh-CN" altLang="en-US" sz="28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清政府与英、美、俄、日、法、德、意、奥、</a:t>
            </a:r>
            <a:r>
              <a:rPr kumimoji="1" lang="zh-CN" altLang="en-US" sz="2800" b="1" dirty="0" smtClean="0">
                <a:solidFill>
                  <a:srgbClr val="76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比</a:t>
            </a:r>
            <a:r>
              <a:rPr kumimoji="1" lang="zh-CN" altLang="en-US" sz="28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、</a:t>
            </a:r>
            <a:r>
              <a:rPr kumimoji="1" lang="zh-CN" altLang="en-US" sz="2800" b="1" dirty="0" smtClean="0">
                <a:solidFill>
                  <a:srgbClr val="76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荷</a:t>
            </a:r>
            <a:r>
              <a:rPr kumimoji="1" lang="zh-CN" altLang="en-US" sz="28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、</a:t>
            </a:r>
            <a:r>
              <a:rPr kumimoji="1" lang="zh-CN" altLang="en-US" sz="2800" b="1" dirty="0" smtClean="0">
                <a:solidFill>
                  <a:srgbClr val="76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西</a:t>
            </a:r>
            <a:r>
              <a:rPr kumimoji="1" lang="en-US" altLang="zh-CN" sz="28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11</a:t>
            </a:r>
            <a:r>
              <a:rPr kumimoji="1" lang="zh-CN" altLang="en-US" sz="2800" b="1" dirty="0" smtClean="0">
                <a:solidFill>
                  <a:srgbClr val="66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国</a:t>
            </a:r>
            <a:endParaRPr kumimoji="1" lang="zh-CN" altLang="en-US" sz="2800" b="1" dirty="0">
              <a:solidFill>
                <a:srgbClr val="66003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56" name="图片 55" descr="d02788e9b72d13debd071d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9871" y="3273741"/>
            <a:ext cx="4911299" cy="27146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7" name="图片 56" descr="bki-20130619224315-1108175711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93407" y="3273740"/>
            <a:ext cx="3530444" cy="27146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9" name="Picture 3" descr="5-180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336745" y="3273740"/>
            <a:ext cx="2293088" cy="27146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文本框 5"/>
          <p:cNvSpPr txBox="1"/>
          <p:nvPr/>
        </p:nvSpPr>
        <p:spPr>
          <a:xfrm>
            <a:off x="-635" y="-17780"/>
            <a:ext cx="12146280" cy="64516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p>
            <a:r>
              <a:rPr lang="zh-CN" altLang="en-US" sz="3600"/>
              <a:t>二、八国联军侵华战争</a:t>
            </a:r>
            <a:endParaRPr lang="zh-CN" altLang="en-US" sz="36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bldLvl="0" animBg="1"/>
      <p:bldP spid="49" grpId="0" bldLvl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37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1" cstate="email"/>
          <a:srcRect/>
          <a:stretch>
            <a:fillRect/>
          </a:stretch>
        </p:blipFill>
        <p:spPr bwMode="auto">
          <a:xfrm>
            <a:off x="341273" y="545764"/>
            <a:ext cx="3286148" cy="574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" name="TextBox 37"/>
          <p:cNvSpPr txBox="1"/>
          <p:nvPr/>
        </p:nvSpPr>
        <p:spPr>
          <a:xfrm>
            <a:off x="496853" y="59404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《</a:t>
            </a:r>
            <a:r>
              <a:rPr lang="zh-CN" alt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辛丑条约</a:t>
            </a:r>
            <a:r>
              <a:rPr lang="en-US" altLang="zh-CN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》</a:t>
            </a:r>
            <a:endParaRPr lang="zh-CN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grpSp>
        <p:nvGrpSpPr>
          <p:cNvPr id="6" name="组合 8"/>
          <p:cNvGrpSpPr/>
          <p:nvPr/>
        </p:nvGrpSpPr>
        <p:grpSpPr>
          <a:xfrm>
            <a:off x="341273" y="1443285"/>
            <a:ext cx="1079143" cy="581741"/>
            <a:chOff x="1347342" y="1334752"/>
            <a:chExt cx="1987430" cy="775655"/>
          </a:xfrm>
        </p:grpSpPr>
        <p:pic>
          <p:nvPicPr>
            <p:cNvPr id="51" name="Picture 2" descr="E:\水墨图表素材\图片1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7342" y="1376316"/>
              <a:ext cx="1973483" cy="73409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2" name="Text Box 26"/>
            <p:cNvSpPr txBox="1">
              <a:spLocks noChangeArrowheads="1"/>
            </p:cNvSpPr>
            <p:nvPr/>
          </p:nvSpPr>
          <p:spPr bwMode="auto">
            <a:xfrm>
              <a:off x="1347342" y="1334752"/>
              <a:ext cx="1987430" cy="6976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800" b="1" dirty="0" smtClean="0">
                  <a:latin typeface="华文新魏" pitchFamily="2" charset="-122"/>
                  <a:ea typeface="华文新魏" pitchFamily="2" charset="-122"/>
                </a:rPr>
                <a:t>内 容 </a:t>
              </a:r>
              <a:endParaRPr lang="en-US" altLang="zh-CN" sz="2800" b="1" dirty="0">
                <a:latin typeface="华文新魏" pitchFamily="2" charset="-122"/>
                <a:ea typeface="华文新魏" pitchFamily="2" charset="-122"/>
              </a:endParaRPr>
            </a:p>
          </p:txBody>
        </p:sp>
      </p:grpSp>
      <p:sp>
        <p:nvSpPr>
          <p:cNvPr id="46" name="Rectangle 9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412711" y="2045962"/>
            <a:ext cx="10572824" cy="96980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106985" tIns="53492" rIns="106985" bIns="53492">
            <a:spAutoFit/>
          </a:bodyPr>
          <a:lstStyle/>
          <a:p>
            <a:r>
              <a:rPr lang="zh-CN" altLang="en-US" sz="2800" b="1" dirty="0" smtClean="0">
                <a:latin typeface="华文新魏" pitchFamily="2" charset="-122"/>
                <a:ea typeface="华文新魏" pitchFamily="2" charset="-122"/>
              </a:rPr>
              <a:t>①</a:t>
            </a:r>
            <a:r>
              <a:rPr lang="zh-CN" altLang="en-US" sz="2800" b="1" dirty="0" smtClean="0">
                <a:solidFill>
                  <a:srgbClr val="333300"/>
                </a:solidFill>
                <a:latin typeface="华文新魏" pitchFamily="2" charset="-122"/>
                <a:ea typeface="华文新魏" pitchFamily="2" charset="-122"/>
              </a:rPr>
              <a:t>清政府赔款白银</a:t>
            </a:r>
            <a:r>
              <a:rPr lang="en-US" altLang="zh-CN" sz="2800" b="1" dirty="0" smtClean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4.5</a:t>
            </a:r>
            <a:r>
              <a:rPr lang="zh-CN" altLang="en-US" sz="2800" b="1" dirty="0" smtClean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亿</a:t>
            </a:r>
            <a:r>
              <a:rPr lang="zh-CN" altLang="en-US" sz="2800" b="1" dirty="0" smtClean="0">
                <a:solidFill>
                  <a:srgbClr val="333300"/>
                </a:solidFill>
                <a:latin typeface="华文新魏" pitchFamily="2" charset="-122"/>
                <a:ea typeface="华文新魏" pitchFamily="2" charset="-122"/>
              </a:rPr>
              <a:t>两，分</a:t>
            </a:r>
            <a:r>
              <a:rPr lang="en-US" altLang="zh-CN" sz="2800" b="1" dirty="0" smtClean="0">
                <a:solidFill>
                  <a:srgbClr val="333300"/>
                </a:solidFill>
                <a:latin typeface="华文新魏" pitchFamily="2" charset="-122"/>
                <a:ea typeface="华文新魏" pitchFamily="2" charset="-122"/>
              </a:rPr>
              <a:t>39</a:t>
            </a:r>
            <a:r>
              <a:rPr lang="zh-CN" altLang="en-US" sz="2800" b="1" dirty="0" smtClean="0">
                <a:solidFill>
                  <a:srgbClr val="333300"/>
                </a:solidFill>
                <a:latin typeface="华文新魏" pitchFamily="2" charset="-122"/>
                <a:ea typeface="华文新魏" pitchFamily="2" charset="-122"/>
              </a:rPr>
              <a:t>年还清，本息共计</a:t>
            </a:r>
            <a:r>
              <a:rPr lang="en-US" altLang="zh-CN" sz="2800" b="1" dirty="0" smtClean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9.8</a:t>
            </a:r>
            <a:r>
              <a:rPr lang="zh-CN" altLang="en-US" sz="2800" b="1" dirty="0" smtClean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亿两</a:t>
            </a:r>
            <a:r>
              <a:rPr lang="zh-CN" altLang="en-US" sz="2800" b="1" dirty="0" smtClean="0">
                <a:solidFill>
                  <a:srgbClr val="333300"/>
                </a:solidFill>
                <a:latin typeface="华文新魏" pitchFamily="2" charset="-122"/>
                <a:ea typeface="华文新魏" pitchFamily="2" charset="-122"/>
              </a:rPr>
              <a:t>，以</a:t>
            </a:r>
            <a:r>
              <a:rPr lang="zh-CN" altLang="en-US" sz="2800" b="1" dirty="0" smtClean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海关税</a:t>
            </a:r>
            <a:r>
              <a:rPr lang="zh-CN" altLang="en-US" sz="2800" b="1" dirty="0" smtClean="0">
                <a:solidFill>
                  <a:srgbClr val="333300"/>
                </a:solidFill>
                <a:latin typeface="华文新魏" pitchFamily="2" charset="-122"/>
                <a:ea typeface="华文新魏" pitchFamily="2" charset="-122"/>
              </a:rPr>
              <a:t>、</a:t>
            </a:r>
            <a:r>
              <a:rPr lang="zh-CN" altLang="en-US" sz="2800" b="1" dirty="0" smtClean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盐税</a:t>
            </a:r>
            <a:r>
              <a:rPr lang="zh-CN" altLang="en-US" sz="2800" b="1" dirty="0" smtClean="0">
                <a:solidFill>
                  <a:srgbClr val="333300"/>
                </a:solidFill>
                <a:latin typeface="华文新魏" pitchFamily="2" charset="-122"/>
                <a:ea typeface="华文新魏" pitchFamily="2" charset="-122"/>
              </a:rPr>
              <a:t>等税收作担保。</a:t>
            </a:r>
            <a:endParaRPr lang="zh-CN" altLang="en-US" sz="2800" b="1" dirty="0">
              <a:solidFill>
                <a:srgbClr val="3333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53" name="Rectangle 11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412711" y="3009810"/>
            <a:ext cx="8115658" cy="53891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lIns="106985" tIns="53492" rIns="106985" bIns="53492">
            <a:spAutoFit/>
          </a:bodyPr>
          <a:lstStyle/>
          <a:p>
            <a:r>
              <a:rPr lang="zh-CN" altLang="en-US" sz="2800" b="1" dirty="0" smtClean="0">
                <a:latin typeface="华文新魏" pitchFamily="2" charset="-122"/>
                <a:ea typeface="华文新魏" pitchFamily="2" charset="-122"/>
              </a:rPr>
              <a:t>②清政府保证</a:t>
            </a:r>
            <a:r>
              <a:rPr lang="zh-CN" altLang="en-US" sz="2800" b="1" dirty="0" smtClean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严禁人民</a:t>
            </a:r>
            <a:r>
              <a:rPr lang="zh-CN" altLang="en-US" sz="2800" b="1" dirty="0" smtClean="0">
                <a:latin typeface="华文新魏" pitchFamily="2" charset="-122"/>
                <a:ea typeface="华文新魏" pitchFamily="2" charset="-122"/>
              </a:rPr>
              <a:t>参加各种形式的</a:t>
            </a:r>
            <a:r>
              <a:rPr lang="zh-CN" altLang="en-US" sz="2800" b="1" dirty="0" smtClean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反帝</a:t>
            </a:r>
            <a:r>
              <a:rPr lang="zh-CN" altLang="en-US" sz="2800" b="1" dirty="0" smtClean="0">
                <a:latin typeface="华文新魏" pitchFamily="2" charset="-122"/>
                <a:ea typeface="华文新魏" pitchFamily="2" charset="-122"/>
              </a:rPr>
              <a:t>活动。</a:t>
            </a:r>
            <a:endParaRPr lang="zh-CN" altLang="en-US" sz="2800" b="1" dirty="0">
              <a:solidFill>
                <a:srgbClr val="3333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57" name="Rectangle 13"/>
          <p:cNvSpPr>
            <a:spLocks noChangeArrowheads="1"/>
          </p:cNvSpPr>
          <p:nvPr/>
        </p:nvSpPr>
        <p:spPr bwMode="auto">
          <a:xfrm>
            <a:off x="412711" y="4546292"/>
            <a:ext cx="11347312" cy="53891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lIns="106985" tIns="53492" rIns="106985" bIns="53492">
            <a:spAutoFit/>
          </a:bodyPr>
          <a:lstStyle/>
          <a:p>
            <a:r>
              <a:rPr lang="zh-CN" altLang="en-US" sz="2800" b="1" dirty="0" smtClean="0">
                <a:latin typeface="华文新魏" pitchFamily="2" charset="-122"/>
                <a:ea typeface="华文新魏" pitchFamily="2" charset="-122"/>
              </a:rPr>
              <a:t>④划定北京</a:t>
            </a:r>
            <a:r>
              <a:rPr lang="zh-CN" altLang="en-US" sz="2800" b="1" dirty="0" smtClean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东交民巷为使馆界</a:t>
            </a:r>
            <a:r>
              <a:rPr lang="zh-CN" altLang="en-US" sz="2800" b="1" dirty="0" smtClean="0">
                <a:latin typeface="华文新魏" pitchFamily="2" charset="-122"/>
                <a:ea typeface="华文新魏" pitchFamily="2" charset="-122"/>
              </a:rPr>
              <a:t>，允许各国派兵驻守，不准中国人居住。</a:t>
            </a:r>
            <a:endParaRPr lang="zh-CN" altLang="en-US" sz="2800" b="1" dirty="0">
              <a:solidFill>
                <a:srgbClr val="3333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58" name="Rectangle 15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412711" y="3581314"/>
            <a:ext cx="10644261" cy="96980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106985" tIns="53492" rIns="106985" bIns="53492">
            <a:spAutoFit/>
          </a:bodyPr>
          <a:lstStyle/>
          <a:p>
            <a:r>
              <a:rPr lang="zh-CN" altLang="en-US" sz="2800" b="1" dirty="0" smtClean="0">
                <a:latin typeface="华文新魏" pitchFamily="2" charset="-122"/>
                <a:ea typeface="华文新魏" pitchFamily="2" charset="-122"/>
              </a:rPr>
              <a:t>③清政府</a:t>
            </a:r>
            <a:r>
              <a:rPr lang="zh-CN" altLang="en-US" sz="2800" b="1" dirty="0" smtClean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拆毁大沽炮台</a:t>
            </a:r>
            <a:r>
              <a:rPr lang="zh-CN" altLang="en-US" sz="2800" b="1" dirty="0" smtClean="0">
                <a:latin typeface="华文新魏" pitchFamily="2" charset="-122"/>
                <a:ea typeface="华文新魏" pitchFamily="2" charset="-122"/>
              </a:rPr>
              <a:t>，允许外国军队驻扎在从北京到山海关的铁路沿线要地。</a:t>
            </a:r>
            <a:endParaRPr lang="zh-CN" altLang="en-US" sz="2800" b="1" dirty="0">
              <a:solidFill>
                <a:srgbClr val="3333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64" name="Rectangle 13"/>
          <p:cNvSpPr>
            <a:spLocks noChangeArrowheads="1"/>
          </p:cNvSpPr>
          <p:nvPr/>
        </p:nvSpPr>
        <p:spPr bwMode="auto">
          <a:xfrm>
            <a:off x="448516" y="5150384"/>
            <a:ext cx="6679367" cy="53891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lIns="106985" tIns="53492" rIns="106985" bIns="53492">
            <a:spAutoFit/>
          </a:bodyPr>
          <a:lstStyle/>
          <a:p>
            <a:r>
              <a:rPr lang="zh-CN" altLang="en-US" sz="2800" b="1" dirty="0" smtClean="0">
                <a:latin typeface="华文新魏" pitchFamily="2" charset="-122"/>
                <a:ea typeface="华文新魏" pitchFamily="2" charset="-122"/>
              </a:rPr>
              <a:t>⑤改</a:t>
            </a:r>
            <a:r>
              <a:rPr lang="zh-CN" altLang="en-US" sz="2800" b="1" dirty="0" smtClean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总理衙门</a:t>
            </a:r>
            <a:r>
              <a:rPr lang="zh-CN" altLang="en-US" sz="2800" b="1" dirty="0" smtClean="0">
                <a:latin typeface="华文新魏" pitchFamily="2" charset="-122"/>
                <a:ea typeface="华文新魏" pitchFamily="2" charset="-122"/>
              </a:rPr>
              <a:t>为</a:t>
            </a:r>
            <a:r>
              <a:rPr lang="zh-CN" altLang="en-US" sz="2800" b="1" dirty="0" smtClean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外务部</a:t>
            </a:r>
            <a:r>
              <a:rPr lang="zh-CN" altLang="en-US" sz="2800" b="1" dirty="0" smtClean="0">
                <a:latin typeface="华文新魏" pitchFamily="2" charset="-122"/>
                <a:ea typeface="华文新魏" pitchFamily="2" charset="-122"/>
              </a:rPr>
              <a:t>，班列六部之前。</a:t>
            </a:r>
            <a:endParaRPr lang="zh-CN" altLang="en-US" sz="2800" b="1" dirty="0">
              <a:solidFill>
                <a:srgbClr val="3333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1" name="圆角矩形标注 30"/>
          <p:cNvSpPr/>
          <p:nvPr/>
        </p:nvSpPr>
        <p:spPr>
          <a:xfrm>
            <a:off x="6556379" y="688640"/>
            <a:ext cx="2714644" cy="1428760"/>
          </a:xfrm>
          <a:prstGeom prst="wedgeRoundRectCallout">
            <a:avLst>
              <a:gd name="adj1" fmla="val -112217"/>
              <a:gd name="adj2" fmla="val 59300"/>
              <a:gd name="adj3" fmla="val 16667"/>
            </a:avLst>
          </a:prstGeom>
          <a:solidFill>
            <a:srgbClr val="663300"/>
          </a:solidFill>
          <a:ln>
            <a:solidFill>
              <a:srgbClr val="FFFFCC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6627817" y="774195"/>
            <a:ext cx="27146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增加了人民的负担，进一步控制了中国的经济命脉。</a:t>
            </a:r>
            <a:endParaRPr lang="zh-CN" altLang="en-US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3" name="圆角矩形标注 32"/>
          <p:cNvSpPr/>
          <p:nvPr/>
        </p:nvSpPr>
        <p:spPr>
          <a:xfrm>
            <a:off x="8342329" y="1831648"/>
            <a:ext cx="3000396" cy="1428760"/>
          </a:xfrm>
          <a:prstGeom prst="wedgeRoundRectCallout">
            <a:avLst>
              <a:gd name="adj1" fmla="val -125691"/>
              <a:gd name="adj2" fmla="val 51833"/>
              <a:gd name="adj3" fmla="val 16667"/>
            </a:avLst>
          </a:prstGeom>
          <a:solidFill>
            <a:srgbClr val="663300"/>
          </a:solidFill>
          <a:ln>
            <a:solidFill>
              <a:srgbClr val="FFFFCC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8342329" y="1988641"/>
            <a:ext cx="30003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中国人民受中外反动势力联合镇压，清王朝成为洋人的朝廷</a:t>
            </a:r>
            <a:endParaRPr lang="zh-CN" altLang="en-US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5" name="圆角矩形标注 34"/>
          <p:cNvSpPr/>
          <p:nvPr/>
        </p:nvSpPr>
        <p:spPr>
          <a:xfrm>
            <a:off x="6770693" y="4260540"/>
            <a:ext cx="3000396" cy="1071570"/>
          </a:xfrm>
          <a:prstGeom prst="wedgeRoundRectCallout">
            <a:avLst>
              <a:gd name="adj1" fmla="val -111977"/>
              <a:gd name="adj2" fmla="val -70833"/>
              <a:gd name="adj3" fmla="val 16667"/>
            </a:avLst>
          </a:prstGeom>
          <a:solidFill>
            <a:srgbClr val="663300"/>
          </a:solidFill>
          <a:ln>
            <a:solidFill>
              <a:srgbClr val="FFFFCC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6770693" y="4331978"/>
            <a:ext cx="300039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中国在军事上失去了自主权。</a:t>
            </a:r>
            <a:endParaRPr lang="zh-CN" altLang="en-US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9" name="圆角矩形标注 38"/>
          <p:cNvSpPr/>
          <p:nvPr/>
        </p:nvSpPr>
        <p:spPr>
          <a:xfrm>
            <a:off x="6413503" y="2188838"/>
            <a:ext cx="4000528" cy="1428760"/>
          </a:xfrm>
          <a:prstGeom prst="wedgeRoundRectCallout">
            <a:avLst>
              <a:gd name="adj1" fmla="val -42356"/>
              <a:gd name="adj2" fmla="val 128135"/>
              <a:gd name="adj3" fmla="val 16667"/>
            </a:avLst>
          </a:prstGeom>
          <a:solidFill>
            <a:srgbClr val="663300"/>
          </a:solidFill>
          <a:ln>
            <a:solidFill>
              <a:srgbClr val="FFFFCC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6484941" y="2345831"/>
            <a:ext cx="38576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solidFill>
                  <a:srgbClr val="FFFF00"/>
                </a:solidFill>
                <a:latin typeface="华文新魏" pitchFamily="2" charset="-122"/>
                <a:ea typeface="华文新魏" pitchFamily="2" charset="-122"/>
              </a:rPr>
              <a:t>使馆界成为国中之国。清政府完全处于各国军队的影响和控制之下。</a:t>
            </a:r>
            <a:endParaRPr lang="zh-CN" altLang="en-US" dirty="0">
              <a:solidFill>
                <a:srgbClr val="FFFF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41" name="圆角矩形标注 40"/>
          <p:cNvSpPr/>
          <p:nvPr/>
        </p:nvSpPr>
        <p:spPr>
          <a:xfrm>
            <a:off x="5341933" y="5546424"/>
            <a:ext cx="3786214" cy="1143008"/>
          </a:xfrm>
          <a:prstGeom prst="wedgeRoundRectCallout">
            <a:avLst>
              <a:gd name="adj1" fmla="val -82280"/>
              <a:gd name="adj2" fmla="val -46566"/>
              <a:gd name="adj3" fmla="val 16667"/>
            </a:avLst>
          </a:prstGeom>
          <a:solidFill>
            <a:srgbClr val="663300"/>
          </a:solidFill>
          <a:ln>
            <a:solidFill>
              <a:srgbClr val="FFFFCC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5341933" y="5546424"/>
            <a:ext cx="371477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体现中国外交体制的近代化，但这种转变深深打上了屈辱的烙印。</a:t>
            </a:r>
            <a:endParaRPr lang="zh-CN" altLang="en-US" sz="24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49" name="图片 4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 r="13974" b="25049"/>
          <a:stretch>
            <a:fillRect/>
          </a:stretch>
        </p:blipFill>
        <p:spPr>
          <a:xfrm>
            <a:off x="555587" y="1831648"/>
            <a:ext cx="5357850" cy="2786082"/>
          </a:xfrm>
          <a:prstGeom prst="roundRect">
            <a:avLst>
              <a:gd name="adj" fmla="val 7082"/>
            </a:avLst>
          </a:prstGeom>
          <a:ln>
            <a:solidFill>
              <a:schemeClr val="bg2">
                <a:lumMod val="5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6" name="Picture 3" descr="北京东交民巷西口驻扎的外国士兵"/>
          <p:cNvPicPr>
            <a:picLocks noChangeAspect="1" noChangeArrowheads="1"/>
          </p:cNvPicPr>
          <p:nvPr/>
        </p:nvPicPr>
        <p:blipFill>
          <a:blip r:embed="rId6"/>
          <a:srcRect t="9165"/>
          <a:stretch>
            <a:fillRect/>
          </a:stretch>
        </p:blipFill>
        <p:spPr bwMode="auto">
          <a:xfrm>
            <a:off x="698463" y="1974524"/>
            <a:ext cx="3053487" cy="22262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9" name="Picture 4" descr="中国北京美驻华大使馆外岗哨林立，戒备森严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800465" y="1903086"/>
            <a:ext cx="1970096" cy="23293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0" name="矩形 59"/>
          <p:cNvSpPr/>
          <p:nvPr/>
        </p:nvSpPr>
        <p:spPr>
          <a:xfrm>
            <a:off x="775358" y="4207738"/>
            <a:ext cx="285206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b="1" dirty="0" smtClean="0">
                <a:ea typeface="微软雅黑" panose="020B0503020204020204" charset="-122"/>
              </a:rPr>
              <a:t>北京东交民巷驻扎的外国士兵</a:t>
            </a:r>
            <a:endParaRPr lang="zh-CN" altLang="en-US" sz="1600" b="1" dirty="0">
              <a:ea typeface="微软雅黑" panose="020B0503020204020204" charset="-122"/>
            </a:endParaRPr>
          </a:p>
        </p:txBody>
      </p:sp>
      <p:sp>
        <p:nvSpPr>
          <p:cNvPr id="61" name="矩形 60"/>
          <p:cNvSpPr/>
          <p:nvPr/>
        </p:nvSpPr>
        <p:spPr>
          <a:xfrm>
            <a:off x="3770297" y="4189102"/>
            <a:ext cx="223651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b="1" dirty="0" smtClean="0">
                <a:ea typeface="微软雅黑" panose="020B0503020204020204" charset="-122"/>
              </a:rPr>
              <a:t>今天北京的外国使馆区</a:t>
            </a:r>
            <a:endParaRPr lang="zh-CN" altLang="en-US" sz="1600" b="1" dirty="0">
              <a:ea typeface="微软雅黑" panose="020B050302020402020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-635" y="-17780"/>
            <a:ext cx="12146280" cy="64516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p>
            <a:r>
              <a:rPr lang="zh-CN" altLang="en-US" sz="3600"/>
              <a:t>二、八国联军侵华战争</a:t>
            </a:r>
            <a:endParaRPr lang="zh-CN" altLang="en-US" sz="36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1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1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1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1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bldLvl="0" animBg="1"/>
      <p:bldP spid="53" grpId="0" bldLvl="0" animBg="1"/>
      <p:bldP spid="57" grpId="0" bldLvl="0" animBg="1"/>
      <p:bldP spid="58" grpId="0" bldLvl="0" animBg="1"/>
      <p:bldP spid="64" grpId="0" bldLvl="0" animBg="1"/>
      <p:bldP spid="31" grpId="0" bldLvl="0" animBg="1"/>
      <p:bldP spid="31" grpId="1" bldLvl="0" animBg="1"/>
      <p:bldP spid="32" grpId="0"/>
      <p:bldP spid="32" grpId="1"/>
      <p:bldP spid="33" grpId="0" bldLvl="0" animBg="1"/>
      <p:bldP spid="33" grpId="1" bldLvl="0" animBg="1"/>
      <p:bldP spid="34" grpId="0"/>
      <p:bldP spid="34" grpId="1"/>
      <p:bldP spid="35" grpId="0" bldLvl="0" animBg="1"/>
      <p:bldP spid="35" grpId="1" bldLvl="0" animBg="1"/>
      <p:bldP spid="36" grpId="0"/>
      <p:bldP spid="36" grpId="1"/>
      <p:bldP spid="39" grpId="0" bldLvl="0" animBg="1"/>
      <p:bldP spid="39" grpId="1" bldLvl="0" animBg="1"/>
      <p:bldP spid="40" grpId="0"/>
      <p:bldP spid="40" grpId="1"/>
      <p:bldP spid="41" grpId="0" bldLvl="0" animBg="1"/>
      <p:bldP spid="41" grpId="1" bldLvl="0" animBg="1"/>
      <p:bldP spid="42" grpId="0"/>
      <p:bldP spid="42" grpId="1"/>
      <p:bldP spid="60" grpId="0"/>
      <p:bldP spid="60" grpId="1"/>
      <p:bldP spid="61" grpId="0"/>
      <p:bldP spid="61" grpId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37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1" cstate="email"/>
          <a:srcRect/>
          <a:stretch>
            <a:fillRect/>
          </a:stretch>
        </p:blipFill>
        <p:spPr bwMode="auto">
          <a:xfrm>
            <a:off x="188873" y="957244"/>
            <a:ext cx="1571636" cy="574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" name="TextBox 37"/>
          <p:cNvSpPr txBox="1"/>
          <p:nvPr/>
        </p:nvSpPr>
        <p:spPr>
          <a:xfrm>
            <a:off x="344453" y="1005528"/>
            <a:ext cx="10791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影  响</a:t>
            </a:r>
            <a:endParaRPr lang="zh-CN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29" name="Rectangle 13"/>
          <p:cNvSpPr>
            <a:spLocks noChangeArrowheads="1"/>
          </p:cNvSpPr>
          <p:nvPr/>
        </p:nvSpPr>
        <p:spPr bwMode="auto">
          <a:xfrm>
            <a:off x="474625" y="1814500"/>
            <a:ext cx="10644262" cy="2077799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106985" tIns="53492" rIns="106985" bIns="53492">
            <a:spAutoFit/>
          </a:bodyPr>
          <a:lstStyle/>
          <a:p>
            <a:r>
              <a:rPr lang="en-US" altLang="zh-CN" sz="3200" b="1" dirty="0" smtClean="0">
                <a:solidFill>
                  <a:srgbClr val="333300"/>
                </a:solidFill>
                <a:latin typeface="华文新魏" pitchFamily="2" charset="-122"/>
                <a:ea typeface="华文新魏" pitchFamily="2" charset="-122"/>
              </a:rPr>
              <a:t>      《</a:t>
            </a:r>
            <a:r>
              <a:rPr lang="zh-CN" altLang="en-US" sz="3200" b="1" dirty="0" smtClean="0">
                <a:solidFill>
                  <a:srgbClr val="333300"/>
                </a:solidFill>
                <a:latin typeface="华文新魏" pitchFamily="2" charset="-122"/>
                <a:ea typeface="华文新魏" pitchFamily="2" charset="-122"/>
              </a:rPr>
              <a:t>辛丑条约</a:t>
            </a:r>
            <a:r>
              <a:rPr lang="en-US" altLang="zh-CN" sz="3200" b="1" dirty="0" smtClean="0">
                <a:solidFill>
                  <a:srgbClr val="333300"/>
                </a:solidFill>
                <a:latin typeface="华文新魏" pitchFamily="2" charset="-122"/>
                <a:ea typeface="华文新魏" pitchFamily="2" charset="-122"/>
              </a:rPr>
              <a:t>》</a:t>
            </a:r>
            <a:r>
              <a:rPr lang="zh-CN" altLang="en-US" sz="3200" b="1" dirty="0" smtClean="0">
                <a:solidFill>
                  <a:srgbClr val="333300"/>
                </a:solidFill>
                <a:latin typeface="华文新魏" pitchFamily="2" charset="-122"/>
                <a:ea typeface="华文新魏" pitchFamily="2" charset="-122"/>
              </a:rPr>
              <a:t>是中国近代史上</a:t>
            </a:r>
            <a:r>
              <a:rPr lang="zh-CN" altLang="en-US" sz="3200" b="1" dirty="0" smtClean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赔款数目最庞大</a:t>
            </a:r>
            <a:r>
              <a:rPr lang="zh-CN" altLang="en-US" sz="3200" b="1" dirty="0" smtClean="0">
                <a:solidFill>
                  <a:srgbClr val="333300"/>
                </a:solidFill>
                <a:latin typeface="华文新魏" pitchFamily="2" charset="-122"/>
                <a:ea typeface="华文新魏" pitchFamily="2" charset="-122"/>
              </a:rPr>
              <a:t>、</a:t>
            </a:r>
            <a:r>
              <a:rPr lang="zh-CN" altLang="en-US" sz="3200" b="1" dirty="0" smtClean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主权丧失最严重</a:t>
            </a:r>
            <a:r>
              <a:rPr lang="zh-CN" altLang="en-US" sz="3200" b="1" dirty="0" smtClean="0">
                <a:solidFill>
                  <a:srgbClr val="333300"/>
                </a:solidFill>
                <a:latin typeface="华文新魏" pitchFamily="2" charset="-122"/>
                <a:ea typeface="华文新魏" pitchFamily="2" charset="-122"/>
              </a:rPr>
              <a:t>的不平等条约。从此，清政府沦为帝国主义列强统治中国的工具，中国</a:t>
            </a:r>
            <a:r>
              <a:rPr lang="zh-CN" altLang="en-US" sz="3200" b="1" dirty="0" smtClean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完全陷入</a:t>
            </a:r>
            <a:r>
              <a:rPr lang="zh-CN" altLang="en-US" sz="3200" b="1" dirty="0" smtClean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半殖民地半封建社会</a:t>
            </a:r>
            <a:r>
              <a:rPr lang="zh-CN" altLang="en-US" sz="3200" b="1" dirty="0" smtClean="0">
                <a:solidFill>
                  <a:srgbClr val="333300"/>
                </a:solidFill>
                <a:latin typeface="华文新魏" pitchFamily="2" charset="-122"/>
                <a:ea typeface="华文新魏" pitchFamily="2" charset="-122"/>
              </a:rPr>
              <a:t>的深渊。</a:t>
            </a:r>
            <a:endParaRPr lang="zh-CN" altLang="en-US" sz="3200" b="1" dirty="0">
              <a:solidFill>
                <a:srgbClr val="3333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30" name="图片 29" descr="201108011327390623506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89401" y="3671888"/>
            <a:ext cx="2633672" cy="2869523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-635" y="-17780"/>
            <a:ext cx="12146280" cy="64516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p>
            <a:r>
              <a:rPr lang="zh-CN" altLang="en-US" sz="3600"/>
              <a:t>二、八国联军侵华战争</a:t>
            </a:r>
            <a:endParaRPr lang="zh-CN" altLang="en-US" sz="36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bldLvl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29" name="Picture 2" descr="12347068_2005052613524491800700"/>
          <p:cNvPicPr>
            <a:picLocks noChangeAspect="1" noChangeArrowheads="1"/>
          </p:cNvPicPr>
          <p:nvPr/>
        </p:nvPicPr>
        <p:blipFill>
          <a:blip r:embed="rId1"/>
          <a:srcRect t="14827"/>
          <a:stretch>
            <a:fillRect/>
          </a:stretch>
        </p:blipFill>
        <p:spPr bwMode="auto">
          <a:xfrm>
            <a:off x="2974955" y="2028814"/>
            <a:ext cx="5402125" cy="3587781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0" name="Rectangle 3"/>
          <p:cNvSpPr>
            <a:spLocks noChangeArrowheads="1"/>
          </p:cNvSpPr>
          <p:nvPr/>
        </p:nvSpPr>
        <p:spPr bwMode="auto">
          <a:xfrm>
            <a:off x="831815" y="5789615"/>
            <a:ext cx="9493259" cy="95410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anchor="ctr">
            <a:spAutoFit/>
          </a:bodyPr>
          <a:lstStyle/>
          <a:p>
            <a:r>
              <a:rPr lang="zh-CN" altLang="en-US" sz="28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       条约</a:t>
            </a:r>
            <a:r>
              <a:rPr lang="zh-CN" alt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签定后</a:t>
            </a:r>
            <a:r>
              <a:rPr lang="en-US" altLang="zh-CN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,</a:t>
            </a:r>
            <a:r>
              <a:rPr lang="zh-CN" alt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列强承认慈禧太后执政合法，同意“两宫仍旧临朝”。慈禧挟光绪皇帝于</a:t>
            </a:r>
            <a:r>
              <a:rPr lang="en-US" altLang="zh-CN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1902</a:t>
            </a:r>
            <a:r>
              <a:rPr lang="zh-CN" alt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年</a:t>
            </a:r>
            <a:r>
              <a:rPr lang="en-US" altLang="zh-CN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1</a:t>
            </a:r>
            <a:r>
              <a:rPr lang="zh-CN" alt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月</a:t>
            </a:r>
            <a:r>
              <a:rPr lang="en-US" altLang="zh-CN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3</a:t>
            </a:r>
            <a:r>
              <a:rPr lang="zh-CN" alt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日回到北京。 </a:t>
            </a:r>
            <a:endParaRPr lang="zh-CN" altLang="en-US" sz="2800" b="1" dirty="0">
              <a:effectLst>
                <a:outerShdw blurRad="38100" dist="38100" dir="2700000" algn="tl">
                  <a:srgbClr val="C0C0C0"/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34" name="Picture 3" descr="C:\Users\Thinkpad\Desktop\PNG\1_0001_渐变映射-2-副本-4.pn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88873" y="957244"/>
            <a:ext cx="3286148" cy="574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TextBox 34"/>
          <p:cNvSpPr txBox="1"/>
          <p:nvPr/>
        </p:nvSpPr>
        <p:spPr>
          <a:xfrm>
            <a:off x="344453" y="100552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《</a:t>
            </a:r>
            <a:r>
              <a:rPr lang="zh-CN" alt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辛丑条约</a:t>
            </a:r>
            <a:r>
              <a:rPr lang="en-US" altLang="zh-CN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》</a:t>
            </a:r>
            <a:endParaRPr lang="zh-CN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-635" y="-17780"/>
            <a:ext cx="12146280" cy="64516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p>
            <a:r>
              <a:rPr lang="zh-CN" altLang="en-US" sz="3600"/>
              <a:t>二、八国联军侵华战争</a:t>
            </a:r>
            <a:endParaRPr lang="zh-CN" altLang="en-US" sz="360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95" name="图片 94"/>
          <p:cNvPicPr/>
          <p:nvPr/>
        </p:nvPicPr>
        <p:blipFill rotWithShape="1">
          <a:blip r:embed="rId1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4"/>
          <a:stretch>
            <a:fillRect/>
          </a:stretch>
        </p:blipFill>
        <p:spPr>
          <a:xfrm>
            <a:off x="-8255" y="-220980"/>
            <a:ext cx="12208510" cy="7120890"/>
          </a:xfrm>
          <a:prstGeom prst="rect">
            <a:avLst/>
          </a:prstGeom>
        </p:spPr>
      </p:pic>
      <p:cxnSp>
        <p:nvCxnSpPr>
          <p:cNvPr id="64" name="直接连接符 63"/>
          <p:cNvCxnSpPr/>
          <p:nvPr/>
        </p:nvCxnSpPr>
        <p:spPr>
          <a:xfrm>
            <a:off x="2111990" y="259816"/>
            <a:ext cx="0" cy="261937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AutoShape 12"/>
          <p:cNvSpPr/>
          <p:nvPr/>
        </p:nvSpPr>
        <p:spPr bwMode="auto">
          <a:xfrm>
            <a:off x="3453260" y="1600186"/>
            <a:ext cx="428628" cy="5286412"/>
          </a:xfrm>
          <a:prstGeom prst="leftBrace">
            <a:avLst>
              <a:gd name="adj1" fmla="val 182592"/>
              <a:gd name="adj2" fmla="val 47500"/>
            </a:avLst>
          </a:prstGeom>
          <a:noFill/>
          <a:ln w="38100">
            <a:solidFill>
              <a:schemeClr val="tx1">
                <a:lumMod val="95000"/>
                <a:lumOff val="5000"/>
              </a:schemeClr>
            </a:solidFill>
            <a:round/>
          </a:ln>
          <a:effectLst/>
        </p:spPr>
        <p:txBody>
          <a:bodyPr wrap="none" anchor="ctr"/>
          <a:lstStyle/>
          <a:p>
            <a:pPr algn="ctr"/>
            <a:endParaRPr lang="zh-CN" altLang="zh-CN" sz="2800" b="1">
              <a:solidFill>
                <a:srgbClr val="76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78" name="Rectangle 50"/>
          <p:cNvSpPr>
            <a:spLocks noChangeArrowheads="1"/>
          </p:cNvSpPr>
          <p:nvPr/>
        </p:nvSpPr>
        <p:spPr bwMode="auto">
          <a:xfrm>
            <a:off x="4739144" y="1301163"/>
            <a:ext cx="2236510" cy="5847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义和团运动</a:t>
            </a:r>
            <a:endParaRPr lang="zh-CN" altLang="en-US" sz="3200" b="1" dirty="0">
              <a:solidFill>
                <a:prstClr val="black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84" name="Rectangle 56"/>
          <p:cNvSpPr>
            <a:spLocks noChangeArrowheads="1"/>
          </p:cNvSpPr>
          <p:nvPr/>
        </p:nvSpPr>
        <p:spPr bwMode="auto">
          <a:xfrm>
            <a:off x="3773457" y="1301163"/>
            <a:ext cx="1005403" cy="5847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背景</a:t>
            </a:r>
            <a:endParaRPr lang="zh-CN" altLang="en-US" sz="3200" b="1" dirty="0">
              <a:solidFill>
                <a:srgbClr val="76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94" name="Rectangle 60"/>
          <p:cNvSpPr>
            <a:spLocks noChangeArrowheads="1"/>
          </p:cNvSpPr>
          <p:nvPr/>
        </p:nvSpPr>
        <p:spPr bwMode="auto">
          <a:xfrm>
            <a:off x="9890125" y="814368"/>
            <a:ext cx="184731" cy="584775"/>
          </a:xfrm>
          <a:prstGeom prst="rect">
            <a:avLst/>
          </a:prstGeom>
          <a:noFill/>
          <a:ln w="9525" algn="ctr">
            <a:noFill/>
            <a:miter lim="800000"/>
          </a:ln>
          <a:effectLst>
            <a:outerShdw dist="53882" dir="2700000" algn="ctr" rotWithShape="0">
              <a:srgbClr val="C0C0C0"/>
            </a:outerShdw>
          </a:effectLst>
        </p:spPr>
        <p:txBody>
          <a:bodyPr wrap="none">
            <a:spAutoFit/>
          </a:bodyPr>
          <a:lstStyle/>
          <a:p>
            <a:endParaRPr lang="zh-CN" altLang="zh-CN" sz="3200">
              <a:solidFill>
                <a:srgbClr val="66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87" name="Picture 271" descr="21"/>
          <p:cNvPicPr>
            <a:picLocks noChangeAspect="1" noChangeArrowheads="1"/>
          </p:cNvPicPr>
          <p:nvPr/>
        </p:nvPicPr>
        <p:blipFill>
          <a:blip r:embed="rId2" cstate="print">
            <a:lum contrast="-3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8814" y="1878840"/>
            <a:ext cx="1143008" cy="493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8" name="TextBox 87"/>
          <p:cNvSpPr txBox="1"/>
          <p:nvPr/>
        </p:nvSpPr>
        <p:spPr>
          <a:xfrm>
            <a:off x="2524566" y="2100252"/>
            <a:ext cx="388497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八国联军侵华战争</a:t>
            </a:r>
            <a:endParaRPr lang="zh-CN" altLang="en-US" sz="28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44" name="AutoShape 12"/>
          <p:cNvSpPr/>
          <p:nvPr/>
        </p:nvSpPr>
        <p:spPr bwMode="auto">
          <a:xfrm>
            <a:off x="7059605" y="1100120"/>
            <a:ext cx="179869" cy="928694"/>
          </a:xfrm>
          <a:prstGeom prst="leftBrace">
            <a:avLst>
              <a:gd name="adj1" fmla="val 182592"/>
              <a:gd name="adj2" fmla="val 47500"/>
            </a:avLst>
          </a:prstGeom>
          <a:noFill/>
          <a:ln w="38100">
            <a:solidFill>
              <a:schemeClr val="tx1">
                <a:lumMod val="95000"/>
                <a:lumOff val="5000"/>
              </a:schemeClr>
            </a:solidFill>
            <a:round/>
          </a:ln>
          <a:effectLst/>
        </p:spPr>
        <p:txBody>
          <a:bodyPr wrap="none" anchor="ctr"/>
          <a:lstStyle/>
          <a:p>
            <a:pPr algn="ctr"/>
            <a:endParaRPr lang="zh-CN" altLang="zh-CN" sz="2800" b="1">
              <a:solidFill>
                <a:srgbClr val="76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45" name="Rectangle 50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7202481" y="742930"/>
            <a:ext cx="1005403" cy="5847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zh-CN" altLang="en-US" sz="3200" b="1" u="sng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兴起</a:t>
            </a:r>
            <a:endParaRPr lang="zh-CN" altLang="en-US" sz="3200" b="1" u="sng" dirty="0">
              <a:solidFill>
                <a:prstClr val="black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50" name="Rectangle 50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7239474" y="1242996"/>
            <a:ext cx="1005403" cy="5847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zh-CN" altLang="en-US" sz="3200" b="1" u="sng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发展</a:t>
            </a:r>
            <a:endParaRPr lang="zh-CN" altLang="en-US" sz="3200" b="1" u="sng" dirty="0">
              <a:solidFill>
                <a:prstClr val="black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60" name="Rectangle 50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7239474" y="1729791"/>
            <a:ext cx="1005403" cy="5847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zh-CN" altLang="en-US" sz="3200" b="1" u="sng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口号</a:t>
            </a:r>
            <a:endParaRPr lang="zh-CN" altLang="en-US" sz="3200" b="1" u="sng" dirty="0">
              <a:solidFill>
                <a:prstClr val="black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63" name="Rectangle 56"/>
          <p:cNvSpPr>
            <a:spLocks noChangeArrowheads="1"/>
          </p:cNvSpPr>
          <p:nvPr/>
        </p:nvSpPr>
        <p:spPr bwMode="auto">
          <a:xfrm>
            <a:off x="3739012" y="2171690"/>
            <a:ext cx="1005403" cy="5847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目的</a:t>
            </a:r>
            <a:endParaRPr lang="zh-CN" altLang="en-US" sz="3200" b="1" dirty="0">
              <a:solidFill>
                <a:srgbClr val="76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69" name="Rectangle 50"/>
          <p:cNvSpPr>
            <a:spLocks noChangeArrowheads="1"/>
          </p:cNvSpPr>
          <p:nvPr/>
        </p:nvSpPr>
        <p:spPr bwMode="auto">
          <a:xfrm>
            <a:off x="4843428" y="2171690"/>
            <a:ext cx="3467616" cy="5847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为镇压义和团运动</a:t>
            </a:r>
            <a:endParaRPr lang="zh-CN" altLang="en-US" sz="3200" b="1" dirty="0">
              <a:solidFill>
                <a:prstClr val="black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72" name="Rectangle 56"/>
          <p:cNvSpPr>
            <a:spLocks noChangeArrowheads="1"/>
          </p:cNvSpPr>
          <p:nvPr/>
        </p:nvSpPr>
        <p:spPr bwMode="auto">
          <a:xfrm>
            <a:off x="3667574" y="4015807"/>
            <a:ext cx="1005403" cy="5847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经过</a:t>
            </a:r>
            <a:endParaRPr lang="zh-CN" altLang="en-US" sz="3200" b="1" dirty="0">
              <a:solidFill>
                <a:srgbClr val="76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76" name="AutoShape 12"/>
          <p:cNvSpPr/>
          <p:nvPr/>
        </p:nvSpPr>
        <p:spPr bwMode="auto">
          <a:xfrm>
            <a:off x="4845027" y="2957508"/>
            <a:ext cx="179869" cy="3071834"/>
          </a:xfrm>
          <a:prstGeom prst="leftBrace">
            <a:avLst>
              <a:gd name="adj1" fmla="val 182592"/>
              <a:gd name="adj2" fmla="val 47500"/>
            </a:avLst>
          </a:prstGeom>
          <a:noFill/>
          <a:ln w="38100">
            <a:solidFill>
              <a:schemeClr val="tx1">
                <a:lumMod val="95000"/>
                <a:lumOff val="5000"/>
              </a:schemeClr>
            </a:solidFill>
            <a:round/>
          </a:ln>
          <a:effectLst/>
        </p:spPr>
        <p:txBody>
          <a:bodyPr wrap="none" anchor="ctr"/>
          <a:lstStyle/>
          <a:p>
            <a:pPr algn="ctr"/>
            <a:endParaRPr lang="zh-CN" altLang="zh-CN" sz="2800" b="1">
              <a:solidFill>
                <a:srgbClr val="76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77" name="Rectangle 50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5096334" y="2671756"/>
            <a:ext cx="1415772" cy="5847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zh-CN" altLang="en-US" sz="3200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①</a:t>
            </a:r>
            <a:r>
              <a:rPr lang="zh-CN" altLang="en-US" sz="3200" b="1" u="sng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开始</a:t>
            </a:r>
            <a:endParaRPr lang="zh-CN" altLang="en-US" sz="3200" b="1" u="sng" dirty="0">
              <a:solidFill>
                <a:prstClr val="black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83" name="Rectangle 50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5096334" y="3171822"/>
            <a:ext cx="2646878" cy="5847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zh-CN" altLang="en-US" sz="3200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②</a:t>
            </a:r>
            <a:r>
              <a:rPr lang="zh-CN" altLang="en-US" sz="3200" u="sng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廊坊阻击战</a:t>
            </a:r>
            <a:endParaRPr lang="zh-CN" altLang="en-US" sz="3200" b="1" u="sng" dirty="0">
              <a:solidFill>
                <a:prstClr val="black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89" name="Rectangle 50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5110921" y="3730055"/>
            <a:ext cx="3057247" cy="5847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zh-CN" altLang="en-US" sz="3200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③</a:t>
            </a:r>
            <a:r>
              <a:rPr lang="zh-CN" altLang="en-US" sz="3200" u="sng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攻占大沽炮台</a:t>
            </a:r>
            <a:endParaRPr lang="zh-CN" altLang="en-US" sz="3200" u="sng" dirty="0">
              <a:solidFill>
                <a:prstClr val="black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91" name="Rectangle 50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5096334" y="4243392"/>
            <a:ext cx="2646878" cy="5847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zh-CN" altLang="en-US" sz="3200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④</a:t>
            </a:r>
            <a:r>
              <a:rPr lang="zh-CN" altLang="en-US" sz="3200" u="sng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天津保卫战</a:t>
            </a:r>
            <a:endParaRPr lang="zh-CN" altLang="en-US" sz="3200" b="1" u="sng" dirty="0">
              <a:solidFill>
                <a:prstClr val="black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96" name="Rectangle 50">
            <a:hlinkClick r:id="rId10" action="ppaction://hlinksldjump"/>
          </p:cNvPr>
          <p:cNvSpPr>
            <a:spLocks noChangeArrowheads="1"/>
          </p:cNvSpPr>
          <p:nvPr/>
        </p:nvSpPr>
        <p:spPr bwMode="auto">
          <a:xfrm>
            <a:off x="5096334" y="5230253"/>
            <a:ext cx="5109091" cy="5847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zh-CN" altLang="en-US" sz="3200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⑥</a:t>
            </a:r>
            <a:r>
              <a:rPr lang="zh-CN" altLang="en-US" sz="3200" u="sng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义和团运动的结果和影响</a:t>
            </a:r>
            <a:endParaRPr lang="zh-CN" altLang="en-US" sz="3200" u="sng" dirty="0">
              <a:solidFill>
                <a:prstClr val="black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98" name="Rectangle 50">
            <a:hlinkClick r:id="rId11" action="ppaction://hlinksldjump"/>
          </p:cNvPr>
          <p:cNvSpPr>
            <a:spLocks noChangeArrowheads="1"/>
          </p:cNvSpPr>
          <p:nvPr/>
        </p:nvSpPr>
        <p:spPr bwMode="auto">
          <a:xfrm>
            <a:off x="3789643" y="6107878"/>
            <a:ext cx="1005403" cy="5847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zh-CN" altLang="en-US" sz="3200" b="1" u="sng" dirty="0" smtClean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结果</a:t>
            </a:r>
            <a:endParaRPr lang="zh-CN" altLang="en-US" sz="3200" b="1" u="sng" dirty="0">
              <a:solidFill>
                <a:srgbClr val="80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99" name="Rectangle 50">
            <a:hlinkClick r:id="rId12" action="ppaction://hlinksldjump"/>
          </p:cNvPr>
          <p:cNvSpPr>
            <a:spLocks noChangeArrowheads="1"/>
          </p:cNvSpPr>
          <p:nvPr/>
        </p:nvSpPr>
        <p:spPr bwMode="auto">
          <a:xfrm>
            <a:off x="3789643" y="6587575"/>
            <a:ext cx="1005403" cy="5847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zh-CN" altLang="en-US" sz="3200" b="1" u="sng" dirty="0" smtClean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影响</a:t>
            </a:r>
            <a:endParaRPr lang="zh-CN" altLang="en-US" sz="3200" b="1" u="sng" dirty="0">
              <a:solidFill>
                <a:srgbClr val="80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100" name="TextBox 99"/>
          <p:cNvSpPr txBox="1"/>
          <p:nvPr/>
        </p:nvSpPr>
        <p:spPr>
          <a:xfrm>
            <a:off x="1595872" y="6386532"/>
            <a:ext cx="2164375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（</a:t>
            </a:r>
            <a:r>
              <a:rPr lang="en-US" altLang="zh-CN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1900-1901</a:t>
            </a:r>
            <a:r>
              <a:rPr lang="zh-CN" altLang="en-US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年）</a:t>
            </a:r>
            <a:endParaRPr lang="zh-CN" altLang="en-US" b="1" dirty="0">
              <a:solidFill>
                <a:prstClr val="black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101" name="Rectangle 50">
            <a:hlinkClick r:id="rId13" action="ppaction://hlinksldjump"/>
          </p:cNvPr>
          <p:cNvSpPr>
            <a:spLocks noChangeArrowheads="1"/>
          </p:cNvSpPr>
          <p:nvPr/>
        </p:nvSpPr>
        <p:spPr bwMode="auto">
          <a:xfrm>
            <a:off x="5096334" y="4730187"/>
            <a:ext cx="3057247" cy="5847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zh-CN" altLang="en-US" sz="3200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⑤</a:t>
            </a:r>
            <a:r>
              <a:rPr lang="zh-CN" altLang="en-US" sz="3200" u="sng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联军攻陷北京</a:t>
            </a:r>
            <a:endParaRPr lang="zh-CN" altLang="en-US" sz="3200" u="sng" dirty="0">
              <a:solidFill>
                <a:prstClr val="black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49" name="Rectangle 50">
            <a:hlinkClick r:id="rId14" action="ppaction://hlinksldjump"/>
          </p:cNvPr>
          <p:cNvSpPr>
            <a:spLocks noChangeArrowheads="1"/>
          </p:cNvSpPr>
          <p:nvPr/>
        </p:nvSpPr>
        <p:spPr bwMode="auto">
          <a:xfrm>
            <a:off x="5096334" y="5730319"/>
            <a:ext cx="4698722" cy="5847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zh-CN" altLang="en-US" sz="3200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⑦</a:t>
            </a:r>
            <a:r>
              <a:rPr lang="zh-CN" altLang="en-US" sz="3200" u="sng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八国联军在北京的暴行</a:t>
            </a:r>
            <a:endParaRPr lang="zh-CN" altLang="en-US" sz="3200" u="sng" dirty="0">
              <a:solidFill>
                <a:prstClr val="black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47" name="Rectangle 50"/>
          <p:cNvSpPr>
            <a:spLocks noChangeArrowheads="1"/>
          </p:cNvSpPr>
          <p:nvPr/>
        </p:nvSpPr>
        <p:spPr bwMode="auto">
          <a:xfrm>
            <a:off x="5368746" y="6315157"/>
            <a:ext cx="5519460" cy="5847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zh-CN" altLang="en-US" sz="3200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中国战败，签订</a:t>
            </a:r>
            <a:r>
              <a:rPr lang="en-US" altLang="zh-CN" sz="3200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《</a:t>
            </a:r>
            <a:r>
              <a:rPr lang="zh-CN" altLang="en-US" sz="3200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辛丑条约</a:t>
            </a:r>
            <a:r>
              <a:rPr lang="en-US" altLang="zh-CN" sz="3200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》</a:t>
            </a:r>
            <a:endParaRPr lang="zh-CN" altLang="en-US" sz="3200" dirty="0">
              <a:solidFill>
                <a:prstClr val="black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-8890" y="-242570"/>
            <a:ext cx="12209145" cy="1014730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 rtlCol="0">
            <a:spAutoFit/>
          </a:bodyPr>
          <a:p>
            <a:pPr algn="ctr"/>
            <a:r>
              <a:rPr lang="zh-CN" altLang="en-US" sz="6000"/>
              <a:t>课堂小结</a:t>
            </a:r>
            <a:endParaRPr lang="zh-CN" altLang="en-US" sz="60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2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2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 bldLvl="0" animBg="1"/>
      <p:bldP spid="78" grpId="0" bldLvl="0" animBg="1"/>
      <p:bldP spid="84" grpId="0" bldLvl="0" animBg="1"/>
      <p:bldP spid="44" grpId="0" bldLvl="0" animBg="1"/>
      <p:bldP spid="45" grpId="0" bldLvl="0" animBg="1"/>
      <p:bldP spid="50" grpId="0" bldLvl="0" animBg="1"/>
      <p:bldP spid="60" grpId="0" bldLvl="0" animBg="1"/>
      <p:bldP spid="63" grpId="0" bldLvl="0" animBg="1"/>
      <p:bldP spid="69" grpId="0" bldLvl="0" animBg="1"/>
      <p:bldP spid="72" grpId="0" bldLvl="0" animBg="1"/>
      <p:bldP spid="76" grpId="0" bldLvl="0" animBg="1"/>
      <p:bldP spid="77" grpId="0" bldLvl="0" animBg="1"/>
      <p:bldP spid="83" grpId="0" bldLvl="0" animBg="1"/>
      <p:bldP spid="89" grpId="0" bldLvl="0" animBg="1"/>
      <p:bldP spid="91" grpId="0" bldLvl="0" animBg="1"/>
      <p:bldP spid="96" grpId="0" bldLvl="0" animBg="1"/>
      <p:bldP spid="98" grpId="0" bldLvl="0" animBg="1"/>
      <p:bldP spid="99" grpId="0" bldLvl="0" animBg="1"/>
      <p:bldP spid="100" grpId="0"/>
      <p:bldP spid="101" grpId="0" bldLvl="0" animBg="1"/>
      <p:bldP spid="49" grpId="0" bldLvl="0" animBg="1"/>
      <p:bldP spid="47" grpId="0" bldLvl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77" name="图片 76" descr="bizhensizhixiaoguobeijingsucai_5730857.jpg"/>
          <p:cNvPicPr>
            <a:picLocks noChangeAspect="1"/>
          </p:cNvPicPr>
          <p:nvPr/>
        </p:nvPicPr>
        <p:blipFill>
          <a:blip r:embed="rId1"/>
          <a:srcRect t="27747" b="22802"/>
          <a:stretch>
            <a:fillRect/>
          </a:stretch>
        </p:blipFill>
        <p:spPr>
          <a:xfrm>
            <a:off x="274320" y="1097266"/>
            <a:ext cx="11522075" cy="1071570"/>
          </a:xfrm>
          <a:prstGeom prst="rect">
            <a:avLst/>
          </a:prstGeom>
        </p:spPr>
      </p:pic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820383" y="1421419"/>
            <a:ext cx="8820150" cy="52322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prstClr val="whit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中国社会是怎样一步步变成半殖民地半封建社会的</a:t>
            </a:r>
            <a:r>
              <a:rPr lang="en-US" altLang="zh-CN" sz="2800" b="1" dirty="0">
                <a:solidFill>
                  <a:prstClr val="whit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? </a:t>
            </a:r>
            <a:endParaRPr lang="zh-CN" altLang="en-US" sz="2800" b="1" dirty="0">
              <a:solidFill>
                <a:prstClr val="white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606069" y="4740604"/>
            <a:ext cx="10429948" cy="4616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2400" b="1" dirty="0" smtClean="0">
                <a:solidFill>
                  <a:srgbClr val="000000"/>
                </a:solidFill>
                <a:latin typeface="华文新魏" pitchFamily="2" charset="-122"/>
                <a:ea typeface="华文新魏" pitchFamily="2" charset="-122"/>
              </a:rPr>
              <a:t>④ </a:t>
            </a:r>
            <a:r>
              <a:rPr lang="en-US" altLang="zh-CN" sz="2400" b="1" dirty="0">
                <a:solidFill>
                  <a:srgbClr val="000000"/>
                </a:solidFill>
                <a:latin typeface="华文新魏" pitchFamily="2" charset="-122"/>
                <a:ea typeface="华文新魏" pitchFamily="2" charset="-122"/>
              </a:rPr>
              <a:t>1900—1901</a:t>
            </a:r>
            <a:r>
              <a:rPr lang="zh-CN" altLang="en-US" sz="2400" b="1" dirty="0">
                <a:solidFill>
                  <a:srgbClr val="000000"/>
                </a:solidFill>
                <a:latin typeface="华文新魏" pitchFamily="2" charset="-122"/>
                <a:ea typeface="华文新魏" pitchFamily="2" charset="-122"/>
              </a:rPr>
              <a:t>年的</a:t>
            </a:r>
            <a:r>
              <a:rPr lang="zh-CN" altLang="en-US" sz="2400" b="1" dirty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八国联军</a:t>
            </a:r>
            <a:r>
              <a:rPr lang="zh-CN" altLang="en-US" sz="2400" b="1" dirty="0" smtClean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侵华战争</a:t>
            </a:r>
            <a:r>
              <a:rPr lang="zh-CN" altLang="en-US" sz="2400" b="1" dirty="0" smtClean="0">
                <a:solidFill>
                  <a:srgbClr val="000000"/>
                </a:solidFill>
                <a:latin typeface="华文新魏" pitchFamily="2" charset="-122"/>
                <a:ea typeface="华文新魏" pitchFamily="2" charset="-122"/>
              </a:rPr>
              <a:t>签订</a:t>
            </a:r>
            <a:r>
              <a:rPr lang="en-US" altLang="zh-CN" sz="2400" b="1" dirty="0">
                <a:solidFill>
                  <a:srgbClr val="000000"/>
                </a:solidFill>
                <a:latin typeface="华文新魏" pitchFamily="2" charset="-122"/>
                <a:ea typeface="华文新魏" pitchFamily="2" charset="-122"/>
              </a:rPr>
              <a:t>《</a:t>
            </a:r>
            <a:r>
              <a:rPr lang="zh-CN" altLang="en-US" sz="2400" b="1" dirty="0">
                <a:solidFill>
                  <a:srgbClr val="000000"/>
                </a:solidFill>
                <a:latin typeface="华文新魏" pitchFamily="2" charset="-122"/>
                <a:ea typeface="华文新魏" pitchFamily="2" charset="-122"/>
              </a:rPr>
              <a:t>辛丑条约</a:t>
            </a:r>
            <a:r>
              <a:rPr lang="en-US" altLang="zh-CN" sz="2400" b="1" dirty="0" smtClean="0">
                <a:solidFill>
                  <a:srgbClr val="000000"/>
                </a:solidFill>
                <a:latin typeface="华文新魏" pitchFamily="2" charset="-122"/>
                <a:ea typeface="华文新魏" pitchFamily="2" charset="-122"/>
              </a:rPr>
              <a:t>》</a:t>
            </a:r>
            <a:endParaRPr lang="zh-CN" altLang="en-US" sz="2400" b="1" dirty="0">
              <a:solidFill>
                <a:srgbClr val="00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06069" y="2025960"/>
            <a:ext cx="417353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 smtClean="0">
                <a:solidFill>
                  <a:srgbClr val="000000"/>
                </a:solidFill>
                <a:latin typeface="华文新魏" pitchFamily="2" charset="-122"/>
                <a:ea typeface="华文新魏" pitchFamily="2" charset="-122"/>
              </a:rPr>
              <a:t>①1840—1842</a:t>
            </a:r>
            <a:r>
              <a:rPr lang="zh-CN" altLang="en-US" sz="2400" b="1" dirty="0" smtClean="0">
                <a:solidFill>
                  <a:srgbClr val="000000"/>
                </a:solidFill>
                <a:latin typeface="华文新魏" pitchFamily="2" charset="-122"/>
                <a:ea typeface="华文新魏" pitchFamily="2" charset="-122"/>
              </a:rPr>
              <a:t>年的</a:t>
            </a:r>
            <a:r>
              <a:rPr lang="zh-CN" altLang="en-US" sz="2400" b="1" dirty="0" smtClean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鸦片战争</a:t>
            </a:r>
            <a:endParaRPr lang="zh-CN" altLang="en-US" dirty="0">
              <a:solidFill>
                <a:srgbClr val="C00000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022034" y="2454588"/>
            <a:ext cx="965679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solidFill>
                  <a:srgbClr val="000000"/>
                </a:solidFill>
                <a:latin typeface="华文新魏" pitchFamily="2" charset="-122"/>
                <a:ea typeface="华文新魏" pitchFamily="2" charset="-122"/>
              </a:rPr>
              <a:t>清政府战败签订</a:t>
            </a:r>
            <a:r>
              <a:rPr lang="en-US" altLang="zh-CN" sz="2400" b="1" dirty="0" smtClean="0">
                <a:solidFill>
                  <a:srgbClr val="000000"/>
                </a:solidFill>
                <a:latin typeface="华文新魏" pitchFamily="2" charset="-122"/>
                <a:ea typeface="华文新魏" pitchFamily="2" charset="-122"/>
              </a:rPr>
              <a:t>《</a:t>
            </a:r>
            <a:r>
              <a:rPr lang="zh-CN" altLang="en-US" sz="2400" b="1" dirty="0" smtClean="0">
                <a:solidFill>
                  <a:srgbClr val="000000"/>
                </a:solidFill>
                <a:latin typeface="华文新魏" pitchFamily="2" charset="-122"/>
                <a:ea typeface="华文新魏" pitchFamily="2" charset="-122"/>
              </a:rPr>
              <a:t>南京条约</a:t>
            </a:r>
            <a:r>
              <a:rPr lang="en-US" altLang="zh-CN" sz="2400" b="1" dirty="0" smtClean="0">
                <a:solidFill>
                  <a:srgbClr val="000000"/>
                </a:solidFill>
                <a:latin typeface="华文新魏" pitchFamily="2" charset="-122"/>
                <a:ea typeface="华文新魏" pitchFamily="2" charset="-122"/>
              </a:rPr>
              <a:t>》</a:t>
            </a:r>
            <a:r>
              <a:rPr lang="zh-CN" altLang="en-US" sz="2400" b="1" dirty="0" smtClean="0">
                <a:solidFill>
                  <a:srgbClr val="000000"/>
                </a:solidFill>
                <a:latin typeface="华文新魏" pitchFamily="2" charset="-122"/>
                <a:ea typeface="华文新魏" pitchFamily="2" charset="-122"/>
              </a:rPr>
              <a:t>使中国</a:t>
            </a:r>
            <a:r>
              <a:rPr lang="zh-CN" altLang="en-US" sz="2400" b="1" dirty="0" smtClean="0">
                <a:solidFill>
                  <a:srgbClr val="FF3300"/>
                </a:solidFill>
                <a:latin typeface="华文新魏" pitchFamily="2" charset="-122"/>
                <a:ea typeface="华文新魏" pitchFamily="2" charset="-122"/>
              </a:rPr>
              <a:t>开始变为</a:t>
            </a:r>
            <a:r>
              <a:rPr lang="zh-CN" altLang="en-US" sz="2400" b="1" dirty="0" smtClean="0">
                <a:solidFill>
                  <a:srgbClr val="000000"/>
                </a:solidFill>
                <a:latin typeface="华文新魏" pitchFamily="2" charset="-122"/>
                <a:ea typeface="华文新魏" pitchFamily="2" charset="-122"/>
              </a:rPr>
              <a:t>半殖民地半封建社会</a:t>
            </a:r>
            <a:r>
              <a:rPr lang="en-US" altLang="zh-CN" sz="2400" b="1" dirty="0" smtClean="0">
                <a:solidFill>
                  <a:srgbClr val="000000"/>
                </a:solidFill>
                <a:latin typeface="华文新魏" pitchFamily="2" charset="-122"/>
                <a:ea typeface="华文新魏" pitchFamily="2" charset="-122"/>
              </a:rPr>
              <a:t>;</a:t>
            </a:r>
            <a:endParaRPr lang="zh-CN" altLang="en-US" dirty="0">
              <a:solidFill>
                <a:prstClr val="black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593408" y="2954654"/>
            <a:ext cx="515619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 smtClean="0">
                <a:solidFill>
                  <a:srgbClr val="000000"/>
                </a:solidFill>
                <a:latin typeface="华文新魏" pitchFamily="2" charset="-122"/>
                <a:ea typeface="华文新魏" pitchFamily="2" charset="-122"/>
              </a:rPr>
              <a:t>② 1856—1860</a:t>
            </a:r>
            <a:r>
              <a:rPr lang="zh-CN" altLang="en-US" sz="2400" b="1" dirty="0" smtClean="0">
                <a:solidFill>
                  <a:srgbClr val="000000"/>
                </a:solidFill>
                <a:latin typeface="华文新魏" pitchFamily="2" charset="-122"/>
                <a:ea typeface="华文新魏" pitchFamily="2" charset="-122"/>
              </a:rPr>
              <a:t>年的</a:t>
            </a:r>
            <a:r>
              <a:rPr lang="zh-CN" altLang="en-US" sz="2400" b="1" dirty="0" smtClean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第二次鸦片战争</a:t>
            </a:r>
            <a:endParaRPr lang="zh-CN" altLang="en-US" dirty="0">
              <a:solidFill>
                <a:srgbClr val="C00000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820383" y="3383282"/>
            <a:ext cx="1090135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solidFill>
                  <a:srgbClr val="000000"/>
                </a:solidFill>
                <a:latin typeface="华文新魏" pitchFamily="2" charset="-122"/>
                <a:ea typeface="华文新魏" pitchFamily="2" charset="-122"/>
              </a:rPr>
              <a:t>清政府战败签订</a:t>
            </a:r>
            <a:r>
              <a:rPr lang="en-US" altLang="zh-CN" sz="2400" b="1" dirty="0" smtClean="0">
                <a:solidFill>
                  <a:srgbClr val="000000"/>
                </a:solidFill>
                <a:latin typeface="华文新魏" pitchFamily="2" charset="-122"/>
                <a:ea typeface="华文新魏" pitchFamily="2" charset="-122"/>
              </a:rPr>
              <a:t>《</a:t>
            </a:r>
            <a:r>
              <a:rPr lang="zh-CN" altLang="en-US" sz="2400" b="1" dirty="0" smtClean="0">
                <a:solidFill>
                  <a:srgbClr val="000000"/>
                </a:solidFill>
                <a:latin typeface="华文新魏" pitchFamily="2" charset="-122"/>
                <a:ea typeface="华文新魏" pitchFamily="2" charset="-122"/>
              </a:rPr>
              <a:t>天津条约</a:t>
            </a:r>
            <a:r>
              <a:rPr lang="en-US" altLang="zh-CN" sz="2400" b="1" dirty="0" smtClean="0">
                <a:solidFill>
                  <a:srgbClr val="000000"/>
                </a:solidFill>
                <a:latin typeface="华文新魏" pitchFamily="2" charset="-122"/>
                <a:ea typeface="华文新魏" pitchFamily="2" charset="-122"/>
              </a:rPr>
              <a:t>》</a:t>
            </a:r>
            <a:r>
              <a:rPr lang="zh-CN" altLang="en-US" sz="2400" b="1" dirty="0" smtClean="0">
                <a:solidFill>
                  <a:srgbClr val="000000"/>
                </a:solidFill>
                <a:latin typeface="华文新魏" pitchFamily="2" charset="-122"/>
                <a:ea typeface="华文新魏" pitchFamily="2" charset="-122"/>
              </a:rPr>
              <a:t>、</a:t>
            </a:r>
            <a:r>
              <a:rPr lang="en-US" altLang="zh-CN" sz="2400" b="1" dirty="0" smtClean="0">
                <a:solidFill>
                  <a:srgbClr val="000000"/>
                </a:solidFill>
                <a:latin typeface="华文新魏" pitchFamily="2" charset="-122"/>
                <a:ea typeface="华文新魏" pitchFamily="2" charset="-122"/>
              </a:rPr>
              <a:t>《</a:t>
            </a:r>
            <a:r>
              <a:rPr lang="zh-CN" altLang="en-US" sz="2400" b="1" dirty="0" smtClean="0">
                <a:solidFill>
                  <a:srgbClr val="000000"/>
                </a:solidFill>
                <a:latin typeface="华文新魏" pitchFamily="2" charset="-122"/>
                <a:ea typeface="华文新魏" pitchFamily="2" charset="-122"/>
              </a:rPr>
              <a:t>北京条约</a:t>
            </a:r>
            <a:r>
              <a:rPr lang="en-US" altLang="zh-CN" sz="2400" b="1" dirty="0" smtClean="0">
                <a:solidFill>
                  <a:srgbClr val="000000"/>
                </a:solidFill>
                <a:latin typeface="华文新魏" pitchFamily="2" charset="-122"/>
                <a:ea typeface="华文新魏" pitchFamily="2" charset="-122"/>
              </a:rPr>
              <a:t>》</a:t>
            </a:r>
            <a:r>
              <a:rPr lang="zh-CN" altLang="en-US" sz="2400" b="1" dirty="0" smtClean="0">
                <a:solidFill>
                  <a:srgbClr val="000000"/>
                </a:solidFill>
                <a:latin typeface="华文新魏" pitchFamily="2" charset="-122"/>
                <a:ea typeface="华文新魏" pitchFamily="2" charset="-122"/>
              </a:rPr>
              <a:t>使中国半殖民地化程度</a:t>
            </a:r>
            <a:r>
              <a:rPr lang="zh-CN" altLang="en-US" sz="2400" b="1" dirty="0" smtClean="0">
                <a:solidFill>
                  <a:srgbClr val="FF3300"/>
                </a:solidFill>
                <a:latin typeface="华文新魏" pitchFamily="2" charset="-122"/>
                <a:ea typeface="华文新魏" pitchFamily="2" charset="-122"/>
              </a:rPr>
              <a:t>进一步加深。</a:t>
            </a:r>
            <a:endParaRPr lang="en-US" altLang="zh-CN" sz="2400" b="1" dirty="0">
              <a:solidFill>
                <a:srgbClr val="00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606069" y="3811910"/>
            <a:ext cx="513555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 smtClean="0">
                <a:solidFill>
                  <a:srgbClr val="000000"/>
                </a:solidFill>
                <a:latin typeface="华文新魏" pitchFamily="2" charset="-122"/>
                <a:ea typeface="华文新魏" pitchFamily="2" charset="-122"/>
              </a:rPr>
              <a:t>③ 1894—1895</a:t>
            </a:r>
            <a:r>
              <a:rPr lang="zh-CN" altLang="en-US" sz="2400" b="1" dirty="0" smtClean="0">
                <a:solidFill>
                  <a:srgbClr val="000000"/>
                </a:solidFill>
                <a:latin typeface="华文新魏" pitchFamily="2" charset="-122"/>
                <a:ea typeface="华文新魏" pitchFamily="2" charset="-122"/>
              </a:rPr>
              <a:t>年的</a:t>
            </a:r>
            <a:r>
              <a:rPr lang="zh-CN" altLang="en-US" sz="2400" b="1" dirty="0" smtClean="0">
                <a:solidFill>
                  <a:srgbClr val="C00000"/>
                </a:solidFill>
                <a:latin typeface="华文新魏" pitchFamily="2" charset="-122"/>
                <a:ea typeface="华文新魏" pitchFamily="2" charset="-122"/>
              </a:rPr>
              <a:t>甲午中日战争</a:t>
            </a:r>
            <a:endParaRPr lang="zh-CN" altLang="en-US" dirty="0">
              <a:solidFill>
                <a:srgbClr val="C0000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820383" y="4317340"/>
            <a:ext cx="94504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solidFill>
                  <a:srgbClr val="000000"/>
                </a:solidFill>
                <a:latin typeface="华文新魏" pitchFamily="2" charset="-122"/>
                <a:ea typeface="华文新魏" pitchFamily="2" charset="-122"/>
              </a:rPr>
              <a:t>清政府战败签订</a:t>
            </a:r>
            <a:r>
              <a:rPr lang="en-US" altLang="zh-CN" sz="2400" b="1" dirty="0" smtClean="0">
                <a:solidFill>
                  <a:srgbClr val="000000"/>
                </a:solidFill>
                <a:latin typeface="华文新魏" pitchFamily="2" charset="-122"/>
                <a:ea typeface="华文新魏" pitchFamily="2" charset="-122"/>
              </a:rPr>
              <a:t>《</a:t>
            </a:r>
            <a:r>
              <a:rPr lang="zh-CN" altLang="en-US" sz="2400" b="1" dirty="0" smtClean="0">
                <a:solidFill>
                  <a:srgbClr val="000000"/>
                </a:solidFill>
                <a:latin typeface="华文新魏" pitchFamily="2" charset="-122"/>
                <a:ea typeface="华文新魏" pitchFamily="2" charset="-122"/>
              </a:rPr>
              <a:t>马关条约</a:t>
            </a:r>
            <a:r>
              <a:rPr lang="en-US" altLang="zh-CN" sz="2400" b="1" dirty="0" smtClean="0">
                <a:solidFill>
                  <a:srgbClr val="000000"/>
                </a:solidFill>
                <a:latin typeface="华文新魏" pitchFamily="2" charset="-122"/>
                <a:ea typeface="华文新魏" pitchFamily="2" charset="-122"/>
              </a:rPr>
              <a:t>》</a:t>
            </a:r>
            <a:r>
              <a:rPr lang="zh-CN" altLang="en-US" sz="2400" b="1" dirty="0" smtClean="0">
                <a:solidFill>
                  <a:srgbClr val="000000"/>
                </a:solidFill>
                <a:latin typeface="华文新魏" pitchFamily="2" charset="-122"/>
                <a:ea typeface="华文新魏" pitchFamily="2" charset="-122"/>
              </a:rPr>
              <a:t>，</a:t>
            </a:r>
            <a:r>
              <a:rPr lang="zh-CN" altLang="en-US" sz="2400" b="1" dirty="0" smtClean="0">
                <a:solidFill>
                  <a:srgbClr val="FF3300"/>
                </a:solidFill>
                <a:latin typeface="华文新魏" pitchFamily="2" charset="-122"/>
                <a:ea typeface="华文新魏" pitchFamily="2" charset="-122"/>
              </a:rPr>
              <a:t>大大加深</a:t>
            </a:r>
            <a:r>
              <a:rPr lang="zh-CN" altLang="en-US" sz="2400" b="1" dirty="0" smtClean="0">
                <a:solidFill>
                  <a:srgbClr val="000000"/>
                </a:solidFill>
                <a:latin typeface="华文新魏" pitchFamily="2" charset="-122"/>
                <a:ea typeface="华文新魏" pitchFamily="2" charset="-122"/>
              </a:rPr>
              <a:t>中国的半殖民地化程度</a:t>
            </a:r>
            <a:endParaRPr lang="en-US" altLang="zh-CN" sz="2400" b="1" dirty="0">
              <a:solidFill>
                <a:srgbClr val="00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820383" y="5169232"/>
            <a:ext cx="1071883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solidFill>
                  <a:srgbClr val="000000"/>
                </a:solidFill>
                <a:latin typeface="华文新魏" pitchFamily="2" charset="-122"/>
                <a:ea typeface="华文新魏" pitchFamily="2" charset="-122"/>
              </a:rPr>
              <a:t>清政府被迫签订</a:t>
            </a:r>
            <a:r>
              <a:rPr lang="en-US" altLang="zh-CN" sz="2400" b="1" dirty="0" smtClean="0">
                <a:solidFill>
                  <a:srgbClr val="000000"/>
                </a:solidFill>
                <a:latin typeface="华文新魏" pitchFamily="2" charset="-122"/>
                <a:ea typeface="华文新魏" pitchFamily="2" charset="-122"/>
              </a:rPr>
              <a:t>《</a:t>
            </a:r>
            <a:r>
              <a:rPr lang="zh-CN" altLang="en-US" sz="2400" b="1" dirty="0" smtClean="0">
                <a:solidFill>
                  <a:srgbClr val="000000"/>
                </a:solidFill>
                <a:latin typeface="华文新魏" pitchFamily="2" charset="-122"/>
                <a:ea typeface="华文新魏" pitchFamily="2" charset="-122"/>
              </a:rPr>
              <a:t>辛丑条约</a:t>
            </a:r>
            <a:r>
              <a:rPr lang="en-US" altLang="zh-CN" sz="2400" b="1" dirty="0" smtClean="0">
                <a:solidFill>
                  <a:srgbClr val="000000"/>
                </a:solidFill>
                <a:latin typeface="华文新魏" pitchFamily="2" charset="-122"/>
                <a:ea typeface="华文新魏" pitchFamily="2" charset="-122"/>
              </a:rPr>
              <a:t>》</a:t>
            </a:r>
            <a:r>
              <a:rPr lang="zh-CN" altLang="en-US" sz="2400" b="1" dirty="0" smtClean="0">
                <a:solidFill>
                  <a:srgbClr val="000000"/>
                </a:solidFill>
                <a:latin typeface="华文新魏" pitchFamily="2" charset="-122"/>
                <a:ea typeface="华文新魏" pitchFamily="2" charset="-122"/>
              </a:rPr>
              <a:t>，使中国</a:t>
            </a:r>
            <a:r>
              <a:rPr lang="zh-CN" altLang="en-US" sz="2400" b="1" dirty="0" smtClean="0">
                <a:solidFill>
                  <a:srgbClr val="FF3300"/>
                </a:solidFill>
                <a:latin typeface="华文新魏" pitchFamily="2" charset="-122"/>
                <a:ea typeface="华文新魏" pitchFamily="2" charset="-122"/>
              </a:rPr>
              <a:t>完全陷入</a:t>
            </a:r>
            <a:r>
              <a:rPr lang="zh-CN" altLang="en-US" sz="2400" b="1" dirty="0" smtClean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了半殖民地</a:t>
            </a:r>
            <a:r>
              <a:rPr lang="zh-CN" altLang="en-US" sz="2400" b="1" dirty="0" smtClean="0">
                <a:solidFill>
                  <a:srgbClr val="000000"/>
                </a:solidFill>
                <a:latin typeface="华文新魏" pitchFamily="2" charset="-122"/>
                <a:ea typeface="华文新魏" pitchFamily="2" charset="-122"/>
              </a:rPr>
              <a:t>半封建的社会深渊</a:t>
            </a:r>
            <a:endParaRPr lang="zh-CN" alt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 animBg="1"/>
      <p:bldP spid="10" grpId="0"/>
      <p:bldP spid="11" grpId="0"/>
      <p:bldP spid="12" grpId="0"/>
      <p:bldP spid="13" grpId="0"/>
      <p:bldP spid="14" grpId="0"/>
      <p:bldP spid="16" grpId="0"/>
      <p:bldP spid="17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4433</Words>
  <Application>WPS 演示</Application>
  <PresentationFormat>宽屏</PresentationFormat>
  <Paragraphs>387</Paragraphs>
  <Slides>29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29</vt:i4>
      </vt:variant>
    </vt:vector>
  </HeadingPairs>
  <TitlesOfParts>
    <vt:vector size="45" baseType="lpstr">
      <vt:lpstr>Arial</vt:lpstr>
      <vt:lpstr>宋体</vt:lpstr>
      <vt:lpstr>Wingdings</vt:lpstr>
      <vt:lpstr>Arial Unicode MS</vt:lpstr>
      <vt:lpstr>Calibri Light</vt:lpstr>
      <vt:lpstr>Calibri</vt:lpstr>
      <vt:lpstr>微软雅黑</vt:lpstr>
      <vt:lpstr>华文新魏</vt:lpstr>
      <vt:lpstr>华文隶书</vt:lpstr>
      <vt:lpstr>楷体</vt:lpstr>
      <vt:lpstr>Times New Roman</vt:lpstr>
      <vt:lpstr>幼圆</vt:lpstr>
      <vt:lpstr>黑体</vt:lpstr>
      <vt:lpstr>隶书</vt:lpstr>
      <vt:lpstr>迷你简菱心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1</cp:revision>
  <dcterms:created xsi:type="dcterms:W3CDTF">2017-10-12T08:26:17Z</dcterms:created>
  <dcterms:modified xsi:type="dcterms:W3CDTF">2017-10-12T09:05:53Z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2052-10.1.0.6876</vt:lpwstr>
  </property>
</Properties>
</file>