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95" r:id="rId2"/>
    <p:sldId id="332" r:id="rId3"/>
    <p:sldId id="333" r:id="rId4"/>
    <p:sldId id="334" r:id="rId5"/>
    <p:sldId id="335" r:id="rId6"/>
    <p:sldId id="336" r:id="rId7"/>
    <p:sldId id="337" r:id="rId8"/>
    <p:sldId id="338" r:id="rId9"/>
    <p:sldId id="306" r:id="rId10"/>
    <p:sldId id="307" r:id="rId11"/>
    <p:sldId id="312" r:id="rId12"/>
    <p:sldId id="308" r:id="rId13"/>
    <p:sldId id="305" r:id="rId14"/>
    <p:sldId id="311" r:id="rId15"/>
    <p:sldId id="278" r:id="rId16"/>
    <p:sldId id="315" r:id="rId17"/>
    <p:sldId id="320" r:id="rId18"/>
    <p:sldId id="321" r:id="rId19"/>
    <p:sldId id="322" r:id="rId20"/>
    <p:sldId id="326" r:id="rId21"/>
    <p:sldId id="327" r:id="rId22"/>
    <p:sldId id="286" r:id="rId23"/>
    <p:sldId id="289" r:id="rId24"/>
    <p:sldId id="331" r:id="rId25"/>
    <p:sldId id="296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0000CC"/>
    <a:srgbClr val="DDE2E7"/>
    <a:srgbClr val="BFC9D3"/>
    <a:srgbClr val="A1B1BF"/>
    <a:srgbClr val="CC0099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7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31B25-B96D-44CE-81CF-69D8A0D89043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F65B-7B81-4B9E-ADDD-4685689A81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2355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 smtClean="0">
                <a:solidFill>
                  <a:srgbClr val="333333"/>
                </a:solidFill>
              </a:rPr>
              <a:t>将军与大名的</a:t>
            </a:r>
            <a:r>
              <a:rPr lang="zh-CN" altLang="en-US" b="1" smtClean="0">
                <a:solidFill>
                  <a:srgbClr val="FF0000"/>
                </a:solidFill>
              </a:rPr>
              <a:t>家臣</a:t>
            </a:r>
            <a:r>
              <a:rPr lang="zh-CN" altLang="en-US" b="1" smtClean="0">
                <a:solidFill>
                  <a:srgbClr val="333333"/>
                </a:solidFill>
              </a:rPr>
              <a:t>。武士从将军或大名得到</a:t>
            </a:r>
            <a:r>
              <a:rPr lang="zh-CN" altLang="en-US" b="1" smtClean="0">
                <a:solidFill>
                  <a:srgbClr val="FF0000"/>
                </a:solidFill>
              </a:rPr>
              <a:t>封地</a:t>
            </a:r>
            <a:r>
              <a:rPr lang="zh-CN" altLang="en-US" b="1" smtClean="0">
                <a:solidFill>
                  <a:srgbClr val="333333"/>
                </a:solidFill>
              </a:rPr>
              <a:t>和</a:t>
            </a:r>
            <a:r>
              <a:rPr lang="zh-CN" altLang="en-US" b="1" smtClean="0">
                <a:solidFill>
                  <a:srgbClr val="FF0000"/>
                </a:solidFill>
              </a:rPr>
              <a:t>禄米</a:t>
            </a:r>
            <a:r>
              <a:rPr lang="zh-CN" altLang="en-US" b="1" smtClean="0">
                <a:solidFill>
                  <a:srgbClr val="333333"/>
                </a:solidFill>
              </a:rPr>
              <a:t>，但必须</a:t>
            </a:r>
            <a:r>
              <a:rPr lang="zh-CN" altLang="en-US" b="1" smtClean="0">
                <a:solidFill>
                  <a:srgbClr val="FF0000"/>
                </a:solidFill>
              </a:rPr>
              <a:t>效忠</a:t>
            </a:r>
            <a:r>
              <a:rPr lang="zh-CN" altLang="en-US" b="1" smtClean="0">
                <a:solidFill>
                  <a:srgbClr val="333333"/>
                </a:solidFill>
              </a:rPr>
              <a:t>将军或大名，属于</a:t>
            </a:r>
            <a:r>
              <a:rPr lang="zh-CN" altLang="en-US" b="1" smtClean="0">
                <a:solidFill>
                  <a:srgbClr val="FF0000"/>
                </a:solidFill>
              </a:rPr>
              <a:t>职业军人</a:t>
            </a:r>
            <a:r>
              <a:rPr lang="zh-CN" altLang="en-US" b="1" smtClean="0">
                <a:solidFill>
                  <a:srgbClr val="333333"/>
                </a:solidFill>
              </a:rPr>
              <a:t>，有佩刀特权，他们构成了幕府</a:t>
            </a:r>
            <a:r>
              <a:rPr lang="zh-CN" altLang="en-US" b="1" smtClean="0">
                <a:solidFill>
                  <a:srgbClr val="FF0000"/>
                </a:solidFill>
              </a:rPr>
              <a:t>统治基础</a:t>
            </a:r>
            <a:r>
              <a:rPr lang="zh-CN" altLang="en-US" b="1" smtClean="0">
                <a:solidFill>
                  <a:srgbClr val="333333"/>
                </a:solidFill>
              </a:rPr>
              <a:t>。将军为了从思想意识上培养武士这个支柱，大力宣扬武士应具有忠、义、勇的精神，使武士为其效力和卖命，这就是</a:t>
            </a:r>
            <a:r>
              <a:rPr lang="zh-CN" altLang="en-US" b="1" smtClean="0">
                <a:solidFill>
                  <a:srgbClr val="FF0000"/>
                </a:solidFill>
              </a:rPr>
              <a:t>“武士道精神”。</a:t>
            </a:r>
          </a:p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15A43395-8692-4181-A7C6-40D4A800E4E0}" type="slidenum">
              <a:rPr lang="en-US" altLang="zh-CN" sz="1200"/>
              <a:pPr eaLnBrk="0" hangingPunct="0"/>
              <a:t>13</a:t>
            </a:fld>
            <a:endParaRPr lang="en-US" altLang="zh-CN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CC"/>
                </a:solidFill>
              </a:rPr>
              <a:t>殖产兴业，发展资本主义</a:t>
            </a:r>
          </a:p>
          <a:p>
            <a:r>
              <a:rPr lang="en-US" b="1"/>
              <a:t>1</a:t>
            </a:r>
            <a:r>
              <a:rPr lang="zh-CN" altLang="en-US" b="1"/>
              <a:t>、首先，引进技术等，建立样板企业；建设交通通信事业；</a:t>
            </a:r>
            <a:r>
              <a:rPr lang="zh-CN" altLang="en-US" b="1">
                <a:solidFill>
                  <a:srgbClr val="FF0000"/>
                </a:solidFill>
              </a:rPr>
              <a:t>奠定了日本工业化的基础</a:t>
            </a:r>
          </a:p>
          <a:p>
            <a:r>
              <a:rPr lang="en-US" b="1"/>
              <a:t>2</a:t>
            </a:r>
            <a:r>
              <a:rPr lang="zh-CN" altLang="en-US" b="1"/>
              <a:t>、然后，政府大力扶植保护私人资本主义。</a:t>
            </a:r>
            <a:r>
              <a:rPr lang="zh-CN" altLang="en-US" b="1">
                <a:solidFill>
                  <a:srgbClr val="FF0000"/>
                </a:solidFill>
              </a:rPr>
              <a:t>日本掀起兴办工业的热潮</a:t>
            </a:r>
            <a:endParaRPr lang="zh-CN" altLang="en-US" b="1"/>
          </a:p>
          <a:p>
            <a:r>
              <a:rPr lang="zh-CN" altLang="en-US" b="1"/>
              <a:t>第三，政府大力拓展海外市场，发展国内市场；</a:t>
            </a:r>
            <a:r>
              <a:rPr lang="zh-CN" altLang="en-US" b="1">
                <a:solidFill>
                  <a:srgbClr val="FF0000"/>
                </a:solidFill>
              </a:rPr>
              <a:t>促进了日本资本主义的发展</a:t>
            </a:r>
          </a:p>
          <a:p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/>
              <a:t>８％； </a:t>
            </a:r>
            <a:r>
              <a:rPr lang="en-US" b="1"/>
              <a:t>50</a:t>
            </a:r>
            <a:r>
              <a:rPr lang="zh-CN" altLang="en-US" b="1"/>
              <a:t>％的国民教育经费用于九年制义务教育；日本在明治维新后的半个世纪即完成了普及教育任务。 </a:t>
            </a:r>
            <a:r>
              <a:rPr lang="en-US" b="1"/>
              <a:t>1877</a:t>
            </a:r>
            <a:r>
              <a:rPr lang="zh-CN" altLang="en-US" b="1"/>
              <a:t>年，日本东京大学成立。 </a:t>
            </a:r>
            <a:r>
              <a:rPr lang="zh-CN" altLang="en-US" b="1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1910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年的时候，日本 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95%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以上的男子，</a:t>
            </a:r>
            <a:r>
              <a:rPr 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90% </a:t>
            </a:r>
            <a:r>
              <a:rPr lang="zh-CN" altLang="en-US" sz="1000" b="1">
                <a:latin typeface="黑体" panose="02010609060101010101" pitchFamily="2" charset="-122"/>
                <a:ea typeface="黑体" panose="02010609060101010101" pitchFamily="2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4488-60A3-43B4-A549-BEB84CA2A2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  <a:pPr/>
              <a:t>2018/11/12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www.geocities.jp/nagaura2/heysyu0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0" name="WordArt 8"/>
          <p:cNvSpPr>
            <a:spLocks noChangeArrowheads="1" noChangeShapeType="1" noTextEdit="1"/>
          </p:cNvSpPr>
          <p:nvPr/>
        </p:nvSpPr>
        <p:spPr bwMode="auto">
          <a:xfrm>
            <a:off x="500034" y="2143116"/>
            <a:ext cx="8064896" cy="10801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日本</a:t>
            </a:r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明治维新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343900" cy="807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/>
              <a:t>          </a:t>
            </a:r>
          </a:p>
          <a:p>
            <a:pPr>
              <a:spcBef>
                <a:spcPct val="20000"/>
              </a:spcBef>
            </a:pPr>
            <a:endParaRPr lang="zh-CN" altLang="en-US" sz="3200" b="1"/>
          </a:p>
          <a:p>
            <a:pPr>
              <a:spcBef>
                <a:spcPct val="20000"/>
              </a:spcBef>
            </a:pPr>
            <a:r>
              <a:rPr lang="zh-CN" altLang="en-US" sz="3200" b="1"/>
              <a:t>       大约在</a:t>
            </a:r>
            <a:r>
              <a:rPr lang="en-US" altLang="zh-CN" sz="3200" b="1"/>
              <a:t>150</a:t>
            </a:r>
            <a:r>
              <a:rPr lang="zh-CN" altLang="en-US" sz="3200" b="1"/>
              <a:t>年前，位于太平洋西岸的岛国</a:t>
            </a:r>
          </a:p>
          <a:p>
            <a:pPr>
              <a:spcBef>
                <a:spcPct val="20000"/>
              </a:spcBef>
            </a:pPr>
            <a:r>
              <a:rPr lang="zh-CN" altLang="en-US" sz="3200" b="1"/>
              <a:t>日本，在西方殖民者坚船利炮的胁迫下，遭遇</a:t>
            </a:r>
          </a:p>
          <a:p>
            <a:pPr>
              <a:spcBef>
                <a:spcPct val="20000"/>
              </a:spcBef>
            </a:pPr>
            <a:r>
              <a:rPr lang="zh-CN" altLang="en-US" sz="3200" b="1"/>
              <a:t>了巨大的生存危机。出人意料的是，它将此作</a:t>
            </a:r>
          </a:p>
          <a:p>
            <a:pPr>
              <a:spcBef>
                <a:spcPct val="20000"/>
              </a:spcBef>
            </a:pPr>
            <a:r>
              <a:rPr lang="zh-CN" altLang="en-US" sz="3200" b="1"/>
              <a:t>为自己迎头赶上的历史机遇，并最终成为唯一</a:t>
            </a:r>
          </a:p>
          <a:p>
            <a:pPr>
              <a:spcBef>
                <a:spcPct val="20000"/>
              </a:spcBef>
            </a:pPr>
            <a:r>
              <a:rPr lang="zh-CN" altLang="en-US" sz="3200" b="1"/>
              <a:t>挤入帝国列强行列、靠侵略扩张自己的国土外</a:t>
            </a:r>
          </a:p>
          <a:p>
            <a:pPr>
              <a:spcBef>
                <a:spcPct val="20000"/>
              </a:spcBef>
            </a:pPr>
            <a:r>
              <a:rPr lang="zh-CN" altLang="en-US" sz="3200" b="1"/>
              <a:t> 建立殖民地的亚洲国家</a:t>
            </a:r>
            <a:r>
              <a:rPr lang="en-US" altLang="zh-CN" sz="3200" b="1"/>
              <a:t>------</a:t>
            </a:r>
          </a:p>
          <a:p>
            <a:pPr>
              <a:spcBef>
                <a:spcPct val="20000"/>
              </a:spcBef>
            </a:pPr>
            <a:endParaRPr lang="en-US" altLang="zh-CN" sz="3200" b="1"/>
          </a:p>
          <a:p>
            <a:pPr>
              <a:spcBef>
                <a:spcPct val="20000"/>
              </a:spcBef>
            </a:pPr>
            <a:endParaRPr lang="en-US" altLang="zh-CN" sz="3200" b="1"/>
          </a:p>
          <a:p>
            <a:pPr>
              <a:spcBef>
                <a:spcPct val="20000"/>
              </a:spcBef>
            </a:pPr>
            <a:endParaRPr lang="en-US" altLang="zh-CN" sz="3200" b="1"/>
          </a:p>
          <a:p>
            <a:pPr>
              <a:spcBef>
                <a:spcPct val="20000"/>
              </a:spcBef>
            </a:pPr>
            <a:endParaRPr lang="en-US" altLang="zh-CN" sz="3200" b="1"/>
          </a:p>
          <a:p>
            <a:pPr>
              <a:spcBef>
                <a:spcPct val="20000"/>
              </a:spcBef>
            </a:pPr>
            <a:endParaRPr lang="en-US" altLang="zh-CN" sz="3200" b="1"/>
          </a:p>
          <a:p>
            <a:endParaRPr lang="zh-CN" altLang="en-US" sz="3200"/>
          </a:p>
        </p:txBody>
      </p:sp>
      <p:sp>
        <p:nvSpPr>
          <p:cNvPr id="3" name="矩形 2"/>
          <p:cNvSpPr/>
          <p:nvPr/>
        </p:nvSpPr>
        <p:spPr>
          <a:xfrm>
            <a:off x="-28882" y="0"/>
            <a:ext cx="88490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一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、德川幕府与锁国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时代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b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5988" y="620713"/>
            <a:ext cx="4418012" cy="6237287"/>
          </a:xfrm>
          <a:prstGeom prst="rect">
            <a:avLst/>
          </a:prstGeom>
          <a:noFill/>
        </p:spPr>
      </p:pic>
      <p:pic>
        <p:nvPicPr>
          <p:cNvPr id="65539" name="Picture 3" descr="明治天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981075"/>
            <a:ext cx="3527425" cy="4822825"/>
          </a:xfrm>
          <a:prstGeom prst="rect">
            <a:avLst/>
          </a:prstGeom>
          <a:noFill/>
        </p:spPr>
      </p:pic>
      <p:sp>
        <p:nvSpPr>
          <p:cNvPr id="65540" name="WordArt 4"/>
          <p:cNvSpPr>
            <a:spLocks noChangeArrowheads="1" noChangeShapeType="1" noTextEdit="1"/>
          </p:cNvSpPr>
          <p:nvPr/>
        </p:nvSpPr>
        <p:spPr bwMode="auto">
          <a:xfrm>
            <a:off x="4932363" y="3213100"/>
            <a:ext cx="3816350" cy="960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楷体_GB2312"/>
              </a:rPr>
              <a:t>明治维新</a:t>
            </a:r>
            <a:r>
              <a:rPr lang="en-US" altLang="zh-CN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楷体_GB2312"/>
              </a:rPr>
              <a:t>1868</a:t>
            </a:r>
            <a:endParaRPr lang="zh-CN" altLang="en-US" sz="3600" b="1" kern="1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楷体_GB2312"/>
            </a:endParaRPr>
          </a:p>
        </p:txBody>
      </p:sp>
      <p:sp>
        <p:nvSpPr>
          <p:cNvPr id="65541" name="WordArt 5"/>
          <p:cNvSpPr>
            <a:spLocks noChangeArrowheads="1" noChangeShapeType="1" noTextEdit="1"/>
          </p:cNvSpPr>
          <p:nvPr/>
        </p:nvSpPr>
        <p:spPr bwMode="auto">
          <a:xfrm>
            <a:off x="2700338" y="115888"/>
            <a:ext cx="5040312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72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楷体_GB2312"/>
              </a:rPr>
              <a:t>日本近代化的起航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65113" y="-1439863"/>
            <a:ext cx="8789987" cy="9737726"/>
            <a:chOff x="0" y="3866"/>
            <a:chExt cx="5508" cy="3866"/>
          </a:xfrm>
        </p:grpSpPr>
        <p:sp>
          <p:nvSpPr>
            <p:cNvPr id="53251" name="Rectangle 3"/>
            <p:cNvSpPr>
              <a:spLocks noChangeArrowheads="1"/>
            </p:cNvSpPr>
            <p:nvPr/>
          </p:nvSpPr>
          <p:spPr bwMode="auto">
            <a:xfrm>
              <a:off x="0" y="3866"/>
              <a:ext cx="5508" cy="3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53252" name="Rectangle 4"/>
            <p:cNvSpPr>
              <a:spLocks noChangeArrowheads="1"/>
            </p:cNvSpPr>
            <p:nvPr/>
          </p:nvSpPr>
          <p:spPr bwMode="auto">
            <a:xfrm>
              <a:off x="0" y="4507"/>
              <a:ext cx="5472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1484313"/>
            <a:ext cx="2916238" cy="5794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</a:rPr>
              <a:t>德川幕府</a:t>
            </a: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1844675"/>
            <a:ext cx="6516688" cy="4451350"/>
            <a:chOff x="144" y="500"/>
            <a:chExt cx="4850" cy="2785"/>
          </a:xfrm>
        </p:grpSpPr>
        <p:sp>
          <p:nvSpPr>
            <p:cNvPr id="53255" name="Text Box 7"/>
            <p:cNvSpPr txBox="1">
              <a:spLocks noChangeArrowheads="1"/>
            </p:cNvSpPr>
            <p:nvPr/>
          </p:nvSpPr>
          <p:spPr bwMode="auto">
            <a:xfrm>
              <a:off x="2351" y="500"/>
              <a:ext cx="2643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fontAlgn="b"/>
              <a:endParaRPr kumimoji="1" lang="zh-CN" altLang="en-US" sz="200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</p:txBody>
        </p:sp>
        <p:pic>
          <p:nvPicPr>
            <p:cNvPr id="53256" name="Picture 8" descr="http://www.geocities.jp/nagaura2/heysyu01.JPG"/>
            <p:cNvPicPr>
              <a:picLocks noChangeAspect="1" noChangeArrowheads="1"/>
            </p:cNvPicPr>
            <p:nvPr/>
          </p:nvPicPr>
          <p:blipFill>
            <a:blip r:embed="rId2" r:link="rId3">
              <a:lum bright="-34000" contrast="36000"/>
            </a:blip>
            <a:srcRect/>
            <a:stretch>
              <a:fillRect/>
            </a:stretch>
          </p:blipFill>
          <p:spPr bwMode="auto">
            <a:xfrm>
              <a:off x="144" y="672"/>
              <a:ext cx="2112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674" y="3037"/>
              <a:ext cx="894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 sz="2000" b="1">
                  <a:solidFill>
                    <a:srgbClr val="E82C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德川将军</a:t>
              </a:r>
            </a:p>
          </p:txBody>
        </p:sp>
      </p:grp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2987675" y="692150"/>
            <a:ext cx="2447925" cy="5691188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        </a:t>
            </a:r>
            <a:r>
              <a:rPr lang="zh-CN" altLang="en-US" sz="3200" b="1"/>
              <a:t>幕  府</a:t>
            </a:r>
          </a:p>
          <a:p>
            <a:r>
              <a:rPr lang="zh-CN" altLang="en-US" sz="2400" b="1"/>
              <a:t>指武士首脑将军的府邸，后来又称将军为首的中央政权为幕府。从</a:t>
            </a:r>
            <a:r>
              <a:rPr lang="en-US" altLang="zh-CN" sz="2400" b="1"/>
              <a:t>12</a:t>
            </a:r>
            <a:r>
              <a:rPr lang="zh-CN" altLang="en-US" sz="2400" b="1"/>
              <a:t>世纪</a:t>
            </a:r>
            <a:r>
              <a:rPr lang="en-US" altLang="zh-CN" sz="2400" b="1"/>
              <a:t>——19</a:t>
            </a:r>
            <a:r>
              <a:rPr lang="zh-CN" altLang="en-US" sz="2400" b="1"/>
              <a:t>世纪明治维新前，日本处在军事封建统治的“幕府政治”时期，它先后经历了镰仓幕府、室町幕府和德川幕府统治时期。</a:t>
            </a:r>
          </a:p>
          <a:p>
            <a:endParaRPr lang="zh-CN" altLang="en-US" sz="2400" b="1"/>
          </a:p>
        </p:txBody>
      </p:sp>
      <p:pic>
        <p:nvPicPr>
          <p:cNvPr id="53259" name="Picture 11" descr="日本纺织工厂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549275"/>
            <a:ext cx="37084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250825" y="476250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封建制度的代表</a:t>
            </a:r>
          </a:p>
        </p:txBody>
      </p:sp>
      <p:sp>
        <p:nvSpPr>
          <p:cNvPr id="53261" name="AutoShape 13"/>
          <p:cNvSpPr>
            <a:spLocks noChangeArrowheads="1"/>
          </p:cNvSpPr>
          <p:nvPr/>
        </p:nvSpPr>
        <p:spPr bwMode="auto">
          <a:xfrm>
            <a:off x="1187450" y="981075"/>
            <a:ext cx="485775" cy="431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5795963" y="5157788"/>
            <a:ext cx="33480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资本主义经济产生</a:t>
            </a:r>
          </a:p>
        </p:txBody>
      </p:sp>
      <p:sp>
        <p:nvSpPr>
          <p:cNvPr id="53263" name="AutoShape 15"/>
          <p:cNvSpPr>
            <a:spLocks noChangeArrowheads="1"/>
          </p:cNvSpPr>
          <p:nvPr/>
        </p:nvSpPr>
        <p:spPr bwMode="auto">
          <a:xfrm>
            <a:off x="7164388" y="4508500"/>
            <a:ext cx="485775" cy="576263"/>
          </a:xfrm>
          <a:prstGeom prst="downArrow">
            <a:avLst>
              <a:gd name="adj1" fmla="val 50000"/>
              <a:gd name="adj2" fmla="val 2965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3264" name="AutoShape 16"/>
          <p:cNvSpPr>
            <a:spLocks noChangeArrowheads="1"/>
          </p:cNvSpPr>
          <p:nvPr/>
        </p:nvSpPr>
        <p:spPr bwMode="auto">
          <a:xfrm>
            <a:off x="2484438" y="1773238"/>
            <a:ext cx="4105275" cy="2160587"/>
          </a:xfrm>
          <a:prstGeom prst="wedgeEllipseCallout">
            <a:avLst>
              <a:gd name="adj1" fmla="val -50389"/>
              <a:gd name="adj2" fmla="val 58523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zh-CN" altLang="en-US"/>
          </a:p>
        </p:txBody>
      </p:sp>
      <p:sp>
        <p:nvSpPr>
          <p:cNvPr id="53265" name="Text Box 17"/>
          <p:cNvSpPr txBox="1">
            <a:spLocks noChangeArrowheads="1"/>
          </p:cNvSpPr>
          <p:nvPr/>
        </p:nvSpPr>
        <p:spPr bwMode="auto">
          <a:xfrm>
            <a:off x="2987675" y="2133600"/>
            <a:ext cx="30956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/>
              <a:t>幕府的封建统治阻碍日本资本主义的发展</a:t>
            </a:r>
            <a:r>
              <a:rPr lang="en-US" altLang="zh-CN" sz="2800" b="1"/>
              <a:t>——</a:t>
            </a:r>
            <a:r>
              <a:rPr lang="zh-CN" altLang="en-US" sz="2800" b="1"/>
              <a:t>明治维新的根本原因。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等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04813"/>
            <a:ext cx="4011613" cy="622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059113" y="69215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天皇</a:t>
            </a: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3059113" y="1628775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将军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059113" y="2708275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大名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3059113" y="3573463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武士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50825" y="620713"/>
            <a:ext cx="1304925" cy="5257800"/>
            <a:chOff x="138" y="384"/>
            <a:chExt cx="822" cy="3312"/>
          </a:xfrm>
        </p:grpSpPr>
        <p:sp>
          <p:nvSpPr>
            <p:cNvPr id="41992" name="Text Box 8"/>
            <p:cNvSpPr txBox="1">
              <a:spLocks noChangeArrowheads="1"/>
            </p:cNvSpPr>
            <p:nvPr/>
          </p:nvSpPr>
          <p:spPr bwMode="auto">
            <a:xfrm>
              <a:off x="138" y="384"/>
              <a:ext cx="391" cy="331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资本主义生产关系的形成和发展</a:t>
              </a:r>
            </a:p>
          </p:txBody>
        </p:sp>
        <p:sp>
          <p:nvSpPr>
            <p:cNvPr id="41993" name="AutoShape 9"/>
            <p:cNvSpPr>
              <a:spLocks noChangeArrowheads="1"/>
            </p:cNvSpPr>
            <p:nvPr/>
          </p:nvSpPr>
          <p:spPr bwMode="auto">
            <a:xfrm>
              <a:off x="624" y="1728"/>
              <a:ext cx="336" cy="288"/>
            </a:xfrm>
            <a:prstGeom prst="notchedRightArrow">
              <a:avLst>
                <a:gd name="adj1" fmla="val 50000"/>
                <a:gd name="adj2" fmla="val 291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851275" y="1341438"/>
            <a:ext cx="4105275" cy="1477962"/>
            <a:chOff x="2448" y="960"/>
            <a:chExt cx="2496" cy="816"/>
          </a:xfrm>
        </p:grpSpPr>
        <p:sp>
          <p:nvSpPr>
            <p:cNvPr id="41995" name="Line 11"/>
            <p:cNvSpPr>
              <a:spLocks noChangeShapeType="1"/>
            </p:cNvSpPr>
            <p:nvPr/>
          </p:nvSpPr>
          <p:spPr bwMode="auto">
            <a:xfrm>
              <a:off x="2496" y="1248"/>
              <a:ext cx="158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6" name="AutoShape 12"/>
            <p:cNvSpPr>
              <a:spLocks noChangeArrowheads="1"/>
            </p:cNvSpPr>
            <p:nvPr/>
          </p:nvSpPr>
          <p:spPr bwMode="auto">
            <a:xfrm>
              <a:off x="3984" y="960"/>
              <a:ext cx="960" cy="81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73 w 21600"/>
                <a:gd name="T25" fmla="*/ 3150 h 21600"/>
                <a:gd name="T26" fmla="*/ 18428 w 21600"/>
                <a:gd name="T27" fmla="*/ 1845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8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997" name="Text Box 13"/>
            <p:cNvSpPr txBox="1">
              <a:spLocks noChangeArrowheads="1"/>
            </p:cNvSpPr>
            <p:nvPr/>
          </p:nvSpPr>
          <p:spPr bwMode="auto">
            <a:xfrm>
              <a:off x="4224" y="1200"/>
              <a:ext cx="624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幕府</a:t>
              </a:r>
            </a:p>
          </p:txBody>
        </p:sp>
        <p:sp>
          <p:nvSpPr>
            <p:cNvPr id="41998" name="Text Box 14"/>
            <p:cNvSpPr txBox="1">
              <a:spLocks noChangeArrowheads="1"/>
            </p:cNvSpPr>
            <p:nvPr/>
          </p:nvSpPr>
          <p:spPr bwMode="auto">
            <a:xfrm>
              <a:off x="2448" y="1008"/>
              <a:ext cx="1680" cy="4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掌握政权，</a:t>
              </a:r>
              <a:b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</a:b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组成幕府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4038600" y="533400"/>
            <a:ext cx="3048000" cy="914400"/>
            <a:chOff x="2544" y="384"/>
            <a:chExt cx="1920" cy="576"/>
          </a:xfrm>
        </p:grpSpPr>
        <p:cxnSp>
          <p:nvCxnSpPr>
            <p:cNvPr id="42000" name="AutoShape 16"/>
            <p:cNvCxnSpPr>
              <a:cxnSpLocks noChangeShapeType="1"/>
              <a:stCxn id="41987" idx="3"/>
              <a:endCxn id="41996" idx="0"/>
            </p:cNvCxnSpPr>
            <p:nvPr/>
          </p:nvCxnSpPr>
          <p:spPr bwMode="auto">
            <a:xfrm>
              <a:off x="2544" y="624"/>
              <a:ext cx="1920" cy="336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42001" name="Text Box 17"/>
            <p:cNvSpPr txBox="1">
              <a:spLocks noChangeArrowheads="1"/>
            </p:cNvSpPr>
            <p:nvPr/>
          </p:nvSpPr>
          <p:spPr bwMode="auto">
            <a:xfrm>
              <a:off x="2784" y="384"/>
              <a:ext cx="144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只是傀儡，</a:t>
              </a:r>
              <a:b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</a:b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毫无实权</a:t>
              </a:r>
            </a:p>
          </p:txBody>
        </p:sp>
      </p:grpSp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2987675" y="4292600"/>
            <a:ext cx="1757363" cy="1187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新兴地主</a:t>
            </a:r>
            <a:b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</a:b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商人</a:t>
            </a:r>
            <a:b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</a:br>
            <a:endParaRPr kumimoji="1" lang="zh-CN" altLang="en-US" sz="24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42003" name="Text Box 19"/>
          <p:cNvSpPr txBox="1">
            <a:spLocks noChangeArrowheads="1"/>
          </p:cNvSpPr>
          <p:nvPr/>
        </p:nvSpPr>
        <p:spPr bwMode="auto">
          <a:xfrm>
            <a:off x="2916238" y="5373688"/>
            <a:ext cx="3024187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 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农民</a:t>
            </a:r>
            <a:r>
              <a:rPr kumimoji="1"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﹑</a:t>
            </a:r>
            <a:r>
              <a:rPr kumimoji="1" lang="en-US" altLang="zh-CN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城市平民</a:t>
            </a:r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886200" y="2514600"/>
            <a:ext cx="2743200" cy="457200"/>
            <a:chOff x="2448" y="1584"/>
            <a:chExt cx="1728" cy="288"/>
          </a:xfrm>
        </p:grpSpPr>
        <p:cxnSp>
          <p:nvCxnSpPr>
            <p:cNvPr id="42005" name="AutoShape 21"/>
            <p:cNvCxnSpPr>
              <a:cxnSpLocks noChangeShapeType="1"/>
              <a:endCxn id="41996" idx="3"/>
            </p:cNvCxnSpPr>
            <p:nvPr/>
          </p:nvCxnSpPr>
          <p:spPr bwMode="auto">
            <a:xfrm flipV="1">
              <a:off x="2448" y="1657"/>
              <a:ext cx="1677" cy="190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42006" name="Text Box 22"/>
            <p:cNvSpPr txBox="1">
              <a:spLocks noChangeArrowheads="1"/>
            </p:cNvSpPr>
            <p:nvPr/>
          </p:nvSpPr>
          <p:spPr bwMode="auto">
            <a:xfrm>
              <a:off x="2592" y="1584"/>
              <a:ext cx="15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有些从事工商业</a:t>
              </a:r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3810000" y="2743200"/>
            <a:ext cx="3276600" cy="1431925"/>
            <a:chOff x="2544" y="1728"/>
            <a:chExt cx="1920" cy="902"/>
          </a:xfrm>
        </p:grpSpPr>
        <p:cxnSp>
          <p:nvCxnSpPr>
            <p:cNvPr id="42008" name="AutoShape 24"/>
            <p:cNvCxnSpPr>
              <a:cxnSpLocks noChangeShapeType="1"/>
            </p:cNvCxnSpPr>
            <p:nvPr/>
          </p:nvCxnSpPr>
          <p:spPr bwMode="auto">
            <a:xfrm flipV="1">
              <a:off x="2544" y="1728"/>
              <a:ext cx="1920" cy="672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42009" name="Text Box 25"/>
            <p:cNvSpPr txBox="1">
              <a:spLocks noChangeArrowheads="1"/>
            </p:cNvSpPr>
            <p:nvPr/>
          </p:nvSpPr>
          <p:spPr bwMode="auto">
            <a:xfrm>
              <a:off x="2880" y="2112"/>
              <a:ext cx="1248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经济状况恶化不满情绪增强</a:t>
              </a:r>
            </a:p>
          </p:txBody>
        </p:sp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4572000" y="2628900"/>
            <a:ext cx="3052763" cy="2460625"/>
            <a:chOff x="3216" y="1656"/>
            <a:chExt cx="1587" cy="1550"/>
          </a:xfrm>
        </p:grpSpPr>
        <p:cxnSp>
          <p:nvCxnSpPr>
            <p:cNvPr id="42011" name="AutoShape 27"/>
            <p:cNvCxnSpPr>
              <a:cxnSpLocks noChangeShapeType="1"/>
            </p:cNvCxnSpPr>
            <p:nvPr/>
          </p:nvCxnSpPr>
          <p:spPr bwMode="auto">
            <a:xfrm flipV="1">
              <a:off x="3216" y="1656"/>
              <a:ext cx="1587" cy="1290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42012" name="Text Box 28"/>
            <p:cNvSpPr txBox="1">
              <a:spLocks noChangeArrowheads="1"/>
            </p:cNvSpPr>
            <p:nvPr/>
          </p:nvSpPr>
          <p:spPr bwMode="auto">
            <a:xfrm>
              <a:off x="3552" y="2688"/>
              <a:ext cx="120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经济实力增强政治权利较少</a:t>
              </a:r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5580063" y="2133600"/>
            <a:ext cx="2362200" cy="3978275"/>
            <a:chOff x="3696" y="1344"/>
            <a:chExt cx="1296" cy="2481"/>
          </a:xfrm>
        </p:grpSpPr>
        <p:cxnSp>
          <p:nvCxnSpPr>
            <p:cNvPr id="42014" name="AutoShape 30"/>
            <p:cNvCxnSpPr>
              <a:cxnSpLocks noChangeShapeType="1"/>
            </p:cNvCxnSpPr>
            <p:nvPr/>
          </p:nvCxnSpPr>
          <p:spPr bwMode="auto">
            <a:xfrm flipV="1">
              <a:off x="3696" y="1344"/>
              <a:ext cx="1248" cy="2184"/>
            </a:xfrm>
            <a:prstGeom prst="bentConnector3">
              <a:avLst>
                <a:gd name="adj1" fmla="val 111537"/>
              </a:avLst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42015" name="Text Box 31"/>
            <p:cNvSpPr txBox="1">
              <a:spLocks noChangeArrowheads="1"/>
            </p:cNvSpPr>
            <p:nvPr/>
          </p:nvSpPr>
          <p:spPr bwMode="auto">
            <a:xfrm>
              <a:off x="3792" y="3312"/>
              <a:ext cx="1200" cy="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生活日益贫困</a:t>
              </a:r>
              <a:b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</a:br>
              <a:r>
                <a:rPr kumimoji="1" lang="zh-CN" altLang="en-US" sz="2400" b="1">
                  <a:solidFill>
                    <a:srgbClr val="0000FF"/>
                  </a:solidFill>
                  <a:latin typeface="Times New Roman" pitchFamily="18" charset="0"/>
                </a:rPr>
                <a:t>进行反抗斗争</a:t>
              </a:r>
            </a:p>
          </p:txBody>
        </p:sp>
      </p:grpSp>
      <p:sp>
        <p:nvSpPr>
          <p:cNvPr id="42017" name="Text Box 33"/>
          <p:cNvSpPr txBox="1">
            <a:spLocks noChangeArrowheads="1"/>
          </p:cNvSpPr>
          <p:nvPr/>
        </p:nvSpPr>
        <p:spPr bwMode="auto">
          <a:xfrm>
            <a:off x="8172450" y="228600"/>
            <a:ext cx="793750" cy="6369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>
                <a:latin typeface="Times New Roman" pitchFamily="18" charset="0"/>
                <a:ea typeface="楷体_GB2312" pitchFamily="1" charset="-122"/>
              </a:rPr>
              <a:t>导致幕府统治危机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2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1484313"/>
            <a:ext cx="2339975" cy="2087562"/>
          </a:xfrm>
          <a:prstGeom prst="rect">
            <a:avLst/>
          </a:prstGeom>
          <a:noFill/>
        </p:spPr>
      </p:pic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611188" y="4005263"/>
            <a:ext cx="29003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/>
              <a:t>外交上</a:t>
            </a:r>
          </a:p>
        </p:txBody>
      </p:sp>
      <p:pic>
        <p:nvPicPr>
          <p:cNvPr id="56323" name="Picture 3" descr="明治维新时期黑船驶抵浦贺港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052513"/>
            <a:ext cx="2592387" cy="2087562"/>
          </a:xfrm>
          <a:prstGeom prst="rect">
            <a:avLst/>
          </a:prstGeom>
          <a:noFill/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539750" y="3213100"/>
            <a:ext cx="2701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/>
              <a:t>1853</a:t>
            </a:r>
            <a:r>
              <a:rPr lang="zh-CN" altLang="en-US" sz="2400" b="1"/>
              <a:t>年，黑船事件</a:t>
            </a:r>
          </a:p>
        </p:txBody>
      </p:sp>
      <p:pic>
        <p:nvPicPr>
          <p:cNvPr id="56325" name="Picture 5" descr="美国签约代表团在日本上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3716338"/>
            <a:ext cx="51482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326" name="AutoShape 6"/>
          <p:cNvSpPr>
            <a:spLocks noChangeArrowheads="1"/>
          </p:cNvSpPr>
          <p:nvPr/>
        </p:nvSpPr>
        <p:spPr bwMode="auto">
          <a:xfrm>
            <a:off x="3276600" y="260350"/>
            <a:ext cx="5472113" cy="1800225"/>
          </a:xfrm>
          <a:prstGeom prst="wedgeRoundRectCallout">
            <a:avLst>
              <a:gd name="adj1" fmla="val -43764"/>
              <a:gd name="adj2" fmla="val 66755"/>
              <a:gd name="adj3" fmla="val 16667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endParaRPr lang="zh-CN" altLang="en-US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3419475" y="404813"/>
            <a:ext cx="52578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美国用大炮打开日本国门，导致了民族矛盾，加剧了幕府统治危机。</a:t>
            </a: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323850" y="5229225"/>
            <a:ext cx="2808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FF"/>
                </a:solidFill>
              </a:rPr>
              <a:t>闭关锁国</a:t>
            </a: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5508625" y="5876925"/>
            <a:ext cx="1800225" cy="822325"/>
          </a:xfrm>
          <a:prstGeom prst="rect">
            <a:avLst/>
          </a:prstGeom>
          <a:solidFill>
            <a:srgbClr val="00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/>
              <a:t>签定了丧权辱国条约</a:t>
            </a:r>
          </a:p>
        </p:txBody>
      </p:sp>
      <p:sp>
        <p:nvSpPr>
          <p:cNvPr id="56330" name="AutoShape 10"/>
          <p:cNvSpPr>
            <a:spLocks noChangeArrowheads="1"/>
          </p:cNvSpPr>
          <p:nvPr/>
        </p:nvSpPr>
        <p:spPr bwMode="auto">
          <a:xfrm>
            <a:off x="1187450" y="4724400"/>
            <a:ext cx="360363" cy="431800"/>
          </a:xfrm>
          <a:prstGeom prst="downArrow">
            <a:avLst>
              <a:gd name="adj1" fmla="val 50000"/>
              <a:gd name="adj2" fmla="val 29956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6331" name="AutoShape 11"/>
          <p:cNvSpPr>
            <a:spLocks noChangeArrowheads="1"/>
          </p:cNvSpPr>
          <p:nvPr/>
        </p:nvSpPr>
        <p:spPr bwMode="auto">
          <a:xfrm>
            <a:off x="6084888" y="5516563"/>
            <a:ext cx="358775" cy="360362"/>
          </a:xfrm>
          <a:prstGeom prst="downArrow">
            <a:avLst>
              <a:gd name="adj1" fmla="val 50000"/>
              <a:gd name="adj2" fmla="val 25111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7380288" y="2133600"/>
            <a:ext cx="14144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美国</a:t>
            </a:r>
            <a:r>
              <a:rPr lang="zh-CN" altLang="en-US" sz="2400" b="1"/>
              <a:t>海军在日本登陆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6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 animBg="1"/>
      <p:bldP spid="56327" grpId="0"/>
      <p:bldP spid="56328" grpId="0"/>
      <p:bldP spid="56330" grpId="0" animBg="1"/>
      <p:bldP spid="563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1628775"/>
            <a:ext cx="1439863" cy="10795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</a:rPr>
              <a:t>内忧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0" y="4221163"/>
            <a:ext cx="1584325" cy="10080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FF0066"/>
                </a:solidFill>
              </a:rPr>
              <a:t>外患</a:t>
            </a: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1547813" y="1916113"/>
            <a:ext cx="501650" cy="485775"/>
          </a:xfrm>
          <a:prstGeom prst="rightArrow">
            <a:avLst>
              <a:gd name="adj1" fmla="val 50000"/>
              <a:gd name="adj2" fmla="val 25817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1619250" y="4437063"/>
            <a:ext cx="431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124075" y="1196975"/>
            <a:ext cx="2879725" cy="20161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2124075" y="4005263"/>
            <a:ext cx="2663825" cy="136683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FF"/>
                </a:solidFill>
              </a:rPr>
              <a:t>西方列强入侵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8172450" y="1557338"/>
            <a:ext cx="971550" cy="35274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2411413" y="1268413"/>
            <a:ext cx="25209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</a:rPr>
              <a:t>幕府的封建统治严重阻碍了资本主义的发展。</a:t>
            </a:r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5651500" y="1484313"/>
            <a:ext cx="1873250" cy="10080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en-US" sz="2800" b="1">
              <a:solidFill>
                <a:srgbClr val="0000FF"/>
              </a:solidFill>
            </a:endParaRPr>
          </a:p>
          <a:p>
            <a:pPr algn="ctr"/>
            <a:r>
              <a:rPr lang="zh-CN" altLang="en-US" sz="2800" b="1">
                <a:solidFill>
                  <a:srgbClr val="0000FF"/>
                </a:solidFill>
              </a:rPr>
              <a:t>社会矛盾</a:t>
            </a:r>
          </a:p>
          <a:p>
            <a:pPr algn="ctr"/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8243888" y="1773238"/>
            <a:ext cx="73342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幕府统治危机</a:t>
            </a:r>
          </a:p>
        </p:txBody>
      </p:sp>
      <p:sp>
        <p:nvSpPr>
          <p:cNvPr id="55309" name="AutoShape 13"/>
          <p:cNvSpPr>
            <a:spLocks noChangeArrowheads="1"/>
          </p:cNvSpPr>
          <p:nvPr/>
        </p:nvSpPr>
        <p:spPr bwMode="auto">
          <a:xfrm>
            <a:off x="5076825" y="1916113"/>
            <a:ext cx="503238" cy="485775"/>
          </a:xfrm>
          <a:prstGeom prst="rightArrow">
            <a:avLst>
              <a:gd name="adj1" fmla="val 50000"/>
              <a:gd name="adj2" fmla="val 25899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10" name="AutoShape 14"/>
          <p:cNvSpPr>
            <a:spLocks noChangeArrowheads="1"/>
          </p:cNvSpPr>
          <p:nvPr/>
        </p:nvSpPr>
        <p:spPr bwMode="auto">
          <a:xfrm>
            <a:off x="4787900" y="4437063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5651500" y="4149725"/>
            <a:ext cx="1873250" cy="10080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hlink"/>
                </a:solidFill>
              </a:rPr>
              <a:t>民族矛盾</a:t>
            </a:r>
          </a:p>
        </p:txBody>
      </p:sp>
      <p:sp>
        <p:nvSpPr>
          <p:cNvPr id="55312" name="Text Box 16"/>
          <p:cNvSpPr txBox="1">
            <a:spLocks noChangeArrowheads="1"/>
          </p:cNvSpPr>
          <p:nvPr/>
        </p:nvSpPr>
        <p:spPr bwMode="auto">
          <a:xfrm>
            <a:off x="0" y="333375"/>
            <a:ext cx="349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FF"/>
                </a:solidFill>
              </a:rPr>
              <a:t>明治维新的原因</a:t>
            </a:r>
          </a:p>
        </p:txBody>
      </p:sp>
      <p:sp>
        <p:nvSpPr>
          <p:cNvPr id="55313" name="AutoShape 17"/>
          <p:cNvSpPr>
            <a:spLocks noChangeArrowheads="1"/>
          </p:cNvSpPr>
          <p:nvPr/>
        </p:nvSpPr>
        <p:spPr bwMode="auto">
          <a:xfrm>
            <a:off x="7596188" y="1844675"/>
            <a:ext cx="544512" cy="504825"/>
          </a:xfrm>
          <a:prstGeom prst="rightArrow">
            <a:avLst>
              <a:gd name="adj1" fmla="val 50000"/>
              <a:gd name="adj2" fmla="val 2696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14" name="AutoShape 18"/>
          <p:cNvSpPr>
            <a:spLocks noChangeArrowheads="1"/>
          </p:cNvSpPr>
          <p:nvPr/>
        </p:nvSpPr>
        <p:spPr bwMode="auto">
          <a:xfrm>
            <a:off x="7596188" y="4365625"/>
            <a:ext cx="471487" cy="50323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4932363" y="1628775"/>
            <a:ext cx="811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b="1"/>
              <a:t>激化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4716463" y="4076700"/>
            <a:ext cx="86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b="1"/>
              <a:t>导致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7380288" y="1628775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b="1"/>
              <a:t>导致</a:t>
            </a:r>
          </a:p>
        </p:txBody>
      </p:sp>
      <p:sp>
        <p:nvSpPr>
          <p:cNvPr id="55318" name="Text Box 22"/>
          <p:cNvSpPr txBox="1">
            <a:spLocks noChangeArrowheads="1"/>
          </p:cNvSpPr>
          <p:nvPr/>
        </p:nvSpPr>
        <p:spPr bwMode="auto">
          <a:xfrm>
            <a:off x="7451725" y="4149725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b="1"/>
              <a:t>加剧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53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5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9" grpId="0" animBg="1"/>
      <p:bldP spid="55300" grpId="0" animBg="1"/>
      <p:bldP spid="55301" grpId="0" animBg="1"/>
      <p:bldP spid="55302" grpId="0" animBg="1"/>
      <p:bldP spid="55303" grpId="0" animBg="1"/>
      <p:bldP spid="55304" grpId="0" animBg="1"/>
      <p:bldP spid="55305" grpId="0"/>
      <p:bldP spid="55307" grpId="0" animBg="1"/>
      <p:bldP spid="55308" grpId="0"/>
      <p:bldP spid="55311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23850" y="333375"/>
            <a:ext cx="1752600" cy="1192213"/>
            <a:chOff x="4368" y="3486"/>
            <a:chExt cx="1104" cy="751"/>
          </a:xfrm>
        </p:grpSpPr>
        <p:pic>
          <p:nvPicPr>
            <p:cNvPr id="30723" name="Picture 3" descr="Q_020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68" y="3486"/>
              <a:ext cx="1099" cy="653"/>
            </a:xfrm>
            <a:prstGeom prst="rect">
              <a:avLst/>
            </a:prstGeom>
            <a:noFill/>
          </p:spPr>
        </p:pic>
        <p:pic>
          <p:nvPicPr>
            <p:cNvPr id="30724" name="Picture 4" descr="Q_020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04" y="3781"/>
              <a:ext cx="768" cy="456"/>
            </a:xfrm>
            <a:prstGeom prst="rect">
              <a:avLst/>
            </a:prstGeom>
            <a:noFill/>
          </p:spPr>
        </p:pic>
      </p:grp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635375" y="692150"/>
            <a:ext cx="51847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latin typeface="Verdana" pitchFamily="34" charset="0"/>
                <a:ea typeface="华文行楷" pitchFamily="2" charset="-122"/>
              </a:rPr>
              <a:t>下一步该怎样走呢</a:t>
            </a:r>
            <a:r>
              <a:rPr lang="en-US" altLang="zh-CN" sz="4800" b="1">
                <a:latin typeface="Verdana" pitchFamily="34" charset="0"/>
                <a:ea typeface="华文行楷" pitchFamily="2" charset="-122"/>
              </a:rPr>
              <a:t>?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23850" y="1484313"/>
            <a:ext cx="8569325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Verdana" pitchFamily="34" charset="0"/>
              </a:rPr>
              <a:t>幕府的专制统治使得国内的阶级矛盾激化，武士阶层也因为经济地位的恶化而反对幕府统治。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Verdana" pitchFamily="34" charset="0"/>
              </a:rPr>
              <a:t>1853</a:t>
            </a:r>
            <a:r>
              <a:rPr lang="zh-CN" altLang="en-US" sz="2800" b="1">
                <a:latin typeface="Verdana" pitchFamily="34" charset="0"/>
              </a:rPr>
              <a:t>年美国用枪炮打开了日本的大门之后，陆续签定了一系列不平等条约，幕府的对外政策由原来的锁国变为被迫开国甚至到引狼入室。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Verdana" pitchFamily="34" charset="0"/>
              </a:rPr>
              <a:t>打开国门之后的日本，大量廉价商品纷纷涌入日本市场，原料被 掠夺，日本处于生死存亡的严重关头。</a:t>
            </a:r>
          </a:p>
        </p:txBody>
      </p:sp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2843213" y="4945063"/>
            <a:ext cx="3600450" cy="1912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kern="10" spc="1201">
                <a:ln w="9525">
                  <a:noFill/>
                  <a:miter lim="800000"/>
                  <a:headEnd/>
                  <a:tailEnd/>
                </a:ln>
                <a:solidFill>
                  <a:srgbClr val="CC3300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华文行楷"/>
                <a:ea typeface="华文行楷"/>
              </a:rPr>
              <a:t>倒幕运动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8099425" y="1296988"/>
            <a:ext cx="793750" cy="522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defRPr/>
            </a:pPr>
            <a:r>
              <a:rPr kumimoji="1"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日本封建等级示意图</a:t>
            </a:r>
          </a:p>
        </p:txBody>
      </p:sp>
      <p:grpSp>
        <p:nvGrpSpPr>
          <p:cNvPr id="21507" name="Group 3"/>
          <p:cNvGrpSpPr/>
          <p:nvPr/>
        </p:nvGrpSpPr>
        <p:grpSpPr bwMode="auto">
          <a:xfrm>
            <a:off x="4997450" y="116632"/>
            <a:ext cx="3086629" cy="6785818"/>
            <a:chOff x="912" y="336"/>
            <a:chExt cx="1981" cy="3739"/>
          </a:xfrm>
        </p:grpSpPr>
        <p:pic>
          <p:nvPicPr>
            <p:cNvPr id="21518" name="Picture 4" descr="1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5263"/>
            <a:stretch>
              <a:fillRect/>
            </a:stretch>
          </p:blipFill>
          <p:spPr bwMode="auto">
            <a:xfrm>
              <a:off x="912" y="336"/>
              <a:ext cx="1875" cy="3648"/>
            </a:xfrm>
            <a:prstGeom prst="rect">
              <a:avLst/>
            </a:prstGeom>
            <a:noFill/>
            <a:ln w="76200">
              <a:solidFill>
                <a:srgbClr val="6600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9" name="Text Box 5"/>
            <p:cNvSpPr txBox="1">
              <a:spLocks noChangeArrowheads="1"/>
            </p:cNvSpPr>
            <p:nvPr/>
          </p:nvSpPr>
          <p:spPr bwMode="auto">
            <a:xfrm>
              <a:off x="1702" y="624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 dirty="0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天皇</a:t>
              </a:r>
            </a:p>
          </p:txBody>
        </p:sp>
        <p:sp>
          <p:nvSpPr>
            <p:cNvPr id="21520" name="Text Box 6"/>
            <p:cNvSpPr txBox="1">
              <a:spLocks noChangeArrowheads="1"/>
            </p:cNvSpPr>
            <p:nvPr/>
          </p:nvSpPr>
          <p:spPr bwMode="auto">
            <a:xfrm>
              <a:off x="1673" y="1180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将军</a:t>
              </a:r>
            </a:p>
          </p:txBody>
        </p:sp>
        <p:sp>
          <p:nvSpPr>
            <p:cNvPr id="21521" name="Text Box 7"/>
            <p:cNvSpPr txBox="1">
              <a:spLocks noChangeArrowheads="1"/>
            </p:cNvSpPr>
            <p:nvPr/>
          </p:nvSpPr>
          <p:spPr bwMode="auto">
            <a:xfrm>
              <a:off x="1721" y="1852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大名</a:t>
              </a:r>
            </a:p>
          </p:txBody>
        </p:sp>
        <p:sp>
          <p:nvSpPr>
            <p:cNvPr id="21522" name="Text Box 8"/>
            <p:cNvSpPr txBox="1">
              <a:spLocks noChangeArrowheads="1"/>
            </p:cNvSpPr>
            <p:nvPr/>
          </p:nvSpPr>
          <p:spPr bwMode="auto">
            <a:xfrm>
              <a:off x="1721" y="2476"/>
              <a:ext cx="707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武士</a:t>
              </a:r>
            </a:p>
          </p:txBody>
        </p:sp>
        <p:sp>
          <p:nvSpPr>
            <p:cNvPr id="21523" name="Text Box 9"/>
            <p:cNvSpPr txBox="1">
              <a:spLocks noChangeArrowheads="1"/>
            </p:cNvSpPr>
            <p:nvPr/>
          </p:nvSpPr>
          <p:spPr bwMode="auto">
            <a:xfrm>
              <a:off x="2411" y="1785"/>
              <a:ext cx="482" cy="4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4400" b="1" dirty="0">
                  <a:solidFill>
                    <a:srgbClr val="CC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隶书" panose="02010509060101010101" charset="-122"/>
                </a:rPr>
                <a:t>士</a:t>
              </a:r>
            </a:p>
          </p:txBody>
        </p:sp>
        <p:sp>
          <p:nvSpPr>
            <p:cNvPr id="21524" name="Text Box 10"/>
            <p:cNvSpPr txBox="1">
              <a:spLocks noChangeArrowheads="1"/>
            </p:cNvSpPr>
            <p:nvPr/>
          </p:nvSpPr>
          <p:spPr bwMode="auto">
            <a:xfrm>
              <a:off x="1917" y="2859"/>
              <a:ext cx="412" cy="4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农</a:t>
              </a:r>
            </a:p>
          </p:txBody>
        </p:sp>
        <p:sp>
          <p:nvSpPr>
            <p:cNvPr id="21525" name="Text Box 11"/>
            <p:cNvSpPr txBox="1">
              <a:spLocks noChangeArrowheads="1"/>
            </p:cNvSpPr>
            <p:nvPr/>
          </p:nvSpPr>
          <p:spPr bwMode="auto">
            <a:xfrm>
              <a:off x="1917" y="3292"/>
              <a:ext cx="412" cy="41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工</a:t>
              </a:r>
            </a:p>
          </p:txBody>
        </p:sp>
        <p:sp>
          <p:nvSpPr>
            <p:cNvPr id="21526" name="Text Box 12"/>
            <p:cNvSpPr txBox="1">
              <a:spLocks noChangeArrowheads="1"/>
            </p:cNvSpPr>
            <p:nvPr/>
          </p:nvSpPr>
          <p:spPr bwMode="auto">
            <a:xfrm>
              <a:off x="1917" y="3660"/>
              <a:ext cx="412" cy="4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zh-CN" altLang="en-US" sz="3600" b="1">
                  <a:solidFill>
                    <a:srgbClr val="CC0000"/>
                  </a:solidFill>
                  <a:effectLst/>
                  <a:latin typeface="Times New Roman" panose="02020603050405020304" pitchFamily="18" charset="0"/>
                  <a:ea typeface="隶书" panose="02010509060101010101" charset="-122"/>
                </a:rPr>
                <a:t>商</a:t>
              </a:r>
            </a:p>
          </p:txBody>
        </p:sp>
      </p:grpSp>
      <p:sp>
        <p:nvSpPr>
          <p:cNvPr id="136205" name="AutoShape 13"/>
          <p:cNvSpPr/>
          <p:nvPr/>
        </p:nvSpPr>
        <p:spPr bwMode="auto">
          <a:xfrm>
            <a:off x="4429125" y="639316"/>
            <a:ext cx="358775" cy="3868961"/>
          </a:xfrm>
          <a:prstGeom prst="leftBrace">
            <a:avLst>
              <a:gd name="adj1" fmla="val 76917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638789" y="908720"/>
            <a:ext cx="86177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封建统治阶级</a:t>
            </a:r>
          </a:p>
        </p:txBody>
      </p:sp>
      <p:sp>
        <p:nvSpPr>
          <p:cNvPr id="136207" name="Text Box 15"/>
          <p:cNvSpPr txBox="1">
            <a:spLocks noChangeArrowheads="1"/>
          </p:cNvSpPr>
          <p:nvPr/>
        </p:nvSpPr>
        <p:spPr bwMode="auto">
          <a:xfrm>
            <a:off x="215900" y="1052736"/>
            <a:ext cx="32759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哪些人是封建统治阶级？</a:t>
            </a:r>
          </a:p>
        </p:txBody>
      </p:sp>
      <p:sp>
        <p:nvSpPr>
          <p:cNvPr id="2" name="矩形 1"/>
          <p:cNvSpPr/>
          <p:nvPr/>
        </p:nvSpPr>
        <p:spPr>
          <a:xfrm>
            <a:off x="82263" y="57745"/>
            <a:ext cx="45159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二、倒幕运动 </a:t>
            </a:r>
            <a:endParaRPr lang="en-US" altLang="zh-CN" sz="54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90833" y="2780928"/>
            <a:ext cx="3547956" cy="397031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  幕府</a:t>
            </a:r>
            <a:r>
              <a:rPr kumimoji="1"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统治下的日本社会分为士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、农、工、商四</a:t>
            </a:r>
            <a:r>
              <a:rPr lang="zh-CN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个等级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，士阶级是统治阶级。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身份等级世代相继，不能逾越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6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20" name="WordArt 6"/>
          <p:cNvSpPr>
            <a:spLocks noChangeArrowheads="1" noChangeShapeType="1" noTextEdit="1"/>
          </p:cNvSpPr>
          <p:nvPr/>
        </p:nvSpPr>
        <p:spPr bwMode="auto">
          <a:xfrm>
            <a:off x="7502874" y="44624"/>
            <a:ext cx="1533622" cy="1188418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知识</a:t>
            </a:r>
            <a:endParaRPr lang="en-US" altLang="zh-CN" sz="3600" b="1" kern="10" dirty="0" smtClean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ts val="2900"/>
              </a:lnSpc>
            </a:pPr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拓展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5" grpId="0" animBg="1"/>
      <p:bldP spid="136206" grpId="0"/>
      <p:bldP spid="136207" grpId="0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等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50" y="0"/>
            <a:ext cx="2878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3094038" y="621110"/>
            <a:ext cx="2054026" cy="646331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大权旁落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3062841" y="1736601"/>
            <a:ext cx="2088061" cy="64633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掌握实权</a:t>
            </a: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3062841" y="2780928"/>
            <a:ext cx="2088061" cy="646331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效忠将军   </a:t>
            </a:r>
          </a:p>
        </p:txBody>
      </p:sp>
      <p:sp>
        <p:nvSpPr>
          <p:cNvPr id="22533" name="Line 6"/>
          <p:cNvSpPr>
            <a:spLocks noChangeShapeType="1"/>
          </p:cNvSpPr>
          <p:nvPr/>
        </p:nvSpPr>
        <p:spPr bwMode="auto">
          <a:xfrm flipV="1">
            <a:off x="2268538" y="908348"/>
            <a:ext cx="825500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4" name="Line 7"/>
          <p:cNvSpPr>
            <a:spLocks noChangeShapeType="1"/>
          </p:cNvSpPr>
          <p:nvPr/>
        </p:nvSpPr>
        <p:spPr bwMode="auto">
          <a:xfrm>
            <a:off x="2267670" y="2060848"/>
            <a:ext cx="7921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5" name="Line 8"/>
          <p:cNvSpPr>
            <a:spLocks noChangeShapeType="1"/>
          </p:cNvSpPr>
          <p:nvPr/>
        </p:nvSpPr>
        <p:spPr bwMode="auto">
          <a:xfrm>
            <a:off x="2268538" y="3084711"/>
            <a:ext cx="790575" cy="0"/>
          </a:xfrm>
          <a:prstGeom prst="line">
            <a:avLst/>
          </a:prstGeom>
          <a:noFill/>
          <a:ln w="28575">
            <a:solidFill>
              <a:srgbClr val="660033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6" name="Text Box 9"/>
          <p:cNvSpPr txBox="1">
            <a:spLocks noChangeArrowheads="1"/>
          </p:cNvSpPr>
          <p:nvPr/>
        </p:nvSpPr>
        <p:spPr bwMode="auto">
          <a:xfrm>
            <a:off x="3046966" y="3717032"/>
            <a:ext cx="2088061" cy="646331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统治基础</a:t>
            </a:r>
          </a:p>
        </p:txBody>
      </p:sp>
      <p:sp>
        <p:nvSpPr>
          <p:cNvPr id="22537" name="Line 10"/>
          <p:cNvSpPr>
            <a:spLocks noChangeShapeType="1"/>
          </p:cNvSpPr>
          <p:nvPr/>
        </p:nvSpPr>
        <p:spPr bwMode="auto">
          <a:xfrm>
            <a:off x="2230438" y="4073525"/>
            <a:ext cx="7905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8" name="AutoShape 11"/>
          <p:cNvSpPr/>
          <p:nvPr/>
        </p:nvSpPr>
        <p:spPr bwMode="auto">
          <a:xfrm>
            <a:off x="5150902" y="900113"/>
            <a:ext cx="264061" cy="3384550"/>
          </a:xfrm>
          <a:prstGeom prst="rightBrace">
            <a:avLst>
              <a:gd name="adj1" fmla="val 424909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39" name="Text Box 12"/>
          <p:cNvSpPr txBox="1">
            <a:spLocks noChangeArrowheads="1"/>
          </p:cNvSpPr>
          <p:nvPr/>
        </p:nvSpPr>
        <p:spPr bwMode="auto">
          <a:xfrm>
            <a:off x="5294402" y="1052736"/>
            <a:ext cx="861774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统治阶级</a:t>
            </a:r>
          </a:p>
        </p:txBody>
      </p:sp>
      <p:sp>
        <p:nvSpPr>
          <p:cNvPr id="22540" name="AutoShape 13"/>
          <p:cNvSpPr/>
          <p:nvPr/>
        </p:nvSpPr>
        <p:spPr bwMode="auto">
          <a:xfrm>
            <a:off x="1652589" y="4653136"/>
            <a:ext cx="255116" cy="1360314"/>
          </a:xfrm>
          <a:prstGeom prst="rightBrace">
            <a:avLst>
              <a:gd name="adj1" fmla="val 201066"/>
              <a:gd name="adj2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endParaRPr lang="zh-CN" altLang="en-US">
              <a:latin typeface="宋体" panose="02010600030101010101" pitchFamily="2" charset="-122"/>
            </a:endParaRPr>
          </a:p>
        </p:txBody>
      </p:sp>
      <p:sp>
        <p:nvSpPr>
          <p:cNvPr id="22541" name="Text Box 14"/>
          <p:cNvSpPr txBox="1">
            <a:spLocks noChangeArrowheads="1"/>
          </p:cNvSpPr>
          <p:nvPr/>
        </p:nvSpPr>
        <p:spPr bwMode="auto">
          <a:xfrm>
            <a:off x="2267744" y="4941168"/>
            <a:ext cx="30995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被统治阶级</a:t>
            </a:r>
          </a:p>
        </p:txBody>
      </p:sp>
      <p:sp>
        <p:nvSpPr>
          <p:cNvPr id="22542" name="Text Box 16"/>
          <p:cNvSpPr txBox="1">
            <a:spLocks noChangeArrowheads="1"/>
          </p:cNvSpPr>
          <p:nvPr/>
        </p:nvSpPr>
        <p:spPr bwMode="auto">
          <a:xfrm>
            <a:off x="1381125" y="261070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天皇</a:t>
            </a:r>
          </a:p>
        </p:txBody>
      </p:sp>
      <p:sp>
        <p:nvSpPr>
          <p:cNvPr id="22543" name="Text Box 17"/>
          <p:cNvSpPr txBox="1">
            <a:spLocks noChangeArrowheads="1"/>
          </p:cNvSpPr>
          <p:nvPr/>
        </p:nvSpPr>
        <p:spPr bwMode="auto">
          <a:xfrm>
            <a:off x="1387475" y="1412776"/>
            <a:ext cx="669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将军</a:t>
            </a:r>
          </a:p>
        </p:txBody>
      </p:sp>
      <p:sp>
        <p:nvSpPr>
          <p:cNvPr id="22544" name="Text Box 18"/>
          <p:cNvSpPr txBox="1">
            <a:spLocks noChangeArrowheads="1"/>
          </p:cNvSpPr>
          <p:nvPr/>
        </p:nvSpPr>
        <p:spPr bwMode="auto">
          <a:xfrm>
            <a:off x="1381125" y="2492896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大名</a:t>
            </a:r>
          </a:p>
        </p:txBody>
      </p:sp>
      <p:sp>
        <p:nvSpPr>
          <p:cNvPr id="22545" name="Text Box 19"/>
          <p:cNvSpPr txBox="1">
            <a:spLocks noChangeArrowheads="1"/>
          </p:cNvSpPr>
          <p:nvPr/>
        </p:nvSpPr>
        <p:spPr bwMode="auto">
          <a:xfrm>
            <a:off x="1381125" y="3575918"/>
            <a:ext cx="6715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武士</a:t>
            </a:r>
          </a:p>
        </p:txBody>
      </p:sp>
      <p:sp>
        <p:nvSpPr>
          <p:cNvPr id="20" name="矩形 19"/>
          <p:cNvSpPr/>
          <p:nvPr/>
        </p:nvSpPr>
        <p:spPr>
          <a:xfrm>
            <a:off x="6091238" y="116632"/>
            <a:ext cx="2873250" cy="65556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开港通商后，日本经济受到很大冲击，许多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手工工场破产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农民、城市贫民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zh-CN" altLang="en-US" sz="2800" b="1" u="sng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下级武上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的处境不断恶化。</a:t>
            </a:r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1979614" y="1768152"/>
            <a:ext cx="4176562" cy="120841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 flipV="1">
            <a:off x="1907706" y="4941169"/>
            <a:ext cx="4183532" cy="50405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星形: 五角 5"/>
          <p:cNvSpPr/>
          <p:nvPr/>
        </p:nvSpPr>
        <p:spPr>
          <a:xfrm>
            <a:off x="755576" y="1484784"/>
            <a:ext cx="576263" cy="566737"/>
          </a:xfrm>
          <a:prstGeom prst="star5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cxnSp>
        <p:nvCxnSpPr>
          <p:cNvPr id="27" name="直接箭头连接符 26"/>
          <p:cNvCxnSpPr/>
          <p:nvPr/>
        </p:nvCxnSpPr>
        <p:spPr>
          <a:xfrm flipH="1" flipV="1">
            <a:off x="1979614" y="4210051"/>
            <a:ext cx="4176562" cy="1667221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箭头: 右 9"/>
          <p:cNvSpPr/>
          <p:nvPr/>
        </p:nvSpPr>
        <p:spPr>
          <a:xfrm rot="16200000">
            <a:off x="542131" y="3869532"/>
            <a:ext cx="3451225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5" name="箭头: 右 24"/>
          <p:cNvSpPr/>
          <p:nvPr/>
        </p:nvSpPr>
        <p:spPr>
          <a:xfrm rot="5400000">
            <a:off x="1619250" y="724198"/>
            <a:ext cx="1296988" cy="369888"/>
          </a:xfrm>
          <a:prstGeom prst="rightArrow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66572" name="矩形 66571"/>
          <p:cNvSpPr>
            <a:spLocks noChangeArrowheads="1"/>
          </p:cNvSpPr>
          <p:nvPr/>
        </p:nvSpPr>
        <p:spPr bwMode="auto">
          <a:xfrm>
            <a:off x="2340546" y="5877272"/>
            <a:ext cx="3599606" cy="8445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zh-CN" altLang="en-US" sz="4400" b="1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社会矛盾加剧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10" grpId="0" bldLvl="0" animBg="1"/>
      <p:bldP spid="25" grpId="0" bldLvl="0" animBg="1"/>
      <p:bldP spid="6657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042" name="图片 343041" descr="等级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0"/>
            <a:ext cx="3320008" cy="6858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3043" name="文本框 343042"/>
          <p:cNvSpPr txBox="1"/>
          <p:nvPr/>
        </p:nvSpPr>
        <p:spPr>
          <a:xfrm>
            <a:off x="1619672" y="548680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天皇</a:t>
            </a:r>
          </a:p>
        </p:txBody>
      </p:sp>
      <p:sp>
        <p:nvSpPr>
          <p:cNvPr id="343044" name="文本框 343043"/>
          <p:cNvSpPr txBox="1"/>
          <p:nvPr/>
        </p:nvSpPr>
        <p:spPr>
          <a:xfrm>
            <a:off x="1619672" y="1484784"/>
            <a:ext cx="12954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将军</a:t>
            </a:r>
          </a:p>
        </p:txBody>
      </p:sp>
      <p:sp>
        <p:nvSpPr>
          <p:cNvPr id="343045" name="文本框 343044"/>
          <p:cNvSpPr txBox="1"/>
          <p:nvPr/>
        </p:nvSpPr>
        <p:spPr>
          <a:xfrm>
            <a:off x="1547664" y="2667000"/>
            <a:ext cx="14478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大名</a:t>
            </a:r>
          </a:p>
        </p:txBody>
      </p:sp>
      <p:sp>
        <p:nvSpPr>
          <p:cNvPr id="343046" name="文本框 343045"/>
          <p:cNvSpPr txBox="1"/>
          <p:nvPr/>
        </p:nvSpPr>
        <p:spPr>
          <a:xfrm>
            <a:off x="1547664" y="3505200"/>
            <a:ext cx="1299592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武士</a:t>
            </a:r>
          </a:p>
        </p:txBody>
      </p:sp>
      <p:grpSp>
        <p:nvGrpSpPr>
          <p:cNvPr id="343047" name="组合 343046"/>
          <p:cNvGrpSpPr/>
          <p:nvPr/>
        </p:nvGrpSpPr>
        <p:grpSpPr>
          <a:xfrm>
            <a:off x="3419872" y="971327"/>
            <a:ext cx="4464052" cy="1703388"/>
            <a:chOff x="0" y="-257"/>
            <a:chExt cx="2812" cy="1073"/>
          </a:xfrm>
        </p:grpSpPr>
        <p:sp>
          <p:nvSpPr>
            <p:cNvPr id="343048" name="直接连接符 343047"/>
            <p:cNvSpPr/>
            <p:nvPr/>
          </p:nvSpPr>
          <p:spPr>
            <a:xfrm>
              <a:off x="48" y="288"/>
              <a:ext cx="158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3049" name="任意多边形 343048"/>
            <p:cNvSpPr/>
            <p:nvPr/>
          </p:nvSpPr>
          <p:spPr>
            <a:xfrm>
              <a:off x="1680" y="-257"/>
              <a:ext cx="1132" cy="1073"/>
            </a:xfrm>
            <a:custGeom>
              <a:avLst/>
              <a:gdLst>
                <a:gd name="txL" fmla="*/ 3163 w 21600"/>
                <a:gd name="txT" fmla="*/ 3163 h 21600"/>
                <a:gd name="txR" fmla="*/ 18437 w 21600"/>
                <a:gd name="txB" fmla="*/ 18437 h 21600"/>
              </a:gdLst>
              <a:ahLst/>
              <a:cxnLst>
                <a:cxn ang="270">
                  <a:pos x="10800" y="0"/>
                </a:cxn>
                <a:cxn ang="270">
                  <a:pos x="3163" y="3163"/>
                </a:cxn>
                <a:cxn ang="180">
                  <a:pos x="0" y="10800"/>
                </a:cxn>
                <a:cxn ang="90">
                  <a:pos x="3163" y="18437"/>
                </a:cxn>
                <a:cxn ang="90">
                  <a:pos x="10800" y="21600"/>
                </a:cxn>
                <a:cxn ang="90">
                  <a:pos x="18437" y="18437"/>
                </a:cxn>
                <a:cxn ang="0">
                  <a:pos x="21600" y="10800"/>
                </a:cxn>
                <a:cxn ang="270">
                  <a:pos x="18437" y="3163"/>
                </a:cxn>
              </a:cxnLst>
              <a:rect l="txL" t="txT" r="txR" b="txB"/>
              <a:pathLst>
                <a:path w="21600" h="21600">
                  <a:moveTo>
                    <a:pt x="0" y="10800"/>
                  </a:moveTo>
                  <a:arcTo wR="10800" hR="10800" stAng="10800000" swAng="5400000"/>
                  <a:arcTo wR="10800" hR="10800" stAng="-5400000" swAng="5400000"/>
                  <a:arcTo wR="10800" hR="10800" stAng="0" swAng="5400000"/>
                  <a:arcTo wR="10800" hR="10800" stAng="5400000" swAng="5400000"/>
                  <a:close/>
                  <a:moveTo>
                    <a:pt x="5400" y="10800"/>
                  </a:moveTo>
                  <a:arcTo wR="5400" hR="5400" stAng="10800000" swAng="-5400000"/>
                  <a:arcTo wR="5400" hR="5400" stAng="5400000" swAng="-5400000"/>
                  <a:arcTo wR="5400" hR="5400" stAng="0" swAng="-5400000"/>
                  <a:arcTo wR="5400" hR="5400" stAng="-5400000" swAng="-5400000"/>
                  <a:close/>
                </a:path>
              </a:pathLst>
            </a:cu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3050" name="文本框 343049"/>
            <p:cNvSpPr txBox="1"/>
            <p:nvPr/>
          </p:nvSpPr>
          <p:spPr>
            <a:xfrm>
              <a:off x="1991" y="-197"/>
              <a:ext cx="504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</a:rPr>
                <a:t>幕</a:t>
              </a:r>
              <a:endPara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  <a:p>
              <a:r>
                <a:rPr lang="zh-CN" altLang="en-US" sz="48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</a:rPr>
                <a:t>府</a:t>
              </a:r>
              <a:endPara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</a:endParaRPr>
            </a:p>
          </p:txBody>
        </p:sp>
        <p:sp>
          <p:nvSpPr>
            <p:cNvPr id="343051" name="文本框 343050"/>
            <p:cNvSpPr txBox="1"/>
            <p:nvPr/>
          </p:nvSpPr>
          <p:spPr>
            <a:xfrm>
              <a:off x="0" y="-115"/>
              <a:ext cx="16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掌握政权，组成幕府</a:t>
              </a:r>
            </a:p>
          </p:txBody>
        </p:sp>
      </p:grpSp>
      <p:grpSp>
        <p:nvGrpSpPr>
          <p:cNvPr id="343052" name="组合 343051"/>
          <p:cNvGrpSpPr/>
          <p:nvPr/>
        </p:nvGrpSpPr>
        <p:grpSpPr>
          <a:xfrm>
            <a:off x="2833679" y="188911"/>
            <a:ext cx="4834343" cy="1647604"/>
            <a:chOff x="-759" y="-265"/>
            <a:chExt cx="3018" cy="818"/>
          </a:xfrm>
        </p:grpSpPr>
        <p:cxnSp>
          <p:nvCxnSpPr>
            <p:cNvPr id="343053" name="肘形连接符 343052"/>
            <p:cNvCxnSpPr/>
            <p:nvPr/>
          </p:nvCxnSpPr>
          <p:spPr>
            <a:xfrm>
              <a:off x="-759" y="142"/>
              <a:ext cx="2155" cy="411"/>
            </a:xfrm>
            <a:prstGeom prst="bentConnector3">
              <a:avLst>
                <a:gd name="adj1" fmla="val 150925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4" name="文本框 343053"/>
            <p:cNvSpPr txBox="1"/>
            <p:nvPr/>
          </p:nvSpPr>
          <p:spPr>
            <a:xfrm>
              <a:off x="-481" y="-265"/>
              <a:ext cx="2740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只是傀儡，毫无实权</a:t>
              </a:r>
            </a:p>
          </p:txBody>
        </p:sp>
      </p:grpSp>
      <p:sp>
        <p:nvSpPr>
          <p:cNvPr id="343055" name="文本框 343054"/>
          <p:cNvSpPr txBox="1"/>
          <p:nvPr/>
        </p:nvSpPr>
        <p:spPr>
          <a:xfrm>
            <a:off x="1835696" y="4365104"/>
            <a:ext cx="210637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新兴地主、</a:t>
            </a:r>
            <a:b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商人</a:t>
            </a:r>
          </a:p>
        </p:txBody>
      </p:sp>
      <p:sp>
        <p:nvSpPr>
          <p:cNvPr id="343056" name="文本框 343055"/>
          <p:cNvSpPr txBox="1"/>
          <p:nvPr/>
        </p:nvSpPr>
        <p:spPr>
          <a:xfrm>
            <a:off x="1907704" y="5589240"/>
            <a:ext cx="2438400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农民</a:t>
            </a:r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、</a:t>
            </a:r>
            <a:endParaRPr lang="en-US" altLang="zh-CN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r>
              <a:rPr lang="zh-CN" altLang="x-none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城市</a:t>
            </a:r>
            <a:r>
              <a:rPr lang="zh-CN" altLang="x-non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平民</a:t>
            </a:r>
          </a:p>
        </p:txBody>
      </p:sp>
      <p:grpSp>
        <p:nvGrpSpPr>
          <p:cNvPr id="343057" name="组合 343056"/>
          <p:cNvGrpSpPr/>
          <p:nvPr/>
        </p:nvGrpSpPr>
        <p:grpSpPr>
          <a:xfrm>
            <a:off x="3203926" y="2420970"/>
            <a:ext cx="4420264" cy="628500"/>
            <a:chOff x="643" y="-1203"/>
            <a:chExt cx="2727" cy="1385"/>
          </a:xfrm>
        </p:grpSpPr>
        <p:cxnSp>
          <p:nvCxnSpPr>
            <p:cNvPr id="343058" name="肘形连接符 343057"/>
            <p:cNvCxnSpPr/>
            <p:nvPr/>
          </p:nvCxnSpPr>
          <p:spPr>
            <a:xfrm flipV="1">
              <a:off x="643" y="-745"/>
              <a:ext cx="2727" cy="927"/>
            </a:xfrm>
            <a:prstGeom prst="bentConnector3">
              <a:avLst>
                <a:gd name="adj1" fmla="val 106242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59" name="文本框 343058"/>
            <p:cNvSpPr txBox="1"/>
            <p:nvPr/>
          </p:nvSpPr>
          <p:spPr>
            <a:xfrm>
              <a:off x="688" y="-1203"/>
              <a:ext cx="2265" cy="7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有些从事工商业</a:t>
              </a:r>
            </a:p>
          </p:txBody>
        </p:sp>
      </p:grpSp>
      <p:grpSp>
        <p:nvGrpSpPr>
          <p:cNvPr id="343060" name="组合 343059"/>
          <p:cNvGrpSpPr/>
          <p:nvPr/>
        </p:nvGrpSpPr>
        <p:grpSpPr>
          <a:xfrm>
            <a:off x="3419872" y="2743200"/>
            <a:ext cx="3752851" cy="1622426"/>
            <a:chOff x="0" y="0"/>
            <a:chExt cx="1920" cy="1022"/>
          </a:xfrm>
        </p:grpSpPr>
        <p:cxnSp>
          <p:nvCxnSpPr>
            <p:cNvPr id="343061" name="肘形连接符 343060"/>
            <p:cNvCxnSpPr/>
            <p:nvPr/>
          </p:nvCxnSpPr>
          <p:spPr>
            <a:xfrm flipV="1">
              <a:off x="0" y="0"/>
              <a:ext cx="1920" cy="672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2" name="文本框 343061"/>
            <p:cNvSpPr txBox="1"/>
            <p:nvPr/>
          </p:nvSpPr>
          <p:spPr>
            <a:xfrm>
              <a:off x="4" y="266"/>
              <a:ext cx="1580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经济状况恶化</a:t>
              </a:r>
            </a:p>
            <a:p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不满情绪增强</a:t>
              </a:r>
            </a:p>
          </p:txBody>
        </p:sp>
      </p:grpSp>
      <p:grpSp>
        <p:nvGrpSpPr>
          <p:cNvPr id="343063" name="组合 343062"/>
          <p:cNvGrpSpPr/>
          <p:nvPr/>
        </p:nvGrpSpPr>
        <p:grpSpPr>
          <a:xfrm>
            <a:off x="3851920" y="2808833"/>
            <a:ext cx="3744766" cy="2828588"/>
            <a:chOff x="0" y="0"/>
            <a:chExt cx="1614" cy="1611"/>
          </a:xfrm>
        </p:grpSpPr>
        <p:cxnSp>
          <p:nvCxnSpPr>
            <p:cNvPr id="343064" name="肘形连接符 343063"/>
            <p:cNvCxnSpPr/>
            <p:nvPr/>
          </p:nvCxnSpPr>
          <p:spPr>
            <a:xfrm flipV="1">
              <a:off x="0" y="0"/>
              <a:ext cx="1587" cy="1290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5" name="文本框 343064"/>
            <p:cNvSpPr txBox="1"/>
            <p:nvPr/>
          </p:nvSpPr>
          <p:spPr>
            <a:xfrm>
              <a:off x="117" y="927"/>
              <a:ext cx="1497" cy="6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经济实力增强</a:t>
              </a:r>
            </a:p>
            <a:p>
              <a:r>
                <a:rPr lang="zh-CN" altLang="en-US" sz="3600" b="1" dirty="0">
                  <a:solidFill>
                    <a:srgbClr val="CC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政治权利较少</a:t>
              </a:r>
            </a:p>
          </p:txBody>
        </p:sp>
      </p:grpSp>
      <p:grpSp>
        <p:nvGrpSpPr>
          <p:cNvPr id="343066" name="组合 343065"/>
          <p:cNvGrpSpPr/>
          <p:nvPr/>
        </p:nvGrpSpPr>
        <p:grpSpPr>
          <a:xfrm>
            <a:off x="3942069" y="2267421"/>
            <a:ext cx="3982731" cy="4522491"/>
            <a:chOff x="0" y="0"/>
            <a:chExt cx="1296" cy="2476"/>
          </a:xfrm>
        </p:grpSpPr>
        <p:cxnSp>
          <p:nvCxnSpPr>
            <p:cNvPr id="343067" name="肘形连接符 343066"/>
            <p:cNvCxnSpPr/>
            <p:nvPr/>
          </p:nvCxnSpPr>
          <p:spPr>
            <a:xfrm flipV="1">
              <a:off x="0" y="0"/>
              <a:ext cx="1248" cy="2184"/>
            </a:xfrm>
            <a:prstGeom prst="bentConnector3">
              <a:avLst>
                <a:gd name="adj1" fmla="val 111537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343068" name="文本框 343067"/>
            <p:cNvSpPr txBox="1"/>
            <p:nvPr/>
          </p:nvSpPr>
          <p:spPr>
            <a:xfrm>
              <a:off x="96" y="1819"/>
              <a:ext cx="1200" cy="6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生活日益贫困</a:t>
              </a:r>
              <a:b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</a:br>
              <a:r>
                <a:rPr lang="zh-CN" alt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进行反抗斗争</a:t>
              </a:r>
            </a:p>
          </p:txBody>
        </p:sp>
      </p:grpSp>
      <p:sp>
        <p:nvSpPr>
          <p:cNvPr id="343069" name="文本框 343068"/>
          <p:cNvSpPr txBox="1"/>
          <p:nvPr/>
        </p:nvSpPr>
        <p:spPr>
          <a:xfrm>
            <a:off x="8316416" y="76200"/>
            <a:ext cx="649288" cy="68580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幕府已成为众矢之的，国内阶级矛盾激化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3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4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43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3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4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4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34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251520" y="1340768"/>
            <a:ext cx="708820" cy="14398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忧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251520" y="4147270"/>
            <a:ext cx="708820" cy="151209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外</a:t>
            </a:r>
            <a:endParaRPr lang="en-US" altLang="zh-CN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患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1043608" y="1916832"/>
            <a:ext cx="574675" cy="485775"/>
          </a:xfrm>
          <a:prstGeom prst="rightArrow">
            <a:avLst>
              <a:gd name="adj1" fmla="val 50000"/>
              <a:gd name="adj2" fmla="val 2957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1043608" y="4670648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835696" y="4364856"/>
            <a:ext cx="3095625" cy="10064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西方列强入侵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835150" y="980728"/>
            <a:ext cx="3077766" cy="230832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幕府封建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统治严重阻碍了资本主义的发展。（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根本原因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5868145" y="1484784"/>
            <a:ext cx="1367431" cy="12238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</a:t>
            </a:r>
            <a:endParaRPr lang="en-US" altLang="zh-CN" sz="3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矛盾</a:t>
            </a:r>
            <a:endParaRPr lang="zh-CN" altLang="en-US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8115539" y="1268760"/>
            <a:ext cx="861774" cy="403284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</a:bodyPr>
          <a:lstStyle/>
          <a:p>
            <a:pPr algn="ctr"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幕府统治危机</a:t>
            </a:r>
          </a:p>
        </p:txBody>
      </p:sp>
      <p:sp>
        <p:nvSpPr>
          <p:cNvPr id="66570" name="AutoShape 10"/>
          <p:cNvSpPr>
            <a:spLocks noChangeArrowheads="1"/>
          </p:cNvSpPr>
          <p:nvPr/>
        </p:nvSpPr>
        <p:spPr bwMode="auto">
          <a:xfrm>
            <a:off x="5004048" y="1844675"/>
            <a:ext cx="720725" cy="485775"/>
          </a:xfrm>
          <a:prstGeom prst="rightArrow">
            <a:avLst>
              <a:gd name="adj1" fmla="val 50000"/>
              <a:gd name="adj2" fmla="val 37092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5076056" y="4671417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5940152" y="4365104"/>
            <a:ext cx="1295424" cy="11521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民族</a:t>
            </a:r>
            <a:endParaRPr lang="en-US" altLang="zh-CN" sz="3600" b="1" dirty="0" smtClean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FontTx/>
              <a:buNone/>
            </a:pPr>
            <a:r>
              <a:rPr lang="zh-CN" altLang="en-US" sz="3600" b="1" dirty="0" smtClean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矛盾</a:t>
            </a:r>
            <a:endParaRPr lang="zh-CN" altLang="en-US" sz="3600" b="1" dirty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550068" y="116632"/>
            <a:ext cx="79103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日本明治维新的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背景（原因）：</a:t>
            </a: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6574" name="AutoShape 14"/>
          <p:cNvSpPr>
            <a:spLocks noChangeArrowheads="1"/>
          </p:cNvSpPr>
          <p:nvPr/>
        </p:nvSpPr>
        <p:spPr bwMode="auto">
          <a:xfrm>
            <a:off x="7308304" y="1844675"/>
            <a:ext cx="615950" cy="504825"/>
          </a:xfrm>
          <a:prstGeom prst="rightArrow">
            <a:avLst>
              <a:gd name="adj1" fmla="val 50000"/>
              <a:gd name="adj2" fmla="val 3050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5" name="AutoShape 15"/>
          <p:cNvSpPr>
            <a:spLocks noChangeArrowheads="1"/>
          </p:cNvSpPr>
          <p:nvPr/>
        </p:nvSpPr>
        <p:spPr bwMode="auto">
          <a:xfrm>
            <a:off x="7308304" y="4653954"/>
            <a:ext cx="617537" cy="503238"/>
          </a:xfrm>
          <a:prstGeom prst="rightArrow">
            <a:avLst>
              <a:gd name="adj1" fmla="val 50000"/>
              <a:gd name="adj2" fmla="val 30678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912915" y="1484313"/>
            <a:ext cx="9552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激化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5004048" y="4311054"/>
            <a:ext cx="10169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7236296" y="1412875"/>
            <a:ext cx="13684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7236296" y="4222154"/>
            <a:ext cx="11509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加剧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  <p:bldP spid="66567" grpId="0" animBg="1"/>
      <p:bldP spid="66568" grpId="0" animBg="1"/>
      <p:bldP spid="66569" grpId="0" animBg="1"/>
      <p:bldP spid="66572" grpId="0" animBg="1"/>
      <p:bldP spid="66576" grpId="0"/>
      <p:bldP spid="66577" grpId="0"/>
      <p:bldP spid="66578" grpId="0"/>
      <p:bldP spid="665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91880" y="1772816"/>
            <a:ext cx="56521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1868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推翻幕府统治</a:t>
            </a:r>
          </a:p>
        </p:txBody>
      </p:sp>
      <p:sp>
        <p:nvSpPr>
          <p:cNvPr id="11" name="矩形 10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二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、倒幕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运动</a:t>
            </a:r>
            <a:endParaRPr lang="en-US" altLang="zh-CN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“王政复古”政变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4645461" y="3834208"/>
            <a:ext cx="3960812" cy="1371600"/>
          </a:xfrm>
          <a:prstGeom prst="wedgeRoundRectCallout">
            <a:avLst>
              <a:gd name="adj1" fmla="val -80299"/>
              <a:gd name="adj2" fmla="val -83334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代表了新兴资产阶级改革力量</a:t>
            </a:r>
          </a:p>
        </p:txBody>
      </p:sp>
      <p:sp>
        <p:nvSpPr>
          <p:cNvPr id="2" name="矩形 1"/>
          <p:cNvSpPr/>
          <p:nvPr/>
        </p:nvSpPr>
        <p:spPr>
          <a:xfrm>
            <a:off x="231914" y="175046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时间、目的：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1914" y="2587551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主力（倒幕派）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6251" y="465313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经过及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结果：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930637" y="2492896"/>
            <a:ext cx="388951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中下级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武士联合西南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强藩</a:t>
            </a:r>
          </a:p>
        </p:txBody>
      </p:sp>
      <p:sp>
        <p:nvSpPr>
          <p:cNvPr id="20" name="文本框 351238"/>
          <p:cNvSpPr txBox="1"/>
          <p:nvPr/>
        </p:nvSpPr>
        <p:spPr>
          <a:xfrm>
            <a:off x="261654" y="5301208"/>
            <a:ext cx="8820150" cy="132343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月 王政复古政变结束幕府统治改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年号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“明治”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1869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年迁都到东京。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bldLvl="0" animBg="1" autoUpdateAnimBg="0"/>
      <p:bldP spid="18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11560" y="236442"/>
            <a:ext cx="3744416" cy="7694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kumimoji="1" lang="zh-CN" alt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倒幕派的形成</a:t>
            </a:r>
          </a:p>
        </p:txBody>
      </p:sp>
      <p:grpSp>
        <p:nvGrpSpPr>
          <p:cNvPr id="36867" name="Group 3"/>
          <p:cNvGrpSpPr/>
          <p:nvPr/>
        </p:nvGrpSpPr>
        <p:grpSpPr>
          <a:xfrm>
            <a:off x="179651" y="404470"/>
            <a:ext cx="9000861" cy="6336506"/>
            <a:chOff x="-825" y="-432"/>
            <a:chExt cx="7367" cy="5322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825" y="179"/>
              <a:ext cx="3906" cy="46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  幕府的镇压使部分</a:t>
              </a:r>
              <a:r>
                <a:rPr kumimoji="1" lang="zh-CN" altLang="en-US" sz="32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下级武士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觉醒，从统治阶层中分化出来，形成独立的改革派，公开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反对幕府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。他们对内抨击幕府篡权，打着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“王政复古”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的旗号，主张用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天皇亲政取代幕府统治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；对外要求废除幕府签定的不平等条约，驱逐侵略者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。西南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强藩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成为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倒幕派的大本营。</a:t>
              </a:r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2" r:link="rId3"/>
            <a:stretch>
              <a:fillRect/>
            </a:stretch>
          </p:blipFill>
          <p:spPr>
            <a:xfrm>
              <a:off x="3169" y="-432"/>
              <a:ext cx="3373" cy="47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3949" y="4295"/>
              <a:ext cx="1963" cy="595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sym typeface="+mn-ea"/>
                </a:rPr>
                <a:t>日本武士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4918764" y="350100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改革前的日本民俗"/>
          <p:cNvPicPr>
            <a:picLocks noChangeAspect="1" noChangeArrowheads="1"/>
          </p:cNvPicPr>
          <p:nvPr/>
        </p:nvPicPr>
        <p:blipFill>
          <a:blip r:embed="rId2">
            <a:lum bright="18000"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095" r="34" b="61812"/>
          <a:stretch>
            <a:fillRect/>
          </a:stretch>
        </p:blipFill>
        <p:spPr bwMode="auto">
          <a:xfrm>
            <a:off x="107504" y="476672"/>
            <a:ext cx="5164172" cy="5617170"/>
          </a:xfrm>
          <a:prstGeom prst="rect">
            <a:avLst/>
          </a:prstGeom>
          <a:noFill/>
          <a:ln w="76200" cmpd="tri">
            <a:solidFill>
              <a:srgbClr val="66006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504" y="6165850"/>
            <a:ext cx="5181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1"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德川幕府时期的武士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508104" y="404664"/>
            <a:ext cx="3240038" cy="590931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    </a:t>
            </a:r>
            <a:r>
              <a:rPr kumimoji="1" lang="zh-CN" altLang="en-US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武士经济地位下降，对现实不满，产生了改变现状的要求。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60" b="8009"/>
          <a:stretch>
            <a:fillRect/>
          </a:stretch>
        </p:blipFill>
        <p:spPr bwMode="auto">
          <a:xfrm>
            <a:off x="0" y="935880"/>
            <a:ext cx="4817023" cy="50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357377"/>
          <p:cNvSpPr txBox="1"/>
          <p:nvPr/>
        </p:nvSpPr>
        <p:spPr>
          <a:xfrm>
            <a:off x="395536" y="6039693"/>
            <a:ext cx="7380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明治天皇睦仁（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1852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—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1912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</a:p>
        </p:txBody>
      </p:sp>
      <p:sp>
        <p:nvSpPr>
          <p:cNvPr id="8" name="Rectangle 11" descr="花束"/>
          <p:cNvSpPr>
            <a:spLocks noChangeArrowheads="1"/>
          </p:cNvSpPr>
          <p:nvPr/>
        </p:nvSpPr>
        <p:spPr bwMode="auto">
          <a:xfrm>
            <a:off x="0" y="4462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三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6341" y="1000809"/>
            <a:ext cx="3842123" cy="502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500"/>
              </a:lnSpc>
              <a:buClr>
                <a:srgbClr val="0000FF"/>
              </a:buClr>
            </a:pP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从</a:t>
            </a: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年起，明治政府开始实行一系列改革，以西方为榜样，全面改造日本，史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称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“明治维新”。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00087"/>
            <a:ext cx="7812360" cy="6165755"/>
            <a:chOff x="0" y="700087"/>
            <a:chExt cx="7812360" cy="61657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827584" y="776898"/>
              <a:ext cx="2242922" cy="707886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016" y="1628800"/>
            <a:ext cx="5004048" cy="897632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县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516731" y="56719"/>
            <a:ext cx="635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政治</a:t>
            </a:r>
            <a:r>
              <a:rPr 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废藩置县</a:t>
            </a:r>
            <a:r>
              <a:rPr 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加强中央集权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49493" y="1052736"/>
            <a:ext cx="1042987" cy="483209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加强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国家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统一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7452320" y="116632"/>
            <a:ext cx="964407" cy="443443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utoUpdateAnimBg="0"/>
      <p:bldP spid="36874" grpId="0" animBg="1"/>
      <p:bldP spid="13" grpId="0" bldLvl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416" y="3789040"/>
            <a:ext cx="8668072" cy="22545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年正式吞并朝鲜。</a:t>
            </a: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66515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147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charset="-122"/>
              </a:rPr>
              <a:t>日本海军舰队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22833" y="44624"/>
            <a:ext cx="82816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军事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实行征兵制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建立新式军队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提倡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忠</a:t>
            </a:r>
            <a:endParaRPr lang="en-US" altLang="zh-CN" sz="36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君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、服从、不怕死“武士道”精神 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1828800" y="6324600"/>
            <a:ext cx="442913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599" y="6100018"/>
            <a:ext cx="4792663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对外侵略扩张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ldLvl="0" autoUpdateAnimBg="0"/>
      <p:bldP spid="73735" grpId="0" bldLvl="0" animBg="1" autoUpdateAnimBg="0"/>
      <p:bldP spid="73736" grpId="0" bldLvl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42082" y="44624"/>
            <a:ext cx="489401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大凡国之富强系于人民之贫富，而人民之贫富系于物产之多寡。物产之多寡，虽依赖于人民致力于工业与否，但寻其根源，又无不依赖政府官员诱导奖励之力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——1874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年大久保利通 </a:t>
            </a:r>
          </a:p>
          <a:p>
            <a:pPr algn="r" eaLnBrk="0" hangingPunct="0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关于殖产兴业建议书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</p:txBody>
      </p:sp>
      <p:pic>
        <p:nvPicPr>
          <p:cNvPr id="41987" name="Picture 3" descr="ookubosya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1"/>
            <a:ext cx="3563888" cy="4205173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38472" y="4653136"/>
            <a:ext cx="83820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经济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：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推行地税改革，在“殖产兴业”的口号下，大力发展近代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经济。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339752" y="6068918"/>
            <a:ext cx="4711546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促进资本主义发展</a:t>
            </a:r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 bwMode="auto">
          <a:xfrm>
            <a:off x="1043608" y="6216650"/>
            <a:ext cx="1008112" cy="396875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 autoUpdateAnimBg="0"/>
      <p:bldP spid="41988" grpId="0" bldLvl="0" animBg="1" autoUpdateAnimBg="0"/>
      <p:bldP spid="41989" grpId="0" bldLvl="0" animBg="1" autoUpdateAnimBg="0"/>
      <p:bldP spid="41990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-72008" y="4653136"/>
            <a:ext cx="47880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明治时期的日本课堂情景 </a:t>
            </a: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572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22138" y="44624"/>
            <a:ext cx="86423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国家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富强之途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第一开发国民多数之智德良能，使进入文明开化之域。     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伊藤博文</a:t>
            </a:r>
          </a:p>
        </p:txBody>
      </p:sp>
      <p:pic>
        <p:nvPicPr>
          <p:cNvPr id="77829" name="Picture 5" descr="10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196752"/>
            <a:ext cx="3671887" cy="3490912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644008" y="4772025"/>
            <a:ext cx="4563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明治维新时期的教育普及率</a:t>
            </a: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292914" y="5301208"/>
            <a:ext cx="84555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社会生活：提倡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“文明开化”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即向欧美学习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大力发展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教育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4633144" y="6165304"/>
            <a:ext cx="442912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140325" y="5949280"/>
            <a:ext cx="3824163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提高国民素质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bldLvl="0" autoUpdateAnimBg="0"/>
      <p:bldP spid="77833" grpId="0" bldLvl="0" animBg="1" autoUpdateAnimBg="0"/>
      <p:bldP spid="77834" grpId="0" bldLvl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 cosmetics advertisement borrows the ambience of the Rokumeikan to conv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502920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512" y="5775971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明治时期举办的化装舞会</a:t>
            </a:r>
          </a:p>
        </p:txBody>
      </p:sp>
      <p:pic>
        <p:nvPicPr>
          <p:cNvPr id="44037" name="Picture 5" descr="使节团赴欧考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22288"/>
            <a:ext cx="4038600" cy="5268912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05400" y="5889625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日本赴欧美参观团出港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utoUpdateAnimBg="0"/>
      <p:bldP spid="44038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/>
        </p:nvGraphicFramePr>
        <p:xfrm>
          <a:off x="539751" y="1556792"/>
          <a:ext cx="8064499" cy="5137748"/>
        </p:xfrm>
        <a:graphic>
          <a:graphicData uri="http://schemas.openxmlformats.org/drawingml/2006/table">
            <a:tbl>
              <a:tblPr/>
              <a:tblGrid>
                <a:gridCol w="1439961"/>
                <a:gridCol w="3816424"/>
                <a:gridCol w="2808114"/>
              </a:tblGrid>
              <a:tr h="1335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年平均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增长速度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1868-1873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32.2%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英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1851-1873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美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德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3.8%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467544" y="116632"/>
            <a:ext cx="828072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在政府大力推动下，日本经济迅速发展，在当时世界上也很罕见。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323850" y="1196752"/>
            <a:ext cx="8496300" cy="534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200"/>
              </a:lnSpc>
            </a:pP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  明治维新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成为日本历史上的重大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转折点。通过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明治维新，日本迅速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走上了发展资本主义的道路，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实现了“富国强兵”</a:t>
            </a:r>
            <a:r>
              <a:rPr kumimoji="1"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,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开始跻身于资本主义强国之列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。但是，日本的改革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保留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了大量旧制度的残余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，军国主义色彩浓厚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。它强大起来后，很快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走上了对外侵略扩张的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道路。</a:t>
            </a:r>
            <a:endParaRPr kumimoji="1"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" name="Rectangle 11" descr="花束"/>
          <p:cNvSpPr>
            <a:spLocks noChangeArrowheads="1"/>
          </p:cNvSpPr>
          <p:nvPr/>
        </p:nvSpPr>
        <p:spPr bwMode="auto">
          <a:xfrm>
            <a:off x="0" y="138336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3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意义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507288" cy="56886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根本原因：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幕府的封建专制统治严重阻碍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了</a:t>
            </a:r>
            <a:endParaRPr kumimoji="1"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日本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资本主义的发展</a:t>
            </a:r>
          </a:p>
          <a:p>
            <a:pPr>
              <a:spcBef>
                <a:spcPts val="0"/>
              </a:spcBef>
            </a:pPr>
            <a:r>
              <a:rPr lang="zh-CN" altLang="en-US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前提条件：</a:t>
            </a:r>
            <a:r>
              <a:rPr lang="zh-CN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幕府统治被推翻，明治政府成立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时间：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 起      人物：明治天皇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内容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政治：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废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藩置县；加强中央集权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经济：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引进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西方技术 </a:t>
            </a: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发展近代企业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   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允许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土地买卖。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社会生活：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文明开化”，大力发展教育。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军事：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实行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征兵制，建立近代化军队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自上而下的资产阶级性质的改革</a:t>
            </a:r>
          </a:p>
          <a:p>
            <a:pPr>
              <a:spcBef>
                <a:spcPts val="0"/>
              </a:spcBef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意义：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900113" y="8890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/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 dirty="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1519</Words>
  <PresentationFormat>全屏显示(4:3)</PresentationFormat>
  <Paragraphs>206</Paragraphs>
  <Slides>25</Slides>
  <Notes>5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2018-11-11T23:18:10Z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