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73" r:id="rId12"/>
    <p:sldId id="266" r:id="rId13"/>
    <p:sldId id="267" r:id="rId14"/>
    <p:sldId id="268" r:id="rId15"/>
    <p:sldId id="269" r:id="rId16"/>
    <p:sldId id="270" r:id="rId17"/>
    <p:sldId id="271" r:id="rId18"/>
    <p:sldId id="272" r:id="rId19"/>
    <p:sldId id="274" r:id="rId20"/>
    <p:sldId id="275" r:id="rId21"/>
    <p:sldId id="276" r:id="rId22"/>
  </p:sldIdLst>
  <p:sldSz cx="9144000" cy="6858000" type="screen4x3"/>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26011D-9B64-401A-AB88-640E3265199A}" type="datetimeFigureOut">
              <a:rPr lang="zh-CN" altLang="en-US" smtClean="0"/>
              <a:t>2020/10/10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217EB4-F19B-4017-A3DD-E7365C8A086E}" type="slidenum">
              <a:rPr lang="zh-CN" altLang="en-US" smtClean="0"/>
              <a:t>‹#›</a:t>
            </a:fld>
            <a:endParaRPr lang="zh-CN" altLang="en-US"/>
          </a:p>
        </p:txBody>
      </p:sp>
    </p:spTree>
    <p:extLst>
      <p:ext uri="{BB962C8B-B14F-4D97-AF65-F5344CB8AC3E}">
        <p14:creationId xmlns:p14="http://schemas.microsoft.com/office/powerpoint/2010/main" val="3173684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2020/10/10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 Id="rId3" Type="http://schemas.openxmlformats.org/officeDocument/2006/relationships/image" Target="../media/image10.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12.png" /><Relationship Id="rId4" Type="http://schemas.openxmlformats.org/officeDocument/2006/relationships/image" Target="../media/image13.png" /><Relationship Id="rId5" Type="http://schemas.openxmlformats.org/officeDocument/2006/relationships/image" Target="../media/image14.png" /><Relationship Id="rId6" Type="http://schemas.openxmlformats.org/officeDocument/2006/relationships/image" Target="../media/image15.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 Id="rId3" Type="http://schemas.openxmlformats.org/officeDocument/2006/relationships/image" Target="../media/image21.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png" /><Relationship Id="rId3" Type="http://schemas.openxmlformats.org/officeDocument/2006/relationships/image" Target="../media/image23.png" /><Relationship Id="rId4" Type="http://schemas.openxmlformats.org/officeDocument/2006/relationships/image" Target="../media/image24.png" /><Relationship Id="rId5" Type="http://schemas.openxmlformats.org/officeDocument/2006/relationships/image" Target="../media/image25.png" /><Relationship Id="rId6" Type="http://schemas.openxmlformats.org/officeDocument/2006/relationships/image" Target="../media/image2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899592" y="1498577"/>
            <a:ext cx="7416824" cy="2585323"/>
          </a:xfrm>
          <a:prstGeom prst="rect">
            <a:avLst/>
          </a:prstGeom>
        </p:spPr>
        <p:txBody>
          <a:bodyPr wrap="square">
            <a:spAutoFit/>
          </a:bodyPr>
          <a:lstStyle/>
          <a:p>
            <a:pPr algn="ctr"/>
            <a:r>
              <a:rPr lang="zh-CN" altLang="en-US" sz="5400" b="1" i="1">
                <a:latin typeface="黑体" pitchFamily="49" charset="-122"/>
                <a:ea typeface="黑体" panose="02010609060101010101" pitchFamily="49" charset="-122"/>
              </a:rPr>
              <a:t>第 </a:t>
            </a:r>
            <a:r>
              <a:rPr lang="en-US" altLang="zh-CN" sz="5400" b="1" i="1">
                <a:latin typeface="黑体" pitchFamily="49" charset="-122"/>
                <a:ea typeface="黑体" panose="02010609060101010101" pitchFamily="49" charset="-122"/>
              </a:rPr>
              <a:t>20 </a:t>
            </a:r>
            <a:r>
              <a:rPr lang="zh-CN" altLang="en-US" sz="5400" b="1" i="1">
                <a:latin typeface="黑体" pitchFamily="49" charset="-122"/>
                <a:ea typeface="黑体" panose="02010609060101010101" pitchFamily="49" charset="-122"/>
              </a:rPr>
              <a:t>课</a:t>
            </a:r>
          </a:p>
          <a:p>
            <a:pPr algn="ctr"/>
            <a:r>
              <a:rPr lang="zh-CN" altLang="en-US" sz="5400" b="1" i="1">
                <a:latin typeface="黑体" pitchFamily="49" charset="-122"/>
                <a:ea typeface="黑体" panose="02010609060101010101" pitchFamily="49" charset="-122"/>
              </a:rPr>
              <a:t>世界殖民体系的瓦解与新兴国家的发展</a:t>
            </a:r>
          </a:p>
        </p:txBody>
      </p:sp>
    </p:spTree>
    <p:extLst>
      <p:ext uri="{BB962C8B-B14F-4D97-AF65-F5344CB8AC3E}">
        <p14:creationId xmlns:p14="http://schemas.microsoft.com/office/powerpoint/2010/main" val="432111962"/>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内容占位符 1"/>
          <p:cNvSpPr txBox="1"/>
          <p:nvPr/>
        </p:nvSpPr>
        <p:spPr>
          <a:xfrm>
            <a:off x="395536" y="1484784"/>
            <a:ext cx="2200505" cy="2414587"/>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smtClean="0"/>
              <a:t>教学目标</a:t>
            </a:r>
            <a:endParaRPr lang="zh-CN" altLang="en-US" sz="5400"/>
          </a:p>
        </p:txBody>
      </p:sp>
      <p:sp>
        <p:nvSpPr>
          <p:cNvPr id="5" name="TextBox 4"/>
          <p:cNvSpPr txBox="1"/>
          <p:nvPr/>
        </p:nvSpPr>
        <p:spPr>
          <a:xfrm>
            <a:off x="2267744" y="1196752"/>
            <a:ext cx="5832648" cy="3416320"/>
          </a:xfrm>
          <a:prstGeom prst="rect">
            <a:avLst/>
          </a:prstGeom>
          <a:noFill/>
        </p:spPr>
        <p:txBody>
          <a:bodyPr wrap="square" rtlCol="0">
            <a:spAutoFit/>
          </a:bodyPr>
          <a:lstStyle/>
          <a:p>
            <a:r>
              <a:rPr lang="en-US" altLang="zh-CN" sz="3600" b="1" smtClean="0">
                <a:latin typeface="方正舒体" pitchFamily="2" charset="-122"/>
                <a:ea typeface="方正舒体" pitchFamily="2" charset="-122"/>
              </a:rPr>
              <a:t>1</a:t>
            </a:r>
            <a:r>
              <a:rPr lang="zh-CN" altLang="en-US" sz="3600" b="1" smtClean="0">
                <a:latin typeface="方正舒体" pitchFamily="2" charset="-122"/>
                <a:ea typeface="方正舒体" pitchFamily="2" charset="-122"/>
              </a:rPr>
              <a:t>、了解第二次大战之后殖民体系崩溃的原因</a:t>
            </a:r>
            <a:endParaRPr lang="en-US" altLang="zh-CN" sz="3600" b="1" smtClean="0">
              <a:latin typeface="方正舒体" pitchFamily="2" charset="-122"/>
              <a:ea typeface="方正舒体" pitchFamily="2" charset="-122"/>
            </a:endParaRPr>
          </a:p>
          <a:p>
            <a:r>
              <a:rPr lang="en-US" altLang="zh-CN" sz="3600" b="1" smtClean="0">
                <a:latin typeface="方正舒体" pitchFamily="2" charset="-122"/>
                <a:ea typeface="方正舒体" pitchFamily="2" charset="-122"/>
              </a:rPr>
              <a:t>2</a:t>
            </a:r>
            <a:r>
              <a:rPr lang="zh-CN" altLang="en-US" sz="3600" b="1" smtClean="0">
                <a:latin typeface="方正舒体" pitchFamily="2" charset="-122"/>
                <a:ea typeface="方正舒体" pitchFamily="2" charset="-122"/>
              </a:rPr>
              <a:t>、了解殖民体系崩溃的过程</a:t>
            </a:r>
            <a:endParaRPr lang="en-US" altLang="zh-CN" sz="3600" b="1" smtClean="0">
              <a:latin typeface="方正舒体" pitchFamily="2" charset="-122"/>
              <a:ea typeface="方正舒体" pitchFamily="2" charset="-122"/>
            </a:endParaRPr>
          </a:p>
          <a:p>
            <a:r>
              <a:rPr lang="en-US" altLang="zh-CN" sz="3600" b="1" smtClean="0">
                <a:latin typeface="方正舒体" pitchFamily="2" charset="-122"/>
                <a:ea typeface="方正舒体" pitchFamily="2" charset="-122"/>
              </a:rPr>
              <a:t>3</a:t>
            </a:r>
            <a:r>
              <a:rPr lang="zh-CN" altLang="en-US" sz="3600" b="1" smtClean="0">
                <a:latin typeface="方正舒体" pitchFamily="2" charset="-122"/>
                <a:ea typeface="方正舒体" pitchFamily="2" charset="-122"/>
              </a:rPr>
              <a:t>、体悟世界人民大解放的意义</a:t>
            </a:r>
            <a:endParaRPr lang="zh-CN" altLang="en-US" sz="3600" b="1">
              <a:latin typeface="方正舒体" pitchFamily="2" charset="-122"/>
              <a:ea typeface="方正舒体" pitchFamily="2" charset="-122"/>
            </a:endParaRPr>
          </a:p>
        </p:txBody>
      </p:sp>
    </p:spTree>
    <p:extLst>
      <p:ext uri="{BB962C8B-B14F-4D97-AF65-F5344CB8AC3E}">
        <p14:creationId xmlns:p14="http://schemas.microsoft.com/office/powerpoint/2010/main" val="4280941781"/>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extBox 3"/>
          <p:cNvSpPr txBox="1"/>
          <p:nvPr/>
        </p:nvSpPr>
        <p:spPr>
          <a:xfrm>
            <a:off x="4018857" y="203083"/>
            <a:ext cx="4824536"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anose="02010800040101010101" pitchFamily="2" charset="-122"/>
              </a:rPr>
              <a:t>殖民体系崩溃的原因</a:t>
            </a:r>
            <a:endParaRPr lang="zh-CN" altLang="en-US" sz="36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anose="02010800040101010101" pitchFamily="2" charset="-122"/>
            </a:endParaRPr>
          </a:p>
        </p:txBody>
      </p:sp>
      <p:sp>
        <p:nvSpPr>
          <p:cNvPr id="5" name="TextBox 4"/>
          <p:cNvSpPr txBox="1"/>
          <p:nvPr/>
        </p:nvSpPr>
        <p:spPr>
          <a:xfrm>
            <a:off x="539552" y="1052736"/>
            <a:ext cx="7848872" cy="4401205"/>
          </a:xfrm>
          <a:prstGeom prst="rect">
            <a:avLst/>
          </a:prstGeom>
          <a:noFill/>
        </p:spPr>
        <p:txBody>
          <a:bodyPr wrap="square" rtlCol="0">
            <a:spAutoFit/>
          </a:bodyPr>
          <a:lstStyle/>
          <a:p>
            <a:r>
              <a:rPr lang="zh-CN" altLang="en-US" sz="2000" b="1" i="1" smtClean="0">
                <a:latin typeface="华文新魏" pitchFamily="2" charset="-122"/>
                <a:ea typeface="华文新魏" pitchFamily="2" charset="-122"/>
              </a:rPr>
              <a:t>材料一  人类经过了第一次和第二次世界大战之后，原本主导世界话语权的国家如英国、法国和德国等相继遭到了众创。尤其是第二次世界大战之后，由于当时的主战场就在欧洲的原因，这些老牌资本主义国家在战后接近濒临崩溃的阶段。这为其海外殖民地获得独立提供了契机。</a:t>
            </a:r>
            <a:endParaRPr lang="en-US" altLang="zh-CN" sz="2000" b="1" i="1">
              <a:latin typeface="华文新魏" pitchFamily="2" charset="-122"/>
              <a:ea typeface="华文新魏" pitchFamily="2" charset="-122"/>
            </a:endParaRPr>
          </a:p>
          <a:p>
            <a:endParaRPr lang="en-US" altLang="zh-CN" sz="2000" b="1" i="1">
              <a:latin typeface="华文新魏" pitchFamily="2" charset="-122"/>
              <a:ea typeface="华文新魏" pitchFamily="2" charset="-122"/>
            </a:endParaRPr>
          </a:p>
          <a:p>
            <a:r>
              <a:rPr lang="zh-CN" altLang="en-US" sz="2000" b="1" i="1" smtClean="0">
                <a:latin typeface="华文新魏" pitchFamily="2" charset="-122"/>
                <a:ea typeface="华文新魏" pitchFamily="2" charset="-122"/>
              </a:rPr>
              <a:t>材料二  在传统的国际体系中，鲜有为小国说话的声音，然而</a:t>
            </a:r>
            <a:r>
              <a:rPr lang="en-US" altLang="zh-CN" sz="2000" b="1" i="1" smtClean="0">
                <a:latin typeface="华文新魏" pitchFamily="2" charset="-122"/>
                <a:ea typeface="华文新魏" pitchFamily="2" charset="-122"/>
              </a:rPr>
              <a:t>1917</a:t>
            </a:r>
            <a:r>
              <a:rPr lang="zh-CN" altLang="en-US" sz="2000" b="1" i="1" smtClean="0">
                <a:latin typeface="华文新魏" pitchFamily="2" charset="-122"/>
                <a:ea typeface="华文新魏" pitchFamily="2" charset="-122"/>
              </a:rPr>
              <a:t>年之后一切发生了改变。当西方资本主义正在经历</a:t>
            </a:r>
            <a:r>
              <a:rPr lang="en-US" altLang="zh-CN" sz="2000" b="1" i="1" smtClean="0">
                <a:latin typeface="华文新魏" pitchFamily="2" charset="-122"/>
                <a:ea typeface="华文新魏" pitchFamily="2" charset="-122"/>
              </a:rPr>
              <a:t>1929-1933</a:t>
            </a:r>
            <a:r>
              <a:rPr lang="zh-CN" altLang="en-US" sz="2000" b="1" i="1" smtClean="0">
                <a:latin typeface="华文新魏" pitchFamily="2" charset="-122"/>
                <a:ea typeface="华文新魏" pitchFamily="2" charset="-122"/>
              </a:rPr>
              <a:t>年残酷的经济大危机时，苏联却在欣欣向荣的建设社会主义。二战之后，苏联由于其在战争中发挥的作用而一度成为了世界和平的捍卫者。</a:t>
            </a:r>
            <a:endParaRPr lang="en-US" altLang="zh-CN" sz="2000" b="1" i="1" smtClean="0">
              <a:latin typeface="华文新魏" pitchFamily="2" charset="-122"/>
              <a:ea typeface="华文新魏" pitchFamily="2" charset="-122"/>
            </a:endParaRPr>
          </a:p>
          <a:p>
            <a:endParaRPr lang="en-US" altLang="zh-CN" sz="2000" b="1" i="1">
              <a:latin typeface="华文新魏" pitchFamily="2" charset="-122"/>
              <a:ea typeface="华文新魏" pitchFamily="2" charset="-122"/>
            </a:endParaRPr>
          </a:p>
          <a:p>
            <a:r>
              <a:rPr lang="zh-CN" altLang="en-US" sz="2000" b="1" i="1" smtClean="0">
                <a:latin typeface="华文新魏" pitchFamily="2" charset="-122"/>
                <a:ea typeface="华文新魏" pitchFamily="2" charset="-122"/>
              </a:rPr>
              <a:t>材料三 自由、民主、平等和博爱自启蒙运动出现之日便开始在世界范围内流传。随着各地人民风起云涌的自我解放运动的出现，启蒙运动的诸多思想逐渐成为了人们的共识。</a:t>
            </a:r>
            <a:endParaRPr lang="en-US" altLang="zh-CN" sz="2000" b="1" i="1" smtClean="0">
              <a:latin typeface="华文新魏" pitchFamily="2" charset="-122"/>
              <a:ea typeface="华文新魏" pitchFamily="2" charset="-122"/>
            </a:endParaRPr>
          </a:p>
        </p:txBody>
      </p:sp>
    </p:spTree>
    <p:extLst>
      <p:ext uri="{BB962C8B-B14F-4D97-AF65-F5344CB8AC3E}">
        <p14:creationId xmlns:p14="http://schemas.microsoft.com/office/powerpoint/2010/main" val="1325910325"/>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424525" y="5805263"/>
            <a:ext cx="4824536"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anose="02010800040101010101" pitchFamily="2" charset="-122"/>
              </a:rPr>
              <a:t>殖民体系崩溃的原因</a:t>
            </a:r>
            <a:endParaRPr lang="zh-CN" altLang="en-US" sz="36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anose="02010800040101010101" pitchFamily="2" charset="-122"/>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3688" y="101540"/>
            <a:ext cx="2525266" cy="18792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836793" y="769037"/>
            <a:ext cx="50545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殖民者遭到削弱</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921" y="1980807"/>
            <a:ext cx="2525266" cy="1833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2072974" y="2435813"/>
            <a:ext cx="3695243"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苏联的强大</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007978" y="3814150"/>
            <a:ext cx="2516948" cy="1740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2516365" y="4261290"/>
            <a:ext cx="6503703"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启蒙思想的广泛传播</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8879410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500" fill="hold"/>
                                        <p:tgtEl>
                                          <p:spTgt spid="1027"/>
                                        </p:tgtEl>
                                        <p:attrNameLst>
                                          <p:attrName>ppt_x</p:attrName>
                                        </p:attrNameLst>
                                      </p:cBhvr>
                                      <p:tavLst>
                                        <p:tav tm="0">
                                          <p:val>
                                            <p:strVal val="#ppt_x"/>
                                          </p:val>
                                        </p:tav>
                                        <p:tav tm="100000">
                                          <p:val>
                                            <p:strVal val="#ppt_x"/>
                                          </p:val>
                                        </p:tav>
                                      </p:tavLst>
                                    </p:anim>
                                    <p:anim calcmode="lin" valueType="num">
                                      <p:cBhvr additive="base">
                                        <p:cTn id="8" dur="500" fill="hold"/>
                                        <p:tgtEl>
                                          <p:spTgt spid="10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028"/>
                                        </p:tgtEl>
                                        <p:attrNameLst>
                                          <p:attrName>style.visibility</p:attrName>
                                        </p:attrNameLst>
                                      </p:cBhvr>
                                      <p:to>
                                        <p:strVal val="visible"/>
                                      </p:to>
                                    </p:set>
                                    <p:anim calcmode="lin" valueType="num">
                                      <p:cBhvr additive="base">
                                        <p:cTn id="18" dur="500" fill="hold"/>
                                        <p:tgtEl>
                                          <p:spTgt spid="1028"/>
                                        </p:tgtEl>
                                        <p:attrNameLst>
                                          <p:attrName>ppt_x</p:attrName>
                                        </p:attrNameLst>
                                      </p:cBhvr>
                                      <p:tavLst>
                                        <p:tav tm="0">
                                          <p:val>
                                            <p:strVal val="#ppt_x"/>
                                          </p:val>
                                        </p:tav>
                                        <p:tav tm="100000">
                                          <p:val>
                                            <p:strVal val="#ppt_x"/>
                                          </p:val>
                                        </p:tav>
                                      </p:tavLst>
                                    </p:anim>
                                    <p:anim calcmode="lin" valueType="num">
                                      <p:cBhvr additive="base">
                                        <p:cTn id="19" dur="500" fill="hold"/>
                                        <p:tgtEl>
                                          <p:spTgt spid="1028"/>
                                        </p:tgtEl>
                                        <p:attrNameLst>
                                          <p:attrName>ppt_y</p:attrName>
                                        </p:attrNameLst>
                                      </p:cBhvr>
                                      <p:tavLst>
                                        <p:tav tm="0">
                                          <p:val>
                                            <p:strVal val="1+#ppt_h/2"/>
                                          </p:val>
                                        </p:tav>
                                        <p:tav tm="100000">
                                          <p:val>
                                            <p:strVal val="#ppt_y"/>
                                          </p:val>
                                        </p:tav>
                                      </p:tavLst>
                                    </p:anim>
                                  </p:childTnLst>
                                </p:cTn>
                              </p:par>
                              <p:par>
                                <p:cTn id="20" presetID="2" presetClass="entr" presetSubtype="4"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16" presetClass="entr" presetSubtype="21" fill="hold" nodeType="clickEffect">
                                  <p:stCondLst>
                                    <p:cond delay="0"/>
                                  </p:stCondLst>
                                  <p:childTnLst>
                                    <p:set>
                                      <p:cBhvr>
                                        <p:cTn id="28" dur="1" fill="hold">
                                          <p:stCondLst>
                                            <p:cond delay="0"/>
                                          </p:stCondLst>
                                        </p:cTn>
                                        <p:tgtEl>
                                          <p:spTgt spid="1029"/>
                                        </p:tgtEl>
                                        <p:attrNameLst>
                                          <p:attrName>style.visibility</p:attrName>
                                        </p:attrNameLst>
                                      </p:cBhvr>
                                      <p:to>
                                        <p:strVal val="visible"/>
                                      </p:to>
                                    </p:set>
                                    <p:animEffect transition="in" filter="barn(inVertical)">
                                      <p:cBhvr>
                                        <p:cTn id="29" dur="500"/>
                                        <p:tgtEl>
                                          <p:spTgt spid="1029"/>
                                        </p:tgtEl>
                                      </p:cBhvr>
                                    </p:animEffect>
                                  </p:childTnLst>
                                </p:cTn>
                              </p:par>
                              <p:par>
                                <p:cTn id="30" presetID="16" presetClass="entr" presetSubtype="21" fill="hold" grpId="2"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1420687" y="228193"/>
            <a:ext cx="6599884" cy="707886"/>
          </a:xfrm>
          <a:prstGeom prst="rect">
            <a:avLst/>
          </a:prstGeom>
          <a:noFill/>
          <a:effectLst>
            <a:outerShdw blurRad="50800" dist="38100" dir="16200000" rotWithShape="0">
              <a:prstClr val="black">
                <a:alpha val="40000"/>
              </a:prstClr>
            </a:outerShdw>
          </a:effectLst>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世界殖民体系的</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崩溃</a:t>
            </a:r>
            <a:r>
              <a:rPr lang="en-US" altLang="zh-CN"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亚洲篇</a:t>
            </a:r>
            <a:endPar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矩形 3"/>
          <p:cNvSpPr/>
          <p:nvPr/>
        </p:nvSpPr>
        <p:spPr>
          <a:xfrm>
            <a:off x="234076" y="1124744"/>
            <a:ext cx="4176464" cy="4401205"/>
          </a:xfrm>
          <a:prstGeom prst="rect">
            <a:avLst/>
          </a:prstGeom>
        </p:spPr>
        <p:txBody>
          <a:bodyPr wrap="square">
            <a:spAutoFit/>
          </a:bodyPr>
          <a:lstStyle/>
          <a:p>
            <a:r>
              <a:rPr lang="en-US" altLang="zh-CN" sz="2000" b="1">
                <a:latin typeface="华文新魏" pitchFamily="2" charset="-122"/>
                <a:ea typeface="华文新魏" pitchFamily="2" charset="-122"/>
              </a:rPr>
              <a:t>(1)</a:t>
            </a:r>
            <a:r>
              <a:rPr lang="zh-CN" altLang="en-US" sz="2000" b="1">
                <a:latin typeface="华文新魏" pitchFamily="2" charset="-122"/>
                <a:ea typeface="华文新魏" pitchFamily="2" charset="-122"/>
              </a:rPr>
              <a:t>印度</a:t>
            </a:r>
            <a:r>
              <a:rPr lang="en-US" altLang="zh-CN" sz="2000" b="1">
                <a:latin typeface="华文新魏" pitchFamily="2" charset="-122"/>
                <a:ea typeface="华文新魏" pitchFamily="2" charset="-122"/>
              </a:rPr>
              <a:t>:</a:t>
            </a:r>
          </a:p>
          <a:p>
            <a:r>
              <a:rPr lang="en-US" altLang="zh-CN" sz="2000" b="1">
                <a:latin typeface="华文新魏" pitchFamily="2" charset="-122"/>
                <a:ea typeface="华文新魏" pitchFamily="2" charset="-122"/>
              </a:rPr>
              <a:t>①</a:t>
            </a:r>
            <a:r>
              <a:rPr lang="zh-CN" altLang="en-US" sz="2000" b="1">
                <a:latin typeface="华文新魏" pitchFamily="2" charset="-122"/>
                <a:ea typeface="华文新魏" pitchFamily="2" charset="-122"/>
              </a:rPr>
              <a:t>在印度人民反抗斗争的压力下，</a:t>
            </a:r>
            <a:r>
              <a:rPr lang="en-US" altLang="zh-CN" sz="2000" b="1">
                <a:solidFill>
                  <a:srgbClr val="FF0000"/>
                </a:solidFill>
                <a:latin typeface="华文新魏" pitchFamily="2" charset="-122"/>
                <a:ea typeface="华文新魏" pitchFamily="2" charset="-122"/>
              </a:rPr>
              <a:t>1947</a:t>
            </a:r>
            <a:r>
              <a:rPr lang="zh-CN" altLang="en-US" sz="2000" b="1">
                <a:solidFill>
                  <a:srgbClr val="FF0000"/>
                </a:solidFill>
                <a:latin typeface="华文新魏" pitchFamily="2" charset="-122"/>
                <a:ea typeface="华文新魏" pitchFamily="2" charset="-122"/>
              </a:rPr>
              <a:t>年</a:t>
            </a:r>
            <a:r>
              <a:rPr lang="zh-CN" altLang="en-US" sz="2000" b="1">
                <a:latin typeface="华文新魏" pitchFamily="2" charset="-122"/>
                <a:ea typeface="华文新魏" pitchFamily="2" charset="-122"/>
              </a:rPr>
              <a:t>英国被迫同意印度独</a:t>
            </a:r>
          </a:p>
          <a:p>
            <a:r>
              <a:rPr lang="zh-CN" altLang="en-US" sz="2000" b="1">
                <a:latin typeface="华文新魏" pitchFamily="2" charset="-122"/>
                <a:ea typeface="华文新魏" pitchFamily="2" charset="-122"/>
              </a:rPr>
              <a:t>立。但英国实行“自治领”政策，将原来的印度分为</a:t>
            </a:r>
            <a:r>
              <a:rPr lang="zh-CN" altLang="en-US" sz="2000" b="1">
                <a:solidFill>
                  <a:srgbClr val="FF0000"/>
                </a:solidFill>
                <a:latin typeface="华文新魏" pitchFamily="2" charset="-122"/>
                <a:ea typeface="华文新魏" pitchFamily="2" charset="-122"/>
              </a:rPr>
              <a:t>印度和巴基斯坦</a:t>
            </a:r>
            <a:r>
              <a:rPr lang="zh-CN" altLang="en-US" sz="2000" b="1" smtClean="0">
                <a:solidFill>
                  <a:srgbClr val="FF0000"/>
                </a:solidFill>
                <a:latin typeface="华文新魏" pitchFamily="2" charset="-122"/>
                <a:ea typeface="华文新魏" pitchFamily="2" charset="-122"/>
              </a:rPr>
              <a:t>两个</a:t>
            </a:r>
            <a:r>
              <a:rPr lang="zh-CN" altLang="en-US" sz="2000" b="1">
                <a:solidFill>
                  <a:srgbClr val="FF0000"/>
                </a:solidFill>
                <a:latin typeface="华文新魏" pitchFamily="2" charset="-122"/>
                <a:ea typeface="华文新魏" pitchFamily="2" charset="-122"/>
              </a:rPr>
              <a:t>独立的自治领。</a:t>
            </a:r>
          </a:p>
          <a:p>
            <a:endParaRPr lang="en-US" altLang="zh-CN" sz="2000" b="1" smtClean="0">
              <a:latin typeface="华文新魏" pitchFamily="2" charset="-122"/>
              <a:ea typeface="华文新魏" pitchFamily="2" charset="-122"/>
            </a:endParaRPr>
          </a:p>
          <a:p>
            <a:r>
              <a:rPr lang="zh-CN" altLang="en-US" sz="2000" b="1" smtClean="0">
                <a:latin typeface="华文新魏" pitchFamily="2" charset="-122"/>
                <a:ea typeface="华文新魏" pitchFamily="2" charset="-122"/>
              </a:rPr>
              <a:t>②</a:t>
            </a:r>
            <a:r>
              <a:rPr lang="en-US" altLang="zh-CN" sz="2000" b="1">
                <a:latin typeface="华文新魏" pitchFamily="2" charset="-122"/>
                <a:ea typeface="华文新魏" pitchFamily="2" charset="-122"/>
              </a:rPr>
              <a:t>20</a:t>
            </a:r>
            <a:r>
              <a:rPr lang="zh-CN" altLang="en-US" sz="2000" b="1">
                <a:latin typeface="华文新魏" pitchFamily="2" charset="-122"/>
                <a:ea typeface="华文新魏" pitchFamily="2" charset="-122"/>
              </a:rPr>
              <a:t>世纪</a:t>
            </a:r>
            <a:r>
              <a:rPr lang="en-US" altLang="zh-CN" sz="2000" b="1">
                <a:latin typeface="华文新魏" pitchFamily="2" charset="-122"/>
                <a:ea typeface="华文新魏" pitchFamily="2" charset="-122"/>
              </a:rPr>
              <a:t>50</a:t>
            </a:r>
            <a:r>
              <a:rPr lang="zh-CN" altLang="en-US" sz="2000" b="1">
                <a:latin typeface="华文新魏" pitchFamily="2" charset="-122"/>
                <a:ea typeface="华文新魏" pitchFamily="2" charset="-122"/>
              </a:rPr>
              <a:t>年代，印度和巴基斯坦都成为共和国。</a:t>
            </a:r>
          </a:p>
          <a:p>
            <a:endParaRPr lang="en-US" altLang="zh-CN" sz="2000" b="1" smtClean="0">
              <a:latin typeface="华文新魏" pitchFamily="2" charset="-122"/>
              <a:ea typeface="华文新魏" pitchFamily="2" charset="-122"/>
            </a:endParaRPr>
          </a:p>
          <a:p>
            <a:r>
              <a:rPr lang="en-US" altLang="zh-CN" sz="2000" b="1" smtClean="0">
                <a:latin typeface="华文新魏" pitchFamily="2" charset="-122"/>
                <a:ea typeface="华文新魏" pitchFamily="2" charset="-122"/>
              </a:rPr>
              <a:t>(2</a:t>
            </a:r>
            <a:r>
              <a:rPr lang="en-US" altLang="zh-CN" sz="2000" b="1">
                <a:latin typeface="华文新魏" pitchFamily="2" charset="-122"/>
                <a:ea typeface="华文新魏" pitchFamily="2" charset="-122"/>
              </a:rPr>
              <a:t>)</a:t>
            </a:r>
            <a:r>
              <a:rPr lang="zh-CN" altLang="en-US" sz="2000" b="1">
                <a:latin typeface="华文新魏" pitchFamily="2" charset="-122"/>
                <a:ea typeface="华文新魏" pitchFamily="2" charset="-122"/>
              </a:rPr>
              <a:t>其他地区</a:t>
            </a:r>
            <a:r>
              <a:rPr lang="en-US" altLang="zh-CN" sz="2000" b="1">
                <a:latin typeface="华文新魏" pitchFamily="2" charset="-122"/>
                <a:ea typeface="华文新魏" pitchFamily="2" charset="-122"/>
              </a:rPr>
              <a:t>:</a:t>
            </a:r>
            <a:r>
              <a:rPr lang="zh-CN" altLang="en-US" sz="2000" b="1">
                <a:latin typeface="华文新魏" pitchFamily="2" charset="-122"/>
                <a:ea typeface="华文新魏" pitchFamily="2" charset="-122"/>
              </a:rPr>
              <a:t>印度独立前后，印度尼西亚、老挝、菲律宾、缅甸</a:t>
            </a:r>
            <a:r>
              <a:rPr lang="zh-CN" altLang="en-US" sz="2000" b="1" smtClean="0">
                <a:latin typeface="华文新魏" pitchFamily="2" charset="-122"/>
                <a:ea typeface="华文新魏" pitchFamily="2" charset="-122"/>
              </a:rPr>
              <a:t>、锡兰</a:t>
            </a:r>
            <a:r>
              <a:rPr lang="zh-CN" altLang="en-US" sz="2000" b="1">
                <a:latin typeface="华文新魏" pitchFamily="2" charset="-122"/>
                <a:ea typeface="华文新魏" pitchFamily="2" charset="-122"/>
              </a:rPr>
              <a:t>、柬埔寨、马来亚、新加坡等也纷纷独立</a:t>
            </a:r>
            <a:r>
              <a:rPr lang="zh-CN" altLang="en-US" sz="2000" b="1" smtClean="0">
                <a:latin typeface="华文新魏" pitchFamily="2" charset="-122"/>
                <a:ea typeface="华文新魏" pitchFamily="2" charset="-122"/>
              </a:rPr>
              <a:t>。</a:t>
            </a:r>
            <a:endParaRPr lang="zh-CN" altLang="en-US" sz="2000" b="1">
              <a:latin typeface="华文新魏" pitchFamily="2" charset="-122"/>
              <a:ea typeface="华文新魏" pitchFamily="2" charset="-122"/>
            </a:endParaRPr>
          </a:p>
        </p:txBody>
      </p:sp>
      <p:sp>
        <p:nvSpPr>
          <p:cNvPr id="5" name="矩形 4"/>
          <p:cNvSpPr/>
          <p:nvPr/>
        </p:nvSpPr>
        <p:spPr>
          <a:xfrm>
            <a:off x="229411" y="5805264"/>
            <a:ext cx="7366119" cy="707886"/>
          </a:xfrm>
          <a:prstGeom prst="rect">
            <a:avLst/>
          </a:prstGeom>
        </p:spPr>
        <p:txBody>
          <a:bodyPr wrap="none">
            <a:spAutoFit/>
          </a:bodyPr>
          <a:lstStyle/>
          <a:p>
            <a:r>
              <a:rPr lang="zh-CN" altLang="en-US" sz="4000" b="1" i="1">
                <a:latin typeface="华文新魏" pitchFamily="2" charset="-122"/>
                <a:ea typeface="华文新魏" pitchFamily="2" charset="-122"/>
              </a:rPr>
              <a:t>帝国主义在亚洲的殖民体系</a:t>
            </a:r>
            <a:r>
              <a:rPr lang="zh-CN" altLang="en-US" sz="4000" b="1" i="1" smtClean="0">
                <a:latin typeface="华文新魏" pitchFamily="2" charset="-122"/>
                <a:ea typeface="华文新魏" pitchFamily="2" charset="-122"/>
              </a:rPr>
              <a:t>瓦解</a:t>
            </a:r>
            <a:endParaRPr lang="zh-CN" altLang="en-US" sz="4000" b="1" i="1">
              <a:latin typeface="华文新魏" pitchFamily="2" charset="-122"/>
              <a:ea typeface="华文新魏" pitchFamily="2" charset="-122"/>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0" y="1412776"/>
            <a:ext cx="4248472" cy="396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7633435"/>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4338401" y="303231"/>
            <a:ext cx="4815742" cy="707886"/>
          </a:xfrm>
          <a:prstGeom prst="rect">
            <a:avLst/>
          </a:prstGeom>
          <a:noFill/>
        </p:spPr>
        <p:txBody>
          <a:bodyPr wrap="none" lIns="91440" tIns="45720" rIns="91440" bIns="45720">
            <a:spAutoFit/>
            <a:scene3d>
              <a:camera prst="isometricOffAxis2Left"/>
              <a:lightRig rig="threePt" dir="t"/>
            </a:scene3d>
          </a:bodyPr>
          <a:lstStyle/>
          <a:p>
            <a:pPr algn="ctr"/>
            <a:r>
              <a:rPr lang="zh-CN" altLang="en-US" sz="4000"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殖民主义的遗留问题</a:t>
            </a:r>
            <a:endParaRPr lang="zh-CN" altLang="en-US" sz="4000"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3" name="矩形 2"/>
          <p:cNvSpPr/>
          <p:nvPr/>
        </p:nvSpPr>
        <p:spPr>
          <a:xfrm>
            <a:off x="323528" y="5661248"/>
            <a:ext cx="3078087"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8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印 巴 分 治</a:t>
            </a:r>
            <a:endParaRPr lang="zh-CN" altLang="en-US" sz="48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3965" y="1196751"/>
            <a:ext cx="3774436" cy="430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555775" y="1196751"/>
            <a:ext cx="1525961" cy="3477875"/>
          </a:xfrm>
          <a:prstGeom prst="rect">
            <a:avLst/>
          </a:prstGeom>
        </p:spPr>
        <p:txBody>
          <a:bodyPr wrap="square">
            <a:spAutoFit/>
          </a:bodyPr>
          <a:lstStyle/>
          <a:p>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◆克什米尔</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全称</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查谟和</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克什米尔</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，原是</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一个</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土邦，</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据</a:t>
            </a:r>
            <a:r>
              <a:rPr lang="en-US" altLang="zh-CN"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1947</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年的</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“印度独立法案，可以</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自由加</a:t>
            </a:r>
          </a:p>
          <a:p>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入印度或者</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巴基斯坦或者宣布</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新魏" pitchFamily="2" charset="-122"/>
                <a:ea typeface="华文新魏" pitchFamily="2" charset="-122"/>
              </a:rPr>
              <a:t>独立。</a:t>
            </a:r>
          </a:p>
        </p:txBody>
      </p:sp>
      <p:sp>
        <p:nvSpPr>
          <p:cNvPr id="6" name="矩形 5"/>
          <p:cNvSpPr/>
          <p:nvPr/>
        </p:nvSpPr>
        <p:spPr>
          <a:xfrm>
            <a:off x="4890052" y="1196751"/>
            <a:ext cx="3282347" cy="4893647"/>
          </a:xfrm>
          <a:prstGeom prst="rect">
            <a:avLst/>
          </a:prstGeom>
        </p:spPr>
        <p:txBody>
          <a:bodyPr wrap="square">
            <a:spAutoFit/>
          </a:bodyPr>
          <a:lstStyle/>
          <a:p>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1947</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年</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12</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月，印度将克什米尔问题提交联合国安理会。</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1948</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年</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8</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月和</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1949</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年</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月，联合国印巴委员会先后通过关于克什米尔停火和公民投票的决议，印巴均表示接受。</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1949</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年</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月双方正式停火，</a:t>
            </a:r>
            <a:r>
              <a:rPr lang="en-US" altLang="zh-CN"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7</a:t>
            </a:r>
            <a:r>
              <a:rPr lang="zh-CN" altLang="en-US" sz="2400"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月划定了停火线。克什米尔分为印控区和巴控区，印巴分别在各自控制区内建立了地方政府。</a:t>
            </a:r>
          </a:p>
        </p:txBody>
      </p:sp>
    </p:spTree>
    <p:extLst>
      <p:ext uri="{BB962C8B-B14F-4D97-AF65-F5344CB8AC3E}">
        <p14:creationId xmlns:p14="http://schemas.microsoft.com/office/powerpoint/2010/main" val="2534060067"/>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clrChange>
              <a:clrFrom>
                <a:srgbClr val="EFEFEF"/>
              </a:clrFrom>
              <a:clrTo>
                <a:srgbClr val="EFEFEF">
                  <a:alpha val="0"/>
                </a:srgbClr>
              </a:clrTo>
            </a:clrChange>
            <a:extLst>
              <a:ext uri="{28A0092B-C50C-407E-A947-70E740481C1C}">
                <a14:useLocalDpi xmlns:a14="http://schemas.microsoft.com/office/drawing/2010/main" val="0"/>
              </a:ext>
            </a:extLst>
          </a:blip>
          <a:stretch>
            <a:fillRect/>
          </a:stretch>
        </p:blipFill>
        <p:spPr bwMode="auto">
          <a:xfrm>
            <a:off x="971600" y="476672"/>
            <a:ext cx="7128792" cy="4584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395536" y="5498368"/>
            <a:ext cx="7837402" cy="923330"/>
          </a:xfrm>
          <a:prstGeom prst="rect">
            <a:avLst/>
          </a:prstGeom>
          <a:noFill/>
        </p:spPr>
        <p:txBody>
          <a:bodyPr wrap="none" lIns="91440" tIns="45720" rIns="91440" bIns="45720">
            <a:spAutoFit/>
          </a:bodyPr>
          <a:lstStyle/>
          <a:p>
            <a:pPr algn="ctr"/>
            <a:r>
              <a:rPr lang="zh-CN" alt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印巴冲突的原因都有哪些</a:t>
            </a:r>
            <a:endParaRPr lang="zh-CN" alt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1226456704"/>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187624" y="1268760"/>
            <a:ext cx="7272808" cy="3539430"/>
          </a:xfrm>
          <a:prstGeom prst="rect">
            <a:avLst/>
          </a:prstGeom>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32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领土争端后患无穷，使两国关系</a:t>
            </a:r>
            <a:r>
              <a:rPr lang="zh-CN" altLang="en-US"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难以</a:t>
            </a:r>
            <a:r>
              <a:rPr lang="zh-CN" altLang="en-US" sz="32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有实质性的改善</a:t>
            </a:r>
          </a:p>
          <a:p>
            <a:endParaRPr lang="en-US" altLang="zh-CN"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r>
              <a:rPr lang="zh-CN" altLang="en-US"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宗教</a:t>
            </a:r>
            <a:r>
              <a:rPr lang="zh-CN" altLang="en-US" sz="32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冲突频频发生，矛盾难以调和</a:t>
            </a:r>
          </a:p>
          <a:p>
            <a:endParaRPr lang="en-US" altLang="zh-CN"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r>
              <a:rPr lang="zh-CN" altLang="en-US"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美</a:t>
            </a:r>
            <a:r>
              <a:rPr lang="zh-CN" altLang="en-US" sz="32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苏争霸的两极格局加剧了印巴</a:t>
            </a:r>
            <a:r>
              <a:rPr lang="zh-CN" altLang="en-US" sz="32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间的矛盾</a:t>
            </a:r>
            <a:endParaRPr lang="zh-CN" altLang="en-US" sz="32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548852810"/>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420687" y="228193"/>
            <a:ext cx="6599884" cy="707886"/>
          </a:xfrm>
          <a:prstGeom prst="rect">
            <a:avLst/>
          </a:prstGeom>
          <a:noFill/>
          <a:effectLst>
            <a:outerShdw blurRad="50800" dist="38100" dir="16200000" rotWithShape="0">
              <a:prstClr val="black">
                <a:alpha val="40000"/>
              </a:prstClr>
            </a:outerShdw>
          </a:effectLst>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世界殖民体系的</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崩溃</a:t>
            </a:r>
            <a:r>
              <a:rPr lang="en-US" altLang="zh-CN"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非洲篇</a:t>
            </a:r>
            <a:endPar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88024" y="1124744"/>
            <a:ext cx="4176464" cy="5468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43964" y="961219"/>
            <a:ext cx="4572000" cy="5632311"/>
          </a:xfrm>
          <a:prstGeom prst="rect">
            <a:avLst/>
          </a:prstGeom>
        </p:spPr>
        <p:txBody>
          <a:bodyPr>
            <a:spAutoFit/>
          </a:bodyPr>
          <a:lstStyle/>
          <a:p>
            <a:r>
              <a:rPr lang="en-US" altLang="zh-CN" sz="2000">
                <a:latin typeface="华文新魏" pitchFamily="2" charset="-122"/>
                <a:ea typeface="华文新魏" pitchFamily="2" charset="-122"/>
              </a:rPr>
              <a:t>(1)</a:t>
            </a:r>
            <a:r>
              <a:rPr lang="zh-CN" altLang="en-US" sz="2000">
                <a:latin typeface="华文新魏" pitchFamily="2" charset="-122"/>
                <a:ea typeface="华文新魏" pitchFamily="2" charset="-122"/>
              </a:rPr>
              <a:t>埃及</a:t>
            </a:r>
            <a:r>
              <a:rPr lang="en-US" altLang="zh-CN" sz="2000">
                <a:latin typeface="华文新魏" pitchFamily="2" charset="-122"/>
                <a:ea typeface="华文新魏" pitchFamily="2" charset="-122"/>
              </a:rPr>
              <a:t>:</a:t>
            </a:r>
          </a:p>
          <a:p>
            <a:pPr marL="342900" indent="-342900">
              <a:buFont typeface="+mj-ea"/>
              <a:buAutoNum type="circleNumDbPlain"/>
            </a:pPr>
            <a:r>
              <a:rPr lang="en-US" altLang="zh-CN" sz="2000" smtClean="0">
                <a:latin typeface="华文新魏" pitchFamily="2" charset="-122"/>
                <a:ea typeface="华文新魏" pitchFamily="2" charset="-122"/>
              </a:rPr>
              <a:t>1952</a:t>
            </a:r>
            <a:r>
              <a:rPr lang="zh-CN" altLang="en-US" sz="2000">
                <a:latin typeface="华文新魏" pitchFamily="2" charset="-122"/>
                <a:ea typeface="华文新魏" pitchFamily="2" charset="-122"/>
              </a:rPr>
              <a:t>年，埃及中下层军官发动武装起义</a:t>
            </a:r>
            <a:r>
              <a:rPr lang="zh-CN" altLang="en-US" sz="2000" smtClean="0">
                <a:latin typeface="华文新魏" pitchFamily="2" charset="-122"/>
                <a:ea typeface="华文新魏" pitchFamily="2" charset="-122"/>
              </a:rPr>
              <a:t>，      废黜</a:t>
            </a:r>
            <a:r>
              <a:rPr lang="zh-CN" altLang="en-US" sz="2000">
                <a:latin typeface="华文新魏" pitchFamily="2" charset="-122"/>
                <a:ea typeface="华文新魏" pitchFamily="2" charset="-122"/>
              </a:rPr>
              <a:t>国王，成立埃及</a:t>
            </a:r>
            <a:r>
              <a:rPr lang="zh-CN" altLang="en-US" sz="2000" smtClean="0">
                <a:latin typeface="华文新魏" pitchFamily="2" charset="-122"/>
                <a:ea typeface="华文新魏" pitchFamily="2" charset="-122"/>
              </a:rPr>
              <a:t>共和国</a:t>
            </a:r>
            <a:r>
              <a:rPr lang="zh-CN" altLang="en-US" sz="2000">
                <a:latin typeface="华文新魏" pitchFamily="2" charset="-122"/>
                <a:ea typeface="华文新魏" pitchFamily="2" charset="-122"/>
              </a:rPr>
              <a:t>。</a:t>
            </a:r>
          </a:p>
          <a:p>
            <a:pPr marL="342900" indent="-342900">
              <a:buFont typeface="+mj-ea"/>
              <a:buAutoNum type="circleNumDbPlain" startAt="2"/>
            </a:pPr>
            <a:r>
              <a:rPr lang="en-US" altLang="zh-CN" sz="2000" smtClean="0">
                <a:latin typeface="华文新魏" pitchFamily="2" charset="-122"/>
                <a:ea typeface="华文新魏" pitchFamily="2" charset="-122"/>
              </a:rPr>
              <a:t>1956</a:t>
            </a:r>
            <a:r>
              <a:rPr lang="zh-CN" altLang="en-US" sz="2000">
                <a:latin typeface="华文新魏" pitchFamily="2" charset="-122"/>
                <a:ea typeface="华文新魏" pitchFamily="2" charset="-122"/>
              </a:rPr>
              <a:t>年，埃及总统</a:t>
            </a:r>
            <a:r>
              <a:rPr lang="zh-CN" altLang="en-US" sz="2000">
                <a:solidFill>
                  <a:srgbClr val="FF0000"/>
                </a:solidFill>
                <a:latin typeface="华文新魏" pitchFamily="2" charset="-122"/>
                <a:ea typeface="华文新魏" pitchFamily="2" charset="-122"/>
              </a:rPr>
              <a:t>纳赛尔</a:t>
            </a:r>
            <a:r>
              <a:rPr lang="zh-CN" altLang="en-US" sz="2000">
                <a:latin typeface="华文新魏" pitchFamily="2" charset="-122"/>
                <a:ea typeface="华文新魏" pitchFamily="2" charset="-122"/>
              </a:rPr>
              <a:t>宣布收回</a:t>
            </a:r>
            <a:r>
              <a:rPr lang="zh-CN" altLang="en-US" sz="2000" smtClean="0">
                <a:solidFill>
                  <a:srgbClr val="FF0000"/>
                </a:solidFill>
                <a:latin typeface="华文新魏" pitchFamily="2" charset="-122"/>
                <a:ea typeface="华文新魏" pitchFamily="2" charset="-122"/>
              </a:rPr>
              <a:t>苏伊士运河区</a:t>
            </a:r>
            <a:r>
              <a:rPr lang="zh-CN" altLang="en-US" sz="2000">
                <a:solidFill>
                  <a:srgbClr val="FF0000"/>
                </a:solidFill>
                <a:latin typeface="华文新魏" pitchFamily="2" charset="-122"/>
                <a:ea typeface="华文新魏" pitchFamily="2" charset="-122"/>
              </a:rPr>
              <a:t>主权</a:t>
            </a:r>
            <a:r>
              <a:rPr lang="zh-CN" altLang="en-US" sz="2000">
                <a:latin typeface="华文新魏" pitchFamily="2" charset="-122"/>
                <a:ea typeface="华文新魏" pitchFamily="2" charset="-122"/>
              </a:rPr>
              <a:t>，英军</a:t>
            </a:r>
            <a:r>
              <a:rPr lang="zh-CN" altLang="en-US" sz="2000" smtClean="0">
                <a:latin typeface="华文新魏" pitchFamily="2" charset="-122"/>
                <a:ea typeface="华文新魏" pitchFamily="2" charset="-122"/>
              </a:rPr>
              <a:t>撤离运河</a:t>
            </a:r>
            <a:r>
              <a:rPr lang="zh-CN" altLang="en-US" sz="2000">
                <a:latin typeface="华文新魏" pitchFamily="2" charset="-122"/>
                <a:ea typeface="华文新魏" pitchFamily="2" charset="-122"/>
              </a:rPr>
              <a:t>区。</a:t>
            </a:r>
          </a:p>
          <a:p>
            <a:r>
              <a:rPr lang="en-US" altLang="zh-CN" sz="2000">
                <a:latin typeface="华文新魏" pitchFamily="2" charset="-122"/>
                <a:ea typeface="华文新魏" pitchFamily="2" charset="-122"/>
              </a:rPr>
              <a:t>(2)</a:t>
            </a:r>
            <a:r>
              <a:rPr lang="zh-CN" altLang="en-US" sz="2000">
                <a:latin typeface="华文新魏" pitchFamily="2" charset="-122"/>
                <a:ea typeface="华文新魏" pitchFamily="2" charset="-122"/>
              </a:rPr>
              <a:t>阿尔及利亚</a:t>
            </a:r>
          </a:p>
          <a:p>
            <a:pPr marL="342900" indent="-342900">
              <a:buFont typeface="+mj-ea"/>
              <a:buAutoNum type="circleNumDbPlain"/>
            </a:pPr>
            <a:r>
              <a:rPr lang="en-US" altLang="zh-CN" sz="2000" smtClean="0">
                <a:latin typeface="华文新魏" pitchFamily="2" charset="-122"/>
                <a:ea typeface="华文新魏" pitchFamily="2" charset="-122"/>
              </a:rPr>
              <a:t>1954</a:t>
            </a:r>
            <a:r>
              <a:rPr lang="zh-CN" altLang="en-US" sz="2000">
                <a:latin typeface="华文新魏" pitchFamily="2" charset="-122"/>
                <a:ea typeface="华文新魏" pitchFamily="2" charset="-122"/>
              </a:rPr>
              <a:t>年，阿尔及利亚成立民族解放阵线，领导民族解放军与</a:t>
            </a:r>
            <a:r>
              <a:rPr lang="zh-CN" altLang="en-US" sz="2000" smtClean="0">
                <a:latin typeface="华文新魏" pitchFamily="2" charset="-122"/>
                <a:ea typeface="华文新魏" pitchFamily="2" charset="-122"/>
              </a:rPr>
              <a:t>法国殖民者</a:t>
            </a:r>
            <a:r>
              <a:rPr lang="zh-CN" altLang="en-US" sz="2000">
                <a:latin typeface="华文新魏" pitchFamily="2" charset="-122"/>
                <a:ea typeface="华文新魏" pitchFamily="2" charset="-122"/>
              </a:rPr>
              <a:t>进行了艰苦卓绝的武装斗争。</a:t>
            </a:r>
          </a:p>
          <a:p>
            <a:pPr marL="342900" indent="-342900">
              <a:buFont typeface="+mj-ea"/>
              <a:buAutoNum type="circleNumDbPlain"/>
            </a:pPr>
            <a:r>
              <a:rPr lang="en-US" altLang="zh-CN" sz="2000" smtClean="0">
                <a:solidFill>
                  <a:srgbClr val="FF0000"/>
                </a:solidFill>
                <a:latin typeface="华文新魏" pitchFamily="2" charset="-122"/>
                <a:ea typeface="华文新魏" pitchFamily="2" charset="-122"/>
              </a:rPr>
              <a:t>1962</a:t>
            </a:r>
            <a:r>
              <a:rPr lang="zh-CN" altLang="en-US" sz="2000">
                <a:solidFill>
                  <a:srgbClr val="FF0000"/>
                </a:solidFill>
                <a:latin typeface="华文新魏" pitchFamily="2" charset="-122"/>
                <a:ea typeface="华文新魏" pitchFamily="2" charset="-122"/>
              </a:rPr>
              <a:t>年，阿尔及利亚独立</a:t>
            </a:r>
            <a:r>
              <a:rPr lang="zh-CN" altLang="en-US" sz="2000">
                <a:latin typeface="华文新魏" pitchFamily="2" charset="-122"/>
                <a:ea typeface="华文新魏" pitchFamily="2" charset="-122"/>
              </a:rPr>
              <a:t>。</a:t>
            </a:r>
          </a:p>
          <a:p>
            <a:r>
              <a:rPr lang="en-US" altLang="zh-CN" sz="2000">
                <a:latin typeface="华文新魏" pitchFamily="2" charset="-122"/>
                <a:ea typeface="华文新魏" pitchFamily="2" charset="-122"/>
              </a:rPr>
              <a:t>(3)</a:t>
            </a:r>
            <a:r>
              <a:rPr lang="zh-CN" altLang="en-US" sz="2000">
                <a:latin typeface="华文新魏" pitchFamily="2" charset="-122"/>
                <a:ea typeface="华文新魏" pitchFamily="2" charset="-122"/>
              </a:rPr>
              <a:t>其他地区</a:t>
            </a:r>
          </a:p>
          <a:p>
            <a:pPr marL="342900" indent="-342900">
              <a:buFont typeface="+mj-ea"/>
              <a:buAutoNum type="circleNumDbPlain"/>
            </a:pPr>
            <a:r>
              <a:rPr lang="en-US" altLang="zh-CN" sz="2000" smtClean="0">
                <a:solidFill>
                  <a:srgbClr val="FF0000"/>
                </a:solidFill>
                <a:latin typeface="华文新魏" pitchFamily="2" charset="-122"/>
                <a:ea typeface="华文新魏" pitchFamily="2" charset="-122"/>
              </a:rPr>
              <a:t>1960</a:t>
            </a:r>
            <a:r>
              <a:rPr lang="zh-CN" altLang="en-US" sz="2000">
                <a:solidFill>
                  <a:srgbClr val="FF0000"/>
                </a:solidFill>
                <a:latin typeface="华文新魏" pitchFamily="2" charset="-122"/>
                <a:ea typeface="华文新魏" pitchFamily="2" charset="-122"/>
              </a:rPr>
              <a:t>年有</a:t>
            </a:r>
            <a:r>
              <a:rPr lang="en-US" altLang="zh-CN" sz="2000">
                <a:solidFill>
                  <a:srgbClr val="FF0000"/>
                </a:solidFill>
                <a:latin typeface="华文新魏" pitchFamily="2" charset="-122"/>
                <a:ea typeface="华文新魏" pitchFamily="2" charset="-122"/>
              </a:rPr>
              <a:t>17</a:t>
            </a:r>
            <a:r>
              <a:rPr lang="zh-CN" altLang="en-US" sz="2000">
                <a:solidFill>
                  <a:srgbClr val="FF0000"/>
                </a:solidFill>
                <a:latin typeface="华文新魏" pitchFamily="2" charset="-122"/>
                <a:ea typeface="华文新魏" pitchFamily="2" charset="-122"/>
              </a:rPr>
              <a:t>个非洲国家独立，这一年被称为“非洲年”</a:t>
            </a:r>
            <a:r>
              <a:rPr lang="zh-CN" altLang="en-US" sz="2000">
                <a:latin typeface="华文新魏" pitchFamily="2" charset="-122"/>
                <a:ea typeface="华文新魏" pitchFamily="2" charset="-122"/>
              </a:rPr>
              <a:t>。</a:t>
            </a:r>
          </a:p>
          <a:p>
            <a:pPr marL="342900" indent="-342900">
              <a:buFont typeface="+mj-ea"/>
              <a:buAutoNum type="circleNumDbPlain"/>
            </a:pPr>
            <a:r>
              <a:rPr lang="zh-CN" altLang="en-US" sz="2000" smtClean="0">
                <a:latin typeface="华文新魏" pitchFamily="2" charset="-122"/>
                <a:ea typeface="华文新魏" pitchFamily="2" charset="-122"/>
              </a:rPr>
              <a:t>到</a:t>
            </a:r>
            <a:r>
              <a:rPr lang="en-US" altLang="zh-CN" sz="2000">
                <a:latin typeface="华文新魏" pitchFamily="2" charset="-122"/>
                <a:ea typeface="华文新魏" pitchFamily="2" charset="-122"/>
              </a:rPr>
              <a:t>20</a:t>
            </a:r>
            <a:r>
              <a:rPr lang="zh-CN" altLang="en-US" sz="2000">
                <a:latin typeface="华文新魏" pitchFamily="2" charset="-122"/>
                <a:ea typeface="华文新魏" pitchFamily="2" charset="-122"/>
              </a:rPr>
              <a:t>世纪</a:t>
            </a:r>
            <a:r>
              <a:rPr lang="en-US" altLang="zh-CN" sz="2000">
                <a:latin typeface="华文新魏" pitchFamily="2" charset="-122"/>
                <a:ea typeface="华文新魏" pitchFamily="2" charset="-122"/>
              </a:rPr>
              <a:t>60</a:t>
            </a:r>
            <a:r>
              <a:rPr lang="zh-CN" altLang="en-US" sz="2000">
                <a:latin typeface="华文新魏" pitchFamily="2" charset="-122"/>
                <a:ea typeface="华文新魏" pitchFamily="2" charset="-122"/>
              </a:rPr>
              <a:t>年代末，非洲的独立国家已达</a:t>
            </a:r>
            <a:r>
              <a:rPr lang="en-US" altLang="zh-CN" sz="2000">
                <a:latin typeface="华文新魏" pitchFamily="2" charset="-122"/>
                <a:ea typeface="华文新魏" pitchFamily="2" charset="-122"/>
              </a:rPr>
              <a:t>41</a:t>
            </a:r>
            <a:r>
              <a:rPr lang="zh-CN" altLang="en-US" sz="2000">
                <a:latin typeface="华文新魏" pitchFamily="2" charset="-122"/>
                <a:ea typeface="华文新魏" pitchFamily="2" charset="-122"/>
              </a:rPr>
              <a:t>，约占非洲</a:t>
            </a:r>
            <a:r>
              <a:rPr lang="zh-CN" altLang="en-US" sz="2000" smtClean="0">
                <a:latin typeface="华文新魏" pitchFamily="2" charset="-122"/>
                <a:ea typeface="华文新魏" pitchFamily="2" charset="-122"/>
              </a:rPr>
              <a:t>总面积的</a:t>
            </a:r>
            <a:r>
              <a:rPr lang="en-US" altLang="zh-CN" sz="2000">
                <a:latin typeface="华文新魏" pitchFamily="2" charset="-122"/>
                <a:ea typeface="华文新魏" pitchFamily="2" charset="-122"/>
              </a:rPr>
              <a:t>84%</a:t>
            </a:r>
            <a:r>
              <a:rPr lang="zh-CN" altLang="en-US" sz="2000">
                <a:latin typeface="华文新魏" pitchFamily="2" charset="-122"/>
                <a:ea typeface="华文新魏" pitchFamily="2" charset="-122"/>
              </a:rPr>
              <a:t>，总人口的</a:t>
            </a:r>
            <a:r>
              <a:rPr lang="en-US" altLang="zh-CN" sz="2000">
                <a:latin typeface="华文新魏" pitchFamily="2" charset="-122"/>
                <a:ea typeface="华文新魏" pitchFamily="2" charset="-122"/>
              </a:rPr>
              <a:t>88%</a:t>
            </a:r>
            <a:r>
              <a:rPr lang="zh-CN" altLang="en-US" sz="2000">
                <a:latin typeface="华文新魏" pitchFamily="2" charset="-122"/>
                <a:ea typeface="华文新魏" pitchFamily="2" charset="-122"/>
              </a:rPr>
              <a:t>。</a:t>
            </a:r>
          </a:p>
        </p:txBody>
      </p:sp>
    </p:spTree>
    <p:extLst>
      <p:ext uri="{BB962C8B-B14F-4D97-AF65-F5344CB8AC3E}">
        <p14:creationId xmlns:p14="http://schemas.microsoft.com/office/powerpoint/2010/main" val="3420648667"/>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544" y="1052736"/>
            <a:ext cx="3672408"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02324" y="1696613"/>
            <a:ext cx="3384376" cy="4427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179512" y="280883"/>
            <a:ext cx="4572000" cy="4401205"/>
          </a:xfrm>
          <a:prstGeom prst="rect">
            <a:avLst/>
          </a:prstGeom>
          <a:noFill/>
        </p:spPr>
        <p:style>
          <a:lnRef idx="2">
            <a:schemeClr val="accent3"/>
          </a:lnRef>
          <a:fillRef idx="1">
            <a:schemeClr val="lt1"/>
          </a:fillRef>
          <a:effectRef idx="0">
            <a:schemeClr val="accent3"/>
          </a:effectRef>
          <a:fontRef idx="minor">
            <a:schemeClr val="dk1"/>
          </a:fontRef>
        </p:style>
        <p:txBody>
          <a:bodyPr>
            <a:spAutoFit/>
            <a:scene3d>
              <a:camera prst="orthographicFront"/>
              <a:lightRig rig="glow" dir="tl">
                <a:rot lat="0" lon="0" rev="5400000"/>
              </a:lightRig>
            </a:scene3d>
            <a:sp3d contourW="12700">
              <a:bevelT w="25400" h="25400"/>
              <a:contourClr>
                <a:schemeClr val="accent6">
                  <a:shade val="73000"/>
                </a:schemeClr>
              </a:contourClr>
            </a:sp3d>
          </a:bodyPr>
          <a:lstStyle/>
          <a:p>
            <a:r>
              <a:rPr lang="zh-CN" altLang="en-US" sz="2000" b="1" i="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曼德拉于</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1994</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年至</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1999</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年间任南非总统，是首位黑人总统，被尊称为“南非国父”。在任职总统前，曼德拉是积极的反种族隔离人士，同时也是非洲国民大会的武装组织民族之矛的领袖。当他领导反种族隔离运动时，南非法院以密谋推翻政府等罪名将他定罪。依据判决，曼德拉在牢中服刑了</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27</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年。</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1990</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年出狱后，转而支持调解与协商，并在推动多元族群民主的过渡期挺身领导南非。自种族隔离制度终结以来，曼德拉受到了来自各界的赞许，包括从前的反对者。</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2013</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年</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12</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月</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5</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日，曼德拉在约翰内斯堡住所逝世，享年</a:t>
            </a:r>
            <a:r>
              <a:rPr lang="en-US" altLang="zh-CN"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95</a:t>
            </a:r>
            <a:r>
              <a:rPr lang="zh-CN" altLang="en-US" sz="2000" b="1" i="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仿宋" pitchFamily="2" charset="-122"/>
                <a:ea typeface="华文仿宋" pitchFamily="2" charset="-122"/>
              </a:rPr>
              <a:t>岁</a:t>
            </a:r>
          </a:p>
        </p:txBody>
      </p:sp>
      <p:sp>
        <p:nvSpPr>
          <p:cNvPr id="3" name="矩形 2"/>
          <p:cNvSpPr/>
          <p:nvPr/>
        </p:nvSpPr>
        <p:spPr>
          <a:xfrm>
            <a:off x="4932040" y="1772816"/>
            <a:ext cx="3924944" cy="4401205"/>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1952</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7</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23</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日，以纳赛尔为首的自由军官组织推翻法鲁克王朝，成立革命指导委员会。</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1953</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6</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月埃及共和国成立，任副总理兼内政部长</a:t>
            </a:r>
            <a:r>
              <a:rPr lang="zh-CN" altLang="en-US" sz="2000" b="1" i="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1956</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6</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月埃及颁布宪法，当选总统并兼任总理。同年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7</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26</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日宣布苏伊士运河收归国有，</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10</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月抗击英国、法国和以色列发动的侵埃战争。</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1961</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9</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月，任埃及总统兼总统委员会主席、国防委员会主席。</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1962</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10</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月兼武装部队最高司令。</a:t>
            </a:r>
            <a:r>
              <a:rPr lang="en-US" altLang="zh-CN"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1967</a:t>
            </a:r>
            <a:r>
              <a:rPr lang="zh-CN" altLang="en-US" sz="20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仿宋" pitchFamily="2" charset="-122"/>
                <a:ea typeface="华文仿宋" pitchFamily="2" charset="-122"/>
              </a:rPr>
              <a:t>年反击以色列发动的“六五战争”。战后兼总理。</a:t>
            </a:r>
          </a:p>
        </p:txBody>
      </p:sp>
      <p:sp>
        <p:nvSpPr>
          <p:cNvPr id="4" name="TextBox 3"/>
          <p:cNvSpPr txBox="1"/>
          <p:nvPr/>
        </p:nvSpPr>
        <p:spPr>
          <a:xfrm>
            <a:off x="467544" y="5085184"/>
            <a:ext cx="3888432"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72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非洲英雄</a:t>
            </a:r>
            <a:endParaRPr lang="zh-CN" altLang="en-US" sz="72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4232525638"/>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555776" y="188640"/>
            <a:ext cx="5750292"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苏伊士运河争夺战</a:t>
            </a:r>
            <a:endParaRPr lang="zh-CN" altLang="en-US" sz="5400" b="1" cap="none" spc="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11760" y="1115620"/>
            <a:ext cx="3913187" cy="260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56587" y="3068960"/>
            <a:ext cx="2699982" cy="3789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62769" y="2084127"/>
            <a:ext cx="1849388" cy="924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62769" y="4465502"/>
            <a:ext cx="1882874" cy="995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484372" y="2513345"/>
            <a:ext cx="2448272" cy="183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rot="19866756">
            <a:off x="1696858" y="2967335"/>
            <a:ext cx="575029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美苏崛起成为事实</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5477199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899592" y="228193"/>
            <a:ext cx="7641837" cy="707886"/>
          </a:xfrm>
          <a:prstGeom prst="rect">
            <a:avLst/>
          </a:prstGeom>
          <a:noFill/>
          <a:effectLst>
            <a:outerShdw blurRad="50800" dist="38100" dir="16200000" rotWithShape="0">
              <a:prstClr val="black">
                <a:alpha val="40000"/>
              </a:prstClr>
            </a:outerShdw>
          </a:effectLst>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世界殖民体系的</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崩溃</a:t>
            </a:r>
            <a:r>
              <a:rPr lang="en-US" altLang="zh-CN"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4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拉丁美洲篇</a:t>
            </a:r>
            <a:endParaRPr lang="zh-CN" altLang="en-US" sz="4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矩形 2"/>
          <p:cNvSpPr/>
          <p:nvPr/>
        </p:nvSpPr>
        <p:spPr>
          <a:xfrm>
            <a:off x="683568" y="1124744"/>
            <a:ext cx="3816424" cy="3477875"/>
          </a:xfrm>
          <a:prstGeom prst="rect">
            <a:avLst/>
          </a:prstGeom>
        </p:spPr>
        <p:txBody>
          <a:bodyPr wrap="square">
            <a:spAutoFit/>
          </a:bodyPr>
          <a:lstStyle/>
          <a:p>
            <a:r>
              <a:rPr lang="en-US" altLang="zh-CN" sz="2000" b="1" i="1" smtClean="0"/>
              <a:t>(</a:t>
            </a:r>
            <a:r>
              <a:rPr lang="en-US" altLang="zh-CN" sz="2000" b="1" i="1"/>
              <a:t>1)</a:t>
            </a:r>
            <a:r>
              <a:rPr lang="zh-CN" altLang="en-US" sz="2000" b="1" i="1"/>
              <a:t>古巴</a:t>
            </a:r>
            <a:r>
              <a:rPr lang="en-US" altLang="zh-CN" sz="2000" b="1" i="1"/>
              <a:t>:</a:t>
            </a:r>
          </a:p>
          <a:p>
            <a:pPr marL="342900" indent="-342900">
              <a:buFont typeface="+mj-ea"/>
              <a:buAutoNum type="circleNumDbPlain"/>
            </a:pPr>
            <a:r>
              <a:rPr lang="en-US" altLang="zh-CN" sz="2000" b="1" i="1" smtClean="0"/>
              <a:t>1959</a:t>
            </a:r>
            <a:r>
              <a:rPr lang="zh-CN" altLang="en-US" sz="2000" b="1" i="1"/>
              <a:t>年，以</a:t>
            </a:r>
            <a:r>
              <a:rPr lang="zh-CN" altLang="en-US" sz="2000" b="1" i="1">
                <a:solidFill>
                  <a:srgbClr val="FF0000"/>
                </a:solidFill>
              </a:rPr>
              <a:t>卡斯特罗</a:t>
            </a:r>
            <a:r>
              <a:rPr lang="zh-CN" altLang="en-US" sz="2000" b="1" i="1"/>
              <a:t>为首的古巴革命力量进行武装斗争，</a:t>
            </a:r>
            <a:r>
              <a:rPr lang="zh-CN" altLang="en-US" sz="2000" b="1" i="1" smtClean="0"/>
              <a:t>推翻了</a:t>
            </a:r>
            <a:r>
              <a:rPr lang="zh-CN" altLang="en-US" sz="2000" b="1" i="1"/>
              <a:t>美国扶植的傀儡政权。</a:t>
            </a:r>
          </a:p>
          <a:p>
            <a:pPr marL="342900" indent="-342900">
              <a:buFont typeface="+mj-ea"/>
              <a:buAutoNum type="circleNumDbPlain" startAt="2"/>
            </a:pPr>
            <a:r>
              <a:rPr lang="en-US" altLang="zh-CN" sz="2000" b="1" i="1" smtClean="0"/>
              <a:t>1961</a:t>
            </a:r>
            <a:r>
              <a:rPr lang="zh-CN" altLang="en-US" sz="2000" b="1" i="1"/>
              <a:t>年，卡斯特罗宣布古巴是社会主义国家。</a:t>
            </a:r>
          </a:p>
          <a:p>
            <a:endParaRPr lang="en-US" altLang="zh-CN" sz="2000" b="1" i="1" smtClean="0"/>
          </a:p>
          <a:p>
            <a:r>
              <a:rPr lang="en-US" altLang="zh-CN" sz="2000" b="1" i="1" smtClean="0"/>
              <a:t>(</a:t>
            </a:r>
            <a:r>
              <a:rPr lang="en-US" altLang="zh-CN" sz="2000" b="1" i="1"/>
              <a:t>2)</a:t>
            </a:r>
            <a:r>
              <a:rPr lang="zh-CN" altLang="en-US" sz="2000" b="1" i="1"/>
              <a:t>巴拿马</a:t>
            </a:r>
            <a:r>
              <a:rPr lang="en-US" altLang="zh-CN" sz="2000" b="1" i="1"/>
              <a:t>:</a:t>
            </a:r>
            <a:r>
              <a:rPr lang="zh-CN" altLang="en-US" sz="2000" b="1" i="1"/>
              <a:t>巴拿马人民也不断开展斗争，终于在</a:t>
            </a:r>
            <a:r>
              <a:rPr lang="en-US" altLang="zh-CN" sz="2000" b="1" i="1">
                <a:solidFill>
                  <a:srgbClr val="FF0000"/>
                </a:solidFill>
              </a:rPr>
              <a:t>1999</a:t>
            </a:r>
            <a:r>
              <a:rPr lang="zh-CN" altLang="en-US" sz="2000" b="1" i="1">
                <a:solidFill>
                  <a:srgbClr val="FF0000"/>
                </a:solidFill>
              </a:rPr>
              <a:t>年从美国</a:t>
            </a:r>
            <a:r>
              <a:rPr lang="zh-CN" altLang="en-US" sz="2000" b="1" i="1" smtClean="0">
                <a:solidFill>
                  <a:srgbClr val="FF0000"/>
                </a:solidFill>
              </a:rPr>
              <a:t>手中</a:t>
            </a:r>
            <a:r>
              <a:rPr lang="zh-CN" altLang="en-US" sz="2000" b="1" i="1">
                <a:solidFill>
                  <a:srgbClr val="FF0000"/>
                </a:solidFill>
              </a:rPr>
              <a:t>收回了巴拿马运河区的全部主权</a:t>
            </a:r>
            <a:r>
              <a:rPr lang="zh-CN" altLang="en-US" sz="2000" b="1" i="1" smtClean="0">
                <a:solidFill>
                  <a:srgbClr val="FF0000"/>
                </a:solidFill>
              </a:rPr>
              <a:t>。</a:t>
            </a:r>
            <a:endParaRPr lang="zh-CN" altLang="en-US" sz="2000" b="1" i="1">
              <a:solidFill>
                <a:srgbClr val="FF0000"/>
              </a:solidFill>
            </a:endParaRPr>
          </a:p>
        </p:txBody>
      </p:sp>
      <p:sp>
        <p:nvSpPr>
          <p:cNvPr id="4" name="矩形 3"/>
          <p:cNvSpPr/>
          <p:nvPr/>
        </p:nvSpPr>
        <p:spPr>
          <a:xfrm>
            <a:off x="376270" y="4941168"/>
            <a:ext cx="8247444" cy="1200329"/>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世界殖民体系崩溃</a:t>
            </a:r>
          </a:p>
          <a:p>
            <a:r>
              <a:rPr lang="en-US" altLang="zh-CN"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1945</a:t>
            </a:r>
            <a:r>
              <a:rPr lang="zh-CN" altLang="en-US"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年至</a:t>
            </a:r>
            <a:r>
              <a:rPr lang="en-US" altLang="zh-CN"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1991</a:t>
            </a:r>
            <a:r>
              <a:rPr lang="zh-CN" altLang="en-US"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年，全世界有</a:t>
            </a:r>
            <a:r>
              <a:rPr lang="en-US" altLang="zh-CN"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90</a:t>
            </a:r>
            <a:r>
              <a:rPr lang="zh-CN" altLang="en-US"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多个国家摆脱了殖民统治获得独立，</a:t>
            </a:r>
            <a:r>
              <a:rPr lang="zh-CN" altLang="en-US" sz="2400" b="1" i="1" u="sng"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以惊人</a:t>
            </a:r>
            <a:r>
              <a:rPr lang="zh-CN" altLang="en-US" sz="24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2">
                      <a:satMod val="175000"/>
                      <a:alpha val="40000"/>
                    </a:schemeClr>
                  </a:glow>
                  <a:outerShdw blurRad="50800" dist="39000" dir="5460000" algn="tl">
                    <a:srgbClr val="000000">
                      <a:alpha val="38000"/>
                    </a:srgbClr>
                  </a:outerShdw>
                </a:effectLst>
              </a:rPr>
              <a:t>的速度摧毁了世界殖民体系</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64088" y="1335426"/>
            <a:ext cx="2016224" cy="3056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471135" y="1423521"/>
            <a:ext cx="861774" cy="2880320"/>
          </a:xfrm>
          <a:prstGeom prst="rect">
            <a:avLst/>
          </a:prstGeom>
          <a:noFill/>
        </p:spPr>
        <p:txBody>
          <a:bodyPr vert="eaVert" wrap="square" rtlCol="0">
            <a:spAutoFit/>
          </a:bodyPr>
          <a:lstStyle/>
          <a:p>
            <a:pPr algn="ctr"/>
            <a:r>
              <a:rPr lang="zh-CN" altLang="en-US" sz="4400" b="1" i="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卡斯特罗</a:t>
            </a:r>
            <a:endParaRPr lang="zh-CN" altLang="en-US" sz="4400" b="1" i="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2533444294"/>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467544" y="404664"/>
            <a:ext cx="7992888" cy="5139869"/>
          </a:xfrm>
          <a:prstGeom prst="rect">
            <a:avLst/>
          </a:prstGeom>
        </p:spPr>
        <p:txBody>
          <a:bodyPr wrap="square">
            <a:spAutoFit/>
          </a:bodyPr>
          <a:lstStyle/>
          <a:p>
            <a:r>
              <a:rPr lang="zh-CN" altLang="en-US" sz="2400" b="1" i="1">
                <a:latin typeface="华文仿宋" pitchFamily="2" charset="-122"/>
                <a:ea typeface="华文仿宋" pitchFamily="2" charset="-122"/>
              </a:rPr>
              <a:t>阅读材料</a:t>
            </a:r>
            <a:r>
              <a:rPr lang="en-US" altLang="zh-CN" sz="2400" b="1" i="1">
                <a:latin typeface="华文仿宋" pitchFamily="2" charset="-122"/>
                <a:ea typeface="华文仿宋" pitchFamily="2" charset="-122"/>
              </a:rPr>
              <a:t>:</a:t>
            </a:r>
            <a:r>
              <a:rPr lang="zh-CN" altLang="en-US" sz="2400" b="1" i="1">
                <a:latin typeface="华文仿宋" pitchFamily="2" charset="-122"/>
                <a:ea typeface="华文仿宋" pitchFamily="2" charset="-122"/>
              </a:rPr>
              <a:t>战后亚非拉民族解放运动与世界殖民体系崩溃</a:t>
            </a:r>
          </a:p>
          <a:p>
            <a:endParaRPr lang="en-US" altLang="zh-CN" sz="2400" b="1" i="1" smtClean="0">
              <a:latin typeface="华文仿宋" pitchFamily="2" charset="-122"/>
              <a:ea typeface="华文仿宋" pitchFamily="2" charset="-122"/>
            </a:endParaRPr>
          </a:p>
          <a:p>
            <a:r>
              <a:rPr lang="zh-CN" altLang="en-US" sz="2000" b="1" i="1" smtClean="0">
                <a:latin typeface="华文仿宋" pitchFamily="2" charset="-122"/>
                <a:ea typeface="华文仿宋" pitchFamily="2" charset="-122"/>
              </a:rPr>
              <a:t>第二次世界大战</a:t>
            </a:r>
            <a:r>
              <a:rPr lang="zh-CN" altLang="en-US" sz="2000" b="1" i="1">
                <a:latin typeface="华文仿宋" pitchFamily="2" charset="-122"/>
                <a:ea typeface="华文仿宋" pitchFamily="2" charset="-122"/>
              </a:rPr>
              <a:t>是对殖民主义的致命打击。期间，反法西斯同盟</a:t>
            </a:r>
          </a:p>
          <a:p>
            <a:r>
              <a:rPr lang="zh-CN" altLang="en-US" sz="2000" b="1" i="1">
                <a:latin typeface="华文仿宋" pitchFamily="2" charset="-122"/>
                <a:ea typeface="华文仿宋" pitchFamily="2" charset="-122"/>
              </a:rPr>
              <a:t>通过一系列声明、宣言等，支持殖民地半殖民地的独立要求。</a:t>
            </a:r>
            <a:r>
              <a:rPr lang="en-US" altLang="zh-CN" sz="2000" b="1" i="1">
                <a:latin typeface="华文仿宋" pitchFamily="2" charset="-122"/>
                <a:ea typeface="华文仿宋" pitchFamily="2" charset="-122"/>
              </a:rPr>
              <a:t>1945</a:t>
            </a:r>
            <a:r>
              <a:rPr lang="zh-CN" altLang="en-US" sz="2000" b="1" i="1">
                <a:latin typeface="华文仿宋" pitchFamily="2" charset="-122"/>
                <a:ea typeface="华文仿宋" pitchFamily="2" charset="-122"/>
              </a:rPr>
              <a:t>年</a:t>
            </a:r>
            <a:r>
              <a:rPr lang="en-US" altLang="zh-CN" sz="2000" b="1" i="1">
                <a:latin typeface="华文仿宋" pitchFamily="2" charset="-122"/>
                <a:ea typeface="华文仿宋" pitchFamily="2" charset="-122"/>
              </a:rPr>
              <a:t>6</a:t>
            </a:r>
          </a:p>
          <a:p>
            <a:r>
              <a:rPr lang="zh-CN" altLang="en-US" sz="2000" b="1" i="1">
                <a:latin typeface="华文仿宋" pitchFamily="2" charset="-122"/>
                <a:ea typeface="华文仿宋" pitchFamily="2" charset="-122"/>
              </a:rPr>
              <a:t>月通过的</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联合国宪章</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强调“促成国际合作，以解决国际间属于经</a:t>
            </a:r>
          </a:p>
          <a:p>
            <a:r>
              <a:rPr lang="zh-CN" altLang="en-US" sz="2000" b="1" i="1">
                <a:latin typeface="华文仿宋" pitchFamily="2" charset="-122"/>
                <a:ea typeface="华文仿宋" pitchFamily="2" charset="-122"/>
              </a:rPr>
              <a:t>济、社会、文化及人类福利性质之国际问题，且不分种族、性别、语</a:t>
            </a:r>
          </a:p>
          <a:p>
            <a:r>
              <a:rPr lang="zh-CN" altLang="en-US" sz="2000" b="1" i="1">
                <a:latin typeface="华文仿宋" pitchFamily="2" charset="-122"/>
                <a:ea typeface="华文仿宋" pitchFamily="2" charset="-122"/>
              </a:rPr>
              <a:t>言或宗教，增进并激励对于全体人类之人权及基本自由之尊重。”二</a:t>
            </a:r>
          </a:p>
          <a:p>
            <a:r>
              <a:rPr lang="zh-CN" altLang="en-US" sz="2000" b="1" i="1">
                <a:latin typeface="华文仿宋" pitchFamily="2" charset="-122"/>
                <a:ea typeface="华文仿宋" pitchFamily="2" charset="-122"/>
              </a:rPr>
              <a:t>战后，英帝国很快解体，法国也不得不承认印度支那、阿尔及利亚等</a:t>
            </a:r>
          </a:p>
          <a:p>
            <a:r>
              <a:rPr lang="zh-CN" altLang="en-US" sz="2000" b="1" i="1">
                <a:latin typeface="华文仿宋" pitchFamily="2" charset="-122"/>
                <a:ea typeface="华文仿宋" pitchFamily="2" charset="-122"/>
              </a:rPr>
              <a:t>法属殖民地独立。</a:t>
            </a:r>
          </a:p>
          <a:p>
            <a:r>
              <a:rPr lang="en-US" altLang="zh-CN" sz="2000" b="1" i="1">
                <a:latin typeface="华文仿宋" pitchFamily="2" charset="-122"/>
                <a:ea typeface="华文仿宋" pitchFamily="2" charset="-122"/>
              </a:rPr>
              <a:t>1955</a:t>
            </a:r>
            <a:r>
              <a:rPr lang="zh-CN" altLang="en-US" sz="2000" b="1" i="1">
                <a:latin typeface="华文仿宋" pitchFamily="2" charset="-122"/>
                <a:ea typeface="华文仿宋" pitchFamily="2" charset="-122"/>
              </a:rPr>
              <a:t>年万隆亚非会议隆重举行，通过</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关于促进世界和平和合作的</a:t>
            </a:r>
          </a:p>
          <a:p>
            <a:r>
              <a:rPr lang="zh-CN" altLang="en-US" sz="2000" b="1" i="1">
                <a:latin typeface="华文仿宋" pitchFamily="2" charset="-122"/>
                <a:ea typeface="华文仿宋" pitchFamily="2" charset="-122"/>
              </a:rPr>
              <a:t>宣言</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，引申和发展了和平共处五项原则，提出了各国和平相处友好</a:t>
            </a:r>
          </a:p>
          <a:p>
            <a:r>
              <a:rPr lang="zh-CN" altLang="en-US" sz="2000" b="1" i="1">
                <a:latin typeface="华文仿宋" pitchFamily="2" charset="-122"/>
                <a:ea typeface="华文仿宋" pitchFamily="2" charset="-122"/>
              </a:rPr>
              <a:t>合作的十项原则，</a:t>
            </a:r>
            <a:r>
              <a:rPr lang="en-US" altLang="zh-CN" sz="2000" b="1" i="1">
                <a:latin typeface="华文仿宋" pitchFamily="2" charset="-122"/>
                <a:ea typeface="华文仿宋" pitchFamily="2" charset="-122"/>
              </a:rPr>
              <a:t>60</a:t>
            </a:r>
            <a:r>
              <a:rPr lang="zh-CN" altLang="en-US" sz="2000" b="1" i="1">
                <a:latin typeface="华文仿宋" pitchFamily="2" charset="-122"/>
                <a:ea typeface="华文仿宋" pitchFamily="2" charset="-122"/>
              </a:rPr>
              <a:t>年代非洲的民族独立运动风起云涌，仅</a:t>
            </a:r>
            <a:r>
              <a:rPr lang="en-US" altLang="zh-CN" sz="2000" b="1" i="1">
                <a:latin typeface="华文仿宋" pitchFamily="2" charset="-122"/>
                <a:ea typeface="华文仿宋" pitchFamily="2" charset="-122"/>
              </a:rPr>
              <a:t>1960</a:t>
            </a:r>
            <a:r>
              <a:rPr lang="zh-CN" altLang="en-US" sz="2000" b="1" i="1">
                <a:latin typeface="华文仿宋" pitchFamily="2" charset="-122"/>
                <a:ea typeface="华文仿宋" pitchFamily="2" charset="-122"/>
              </a:rPr>
              <a:t>年就</a:t>
            </a:r>
          </a:p>
          <a:p>
            <a:r>
              <a:rPr lang="zh-CN" altLang="en-US" sz="2000" b="1" i="1">
                <a:latin typeface="华文仿宋" pitchFamily="2" charset="-122"/>
                <a:ea typeface="华文仿宋" pitchFamily="2" charset="-122"/>
              </a:rPr>
              <a:t>有</a:t>
            </a:r>
            <a:r>
              <a:rPr lang="en-US" altLang="zh-CN" sz="2000" b="1" i="1">
                <a:latin typeface="华文仿宋" pitchFamily="2" charset="-122"/>
                <a:ea typeface="华文仿宋" pitchFamily="2" charset="-122"/>
              </a:rPr>
              <a:t>17</a:t>
            </a:r>
            <a:r>
              <a:rPr lang="zh-CN" altLang="en-US" sz="2000" b="1" i="1">
                <a:latin typeface="华文仿宋" pitchFamily="2" charset="-122"/>
                <a:ea typeface="华文仿宋" pitchFamily="2" charset="-122"/>
              </a:rPr>
              <a:t>个非洲国家独立，这一年被称为“非洲年”。</a:t>
            </a:r>
            <a:r>
              <a:rPr lang="en-US" altLang="zh-CN" sz="2000" b="1" i="1">
                <a:latin typeface="华文仿宋" pitchFamily="2" charset="-122"/>
                <a:ea typeface="华文仿宋" pitchFamily="2" charset="-122"/>
              </a:rPr>
              <a:t>1945~1991</a:t>
            </a:r>
            <a:r>
              <a:rPr lang="zh-CN" altLang="en-US" sz="2000" b="1" i="1">
                <a:latin typeface="华文仿宋" pitchFamily="2" charset="-122"/>
                <a:ea typeface="华文仿宋" pitchFamily="2" charset="-122"/>
              </a:rPr>
              <a:t>年，全</a:t>
            </a:r>
          </a:p>
          <a:p>
            <a:r>
              <a:rPr lang="zh-CN" altLang="en-US" sz="2000" b="1" i="1">
                <a:latin typeface="华文仿宋" pitchFamily="2" charset="-122"/>
                <a:ea typeface="华文仿宋" pitchFamily="2" charset="-122"/>
              </a:rPr>
              <a:t>世界有</a:t>
            </a:r>
            <a:r>
              <a:rPr lang="en-US" altLang="zh-CN" sz="2000" b="1" i="1">
                <a:latin typeface="华文仿宋" pitchFamily="2" charset="-122"/>
                <a:ea typeface="华文仿宋" pitchFamily="2" charset="-122"/>
              </a:rPr>
              <a:t>90</a:t>
            </a:r>
            <a:r>
              <a:rPr lang="zh-CN" altLang="en-US" sz="2000" b="1" i="1">
                <a:latin typeface="华文仿宋" pitchFamily="2" charset="-122"/>
                <a:ea typeface="华文仿宋" pitchFamily="2" charset="-122"/>
              </a:rPr>
              <a:t>多个国家摆脱了殖民统治获得独立，以惊人的速度摧毁了世</a:t>
            </a:r>
          </a:p>
          <a:p>
            <a:r>
              <a:rPr lang="zh-CN" altLang="en-US" sz="2000" b="1" i="1">
                <a:latin typeface="华文仿宋" pitchFamily="2" charset="-122"/>
                <a:ea typeface="华文仿宋" pitchFamily="2" charset="-122"/>
              </a:rPr>
              <a:t>界殖民体系。</a:t>
            </a:r>
          </a:p>
          <a:p>
            <a:pPr algn="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摘编自吴于童、齐世荣主编</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世界史</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现代史编</a:t>
            </a:r>
            <a:r>
              <a:rPr lang="en-US" altLang="zh-CN" sz="2000" b="1" i="1">
                <a:latin typeface="华文仿宋" pitchFamily="2" charset="-122"/>
                <a:ea typeface="华文仿宋" pitchFamily="2" charset="-122"/>
              </a:rPr>
              <a:t>·</a:t>
            </a:r>
            <a:r>
              <a:rPr lang="zh-CN" altLang="en-US" sz="2000" b="1" i="1">
                <a:latin typeface="华文仿宋" pitchFamily="2" charset="-122"/>
                <a:ea typeface="华文仿宋" pitchFamily="2" charset="-122"/>
              </a:rPr>
              <a:t>下</a:t>
            </a:r>
            <a:r>
              <a:rPr lang="en-US" altLang="zh-CN" sz="2000" b="1" i="1">
                <a:latin typeface="华文仿宋" pitchFamily="2" charset="-122"/>
                <a:ea typeface="华文仿宋" pitchFamily="2" charset="-122"/>
              </a:rPr>
              <a:t>》</a:t>
            </a:r>
            <a:endParaRPr lang="zh-CN" altLang="en-US" sz="2000" b="1" i="1">
              <a:latin typeface="华文仿宋" pitchFamily="2" charset="-122"/>
              <a:ea typeface="华文仿宋" pitchFamily="2" charset="-122"/>
            </a:endParaRPr>
          </a:p>
        </p:txBody>
      </p:sp>
      <p:sp>
        <p:nvSpPr>
          <p:cNvPr id="4" name="矩形 3"/>
          <p:cNvSpPr/>
          <p:nvPr/>
        </p:nvSpPr>
        <p:spPr>
          <a:xfrm>
            <a:off x="486813" y="5733256"/>
            <a:ext cx="7632848" cy="646331"/>
          </a:xfrm>
          <a:prstGeom prst="rect">
            <a:avLst/>
          </a:prstGeom>
        </p:spPr>
        <p:txBody>
          <a:bodyPr wrap="square">
            <a:spAutoFit/>
          </a:bodyPr>
          <a:lstStyle/>
          <a:p>
            <a:r>
              <a:rPr lang="en-US" altLang="zh-CN"/>
              <a:t>(1</a:t>
            </a:r>
            <a:r>
              <a:rPr lang="zh-CN" altLang="en-US"/>
              <a:t>根据材科，概括战后世界殖民体系崩溃的原因。</a:t>
            </a:r>
          </a:p>
          <a:p>
            <a:r>
              <a:rPr lang="en-US" altLang="zh-CN"/>
              <a:t>(2)</a:t>
            </a:r>
            <a:r>
              <a:rPr lang="zh-CN" altLang="en-US"/>
              <a:t>根据材料并结合所学知识，简析世界殖民体系崩溃的历史意义。</a:t>
            </a:r>
          </a:p>
        </p:txBody>
      </p:sp>
    </p:spTree>
    <p:extLst>
      <p:ext uri="{BB962C8B-B14F-4D97-AF65-F5344CB8AC3E}">
        <p14:creationId xmlns:p14="http://schemas.microsoft.com/office/powerpoint/2010/main" val="435730307"/>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51520" y="1484784"/>
            <a:ext cx="8640960" cy="4093428"/>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zh-CN" sz="2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原因</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二战沉重打击了帝国主义殖民势力</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亚非拉人民在反法西</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斯战争中得到了锻炼。在斗争中民族凝聚力增强，民族独立解放运动高涨。</a:t>
            </a:r>
          </a:p>
          <a:p>
            <a:endParaRPr lang="en-US" altLang="zh-CN" sz="2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n-US" altLang="zh-CN" sz="2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特点</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时间长</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延续半个世纪</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范围广</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遍及亚非拉各殖民地半</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殖民地</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成果大</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彻底打碎了延续近五个世纪的殖民体系，建立了近百</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个新独立的国家</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建立了资本主义和社会主义两类社会制度，其中大多</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数是资本主义制度。</a:t>
            </a:r>
          </a:p>
          <a:p>
            <a:endParaRPr lang="en-US" altLang="zh-CN" sz="2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n-US" altLang="zh-CN" sz="2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影响</a:t>
            </a:r>
            <a:r>
              <a:rPr lang="en-US" altLang="zh-CN"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亚非拉取得了国家独立，经济得到了迅速发展。</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②改变了过去落后的面貌。</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③作为一支重要的国际力量在国际上发挥着越来越重要的作用。</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④提高了国际地位。</a:t>
            </a:r>
          </a:p>
          <a:p>
            <a:r>
              <a:rPr lang="zh-CN" altLang="en-US" sz="2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⑤促进了世界的和平与发展。</a:t>
            </a:r>
          </a:p>
        </p:txBody>
      </p:sp>
      <p:sp>
        <p:nvSpPr>
          <p:cNvPr id="3" name="矩形 2"/>
          <p:cNvSpPr/>
          <p:nvPr/>
        </p:nvSpPr>
        <p:spPr>
          <a:xfrm>
            <a:off x="395536" y="188640"/>
            <a:ext cx="7128792" cy="954107"/>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28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二战后，亚非拉民族独立运动兴起和发展的原因、特点及意义</a:t>
            </a:r>
            <a:endParaRPr lang="zh-CN" altLang="en-US" sz="2800" b="1" i="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007643552"/>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92898" y="830603"/>
            <a:ext cx="4176464" cy="4185761"/>
          </a:xfrm>
          <a:prstGeom prst="rect">
            <a:avLst/>
          </a:prstGeom>
        </p:spPr>
        <p:txBody>
          <a:bodyPr wrap="square">
            <a:spAutoFit/>
          </a:bodyPr>
          <a:lstStyle/>
          <a:p>
            <a:r>
              <a:rPr lang="en-US" altLang="zh-CN" sz="1900" b="1" smtClean="0">
                <a:latin typeface="华文仿宋" pitchFamily="2" charset="-122"/>
                <a:ea typeface="华文仿宋" pitchFamily="2" charset="-122"/>
              </a:rPr>
              <a:t>1</a:t>
            </a:r>
            <a:r>
              <a:rPr lang="zh-CN" altLang="en-US" sz="1900" b="1">
                <a:latin typeface="华文仿宋" pitchFamily="2" charset="-122"/>
                <a:ea typeface="华文仿宋" pitchFamily="2" charset="-122"/>
              </a:rPr>
              <a:t>．亚洲国家的成就</a:t>
            </a:r>
          </a:p>
          <a:p>
            <a:r>
              <a:rPr lang="en-US" altLang="zh-CN" sz="1900" b="1">
                <a:latin typeface="华文仿宋" pitchFamily="2" charset="-122"/>
                <a:ea typeface="华文仿宋" pitchFamily="2" charset="-122"/>
              </a:rPr>
              <a:t>(1)</a:t>
            </a:r>
            <a:r>
              <a:rPr lang="zh-CN" altLang="en-US" sz="1900" b="1">
                <a:latin typeface="华文仿宋" pitchFamily="2" charset="-122"/>
                <a:ea typeface="华文仿宋" pitchFamily="2" charset="-122"/>
              </a:rPr>
              <a:t>原因</a:t>
            </a:r>
            <a:r>
              <a:rPr lang="en-US" altLang="zh-CN" sz="1900" b="1">
                <a:latin typeface="华文仿宋" pitchFamily="2" charset="-122"/>
                <a:ea typeface="华文仿宋" pitchFamily="2" charset="-122"/>
              </a:rPr>
              <a:t>:</a:t>
            </a:r>
          </a:p>
          <a:p>
            <a:r>
              <a:rPr lang="en-US" altLang="zh-CN" sz="1900" b="1">
                <a:latin typeface="华文仿宋" pitchFamily="2" charset="-122"/>
                <a:ea typeface="华文仿宋" pitchFamily="2" charset="-122"/>
              </a:rPr>
              <a:t>①20</a:t>
            </a:r>
            <a:r>
              <a:rPr lang="zh-CN" altLang="en-US" sz="1900" b="1">
                <a:latin typeface="华文仿宋" pitchFamily="2" charset="-122"/>
                <a:ea typeface="华文仿宋" pitchFamily="2" charset="-122"/>
              </a:rPr>
              <a:t>世纪</a:t>
            </a:r>
            <a:r>
              <a:rPr lang="en-US" altLang="zh-CN" sz="1900" b="1">
                <a:latin typeface="华文仿宋" pitchFamily="2" charset="-122"/>
                <a:ea typeface="华文仿宋" pitchFamily="2" charset="-122"/>
              </a:rPr>
              <a:t>60</a:t>
            </a:r>
            <a:r>
              <a:rPr lang="zh-CN" altLang="en-US" sz="1900" b="1">
                <a:latin typeface="华文仿宋" pitchFamily="2" charset="-122"/>
                <a:ea typeface="华文仿宋" pitchFamily="2" charset="-122"/>
              </a:rPr>
              <a:t>～</a:t>
            </a:r>
            <a:r>
              <a:rPr lang="en-US" altLang="zh-CN" sz="1900" b="1">
                <a:latin typeface="华文仿宋" pitchFamily="2" charset="-122"/>
                <a:ea typeface="华文仿宋" pitchFamily="2" charset="-122"/>
              </a:rPr>
              <a:t>80</a:t>
            </a:r>
            <a:r>
              <a:rPr lang="zh-CN" altLang="en-US" sz="1900" b="1">
                <a:latin typeface="华文仿宋" pitchFamily="2" charset="-122"/>
                <a:ea typeface="华文仿宋" pitchFamily="2" charset="-122"/>
              </a:rPr>
              <a:t>年代，新加坡、韩国等亚洲国家抓住西方发达国家</a:t>
            </a:r>
            <a:r>
              <a:rPr lang="zh-CN" altLang="en-US" sz="1900" b="1" smtClean="0">
                <a:latin typeface="华文仿宋" pitchFamily="2" charset="-122"/>
                <a:ea typeface="华文仿宋" pitchFamily="2" charset="-122"/>
              </a:rPr>
              <a:t>进行</a:t>
            </a:r>
            <a:r>
              <a:rPr lang="zh-CN" altLang="en-US" sz="1900" b="1">
                <a:latin typeface="华文仿宋" pitchFamily="2" charset="-122"/>
                <a:ea typeface="华文仿宋" pitchFamily="2" charset="-122"/>
              </a:rPr>
              <a:t>产业结构调整的机会。</a:t>
            </a:r>
          </a:p>
          <a:p>
            <a:r>
              <a:rPr lang="zh-CN" altLang="en-US" sz="1900" b="1">
                <a:latin typeface="华文仿宋" pitchFamily="2" charset="-122"/>
                <a:ea typeface="华文仿宋" pitchFamily="2" charset="-122"/>
              </a:rPr>
              <a:t>②利用本国丰富的劳动力资源吸引外国资本，发展劳动密集型产业。</a:t>
            </a:r>
          </a:p>
          <a:p>
            <a:r>
              <a:rPr lang="en-US" altLang="zh-CN" sz="1900" b="1">
                <a:latin typeface="华文仿宋" pitchFamily="2" charset="-122"/>
                <a:ea typeface="华文仿宋" pitchFamily="2" charset="-122"/>
              </a:rPr>
              <a:t>(2)</a:t>
            </a:r>
            <a:r>
              <a:rPr lang="zh-CN" altLang="en-US" sz="1900" b="1">
                <a:latin typeface="华文仿宋" pitchFamily="2" charset="-122"/>
                <a:ea typeface="华文仿宋" pitchFamily="2" charset="-122"/>
              </a:rPr>
              <a:t>成就</a:t>
            </a:r>
            <a:r>
              <a:rPr lang="en-US" altLang="zh-CN" sz="1900" b="1">
                <a:latin typeface="华文仿宋" pitchFamily="2" charset="-122"/>
                <a:ea typeface="华文仿宋" pitchFamily="2" charset="-122"/>
              </a:rPr>
              <a:t>:</a:t>
            </a:r>
          </a:p>
          <a:p>
            <a:r>
              <a:rPr lang="en-US" altLang="zh-CN" sz="1900" b="1">
                <a:latin typeface="华文仿宋" pitchFamily="2" charset="-122"/>
                <a:ea typeface="华文仿宋" pitchFamily="2" charset="-122"/>
              </a:rPr>
              <a:t>①</a:t>
            </a:r>
            <a:r>
              <a:rPr lang="zh-CN" altLang="en-US" sz="1900" b="1">
                <a:latin typeface="华文仿宋" pitchFamily="2" charset="-122"/>
                <a:ea typeface="华文仿宋" pitchFamily="2" charset="-122"/>
              </a:rPr>
              <a:t>新加坡、韩国等国家实现了经济高速增长，成为新兴工业化国家。</a:t>
            </a:r>
          </a:p>
          <a:p>
            <a:r>
              <a:rPr lang="en-US" altLang="zh-CN" sz="1900" b="1" smtClean="0">
                <a:latin typeface="华文仿宋" pitchFamily="2" charset="-122"/>
                <a:ea typeface="华文仿宋" pitchFamily="2" charset="-122"/>
              </a:rPr>
              <a:t>②</a:t>
            </a:r>
            <a:r>
              <a:rPr lang="zh-CN" altLang="en-US" sz="1900" b="1" smtClean="0">
                <a:latin typeface="华文仿宋" pitchFamily="2" charset="-122"/>
                <a:ea typeface="华文仿宋" pitchFamily="2" charset="-122"/>
              </a:rPr>
              <a:t>新加坡</a:t>
            </a:r>
            <a:r>
              <a:rPr lang="zh-CN" altLang="en-US" sz="1900" b="1">
                <a:latin typeface="华文仿宋" pitchFamily="2" charset="-122"/>
                <a:ea typeface="华文仿宋" pitchFamily="2" charset="-122"/>
              </a:rPr>
              <a:t>、韩国与中国的台湾、香港地区一起被称为“亚洲四小龙”。</a:t>
            </a:r>
          </a:p>
          <a:p>
            <a:r>
              <a:rPr lang="zh-CN" altLang="en-US" sz="1900" b="1">
                <a:latin typeface="华文仿宋" pitchFamily="2" charset="-122"/>
                <a:ea typeface="华文仿宋" pitchFamily="2" charset="-122"/>
              </a:rPr>
              <a:t>③沙特阿拉伯、科威特等海湾产油国也出现了“石油繁荣”和经济</a:t>
            </a:r>
            <a:r>
              <a:rPr lang="zh-CN" altLang="en-US" sz="1900" b="1" smtClean="0">
                <a:latin typeface="华文仿宋" pitchFamily="2" charset="-122"/>
                <a:ea typeface="华文仿宋" pitchFamily="2" charset="-122"/>
              </a:rPr>
              <a:t>增长</a:t>
            </a:r>
            <a:r>
              <a:rPr lang="zh-CN" altLang="en-US" sz="1900" b="1">
                <a:latin typeface="华文仿宋" pitchFamily="2" charset="-122"/>
                <a:ea typeface="华文仿宋" pitchFamily="2" charset="-122"/>
              </a:rPr>
              <a:t>。</a:t>
            </a:r>
          </a:p>
        </p:txBody>
      </p:sp>
      <p:sp>
        <p:nvSpPr>
          <p:cNvPr id="3" name="矩形 2"/>
          <p:cNvSpPr/>
          <p:nvPr/>
        </p:nvSpPr>
        <p:spPr>
          <a:xfrm>
            <a:off x="2509934" y="223122"/>
            <a:ext cx="8050187" cy="58477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spcBef>
                <a:spcPts val="600"/>
              </a:spcBef>
            </a:pPr>
            <a:r>
              <a:rPr lang="zh-CN" altLang="en-US" sz="3200" b="1" i="1" kern="2500" spc="120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发展中国家</a:t>
            </a:r>
            <a:r>
              <a:rPr lang="zh-CN" altLang="en-US" sz="3200" b="1" i="1" kern="2500" spc="120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的成就</a:t>
            </a:r>
            <a:endParaRPr lang="zh-CN" altLang="en-US" sz="3200" b="1" i="1" kern="2500" spc="120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矩形 3"/>
          <p:cNvSpPr/>
          <p:nvPr/>
        </p:nvSpPr>
        <p:spPr>
          <a:xfrm>
            <a:off x="693710" y="5301208"/>
            <a:ext cx="7920880" cy="1015663"/>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000" i="1" u="sng">
                <a:latin typeface="华文仿宋" pitchFamily="2" charset="-122"/>
                <a:ea typeface="华文仿宋" pitchFamily="2" charset="-122"/>
              </a:rPr>
              <a:t>发展中国家，又称</a:t>
            </a:r>
            <a:r>
              <a:rPr lang="zh-CN" altLang="en-US" sz="2000" i="1" u="sng">
                <a:solidFill>
                  <a:srgbClr val="FF0000"/>
                </a:solidFill>
                <a:latin typeface="华文仿宋" pitchFamily="2" charset="-122"/>
                <a:ea typeface="华文仿宋" pitchFamily="2" charset="-122"/>
              </a:rPr>
              <a:t>第三世界</a:t>
            </a:r>
            <a:r>
              <a:rPr lang="zh-CN" altLang="en-US" sz="2000" i="1" u="sng">
                <a:latin typeface="华文仿宋" pitchFamily="2" charset="-122"/>
                <a:ea typeface="华文仿宋" pitchFamily="2" charset="-122"/>
              </a:rPr>
              <a:t>，是指原来的殖民地半殖民地国家取得独立后建立的拥有完整主权的新兴民族国家。这些国家努力探索适合本国国情的发展道路，掀起了现代化建设浪潮。</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64088" y="981629"/>
            <a:ext cx="3768351" cy="3883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7016665"/>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4035084" y="3429000"/>
            <a:ext cx="4572000" cy="2739211"/>
          </a:xfrm>
          <a:prstGeom prst="rect">
            <a:avLst/>
          </a:prstGeom>
        </p:spPr>
        <p:txBody>
          <a:bodyPr>
            <a:spAutoFit/>
          </a:bodyPr>
          <a:lstStyle/>
          <a:p>
            <a:r>
              <a:rPr lang="zh-CN" altLang="en-US" sz="28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拉丁美洲</a:t>
            </a:r>
            <a:r>
              <a:rPr lang="zh-CN" altLang="en-US" sz="2800" b="1">
                <a:ln w="18000">
                  <a:solidFill>
                    <a:schemeClr val="accent2">
                      <a:satMod val="140000"/>
                    </a:schemeClr>
                  </a:solidFill>
                  <a:prstDash val="solid"/>
                  <a:miter lim="800000"/>
                </a:ln>
                <a:noFill/>
                <a:effectLst>
                  <a:outerShdw blurRad="25500" dist="23000" dir="7020000" algn="tl">
                    <a:srgbClr val="000000">
                      <a:alpha val="50000"/>
                    </a:srgbClr>
                  </a:outerShdw>
                </a:effectLst>
              </a:rPr>
              <a:t>经济的发展</a:t>
            </a:r>
          </a:p>
          <a:p>
            <a:endParaRPr lang="en-US" altLang="zh-CN"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en-US" altLang="zh-CN"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a:t>
            </a:r>
            <a:r>
              <a:rPr lang="zh-CN" altLang="en-US"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）原因</a:t>
            </a:r>
            <a:r>
              <a:rPr lang="en-US" altLang="zh-CN"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拉丁美洲各国大力发展民族工业，积极促进国家之间的经济</a:t>
            </a:r>
            <a:r>
              <a:rPr lang="zh-CN" altLang="en-US"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合作</a:t>
            </a:r>
            <a:r>
              <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p>
          <a:p>
            <a:endParaRPr lang="en-US" altLang="zh-CN"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en-US" altLang="zh-CN"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en-US" altLang="zh-CN"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2)</a:t>
            </a:r>
            <a:r>
              <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成就</a:t>
            </a:r>
            <a:r>
              <a:rPr lang="en-US" altLang="zh-CN"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p>
          <a:p>
            <a:r>
              <a:rPr lang="en-US" altLang="zh-CN"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①</a:t>
            </a:r>
            <a:r>
              <a:rPr lang="zh-CN" altLang="en-US"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巴西</a:t>
            </a:r>
            <a:r>
              <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、墨西哥、阿根廷等国家基本实现了工业化。</a:t>
            </a:r>
          </a:p>
          <a:p>
            <a:r>
              <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②大多数拉美国家属于中等收入国家</a:t>
            </a:r>
            <a:r>
              <a:rPr lang="zh-CN" altLang="en-US"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矩形 2"/>
          <p:cNvSpPr/>
          <p:nvPr/>
        </p:nvSpPr>
        <p:spPr>
          <a:xfrm>
            <a:off x="347664" y="188640"/>
            <a:ext cx="3653748" cy="3447098"/>
          </a:xfrm>
          <a:prstGeom prst="rect">
            <a:avLst/>
          </a:prstGeom>
        </p:spPr>
        <p:txBody>
          <a:bodyPr wrap="square">
            <a:spAutoFit/>
          </a:bodyPr>
          <a:lstStyle/>
          <a:p>
            <a:r>
              <a:rPr lang="zh-CN" altLang="en-US" sz="2800" b="1">
                <a:ln w="18000">
                  <a:solidFill>
                    <a:schemeClr val="accent2">
                      <a:satMod val="140000"/>
                    </a:schemeClr>
                  </a:solidFill>
                  <a:prstDash val="solid"/>
                  <a:miter lim="800000"/>
                </a:ln>
                <a:noFill/>
                <a:effectLst>
                  <a:outerShdw blurRad="25500" dist="23000" dir="7020000" algn="tl">
                    <a:srgbClr val="000000">
                      <a:alpha val="50000"/>
                    </a:srgbClr>
                  </a:outerShdw>
                </a:effectLst>
              </a:rPr>
              <a:t>非洲经济的快速发展</a:t>
            </a:r>
          </a:p>
          <a:p>
            <a:endParaRPr lang="en-US" altLang="zh-CN" sz="20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nSpc>
                <a:spcPts val="3400"/>
              </a:lnSpc>
            </a:pPr>
            <a:r>
              <a:rPr lang="en-US" altLang="zh-CN" sz="20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① 1960</a:t>
            </a: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zh-CN"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1975</a:t>
            </a: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年，非洲工农业总值大约增长了一倍。</a:t>
            </a:r>
          </a:p>
          <a:p>
            <a:pPr>
              <a:lnSpc>
                <a:spcPts val="3400"/>
              </a:lnSpc>
            </a:pP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② </a:t>
            </a:r>
            <a:r>
              <a:rPr lang="en-US" altLang="zh-CN" sz="20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a:t>
            </a: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世纪</a:t>
            </a:r>
            <a:r>
              <a:rPr lang="en-US" altLang="zh-CN"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70</a:t>
            </a: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年代中期以后，经济发展陷入困境</a:t>
            </a:r>
          </a:p>
          <a:p>
            <a:pPr>
              <a:lnSpc>
                <a:spcPts val="3400"/>
              </a:lnSpc>
            </a:pP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③经过调整，</a:t>
            </a:r>
            <a:r>
              <a:rPr lang="en-US" altLang="zh-CN"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90</a:t>
            </a:r>
            <a:r>
              <a:rPr lang="zh-CN" altLang="en-US" sz="2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年代中期经济又开始增长</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16558" y="332656"/>
            <a:ext cx="44958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512" y="3635738"/>
            <a:ext cx="3821900" cy="2263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27584" y="6021288"/>
            <a:ext cx="2592288" cy="369332"/>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b="1" smtClean="0">
                <a:ln w="50800"/>
                <a:solidFill>
                  <a:schemeClr val="bg1">
                    <a:shade val="50000"/>
                  </a:schemeClr>
                </a:solidFill>
              </a:rPr>
              <a:t>布宜诺斯艾利斯</a:t>
            </a:r>
            <a:endParaRPr lang="zh-CN" altLang="en-US" b="1">
              <a:ln w="50800"/>
              <a:solidFill>
                <a:schemeClr val="bg1">
                  <a:shade val="50000"/>
                </a:schemeClr>
              </a:solidFill>
            </a:endParaRPr>
          </a:p>
        </p:txBody>
      </p:sp>
    </p:spTree>
    <p:extLst>
      <p:ext uri="{BB962C8B-B14F-4D97-AF65-F5344CB8AC3E}">
        <p14:creationId xmlns:p14="http://schemas.microsoft.com/office/powerpoint/2010/main" val="3047960574"/>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51520" y="917912"/>
            <a:ext cx="3960440" cy="5940088"/>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en-US" altLang="zh-CN" sz="1900" b="1" smtClean="0">
                <a:latin typeface="华文仿宋" pitchFamily="2" charset="-122"/>
                <a:ea typeface="华文仿宋" pitchFamily="2" charset="-122"/>
              </a:rPr>
              <a:t>1</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亚洲国家的问题及应对</a:t>
            </a:r>
          </a:p>
          <a:p>
            <a:r>
              <a:rPr lang="en-US" altLang="zh-CN" sz="1900" b="1">
                <a:latin typeface="华文仿宋" pitchFamily="2" charset="-122"/>
                <a:ea typeface="华文仿宋" pitchFamily="2" charset="-122"/>
              </a:rPr>
              <a:t>(1</a:t>
            </a:r>
            <a:r>
              <a:rPr lang="zh-CN" altLang="en-US" sz="1900" b="1">
                <a:latin typeface="华文仿宋" pitchFamily="2" charset="-122"/>
                <a:ea typeface="华文仿宋" pitchFamily="2" charset="-122"/>
              </a:rPr>
              <a:t>问题</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亚洲一些国家过分依赖国际资本和国际市场，承受风险的</a:t>
            </a:r>
            <a:r>
              <a:rPr lang="zh-CN" altLang="en-US" sz="1900" b="1" smtClean="0">
                <a:latin typeface="华文仿宋" pitchFamily="2" charset="-122"/>
                <a:ea typeface="华文仿宋" pitchFamily="2" charset="-122"/>
              </a:rPr>
              <a:t>能力较差</a:t>
            </a:r>
            <a:r>
              <a:rPr lang="zh-CN" altLang="en-US" sz="1900" b="1">
                <a:latin typeface="华文仿宋" pitchFamily="2" charset="-122"/>
                <a:ea typeface="华文仿宋" pitchFamily="2" charset="-122"/>
              </a:rPr>
              <a:t>。</a:t>
            </a:r>
          </a:p>
          <a:p>
            <a:r>
              <a:rPr lang="en-US" altLang="zh-CN" sz="1900" b="1">
                <a:latin typeface="华文仿宋" pitchFamily="2" charset="-122"/>
                <a:ea typeface="华文仿宋" pitchFamily="2" charset="-122"/>
              </a:rPr>
              <a:t>(2)</a:t>
            </a:r>
            <a:r>
              <a:rPr lang="zh-CN" altLang="en-US" sz="1900" b="1">
                <a:latin typeface="华文仿宋" pitchFamily="2" charset="-122"/>
                <a:ea typeface="华文仿宋" pitchFamily="2" charset="-122"/>
              </a:rPr>
              <a:t>应对</a:t>
            </a:r>
            <a:r>
              <a:rPr lang="en-US" altLang="zh-CN" sz="1900" b="1">
                <a:latin typeface="华文仿宋" pitchFamily="2" charset="-122"/>
                <a:ea typeface="华文仿宋" pitchFamily="2" charset="-122"/>
              </a:rPr>
              <a:t>:1997</a:t>
            </a:r>
            <a:r>
              <a:rPr lang="zh-CN" altLang="en-US" sz="1900" b="1">
                <a:latin typeface="华文仿宋" pitchFamily="2" charset="-122"/>
                <a:ea typeface="华文仿宋" pitchFamily="2" charset="-122"/>
              </a:rPr>
              <a:t>年的亚洲金融危机曾使它们受到巨大打击，促使它们</a:t>
            </a:r>
            <a:r>
              <a:rPr lang="zh-CN" altLang="en-US" sz="1900" b="1" smtClean="0">
                <a:latin typeface="华文仿宋" pitchFamily="2" charset="-122"/>
                <a:ea typeface="华文仿宋" pitchFamily="2" charset="-122"/>
              </a:rPr>
              <a:t>重新调整</a:t>
            </a:r>
            <a:r>
              <a:rPr lang="zh-CN" altLang="en-US" sz="1900" b="1">
                <a:latin typeface="华文仿宋" pitchFamily="2" charset="-122"/>
                <a:ea typeface="华文仿宋" pitchFamily="2" charset="-122"/>
              </a:rPr>
              <a:t>经济结构，健全政府对金融体系的监管。</a:t>
            </a:r>
          </a:p>
          <a:p>
            <a:r>
              <a:rPr lang="en-US" altLang="zh-CN" sz="1900" b="1">
                <a:latin typeface="华文仿宋" pitchFamily="2" charset="-122"/>
                <a:ea typeface="华文仿宋" pitchFamily="2" charset="-122"/>
              </a:rPr>
              <a:t>2</a:t>
            </a:r>
            <a:r>
              <a:rPr lang="zh-CN" altLang="en-US" sz="1900" b="1">
                <a:latin typeface="华文仿宋" pitchFamily="2" charset="-122"/>
                <a:ea typeface="华文仿宋" pitchFamily="2" charset="-122"/>
              </a:rPr>
              <a:t>．拉丁美洲的问题与应对</a:t>
            </a:r>
          </a:p>
          <a:p>
            <a:r>
              <a:rPr lang="en-US" altLang="zh-CN" sz="1900" b="1">
                <a:latin typeface="华文仿宋" pitchFamily="2" charset="-122"/>
                <a:ea typeface="华文仿宋" pitchFamily="2" charset="-122"/>
              </a:rPr>
              <a:t>(1)</a:t>
            </a:r>
            <a:r>
              <a:rPr lang="zh-CN" altLang="en-US" sz="1900" b="1">
                <a:latin typeface="华文仿宋" pitchFamily="2" charset="-122"/>
                <a:ea typeface="华文仿宋" pitchFamily="2" charset="-122"/>
              </a:rPr>
              <a:t>问题</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拉丁美洲过于依赖出口贸易和外资，欠下巨额外债，影响了</a:t>
            </a:r>
            <a:r>
              <a:rPr lang="zh-CN" altLang="en-US" sz="1900" b="1" smtClean="0">
                <a:latin typeface="华文仿宋" pitchFamily="2" charset="-122"/>
                <a:ea typeface="华文仿宋" pitchFamily="2" charset="-122"/>
              </a:rPr>
              <a:t>发展</a:t>
            </a:r>
            <a:r>
              <a:rPr lang="zh-CN" altLang="en-US" sz="1900" b="1">
                <a:latin typeface="华文仿宋" pitchFamily="2" charset="-122"/>
                <a:ea typeface="华文仿宋" pitchFamily="2" charset="-122"/>
              </a:rPr>
              <a:t>。</a:t>
            </a:r>
          </a:p>
          <a:p>
            <a:r>
              <a:rPr lang="en-US" altLang="zh-CN" sz="1900" b="1">
                <a:latin typeface="华文仿宋" pitchFamily="2" charset="-122"/>
                <a:ea typeface="华文仿宋" pitchFamily="2" charset="-122"/>
              </a:rPr>
              <a:t>(2)</a:t>
            </a:r>
            <a:r>
              <a:rPr lang="zh-CN" altLang="en-US" sz="1900" b="1">
                <a:latin typeface="华文仿宋" pitchFamily="2" charset="-122"/>
                <a:ea typeface="华文仿宋" pitchFamily="2" charset="-122"/>
              </a:rPr>
              <a:t>应对</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经过改革，</a:t>
            </a:r>
            <a:r>
              <a:rPr lang="en-US" altLang="zh-CN" sz="1900" b="1">
                <a:latin typeface="华文仿宋" pitchFamily="2" charset="-122"/>
                <a:ea typeface="华文仿宋" pitchFamily="2" charset="-122"/>
              </a:rPr>
              <a:t>20</a:t>
            </a:r>
            <a:r>
              <a:rPr lang="zh-CN" altLang="en-US" sz="1900" b="1">
                <a:latin typeface="华文仿宋" pitchFamily="2" charset="-122"/>
                <a:ea typeface="华文仿宋" pitchFamily="2" charset="-122"/>
              </a:rPr>
              <a:t>世纪</a:t>
            </a:r>
            <a:r>
              <a:rPr lang="en-US" altLang="zh-CN" sz="1900" b="1">
                <a:latin typeface="华文仿宋" pitchFamily="2" charset="-122"/>
                <a:ea typeface="华文仿宋" pitchFamily="2" charset="-122"/>
              </a:rPr>
              <a:t>90</a:t>
            </a:r>
            <a:r>
              <a:rPr lang="zh-CN" altLang="en-US" sz="1900" b="1">
                <a:latin typeface="华文仿宋" pitchFamily="2" charset="-122"/>
                <a:ea typeface="华文仿宋" pitchFamily="2" charset="-122"/>
              </a:rPr>
              <a:t>年代的拉美经济出现繁荣势头。</a:t>
            </a:r>
          </a:p>
          <a:p>
            <a:r>
              <a:rPr lang="en-US" altLang="zh-CN" sz="1900" b="1">
                <a:latin typeface="华文仿宋" pitchFamily="2" charset="-122"/>
                <a:ea typeface="华文仿宋" pitchFamily="2" charset="-122"/>
              </a:rPr>
              <a:t>3</a:t>
            </a:r>
            <a:r>
              <a:rPr lang="zh-CN" altLang="en-US" sz="1900" b="1">
                <a:latin typeface="华文仿宋" pitchFamily="2" charset="-122"/>
                <a:ea typeface="华文仿宋" pitchFamily="2" charset="-122"/>
              </a:rPr>
              <a:t>．非洲国家的问题与应对</a:t>
            </a:r>
          </a:p>
          <a:p>
            <a:r>
              <a:rPr lang="en-US" altLang="zh-CN" sz="1900" b="1">
                <a:latin typeface="华文仿宋" pitchFamily="2" charset="-122"/>
                <a:ea typeface="华文仿宋" pitchFamily="2" charset="-122"/>
              </a:rPr>
              <a:t>(1)</a:t>
            </a:r>
            <a:r>
              <a:rPr lang="zh-CN" altLang="en-US" sz="1900" b="1">
                <a:latin typeface="华文仿宋" pitchFamily="2" charset="-122"/>
                <a:ea typeface="华文仿宋" pitchFamily="2" charset="-122"/>
              </a:rPr>
              <a:t>问题</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非洲是发展最不平衡的地区。到</a:t>
            </a:r>
            <a:r>
              <a:rPr lang="en-US" altLang="zh-CN" sz="1900" b="1">
                <a:latin typeface="华文仿宋" pitchFamily="2" charset="-122"/>
                <a:ea typeface="华文仿宋" pitchFamily="2" charset="-122"/>
              </a:rPr>
              <a:t>21</a:t>
            </a:r>
            <a:r>
              <a:rPr lang="zh-CN" altLang="en-US" sz="1900" b="1">
                <a:latin typeface="华文仿宋" pitchFamily="2" charset="-122"/>
                <a:ea typeface="华文仿宋" pitchFamily="2" charset="-122"/>
              </a:rPr>
              <a:t>世纪初，近一半的非洲</a:t>
            </a:r>
            <a:r>
              <a:rPr lang="zh-CN" altLang="en-US" sz="1900" b="1" smtClean="0">
                <a:latin typeface="华文仿宋" pitchFamily="2" charset="-122"/>
                <a:ea typeface="华文仿宋" pitchFamily="2" charset="-122"/>
              </a:rPr>
              <a:t>人口仍</a:t>
            </a:r>
            <a:r>
              <a:rPr lang="zh-CN" altLang="en-US" sz="1900" b="1">
                <a:latin typeface="华文仿宋" pitchFamily="2" charset="-122"/>
                <a:ea typeface="华文仿宋" pitchFamily="2" charset="-122"/>
              </a:rPr>
              <a:t>生活在贫困线以下。</a:t>
            </a:r>
          </a:p>
          <a:p>
            <a:r>
              <a:rPr lang="en-US" altLang="zh-CN" sz="1900" b="1">
                <a:latin typeface="华文仿宋" pitchFamily="2" charset="-122"/>
                <a:ea typeface="华文仿宋" pitchFamily="2" charset="-122"/>
              </a:rPr>
              <a:t>(2)</a:t>
            </a:r>
            <a:r>
              <a:rPr lang="zh-CN" altLang="en-US" sz="1900" b="1">
                <a:latin typeface="华文仿宋" pitchFamily="2" charset="-122"/>
                <a:ea typeface="华文仿宋" pitchFamily="2" charset="-122"/>
              </a:rPr>
              <a:t>应对</a:t>
            </a:r>
            <a:r>
              <a:rPr lang="en-US" altLang="zh-CN" sz="1900" b="1">
                <a:latin typeface="华文仿宋" pitchFamily="2" charset="-122"/>
                <a:ea typeface="华文仿宋" pitchFamily="2" charset="-122"/>
              </a:rPr>
              <a:t>:</a:t>
            </a:r>
            <a:r>
              <a:rPr lang="zh-CN" altLang="en-US" sz="1900" b="1">
                <a:latin typeface="华文仿宋" pitchFamily="2" charset="-122"/>
                <a:ea typeface="华文仿宋" pitchFamily="2" charset="-122"/>
              </a:rPr>
              <a:t>非洲国家已经成立了各种经济合作组织，共同谋求发展。</a:t>
            </a:r>
          </a:p>
        </p:txBody>
      </p:sp>
      <p:sp>
        <p:nvSpPr>
          <p:cNvPr id="3" name="矩形 2"/>
          <p:cNvSpPr/>
          <p:nvPr/>
        </p:nvSpPr>
        <p:spPr>
          <a:xfrm>
            <a:off x="251520" y="188640"/>
            <a:ext cx="4817344" cy="646331"/>
          </a:xfrm>
          <a:prstGeom prst="rect">
            <a:avLst/>
          </a:prstGeom>
        </p:spPr>
        <p:txBody>
          <a:bodyPr wrap="none">
            <a:spAutoFit/>
          </a:bodyPr>
          <a:lstStyle/>
          <a:p>
            <a:r>
              <a:rPr lang="zh-CN" altLang="en-US" sz="3600" b="1">
                <a:ln w="18000">
                  <a:solidFill>
                    <a:schemeClr val="accent2">
                      <a:satMod val="140000"/>
                    </a:schemeClr>
                  </a:solidFill>
                  <a:prstDash val="solid"/>
                  <a:miter lim="800000"/>
                </a:ln>
                <a:noFill/>
                <a:effectLst>
                  <a:outerShdw blurRad="25500" dist="23000" dir="7020000" algn="tl">
                    <a:srgbClr val="000000">
                      <a:alpha val="50000"/>
                    </a:srgbClr>
                  </a:outerShdw>
                </a:effectLst>
              </a:rPr>
              <a:t>发展中国家面临的挑战</a:t>
            </a:r>
            <a:endParaRPr lang="zh-CN" altLang="en-US" sz="3600"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7984" y="939210"/>
            <a:ext cx="4399313" cy="1729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44008" y="3356989"/>
            <a:ext cx="4347255" cy="2403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364088" y="2780928"/>
            <a:ext cx="2664296" cy="369332"/>
          </a:xfrm>
          <a:prstGeom prst="rect">
            <a:avLst/>
          </a:prstGeom>
          <a:noFill/>
        </p:spPr>
        <p:txBody>
          <a:bodyPr wrap="square" rtlCol="0">
            <a:spAutoFit/>
          </a:bodyPr>
          <a:lstStyle/>
          <a:p>
            <a:pPr algn="ctr"/>
            <a:r>
              <a:rPr lang="zh-CN" altLang="en-US" b="1" smtClean="0">
                <a:latin typeface="华文仿宋" pitchFamily="2" charset="-122"/>
                <a:ea typeface="华文仿宋" pitchFamily="2" charset="-122"/>
              </a:rPr>
              <a:t>剪刀差</a:t>
            </a:r>
            <a:endParaRPr lang="zh-CN" altLang="en-US" b="1">
              <a:latin typeface="华文仿宋" pitchFamily="2" charset="-122"/>
              <a:ea typeface="华文仿宋" pitchFamily="2" charset="-122"/>
            </a:endParaRPr>
          </a:p>
        </p:txBody>
      </p:sp>
      <p:sp>
        <p:nvSpPr>
          <p:cNvPr id="5" name="TextBox 4"/>
          <p:cNvSpPr txBox="1"/>
          <p:nvPr/>
        </p:nvSpPr>
        <p:spPr>
          <a:xfrm>
            <a:off x="5580112" y="6021288"/>
            <a:ext cx="2592288" cy="369332"/>
          </a:xfrm>
          <a:prstGeom prst="rect">
            <a:avLst/>
          </a:prstGeom>
          <a:noFill/>
        </p:spPr>
        <p:txBody>
          <a:bodyPr wrap="square" rtlCol="0">
            <a:spAutoFit/>
          </a:bodyPr>
          <a:lstStyle/>
          <a:p>
            <a:r>
              <a:rPr lang="zh-CN" altLang="en-US" b="1" smtClean="0">
                <a:latin typeface="华文仿宋" pitchFamily="2" charset="-122"/>
                <a:ea typeface="华文仿宋" pitchFamily="2" charset="-122"/>
              </a:rPr>
              <a:t>索罗斯与亚洲金融危机</a:t>
            </a:r>
            <a:endParaRPr lang="zh-CN" altLang="en-US" b="1">
              <a:latin typeface="华文仿宋" pitchFamily="2" charset="-122"/>
              <a:ea typeface="华文仿宋" pitchFamily="2" charset="-122"/>
            </a:endParaRPr>
          </a:p>
        </p:txBody>
      </p:sp>
    </p:spTree>
    <p:extLst>
      <p:ext uri="{BB962C8B-B14F-4D97-AF65-F5344CB8AC3E}">
        <p14:creationId xmlns:p14="http://schemas.microsoft.com/office/powerpoint/2010/main" val="37671406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21" presetClass="entr" presetSubtype="1" fill="hold" nodeType="clickEffect">
                                  <p:stCondLst>
                                    <p:cond delay="0"/>
                                  </p:stCondLst>
                                  <p:childTnLst>
                                    <p:set>
                                      <p:cBhvr>
                                        <p:cTn id="15" dur="1" fill="hold">
                                          <p:stCondLst>
                                            <p:cond delay="0"/>
                                          </p:stCondLst>
                                        </p:cTn>
                                        <p:tgtEl>
                                          <p:spTgt spid="12291"/>
                                        </p:tgtEl>
                                        <p:attrNameLst>
                                          <p:attrName>style.visibility</p:attrName>
                                        </p:attrNameLst>
                                      </p:cBhvr>
                                      <p:to>
                                        <p:strVal val="visible"/>
                                      </p:to>
                                    </p:set>
                                    <p:animEffect transition="in" filter="wheel(1)">
                                      <p:cBhvr>
                                        <p:cTn id="16" dur="2000"/>
                                        <p:tgtEl>
                                          <p:spTgt spid="12291"/>
                                        </p:tgtEl>
                                      </p:cBhvr>
                                    </p:animEffect>
                                  </p:childTnLst>
                                </p:cTn>
                              </p:par>
                              <p:par>
                                <p:cTn id="17" presetID="21" presetClass="entr" presetSubtype="1"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1)">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10544" y="1717146"/>
            <a:ext cx="2910474" cy="1895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7584" y="620688"/>
            <a:ext cx="2808312" cy="1895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83968" y="2780928"/>
            <a:ext cx="2592288"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042789" y="3933056"/>
            <a:ext cx="2304256" cy="1630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25961" y="4077072"/>
            <a:ext cx="3248744" cy="213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402827" y="404664"/>
            <a:ext cx="2417643"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6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其他</a:t>
            </a:r>
            <a:endParaRPr lang="en-US" altLang="zh-CN" sz="6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zh-CN" altLang="en-US" sz="60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问题</a:t>
            </a:r>
            <a:endParaRPr lang="zh-CN" altLang="en-US" sz="60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403984500"/>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611560" y="2708920"/>
            <a:ext cx="8244408" cy="923330"/>
          </a:xfrm>
          <a:prstGeom prst="rect">
            <a:avLst/>
          </a:prstGeom>
        </p:spPr>
        <p:txBody>
          <a:bodyPr wrap="square">
            <a:spAutoFit/>
          </a:bodyPr>
          <a:lstStyle/>
          <a:p>
            <a:pPr lvl="0" algn="ctr"/>
            <a:r>
              <a:rPr lang="zh-CN" altLang="en-US" sz="5400" b="1" spc="5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rPr>
              <a:t>你认为世界将向何处去？</a:t>
            </a:r>
            <a:endParaRPr lang="zh-CN" altLang="en-US" sz="5400" b="1" spc="5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467403405"/>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539552" y="1854116"/>
            <a:ext cx="2376264" cy="2123658"/>
          </a:xfrm>
          <a:prstGeom prst="rect">
            <a:avLst/>
          </a:prstGeom>
          <a:noFill/>
        </p:spPr>
        <p:txBody>
          <a:bodyPr wrap="square" rtlCol="0">
            <a:spAutoFit/>
          </a:bodyPr>
          <a:lstStyle/>
          <a:p>
            <a:r>
              <a:rPr lang="zh-CN" altLang="en-US" sz="6600" b="1" smtClean="0"/>
              <a:t>课后作业</a:t>
            </a:r>
            <a:endParaRPr lang="zh-CN" altLang="en-US" sz="6600" b="1"/>
          </a:p>
        </p:txBody>
      </p:sp>
      <p:sp>
        <p:nvSpPr>
          <p:cNvPr id="3" name="TextBox 2"/>
          <p:cNvSpPr txBox="1"/>
          <p:nvPr/>
        </p:nvSpPr>
        <p:spPr>
          <a:xfrm>
            <a:off x="2576668" y="1484784"/>
            <a:ext cx="6264696" cy="2862322"/>
          </a:xfrm>
          <a:prstGeom prst="rect">
            <a:avLst/>
          </a:prstGeom>
          <a:noFill/>
        </p:spPr>
        <p:txBody>
          <a:bodyPr wrap="square" rtlCol="0">
            <a:spAutoFit/>
          </a:bodyPr>
          <a:lstStyle/>
          <a:p>
            <a:r>
              <a:rPr lang="en-US" altLang="zh-CN" sz="3600" smtClean="0"/>
              <a:t>1</a:t>
            </a:r>
            <a:r>
              <a:rPr lang="zh-CN" altLang="en-US" sz="3600" smtClean="0"/>
              <a:t>、复习课本和所学知识</a:t>
            </a:r>
            <a:endParaRPr lang="en-US" altLang="zh-CN" sz="3600" smtClean="0"/>
          </a:p>
          <a:p>
            <a:endParaRPr lang="en-US" altLang="zh-CN" sz="3600" smtClean="0"/>
          </a:p>
          <a:p>
            <a:r>
              <a:rPr lang="en-US" altLang="zh-CN" sz="3600" smtClean="0"/>
              <a:t>2</a:t>
            </a:r>
            <a:r>
              <a:rPr lang="zh-CN" altLang="en-US" sz="3600" smtClean="0"/>
              <a:t>、查阅相关资料进一步了解发展中国家面对的问题并思考对策</a:t>
            </a:r>
            <a:endParaRPr lang="zh-CN" altLang="en-US" sz="3600"/>
          </a:p>
        </p:txBody>
      </p:sp>
      <p:pic>
        <p:nvPicPr>
          <p:cNvPr id="4" name="New picture"/>
          <p:cNvPicPr/>
          <p:nvPr/>
        </p:nvPicPr>
        <p:blipFill>
          <a:blip r:embed="rId2"/>
          <a:stretch>
            <a:fillRect/>
          </a:stretch>
        </p:blipFill>
        <p:spPr>
          <a:xfrm>
            <a:off x="10642600" y="11099800"/>
            <a:ext cx="317500" cy="228600"/>
          </a:xfrm>
          <a:prstGeom prst="cube">
            <a:avLst/>
          </a:prstGeom>
        </p:spPr>
      </p:pic>
    </p:spTree>
    <p:extLst>
      <p:ext uri="{BB962C8B-B14F-4D97-AF65-F5344CB8AC3E}">
        <p14:creationId xmlns:p14="http://schemas.microsoft.com/office/powerpoint/2010/main" val="1109520739"/>
      </p:ext>
    </p:extLst>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120</Paragraphs>
  <Slides>20</Slides>
  <Notes>0</Notes>
  <TotalTime>0</TotalTime>
  <HiddenSlides>0</HiddenSlides>
  <MMClips>0</MMClips>
  <ScaleCrop>0</ScaleCrop>
  <HeadingPairs>
    <vt:vector baseType="variant" size="4">
      <vt:variant>
        <vt:lpstr>Theme</vt:lpstr>
      </vt:variant>
      <vt:variant>
        <vt:i4>1</vt:i4>
      </vt:variant>
      <vt:variant>
        <vt:lpstr>Slide Titles</vt:lpstr>
      </vt:variant>
      <vt:variant>
        <vt:i4>20</vt:i4>
      </vt:variant>
    </vt:vector>
  </HeadingPairs>
  <TitlesOfParts>
    <vt:vector baseType="lpstr" size="21">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2020-10-20T17:40:33.613</cp:lastPrinted>
  <dcterms:created xsi:type="dcterms:W3CDTF">2020-10-20T17:40:33Z</dcterms:created>
  <dcterms:modified xsi:type="dcterms:W3CDTF">2020-10-20T09:40:35Z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