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796" r:id="rId4"/>
    <p:sldId id="738" r:id="rId5"/>
    <p:sldId id="702" r:id="rId6"/>
    <p:sldId id="257" r:id="rId7"/>
    <p:sldId id="457" r:id="rId8"/>
    <p:sldId id="258" r:id="rId9"/>
    <p:sldId id="259" r:id="rId10"/>
    <p:sldId id="707" r:id="rId11"/>
    <p:sldId id="708" r:id="rId12"/>
    <p:sldId id="772" r:id="rId13"/>
    <p:sldId id="770" r:id="rId14"/>
    <p:sldId id="709" r:id="rId15"/>
    <p:sldId id="711" r:id="rId16"/>
    <p:sldId id="797" r:id="rId17"/>
    <p:sldId id="771" r:id="rId18"/>
    <p:sldId id="260" r:id="rId19"/>
    <p:sldId id="261" r:id="rId20"/>
    <p:sldId id="847" r:id="rId21"/>
    <p:sldId id="717" r:id="rId22"/>
    <p:sldId id="713" r:id="rId23"/>
    <p:sldId id="262" r:id="rId24"/>
    <p:sldId id="831" r:id="rId25"/>
    <p:sldId id="263" r:id="rId26"/>
    <p:sldId id="726" r:id="rId27"/>
    <p:sldId id="265" r:id="rId28"/>
    <p:sldId id="848" r:id="rId29"/>
    <p:sldId id="832" r:id="rId30"/>
    <p:sldId id="830" r:id="rId31"/>
    <p:sldId id="266" r:id="rId32"/>
    <p:sldId id="267" r:id="rId33"/>
    <p:sldId id="727" r:id="rId34"/>
    <p:sldId id="268" r:id="rId35"/>
    <p:sldId id="728" r:id="rId36"/>
    <p:sldId id="729" r:id="rId37"/>
    <p:sldId id="269" r:id="rId38"/>
    <p:sldId id="270" r:id="rId39"/>
    <p:sldId id="850" r:id="rId40"/>
    <p:sldId id="849" r:id="rId41"/>
  </p:sldIdLst>
  <p:sldSz cx="9144000" cy="6858000" type="screen4x3"/>
  <p:notesSz cx="6858000" cy="9144000"/>
  <p:custDataLst>
    <p:tags r:id="rId4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9" autoAdjust="0"/>
  </p:normalViewPr>
  <p:slideViewPr>
    <p:cSldViewPr snapToGrid="0">
      <p:cViewPr varScale="1">
        <p:scale>
          <a:sx n="68" d="100"/>
          <a:sy n="68" d="100"/>
        </p:scale>
        <p:origin x="-564" y="-60"/>
      </p:cViewPr>
      <p:guideLst>
        <p:guide orient="horz" pos="2028"/>
        <p:guide pos="2861"/>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tags" Target="tags/tag11.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heme" Target="theme/theme1.xml" /><Relationship Id="rId46"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vl1pPr>
          </a:lstStyle>
          <a:p>
            <a:pPr/>
            <a:fld id="{42BC0E2C-6BF4-45AA-8EC4-FF416B7866D9}" type="datetimeFigureOut">
              <a:rPr lang="zh-CN" altLang="en-US" smtClean="0"/>
              <a:pPr/>
              <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22B2BE3E-2411-4B2E-AFC2-AF901DA81767}"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defPPr/>
          </a:lstStyle>
          <a:p>
            <a:pPr/>
            <a:endParaRPr lang="en-US" altLang="zh-CN"/>
          </a:p>
        </p:txBody>
      </p:sp>
      <p:sp>
        <p:nvSpPr>
          <p:cNvPr id="4" name="灯片编号占位符 3"/>
          <p:cNvSpPr>
            <a:spLocks noGrp="1"/>
          </p:cNvSpPr>
          <p:nvPr>
            <p:ph type="sldNum" sz="quarter" idx="10"/>
          </p:nvPr>
        </p:nvSpPr>
        <p:spPr/>
        <p:txBody>
          <a:bodyPr/>
          <a:lstStyle>
            <a:defPPr/>
          </a:lstStyle>
          <a:p>
            <a:pPr/>
            <a:fld id="{F44B60FC-78BF-4824-A5F4-60190BC4FB71}" type="slidenum">
              <a:rPr lang="zh-CN" altLang="en-US" smtClean="0"/>
              <a:pPr/>
              <a:t>4</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5841" name="幻灯片图像占位符 1"/>
          <p:cNvSpPr>
            <a:spLocks noGrp="1" noRot="1" noChangeAspect="1" noChangeArrowheads="1"/>
          </p:cNvSpPr>
          <p:nvPr>
            <p:ph type="sldImg" idx="4294967295"/>
          </p:nvPr>
        </p:nvSpPr>
        <p:spPr>
          <a:ln>
            <a:miter lim="800000"/>
          </a:ln>
        </p:spPr>
      </p:sp>
      <p:sp>
        <p:nvSpPr>
          <p:cNvPr id="35842" name="文本占位符 2"/>
          <p:cNvSpPr>
            <a:spLocks noGrp="1" noChangeArrowheads="1"/>
          </p:cNvSpPr>
          <p:nvPr>
            <p:ph type="body" idx="1"/>
          </p:nvPr>
        </p:nvSpPr>
        <p:spPr/>
        <p:txBody>
          <a:bodyPr/>
          <a:lstStyle>
            <a:defPPr/>
          </a:lstStyle>
          <a:p>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22B2BE3E-2411-4B2E-AFC2-AF901DA81767}" type="slidenum">
              <a:rPr lang="zh-CN" altLang="en-US" smtClean="0"/>
              <a:pPr/>
              <a:t>24</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xfrm>
      </p:grpSpPr>
      <p:sp>
        <p:nvSpPr>
          <p:cNvPr id="2" name="Title 1"/>
          <p:cNvSpPr>
            <a:spLocks noGrp="1"/>
          </p:cNvSpPr>
          <p:nvPr>
            <p:ph type="ctrTitle"/>
          </p:nvPr>
        </p:nvSpPr>
        <p:spPr>
          <a:xfrm>
            <a:off x="1200150" y="2386744"/>
            <a:ext cx="67437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7" name="Date Placeholder 6"/>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8" name="Footer Placeholder 7"/>
          <p:cNvSpPr>
            <a:spLocks noGrp="1"/>
          </p:cNvSpPr>
          <p:nvPr>
            <p:ph type="ftr" sz="quarter" idx="11"/>
          </p:nvPr>
        </p:nvSpPr>
        <p:spPr/>
        <p:txBody>
          <a:bodyPr/>
          <a:lstStyle>
            <a:defPPr/>
          </a:lstStyle>
          <a:p>
            <a:pPr/>
            <a:endParaRPr lang="zh-CN" altLang="en-US"/>
          </a:p>
        </p:txBody>
      </p:sp>
      <p:sp>
        <p:nvSpPr>
          <p:cNvPr id="9" name="Slide Number Placeholder 8"/>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defPPr/>
          </a:lstStyle>
          <a:p>
            <a:pPr/>
            <a:r>
              <a:rPr lang="zh-CN" altLang="en-US"/>
              <a:t>单击此处编辑母版标题样式</a:t>
            </a:r>
            <a:endParaRPr lang="en-US"/>
          </a:p>
        </p:txBody>
      </p:sp>
      <p:sp>
        <p:nvSpPr>
          <p:cNvPr id="3" name="Content Placeholder 2"/>
          <p:cNvSpPr>
            <a:spLocks noGrp="1"/>
          </p:cNvSpPr>
          <p:nvPr>
            <p:ph idx="1"/>
          </p:nvPr>
        </p:nvSpPr>
        <p:spPr/>
        <p:txBody>
          <a:bodyPr/>
          <a:lstStyle>
            <a:def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8" name="Footer Placeholder 7"/>
          <p:cNvSpPr>
            <a:spLocks noGrp="1"/>
          </p:cNvSpPr>
          <p:nvPr>
            <p:ph type="ftr" sz="quarter" idx="11"/>
          </p:nvPr>
        </p:nvSpPr>
        <p:spPr/>
        <p:txBody>
          <a:bodyPr/>
          <a:lstStyle>
            <a:defPPr/>
          </a:lstStyle>
          <a:p>
            <a:pPr/>
            <a:endParaRPr lang="zh-CN" altLang="en-US"/>
          </a:p>
        </p:txBody>
      </p:sp>
      <p:sp>
        <p:nvSpPr>
          <p:cNvPr id="9" name="Slide Number Placeholder 8"/>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chemeClr val="accent1"/>
        </a:solidFill>
        <a:effectLst/>
      </p:bgPr>
    </p:bg>
    <p:spTree>
      <p:nvGrpSpPr>
        <p:cNvPr id="1" name=""/>
        <p:cNvGrpSpPr/>
        <p:nvPr/>
      </p:nvGrpSpPr>
      <p:grpSpPr>
        <a:xfrm>
          <a:off x="0" y="0"/>
          <a:ext cx="0" cy="0"/>
        </a:xfrm>
      </p:grpSpPr>
      <p:sp>
        <p:nvSpPr>
          <p:cNvPr id="2" name="Title 1"/>
          <p:cNvSpPr>
            <a:spLocks noGrp="1"/>
          </p:cNvSpPr>
          <p:nvPr>
            <p:ph type="title"/>
          </p:nvPr>
        </p:nvSpPr>
        <p:spPr>
          <a:xfrm>
            <a:off x="1200150" y="2386744"/>
            <a:ext cx="67437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8" name="Footer Placeholder 7"/>
          <p:cNvSpPr>
            <a:spLocks noGrp="1"/>
          </p:cNvSpPr>
          <p:nvPr>
            <p:ph type="ftr" sz="quarter" idx="11"/>
          </p:nvPr>
        </p:nvSpPr>
        <p:spPr/>
        <p:txBody>
          <a:bodyPr/>
          <a:lstStyle>
            <a:defPPr/>
          </a:lstStyle>
          <a:p>
            <a:pPr/>
            <a:endParaRPr lang="zh-CN" altLang="en-US"/>
          </a:p>
        </p:txBody>
      </p:sp>
      <p:sp>
        <p:nvSpPr>
          <p:cNvPr id="9" name="Slide Number Placeholder 8"/>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defPPr/>
          </a:lstStyle>
          <a:p>
            <a:pPr/>
            <a:r>
              <a:rPr lang="zh-CN" altLang="en-US"/>
              <a:t>单击此处编辑母版标题样式</a:t>
            </a:r>
            <a:endParaRPr lang="en-US"/>
          </a:p>
        </p:txBody>
      </p:sp>
      <p:sp>
        <p:nvSpPr>
          <p:cNvPr id="3" name="Content Placeholder 2"/>
          <p:cNvSpPr>
            <a:spLocks noGrp="1"/>
          </p:cNvSpPr>
          <p:nvPr>
            <p:ph sz="half" idx="1"/>
          </p:nvPr>
        </p:nvSpPr>
        <p:spPr>
          <a:xfrm>
            <a:off x="1186434" y="2638044"/>
            <a:ext cx="3203828" cy="3101982"/>
          </a:xfrm>
        </p:spPr>
        <p:txBody>
          <a:bodyPr/>
          <a:lstStyle>
            <a:def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4753736" y="2638044"/>
            <a:ext cx="3202685" cy="3101982"/>
          </a:xfrm>
        </p:spPr>
        <p:txBody>
          <a:bodyPr/>
          <a:lstStyle>
            <a:def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8" name="Date Placeholder 7"/>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9" name="Footer Placeholder 8"/>
          <p:cNvSpPr>
            <a:spLocks noGrp="1"/>
          </p:cNvSpPr>
          <p:nvPr>
            <p:ph type="ftr" sz="quarter" idx="11"/>
          </p:nvPr>
        </p:nvSpPr>
        <p:spPr/>
        <p:txBody>
          <a:bodyPr/>
          <a:lstStyle>
            <a:defPPr/>
          </a:lstStyle>
          <a:p>
            <a:pPr/>
            <a:endParaRPr lang="zh-CN" altLang="en-US"/>
          </a:p>
        </p:txBody>
      </p:sp>
      <p:sp>
        <p:nvSpPr>
          <p:cNvPr id="10" name="Slide Number Placeholder 9"/>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3" name="Text Placeholder 2"/>
          <p:cNvSpPr>
            <a:spLocks noGrp="1"/>
          </p:cNvSpPr>
          <p:nvPr>
            <p:ph type="body" idx="1"/>
          </p:nvPr>
        </p:nvSpPr>
        <p:spPr>
          <a:xfrm>
            <a:off x="1187577" y="2313433"/>
            <a:ext cx="3202686"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187577" y="3143250"/>
            <a:ext cx="3202686" cy="2596776"/>
          </a:xfrm>
        </p:spPr>
        <p:txBody>
          <a:bodyPr/>
          <a:lstStyle>
            <a:def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6" name="Content Placeholder 5"/>
          <p:cNvSpPr>
            <a:spLocks noGrp="1"/>
          </p:cNvSpPr>
          <p:nvPr>
            <p:ph sz="quarter" idx="4"/>
          </p:nvPr>
        </p:nvSpPr>
        <p:spPr>
          <a:xfrm>
            <a:off x="4753737" y="3143250"/>
            <a:ext cx="3190113" cy="2596776"/>
          </a:xfrm>
        </p:spPr>
        <p:txBody>
          <a:bodyPr/>
          <a:lstStyle>
            <a:defPPr/>
            <a:lvl5pPr>
              <a:defRPr/>
            </a:lvl5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11" name="Text Placeholder 4"/>
          <p:cNvSpPr>
            <a:spLocks noGrp="1"/>
          </p:cNvSpPr>
          <p:nvPr>
            <p:ph type="body" sz="quarter" idx="13"/>
          </p:nvPr>
        </p:nvSpPr>
        <p:spPr>
          <a:xfrm>
            <a:off x="4753737" y="2313433"/>
            <a:ext cx="3202686"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8" name="Footer Placeholder 7"/>
          <p:cNvSpPr>
            <a:spLocks noGrp="1"/>
          </p:cNvSpPr>
          <p:nvPr>
            <p:ph type="ftr" sz="quarter" idx="11"/>
          </p:nvPr>
        </p:nvSpPr>
        <p:spPr/>
        <p:txBody>
          <a:bodyPr/>
          <a:lstStyle>
            <a:defPPr/>
          </a:lstStyle>
          <a:p>
            <a:pPr/>
            <a:endParaRPr lang="zh-CN" altLang="en-US"/>
          </a:p>
        </p:txBody>
      </p:sp>
      <p:sp>
        <p:nvSpPr>
          <p:cNvPr id="9" name="Slide Number Placeholder 8"/>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
        <p:nvSpPr>
          <p:cNvPr id="10" name="Title 9"/>
          <p:cNvSpPr>
            <a:spLocks noGrp="1"/>
          </p:cNvSpPr>
          <p:nvPr>
            <p:ph type="title"/>
          </p:nvPr>
        </p:nvSpPr>
        <p:spPr/>
        <p:txBody>
          <a:bodyPr/>
          <a:lstStyle>
            <a:defPPr/>
          </a:lstStyle>
          <a:p>
            <a:pPr/>
            <a:r>
              <a:rPr lang="zh-CN" altLang="en-US"/>
              <a:t>单击此处编辑母版标题样式</a:t>
            </a:r>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defPPr/>
          </a:lstStyle>
          <a:p>
            <a:pPr/>
            <a:r>
              <a:rPr lang="zh-CN" altLang="en-US"/>
              <a:t>单击此处编辑母版标题样式</a:t>
            </a:r>
            <a:endParaRPr lang="en-US"/>
          </a:p>
        </p:txBody>
      </p:sp>
      <p:sp>
        <p:nvSpPr>
          <p:cNvPr id="3" name="Date Placeholder 2"/>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4" name="Footer Placeholder 3"/>
          <p:cNvSpPr>
            <a:spLocks noGrp="1"/>
          </p:cNvSpPr>
          <p:nvPr>
            <p:ph type="ftr" sz="quarter" idx="11"/>
          </p:nvPr>
        </p:nvSpPr>
        <p:spPr/>
        <p:txBody>
          <a:bodyPr/>
          <a:lstStyle>
            <a:defPPr/>
          </a:lstStyle>
          <a:p>
            <a:pPr/>
            <a:endParaRPr lang="zh-CN" altLang="en-US"/>
          </a:p>
        </p:txBody>
      </p:sp>
      <p:sp>
        <p:nvSpPr>
          <p:cNvPr id="5" name="Slide Number Placeholder 4"/>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3" name="Footer Placeholder 2"/>
          <p:cNvSpPr>
            <a:spLocks noGrp="1"/>
          </p:cNvSpPr>
          <p:nvPr>
            <p:ph type="ftr" sz="quarter" idx="11"/>
          </p:nvPr>
        </p:nvSpPr>
        <p:spPr/>
        <p:txBody>
          <a:bodyPr/>
          <a:lstStyle>
            <a:defPPr/>
          </a:lstStyle>
          <a:p>
            <a:pPr/>
            <a:endParaRPr lang="zh-CN" altLang="en-US"/>
          </a:p>
        </p:txBody>
      </p:sp>
      <p:sp>
        <p:nvSpPr>
          <p:cNvPr id="4" name="Slide Number Placeholder 3"/>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 name="Title 1"/>
          <p:cNvSpPr>
            <a:spLocks noGrp="1"/>
          </p:cNvSpPr>
          <p:nvPr>
            <p:ph type="title"/>
          </p:nvPr>
        </p:nvSpPr>
        <p:spPr>
          <a:xfrm>
            <a:off x="603504" y="2243828"/>
            <a:ext cx="3364992"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836676"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6" name="Footer Placeholder 5"/>
          <p:cNvSpPr>
            <a:spLocks noGrp="1"/>
          </p:cNvSpPr>
          <p:nvPr>
            <p:ph type="ftr" sz="quarter" idx="11"/>
          </p:nvPr>
        </p:nvSpPr>
        <p:spPr>
          <a:xfrm>
            <a:off x="603504" y="6236208"/>
            <a:ext cx="3875627" cy="320040"/>
          </a:xfrm>
        </p:spPr>
        <p:txBody>
          <a:bodyPr/>
          <a:lstStyle>
            <a:defPPr/>
            <a:lvl1pPr>
              <a:defRPr>
                <a:solidFill>
                  <a:srgbClr val="FFFFFF">
                    <a:alpha val="69804"/>
                  </a:srgbClr>
                </a:solidFill>
              </a:defRPr>
            </a:lvl1pPr>
          </a:lstStyle>
          <a:p>
            <a:pPr/>
            <a:endParaRPr lang="zh-CN" altLang="en-US"/>
          </a:p>
        </p:txBody>
      </p:sp>
      <p:sp>
        <p:nvSpPr>
          <p:cNvPr id="7" name="Slide Number Placeholder 6"/>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18" name="Rectangle 17"/>
          <p:cNvSpPr/>
          <p:nvPr/>
        </p:nvSpPr>
        <p:spPr>
          <a:xfrm>
            <a:off x="0"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2" name="Title 1"/>
          <p:cNvSpPr>
            <a:spLocks noGrp="1"/>
          </p:cNvSpPr>
          <p:nvPr>
            <p:ph type="title"/>
          </p:nvPr>
        </p:nvSpPr>
        <p:spPr>
          <a:xfrm>
            <a:off x="606392" y="2243828"/>
            <a:ext cx="3371249" cy="1134640"/>
          </a:xfrm>
          <a:solidFill>
            <a:srgbClr val="FFFFFF"/>
          </a:solidFill>
          <a:ln>
            <a:solidFill>
              <a:srgbClr val="404040"/>
            </a:solidFill>
          </a:ln>
        </p:spPr>
        <p:txBody>
          <a:bodyPr anchor="ctr" anchorCtr="1">
            <a:noAutofit/>
          </a:bodyPr>
          <a:lstStyle>
            <a:defPPr/>
            <a:lvl1pPr>
              <a:defRPr sz="2200">
                <a:solidFill>
                  <a:srgbClr val="262626"/>
                </a:solidFill>
              </a:defRPr>
            </a:lvl1pPr>
          </a:lstStyle>
          <a:p>
            <a:pPr/>
            <a:r>
              <a:rPr lang="zh-CN" altLang="en-US"/>
              <a:t>单击此处编辑母版标题样式</a:t>
            </a:r>
            <a:endParaRPr lang="en-US"/>
          </a:p>
        </p:txBody>
      </p:sp>
      <p:sp>
        <p:nvSpPr>
          <p:cNvPr id="3" name="Picture Placeholder 2"/>
          <p:cNvSpPr>
            <a:spLocks noGrp="1" noChangeAspect="1"/>
          </p:cNvSpPr>
          <p:nvPr>
            <p:ph type="pic" idx="1"/>
          </p:nvPr>
        </p:nvSpPr>
        <p:spPr>
          <a:xfrm>
            <a:off x="4571999" y="0"/>
            <a:ext cx="4576573" cy="6858000"/>
          </a:xfrm>
          <a:solidFill>
            <a:schemeClr val="bg1">
              <a:lumMod val="75000"/>
            </a:schemeClr>
          </a:solidFill>
        </p:spPr>
        <p:txBody>
          <a:bodyPr anchor="t"/>
          <a:lstStyle>
            <a:defPPr/>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r>
              <a:rPr lang="zh-CN" altLang="en-US"/>
              <a:t>单击图标添加图片</a:t>
            </a:r>
            <a:endParaRPr lang="en-US"/>
          </a:p>
        </p:txBody>
      </p:sp>
      <p:sp>
        <p:nvSpPr>
          <p:cNvPr id="4" name="Text Placeholder 3"/>
          <p:cNvSpPr>
            <a:spLocks noGrp="1"/>
          </p:cNvSpPr>
          <p:nvPr>
            <p:ph type="body" sz="half" idx="2"/>
          </p:nvPr>
        </p:nvSpPr>
        <p:spPr>
          <a:xfrm>
            <a:off x="836676" y="3549918"/>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defPPr/>
            <a:lvl1pPr>
              <a:defRPr>
                <a:solidFill>
                  <a:srgbClr val="FFFFFF">
                    <a:alpha val="90000"/>
                  </a:srgbClr>
                </a:solidFill>
                <a:effectLst>
                  <a:outerShdw blurRad="50800" dist="38100" dir="2700000" algn="tl" rotWithShape="0">
                    <a:prstClr val="black">
                      <a:alpha val="43000"/>
                    </a:prstClr>
                  </a:outerShdw>
                </a:effectLst>
              </a:defRPr>
            </a:lvl1pPr>
          </a:lstStyle>
          <a:p>
            <a:pPr/>
            <a:fld id="{2D729392-5388-437C-B01D-D731A8891BD2}" type="datetimeFigureOut">
              <a:rPr lang="zh-CN" altLang="en-US" smtClean="0"/>
              <a:pPr/>
              <a:t/>
            </a:fld>
            <a:endParaRPr lang="zh-CN" altLang="en-US"/>
          </a:p>
        </p:txBody>
      </p:sp>
      <p:sp>
        <p:nvSpPr>
          <p:cNvPr id="6" name="Footer Placeholder 5"/>
          <p:cNvSpPr>
            <a:spLocks noGrp="1"/>
          </p:cNvSpPr>
          <p:nvPr>
            <p:ph type="ftr" sz="quarter" idx="11"/>
          </p:nvPr>
        </p:nvSpPr>
        <p:spPr>
          <a:xfrm>
            <a:off x="606392" y="6236208"/>
            <a:ext cx="3827797" cy="320040"/>
          </a:xfrm>
        </p:spPr>
        <p:txBody>
          <a:bodyPr/>
          <a:lstStyle>
            <a:defPPr/>
            <a:lvl1pPr>
              <a:defRPr>
                <a:solidFill>
                  <a:srgbClr val="FFFFFF">
                    <a:alpha val="70000"/>
                  </a:srgbClr>
                </a:solidFill>
              </a:defRPr>
            </a:lvl1pPr>
          </a:lstStyle>
          <a:p>
            <a:pPr/>
            <a:endParaRPr lang="zh-CN" altLang="en-US"/>
          </a:p>
        </p:txBody>
      </p:sp>
      <p:sp>
        <p:nvSpPr>
          <p:cNvPr id="7" name="Slide Number Placeholder 6"/>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defPPr/>
          </a:lstStyle>
          <a:p>
            <a:pPr/>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def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5" name="Footer Placeholder 4"/>
          <p:cNvSpPr>
            <a:spLocks noGrp="1"/>
          </p:cNvSpPr>
          <p:nvPr>
            <p:ph type="ftr" sz="quarter" idx="11"/>
          </p:nvPr>
        </p:nvSpPr>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6489834" y="937260"/>
            <a:ext cx="973956" cy="4983480"/>
          </a:xfrm>
        </p:spPr>
        <p:txBody>
          <a:bodyPr vert="eaVert"/>
          <a:lstStyle>
            <a:defPPr/>
          </a:lstStyle>
          <a:p>
            <a:pPr/>
            <a:r>
              <a:rPr lang="zh-CN" altLang="en-US"/>
              <a:t>单击此处编辑母版标题样式</a:t>
            </a:r>
            <a:endParaRPr lang="en-US"/>
          </a:p>
        </p:txBody>
      </p:sp>
      <p:sp>
        <p:nvSpPr>
          <p:cNvPr id="3" name="Vertical Text Placeholder 2"/>
          <p:cNvSpPr>
            <a:spLocks noGrp="1"/>
          </p:cNvSpPr>
          <p:nvPr>
            <p:ph type="body" orient="vert" idx="1"/>
          </p:nvPr>
        </p:nvSpPr>
        <p:spPr>
          <a:xfrm>
            <a:off x="1673352" y="937260"/>
            <a:ext cx="4648867" cy="4983480"/>
          </a:xfrm>
        </p:spPr>
        <p:txBody>
          <a:bodyPr vert="eaVert"/>
          <a:lstStyle>
            <a:def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defPPr/>
          </a:lstStyle>
          <a:p>
            <a:pPr/>
            <a:fld id="{2D729392-5388-437C-B01D-D731A8891BD2}" type="datetimeFigureOut">
              <a:rPr lang="zh-CN" altLang="en-US" smtClean="0"/>
              <a:pPr/>
              <a:t/>
            </a:fld>
            <a:endParaRPr lang="zh-CN" altLang="en-US"/>
          </a:p>
        </p:txBody>
      </p:sp>
      <p:sp>
        <p:nvSpPr>
          <p:cNvPr id="5" name="Footer Placeholder 4"/>
          <p:cNvSpPr>
            <a:spLocks noGrp="1"/>
          </p:cNvSpPr>
          <p:nvPr>
            <p:ph type="ftr" sz="quarter" idx="11"/>
          </p:nvPr>
        </p:nvSpPr>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364302E4-AB51-44D1-A152-093F467D6EA1}" type="slidenum">
              <a:rPr lang="zh-CN" altLang="en-US" smtClean="0"/>
              <a:pPr/>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2"/>
      </p:bgRef>
    </p:bg>
    <p:spTree>
      <p:nvGrpSpPr>
        <p:cNvPr id="1" name=""/>
        <p:cNvGrpSpPr/>
        <p:nvPr/>
      </p:nvGrpSpPr>
      <p:grpSpPr>
        <a:xfrm>
          <a:off x="0" y="0"/>
          <a:ext cx="0" cy="0"/>
        </a:xfrm>
      </p:grpSpPr>
      <p:sp>
        <p:nvSpPr>
          <p:cNvPr id="2" name="Title Placeholder 1"/>
          <p:cNvSpPr>
            <a:spLocks noGrp="1"/>
          </p:cNvSpPr>
          <p:nvPr>
            <p:ph type="title"/>
          </p:nvPr>
        </p:nvSpPr>
        <p:spPr>
          <a:xfrm>
            <a:off x="1673352" y="964692"/>
            <a:ext cx="5797296"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defPPr/>
          </a:lstStyle>
          <a:p>
            <a:r>
              <a:rPr lang="zh-CN" altLang="en-US"/>
              <a:t>单击此处编辑母版标题样式</a:t>
            </a:r>
            <a:endParaRPr lang="en-US"/>
          </a:p>
        </p:txBody>
      </p:sp>
      <p:sp>
        <p:nvSpPr>
          <p:cNvPr id="3" name="Text Placeholder 2"/>
          <p:cNvSpPr>
            <a:spLocks noGrp="1"/>
          </p:cNvSpPr>
          <p:nvPr>
            <p:ph type="body" idx="1"/>
          </p:nvPr>
        </p:nvSpPr>
        <p:spPr>
          <a:xfrm>
            <a:off x="1673352" y="2638044"/>
            <a:ext cx="5797296" cy="3101983"/>
          </a:xfrm>
          <a:prstGeom prst="rect">
            <a:avLst/>
          </a:prstGeom>
        </p:spPr>
        <p:txBody>
          <a:bodyPr vert="horz" lIns="91440" tIns="45720" rIns="91440" bIns="45720" rtlCol="0">
            <a:normAutofit/>
          </a:bodyPr>
          <a:lstStyle>
            <a:def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5866072" y="6238816"/>
            <a:ext cx="2065310" cy="323968"/>
          </a:xfrm>
          <a:prstGeom prst="rect">
            <a:avLst/>
          </a:prstGeom>
        </p:spPr>
        <p:txBody>
          <a:bodyPr vert="horz" lIns="91440" tIns="45720" rIns="91440" bIns="45720" rtlCol="0" anchor="ctr"/>
          <a:lstStyle>
            <a:defPPr/>
            <a:lvl1pPr algn="r">
              <a:defRPr sz="1050">
                <a:solidFill>
                  <a:schemeClr val="tx1">
                    <a:alpha val="70000"/>
                  </a:schemeClr>
                </a:solidFill>
              </a:defRPr>
            </a:lvl1pPr>
          </a:lstStyle>
          <a:p>
            <a:pPr/>
            <a:fld id="{2D729392-5388-437C-B01D-D731A8891BD2}" type="datetimeFigureOut">
              <a:rPr lang="zh-CN" altLang="en-US" smtClean="0"/>
              <a:pPr/>
              <a:t/>
            </a:fld>
            <a:endParaRPr lang="zh-CN" altLang="en-US"/>
          </a:p>
        </p:txBody>
      </p:sp>
      <p:sp>
        <p:nvSpPr>
          <p:cNvPr id="5" name="Footer Placeholder 4"/>
          <p:cNvSpPr>
            <a:spLocks noGrp="1"/>
          </p:cNvSpPr>
          <p:nvPr>
            <p:ph type="ftr" sz="quarter" idx="3"/>
          </p:nvPr>
        </p:nvSpPr>
        <p:spPr>
          <a:xfrm>
            <a:off x="1200150" y="6236208"/>
            <a:ext cx="4425892" cy="320040"/>
          </a:xfrm>
          <a:prstGeom prst="rect">
            <a:avLst/>
          </a:prstGeom>
        </p:spPr>
        <p:txBody>
          <a:bodyPr vert="horz" lIns="91440" tIns="45720" rIns="91440" bIns="45720" rtlCol="0" anchor="ctr"/>
          <a:lstStyle>
            <a:defPPr/>
            <a:lvl1pPr algn="l">
              <a:defRPr sz="1050">
                <a:solidFill>
                  <a:schemeClr val="tx1">
                    <a:alpha val="70000"/>
                  </a:schemeClr>
                </a:solidFill>
              </a:defRPr>
            </a:lvl1pPr>
          </a:lstStyle>
          <a:p>
            <a:pPr/>
            <a:endParaRPr lang="zh-CN" altLang="en-US"/>
          </a:p>
        </p:txBody>
      </p:sp>
      <p:sp>
        <p:nvSpPr>
          <p:cNvPr id="6" name="Slide Number Placeholder 5"/>
          <p:cNvSpPr>
            <a:spLocks noGrp="1"/>
          </p:cNvSpPr>
          <p:nvPr>
            <p:ph type="sldNum" sz="quarter" idx="4"/>
          </p:nvPr>
        </p:nvSpPr>
        <p:spPr>
          <a:xfrm>
            <a:off x="8069192" y="6217920"/>
            <a:ext cx="274320" cy="365760"/>
          </a:xfrm>
          <a:prstGeom prst="ellipse">
            <a:avLst/>
          </a:prstGeom>
          <a:solidFill>
            <a:srgbClr val="1D1D1D">
              <a:alpha val="70000"/>
            </a:srgbClr>
          </a:solidFill>
        </p:spPr>
        <p:txBody>
          <a:bodyPr vert="horz" lIns="18288" tIns="45720" rIns="18288" bIns="45720" rtlCol="0" anchor="ctr">
            <a:noAutofit/>
          </a:bodyPr>
          <a:lstStyle>
            <a:defPPr/>
            <a:lvl1pPr algn="ctr">
              <a:defRPr sz="1100" spc="0" baseline="0">
                <a:solidFill>
                  <a:srgbClr val="FFFFFF"/>
                </a:solidFill>
              </a:defRPr>
            </a:lvl1pPr>
          </a:lstStyle>
          <a:p>
            <a:pPr/>
            <a:fld id="{364302E4-AB51-44D1-A152-093F467D6EA1}"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2.jpeg" /><Relationship Id="rId4" Type="http://schemas.openxmlformats.org/officeDocument/2006/relationships/image" Target="../media/image3.png" /><Relationship Id="rId5"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 Id="rId3" Type="http://schemas.openxmlformats.org/officeDocument/2006/relationships/image" Target="../media/image7.jpeg" /><Relationship Id="rId4" Type="http://schemas.openxmlformats.org/officeDocument/2006/relationships/image" Target="../media/image8.jpeg" /><Relationship Id="rId5" Type="http://schemas.openxmlformats.org/officeDocument/2006/relationships/image" Target="../media/image9.jpeg" /><Relationship Id="rId6" Type="http://schemas.openxmlformats.org/officeDocument/2006/relationships/image" Target="../media/image10.png" /><Relationship Id="rId7" Type="http://schemas.openxmlformats.org/officeDocument/2006/relationships/image" Target="../media/image1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xml" /><Relationship Id="rId11" Type="http://schemas.openxmlformats.org/officeDocument/2006/relationships/image" Target="../media/image16.jpeg" /><Relationship Id="rId2" Type="http://schemas.openxmlformats.org/officeDocument/2006/relationships/image" Target="../media/image12.jpeg" /><Relationship Id="rId3" Type="http://schemas.openxmlformats.org/officeDocument/2006/relationships/tags" Target="../tags/tag1.xml" /><Relationship Id="rId4" Type="http://schemas.openxmlformats.org/officeDocument/2006/relationships/image" Target="../media/image13.jpeg" /><Relationship Id="rId5" Type="http://schemas.openxmlformats.org/officeDocument/2006/relationships/tags" Target="../tags/tag2.xml" /><Relationship Id="rId6" Type="http://schemas.openxmlformats.org/officeDocument/2006/relationships/image" Target="../media/image14.jpeg" /><Relationship Id="rId7" Type="http://schemas.openxmlformats.org/officeDocument/2006/relationships/tags" Target="../tags/tag3.xml" /><Relationship Id="rId8" Type="http://schemas.openxmlformats.org/officeDocument/2006/relationships/slide" Target="slide11.xml" TargetMode="Internal" /><Relationship Id="rId9" Type="http://schemas.openxmlformats.org/officeDocument/2006/relationships/image" Target="../media/image15.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 Id="rId3" Type="http://schemas.openxmlformats.org/officeDocument/2006/relationships/tags" Target="../tags/tag5.xml" /><Relationship Id="rId4" Type="http://schemas.openxmlformats.org/officeDocument/2006/relationships/image" Target="../media/image18.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15.jpeg" /><Relationship Id="rId11" Type="http://schemas.openxmlformats.org/officeDocument/2006/relationships/tags" Target="../tags/tag10.xml" /><Relationship Id="rId2" Type="http://schemas.openxmlformats.org/officeDocument/2006/relationships/image" Target="../media/image19.png" /><Relationship Id="rId3" Type="http://schemas.openxmlformats.org/officeDocument/2006/relationships/tags" Target="../tags/tag6.xml" /><Relationship Id="rId4" Type="http://schemas.openxmlformats.org/officeDocument/2006/relationships/image" Target="../media/image12.jpeg" /><Relationship Id="rId5" Type="http://schemas.openxmlformats.org/officeDocument/2006/relationships/tags" Target="../tags/tag7.xml" /><Relationship Id="rId6" Type="http://schemas.openxmlformats.org/officeDocument/2006/relationships/image" Target="../media/image13.jpeg" /><Relationship Id="rId7" Type="http://schemas.openxmlformats.org/officeDocument/2006/relationships/tags" Target="../tags/tag8.xml" /><Relationship Id="rId8" Type="http://schemas.openxmlformats.org/officeDocument/2006/relationships/image" Target="../media/image14.jpeg" /><Relationship Id="rId9" Type="http://schemas.openxmlformats.org/officeDocument/2006/relationships/tags" Target="../tags/tag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jpeg" /><Relationship Id="rId3" Type="http://schemas.openxmlformats.org/officeDocument/2006/relationships/image" Target="../media/image23.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25.jpeg" /><Relationship Id="rId4" Type="http://schemas.openxmlformats.org/officeDocument/2006/relationships/image" Target="../media/image26.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png" /><Relationship Id="rId3" Type="http://schemas.openxmlformats.org/officeDocument/2006/relationships/image" Target="../media/image28.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2.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4.jpeg" /><Relationship Id="rId3" Type="http://schemas.openxmlformats.org/officeDocument/2006/relationships/image" Target="../media/image35.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3810" y="0"/>
            <a:ext cx="9144000" cy="6858000"/>
          </a:xfrm>
          <a:prstGeom prst="rect">
            <a:avLst/>
          </a:prstGeom>
        </p:spPr>
      </p:pic>
      <p:sp>
        <p:nvSpPr>
          <p:cNvPr id="4" name="矩形 3"/>
          <p:cNvSpPr/>
          <p:nvPr/>
        </p:nvSpPr>
        <p:spPr>
          <a:xfrm>
            <a:off x="1734325" y="2439196"/>
            <a:ext cx="5694045" cy="645160"/>
          </a:xfrm>
          <a:prstGeom prst="rect">
            <a:avLst/>
          </a:prstGeom>
        </p:spPr>
        <p:txBody>
          <a:bodyPr wrap="none">
            <a:spAutoFit/>
          </a:bodyPr>
          <a:lstStyle>
            <a:defPPr/>
          </a:lstStyle>
          <a:p>
            <a:r>
              <a:rPr lang="zh-CN" altLang="en-US" sz="3600" b="1">
                <a:solidFill>
                  <a:schemeClr val="accent6">
                    <a:lumMod val="50000"/>
                  </a:schemeClr>
                </a:solidFill>
                <a:latin typeface="黑体" panose="02010609060101010101" pitchFamily="49" charset="-122"/>
                <a:ea typeface="黑体" panose="02010609060101010101" pitchFamily="49" charset="-122"/>
              </a:rPr>
              <a:t>第</a:t>
            </a:r>
            <a:r>
              <a:rPr lang="en-US" altLang="zh-CN" sz="3600" b="1">
                <a:solidFill>
                  <a:schemeClr val="accent6">
                    <a:lumMod val="50000"/>
                  </a:schemeClr>
                </a:solidFill>
                <a:latin typeface="黑体" panose="02010609060101010101" pitchFamily="49" charset="-122"/>
                <a:ea typeface="黑体" panose="02010609060101010101" pitchFamily="49" charset="-122"/>
              </a:rPr>
              <a:t>8</a:t>
            </a:r>
            <a:r>
              <a:rPr lang="zh-CN" altLang="en-US" sz="3600" b="1">
                <a:solidFill>
                  <a:schemeClr val="accent6">
                    <a:lumMod val="50000"/>
                  </a:schemeClr>
                </a:solidFill>
                <a:latin typeface="黑体" panose="02010609060101010101" pitchFamily="49" charset="-122"/>
                <a:ea typeface="黑体" panose="02010609060101010101" pitchFamily="49" charset="-122"/>
              </a:rPr>
              <a:t>课 欧洲的思想解放运动</a:t>
            </a:r>
            <a:endParaRPr lang="zh-CN" altLang="en-US" sz="3600" b="1">
              <a:solidFill>
                <a:schemeClr val="accent6">
                  <a:lumMod val="50000"/>
                </a:schemeClr>
              </a:solidFill>
              <a:latin typeface="黑体" pitchFamily="49" charset="-122"/>
              <a:ea typeface="黑体" pitchFamily="49" charset="-122"/>
            </a:endParaRPr>
          </a:p>
        </p:txBody>
      </p:sp>
      <p:sp>
        <p:nvSpPr>
          <p:cNvPr id="2" name="矩形 1"/>
          <p:cNvSpPr/>
          <p:nvPr/>
        </p:nvSpPr>
        <p:spPr>
          <a:xfrm>
            <a:off x="259080" y="4919171"/>
            <a:ext cx="8618220" cy="922020"/>
          </a:xfrm>
          <a:prstGeom prst="rect">
            <a:avLst/>
          </a:prstGeom>
          <a:solidFill>
            <a:schemeClr val="bg2">
              <a:lumMod val="90000"/>
            </a:schemeClr>
          </a:solidFill>
        </p:spPr>
        <p:txBody>
          <a:bodyPr wrap="square">
            <a:spAutoFit/>
          </a:bodyPr>
          <a:lstStyle>
            <a:defPPr/>
          </a:lstStyle>
          <a:p>
            <a:r>
              <a:rPr lang="zh-CN" altLang="en-US" b="1">
                <a:solidFill>
                  <a:schemeClr val="accent4">
                    <a:lumMod val="50000"/>
                  </a:schemeClr>
                </a:solidFill>
                <a:latin typeface="仿宋" panose="02010609060101010101" pitchFamily="49" charset="-122"/>
                <a:ea typeface="仿宋" panose="02010609060101010101" pitchFamily="49" charset="-122"/>
                <a:cs typeface="Times New Roman" panose="02020603050405020304" pitchFamily="18" charset="0"/>
              </a:rPr>
              <a:t>课程标准：</a:t>
            </a:r>
            <a:r>
              <a:rPr lang="zh-CN" altLang="zh-CN" b="1">
                <a:solidFill>
                  <a:schemeClr val="accent4">
                    <a:lumMod val="50000"/>
                  </a:schemeClr>
                </a:solidFill>
                <a:latin typeface="仿宋" panose="02010609060101010101" pitchFamily="49" charset="-122"/>
                <a:ea typeface="仿宋" panose="02010609060101010101" pitchFamily="49" charset="-122"/>
                <a:cs typeface="Times New Roman" panose="02020603050405020304" pitchFamily="18" charset="0"/>
              </a:rPr>
              <a:t>通过了解文艺复兴、宗教改革、启蒙运动与资产阶级革命的历史渊源， 认识资产阶级革命的发生和资本主义政治制度的确立，是近代西方政治思想理念的初步实现。</a:t>
            </a:r>
            <a:endParaRPr lang="zh-CN" altLang="en-US" b="1">
              <a:solidFill>
                <a:schemeClr val="accent4">
                  <a:lumMod val="50000"/>
                </a:schemeClr>
              </a:solidFill>
              <a:latin typeface="仿宋" panose="02010609060101010101" pitchFamily="49" charset="-122"/>
              <a:ea typeface="仿宋" panose="02010609060101010101" pitchFamily="49" charset="-122"/>
            </a:endParaRPr>
          </a:p>
        </p:txBody>
      </p:sp>
      <p:sp>
        <p:nvSpPr>
          <p:cNvPr id="3" name="矩形 2"/>
          <p:cNvSpPr/>
          <p:nvPr/>
        </p:nvSpPr>
        <p:spPr>
          <a:xfrm>
            <a:off x="561698" y="3429074"/>
            <a:ext cx="7543799" cy="645160"/>
          </a:xfrm>
          <a:prstGeom prst="rect">
            <a:avLst/>
          </a:prstGeom>
          <a:solidFill>
            <a:schemeClr val="bg1"/>
          </a:solidFill>
          <a:ln w="19050">
            <a:solidFill>
              <a:schemeClr val="accent6">
                <a:lumMod val="50000"/>
              </a:schemeClr>
            </a:solidFill>
          </a:ln>
        </p:spPr>
        <p:txBody>
          <a:bodyPr wrap="square">
            <a:spAutoFit/>
          </a:bodyPr>
          <a:lstStyle>
            <a:defPPr/>
          </a:lstStyle>
          <a:p>
            <a:pPr indent="457200"/>
            <a:r>
              <a:rPr lang="en-US" altLang="zh-CN" b="1">
                <a:solidFill>
                  <a:schemeClr val="accent6">
                    <a:lumMod val="50000"/>
                  </a:schemeClr>
                </a:solidFill>
                <a:latin typeface="楷体" panose="02010609060101010101" pitchFamily="49" charset="-122"/>
                <a:ea typeface="楷体" panose="02010609060101010101" pitchFamily="49" charset="-122"/>
              </a:rPr>
              <a:t>14</a:t>
            </a:r>
            <a:r>
              <a:rPr lang="zh-CN" altLang="en-US" b="1">
                <a:solidFill>
                  <a:schemeClr val="accent6">
                    <a:lumMod val="50000"/>
                  </a:schemeClr>
                </a:solidFill>
                <a:latin typeface="楷体" panose="02010609060101010101" pitchFamily="49" charset="-122"/>
                <a:ea typeface="楷体" panose="02010609060101010101" pitchFamily="49" charset="-122"/>
              </a:rPr>
              <a:t>到</a:t>
            </a:r>
            <a:r>
              <a:rPr lang="en-US" altLang="zh-CN" b="1">
                <a:solidFill>
                  <a:schemeClr val="accent6">
                    <a:lumMod val="50000"/>
                  </a:schemeClr>
                </a:solidFill>
                <a:latin typeface="楷体" panose="02010609060101010101" pitchFamily="49" charset="-122"/>
                <a:ea typeface="楷体" panose="02010609060101010101" pitchFamily="49" charset="-122"/>
              </a:rPr>
              <a:t>16</a:t>
            </a:r>
            <a:r>
              <a:rPr lang="zh-CN" altLang="en-US" b="1">
                <a:solidFill>
                  <a:schemeClr val="accent6">
                    <a:lumMod val="50000"/>
                  </a:schemeClr>
                </a:solidFill>
                <a:latin typeface="楷体" panose="02010609060101010101" pitchFamily="49" charset="-122"/>
                <a:ea typeface="楷体" panose="02010609060101010101" pitchFamily="49" charset="-122"/>
              </a:rPr>
              <a:t>世纪的欧洲是“人”和“世界”被发现的时代。</a:t>
            </a:r>
            <a:endParaRPr lang="en-US" altLang="zh-CN" b="1">
              <a:solidFill>
                <a:schemeClr val="accent6">
                  <a:lumMod val="50000"/>
                </a:schemeClr>
              </a:solidFill>
              <a:latin typeface="楷体" panose="02010609060101010101" pitchFamily="49" charset="-122"/>
              <a:ea typeface="楷体" panose="02010609060101010101" pitchFamily="49" charset="-122"/>
            </a:endParaRPr>
          </a:p>
          <a:p>
            <a:pPr algn="r"/>
            <a:r>
              <a:rPr lang="en-US" altLang="zh-CN" b="1">
                <a:solidFill>
                  <a:schemeClr val="accent6">
                    <a:lumMod val="50000"/>
                  </a:schemeClr>
                </a:solidFill>
                <a:latin typeface="楷体" panose="02010609060101010101" pitchFamily="49" charset="-122"/>
                <a:ea typeface="楷体" panose="02010609060101010101" pitchFamily="49" charset="-122"/>
              </a:rPr>
              <a:t>——</a:t>
            </a:r>
            <a:r>
              <a:rPr lang="zh-CN" altLang="en-US" b="1">
                <a:solidFill>
                  <a:schemeClr val="accent6">
                    <a:lumMod val="50000"/>
                  </a:schemeClr>
                </a:solidFill>
                <a:latin typeface="楷体" panose="02010609060101010101" pitchFamily="49" charset="-122"/>
                <a:ea typeface="楷体" panose="02010609060101010101" pitchFamily="49" charset="-122"/>
              </a:rPr>
              <a:t>米西勒</a:t>
            </a:r>
            <a:endParaRPr lang="zh-CN" altLang="en-US" b="1">
              <a:solidFill>
                <a:schemeClr val="accent6">
                  <a:lumMod val="50000"/>
                </a:schemeClr>
              </a:solidFill>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792125" y="3428799"/>
            <a:ext cx="7549116" cy="1476375"/>
          </a:xfrm>
          <a:prstGeom prst="rect">
            <a:avLst/>
          </a:prstGeom>
          <a:solidFill>
            <a:schemeClr val="bg1"/>
          </a:solidFill>
          <a:ln w="19050">
            <a:solidFill>
              <a:schemeClr val="accent6">
                <a:lumMod val="50000"/>
              </a:schemeClr>
            </a:solidFill>
          </a:ln>
        </p:spPr>
        <p:txBody>
          <a:bodyPr wrap="square">
            <a:spAutoFit/>
          </a:bodyPr>
          <a:lstStyle>
            <a:defPPr/>
          </a:lstStyle>
          <a:p>
            <a:pPr indent="457200"/>
            <a:r>
              <a:rPr lang="zh-CN" altLang="en-US" b="1">
                <a:solidFill>
                  <a:schemeClr val="tx1">
                    <a:lumMod val="65000"/>
                    <a:lumOff val="35000"/>
                  </a:schemeClr>
                </a:solidFill>
                <a:latin typeface="仿宋" panose="02010609060101010101" pitchFamily="49" charset="-122"/>
                <a:ea typeface="仿宋" panose="02010609060101010101" pitchFamily="49" charset="-122"/>
              </a:rPr>
              <a:t>在中世纪，人类意识的两个方面</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内心自省和外界观察都一样</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一直处于一层共同的纱幕之下，处于睡眠或半醒状态。</a:t>
            </a:r>
            <a:r>
              <a:rPr lang="zh-CN" altLang="en-US" b="1">
                <a:solidFill>
                  <a:schemeClr val="accent6">
                    <a:lumMod val="50000"/>
                  </a:schemeClr>
                </a:solidFill>
                <a:latin typeface="仿宋" panose="02010609060101010101" pitchFamily="49" charset="-122"/>
                <a:ea typeface="仿宋" panose="02010609060101010101" pitchFamily="49" charset="-122"/>
              </a:rPr>
              <a:t>这层纱幕是由信仰、幻想和幼稚的偏见织成</a:t>
            </a:r>
            <a:r>
              <a:rPr lang="zh-CN" altLang="en-US" b="1">
                <a:solidFill>
                  <a:schemeClr val="tx1">
                    <a:lumMod val="65000"/>
                    <a:lumOff val="35000"/>
                  </a:schemeClr>
                </a:solidFill>
                <a:latin typeface="仿宋" panose="02010609060101010101" pitchFamily="49" charset="-122"/>
                <a:ea typeface="仿宋" panose="02010609060101010101" pitchFamily="49" charset="-122"/>
              </a:rPr>
              <a:t>的，透过它向外看，世界和历史上都罩上了一层奇怪的色彩</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accent6">
                    <a:lumMod val="50000"/>
                  </a:schemeClr>
                </a:solidFill>
                <a:latin typeface="仿宋" panose="02010609060101010101" pitchFamily="49" charset="-122"/>
                <a:ea typeface="仿宋" panose="02010609060101010101" pitchFamily="49" charset="-122"/>
              </a:rPr>
              <a:t>在意大利，这层纱幕最先烟消云散</a:t>
            </a:r>
            <a:r>
              <a:rPr lang="zh-CN" altLang="en-US" b="1">
                <a:solidFill>
                  <a:schemeClr val="tx1">
                    <a:lumMod val="65000"/>
                    <a:lumOff val="35000"/>
                  </a:schemeClr>
                </a:solidFill>
                <a:latin typeface="仿宋" panose="02010609060101010101" pitchFamily="49" charset="-122"/>
                <a:ea typeface="仿宋" panose="02010609060101010101" pitchFamily="49" charset="-122"/>
              </a:rPr>
              <a:t>。</a:t>
            </a:r>
            <a:endParaRPr lang="en-US" altLang="zh-CN" b="1">
              <a:solidFill>
                <a:schemeClr val="tx1">
                  <a:lumMod val="65000"/>
                  <a:lumOff val="35000"/>
                </a:schemeClr>
              </a:solidFill>
              <a:latin typeface="仿宋" panose="02010609060101010101" pitchFamily="49" charset="-122"/>
              <a:ea typeface="仿宋" panose="02010609060101010101" pitchFamily="49" charset="-122"/>
            </a:endParaRPr>
          </a:p>
          <a:p>
            <a:pPr algn="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布克哈特</a:t>
            </a:r>
            <a:endParaRPr lang="zh-CN" altLang="en-US" b="1">
              <a:solidFill>
                <a:schemeClr val="tx1">
                  <a:lumMod val="65000"/>
                  <a:lumOff val="35000"/>
                </a:schemeClr>
              </a:solidFill>
              <a:latin typeface="仿宋" panose="02010609060101010101" pitchFamily="49" charset="-122"/>
              <a:ea typeface="仿宋" panose="02010609060101010101" pitchFamily="49" charset="-122"/>
            </a:endParaRPr>
          </a:p>
        </p:txBody>
      </p:sp>
      <p:sp>
        <p:nvSpPr>
          <p:cNvPr id="3" name="矩形 2"/>
          <p:cNvSpPr/>
          <p:nvPr/>
        </p:nvSpPr>
        <p:spPr>
          <a:xfrm>
            <a:off x="799982" y="2007309"/>
            <a:ext cx="7543799" cy="645160"/>
          </a:xfrm>
          <a:prstGeom prst="rect">
            <a:avLst/>
          </a:prstGeom>
          <a:solidFill>
            <a:schemeClr val="bg1"/>
          </a:solidFill>
          <a:ln w="19050">
            <a:solidFill>
              <a:schemeClr val="accent6">
                <a:lumMod val="50000"/>
              </a:schemeClr>
            </a:solidFill>
          </a:ln>
        </p:spPr>
        <p:txBody>
          <a:bodyPr wrap="square">
            <a:spAutoFit/>
          </a:bodyPr>
          <a:lstStyle>
            <a:defPPr/>
          </a:lstStyle>
          <a:p>
            <a:pPr indent="457200"/>
            <a:r>
              <a:rPr lang="en-US" altLang="zh-CN" b="1">
                <a:solidFill>
                  <a:schemeClr val="accent6">
                    <a:lumMod val="50000"/>
                  </a:schemeClr>
                </a:solidFill>
                <a:latin typeface="楷体" panose="02010609060101010101" pitchFamily="49" charset="-122"/>
                <a:ea typeface="楷体" panose="02010609060101010101" pitchFamily="49" charset="-122"/>
              </a:rPr>
              <a:t>14</a:t>
            </a:r>
            <a:r>
              <a:rPr lang="zh-CN" altLang="en-US" b="1">
                <a:solidFill>
                  <a:schemeClr val="accent6">
                    <a:lumMod val="50000"/>
                  </a:schemeClr>
                </a:solidFill>
                <a:latin typeface="楷体" panose="02010609060101010101" pitchFamily="49" charset="-122"/>
                <a:ea typeface="楷体" panose="02010609060101010101" pitchFamily="49" charset="-122"/>
              </a:rPr>
              <a:t>到</a:t>
            </a:r>
            <a:r>
              <a:rPr lang="en-US" altLang="zh-CN" b="1">
                <a:solidFill>
                  <a:schemeClr val="accent6">
                    <a:lumMod val="50000"/>
                  </a:schemeClr>
                </a:solidFill>
                <a:latin typeface="楷体" panose="02010609060101010101" pitchFamily="49" charset="-122"/>
                <a:ea typeface="楷体" panose="02010609060101010101" pitchFamily="49" charset="-122"/>
              </a:rPr>
              <a:t>16</a:t>
            </a:r>
            <a:r>
              <a:rPr lang="zh-CN" altLang="en-US" b="1">
                <a:solidFill>
                  <a:schemeClr val="accent6">
                    <a:lumMod val="50000"/>
                  </a:schemeClr>
                </a:solidFill>
                <a:latin typeface="楷体" panose="02010609060101010101" pitchFamily="49" charset="-122"/>
                <a:ea typeface="楷体" panose="02010609060101010101" pitchFamily="49" charset="-122"/>
              </a:rPr>
              <a:t>世纪的欧洲是“人”和“世界”被发现的时代。</a:t>
            </a:r>
            <a:endParaRPr lang="en-US" altLang="zh-CN" b="1">
              <a:solidFill>
                <a:schemeClr val="accent6">
                  <a:lumMod val="50000"/>
                </a:schemeClr>
              </a:solidFill>
              <a:latin typeface="楷体" panose="02010609060101010101" pitchFamily="49" charset="-122"/>
              <a:ea typeface="楷体" panose="02010609060101010101" pitchFamily="49" charset="-122"/>
            </a:endParaRPr>
          </a:p>
          <a:p>
            <a:pPr algn="r"/>
            <a:r>
              <a:rPr lang="en-US" altLang="zh-CN" b="1">
                <a:solidFill>
                  <a:schemeClr val="accent6">
                    <a:lumMod val="50000"/>
                  </a:schemeClr>
                </a:solidFill>
                <a:latin typeface="楷体" panose="02010609060101010101" pitchFamily="49" charset="-122"/>
                <a:ea typeface="楷体" panose="02010609060101010101" pitchFamily="49" charset="-122"/>
              </a:rPr>
              <a:t>——</a:t>
            </a:r>
            <a:r>
              <a:rPr lang="zh-CN" altLang="en-US" b="1">
                <a:solidFill>
                  <a:schemeClr val="accent6">
                    <a:lumMod val="50000"/>
                  </a:schemeClr>
                </a:solidFill>
                <a:latin typeface="楷体" panose="02010609060101010101" pitchFamily="49" charset="-122"/>
                <a:ea typeface="楷体" panose="02010609060101010101" pitchFamily="49" charset="-122"/>
              </a:rPr>
              <a:t>米西勒</a:t>
            </a:r>
            <a:endParaRPr lang="zh-CN" altLang="en-US" b="1">
              <a:solidFill>
                <a:schemeClr val="accent6">
                  <a:lumMod val="50000"/>
                </a:schemeClr>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338" name="文本框 122881"/>
          <p:cNvSpPr txBox="1"/>
          <p:nvPr/>
        </p:nvSpPr>
        <p:spPr>
          <a:xfrm>
            <a:off x="3177064" y="2071926"/>
            <a:ext cx="2789635" cy="783590"/>
          </a:xfrm>
          <a:prstGeom prst="rect">
            <a:avLst/>
          </a:prstGeom>
          <a:solidFill>
            <a:schemeClr val="bg1"/>
          </a:solidFill>
          <a:ln w="9525">
            <a:noFill/>
          </a:ln>
        </p:spPr>
        <p:txBody>
          <a:bodyPr>
            <a:spAutoFit/>
          </a:bodyPr>
          <a:lstStyle>
            <a:defPPr/>
          </a:lstStyle>
          <a:p>
            <a:pPr>
              <a:spcBef>
                <a:spcPct val="50000"/>
              </a:spcBef>
            </a:pPr>
            <a:r>
              <a:rPr lang="zh-CN" altLang="en-US" sz="4500">
                <a:solidFill>
                  <a:srgbClr val="0000CC"/>
                </a:solidFill>
                <a:latin typeface="Times New Roman" panose="02020603050405020304" pitchFamily="18" charset="0"/>
                <a:ea typeface="华文行楷" panose="02010800040101010101" pitchFamily="2" charset="-122"/>
              </a:rPr>
              <a:t>文艺复兴</a:t>
            </a:r>
            <a:endParaRPr lang="zh-CN" altLang="en-US" sz="4500">
              <a:solidFill>
                <a:srgbClr val="0000CC"/>
              </a:solidFill>
              <a:latin typeface="Times New Roman" pitchFamily="18" charset="0"/>
              <a:ea typeface="华文行楷" pitchFamily="2" charset="-122"/>
            </a:endParaRPr>
          </a:p>
        </p:txBody>
      </p:sp>
      <p:sp>
        <p:nvSpPr>
          <p:cNvPr id="4" name="文本框 191490"/>
          <p:cNvSpPr txBox="1"/>
          <p:nvPr/>
        </p:nvSpPr>
        <p:spPr>
          <a:xfrm>
            <a:off x="1638539" y="3116580"/>
            <a:ext cx="5866209" cy="2861310"/>
          </a:xfrm>
          <a:prstGeom prst="rect">
            <a:avLst/>
          </a:prstGeom>
          <a:noFill/>
          <a:ln w="9525">
            <a:noFill/>
          </a:ln>
        </p:spPr>
        <p:txBody>
          <a:bodyPr>
            <a:spAutoFit/>
          </a:bodyPr>
          <a:lstStyle>
            <a:defPPr/>
          </a:lstStyle>
          <a:p>
            <a:pPr>
              <a:spcBef>
                <a:spcPct val="50000"/>
              </a:spcBef>
            </a:pPr>
            <a:r>
              <a:rPr lang="zh-CN" altLang="en-US" sz="2100" b="1">
                <a:latin typeface="华文隶书" panose="02010800040101010101" pitchFamily="2" charset="-122"/>
                <a:ea typeface="华文隶书" panose="02010800040101010101" pitchFamily="2" charset="-122"/>
              </a:rPr>
              <a:t>       </a:t>
            </a:r>
            <a:r>
              <a:rPr lang="zh-CN" altLang="en-US" sz="3000" b="1">
                <a:latin typeface="华文隶书" panose="02010800040101010101" pitchFamily="2" charset="-122"/>
                <a:ea typeface="华文隶书" panose="02010800040101010101" pitchFamily="2" charset="-122"/>
              </a:rPr>
              <a:t>含义：文艺复兴是</a:t>
            </a:r>
            <a:r>
              <a:rPr lang="en-US" altLang="zh-CN" sz="3000" b="1">
                <a:latin typeface="华文隶书" panose="02010800040101010101" pitchFamily="2" charset="-122"/>
                <a:ea typeface="华文隶书" panose="02010800040101010101" pitchFamily="2" charset="-122"/>
              </a:rPr>
              <a:t>14—17</a:t>
            </a:r>
            <a:r>
              <a:rPr lang="zh-CN" altLang="en-US" sz="3000" b="1">
                <a:latin typeface="华文隶书" panose="02010800040101010101" pitchFamily="2" charset="-122"/>
                <a:ea typeface="华文隶书" panose="02010800040101010101" pitchFamily="2" charset="-122"/>
              </a:rPr>
              <a:t>世纪初，发生在欧洲的宣扬新思想的新文化运动。它起源于意大利，后扩展到欧洲各国。起自文学艺术领域扩展到史学、政治学、自然科学等领域。</a:t>
            </a:r>
            <a:endParaRPr lang="zh-CN" altLang="en-US" sz="3000" b="1">
              <a:latin typeface="华文隶书" pitchFamily="2" charset="-122"/>
              <a:ea typeface="华文隶书" pitchFamily="2" charset="-122"/>
            </a:endParaRPr>
          </a:p>
        </p:txBody>
      </p:sp>
      <p:sp>
        <p:nvSpPr>
          <p:cNvPr id="2" name="矩形 1"/>
          <p:cNvSpPr/>
          <p:nvPr/>
        </p:nvSpPr>
        <p:spPr>
          <a:xfrm>
            <a:off x="0" y="857250"/>
            <a:ext cx="9126855" cy="460375"/>
          </a:xfrm>
          <a:prstGeom prst="rect">
            <a:avLst/>
          </a:prstGeom>
          <a:solidFill>
            <a:schemeClr val="accent6">
              <a:lumMod val="50000"/>
            </a:schemeClr>
          </a:solidFill>
        </p:spPr>
        <p:txBody>
          <a:bodyPr wrap="square">
            <a:spAutoFit/>
          </a:bodyPr>
          <a:lstStyle>
            <a:defPPr/>
          </a:lstStyle>
          <a:p>
            <a:pPr>
              <a:spcAft>
                <a:spcPct val="0"/>
              </a:spcAft>
            </a:pP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一、文艺复兴</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r>
              <a:rPr lang="en-US" altLang="zh-CN" sz="2400">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 14</a:t>
            </a:r>
            <a:r>
              <a:rPr lang="zh-CN" altLang="zh-CN" sz="2400">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世纪中</a:t>
            </a:r>
            <a:r>
              <a:rPr lang="en-US" altLang="zh-CN" sz="2400">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——17</a:t>
            </a:r>
            <a:r>
              <a:rPr lang="zh-CN" altLang="zh-CN" sz="2400">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世纪初，以意大利为中心</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endParaRPr lang="zh-CN" altLang="zh-CN" sz="2400">
              <a:solidFill>
                <a:schemeClr val="bg1"/>
              </a:solidFill>
              <a:latin typeface="华文新魏" pitchFamily="2" charset="-122"/>
              <a:ea typeface="华文新魏"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6930381" y="5654501"/>
            <a:ext cx="2369438" cy="368300"/>
          </a:xfrm>
          <a:prstGeom prst="rect">
            <a:avLst/>
          </a:prstGeom>
          <a:noFill/>
        </p:spPr>
        <p:txBody>
          <a:bodyPr wrap="square">
            <a:spAutoFit/>
          </a:bodyPr>
          <a:lstStyle>
            <a:defPPr/>
          </a:lstStyle>
          <a:p>
            <a:pPr algn="ctr"/>
            <a:r>
              <a:rPr lang="zh-CN" altLang="en-US">
                <a:latin typeface="仿宋" panose="02010609060101010101" pitchFamily="49" charset="-122"/>
                <a:ea typeface="仿宋" panose="02010609060101010101" pitchFamily="49" charset="-122"/>
              </a:rPr>
              <a:t>《司教安东尼·奥索》</a:t>
            </a:r>
            <a:endParaRPr lang="zh-CN" altLang="en-US">
              <a:latin typeface="仿宋" panose="02010609060101010101" pitchFamily="49" charset="-122"/>
              <a:ea typeface="仿宋" panose="02010609060101010101" pitchFamily="49" charset="-122"/>
            </a:endParaRPr>
          </a:p>
        </p:txBody>
      </p:sp>
      <p:sp>
        <p:nvSpPr>
          <p:cNvPr id="7" name="矩形 6"/>
          <p:cNvSpPr/>
          <p:nvPr/>
        </p:nvSpPr>
        <p:spPr>
          <a:xfrm>
            <a:off x="258402" y="2855259"/>
            <a:ext cx="4313598" cy="1906905"/>
          </a:xfrm>
          <a:prstGeom prst="rect">
            <a:avLst/>
          </a:prstGeom>
          <a:solidFill>
            <a:schemeClr val="bg1"/>
          </a:solidFill>
          <a:ln w="19050">
            <a:solidFill>
              <a:schemeClr val="accent6">
                <a:lumMod val="50000"/>
              </a:schemeClr>
            </a:solidFill>
          </a:ln>
        </p:spPr>
        <p:txBody>
          <a:bodyPr wrap="square">
            <a:spAutoFit/>
          </a:bodyPr>
          <a:lstStyle>
            <a:defPPr/>
          </a:lstStyle>
          <a:p>
            <a:pPr marL="457200" indent="-457200">
              <a:lnSpc>
                <a:spcPct val="150000"/>
              </a:lnSpc>
              <a:buFont typeface="Wingdings" panose="05000000000000000000" pitchFamily="2" charset="2"/>
              <a:buChar char="n"/>
            </a:pPr>
            <a:r>
              <a:rPr lang="zh-CN" altLang="en-US" sz="2100" b="1">
                <a:solidFill>
                  <a:schemeClr val="accent2">
                    <a:lumMod val="50000"/>
                  </a:schemeClr>
                </a:solidFill>
                <a:latin typeface="仿宋" panose="02010609060101010101" pitchFamily="49" charset="-122"/>
                <a:ea typeface="仿宋" panose="02010609060101010101" pitchFamily="49" charset="-122"/>
              </a:rPr>
              <a:t>不学无术是信仰虔诚之母。</a:t>
            </a:r>
            <a:endParaRPr lang="zh-CN" altLang="en-US" sz="2100" b="1">
              <a:solidFill>
                <a:schemeClr val="accent2">
                  <a:lumMod val="50000"/>
                </a:schemeClr>
              </a:solidFill>
              <a:latin typeface="仿宋" panose="02010609060101010101" pitchFamily="49" charset="-122"/>
              <a:ea typeface="仿宋" panose="02010609060101010101" pitchFamily="49" charset="-122"/>
            </a:endParaRPr>
          </a:p>
          <a:p>
            <a:pPr algn="r">
              <a:lnSpc>
                <a:spcPct val="150000"/>
              </a:lnSpc>
              <a:spcAft>
                <a:spcPts val="1200"/>
              </a:spcAft>
            </a:pPr>
            <a:r>
              <a:rPr lang="en-US" altLang="zh-CN" sz="1500" b="1">
                <a:solidFill>
                  <a:schemeClr val="tx1">
                    <a:lumMod val="65000"/>
                    <a:lumOff val="35000"/>
                  </a:schemeClr>
                </a:solidFill>
                <a:latin typeface="仿宋" panose="02010609060101010101" pitchFamily="49" charset="-122"/>
                <a:ea typeface="仿宋" panose="02010609060101010101" pitchFamily="49" charset="-122"/>
              </a:rPr>
              <a:t>——</a:t>
            </a:r>
            <a:r>
              <a:rPr lang="zh-CN" altLang="en-US" sz="1500" b="1">
                <a:solidFill>
                  <a:schemeClr val="tx1">
                    <a:lumMod val="65000"/>
                    <a:lumOff val="35000"/>
                  </a:schemeClr>
                </a:solidFill>
                <a:latin typeface="仿宋" panose="02010609060101010101" pitchFamily="49" charset="-122"/>
                <a:ea typeface="仿宋" panose="02010609060101010101" pitchFamily="49" charset="-122"/>
              </a:rPr>
              <a:t>教皇格里高利一世（</a:t>
            </a:r>
            <a:r>
              <a:rPr lang="en-US" altLang="zh-CN" sz="1500" b="1">
                <a:solidFill>
                  <a:schemeClr val="tx1">
                    <a:lumMod val="65000"/>
                    <a:lumOff val="35000"/>
                  </a:schemeClr>
                </a:solidFill>
                <a:latin typeface="仿宋" panose="02010609060101010101" pitchFamily="49" charset="-122"/>
                <a:ea typeface="仿宋" panose="02010609060101010101" pitchFamily="49" charset="-122"/>
              </a:rPr>
              <a:t>540-504</a:t>
            </a:r>
            <a:r>
              <a:rPr lang="zh-CN" altLang="en-US" sz="1500" b="1">
                <a:solidFill>
                  <a:schemeClr val="tx1">
                    <a:lumMod val="65000"/>
                    <a:lumOff val="35000"/>
                  </a:schemeClr>
                </a:solidFill>
                <a:latin typeface="仿宋" panose="02010609060101010101" pitchFamily="49" charset="-122"/>
                <a:ea typeface="仿宋" panose="02010609060101010101" pitchFamily="49" charset="-122"/>
              </a:rPr>
              <a:t>）</a:t>
            </a:r>
            <a:endParaRPr lang="en-US" altLang="zh-CN" sz="1500" b="1">
              <a:solidFill>
                <a:schemeClr val="tx1">
                  <a:lumMod val="65000"/>
                  <a:lumOff val="35000"/>
                </a:schemeClr>
              </a:solidFill>
              <a:latin typeface="仿宋" panose="02010609060101010101" pitchFamily="49" charset="-122"/>
              <a:ea typeface="仿宋" panose="02010609060101010101" pitchFamily="49" charset="-122"/>
            </a:endParaRPr>
          </a:p>
          <a:p>
            <a:pPr marL="457200" indent="-457200">
              <a:lnSpc>
                <a:spcPct val="150000"/>
              </a:lnSpc>
              <a:buFont typeface="Wingdings" panose="05000000000000000000" pitchFamily="2" charset="2"/>
              <a:buChar char="n"/>
            </a:pPr>
            <a:r>
              <a:rPr lang="en-US" altLang="zh-CN" sz="2100" b="1">
                <a:solidFill>
                  <a:schemeClr val="accent2">
                    <a:lumMod val="50000"/>
                  </a:schemeClr>
                </a:solidFill>
                <a:latin typeface="仿宋" panose="02010609060101010101" pitchFamily="49" charset="-122"/>
                <a:ea typeface="仿宋" panose="02010609060101010101" pitchFamily="49" charset="-122"/>
                <a:sym typeface="+mn-ea"/>
              </a:rPr>
              <a:t>《</a:t>
            </a:r>
            <a:r>
              <a:rPr lang="zh-CN" altLang="en-US" sz="2100" b="1">
                <a:solidFill>
                  <a:schemeClr val="accent2">
                    <a:lumMod val="50000"/>
                  </a:schemeClr>
                </a:solidFill>
                <a:latin typeface="仿宋" panose="02010609060101010101" pitchFamily="49" charset="-122"/>
                <a:ea typeface="仿宋" panose="02010609060101010101" pitchFamily="49" charset="-122"/>
                <a:sym typeface="+mn-ea"/>
              </a:rPr>
              <a:t>论人的渺小和对尘世的蔑视》  </a:t>
            </a:r>
            <a:endParaRPr lang="en-US" altLang="zh-CN" sz="2100" b="1">
              <a:solidFill>
                <a:schemeClr val="accent2">
                  <a:lumMod val="50000"/>
                </a:schemeClr>
              </a:solidFill>
              <a:latin typeface="仿宋" panose="02010609060101010101" pitchFamily="49" charset="-122"/>
              <a:ea typeface="仿宋" panose="02010609060101010101" pitchFamily="49" charset="-122"/>
            </a:endParaRPr>
          </a:p>
          <a:p>
            <a:pPr algn="r">
              <a:lnSpc>
                <a:spcPct val="150000"/>
              </a:lnSpc>
            </a:pPr>
            <a:r>
              <a:rPr lang="en-US" altLang="zh-CN" sz="1500" b="1">
                <a:solidFill>
                  <a:schemeClr val="tx1">
                    <a:lumMod val="65000"/>
                    <a:lumOff val="35000"/>
                  </a:schemeClr>
                </a:solidFill>
                <a:latin typeface="仿宋" panose="02010609060101010101" pitchFamily="49" charset="-122"/>
                <a:ea typeface="仿宋" panose="02010609060101010101" pitchFamily="49" charset="-122"/>
                <a:sym typeface="+mn-ea"/>
              </a:rPr>
              <a:t>——</a:t>
            </a:r>
            <a:r>
              <a:rPr lang="zh-CN" altLang="en-US" sz="1500" b="1">
                <a:solidFill>
                  <a:schemeClr val="tx1">
                    <a:lumMod val="65000"/>
                    <a:lumOff val="35000"/>
                  </a:schemeClr>
                </a:solidFill>
                <a:latin typeface="仿宋" panose="02010609060101010101" pitchFamily="49" charset="-122"/>
                <a:ea typeface="仿宋" panose="02010609060101010101" pitchFamily="49" charset="-122"/>
                <a:sym typeface="+mn-ea"/>
              </a:rPr>
              <a:t>教皇英诺森三世（</a:t>
            </a:r>
            <a:r>
              <a:rPr lang="en-US" altLang="zh-CN" sz="1500" b="1">
                <a:solidFill>
                  <a:schemeClr val="tx1">
                    <a:lumMod val="65000"/>
                    <a:lumOff val="35000"/>
                  </a:schemeClr>
                </a:solidFill>
                <a:latin typeface="仿宋" panose="02010609060101010101" pitchFamily="49" charset="-122"/>
                <a:ea typeface="仿宋" panose="02010609060101010101" pitchFamily="49" charset="-122"/>
                <a:sym typeface="+mn-ea"/>
              </a:rPr>
              <a:t>1198-1216</a:t>
            </a:r>
            <a:r>
              <a:rPr lang="zh-CN" altLang="en-US" sz="1500" b="1">
                <a:solidFill>
                  <a:schemeClr val="tx1">
                    <a:lumMod val="65000"/>
                    <a:lumOff val="35000"/>
                  </a:schemeClr>
                </a:solidFill>
                <a:latin typeface="仿宋" panose="02010609060101010101" pitchFamily="49" charset="-122"/>
                <a:ea typeface="仿宋" panose="02010609060101010101" pitchFamily="49" charset="-122"/>
                <a:sym typeface="+mn-ea"/>
              </a:rPr>
              <a:t>）</a:t>
            </a:r>
            <a:endParaRPr lang="zh-CN" altLang="en-US" sz="1500" b="1">
              <a:solidFill>
                <a:schemeClr val="tx1">
                  <a:lumMod val="65000"/>
                  <a:lumOff val="35000"/>
                </a:schemeClr>
              </a:solidFill>
              <a:latin typeface="仿宋" panose="02010609060101010101" pitchFamily="49" charset="-122"/>
              <a:ea typeface="仿宋" panose="02010609060101010101" pitchFamily="49" charset="-122"/>
            </a:endParaRPr>
          </a:p>
        </p:txBody>
      </p:sp>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6409" y="1140588"/>
            <a:ext cx="1517991" cy="2025000"/>
          </a:xfrm>
          <a:prstGeom prst="rect">
            <a:avLst/>
          </a:prstGeom>
          <a:ln>
            <a:noFill/>
          </a:ln>
          <a:effectLst>
            <a:outerShdw blurRad="190500" algn="tl" rotWithShape="0">
              <a:srgbClr val="000000">
                <a:alpha val="70000"/>
              </a:srgbClr>
            </a:outerShdw>
          </a:effectLst>
        </p:spPr>
      </p:pic>
      <p:pic>
        <p:nvPicPr>
          <p:cNvPr id="13" name="图片 12"/>
          <p:cNvPicPr>
            <a:picLocks noChangeAspect="1"/>
          </p:cNvPicPr>
          <p:nvPr/>
        </p:nvPicPr>
        <p:blipFill>
          <a:blip r:embed="rId4"/>
          <a:stretch>
            <a:fillRect/>
          </a:stretch>
        </p:blipFill>
        <p:spPr>
          <a:xfrm>
            <a:off x="7225100" y="3617776"/>
            <a:ext cx="1556719" cy="2025000"/>
          </a:xfrm>
          <a:prstGeom prst="rect">
            <a:avLst/>
          </a:prstGeom>
          <a:ln>
            <a:noFill/>
          </a:ln>
          <a:effectLst>
            <a:outerShdw blurRad="190500" algn="tl" rotWithShape="0">
              <a:srgbClr val="000000">
                <a:alpha val="70000"/>
              </a:srgbClr>
            </a:outerShdw>
          </a:effectLst>
        </p:spPr>
      </p:pic>
      <p:sp>
        <p:nvSpPr>
          <p:cNvPr id="14" name="矩形 13"/>
          <p:cNvSpPr/>
          <p:nvPr/>
        </p:nvSpPr>
        <p:spPr>
          <a:xfrm>
            <a:off x="7266408" y="3184934"/>
            <a:ext cx="1619190" cy="368300"/>
          </a:xfrm>
          <a:prstGeom prst="rect">
            <a:avLst/>
          </a:prstGeom>
          <a:noFill/>
        </p:spPr>
        <p:txBody>
          <a:bodyPr wrap="square">
            <a:spAutoFit/>
          </a:bodyPr>
          <a:lstStyle>
            <a:defPPr/>
          </a:lstStyle>
          <a:p>
            <a:pPr algn="ctr"/>
            <a:r>
              <a:rPr lang="zh-CN" altLang="en-US">
                <a:latin typeface="仿宋" panose="02010609060101010101" pitchFamily="49" charset="-122"/>
                <a:ea typeface="仿宋" panose="02010609060101010101" pitchFamily="49" charset="-122"/>
              </a:rPr>
              <a:t>耶稣受难像</a:t>
            </a:r>
            <a:endParaRPr lang="zh-CN" altLang="en-US">
              <a:latin typeface="仿宋" panose="02010609060101010101" pitchFamily="49" charset="-122"/>
              <a:ea typeface="仿宋" panose="02010609060101010101" pitchFamily="49" charset="-122"/>
            </a:endParaRPr>
          </a:p>
        </p:txBody>
      </p:sp>
      <p:sp>
        <p:nvSpPr>
          <p:cNvPr id="15" name="矩形 14"/>
          <p:cNvSpPr/>
          <p:nvPr/>
        </p:nvSpPr>
        <p:spPr>
          <a:xfrm>
            <a:off x="189822" y="1444204"/>
            <a:ext cx="1150620" cy="414020"/>
          </a:xfrm>
          <a:prstGeom prst="rect">
            <a:avLst/>
          </a:prstGeom>
        </p:spPr>
        <p:txBody>
          <a:bodyPr wrap="none">
            <a:spAutoFit/>
          </a:bodyPr>
          <a:lstStyle>
            <a:defPPr/>
          </a:lstStyle>
          <a:p>
            <a:pPr>
              <a:spcAft>
                <a:spcPct val="0"/>
              </a:spcAft>
            </a:pPr>
            <a:r>
              <a:rPr lang="en-US" altLang="zh-CN" sz="2100" b="1">
                <a:latin typeface="+mn-ea"/>
                <a:cs typeface="Times New Roman" panose="02020603050405020304" pitchFamily="18" charset="0"/>
              </a:rPr>
              <a:t>1</a:t>
            </a:r>
            <a:r>
              <a:rPr lang="zh-CN" altLang="zh-CN" sz="2100" b="1">
                <a:latin typeface="+mn-ea"/>
                <a:cs typeface="Times New Roman" panose="02020603050405020304" pitchFamily="18" charset="0"/>
              </a:rPr>
              <a:t>、背景</a:t>
            </a:r>
            <a:endParaRPr lang="zh-CN" altLang="zh-CN" sz="2100" b="1">
              <a:latin typeface="+mn-ea"/>
              <a:cs typeface="Times New Roman" panose="02020603050405020304" pitchFamily="18" charset="0"/>
            </a:endParaRPr>
          </a:p>
        </p:txBody>
      </p:sp>
      <p:sp>
        <p:nvSpPr>
          <p:cNvPr id="16" name="矩形 15"/>
          <p:cNvSpPr/>
          <p:nvPr/>
        </p:nvSpPr>
        <p:spPr>
          <a:xfrm>
            <a:off x="189822" y="2266563"/>
            <a:ext cx="4831758"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）罗马天主教会的专制统治阻碍社会进步</a:t>
            </a:r>
            <a:endParaRPr lang="zh-CN" altLang="zh-CN">
              <a:latin typeface="+mn-ea"/>
              <a:cs typeface="Times New Roman" panose="02020603050405020304" pitchFamily="18" charset="0"/>
            </a:endParaRPr>
          </a:p>
        </p:txBody>
      </p:sp>
      <p:pic>
        <p:nvPicPr>
          <p:cNvPr id="17"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193771" y="2266538"/>
            <a:ext cx="1790735" cy="297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矩形 17"/>
          <p:cNvSpPr/>
          <p:nvPr/>
        </p:nvSpPr>
        <p:spPr>
          <a:xfrm>
            <a:off x="5279543" y="5265797"/>
            <a:ext cx="1619190" cy="368300"/>
          </a:xfrm>
          <a:prstGeom prst="rect">
            <a:avLst/>
          </a:prstGeom>
          <a:noFill/>
        </p:spPr>
        <p:txBody>
          <a:bodyPr wrap="square">
            <a:spAutoFit/>
          </a:bodyPr>
          <a:lstStyle>
            <a:defPPr/>
          </a:lstStyle>
          <a:p>
            <a:pPr algn="ctr"/>
            <a:r>
              <a:rPr lang="zh-CN" altLang="en-US">
                <a:latin typeface="仿宋" panose="02010609060101010101" pitchFamily="49" charset="-122"/>
                <a:ea typeface="仿宋" panose="02010609060101010101" pitchFamily="49" charset="-122"/>
              </a:rPr>
              <a:t>圣母像</a:t>
            </a:r>
            <a:endParaRPr lang="zh-CN" altLang="en-US">
              <a:latin typeface="仿宋" panose="02010609060101010101" pitchFamily="49" charset="-122"/>
              <a:ea typeface="仿宋" panose="02010609060101010101" pitchFamily="49" charset="-122"/>
            </a:endParaRPr>
          </a:p>
        </p:txBody>
      </p:sp>
      <p:sp>
        <p:nvSpPr>
          <p:cNvPr id="4" name="矩形 3"/>
          <p:cNvSpPr/>
          <p:nvPr/>
        </p:nvSpPr>
        <p:spPr>
          <a:xfrm>
            <a:off x="0" y="868680"/>
            <a:ext cx="7225189" cy="368300"/>
          </a:xfrm>
          <a:prstGeom prst="rect">
            <a:avLst/>
          </a:prstGeom>
          <a:solidFill>
            <a:schemeClr val="accent6">
              <a:lumMod val="50000"/>
            </a:schemeClr>
          </a:solidFill>
        </p:spPr>
        <p:txBody>
          <a:bodyPr wrap="square">
            <a:spAutoFit/>
          </a:bodyPr>
          <a:lstStyle>
            <a:defPPr/>
          </a:lstStyle>
          <a:p>
            <a:pPr>
              <a:spcAft>
                <a:spcPct val="0"/>
              </a:spcAft>
            </a:pPr>
            <a:r>
              <a:rPr lang="zh-CN" altLang="zh-CN" b="1">
                <a:solidFill>
                  <a:schemeClr val="bg1"/>
                </a:solidFill>
                <a:latin typeface="微软雅黑" panose="020b0503020204020204" charset="-122"/>
                <a:ea typeface="微软雅黑" panose="020b0503020204020204" charset="-122"/>
                <a:cs typeface="微软雅黑" panose="020b0503020204020204" charset="-122"/>
              </a:rPr>
              <a:t>一、文艺复兴</a:t>
            </a:r>
            <a:r>
              <a:rPr lang="zh-CN" altLang="en-US" b="1">
                <a:solidFill>
                  <a:schemeClr val="bg1"/>
                </a:solidFill>
                <a:latin typeface="微软雅黑" panose="020b0503020204020204" charset="-122"/>
                <a:ea typeface="微软雅黑" panose="020b0503020204020204" charset="-122"/>
                <a:cs typeface="微软雅黑" panose="020b0503020204020204" charset="-122"/>
              </a:rPr>
              <a:t>（</a:t>
            </a:r>
            <a:r>
              <a:rPr lang="en-US" altLang="zh-CN">
                <a:solidFill>
                  <a:schemeClr val="bg1"/>
                </a:solidFill>
                <a:latin typeface="微软雅黑" panose="020b0503020204020204" charset="-122"/>
                <a:ea typeface="微软雅黑" panose="020b0503020204020204" charset="-122"/>
                <a:cs typeface="微软雅黑" panose="020b0503020204020204" charset="-122"/>
              </a:rPr>
              <a:t> 14</a:t>
            </a:r>
            <a:r>
              <a:rPr lang="zh-CN" altLang="zh-CN">
                <a:solidFill>
                  <a:schemeClr val="bg1"/>
                </a:solidFill>
                <a:latin typeface="微软雅黑" panose="020b0503020204020204" charset="-122"/>
                <a:ea typeface="微软雅黑" panose="020b0503020204020204" charset="-122"/>
                <a:cs typeface="微软雅黑" panose="020b0503020204020204" charset="-122"/>
              </a:rPr>
              <a:t>世纪中</a:t>
            </a:r>
            <a:r>
              <a:rPr lang="en-US" altLang="zh-CN">
                <a:solidFill>
                  <a:schemeClr val="bg1"/>
                </a:solidFill>
                <a:latin typeface="微软雅黑" panose="020b0503020204020204" charset="-122"/>
                <a:ea typeface="微软雅黑" panose="020b0503020204020204" charset="-122"/>
                <a:cs typeface="微软雅黑" panose="020b0503020204020204" charset="-122"/>
              </a:rPr>
              <a:t>——17</a:t>
            </a:r>
            <a:r>
              <a:rPr lang="zh-CN" altLang="zh-CN">
                <a:solidFill>
                  <a:schemeClr val="bg1"/>
                </a:solidFill>
                <a:latin typeface="微软雅黑" panose="020b0503020204020204" charset="-122"/>
                <a:ea typeface="微软雅黑" panose="020b0503020204020204" charset="-122"/>
                <a:cs typeface="微软雅黑" panose="020b0503020204020204" charset="-122"/>
              </a:rPr>
              <a:t>世纪初，以意大利为中心</a:t>
            </a:r>
            <a:r>
              <a:rPr lang="zh-CN" altLang="en-US" b="1">
                <a:solidFill>
                  <a:schemeClr val="bg1"/>
                </a:solidFill>
                <a:latin typeface="微软雅黑" panose="020b0503020204020204" charset="-122"/>
                <a:ea typeface="微软雅黑" panose="020b0503020204020204" charset="-122"/>
                <a:cs typeface="微软雅黑" panose="020b0503020204020204" charset="-122"/>
              </a:rPr>
              <a:t>）</a:t>
            </a:r>
            <a:endParaRPr lang="zh-CN" altLang="zh-CN">
              <a:solidFill>
                <a:schemeClr val="bg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9080" y="1296286"/>
            <a:ext cx="8625840"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）根本原因：西欧资本主义生产关系的萌芽</a:t>
            </a:r>
            <a:endParaRPr lang="zh-CN" altLang="zh-CN">
              <a:latin typeface="+mn-ea"/>
              <a:cs typeface="Times New Roman" panose="02020603050405020304" pitchFamily="18" charset="0"/>
            </a:endParaRPr>
          </a:p>
        </p:txBody>
      </p:sp>
      <p:sp>
        <p:nvSpPr>
          <p:cNvPr id="6" name="内容占位符 2"/>
          <p:cNvSpPr txBox="1"/>
          <p:nvPr/>
        </p:nvSpPr>
        <p:spPr>
          <a:xfrm>
            <a:off x="268327" y="1905815"/>
            <a:ext cx="8616593" cy="1476375"/>
          </a:xfrm>
          <a:prstGeom prst="rect">
            <a:avLst/>
          </a:prstGeom>
          <a:ln w="19050">
            <a:solidFill>
              <a:schemeClr val="accent6">
                <a:lumMod val="50000"/>
              </a:schemeClr>
            </a:solidFill>
          </a:ln>
        </p:spPr>
        <p:txBody>
          <a:bodyPr wrap="square">
            <a:spAutoFit/>
          </a:bodyPr>
          <a:lstStyle>
            <a:defPPr/>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457200">
              <a:spcBef>
                <a:spcPct val="0"/>
              </a:spcBef>
              <a:buFont typeface="Arial" panose="020b0604020202020204" pitchFamily="34" charset="0"/>
              <a:buNone/>
            </a:pPr>
            <a:r>
              <a:rPr lang="zh-CN" altLang="en-US" b="1">
                <a:solidFill>
                  <a:schemeClr val="tx1">
                    <a:lumMod val="65000"/>
                    <a:lumOff val="35000"/>
                  </a:schemeClr>
                </a:solidFill>
                <a:latin typeface="仿宋" panose="02010609060101010101" pitchFamily="49" charset="-122"/>
                <a:ea typeface="仿宋" panose="02010609060101010101" pitchFamily="49" charset="-122"/>
              </a:rPr>
              <a:t>意大利在中世纪后期经济发达、城市兴起，封建统治势力相对薄弱，使北意、中意许多城市纷纷建立实质上独立的城市共和国，尤以佛罗伦萨发展突出。它在</a:t>
            </a:r>
            <a:r>
              <a:rPr lang="en-US" altLang="zh-CN" b="1">
                <a:solidFill>
                  <a:schemeClr val="tx1">
                    <a:lumMod val="65000"/>
                    <a:lumOff val="35000"/>
                  </a:schemeClr>
                </a:solidFill>
                <a:latin typeface="仿宋" panose="02010609060101010101" pitchFamily="49" charset="-122"/>
                <a:ea typeface="仿宋" panose="02010609060101010101" pitchFamily="49" charset="-122"/>
              </a:rPr>
              <a:t>14</a:t>
            </a:r>
            <a:r>
              <a:rPr lang="zh-CN" altLang="en-US" b="1">
                <a:solidFill>
                  <a:schemeClr val="tx1">
                    <a:lumMod val="65000"/>
                    <a:lumOff val="35000"/>
                  </a:schemeClr>
                </a:solidFill>
                <a:latin typeface="仿宋" panose="02010609060101010101" pitchFamily="49" charset="-122"/>
                <a:ea typeface="仿宋" panose="02010609060101010101" pitchFamily="49" charset="-122"/>
              </a:rPr>
              <a:t>世纪已有较发达的早期资本主义经济，毛织业、银行业也居全欧之冠，建立了由七大行会资本家直接控制的新政权，被称为第一个近代国家。</a:t>
            </a:r>
            <a:endParaRPr lang="en-US" altLang="zh-CN" b="1">
              <a:solidFill>
                <a:schemeClr val="tx1">
                  <a:lumMod val="65000"/>
                  <a:lumOff val="35000"/>
                </a:schemeClr>
              </a:solidFill>
              <a:latin typeface="仿宋" panose="02010609060101010101" pitchFamily="49" charset="-122"/>
              <a:ea typeface="仿宋" panose="02010609060101010101" pitchFamily="49" charset="-122"/>
            </a:endParaRPr>
          </a:p>
          <a:p>
            <a:pPr marL="0" indent="0" algn="r">
              <a:spcBef>
                <a:spcPct val="0"/>
              </a:spcBef>
              <a:buFont typeface="Arial" panose="020b0604020202020204" pitchFamily="34" charset="0"/>
              <a:buNone/>
            </a:pPr>
            <a:r>
              <a:rPr lang="zh-CN" altLang="en-US" b="1">
                <a:solidFill>
                  <a:schemeClr val="tx1">
                    <a:lumMod val="65000"/>
                    <a:lumOff val="35000"/>
                  </a:schemeClr>
                </a:solidFill>
                <a:latin typeface="仿宋" panose="02010609060101010101" pitchFamily="49" charset="-122"/>
                <a:ea typeface="仿宋" panose="02010609060101010101" pitchFamily="49" charset="-122"/>
              </a:rPr>
              <a:t>     </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刘明翰《欧洲文艺复兴史》</a:t>
            </a:r>
            <a:endParaRPr lang="zh-CN" altLang="en-US" b="1">
              <a:solidFill>
                <a:schemeClr val="tx1">
                  <a:lumMod val="65000"/>
                  <a:lumOff val="35000"/>
                </a:schemeClr>
              </a:solidFill>
              <a:latin typeface="仿宋" panose="02010609060101010101" pitchFamily="49" charset="-122"/>
              <a:ea typeface="仿宋" panose="02010609060101010101" pitchFamily="49" charset="-122"/>
            </a:endParaRPr>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4858" y="3497942"/>
            <a:ext cx="5554284" cy="2430000"/>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矩形 10"/>
          <p:cNvSpPr/>
          <p:nvPr/>
        </p:nvSpPr>
        <p:spPr>
          <a:xfrm>
            <a:off x="259080" y="1281564"/>
            <a:ext cx="5769581"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3</a:t>
            </a:r>
            <a:r>
              <a:rPr lang="zh-CN" altLang="zh-CN">
                <a:latin typeface="+mn-ea"/>
                <a:cs typeface="Times New Roman" panose="02020603050405020304" pitchFamily="18" charset="0"/>
              </a:rPr>
              <a:t>）文化基础：中世纪西欧文化自身的传承与发展</a:t>
            </a:r>
            <a:endParaRPr lang="zh-CN" altLang="zh-CN">
              <a:latin typeface="+mn-ea"/>
              <a:cs typeface="Times New Roman" panose="02020603050405020304" pitchFamily="18" charset="0"/>
            </a:endParaRPr>
          </a:p>
        </p:txBody>
      </p:sp>
      <p:sp>
        <p:nvSpPr>
          <p:cNvPr id="7" name="矩形 6"/>
          <p:cNvSpPr/>
          <p:nvPr/>
        </p:nvSpPr>
        <p:spPr>
          <a:xfrm>
            <a:off x="259078" y="5174452"/>
            <a:ext cx="8249626" cy="64516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4</a:t>
            </a:r>
            <a:r>
              <a:rPr lang="zh-CN" altLang="zh-CN">
                <a:latin typeface="+mn-ea"/>
                <a:cs typeface="Times New Roman" panose="02020603050405020304" pitchFamily="18" charset="0"/>
              </a:rPr>
              <a:t>）有利条件：意大利拥有丰厚的</a:t>
            </a:r>
            <a:r>
              <a:rPr lang="zh-CN" altLang="zh-CN">
                <a:latin typeface="+mn-ea"/>
                <a:cs typeface="Times New Roman" panose="02020603050405020304" pitchFamily="18" charset="0"/>
                <a:sym typeface="+mn-ea"/>
              </a:rPr>
              <a:t>古典文化积淀，</a:t>
            </a:r>
            <a:r>
              <a:rPr lang="zh-CN" altLang="zh-CN">
                <a:latin typeface="+mn-ea"/>
                <a:cs typeface="Times New Roman" panose="02020603050405020304" pitchFamily="18" charset="0"/>
              </a:rPr>
              <a:t>从东方汲取了文化养料并聚集了一批拥有新思想的学者文人。</a:t>
            </a:r>
            <a:endParaRPr lang="zh-CN" altLang="zh-CN">
              <a:latin typeface="+mn-ea"/>
              <a:cs typeface="Times New Roman" panose="02020603050405020304" pitchFamily="18" charset="0"/>
            </a:endParaRPr>
          </a:p>
        </p:txBody>
      </p:sp>
      <p:sp>
        <p:nvSpPr>
          <p:cNvPr id="9" name="矩形 8"/>
          <p:cNvSpPr/>
          <p:nvPr/>
        </p:nvSpPr>
        <p:spPr>
          <a:xfrm>
            <a:off x="259078" y="1808566"/>
            <a:ext cx="8625843" cy="1476375"/>
          </a:xfrm>
          <a:prstGeom prst="rect">
            <a:avLst/>
          </a:prstGeom>
          <a:ln w="19050">
            <a:solidFill>
              <a:schemeClr val="accent6">
                <a:lumMod val="50000"/>
              </a:schemeClr>
            </a:solidFill>
          </a:ln>
        </p:spPr>
        <p:txBody>
          <a:bodyPr wrap="square">
            <a:spAutoFit/>
          </a:bodyPr>
          <a:lstStyle>
            <a:defPPr/>
          </a:lstStyle>
          <a:p>
            <a:pPr indent="457200" defTabSz="914400">
              <a:buClr>
                <a:schemeClr val="accent2"/>
              </a:buClr>
            </a:pPr>
            <a:r>
              <a:rPr lang="zh-CN" altLang="en-US" b="1">
                <a:latin typeface="仿宋" panose="02010609060101010101" pitchFamily="49" charset="-122"/>
                <a:ea typeface="仿宋" panose="02010609060101010101" pitchFamily="49" charset="-122"/>
              </a:rPr>
              <a:t> </a:t>
            </a:r>
            <a:r>
              <a:rPr lang="zh-CN" altLang="en-US" b="1">
                <a:solidFill>
                  <a:schemeClr val="tx1">
                    <a:lumMod val="65000"/>
                    <a:lumOff val="35000"/>
                  </a:schemeClr>
                </a:solidFill>
                <a:latin typeface="仿宋" panose="02010609060101010101" pitchFamily="49" charset="-122"/>
                <a:ea typeface="仿宋" panose="02010609060101010101" pitchFamily="49" charset="-122"/>
              </a:rPr>
              <a:t>大学、银行、议会制度、哥特式的建筑和市民文学无不诞生于中世纪。</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自</a:t>
            </a:r>
            <a:r>
              <a:rPr lang="en-US" altLang="zh-CN" b="1">
                <a:solidFill>
                  <a:schemeClr val="tx1">
                    <a:lumMod val="65000"/>
                    <a:lumOff val="35000"/>
                  </a:schemeClr>
                </a:solidFill>
                <a:latin typeface="仿宋" panose="02010609060101010101" pitchFamily="49" charset="-122"/>
                <a:ea typeface="仿宋" panose="02010609060101010101" pitchFamily="49" charset="-122"/>
              </a:rPr>
              <a:t>11</a:t>
            </a:r>
            <a:r>
              <a:rPr lang="zh-CN" altLang="en-US" b="1">
                <a:solidFill>
                  <a:schemeClr val="tx1">
                    <a:lumMod val="65000"/>
                    <a:lumOff val="35000"/>
                  </a:schemeClr>
                </a:solidFill>
                <a:latin typeface="仿宋" panose="02010609060101010101" pitchFamily="49" charset="-122"/>
                <a:ea typeface="仿宋" panose="02010609060101010101" pitchFamily="49" charset="-122"/>
              </a:rPr>
              <a:t>世纪以后，欧洲的各种知识迅速地增长，并进一步系统化和专门化</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我们有理由说，文艺复兴的产生不能脱离中世纪在各个领域内所取得的成就，当然它并不是这些方面的简单的数的增长，而是有了质的变化。</a:t>
            </a:r>
            <a:endParaRPr lang="en-US" altLang="zh-CN" b="1">
              <a:solidFill>
                <a:schemeClr val="tx1">
                  <a:lumMod val="65000"/>
                  <a:lumOff val="35000"/>
                </a:schemeClr>
              </a:solidFill>
              <a:latin typeface="仿宋" panose="02010609060101010101" pitchFamily="49" charset="-122"/>
              <a:ea typeface="仿宋" panose="02010609060101010101" pitchFamily="49" charset="-122"/>
            </a:endParaRPr>
          </a:p>
          <a:p>
            <a:pPr indent="457200" algn="r" defTabSz="914400">
              <a:buClr>
                <a:schemeClr val="accent2"/>
              </a:buClr>
            </a:pP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张椿年</a:t>
            </a:r>
            <a:endParaRPr lang="zh-CN" altLang="en-US" b="1">
              <a:solidFill>
                <a:schemeClr val="tx1">
                  <a:lumMod val="65000"/>
                  <a:lumOff val="35000"/>
                </a:schemeClr>
              </a:solidFill>
              <a:latin typeface="仿宋" panose="02010609060101010101" pitchFamily="49" charset="-122"/>
              <a:ea typeface="仿宋" panose="02010609060101010101" pitchFamily="49" charset="-122"/>
            </a:endParaRPr>
          </a:p>
        </p:txBody>
      </p:sp>
      <p:sp>
        <p:nvSpPr>
          <p:cNvPr id="15" name="内容占位符 2"/>
          <p:cNvSpPr txBox="1"/>
          <p:nvPr/>
        </p:nvSpPr>
        <p:spPr>
          <a:xfrm>
            <a:off x="259078" y="3712583"/>
            <a:ext cx="8625843" cy="1198880"/>
          </a:xfrm>
          <a:prstGeom prst="rect">
            <a:avLst/>
          </a:prstGeom>
          <a:ln w="19050">
            <a:solidFill>
              <a:schemeClr val="accent6">
                <a:lumMod val="50000"/>
              </a:schemeClr>
            </a:solidFill>
          </a:ln>
        </p:spPr>
        <p:txBody>
          <a:bodyPr wrap="square">
            <a:spAutoFit/>
          </a:bodyPr>
          <a:lstStyle>
            <a:defPPr/>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457200">
              <a:spcBef>
                <a:spcPct val="0"/>
              </a:spcBef>
              <a:buFont typeface="Arial" panose="020b0604020202020204" pitchFamily="34" charset="0"/>
              <a:buNone/>
            </a:pPr>
            <a:r>
              <a:rPr lang="zh-CN" altLang="en-US" b="1">
                <a:solidFill>
                  <a:schemeClr val="tx1">
                    <a:lumMod val="65000"/>
                    <a:lumOff val="35000"/>
                  </a:schemeClr>
                </a:solidFill>
                <a:latin typeface="仿宋" panose="02010609060101010101" pitchFamily="49" charset="-122"/>
                <a:ea typeface="仿宋" panose="02010609060101010101" pitchFamily="49" charset="-122"/>
              </a:rPr>
              <a:t>拜占庭灭亡时抢救出来的手稿，罗马废墟中发掘出来的古典古代雕像，在惊讶的西方面前展示了一个新世界</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希腊古代。在他的光辉的形象面前，中世纪的幽灵消逝了；意大利出现了出人意料的艺术繁荣</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endParaRPr lang="en-US" altLang="zh-CN" b="1">
              <a:solidFill>
                <a:schemeClr val="tx1">
                  <a:lumMod val="65000"/>
                  <a:lumOff val="35000"/>
                </a:schemeClr>
              </a:solidFill>
              <a:latin typeface="仿宋" panose="02010609060101010101" pitchFamily="49" charset="-122"/>
              <a:ea typeface="仿宋" panose="02010609060101010101" pitchFamily="49" charset="-122"/>
            </a:endParaRPr>
          </a:p>
          <a:p>
            <a:pPr marL="0" indent="457200" algn="r">
              <a:spcBef>
                <a:spcPct val="0"/>
              </a:spcBef>
              <a:buFont typeface="Arial" panose="020b0604020202020204" pitchFamily="34" charset="0"/>
              <a:buNone/>
            </a:pP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马克思恩格斯选集</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endParaRPr lang="zh-CN" altLang="en-US" b="1">
              <a:solidFill>
                <a:schemeClr val="tx1">
                  <a:lumMod val="65000"/>
                  <a:lumOff val="35000"/>
                </a:schemeClr>
              </a:solidFill>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2888" y="1079881"/>
            <a:ext cx="1451613" cy="414020"/>
          </a:xfrm>
          <a:prstGeom prst="rect">
            <a:avLst/>
          </a:prstGeom>
        </p:spPr>
        <p:txBody>
          <a:bodyPr wrap="square">
            <a:spAutoFit/>
          </a:bodyPr>
          <a:lstStyle>
            <a:defPPr/>
          </a:lstStyle>
          <a:p>
            <a:pPr>
              <a:spcAft>
                <a:spcPct val="0"/>
              </a:spcAft>
            </a:pPr>
            <a:r>
              <a:rPr lang="en-US" altLang="zh-CN" sz="2100" b="1">
                <a:latin typeface="+mn-ea"/>
                <a:cs typeface="Times New Roman" panose="02020603050405020304" pitchFamily="18" charset="0"/>
              </a:rPr>
              <a:t>2</a:t>
            </a:r>
            <a:r>
              <a:rPr lang="zh-CN" altLang="zh-CN" sz="2100" b="1">
                <a:latin typeface="+mn-ea"/>
                <a:cs typeface="Times New Roman" panose="02020603050405020304" pitchFamily="18" charset="0"/>
              </a:rPr>
              <a:t>、实质：</a:t>
            </a:r>
            <a:endParaRPr lang="zh-CN" altLang="zh-CN" sz="1500">
              <a:latin typeface="Tahoma" pitchFamily="34" charset="0"/>
              <a:ea typeface="微软雅黑" panose="020b0503020204020204" charset="-122"/>
              <a:cs typeface="Times New Roman" panose="02020603050405020304" pitchFamily="18" charset="0"/>
            </a:endParaRPr>
          </a:p>
        </p:txBody>
      </p:sp>
      <p:sp>
        <p:nvSpPr>
          <p:cNvPr id="4" name="矩形 3"/>
          <p:cNvSpPr/>
          <p:nvPr/>
        </p:nvSpPr>
        <p:spPr>
          <a:xfrm>
            <a:off x="781493" y="1854508"/>
            <a:ext cx="7575698" cy="922020"/>
          </a:xfrm>
          <a:prstGeom prst="rect">
            <a:avLst/>
          </a:prstGeom>
          <a:ln w="19050">
            <a:solidFill>
              <a:schemeClr val="accent6">
                <a:lumMod val="50000"/>
              </a:schemeClr>
            </a:solidFill>
          </a:ln>
        </p:spPr>
        <p:txBody>
          <a:bodyPr wrap="square">
            <a:spAutoFit/>
          </a:bodyPr>
          <a:lstStyle>
            <a:defPPr/>
          </a:lstStyle>
          <a:p>
            <a:pPr/>
            <a:r>
              <a:rPr lang="zh-CN" altLang="en-US" b="1">
                <a:solidFill>
                  <a:schemeClr val="tx1">
                    <a:lumMod val="65000"/>
                    <a:lumOff val="35000"/>
                  </a:schemeClr>
                </a:solidFill>
                <a:latin typeface="仿宋" panose="02010609060101010101" pitchFamily="49" charset="-122"/>
                <a:ea typeface="仿宋" panose="02010609060101010101" pitchFamily="49" charset="-122"/>
              </a:rPr>
              <a:t>文艺复兴时期，人们对文学、艺术等方面的巨大成就极为欢欣。他们认为这是一次精神的新生，而不是像花开花落那样，只是周而复始的重复。</a:t>
            </a:r>
            <a:endParaRPr lang="en-US" altLang="zh-CN" b="1">
              <a:solidFill>
                <a:schemeClr val="tx1">
                  <a:lumMod val="65000"/>
                  <a:lumOff val="35000"/>
                </a:schemeClr>
              </a:solidFill>
              <a:latin typeface="仿宋" panose="02010609060101010101" pitchFamily="49" charset="-122"/>
              <a:ea typeface="仿宋" panose="02010609060101010101" pitchFamily="49" charset="-122"/>
            </a:endParaRPr>
          </a:p>
          <a:p>
            <a:pPr algn="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保罗 福尔</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r>
              <a:rPr lang="zh-CN" altLang="en-US" b="1">
                <a:solidFill>
                  <a:schemeClr val="tx1">
                    <a:lumMod val="65000"/>
                    <a:lumOff val="35000"/>
                  </a:schemeClr>
                </a:solidFill>
                <a:latin typeface="仿宋" panose="02010609060101010101" pitchFamily="49" charset="-122"/>
                <a:ea typeface="仿宋" panose="02010609060101010101" pitchFamily="49" charset="-122"/>
              </a:rPr>
              <a:t>文艺复兴</a:t>
            </a:r>
            <a:r>
              <a:rPr lang="en-US" altLang="zh-CN" b="1">
                <a:solidFill>
                  <a:schemeClr val="tx1">
                    <a:lumMod val="65000"/>
                    <a:lumOff val="35000"/>
                  </a:schemeClr>
                </a:solidFill>
                <a:latin typeface="仿宋" panose="02010609060101010101" pitchFamily="49" charset="-122"/>
                <a:ea typeface="仿宋" panose="02010609060101010101" pitchFamily="49" charset="-122"/>
              </a:rPr>
              <a:t>》</a:t>
            </a:r>
            <a:endParaRPr lang="zh-CN" altLang="en-US" b="1">
              <a:solidFill>
                <a:schemeClr val="tx1">
                  <a:lumMod val="65000"/>
                  <a:lumOff val="35000"/>
                </a:schemeClr>
              </a:solidFill>
              <a:latin typeface="仿宋" panose="02010609060101010101" pitchFamily="49" charset="-122"/>
              <a:ea typeface="仿宋" panose="02010609060101010101" pitchFamily="49" charset="-122"/>
            </a:endParaRPr>
          </a:p>
        </p:txBody>
      </p:sp>
      <p:sp>
        <p:nvSpPr>
          <p:cNvPr id="3" name="矩形 2"/>
          <p:cNvSpPr/>
          <p:nvPr/>
        </p:nvSpPr>
        <p:spPr>
          <a:xfrm>
            <a:off x="262888" y="3429000"/>
            <a:ext cx="6915152" cy="1676400"/>
          </a:xfrm>
          <a:prstGeom prst="rect">
            <a:avLst/>
          </a:prstGeom>
        </p:spPr>
        <p:txBody>
          <a:bodyPr wrap="square">
            <a:spAutoFit/>
          </a:bodyPr>
          <a:lstStyle>
            <a:defPPr/>
          </a:lstStyle>
          <a:p>
            <a:pPr>
              <a:spcAft>
                <a:spcPct val="0"/>
              </a:spcAft>
            </a:pPr>
            <a:r>
              <a:rPr lang="en-US" altLang="zh-CN" sz="2100" b="1">
                <a:latin typeface="+mn-ea"/>
                <a:cs typeface="Times New Roman" panose="02020603050405020304" pitchFamily="18" charset="0"/>
              </a:rPr>
              <a:t>3</a:t>
            </a:r>
            <a:r>
              <a:rPr lang="zh-CN" altLang="zh-CN" sz="2100" b="1">
                <a:latin typeface="+mn-ea"/>
                <a:cs typeface="Times New Roman" panose="02020603050405020304" pitchFamily="18" charset="0"/>
              </a:rPr>
              <a:t>、核心思想：人文主义</a:t>
            </a:r>
            <a:endParaRPr lang="zh-CN" altLang="zh-CN" sz="2100" b="1">
              <a:latin typeface="+mn-ea"/>
              <a:cs typeface="Times New Roman" panose="02020603050405020304" pitchFamily="18" charset="0"/>
            </a:endParaRPr>
          </a:p>
          <a:p>
            <a:pPr>
              <a:spcBef>
                <a:spcPts val="1200"/>
              </a:spcBef>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）以人为中心，提升人的地位，肯定人的价值和尊严；</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）反对禁欲主义，抨击教会腐败和守旧思想，崇尚理性；</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3</a:t>
            </a:r>
            <a:r>
              <a:rPr lang="zh-CN" altLang="zh-CN">
                <a:latin typeface="+mn-ea"/>
                <a:cs typeface="Times New Roman" panose="02020603050405020304" pitchFamily="18" charset="0"/>
              </a:rPr>
              <a:t>）重视发挥人的才智和创造力，追求现世社会的幸福生活</a:t>
            </a:r>
            <a:r>
              <a:rPr lang="zh-CN" altLang="en-US">
                <a:latin typeface="+mn-ea"/>
                <a:cs typeface="Times New Roman" panose="02020603050405020304" pitchFamily="18" charset="0"/>
              </a:rPr>
              <a:t>；</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4</a:t>
            </a:r>
            <a:r>
              <a:rPr lang="zh-CN" altLang="zh-CN">
                <a:latin typeface="+mn-ea"/>
                <a:cs typeface="Times New Roman" panose="02020603050405020304" pitchFamily="18" charset="0"/>
              </a:rPr>
              <a:t>）提倡探索人与自然的奥秘</a:t>
            </a:r>
            <a:r>
              <a:rPr lang="zh-CN" altLang="en-US">
                <a:latin typeface="+mn-ea"/>
                <a:cs typeface="Times New Roman" panose="02020603050405020304" pitchFamily="18" charset="0"/>
              </a:rPr>
              <a:t>。</a:t>
            </a:r>
            <a:endParaRPr lang="zh-CN" altLang="zh-CN">
              <a:latin typeface="+mn-ea"/>
              <a:cs typeface="Times New Roman" panose="02020603050405020304" pitchFamily="18" charset="0"/>
            </a:endParaRPr>
          </a:p>
        </p:txBody>
      </p:sp>
      <p:sp>
        <p:nvSpPr>
          <p:cNvPr id="7" name="矩形 6"/>
          <p:cNvSpPr/>
          <p:nvPr/>
        </p:nvSpPr>
        <p:spPr>
          <a:xfrm>
            <a:off x="1573120" y="1102964"/>
            <a:ext cx="6393324" cy="368300"/>
          </a:xfrm>
          <a:prstGeom prst="rect">
            <a:avLst/>
          </a:prstGeom>
        </p:spPr>
        <p:txBody>
          <a:bodyPr wrap="square">
            <a:spAutoFit/>
          </a:bodyPr>
          <a:lstStyle>
            <a:defPPr/>
          </a:lstStyle>
          <a:p>
            <a:pPr/>
            <a:r>
              <a:rPr lang="zh-CN" altLang="zh-CN">
                <a:latin typeface="+mn-ea"/>
                <a:cs typeface="Times New Roman" panose="02020603050405020304" pitchFamily="18" charset="0"/>
              </a:rPr>
              <a:t>名为恢复希腊罗马古典文化，实为创立新兴资产阶级新文化</a:t>
            </a:r>
            <a:endParaRPr lang="zh-CN" altLang="en-US">
              <a:latin typeface="+mn-ea"/>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4" name="图片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7905" y="2641940"/>
            <a:ext cx="1511435" cy="2160000"/>
          </a:xfrm>
          <a:prstGeom prst="rect">
            <a:avLst/>
          </a:prstGeom>
        </p:spPr>
      </p:pic>
      <p:sp>
        <p:nvSpPr>
          <p:cNvPr id="2" name="矩形 1"/>
          <p:cNvSpPr/>
          <p:nvPr/>
        </p:nvSpPr>
        <p:spPr>
          <a:xfrm>
            <a:off x="259290" y="1631305"/>
            <a:ext cx="7078770"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）初期：</a:t>
            </a:r>
            <a:r>
              <a:rPr lang="en-US" altLang="zh-CN">
                <a:latin typeface="+mn-ea"/>
                <a:cs typeface="Times New Roman" panose="02020603050405020304" pitchFamily="18" charset="0"/>
              </a:rPr>
              <a:t> </a:t>
            </a:r>
            <a:r>
              <a:rPr lang="zh-CN" altLang="zh-CN">
                <a:latin typeface="+mn-ea"/>
                <a:cs typeface="Times New Roman" panose="02020603050405020304" pitchFamily="18" charset="0"/>
              </a:rPr>
              <a:t>“文学三杰”</a:t>
            </a:r>
            <a:r>
              <a:rPr lang="en-US" altLang="zh-CN">
                <a:latin typeface="+mn-ea"/>
                <a:cs typeface="Times New Roman" panose="02020603050405020304" pitchFamily="18" charset="0"/>
              </a:rPr>
              <a:t>——</a:t>
            </a:r>
            <a:r>
              <a:rPr lang="zh-CN" altLang="zh-CN">
                <a:latin typeface="+mn-ea"/>
                <a:cs typeface="Times New Roman" panose="02020603050405020304" pitchFamily="18" charset="0"/>
              </a:rPr>
              <a:t>但丁、彼特拉克、薄伽丘（</a:t>
            </a:r>
            <a:r>
              <a:rPr lang="en-US" altLang="zh-CN">
                <a:latin typeface="+mn-ea"/>
                <a:cs typeface="Times New Roman" panose="02020603050405020304" pitchFamily="18" charset="0"/>
              </a:rPr>
              <a:t>14</a:t>
            </a:r>
            <a:r>
              <a:rPr lang="zh-CN" altLang="en-US">
                <a:latin typeface="+mn-ea"/>
                <a:cs typeface="Times New Roman" panose="02020603050405020304" pitchFamily="18" charset="0"/>
              </a:rPr>
              <a:t>世纪）</a:t>
            </a:r>
            <a:endParaRPr lang="zh-CN" altLang="en-US">
              <a:latin typeface="+mn-ea"/>
              <a:cs typeface="Times New Roman" panose="02020603050405020304" pitchFamily="18" charset="0"/>
            </a:endParaRPr>
          </a:p>
        </p:txBody>
      </p:sp>
      <p:sp>
        <p:nvSpPr>
          <p:cNvPr id="3" name="矩形 2"/>
          <p:cNvSpPr/>
          <p:nvPr/>
        </p:nvSpPr>
        <p:spPr>
          <a:xfrm>
            <a:off x="259290" y="4827731"/>
            <a:ext cx="2560110" cy="922020"/>
          </a:xfrm>
          <a:prstGeom prst="rect">
            <a:avLst/>
          </a:prstGeom>
        </p:spPr>
        <p:txBody>
          <a:bodyPr wrap="square">
            <a:spAutoFit/>
          </a:bodyPr>
          <a:lstStyle>
            <a:defPPr/>
          </a:lstStyle>
          <a:p>
            <a:pPr/>
            <a:r>
              <a:rPr lang="zh-CN" altLang="en-US">
                <a:latin typeface="仿宋" panose="02010609060101010101" pitchFamily="49" charset="-122"/>
                <a:ea typeface="仿宋" panose="02010609060101010101" pitchFamily="49" charset="-122"/>
              </a:rPr>
              <a:t>恩格斯</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他是旧时代的最后一位诗人，同时又是新时代最初一位诗人。</a:t>
            </a:r>
            <a:endParaRPr lang="en-US" altLang="zh-CN">
              <a:latin typeface="仿宋" panose="02010609060101010101" pitchFamily="49" charset="-122"/>
              <a:ea typeface="仿宋" panose="02010609060101010101" pitchFamily="49" charset="-122"/>
            </a:endParaRPr>
          </a:p>
        </p:txBody>
      </p:sp>
      <p:sp>
        <p:nvSpPr>
          <p:cNvPr id="6" name="矩形 5"/>
          <p:cNvSpPr/>
          <p:nvPr/>
        </p:nvSpPr>
        <p:spPr>
          <a:xfrm>
            <a:off x="259290" y="1083558"/>
            <a:ext cx="1257090" cy="414020"/>
          </a:xfrm>
          <a:prstGeom prst="rect">
            <a:avLst/>
          </a:prstGeom>
        </p:spPr>
        <p:txBody>
          <a:bodyPr wrap="square">
            <a:spAutoFit/>
          </a:bodyPr>
          <a:lstStyle>
            <a:defPPr/>
          </a:lstStyle>
          <a:p>
            <a:pPr>
              <a:spcAft>
                <a:spcPct val="0"/>
              </a:spcAft>
            </a:pPr>
            <a:r>
              <a:rPr lang="en-US" altLang="zh-CN" sz="2100" b="1">
                <a:latin typeface="+mn-ea"/>
                <a:cs typeface="Times New Roman" panose="02020603050405020304" pitchFamily="18" charset="0"/>
              </a:rPr>
              <a:t>4</a:t>
            </a:r>
            <a:r>
              <a:rPr lang="zh-CN" altLang="zh-CN" sz="2100" b="1">
                <a:latin typeface="+mn-ea"/>
                <a:cs typeface="Times New Roman" panose="02020603050405020304" pitchFamily="18" charset="0"/>
              </a:rPr>
              <a:t>、代表</a:t>
            </a:r>
            <a:endParaRPr lang="zh-CN" altLang="zh-CN" sz="2100" b="1">
              <a:latin typeface="+mn-ea"/>
              <a:cs typeface="Times New Roman" panose="02020603050405020304" pitchFamily="18" charset="0"/>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299391" y="2132885"/>
            <a:ext cx="1511435" cy="2160000"/>
          </a:xfrm>
          <a:prstGeom prst="rect">
            <a:avLst/>
          </a:prstGeom>
        </p:spPr>
      </p:pic>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7088" y="2132885"/>
            <a:ext cx="1398124" cy="2160000"/>
          </a:xfrm>
          <a:prstGeom prst="rect">
            <a:avLst/>
          </a:prstGeom>
        </p:spPr>
      </p:pic>
      <p:pic>
        <p:nvPicPr>
          <p:cNvPr id="22" name="图片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73826" y="2604282"/>
            <a:ext cx="1557900" cy="2160000"/>
          </a:xfrm>
          <a:prstGeom prst="rect">
            <a:avLst/>
          </a:prstGeom>
        </p:spPr>
      </p:pic>
      <p:pic>
        <p:nvPicPr>
          <p:cNvPr id="23" name="图片 22"/>
          <p:cNvPicPr>
            <a:picLocks noChangeAspect="1"/>
          </p:cNvPicPr>
          <p:nvPr/>
        </p:nvPicPr>
        <p:blipFill>
          <a:blip r:embed="rId6"/>
          <a:stretch>
            <a:fillRect/>
          </a:stretch>
        </p:blipFill>
        <p:spPr>
          <a:xfrm>
            <a:off x="7435900" y="2132885"/>
            <a:ext cx="1436430" cy="2160000"/>
          </a:xfrm>
          <a:prstGeom prst="rect">
            <a:avLst/>
          </a:prstGeom>
        </p:spPr>
      </p:pic>
      <p:pic>
        <p:nvPicPr>
          <p:cNvPr id="25" name="图片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16050" y="2604282"/>
            <a:ext cx="1458541" cy="2160000"/>
          </a:xfrm>
          <a:prstGeom prst="rect">
            <a:avLst/>
          </a:prstGeom>
        </p:spPr>
      </p:pic>
      <p:sp>
        <p:nvSpPr>
          <p:cNvPr id="26" name="矩形 25"/>
          <p:cNvSpPr/>
          <p:nvPr/>
        </p:nvSpPr>
        <p:spPr>
          <a:xfrm>
            <a:off x="3271616" y="4827731"/>
            <a:ext cx="2560110" cy="922020"/>
          </a:xfrm>
          <a:prstGeom prst="rect">
            <a:avLst/>
          </a:prstGeom>
        </p:spPr>
        <p:txBody>
          <a:bodyPr wrap="square">
            <a:spAutoFit/>
          </a:bodyPr>
          <a:lstStyle>
            <a:defPPr/>
          </a:lstStyle>
          <a:p>
            <a:pPr/>
            <a:r>
              <a:rPr lang="zh-CN" altLang="en-US">
                <a:latin typeface="仿宋" panose="02010609060101010101" pitchFamily="49" charset="-122"/>
                <a:ea typeface="仿宋" panose="02010609060101010101" pitchFamily="49" charset="-122"/>
              </a:rPr>
              <a:t>薄伽丘的</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十日谈</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与</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神曲</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比肩，被誉为“人曲”。</a:t>
            </a:r>
            <a:endParaRPr lang="en-US" altLang="zh-CN">
              <a:latin typeface="仿宋" panose="02010609060101010101" pitchFamily="49" charset="-122"/>
              <a:ea typeface="仿宋" panose="02010609060101010101" pitchFamily="49" charset="-122"/>
            </a:endParaRPr>
          </a:p>
        </p:txBody>
      </p:sp>
      <p:sp>
        <p:nvSpPr>
          <p:cNvPr id="27" name="矩形 26"/>
          <p:cNvSpPr/>
          <p:nvPr/>
        </p:nvSpPr>
        <p:spPr>
          <a:xfrm>
            <a:off x="6454350" y="4919614"/>
            <a:ext cx="2560110" cy="922020"/>
          </a:xfrm>
          <a:prstGeom prst="rect">
            <a:avLst/>
          </a:prstGeom>
        </p:spPr>
        <p:txBody>
          <a:bodyPr wrap="square">
            <a:spAutoFit/>
          </a:bodyPr>
          <a:lstStyle>
            <a:defPPr/>
          </a:lstStyle>
          <a:p>
            <a:pPr/>
            <a:r>
              <a:rPr lang="zh-CN" altLang="en-US">
                <a:latin typeface="仿宋" panose="02010609060101010101" pitchFamily="49" charset="-122"/>
                <a:ea typeface="仿宋" panose="02010609060101010101" pitchFamily="49" charset="-122"/>
              </a:rPr>
              <a:t>彼特拉克的</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歌集</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，作者被誉为“人文主义之父”。</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6" grpId="0"/>
      <p:bldP spid="2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402431" y="1218234"/>
            <a:ext cx="5387339" cy="1753235"/>
          </a:xfrm>
          <a:prstGeom prst="rect">
            <a:avLst/>
          </a:prstGeom>
          <a:ln w="19050">
            <a:solidFill>
              <a:schemeClr val="accent6">
                <a:lumMod val="50000"/>
              </a:schemeClr>
            </a:solidFill>
          </a:ln>
        </p:spPr>
        <p:txBody>
          <a:bodyPr wrap="square">
            <a:spAutoFit/>
          </a:bodyPr>
          <a:lstStyle>
            <a:defPPr/>
          </a:lstStyle>
          <a:p>
            <a:pPr algn="ctr"/>
            <a:r>
              <a:rPr lang="zh-CN" altLang="en-US">
                <a:solidFill>
                  <a:schemeClr val="tx1">
                    <a:lumMod val="65000"/>
                    <a:lumOff val="35000"/>
                  </a:schemeClr>
                </a:solidFill>
                <a:latin typeface="仿宋" panose="02010609060101010101" pitchFamily="49" charset="-122"/>
                <a:ea typeface="仿宋" panose="02010609060101010101" pitchFamily="49" charset="-122"/>
              </a:rPr>
              <a:t>我不想变成上帝，</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algn="ctr"/>
            <a:r>
              <a:rPr lang="zh-CN" altLang="en-US">
                <a:solidFill>
                  <a:schemeClr val="tx1">
                    <a:lumMod val="65000"/>
                    <a:lumOff val="35000"/>
                  </a:schemeClr>
                </a:solidFill>
                <a:latin typeface="仿宋" panose="02010609060101010101" pitchFamily="49" charset="-122"/>
                <a:ea typeface="仿宋" panose="02010609060101010101" pitchFamily="49" charset="-122"/>
              </a:rPr>
              <a:t>或者居在永恒中，或把天地抱在怀抱里。</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algn="ctr"/>
            <a:r>
              <a:rPr lang="zh-CN" altLang="en-US">
                <a:solidFill>
                  <a:srgbClr val="C00000"/>
                </a:solidFill>
                <a:latin typeface="仿宋" panose="02010609060101010101" pitchFamily="49" charset="-122"/>
                <a:ea typeface="仿宋" panose="02010609060101010101" pitchFamily="49" charset="-122"/>
              </a:rPr>
              <a:t>属于人的那种光荣对我就够了</a:t>
            </a:r>
            <a:r>
              <a:rPr lang="zh-CN" altLang="en-US">
                <a:solidFill>
                  <a:schemeClr val="tx1">
                    <a:lumMod val="65000"/>
                    <a:lumOff val="35000"/>
                  </a:schemeClr>
                </a:solidFill>
                <a:latin typeface="仿宋" panose="02010609060101010101" pitchFamily="49" charset="-122"/>
                <a:ea typeface="仿宋" panose="02010609060101010101" pitchFamily="49" charset="-122"/>
              </a:rPr>
              <a:t>。</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algn="ctr"/>
            <a:r>
              <a:rPr lang="zh-CN" altLang="en-US">
                <a:solidFill>
                  <a:schemeClr val="tx1">
                    <a:lumMod val="65000"/>
                    <a:lumOff val="35000"/>
                  </a:schemeClr>
                </a:solidFill>
                <a:latin typeface="仿宋" panose="02010609060101010101" pitchFamily="49" charset="-122"/>
                <a:ea typeface="仿宋" panose="02010609060101010101" pitchFamily="49" charset="-122"/>
              </a:rPr>
              <a:t>这是我祈求的一切，</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algn="ctr"/>
            <a:r>
              <a:rPr lang="zh-CN" altLang="en-US">
                <a:solidFill>
                  <a:srgbClr val="C00000"/>
                </a:solidFill>
                <a:latin typeface="仿宋" panose="02010609060101010101" pitchFamily="49" charset="-122"/>
                <a:ea typeface="仿宋" panose="02010609060101010101" pitchFamily="49" charset="-122"/>
              </a:rPr>
              <a:t>我自己是凡人，我只要求凡人的幸福</a:t>
            </a:r>
            <a:r>
              <a:rPr lang="zh-CN" altLang="en-US">
                <a:solidFill>
                  <a:schemeClr val="tx1">
                    <a:lumMod val="65000"/>
                    <a:lumOff val="35000"/>
                  </a:schemeClr>
                </a:solidFill>
                <a:latin typeface="仿宋" panose="02010609060101010101" pitchFamily="49" charset="-122"/>
                <a:ea typeface="仿宋" panose="02010609060101010101" pitchFamily="49" charset="-122"/>
              </a:rPr>
              <a:t>。</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algn="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彼特拉克</a:t>
            </a:r>
            <a:endParaRPr lang="zh-CN" altLang="en-US">
              <a:solidFill>
                <a:schemeClr val="tx1">
                  <a:lumMod val="65000"/>
                  <a:lumOff val="35000"/>
                </a:schemeClr>
              </a:solidFill>
              <a:latin typeface="仿宋" panose="02010609060101010101" pitchFamily="49" charset="-122"/>
              <a:ea typeface="仿宋" panose="02010609060101010101" pitchFamily="49" charset="-122"/>
            </a:endParaRPr>
          </a:p>
        </p:txBody>
      </p:sp>
      <p:sp>
        <p:nvSpPr>
          <p:cNvPr id="24581" name="文本框3"/>
          <p:cNvSpPr txBox="1"/>
          <p:nvPr/>
        </p:nvSpPr>
        <p:spPr>
          <a:xfrm>
            <a:off x="402431" y="3746183"/>
            <a:ext cx="5387340" cy="2030095"/>
          </a:xfrm>
          <a:prstGeom prst="rect">
            <a:avLst/>
          </a:prstGeom>
          <a:noFill/>
          <a:ln w="19050" cap="flat" cmpd="sng">
            <a:solidFill>
              <a:schemeClr val="accent6">
                <a:lumMod val="50000"/>
              </a:schemeClr>
            </a:solidFill>
            <a:prstDash val="solid"/>
            <a:miter/>
            <a:headEnd type="none" w="med" len="med"/>
            <a:tailEnd type="none" w="med" len="med"/>
          </a:ln>
        </p:spPr>
        <p:txBody>
          <a:bodyPr wrap="square">
            <a:spAutoFit/>
          </a:bodyPr>
          <a:lstStyle>
            <a:defPPr/>
          </a:lstStyle>
          <a:p>
            <a:pPr indent="457200"/>
            <a:r>
              <a:rPr lang="zh-CN" altLang="en-US" noProof="1">
                <a:solidFill>
                  <a:schemeClr val="tx1">
                    <a:lumMod val="65000"/>
                    <a:lumOff val="35000"/>
                  </a:schemeClr>
                </a:solidFill>
                <a:latin typeface="仿宋" panose="02010609060101010101" pitchFamily="49" charset="-122"/>
                <a:ea typeface="仿宋" panose="02010609060101010101" pitchFamily="49" charset="-122"/>
              </a:rPr>
              <a:t>有一位虔诚的天主教徒将儿子从小带至深山中隐修，以杜绝尘世生活的诱惑。从小与世隔绝的青年，跟着父亲下山进城，路遇一群漂亮的姑娘。青年问父亲这些是什么东西，父亲把妇女看作洪水猛兽，吓唬说她们都是祸水，叫“绿鹅”。谁知儿子却说：“爸爸，让我带一只绿鹅回去吧！”</a:t>
            </a:r>
            <a:endParaRPr lang="zh-CN" altLang="en-US" noProof="1">
              <a:solidFill>
                <a:schemeClr val="tx1">
                  <a:lumMod val="65000"/>
                  <a:lumOff val="35000"/>
                </a:schemeClr>
              </a:solidFill>
              <a:latin typeface="仿宋" panose="02010609060101010101" pitchFamily="49" charset="-122"/>
              <a:ea typeface="仿宋" panose="02010609060101010101" pitchFamily="49" charset="-122"/>
            </a:endParaRPr>
          </a:p>
          <a:p>
            <a:pPr algn="r"/>
            <a:r>
              <a:rPr lang="zh-CN" altLang="en-US" noProof="1">
                <a:solidFill>
                  <a:schemeClr val="tx1">
                    <a:lumMod val="65000"/>
                    <a:lumOff val="35000"/>
                  </a:schemeClr>
                </a:solidFill>
                <a:latin typeface="仿宋" panose="02010609060101010101" pitchFamily="49" charset="-122"/>
                <a:ea typeface="仿宋" panose="02010609060101010101" pitchFamily="49" charset="-122"/>
              </a:rPr>
              <a:t>         </a:t>
            </a:r>
            <a:r>
              <a:rPr lang="en-US" altLang="zh-CN" noProof="1">
                <a:solidFill>
                  <a:schemeClr val="tx1">
                    <a:lumMod val="65000"/>
                    <a:lumOff val="35000"/>
                  </a:schemeClr>
                </a:solidFill>
                <a:latin typeface="仿宋" panose="02010609060101010101" pitchFamily="49" charset="-122"/>
                <a:ea typeface="仿宋" panose="02010609060101010101" pitchFamily="49" charset="-122"/>
              </a:rPr>
              <a:t>——</a:t>
            </a:r>
            <a:r>
              <a:rPr lang="zh-CN" altLang="en-US" noProof="1">
                <a:solidFill>
                  <a:schemeClr val="tx1">
                    <a:lumMod val="65000"/>
                    <a:lumOff val="35000"/>
                  </a:schemeClr>
                </a:solidFill>
                <a:latin typeface="仿宋" panose="02010609060101010101" pitchFamily="49" charset="-122"/>
                <a:ea typeface="仿宋" panose="02010609060101010101" pitchFamily="49" charset="-122"/>
              </a:rPr>
              <a:t>薄伽丘</a:t>
            </a:r>
            <a:r>
              <a:rPr lang="en-US" altLang="zh-CN" noProof="1">
                <a:solidFill>
                  <a:schemeClr val="tx1">
                    <a:lumMod val="65000"/>
                    <a:lumOff val="35000"/>
                  </a:schemeClr>
                </a:solidFill>
                <a:latin typeface="仿宋" panose="02010609060101010101" pitchFamily="49" charset="-122"/>
                <a:ea typeface="仿宋" panose="02010609060101010101" pitchFamily="49" charset="-122"/>
              </a:rPr>
              <a:t>《</a:t>
            </a:r>
            <a:r>
              <a:rPr lang="zh-CN" altLang="en-US" noProof="1">
                <a:solidFill>
                  <a:schemeClr val="tx1">
                    <a:lumMod val="65000"/>
                    <a:lumOff val="35000"/>
                  </a:schemeClr>
                </a:solidFill>
                <a:latin typeface="仿宋" panose="02010609060101010101" pitchFamily="49" charset="-122"/>
                <a:ea typeface="仿宋" panose="02010609060101010101" pitchFamily="49" charset="-122"/>
              </a:rPr>
              <a:t>十日谈</a:t>
            </a:r>
            <a:r>
              <a:rPr lang="en-US" altLang="zh-CN" noProof="1">
                <a:solidFill>
                  <a:schemeClr val="tx1">
                    <a:lumMod val="65000"/>
                    <a:lumOff val="35000"/>
                  </a:schemeClr>
                </a:solidFill>
                <a:latin typeface="仿宋" panose="02010609060101010101" pitchFamily="49" charset="-122"/>
                <a:ea typeface="仿宋" panose="02010609060101010101" pitchFamily="49" charset="-122"/>
              </a:rPr>
              <a:t>》</a:t>
            </a:r>
            <a:endParaRPr lang="en-US" altLang="zh-CN" noProof="1">
              <a:solidFill>
                <a:schemeClr val="tx1">
                  <a:lumMod val="65000"/>
                  <a:lumOff val="35000"/>
                </a:schemeClr>
              </a:solidFill>
              <a:latin typeface="仿宋" panose="02010609060101010101" pitchFamily="49" charset="-122"/>
              <a:ea typeface="仿宋" panose="02010609060101010101" pitchFamily="49" charset="-122"/>
            </a:endParaRPr>
          </a:p>
        </p:txBody>
      </p:sp>
      <p:sp>
        <p:nvSpPr>
          <p:cNvPr id="3" name="右箭头 2"/>
          <p:cNvSpPr/>
          <p:nvPr/>
        </p:nvSpPr>
        <p:spPr>
          <a:xfrm>
            <a:off x="6153626" y="2949416"/>
            <a:ext cx="761048" cy="94107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0"/>
          </a:p>
        </p:txBody>
      </p:sp>
      <p:sp>
        <p:nvSpPr>
          <p:cNvPr id="4" name="文本框 3"/>
          <p:cNvSpPr txBox="1"/>
          <p:nvPr/>
        </p:nvSpPr>
        <p:spPr>
          <a:xfrm>
            <a:off x="6860381" y="1398746"/>
            <a:ext cx="1414939" cy="4602004"/>
          </a:xfrm>
          <a:prstGeom prst="rect">
            <a:avLst/>
          </a:prstGeom>
        </p:spPr>
        <p:txBody>
          <a:bodyPr vert="eaVert"/>
          <a:lstStyle>
            <a:defPPr/>
          </a:lstStyle>
          <a:p>
            <a:pPr algn="l"/>
            <a:r>
              <a:rPr lang="zh-CN" altLang="en-US" sz="1875" b="1" smtClean="0">
                <a:latin typeface="微软雅黑" panose="020b0503020204020204" charset="-122"/>
                <a:ea typeface="微软雅黑" panose="020b0503020204020204" charset="-122"/>
              </a:rPr>
              <a:t>讽刺教会的封建腐朽，宣扬人性的自由</a:t>
            </a:r>
            <a:endParaRPr lang="zh-CN" altLang="en-US" sz="1875" b="1" smtClean="0">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9080" y="1042035"/>
            <a:ext cx="8712994"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）全盛：</a:t>
            </a:r>
            <a:r>
              <a:rPr lang="en-US" altLang="zh-CN">
                <a:latin typeface="+mn-ea"/>
                <a:cs typeface="Times New Roman" panose="02020603050405020304" pitchFamily="18" charset="0"/>
              </a:rPr>
              <a:t> </a:t>
            </a:r>
            <a:r>
              <a:rPr lang="zh-CN" altLang="zh-CN">
                <a:latin typeface="+mn-ea"/>
                <a:cs typeface="Times New Roman" panose="02020603050405020304" pitchFamily="18" charset="0"/>
              </a:rPr>
              <a:t>“美术三杰”</a:t>
            </a:r>
            <a:r>
              <a:rPr lang="en-US" altLang="zh-CN">
                <a:latin typeface="+mn-ea"/>
                <a:cs typeface="Times New Roman" panose="02020603050405020304" pitchFamily="18" charset="0"/>
              </a:rPr>
              <a:t>——</a:t>
            </a:r>
            <a:r>
              <a:rPr lang="zh-CN" altLang="zh-CN">
                <a:latin typeface="+mn-ea"/>
                <a:cs typeface="Times New Roman" panose="02020603050405020304" pitchFamily="18" charset="0"/>
              </a:rPr>
              <a:t>达·芬奇、米开朗琪罗和拉斐尔（</a:t>
            </a:r>
            <a:r>
              <a:rPr lang="en-US" altLang="zh-CN">
                <a:latin typeface="+mn-ea"/>
                <a:cs typeface="Times New Roman" panose="02020603050405020304" pitchFamily="18" charset="0"/>
              </a:rPr>
              <a:t>15</a:t>
            </a:r>
            <a:r>
              <a:rPr lang="zh-CN" altLang="en-US">
                <a:latin typeface="+mn-ea"/>
                <a:cs typeface="Times New Roman" panose="02020603050405020304" pitchFamily="18" charset="0"/>
              </a:rPr>
              <a:t>世纪）</a:t>
            </a:r>
            <a:endParaRPr lang="zh-CN" altLang="en-US">
              <a:latin typeface="+mn-ea"/>
              <a:cs typeface="Times New Roman" panose="02020603050405020304" pitchFamily="18" charset="0"/>
            </a:endParaRPr>
          </a:p>
        </p:txBody>
      </p:sp>
      <p:pic>
        <p:nvPicPr>
          <p:cNvPr id="9" name="图片 8"/>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a:off x="259080" y="1535430"/>
            <a:ext cx="3680460" cy="2035810"/>
          </a:xfrm>
          <a:prstGeom prst="rect">
            <a:avLst/>
          </a:prstGeom>
          <a:ln>
            <a:noFill/>
          </a:ln>
          <a:effectLst>
            <a:outerShdw blurRad="190500" algn="tl" rotWithShape="0">
              <a:srgbClr val="000000">
                <a:alpha val="70000"/>
              </a:srgbClr>
            </a:outerShdw>
          </a:effectLst>
        </p:spPr>
      </p:pic>
      <p:pic>
        <p:nvPicPr>
          <p:cNvPr id="17" name="Picture 7" descr="200092"/>
          <p:cNvPicPr>
            <a:picLocks noChangeAspect="1"/>
          </p:cNvPicPr>
          <p:nvPr>
            <p:custDataLst>
              <p:tags r:id="rId5"/>
            </p:custDataLst>
          </p:nvPr>
        </p:nvPicPr>
        <p:blipFill>
          <a:blip r:embed="rId4">
            <a:lum bright="6000" contrast="12000"/>
          </a:blip>
          <a:stretch>
            <a:fillRect/>
          </a:stretch>
        </p:blipFill>
        <p:spPr>
          <a:xfrm>
            <a:off x="6546056" y="3373755"/>
            <a:ext cx="2228850" cy="1853089"/>
          </a:xfrm>
          <a:prstGeom prst="rect">
            <a:avLst/>
          </a:prstGeom>
          <a:ln>
            <a:noFill/>
          </a:ln>
          <a:effectLst>
            <a:outerShdw blurRad="190500" algn="tl" rotWithShape="0">
              <a:srgbClr val="000000">
                <a:alpha val="70000"/>
              </a:srgbClr>
            </a:outerShdw>
          </a:effectLst>
        </p:spPr>
      </p:pic>
      <p:pic>
        <p:nvPicPr>
          <p:cNvPr id="19" name="图片 18"/>
          <p:cNvPicPr>
            <a:picLocks noChangeAspect="1"/>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4254818" y="1543050"/>
            <a:ext cx="1889760" cy="3662363"/>
          </a:xfrm>
          <a:prstGeom prst="rect">
            <a:avLst/>
          </a:prstGeom>
          <a:ln>
            <a:noFill/>
          </a:ln>
          <a:effectLst>
            <a:outerShdw blurRad="190500" algn="tl" rotWithShape="0">
              <a:srgbClr val="000000">
                <a:alpha val="70000"/>
              </a:srgbClr>
            </a:outerShdw>
          </a:effectLst>
        </p:spPr>
      </p:pic>
      <p:sp>
        <p:nvSpPr>
          <p:cNvPr id="3" name="矩形 2">
            <a:hlinkClick r:id="rId8" action="ppaction://hlinksldjump"/>
          </p:cNvPr>
          <p:cNvSpPr/>
          <p:nvPr/>
        </p:nvSpPr>
        <p:spPr>
          <a:xfrm>
            <a:off x="4091665" y="5278550"/>
            <a:ext cx="2240280" cy="368300"/>
          </a:xfrm>
          <a:prstGeom prst="rect">
            <a:avLst/>
          </a:prstGeom>
        </p:spPr>
        <p:txBody>
          <a:bodyPr wrap="none">
            <a:spAutoFit/>
          </a:bodyPr>
          <a:lstStyle>
            <a:defPPr/>
          </a:lstStyle>
          <a:p>
            <a:pPr/>
            <a:r>
              <a:rPr lang="zh-CN" altLang="zh-CN">
                <a:latin typeface="仿宋" panose="02010609060101010101" pitchFamily="49" charset="-122"/>
                <a:ea typeface="仿宋" panose="02010609060101010101" pitchFamily="49" charset="-122"/>
                <a:cs typeface="Times New Roman" panose="02020603050405020304" pitchFamily="18" charset="0"/>
              </a:rPr>
              <a:t>米开朗琪罗</a:t>
            </a:r>
            <a:r>
              <a:rPr lang="en-US" altLang="zh-CN">
                <a:latin typeface="仿宋" panose="02010609060101010101" pitchFamily="49" charset="-122"/>
                <a:ea typeface="仿宋" panose="02010609060101010101" pitchFamily="49" charset="-122"/>
                <a:cs typeface="Times New Roman" panose="02020603050405020304" pitchFamily="18" charset="0"/>
              </a:rPr>
              <a:t>《</a:t>
            </a:r>
            <a:r>
              <a:rPr lang="zh-CN" altLang="en-US">
                <a:latin typeface="仿宋" panose="02010609060101010101" pitchFamily="49" charset="-122"/>
                <a:ea typeface="仿宋" panose="02010609060101010101" pitchFamily="49" charset="-122"/>
                <a:cs typeface="Times New Roman" panose="02020603050405020304" pitchFamily="18" charset="0"/>
              </a:rPr>
              <a:t>大卫</a:t>
            </a:r>
            <a:r>
              <a:rPr lang="en-US" altLang="zh-CN">
                <a:latin typeface="仿宋" panose="02010609060101010101" pitchFamily="49" charset="-122"/>
                <a:ea typeface="仿宋" panose="02010609060101010101" pitchFamily="49" charset="-122"/>
                <a:cs typeface="Times New Roman" panose="02020603050405020304" pitchFamily="18" charset="0"/>
              </a:rPr>
              <a:t>》</a:t>
            </a:r>
            <a:endParaRPr lang="zh-CN" altLang="en-US">
              <a:latin typeface="仿宋" panose="02010609060101010101" pitchFamily="49" charset="-122"/>
              <a:ea typeface="仿宋" panose="02010609060101010101" pitchFamily="49" charset="-122"/>
            </a:endParaRPr>
          </a:p>
        </p:txBody>
      </p:sp>
      <p:sp>
        <p:nvSpPr>
          <p:cNvPr id="8" name="矩形 7"/>
          <p:cNvSpPr/>
          <p:nvPr/>
        </p:nvSpPr>
        <p:spPr>
          <a:xfrm>
            <a:off x="6525803" y="5248718"/>
            <a:ext cx="2468880" cy="368300"/>
          </a:xfrm>
          <a:prstGeom prst="rect">
            <a:avLst/>
          </a:prstGeom>
        </p:spPr>
        <p:txBody>
          <a:bodyPr wrap="none">
            <a:spAutoFit/>
          </a:bodyPr>
          <a:lstStyle>
            <a:defPPr/>
          </a:lstStyle>
          <a:p>
            <a:pPr/>
            <a:r>
              <a:rPr lang="zh-CN" altLang="en-US">
                <a:latin typeface="仿宋" panose="02010609060101010101" pitchFamily="49" charset="-122"/>
                <a:ea typeface="仿宋" panose="02010609060101010101" pitchFamily="49" charset="-122"/>
                <a:cs typeface="Times New Roman" panose="02020603050405020304" pitchFamily="18" charset="0"/>
              </a:rPr>
              <a:t>拉斐尔</a:t>
            </a:r>
            <a:r>
              <a:rPr lang="en-US" altLang="zh-CN">
                <a:latin typeface="仿宋" panose="02010609060101010101" pitchFamily="49" charset="-122"/>
                <a:ea typeface="仿宋" panose="02010609060101010101" pitchFamily="49" charset="-122"/>
                <a:cs typeface="Times New Roman" panose="02020603050405020304" pitchFamily="18" charset="0"/>
              </a:rPr>
              <a:t>《</a:t>
            </a:r>
            <a:r>
              <a:rPr lang="zh-CN" altLang="en-US">
                <a:latin typeface="仿宋" panose="02010609060101010101" pitchFamily="49" charset="-122"/>
                <a:ea typeface="仿宋" panose="02010609060101010101" pitchFamily="49" charset="-122"/>
                <a:cs typeface="Times New Roman" panose="02020603050405020304" pitchFamily="18" charset="0"/>
              </a:rPr>
              <a:t>西斯廷圣母</a:t>
            </a:r>
            <a:r>
              <a:rPr lang="en-US" altLang="zh-CN">
                <a:latin typeface="仿宋" panose="02010609060101010101" pitchFamily="49" charset="-122"/>
                <a:ea typeface="仿宋" panose="02010609060101010101" pitchFamily="49" charset="-122"/>
                <a:cs typeface="Times New Roman" panose="02020603050405020304" pitchFamily="18" charset="0"/>
              </a:rPr>
              <a:t>》</a:t>
            </a:r>
            <a:endParaRPr lang="zh-CN" altLang="en-US">
              <a:latin typeface="仿宋" panose="02010609060101010101" pitchFamily="49" charset="-122"/>
              <a:ea typeface="仿宋" panose="02010609060101010101" pitchFamily="49" charset="-122"/>
            </a:endParaRPr>
          </a:p>
        </p:txBody>
      </p:sp>
      <p:pic>
        <p:nvPicPr>
          <p:cNvPr id="20483" name="Picture 3" descr="sm"/>
          <p:cNvPicPr>
            <a:picLocks noChangeAspect="1" noChangeArrowheads="1"/>
          </p:cNvPicPr>
          <p:nvPr>
            <p:custDataLst>
              <p:tags r:id="rId10"/>
            </p:custDataLst>
          </p:nvPr>
        </p:nvPicPr>
        <p:blipFill>
          <a:blip r:embed="rId9"/>
          <a:stretch>
            <a:fillRect/>
          </a:stretch>
        </p:blipFill>
        <p:spPr bwMode="auto">
          <a:xfrm>
            <a:off x="6512719" y="1535430"/>
            <a:ext cx="2295525" cy="1770221"/>
          </a:xfrm>
          <a:prstGeom prst="rect">
            <a:avLst/>
          </a:prstGeom>
          <a:noFill/>
          <a:ln w="9525">
            <a:noFill/>
            <a:miter lim="800000"/>
          </a:ln>
        </p:spPr>
      </p:pic>
      <p:pic>
        <p:nvPicPr>
          <p:cNvPr id="4" name="图片 3" descr="8"/>
          <p:cNvPicPr>
            <a:picLocks noChangeAspect="1"/>
          </p:cNvPicPr>
          <p:nvPr/>
        </p:nvPicPr>
        <p:blipFill>
          <a:blip r:embed="rId11"/>
          <a:stretch>
            <a:fillRect/>
          </a:stretch>
        </p:blipFill>
        <p:spPr>
          <a:xfrm>
            <a:off x="259080" y="3797935"/>
            <a:ext cx="3680460" cy="2283460"/>
          </a:xfrm>
          <a:prstGeom prst="rect">
            <a:avLst/>
          </a:prstGeom>
        </p:spPr>
      </p:pic>
      <p:sp>
        <p:nvSpPr>
          <p:cNvPr id="5" name="矩形 4"/>
          <p:cNvSpPr/>
          <p:nvPr/>
        </p:nvSpPr>
        <p:spPr>
          <a:xfrm>
            <a:off x="0" y="5837238"/>
            <a:ext cx="9144000" cy="1020128"/>
          </a:xfrm>
          <a:prstGeom prst="rect">
            <a:avLst/>
          </a:prstGeom>
          <a:solidFill>
            <a:schemeClr val="bg2">
              <a:lumMod val="75000"/>
              <a:alpha val="8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0"/>
          </a:p>
        </p:txBody>
      </p:sp>
      <p:sp>
        <p:nvSpPr>
          <p:cNvPr id="6" name="文本框 5"/>
          <p:cNvSpPr txBox="1"/>
          <p:nvPr/>
        </p:nvSpPr>
        <p:spPr>
          <a:xfrm>
            <a:off x="540703" y="6196171"/>
            <a:ext cx="8832056" cy="661511"/>
          </a:xfrm>
          <a:prstGeom prst="rect">
            <a:avLst/>
          </a:prstGeom>
        </p:spPr>
        <p:txBody>
          <a:bodyPr/>
          <a:lstStyle>
            <a:defPPr/>
          </a:lstStyle>
          <a:p>
            <a:pPr algn="l"/>
            <a:r>
              <a:rPr lang="zh-CN" altLang="en-US" sz="1875" b="1" smtClean="0">
                <a:solidFill>
                  <a:srgbClr val="FF0000"/>
                </a:solidFill>
                <a:latin typeface="微软雅黑" panose="020b0503020204020204" charset="-122"/>
                <a:ea typeface="微软雅黑" panose="020b0503020204020204" charset="-122"/>
              </a:rPr>
              <a:t>突破了中世纪呆板僵硬的风格，描绘现世生活，展现了人物的内心世界</a:t>
            </a:r>
            <a:endParaRPr lang="zh-CN" altLang="en-US" sz="1875" b="1" smtClean="0">
              <a:solidFill>
                <a:srgbClr val="FF0000"/>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048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6" grpId="0"/>
      <p:bldP spid="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custDataLst>
              <p:tags r:id="rId3"/>
            </p:custDataLst>
          </p:nvPr>
        </p:nvPicPr>
        <p:blipFill>
          <a:blip r:embed="rId2"/>
          <a:srcRect b="5576"/>
          <a:stretch>
            <a:fillRect/>
          </a:stretch>
        </p:blipFill>
        <p:spPr bwMode="auto">
          <a:xfrm>
            <a:off x="5979795" y="2040731"/>
            <a:ext cx="2829878" cy="3223736"/>
          </a:xfrm>
          <a:prstGeom prst="rect">
            <a:avLst/>
          </a:prstGeom>
          <a:noFill/>
          <a:ln w="9525">
            <a:noFill/>
            <a:miter lim="800000"/>
          </a:ln>
        </p:spPr>
      </p:pic>
      <p:pic>
        <p:nvPicPr>
          <p:cNvPr id="12294" name="Picture 6"/>
          <p:cNvPicPr>
            <a:picLocks noChangeAspect="1"/>
          </p:cNvPicPr>
          <p:nvPr/>
        </p:nvPicPr>
        <p:blipFill>
          <a:blip r:embed="rId4"/>
          <a:srcRect t="362" b="-362"/>
          <a:stretch>
            <a:fillRect/>
          </a:stretch>
        </p:blipFill>
        <p:spPr>
          <a:xfrm>
            <a:off x="396240" y="2005013"/>
            <a:ext cx="5407819" cy="3295174"/>
          </a:xfrm>
          <a:prstGeom prst="rect">
            <a:avLst/>
          </a:prstGeom>
          <a:noFill/>
          <a:ln w="9525">
            <a:noFill/>
          </a:ln>
        </p:spPr>
      </p:pic>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2">
            <a:alpha val="0"/>
          </a:schemeClr>
        </a:solidFill>
        <a:effectLst/>
      </p:bgPr>
    </p:bg>
    <p:spTree>
      <p:nvGrpSpPr>
        <p:cNvPr id="1" name=""/>
        <p:cNvGrpSpPr/>
        <p:nvPr/>
      </p:nvGrpSpPr>
      <p:grpSpPr>
        <a:xfrm>
          <a:off x="0" y="0"/>
          <a:ext cx="0" cy="0"/>
        </a:xfrm>
      </p:grpSpPr>
      <p:sp>
        <p:nvSpPr>
          <p:cNvPr id="2" name="矩形 1"/>
          <p:cNvSpPr/>
          <p:nvPr/>
        </p:nvSpPr>
        <p:spPr>
          <a:xfrm>
            <a:off x="259080" y="1042035"/>
            <a:ext cx="8712994"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）全盛：</a:t>
            </a:r>
            <a:r>
              <a:rPr lang="en-US" altLang="zh-CN">
                <a:latin typeface="+mn-ea"/>
                <a:cs typeface="Times New Roman" panose="02020603050405020304" pitchFamily="18" charset="0"/>
              </a:rPr>
              <a:t> </a:t>
            </a:r>
            <a:r>
              <a:rPr lang="zh-CN" altLang="zh-CN">
                <a:latin typeface="+mn-ea"/>
                <a:cs typeface="Times New Roman" panose="02020603050405020304" pitchFamily="18" charset="0"/>
              </a:rPr>
              <a:t>“美术三杰”</a:t>
            </a:r>
            <a:r>
              <a:rPr lang="en-US" altLang="zh-CN">
                <a:latin typeface="+mn-ea"/>
                <a:cs typeface="Times New Roman" panose="02020603050405020304" pitchFamily="18" charset="0"/>
              </a:rPr>
              <a:t>——</a:t>
            </a:r>
            <a:r>
              <a:rPr lang="zh-CN" altLang="zh-CN">
                <a:latin typeface="+mn-ea"/>
                <a:cs typeface="Times New Roman" panose="02020603050405020304" pitchFamily="18" charset="0"/>
              </a:rPr>
              <a:t>达·芬奇、米开朗琪罗和拉斐尔（</a:t>
            </a:r>
            <a:r>
              <a:rPr lang="en-US" altLang="zh-CN">
                <a:latin typeface="+mn-ea"/>
                <a:cs typeface="Times New Roman" panose="02020603050405020304" pitchFamily="18" charset="0"/>
              </a:rPr>
              <a:t>15</a:t>
            </a:r>
            <a:r>
              <a:rPr lang="zh-CN" altLang="en-US">
                <a:latin typeface="+mn-ea"/>
                <a:cs typeface="Times New Roman" panose="02020603050405020304" pitchFamily="18" charset="0"/>
              </a:rPr>
              <a:t>世纪）</a:t>
            </a:r>
            <a:endParaRPr lang="zh-CN" altLang="en-US">
              <a:latin typeface="+mn-ea"/>
              <a:cs typeface="Times New Roman" panose="02020603050405020304" pitchFamily="18" charset="0"/>
            </a:endParaRPr>
          </a:p>
        </p:txBody>
      </p:sp>
      <p:pic>
        <p:nvPicPr>
          <p:cNvPr id="7" name="图片 6"/>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a:off x="259079" y="3646085"/>
            <a:ext cx="3510000" cy="1948586"/>
          </a:xfrm>
          <a:prstGeom prst="rect">
            <a:avLst/>
          </a:prstGeom>
          <a:ln>
            <a:noFill/>
          </a:ln>
          <a:effectLst>
            <a:outerShdw blurRad="190500" algn="tl" rotWithShape="0">
              <a:srgbClr val="000000">
                <a:alpha val="70000"/>
              </a:srgbClr>
            </a:outerShdw>
          </a:effectLst>
        </p:spPr>
      </p:pic>
      <p:pic>
        <p:nvPicPr>
          <p:cNvPr id="9" name="图片 8"/>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259079" y="1535344"/>
            <a:ext cx="3510000" cy="2035800"/>
          </a:xfrm>
          <a:prstGeom prst="rect">
            <a:avLst/>
          </a:prstGeom>
          <a:ln>
            <a:noFill/>
          </a:ln>
          <a:effectLst>
            <a:outerShdw blurRad="190500" algn="tl" rotWithShape="0">
              <a:srgbClr val="000000">
                <a:alpha val="70000"/>
              </a:srgbClr>
            </a:outerShdw>
          </a:effectLst>
        </p:spPr>
      </p:pic>
      <p:pic>
        <p:nvPicPr>
          <p:cNvPr id="17" name="Picture 7" descr="200092"/>
          <p:cNvPicPr>
            <a:picLocks noChangeAspect="1"/>
          </p:cNvPicPr>
          <p:nvPr>
            <p:custDataLst>
              <p:tags r:id="rId7"/>
            </p:custDataLst>
          </p:nvPr>
        </p:nvPicPr>
        <p:blipFill>
          <a:blip r:embed="rId6">
            <a:lum bright="6000" contrast="12000"/>
          </a:blip>
          <a:stretch>
            <a:fillRect/>
          </a:stretch>
        </p:blipFill>
        <p:spPr>
          <a:xfrm>
            <a:off x="6546056" y="3373755"/>
            <a:ext cx="2228850" cy="1853089"/>
          </a:xfrm>
          <a:prstGeom prst="rect">
            <a:avLst/>
          </a:prstGeom>
          <a:ln>
            <a:noFill/>
          </a:ln>
          <a:effectLst>
            <a:outerShdw blurRad="190500" algn="tl" rotWithShape="0">
              <a:srgbClr val="000000">
                <a:alpha val="70000"/>
              </a:srgbClr>
            </a:outerShdw>
          </a:effectLst>
        </p:spPr>
      </p:pic>
      <p:pic>
        <p:nvPicPr>
          <p:cNvPr id="19" name="图片 18"/>
          <p:cNvPicPr>
            <a:picLocks noChangeAspect="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a:xfrm>
            <a:off x="4254818" y="1535906"/>
            <a:ext cx="1889760" cy="3662363"/>
          </a:xfrm>
          <a:prstGeom prst="rect">
            <a:avLst/>
          </a:prstGeom>
          <a:ln>
            <a:noFill/>
          </a:ln>
          <a:effectLst>
            <a:outerShdw blurRad="190500" algn="tl" rotWithShape="0">
              <a:srgbClr val="000000">
                <a:alpha val="70000"/>
              </a:srgbClr>
            </a:outerShdw>
          </a:effectLst>
        </p:spPr>
      </p:pic>
      <p:sp>
        <p:nvSpPr>
          <p:cNvPr id="3" name="矩形 2"/>
          <p:cNvSpPr/>
          <p:nvPr/>
        </p:nvSpPr>
        <p:spPr>
          <a:xfrm>
            <a:off x="4091665" y="5278550"/>
            <a:ext cx="2240280" cy="368300"/>
          </a:xfrm>
          <a:prstGeom prst="rect">
            <a:avLst/>
          </a:prstGeom>
        </p:spPr>
        <p:txBody>
          <a:bodyPr wrap="none">
            <a:spAutoFit/>
          </a:bodyPr>
          <a:lstStyle>
            <a:defPPr/>
          </a:lstStyle>
          <a:p>
            <a:pPr/>
            <a:r>
              <a:rPr lang="zh-CN" altLang="zh-CN">
                <a:latin typeface="仿宋" panose="02010609060101010101" pitchFamily="49" charset="-122"/>
                <a:ea typeface="仿宋" panose="02010609060101010101" pitchFamily="49" charset="-122"/>
                <a:cs typeface="Times New Roman" panose="02020603050405020304" pitchFamily="18" charset="0"/>
              </a:rPr>
              <a:t>米开朗琪罗</a:t>
            </a:r>
            <a:r>
              <a:rPr lang="en-US" altLang="zh-CN">
                <a:latin typeface="仿宋" panose="02010609060101010101" pitchFamily="49" charset="-122"/>
                <a:ea typeface="仿宋" panose="02010609060101010101" pitchFamily="49" charset="-122"/>
                <a:cs typeface="Times New Roman" panose="02020603050405020304" pitchFamily="18" charset="0"/>
              </a:rPr>
              <a:t>《</a:t>
            </a:r>
            <a:r>
              <a:rPr lang="zh-CN" altLang="en-US">
                <a:latin typeface="仿宋" panose="02010609060101010101" pitchFamily="49" charset="-122"/>
                <a:ea typeface="仿宋" panose="02010609060101010101" pitchFamily="49" charset="-122"/>
                <a:cs typeface="Times New Roman" panose="02020603050405020304" pitchFamily="18" charset="0"/>
              </a:rPr>
              <a:t>大卫</a:t>
            </a:r>
            <a:r>
              <a:rPr lang="en-US" altLang="zh-CN">
                <a:latin typeface="仿宋" panose="02010609060101010101" pitchFamily="49" charset="-122"/>
                <a:ea typeface="仿宋" panose="02010609060101010101" pitchFamily="49" charset="-122"/>
                <a:cs typeface="Times New Roman" panose="02020603050405020304" pitchFamily="18" charset="0"/>
              </a:rPr>
              <a:t>》</a:t>
            </a:r>
            <a:endParaRPr lang="zh-CN" altLang="en-US">
              <a:latin typeface="仿宋" panose="02010609060101010101" pitchFamily="49" charset="-122"/>
              <a:ea typeface="仿宋" panose="02010609060101010101" pitchFamily="49" charset="-122"/>
            </a:endParaRPr>
          </a:p>
        </p:txBody>
      </p:sp>
      <p:sp>
        <p:nvSpPr>
          <p:cNvPr id="8" name="矩形 7"/>
          <p:cNvSpPr/>
          <p:nvPr/>
        </p:nvSpPr>
        <p:spPr>
          <a:xfrm>
            <a:off x="6525803" y="5248718"/>
            <a:ext cx="2468880" cy="368300"/>
          </a:xfrm>
          <a:prstGeom prst="rect">
            <a:avLst/>
          </a:prstGeom>
        </p:spPr>
        <p:txBody>
          <a:bodyPr wrap="none">
            <a:spAutoFit/>
          </a:bodyPr>
          <a:lstStyle>
            <a:defPPr/>
          </a:lstStyle>
          <a:p>
            <a:pPr/>
            <a:r>
              <a:rPr lang="zh-CN" altLang="en-US">
                <a:latin typeface="仿宋" panose="02010609060101010101" pitchFamily="49" charset="-122"/>
                <a:ea typeface="仿宋" panose="02010609060101010101" pitchFamily="49" charset="-122"/>
                <a:cs typeface="Times New Roman" panose="02020603050405020304" pitchFamily="18" charset="0"/>
              </a:rPr>
              <a:t>拉斐尔</a:t>
            </a:r>
            <a:r>
              <a:rPr lang="en-US" altLang="zh-CN">
                <a:latin typeface="仿宋" panose="02010609060101010101" pitchFamily="49" charset="-122"/>
                <a:ea typeface="仿宋" panose="02010609060101010101" pitchFamily="49" charset="-122"/>
                <a:cs typeface="Times New Roman" panose="02020603050405020304" pitchFamily="18" charset="0"/>
              </a:rPr>
              <a:t>《</a:t>
            </a:r>
            <a:r>
              <a:rPr lang="zh-CN" altLang="en-US">
                <a:latin typeface="仿宋" panose="02010609060101010101" pitchFamily="49" charset="-122"/>
                <a:ea typeface="仿宋" panose="02010609060101010101" pitchFamily="49" charset="-122"/>
                <a:cs typeface="Times New Roman" panose="02020603050405020304" pitchFamily="18" charset="0"/>
              </a:rPr>
              <a:t>西斯廷圣母</a:t>
            </a:r>
            <a:r>
              <a:rPr lang="en-US" altLang="zh-CN">
                <a:latin typeface="仿宋" panose="02010609060101010101" pitchFamily="49" charset="-122"/>
                <a:ea typeface="仿宋" panose="02010609060101010101" pitchFamily="49" charset="-122"/>
                <a:cs typeface="Times New Roman" panose="02020603050405020304" pitchFamily="18" charset="0"/>
              </a:rPr>
              <a:t>》</a:t>
            </a:r>
            <a:endParaRPr lang="zh-CN" altLang="en-US">
              <a:latin typeface="仿宋" panose="02010609060101010101" pitchFamily="49" charset="-122"/>
              <a:ea typeface="仿宋" panose="02010609060101010101" pitchFamily="49" charset="-122"/>
            </a:endParaRPr>
          </a:p>
        </p:txBody>
      </p:sp>
      <p:pic>
        <p:nvPicPr>
          <p:cNvPr id="20483" name="Picture 3" descr="sm"/>
          <p:cNvPicPr>
            <a:picLocks noChangeAspect="1" noChangeArrowheads="1"/>
          </p:cNvPicPr>
          <p:nvPr>
            <p:custDataLst>
              <p:tags r:id="rId11"/>
            </p:custDataLst>
          </p:nvPr>
        </p:nvPicPr>
        <p:blipFill>
          <a:blip r:embed="rId10"/>
          <a:stretch>
            <a:fillRect/>
          </a:stretch>
        </p:blipFill>
        <p:spPr bwMode="auto">
          <a:xfrm>
            <a:off x="6512719" y="1535430"/>
            <a:ext cx="2295525" cy="1770221"/>
          </a:xfrm>
          <a:prstGeom prst="rect">
            <a:avLst/>
          </a:prstGeom>
          <a:noFill/>
          <a:ln w="9525">
            <a:noFill/>
            <a:miter lim="800000"/>
          </a:ln>
        </p:spPr>
      </p:pic>
      <p:sp>
        <p:nvSpPr>
          <p:cNvPr id="4" name="矩形 3"/>
          <p:cNvSpPr/>
          <p:nvPr/>
        </p:nvSpPr>
        <p:spPr>
          <a:xfrm>
            <a:off x="0" y="4952683"/>
            <a:ext cx="9144000" cy="1020128"/>
          </a:xfrm>
          <a:prstGeom prst="rect">
            <a:avLst/>
          </a:prstGeom>
          <a:solidFill>
            <a:schemeClr val="bg2">
              <a:lumMod val="75000"/>
              <a:alpha val="8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0"/>
          </a:p>
        </p:txBody>
      </p:sp>
      <p:sp>
        <p:nvSpPr>
          <p:cNvPr id="5" name="文本框 4"/>
          <p:cNvSpPr txBox="1"/>
          <p:nvPr/>
        </p:nvSpPr>
        <p:spPr>
          <a:xfrm>
            <a:off x="795338" y="5248751"/>
            <a:ext cx="8832056" cy="661511"/>
          </a:xfrm>
          <a:prstGeom prst="rect">
            <a:avLst/>
          </a:prstGeom>
        </p:spPr>
        <p:txBody>
          <a:bodyPr/>
          <a:lstStyle>
            <a:defPPr/>
          </a:lstStyle>
          <a:p>
            <a:pPr algn="l"/>
            <a:r>
              <a:rPr lang="zh-CN" altLang="en-US" sz="1875" b="1" smtClean="0">
                <a:solidFill>
                  <a:srgbClr val="FF0000"/>
                </a:solidFill>
                <a:latin typeface="微软雅黑" panose="020b0503020204020204" charset="-122"/>
                <a:ea typeface="微软雅黑" panose="020b0503020204020204" charset="-122"/>
              </a:rPr>
              <a:t>突破了中世纪呆板僵硬的风格，描绘现世生活，展现了人物的内心世界</a:t>
            </a:r>
            <a:endParaRPr lang="zh-CN" altLang="en-US" sz="1875" b="1" smtClean="0">
              <a:solidFill>
                <a:srgbClr val="FF0000"/>
              </a:solidFill>
              <a:latin typeface="微软雅黑" panose="020b0503020204020204" charset="-122"/>
              <a:ea typeface="微软雅黑" panose="020b0503020204020204"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62539" y="1305014"/>
            <a:ext cx="7237095" cy="368300"/>
          </a:xfrm>
          <a:prstGeom prst="rect">
            <a:avLst/>
          </a:prstGeom>
        </p:spPr>
        <p:txBody>
          <a:bodyPr wrap="non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3</a:t>
            </a:r>
            <a:r>
              <a:rPr lang="zh-CN" altLang="zh-CN">
                <a:latin typeface="+mn-ea"/>
                <a:cs typeface="Times New Roman" panose="02020603050405020304" pitchFamily="18" charset="0"/>
              </a:rPr>
              <a:t>）扩展：</a:t>
            </a:r>
            <a:r>
              <a:rPr lang="en-US" altLang="zh-CN">
                <a:latin typeface="+mn-ea"/>
                <a:cs typeface="Times New Roman" panose="02020603050405020304" pitchFamily="18" charset="0"/>
              </a:rPr>
              <a:t>15</a:t>
            </a:r>
            <a:r>
              <a:rPr lang="zh-CN" altLang="zh-CN">
                <a:latin typeface="+mn-ea"/>
                <a:cs typeface="Times New Roman" panose="02020603050405020304" pitchFamily="18" charset="0"/>
              </a:rPr>
              <a:t>世纪后期，英国的莎士比亚《哈姆雷特》《李尔王》等</a:t>
            </a:r>
            <a:endParaRPr lang="zh-CN" altLang="zh-CN">
              <a:latin typeface="+mn-ea"/>
              <a:cs typeface="Times New Roman" panose="02020603050405020304" pitchFamily="18" charset="0"/>
            </a:endParaRPr>
          </a:p>
        </p:txBody>
      </p:sp>
      <p:sp>
        <p:nvSpPr>
          <p:cNvPr id="6" name="Text Box 16"/>
          <p:cNvSpPr txBox="1">
            <a:spLocks noChangeArrowheads="1"/>
          </p:cNvSpPr>
          <p:nvPr/>
        </p:nvSpPr>
        <p:spPr bwMode="auto">
          <a:xfrm>
            <a:off x="144780" y="2105501"/>
            <a:ext cx="8805863" cy="2306955"/>
          </a:xfrm>
          <a:prstGeom prst="rect">
            <a:avLst/>
          </a:prstGeom>
          <a:noFill/>
          <a:ln w="19050">
            <a:solidFill>
              <a:schemeClr val="tx1"/>
            </a:solidFill>
            <a:miter lim="800000"/>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defPPr/>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defRPr/>
            </a:pP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人是一件多么了不起的杰作！</a:t>
            </a:r>
            <a:endParaRPr lang="zh-CN" altLang="en-US" sz="1800" b="1" kern="0">
              <a:solidFill>
                <a:schemeClr val="tx1">
                  <a:lumMod val="75000"/>
                  <a:lumOff val="25000"/>
                </a:schemeClr>
              </a:solidFill>
              <a:latin typeface="仿宋" panose="02010609060101010101" pitchFamily="49" charset="-122"/>
              <a:ea typeface="仿宋" panose="02010609060101010101" pitchFamily="49" charset="-122"/>
            </a:endParaRPr>
          </a:p>
          <a:p>
            <a:pPr algn="ctr" fontAlgn="base">
              <a:spcBef>
                <a:spcPct val="0"/>
              </a:spcBef>
              <a:spcAft>
                <a:spcPct val="0"/>
              </a:spcAft>
              <a:defRPr/>
            </a:pP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多么高贵的</a:t>
            </a:r>
            <a:r>
              <a:rPr lang="zh-CN" altLang="en-US" sz="1800" b="1" kern="0">
                <a:solidFill>
                  <a:srgbClr val="C00000"/>
                </a:solidFill>
                <a:latin typeface="仿宋" panose="02010609060101010101" pitchFamily="49" charset="-122"/>
                <a:ea typeface="仿宋" panose="02010609060101010101" pitchFamily="49" charset="-122"/>
              </a:rPr>
              <a:t>理性</a:t>
            </a: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1800" b="1" kern="0">
              <a:solidFill>
                <a:schemeClr val="tx1">
                  <a:lumMod val="75000"/>
                  <a:lumOff val="25000"/>
                </a:schemeClr>
              </a:solidFill>
              <a:latin typeface="仿宋" panose="02010609060101010101" pitchFamily="49" charset="-122"/>
              <a:ea typeface="仿宋" panose="02010609060101010101" pitchFamily="49" charset="-122"/>
            </a:endParaRPr>
          </a:p>
          <a:p>
            <a:pPr algn="ctr" fontAlgn="base">
              <a:spcBef>
                <a:spcPct val="0"/>
              </a:spcBef>
              <a:spcAft>
                <a:spcPct val="0"/>
              </a:spcAft>
              <a:defRPr/>
            </a:pP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多么伟大的</a:t>
            </a:r>
            <a:r>
              <a:rPr lang="zh-CN" altLang="en-US" sz="1800" b="1" kern="0">
                <a:solidFill>
                  <a:srgbClr val="C00000"/>
                </a:solidFill>
                <a:latin typeface="仿宋" panose="02010609060101010101" pitchFamily="49" charset="-122"/>
                <a:ea typeface="仿宋" panose="02010609060101010101" pitchFamily="49" charset="-122"/>
              </a:rPr>
              <a:t>力量</a:t>
            </a: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1800" b="1" kern="0">
              <a:solidFill>
                <a:schemeClr val="tx1">
                  <a:lumMod val="75000"/>
                  <a:lumOff val="25000"/>
                </a:schemeClr>
              </a:solidFill>
              <a:latin typeface="仿宋" panose="02010609060101010101" pitchFamily="49" charset="-122"/>
              <a:ea typeface="仿宋" panose="02010609060101010101" pitchFamily="49" charset="-122"/>
            </a:endParaRPr>
          </a:p>
          <a:p>
            <a:pPr algn="ctr" fontAlgn="base">
              <a:spcBef>
                <a:spcPct val="0"/>
              </a:spcBef>
              <a:spcAft>
                <a:spcPct val="0"/>
              </a:spcAft>
              <a:defRPr/>
            </a:pP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多么优美的</a:t>
            </a:r>
            <a:r>
              <a:rPr lang="zh-CN" altLang="en-US" sz="1800" b="1" kern="0">
                <a:solidFill>
                  <a:srgbClr val="C00000"/>
                </a:solidFill>
                <a:latin typeface="仿宋" panose="02010609060101010101" pitchFamily="49" charset="-122"/>
                <a:ea typeface="仿宋" panose="02010609060101010101" pitchFamily="49" charset="-122"/>
              </a:rPr>
              <a:t>仪表</a:t>
            </a: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1800" b="1" kern="0">
              <a:solidFill>
                <a:schemeClr val="tx1">
                  <a:lumMod val="75000"/>
                  <a:lumOff val="25000"/>
                </a:schemeClr>
              </a:solidFill>
              <a:latin typeface="仿宋" panose="02010609060101010101" pitchFamily="49" charset="-122"/>
              <a:ea typeface="仿宋" panose="02010609060101010101" pitchFamily="49" charset="-122"/>
            </a:endParaRPr>
          </a:p>
          <a:p>
            <a:pPr algn="ctr" fontAlgn="base">
              <a:spcBef>
                <a:spcPct val="0"/>
              </a:spcBef>
              <a:spcAft>
                <a:spcPct val="0"/>
              </a:spcAft>
              <a:defRPr/>
            </a:pP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多么文雅的</a:t>
            </a:r>
            <a:r>
              <a:rPr lang="zh-CN" altLang="en-US" sz="1800" b="1" kern="0">
                <a:solidFill>
                  <a:srgbClr val="C00000"/>
                </a:solidFill>
                <a:latin typeface="仿宋" panose="02010609060101010101" pitchFamily="49" charset="-122"/>
                <a:ea typeface="仿宋" panose="02010609060101010101" pitchFamily="49" charset="-122"/>
              </a:rPr>
              <a:t>举动</a:t>
            </a: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1800" b="1" kern="0">
              <a:solidFill>
                <a:schemeClr val="tx1">
                  <a:lumMod val="75000"/>
                  <a:lumOff val="25000"/>
                </a:schemeClr>
              </a:solidFill>
              <a:latin typeface="仿宋" panose="02010609060101010101" pitchFamily="49" charset="-122"/>
              <a:ea typeface="仿宋" panose="02010609060101010101" pitchFamily="49" charset="-122"/>
            </a:endParaRPr>
          </a:p>
          <a:p>
            <a:pPr algn="ctr" fontAlgn="base">
              <a:spcBef>
                <a:spcPct val="0"/>
              </a:spcBef>
              <a:spcAft>
                <a:spcPct val="0"/>
              </a:spcAft>
              <a:defRPr/>
            </a:pP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在行为上多么像一个天使！</a:t>
            </a:r>
            <a:endParaRPr lang="zh-CN" altLang="en-US" sz="1800" b="1" kern="0">
              <a:solidFill>
                <a:schemeClr val="tx1">
                  <a:lumMod val="75000"/>
                  <a:lumOff val="25000"/>
                </a:schemeClr>
              </a:solidFill>
              <a:latin typeface="仿宋" panose="02010609060101010101" pitchFamily="49" charset="-122"/>
              <a:ea typeface="仿宋" panose="02010609060101010101" pitchFamily="49" charset="-122"/>
            </a:endParaRPr>
          </a:p>
          <a:p>
            <a:pPr algn="ctr" fontAlgn="base">
              <a:spcBef>
                <a:spcPct val="0"/>
              </a:spcBef>
              <a:spcAft>
                <a:spcPct val="0"/>
              </a:spcAft>
              <a:defRPr/>
            </a:pP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在智慧上多么像一个天神！</a:t>
            </a:r>
            <a:endParaRPr lang="zh-CN" altLang="en-US" sz="1800" b="1" kern="0">
              <a:solidFill>
                <a:schemeClr val="tx1">
                  <a:lumMod val="75000"/>
                  <a:lumOff val="25000"/>
                </a:schemeClr>
              </a:solidFill>
              <a:latin typeface="仿宋" panose="02010609060101010101" pitchFamily="49" charset="-122"/>
              <a:ea typeface="仿宋" panose="02010609060101010101" pitchFamily="49" charset="-122"/>
            </a:endParaRPr>
          </a:p>
          <a:p>
            <a:pPr algn="ctr" fontAlgn="base">
              <a:spcBef>
                <a:spcPct val="0"/>
              </a:spcBef>
              <a:spcAft>
                <a:spcPct val="0"/>
              </a:spcAft>
              <a:defRPr/>
            </a:pPr>
            <a:r>
              <a:rPr lang="zh-CN" altLang="en-US" sz="1800" b="1" kern="0">
                <a:solidFill>
                  <a:srgbClr val="C00000"/>
                </a:solidFill>
                <a:latin typeface="仿宋" panose="02010609060101010101" pitchFamily="49" charset="-122"/>
                <a:ea typeface="仿宋" panose="02010609060101010101" pitchFamily="49" charset="-122"/>
              </a:rPr>
              <a:t>宇宙的精华！万物的灵长</a:t>
            </a:r>
            <a:r>
              <a:rPr lang="zh-CN" altLang="en-US" sz="1800" b="1" kern="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1800" b="1" kern="0">
              <a:solidFill>
                <a:schemeClr val="tx1">
                  <a:lumMod val="75000"/>
                  <a:lumOff val="25000"/>
                </a:schemeClr>
              </a:solidFill>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0005" y="1623226"/>
            <a:ext cx="8516818" cy="64516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文艺复兴在一定程度上冲击了封建秩序，解放了被压抑和禁锢的人性，使人们开始关注人本身与现实世界，解放了人们的思想</a:t>
            </a:r>
            <a:r>
              <a:rPr lang="zh-CN" altLang="en-US">
                <a:latin typeface="+mn-ea"/>
                <a:cs typeface="Times New Roman" panose="02020603050405020304" pitchFamily="18" charset="0"/>
              </a:rPr>
              <a:t>。</a:t>
            </a:r>
            <a:endParaRPr lang="zh-CN" altLang="zh-CN">
              <a:latin typeface="+mn-ea"/>
              <a:cs typeface="Times New Roman" panose="02020603050405020304" pitchFamily="18" charset="0"/>
            </a:endParaRPr>
          </a:p>
        </p:txBody>
      </p:sp>
      <p:sp>
        <p:nvSpPr>
          <p:cNvPr id="3" name="矩形 2"/>
          <p:cNvSpPr/>
          <p:nvPr/>
        </p:nvSpPr>
        <p:spPr>
          <a:xfrm>
            <a:off x="260005" y="1084273"/>
            <a:ext cx="1417320" cy="414020"/>
          </a:xfrm>
          <a:prstGeom prst="rect">
            <a:avLst/>
          </a:prstGeom>
        </p:spPr>
        <p:txBody>
          <a:bodyPr wrap="none">
            <a:spAutoFit/>
          </a:bodyPr>
          <a:lstStyle>
            <a:defPPr/>
          </a:lstStyle>
          <a:p>
            <a:pPr/>
            <a:r>
              <a:rPr lang="en-US" altLang="zh-CN" sz="2100" b="1">
                <a:latin typeface="+mn-ea"/>
                <a:cs typeface="Times New Roman" panose="02020603050405020304" pitchFamily="18" charset="0"/>
              </a:rPr>
              <a:t>5</a:t>
            </a:r>
            <a:r>
              <a:rPr lang="zh-CN" altLang="zh-CN" sz="2100" b="1">
                <a:latin typeface="+mn-ea"/>
                <a:cs typeface="Times New Roman" panose="02020603050405020304" pitchFamily="18" charset="0"/>
              </a:rPr>
              <a:t>、意义</a:t>
            </a:r>
            <a:r>
              <a:rPr lang="zh-CN" altLang="zh-CN" sz="2100">
                <a:latin typeface="Tahoma" panose="020b0604030504040204" pitchFamily="34" charset="0"/>
                <a:ea typeface="仿宋" panose="02010609060101010101" pitchFamily="49" charset="-122"/>
                <a:cs typeface="Times New Roman" panose="02020603050405020304" pitchFamily="18" charset="0"/>
              </a:rPr>
              <a:t>：</a:t>
            </a:r>
            <a:endParaRPr lang="zh-CN" altLang="en-US" sz="2100" b="1">
              <a:latin typeface="+mn-ea"/>
              <a:cs typeface="Times New Roman" panose="02020603050405020304" pitchFamily="18" charset="0"/>
            </a:endParaRPr>
          </a:p>
        </p:txBody>
      </p:sp>
      <p:sp>
        <p:nvSpPr>
          <p:cNvPr id="4" name="TextBox 2"/>
          <p:cNvSpPr txBox="1"/>
          <p:nvPr/>
        </p:nvSpPr>
        <p:spPr>
          <a:xfrm>
            <a:off x="267143" y="3035342"/>
            <a:ext cx="8609714" cy="2891790"/>
          </a:xfrm>
          <a:prstGeom prst="rect">
            <a:avLst/>
          </a:prstGeom>
          <a:noFill/>
          <a:ln w="19050">
            <a:solidFill>
              <a:schemeClr val="accent6">
                <a:lumMod val="50000"/>
              </a:schemeClr>
            </a:solidFill>
          </a:ln>
        </p:spPr>
        <p:txBody>
          <a:bodyPr wrap="square" rtlCol="0">
            <a:spAutoFit/>
          </a:bodyPr>
          <a:lstStyle>
            <a:defPPr/>
          </a:lstStyle>
          <a:p>
            <a:pPr indent="457200"/>
            <a:r>
              <a:rPr lang="zh-CN" altLang="en-US" b="1">
                <a:solidFill>
                  <a:schemeClr val="tx1">
                    <a:lumMod val="65000"/>
                    <a:lumOff val="35000"/>
                  </a:schemeClr>
                </a:solidFill>
                <a:latin typeface="楷体" panose="02010609060101010101" pitchFamily="49" charset="-122"/>
                <a:ea typeface="楷体" panose="02010609060101010101" pitchFamily="49" charset="-122"/>
              </a:rPr>
              <a:t>这是人类从未经历过的最伟大的进步的变革、它为欧洲随之而来的</a:t>
            </a:r>
            <a:r>
              <a:rPr lang="zh-CN" altLang="en-US" b="1">
                <a:solidFill>
                  <a:srgbClr val="C00000"/>
                </a:solidFill>
                <a:latin typeface="楷体" panose="02010609060101010101" pitchFamily="49" charset="-122"/>
                <a:ea typeface="楷体" panose="02010609060101010101" pitchFamily="49" charset="-122"/>
              </a:rPr>
              <a:t>商业革命、政治革命、近代民族主义思潮奠定了基础</a:t>
            </a:r>
            <a:r>
              <a:rPr lang="zh-CN" altLang="en-US" b="1">
                <a:solidFill>
                  <a:schemeClr val="tx1">
                    <a:lumMod val="65000"/>
                    <a:lumOff val="35000"/>
                  </a:schemeClr>
                </a:solidFill>
                <a:latin typeface="楷体" panose="02010609060101010101" pitchFamily="49" charset="-122"/>
                <a:ea typeface="楷体" panose="02010609060101010101" pitchFamily="49" charset="-122"/>
              </a:rPr>
              <a:t>。</a:t>
            </a:r>
            <a:endParaRPr lang="en-US" altLang="zh-CN" b="1">
              <a:solidFill>
                <a:schemeClr val="tx1">
                  <a:lumMod val="65000"/>
                  <a:lumOff val="35000"/>
                </a:schemeClr>
              </a:solidFill>
              <a:latin typeface="楷体" panose="02010609060101010101" pitchFamily="49" charset="-122"/>
              <a:ea typeface="楷体" panose="02010609060101010101" pitchFamily="49" charset="-122"/>
            </a:endParaRPr>
          </a:p>
          <a:p>
            <a:pPr indent="457200" algn="r"/>
            <a:r>
              <a:rPr lang="en-US" altLang="zh-CN" b="1">
                <a:solidFill>
                  <a:schemeClr val="tx1">
                    <a:lumMod val="65000"/>
                    <a:lumOff val="35000"/>
                  </a:schemeClr>
                </a:solidFill>
                <a:latin typeface="楷体" panose="02010609060101010101" pitchFamily="49" charset="-122"/>
                <a:ea typeface="楷体" panose="02010609060101010101" pitchFamily="49" charset="-122"/>
              </a:rPr>
              <a:t>——</a:t>
            </a:r>
            <a:r>
              <a:rPr lang="zh-CN" altLang="en-US" b="1">
                <a:solidFill>
                  <a:schemeClr val="tx1">
                    <a:lumMod val="65000"/>
                    <a:lumOff val="35000"/>
                  </a:schemeClr>
                </a:solidFill>
                <a:latin typeface="楷体" panose="02010609060101010101" pitchFamily="49" charset="-122"/>
                <a:ea typeface="楷体" panose="02010609060101010101" pitchFamily="49" charset="-122"/>
              </a:rPr>
              <a:t>张跃发</a:t>
            </a:r>
            <a:r>
              <a:rPr lang="en-US" altLang="zh-CN" b="1">
                <a:solidFill>
                  <a:schemeClr val="tx1">
                    <a:lumMod val="65000"/>
                    <a:lumOff val="35000"/>
                  </a:schemeClr>
                </a:solidFill>
                <a:latin typeface="楷体" panose="02010609060101010101" pitchFamily="49" charset="-122"/>
                <a:ea typeface="楷体" panose="02010609060101010101" pitchFamily="49" charset="-122"/>
              </a:rPr>
              <a:t>《</a:t>
            </a:r>
            <a:r>
              <a:rPr lang="zh-CN" altLang="en-US" b="1">
                <a:solidFill>
                  <a:schemeClr val="tx1">
                    <a:lumMod val="65000"/>
                    <a:lumOff val="35000"/>
                  </a:schemeClr>
                </a:solidFill>
                <a:latin typeface="楷体" panose="02010609060101010101" pitchFamily="49" charset="-122"/>
                <a:ea typeface="楷体" panose="02010609060101010101" pitchFamily="49" charset="-122"/>
              </a:rPr>
              <a:t>近代文明史</a:t>
            </a:r>
            <a:r>
              <a:rPr lang="en-US" altLang="zh-CN" b="1">
                <a:solidFill>
                  <a:schemeClr val="tx1">
                    <a:lumMod val="65000"/>
                    <a:lumOff val="35000"/>
                  </a:schemeClr>
                </a:solidFill>
                <a:latin typeface="楷体" panose="02010609060101010101" pitchFamily="49" charset="-122"/>
                <a:ea typeface="楷体" panose="02010609060101010101" pitchFamily="49" charset="-122"/>
              </a:rPr>
              <a:t>》</a:t>
            </a:r>
            <a:endParaRPr lang="zh-CN" altLang="en-US" b="1">
              <a:solidFill>
                <a:schemeClr val="tx1">
                  <a:lumMod val="65000"/>
                  <a:lumOff val="35000"/>
                </a:schemeClr>
              </a:solidFill>
              <a:latin typeface="楷体" panose="02010609060101010101" pitchFamily="49" charset="-122"/>
              <a:ea typeface="楷体" panose="02010609060101010101" pitchFamily="49" charset="-122"/>
            </a:endParaRPr>
          </a:p>
          <a:p>
            <a:pPr indent="457200">
              <a:spcBef>
                <a:spcPts val="1200"/>
              </a:spcBef>
            </a:pPr>
            <a:r>
              <a:rPr lang="zh-CN" altLang="en-US" b="1">
                <a:solidFill>
                  <a:schemeClr val="tx1">
                    <a:lumMod val="65000"/>
                    <a:lumOff val="35000"/>
                  </a:schemeClr>
                </a:solidFill>
                <a:latin typeface="楷体" panose="02010609060101010101" pitchFamily="49" charset="-122"/>
                <a:ea typeface="楷体" panose="02010609060101010101" pitchFamily="49" charset="-122"/>
              </a:rPr>
              <a:t>文艺复兴</a:t>
            </a:r>
            <a:r>
              <a:rPr lang="en-US" altLang="zh-CN" b="1">
                <a:solidFill>
                  <a:schemeClr val="tx1">
                    <a:lumMod val="65000"/>
                    <a:lumOff val="35000"/>
                  </a:schemeClr>
                </a:solidFill>
                <a:latin typeface="楷体" panose="02010609060101010101" pitchFamily="49" charset="-122"/>
                <a:ea typeface="楷体" panose="02010609060101010101" pitchFamily="49" charset="-122"/>
              </a:rPr>
              <a:t>……</a:t>
            </a:r>
            <a:r>
              <a:rPr lang="zh-CN" altLang="en-US" b="1">
                <a:solidFill>
                  <a:srgbClr val="C00000"/>
                </a:solidFill>
                <a:latin typeface="楷体" panose="02010609060101010101" pitchFamily="49" charset="-122"/>
                <a:ea typeface="楷体" panose="02010609060101010101" pitchFamily="49" charset="-122"/>
              </a:rPr>
              <a:t>打破了中世界神学桎梏</a:t>
            </a:r>
            <a:r>
              <a:rPr lang="zh-CN" altLang="en-US" b="1">
                <a:solidFill>
                  <a:schemeClr val="tx1">
                    <a:lumMod val="65000"/>
                    <a:lumOff val="35000"/>
                  </a:schemeClr>
                </a:solidFill>
                <a:latin typeface="楷体" panose="02010609060101010101" pitchFamily="49" charset="-122"/>
                <a:ea typeface="楷体" panose="02010609060101010101" pitchFamily="49" charset="-122"/>
              </a:rPr>
              <a:t>，使文化的各个领域从</a:t>
            </a:r>
            <a:r>
              <a:rPr lang="zh-CN" altLang="en-US" b="1">
                <a:solidFill>
                  <a:srgbClr val="C00000"/>
                </a:solidFill>
                <a:latin typeface="楷体" panose="02010609060101010101" pitchFamily="49" charset="-122"/>
                <a:ea typeface="楷体" panose="02010609060101010101" pitchFamily="49" charset="-122"/>
              </a:rPr>
              <a:t>蒙昧主义、禁欲主义和神秘主义</a:t>
            </a:r>
            <a:r>
              <a:rPr lang="zh-CN" altLang="en-US" b="1">
                <a:solidFill>
                  <a:schemeClr val="tx1">
                    <a:lumMod val="65000"/>
                    <a:lumOff val="35000"/>
                  </a:schemeClr>
                </a:solidFill>
                <a:latin typeface="楷体" panose="02010609060101010101" pitchFamily="49" charset="-122"/>
                <a:ea typeface="楷体" panose="02010609060101010101" pitchFamily="49" charset="-122"/>
              </a:rPr>
              <a:t>的枷锁中解放出来，创造了远比中世纪更多、更绚丽多彩的成就。</a:t>
            </a:r>
            <a:endParaRPr lang="en-US" altLang="zh-CN" b="1">
              <a:solidFill>
                <a:schemeClr val="tx1">
                  <a:lumMod val="65000"/>
                  <a:lumOff val="35000"/>
                </a:schemeClr>
              </a:solidFill>
              <a:latin typeface="楷体" panose="02010609060101010101" pitchFamily="49" charset="-122"/>
              <a:ea typeface="楷体" panose="02010609060101010101" pitchFamily="49" charset="-122"/>
            </a:endParaRPr>
          </a:p>
          <a:p>
            <a:pPr indent="457200" algn="r"/>
            <a:r>
              <a:rPr lang="en-US" altLang="zh-CN" b="1">
                <a:solidFill>
                  <a:schemeClr val="tx1">
                    <a:lumMod val="65000"/>
                    <a:lumOff val="35000"/>
                  </a:schemeClr>
                </a:solidFill>
                <a:latin typeface="楷体" panose="02010609060101010101" pitchFamily="49" charset="-122"/>
                <a:ea typeface="楷体" panose="02010609060101010101" pitchFamily="49" charset="-122"/>
              </a:rPr>
              <a:t>——</a:t>
            </a:r>
            <a:r>
              <a:rPr lang="zh-CN" altLang="en-US" b="1">
                <a:solidFill>
                  <a:schemeClr val="tx1">
                    <a:lumMod val="65000"/>
                    <a:lumOff val="35000"/>
                  </a:schemeClr>
                </a:solidFill>
                <a:latin typeface="楷体" panose="02010609060101010101" pitchFamily="49" charset="-122"/>
                <a:ea typeface="楷体" panose="02010609060101010101" pitchFamily="49" charset="-122"/>
              </a:rPr>
              <a:t>康天意</a:t>
            </a:r>
            <a:r>
              <a:rPr lang="en-US" altLang="zh-CN" b="1">
                <a:solidFill>
                  <a:schemeClr val="tx1">
                    <a:lumMod val="65000"/>
                    <a:lumOff val="35000"/>
                  </a:schemeClr>
                </a:solidFill>
                <a:latin typeface="楷体" panose="02010609060101010101" pitchFamily="49" charset="-122"/>
                <a:ea typeface="楷体" panose="02010609060101010101" pitchFamily="49" charset="-122"/>
              </a:rPr>
              <a:t>《</a:t>
            </a:r>
            <a:r>
              <a:rPr lang="zh-CN" altLang="en-US" b="1">
                <a:solidFill>
                  <a:schemeClr val="tx1">
                    <a:lumMod val="65000"/>
                    <a:lumOff val="35000"/>
                  </a:schemeClr>
                </a:solidFill>
                <a:latin typeface="楷体" panose="02010609060101010101" pitchFamily="49" charset="-122"/>
                <a:ea typeface="楷体" panose="02010609060101010101" pitchFamily="49" charset="-122"/>
              </a:rPr>
              <a:t>文明的狂飙疾进时代</a:t>
            </a:r>
            <a:r>
              <a:rPr lang="en-US" altLang="zh-CN" b="1">
                <a:solidFill>
                  <a:schemeClr val="tx1">
                    <a:lumMod val="65000"/>
                    <a:lumOff val="35000"/>
                  </a:schemeClr>
                </a:solidFill>
                <a:latin typeface="楷体" panose="02010609060101010101" pitchFamily="49" charset="-122"/>
                <a:ea typeface="楷体" panose="02010609060101010101" pitchFamily="49" charset="-122"/>
              </a:rPr>
              <a:t>》</a:t>
            </a:r>
            <a:endParaRPr lang="en-US" altLang="zh-CN" b="1">
              <a:solidFill>
                <a:schemeClr val="tx1">
                  <a:lumMod val="65000"/>
                  <a:lumOff val="35000"/>
                </a:schemeClr>
              </a:solidFill>
              <a:latin typeface="楷体" panose="02010609060101010101" pitchFamily="49" charset="-122"/>
              <a:ea typeface="楷体" panose="02010609060101010101" pitchFamily="49" charset="-122"/>
            </a:endParaRPr>
          </a:p>
          <a:p>
            <a:pPr indent="457200">
              <a:spcBef>
                <a:spcPts val="1200"/>
              </a:spcBef>
            </a:pPr>
            <a:r>
              <a:rPr lang="zh-CN" altLang="en-US" b="1">
                <a:solidFill>
                  <a:schemeClr val="tx1">
                    <a:lumMod val="65000"/>
                    <a:lumOff val="35000"/>
                  </a:schemeClr>
                </a:solidFill>
                <a:latin typeface="楷体" panose="02010609060101010101" pitchFamily="49" charset="-122"/>
                <a:ea typeface="楷体" panose="02010609060101010101" pitchFamily="49" charset="-122"/>
              </a:rPr>
              <a:t>在复古与创新的大潮中，</a:t>
            </a:r>
            <a:r>
              <a:rPr lang="zh-CN" altLang="en-US" b="1">
                <a:solidFill>
                  <a:srgbClr val="C00000"/>
                </a:solidFill>
                <a:latin typeface="楷体" panose="02010609060101010101" pitchFamily="49" charset="-122"/>
                <a:ea typeface="楷体" panose="02010609060101010101" pitchFamily="49" charset="-122"/>
              </a:rPr>
              <a:t>艺术与科学</a:t>
            </a:r>
            <a:r>
              <a:rPr lang="zh-CN" altLang="en-US" b="1">
                <a:solidFill>
                  <a:schemeClr val="tx1">
                    <a:lumMod val="65000"/>
                    <a:lumOff val="35000"/>
                  </a:schemeClr>
                </a:solidFill>
                <a:latin typeface="楷体" panose="02010609060101010101" pitchFamily="49" charset="-122"/>
                <a:ea typeface="楷体" panose="02010609060101010101" pitchFamily="49" charset="-122"/>
              </a:rPr>
              <a:t>在以各自的方式表达着</a:t>
            </a:r>
            <a:r>
              <a:rPr lang="zh-CN" altLang="en-US" b="1">
                <a:solidFill>
                  <a:srgbClr val="C00000"/>
                </a:solidFill>
                <a:latin typeface="楷体" panose="02010609060101010101" pitchFamily="49" charset="-122"/>
                <a:ea typeface="楷体" panose="02010609060101010101" pitchFamily="49" charset="-122"/>
              </a:rPr>
              <a:t>对自然界的热爱</a:t>
            </a:r>
            <a:r>
              <a:rPr lang="zh-CN" altLang="en-US" b="1">
                <a:solidFill>
                  <a:schemeClr val="tx1">
                    <a:lumMod val="65000"/>
                    <a:lumOff val="35000"/>
                  </a:schemeClr>
                </a:solidFill>
                <a:latin typeface="楷体" panose="02010609060101010101" pitchFamily="49" charset="-122"/>
                <a:ea typeface="楷体" panose="02010609060101010101" pitchFamily="49" charset="-122"/>
              </a:rPr>
              <a:t>。近代科学一定程度上正是在这种复兴古代和热爱自然的双重作用下</a:t>
            </a:r>
            <a:r>
              <a:rPr lang="zh-CN" altLang="en-US" b="1">
                <a:solidFill>
                  <a:srgbClr val="C00000"/>
                </a:solidFill>
                <a:latin typeface="楷体" panose="02010609060101010101" pitchFamily="49" charset="-122"/>
                <a:ea typeface="楷体" panose="02010609060101010101" pitchFamily="49" charset="-122"/>
              </a:rPr>
              <a:t>发现了世界与人</a:t>
            </a:r>
            <a:r>
              <a:rPr lang="zh-CN" altLang="en-US" b="1">
                <a:solidFill>
                  <a:schemeClr val="tx1">
                    <a:lumMod val="65000"/>
                    <a:lumOff val="35000"/>
                  </a:schemeClr>
                </a:solidFill>
                <a:latin typeface="楷体" panose="02010609060101010101" pitchFamily="49" charset="-122"/>
                <a:ea typeface="楷体" panose="02010609060101010101" pitchFamily="49" charset="-122"/>
              </a:rPr>
              <a:t>。</a:t>
            </a:r>
            <a:endParaRPr lang="en-US" altLang="zh-CN" b="1">
              <a:solidFill>
                <a:schemeClr val="tx1">
                  <a:lumMod val="65000"/>
                  <a:lumOff val="35000"/>
                </a:schemeClr>
              </a:solidFill>
              <a:latin typeface="楷体" panose="02010609060101010101" pitchFamily="49" charset="-122"/>
              <a:ea typeface="楷体" panose="02010609060101010101" pitchFamily="49" charset="-122"/>
            </a:endParaRPr>
          </a:p>
          <a:p>
            <a:pPr indent="457200" algn="r"/>
            <a:r>
              <a:rPr lang="en-US" altLang="zh-CN" b="1">
                <a:solidFill>
                  <a:schemeClr val="tx1">
                    <a:lumMod val="65000"/>
                    <a:lumOff val="35000"/>
                  </a:schemeClr>
                </a:solidFill>
                <a:latin typeface="楷体" panose="02010609060101010101" pitchFamily="49" charset="-122"/>
                <a:ea typeface="楷体" panose="02010609060101010101" pitchFamily="49" charset="-122"/>
              </a:rPr>
              <a:t>——</a:t>
            </a:r>
            <a:r>
              <a:rPr lang="zh-CN" altLang="en-US" b="1">
                <a:solidFill>
                  <a:schemeClr val="tx1">
                    <a:lumMod val="65000"/>
                    <a:lumOff val="35000"/>
                  </a:schemeClr>
                </a:solidFill>
                <a:latin typeface="楷体" panose="02010609060101010101" pitchFamily="49" charset="-122"/>
                <a:ea typeface="楷体" panose="02010609060101010101" pitchFamily="49" charset="-122"/>
              </a:rPr>
              <a:t>王荣江</a:t>
            </a:r>
            <a:r>
              <a:rPr lang="en-US" altLang="zh-CN" b="1">
                <a:solidFill>
                  <a:schemeClr val="tx1">
                    <a:lumMod val="65000"/>
                    <a:lumOff val="35000"/>
                  </a:schemeClr>
                </a:solidFill>
                <a:latin typeface="楷体" panose="02010609060101010101" pitchFamily="49" charset="-122"/>
                <a:ea typeface="楷体" panose="02010609060101010101" pitchFamily="49" charset="-122"/>
              </a:rPr>
              <a:t>《</a:t>
            </a:r>
            <a:r>
              <a:rPr lang="zh-CN" altLang="en-US" b="1">
                <a:solidFill>
                  <a:schemeClr val="tx1">
                    <a:lumMod val="65000"/>
                    <a:lumOff val="35000"/>
                  </a:schemeClr>
                </a:solidFill>
                <a:latin typeface="楷体" panose="02010609060101010101" pitchFamily="49" charset="-122"/>
                <a:ea typeface="楷体" panose="02010609060101010101" pitchFamily="49" charset="-122"/>
              </a:rPr>
              <a:t>西方科学与人文精神发展的历史关系及其启示</a:t>
            </a:r>
            <a:r>
              <a:rPr lang="en-US" altLang="zh-CN" b="1">
                <a:solidFill>
                  <a:schemeClr val="tx1">
                    <a:lumMod val="65000"/>
                    <a:lumOff val="35000"/>
                  </a:schemeClr>
                </a:solidFill>
                <a:latin typeface="楷体" panose="02010609060101010101" pitchFamily="49" charset="-122"/>
                <a:ea typeface="楷体" panose="02010609060101010101" pitchFamily="49" charset="-122"/>
              </a:rPr>
              <a:t>》</a:t>
            </a:r>
            <a:endParaRPr lang="en-US" altLang="zh-CN" b="1">
              <a:solidFill>
                <a:schemeClr val="tx1">
                  <a:lumMod val="65000"/>
                  <a:lumOff val="35000"/>
                </a:schemeClr>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58103" y="920115"/>
            <a:ext cx="9086374" cy="4523105"/>
          </a:xfrm>
          <a:prstGeom prst="rect">
            <a:avLst/>
          </a:prstGeom>
          <a:noFill/>
          <a:ln w="9525">
            <a:noFill/>
          </a:ln>
        </p:spPr>
        <p:txBody>
          <a:bodyPr wrap="square">
            <a:spAutoFit/>
          </a:bodyPr>
          <a:lstStyle>
            <a:defPPr/>
          </a:lstStyle>
          <a:p>
            <a:pPr indent="0"/>
            <a:r>
              <a:rPr lang="zh-CN" b="0">
                <a:solidFill>
                  <a:srgbClr val="000000"/>
                </a:solidFill>
                <a:ea typeface="宋体" panose="02010600030101010101" pitchFamily="2" charset="-122"/>
              </a:rPr>
              <a:t>一、文艺复兴（</a:t>
            </a:r>
            <a:r>
              <a:rPr lang="zh-CN" b="0">
                <a:solidFill>
                  <a:srgbClr val="000000"/>
                </a:solidFill>
                <a:ea typeface="宋体" panose="02010600030101010101" pitchFamily="2" charset="-122"/>
                <a:cs typeface="Times New Roman" panose="02020603050405020304" pitchFamily="18" charset="0"/>
              </a:rPr>
              <a:t> 14世纪中——17世纪初，以意大利为中心）</a:t>
            </a:r>
            <a:endParaRPr lang="zh-CN" b="0">
              <a:solidFill>
                <a:srgbClr val="000000"/>
              </a:solidFill>
              <a:ea typeface="宋体" pitchFamily="2" charset="-122"/>
            </a:endParaRPr>
          </a:p>
          <a:p>
            <a:pPr indent="0"/>
            <a:r>
              <a:rPr lang="zh-CN" sz="1500" b="0">
                <a:solidFill>
                  <a:srgbClr val="000000"/>
                </a:solidFill>
                <a:ea typeface="宋体" panose="02010600030101010101" pitchFamily="2" charset="-122"/>
              </a:rPr>
              <a:t>（</a:t>
            </a:r>
            <a:r>
              <a:rPr lang="zh-CN" sz="1500" b="0">
                <a:solidFill>
                  <a:srgbClr val="000000"/>
                </a:solidFill>
                <a:ea typeface="宋体" panose="02010600030101010101" pitchFamily="2" charset="-122"/>
                <a:cs typeface="Times New Roman" panose="02020603050405020304" pitchFamily="18" charset="0"/>
              </a:rPr>
              <a:t>1）罗马天主教会的专制统治阻碍社会进步</a:t>
            </a:r>
            <a:endParaRPr lang="zh-CN" sz="1350" b="0">
              <a:latin typeface="Calibri"/>
              <a:ea typeface="宋体" pitchFamily="2" charset="-122"/>
            </a:endParaRPr>
          </a:p>
          <a:p>
            <a:pPr indent="0"/>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2</a:t>
            </a:r>
            <a:r>
              <a:rPr lang="zh-CN" sz="1500" b="0">
                <a:latin typeface="Calibri" panose="020f0502020204030204" charset="0"/>
                <a:ea typeface="宋体" panose="02010600030101010101" pitchFamily="2" charset="-122"/>
              </a:rPr>
              <a:t>）根本原因：西欧</a:t>
            </a:r>
            <a:r>
              <a:rPr lang="en-US" altLang="zh-CN" sz="1500" b="0">
                <a:latin typeface="Calibri" panose="020f0502020204030204" charset="0"/>
                <a:ea typeface="宋体" panose="02010600030101010101" pitchFamily="2" charset="-122"/>
              </a:rPr>
              <a:t>(                          )</a:t>
            </a:r>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3</a:t>
            </a:r>
            <a:r>
              <a:rPr lang="zh-CN" sz="1500" b="0">
                <a:latin typeface="Calibri" panose="020f0502020204030204" charset="0"/>
                <a:ea typeface="宋体" panose="02010600030101010101" pitchFamily="2" charset="-122"/>
              </a:rPr>
              <a:t>）文化基础：中世纪西欧文化自身的传承与发展</a:t>
            </a:r>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4</a:t>
            </a:r>
            <a:r>
              <a:rPr lang="zh-CN" sz="1500" b="0">
                <a:latin typeface="Calibri" panose="020f0502020204030204" charset="0"/>
                <a:ea typeface="宋体" panose="02010600030101010101" pitchFamily="2" charset="-122"/>
              </a:rPr>
              <a:t>）有利条件： </a:t>
            </a:r>
            <a:r>
              <a:rPr lang="en-US" altLang="zh-CN" sz="1500" b="0">
                <a:latin typeface="Calibri" panose="020f0502020204030204" charset="0"/>
                <a:ea typeface="宋体" panose="02010600030101010101" pitchFamily="2" charset="-122"/>
              </a:rPr>
              <a:t>(           )</a:t>
            </a:r>
            <a:r>
              <a:rPr lang="zh-CN" sz="1500" b="0">
                <a:latin typeface="Calibri" panose="020f0502020204030204" charset="0"/>
                <a:ea typeface="宋体" panose="02010600030101010101" pitchFamily="2" charset="-122"/>
              </a:rPr>
              <a:t>拥有丰厚的古典文化积淀，从东方汲取了文化养料</a:t>
            </a:r>
            <a:r>
              <a:rPr lang="zh-CN" sz="1500" b="0">
                <a:latin typeface="Calibri" panose="020f0502020204030204" charset="0"/>
                <a:ea typeface="宋体" panose="02010600030101010101" pitchFamily="2" charset="-122"/>
              </a:rPr>
              <a:t>
</a:t>
            </a:r>
            <a:endParaRPr lang="zh-CN" sz="1500" b="0">
              <a:latin typeface="Calibri"/>
              <a:ea typeface="宋体" pitchFamily="2" charset="-122"/>
            </a:endParaRPr>
          </a:p>
          <a:p>
            <a:pPr indent="0"/>
            <a:r>
              <a:rPr lang="zh-CN" sz="1500" b="0">
                <a:latin typeface="Calibri" panose="020f0502020204030204" charset="0"/>
                <a:ea typeface="宋体" panose="02010600030101010101" pitchFamily="2" charset="-122"/>
              </a:rPr>
              <a:t>                                 并聚集了一批拥有新思想的学者文人。</a:t>
            </a:r>
            <a:r>
              <a:rPr lang="en-US" sz="1500" b="0">
                <a:latin typeface="Calibri" panose="020f0502020204030204" charset="0"/>
                <a:ea typeface="宋体" panose="02010600030101010101" pitchFamily="2" charset="-122"/>
                <a:cs typeface="Times New Roman" panose="02020603050405020304" pitchFamily="18" charset="0"/>
              </a:rPr>
              <a:t>2</a:t>
            </a:r>
            <a:r>
              <a:rPr lang="zh-CN" sz="1500" b="0">
                <a:latin typeface="Calibri" panose="020f0502020204030204" charset="0"/>
                <a:ea typeface="宋体" panose="02010600030101010101" pitchFamily="2" charset="-122"/>
              </a:rPr>
              <a:t>、实质：名为恢复希腊罗马</a:t>
            </a:r>
            <a:r>
              <a:rPr lang="zh-CN" altLang="zh-CN" sz="1500" b="0">
                <a:latin typeface="Calibri" panose="020f0502020204030204" charset="0"/>
                <a:ea typeface="宋体" panose="02010600030101010101" pitchFamily="2" charset="-122"/>
              </a:rPr>
              <a:t>古典文化</a:t>
            </a:r>
            <a:r>
              <a:rPr lang="zh-CN" sz="1500" b="0">
                <a:latin typeface="Calibri" panose="020f0502020204030204" charset="0"/>
                <a:ea typeface="宋体" panose="02010600030101010101" pitchFamily="2" charset="-122"/>
              </a:rPr>
              <a:t>，实为创立新兴</a:t>
            </a:r>
            <a:r>
              <a:rPr lang="en-US" altLang="zh-CN" sz="1500" b="0">
                <a:latin typeface="Calibri" panose="020f0502020204030204" charset="0"/>
                <a:ea typeface="宋体" panose="02010600030101010101" pitchFamily="2" charset="-122"/>
              </a:rPr>
              <a:t>(        )</a:t>
            </a:r>
            <a:r>
              <a:rPr lang="zh-CN" sz="1500" b="0">
                <a:latin typeface="Calibri" panose="020f0502020204030204" charset="0"/>
                <a:ea typeface="宋体" panose="02010600030101010101" pitchFamily="2" charset="-122"/>
              </a:rPr>
              <a:t>新文化</a:t>
            </a:r>
            <a:r>
              <a:rPr lang="en-US" sz="1500" b="0">
                <a:latin typeface="Calibri" panose="020f0502020204030204" charset="0"/>
                <a:ea typeface="宋体" panose="02010600030101010101" pitchFamily="2" charset="-122"/>
                <a:cs typeface="Times New Roman" panose="02020603050405020304" pitchFamily="18" charset="0"/>
              </a:rPr>
              <a:t>3</a:t>
            </a:r>
            <a:r>
              <a:rPr lang="zh-CN" sz="1500" b="0">
                <a:latin typeface="Calibri" panose="020f0502020204030204" charset="0"/>
                <a:ea typeface="宋体" panose="02010600030101010101" pitchFamily="2" charset="-122"/>
              </a:rPr>
              <a:t>、核心思想：（   ）</a:t>
            </a:r>
            <a:r>
              <a:rPr lang="zh-CN" sz="1500" b="0">
                <a:latin typeface="Calibri" panose="020f0502020204030204" charset="0"/>
                <a:ea typeface="宋体" panose="02010600030101010101" pitchFamily="2" charset="-122"/>
              </a:rPr>
              <a:t>
</a:t>
            </a:r>
            <a:endParaRPr lang="zh-CN" sz="1500" b="0">
              <a:latin typeface="Calibri" panose="020f0502020204030204" charset="0"/>
              <a:ea typeface="宋体" panose="02010600030101010101" pitchFamily="2" charset="-122"/>
            </a:endParaRPr>
          </a:p>
          <a:p>
            <a:pPr indent="0"/>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1</a:t>
            </a:r>
            <a:r>
              <a:rPr lang="zh-CN" sz="1500" b="0">
                <a:latin typeface="Calibri" panose="020f0502020204030204" charset="0"/>
                <a:ea typeface="宋体" panose="02010600030101010101" pitchFamily="2" charset="-122"/>
              </a:rPr>
              <a:t>）以人为中心，提升人的地位，肯定（    ）；</a:t>
            </a:r>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2</a:t>
            </a:r>
            <a:r>
              <a:rPr lang="zh-CN" sz="1500" b="0">
                <a:latin typeface="Calibri" panose="020f0502020204030204" charset="0"/>
                <a:ea typeface="宋体" panose="02010600030101010101" pitchFamily="2" charset="-122"/>
              </a:rPr>
              <a:t>）反对禁欲主义，抨击教会腐败和守旧思想，崇尚理性；</a:t>
            </a:r>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3</a:t>
            </a:r>
            <a:r>
              <a:rPr lang="zh-CN" sz="1500" b="0">
                <a:latin typeface="Calibri" panose="020f0502020204030204" charset="0"/>
                <a:ea typeface="宋体" panose="02010600030101010101" pitchFamily="2" charset="-122"/>
              </a:rPr>
              <a:t>）重视发挥人的才智和创造力，追求（   ）；</a:t>
            </a:r>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4</a:t>
            </a:r>
            <a:r>
              <a:rPr lang="zh-CN" sz="1500" b="0">
                <a:latin typeface="Calibri" panose="020f0502020204030204" charset="0"/>
                <a:ea typeface="宋体" panose="02010600030101010101" pitchFamily="2" charset="-122"/>
              </a:rPr>
              <a:t>）提倡探索（   ）与（     ）的奥秘。</a:t>
            </a:r>
            <a:r>
              <a:rPr lang="en-US" sz="1500" b="0">
                <a:latin typeface="Calibri" panose="020f0502020204030204" charset="0"/>
                <a:ea typeface="宋体" panose="02010600030101010101" pitchFamily="2" charset="-122"/>
                <a:cs typeface="Times New Roman" panose="02020603050405020304" pitchFamily="18" charset="0"/>
              </a:rPr>
              <a:t>4</a:t>
            </a:r>
            <a:r>
              <a:rPr lang="zh-CN" sz="1500" b="0">
                <a:latin typeface="Calibri" panose="020f0502020204030204" charset="0"/>
                <a:ea typeface="宋体" panose="02010600030101010101" pitchFamily="2" charset="-122"/>
              </a:rPr>
              <a:t>、代表</a:t>
            </a:r>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1</a:t>
            </a:r>
            <a:r>
              <a:rPr lang="zh-CN" sz="1500" b="0">
                <a:latin typeface="Calibri" panose="020f0502020204030204" charset="0"/>
                <a:ea typeface="宋体" panose="02010600030101010101" pitchFamily="2" charset="-122"/>
              </a:rPr>
              <a:t>）初期： “文学三杰”——（      ）、彼特拉克、薄伽丘（</a:t>
            </a:r>
            <a:r>
              <a:rPr lang="en-US" sz="1500" b="0">
                <a:latin typeface="Calibri" panose="020f0502020204030204" charset="0"/>
                <a:ea typeface="宋体" panose="02010600030101010101" pitchFamily="2" charset="-122"/>
              </a:rPr>
              <a:t>14</a:t>
            </a:r>
            <a:r>
              <a:rPr lang="zh-CN" sz="1500" b="0">
                <a:latin typeface="Calibri" panose="020f0502020204030204" charset="0"/>
                <a:ea typeface="宋体" panose="02010600030101010101" pitchFamily="2" charset="-122"/>
              </a:rPr>
              <a:t>世纪）</a:t>
            </a:r>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2</a:t>
            </a:r>
            <a:r>
              <a:rPr lang="zh-CN" sz="1500" b="0">
                <a:latin typeface="Calibri" panose="020f0502020204030204" charset="0"/>
                <a:ea typeface="宋体" panose="02010600030101010101" pitchFamily="2" charset="-122"/>
              </a:rPr>
              <a:t>）全盛： “美术三杰”——达·芬奇、（     ）和拉斐尔（</a:t>
            </a:r>
            <a:r>
              <a:rPr lang="en-US" sz="1500" b="0">
                <a:latin typeface="Calibri" panose="020f0502020204030204" charset="0"/>
                <a:ea typeface="宋体" panose="02010600030101010101" pitchFamily="2" charset="-122"/>
              </a:rPr>
              <a:t>15</a:t>
            </a:r>
            <a:r>
              <a:rPr lang="zh-CN" sz="1500" b="0">
                <a:latin typeface="Calibri" panose="020f0502020204030204" charset="0"/>
                <a:ea typeface="宋体" panose="02010600030101010101" pitchFamily="2" charset="-122"/>
              </a:rPr>
              <a:t>世纪）</a:t>
            </a:r>
            <a:r>
              <a:rPr lang="zh-CN" sz="1500" b="0">
                <a:latin typeface="Calibri" panose="020f0502020204030204" charset="0"/>
                <a:ea typeface="宋体" panose="02010600030101010101" pitchFamily="2" charset="-122"/>
              </a:rPr>
              <a:t>（</a:t>
            </a:r>
            <a:r>
              <a:rPr lang="en-US" sz="1500" b="0">
                <a:latin typeface="Calibri" panose="020f0502020204030204" charset="0"/>
                <a:ea typeface="宋体" panose="02010600030101010101" pitchFamily="2" charset="-122"/>
                <a:cs typeface="Times New Roman" panose="02020603050405020304" pitchFamily="18" charset="0"/>
              </a:rPr>
              <a:t>3</a:t>
            </a:r>
            <a:r>
              <a:rPr lang="zh-CN" sz="1500" b="0">
                <a:latin typeface="Calibri" panose="020f0502020204030204" charset="0"/>
                <a:ea typeface="宋体" panose="02010600030101010101" pitchFamily="2" charset="-122"/>
              </a:rPr>
              <a:t>）扩展：</a:t>
            </a:r>
            <a:r>
              <a:rPr lang="en-US" sz="1500" b="0">
                <a:latin typeface="Calibri" panose="020f0502020204030204" charset="0"/>
                <a:ea typeface="宋体" panose="02010600030101010101" pitchFamily="2" charset="-122"/>
              </a:rPr>
              <a:t>15</a:t>
            </a:r>
            <a:r>
              <a:rPr lang="zh-CN" sz="1500" b="0">
                <a:latin typeface="Calibri" panose="020f0502020204030204" charset="0"/>
                <a:ea typeface="宋体" panose="02010600030101010101" pitchFamily="2" charset="-122"/>
              </a:rPr>
              <a:t>世纪后期，英国的（      ）《哈姆雷特》《李尔王》等</a:t>
            </a:r>
            <a:r>
              <a:rPr lang="zh-CN" sz="1500" b="0">
                <a:latin typeface="Calibri" panose="020f0502020204030204" charset="0"/>
                <a:ea typeface="宋体" panose="02010600030101010101" pitchFamily="2" charset="-122"/>
              </a:rPr>
              <a:t>
</a:t>
            </a:r>
            <a:endParaRPr lang="zh-CN" sz="1500" b="0">
              <a:latin typeface="Calibri" panose="020f0502020204030204" charset="0"/>
              <a:ea typeface="宋体" panose="02010600030101010101" pitchFamily="2" charset="-122"/>
            </a:endParaRPr>
          </a:p>
          <a:p>
            <a:pPr indent="0"/>
            <a:r>
              <a:rPr lang="en-US" sz="1500" b="0">
                <a:latin typeface="Calibri" panose="020f0502020204030204" charset="0"/>
                <a:ea typeface="宋体" panose="02010600030101010101" pitchFamily="2" charset="-122"/>
                <a:cs typeface="Times New Roman" panose="02020603050405020304" pitchFamily="18" charset="0"/>
              </a:rPr>
              <a:t>5</a:t>
            </a:r>
            <a:r>
              <a:rPr lang="zh-CN" sz="1500" b="0">
                <a:latin typeface="Calibri" panose="020f0502020204030204" charset="0"/>
                <a:ea typeface="宋体" panose="02010600030101010101" pitchFamily="2" charset="-122"/>
              </a:rPr>
              <a:t>、意义：</a:t>
            </a:r>
            <a:r>
              <a:rPr lang="zh-CN" sz="1500" b="0">
                <a:latin typeface="Calibri" panose="020f0502020204030204" charset="0"/>
                <a:ea typeface="宋体" panose="02010600030101010101" pitchFamily="2" charset="-122"/>
              </a:rPr>
              <a:t>           文艺复兴在一定程度上冲击了（     ），解放了被压抑和禁锢的人性，</a:t>
            </a:r>
            <a:r>
              <a:rPr lang="zh-CN" sz="1500" b="0">
                <a:latin typeface="Calibri" panose="020f0502020204030204" charset="0"/>
                <a:ea typeface="宋体" panose="02010600030101010101" pitchFamily="2" charset="-122"/>
              </a:rPr>
              <a:t>
</a:t>
            </a:r>
            <a:endParaRPr lang="zh-CN" sz="1500" b="0">
              <a:latin typeface="Calibri" panose="020f0502020204030204" charset="0"/>
              <a:ea typeface="宋体" panose="02010600030101010101" pitchFamily="2" charset="-122"/>
            </a:endParaRPr>
          </a:p>
          <a:p>
            <a:pPr indent="0"/>
            <a:r>
              <a:rPr lang="zh-CN" sz="1500" b="0">
                <a:latin typeface="Calibri" panose="020f0502020204030204" charset="0"/>
                <a:ea typeface="宋体" panose="02010600030101010101" pitchFamily="2" charset="-122"/>
              </a:rPr>
              <a:t>           使人们开始关注人本身与现实世界，解放了（      ）。</a:t>
            </a:r>
            <a:endParaRPr lang="zh-CN" altLang="en-US" sz="1500" b="0">
              <a:latin typeface="Calibri"/>
              <a:ea typeface="宋体" pitchFamily="2" charset="-122"/>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7830" name="矩形 77829"/>
          <p:cNvSpPr/>
          <p:nvPr/>
        </p:nvSpPr>
        <p:spPr>
          <a:xfrm>
            <a:off x="3120152" y="2544604"/>
            <a:ext cx="2468880" cy="783590"/>
          </a:xfrm>
          <a:prstGeom prst="rect">
            <a:avLst/>
          </a:prstGeom>
          <a:noFill/>
          <a:ln w="12700">
            <a:noFill/>
          </a:ln>
        </p:spPr>
        <p:txBody>
          <a:bodyPr wrap="none">
            <a:spAutoFit/>
          </a:bodyPr>
          <a:lstStyle>
            <a:defPPr/>
          </a:lstStyle>
          <a:p>
            <a:pPr/>
            <a:r>
              <a:rPr lang="zh-CN" altLang="en-US" sz="4500">
                <a:solidFill>
                  <a:srgbClr val="0000CC"/>
                </a:solidFill>
                <a:latin typeface="Times New Roman" panose="02020603050405020304" pitchFamily="18" charset="0"/>
                <a:ea typeface="华文行楷" panose="02010800040101010101" pitchFamily="2" charset="-122"/>
              </a:rPr>
              <a:t>宗教改革</a:t>
            </a:r>
            <a:endParaRPr lang="zh-CN" altLang="en-US" sz="4500">
              <a:solidFill>
                <a:srgbClr val="0000CC"/>
              </a:solidFill>
              <a:latin typeface="Times New Roman" panose="02020603050405020304" pitchFamily="18" charset="0"/>
              <a:ea typeface="华文行楷" panose="02010800040101010101" pitchFamily="2" charset="-122"/>
            </a:endParaRPr>
          </a:p>
        </p:txBody>
      </p:sp>
      <p:sp>
        <p:nvSpPr>
          <p:cNvPr id="77831" name="文本框 77830"/>
          <p:cNvSpPr txBox="1"/>
          <p:nvPr/>
        </p:nvSpPr>
        <p:spPr>
          <a:xfrm>
            <a:off x="1536621" y="3305413"/>
            <a:ext cx="6156722" cy="2399665"/>
          </a:xfrm>
          <a:prstGeom prst="rect">
            <a:avLst/>
          </a:prstGeom>
          <a:noFill/>
          <a:ln w="9525">
            <a:noFill/>
          </a:ln>
        </p:spPr>
        <p:txBody>
          <a:bodyPr>
            <a:spAutoFit/>
          </a:bodyPr>
          <a:lstStyle>
            <a:defPPr/>
          </a:lstStyle>
          <a:p>
            <a:pPr/>
            <a:r>
              <a:rPr lang="zh-CN" altLang="en-US" sz="3000" b="1">
                <a:solidFill>
                  <a:srgbClr val="FF0000"/>
                </a:solidFill>
                <a:latin typeface="华文隶书" panose="02010800040101010101" pitchFamily="2" charset="-122"/>
                <a:ea typeface="华文隶书" panose="02010800040101010101" pitchFamily="2" charset="-122"/>
              </a:rPr>
              <a:t>含义：</a:t>
            </a:r>
            <a:endParaRPr lang="zh-CN" altLang="en-US" sz="3000" b="1">
              <a:solidFill>
                <a:srgbClr val="FF0000"/>
              </a:solidFill>
              <a:latin typeface="华文隶书" pitchFamily="2" charset="-122"/>
              <a:ea typeface="华文隶书" pitchFamily="2" charset="-122"/>
            </a:endParaRPr>
          </a:p>
          <a:p>
            <a:pPr/>
            <a:r>
              <a:rPr lang="zh-CN" altLang="en-US" sz="3000" b="1">
                <a:latin typeface="华文隶书" panose="02010800040101010101" pitchFamily="2" charset="-122"/>
                <a:ea typeface="华文隶书" panose="02010800040101010101" pitchFamily="2" charset="-122"/>
              </a:rPr>
              <a:t>        发生于</a:t>
            </a:r>
            <a:r>
              <a:rPr lang="en-US" altLang="zh-CN" sz="3000" b="1">
                <a:latin typeface="华文隶书" panose="02010800040101010101" pitchFamily="2" charset="-122"/>
                <a:ea typeface="华文隶书" panose="02010800040101010101" pitchFamily="2" charset="-122"/>
              </a:rPr>
              <a:t>16</a:t>
            </a:r>
            <a:r>
              <a:rPr lang="zh-CN" altLang="en-US" sz="3000" b="1">
                <a:latin typeface="华文隶书" panose="02010800040101010101" pitchFamily="2" charset="-122"/>
                <a:ea typeface="华文隶书" panose="02010800040101010101" pitchFamily="2" charset="-122"/>
              </a:rPr>
              <a:t>世纪的西欧，是一场社会改革运动，也是一场在宗教改革外衣下的政治运动。最早从德意志开始后扩展到西欧各国。</a:t>
            </a:r>
            <a:endParaRPr lang="zh-CN" altLang="en-US" sz="3000" b="1">
              <a:latin typeface="华文隶书" panose="02010800040101010101" pitchFamily="2" charset="-122"/>
              <a:ea typeface="华文隶书" panose="02010800040101010101" pitchFamily="2" charset="-122"/>
            </a:endParaRPr>
          </a:p>
        </p:txBody>
      </p:sp>
      <p:sp>
        <p:nvSpPr>
          <p:cNvPr id="22532" name="文本框 122881"/>
          <p:cNvSpPr txBox="1"/>
          <p:nvPr/>
        </p:nvSpPr>
        <p:spPr>
          <a:xfrm>
            <a:off x="3177778" y="1371124"/>
            <a:ext cx="2788444" cy="783590"/>
          </a:xfrm>
          <a:prstGeom prst="rect">
            <a:avLst/>
          </a:prstGeom>
          <a:solidFill>
            <a:schemeClr val="bg1"/>
          </a:solidFill>
          <a:ln w="9525">
            <a:noFill/>
          </a:ln>
        </p:spPr>
        <p:txBody>
          <a:bodyPr>
            <a:spAutoFit/>
          </a:bodyPr>
          <a:lstStyle>
            <a:defPPr/>
          </a:lstStyle>
          <a:p>
            <a:pPr>
              <a:spcBef>
                <a:spcPct val="50000"/>
              </a:spcBef>
            </a:pPr>
            <a:r>
              <a:rPr lang="zh-CN" altLang="en-US" sz="4500">
                <a:solidFill>
                  <a:srgbClr val="0000CC"/>
                </a:solidFill>
                <a:latin typeface="Times New Roman" panose="02020603050405020304" pitchFamily="18" charset="0"/>
                <a:ea typeface="华文行楷" panose="02010800040101010101" pitchFamily="2" charset="-122"/>
              </a:rPr>
              <a:t>文艺复兴</a:t>
            </a:r>
            <a:endParaRPr lang="zh-CN" altLang="en-US" sz="4500">
              <a:solidFill>
                <a:srgbClr val="0000CC"/>
              </a:solidFill>
              <a:latin typeface="Times New Roman" panose="02020603050405020304" pitchFamily="18" charset="0"/>
              <a:ea typeface="华文行楷" panose="02010800040101010101" pitchFamily="2" charset="-122"/>
            </a:endParaRPr>
          </a:p>
        </p:txBody>
      </p:sp>
      <p:sp>
        <p:nvSpPr>
          <p:cNvPr id="5" name="下箭头 4"/>
          <p:cNvSpPr/>
          <p:nvPr/>
        </p:nvSpPr>
        <p:spPr>
          <a:xfrm>
            <a:off x="4277916" y="2207181"/>
            <a:ext cx="336947" cy="466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3" name="矩形 2"/>
          <p:cNvSpPr/>
          <p:nvPr/>
        </p:nvSpPr>
        <p:spPr>
          <a:xfrm>
            <a:off x="0" y="857250"/>
            <a:ext cx="5976620" cy="460375"/>
          </a:xfrm>
          <a:prstGeom prst="rect">
            <a:avLst/>
          </a:prstGeom>
          <a:solidFill>
            <a:schemeClr val="accent6">
              <a:lumMod val="50000"/>
            </a:schemeClr>
          </a:solidFill>
        </p:spPr>
        <p:txBody>
          <a:bodyPr wrap="none">
            <a:spAutoFit/>
          </a:bodyPr>
          <a:lstStyle>
            <a:defPPr/>
          </a:lstStyle>
          <a:p>
            <a:pPr>
              <a:spcAft>
                <a:spcPct val="0"/>
              </a:spcAft>
            </a:pP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二、宗教改革</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r>
              <a:rPr lang="en-US"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16</a:t>
            </a: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世纪，以德意志为中心</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endParaRPr lang="zh-CN" altLang="zh-CN" sz="2400" b="1">
              <a:solidFill>
                <a:schemeClr val="bg1"/>
              </a:solidFill>
              <a:latin typeface="华文新魏" pitchFamily="2" charset="-122"/>
              <a:ea typeface="华文新魏"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7830"/>
                                        </p:tgtEl>
                                        <p:attrNameLst>
                                          <p:attrName>style.visibility</p:attrName>
                                        </p:attrNameLst>
                                      </p:cBhvr>
                                      <p:to>
                                        <p:strVal val="visible"/>
                                      </p:to>
                                    </p:set>
                                    <p:animEffect transition="in" filter="blinds(horizontal)">
                                      <p:cBhvr>
                                        <p:cTn id="12" dur="500"/>
                                        <p:tgtEl>
                                          <p:spTgt spid="7783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7831"/>
                                        </p:tgtEl>
                                        <p:attrNameLst>
                                          <p:attrName>style.visibility</p:attrName>
                                        </p:attrNameLst>
                                      </p:cBhvr>
                                      <p:to>
                                        <p:strVal val="visible"/>
                                      </p:to>
                                    </p:set>
                                    <p:animEffect transition="in" filter="checkerboard(across)">
                                      <p:cBhvr>
                                        <p:cTn id="17" dur="500"/>
                                        <p:tgtEl>
                                          <p:spTgt spid="77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0" grpId="0"/>
      <p:bldP spid="77831" grpId="0"/>
      <p:bldP spid="5"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9433" y="1546868"/>
            <a:ext cx="5350257" cy="1198880"/>
          </a:xfrm>
          <a:prstGeom prst="rect">
            <a:avLst/>
          </a:prstGeom>
        </p:spPr>
        <p:txBody>
          <a:bodyPr wrap="square">
            <a:spAutoFit/>
          </a:bodyPr>
          <a:lstStyle>
            <a:defPPr/>
          </a:lstStyle>
          <a:p>
            <a:pPr>
              <a:spcAft>
                <a:spcPct val="0"/>
              </a:spcAft>
            </a:pPr>
            <a:r>
              <a:rPr lang="en-US" altLang="zh-CN">
                <a:latin typeface="+mn-ea"/>
                <a:cs typeface="Times New Roman" panose="02020603050405020304" pitchFamily="18" charset="0"/>
              </a:rPr>
              <a:t>1</a:t>
            </a:r>
            <a:r>
              <a:rPr lang="zh-CN" altLang="zh-CN">
                <a:latin typeface="+mn-ea"/>
                <a:cs typeface="Times New Roman" panose="02020603050405020304" pitchFamily="18" charset="0"/>
              </a:rPr>
              <a:t>、背景</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）根本原因：德国资本主义的发展</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）思想基础：文艺复兴和人文主义的推动</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3</a:t>
            </a:r>
            <a:r>
              <a:rPr lang="zh-CN" altLang="zh-CN">
                <a:latin typeface="+mn-ea"/>
                <a:cs typeface="Times New Roman" panose="02020603050405020304" pitchFamily="18" charset="0"/>
              </a:rPr>
              <a:t>）导火线：罗马教廷兜售赎罪券</a:t>
            </a:r>
            <a:endParaRPr lang="zh-CN" altLang="zh-CN">
              <a:latin typeface="+mn-ea"/>
              <a:cs typeface="Times New Roman" panose="02020603050405020304" pitchFamily="18" charset="0"/>
            </a:endParaRPr>
          </a:p>
        </p:txBody>
      </p:sp>
      <p:sp>
        <p:nvSpPr>
          <p:cNvPr id="3" name="矩形 2"/>
          <p:cNvSpPr/>
          <p:nvPr/>
        </p:nvSpPr>
        <p:spPr>
          <a:xfrm>
            <a:off x="0" y="857250"/>
            <a:ext cx="5976620" cy="460375"/>
          </a:xfrm>
          <a:prstGeom prst="rect">
            <a:avLst/>
          </a:prstGeom>
          <a:solidFill>
            <a:schemeClr val="accent6">
              <a:lumMod val="50000"/>
            </a:schemeClr>
          </a:solidFill>
        </p:spPr>
        <p:txBody>
          <a:bodyPr wrap="none">
            <a:spAutoFit/>
          </a:bodyPr>
          <a:lstStyle>
            <a:defPPr/>
          </a:lstStyle>
          <a:p>
            <a:pPr>
              <a:spcAft>
                <a:spcPct val="0"/>
              </a:spcAft>
            </a:pP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二、宗教改革</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r>
              <a:rPr lang="en-US"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16</a:t>
            </a: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世纪，以德意志为中心</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endPar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endParaRPr>
          </a:p>
        </p:txBody>
      </p:sp>
      <p:pic>
        <p:nvPicPr>
          <p:cNvPr id="5" name="图片 97286" descr="1suzuijuan"/>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03499" y="3174776"/>
            <a:ext cx="3681068" cy="227502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a:spLocks noChangeArrowheads="1"/>
          </p:cNvSpPr>
          <p:nvPr/>
        </p:nvSpPr>
        <p:spPr bwMode="auto">
          <a:xfrm>
            <a:off x="259433" y="2974945"/>
            <a:ext cx="4839129" cy="2584450"/>
          </a:xfrm>
          <a:prstGeom prst="rect">
            <a:avLst/>
          </a:prstGeom>
          <a:noFill/>
          <a:ln w="19050">
            <a:solidFill>
              <a:schemeClr val="accent6">
                <a:lumMod val="50000"/>
              </a:schemeClr>
            </a:solidFill>
          </a:ln>
        </p:spPr>
        <p:txBody>
          <a:bodyPr wrap="square">
            <a:spAutoFit/>
          </a:bodyPr>
          <a:lstStyle>
            <a:defPPr/>
            <a:lvl1pPr>
              <a:defRPr>
                <a:solidFill>
                  <a:schemeClr val="tx1"/>
                </a:solidFill>
                <a:latin typeface="Times New Roman" panose="02020603050405020304" pitchFamily="18" charset="0"/>
                <a:ea typeface="宋体" panose="02010600030101010101" pitchFamily="2" charset="-122"/>
              </a:defRPr>
            </a:lvl1pPr>
            <a:lvl2pPr>
              <a:defRPr>
                <a:solidFill>
                  <a:schemeClr val="tx1"/>
                </a:solidFill>
                <a:latin typeface="Times New Roman" panose="02020603050405020304" pitchFamily="18" charset="0"/>
                <a:ea typeface="宋体" panose="02010600030101010101" pitchFamily="2" charset="-122"/>
              </a:defRPr>
            </a:lvl2pPr>
            <a:lvl3pPr>
              <a:defRPr>
                <a:solidFill>
                  <a:schemeClr val="tx1"/>
                </a:solidFill>
                <a:latin typeface="Times New Roman" panose="02020603050405020304" pitchFamily="18" charset="0"/>
                <a:ea typeface="宋体" panose="02010600030101010101" pitchFamily="2" charset="-122"/>
              </a:defRPr>
            </a:lvl3pPr>
            <a:lvl4pPr>
              <a:defRPr>
                <a:solidFill>
                  <a:schemeClr val="tx1"/>
                </a:solidFill>
                <a:latin typeface="Times New Roman" panose="02020603050405020304" pitchFamily="18" charset="0"/>
                <a:ea typeface="宋体" panose="02010600030101010101" pitchFamily="2" charset="-122"/>
              </a:defRPr>
            </a:lvl4pPr>
            <a:lvl5pPr>
              <a:defRPr>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Times New Roman" panose="02020603050405020304" pitchFamily="18" charset="0"/>
                <a:ea typeface="宋体" panose="02010600030101010101" pitchFamily="2" charset="-122"/>
              </a:defRPr>
            </a:lvl9pPr>
          </a:lstStyle>
          <a:p>
            <a:pPr/>
            <a:r>
              <a:rPr lang="zh-CN" altLang="en-US" b="1">
                <a:latin typeface="仿宋" panose="02010609060101010101" pitchFamily="49" charset="-122"/>
                <a:ea typeface="仿宋" panose="02010609060101010101" pitchFamily="49" charset="-122"/>
              </a:rPr>
              <a:t>四分五裂的德意志，教会十分猖獗，它一方面阻挠统一，一方面把德意志作为重要的搜括对象。流入罗马教廷的财富每年达</a:t>
            </a:r>
            <a:r>
              <a:rPr lang="en-US" altLang="zh-CN" b="1">
                <a:latin typeface="仿宋" panose="02010609060101010101" pitchFamily="49" charset="-122"/>
                <a:ea typeface="仿宋" panose="02010609060101010101" pitchFamily="49" charset="-122"/>
              </a:rPr>
              <a:t>30</a:t>
            </a:r>
            <a:r>
              <a:rPr lang="zh-CN" altLang="en-US" b="1">
                <a:latin typeface="仿宋" panose="02010609060101010101" pitchFamily="49" charset="-122"/>
                <a:ea typeface="仿宋" panose="02010609060101010101" pitchFamily="49" charset="-122"/>
              </a:rPr>
              <a:t>万金币，人们称德意志为</a:t>
            </a:r>
            <a:r>
              <a:rPr lang="zh-CN" altLang="en-US" b="1">
                <a:solidFill>
                  <a:schemeClr val="accent6">
                    <a:lumMod val="50000"/>
                  </a:schemeClr>
                </a:solidFill>
                <a:latin typeface="仿宋" panose="02010609060101010101" pitchFamily="49" charset="-122"/>
                <a:ea typeface="仿宋" panose="02010609060101010101" pitchFamily="49" charset="-122"/>
              </a:rPr>
              <a:t>“教皇的奶牛”</a:t>
            </a:r>
            <a:r>
              <a:rPr lang="zh-CN" altLang="en-US" b="1">
                <a:latin typeface="仿宋" panose="02010609060101010101" pitchFamily="49" charset="-122"/>
                <a:ea typeface="仿宋" panose="02010609060101010101" pitchFamily="49" charset="-122"/>
              </a:rPr>
              <a:t>。 </a:t>
            </a:r>
            <a:r>
              <a:rPr lang="en-US" altLang="zh-CN" b="1">
                <a:latin typeface="仿宋" panose="02010609060101010101" pitchFamily="49" charset="-122"/>
                <a:ea typeface="仿宋" panose="02010609060101010101" pitchFamily="49" charset="-122"/>
              </a:rPr>
              <a:t>1517</a:t>
            </a:r>
            <a:r>
              <a:rPr lang="zh-CN" altLang="en-US" b="1">
                <a:latin typeface="仿宋" panose="02010609060101010101" pitchFamily="49" charset="-122"/>
                <a:ea typeface="仿宋" panose="02010609060101010101" pitchFamily="49" charset="-122"/>
              </a:rPr>
              <a:t>年，通过行贿当上大主教的亚尔伯特为了偿还行贿欠下的巨款，自愿充当教皇的代理人，在德意志推销“赎罪券”。他宣扬道，只要支付金钱，就可以被上帝赦免本人和死去的亲属的罪孽，死者的灵魂就能升入天堂。</a:t>
            </a:r>
            <a:endParaRPr lang="zh-CN" altLang="en-US" b="1">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258365" y="1172593"/>
            <a:ext cx="5234305" cy="368300"/>
          </a:xfrm>
          <a:prstGeom prst="rect">
            <a:avLst/>
          </a:prstGeom>
        </p:spPr>
        <p:txBody>
          <a:bodyPr wrap="none">
            <a:spAutoFit/>
          </a:bodyPr>
          <a:lstStyle>
            <a:defPPr/>
          </a:lstStyle>
          <a:p>
            <a:pPr>
              <a:spcAft>
                <a:spcPct val="0"/>
              </a:spcAft>
            </a:pPr>
            <a:r>
              <a:rPr lang="en-US" altLang="zh-CN">
                <a:latin typeface="+mn-ea"/>
                <a:cs typeface="Times New Roman" panose="02020603050405020304" pitchFamily="18" charset="0"/>
              </a:rPr>
              <a:t>2</a:t>
            </a:r>
            <a:r>
              <a:rPr lang="zh-CN" altLang="zh-CN">
                <a:latin typeface="+mn-ea"/>
                <a:cs typeface="Times New Roman" panose="02020603050405020304" pitchFamily="18" charset="0"/>
              </a:rPr>
              <a:t>、开端：</a:t>
            </a:r>
            <a:r>
              <a:rPr lang="en-US" altLang="zh-CN">
                <a:latin typeface="+mn-ea"/>
                <a:cs typeface="Times New Roman" panose="02020603050405020304" pitchFamily="18" charset="0"/>
              </a:rPr>
              <a:t>1517</a:t>
            </a:r>
            <a:r>
              <a:rPr lang="zh-CN" altLang="zh-CN">
                <a:latin typeface="+mn-ea"/>
                <a:cs typeface="Times New Roman" panose="02020603050405020304" pitchFamily="18" charset="0"/>
              </a:rPr>
              <a:t>年，马丁·路德《九十五条论纲》</a:t>
            </a:r>
            <a:endParaRPr lang="zh-CN" altLang="zh-CN">
              <a:latin typeface="+mn-ea"/>
              <a:cs typeface="Times New Roman" panose="02020603050405020304" pitchFamily="18" charset="0"/>
            </a:endParaRPr>
          </a:p>
        </p:txBody>
      </p:sp>
      <p:pic>
        <p:nvPicPr>
          <p:cNvPr id="3" name="图片 2"/>
          <p:cNvPicPr>
            <a:picLocks noChangeAspect="1"/>
          </p:cNvPicPr>
          <p:nvPr/>
        </p:nvPicPr>
        <p:blipFill>
          <a:blip r:embed="rId2"/>
          <a:stretch>
            <a:fillRect/>
          </a:stretch>
        </p:blipFill>
        <p:spPr>
          <a:xfrm>
            <a:off x="5939435" y="2139372"/>
            <a:ext cx="2953907" cy="3110080"/>
          </a:xfrm>
          <a:prstGeom prst="rect">
            <a:avLst/>
          </a:prstGeom>
          <a:ln>
            <a:noFill/>
          </a:ln>
          <a:effectLst>
            <a:outerShdw blurRad="190500" algn="tl" rotWithShape="0">
              <a:srgbClr val="000000">
                <a:alpha val="70000"/>
              </a:srgbClr>
            </a:outerShdw>
          </a:effectLst>
        </p:spPr>
      </p:pic>
      <p:sp>
        <p:nvSpPr>
          <p:cNvPr id="6" name="矩形 5"/>
          <p:cNvSpPr/>
          <p:nvPr/>
        </p:nvSpPr>
        <p:spPr>
          <a:xfrm>
            <a:off x="258365" y="1859294"/>
            <a:ext cx="5428381" cy="3692525"/>
          </a:xfrm>
          <a:prstGeom prst="rect">
            <a:avLst/>
          </a:prstGeom>
          <a:ln w="19050">
            <a:solidFill>
              <a:schemeClr val="accent6">
                <a:lumMod val="50000"/>
              </a:schemeClr>
            </a:solidFill>
          </a:ln>
        </p:spPr>
        <p:txBody>
          <a:bodyPr wrap="square">
            <a:spAutoFit/>
          </a:bodyPr>
          <a:lstStyle>
            <a:defPPr/>
          </a:lstStyle>
          <a:p>
            <a:pPr marL="342900" indent="-342900">
              <a:buFont typeface="Wingdings" panose="05000000000000000000" pitchFamily="2" charset="2"/>
              <a:buChar char="Ø"/>
            </a:pPr>
            <a:r>
              <a:rPr lang="zh-CN" altLang="en-US">
                <a:latin typeface="仿宋" panose="02010609060101010101" pitchFamily="49" charset="-122"/>
                <a:ea typeface="仿宋" panose="02010609060101010101" pitchFamily="49" charset="-122"/>
              </a:rPr>
              <a:t>信徒得救一不靠教皇，二不靠圣礼，只有靠终生‘悔改’基督教的正道”。</a:t>
            </a:r>
            <a:endParaRPr lang="en-US" altLang="zh-CN">
              <a:latin typeface="仿宋" panose="02010609060101010101" pitchFamily="49" charset="-122"/>
              <a:ea typeface="仿宋" panose="02010609060101010101" pitchFamily="49" charset="-122"/>
            </a:endParaRPr>
          </a:p>
          <a:p>
            <a:pPr algn="ctr"/>
            <a:r>
              <a:rPr lang="en-US" altLang="zh-CN">
                <a:latin typeface="仿宋" panose="02010609060101010101" pitchFamily="49" charset="-122"/>
                <a:ea typeface="仿宋" panose="02010609060101010101" pitchFamily="49" charset="-122"/>
              </a:rPr>
              <a:t>……</a:t>
            </a:r>
            <a:endParaRPr lang="en-US" altLang="zh-CN">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Ø"/>
            </a:pPr>
            <a:r>
              <a:rPr lang="zh-CN" altLang="en-US">
                <a:latin typeface="仿宋" panose="02010609060101010101" pitchFamily="49" charset="-122"/>
                <a:ea typeface="仿宋" panose="02010609060101010101" pitchFamily="49" charset="-122"/>
              </a:rPr>
              <a:t>每一个基督教徒，只要感觉到自己真诚悔罪，就是不买赎罪券，也同样可得以赎罪或全部免罪”。 </a:t>
            </a:r>
            <a:endParaRPr lang="en-US" altLang="zh-CN">
              <a:latin typeface="仿宋" panose="02010609060101010101" pitchFamily="49" charset="-122"/>
              <a:ea typeface="仿宋" panose="02010609060101010101" pitchFamily="49" charset="-122"/>
            </a:endParaRPr>
          </a:p>
          <a:p>
            <a:pPr algn="ctr"/>
            <a:r>
              <a:rPr lang="en-US" altLang="zh-CN">
                <a:latin typeface="仿宋" panose="02010609060101010101" pitchFamily="49" charset="-122"/>
                <a:ea typeface="仿宋" panose="02010609060101010101" pitchFamily="49" charset="-122"/>
              </a:rPr>
              <a:t>……</a:t>
            </a:r>
            <a:endParaRPr lang="en-US" altLang="zh-CN">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Ø"/>
            </a:pPr>
            <a:r>
              <a:rPr lang="zh-CN" altLang="en-US">
                <a:latin typeface="仿宋" panose="02010609060101010101" pitchFamily="49" charset="-122"/>
                <a:ea typeface="仿宋" panose="02010609060101010101" pitchFamily="49" charset="-122"/>
              </a:rPr>
              <a:t>无论是传教士、神父，或是教皇，和其他基督教徒并无不同之处，并非自成团体，或是高于其他教徒之上的。</a:t>
            </a:r>
            <a:endParaRPr lang="en-US" altLang="zh-CN">
              <a:latin typeface="仿宋" panose="02010609060101010101" pitchFamily="49" charset="-122"/>
              <a:ea typeface="仿宋" panose="02010609060101010101" pitchFamily="49" charset="-122"/>
            </a:endParaRPr>
          </a:p>
          <a:p>
            <a:pPr algn="ctr"/>
            <a:r>
              <a:rPr lang="en-US" altLang="zh-CN">
                <a:latin typeface="仿宋" panose="02010609060101010101" pitchFamily="49" charset="-122"/>
                <a:ea typeface="仿宋" panose="02010609060101010101" pitchFamily="49" charset="-122"/>
              </a:rPr>
              <a:t>……</a:t>
            </a:r>
            <a:endParaRPr lang="en-US" altLang="zh-CN">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Ø"/>
            </a:pPr>
            <a:r>
              <a:rPr lang="zh-CN" altLang="en-US">
                <a:latin typeface="仿宋" panose="02010609060101010101" pitchFamily="49" charset="-122"/>
                <a:ea typeface="仿宋" panose="02010609060101010101" pitchFamily="49" charset="-122"/>
              </a:rPr>
              <a:t>罗马教廷只管信仰上的事，至于财产、金钱、生命等事务应由政府处理，皇权应该名副其实。</a:t>
            </a:r>
            <a:endParaRPr lang="en-US" altLang="zh-CN">
              <a:latin typeface="仿宋" panose="02010609060101010101" pitchFamily="49" charset="-122"/>
              <a:ea typeface="仿宋" panose="02010609060101010101" pitchFamily="49" charset="-122"/>
            </a:endParaRPr>
          </a:p>
          <a:p>
            <a:pPr algn="r"/>
            <a:r>
              <a:rPr lang="zh-CN" altLang="en-US">
                <a:latin typeface="仿宋" panose="02010609060101010101" pitchFamily="49" charset="-122"/>
                <a:ea typeface="仿宋" panose="02010609060101010101" pitchFamily="49" charset="-122"/>
              </a:rPr>
              <a:t> </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马丁</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路德　 </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250031" y="1323023"/>
            <a:ext cx="9163050" cy="737235"/>
          </a:xfrm>
          <a:prstGeom prst="rect">
            <a:avLst/>
          </a:prstGeom>
          <a:noFill/>
          <a:ln w="9525">
            <a:noFill/>
          </a:ln>
        </p:spPr>
        <p:txBody>
          <a:bodyPr wrap="square">
            <a:spAutoFit/>
          </a:bodyPr>
          <a:lstStyle>
            <a:defPPr/>
          </a:lstStyle>
          <a:p>
            <a:pPr indent="0"/>
            <a:r>
              <a:rPr lang="zh-CN" sz="2100" b="1">
                <a:latin typeface="Calibri" panose="020f0502020204030204" charset="0"/>
                <a:ea typeface="宋体" panose="02010600030101010101" pitchFamily="2" charset="-122"/>
              </a:rPr>
              <a:t>一、新航路开辟的</a:t>
            </a:r>
            <a:r>
              <a:rPr lang="zh-CN" sz="2100" b="1">
                <a:solidFill>
                  <a:srgbClr val="FF0000"/>
                </a:solidFill>
                <a:latin typeface="Calibri" panose="020f0502020204030204" charset="0"/>
                <a:ea typeface="宋体" panose="02010600030101010101" pitchFamily="2" charset="-122"/>
                <a:cs typeface="Times New Roman" panose="02020603050405020304" pitchFamily="18" charset="0"/>
                <a:sym typeface="+mn-ea"/>
              </a:rPr>
              <a:t>根本原因</a:t>
            </a:r>
            <a:r>
              <a:rPr lang="zh-CN" sz="2100" b="1">
                <a:latin typeface="Calibri" panose="020f0502020204030204" charset="0"/>
                <a:ea typeface="宋体" panose="02010600030101010101" pitchFamily="2" charset="-122"/>
              </a:rPr>
              <a:t>：</a:t>
            </a:r>
            <a:r>
              <a:rPr lang="zh-CN" sz="2100" b="1">
                <a:solidFill>
                  <a:srgbClr val="FF0000"/>
                </a:solidFill>
                <a:latin typeface="Calibri" panose="020f0502020204030204" charset="0"/>
                <a:ea typeface="宋体" panose="02010600030101010101" pitchFamily="2" charset="-122"/>
              </a:rPr>
              <a:t>欧洲商品经济的发展，资本主义萌芽的出现</a:t>
            </a:r>
            <a:endParaRPr lang="en-US" sz="2100" b="1">
              <a:solidFill>
                <a:srgbClr val="FF0000"/>
              </a:solidFill>
              <a:latin typeface="Calibri"/>
              <a:ea typeface="宋体" pitchFamily="2" charset="-122"/>
              <a:cs typeface="Times New Roman" panose="02020603050405020304" pitchFamily="18" charset="0"/>
            </a:endParaRPr>
          </a:p>
          <a:p>
            <a:pPr indent="0"/>
            <a:endParaRPr lang="zh-CN" altLang="en-US" sz="2100" b="1">
              <a:latin typeface="Calibri"/>
              <a:ea typeface="宋体" pitchFamily="2" charset="-122"/>
              <a:cs typeface="Times New Roman" panose="02020603050405020304" pitchFamily="18" charset="0"/>
            </a:endParaRPr>
          </a:p>
        </p:txBody>
      </p:sp>
      <p:sp>
        <p:nvSpPr>
          <p:cNvPr id="2" name="文本框 1"/>
          <p:cNvSpPr txBox="1"/>
          <p:nvPr/>
        </p:nvSpPr>
        <p:spPr>
          <a:xfrm>
            <a:off x="250031" y="1776413"/>
            <a:ext cx="8813483" cy="1060450"/>
          </a:xfrm>
          <a:prstGeom prst="rect">
            <a:avLst/>
          </a:prstGeom>
        </p:spPr>
        <p:txBody>
          <a:bodyPr wrap="square" anchor="t">
            <a:spAutoFit/>
          </a:bodyPr>
          <a:lstStyle>
            <a:defPPr/>
          </a:lstStyle>
          <a:p>
            <a:pPr indent="0"/>
            <a:r>
              <a:rPr lang="zh-CN" sz="2100" b="1">
                <a:latin typeface="Times New Roman" panose="02020603050405020304" pitchFamily="18" charset="0"/>
                <a:ea typeface="宋体" panose="02010600030101010101" pitchFamily="2" charset="-122"/>
                <a:sym typeface="+mn-ea"/>
              </a:rPr>
              <a:t>二</a:t>
            </a:r>
            <a:r>
              <a:rPr lang="zh-CN" sz="1500" b="1">
                <a:latin typeface="Times New Roman" panose="02020603050405020304" pitchFamily="18" charset="0"/>
                <a:ea typeface="宋体" panose="02010600030101010101" pitchFamily="2" charset="-122"/>
                <a:sym typeface="+mn-ea"/>
              </a:rPr>
              <a:t>、</a:t>
            </a:r>
            <a:r>
              <a:rPr lang="zh-CN" sz="2100" b="1">
                <a:latin typeface="Times New Roman" panose="02020603050405020304" pitchFamily="18" charset="0"/>
                <a:ea typeface="宋体" panose="02010600030101010101" pitchFamily="2" charset="-122"/>
                <a:sym typeface="+mn-ea"/>
              </a:rPr>
              <a:t>西欧殖民扩张的</a:t>
            </a:r>
            <a:r>
              <a:rPr lang="zh-CN" sz="2100" b="1">
                <a:ea typeface="宋体" panose="02010600030101010101" pitchFamily="2" charset="-122"/>
                <a:sym typeface="+mn-ea"/>
              </a:rPr>
              <a:t>影响：</a:t>
            </a:r>
            <a:endParaRPr lang="zh-CN" sz="2100" b="1">
              <a:ea typeface="宋体" pitchFamily="2" charset="-122"/>
              <a:sym typeface="+mn-ea"/>
            </a:endParaRPr>
          </a:p>
          <a:p>
            <a:pPr indent="0"/>
            <a:r>
              <a:rPr lang="zh-CN" sz="2100" b="1">
                <a:ea typeface="宋体" panose="02010600030101010101" pitchFamily="2" charset="-122"/>
                <a:sym typeface="+mn-ea"/>
              </a:rPr>
              <a:t>           </a:t>
            </a:r>
            <a:r>
              <a:rPr lang="en-US" altLang="zh-CN" sz="2100" b="1">
                <a:ea typeface="宋体" panose="02010600030101010101" pitchFamily="2" charset="-122"/>
                <a:sym typeface="+mn-ea"/>
              </a:rPr>
              <a:t>1</a:t>
            </a:r>
            <a:r>
              <a:rPr lang="zh-CN" sz="2100" b="1">
                <a:ea typeface="宋体" panose="02010600030101010101" pitchFamily="2" charset="-122"/>
                <a:sym typeface="+mn-ea"/>
              </a:rPr>
              <a:t> 给亚非美带来了巨大</a:t>
            </a:r>
            <a:r>
              <a:rPr lang="zh-CN" sz="2100" b="1">
                <a:solidFill>
                  <a:srgbClr val="FF0000"/>
                </a:solidFill>
                <a:ea typeface="宋体" panose="02010600030101010101" pitchFamily="2" charset="-122"/>
                <a:sym typeface="+mn-ea"/>
              </a:rPr>
              <a:t>灾难</a:t>
            </a:r>
            <a:r>
              <a:rPr lang="zh-CN" sz="2100" b="1">
                <a:ea typeface="宋体" panose="02010600030101010101" pitchFamily="2" charset="-122"/>
                <a:sym typeface="+mn-ea"/>
              </a:rPr>
              <a:t>。亚洲古老帝国受到</a:t>
            </a:r>
            <a:r>
              <a:rPr lang="zh-CN" sz="2100" b="1">
                <a:solidFill>
                  <a:srgbClr val="FF0000"/>
                </a:solidFill>
                <a:ea typeface="宋体" panose="02010600030101010101" pitchFamily="2" charset="-122"/>
                <a:sym typeface="+mn-ea"/>
              </a:rPr>
              <a:t>冲击</a:t>
            </a:r>
            <a:r>
              <a:rPr lang="zh-CN" sz="2100" b="1">
                <a:ea typeface="宋体" panose="02010600030101010101" pitchFamily="2" charset="-122"/>
                <a:sym typeface="+mn-ea"/>
              </a:rPr>
              <a:t>。</a:t>
            </a:r>
            <a:endParaRPr lang="zh-CN" sz="2100" b="1">
              <a:ea typeface="宋体" pitchFamily="2" charset="-122"/>
            </a:endParaRPr>
          </a:p>
          <a:p>
            <a:pPr indent="0"/>
            <a:r>
              <a:rPr lang="zh-CN" sz="2100" b="1">
                <a:solidFill>
                  <a:srgbClr val="FF0000"/>
                </a:solidFill>
                <a:ea typeface="宋体" panose="02010600030101010101" pitchFamily="2" charset="-122"/>
                <a:sym typeface="+mn-ea"/>
              </a:rPr>
              <a:t>           </a:t>
            </a:r>
            <a:r>
              <a:rPr lang="en-US" altLang="zh-CN" sz="2100" b="1">
                <a:solidFill>
                  <a:schemeClr val="tx1"/>
                </a:solidFill>
                <a:ea typeface="宋体" panose="02010600030101010101" pitchFamily="2" charset="-122"/>
                <a:sym typeface="+mn-ea"/>
              </a:rPr>
              <a:t>2 </a:t>
            </a:r>
            <a:r>
              <a:rPr lang="zh-CN" altLang="en-US" sz="2100" b="1">
                <a:solidFill>
                  <a:schemeClr val="tx1"/>
                </a:solidFill>
                <a:ea typeface="宋体" panose="02010600030101010101" pitchFamily="2" charset="-122"/>
                <a:sym typeface="+mn-ea"/>
              </a:rPr>
              <a:t>欧</a:t>
            </a:r>
            <a:r>
              <a:rPr lang="zh-CN" sz="2100" b="1">
                <a:solidFill>
                  <a:schemeClr val="tx1"/>
                </a:solidFill>
                <a:ea typeface="宋体" panose="02010600030101010101" pitchFamily="2" charset="-122"/>
                <a:sym typeface="+mn-ea"/>
              </a:rPr>
              <a:t>洲</a:t>
            </a:r>
            <a:r>
              <a:rPr lang="zh-CN" sz="2100" b="1">
                <a:solidFill>
                  <a:srgbClr val="FF0000"/>
                </a:solidFill>
                <a:ea typeface="宋体" panose="02010600030101010101" pitchFamily="2" charset="-122"/>
                <a:sym typeface="+mn-ea"/>
              </a:rPr>
              <a:t>有利于欧洲资本原始积累，有利于资本主义发展</a:t>
            </a:r>
            <a:r>
              <a:rPr lang="en-US">
                <a:latin typeface="宋体" panose="02010600030101010101" pitchFamily="2" charset="-122"/>
                <a:ea typeface="宋体" panose="02010600030101010101" pitchFamily="2" charset="-122"/>
                <a:sym typeface="+mn-ea"/>
              </a:rPr>
              <a:t>       </a:t>
            </a:r>
            <a:endParaRPr lang="en-US" altLang="en-US" b="1" smtClean="0">
              <a:latin typeface="宋体" pitchFamily="2" charset="-122"/>
              <a:ea typeface="宋体" pitchFamily="2" charset="-122"/>
              <a:sym typeface="+mn-ea"/>
            </a:endParaRPr>
          </a:p>
        </p:txBody>
      </p:sp>
      <p:sp>
        <p:nvSpPr>
          <p:cNvPr id="3" name="爆炸形 1 2"/>
          <p:cNvSpPr/>
          <p:nvPr/>
        </p:nvSpPr>
        <p:spPr>
          <a:xfrm>
            <a:off x="1608296" y="3524726"/>
            <a:ext cx="3715703" cy="166116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4500" b="1">
                <a:solidFill>
                  <a:schemeClr val="tx1"/>
                </a:solidFill>
              </a:rPr>
              <a:t>阻碍？</a:t>
            </a:r>
            <a:endParaRPr lang="zh-CN" altLang="en-US" sz="4500" b="1">
              <a:solidFill>
                <a:schemeClr val="tx1"/>
              </a:solidFill>
            </a:endParaRPr>
          </a:p>
        </p:txBody>
      </p:sp>
      <p:sp>
        <p:nvSpPr>
          <p:cNvPr id="4" name="矩形标注 3"/>
          <p:cNvSpPr/>
          <p:nvPr/>
        </p:nvSpPr>
        <p:spPr>
          <a:xfrm>
            <a:off x="1764030" y="3691414"/>
            <a:ext cx="2988945" cy="1193959"/>
          </a:xfrm>
          <a:prstGeom prst="wedgeRectCallout">
            <a:avLst>
              <a:gd name="adj1" fmla="val -50111"/>
              <a:gd name="adj2" fmla="val 3763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3300" b="1">
                <a:solidFill>
                  <a:schemeClr val="tx1"/>
                </a:solidFill>
              </a:rPr>
              <a:t>基督教</a:t>
            </a:r>
            <a:endParaRPr lang="zh-CN" altLang="en-US" sz="3300" b="1">
              <a:solidFill>
                <a:schemeClr val="tx1"/>
              </a:solidFill>
            </a:endParaRPr>
          </a:p>
          <a:p>
            <a:pPr algn="ctr"/>
            <a:r>
              <a:rPr lang="zh-CN" altLang="en-US" sz="3300" b="1">
                <a:solidFill>
                  <a:schemeClr val="tx1"/>
                </a:solidFill>
              </a:rPr>
              <a:t>封建专制</a:t>
            </a:r>
            <a:endParaRPr lang="zh-CN" altLang="en-US" sz="3300" b="1">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blinds(horizontal)">
                                      <p:cBhvr>
                                        <p:cTn id="7" dur="10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58365" y="1277005"/>
            <a:ext cx="6622752" cy="1198880"/>
          </a:xfrm>
          <a:prstGeom prst="rect">
            <a:avLst/>
          </a:prstGeom>
        </p:spPr>
        <p:txBody>
          <a:bodyPr wrap="square">
            <a:spAutoFit/>
          </a:bodyPr>
          <a:lstStyle>
            <a:defPPr/>
          </a:lstStyle>
          <a:p>
            <a:pPr/>
            <a:r>
              <a:rPr lang="en-US" altLang="zh-CN">
                <a:latin typeface="+mn-ea"/>
                <a:cs typeface="Times New Roman" panose="02020603050405020304" pitchFamily="18" charset="0"/>
              </a:rPr>
              <a:t>3</a:t>
            </a:r>
            <a:r>
              <a:rPr lang="zh-CN" altLang="zh-CN">
                <a:latin typeface="+mn-ea"/>
                <a:cs typeface="Times New Roman" panose="02020603050405020304" pitchFamily="18" charset="0"/>
              </a:rPr>
              <a:t>、马丁·路德的主张</a:t>
            </a:r>
            <a:endParaRPr lang="zh-CN" altLang="zh-CN">
              <a:latin typeface="+mn-ea"/>
              <a:cs typeface="Times New Roman" panose="02020603050405020304" pitchFamily="18" charset="0"/>
            </a:endParaRPr>
          </a:p>
          <a:p>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）提倡</a:t>
            </a:r>
            <a:r>
              <a:rPr lang="zh-CN" altLang="zh-CN" b="1">
                <a:solidFill>
                  <a:srgbClr val="FF0000"/>
                </a:solidFill>
                <a:latin typeface="+mn-ea"/>
                <a:cs typeface="Times New Roman" panose="02020603050405020304" pitchFamily="18" charset="0"/>
              </a:rPr>
              <a:t>信仰得救</a:t>
            </a:r>
            <a:r>
              <a:rPr lang="zh-CN" altLang="zh-CN">
                <a:latin typeface="+mn-ea"/>
                <a:cs typeface="Times New Roman" panose="02020603050405020304" pitchFamily="18" charset="0"/>
              </a:rPr>
              <a:t>，反对繁琐的宗教仪式</a:t>
            </a:r>
            <a:endParaRPr lang="zh-CN" altLang="zh-CN">
              <a:latin typeface="+mn-ea"/>
              <a:cs typeface="Times New Roman" panose="02020603050405020304" pitchFamily="18" charset="0"/>
            </a:endParaRPr>
          </a:p>
          <a:p>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）上帝面前人人平等；</a:t>
            </a:r>
            <a:endParaRPr lang="zh-CN" altLang="zh-CN">
              <a:latin typeface="+mn-ea"/>
              <a:cs typeface="Times New Roman" panose="02020603050405020304" pitchFamily="18" charset="0"/>
            </a:endParaRPr>
          </a:p>
          <a:p>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3</a:t>
            </a:r>
            <a:r>
              <a:rPr lang="zh-CN" altLang="zh-CN">
                <a:latin typeface="+mn-ea"/>
                <a:cs typeface="Times New Roman" panose="02020603050405020304" pitchFamily="18" charset="0"/>
              </a:rPr>
              <a:t>）建立民族教会和廉俭教会，用民族语言进行宗教活动</a:t>
            </a:r>
            <a:endParaRPr lang="zh-CN" altLang="zh-CN">
              <a:latin typeface="+mn-ea"/>
              <a:cs typeface="Times New Roman" panose="02020603050405020304" pitchFamily="18" charset="0"/>
            </a:endParaRPr>
          </a:p>
        </p:txBody>
      </p:sp>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0489" y="3408511"/>
            <a:ext cx="3932234" cy="21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45630" y="3428498"/>
            <a:ext cx="2117881" cy="216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780489" y="5588498"/>
            <a:ext cx="3932234" cy="368300"/>
          </a:xfrm>
          <a:prstGeom prst="rect">
            <a:avLst/>
          </a:prstGeom>
        </p:spPr>
        <p:txBody>
          <a:bodyPr wrap="square" rtlCol="0">
            <a:spAutoFit/>
          </a:bodyPr>
          <a:lstStyle>
            <a:defPPr/>
          </a:lstStyle>
          <a:p>
            <a:pPr algn="ct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圣经</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重于教士</a:t>
            </a:r>
            <a:endParaRPr lang="zh-CN" altLang="en-US">
              <a:latin typeface="仿宋" panose="02010609060101010101" pitchFamily="49" charset="-122"/>
              <a:ea typeface="仿宋" panose="02010609060101010101" pitchFamily="49" charset="-122"/>
            </a:endParaRPr>
          </a:p>
        </p:txBody>
      </p:sp>
      <p:sp>
        <p:nvSpPr>
          <p:cNvPr id="10" name="文本框 9"/>
          <p:cNvSpPr txBox="1"/>
          <p:nvPr/>
        </p:nvSpPr>
        <p:spPr>
          <a:xfrm>
            <a:off x="5640512" y="5588498"/>
            <a:ext cx="3436705" cy="368300"/>
          </a:xfrm>
          <a:prstGeom prst="rect">
            <a:avLst/>
          </a:prstGeom>
        </p:spPr>
        <p:txBody>
          <a:bodyPr wrap="square" rtlCol="0">
            <a:spAutoFit/>
          </a:bodyPr>
          <a:lstStyle>
            <a:defPPr/>
          </a:lstStyle>
          <a:p>
            <a:pPr algn="ctr"/>
            <a:r>
              <a:rPr lang="zh-CN" altLang="en-US">
                <a:latin typeface="仿宋" panose="02010609060101010101" pitchFamily="49" charset="-122"/>
                <a:ea typeface="仿宋" panose="02010609060101010101" pitchFamily="49" charset="-122"/>
              </a:rPr>
              <a:t>马丁路德翻译的德文版</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圣经</a:t>
            </a:r>
            <a:r>
              <a:rPr lang="en-US" altLang="zh-CN">
                <a:latin typeface="仿宋" panose="02010609060101010101" pitchFamily="49" charset="-122"/>
                <a:ea typeface="仿宋" panose="02010609060101010101" pitchFamily="49" charset="-122"/>
              </a:rPr>
              <a:t>》</a:t>
            </a:r>
            <a:endParaRPr lang="zh-CN" altLang="en-US">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261132" y="1233101"/>
            <a:ext cx="6039485" cy="368300"/>
          </a:xfrm>
          <a:prstGeom prst="rect">
            <a:avLst/>
          </a:prstGeom>
        </p:spPr>
        <p:txBody>
          <a:bodyPr wrap="none">
            <a:spAutoFit/>
          </a:bodyPr>
          <a:lstStyle>
            <a:defPPr/>
          </a:lstStyle>
          <a:p>
            <a:pPr>
              <a:spcAft>
                <a:spcPct val="0"/>
              </a:spcAft>
            </a:pPr>
            <a:r>
              <a:rPr lang="en-US" altLang="zh-CN">
                <a:latin typeface="+mn-ea"/>
                <a:cs typeface="Times New Roman" panose="02020603050405020304" pitchFamily="18" charset="0"/>
              </a:rPr>
              <a:t>4</a:t>
            </a:r>
            <a:r>
              <a:rPr lang="zh-CN" altLang="zh-CN">
                <a:latin typeface="+mn-ea"/>
                <a:cs typeface="Times New Roman" panose="02020603050405020304" pitchFamily="18" charset="0"/>
              </a:rPr>
              <a:t>、派别：德意志的路德派、瑞士的加尔文派和英国的国教</a:t>
            </a:r>
            <a:endParaRPr lang="zh-CN" altLang="zh-CN">
              <a:latin typeface="+mn-ea"/>
              <a:cs typeface="Times New Roman" panose="02020603050405020304" pitchFamily="18" charset="0"/>
            </a:endParaRPr>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8167" y="1720319"/>
            <a:ext cx="6227667" cy="4232272"/>
          </a:xfrm>
          <a:prstGeom prst="rect">
            <a:avLst/>
          </a:prstGeom>
          <a:ln>
            <a:noFill/>
          </a:ln>
          <a:effectLst>
            <a:outerShdw blurRad="190500" algn="tl" rotWithShape="0">
              <a:srgbClr val="000000">
                <a:alpha val="70000"/>
              </a:srgbClr>
            </a:outerShdw>
          </a:effectLst>
        </p:spPr>
      </p:pic>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9080" y="1262368"/>
            <a:ext cx="8178572" cy="1476375"/>
          </a:xfrm>
          <a:prstGeom prst="rect">
            <a:avLst/>
          </a:prstGeom>
        </p:spPr>
        <p:txBody>
          <a:bodyPr wrap="square">
            <a:spAutoFit/>
          </a:bodyPr>
          <a:lstStyle>
            <a:defPPr/>
          </a:lstStyle>
          <a:p>
            <a:pPr>
              <a:spcAft>
                <a:spcPct val="0"/>
              </a:spcAft>
            </a:pPr>
            <a:r>
              <a:rPr lang="en-US" altLang="zh-CN">
                <a:latin typeface="+mn-ea"/>
                <a:cs typeface="Times New Roman" panose="02020603050405020304" pitchFamily="18" charset="0"/>
              </a:rPr>
              <a:t>5</a:t>
            </a:r>
            <a:r>
              <a:rPr lang="zh-CN" altLang="zh-CN">
                <a:latin typeface="+mn-ea"/>
                <a:cs typeface="Times New Roman" panose="02020603050405020304" pitchFamily="18" charset="0"/>
              </a:rPr>
              <a:t>、意义：</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）进一步解放了人们的思想，传播和发展了人文主义；</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）有利于欧洲资本主义经济的成长。</a:t>
            </a:r>
            <a:endParaRPr lang="zh-CN" altLang="zh-CN">
              <a:latin typeface="+mn-ea"/>
              <a:cs typeface="Times New Roman" panose="02020603050405020304" pitchFamily="18" charset="0"/>
            </a:endParaRPr>
          </a:p>
          <a:p>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3</a:t>
            </a:r>
            <a:r>
              <a:rPr lang="zh-CN" altLang="zh-CN">
                <a:latin typeface="+mn-ea"/>
                <a:cs typeface="Times New Roman" panose="02020603050405020304" pitchFamily="18" charset="0"/>
              </a:rPr>
              <a:t>）推动了欧洲民族国家的形成和文教事业的发展。</a:t>
            </a:r>
            <a:endParaRPr lang="en-US" altLang="zh-CN">
              <a:latin typeface="+mn-ea"/>
              <a:cs typeface="Times New Roman" panose="02020603050405020304" pitchFamily="18" charset="0"/>
            </a:endParaRPr>
          </a:p>
          <a:p>
            <a:pPr/>
            <a:endParaRPr lang="zh-CN" altLang="en-US">
              <a:latin typeface="+mn-ea"/>
            </a:endParaRPr>
          </a:p>
        </p:txBody>
      </p:sp>
      <p:sp>
        <p:nvSpPr>
          <p:cNvPr id="3" name="Text Box 2"/>
          <p:cNvSpPr txBox="1"/>
          <p:nvPr/>
        </p:nvSpPr>
        <p:spPr>
          <a:xfrm>
            <a:off x="259079" y="3824307"/>
            <a:ext cx="8617792" cy="922020"/>
          </a:xfrm>
          <a:prstGeom prst="rect">
            <a:avLst/>
          </a:prstGeom>
          <a:noFill/>
          <a:ln w="19050">
            <a:solidFill>
              <a:schemeClr val="accent6">
                <a:lumMod val="50000"/>
              </a:schemeClr>
            </a:solidFill>
          </a:ln>
        </p:spPr>
        <p:txBody>
          <a:bodyPr wrap="square">
            <a:spAutoFit/>
          </a:bodyPr>
          <a:lstStyle>
            <a:defPPr/>
          </a:lstStyle>
          <a:p>
            <a:pPr>
              <a:spcBef>
                <a:spcPct val="50000"/>
              </a:spcBef>
            </a:pPr>
            <a:r>
              <a:rPr lang="zh-CN" altLang="en-US">
                <a:solidFill>
                  <a:schemeClr val="tx1">
                    <a:lumMod val="65000"/>
                    <a:lumOff val="35000"/>
                  </a:schemeClr>
                </a:solidFill>
                <a:latin typeface="仿宋" panose="02010609060101010101" pitchFamily="49" charset="-122"/>
                <a:ea typeface="仿宋" panose="02010609060101010101" pitchFamily="49" charset="-122"/>
                <a:cs typeface="黑体" panose="02010609060101010101" pitchFamily="49" charset="-122"/>
              </a:rPr>
              <a:t>宗教改革后，有种说法：</a:t>
            </a:r>
            <a:r>
              <a:rPr lang="zh-CN" altLang="en-US">
                <a:solidFill>
                  <a:srgbClr val="C00000"/>
                </a:solidFill>
                <a:latin typeface="仿宋" panose="02010609060101010101" pitchFamily="49" charset="-122"/>
                <a:ea typeface="仿宋" panose="02010609060101010101" pitchFamily="49" charset="-122"/>
                <a:cs typeface="黑体" panose="02010609060101010101" pitchFamily="49" charset="-122"/>
              </a:rPr>
              <a:t>上帝的归上帝，恺撒（泛指皇帝）的归恺撒</a:t>
            </a:r>
            <a:r>
              <a:rPr lang="zh-CN" altLang="en-US">
                <a:solidFill>
                  <a:schemeClr val="tx1">
                    <a:lumMod val="65000"/>
                    <a:lumOff val="35000"/>
                  </a:schemeClr>
                </a:solidFill>
                <a:latin typeface="仿宋" panose="02010609060101010101" pitchFamily="49" charset="-122"/>
                <a:ea typeface="仿宋" panose="02010609060101010101" pitchFamily="49" charset="-122"/>
                <a:cs typeface="黑体" panose="02010609060101010101" pitchFamily="49" charset="-122"/>
              </a:rPr>
              <a:t>。路德最大的意义在于他是</a:t>
            </a:r>
            <a:r>
              <a:rPr lang="zh-CN" altLang="en-US">
                <a:solidFill>
                  <a:srgbClr val="C00000"/>
                </a:solidFill>
                <a:latin typeface="仿宋" panose="02010609060101010101" pitchFamily="49" charset="-122"/>
                <a:ea typeface="仿宋" panose="02010609060101010101" pitchFamily="49" charset="-122"/>
                <a:cs typeface="黑体" panose="02010609060101010101" pitchFamily="49" charset="-122"/>
              </a:rPr>
              <a:t>最早找到“德意志”的人</a:t>
            </a:r>
            <a:r>
              <a:rPr lang="zh-CN" altLang="en-US">
                <a:solidFill>
                  <a:schemeClr val="tx1">
                    <a:lumMod val="65000"/>
                    <a:lumOff val="35000"/>
                  </a:schemeClr>
                </a:solidFill>
                <a:latin typeface="仿宋" panose="02010609060101010101" pitchFamily="49" charset="-122"/>
                <a:ea typeface="仿宋" panose="02010609060101010101" pitchFamily="49" charset="-122"/>
                <a:cs typeface="黑体" panose="02010609060101010101" pitchFamily="49" charset="-122"/>
              </a:rPr>
              <a:t>，他将整个民族的嘴和心用</a:t>
            </a:r>
            <a:r>
              <a:rPr lang="zh-CN" altLang="en-US">
                <a:solidFill>
                  <a:srgbClr val="C00000"/>
                </a:solidFill>
                <a:latin typeface="仿宋" panose="02010609060101010101" pitchFamily="49" charset="-122"/>
                <a:ea typeface="仿宋" panose="02010609060101010101" pitchFamily="49" charset="-122"/>
                <a:cs typeface="黑体" panose="02010609060101010101" pitchFamily="49" charset="-122"/>
              </a:rPr>
              <a:t>德语</a:t>
            </a:r>
            <a:r>
              <a:rPr lang="zh-CN" altLang="en-US">
                <a:solidFill>
                  <a:schemeClr val="tx1">
                    <a:lumMod val="65000"/>
                    <a:lumOff val="35000"/>
                  </a:schemeClr>
                </a:solidFill>
                <a:latin typeface="仿宋" panose="02010609060101010101" pitchFamily="49" charset="-122"/>
                <a:ea typeface="仿宋" panose="02010609060101010101" pitchFamily="49" charset="-122"/>
                <a:cs typeface="黑体" panose="02010609060101010101" pitchFamily="49" charset="-122"/>
              </a:rPr>
              <a:t>这条线连在一起，使德国开始了艰难的近代化之路。 </a:t>
            </a:r>
            <a:endParaRPr lang="zh-CN" altLang="en-US">
              <a:solidFill>
                <a:schemeClr val="tx1">
                  <a:lumMod val="65000"/>
                  <a:lumOff val="35000"/>
                </a:schemeClr>
              </a:solidFill>
              <a:latin typeface="仿宋" panose="02010609060101010101" pitchFamily="49" charset="-122"/>
              <a:ea typeface="仿宋" panose="02010609060101010101" pitchFamily="49" charset="-122"/>
              <a:cs typeface="黑体" panose="02010609060101010101" pitchFamily="49" charset="-122"/>
            </a:endParaRPr>
          </a:p>
        </p:txBody>
      </p:sp>
      <p:sp>
        <p:nvSpPr>
          <p:cNvPr id="4" name="Text Box 4"/>
          <p:cNvSpPr txBox="1"/>
          <p:nvPr/>
        </p:nvSpPr>
        <p:spPr>
          <a:xfrm>
            <a:off x="259079" y="2900189"/>
            <a:ext cx="8617792" cy="922020"/>
          </a:xfrm>
          <a:prstGeom prst="rect">
            <a:avLst/>
          </a:prstGeom>
          <a:noFill/>
          <a:ln w="19050">
            <a:solidFill>
              <a:schemeClr val="accent6">
                <a:lumMod val="50000"/>
              </a:schemeClr>
            </a:solidFill>
          </a:ln>
        </p:spPr>
        <p:txBody>
          <a:bodyPr wrap="square" anchor="t">
            <a:spAutoFit/>
          </a:bodyPr>
          <a:lstStyle>
            <a:defPPr/>
          </a:lstStyle>
          <a:p>
            <a:pPr>
              <a:spcBef>
                <a:spcPct val="0"/>
              </a:spcBef>
            </a:pPr>
            <a:r>
              <a:rPr lang="zh-CN" altLang="en-US">
                <a:solidFill>
                  <a:schemeClr val="tx1">
                    <a:lumMod val="65000"/>
                    <a:lumOff val="35000"/>
                  </a:schemeClr>
                </a:solidFill>
                <a:latin typeface="仿宋" panose="02010609060101010101" pitchFamily="49" charset="-122"/>
                <a:ea typeface="仿宋" panose="02010609060101010101" pitchFamily="49" charset="-122"/>
              </a:rPr>
              <a:t>在路德因信称义的潜台词里包含着</a:t>
            </a:r>
            <a:r>
              <a:rPr lang="zh-CN" altLang="en-US">
                <a:solidFill>
                  <a:srgbClr val="C00000"/>
                </a:solidFill>
                <a:latin typeface="仿宋" panose="02010609060101010101" pitchFamily="49" charset="-122"/>
                <a:ea typeface="仿宋" panose="02010609060101010101" pitchFamily="49" charset="-122"/>
              </a:rPr>
              <a:t>解放人的个性</a:t>
            </a:r>
            <a:r>
              <a:rPr lang="zh-CN" altLang="en-US">
                <a:solidFill>
                  <a:schemeClr val="tx1">
                    <a:lumMod val="65000"/>
                    <a:lumOff val="35000"/>
                  </a:schemeClr>
                </a:solidFill>
                <a:latin typeface="仿宋" panose="02010609060101010101" pitchFamily="49" charset="-122"/>
                <a:ea typeface="仿宋" panose="02010609060101010101" pitchFamily="49" charset="-122"/>
              </a:rPr>
              <a:t>的革命主张。它从神学角度论证了宗教的和现实的</a:t>
            </a:r>
            <a:r>
              <a:rPr lang="zh-CN" altLang="en-US">
                <a:solidFill>
                  <a:srgbClr val="C00000"/>
                </a:solidFill>
                <a:latin typeface="仿宋" panose="02010609060101010101" pitchFamily="49" charset="-122"/>
                <a:ea typeface="仿宋" panose="02010609060101010101" pitchFamily="49" charset="-122"/>
              </a:rPr>
              <a:t>人身依附的不合理性</a:t>
            </a:r>
            <a:r>
              <a:rPr lang="zh-CN" altLang="en-US">
                <a:solidFill>
                  <a:schemeClr val="tx1">
                    <a:lumMod val="65000"/>
                    <a:lumOff val="35000"/>
                  </a:schemeClr>
                </a:solidFill>
                <a:latin typeface="仿宋" panose="02010609060101010101" pitchFamily="49" charset="-122"/>
                <a:ea typeface="仿宋" panose="02010609060101010101" pitchFamily="49" charset="-122"/>
              </a:rPr>
              <a:t>。                              </a:t>
            </a: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罗竹风</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p:txBody>
      </p:sp>
      <p:sp>
        <p:nvSpPr>
          <p:cNvPr id="5" name="文本框 4"/>
          <p:cNvSpPr txBox="1"/>
          <p:nvPr/>
        </p:nvSpPr>
        <p:spPr>
          <a:xfrm>
            <a:off x="259079" y="4994595"/>
            <a:ext cx="8617792" cy="1198880"/>
          </a:xfrm>
          <a:prstGeom prst="rect">
            <a:avLst/>
          </a:prstGeom>
          <a:ln w="19050">
            <a:solidFill>
              <a:schemeClr val="accent6">
                <a:lumMod val="50000"/>
              </a:schemeClr>
            </a:solidFill>
          </a:ln>
        </p:spPr>
        <p:txBody>
          <a:bodyPr wrap="square" rtlCol="0">
            <a:spAutoFit/>
          </a:bodyPr>
          <a:lstStyle>
            <a:defPPr/>
          </a:lstStyle>
          <a:p>
            <a:pPr algn="l"/>
            <a:r>
              <a:rPr lang="zh-CN" altLang="en-US">
                <a:solidFill>
                  <a:srgbClr val="C00000"/>
                </a:solidFill>
                <a:latin typeface="仿宋" panose="02010609060101010101" pitchFamily="49" charset="-122"/>
                <a:ea typeface="仿宋" panose="02010609060101010101" pitchFamily="49" charset="-122"/>
              </a:rPr>
              <a:t>现代的自然研究，和整个近代史一样</a:t>
            </a:r>
            <a:r>
              <a:rPr lang="zh-CN" altLang="en-US">
                <a:solidFill>
                  <a:schemeClr val="tx1">
                    <a:lumMod val="65000"/>
                    <a:lumOff val="35000"/>
                  </a:schemeClr>
                </a:solidFill>
                <a:latin typeface="仿宋" panose="02010609060101010101" pitchFamily="49" charset="-122"/>
                <a:ea typeface="仿宋" panose="02010609060101010101" pitchFamily="49" charset="-122"/>
              </a:rPr>
              <a:t>，是从这样一个伟大的时代算起，这个时代，我们德国人由于我们所遭遇的民族不幸而被称之为</a:t>
            </a:r>
            <a:r>
              <a:rPr lang="zh-CN" altLang="en-US">
                <a:solidFill>
                  <a:srgbClr val="C00000"/>
                </a:solidFill>
                <a:latin typeface="仿宋" panose="02010609060101010101" pitchFamily="49" charset="-122"/>
                <a:ea typeface="仿宋" panose="02010609060101010101" pitchFamily="49" charset="-122"/>
              </a:rPr>
              <a:t>宗教改革</a:t>
            </a:r>
            <a:r>
              <a:rPr lang="zh-CN" altLang="en-US">
                <a:solidFill>
                  <a:schemeClr val="tx1">
                    <a:lumMod val="65000"/>
                    <a:lumOff val="35000"/>
                  </a:schemeClr>
                </a:solidFill>
                <a:latin typeface="仿宋" panose="02010609060101010101" pitchFamily="49" charset="-122"/>
                <a:ea typeface="仿宋" panose="02010609060101010101" pitchFamily="49" charset="-122"/>
              </a:rPr>
              <a:t>，法国人称之为文艺复兴，而意大利人则称之为五百年代（即</a:t>
            </a:r>
            <a:r>
              <a:rPr lang="en-US" altLang="zh-CN">
                <a:solidFill>
                  <a:schemeClr val="tx1">
                    <a:lumMod val="65000"/>
                    <a:lumOff val="35000"/>
                  </a:schemeClr>
                </a:solidFill>
                <a:latin typeface="仿宋" panose="02010609060101010101" pitchFamily="49" charset="-122"/>
                <a:ea typeface="仿宋" panose="02010609060101010101" pitchFamily="49" charset="-122"/>
              </a:rPr>
              <a:t>16</a:t>
            </a:r>
            <a:r>
              <a:rPr lang="zh-CN" altLang="en-US">
                <a:solidFill>
                  <a:schemeClr val="tx1">
                    <a:lumMod val="65000"/>
                    <a:lumOff val="35000"/>
                  </a:schemeClr>
                </a:solidFill>
                <a:latin typeface="仿宋" panose="02010609060101010101" pitchFamily="49" charset="-122"/>
                <a:ea typeface="仿宋" panose="02010609060101010101" pitchFamily="49" charset="-122"/>
              </a:rPr>
              <a:t>世纪）。                      </a:t>
            </a: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恩格斯</a:t>
            </a:r>
            <a:endParaRPr lang="zh-CN" altLang="en-US">
              <a:solidFill>
                <a:schemeClr val="tx1">
                  <a:lumMod val="65000"/>
                  <a:lumOff val="35000"/>
                </a:schemeClr>
              </a:solidFill>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7830" name="矩形 77829"/>
          <p:cNvSpPr/>
          <p:nvPr/>
        </p:nvSpPr>
        <p:spPr>
          <a:xfrm>
            <a:off x="2720975" y="3511550"/>
            <a:ext cx="3262313" cy="1016000"/>
          </a:xfrm>
          <a:prstGeom prst="rect">
            <a:avLst/>
          </a:prstGeom>
          <a:noFill/>
          <a:ln w="12700">
            <a:noFill/>
          </a:ln>
        </p:spPr>
        <p:txBody>
          <a:bodyPr wrap="none">
            <a:spAutoFit/>
          </a:bodyPr>
          <a:lstStyle>
            <a:defPPr/>
          </a:lstStyle>
          <a:p>
            <a:pPr/>
            <a:r>
              <a:rPr lang="zh-CN" altLang="en-US" sz="6000">
                <a:solidFill>
                  <a:srgbClr val="0000CC"/>
                </a:solidFill>
                <a:latin typeface="Times New Roman" panose="02020603050405020304" pitchFamily="18" charset="0"/>
                <a:ea typeface="华文行楷" panose="02010800040101010101" pitchFamily="2" charset="-122"/>
              </a:rPr>
              <a:t>科学革命</a:t>
            </a:r>
            <a:endParaRPr lang="zh-CN" altLang="en-US" sz="6000">
              <a:solidFill>
                <a:srgbClr val="0000CC"/>
              </a:solidFill>
              <a:latin typeface="Times New Roman" pitchFamily="18" charset="0"/>
              <a:ea typeface="华文行楷" pitchFamily="2" charset="-122"/>
            </a:endParaRPr>
          </a:p>
        </p:txBody>
      </p:sp>
      <p:sp>
        <p:nvSpPr>
          <p:cNvPr id="77831" name="文本框 77830"/>
          <p:cNvSpPr txBox="1"/>
          <p:nvPr/>
        </p:nvSpPr>
        <p:spPr>
          <a:xfrm>
            <a:off x="311150" y="4006850"/>
            <a:ext cx="8208963" cy="2554288"/>
          </a:xfrm>
          <a:prstGeom prst="rect">
            <a:avLst/>
          </a:prstGeom>
          <a:noFill/>
          <a:ln w="9525">
            <a:noFill/>
          </a:ln>
        </p:spPr>
        <p:txBody>
          <a:bodyPr>
            <a:spAutoFit/>
          </a:bodyPr>
          <a:lstStyle>
            <a:defPPr/>
          </a:lstStyle>
          <a:p>
            <a:pPr/>
            <a:r>
              <a:rPr lang="zh-CN" altLang="en-US" sz="4000" b="1">
                <a:solidFill>
                  <a:srgbClr val="FF0000"/>
                </a:solidFill>
                <a:latin typeface="华文隶书" panose="02010800040101010101" pitchFamily="2" charset="-122"/>
                <a:ea typeface="华文隶书" panose="02010800040101010101" pitchFamily="2" charset="-122"/>
              </a:rPr>
              <a:t>含义：</a:t>
            </a:r>
            <a:endParaRPr lang="zh-CN" altLang="en-US" sz="4000" b="1">
              <a:solidFill>
                <a:srgbClr val="FF0000"/>
              </a:solidFill>
              <a:latin typeface="华文隶书" pitchFamily="2" charset="-122"/>
              <a:ea typeface="华文隶书" pitchFamily="2" charset="-122"/>
            </a:endParaRPr>
          </a:p>
          <a:p>
            <a:pPr/>
            <a:r>
              <a:rPr lang="zh-CN" altLang="en-US" sz="4000" b="1">
                <a:latin typeface="华文隶书" panose="02010800040101010101" pitchFamily="2" charset="-122"/>
                <a:ea typeface="华文隶书" panose="02010800040101010101" pitchFamily="2" charset="-122"/>
              </a:rPr>
              <a:t>        </a:t>
            </a:r>
            <a:r>
              <a:rPr lang="en-US" altLang="zh-CN" sz="4000" b="1">
                <a:latin typeface="华文隶书" panose="02010800040101010101" pitchFamily="2" charset="-122"/>
                <a:ea typeface="华文隶书" panose="02010800040101010101" pitchFamily="2" charset="-122"/>
              </a:rPr>
              <a:t>16—17</a:t>
            </a:r>
            <a:r>
              <a:rPr lang="zh-CN" altLang="en-US" sz="4000" b="1">
                <a:latin typeface="华文隶书" panose="02010800040101010101" pitchFamily="2" charset="-122"/>
                <a:ea typeface="华文隶书" panose="02010800040101010101" pitchFamily="2" charset="-122"/>
              </a:rPr>
              <a:t>世纪，欧洲的自然科学研究取得重大突破，近代科学兴起，被称为“科学革命”。</a:t>
            </a:r>
            <a:endParaRPr lang="zh-CN" altLang="en-US" sz="4000" b="1">
              <a:latin typeface="华文隶书" pitchFamily="2" charset="-122"/>
              <a:ea typeface="华文隶书" pitchFamily="2" charset="-122"/>
            </a:endParaRPr>
          </a:p>
        </p:txBody>
      </p:sp>
      <p:sp>
        <p:nvSpPr>
          <p:cNvPr id="24580" name="矩形 3"/>
          <p:cNvSpPr/>
          <p:nvPr/>
        </p:nvSpPr>
        <p:spPr>
          <a:xfrm>
            <a:off x="2627313" y="1968500"/>
            <a:ext cx="3262312" cy="1016000"/>
          </a:xfrm>
          <a:prstGeom prst="rect">
            <a:avLst/>
          </a:prstGeom>
          <a:noFill/>
          <a:ln w="12700">
            <a:noFill/>
          </a:ln>
        </p:spPr>
        <p:txBody>
          <a:bodyPr wrap="none">
            <a:spAutoFit/>
          </a:bodyPr>
          <a:lstStyle>
            <a:defPPr/>
          </a:lstStyle>
          <a:p>
            <a:pPr/>
            <a:r>
              <a:rPr lang="zh-CN" altLang="en-US" sz="6000">
                <a:solidFill>
                  <a:srgbClr val="0000CC"/>
                </a:solidFill>
                <a:latin typeface="Times New Roman" panose="02020603050405020304" pitchFamily="18" charset="0"/>
                <a:ea typeface="华文行楷" panose="02010800040101010101" pitchFamily="2" charset="-122"/>
              </a:rPr>
              <a:t>宗教改革</a:t>
            </a:r>
            <a:endParaRPr lang="zh-CN" altLang="en-US" sz="6000">
              <a:solidFill>
                <a:srgbClr val="0000CC"/>
              </a:solidFill>
              <a:latin typeface="Times New Roman" panose="02020603050405020304" pitchFamily="18" charset="0"/>
              <a:ea typeface="华文行楷" panose="02010800040101010101" pitchFamily="2" charset="-122"/>
            </a:endParaRPr>
          </a:p>
        </p:txBody>
      </p:sp>
      <p:sp>
        <p:nvSpPr>
          <p:cNvPr id="24581" name="文本框 122881"/>
          <p:cNvSpPr txBox="1"/>
          <p:nvPr/>
        </p:nvSpPr>
        <p:spPr>
          <a:xfrm>
            <a:off x="2735263" y="219075"/>
            <a:ext cx="3717925" cy="1006475"/>
          </a:xfrm>
          <a:prstGeom prst="rect">
            <a:avLst/>
          </a:prstGeom>
          <a:solidFill>
            <a:schemeClr val="bg1"/>
          </a:solidFill>
          <a:ln w="9525">
            <a:noFill/>
          </a:ln>
        </p:spPr>
        <p:txBody>
          <a:bodyPr>
            <a:spAutoFit/>
          </a:bodyPr>
          <a:lstStyle>
            <a:defPPr/>
          </a:lstStyle>
          <a:p>
            <a:pPr>
              <a:spcBef>
                <a:spcPct val="50000"/>
              </a:spcBef>
            </a:pPr>
            <a:r>
              <a:rPr lang="zh-CN" altLang="en-US" sz="6000">
                <a:solidFill>
                  <a:srgbClr val="0000CC"/>
                </a:solidFill>
                <a:latin typeface="Times New Roman" panose="02020603050405020304" pitchFamily="18" charset="0"/>
                <a:ea typeface="华文行楷" panose="02010800040101010101" pitchFamily="2" charset="-122"/>
              </a:rPr>
              <a:t>文艺复兴</a:t>
            </a:r>
            <a:endParaRPr lang="zh-CN" altLang="en-US" sz="6000">
              <a:solidFill>
                <a:srgbClr val="0000CC"/>
              </a:solidFill>
              <a:latin typeface="Times New Roman" panose="02020603050405020304" pitchFamily="18" charset="0"/>
              <a:ea typeface="华文行楷" panose="02010800040101010101" pitchFamily="2" charset="-122"/>
            </a:endParaRPr>
          </a:p>
        </p:txBody>
      </p:sp>
      <p:sp>
        <p:nvSpPr>
          <p:cNvPr id="6" name="下箭头 5"/>
          <p:cNvSpPr/>
          <p:nvPr/>
        </p:nvSpPr>
        <p:spPr>
          <a:xfrm>
            <a:off x="4135438" y="1179513"/>
            <a:ext cx="449263" cy="6223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7" name="下箭头 6"/>
          <p:cNvSpPr/>
          <p:nvPr/>
        </p:nvSpPr>
        <p:spPr>
          <a:xfrm>
            <a:off x="4157663" y="2847975"/>
            <a:ext cx="449263" cy="6223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7830"/>
                                        </p:tgtEl>
                                        <p:attrNameLst>
                                          <p:attrName>style.visibility</p:attrName>
                                        </p:attrNameLst>
                                      </p:cBhvr>
                                      <p:to>
                                        <p:strVal val="visible"/>
                                      </p:to>
                                    </p:set>
                                    <p:animEffect transition="in" filter="blinds(horizontal)">
                                      <p:cBhvr>
                                        <p:cTn id="12" dur="500"/>
                                        <p:tgtEl>
                                          <p:spTgt spid="7783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7831"/>
                                        </p:tgtEl>
                                        <p:attrNameLst>
                                          <p:attrName>style.visibility</p:attrName>
                                        </p:attrNameLst>
                                      </p:cBhvr>
                                      <p:to>
                                        <p:strVal val="visible"/>
                                      </p:to>
                                    </p:set>
                                    <p:animEffect transition="in" filter="blinds(horizontal)">
                                      <p:cBhvr>
                                        <p:cTn id="17" dur="500"/>
                                        <p:tgtEl>
                                          <p:spTgt spid="77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0" grpId="0"/>
      <p:bldP spid="77831" grpId="0"/>
      <p:bldP spid="7"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8995" y="1457018"/>
            <a:ext cx="4572000" cy="368300"/>
          </a:xfrm>
          <a:prstGeom prst="rect">
            <a:avLst/>
          </a:prstGeom>
        </p:spPr>
        <p:txBody>
          <a:bodyPr>
            <a:spAutoFit/>
          </a:bodyPr>
          <a:lstStyle>
            <a:defPPr/>
          </a:lstStyle>
          <a:p>
            <a:pPr>
              <a:spcAft>
                <a:spcPct val="0"/>
              </a:spcAft>
            </a:pPr>
            <a:r>
              <a:rPr lang="en-US" altLang="zh-CN">
                <a:latin typeface="+mn-ea"/>
                <a:cs typeface="Times New Roman" panose="02020603050405020304" pitchFamily="18" charset="0"/>
              </a:rPr>
              <a:t>1</a:t>
            </a:r>
            <a:r>
              <a:rPr lang="zh-CN" altLang="zh-CN">
                <a:latin typeface="+mn-ea"/>
                <a:cs typeface="Times New Roman" panose="02020603050405020304" pitchFamily="18" charset="0"/>
              </a:rPr>
              <a:t>、背景：文艺复兴和宗教改革的深入发展。</a:t>
            </a:r>
            <a:endParaRPr lang="zh-CN" altLang="zh-CN">
              <a:latin typeface="+mn-ea"/>
              <a:cs typeface="Times New Roman" panose="02020603050405020304" pitchFamily="18" charset="0"/>
            </a:endParaRPr>
          </a:p>
        </p:txBody>
      </p:sp>
      <p:sp>
        <p:nvSpPr>
          <p:cNvPr id="4" name="矩形 3"/>
          <p:cNvSpPr/>
          <p:nvPr/>
        </p:nvSpPr>
        <p:spPr>
          <a:xfrm>
            <a:off x="0" y="857250"/>
            <a:ext cx="8275320" cy="460375"/>
          </a:xfrm>
          <a:prstGeom prst="rect">
            <a:avLst/>
          </a:prstGeom>
          <a:solidFill>
            <a:schemeClr val="accent6">
              <a:lumMod val="50000"/>
            </a:schemeClr>
          </a:solidFill>
        </p:spPr>
        <p:txBody>
          <a:bodyPr wrap="none">
            <a:spAutoFit/>
          </a:bodyPr>
          <a:lstStyle>
            <a:defPPr/>
          </a:lstStyle>
          <a:p>
            <a:pPr>
              <a:spcAft>
                <a:spcPct val="0"/>
              </a:spcAft>
            </a:pP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三、近代科学的兴起</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r>
              <a:rPr lang="en-US" altLang="zh-CN" sz="2400">
                <a:latin typeface="Tahoma" panose="020b0604030504040204" pitchFamily="34" charset="0"/>
                <a:ea typeface="仿宋" panose="02010609060101010101" pitchFamily="49" charset="-122"/>
                <a:cs typeface="Times New Roman" panose="02020603050405020304" pitchFamily="18" charset="0"/>
              </a:rPr>
              <a:t> </a:t>
            </a:r>
            <a:r>
              <a:rPr lang="en-US"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16</a:t>
            </a: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r>
              <a:rPr lang="en-US"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17</a:t>
            </a: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世纪，被称为“科学革命” </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endPar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endParaRPr>
          </a:p>
        </p:txBody>
      </p:sp>
      <p:sp>
        <p:nvSpPr>
          <p:cNvPr id="5" name="矩形 4"/>
          <p:cNvSpPr/>
          <p:nvPr/>
        </p:nvSpPr>
        <p:spPr>
          <a:xfrm>
            <a:off x="265491" y="1833395"/>
            <a:ext cx="8542031" cy="645160"/>
          </a:xfrm>
          <a:prstGeom prst="rect">
            <a:avLst/>
          </a:prstGeom>
        </p:spPr>
        <p:txBody>
          <a:bodyPr wrap="square">
            <a:spAutoFit/>
          </a:bodyPr>
          <a:lstStyle>
            <a:defPPr/>
          </a:lstStyle>
          <a:p>
            <a:pPr>
              <a:spcAft>
                <a:spcPct val="0"/>
              </a:spcAft>
            </a:pPr>
            <a:r>
              <a:rPr lang="en-US" altLang="zh-CN">
                <a:latin typeface="+mn-ea"/>
                <a:cs typeface="Times New Roman" panose="02020603050405020304" pitchFamily="18" charset="0"/>
              </a:rPr>
              <a:t>2</a:t>
            </a:r>
            <a:r>
              <a:rPr lang="zh-CN" altLang="zh-CN">
                <a:latin typeface="+mn-ea"/>
                <a:cs typeface="Times New Roman" panose="02020603050405020304" pitchFamily="18" charset="0"/>
              </a:rPr>
              <a:t>、代表</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）波兰哥白尼提出“日心说”，否定“地心说”。</a:t>
            </a:r>
            <a:endParaRPr lang="zh-CN" altLang="zh-CN">
              <a:latin typeface="+mn-ea"/>
              <a:cs typeface="Times New Roman" panose="02020603050405020304" pitchFamily="18" charset="0"/>
            </a:endParaRP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3719" y="2877371"/>
            <a:ext cx="1849761" cy="2565000"/>
          </a:xfrm>
          <a:prstGeom prst="rect">
            <a:avLst/>
          </a:prstGeom>
          <a:ln>
            <a:noFill/>
          </a:ln>
          <a:effectLst>
            <a:outerShdw blurRad="190500" algn="tl" rotWithShape="0">
              <a:srgbClr val="000000">
                <a:alpha val="70000"/>
              </a:srgbClr>
            </a:outerShdw>
          </a:effectLst>
        </p:spPr>
      </p:pic>
      <p:pic>
        <p:nvPicPr>
          <p:cNvPr id="12" name="图片 11"/>
          <p:cNvPicPr>
            <a:picLocks noChangeAspect="1"/>
          </p:cNvPicPr>
          <p:nvPr/>
        </p:nvPicPr>
        <p:blipFill>
          <a:blip r:embed="rId4"/>
          <a:stretch>
            <a:fillRect/>
          </a:stretch>
        </p:blipFill>
        <p:spPr>
          <a:xfrm>
            <a:off x="265491" y="2877373"/>
            <a:ext cx="1858758" cy="2565000"/>
          </a:xfrm>
          <a:prstGeom prst="rect">
            <a:avLst/>
          </a:prstGeom>
          <a:ln>
            <a:noFill/>
          </a:ln>
          <a:effectLst>
            <a:outerShdw blurRad="190500" algn="tl" rotWithShape="0">
              <a:srgbClr val="000000">
                <a:alpha val="70000"/>
              </a:srgbClr>
            </a:outerShdw>
          </a:effectLst>
        </p:spPr>
      </p:pic>
      <p:sp>
        <p:nvSpPr>
          <p:cNvPr id="13" name="文本框 12"/>
          <p:cNvSpPr txBox="1"/>
          <p:nvPr/>
        </p:nvSpPr>
        <p:spPr>
          <a:xfrm>
            <a:off x="585628" y="5434387"/>
            <a:ext cx="3351943" cy="368300"/>
          </a:xfrm>
          <a:prstGeom prst="rect">
            <a:avLst/>
          </a:prstGeom>
        </p:spPr>
        <p:txBody>
          <a:bodyPr wrap="square" rtlCol="0">
            <a:spAutoFit/>
          </a:bodyPr>
          <a:lstStyle>
            <a:defPPr/>
          </a:lstStyle>
          <a:p>
            <a:pPr algn="ctr"/>
            <a:r>
              <a:rPr lang="zh-CN" altLang="en-US" b="1">
                <a:latin typeface="仿宋" panose="02010609060101010101" pitchFamily="49" charset="-122"/>
                <a:ea typeface="仿宋" panose="02010609060101010101" pitchFamily="49" charset="-122"/>
              </a:rPr>
              <a:t>哥白尼与</a:t>
            </a:r>
            <a:r>
              <a:rPr lang="en-US" altLang="zh-CN" b="1">
                <a:latin typeface="仿宋" panose="02010609060101010101" pitchFamily="49" charset="-122"/>
                <a:ea typeface="仿宋" panose="02010609060101010101" pitchFamily="49" charset="-122"/>
              </a:rPr>
              <a:t>《</a:t>
            </a:r>
            <a:r>
              <a:rPr lang="zh-CN" altLang="en-US" b="1">
                <a:latin typeface="仿宋" panose="02010609060101010101" pitchFamily="49" charset="-122"/>
                <a:ea typeface="仿宋" panose="02010609060101010101" pitchFamily="49" charset="-122"/>
              </a:rPr>
              <a:t>天体运行论</a:t>
            </a:r>
            <a:r>
              <a:rPr lang="en-US" altLang="zh-CN" b="1">
                <a:latin typeface="仿宋" panose="02010609060101010101" pitchFamily="49" charset="-122"/>
                <a:ea typeface="仿宋" panose="02010609060101010101" pitchFamily="49" charset="-122"/>
              </a:rPr>
              <a:t>》</a:t>
            </a:r>
            <a:endParaRPr lang="zh-CN" altLang="en-US" b="1">
              <a:latin typeface="仿宋" panose="02010609060101010101" pitchFamily="49" charset="-122"/>
              <a:ea typeface="仿宋" panose="02010609060101010101" pitchFamily="49" charset="-122"/>
            </a:endParaRPr>
          </a:p>
        </p:txBody>
      </p:sp>
      <p:sp>
        <p:nvSpPr>
          <p:cNvPr id="14" name="文本框 4"/>
          <p:cNvSpPr txBox="1"/>
          <p:nvPr/>
        </p:nvSpPr>
        <p:spPr>
          <a:xfrm>
            <a:off x="4661471" y="2994207"/>
            <a:ext cx="4061288" cy="2183765"/>
          </a:xfrm>
          <a:prstGeom prst="rect">
            <a:avLst/>
          </a:prstGeom>
          <a:noFill/>
          <a:ln w="19050">
            <a:solidFill>
              <a:schemeClr val="accent6">
                <a:lumMod val="50000"/>
              </a:schemeClr>
            </a:solidFill>
          </a:ln>
        </p:spPr>
        <p:txBody>
          <a:bodyPr wrap="square" anchor="t">
            <a:spAutoFit/>
          </a:bodyPr>
          <a:lstStyle>
            <a:defPPr/>
          </a:lstStyle>
          <a:p>
            <a:pPr marL="342900" indent="-342900">
              <a:buFont typeface="Wingdings" panose="05000000000000000000" pitchFamily="2" charset="2"/>
              <a:buChar char="u"/>
            </a:pPr>
            <a:r>
              <a:rPr lang="zh-CN" altLang="zh-CN">
                <a:solidFill>
                  <a:schemeClr val="tx1">
                    <a:lumMod val="65000"/>
                    <a:lumOff val="35000"/>
                  </a:schemeClr>
                </a:solidFill>
                <a:latin typeface="仿宋" panose="02010609060101010101" pitchFamily="49" charset="-122"/>
                <a:ea typeface="仿宋" panose="02010609060101010101" pitchFamily="49" charset="-122"/>
              </a:rPr>
              <a:t>哥白尼革命对于近代世界如此重要，它既带来了宇宙图景的改变，</a:t>
            </a:r>
            <a:r>
              <a:rPr lang="zh-CN" altLang="zh-CN">
                <a:solidFill>
                  <a:srgbClr val="C00000"/>
                </a:solidFill>
                <a:latin typeface="仿宋" panose="02010609060101010101" pitchFamily="49" charset="-122"/>
                <a:ea typeface="仿宋" panose="02010609060101010101" pitchFamily="49" charset="-122"/>
              </a:rPr>
              <a:t>也导致了欧洲人心灵的重建</a:t>
            </a:r>
            <a:r>
              <a:rPr lang="zh-CN" altLang="zh-CN">
                <a:solidFill>
                  <a:schemeClr val="tx1">
                    <a:lumMod val="65000"/>
                    <a:lumOff val="35000"/>
                  </a:schemeClr>
                </a:solidFill>
                <a:latin typeface="仿宋" panose="02010609060101010101" pitchFamily="49" charset="-122"/>
                <a:ea typeface="仿宋" panose="02010609060101010101" pitchFamily="49" charset="-122"/>
              </a:rPr>
              <a:t>。</a:t>
            </a:r>
            <a:endParaRPr lang="zh-CN" altLang="zh-CN">
              <a:solidFill>
                <a:schemeClr val="tx1">
                  <a:lumMod val="65000"/>
                  <a:lumOff val="35000"/>
                </a:schemeClr>
              </a:solidFill>
              <a:latin typeface="仿宋" panose="02010609060101010101" pitchFamily="49" charset="-122"/>
              <a:ea typeface="仿宋" panose="02010609060101010101" pitchFamily="49" charset="-122"/>
            </a:endParaRPr>
          </a:p>
          <a:p>
            <a:pPr algn="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《科学的历程》</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marL="342900" indent="-342900">
              <a:spcBef>
                <a:spcPts val="1200"/>
              </a:spcBef>
              <a:buFont typeface="Wingdings" panose="05000000000000000000" pitchFamily="2" charset="2"/>
              <a:buChar char="u"/>
            </a:pPr>
            <a:r>
              <a:rPr lang="zh-CN" altLang="en-US" noProof="1">
                <a:solidFill>
                  <a:schemeClr val="tx1">
                    <a:lumMod val="65000"/>
                    <a:lumOff val="35000"/>
                  </a:schemeClr>
                </a:solidFill>
                <a:latin typeface="仿宋" panose="02010609060101010101" pitchFamily="49" charset="-122"/>
                <a:ea typeface="仿宋" panose="02010609060101010101" pitchFamily="49" charset="-122"/>
              </a:rPr>
              <a:t>（</a:t>
            </a:r>
            <a:r>
              <a:rPr lang="en-US" altLang="zh-CN" noProof="1">
                <a:solidFill>
                  <a:schemeClr val="tx1">
                    <a:lumMod val="65000"/>
                    <a:lumOff val="35000"/>
                  </a:schemeClr>
                </a:solidFill>
                <a:latin typeface="仿宋" panose="02010609060101010101" pitchFamily="49" charset="-122"/>
                <a:ea typeface="仿宋" panose="02010609060101010101" pitchFamily="49" charset="-122"/>
              </a:rPr>
              <a:t>《</a:t>
            </a:r>
            <a:r>
              <a:rPr lang="zh-CN" altLang="en-US" noProof="1">
                <a:solidFill>
                  <a:schemeClr val="tx1">
                    <a:lumMod val="65000"/>
                    <a:lumOff val="35000"/>
                  </a:schemeClr>
                </a:solidFill>
                <a:latin typeface="仿宋" panose="02010609060101010101" pitchFamily="49" charset="-122"/>
                <a:ea typeface="仿宋" panose="02010609060101010101" pitchFamily="49" charset="-122"/>
              </a:rPr>
              <a:t>天体运行论</a:t>
            </a:r>
            <a:r>
              <a:rPr lang="en-US" altLang="zh-CN" noProof="1">
                <a:solidFill>
                  <a:schemeClr val="tx1">
                    <a:lumMod val="65000"/>
                    <a:lumOff val="35000"/>
                  </a:schemeClr>
                </a:solidFill>
                <a:latin typeface="仿宋" panose="02010609060101010101" pitchFamily="49" charset="-122"/>
                <a:ea typeface="仿宋" panose="02010609060101010101" pitchFamily="49" charset="-122"/>
              </a:rPr>
              <a:t>》</a:t>
            </a:r>
            <a:r>
              <a:rPr lang="zh-CN" altLang="en-US" noProof="1">
                <a:solidFill>
                  <a:schemeClr val="tx1">
                    <a:lumMod val="65000"/>
                    <a:lumOff val="35000"/>
                  </a:schemeClr>
                </a:solidFill>
                <a:latin typeface="仿宋" panose="02010609060101010101" pitchFamily="49" charset="-122"/>
                <a:ea typeface="仿宋" panose="02010609060101010101" pitchFamily="49" charset="-122"/>
              </a:rPr>
              <a:t>是）</a:t>
            </a:r>
            <a:r>
              <a:rPr lang="zh-CN" altLang="zh-CN" noProof="1">
                <a:solidFill>
                  <a:srgbClr val="C00000"/>
                </a:solidFill>
                <a:latin typeface="仿宋" panose="02010609060101010101" pitchFamily="49" charset="-122"/>
                <a:ea typeface="仿宋" panose="02010609060101010101" pitchFamily="49" charset="-122"/>
              </a:rPr>
              <a:t>自然科学的独立宣言</a:t>
            </a:r>
            <a:r>
              <a:rPr lang="zh-CN" altLang="en-US" noProof="1">
                <a:solidFill>
                  <a:srgbClr val="C00000"/>
                </a:solidFill>
                <a:latin typeface="仿宋" panose="02010609060101010101" pitchFamily="49" charset="-122"/>
                <a:ea typeface="仿宋" panose="02010609060101010101" pitchFamily="49" charset="-122"/>
              </a:rPr>
              <a:t>。</a:t>
            </a:r>
            <a:endParaRPr lang="en-US" altLang="zh-CN" noProof="1">
              <a:solidFill>
                <a:srgbClr val="C00000"/>
              </a:solidFill>
              <a:latin typeface="仿宋" panose="02010609060101010101" pitchFamily="49" charset="-122"/>
              <a:ea typeface="仿宋" panose="02010609060101010101" pitchFamily="49" charset="-122"/>
            </a:endParaRPr>
          </a:p>
          <a:p>
            <a:pPr algn="r"/>
            <a:r>
              <a:rPr lang="en-US" altLang="zh-CN" noProof="1">
                <a:solidFill>
                  <a:schemeClr val="tx1">
                    <a:lumMod val="65000"/>
                    <a:lumOff val="35000"/>
                  </a:schemeClr>
                </a:solidFill>
                <a:latin typeface="仿宋" panose="02010609060101010101" pitchFamily="49" charset="-122"/>
                <a:ea typeface="仿宋" panose="02010609060101010101" pitchFamily="49" charset="-122"/>
              </a:rPr>
              <a:t>——</a:t>
            </a:r>
            <a:r>
              <a:rPr lang="zh-CN" altLang="zh-CN" noProof="1">
                <a:solidFill>
                  <a:schemeClr val="tx1">
                    <a:lumMod val="65000"/>
                    <a:lumOff val="35000"/>
                  </a:schemeClr>
                </a:solidFill>
                <a:latin typeface="仿宋" panose="02010609060101010101" pitchFamily="49" charset="-122"/>
                <a:ea typeface="仿宋" panose="02010609060101010101" pitchFamily="49" charset="-122"/>
              </a:rPr>
              <a:t>恩格斯</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3809" y="1408194"/>
            <a:ext cx="8628473" cy="64516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）英国牛顿发现万有引力定律，确立了牛顿经典力学体系，为近代物理学的发展奠定了基础。</a:t>
            </a:r>
            <a:endParaRPr lang="zh-CN" altLang="zh-CN">
              <a:latin typeface="+mn-ea"/>
              <a:cs typeface="Times New Roman" panose="02020603050405020304" pitchFamily="18" charset="0"/>
            </a:endParaRPr>
          </a:p>
        </p:txBody>
      </p:sp>
      <p:sp>
        <p:nvSpPr>
          <p:cNvPr id="3" name="矩形 2"/>
          <p:cNvSpPr/>
          <p:nvPr/>
        </p:nvSpPr>
        <p:spPr>
          <a:xfrm>
            <a:off x="4667036" y="2903490"/>
            <a:ext cx="4155896" cy="645160"/>
          </a:xfrm>
          <a:prstGeom prst="rect">
            <a:avLst/>
          </a:prstGeom>
          <a:ln w="19050">
            <a:solidFill>
              <a:schemeClr val="accent6">
                <a:lumMod val="50000"/>
              </a:schemeClr>
            </a:solidFill>
          </a:ln>
        </p:spPr>
        <p:txBody>
          <a:bodyPr wrap="square">
            <a:spAutoFit/>
          </a:bodyPr>
          <a:lstStyle>
            <a:defPPr/>
          </a:lstStyle>
          <a:p>
            <a:pPr/>
            <a:r>
              <a:rPr lang="zh-CN" altLang="en-US">
                <a:solidFill>
                  <a:schemeClr val="tx1">
                    <a:lumMod val="65000"/>
                    <a:lumOff val="35000"/>
                  </a:schemeClr>
                </a:solidFill>
                <a:latin typeface="仿宋" panose="02010609060101010101" pitchFamily="49" charset="-122"/>
                <a:ea typeface="仿宋" panose="02010609060101010101" pitchFamily="49" charset="-122"/>
              </a:rPr>
              <a:t>上帝创造了世界，而牛顿发现了上帝创造世界的方法。</a:t>
            </a:r>
            <a:endParaRPr lang="zh-CN" altLang="en-US">
              <a:solidFill>
                <a:schemeClr val="tx1">
                  <a:lumMod val="65000"/>
                  <a:lumOff val="35000"/>
                </a:schemeClr>
              </a:solidFill>
              <a:latin typeface="仿宋" panose="02010609060101010101" pitchFamily="49" charset="-122"/>
              <a:ea typeface="仿宋" panose="02010609060101010101" pitchFamily="49" charset="-122"/>
            </a:endParaRPr>
          </a:p>
        </p:txBody>
      </p:sp>
      <p:sp>
        <p:nvSpPr>
          <p:cNvPr id="4" name="矩形 3"/>
          <p:cNvSpPr/>
          <p:nvPr/>
        </p:nvSpPr>
        <p:spPr>
          <a:xfrm>
            <a:off x="4724294" y="4072150"/>
            <a:ext cx="4155896" cy="922020"/>
          </a:xfrm>
          <a:prstGeom prst="rect">
            <a:avLst/>
          </a:prstGeom>
          <a:ln w="19050">
            <a:solidFill>
              <a:schemeClr val="accent6">
                <a:lumMod val="50000"/>
              </a:schemeClr>
            </a:solidFill>
          </a:ln>
        </p:spPr>
        <p:txBody>
          <a:bodyPr wrap="square">
            <a:spAutoFit/>
          </a:bodyPr>
          <a:lstStyle>
            <a:defPPr/>
          </a:lstStyle>
          <a:p>
            <a:pPr/>
            <a:r>
              <a:rPr lang="zh-CN" altLang="en-US">
                <a:solidFill>
                  <a:schemeClr val="tx1">
                    <a:lumMod val="65000"/>
                    <a:lumOff val="35000"/>
                  </a:schemeClr>
                </a:solidFill>
                <a:latin typeface="仿宋" panose="02010609060101010101" pitchFamily="49" charset="-122"/>
                <a:ea typeface="仿宋" panose="02010609060101010101" pitchFamily="49" charset="-122"/>
              </a:rPr>
              <a:t>自然与自然的法则在黑夜中隐藏，上帝说，要有牛顿！世界一片光明。</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algn="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亚历山大</a:t>
            </a: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蒲柏</a:t>
            </a:r>
            <a:endParaRPr lang="zh-CN" altLang="en-US">
              <a:solidFill>
                <a:schemeClr val="tx1">
                  <a:lumMod val="65000"/>
                  <a:lumOff val="35000"/>
                </a:schemeClr>
              </a:solidFill>
              <a:latin typeface="仿宋" panose="02010609060101010101" pitchFamily="49" charset="-122"/>
              <a:ea typeface="仿宋" panose="02010609060101010101" pitchFamily="49" charset="-122"/>
            </a:endParaRPr>
          </a:p>
        </p:txBody>
      </p:sp>
      <p:pic>
        <p:nvPicPr>
          <p:cNvPr id="5" name="图片 4"/>
          <p:cNvPicPr>
            <a:picLocks noChangeAspect="1"/>
          </p:cNvPicPr>
          <p:nvPr/>
        </p:nvPicPr>
        <p:blipFill>
          <a:blip r:embed="rId2"/>
          <a:stretch>
            <a:fillRect/>
          </a:stretch>
        </p:blipFill>
        <p:spPr>
          <a:xfrm>
            <a:off x="263810" y="2844763"/>
            <a:ext cx="2059326" cy="2430000"/>
          </a:xfrm>
          <a:prstGeom prst="rect">
            <a:avLst/>
          </a:prstGeom>
          <a:ln>
            <a:noFill/>
          </a:ln>
          <a:effectLst>
            <a:outerShdw blurRad="190500" algn="tl" rotWithShape="0">
              <a:srgbClr val="000000">
                <a:alpha val="70000"/>
              </a:srgbClr>
            </a:outerShdw>
          </a:effectLst>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9483" y="2844763"/>
            <a:ext cx="1735715" cy="2430000"/>
          </a:xfrm>
          <a:prstGeom prst="rect">
            <a:avLst/>
          </a:prstGeom>
          <a:ln>
            <a:noFill/>
          </a:ln>
          <a:effectLst>
            <a:outerShdw blurRad="190500" algn="tl" rotWithShape="0">
              <a:srgbClr val="000000">
                <a:alpha val="70000"/>
              </a:srgbClr>
            </a:outerShdw>
          </a:effectLst>
        </p:spPr>
      </p:pic>
      <p:sp>
        <p:nvSpPr>
          <p:cNvPr id="8" name="文本框 7"/>
          <p:cNvSpPr txBox="1"/>
          <p:nvPr/>
        </p:nvSpPr>
        <p:spPr>
          <a:xfrm>
            <a:off x="585628" y="5434387"/>
            <a:ext cx="3351943" cy="368300"/>
          </a:xfrm>
          <a:prstGeom prst="rect">
            <a:avLst/>
          </a:prstGeom>
        </p:spPr>
        <p:txBody>
          <a:bodyPr wrap="square" rtlCol="0">
            <a:spAutoFit/>
          </a:bodyPr>
          <a:lstStyle>
            <a:defPPr/>
          </a:lstStyle>
          <a:p>
            <a:pPr algn="ctr"/>
            <a:r>
              <a:rPr lang="zh-CN" altLang="en-US" b="1">
                <a:latin typeface="仿宋" panose="02010609060101010101" pitchFamily="49" charset="-122"/>
                <a:ea typeface="仿宋" panose="02010609060101010101" pitchFamily="49" charset="-122"/>
              </a:rPr>
              <a:t>牛顿与</a:t>
            </a:r>
            <a:r>
              <a:rPr lang="en-US" altLang="zh-CN" b="1">
                <a:latin typeface="仿宋" panose="02010609060101010101" pitchFamily="49" charset="-122"/>
                <a:ea typeface="仿宋" panose="02010609060101010101" pitchFamily="49" charset="-122"/>
              </a:rPr>
              <a:t>《</a:t>
            </a:r>
            <a:r>
              <a:rPr lang="zh-CN" altLang="en-US" b="1">
                <a:latin typeface="仿宋" panose="02010609060101010101" pitchFamily="49" charset="-122"/>
                <a:ea typeface="仿宋" panose="02010609060101010101" pitchFamily="49" charset="-122"/>
              </a:rPr>
              <a:t>自然哲学的数学原理</a:t>
            </a:r>
            <a:r>
              <a:rPr lang="en-US" altLang="zh-CN" b="1">
                <a:latin typeface="仿宋" panose="02010609060101010101" pitchFamily="49" charset="-122"/>
                <a:ea typeface="仿宋" panose="02010609060101010101" pitchFamily="49" charset="-122"/>
              </a:rPr>
              <a:t>》</a:t>
            </a:r>
            <a:endParaRPr lang="zh-CN" altLang="en-US" b="1">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8842" y="1267235"/>
            <a:ext cx="8633442" cy="922020"/>
          </a:xfrm>
          <a:prstGeom prst="rect">
            <a:avLst/>
          </a:prstGeom>
        </p:spPr>
        <p:txBody>
          <a:bodyPr wrap="square">
            <a:spAutoFit/>
          </a:bodyPr>
          <a:lstStyle>
            <a:defPPr/>
          </a:lstStyle>
          <a:p>
            <a:pPr>
              <a:spcAft>
                <a:spcPct val="0"/>
              </a:spcAft>
            </a:pPr>
            <a:r>
              <a:rPr lang="en-US" altLang="zh-CN">
                <a:latin typeface="+mn-ea"/>
                <a:cs typeface="Times New Roman" panose="02020603050405020304" pitchFamily="18" charset="0"/>
              </a:rPr>
              <a:t>4</a:t>
            </a:r>
            <a:r>
              <a:rPr lang="zh-CN" altLang="zh-CN">
                <a:latin typeface="+mn-ea"/>
                <a:cs typeface="Times New Roman" panose="02020603050405020304" pitchFamily="18" charset="0"/>
              </a:rPr>
              <a:t>、意义：</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）科学革命形成了理性化的思维方式，确立了发现自然规律的科学方法；</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）科学革命促进了思想解放和社会进步。</a:t>
            </a:r>
            <a:endParaRPr lang="zh-CN" altLang="zh-CN">
              <a:latin typeface="+mn-ea"/>
              <a:cs typeface="Times New Roman" panose="02020603050405020304" pitchFamily="18" charset="0"/>
            </a:endParaRPr>
          </a:p>
        </p:txBody>
      </p:sp>
      <p:sp>
        <p:nvSpPr>
          <p:cNvPr id="3" name="矩形 2"/>
          <p:cNvSpPr/>
          <p:nvPr/>
        </p:nvSpPr>
        <p:spPr>
          <a:xfrm>
            <a:off x="1348483" y="3082751"/>
            <a:ext cx="6449602" cy="1198880"/>
          </a:xfrm>
          <a:prstGeom prst="rect">
            <a:avLst/>
          </a:prstGeom>
          <a:ln w="19050">
            <a:solidFill>
              <a:schemeClr val="accent6">
                <a:lumMod val="50000"/>
              </a:schemeClr>
            </a:solidFill>
          </a:ln>
        </p:spPr>
        <p:txBody>
          <a:bodyPr wrap="square">
            <a:spAutoFit/>
          </a:bodyPr>
          <a:lstStyle>
            <a:defPPr/>
          </a:lstStyle>
          <a:p>
            <a:pPr/>
            <a:r>
              <a:rPr lang="zh-CN" altLang="en-US">
                <a:solidFill>
                  <a:schemeClr val="tx1">
                    <a:lumMod val="65000"/>
                    <a:lumOff val="35000"/>
                  </a:schemeClr>
                </a:solidFill>
                <a:latin typeface="仿宋" panose="02010609060101010101" pitchFamily="49" charset="-122"/>
                <a:ea typeface="仿宋" panose="02010609060101010101" pitchFamily="49" charset="-122"/>
              </a:rPr>
              <a:t>牛顿的发现，给人类带来从未有过的自信。曾经匍匐在上帝脚下的人类，终于大胆地抬起头来，开始用自己</a:t>
            </a:r>
            <a:r>
              <a:rPr lang="zh-CN" altLang="en-US">
                <a:solidFill>
                  <a:srgbClr val="C00000"/>
                </a:solidFill>
                <a:latin typeface="仿宋" panose="02010609060101010101" pitchFamily="49" charset="-122"/>
                <a:ea typeface="仿宋" panose="02010609060101010101" pitchFamily="49" charset="-122"/>
              </a:rPr>
              <a:t>理性的眼光</a:t>
            </a:r>
            <a:r>
              <a:rPr lang="zh-CN" altLang="en-US">
                <a:solidFill>
                  <a:schemeClr val="tx1">
                    <a:lumMod val="65000"/>
                    <a:lumOff val="35000"/>
                  </a:schemeClr>
                </a:solidFill>
                <a:latin typeface="仿宋" panose="02010609060101010101" pitchFamily="49" charset="-122"/>
                <a:ea typeface="仿宋" panose="02010609060101010101" pitchFamily="49" charset="-122"/>
              </a:rPr>
              <a:t>打量世界。</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algn="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大国崛起</a:t>
            </a:r>
            <a:r>
              <a:rPr lang="en-US" altLang="zh-CN">
                <a:solidFill>
                  <a:schemeClr val="tx1">
                    <a:lumMod val="65000"/>
                    <a:lumOff val="35000"/>
                  </a:schemeClr>
                </a:solidFill>
                <a:latin typeface="仿宋" panose="02010609060101010101" pitchFamily="49" charset="-122"/>
                <a:ea typeface="仿宋" panose="02010609060101010101" pitchFamily="49" charset="-122"/>
              </a:rPr>
              <a:t>》</a:t>
            </a:r>
            <a:endParaRPr lang="zh-CN" altLang="en-US">
              <a:solidFill>
                <a:schemeClr val="tx1">
                  <a:lumMod val="65000"/>
                  <a:lumOff val="35000"/>
                </a:schemeClr>
              </a:solidFill>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0" y="-635"/>
            <a:ext cx="9323705" cy="4954270"/>
          </a:xfrm>
          <a:prstGeom prst="rect">
            <a:avLst/>
          </a:prstGeom>
          <a:noFill/>
          <a:ln w="9525">
            <a:noFill/>
          </a:ln>
        </p:spPr>
        <p:txBody>
          <a:bodyPr wrap="square">
            <a:spAutoFit/>
          </a:bodyPr>
          <a:lstStyle>
            <a:defPPr/>
          </a:lstStyle>
          <a:p>
            <a:pPr indent="0"/>
            <a:r>
              <a:rPr lang="zh-CN" sz="2800" b="1">
                <a:latin typeface="Calibri" panose="020f0502020204030204" charset="0"/>
                <a:ea typeface="宋体" panose="02010600030101010101" pitchFamily="2" charset="-122"/>
              </a:rPr>
              <a:t>三、近代科学的兴起（</a:t>
            </a:r>
            <a:r>
              <a:rPr lang="en-US" sz="2800" b="1">
                <a:latin typeface="Calibri" panose="020f0502020204030204" charset="0"/>
                <a:ea typeface="宋体" panose="02010600030101010101" pitchFamily="2" charset="-122"/>
                <a:cs typeface="Times New Roman" panose="02020603050405020304" pitchFamily="18" charset="0"/>
              </a:rPr>
              <a:t> 16</a:t>
            </a:r>
            <a:r>
              <a:rPr lang="en-US" sz="2800" b="1">
                <a:latin typeface="Calibri" panose="020f0502020204030204" charset="0"/>
                <a:ea typeface="宋体" panose="02010600030101010101" pitchFamily="2" charset="-122"/>
              </a:rPr>
              <a:t>—17</a:t>
            </a:r>
            <a:r>
              <a:rPr lang="zh-CN" sz="2800" b="1">
                <a:latin typeface="Calibri" panose="020f0502020204030204" charset="0"/>
                <a:ea typeface="宋体" panose="02010600030101010101" pitchFamily="2" charset="-122"/>
              </a:rPr>
              <a:t>世纪，被称为“科学革命</a:t>
            </a:r>
            <a:r>
              <a:rPr lang="en-US" altLang="zh-CN" sz="2800" b="1">
                <a:latin typeface="Calibri" panose="020f0502020204030204" charset="0"/>
                <a:ea typeface="宋体" panose="02010600030101010101" pitchFamily="2" charset="-122"/>
              </a:rPr>
              <a:t>”</a:t>
            </a:r>
            <a:r>
              <a:rPr lang="zh-CN" sz="2800" b="1">
                <a:latin typeface="Calibri" panose="020f0502020204030204" charset="0"/>
                <a:ea typeface="宋体" panose="02010600030101010101" pitchFamily="2" charset="-122"/>
              </a:rPr>
              <a:t>）</a:t>
            </a:r>
            <a:endParaRPr lang="zh-CN" sz="2800" b="1">
              <a:latin typeface="Calibri"/>
              <a:ea typeface="宋体" pitchFamily="2" charset="-122"/>
            </a:endParaRPr>
          </a:p>
          <a:p>
            <a:pPr indent="0"/>
            <a:r>
              <a:rPr lang="en-US" sz="2400" b="0">
                <a:latin typeface="Calibri" panose="020f0502020204030204" charset="0"/>
                <a:ea typeface="宋体" panose="02010600030101010101" pitchFamily="2" charset="-122"/>
                <a:cs typeface="Times New Roman" panose="02020603050405020304" pitchFamily="18" charset="0"/>
              </a:rPr>
              <a:t>1</a:t>
            </a:r>
            <a:r>
              <a:rPr lang="zh-CN" sz="2400" b="0">
                <a:latin typeface="Calibri" panose="020f0502020204030204" charset="0"/>
                <a:ea typeface="宋体" panose="02010600030101010101" pitchFamily="2" charset="-122"/>
              </a:rPr>
              <a:t>、背景：文艺复兴和宗教改革的深入发展。</a:t>
            </a:r>
            <a:r>
              <a:rPr lang="zh-CN" sz="2400" b="0">
                <a:latin typeface="Calibri" panose="020f0502020204030204" charset="0"/>
                <a:ea typeface="宋体" panose="02010600030101010101" pitchFamily="2" charset="-122"/>
              </a:rPr>
              <a:t>
</a:t>
            </a:r>
            <a:endParaRPr lang="zh-CN" sz="2400" b="0">
              <a:latin typeface="Calibri"/>
              <a:ea typeface="宋体" pitchFamily="2" charset="-122"/>
            </a:endParaRPr>
          </a:p>
          <a:p>
            <a:pPr indent="0"/>
            <a:r>
              <a:rPr lang="en-US" sz="2400" b="0">
                <a:latin typeface="Calibri" panose="020f0502020204030204" charset="0"/>
                <a:ea typeface="宋体" panose="02010600030101010101" pitchFamily="2" charset="-122"/>
                <a:cs typeface="Times New Roman" panose="02020603050405020304" pitchFamily="18" charset="0"/>
              </a:rPr>
              <a:t>2</a:t>
            </a:r>
            <a:r>
              <a:rPr lang="zh-CN" sz="2400" b="0">
                <a:latin typeface="Calibri" panose="020f0502020204030204" charset="0"/>
                <a:ea typeface="宋体" panose="02010600030101010101" pitchFamily="2" charset="-122"/>
              </a:rPr>
              <a:t>、代表</a:t>
            </a:r>
            <a:r>
              <a:rPr lang="zh-CN" sz="2400" b="0">
                <a:latin typeface="Calibri" panose="020f0502020204030204" charset="0"/>
                <a:ea typeface="宋体" panose="02010600030101010101" pitchFamily="2" charset="-122"/>
              </a:rPr>
              <a:t>（</a:t>
            </a:r>
            <a:r>
              <a:rPr lang="en-US" sz="2400" b="0">
                <a:latin typeface="Calibri" panose="020f0502020204030204" charset="0"/>
                <a:ea typeface="宋体" panose="02010600030101010101" pitchFamily="2" charset="-122"/>
                <a:cs typeface="Times New Roman" panose="02020603050405020304" pitchFamily="18" charset="0"/>
              </a:rPr>
              <a:t>1</a:t>
            </a:r>
            <a:r>
              <a:rPr lang="zh-CN" sz="2400" b="0">
                <a:latin typeface="Calibri" panose="020f0502020204030204" charset="0"/>
                <a:ea typeface="宋体" panose="02010600030101010101" pitchFamily="2" charset="-122"/>
              </a:rPr>
              <a:t>）</a:t>
            </a:r>
            <a:r>
              <a:rPr lang="zh-CN" sz="2400" b="1">
                <a:latin typeface="Calibri" panose="020f0502020204030204" charset="0"/>
                <a:ea typeface="宋体" panose="02010600030101010101" pitchFamily="2" charset="-122"/>
              </a:rPr>
              <a:t>波兰</a:t>
            </a:r>
            <a:r>
              <a:rPr lang="en-US" altLang="zh-CN" sz="2400" b="1">
                <a:latin typeface="Calibri" panose="020f0502020204030204" charset="0"/>
                <a:ea typeface="宋体" panose="02010600030101010101" pitchFamily="2" charset="-122"/>
              </a:rPr>
              <a:t>(    )</a:t>
            </a:r>
            <a:r>
              <a:rPr lang="zh-CN" sz="2400" b="1">
                <a:latin typeface="Calibri" panose="020f0502020204030204" charset="0"/>
                <a:ea typeface="宋体" panose="02010600030101010101" pitchFamily="2" charset="-122"/>
              </a:rPr>
              <a:t>提出</a:t>
            </a:r>
            <a:r>
              <a:rPr lang="zh-CN" sz="2400" b="1">
                <a:latin typeface="Calibri" panose="020f0502020204030204" charset="0"/>
                <a:ea typeface="宋体" panose="02010600030101010101" pitchFamily="2" charset="-122"/>
                <a:cs typeface="Times New Roman" panose="02020603050405020304" pitchFamily="18" charset="0"/>
              </a:rPr>
              <a:t>“日心说”，否定“地心说”。</a:t>
            </a:r>
            <a:r>
              <a:rPr lang="zh-CN" sz="2400" b="0">
                <a:latin typeface="Calibri" panose="020f0502020204030204" charset="0"/>
                <a:ea typeface="宋体" panose="02010600030101010101" pitchFamily="2" charset="-122"/>
              </a:rPr>
              <a:t>（</a:t>
            </a:r>
            <a:r>
              <a:rPr lang="en-US" sz="2400" b="0">
                <a:latin typeface="Calibri" panose="020f0502020204030204" charset="0"/>
                <a:ea typeface="宋体" panose="02010600030101010101" pitchFamily="2" charset="-122"/>
                <a:cs typeface="Times New Roman" panose="02020603050405020304" pitchFamily="18" charset="0"/>
              </a:rPr>
              <a:t>2</a:t>
            </a:r>
            <a:r>
              <a:rPr lang="zh-CN" sz="2400" b="0">
                <a:latin typeface="Calibri" panose="020f0502020204030204" charset="0"/>
                <a:ea typeface="宋体" panose="02010600030101010101" pitchFamily="2" charset="-122"/>
              </a:rPr>
              <a:t>）</a:t>
            </a:r>
            <a:r>
              <a:rPr lang="zh-CN" sz="2400" b="1">
                <a:latin typeface="Calibri" panose="020f0502020204030204" charset="0"/>
                <a:ea typeface="宋体" panose="02010600030101010101" pitchFamily="2" charset="-122"/>
              </a:rPr>
              <a:t>英国</a:t>
            </a:r>
            <a:r>
              <a:rPr lang="en-US" altLang="zh-CN" sz="2400" b="1">
                <a:latin typeface="Calibri" panose="020f0502020204030204" charset="0"/>
                <a:ea typeface="宋体" panose="02010600030101010101" pitchFamily="2" charset="-122"/>
              </a:rPr>
              <a:t>(    )</a:t>
            </a:r>
            <a:r>
              <a:rPr lang="zh-CN" sz="2400" b="1">
                <a:latin typeface="Calibri" panose="020f0502020204030204" charset="0"/>
                <a:ea typeface="宋体" panose="02010600030101010101" pitchFamily="2" charset="-122"/>
              </a:rPr>
              <a:t>发现万有引力定律，确立了牛顿经典力学体系，为近</a:t>
            </a:r>
            <a:r>
              <a:rPr lang="zh-CN" sz="2400" b="1">
                <a:latin typeface="Calibri" panose="020f0502020204030204" charset="0"/>
                <a:ea typeface="宋体" panose="02010600030101010101" pitchFamily="2" charset="-122"/>
              </a:rPr>
              <a:t>
</a:t>
            </a:r>
            <a:endParaRPr lang="zh-CN" sz="2400" b="1">
              <a:latin typeface="Calibri"/>
              <a:ea typeface="宋体" pitchFamily="2" charset="-122"/>
            </a:endParaRPr>
          </a:p>
          <a:p>
            <a:pPr indent="0"/>
            <a:r>
              <a:rPr lang="zh-CN" sz="2400" b="1">
                <a:latin typeface="Calibri" panose="020f0502020204030204" charset="0"/>
                <a:ea typeface="宋体" panose="02010600030101010101" pitchFamily="2" charset="-122"/>
              </a:rPr>
              <a:t>          代物理学的发展奠定了基础。</a:t>
            </a:r>
            <a:endParaRPr lang="zh-CN" sz="2400" b="1">
              <a:latin typeface="Calibri" panose="020f0502020204030204" charset="0"/>
              <a:ea typeface="宋体" panose="02010600030101010101" pitchFamily="2" charset="-122"/>
            </a:endParaRPr>
          </a:p>
          <a:p>
            <a:pPr indent="0"/>
            <a:r>
              <a:rPr lang="en-US" sz="2400" b="0">
                <a:latin typeface="Calibri" panose="020f0502020204030204" charset="0"/>
                <a:ea typeface="宋体" panose="02010600030101010101" pitchFamily="2" charset="-122"/>
                <a:cs typeface="Times New Roman" panose="02020603050405020304" pitchFamily="18" charset="0"/>
              </a:rPr>
              <a:t>4</a:t>
            </a:r>
            <a:r>
              <a:rPr lang="zh-CN" sz="2400" b="0">
                <a:latin typeface="Calibri" panose="020f0502020204030204" charset="0"/>
                <a:ea typeface="宋体" panose="02010600030101010101" pitchFamily="2" charset="-122"/>
              </a:rPr>
              <a:t>、意义：</a:t>
            </a:r>
            <a:r>
              <a:rPr lang="zh-CN" sz="2400" b="0">
                <a:latin typeface="Calibri" panose="020f0502020204030204" charset="0"/>
                <a:ea typeface="宋体" panose="02010600030101010101" pitchFamily="2" charset="-122"/>
              </a:rPr>
              <a:t>（</a:t>
            </a:r>
            <a:r>
              <a:rPr lang="en-US" sz="2400" b="0">
                <a:latin typeface="Calibri" panose="020f0502020204030204" charset="0"/>
                <a:ea typeface="宋体" panose="02010600030101010101" pitchFamily="2" charset="-122"/>
                <a:cs typeface="Times New Roman" panose="02020603050405020304" pitchFamily="18" charset="0"/>
              </a:rPr>
              <a:t>1</a:t>
            </a:r>
            <a:r>
              <a:rPr lang="zh-CN" sz="2400" b="0">
                <a:latin typeface="Calibri" panose="020f0502020204030204" charset="0"/>
                <a:ea typeface="宋体" panose="02010600030101010101" pitchFamily="2" charset="-122"/>
              </a:rPr>
              <a:t>）科学革命形成了理性化的思维方式，确立了发现自然规律的科</a:t>
            </a:r>
            <a:r>
              <a:rPr lang="zh-CN" sz="2400" b="0">
                <a:latin typeface="Calibri" panose="020f0502020204030204" charset="0"/>
                <a:ea typeface="宋体" panose="02010600030101010101" pitchFamily="2" charset="-122"/>
              </a:rPr>
              <a:t>
</a:t>
            </a:r>
            <a:endParaRPr lang="zh-CN" sz="2400" b="0">
              <a:latin typeface="Calibri" panose="020f0502020204030204" charset="0"/>
              <a:ea typeface="宋体" panose="02010600030101010101" pitchFamily="2" charset="-122"/>
            </a:endParaRPr>
          </a:p>
          <a:p>
            <a:pPr indent="0"/>
            <a:r>
              <a:rPr lang="zh-CN" sz="2400" b="0">
                <a:latin typeface="Calibri" panose="020f0502020204030204" charset="0"/>
                <a:ea typeface="宋体" panose="02010600030101010101" pitchFamily="2" charset="-122"/>
              </a:rPr>
              <a:t>           学方法；</a:t>
            </a:r>
            <a:r>
              <a:rPr lang="zh-CN" sz="2400" b="0">
                <a:latin typeface="Calibri" panose="020f0502020204030204" charset="0"/>
                <a:ea typeface="宋体" panose="02010600030101010101" pitchFamily="2" charset="-122"/>
              </a:rPr>
              <a:t>（</a:t>
            </a:r>
            <a:r>
              <a:rPr lang="en-US" sz="2400" b="0">
                <a:latin typeface="Calibri" panose="020f0502020204030204" charset="0"/>
                <a:ea typeface="宋体" panose="02010600030101010101" pitchFamily="2" charset="-122"/>
                <a:cs typeface="Times New Roman" panose="02020603050405020304" pitchFamily="18" charset="0"/>
              </a:rPr>
              <a:t>2</a:t>
            </a:r>
            <a:r>
              <a:rPr lang="zh-CN" sz="2400" b="0">
                <a:latin typeface="Calibri" panose="020f0502020204030204" charset="0"/>
                <a:ea typeface="宋体" panose="02010600030101010101" pitchFamily="2" charset="-122"/>
              </a:rPr>
              <a:t>）科学革命促进</a:t>
            </a:r>
            <a:r>
              <a:rPr lang="zh-CN" sz="2400" b="1">
                <a:latin typeface="Calibri" panose="020f0502020204030204" charset="0"/>
                <a:ea typeface="宋体" panose="02010600030101010101" pitchFamily="2" charset="-122"/>
              </a:rPr>
              <a:t>了思想解放和社会进步。</a:t>
            </a:r>
            <a:r>
              <a:rPr lang="zh-CN" sz="2400" b="1">
                <a:latin typeface="Calibri" panose="020f0502020204030204" charset="0"/>
                <a:ea typeface="宋体" panose="02010600030101010101" pitchFamily="2" charset="-122"/>
              </a:rPr>
              <a:t>
</a:t>
            </a:r>
            <a:endParaRPr lang="zh-CN" altLang="en-US" sz="2400" b="1">
              <a:latin typeface="Calibri"/>
              <a:ea typeface="宋体" pitchFamily="2"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7830" name="矩形 77829"/>
          <p:cNvSpPr/>
          <p:nvPr/>
        </p:nvSpPr>
        <p:spPr>
          <a:xfrm>
            <a:off x="2941638" y="5089525"/>
            <a:ext cx="3262312" cy="1016000"/>
          </a:xfrm>
          <a:prstGeom prst="rect">
            <a:avLst/>
          </a:prstGeom>
          <a:noFill/>
          <a:ln w="12700">
            <a:noFill/>
          </a:ln>
        </p:spPr>
        <p:txBody>
          <a:bodyPr wrap="none">
            <a:spAutoFit/>
          </a:bodyPr>
          <a:lstStyle>
            <a:defPPr/>
          </a:lstStyle>
          <a:p>
            <a:pPr/>
            <a:r>
              <a:rPr lang="zh-CN" altLang="en-US" sz="6000">
                <a:solidFill>
                  <a:srgbClr val="0000CC"/>
                </a:solidFill>
                <a:latin typeface="Times New Roman" panose="02020603050405020304" pitchFamily="18" charset="0"/>
                <a:ea typeface="华文行楷" panose="02010800040101010101" pitchFamily="2" charset="-122"/>
              </a:rPr>
              <a:t>启蒙运动</a:t>
            </a:r>
            <a:endParaRPr lang="zh-CN" altLang="en-US" sz="6000">
              <a:solidFill>
                <a:srgbClr val="0000CC"/>
              </a:solidFill>
              <a:latin typeface="Times New Roman" panose="02020603050405020304" pitchFamily="18" charset="0"/>
              <a:ea typeface="华文行楷" panose="02010800040101010101" pitchFamily="2" charset="-122"/>
            </a:endParaRPr>
          </a:p>
        </p:txBody>
      </p:sp>
      <p:sp>
        <p:nvSpPr>
          <p:cNvPr id="26627" name="矩形 3"/>
          <p:cNvSpPr/>
          <p:nvPr/>
        </p:nvSpPr>
        <p:spPr>
          <a:xfrm>
            <a:off x="2813050" y="1682750"/>
            <a:ext cx="3262313" cy="1016000"/>
          </a:xfrm>
          <a:prstGeom prst="rect">
            <a:avLst/>
          </a:prstGeom>
          <a:noFill/>
          <a:ln w="12700">
            <a:noFill/>
          </a:ln>
        </p:spPr>
        <p:txBody>
          <a:bodyPr wrap="none">
            <a:spAutoFit/>
          </a:bodyPr>
          <a:lstStyle>
            <a:defPPr/>
          </a:lstStyle>
          <a:p>
            <a:pPr/>
            <a:r>
              <a:rPr lang="zh-CN" altLang="en-US" sz="6000">
                <a:solidFill>
                  <a:srgbClr val="0000CC"/>
                </a:solidFill>
                <a:latin typeface="Times New Roman" panose="02020603050405020304" pitchFamily="18" charset="0"/>
                <a:ea typeface="华文行楷" panose="02010800040101010101" pitchFamily="2" charset="-122"/>
              </a:rPr>
              <a:t>宗教改革</a:t>
            </a:r>
            <a:endParaRPr lang="zh-CN" altLang="en-US" sz="6000">
              <a:solidFill>
                <a:srgbClr val="0000CC"/>
              </a:solidFill>
              <a:latin typeface="Times New Roman" panose="02020603050405020304" pitchFamily="18" charset="0"/>
              <a:ea typeface="华文行楷" panose="02010800040101010101" pitchFamily="2" charset="-122"/>
            </a:endParaRPr>
          </a:p>
        </p:txBody>
      </p:sp>
      <p:sp>
        <p:nvSpPr>
          <p:cNvPr id="26628" name="文本框 122881"/>
          <p:cNvSpPr txBox="1"/>
          <p:nvPr/>
        </p:nvSpPr>
        <p:spPr>
          <a:xfrm>
            <a:off x="2787650" y="0"/>
            <a:ext cx="3717925" cy="1006475"/>
          </a:xfrm>
          <a:prstGeom prst="rect">
            <a:avLst/>
          </a:prstGeom>
          <a:solidFill>
            <a:schemeClr val="bg1"/>
          </a:solidFill>
          <a:ln w="9525">
            <a:noFill/>
          </a:ln>
        </p:spPr>
        <p:txBody>
          <a:bodyPr>
            <a:spAutoFit/>
          </a:bodyPr>
          <a:lstStyle>
            <a:defPPr/>
          </a:lstStyle>
          <a:p>
            <a:pPr>
              <a:spcBef>
                <a:spcPct val="50000"/>
              </a:spcBef>
            </a:pPr>
            <a:r>
              <a:rPr lang="zh-CN" altLang="en-US" sz="6000">
                <a:solidFill>
                  <a:srgbClr val="0000CC"/>
                </a:solidFill>
                <a:latin typeface="Times New Roman" panose="02020603050405020304" pitchFamily="18" charset="0"/>
                <a:ea typeface="华文行楷" panose="02010800040101010101" pitchFamily="2" charset="-122"/>
              </a:rPr>
              <a:t>文艺复兴</a:t>
            </a:r>
            <a:endParaRPr lang="zh-CN" altLang="en-US" sz="6000">
              <a:solidFill>
                <a:srgbClr val="0000CC"/>
              </a:solidFill>
              <a:latin typeface="Times New Roman" panose="02020603050405020304" pitchFamily="18" charset="0"/>
              <a:ea typeface="华文行楷" panose="02010800040101010101" pitchFamily="2" charset="-122"/>
            </a:endParaRPr>
          </a:p>
        </p:txBody>
      </p:sp>
      <p:sp>
        <p:nvSpPr>
          <p:cNvPr id="6" name="下箭头 5"/>
          <p:cNvSpPr/>
          <p:nvPr/>
        </p:nvSpPr>
        <p:spPr>
          <a:xfrm>
            <a:off x="4187825" y="960438"/>
            <a:ext cx="449263" cy="6223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7" name="下箭头 6"/>
          <p:cNvSpPr/>
          <p:nvPr/>
        </p:nvSpPr>
        <p:spPr>
          <a:xfrm>
            <a:off x="4248150" y="2584450"/>
            <a:ext cx="449263" cy="6223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6631" name="矩形 7"/>
          <p:cNvSpPr/>
          <p:nvPr/>
        </p:nvSpPr>
        <p:spPr>
          <a:xfrm>
            <a:off x="2930525" y="3460750"/>
            <a:ext cx="3262313" cy="1016000"/>
          </a:xfrm>
          <a:prstGeom prst="rect">
            <a:avLst/>
          </a:prstGeom>
          <a:noFill/>
          <a:ln w="12700">
            <a:noFill/>
          </a:ln>
        </p:spPr>
        <p:txBody>
          <a:bodyPr wrap="none">
            <a:spAutoFit/>
          </a:bodyPr>
          <a:lstStyle>
            <a:defPPr/>
          </a:lstStyle>
          <a:p>
            <a:pPr/>
            <a:r>
              <a:rPr lang="zh-CN" altLang="en-US" sz="6000">
                <a:solidFill>
                  <a:srgbClr val="0000CC"/>
                </a:solidFill>
                <a:latin typeface="Times New Roman" panose="02020603050405020304" pitchFamily="18" charset="0"/>
                <a:ea typeface="华文行楷" panose="02010800040101010101" pitchFamily="2" charset="-122"/>
              </a:rPr>
              <a:t>科学革命</a:t>
            </a:r>
            <a:endParaRPr lang="zh-CN" altLang="en-US" sz="6000">
              <a:solidFill>
                <a:srgbClr val="0000CC"/>
              </a:solidFill>
              <a:latin typeface="Times New Roman" panose="02020603050405020304" pitchFamily="18" charset="0"/>
              <a:ea typeface="华文行楷" panose="02010800040101010101" pitchFamily="2" charset="-122"/>
            </a:endParaRPr>
          </a:p>
        </p:txBody>
      </p:sp>
      <p:sp>
        <p:nvSpPr>
          <p:cNvPr id="9" name="下箭头 8"/>
          <p:cNvSpPr/>
          <p:nvPr/>
        </p:nvSpPr>
        <p:spPr>
          <a:xfrm>
            <a:off x="4243388" y="4356100"/>
            <a:ext cx="449263" cy="6223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7830"/>
                                        </p:tgtEl>
                                        <p:attrNameLst>
                                          <p:attrName>style.visibility</p:attrName>
                                        </p:attrNameLst>
                                      </p:cBhvr>
                                      <p:to>
                                        <p:strVal val="visible"/>
                                      </p:to>
                                    </p:set>
                                    <p:animEffect transition="in" filter="blinds(horizontal)">
                                      <p:cBhvr>
                                        <p:cTn id="12" dur="500"/>
                                        <p:tgtEl>
                                          <p:spTgt spid="77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0" grpId="0"/>
      <p:bldP spid="9"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7826" name="Text Box 2"/>
          <p:cNvSpPr txBox="1">
            <a:spLocks noChangeArrowheads="1"/>
          </p:cNvSpPr>
          <p:nvPr/>
        </p:nvSpPr>
        <p:spPr bwMode="auto">
          <a:xfrm>
            <a:off x="1582738" y="596900"/>
            <a:ext cx="5832475" cy="823913"/>
          </a:xfrm>
          <a:prstGeom prst="rect">
            <a:avLst/>
          </a:prstGeom>
          <a:noFill/>
          <a:ln w="9525">
            <a:noFill/>
            <a:miter lim="800000"/>
          </a:ln>
          <a:effectLst/>
        </p:spPr>
        <p:txBody>
          <a:bodyPr>
            <a:spAutoFit/>
          </a:bodyPr>
          <a:lstStyle>
            <a:defPPr/>
          </a:lstStyle>
          <a:p>
            <a:pPr marR="0" defTabSz="914400">
              <a:buClrTx/>
              <a:buSzTx/>
              <a:buFontTx/>
              <a:defRPr/>
            </a:pPr>
            <a:r>
              <a:rPr kumimoji="0" lang="zh-CN" altLang="en-US" sz="4800" kern="1200" cap="none" spc="0" normalizeH="0" baseline="0" noProof="0">
                <a:effectLst>
                  <a:outerShdw blurRad="38100" dist="38100" dir="2700000" algn="tl">
                    <a:srgbClr val="C0C0C0"/>
                  </a:outerShdw>
                </a:effectLst>
                <a:latin typeface="Times New Roman" panose="02020603050405020304" pitchFamily="18" charset="0"/>
                <a:ea typeface="华文行楷" panose="02010800040101010101" pitchFamily="2" charset="-122"/>
                <a:cs typeface="+mn-cs"/>
              </a:rPr>
              <a:t>    什么是启蒙运动</a:t>
            </a:r>
            <a:r>
              <a:rPr kumimoji="0" lang="en-US" altLang="zh-CN" sz="4800" kern="1200" cap="none" spc="0" normalizeH="0" baseline="0" noProof="0">
                <a:effectLst>
                  <a:outerShdw blurRad="38100" dist="38100" dir="2700000" algn="tl">
                    <a:srgbClr val="C0C0C0"/>
                  </a:outerShdw>
                </a:effectLst>
                <a:latin typeface="Times New Roman" panose="02020603050405020304" pitchFamily="18" charset="0"/>
                <a:ea typeface="华文行楷" panose="02010800040101010101" pitchFamily="2" charset="-122"/>
                <a:cs typeface="+mn-cs"/>
              </a:rPr>
              <a:t>? </a:t>
            </a:r>
            <a:endParaRPr kumimoji="0" lang="en-US" altLang="zh-CN" sz="4800" kern="1200" cap="none" spc="0" normalizeH="0" baseline="0" noProof="0">
              <a:effectLst>
                <a:outerShdw blurRad="38100" dist="38100" dir="2700000" algn="tl">
                  <a:srgbClr val="C0C0C0"/>
                </a:outerShdw>
              </a:effectLst>
              <a:latin typeface="Times New Roman" pitchFamily="18" charset="0"/>
              <a:ea typeface="华文行楷" pitchFamily="2" charset="-122"/>
              <a:cs typeface="+mn-cs"/>
            </a:endParaRPr>
          </a:p>
        </p:txBody>
      </p:sp>
      <p:sp>
        <p:nvSpPr>
          <p:cNvPr id="77827" name="Text Box 3"/>
          <p:cNvSpPr txBox="1"/>
          <p:nvPr/>
        </p:nvSpPr>
        <p:spPr>
          <a:xfrm>
            <a:off x="0" y="1857375"/>
            <a:ext cx="8785225" cy="2062163"/>
          </a:xfrm>
          <a:prstGeom prst="rect">
            <a:avLst/>
          </a:prstGeom>
          <a:noFill/>
          <a:ln w="9525">
            <a:noFill/>
          </a:ln>
        </p:spPr>
        <p:txBody>
          <a:bodyPr>
            <a:spAutoFit/>
          </a:bodyPr>
          <a:lstStyle>
            <a:defPPr/>
          </a:lstStyle>
          <a:p>
            <a:pPr/>
            <a:r>
              <a:rPr lang="zh-CN" altLang="en-US" sz="3200">
                <a:latin typeface="黑体" panose="02010609060101010101" pitchFamily="49" charset="-122"/>
                <a:ea typeface="黑体" panose="02010609060101010101" pitchFamily="49" charset="-122"/>
              </a:rPr>
              <a:t>    </a:t>
            </a:r>
            <a:r>
              <a:rPr lang="zh-CN" altLang="en-US" sz="3200" b="1">
                <a:latin typeface="Times New Roman" panose="02020603050405020304" pitchFamily="18" charset="0"/>
                <a:ea typeface="楷体_GB2312" pitchFamily="49" charset="-122"/>
              </a:rPr>
              <a:t>“</a:t>
            </a:r>
            <a:r>
              <a:rPr lang="zh-CN" altLang="en-US" sz="3200" b="1">
                <a:latin typeface="楷体_GB2312" pitchFamily="49" charset="-122"/>
                <a:ea typeface="楷体_GB2312" pitchFamily="49" charset="-122"/>
              </a:rPr>
              <a:t>启蒙</a:t>
            </a:r>
            <a:r>
              <a:rPr lang="zh-CN" altLang="en-US" sz="3200" b="1">
                <a:latin typeface="Times New Roman" panose="02020603050405020304" pitchFamily="18" charset="0"/>
                <a:ea typeface="楷体_GB2312" pitchFamily="49" charset="-122"/>
              </a:rPr>
              <a:t>”</a:t>
            </a:r>
            <a:r>
              <a:rPr lang="zh-CN" altLang="en-US" sz="3200" b="1">
                <a:latin typeface="楷体_GB2312" pitchFamily="49" charset="-122"/>
                <a:ea typeface="楷体_GB2312" pitchFamily="49" charset="-122"/>
              </a:rPr>
              <a:t>在法文中即为</a:t>
            </a:r>
            <a:r>
              <a:rPr lang="zh-CN" altLang="en-US" sz="3200" b="1">
                <a:solidFill>
                  <a:srgbClr val="FF3300"/>
                </a:solidFill>
                <a:latin typeface="楷体_GB2312" pitchFamily="49" charset="-122"/>
                <a:ea typeface="楷体_GB2312" pitchFamily="49" charset="-122"/>
              </a:rPr>
              <a:t>光明、智慧之意</a:t>
            </a:r>
            <a:r>
              <a:rPr lang="zh-CN" altLang="en-US" sz="3200" b="1">
                <a:latin typeface="楷体_GB2312" pitchFamily="49" charset="-122"/>
                <a:ea typeface="楷体_GB2312" pitchFamily="49" charset="-122"/>
              </a:rPr>
              <a:t>。启蒙思想家认为：过去的时代在天主教会和世俗封建主的统治下是迷信和无知的黑暗时代，而启蒙运动就是要从黑暗进入到智慧和光明的时代。</a:t>
            </a:r>
            <a:endParaRPr lang="zh-CN" altLang="en-US" sz="3200" b="1">
              <a:latin typeface="楷体_GB2312" pitchFamily="49" charset="-122"/>
              <a:ea typeface="楷体_GB2312" pitchFamily="49" charset="-122"/>
            </a:endParaRPr>
          </a:p>
        </p:txBody>
      </p:sp>
      <p:sp>
        <p:nvSpPr>
          <p:cNvPr id="77831" name="Text Box 7"/>
          <p:cNvSpPr txBox="1"/>
          <p:nvPr/>
        </p:nvSpPr>
        <p:spPr>
          <a:xfrm>
            <a:off x="92075" y="1808163"/>
            <a:ext cx="8785225" cy="2554287"/>
          </a:xfrm>
          <a:prstGeom prst="rect">
            <a:avLst/>
          </a:prstGeom>
          <a:solidFill>
            <a:srgbClr val="CCFFFF"/>
          </a:solidFill>
          <a:ln w="9525">
            <a:noFill/>
          </a:ln>
        </p:spPr>
        <p:txBody>
          <a:bodyPr>
            <a:spAutoFit/>
          </a:bodyPr>
          <a:lstStyle>
            <a:defPPr/>
          </a:lstStyle>
          <a:p>
            <a:pPr/>
            <a:r>
              <a:rPr lang="zh-CN" altLang="en-US" sz="4000" b="1">
                <a:latin typeface="华文隶书" panose="02010800040101010101" pitchFamily="2" charset="-122"/>
                <a:ea typeface="华文隶书" panose="02010800040101010101" pitchFamily="2" charset="-122"/>
              </a:rPr>
              <a:t>含义：</a:t>
            </a:r>
            <a:r>
              <a:rPr lang="en-US" altLang="zh-CN" sz="4000" b="1">
                <a:latin typeface="华文隶书" panose="02010800040101010101" pitchFamily="2" charset="-122"/>
                <a:ea typeface="华文隶书" panose="02010800040101010101" pitchFamily="2" charset="-122"/>
              </a:rPr>
              <a:t>17</a:t>
            </a:r>
            <a:r>
              <a:rPr lang="zh-CN" altLang="en-US" sz="4000" b="1">
                <a:latin typeface="华文隶书" panose="02010800040101010101" pitchFamily="2" charset="-122"/>
                <a:ea typeface="华文隶书" panose="02010800040101010101" pitchFamily="2" charset="-122"/>
              </a:rPr>
              <a:t>、</a:t>
            </a:r>
            <a:r>
              <a:rPr lang="en-US" altLang="zh-CN" sz="4000" b="1">
                <a:latin typeface="华文隶书" panose="02010800040101010101" pitchFamily="2" charset="-122"/>
                <a:ea typeface="华文隶书" panose="02010800040101010101" pitchFamily="2" charset="-122"/>
              </a:rPr>
              <a:t>18</a:t>
            </a:r>
            <a:r>
              <a:rPr lang="zh-CN" altLang="en-US" sz="4000" b="1">
                <a:latin typeface="华文隶书" panose="02010800040101010101" pitchFamily="2" charset="-122"/>
                <a:ea typeface="华文隶书" panose="02010800040101010101" pitchFamily="2" charset="-122"/>
              </a:rPr>
              <a:t>世纪欧洲资产阶级反对封建专制王权和教会思想束缚的思想解放运动。产生于</a:t>
            </a:r>
            <a:r>
              <a:rPr lang="en-US" altLang="zh-CN" sz="4000" b="1">
                <a:latin typeface="华文隶书" panose="02010800040101010101" pitchFamily="2" charset="-122"/>
                <a:ea typeface="华文隶书" panose="02010800040101010101" pitchFamily="2" charset="-122"/>
              </a:rPr>
              <a:t>17</a:t>
            </a:r>
            <a:r>
              <a:rPr lang="zh-CN" altLang="en-US" sz="4000" b="1">
                <a:latin typeface="华文隶书" panose="02010800040101010101" pitchFamily="2" charset="-122"/>
                <a:ea typeface="华文隶书" panose="02010800040101010101" pitchFamily="2" charset="-122"/>
              </a:rPr>
              <a:t>世纪的英国，高潮于</a:t>
            </a:r>
            <a:r>
              <a:rPr lang="en-US" altLang="zh-CN" sz="4000" b="1">
                <a:latin typeface="华文隶书" panose="02010800040101010101" pitchFamily="2" charset="-122"/>
                <a:ea typeface="华文隶书" panose="02010800040101010101" pitchFamily="2" charset="-122"/>
              </a:rPr>
              <a:t>18</a:t>
            </a:r>
            <a:r>
              <a:rPr lang="zh-CN" altLang="en-US" sz="4000" b="1">
                <a:latin typeface="华文隶书" panose="02010800040101010101" pitchFamily="2" charset="-122"/>
                <a:ea typeface="华文隶书" panose="02010800040101010101" pitchFamily="2" charset="-122"/>
              </a:rPr>
              <a:t>世纪的法国，扩展到欧洲及世界。</a:t>
            </a:r>
            <a:endParaRPr lang="zh-CN" altLang="en-US" sz="4000" b="1">
              <a:latin typeface="华文隶书" panose="02010800040101010101" pitchFamily="2" charset="-122"/>
              <a:ea typeface="华文隶书"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7827"/>
                                        </p:tgtEl>
                                        <p:attrNameLst>
                                          <p:attrName>style.visibility</p:attrName>
                                        </p:attrNameLst>
                                      </p:cBhvr>
                                      <p:to>
                                        <p:strVal val="visible"/>
                                      </p:to>
                                    </p:set>
                                    <p:animEffect transition="in" filter="box(in)">
                                      <p:cBhvr>
                                        <p:cTn id="7" dur="500"/>
                                        <p:tgtEl>
                                          <p:spTgt spid="7782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7831"/>
                                        </p:tgtEl>
                                        <p:attrNameLst>
                                          <p:attrName>style.visibility</p:attrName>
                                        </p:attrNameLst>
                                      </p:cBhvr>
                                      <p:to>
                                        <p:strVal val="visible"/>
                                      </p:to>
                                    </p:set>
                                    <p:animEffect transition="in" filter="box(in)">
                                      <p:cBhvr>
                                        <p:cTn id="10" dur="500"/>
                                        <p:tgtEl>
                                          <p:spTgt spid="77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p:bldP spid="77831"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1210" y="1523210"/>
            <a:ext cx="8369081" cy="1198880"/>
          </a:xfrm>
          <a:prstGeom prst="rect">
            <a:avLst/>
          </a:prstGeom>
        </p:spPr>
        <p:txBody>
          <a:bodyPr wrap="square">
            <a:spAutoFit/>
          </a:bodyPr>
          <a:lstStyle>
            <a:defPPr/>
          </a:lstStyle>
          <a:p>
            <a:pPr>
              <a:spcAft>
                <a:spcPct val="0"/>
              </a:spcAft>
            </a:pPr>
            <a:r>
              <a:rPr lang="en-US" altLang="zh-CN">
                <a:latin typeface="+mn-ea"/>
                <a:cs typeface="Times New Roman" panose="02020603050405020304" pitchFamily="18" charset="0"/>
              </a:rPr>
              <a:t>1</a:t>
            </a:r>
            <a:r>
              <a:rPr lang="zh-CN" altLang="zh-CN">
                <a:latin typeface="+mn-ea"/>
                <a:cs typeface="Times New Roman" panose="02020603050405020304" pitchFamily="18" charset="0"/>
              </a:rPr>
              <a:t>、背景：</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）西欧资本主义经济发展，新兴资产阶级力量壮大</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）文艺复兴、宗教改革和近代科学的发展，人们的思想得到进一步解放</a:t>
            </a:r>
            <a:r>
              <a:rPr lang="en-US" altLang="zh-CN">
                <a:latin typeface="+mn-ea"/>
                <a:cs typeface="Times New Roman" panose="02020603050405020304" pitchFamily="18" charset="0"/>
              </a:rPr>
              <a:t> </a:t>
            </a:r>
            <a:endParaRPr lang="zh-CN" altLang="zh-CN">
              <a:latin typeface="+mn-ea"/>
              <a:cs typeface="Times New Roman" panose="02020603050405020304" pitchFamily="18" charset="0"/>
            </a:endParaRPr>
          </a:p>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3</a:t>
            </a:r>
            <a:r>
              <a:rPr lang="zh-CN" altLang="zh-CN">
                <a:latin typeface="+mn-ea"/>
                <a:cs typeface="Times New Roman" panose="02020603050405020304" pitchFamily="18" charset="0"/>
              </a:rPr>
              <a:t>）专制王权和教会思想的束缚。</a:t>
            </a:r>
            <a:endParaRPr lang="zh-CN" altLang="zh-CN">
              <a:latin typeface="+mn-ea"/>
              <a:cs typeface="Times New Roman" panose="02020603050405020304" pitchFamily="18" charset="0"/>
            </a:endParaRPr>
          </a:p>
        </p:txBody>
      </p:sp>
      <p:sp>
        <p:nvSpPr>
          <p:cNvPr id="4" name="矩形 3"/>
          <p:cNvSpPr/>
          <p:nvPr/>
        </p:nvSpPr>
        <p:spPr>
          <a:xfrm>
            <a:off x="0" y="864204"/>
            <a:ext cx="9023279" cy="460375"/>
          </a:xfrm>
          <a:prstGeom prst="rect">
            <a:avLst/>
          </a:prstGeom>
          <a:solidFill>
            <a:schemeClr val="accent6">
              <a:lumMod val="50000"/>
            </a:schemeClr>
          </a:solidFill>
        </p:spPr>
        <p:txBody>
          <a:bodyPr wrap="square">
            <a:spAutoFit/>
          </a:bodyPr>
          <a:lstStyle>
            <a:defPPr/>
          </a:lstStyle>
          <a:p>
            <a:pPr>
              <a:spcAft>
                <a:spcPct val="0"/>
              </a:spcAft>
            </a:pP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四、启蒙运动</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r>
              <a:rPr lang="en-US"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 17</a:t>
            </a: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世纪英国早期启蒙</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r>
              <a:rPr lang="en-US"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18</a:t>
            </a:r>
            <a:r>
              <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世纪法国成为中心。 </a:t>
            </a:r>
            <a:r>
              <a:rPr lang="zh-CN" altLang="en-US"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rPr>
              <a:t>）</a:t>
            </a:r>
            <a:endParaRPr lang="zh-CN" altLang="zh-CN" sz="2400" b="1">
              <a:solidFill>
                <a:schemeClr val="bg1"/>
              </a:solidFill>
              <a:latin typeface="华文新魏" panose="02010800040101010101" pitchFamily="2" charset="-122"/>
              <a:ea typeface="华文新魏" panose="02010800040101010101" pitchFamily="2" charset="-122"/>
              <a:cs typeface="Times New Roman" panose="02020603050405020304" pitchFamily="18" charset="0"/>
            </a:endParaRPr>
          </a:p>
        </p:txBody>
      </p:sp>
      <p:sp>
        <p:nvSpPr>
          <p:cNvPr id="8" name="内容占位符 3"/>
          <p:cNvSpPr txBox="1"/>
          <p:nvPr/>
        </p:nvSpPr>
        <p:spPr>
          <a:xfrm>
            <a:off x="2109382" y="3132502"/>
            <a:ext cx="4900130" cy="2446020"/>
          </a:xfrm>
          <a:prstGeom prst="rect">
            <a:avLst/>
          </a:prstGeom>
          <a:noFill/>
          <a:ln w="19050">
            <a:solidFill>
              <a:schemeClr val="accent6">
                <a:lumMod val="50000"/>
              </a:schemeClr>
            </a:solidFill>
          </a:ln>
        </p:spPr>
        <p:txBody>
          <a:bodyPr vert="horz" wrap="square" lIns="68580" tIns="34290" rIns="68580" bIns="34290" rtlCol="0">
            <a:spAutoFit/>
          </a:bodyPr>
          <a:lstStyle>
            <a:defPPr/>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defTabSz="685800" fontAlgn="base">
              <a:lnSpc>
                <a:spcPct val="120000"/>
              </a:lnSpc>
              <a:spcBef>
                <a:spcPts val="750"/>
              </a:spcBef>
              <a:spcAft>
                <a:spcPct val="0"/>
              </a:spcAft>
              <a:buClrTx/>
              <a:buFont typeface="Wingdings" panose="05000000000000000000" pitchFamily="2" charset="2"/>
              <a:buChar char="n"/>
            </a:pPr>
            <a:r>
              <a:rPr lang="zh-CN" altLang="en-US" noProof="1">
                <a:solidFill>
                  <a:schemeClr val="tx1">
                    <a:lumMod val="65000"/>
                    <a:lumOff val="35000"/>
                  </a:schemeClr>
                </a:solidFill>
                <a:latin typeface="仿宋" panose="02010609060101010101" pitchFamily="49" charset="-122"/>
                <a:ea typeface="仿宋" panose="02010609060101010101" pitchFamily="49" charset="-122"/>
              </a:rPr>
              <a:t>教会：人生而有罪。</a:t>
            </a:r>
            <a:endParaRPr lang="zh-CN" altLang="en-US" noProof="1">
              <a:solidFill>
                <a:schemeClr val="tx1">
                  <a:lumMod val="65000"/>
                  <a:lumOff val="35000"/>
                </a:schemeClr>
              </a:solidFill>
              <a:latin typeface="仿宋" panose="02010609060101010101" pitchFamily="49" charset="-122"/>
              <a:ea typeface="仿宋" panose="02010609060101010101" pitchFamily="49" charset="-122"/>
            </a:endParaRPr>
          </a:p>
          <a:p>
            <a:pPr defTabSz="685800" fontAlgn="base">
              <a:lnSpc>
                <a:spcPct val="120000"/>
              </a:lnSpc>
              <a:spcBef>
                <a:spcPts val="750"/>
              </a:spcBef>
              <a:spcAft>
                <a:spcPct val="0"/>
              </a:spcAft>
              <a:buClrTx/>
              <a:buFont typeface="Wingdings" panose="05000000000000000000" pitchFamily="2" charset="2"/>
              <a:buChar char="n"/>
            </a:pPr>
            <a:r>
              <a:rPr lang="zh-CN" altLang="en-US" noProof="1">
                <a:solidFill>
                  <a:schemeClr val="tx1">
                    <a:lumMod val="65000"/>
                    <a:lumOff val="35000"/>
                  </a:schemeClr>
                </a:solidFill>
                <a:latin typeface="仿宋" panose="02010609060101010101" pitchFamily="49" charset="-122"/>
                <a:ea typeface="仿宋" panose="02010609060101010101" pitchFamily="49" charset="-122"/>
              </a:rPr>
              <a:t>路易十四：</a:t>
            </a:r>
            <a:r>
              <a:rPr lang="en-US" altLang="zh-CN" noProof="1">
                <a:solidFill>
                  <a:schemeClr val="tx1">
                    <a:lumMod val="65000"/>
                    <a:lumOff val="35000"/>
                  </a:schemeClr>
                </a:solidFill>
                <a:latin typeface="仿宋" panose="02010609060101010101" pitchFamily="49" charset="-122"/>
                <a:ea typeface="仿宋" panose="02010609060101010101" pitchFamily="49" charset="-122"/>
              </a:rPr>
              <a:t>“</a:t>
            </a:r>
            <a:r>
              <a:rPr lang="zh-CN" altLang="en-US" noProof="1">
                <a:solidFill>
                  <a:schemeClr val="tx1">
                    <a:lumMod val="65000"/>
                    <a:lumOff val="35000"/>
                  </a:schemeClr>
                </a:solidFill>
                <a:latin typeface="仿宋" panose="02010609060101010101" pitchFamily="49" charset="-122"/>
                <a:ea typeface="仿宋" panose="02010609060101010101" pitchFamily="49" charset="-122"/>
              </a:rPr>
              <a:t>朕即国家。</a:t>
            </a:r>
            <a:r>
              <a:rPr lang="en-US" altLang="zh-CN" noProof="1">
                <a:solidFill>
                  <a:schemeClr val="tx1">
                    <a:lumMod val="65000"/>
                    <a:lumOff val="35000"/>
                  </a:schemeClr>
                </a:solidFill>
                <a:latin typeface="仿宋" panose="02010609060101010101" pitchFamily="49" charset="-122"/>
                <a:ea typeface="仿宋" panose="02010609060101010101" pitchFamily="49" charset="-122"/>
              </a:rPr>
              <a:t>”</a:t>
            </a:r>
            <a:endParaRPr lang="zh-CN" altLang="en-US" noProof="1">
              <a:solidFill>
                <a:schemeClr val="tx1">
                  <a:lumMod val="65000"/>
                  <a:lumOff val="35000"/>
                </a:schemeClr>
              </a:solidFill>
              <a:latin typeface="仿宋" panose="02010609060101010101" pitchFamily="49" charset="-122"/>
              <a:ea typeface="仿宋" panose="02010609060101010101" pitchFamily="49" charset="-122"/>
            </a:endParaRPr>
          </a:p>
          <a:p>
            <a:pPr defTabSz="685800" fontAlgn="base">
              <a:lnSpc>
                <a:spcPct val="120000"/>
              </a:lnSpc>
              <a:spcBef>
                <a:spcPts val="750"/>
              </a:spcBef>
              <a:spcAft>
                <a:spcPct val="0"/>
              </a:spcAft>
              <a:buClrTx/>
              <a:buFont typeface="Wingdings" panose="05000000000000000000" pitchFamily="2" charset="2"/>
              <a:buChar char="n"/>
            </a:pPr>
            <a:r>
              <a:rPr lang="zh-CN" altLang="en-US" noProof="1">
                <a:solidFill>
                  <a:schemeClr val="tx1">
                    <a:lumMod val="65000"/>
                    <a:lumOff val="35000"/>
                  </a:schemeClr>
                </a:solidFill>
                <a:latin typeface="仿宋" panose="02010609060101010101" pitchFamily="49" charset="-122"/>
                <a:ea typeface="仿宋" panose="02010609060101010101" pitchFamily="49" charset="-122"/>
                <a:sym typeface="+mn-ea"/>
              </a:rPr>
              <a:t>路易十五：“我死之后，哪管洪水滔天。”</a:t>
            </a:r>
            <a:endParaRPr lang="en-US" altLang="zh-CN" noProof="1">
              <a:solidFill>
                <a:schemeClr val="tx1">
                  <a:lumMod val="65000"/>
                  <a:lumOff val="35000"/>
                </a:schemeClr>
              </a:solidFill>
              <a:latin typeface="仿宋" panose="02010609060101010101" pitchFamily="49" charset="-122"/>
              <a:ea typeface="仿宋" panose="02010609060101010101" pitchFamily="49" charset="-122"/>
              <a:sym typeface="+mn-ea"/>
            </a:endParaRPr>
          </a:p>
          <a:p>
            <a:pPr defTabSz="685800" fontAlgn="base">
              <a:lnSpc>
                <a:spcPct val="120000"/>
              </a:lnSpc>
              <a:spcBef>
                <a:spcPts val="750"/>
              </a:spcBef>
              <a:spcAft>
                <a:spcPct val="0"/>
              </a:spcAft>
              <a:buClrTx/>
              <a:buFont typeface="Wingdings" panose="05000000000000000000" pitchFamily="2" charset="2"/>
              <a:buChar char="n"/>
            </a:pPr>
            <a:r>
              <a:rPr lang="zh-CN" altLang="en-US" noProof="1">
                <a:solidFill>
                  <a:schemeClr val="tx1">
                    <a:lumMod val="65000"/>
                    <a:lumOff val="35000"/>
                  </a:schemeClr>
                </a:solidFill>
                <a:latin typeface="仿宋" panose="02010609060101010101" pitchFamily="49" charset="-122"/>
                <a:ea typeface="仿宋" panose="02010609060101010101" pitchFamily="49" charset="-122"/>
                <a:sym typeface="+mn-ea"/>
              </a:rPr>
              <a:t>路易十六：“因为我想这样做，这就合法。”</a:t>
            </a:r>
            <a:r>
              <a:rPr lang="en-US" altLang="zh-CN">
                <a:latin typeface="黑体" panose="02010609060101010101" pitchFamily="49" charset="-122"/>
                <a:ea typeface="黑体" panose="02010609060101010101" pitchFamily="49" charset="-122"/>
              </a:rPr>
              <a:t> </a:t>
            </a:r>
            <a:endParaRPr lang="en-US" altLang="zh-CN">
              <a:latin typeface="黑体" pitchFamily="49" charset="-122"/>
              <a:ea typeface="黑体" pitchFamily="49" charset="-122"/>
            </a:endParaRPr>
          </a:p>
          <a:p>
            <a:pPr defTabSz="685800" fontAlgn="base">
              <a:lnSpc>
                <a:spcPct val="120000"/>
              </a:lnSpc>
              <a:spcBef>
                <a:spcPts val="750"/>
              </a:spcBef>
              <a:spcAft>
                <a:spcPct val="0"/>
              </a:spcAft>
              <a:buClrTx/>
              <a:buFont typeface="Wingdings" panose="05000000000000000000" pitchFamily="2" charset="2"/>
              <a:buChar char="n"/>
            </a:pPr>
            <a:r>
              <a:rPr lang="zh-CN" altLang="en-US">
                <a:solidFill>
                  <a:schemeClr val="tx1">
                    <a:lumMod val="65000"/>
                    <a:lumOff val="35000"/>
                  </a:schemeClr>
                </a:solidFill>
                <a:latin typeface="仿宋" panose="02010609060101010101" pitchFamily="49" charset="-122"/>
                <a:ea typeface="仿宋" panose="02010609060101010101" pitchFamily="49" charset="-122"/>
              </a:rPr>
              <a:t>法国最高法院大法官：</a:t>
            </a: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哲学家的书烧够了，现在该是烧哲学家本人的时候了！</a:t>
            </a:r>
            <a:r>
              <a:rPr lang="en-US" altLang="zh-CN">
                <a:solidFill>
                  <a:schemeClr val="tx1">
                    <a:lumMod val="65000"/>
                    <a:lumOff val="35000"/>
                  </a:schemeClr>
                </a:solidFill>
                <a:latin typeface="仿宋" panose="02010609060101010101" pitchFamily="49" charset="-122"/>
                <a:ea typeface="仿宋" panose="02010609060101010101" pitchFamily="49" charset="-122"/>
              </a:rPr>
              <a:t>”</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6065" y="1184275"/>
            <a:ext cx="8385810" cy="1198880"/>
          </a:xfrm>
          <a:prstGeom prst="rect">
            <a:avLst/>
          </a:prstGeom>
        </p:spPr>
        <p:txBody>
          <a:bodyPr wrap="square">
            <a:spAutoFit/>
          </a:bodyPr>
          <a:lstStyle>
            <a:defPPr/>
          </a:lstStyle>
          <a:p>
            <a:pPr>
              <a:spcAft>
                <a:spcPct val="0"/>
              </a:spcAft>
            </a:pPr>
            <a:r>
              <a:rPr lang="en-US" altLang="zh-CN">
                <a:latin typeface="+mn-ea"/>
                <a:cs typeface="Times New Roman" panose="02020603050405020304" pitchFamily="18" charset="0"/>
              </a:rPr>
              <a:t>2</a:t>
            </a:r>
            <a:r>
              <a:rPr lang="zh-CN" altLang="zh-CN">
                <a:latin typeface="+mn-ea"/>
                <a:cs typeface="Times New Roman" panose="02020603050405020304" pitchFamily="18" charset="0"/>
              </a:rPr>
              <a:t>、概况：</a:t>
            </a:r>
            <a:endParaRPr lang="zh-CN" altLang="zh-CN">
              <a:latin typeface="+mn-ea"/>
              <a:cs typeface="Times New Roman" panose="02020603050405020304" pitchFamily="18" charset="0"/>
            </a:endParaRPr>
          </a:p>
          <a:p>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a:t>
            </a:r>
            <a:r>
              <a:rPr lang="zh-CN" altLang="en-US">
                <a:latin typeface="+mn-ea"/>
                <a:cs typeface="Times New Roman" panose="02020603050405020304" pitchFamily="18" charset="0"/>
              </a:rPr>
              <a:t>含义：</a:t>
            </a:r>
            <a:r>
              <a:rPr lang="zh-CN" altLang="zh-CN">
                <a:latin typeface="+mn-ea"/>
                <a:cs typeface="Times New Roman" panose="02020603050405020304" pitchFamily="18" charset="0"/>
              </a:rPr>
              <a:t>就是以理性和科学的光芒，驱散黑暗</a:t>
            </a:r>
            <a:endParaRPr lang="en-US" altLang="zh-CN">
              <a:latin typeface="+mn-ea"/>
              <a:cs typeface="Times New Roman" panose="02020603050405020304" pitchFamily="18" charset="0"/>
            </a:endParaRPr>
          </a:p>
          <a:p>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）精神内核：理性主义</a:t>
            </a:r>
            <a:endParaRPr lang="zh-CN" altLang="zh-CN">
              <a:latin typeface="+mn-ea"/>
              <a:cs typeface="Times New Roman" panose="02020603050405020304" pitchFamily="18" charset="0"/>
            </a:endParaRPr>
          </a:p>
          <a:p>
            <a:pPr>
              <a:spcAft>
                <a:spcPct val="0"/>
              </a:spcAft>
            </a:pPr>
            <a:r>
              <a:rPr lang="zh-CN" altLang="en-US">
                <a:latin typeface="+mn-ea"/>
                <a:cs typeface="Times New Roman" panose="02020603050405020304" pitchFamily="18" charset="0"/>
              </a:rPr>
              <a:t>（</a:t>
            </a:r>
            <a:r>
              <a:rPr lang="en-US" altLang="zh-CN">
                <a:latin typeface="+mn-ea"/>
                <a:cs typeface="Times New Roman" panose="02020603050405020304" pitchFamily="18" charset="0"/>
              </a:rPr>
              <a:t>3</a:t>
            </a:r>
            <a:r>
              <a:rPr lang="zh-CN" altLang="en-US">
                <a:latin typeface="+mn-ea"/>
                <a:cs typeface="Times New Roman" panose="02020603050405020304" pitchFamily="18" charset="0"/>
              </a:rPr>
              <a:t>）</a:t>
            </a:r>
            <a:r>
              <a:rPr lang="zh-CN" altLang="zh-CN">
                <a:latin typeface="+mn-ea"/>
                <a:cs typeface="Times New Roman" panose="02020603050405020304" pitchFamily="18" charset="0"/>
              </a:rPr>
              <a:t>政治主张：</a:t>
            </a:r>
            <a:r>
              <a:rPr lang="zh-CN" altLang="zh-CN">
                <a:latin typeface="+mn-ea"/>
                <a:cs typeface="Times New Roman" panose="02020603050405020304" pitchFamily="18" charset="0"/>
                <a:sym typeface="+mn-ea"/>
              </a:rPr>
              <a:t>都反对君主专制、</a:t>
            </a:r>
            <a:r>
              <a:rPr lang="zh-CN" altLang="zh-CN">
                <a:latin typeface="+mn-ea"/>
                <a:cs typeface="Times New Roman" panose="02020603050405020304" pitchFamily="18" charset="0"/>
              </a:rPr>
              <a:t>天赋人权、平等、自由、法治、权力制衡等。</a:t>
            </a:r>
            <a:endParaRPr lang="zh-CN" altLang="zh-CN">
              <a:latin typeface="+mn-ea"/>
              <a:cs typeface="Times New Roman" panose="02020603050405020304" pitchFamily="18" charset="0"/>
            </a:endParaRPr>
          </a:p>
        </p:txBody>
      </p:sp>
      <p:sp>
        <p:nvSpPr>
          <p:cNvPr id="3" name="Text Box 6"/>
          <p:cNvSpPr txBox="1"/>
          <p:nvPr/>
        </p:nvSpPr>
        <p:spPr>
          <a:xfrm>
            <a:off x="1340778" y="3504077"/>
            <a:ext cx="6472719" cy="1419860"/>
          </a:xfrm>
          <a:prstGeom prst="rect">
            <a:avLst/>
          </a:prstGeom>
          <a:noFill/>
          <a:ln w="19050" cap="flat" cmpd="sng">
            <a:solidFill>
              <a:schemeClr val="accent6">
                <a:lumMod val="50000"/>
              </a:schemeClr>
            </a:solidFill>
            <a:prstDash val="solid"/>
            <a:miter/>
            <a:headEnd type="none" w="med" len="med"/>
            <a:tailEnd type="none" w="med" len="med"/>
          </a:ln>
        </p:spPr>
        <p:txBody>
          <a:bodyPr wrap="square">
            <a:spAutoFit/>
          </a:bodyPr>
          <a:lstStyle>
            <a:defPPr/>
          </a:lstStyle>
          <a:p>
            <a:pPr eaLnBrk="0" hangingPunct="0">
              <a:lnSpc>
                <a:spcPct val="120000"/>
              </a:lnSpc>
              <a:spcBef>
                <a:spcPct val="50000"/>
              </a:spcBef>
            </a:pPr>
            <a:r>
              <a:rPr lang="zh-CN" altLang="en-US" b="1" noProof="1">
                <a:solidFill>
                  <a:schemeClr val="tx1">
                    <a:lumMod val="65000"/>
                    <a:lumOff val="35000"/>
                  </a:schemeClr>
                </a:solidFill>
                <a:latin typeface="仿宋" panose="02010609060101010101" pitchFamily="49" charset="-122"/>
                <a:ea typeface="仿宋" panose="02010609060101010101" pitchFamily="49" charset="-122"/>
              </a:rPr>
              <a:t>启蒙运动就是人类脱离自己所加之于自己的不成熟状态，不成熟状态就是不经别人的引导，就对运用自己的理智无能为力。</a:t>
            </a:r>
            <a:r>
              <a:rPr lang="en-US" altLang="zh-CN" b="1" noProof="1">
                <a:solidFill>
                  <a:schemeClr val="tx1">
                    <a:lumMod val="65000"/>
                    <a:lumOff val="35000"/>
                  </a:schemeClr>
                </a:solidFill>
                <a:latin typeface="仿宋" panose="02010609060101010101" pitchFamily="49" charset="-122"/>
                <a:ea typeface="仿宋" panose="02010609060101010101" pitchFamily="49" charset="-122"/>
              </a:rPr>
              <a:t>……</a:t>
            </a:r>
            <a:r>
              <a:rPr lang="zh-CN" altLang="en-US" b="1" noProof="1">
                <a:solidFill>
                  <a:srgbClr val="C00000"/>
                </a:solidFill>
                <a:latin typeface="仿宋" panose="02010609060101010101" pitchFamily="49" charset="-122"/>
                <a:ea typeface="仿宋" panose="02010609060101010101" pitchFamily="49" charset="-122"/>
              </a:rPr>
              <a:t>要有勇气运用你自己的理智</a:t>
            </a:r>
            <a:r>
              <a:rPr lang="zh-CN" altLang="en-US" b="1" noProof="1">
                <a:solidFill>
                  <a:schemeClr val="tx1">
                    <a:lumMod val="65000"/>
                    <a:lumOff val="35000"/>
                  </a:schemeClr>
                </a:solidFill>
                <a:latin typeface="仿宋" panose="02010609060101010101" pitchFamily="49" charset="-122"/>
                <a:ea typeface="仿宋" panose="02010609060101010101" pitchFamily="49" charset="-122"/>
              </a:rPr>
              <a:t>！ </a:t>
            </a:r>
            <a:endParaRPr lang="zh-CN" altLang="en-US" b="1" noProof="1">
              <a:solidFill>
                <a:schemeClr val="tx1">
                  <a:lumMod val="65000"/>
                  <a:lumOff val="35000"/>
                </a:schemeClr>
              </a:solidFill>
              <a:latin typeface="仿宋" panose="02010609060101010101" pitchFamily="49" charset="-122"/>
              <a:ea typeface="仿宋" panose="02010609060101010101" pitchFamily="49" charset="-122"/>
            </a:endParaRPr>
          </a:p>
          <a:p>
            <a:pPr algn="r" eaLnBrk="0" hangingPunct="0">
              <a:lnSpc>
                <a:spcPct val="120000"/>
              </a:lnSpc>
            </a:pPr>
            <a:r>
              <a:rPr lang="en-US" altLang="zh-CN" b="1" noProof="1">
                <a:solidFill>
                  <a:schemeClr val="tx1">
                    <a:lumMod val="65000"/>
                    <a:lumOff val="35000"/>
                  </a:schemeClr>
                </a:solidFill>
                <a:latin typeface="仿宋" panose="02010609060101010101" pitchFamily="49" charset="-122"/>
                <a:ea typeface="仿宋" panose="02010609060101010101" pitchFamily="49" charset="-122"/>
              </a:rPr>
              <a:t>——</a:t>
            </a:r>
            <a:r>
              <a:rPr lang="zh-CN" altLang="en-US" b="1" noProof="1">
                <a:solidFill>
                  <a:schemeClr val="tx1">
                    <a:lumMod val="65000"/>
                    <a:lumOff val="35000"/>
                  </a:schemeClr>
                </a:solidFill>
                <a:latin typeface="仿宋" panose="02010609060101010101" pitchFamily="49" charset="-122"/>
                <a:ea typeface="仿宋" panose="02010609060101010101" pitchFamily="49" charset="-122"/>
              </a:rPr>
              <a:t>康德《回答这个问题：什么是启蒙？》</a:t>
            </a:r>
            <a:endParaRPr lang="zh-CN" altLang="en-US" b="1" noProof="1">
              <a:solidFill>
                <a:schemeClr val="tx1">
                  <a:lumMod val="65000"/>
                  <a:lumOff val="35000"/>
                </a:schemeClr>
              </a:solidFill>
              <a:latin typeface="仿宋" panose="02010609060101010101" pitchFamily="49" charset="-122"/>
              <a:ea typeface="仿宋" panose="02010609060101010101" pitchFamily="49" charset="-122"/>
            </a:endParaRPr>
          </a:p>
        </p:txBody>
      </p:sp>
      <p:sp>
        <p:nvSpPr>
          <p:cNvPr id="14" name="Text Box 1028"/>
          <p:cNvSpPr/>
          <p:nvPr/>
        </p:nvSpPr>
        <p:spPr>
          <a:xfrm>
            <a:off x="3016250" y="1690370"/>
            <a:ext cx="6473825" cy="368300"/>
          </a:xfrm>
          <a:prstGeom prst="rect">
            <a:avLst/>
          </a:prstGeom>
        </p:spPr>
        <p:txBody>
          <a:bodyPr wrap="square">
            <a:spAutoFit/>
          </a:bodyPr>
          <a:lstStyle>
            <a:defPPr/>
          </a:lstStyle>
          <a:p>
            <a:pPr lvl="0" algn="l">
              <a:spcAft>
                <a:spcPct val="0"/>
              </a:spcAft>
              <a:buClrTx/>
              <a:buSzTx/>
              <a:buFontTx/>
            </a:pPr>
            <a:r>
              <a:rPr lang="en-US" altLang="zh-CN">
                <a:solidFill>
                  <a:srgbClr val="FF0000"/>
                </a:solidFill>
                <a:latin typeface="+mn-ea"/>
                <a:cs typeface="Times New Roman" panose="02020603050405020304" pitchFamily="18" charset="0"/>
                <a:sym typeface="+mn-ea"/>
              </a:rPr>
              <a:t>——</a:t>
            </a:r>
            <a:r>
              <a:rPr lang="en-US" altLang="zh-CN" b="1">
                <a:solidFill>
                  <a:srgbClr val="FF0000"/>
                </a:solidFill>
                <a:latin typeface="+mn-ea"/>
                <a:cs typeface="Times New Roman" panose="02020603050405020304" pitchFamily="18" charset="0"/>
                <a:sym typeface="+mn-ea"/>
              </a:rPr>
              <a:t>强调人要独立思考，理性判断</a:t>
            </a:r>
            <a:endParaRPr lang="en-US" altLang="zh-CN" b="1">
              <a:solidFill>
                <a:srgbClr val="FF0000"/>
              </a:solidFill>
              <a:latin typeface="+mn-ea"/>
              <a:cs typeface="Times New Roman" panose="02020603050405020304" pitchFamily="18"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checkerboard(across)">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263654" y="1273408"/>
            <a:ext cx="5655310" cy="368300"/>
          </a:xfrm>
          <a:prstGeom prst="rect">
            <a:avLst/>
          </a:prstGeom>
        </p:spPr>
        <p:txBody>
          <a:bodyPr wrap="non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1</a:t>
            </a:r>
            <a:r>
              <a:rPr lang="zh-CN" altLang="zh-CN">
                <a:latin typeface="+mn-ea"/>
                <a:cs typeface="Times New Roman" panose="02020603050405020304" pitchFamily="18" charset="0"/>
              </a:rPr>
              <a:t>）孟德斯鸠</a:t>
            </a:r>
            <a:r>
              <a:rPr lang="en-US" altLang="zh-CN">
                <a:latin typeface="+mn-ea"/>
                <a:cs typeface="Times New Roman" panose="02020603050405020304" pitchFamily="18" charset="0"/>
              </a:rPr>
              <a:t>:</a:t>
            </a:r>
            <a:r>
              <a:rPr lang="zh-CN" altLang="en-US">
                <a:latin typeface="+mn-ea"/>
                <a:cs typeface="Times New Roman" panose="02020603050405020304" pitchFamily="18" charset="0"/>
              </a:rPr>
              <a:t>立法、司法、行政</a:t>
            </a:r>
            <a:r>
              <a:rPr lang="zh-CN" altLang="zh-CN">
                <a:latin typeface="+mn-ea"/>
                <a:cs typeface="Times New Roman" panose="02020603050405020304" pitchFamily="18" charset="0"/>
              </a:rPr>
              <a:t>三权分立，制约平衡</a:t>
            </a:r>
            <a:endParaRPr lang="zh-CN" altLang="zh-CN">
              <a:latin typeface="+mn-ea"/>
              <a:cs typeface="Times New Roman" panose="02020603050405020304" pitchFamily="18" charset="0"/>
            </a:endParaRPr>
          </a:p>
        </p:txBody>
      </p:sp>
      <p:sp>
        <p:nvSpPr>
          <p:cNvPr id="6" name="TextBox 14"/>
          <p:cNvSpPr txBox="1"/>
          <p:nvPr/>
        </p:nvSpPr>
        <p:spPr>
          <a:xfrm>
            <a:off x="338177" y="2221373"/>
            <a:ext cx="4893938" cy="3369310"/>
          </a:xfrm>
          <a:prstGeom prst="rect">
            <a:avLst/>
          </a:prstGeom>
          <a:noFill/>
          <a:ln w="19050">
            <a:solidFill>
              <a:schemeClr val="accent6">
                <a:lumMod val="50000"/>
              </a:schemeClr>
            </a:solidFill>
          </a:ln>
        </p:spPr>
        <p:txBody>
          <a:bodyPr wrap="square">
            <a:spAutoFit/>
          </a:bodyPr>
          <a:lstStyle>
            <a:defPPr/>
          </a:lstStyle>
          <a:p>
            <a:pPr marL="228600" indent="-228600" defTabSz="685800" fontAlgn="base">
              <a:lnSpc>
                <a:spcPct val="120000"/>
              </a:lnSpc>
              <a:spcBef>
                <a:spcPts val="750"/>
              </a:spcBef>
              <a:spcAft>
                <a:spcPct val="0"/>
              </a:spcAft>
              <a:buFont typeface="Wingdings" panose="05000000000000000000" pitchFamily="2" charset="2"/>
              <a:buChar char="n"/>
            </a:pPr>
            <a:r>
              <a:rPr lang="zh-CN" altLang="en-US" noProof="1">
                <a:solidFill>
                  <a:schemeClr val="tx1">
                    <a:lumMod val="65000"/>
                    <a:lumOff val="35000"/>
                  </a:schemeClr>
                </a:solidFill>
                <a:latin typeface="仿宋" panose="02010609060101010101" pitchFamily="49" charset="-122"/>
                <a:ea typeface="仿宋" panose="02010609060101010101" pitchFamily="49" charset="-122"/>
              </a:rPr>
              <a:t>绝对的权力将导致绝对的腐败。</a:t>
            </a:r>
            <a:endParaRPr lang="zh-CN" altLang="en-US" noProof="1">
              <a:solidFill>
                <a:schemeClr val="tx1">
                  <a:lumMod val="65000"/>
                  <a:lumOff val="35000"/>
                </a:schemeClr>
              </a:solidFill>
              <a:latin typeface="仿宋" panose="02010609060101010101" pitchFamily="49" charset="-122"/>
              <a:ea typeface="仿宋" panose="02010609060101010101" pitchFamily="49" charset="-122"/>
            </a:endParaRPr>
          </a:p>
          <a:p>
            <a:pPr marL="228600" indent="-228600" defTabSz="685800" fontAlgn="base">
              <a:lnSpc>
                <a:spcPct val="120000"/>
              </a:lnSpc>
              <a:spcBef>
                <a:spcPts val="750"/>
              </a:spcBef>
              <a:spcAft>
                <a:spcPct val="0"/>
              </a:spcAft>
              <a:buFont typeface="Wingdings" panose="05000000000000000000" pitchFamily="2" charset="2"/>
              <a:buChar char="n"/>
            </a:pPr>
            <a:r>
              <a:rPr lang="zh-CN" altLang="en-US" noProof="1">
                <a:solidFill>
                  <a:schemeClr val="tx1">
                    <a:lumMod val="65000"/>
                    <a:lumOff val="35000"/>
                  </a:schemeClr>
                </a:solidFill>
                <a:latin typeface="仿宋" panose="02010609060101010101" pitchFamily="49" charset="-122"/>
                <a:ea typeface="仿宋" panose="02010609060101010101" pitchFamily="49" charset="-122"/>
                <a:sym typeface="+mn-ea"/>
              </a:rPr>
              <a:t>要防止滥用权力，就必须以</a:t>
            </a:r>
            <a:r>
              <a:rPr lang="zh-CN" altLang="en-US" noProof="1">
                <a:solidFill>
                  <a:srgbClr val="C00000"/>
                </a:solidFill>
                <a:latin typeface="仿宋" panose="02010609060101010101" pitchFamily="49" charset="-122"/>
                <a:ea typeface="仿宋" panose="02010609060101010101" pitchFamily="49" charset="-122"/>
                <a:sym typeface="+mn-ea"/>
              </a:rPr>
              <a:t>权力制约权力</a:t>
            </a:r>
            <a:r>
              <a:rPr lang="zh-CN" altLang="en-US" noProof="1">
                <a:solidFill>
                  <a:schemeClr val="tx1">
                    <a:lumMod val="65000"/>
                    <a:lumOff val="35000"/>
                  </a:schemeClr>
                </a:solidFill>
                <a:latin typeface="仿宋" panose="02010609060101010101" pitchFamily="49" charset="-122"/>
                <a:ea typeface="仿宋" panose="02010609060101010101" pitchFamily="49" charset="-122"/>
                <a:sym typeface="+mn-ea"/>
              </a:rPr>
              <a:t>。</a:t>
            </a:r>
            <a:endParaRPr lang="en-US" altLang="zh-CN" noProof="1">
              <a:solidFill>
                <a:schemeClr val="tx1">
                  <a:lumMod val="65000"/>
                  <a:lumOff val="35000"/>
                </a:schemeClr>
              </a:solidFill>
              <a:latin typeface="仿宋" panose="02010609060101010101" pitchFamily="49" charset="-122"/>
              <a:ea typeface="仿宋" panose="02010609060101010101" pitchFamily="49" charset="-122"/>
              <a:sym typeface="+mn-ea"/>
            </a:endParaRPr>
          </a:p>
          <a:p>
            <a:pPr marL="228600" indent="-228600" defTabSz="685800" fontAlgn="base">
              <a:lnSpc>
                <a:spcPct val="120000"/>
              </a:lnSpc>
              <a:spcBef>
                <a:spcPts val="750"/>
              </a:spcBef>
              <a:spcAft>
                <a:spcPct val="0"/>
              </a:spcAft>
              <a:buFont typeface="Wingdings" panose="05000000000000000000" pitchFamily="2" charset="2"/>
              <a:buChar char="n"/>
            </a:pPr>
            <a:r>
              <a:rPr lang="zh-CN" altLang="zh-CN">
                <a:solidFill>
                  <a:schemeClr val="tx1">
                    <a:lumMod val="65000"/>
                    <a:lumOff val="35000"/>
                  </a:schemeClr>
                </a:solidFill>
                <a:latin typeface="仿宋" panose="02010609060101010101" pitchFamily="49" charset="-122"/>
                <a:ea typeface="仿宋" panose="02010609060101010101" pitchFamily="49" charset="-122"/>
              </a:rPr>
              <a:t>当</a:t>
            </a:r>
            <a:r>
              <a:rPr lang="zh-CN" altLang="zh-CN">
                <a:solidFill>
                  <a:srgbClr val="C00000"/>
                </a:solidFill>
                <a:latin typeface="仿宋" panose="02010609060101010101" pitchFamily="49" charset="-122"/>
                <a:ea typeface="仿宋" panose="02010609060101010101" pitchFamily="49" charset="-122"/>
              </a:rPr>
              <a:t>立法权</a:t>
            </a:r>
            <a:r>
              <a:rPr lang="zh-CN" altLang="zh-CN">
                <a:solidFill>
                  <a:schemeClr val="tx1">
                    <a:lumMod val="65000"/>
                    <a:lumOff val="35000"/>
                  </a:schemeClr>
                </a:solidFill>
                <a:latin typeface="仿宋" panose="02010609060101010101" pitchFamily="49" charset="-122"/>
                <a:ea typeface="仿宋" panose="02010609060101010101" pitchFamily="49" charset="-122"/>
              </a:rPr>
              <a:t>和行政权集中在同一个人或同一个机关之手，自由便不复存在了……；如果</a:t>
            </a:r>
            <a:r>
              <a:rPr lang="zh-CN" altLang="zh-CN">
                <a:solidFill>
                  <a:srgbClr val="C00000"/>
                </a:solidFill>
                <a:latin typeface="仿宋" panose="02010609060101010101" pitchFamily="49" charset="-122"/>
                <a:ea typeface="仿宋" panose="02010609060101010101" pitchFamily="49" charset="-122"/>
              </a:rPr>
              <a:t>司法权</a:t>
            </a:r>
            <a:r>
              <a:rPr lang="zh-CN" altLang="zh-CN">
                <a:solidFill>
                  <a:schemeClr val="tx1">
                    <a:lumMod val="65000"/>
                    <a:lumOff val="35000"/>
                  </a:schemeClr>
                </a:solidFill>
                <a:latin typeface="仿宋" panose="02010609060101010101" pitchFamily="49" charset="-122"/>
                <a:ea typeface="仿宋" panose="02010609060101010101" pitchFamily="49" charset="-122"/>
              </a:rPr>
              <a:t>和立法权合而为一，则将对公民的生命和自由施行专断的权利，因为法官就是立法者。如果司法权同</a:t>
            </a:r>
            <a:r>
              <a:rPr lang="zh-CN" altLang="zh-CN">
                <a:solidFill>
                  <a:srgbClr val="C00000"/>
                </a:solidFill>
                <a:latin typeface="仿宋" panose="02010609060101010101" pitchFamily="49" charset="-122"/>
                <a:ea typeface="仿宋" panose="02010609060101010101" pitchFamily="49" charset="-122"/>
              </a:rPr>
              <a:t>行政权</a:t>
            </a:r>
            <a:r>
              <a:rPr lang="zh-CN" altLang="zh-CN">
                <a:solidFill>
                  <a:schemeClr val="tx1">
                    <a:lumMod val="65000"/>
                    <a:lumOff val="35000"/>
                  </a:schemeClr>
                </a:solidFill>
                <a:latin typeface="仿宋" panose="02010609060101010101" pitchFamily="49" charset="-122"/>
                <a:ea typeface="仿宋" panose="02010609060101010101" pitchFamily="49" charset="-122"/>
              </a:rPr>
              <a:t>合而为一，法官便将握有压迫着的力量。</a:t>
            </a:r>
            <a:endParaRPr lang="zh-CN" altLang="zh-CN">
              <a:solidFill>
                <a:schemeClr val="tx1">
                  <a:lumMod val="65000"/>
                  <a:lumOff val="35000"/>
                </a:schemeClr>
              </a:solidFill>
              <a:latin typeface="仿宋" panose="02010609060101010101" pitchFamily="49" charset="-122"/>
              <a:ea typeface="仿宋" panose="02010609060101010101" pitchFamily="49" charset="-122"/>
            </a:endParaRPr>
          </a:p>
          <a:p>
            <a:pPr algn="r" defTabSz="685800" fontAlgn="base">
              <a:lnSpc>
                <a:spcPct val="120000"/>
              </a:lnSpc>
              <a:spcBef>
                <a:spcPts val="750"/>
              </a:spcBef>
              <a:spcAft>
                <a:spcPct val="0"/>
              </a:spcAft>
            </a:pPr>
            <a:r>
              <a:rPr lang="zh-CN" altLang="en-US" noProof="1">
                <a:solidFill>
                  <a:schemeClr val="tx1">
                    <a:lumMod val="65000"/>
                    <a:lumOff val="35000"/>
                  </a:schemeClr>
                </a:solidFill>
                <a:latin typeface="仿宋" panose="02010609060101010101" pitchFamily="49" charset="-122"/>
                <a:ea typeface="仿宋" panose="02010609060101010101" pitchFamily="49" charset="-122"/>
                <a:sym typeface="+mn-ea"/>
              </a:rPr>
              <a:t>——孟德斯鸠</a:t>
            </a:r>
            <a:r>
              <a:rPr lang="zh-CN" altLang="en-US" noProof="1">
                <a:solidFill>
                  <a:schemeClr val="tx1">
                    <a:lumMod val="65000"/>
                    <a:lumOff val="35000"/>
                  </a:schemeClr>
                </a:solidFill>
                <a:latin typeface="仿宋" panose="02010609060101010101" pitchFamily="49" charset="-122"/>
                <a:ea typeface="仿宋" panose="02010609060101010101" pitchFamily="49" charset="-122"/>
              </a:rPr>
              <a:t>            </a:t>
            </a:r>
            <a:endParaRPr lang="zh-CN" altLang="en-US" noProof="1">
              <a:solidFill>
                <a:schemeClr val="tx1">
                  <a:lumMod val="65000"/>
                  <a:lumOff val="35000"/>
                </a:schemeClr>
              </a:solidFill>
              <a:latin typeface="仿宋" panose="02010609060101010101" pitchFamily="49" charset="-122"/>
              <a:ea typeface="仿宋" panose="02010609060101010101" pitchFamily="49" charset="-122"/>
            </a:endParaRP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4059" y="2221373"/>
            <a:ext cx="3247524" cy="3247524"/>
          </a:xfrm>
          <a:prstGeom prst="rect">
            <a:avLst/>
          </a:prstGeom>
          <a:ln>
            <a:noFill/>
          </a:ln>
          <a:effectLst>
            <a:outerShdw blurRad="190500" algn="tl" rotWithShape="0">
              <a:srgbClr val="000000">
                <a:alpha val="70000"/>
              </a:srgbClr>
            </a:outerShdw>
          </a:effectLst>
        </p:spPr>
      </p:pic>
      <p:sp>
        <p:nvSpPr>
          <p:cNvPr id="2" name="文本框 1"/>
          <p:cNvSpPr txBox="1"/>
          <p:nvPr/>
        </p:nvSpPr>
        <p:spPr>
          <a:xfrm>
            <a:off x="338455" y="640080"/>
            <a:ext cx="1010285" cy="368300"/>
          </a:xfrm>
          <a:prstGeom prst="rect">
            <a:avLst/>
          </a:prstGeom>
        </p:spPr>
        <p:txBody>
          <a:bodyPr wrap="none" anchor="t">
            <a:spAutoFit/>
          </a:bodyPr>
          <a:lstStyle>
            <a:defPPr/>
          </a:lstStyle>
          <a:p>
            <a:pPr algn="l"/>
            <a:r>
              <a:rPr lang="en-US" altLang="zh-CN">
                <a:latin typeface="+mn-ea"/>
                <a:cs typeface="Times New Roman" panose="02020603050405020304" pitchFamily="18" charset="0"/>
                <a:sym typeface="+mn-ea"/>
              </a:rPr>
              <a:t>3</a:t>
            </a:r>
            <a:r>
              <a:rPr lang="zh-CN" altLang="zh-CN">
                <a:latin typeface="+mn-ea"/>
                <a:cs typeface="Times New Roman" panose="02020603050405020304" pitchFamily="18" charset="0"/>
                <a:sym typeface="+mn-ea"/>
              </a:rPr>
              <a:t>、代表</a:t>
            </a:r>
            <a:endParaRPr lang="zh-CN" altLang="en-US" b="1" smtClean="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007" y="2366669"/>
            <a:ext cx="2716570" cy="3067460"/>
          </a:xfrm>
          <a:prstGeom prst="rect">
            <a:avLst/>
          </a:prstGeom>
          <a:ln>
            <a:noFill/>
          </a:ln>
          <a:effectLst>
            <a:outerShdw blurRad="190500" algn="tl" rotWithShape="0">
              <a:srgbClr val="000000">
                <a:alpha val="70000"/>
              </a:srgbClr>
            </a:outerShdw>
          </a:effectLst>
        </p:spPr>
      </p:pic>
      <p:sp>
        <p:nvSpPr>
          <p:cNvPr id="10" name="矩形 9"/>
          <p:cNvSpPr/>
          <p:nvPr/>
        </p:nvSpPr>
        <p:spPr>
          <a:xfrm>
            <a:off x="3274888" y="2366669"/>
            <a:ext cx="5494106" cy="3272790"/>
          </a:xfrm>
          <a:prstGeom prst="rect">
            <a:avLst/>
          </a:prstGeom>
          <a:ln w="19050">
            <a:solidFill>
              <a:schemeClr val="accent6">
                <a:lumMod val="50000"/>
              </a:schemeClr>
            </a:solidFill>
          </a:ln>
        </p:spPr>
        <p:txBody>
          <a:bodyPr wrap="square">
            <a:spAutoFit/>
          </a:bodyPr>
          <a:lstStyle>
            <a:defPPr/>
          </a:lstStyle>
          <a:p>
            <a:pPr marL="228600" indent="-228600" defTabSz="685800" fontAlgn="base">
              <a:lnSpc>
                <a:spcPct val="120000"/>
              </a:lnSpc>
              <a:spcBef>
                <a:spcPts val="750"/>
              </a:spcBef>
              <a:spcAft>
                <a:spcPct val="0"/>
              </a:spcAft>
              <a:buFont typeface="Wingdings" panose="05000000000000000000" pitchFamily="2" charset="2"/>
              <a:buChar char="n"/>
            </a:pPr>
            <a:r>
              <a:rPr lang="zh-CN" altLang="en-US">
                <a:solidFill>
                  <a:schemeClr val="tx1">
                    <a:lumMod val="65000"/>
                    <a:lumOff val="35000"/>
                  </a:schemeClr>
                </a:solidFill>
                <a:latin typeface="仿宋" panose="02010609060101010101" pitchFamily="49" charset="-122"/>
                <a:ea typeface="仿宋" panose="02010609060101010101" pitchFamily="49" charset="-122"/>
              </a:rPr>
              <a:t>自由就是试着去做人的意志绝对必然要求的事情的那种权利。</a:t>
            </a:r>
            <a:r>
              <a:rPr lang="zh-CN" altLang="en-US">
                <a:solidFill>
                  <a:srgbClr val="C00000"/>
                </a:solidFill>
                <a:latin typeface="仿宋" panose="02010609060101010101" pitchFamily="49" charset="-122"/>
                <a:ea typeface="仿宋" panose="02010609060101010101" pitchFamily="49" charset="-122"/>
              </a:rPr>
              <a:t>自由是人人享有的一种天赋权利</a:t>
            </a: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不应受到任何侵犯</a:t>
            </a: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这种天赋人权只受法律支配。平等则意味着反对等级制度和封建特权</a:t>
            </a: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rgbClr val="C00000"/>
                </a:solidFill>
                <a:latin typeface="仿宋" panose="02010609060101010101" pitchFamily="49" charset="-122"/>
                <a:ea typeface="仿宋" panose="02010609060101010101" pitchFamily="49" charset="-122"/>
              </a:rPr>
              <a:t>人人生而平等</a:t>
            </a:r>
            <a:r>
              <a:rPr lang="zh-CN" altLang="en-US">
                <a:solidFill>
                  <a:schemeClr val="tx1">
                    <a:lumMod val="65000"/>
                    <a:lumOff val="35000"/>
                  </a:schemeClr>
                </a:solidFill>
                <a:latin typeface="仿宋" panose="02010609060101010101" pitchFamily="49" charset="-122"/>
                <a:ea typeface="仿宋" panose="02010609060101010101" pitchFamily="49" charset="-122"/>
              </a:rPr>
              <a:t>。</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marL="228600" indent="-228600" defTabSz="685800" fontAlgn="base">
              <a:lnSpc>
                <a:spcPct val="120000"/>
              </a:lnSpc>
              <a:spcBef>
                <a:spcPts val="750"/>
              </a:spcBef>
              <a:spcAft>
                <a:spcPct val="0"/>
              </a:spcAft>
              <a:buFont typeface="Wingdings" panose="05000000000000000000" pitchFamily="2" charset="2"/>
              <a:buChar char="n"/>
            </a:pPr>
            <a:r>
              <a:rPr lang="zh-CN" altLang="zh-CN">
                <a:solidFill>
                  <a:schemeClr val="tx1">
                    <a:lumMod val="65000"/>
                    <a:lumOff val="35000"/>
                  </a:schemeClr>
                </a:solidFill>
                <a:latin typeface="仿宋" panose="02010609060101010101" pitchFamily="49" charset="-122"/>
                <a:ea typeface="仿宋" panose="02010609060101010101" pitchFamily="49" charset="-122"/>
              </a:rPr>
              <a:t>一个受人尊敬而富裕的国王，有无限的权力做好事，却无力为非作歹，当了一个自由、强盛、擅长经商、又很开明的国家首领。一边是贵族重臣，一边是城市代表，与国君共分立法之权。</a:t>
            </a:r>
            <a:r>
              <a:rPr lang="en-US" altLang="zh-CN">
                <a:solidFill>
                  <a:schemeClr val="tx1">
                    <a:lumMod val="65000"/>
                    <a:lumOff val="35000"/>
                  </a:schemeClr>
                </a:solidFill>
                <a:latin typeface="仿宋" panose="02010609060101010101" pitchFamily="49" charset="-122"/>
                <a:ea typeface="仿宋" panose="02010609060101010101" pitchFamily="49" charset="-122"/>
              </a:rPr>
              <a:t> </a:t>
            </a:r>
            <a:endParaRPr lang="en-US" altLang="zh-CN">
              <a:solidFill>
                <a:schemeClr val="tx1">
                  <a:lumMod val="65000"/>
                  <a:lumOff val="35000"/>
                </a:schemeClr>
              </a:solidFill>
              <a:latin typeface="仿宋" panose="02010609060101010101" pitchFamily="49" charset="-122"/>
              <a:ea typeface="仿宋" panose="02010609060101010101" pitchFamily="49" charset="-122"/>
            </a:endParaRPr>
          </a:p>
          <a:p>
            <a:pPr algn="r" defTabSz="685800" fontAlgn="base">
              <a:lnSpc>
                <a:spcPct val="120000"/>
              </a:lnSpc>
              <a:spcBef>
                <a:spcPts val="750"/>
              </a:spcBef>
              <a:spcAft>
                <a:spcPct val="0"/>
              </a:spcAft>
            </a:pPr>
            <a:r>
              <a:rPr lang="en-US" altLang="zh-CN">
                <a:solidFill>
                  <a:schemeClr val="tx1">
                    <a:lumMod val="65000"/>
                    <a:lumOff val="35000"/>
                  </a:schemeClr>
                </a:solidFill>
                <a:latin typeface="仿宋" panose="02010609060101010101" pitchFamily="49" charset="-122"/>
                <a:ea typeface="仿宋" panose="02010609060101010101" pitchFamily="49" charset="-122"/>
              </a:rPr>
              <a:t>——</a:t>
            </a:r>
            <a:r>
              <a:rPr lang="zh-CN" altLang="en-US">
                <a:solidFill>
                  <a:schemeClr val="tx1">
                    <a:lumMod val="65000"/>
                    <a:lumOff val="35000"/>
                  </a:schemeClr>
                </a:solidFill>
                <a:latin typeface="仿宋" panose="02010609060101010101" pitchFamily="49" charset="-122"/>
                <a:ea typeface="仿宋" panose="02010609060101010101" pitchFamily="49" charset="-122"/>
              </a:rPr>
              <a:t>伏尔泰</a:t>
            </a:r>
            <a:endParaRPr lang="zh-CN" altLang="en-US">
              <a:solidFill>
                <a:schemeClr val="tx1">
                  <a:lumMod val="65000"/>
                  <a:lumOff val="35000"/>
                </a:schemeClr>
              </a:solidFill>
              <a:latin typeface="仿宋" panose="02010609060101010101" pitchFamily="49" charset="-122"/>
              <a:ea typeface="仿宋" panose="02010609060101010101" pitchFamily="49" charset="-122"/>
            </a:endParaRPr>
          </a:p>
        </p:txBody>
      </p:sp>
      <p:sp>
        <p:nvSpPr>
          <p:cNvPr id="3" name="矩形 2"/>
          <p:cNvSpPr/>
          <p:nvPr/>
        </p:nvSpPr>
        <p:spPr>
          <a:xfrm>
            <a:off x="259078" y="1608104"/>
            <a:ext cx="8201875" cy="368300"/>
          </a:xfrm>
          <a:prstGeom prst="rect">
            <a:avLst/>
          </a:prstGeom>
        </p:spPr>
        <p:txBody>
          <a:bodyPr wrap="square">
            <a:spAutoFit/>
          </a:bodyPr>
          <a:lstStyle>
            <a:defPPr/>
          </a:lstStyle>
          <a:p>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2</a:t>
            </a:r>
            <a:r>
              <a:rPr lang="zh-CN" altLang="zh-CN">
                <a:latin typeface="+mn-ea"/>
                <a:cs typeface="Times New Roman" panose="02020603050405020304" pitchFamily="18" charset="0"/>
              </a:rPr>
              <a:t>）伏尔泰</a:t>
            </a:r>
            <a:r>
              <a:rPr lang="en-US" altLang="zh-CN">
                <a:latin typeface="+mn-ea"/>
                <a:cs typeface="Times New Roman" panose="02020603050405020304" pitchFamily="18" charset="0"/>
              </a:rPr>
              <a:t>:</a:t>
            </a:r>
            <a:r>
              <a:rPr lang="zh-CN" altLang="zh-CN">
                <a:latin typeface="+mn-ea"/>
                <a:cs typeface="Times New Roman" panose="02020603050405020304" pitchFamily="18" charset="0"/>
              </a:rPr>
              <a:t>天赋人权，自由平等；寄希望于开明君主，建立君主立宪制</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9422" y="1275632"/>
            <a:ext cx="5419618"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3</a:t>
            </a:r>
            <a:r>
              <a:rPr lang="zh-CN" altLang="zh-CN">
                <a:latin typeface="+mn-ea"/>
                <a:cs typeface="Times New Roman" panose="02020603050405020304" pitchFamily="18" charset="0"/>
              </a:rPr>
              <a:t>）卢梭：社会契约、主权在民和直接民主制</a:t>
            </a:r>
            <a:endParaRPr lang="zh-CN" altLang="zh-CN">
              <a:latin typeface="+mn-ea"/>
              <a:cs typeface="Times New Roman" panose="02020603050405020304" pitchFamily="18" charset="0"/>
            </a:endParaRPr>
          </a:p>
        </p:txBody>
      </p:sp>
      <p:sp>
        <p:nvSpPr>
          <p:cNvPr id="5" name="TextBox 4"/>
          <p:cNvSpPr txBox="1"/>
          <p:nvPr/>
        </p:nvSpPr>
        <p:spPr>
          <a:xfrm>
            <a:off x="3305324" y="2168987"/>
            <a:ext cx="5496354" cy="3415030"/>
          </a:xfrm>
          <a:prstGeom prst="rect">
            <a:avLst/>
          </a:prstGeom>
          <a:noFill/>
          <a:ln w="19050" cap="flat" cmpd="sng">
            <a:solidFill>
              <a:schemeClr val="accent6">
                <a:lumMod val="50000"/>
              </a:schemeClr>
            </a:solidFill>
            <a:prstDash val="solid"/>
            <a:miter/>
            <a:headEnd type="none" w="med" len="med"/>
            <a:tailEnd type="none" w="med" len="med"/>
          </a:ln>
        </p:spPr>
        <p:txBody>
          <a:bodyPr wrap="square" anchor="t">
            <a:spAutoFit/>
          </a:bodyPr>
          <a:lstStyle>
            <a:defPPr/>
          </a:lstStyle>
          <a:p>
            <a:pPr marL="342900" indent="-342900" eaLnBrk="0" hangingPunct="0">
              <a:buFont typeface="Wingdings" panose="05000000000000000000" pitchFamily="2" charset="2"/>
              <a:buChar char="u"/>
            </a:pPr>
            <a:r>
              <a:rPr lang="zh-CN" altLang="zh-CN">
                <a:latin typeface="仿宋" panose="02010609060101010101" pitchFamily="49" charset="-122"/>
                <a:ea typeface="仿宋" panose="02010609060101010101" pitchFamily="49" charset="-122"/>
              </a:rPr>
              <a:t>人民应自由订立</a:t>
            </a:r>
            <a:r>
              <a:rPr lang="zh-CN" altLang="zh-CN">
                <a:solidFill>
                  <a:srgbClr val="C00000"/>
                </a:solidFill>
                <a:latin typeface="仿宋" panose="02010609060101010101" pitchFamily="49" charset="-122"/>
                <a:ea typeface="仿宋" panose="02010609060101010101" pitchFamily="49" charset="-122"/>
              </a:rPr>
              <a:t>社会契约</a:t>
            </a:r>
            <a:r>
              <a:rPr lang="zh-CN" altLang="zh-CN">
                <a:latin typeface="仿宋" panose="02010609060101010101" pitchFamily="49" charset="-122"/>
                <a:ea typeface="仿宋" panose="02010609060101010101" pitchFamily="49" charset="-122"/>
              </a:rPr>
              <a:t>，组成国家。社会契约就是共同意志的体现</a:t>
            </a:r>
            <a:r>
              <a:rPr lang="zh-CN" altLang="en-US">
                <a:latin typeface="仿宋" panose="02010609060101010101" pitchFamily="49" charset="-122"/>
                <a:ea typeface="仿宋" panose="02010609060101010101" pitchFamily="49" charset="-122"/>
              </a:rPr>
              <a:t>，</a:t>
            </a:r>
            <a:r>
              <a:rPr lang="zh-CN" altLang="en-US">
                <a:solidFill>
                  <a:srgbClr val="040E08"/>
                </a:solidFill>
                <a:latin typeface="仿宋" panose="02010609060101010101" pitchFamily="49" charset="-122"/>
                <a:ea typeface="仿宋" panose="02010609060101010101" pitchFamily="49" charset="-122"/>
              </a:rPr>
              <a:t>代表所有人的权利和自由。</a:t>
            </a:r>
            <a:endParaRPr lang="en-US" altLang="zh-CN">
              <a:solidFill>
                <a:srgbClr val="040E08"/>
              </a:solidFill>
              <a:latin typeface="仿宋" panose="02010609060101010101" pitchFamily="49" charset="-122"/>
              <a:ea typeface="仿宋" panose="02010609060101010101" pitchFamily="49" charset="-122"/>
            </a:endParaRPr>
          </a:p>
          <a:p>
            <a:pPr marL="342900" indent="-342900" eaLnBrk="0" hangingPunct="0">
              <a:buFont typeface="Wingdings" panose="05000000000000000000" pitchFamily="2" charset="2"/>
              <a:buChar char="u"/>
            </a:pPr>
            <a:r>
              <a:rPr lang="zh-CN" altLang="en-US">
                <a:solidFill>
                  <a:srgbClr val="040E08"/>
                </a:solidFill>
                <a:latin typeface="仿宋" panose="02010609060101010101" pitchFamily="49" charset="-122"/>
                <a:ea typeface="仿宋" panose="02010609060101010101" pitchFamily="49" charset="-122"/>
              </a:rPr>
              <a:t>这是至高无上的</a:t>
            </a:r>
            <a:r>
              <a:rPr lang="zh-CN" altLang="en-US">
                <a:solidFill>
                  <a:srgbClr val="C00000"/>
                </a:solidFill>
                <a:latin typeface="仿宋" panose="02010609060101010101" pitchFamily="49" charset="-122"/>
                <a:ea typeface="仿宋" panose="02010609060101010101" pitchFamily="49" charset="-122"/>
              </a:rPr>
              <a:t>人民主权</a:t>
            </a:r>
            <a:r>
              <a:rPr lang="zh-CN" altLang="en-US">
                <a:solidFill>
                  <a:srgbClr val="040E08"/>
                </a:solidFill>
                <a:latin typeface="仿宋" panose="02010609060101010101" pitchFamily="49" charset="-122"/>
                <a:ea typeface="仿宋" panose="02010609060101010101" pitchFamily="49" charset="-122"/>
              </a:rPr>
              <a:t>，不可侵犯，不得转让，不受限制，不准分割。</a:t>
            </a:r>
            <a:r>
              <a:rPr lang="en-US" altLang="zh-CN">
                <a:latin typeface="仿宋" panose="02010609060101010101" pitchFamily="49" charset="-122"/>
                <a:ea typeface="仿宋" panose="02010609060101010101" pitchFamily="49" charset="-122"/>
              </a:rPr>
              <a:t>……</a:t>
            </a:r>
            <a:r>
              <a:rPr lang="zh-CN" altLang="zh-CN">
                <a:latin typeface="仿宋" panose="02010609060101010101" pitchFamily="49" charset="-122"/>
                <a:ea typeface="仿宋" panose="02010609060101010101" pitchFamily="49" charset="-122"/>
              </a:rPr>
              <a:t>政府官员只是人民委派的工作人员，不享受特权</a:t>
            </a:r>
            <a:r>
              <a:rPr lang="zh-CN" altLang="en-US">
                <a:latin typeface="仿宋" panose="02010609060101010101" pitchFamily="49" charset="-122"/>
                <a:ea typeface="仿宋" panose="02010609060101010101" pitchFamily="49" charset="-122"/>
              </a:rPr>
              <a:t>。</a:t>
            </a:r>
            <a:endParaRPr lang="en-US" altLang="zh-CN">
              <a:latin typeface="仿宋" panose="02010609060101010101" pitchFamily="49" charset="-122"/>
              <a:ea typeface="仿宋" panose="02010609060101010101" pitchFamily="49" charset="-122"/>
            </a:endParaRPr>
          </a:p>
          <a:p>
            <a:pPr marL="342900" indent="-342900" eaLnBrk="0" hangingPunct="0">
              <a:buFont typeface="Wingdings" panose="05000000000000000000" pitchFamily="2" charset="2"/>
              <a:buChar char="u"/>
            </a:pPr>
            <a:r>
              <a:rPr lang="zh-CN" altLang="en-US">
                <a:solidFill>
                  <a:srgbClr val="000000"/>
                </a:solidFill>
                <a:latin typeface="仿宋" panose="02010609060101010101" pitchFamily="49" charset="-122"/>
                <a:ea typeface="仿宋" panose="02010609060101010101" pitchFamily="49" charset="-122"/>
              </a:rPr>
              <a:t>统治者的权力来自同人民签订的契约，如果他违反了民意，人民就有权推翻他，</a:t>
            </a:r>
            <a:r>
              <a:rPr lang="zh-CN" altLang="zh-CN" kern="100">
                <a:latin typeface="仿宋" panose="02010609060101010101" pitchFamily="49" charset="-122"/>
                <a:ea typeface="仿宋" panose="02010609060101010101" pitchFamily="49" charset="-122"/>
                <a:cs typeface="宋体" panose="02010600030101010101" pitchFamily="2" charset="-122"/>
              </a:rPr>
              <a:t>重建符合人民利益的契约，创立</a:t>
            </a:r>
            <a:r>
              <a:rPr lang="zh-CN" altLang="zh-CN" kern="100">
                <a:solidFill>
                  <a:srgbClr val="C00000"/>
                </a:solidFill>
                <a:latin typeface="仿宋" panose="02010609060101010101" pitchFamily="49" charset="-122"/>
                <a:ea typeface="仿宋" panose="02010609060101010101" pitchFamily="49" charset="-122"/>
                <a:cs typeface="宋体" panose="02010600030101010101" pitchFamily="2" charset="-122"/>
              </a:rPr>
              <a:t>民主共和国</a:t>
            </a:r>
            <a:r>
              <a:rPr lang="zh-CN" altLang="en-US" kern="100">
                <a:latin typeface="仿宋" panose="02010609060101010101" pitchFamily="49" charset="-122"/>
                <a:ea typeface="仿宋" panose="02010609060101010101" pitchFamily="49" charset="-122"/>
                <a:cs typeface="宋体" panose="02010600030101010101" pitchFamily="2" charset="-122"/>
              </a:rPr>
              <a:t>。</a:t>
            </a:r>
            <a:endParaRPr lang="en-US" altLang="zh-CN" kern="100">
              <a:latin typeface="仿宋" panose="02010609060101010101" pitchFamily="49" charset="-122"/>
              <a:ea typeface="仿宋" panose="02010609060101010101" pitchFamily="49" charset="-122"/>
              <a:cs typeface="宋体" pitchFamily="2" charset="-122"/>
            </a:endParaRPr>
          </a:p>
          <a:p>
            <a:pPr marL="342900" indent="-342900" eaLnBrk="0" hangingPunct="0">
              <a:buFont typeface="Wingdings" panose="05000000000000000000" pitchFamily="2" charset="2"/>
              <a:buChar char="u"/>
            </a:pPr>
            <a:r>
              <a:rPr lang="zh-CN" altLang="en-US">
                <a:latin typeface="仿宋" panose="02010609060101010101" pitchFamily="49" charset="-122"/>
                <a:ea typeface="仿宋" panose="02010609060101010101" pitchFamily="49" charset="-122"/>
              </a:rPr>
              <a:t>正如主权是不能转让的一样，同理，</a:t>
            </a:r>
            <a:r>
              <a:rPr lang="zh-CN" altLang="en-US">
                <a:solidFill>
                  <a:srgbClr val="C00000"/>
                </a:solidFill>
                <a:latin typeface="仿宋" panose="02010609060101010101" pitchFamily="49" charset="-122"/>
                <a:ea typeface="仿宋" panose="02010609060101010101" pitchFamily="49" charset="-122"/>
              </a:rPr>
              <a:t>主权也是不能代表的</a:t>
            </a:r>
            <a:r>
              <a:rPr lang="zh-CN" altLang="en-US">
                <a:latin typeface="仿宋" panose="02010609060101010101" pitchFamily="49" charset="-122"/>
                <a:ea typeface="仿宋" panose="02010609060101010101" pitchFamily="49" charset="-122"/>
              </a:rPr>
              <a:t>。</a:t>
            </a:r>
            <a:endParaRPr lang="en-US" altLang="zh-CN">
              <a:latin typeface="仿宋" panose="02010609060101010101" pitchFamily="49" charset="-122"/>
              <a:ea typeface="仿宋" panose="02010609060101010101" pitchFamily="49" charset="-122"/>
            </a:endParaRPr>
          </a:p>
          <a:p>
            <a:pPr algn="r" eaLnBrk="0" hangingPunct="0"/>
            <a:r>
              <a:rPr lang="en-US" altLang="zh-CN">
                <a:latin typeface="仿宋" panose="02010609060101010101" pitchFamily="49" charset="-122"/>
                <a:ea typeface="仿宋" panose="02010609060101010101" pitchFamily="49" charset="-122"/>
              </a:rPr>
              <a:t>——</a:t>
            </a:r>
            <a:r>
              <a:rPr lang="zh-CN" altLang="zh-CN">
                <a:latin typeface="仿宋" panose="02010609060101010101" pitchFamily="49" charset="-122"/>
                <a:ea typeface="仿宋" panose="02010609060101010101" pitchFamily="49" charset="-122"/>
              </a:rPr>
              <a:t>卢梭</a:t>
            </a:r>
            <a:r>
              <a:rPr lang="en-US" altLang="zh-CN">
                <a:latin typeface="仿宋" panose="02010609060101010101" pitchFamily="49" charset="-122"/>
                <a:ea typeface="仿宋" panose="02010609060101010101" pitchFamily="49" charset="-122"/>
              </a:rPr>
              <a:t> </a:t>
            </a:r>
            <a:endParaRPr lang="zh-CN" altLang="en-US">
              <a:latin typeface="仿宋" panose="02010609060101010101" pitchFamily="49" charset="-122"/>
              <a:ea typeface="仿宋" panose="02010609060101010101" pitchFamily="49" charset="-122"/>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540" y="2169160"/>
            <a:ext cx="2553335" cy="3415665"/>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9423" y="1275633"/>
            <a:ext cx="7608014"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4</a:t>
            </a:r>
            <a:r>
              <a:rPr lang="zh-CN" altLang="zh-CN">
                <a:latin typeface="+mn-ea"/>
                <a:cs typeface="Times New Roman" panose="02020603050405020304" pitchFamily="18" charset="0"/>
              </a:rPr>
              <a:t>）英国亚当·斯密“现代经济学之父”：劳动创造价值，自由竞争。</a:t>
            </a:r>
            <a:endParaRPr lang="zh-CN" altLang="zh-CN">
              <a:latin typeface="+mn-ea"/>
              <a:cs typeface="Times New Roman" panose="02020603050405020304" pitchFamily="18" charset="0"/>
            </a:endParaRPr>
          </a:p>
        </p:txBody>
      </p:sp>
      <p:sp>
        <p:nvSpPr>
          <p:cNvPr id="5" name="矩形 4"/>
          <p:cNvSpPr/>
          <p:nvPr/>
        </p:nvSpPr>
        <p:spPr>
          <a:xfrm>
            <a:off x="744877" y="4990193"/>
            <a:ext cx="7608014" cy="922020"/>
          </a:xfrm>
          <a:prstGeom prst="rect">
            <a:avLst/>
          </a:prstGeom>
          <a:ln w="19050">
            <a:solidFill>
              <a:schemeClr val="accent6">
                <a:lumMod val="50000"/>
              </a:schemeClr>
            </a:solidFill>
          </a:ln>
        </p:spPr>
        <p:txBody>
          <a:bodyPr wrap="square">
            <a:spAutoFit/>
          </a:bodyPr>
          <a:lstStyle>
            <a:defPPr/>
          </a:lstStyle>
          <a:p>
            <a:pPr/>
            <a:r>
              <a:rPr lang="zh-CN" altLang="en-US">
                <a:latin typeface="仿宋" panose="02010609060101010101" pitchFamily="49" charset="-122"/>
                <a:ea typeface="仿宋" panose="02010609060101010101" pitchFamily="49" charset="-122"/>
              </a:rPr>
              <a:t>亚当</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斯密第一次对政治经济学的基本问题作出了系统的研究，创立了一个完整的理论体系。</a:t>
            </a:r>
            <a:endParaRPr lang="en-US" altLang="zh-CN">
              <a:latin typeface="仿宋" panose="02010609060101010101" pitchFamily="49" charset="-122"/>
              <a:ea typeface="仿宋" panose="02010609060101010101" pitchFamily="49" charset="-122"/>
            </a:endParaRPr>
          </a:p>
          <a:p>
            <a:pPr algn="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马克思</a:t>
            </a:r>
            <a:endParaRPr lang="zh-CN" altLang="en-US">
              <a:latin typeface="仿宋" panose="02010609060101010101" pitchFamily="49" charset="-122"/>
              <a:ea typeface="仿宋" panose="02010609060101010101" pitchFamily="49" charset="-122"/>
            </a:endParaRPr>
          </a:p>
        </p:txBody>
      </p:sp>
      <p:sp>
        <p:nvSpPr>
          <p:cNvPr id="6" name="矩形 5"/>
          <p:cNvSpPr/>
          <p:nvPr/>
        </p:nvSpPr>
        <p:spPr>
          <a:xfrm>
            <a:off x="2753474" y="2163417"/>
            <a:ext cx="5645649" cy="2306955"/>
          </a:xfrm>
          <a:prstGeom prst="rect">
            <a:avLst/>
          </a:prstGeom>
          <a:ln w="19050">
            <a:solidFill>
              <a:schemeClr val="accent6">
                <a:lumMod val="50000"/>
              </a:schemeClr>
            </a:solidFill>
          </a:ln>
        </p:spPr>
        <p:txBody>
          <a:bodyPr wrap="square">
            <a:spAutoFit/>
          </a:bodyPr>
          <a:lstStyle>
            <a:defPPr/>
          </a:lstStyle>
          <a:p>
            <a:pPr/>
            <a:r>
              <a:rPr lang="zh-CN" altLang="en-US">
                <a:latin typeface="仿宋" panose="02010609060101010101" pitchFamily="49" charset="-122"/>
                <a:ea typeface="仿宋" panose="02010609060101010101" pitchFamily="49" charset="-122"/>
              </a:rPr>
              <a:t>亚当斯密认为，国民财富的增加主要有两条途径和一个保障：</a:t>
            </a:r>
            <a:endParaRPr lang="en-US" altLang="zh-CN">
              <a:latin typeface="仿宋" panose="02010609060101010101" pitchFamily="49" charset="-122"/>
              <a:ea typeface="仿宋" panose="02010609060101010101" pitchFamily="49" charset="-122"/>
            </a:endParaRPr>
          </a:p>
          <a:p>
            <a:pPr/>
            <a:r>
              <a:rPr lang="zh-CN" altLang="en-US">
                <a:latin typeface="仿宋" panose="02010609060101010101" pitchFamily="49" charset="-122"/>
                <a:ea typeface="仿宋" panose="02010609060101010101" pitchFamily="49" charset="-122"/>
              </a:rPr>
              <a:t>途径之一是提高</a:t>
            </a:r>
            <a:r>
              <a:rPr lang="zh-CN" altLang="en-US">
                <a:solidFill>
                  <a:srgbClr val="C00000"/>
                </a:solidFill>
                <a:latin typeface="仿宋" panose="02010609060101010101" pitchFamily="49" charset="-122"/>
                <a:ea typeface="仿宋" panose="02010609060101010101" pitchFamily="49" charset="-122"/>
              </a:rPr>
              <a:t>劳动</a:t>
            </a:r>
            <a:r>
              <a:rPr lang="zh-CN" altLang="en-US">
                <a:latin typeface="仿宋" panose="02010609060101010101" pitchFamily="49" charset="-122"/>
                <a:ea typeface="仿宋" panose="02010609060101010101" pitchFamily="49" charset="-122"/>
              </a:rPr>
              <a:t>生产率，它主要依赖于分工的深化和市场交换过程的顺畅；二是增加</a:t>
            </a:r>
            <a:r>
              <a:rPr lang="zh-CN" altLang="en-US">
                <a:solidFill>
                  <a:srgbClr val="C00000"/>
                </a:solidFill>
                <a:latin typeface="仿宋" panose="02010609060101010101" pitchFamily="49" charset="-122"/>
                <a:ea typeface="仿宋" panose="02010609060101010101" pitchFamily="49" charset="-122"/>
              </a:rPr>
              <a:t>劳动者</a:t>
            </a:r>
            <a:r>
              <a:rPr lang="zh-CN" altLang="en-US">
                <a:latin typeface="仿宋" panose="02010609060101010101" pitchFamily="49" charset="-122"/>
                <a:ea typeface="仿宋" panose="02010609060101010101" pitchFamily="49" charset="-122"/>
              </a:rPr>
              <a:t>人数，而这又依赖于资本积累和适当的资本运用。</a:t>
            </a:r>
            <a:endParaRPr lang="en-US" altLang="zh-CN">
              <a:latin typeface="仿宋" panose="02010609060101010101" pitchFamily="49" charset="-122"/>
              <a:ea typeface="仿宋" panose="02010609060101010101" pitchFamily="49" charset="-122"/>
            </a:endParaRPr>
          </a:p>
          <a:p>
            <a:pPr/>
            <a:r>
              <a:rPr lang="zh-CN" altLang="en-US">
                <a:latin typeface="仿宋" panose="02010609060101010101" pitchFamily="49" charset="-122"/>
                <a:ea typeface="仿宋" panose="02010609060101010101" pitchFamily="49" charset="-122"/>
              </a:rPr>
              <a:t>在这个过程中，坚持经济自由、充分发挥市场这只“</a:t>
            </a:r>
            <a:r>
              <a:rPr lang="zh-CN" altLang="en-US">
                <a:solidFill>
                  <a:srgbClr val="C00000"/>
                </a:solidFill>
                <a:latin typeface="仿宋" panose="02010609060101010101" pitchFamily="49" charset="-122"/>
                <a:ea typeface="仿宋" panose="02010609060101010101" pitchFamily="49" charset="-122"/>
              </a:rPr>
              <a:t>看不见的手</a:t>
            </a:r>
            <a:r>
              <a:rPr lang="zh-CN" altLang="en-US">
                <a:latin typeface="仿宋" panose="02010609060101010101" pitchFamily="49" charset="-122"/>
                <a:ea typeface="仿宋" panose="02010609060101010101" pitchFamily="49" charset="-122"/>
              </a:rPr>
              <a:t>”的作用、取消政府的不适当干预、让经济活动依其天然秩序运行是最根本的制度保障。</a:t>
            </a:r>
            <a:endParaRPr lang="zh-CN" altLang="en-US">
              <a:latin typeface="仿宋" panose="02010609060101010101" pitchFamily="49" charset="-122"/>
              <a:ea typeface="仿宋" panose="02010609060101010101" pitchFamily="49" charset="-122"/>
            </a:endParaRPr>
          </a:p>
        </p:txBody>
      </p:sp>
      <p:pic>
        <p:nvPicPr>
          <p:cNvPr id="9" name="图片 8"/>
          <p:cNvPicPr>
            <a:picLocks noChangeAspect="1"/>
          </p:cNvPicPr>
          <p:nvPr/>
        </p:nvPicPr>
        <p:blipFill>
          <a:blip r:embed="rId2"/>
          <a:stretch>
            <a:fillRect/>
          </a:stretch>
        </p:blipFill>
        <p:spPr>
          <a:xfrm>
            <a:off x="744877" y="1964667"/>
            <a:ext cx="1845688" cy="2754758"/>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6065" y="1275715"/>
            <a:ext cx="8910955" cy="368300"/>
          </a:xfrm>
          <a:prstGeom prst="rect">
            <a:avLst/>
          </a:prstGeom>
        </p:spPr>
        <p:txBody>
          <a:bodyPr wrap="square">
            <a:spAutoFit/>
          </a:bodyPr>
          <a:lstStyle>
            <a:defPPr/>
          </a:lstStyle>
          <a:p>
            <a:pPr>
              <a:spcAft>
                <a:spcPct val="0"/>
              </a:spcAft>
            </a:pPr>
            <a:r>
              <a:rPr lang="zh-CN" altLang="zh-CN">
                <a:latin typeface="+mn-ea"/>
                <a:cs typeface="Times New Roman" panose="02020603050405020304" pitchFamily="18" charset="0"/>
              </a:rPr>
              <a:t>（</a:t>
            </a:r>
            <a:r>
              <a:rPr lang="en-US" altLang="zh-CN">
                <a:latin typeface="+mn-ea"/>
                <a:cs typeface="Times New Roman" panose="02020603050405020304" pitchFamily="18" charset="0"/>
              </a:rPr>
              <a:t>5</a:t>
            </a:r>
            <a:r>
              <a:rPr lang="zh-CN" altLang="zh-CN">
                <a:latin typeface="+mn-ea"/>
                <a:cs typeface="Times New Roman" panose="02020603050405020304" pitchFamily="18" charset="0"/>
              </a:rPr>
              <a:t>）德国康德（集大成者）：独立思考</a:t>
            </a:r>
            <a:r>
              <a:rPr lang="zh-CN" altLang="en-US">
                <a:latin typeface="+mn-ea"/>
                <a:cs typeface="Times New Roman" panose="02020603050405020304" pitchFamily="18" charset="0"/>
              </a:rPr>
              <a:t>、</a:t>
            </a:r>
            <a:r>
              <a:rPr lang="zh-CN" altLang="zh-CN">
                <a:latin typeface="+mn-ea"/>
                <a:cs typeface="Times New Roman" panose="02020603050405020304" pitchFamily="18" charset="0"/>
              </a:rPr>
              <a:t>理性判断，主张民主、自由、平等。</a:t>
            </a:r>
            <a:endParaRPr lang="zh-CN" altLang="zh-CN">
              <a:latin typeface="+mn-ea"/>
              <a:cs typeface="Times New Roman" panose="02020603050405020304" pitchFamily="18" charset="0"/>
            </a:endParaRPr>
          </a:p>
        </p:txBody>
      </p:sp>
      <p:sp>
        <p:nvSpPr>
          <p:cNvPr id="6" name="矩形 5"/>
          <p:cNvSpPr/>
          <p:nvPr/>
        </p:nvSpPr>
        <p:spPr>
          <a:xfrm>
            <a:off x="3373119" y="2528865"/>
            <a:ext cx="5005314" cy="2584450"/>
          </a:xfrm>
          <a:prstGeom prst="rect">
            <a:avLst/>
          </a:prstGeom>
          <a:ln w="19050">
            <a:solidFill>
              <a:schemeClr val="accent6">
                <a:lumMod val="50000"/>
              </a:schemeClr>
            </a:solidFill>
          </a:ln>
        </p:spPr>
        <p:txBody>
          <a:bodyPr wrap="square">
            <a:spAutoFit/>
          </a:bodyPr>
          <a:lstStyle>
            <a:defPPr/>
          </a:lstStyle>
          <a:p>
            <a:pPr marL="342900" indent="-342900">
              <a:buFont typeface="Wingdings" panose="05000000000000000000" pitchFamily="2" charset="2"/>
              <a:buChar char="n"/>
              <a:tabLst>
                <a:tab pos="393065"/>
              </a:tabLst>
            </a:pPr>
            <a:r>
              <a:rPr lang="zh-CN" altLang="en-US">
                <a:latin typeface="仿宋" panose="02010609060101010101" pitchFamily="49" charset="-122"/>
                <a:ea typeface="仿宋" panose="02010609060101010101" pitchFamily="49" charset="-122"/>
              </a:rPr>
              <a:t>有两种东西</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我对它们的思考越是深沉和持久</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他们在我心灵中唤起的赞叹和敬畏就会越来越历久弥新</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一是我们头顶浩瀚灿烂的星空</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一是我们心中</a:t>
            </a:r>
            <a:r>
              <a:rPr lang="zh-CN" altLang="en-US">
                <a:solidFill>
                  <a:srgbClr val="C00000"/>
                </a:solidFill>
                <a:latin typeface="仿宋" panose="02010609060101010101" pitchFamily="49" charset="-122"/>
                <a:ea typeface="仿宋" panose="02010609060101010101" pitchFamily="49" charset="-122"/>
              </a:rPr>
              <a:t>崇高的的道德法则</a:t>
            </a:r>
            <a:r>
              <a:rPr lang="zh-CN" altLang="en-US">
                <a:latin typeface="仿宋" panose="02010609060101010101" pitchFamily="49" charset="-122"/>
                <a:ea typeface="仿宋" panose="02010609060101010101" pitchFamily="49" charset="-122"/>
              </a:rPr>
              <a:t>。</a:t>
            </a:r>
            <a:endParaRPr lang="zh-CN" altLang="en-US">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n"/>
              <a:tabLst>
                <a:tab pos="393065"/>
              </a:tabLst>
            </a:pPr>
            <a:r>
              <a:rPr lang="zh-CN" altLang="en-US">
                <a:latin typeface="仿宋" panose="02010609060101010101" pitchFamily="49" charset="-122"/>
                <a:ea typeface="仿宋" panose="02010609060101010101" pitchFamily="49" charset="-122"/>
              </a:rPr>
              <a:t>我们的时代是一个批判的时代</a:t>
            </a:r>
            <a:r>
              <a:rPr lang="en-US" altLang="zh-CN">
                <a:latin typeface="仿宋" panose="02010609060101010101" pitchFamily="49" charset="-122"/>
                <a:ea typeface="仿宋" panose="02010609060101010101" pitchFamily="49" charset="-122"/>
              </a:rPr>
              <a:t>,</a:t>
            </a:r>
            <a:r>
              <a:rPr lang="zh-CN" altLang="en-US">
                <a:solidFill>
                  <a:srgbClr val="C00000"/>
                </a:solidFill>
                <a:latin typeface="仿宋" panose="02010609060101010101" pitchFamily="49" charset="-122"/>
                <a:ea typeface="仿宋" panose="02010609060101010101" pitchFamily="49" charset="-122"/>
              </a:rPr>
              <a:t>一切事物都必须接受批判</a:t>
            </a:r>
            <a:r>
              <a:rPr lang="zh-CN" altLang="en-US">
                <a:latin typeface="仿宋" panose="02010609060101010101" pitchFamily="49" charset="-122"/>
                <a:ea typeface="仿宋" panose="02010609060101010101" pitchFamily="49" charset="-122"/>
              </a:rPr>
              <a:t>。</a:t>
            </a:r>
            <a:endParaRPr lang="en-US" altLang="zh-CN" kern="100">
              <a:latin typeface="仿宋" panose="02010609060101010101" pitchFamily="49" charset="-122"/>
              <a:ea typeface="仿宋" panose="02010609060101010101" pitchFamily="49" charset="-122"/>
              <a:cs typeface="Times New Roman" panose="02020603050405020304" pitchFamily="18" charset="0"/>
            </a:endParaRPr>
          </a:p>
          <a:p>
            <a:pPr marL="342900" indent="-342900">
              <a:buFont typeface="Wingdings" panose="05000000000000000000" pitchFamily="2" charset="2"/>
              <a:buChar char="n"/>
              <a:tabLst>
                <a:tab pos="393065"/>
              </a:tabLst>
            </a:pPr>
            <a:r>
              <a:rPr lang="zh-CN" altLang="zh-CN" kern="100">
                <a:solidFill>
                  <a:srgbClr val="C00000"/>
                </a:solidFill>
                <a:latin typeface="仿宋" panose="02010609060101010101" pitchFamily="49" charset="-122"/>
                <a:ea typeface="仿宋" panose="02010609060101010101" pitchFamily="49" charset="-122"/>
                <a:cs typeface="Times New Roman" panose="02020603050405020304" pitchFamily="18" charset="0"/>
              </a:rPr>
              <a:t>人不是他人的工具</a:t>
            </a:r>
            <a:r>
              <a:rPr lang="zh-CN" altLang="zh-CN" kern="100">
                <a:latin typeface="仿宋" panose="02010609060101010101" pitchFamily="49" charset="-122"/>
                <a:ea typeface="仿宋" panose="02010609060101010101" pitchFamily="49" charset="-122"/>
                <a:cs typeface="Times New Roman" panose="02020603050405020304" pitchFamily="18" charset="0"/>
              </a:rPr>
              <a:t>，而是自身的目的。</a:t>
            </a:r>
            <a:endParaRPr lang="zh-CN" altLang="zh-CN" kern="100">
              <a:latin typeface="仿宋" panose="02010609060101010101" pitchFamily="49" charset="-122"/>
              <a:ea typeface="仿宋" panose="02010609060101010101" pitchFamily="49" charset="-122"/>
              <a:cs typeface="Times New Roman" panose="02020603050405020304" pitchFamily="18" charset="0"/>
            </a:endParaRPr>
          </a:p>
          <a:p>
            <a:pPr marL="342900" indent="-342900">
              <a:buFont typeface="Wingdings" panose="05000000000000000000" pitchFamily="2" charset="2"/>
              <a:buChar char="n"/>
              <a:tabLst>
                <a:tab pos="393065"/>
              </a:tabLst>
            </a:pPr>
            <a:r>
              <a:rPr lang="zh-CN" altLang="zh-CN" kern="100">
                <a:solidFill>
                  <a:srgbClr val="C00000"/>
                </a:solidFill>
                <a:latin typeface="仿宋" panose="02010609060101010101" pitchFamily="49" charset="-122"/>
                <a:ea typeface="仿宋" panose="02010609060101010101" pitchFamily="49" charset="-122"/>
                <a:cs typeface="Times New Roman" panose="02020603050405020304" pitchFamily="18" charset="0"/>
              </a:rPr>
              <a:t>自由即自律</a:t>
            </a:r>
            <a:r>
              <a:rPr lang="zh-CN" altLang="zh-CN" kern="100">
                <a:latin typeface="仿宋" panose="02010609060101010101" pitchFamily="49" charset="-122"/>
                <a:ea typeface="仿宋" panose="02010609060101010101" pitchFamily="49" charset="-122"/>
                <a:cs typeface="Times New Roman" panose="02020603050405020304" pitchFamily="18" charset="0"/>
              </a:rPr>
              <a:t>。</a:t>
            </a:r>
            <a:endParaRPr lang="zh-CN" altLang="zh-CN" kern="100">
              <a:latin typeface="仿宋" panose="02010609060101010101" pitchFamily="49" charset="-122"/>
              <a:ea typeface="仿宋" panose="02010609060101010101" pitchFamily="49" charset="-122"/>
              <a:cs typeface="Times New Roman" panose="02020603050405020304" pitchFamily="18" charset="0"/>
            </a:endParaRPr>
          </a:p>
          <a:p>
            <a:pPr algn="r">
              <a:tabLst>
                <a:tab pos="393065"/>
              </a:tabLst>
            </a:pPr>
            <a:r>
              <a:rPr lang="en-US" altLang="zh-CN" kern="100">
                <a:latin typeface="仿宋" panose="02010609060101010101" pitchFamily="49" charset="-122"/>
                <a:ea typeface="仿宋" panose="02010609060101010101" pitchFamily="49" charset="-122"/>
                <a:cs typeface="Times New Roman" panose="02020603050405020304" pitchFamily="18" charset="0"/>
              </a:rPr>
              <a:t> </a:t>
            </a:r>
            <a:r>
              <a:rPr lang="zh-CN" altLang="zh-CN" kern="100">
                <a:latin typeface="仿宋" panose="02010609060101010101" pitchFamily="49" charset="-122"/>
                <a:ea typeface="仿宋" panose="02010609060101010101" pitchFamily="49" charset="-122"/>
                <a:cs typeface="Times New Roman" panose="02020603050405020304" pitchFamily="18" charset="0"/>
              </a:rPr>
              <a:t>——康德</a:t>
            </a:r>
            <a:endParaRPr lang="zh-CN" altLang="zh-CN" kern="100">
              <a:effectLst/>
              <a:latin typeface="仿宋" panose="02010609060101010101" pitchFamily="49" charset="-122"/>
              <a:ea typeface="仿宋" panose="02010609060101010101" pitchFamily="49" charset="-122"/>
              <a:cs typeface="Times New Roman" panose="02020603050405020304" pitchFamily="18" charset="0"/>
            </a:endParaRP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917" y="2364865"/>
            <a:ext cx="2007343" cy="2890241"/>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58127" y="1276127"/>
            <a:ext cx="8603333" cy="1753235"/>
          </a:xfrm>
          <a:prstGeom prst="rect">
            <a:avLst/>
          </a:prstGeom>
        </p:spPr>
        <p:txBody>
          <a:bodyPr wrap="square">
            <a:spAutoFit/>
          </a:bodyPr>
          <a:lstStyle>
            <a:defPPr/>
          </a:lstStyle>
          <a:p>
            <a:pPr>
              <a:spcAft>
                <a:spcPct val="0"/>
              </a:spcAft>
            </a:pPr>
            <a:r>
              <a:rPr lang="en-US" altLang="zh-CN">
                <a:solidFill>
                  <a:schemeClr val="tx1">
                    <a:lumMod val="65000"/>
                    <a:lumOff val="35000"/>
                  </a:schemeClr>
                </a:solidFill>
                <a:latin typeface="+mn-ea"/>
                <a:cs typeface="Times New Roman" panose="02020603050405020304" pitchFamily="18" charset="0"/>
              </a:rPr>
              <a:t>5</a:t>
            </a:r>
            <a:r>
              <a:rPr lang="zh-CN" altLang="zh-CN">
                <a:solidFill>
                  <a:schemeClr val="tx1">
                    <a:lumMod val="65000"/>
                    <a:lumOff val="35000"/>
                  </a:schemeClr>
                </a:solidFill>
                <a:latin typeface="+mn-ea"/>
                <a:cs typeface="Times New Roman" panose="02020603050405020304" pitchFamily="18" charset="0"/>
              </a:rPr>
              <a:t>、意义</a:t>
            </a:r>
            <a:endParaRPr lang="zh-CN" altLang="zh-CN">
              <a:solidFill>
                <a:schemeClr val="tx1">
                  <a:lumMod val="65000"/>
                  <a:lumOff val="35000"/>
                </a:schemeClr>
              </a:solidFill>
              <a:latin typeface="+mn-ea"/>
              <a:cs typeface="Times New Roman" panose="02020603050405020304" pitchFamily="18" charset="0"/>
            </a:endParaRPr>
          </a:p>
          <a:p>
            <a:pPr>
              <a:spcAft>
                <a:spcPct val="0"/>
              </a:spcAft>
            </a:pPr>
            <a:r>
              <a:rPr lang="zh-CN" altLang="zh-CN">
                <a:solidFill>
                  <a:schemeClr val="tx1">
                    <a:lumMod val="65000"/>
                    <a:lumOff val="35000"/>
                  </a:schemeClr>
                </a:solidFill>
                <a:latin typeface="+mn-ea"/>
                <a:cs typeface="Times New Roman" panose="02020603050405020304" pitchFamily="18" charset="0"/>
              </a:rPr>
              <a:t>（</a:t>
            </a:r>
            <a:r>
              <a:rPr lang="en-US" altLang="zh-CN">
                <a:solidFill>
                  <a:schemeClr val="tx1">
                    <a:lumMod val="65000"/>
                    <a:lumOff val="35000"/>
                  </a:schemeClr>
                </a:solidFill>
                <a:latin typeface="+mn-ea"/>
                <a:cs typeface="Times New Roman" panose="02020603050405020304" pitchFamily="18" charset="0"/>
              </a:rPr>
              <a:t>1</a:t>
            </a:r>
            <a:r>
              <a:rPr lang="zh-CN" altLang="zh-CN">
                <a:solidFill>
                  <a:schemeClr val="tx1">
                    <a:lumMod val="65000"/>
                    <a:lumOff val="35000"/>
                  </a:schemeClr>
                </a:solidFill>
                <a:latin typeface="+mn-ea"/>
                <a:cs typeface="Times New Roman" panose="02020603050405020304" pitchFamily="18" charset="0"/>
              </a:rPr>
              <a:t>）启蒙运动进一步解放了人们的思想，为资本主义制度的建立作了理论准备和舆论宣传。</a:t>
            </a:r>
            <a:endParaRPr lang="zh-CN" altLang="zh-CN">
              <a:solidFill>
                <a:schemeClr val="tx1">
                  <a:lumMod val="65000"/>
                  <a:lumOff val="35000"/>
                </a:schemeClr>
              </a:solidFill>
              <a:latin typeface="+mn-ea"/>
              <a:cs typeface="Times New Roman" panose="02020603050405020304" pitchFamily="18" charset="0"/>
            </a:endParaRPr>
          </a:p>
          <a:p>
            <a:pPr>
              <a:spcAft>
                <a:spcPct val="0"/>
              </a:spcAft>
            </a:pPr>
            <a:r>
              <a:rPr lang="zh-CN" altLang="zh-CN">
                <a:solidFill>
                  <a:schemeClr val="tx1">
                    <a:lumMod val="65000"/>
                    <a:lumOff val="35000"/>
                  </a:schemeClr>
                </a:solidFill>
                <a:latin typeface="+mn-ea"/>
                <a:cs typeface="Times New Roman" panose="02020603050405020304" pitchFamily="18" charset="0"/>
              </a:rPr>
              <a:t>（</a:t>
            </a:r>
            <a:r>
              <a:rPr lang="en-US" altLang="zh-CN">
                <a:solidFill>
                  <a:schemeClr val="tx1">
                    <a:lumMod val="65000"/>
                    <a:lumOff val="35000"/>
                  </a:schemeClr>
                </a:solidFill>
                <a:latin typeface="+mn-ea"/>
                <a:cs typeface="Times New Roman" panose="02020603050405020304" pitchFamily="18" charset="0"/>
              </a:rPr>
              <a:t>2</a:t>
            </a:r>
            <a:r>
              <a:rPr lang="zh-CN" altLang="zh-CN">
                <a:solidFill>
                  <a:schemeClr val="tx1">
                    <a:lumMod val="65000"/>
                    <a:lumOff val="35000"/>
                  </a:schemeClr>
                </a:solidFill>
                <a:latin typeface="+mn-ea"/>
                <a:cs typeface="Times New Roman" panose="02020603050405020304" pitchFamily="18" charset="0"/>
              </a:rPr>
              <a:t>）启蒙运动为资产阶级革命提供了思想武器，直接推动了美国独立战争和法国大革命。</a:t>
            </a:r>
            <a:endParaRPr lang="zh-CN" altLang="zh-CN">
              <a:solidFill>
                <a:schemeClr val="tx1">
                  <a:lumMod val="65000"/>
                  <a:lumOff val="35000"/>
                </a:schemeClr>
              </a:solidFill>
              <a:latin typeface="+mn-ea"/>
              <a:cs typeface="Times New Roman" panose="02020603050405020304" pitchFamily="18" charset="0"/>
            </a:endParaRPr>
          </a:p>
          <a:p>
            <a:pPr>
              <a:spcAft>
                <a:spcPct val="0"/>
              </a:spcAft>
            </a:pPr>
            <a:r>
              <a:rPr lang="zh-CN" altLang="zh-CN">
                <a:solidFill>
                  <a:schemeClr val="tx1">
                    <a:lumMod val="65000"/>
                    <a:lumOff val="35000"/>
                  </a:schemeClr>
                </a:solidFill>
                <a:latin typeface="+mn-ea"/>
                <a:cs typeface="Times New Roman" panose="02020603050405020304" pitchFamily="18" charset="0"/>
              </a:rPr>
              <a:t>（</a:t>
            </a:r>
            <a:r>
              <a:rPr lang="en-US" altLang="zh-CN">
                <a:solidFill>
                  <a:schemeClr val="tx1">
                    <a:lumMod val="65000"/>
                    <a:lumOff val="35000"/>
                  </a:schemeClr>
                </a:solidFill>
                <a:latin typeface="+mn-ea"/>
                <a:cs typeface="Times New Roman" panose="02020603050405020304" pitchFamily="18" charset="0"/>
              </a:rPr>
              <a:t>3</a:t>
            </a:r>
            <a:r>
              <a:rPr lang="zh-CN" altLang="zh-CN">
                <a:solidFill>
                  <a:schemeClr val="tx1">
                    <a:lumMod val="65000"/>
                    <a:lumOff val="35000"/>
                  </a:schemeClr>
                </a:solidFill>
                <a:latin typeface="+mn-ea"/>
                <a:cs typeface="Times New Roman" panose="02020603050405020304" pitchFamily="18" charset="0"/>
              </a:rPr>
              <a:t>）启蒙思想也成为殖民地半殖民地人民争取民族独立的精神武器。</a:t>
            </a:r>
            <a:endParaRPr lang="zh-CN" altLang="zh-CN">
              <a:solidFill>
                <a:schemeClr val="tx1">
                  <a:lumMod val="65000"/>
                  <a:lumOff val="35000"/>
                </a:schemeClr>
              </a:solidFill>
              <a:latin typeface="+mn-ea"/>
              <a:cs typeface="Times New Roman" panose="02020603050405020304" pitchFamily="18" charset="0"/>
            </a:endParaRPr>
          </a:p>
        </p:txBody>
      </p:sp>
      <p:sp>
        <p:nvSpPr>
          <p:cNvPr id="7" name="矩形 6"/>
          <p:cNvSpPr/>
          <p:nvPr/>
        </p:nvSpPr>
        <p:spPr>
          <a:xfrm>
            <a:off x="312066" y="3298007"/>
            <a:ext cx="3548449" cy="1906905"/>
          </a:xfrm>
          <a:prstGeom prst="rect">
            <a:avLst/>
          </a:prstGeom>
          <a:ln w="19050">
            <a:solidFill>
              <a:schemeClr val="accent6">
                <a:lumMod val="50000"/>
              </a:schemeClr>
            </a:solidFill>
          </a:ln>
        </p:spPr>
        <p:txBody>
          <a:bodyPr wrap="square">
            <a:spAutoFit/>
          </a:bodyPr>
          <a:lstStyle>
            <a:defPPr/>
          </a:lstStyle>
          <a:p>
            <a:pPr marL="342900" indent="-342900">
              <a:buFont typeface="Wingdings" panose="05000000000000000000" pitchFamily="2" charset="2"/>
              <a:buChar char="u"/>
            </a:pPr>
            <a:r>
              <a:rPr lang="zh-CN" altLang="en-US" noProof="1">
                <a:ln w="0"/>
                <a:solidFill>
                  <a:schemeClr val="tx1">
                    <a:lumMod val="65000"/>
                    <a:lumOff val="35000"/>
                  </a:schemeClr>
                </a:solidFill>
                <a:latin typeface="仿宋" panose="02010609060101010101" pitchFamily="49" charset="-122"/>
                <a:ea typeface="仿宋" panose="02010609060101010101" pitchFamily="49" charset="-122"/>
              </a:rPr>
              <a:t>法国国王路易十六在押上断头台前恍然大悟：</a:t>
            </a:r>
            <a:r>
              <a:rPr lang="en-US" altLang="zh-CN" noProof="1">
                <a:ln w="0"/>
                <a:solidFill>
                  <a:schemeClr val="tx1">
                    <a:lumMod val="65000"/>
                    <a:lumOff val="35000"/>
                  </a:schemeClr>
                </a:solidFill>
                <a:latin typeface="仿宋" panose="02010609060101010101" pitchFamily="49" charset="-122"/>
                <a:ea typeface="仿宋" panose="02010609060101010101" pitchFamily="49" charset="-122"/>
              </a:rPr>
              <a:t>“</a:t>
            </a:r>
            <a:r>
              <a:rPr lang="zh-CN" altLang="en-US" noProof="1">
                <a:ln w="0"/>
                <a:solidFill>
                  <a:schemeClr val="tx1">
                    <a:lumMod val="65000"/>
                    <a:lumOff val="35000"/>
                  </a:schemeClr>
                </a:solidFill>
                <a:latin typeface="仿宋" panose="02010609060101010101" pitchFamily="49" charset="-122"/>
                <a:ea typeface="仿宋" panose="02010609060101010101" pitchFamily="49" charset="-122"/>
              </a:rPr>
              <a:t>原来是伏尔泰、卢梭亡了法国！</a:t>
            </a:r>
            <a:r>
              <a:rPr lang="en-US" altLang="zh-CN" noProof="1">
                <a:ln w="0"/>
                <a:solidFill>
                  <a:schemeClr val="tx1">
                    <a:lumMod val="65000"/>
                    <a:lumOff val="35000"/>
                  </a:schemeClr>
                </a:solidFill>
                <a:latin typeface="仿宋" panose="02010609060101010101" pitchFamily="49" charset="-122"/>
                <a:ea typeface="仿宋" panose="02010609060101010101" pitchFamily="49" charset="-122"/>
              </a:rPr>
              <a:t>”</a:t>
            </a:r>
            <a:endParaRPr lang="en-US" altLang="zh-CN" noProof="1">
              <a:ln w="0"/>
              <a:solidFill>
                <a:schemeClr val="tx1">
                  <a:lumMod val="65000"/>
                  <a:lumOff val="35000"/>
                </a:schemeClr>
              </a:solidFill>
              <a:latin typeface="仿宋" panose="02010609060101010101" pitchFamily="49" charset="-122"/>
              <a:ea typeface="仿宋" panose="02010609060101010101" pitchFamily="49" charset="-122"/>
            </a:endParaRPr>
          </a:p>
          <a:p>
            <a:pPr marL="342900" indent="-342900">
              <a:spcBef>
                <a:spcPts val="1200"/>
              </a:spcBef>
              <a:buFont typeface="Wingdings" panose="05000000000000000000" pitchFamily="2" charset="2"/>
              <a:buChar char="u"/>
            </a:pPr>
            <a:r>
              <a:rPr lang="zh-CN" altLang="en-US" noProof="1">
                <a:solidFill>
                  <a:schemeClr val="tx1">
                    <a:lumMod val="65000"/>
                    <a:lumOff val="35000"/>
                  </a:schemeClr>
                </a:solidFill>
                <a:latin typeface="仿宋" panose="02010609060101010101" pitchFamily="49" charset="-122"/>
                <a:ea typeface="仿宋" panose="02010609060101010101" pitchFamily="49" charset="-122"/>
                <a:cs typeface="+mj-ea"/>
                <a:sym typeface="+mn-ea"/>
              </a:rPr>
              <a:t>美国第三任杰斐逊宣布每个人都有两个祖国： “他自己的国家和法国。”</a:t>
            </a:r>
            <a:endParaRPr lang="zh-CN" altLang="en-US">
              <a:solidFill>
                <a:schemeClr val="tx1">
                  <a:lumMod val="65000"/>
                  <a:lumOff val="35000"/>
                </a:schemeClr>
              </a:solidFill>
              <a:latin typeface="仿宋" panose="02010609060101010101" pitchFamily="49" charset="-122"/>
              <a:ea typeface="仿宋" panose="02010609060101010101" pitchFamily="49" charset="-122"/>
            </a:endParaRP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6425" y="3218628"/>
            <a:ext cx="2583000" cy="1890000"/>
          </a:xfrm>
          <a:prstGeom prst="rect">
            <a:avLst/>
          </a:prstGeom>
        </p:spPr>
      </p:pic>
      <p:pic>
        <p:nvPicPr>
          <p:cNvPr id="10" name="图片 9"/>
          <p:cNvPicPr>
            <a:picLocks noChangeAspect="1"/>
          </p:cNvPicPr>
          <p:nvPr/>
        </p:nvPicPr>
        <p:blipFill>
          <a:blip r:embed="rId3"/>
          <a:stretch>
            <a:fillRect/>
          </a:stretch>
        </p:blipFill>
        <p:spPr>
          <a:xfrm>
            <a:off x="6857928" y="3218628"/>
            <a:ext cx="2003532" cy="1890000"/>
          </a:xfrm>
          <a:prstGeom prst="rect">
            <a:avLst/>
          </a:prstGeom>
        </p:spPr>
      </p:pic>
      <p:sp>
        <p:nvSpPr>
          <p:cNvPr id="11" name="文本框 10"/>
          <p:cNvSpPr txBox="1"/>
          <p:nvPr/>
        </p:nvSpPr>
        <p:spPr>
          <a:xfrm>
            <a:off x="4315145" y="5130269"/>
            <a:ext cx="4353674" cy="368300"/>
          </a:xfrm>
          <a:prstGeom prst="rect">
            <a:avLst/>
          </a:prstGeom>
        </p:spPr>
        <p:txBody>
          <a:bodyPr wrap="square" rtlCol="0">
            <a:spAutoFit/>
          </a:bodyPr>
          <a:lstStyle>
            <a:defPPr/>
          </a:lstStyle>
          <a:p>
            <a:pPr algn="ctr"/>
            <a:r>
              <a:rPr lang="zh-CN" altLang="en-US">
                <a:latin typeface="仿宋" panose="02010609060101010101" pitchFamily="49" charset="-122"/>
                <a:ea typeface="仿宋" panose="02010609060101010101" pitchFamily="49" charset="-122"/>
              </a:rPr>
              <a:t>严复与他的作品</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法意</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原富</a:t>
            </a:r>
            <a:r>
              <a:rPr lang="en-US" altLang="zh-CN">
                <a:latin typeface="仿宋" panose="02010609060101010101" pitchFamily="49" charset="-122"/>
                <a:ea typeface="仿宋" panose="02010609060101010101" pitchFamily="49" charset="-122"/>
              </a:rPr>
              <a:t>》</a:t>
            </a:r>
            <a:endParaRPr lang="zh-CN" altLang="en-US">
              <a:latin typeface="仿宋" panose="02010609060101010101" pitchFamily="49" charset="-122"/>
              <a:ea typeface="仿宋" panose="02010609060101010101" pitchFamily="49" charset="-122"/>
            </a:endParaRPr>
          </a:p>
        </p:txBody>
      </p:sp>
      <p:sp>
        <p:nvSpPr>
          <p:cNvPr id="8" name="文本框 7"/>
          <p:cNvSpPr txBox="1"/>
          <p:nvPr/>
        </p:nvSpPr>
        <p:spPr>
          <a:xfrm>
            <a:off x="491230" y="5476518"/>
            <a:ext cx="8137124" cy="414020"/>
          </a:xfrm>
          <a:prstGeom prst="rect">
            <a:avLst/>
          </a:prstGeom>
        </p:spPr>
        <p:txBody>
          <a:bodyPr wrap="square" rtlCol="0">
            <a:spAutoFit/>
          </a:bodyPr>
          <a:lstStyle>
            <a:defPPr/>
          </a:lstStyle>
          <a:p>
            <a:pPr algn="ctr"/>
            <a:r>
              <a:rPr lang="zh-CN" altLang="en-US" sz="2100" b="1">
                <a:latin typeface="黑体" panose="02010609060101010101" pitchFamily="49" charset="-122"/>
                <a:ea typeface="黑体" panose="02010609060101010101" pitchFamily="49" charset="-122"/>
              </a:rPr>
              <a:t>思想解放</a:t>
            </a:r>
            <a:r>
              <a:rPr lang="zh-CN" altLang="en-US" sz="2100" b="1" smtClean="0">
                <a:latin typeface="黑体" panose="02010609060101010101" pitchFamily="49" charset="-122"/>
                <a:ea typeface="黑体" panose="02010609060101010101" pitchFamily="49" charset="-122"/>
              </a:rPr>
              <a:t>是</a:t>
            </a:r>
            <a:r>
              <a:rPr lang="zh-CN" altLang="en-US" sz="2100" b="1">
                <a:latin typeface="黑体" panose="02010609060101010101" pitchFamily="49" charset="-122"/>
                <a:ea typeface="黑体" panose="02010609060101010101" pitchFamily="49" charset="-122"/>
              </a:rPr>
              <a:t>社会</a:t>
            </a:r>
            <a:r>
              <a:rPr lang="zh-CN" altLang="en-US" sz="2100" b="1" smtClean="0">
                <a:latin typeface="黑体" panose="02010609060101010101" pitchFamily="49" charset="-122"/>
                <a:ea typeface="黑体" panose="02010609060101010101" pitchFamily="49" charset="-122"/>
              </a:rPr>
              <a:t>变革</a:t>
            </a:r>
            <a:r>
              <a:rPr lang="zh-CN" altLang="en-US" sz="2100" b="1">
                <a:latin typeface="黑体" panose="02010609060101010101" pitchFamily="49" charset="-122"/>
                <a:ea typeface="黑体" panose="02010609060101010101" pitchFamily="49" charset="-122"/>
              </a:rPr>
              <a:t>的先导</a:t>
            </a:r>
            <a:endParaRPr lang="zh-CN" altLang="en-US" sz="21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0" y="0"/>
            <a:ext cx="9144000" cy="6492875"/>
          </a:xfrm>
          <a:prstGeom prst="rect">
            <a:avLst/>
          </a:prstGeom>
          <a:noFill/>
          <a:ln w="9525">
            <a:noFill/>
          </a:ln>
        </p:spPr>
        <p:txBody>
          <a:bodyPr wrap="square">
            <a:spAutoFit/>
          </a:bodyPr>
          <a:lstStyle>
            <a:defPPr/>
          </a:lstStyle>
          <a:p>
            <a:pPr indent="0"/>
            <a:r>
              <a:rPr lang="zh-CN" sz="2000" b="1">
                <a:latin typeface="Calibri" panose="020f0502020204030204" charset="0"/>
                <a:ea typeface="宋体" panose="02010600030101010101" pitchFamily="2" charset="-122"/>
              </a:rPr>
              <a:t>四、启蒙运动（</a:t>
            </a:r>
            <a:r>
              <a:rPr lang="en-US" sz="2000" b="1">
                <a:latin typeface="Calibri" panose="020f0502020204030204" charset="0"/>
                <a:ea typeface="宋体" panose="02010600030101010101" pitchFamily="2" charset="-122"/>
                <a:cs typeface="Times New Roman" panose="02020603050405020304" pitchFamily="18" charset="0"/>
              </a:rPr>
              <a:t> 17</a:t>
            </a:r>
            <a:r>
              <a:rPr lang="zh-CN" sz="2000" b="1">
                <a:latin typeface="Calibri" panose="020f0502020204030204" charset="0"/>
                <a:ea typeface="宋体" panose="02010600030101010101" pitchFamily="2" charset="-122"/>
              </a:rPr>
              <a:t>世纪英国早期启蒙，</a:t>
            </a:r>
            <a:r>
              <a:rPr lang="en-US" sz="2000" b="1">
                <a:latin typeface="Calibri" panose="020f0502020204030204" charset="0"/>
                <a:ea typeface="宋体" panose="02010600030101010101" pitchFamily="2" charset="-122"/>
              </a:rPr>
              <a:t>18</a:t>
            </a:r>
            <a:r>
              <a:rPr lang="zh-CN" sz="2000" b="1">
                <a:latin typeface="Calibri" panose="020f0502020204030204" charset="0"/>
                <a:ea typeface="宋体" panose="02010600030101010101" pitchFamily="2" charset="-122"/>
              </a:rPr>
              <a:t>世纪法国成为中心。 ）</a:t>
            </a:r>
            <a:r>
              <a:rPr lang="en-US" b="0">
                <a:latin typeface="Calibri" panose="020f0502020204030204" charset="0"/>
                <a:ea typeface="宋体" panose="02010600030101010101" pitchFamily="2" charset="-122"/>
                <a:cs typeface="Times New Roman" panose="02020603050405020304" pitchFamily="18" charset="0"/>
              </a:rPr>
              <a:t>1</a:t>
            </a:r>
            <a:r>
              <a:rPr lang="zh-CN" b="0">
                <a:latin typeface="Calibri" panose="020f0502020204030204" charset="0"/>
                <a:ea typeface="宋体" panose="02010600030101010101" pitchFamily="2" charset="-122"/>
              </a:rPr>
              <a:t>、背景：</a:t>
            </a:r>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1</a:t>
            </a:r>
            <a:r>
              <a:rPr lang="zh-CN" b="0">
                <a:latin typeface="Calibri" panose="020f0502020204030204" charset="0"/>
                <a:ea typeface="宋体" panose="02010600030101010101" pitchFamily="2" charset="-122"/>
              </a:rPr>
              <a:t>）西欧</a:t>
            </a:r>
            <a:r>
              <a:rPr lang="en-US" altLang="zh-CN" b="0">
                <a:latin typeface="Calibri" panose="020f0502020204030204" charset="0"/>
                <a:ea typeface="宋体" panose="02010600030101010101" pitchFamily="2" charset="-122"/>
              </a:rPr>
              <a:t>(            )</a:t>
            </a:r>
            <a:r>
              <a:rPr lang="zh-CN" b="0">
                <a:latin typeface="Calibri" panose="020f0502020204030204" charset="0"/>
                <a:ea typeface="宋体" panose="02010600030101010101" pitchFamily="2" charset="-122"/>
              </a:rPr>
              <a:t>经济发展，新兴</a:t>
            </a:r>
            <a:r>
              <a:rPr lang="en-US" altLang="zh-CN" b="0">
                <a:latin typeface="Calibri" panose="020f0502020204030204" charset="0"/>
                <a:ea typeface="宋体" panose="02010600030101010101" pitchFamily="2" charset="-122"/>
              </a:rPr>
              <a:t>(           )</a:t>
            </a:r>
            <a:r>
              <a:rPr lang="zh-CN" b="0">
                <a:latin typeface="Calibri" panose="020f0502020204030204" charset="0"/>
                <a:ea typeface="宋体" panose="02010600030101010101" pitchFamily="2" charset="-122"/>
              </a:rPr>
              <a:t>力量壮大</a:t>
            </a:r>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2</a:t>
            </a:r>
            <a:r>
              <a:rPr lang="zh-CN" b="0">
                <a:latin typeface="Calibri" panose="020f0502020204030204" charset="0"/>
                <a:ea typeface="宋体" panose="02010600030101010101" pitchFamily="2" charset="-122"/>
              </a:rPr>
              <a:t>）文艺复兴、宗教改革和近代科学的发展，人们的思想得到进一步解放 </a:t>
            </a:r>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3</a:t>
            </a:r>
            <a:r>
              <a:rPr lang="zh-CN" b="0">
                <a:latin typeface="Calibri" panose="020f0502020204030204" charset="0"/>
                <a:ea typeface="宋体" panose="02010600030101010101" pitchFamily="2" charset="-122"/>
              </a:rPr>
              <a:t>）</a:t>
            </a:r>
            <a:r>
              <a:rPr lang="en-US" altLang="zh-CN" b="0">
                <a:latin typeface="Calibri" panose="020f0502020204030204" charset="0"/>
                <a:ea typeface="宋体" panose="02010600030101010101" pitchFamily="2" charset="-122"/>
              </a:rPr>
              <a:t>(                 )  </a:t>
            </a:r>
            <a:r>
              <a:rPr lang="zh-CN" altLang="zh-CN" b="0">
                <a:latin typeface="Calibri" panose="020f0502020204030204" charset="0"/>
                <a:ea typeface="宋体" panose="02010600030101010101" pitchFamily="2" charset="-122"/>
              </a:rPr>
              <a:t>和</a:t>
            </a:r>
            <a:r>
              <a:rPr lang="en-US" altLang="zh-CN" b="0">
                <a:latin typeface="Calibri" panose="020f0502020204030204" charset="0"/>
                <a:ea typeface="宋体" panose="02010600030101010101" pitchFamily="2" charset="-122"/>
              </a:rPr>
              <a:t>   (                  )</a:t>
            </a:r>
            <a:r>
              <a:rPr lang="zh-CN" b="0">
                <a:latin typeface="Calibri" panose="020f0502020204030204" charset="0"/>
                <a:ea typeface="宋体" panose="02010600030101010101" pitchFamily="2" charset="-122"/>
              </a:rPr>
              <a:t>的束缚。</a:t>
            </a:r>
            <a:r>
              <a:rPr lang="zh-CN" b="0">
                <a:latin typeface="Calibri" panose="020f0502020204030204" charset="0"/>
                <a:ea typeface="宋体" panose="02010600030101010101" pitchFamily="2" charset="-122"/>
              </a:rPr>
              <a:t>
</a:t>
            </a:r>
            <a:endParaRPr lang="en-US" b="0">
              <a:latin typeface="Calibri"/>
              <a:ea typeface="宋体" pitchFamily="2" charset="-122"/>
              <a:cs typeface="Times New Roman" panose="02020603050405020304" pitchFamily="18" charset="0"/>
            </a:endParaRPr>
          </a:p>
          <a:p>
            <a:pPr indent="0"/>
            <a:endParaRPr lang="en-US" b="0">
              <a:latin typeface="Calibri" panose="020f0502020204030204" charset="0"/>
              <a:ea typeface="宋体" panose="02010600030101010101" pitchFamily="2" charset="-122"/>
              <a:cs typeface="Times New Roman" panose="02020603050405020304" pitchFamily="18" charset="0"/>
            </a:endParaRPr>
          </a:p>
          <a:p>
            <a:pPr indent="0"/>
            <a:r>
              <a:rPr lang="en-US" b="0">
                <a:latin typeface="Calibri" panose="020f0502020204030204" charset="0"/>
                <a:ea typeface="宋体" panose="02010600030101010101" pitchFamily="2" charset="-122"/>
                <a:cs typeface="Times New Roman" panose="02020603050405020304" pitchFamily="18" charset="0"/>
              </a:rPr>
              <a:t>2</a:t>
            </a:r>
            <a:r>
              <a:rPr lang="zh-CN" b="0">
                <a:latin typeface="Calibri" panose="020f0502020204030204" charset="0"/>
                <a:ea typeface="宋体" panose="02010600030101010101" pitchFamily="2" charset="-122"/>
              </a:rPr>
              <a:t>、概况：</a:t>
            </a:r>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1</a:t>
            </a:r>
            <a:r>
              <a:rPr lang="zh-CN" b="0">
                <a:latin typeface="Calibri" panose="020f0502020204030204" charset="0"/>
                <a:ea typeface="宋体" panose="02010600030101010101" pitchFamily="2" charset="-122"/>
              </a:rPr>
              <a:t>）含义：就是以理性和科学的光芒，驱散黑暗</a:t>
            </a:r>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2</a:t>
            </a:r>
            <a:r>
              <a:rPr lang="zh-CN" b="0">
                <a:latin typeface="Calibri" panose="020f0502020204030204" charset="0"/>
                <a:ea typeface="宋体" panose="02010600030101010101" pitchFamily="2" charset="-122"/>
              </a:rPr>
              <a:t>）</a:t>
            </a:r>
            <a:r>
              <a:rPr lang="zh-CN" b="1">
                <a:latin typeface="Calibri" panose="020f0502020204030204" charset="0"/>
                <a:ea typeface="宋体" panose="02010600030101010101" pitchFamily="2" charset="-122"/>
              </a:rPr>
              <a:t>精神内核：（             ）</a:t>
            </a:r>
            <a:r>
              <a:rPr lang="zh-CN" b="1">
                <a:latin typeface="Calibri" panose="020f0502020204030204" charset="0"/>
                <a:ea typeface="宋体" panose="02010600030101010101" pitchFamily="2" charset="-122"/>
              </a:rPr>
              <a:t>
</a:t>
            </a:r>
            <a:endParaRPr lang="zh-CN" b="1">
              <a:latin typeface="Calibri"/>
              <a:ea typeface="宋体" pitchFamily="2" charset="-122"/>
            </a:endParaRPr>
          </a:p>
          <a:p>
            <a:pPr indent="0"/>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3</a:t>
            </a:r>
            <a:r>
              <a:rPr lang="zh-CN" b="0">
                <a:latin typeface="Calibri" panose="020f0502020204030204" charset="0"/>
                <a:ea typeface="宋体" panose="02010600030101010101" pitchFamily="2" charset="-122"/>
              </a:rPr>
              <a:t>）</a:t>
            </a:r>
            <a:r>
              <a:rPr lang="zh-CN" b="1">
                <a:latin typeface="Calibri" panose="020f0502020204030204" charset="0"/>
                <a:ea typeface="宋体" panose="02010600030101010101" pitchFamily="2" charset="-122"/>
              </a:rPr>
              <a:t>政治主张：（     ）、平等、自由、法治、（        ）等。</a:t>
            </a:r>
            <a:endParaRPr lang="zh-CN" b="1">
              <a:latin typeface="Calibri" panose="020f0502020204030204" charset="0"/>
              <a:ea typeface="宋体" panose="02010600030101010101" pitchFamily="2" charset="-122"/>
            </a:endParaRPr>
          </a:p>
          <a:p>
            <a:pPr indent="0"/>
            <a:r>
              <a:rPr lang="en-US" b="0">
                <a:latin typeface="Calibri" panose="020f0502020204030204" charset="0"/>
                <a:ea typeface="宋体" panose="02010600030101010101" pitchFamily="2" charset="-122"/>
                <a:cs typeface="Times New Roman" panose="02020603050405020304" pitchFamily="18" charset="0"/>
              </a:rPr>
              <a:t>3</a:t>
            </a:r>
            <a:r>
              <a:rPr lang="zh-CN" b="0">
                <a:latin typeface="Calibri" panose="020f0502020204030204" charset="0"/>
                <a:ea typeface="宋体" panose="02010600030101010101" pitchFamily="2" charset="-122"/>
              </a:rPr>
              <a:t>、代表</a:t>
            </a:r>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1</a:t>
            </a:r>
            <a:r>
              <a:rPr lang="zh-CN" b="0">
                <a:latin typeface="Calibri" panose="020f0502020204030204" charset="0"/>
                <a:ea typeface="宋体" panose="02010600030101010101" pitchFamily="2" charset="-122"/>
              </a:rPr>
              <a:t>）</a:t>
            </a:r>
            <a:r>
              <a:rPr lang="zh-CN" b="1">
                <a:latin typeface="Calibri" panose="020f0502020204030204" charset="0"/>
                <a:ea typeface="宋体" panose="02010600030101010101" pitchFamily="2" charset="-122"/>
              </a:rPr>
              <a:t>伏尔泰</a:t>
            </a:r>
            <a:r>
              <a:rPr lang="en-US" b="1">
                <a:latin typeface="Calibri" panose="020f0502020204030204" charset="0"/>
                <a:ea typeface="宋体" panose="02010600030101010101" pitchFamily="2" charset="-122"/>
                <a:cs typeface="Times New Roman" panose="02020603050405020304" pitchFamily="18" charset="0"/>
              </a:rPr>
              <a:t>:</a:t>
            </a:r>
            <a:r>
              <a:rPr lang="zh-CN" b="1">
                <a:latin typeface="Calibri" panose="020f0502020204030204" charset="0"/>
                <a:ea typeface="宋体" panose="02010600030101010101" pitchFamily="2" charset="-122"/>
              </a:rPr>
              <a:t>（       ）</a:t>
            </a:r>
            <a:r>
              <a:rPr lang="zh-CN" b="1">
                <a:latin typeface="Calibri" panose="020f0502020204030204" charset="0"/>
                <a:ea typeface="宋体" panose="02010600030101010101" pitchFamily="2" charset="-122"/>
              </a:rPr>
              <a:t>，自由平等；寄希望于开明君主，建立（                  ）</a:t>
            </a:r>
            <a:r>
              <a:rPr lang="zh-CN" b="1">
                <a:latin typeface="Calibri" panose="020f0502020204030204" charset="0"/>
                <a:ea typeface="宋体" panose="02010600030101010101" pitchFamily="2" charset="-122"/>
              </a:rPr>
              <a:t>（</a:t>
            </a:r>
            <a:r>
              <a:rPr lang="en-US" b="1">
                <a:latin typeface="Calibri" panose="020f0502020204030204" charset="0"/>
                <a:ea typeface="宋体" panose="02010600030101010101" pitchFamily="2" charset="-122"/>
                <a:cs typeface="Times New Roman" panose="02020603050405020304" pitchFamily="18" charset="0"/>
              </a:rPr>
              <a:t>2</a:t>
            </a:r>
            <a:r>
              <a:rPr lang="zh-CN" b="1">
                <a:latin typeface="Calibri" panose="020f0502020204030204" charset="0"/>
                <a:ea typeface="宋体" panose="02010600030101010101" pitchFamily="2" charset="-122"/>
              </a:rPr>
              <a:t>）孟德斯鸠</a:t>
            </a:r>
            <a:r>
              <a:rPr lang="en-US" b="1">
                <a:latin typeface="Calibri" panose="020f0502020204030204" charset="0"/>
                <a:ea typeface="宋体" panose="02010600030101010101" pitchFamily="2" charset="-122"/>
              </a:rPr>
              <a:t>:</a:t>
            </a:r>
            <a:r>
              <a:rPr lang="zh-CN" b="1">
                <a:latin typeface="Calibri" panose="020f0502020204030204" charset="0"/>
                <a:ea typeface="宋体" panose="02010600030101010101" pitchFamily="2" charset="-122"/>
              </a:rPr>
              <a:t>（                        ）</a:t>
            </a:r>
            <a:r>
              <a:rPr lang="zh-CN" b="1">
                <a:latin typeface="Calibri" panose="020f0502020204030204" charset="0"/>
                <a:ea typeface="宋体" panose="02010600030101010101" pitchFamily="2" charset="-122"/>
              </a:rPr>
              <a:t>
</a:t>
            </a:r>
            <a:endParaRPr lang="zh-CN" b="1">
              <a:latin typeface="Calibri" panose="020f0502020204030204" charset="0"/>
              <a:ea typeface="宋体" panose="02010600030101010101" pitchFamily="2" charset="-122"/>
            </a:endParaRPr>
          </a:p>
          <a:p>
            <a:pPr indent="0"/>
            <a:r>
              <a:rPr lang="zh-CN" b="1">
                <a:latin typeface="Calibri" panose="020f0502020204030204" charset="0"/>
                <a:ea typeface="宋体" panose="02010600030101010101" pitchFamily="2" charset="-122"/>
              </a:rPr>
              <a:t>（</a:t>
            </a:r>
            <a:r>
              <a:rPr lang="en-US" b="1">
                <a:latin typeface="Calibri" panose="020f0502020204030204" charset="0"/>
                <a:ea typeface="宋体" panose="02010600030101010101" pitchFamily="2" charset="-122"/>
                <a:cs typeface="Times New Roman" panose="02020603050405020304" pitchFamily="18" charset="0"/>
              </a:rPr>
              <a:t>3</a:t>
            </a:r>
            <a:r>
              <a:rPr lang="zh-CN" b="1">
                <a:latin typeface="Calibri" panose="020f0502020204030204" charset="0"/>
                <a:ea typeface="宋体" panose="02010600030101010101" pitchFamily="2" charset="-122"/>
              </a:rPr>
              <a:t>）卢梭：（            ）和（                 ）</a:t>
            </a:r>
            <a:endParaRPr lang="zh-CN" b="1">
              <a:latin typeface="Calibri" panose="020f0502020204030204" charset="0"/>
              <a:ea typeface="宋体" panose="02010600030101010101" pitchFamily="2" charset="-122"/>
            </a:endParaRPr>
          </a:p>
          <a:p>
            <a:pPr indent="0"/>
            <a:r>
              <a:rPr lang="zh-CN" b="1">
                <a:latin typeface="Calibri" panose="020f0502020204030204" charset="0"/>
                <a:ea typeface="宋体" panose="02010600030101010101" pitchFamily="2" charset="-122"/>
              </a:rPr>
              <a:t>（</a:t>
            </a:r>
            <a:r>
              <a:rPr lang="en-US" b="1">
                <a:latin typeface="Calibri" panose="020f0502020204030204" charset="0"/>
                <a:ea typeface="宋体" panose="02010600030101010101" pitchFamily="2" charset="-122"/>
                <a:cs typeface="Times New Roman" panose="02020603050405020304" pitchFamily="18" charset="0"/>
              </a:rPr>
              <a:t>4</a:t>
            </a:r>
            <a:r>
              <a:rPr lang="zh-CN" b="1">
                <a:latin typeface="Calibri" panose="020f0502020204030204" charset="0"/>
                <a:ea typeface="宋体" panose="02010600030101010101" pitchFamily="2" charset="-122"/>
              </a:rPr>
              <a:t>）英国亚当·斯密“现代经济学之父”：劳动创造价值，自由竞争。</a:t>
            </a:r>
            <a:r>
              <a:rPr lang="zh-CN" b="1">
                <a:latin typeface="Calibri" panose="020f0502020204030204" charset="0"/>
                <a:ea typeface="宋体" panose="02010600030101010101" pitchFamily="2" charset="-122"/>
              </a:rPr>
              <a:t>（</a:t>
            </a:r>
            <a:r>
              <a:rPr lang="en-US" b="1">
                <a:latin typeface="Calibri" panose="020f0502020204030204" charset="0"/>
                <a:ea typeface="宋体" panose="02010600030101010101" pitchFamily="2" charset="-122"/>
                <a:cs typeface="Times New Roman" panose="02020603050405020304" pitchFamily="18" charset="0"/>
              </a:rPr>
              <a:t>5</a:t>
            </a:r>
            <a:r>
              <a:rPr lang="zh-CN" b="1">
                <a:latin typeface="Calibri" panose="020f0502020204030204" charset="0"/>
                <a:ea typeface="宋体" panose="02010600030101010101" pitchFamily="2" charset="-122"/>
              </a:rPr>
              <a:t>）德国康德（集大成者）：独立思考、理性判断。</a:t>
            </a:r>
            <a:r>
              <a:rPr lang="zh-CN" b="1">
                <a:latin typeface="Calibri" panose="020f0502020204030204" charset="0"/>
                <a:ea typeface="宋体" panose="02010600030101010101" pitchFamily="2" charset="-122"/>
              </a:rPr>
              <a:t>
</a:t>
            </a:r>
            <a:endParaRPr lang="en-US" b="0">
              <a:latin typeface="Calibri" panose="020f0502020204030204" charset="0"/>
              <a:ea typeface="宋体" panose="02010600030101010101" pitchFamily="2" charset="-122"/>
              <a:cs typeface="Times New Roman" panose="02020603050405020304" pitchFamily="18" charset="0"/>
            </a:endParaRPr>
          </a:p>
          <a:p>
            <a:pPr indent="0"/>
            <a:endParaRPr lang="en-US" b="0">
              <a:latin typeface="Calibri" panose="020f0502020204030204" charset="0"/>
              <a:ea typeface="宋体" panose="02010600030101010101" pitchFamily="2" charset="-122"/>
              <a:cs typeface="Times New Roman" panose="02020603050405020304" pitchFamily="18" charset="0"/>
            </a:endParaRPr>
          </a:p>
          <a:p>
            <a:pPr indent="0"/>
            <a:r>
              <a:rPr lang="en-US" b="0">
                <a:latin typeface="Calibri" panose="020f0502020204030204" charset="0"/>
                <a:ea typeface="宋体" panose="02010600030101010101" pitchFamily="2" charset="-122"/>
                <a:cs typeface="Times New Roman" panose="02020603050405020304" pitchFamily="18" charset="0"/>
              </a:rPr>
              <a:t>4</a:t>
            </a:r>
            <a:r>
              <a:rPr lang="zh-CN" b="0">
                <a:latin typeface="Calibri" panose="020f0502020204030204" charset="0"/>
                <a:ea typeface="宋体" panose="02010600030101010101" pitchFamily="2" charset="-122"/>
              </a:rPr>
              <a:t>、意义</a:t>
            </a:r>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1</a:t>
            </a:r>
            <a:r>
              <a:rPr lang="zh-CN" b="0">
                <a:latin typeface="Calibri" panose="020f0502020204030204" charset="0"/>
                <a:ea typeface="宋体" panose="02010600030101010101" pitchFamily="2" charset="-122"/>
              </a:rPr>
              <a:t>）启蒙运动进一步</a:t>
            </a:r>
            <a:r>
              <a:rPr lang="zh-CN" b="1">
                <a:latin typeface="Calibri" panose="020f0502020204030204" charset="0"/>
                <a:ea typeface="宋体" panose="02010600030101010101" pitchFamily="2" charset="-122"/>
              </a:rPr>
              <a:t>（                      ）</a:t>
            </a:r>
            <a:r>
              <a:rPr lang="zh-CN" b="0">
                <a:latin typeface="Calibri" panose="020f0502020204030204" charset="0"/>
                <a:ea typeface="宋体" panose="02010600030101010101" pitchFamily="2" charset="-122"/>
              </a:rPr>
              <a:t>，为资本主义制度的建立作了理论准备和舆论 </a:t>
            </a:r>
            <a:r>
              <a:rPr lang="zh-CN">
                <a:latin typeface="Calibri" panose="020f0502020204030204" charset="0"/>
                <a:ea typeface="宋体" panose="02010600030101010101" pitchFamily="2" charset="-122"/>
                <a:sym typeface="+mn-ea"/>
              </a:rPr>
              <a:t>宣传。</a:t>
            </a:r>
            <a:r>
              <a:rPr lang="zh-CN" b="0">
                <a:latin typeface="Calibri" panose="020f0502020204030204" charset="0"/>
                <a:ea typeface="宋体" panose="02010600030101010101" pitchFamily="2" charset="-122"/>
              </a:rPr>
              <a:t> </a:t>
            </a:r>
            <a:r>
              <a:rPr lang="zh-CN" b="0">
                <a:latin typeface="Calibri" panose="020f0502020204030204" charset="0"/>
                <a:ea typeface="宋体" panose="02010600030101010101" pitchFamily="2" charset="-122"/>
              </a:rPr>
              <a:t>（2）启蒙运动为</a:t>
            </a:r>
            <a:r>
              <a:rPr lang="zh-CN" b="1">
                <a:latin typeface="Calibri" panose="020f0502020204030204" charset="0"/>
                <a:ea typeface="宋体" panose="02010600030101010101" pitchFamily="2" charset="-122"/>
              </a:rPr>
              <a:t>（                        ）提供了思想武器</a:t>
            </a:r>
            <a:r>
              <a:rPr lang="zh-CN" b="0">
                <a:latin typeface="Calibri" panose="020f0502020204030204" charset="0"/>
                <a:ea typeface="宋体" panose="02010600030101010101" pitchFamily="2" charset="-122"/>
              </a:rPr>
              <a:t>，</a:t>
            </a:r>
            <a:r>
              <a:rPr lang="zh-CN" b="1">
                <a:latin typeface="Calibri" panose="020f0502020204030204" charset="0"/>
                <a:ea typeface="宋体" panose="02010600030101010101" pitchFamily="2" charset="-122"/>
              </a:rPr>
              <a:t>直接推动了（             ）和（            ）</a:t>
            </a:r>
            <a:r>
              <a:rPr lang="zh-CN" b="0">
                <a:latin typeface="Calibri" panose="020f0502020204030204" charset="0"/>
                <a:ea typeface="宋体" panose="02010600030101010101" pitchFamily="2" charset="-122"/>
              </a:rPr>
              <a:t>（</a:t>
            </a:r>
            <a:r>
              <a:rPr lang="en-US" b="0">
                <a:latin typeface="Calibri" panose="020f0502020204030204" charset="0"/>
                <a:ea typeface="宋体" panose="02010600030101010101" pitchFamily="2" charset="-122"/>
                <a:cs typeface="Times New Roman" panose="02020603050405020304" pitchFamily="18" charset="0"/>
              </a:rPr>
              <a:t>3</a:t>
            </a:r>
            <a:r>
              <a:rPr lang="zh-CN" b="0">
                <a:latin typeface="Calibri" panose="020f0502020204030204" charset="0"/>
                <a:ea typeface="宋体" panose="02010600030101010101" pitchFamily="2" charset="-122"/>
              </a:rPr>
              <a:t>）启蒙思想也成为殖民地半殖民地人民争取民族独立的</a:t>
            </a:r>
            <a:r>
              <a:rPr lang="zh-CN" b="1">
                <a:latin typeface="Calibri" panose="020f0502020204030204" charset="0"/>
                <a:ea typeface="宋体" panose="02010600030101010101" pitchFamily="2" charset="-122"/>
              </a:rPr>
              <a:t>精神武器。</a:t>
            </a:r>
            <a:r>
              <a:rPr lang="en-US" b="0">
                <a:latin typeface="Calibri" panose="020f0502020204030204" charset="0"/>
                <a:ea typeface="宋体" panose="02010600030101010101" pitchFamily="2" charset="-122"/>
                <a:cs typeface="Times New Roman" panose="02020603050405020304" pitchFamily="18" charset="0"/>
              </a:rPr>
              <a:t> </a:t>
            </a:r>
            <a:r>
              <a:rPr lang="en-US" b="0">
                <a:latin typeface="Calibri" panose="020f0502020204030204" charset="0"/>
                <a:ea typeface="宋体" panose="02010600030101010101" pitchFamily="2" charset="-122"/>
                <a:cs typeface="Times New Roman" panose="02020603050405020304" pitchFamily="18" charset="0"/>
              </a:rPr>
              <a:t>
</a:t>
            </a:r>
            <a:endParaRPr lang="en-US" altLang="en-US" b="0">
              <a:latin typeface="Calibri"/>
              <a:ea typeface="宋体" pitchFamily="2" charset="-122"/>
              <a:cs typeface="Times New Roman" panose="02020603050405020304" pitchFamily="18" charset="0"/>
            </a:endParaRP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箭头: 右 2"/>
          <p:cNvSpPr/>
          <p:nvPr/>
        </p:nvSpPr>
        <p:spPr>
          <a:xfrm>
            <a:off x="1381760" y="4813300"/>
            <a:ext cx="6737985" cy="1841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15"/>
          </a:p>
        </p:txBody>
      </p:sp>
      <p:cxnSp>
        <p:nvCxnSpPr>
          <p:cNvPr id="5" name="直接箭头连接符 4"/>
          <p:cNvCxnSpPr/>
          <p:nvPr/>
        </p:nvCxnSpPr>
        <p:spPr>
          <a:xfrm flipH="1">
            <a:off x="1444294" y="1874873"/>
            <a:ext cx="0" cy="2993633"/>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 name="直接箭头连接符 5"/>
          <p:cNvCxnSpPr/>
          <p:nvPr/>
        </p:nvCxnSpPr>
        <p:spPr>
          <a:xfrm flipH="1">
            <a:off x="5242063" y="1883374"/>
            <a:ext cx="0" cy="2993633"/>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 name="直接箭头连接符 6"/>
          <p:cNvCxnSpPr/>
          <p:nvPr/>
        </p:nvCxnSpPr>
        <p:spPr>
          <a:xfrm flipH="1">
            <a:off x="6639076" y="1950315"/>
            <a:ext cx="0" cy="2993633"/>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8" name="文本框 7"/>
          <p:cNvSpPr txBox="1"/>
          <p:nvPr/>
        </p:nvSpPr>
        <p:spPr>
          <a:xfrm>
            <a:off x="1443990" y="4354830"/>
            <a:ext cx="3798570" cy="491490"/>
          </a:xfrm>
          <a:prstGeom prst="rect">
            <a:avLst/>
          </a:prstGeom>
          <a:solidFill>
            <a:schemeClr val="accent3">
              <a:lumMod val="75000"/>
            </a:schemeClr>
          </a:solidFill>
        </p:spPr>
        <p:txBody>
          <a:bodyPr wrap="square" rtlCol="0">
            <a:spAutoFit/>
          </a:bodyPr>
          <a:lstStyle>
            <a:defPPr/>
          </a:lstStyle>
          <a:p>
            <a:pPr algn="dist"/>
            <a:r>
              <a:rPr lang="zh-CN" altLang="en-US" sz="1400" b="1" smtClean="0">
                <a:latin typeface="黑体" panose="02010609060101010101" pitchFamily="49" charset="-122"/>
                <a:ea typeface="黑体" panose="02010609060101010101" pitchFamily="49" charset="-122"/>
              </a:rPr>
              <a:t>文艺复兴</a:t>
            </a:r>
            <a:endParaRPr lang="en-US" altLang="zh-CN" sz="1400" b="1">
              <a:latin typeface="黑体" pitchFamily="49" charset="-122"/>
              <a:ea typeface="黑体" pitchFamily="49" charset="-122"/>
            </a:endParaRPr>
          </a:p>
          <a:p>
            <a:pPr algn="ctr"/>
            <a:r>
              <a:rPr lang="zh-CN" altLang="en-US" sz="1200" b="1" smtClean="0">
                <a:latin typeface="黑体" panose="02010609060101010101" pitchFamily="49" charset="-122"/>
                <a:ea typeface="黑体" panose="02010609060101010101" pitchFamily="49" charset="-122"/>
              </a:rPr>
              <a:t>（人文主义、生活自由）</a:t>
            </a:r>
            <a:endParaRPr lang="zh-CN" altLang="en-US" sz="1200" b="1" smtClean="0">
              <a:latin typeface="黑体" pitchFamily="49" charset="-122"/>
              <a:ea typeface="黑体" pitchFamily="49" charset="-122"/>
            </a:endParaRPr>
          </a:p>
        </p:txBody>
      </p:sp>
      <p:sp>
        <p:nvSpPr>
          <p:cNvPr id="10" name="文本框 9"/>
          <p:cNvSpPr txBox="1"/>
          <p:nvPr/>
        </p:nvSpPr>
        <p:spPr>
          <a:xfrm>
            <a:off x="3707765" y="3850005"/>
            <a:ext cx="1534795" cy="491490"/>
          </a:xfrm>
          <a:prstGeom prst="rect">
            <a:avLst/>
          </a:prstGeom>
          <a:solidFill>
            <a:schemeClr val="accent5">
              <a:lumMod val="75000"/>
            </a:schemeClr>
          </a:solidFill>
        </p:spPr>
        <p:txBody>
          <a:bodyPr wrap="square" rtlCol="0">
            <a:spAutoFit/>
          </a:bodyPr>
          <a:lstStyle>
            <a:defPPr/>
          </a:lstStyle>
          <a:p>
            <a:pPr algn="dist"/>
            <a:r>
              <a:rPr lang="zh-CN" altLang="en-US" sz="1400" b="1">
                <a:latin typeface="黑体" panose="02010609060101010101" pitchFamily="49" charset="-122"/>
                <a:ea typeface="黑体" panose="02010609060101010101" pitchFamily="49" charset="-122"/>
              </a:rPr>
              <a:t>宗教改革</a:t>
            </a:r>
            <a:endParaRPr lang="zh-CN" altLang="en-US" sz="1400" b="1">
              <a:latin typeface="黑体" pitchFamily="49" charset="-122"/>
              <a:ea typeface="黑体" pitchFamily="49" charset="-122"/>
            </a:endParaRPr>
          </a:p>
          <a:p>
            <a:pPr algn="dist"/>
            <a:r>
              <a:rPr lang="zh-CN" altLang="en-US" sz="1000" b="1" smtClean="0">
                <a:latin typeface="黑体" panose="02010609060101010101" pitchFamily="49" charset="-122"/>
                <a:ea typeface="黑体" panose="02010609060101010101" pitchFamily="49" charset="-122"/>
              </a:rPr>
              <a:t>（人文主义、信仰自</a:t>
            </a:r>
            <a:r>
              <a:rPr lang="zh-CN" altLang="en-US" sz="1200" b="1" smtClean="0">
                <a:latin typeface="黑体" panose="02010609060101010101" pitchFamily="49" charset="-122"/>
                <a:ea typeface="黑体" panose="02010609060101010101" pitchFamily="49" charset="-122"/>
              </a:rPr>
              <a:t>由</a:t>
            </a:r>
            <a:r>
              <a:rPr lang="zh-CN" altLang="en-US" sz="900" b="1" smtClean="0">
                <a:latin typeface="黑体" panose="02010609060101010101" pitchFamily="49" charset="-122"/>
                <a:ea typeface="黑体" panose="02010609060101010101" pitchFamily="49" charset="-122"/>
              </a:rPr>
              <a:t>）</a:t>
            </a:r>
            <a:endParaRPr lang="zh-CN" altLang="en-US" sz="900" b="1">
              <a:latin typeface="黑体" pitchFamily="49" charset="-122"/>
              <a:ea typeface="黑体" pitchFamily="49" charset="-122"/>
            </a:endParaRPr>
          </a:p>
        </p:txBody>
      </p:sp>
      <p:cxnSp>
        <p:nvCxnSpPr>
          <p:cNvPr id="11" name="直接箭头连接符 10"/>
          <p:cNvCxnSpPr/>
          <p:nvPr/>
        </p:nvCxnSpPr>
        <p:spPr>
          <a:xfrm flipH="1">
            <a:off x="3707033" y="1883438"/>
            <a:ext cx="0" cy="2993633"/>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2" name="文本框 11"/>
          <p:cNvSpPr txBox="1"/>
          <p:nvPr/>
        </p:nvSpPr>
        <p:spPr>
          <a:xfrm>
            <a:off x="5242560" y="1499870"/>
            <a:ext cx="2820035" cy="506730"/>
          </a:xfrm>
          <a:prstGeom prst="rect">
            <a:avLst/>
          </a:prstGeom>
          <a:solidFill>
            <a:srgbClr val="FFFF00"/>
          </a:solidFill>
        </p:spPr>
        <p:txBody>
          <a:bodyPr wrap="square" rtlCol="0">
            <a:spAutoFit/>
          </a:bodyPr>
          <a:lstStyle>
            <a:defPPr/>
          </a:lstStyle>
          <a:p>
            <a:pPr algn="dist"/>
            <a:r>
              <a:rPr lang="zh-CN" altLang="en-US" sz="1350" b="1">
                <a:latin typeface="黑体" panose="02010609060101010101" pitchFamily="49" charset="-122"/>
                <a:ea typeface="黑体" panose="02010609060101010101" pitchFamily="49" charset="-122"/>
              </a:rPr>
              <a:t>启蒙运动</a:t>
            </a:r>
            <a:endParaRPr lang="en-US" altLang="zh-CN" sz="1350" b="1">
              <a:latin typeface="黑体" pitchFamily="49" charset="-122"/>
              <a:ea typeface="黑体" pitchFamily="49" charset="-122"/>
            </a:endParaRPr>
          </a:p>
          <a:p>
            <a:pPr algn="ctr"/>
            <a:r>
              <a:rPr lang="zh-CN" altLang="en-US" sz="1350" b="1" smtClean="0">
                <a:latin typeface="黑体" panose="02010609060101010101" pitchFamily="49" charset="-122"/>
                <a:ea typeface="黑体" panose="02010609060101010101" pitchFamily="49" charset="-122"/>
              </a:rPr>
              <a:t>（理性主义、政治自由）</a:t>
            </a:r>
            <a:endParaRPr lang="zh-CN" altLang="en-US" sz="1350" b="1">
              <a:latin typeface="黑体" pitchFamily="49" charset="-122"/>
              <a:ea typeface="黑体" pitchFamily="49" charset="-122"/>
            </a:endParaRPr>
          </a:p>
        </p:txBody>
      </p:sp>
      <p:sp>
        <p:nvSpPr>
          <p:cNvPr id="15" name="文本框 14"/>
          <p:cNvSpPr txBox="1"/>
          <p:nvPr/>
        </p:nvSpPr>
        <p:spPr>
          <a:xfrm>
            <a:off x="1121410" y="5011579"/>
            <a:ext cx="699611" cy="275590"/>
          </a:xfrm>
          <a:prstGeom prst="rect">
            <a:avLst/>
          </a:prstGeom>
        </p:spPr>
        <p:txBody>
          <a:bodyPr wrap="square" rtlCol="0">
            <a:spAutoFit/>
          </a:bodyPr>
          <a:lstStyle>
            <a:defPPr/>
          </a:lstStyle>
          <a:p>
            <a:pPr algn="l"/>
            <a:r>
              <a:rPr lang="en-US" altLang="zh-CN" sz="1200" b="1">
                <a:latin typeface="黑体" panose="02010609060101010101" pitchFamily="49" charset="-122"/>
                <a:ea typeface="黑体" panose="02010609060101010101" pitchFamily="49" charset="-122"/>
              </a:rPr>
              <a:t>14</a:t>
            </a:r>
            <a:r>
              <a:rPr lang="zh-CN" altLang="en-US" sz="1200" b="1">
                <a:latin typeface="黑体" panose="02010609060101010101" pitchFamily="49" charset="-122"/>
                <a:ea typeface="黑体" panose="02010609060101010101" pitchFamily="49" charset="-122"/>
              </a:rPr>
              <a:t>世纪</a:t>
            </a:r>
            <a:endParaRPr lang="zh-CN" altLang="en-US" sz="1200" b="1">
              <a:latin typeface="黑体" pitchFamily="49" charset="-122"/>
              <a:ea typeface="黑体" pitchFamily="49" charset="-122"/>
            </a:endParaRPr>
          </a:p>
        </p:txBody>
      </p:sp>
      <p:sp>
        <p:nvSpPr>
          <p:cNvPr id="16" name="文本框 15"/>
          <p:cNvSpPr txBox="1"/>
          <p:nvPr/>
        </p:nvSpPr>
        <p:spPr>
          <a:xfrm>
            <a:off x="3344545" y="4943475"/>
            <a:ext cx="815975" cy="275590"/>
          </a:xfrm>
          <a:prstGeom prst="rect">
            <a:avLst/>
          </a:prstGeom>
        </p:spPr>
        <p:txBody>
          <a:bodyPr wrap="square" rtlCol="0">
            <a:spAutoFit/>
          </a:bodyPr>
          <a:lstStyle>
            <a:defPPr/>
          </a:lstStyle>
          <a:p>
            <a:pPr algn="l"/>
            <a:r>
              <a:rPr lang="en-US" altLang="zh-CN" sz="1200" b="1">
                <a:latin typeface="黑体" panose="02010609060101010101" pitchFamily="49" charset="-122"/>
                <a:ea typeface="黑体" panose="02010609060101010101" pitchFamily="49" charset="-122"/>
              </a:rPr>
              <a:t>16</a:t>
            </a:r>
            <a:r>
              <a:rPr lang="zh-CN" altLang="en-US" sz="1200" b="1">
                <a:latin typeface="黑体" panose="02010609060101010101" pitchFamily="49" charset="-122"/>
                <a:ea typeface="黑体" panose="02010609060101010101" pitchFamily="49" charset="-122"/>
              </a:rPr>
              <a:t>世纪</a:t>
            </a:r>
            <a:endParaRPr lang="zh-CN" altLang="en-US" sz="1200" b="1">
              <a:latin typeface="黑体" panose="02010609060101010101" pitchFamily="49" charset="-122"/>
              <a:ea typeface="黑体" panose="02010609060101010101" pitchFamily="49" charset="-122"/>
            </a:endParaRPr>
          </a:p>
        </p:txBody>
      </p:sp>
      <p:sp>
        <p:nvSpPr>
          <p:cNvPr id="17" name="文本框 16"/>
          <p:cNvSpPr txBox="1"/>
          <p:nvPr/>
        </p:nvSpPr>
        <p:spPr>
          <a:xfrm>
            <a:off x="4865211" y="4959191"/>
            <a:ext cx="716280" cy="275590"/>
          </a:xfrm>
          <a:prstGeom prst="rect">
            <a:avLst/>
          </a:prstGeom>
        </p:spPr>
        <p:txBody>
          <a:bodyPr wrap="square" rtlCol="0">
            <a:spAutoFit/>
          </a:bodyPr>
          <a:lstStyle>
            <a:defPPr/>
          </a:lstStyle>
          <a:p>
            <a:pPr algn="l"/>
            <a:r>
              <a:rPr lang="en-US" altLang="zh-CN" sz="1200" b="1">
                <a:latin typeface="黑体" panose="02010609060101010101" pitchFamily="49" charset="-122"/>
                <a:ea typeface="黑体" panose="02010609060101010101" pitchFamily="49" charset="-122"/>
              </a:rPr>
              <a:t>17</a:t>
            </a:r>
            <a:r>
              <a:rPr lang="zh-CN" altLang="en-US" sz="1200" b="1">
                <a:latin typeface="黑体" panose="02010609060101010101" pitchFamily="49" charset="-122"/>
                <a:ea typeface="黑体" panose="02010609060101010101" pitchFamily="49" charset="-122"/>
              </a:rPr>
              <a:t>世纪</a:t>
            </a:r>
            <a:endParaRPr lang="zh-CN" altLang="en-US" sz="1200" b="1">
              <a:latin typeface="黑体" panose="02010609060101010101" pitchFamily="49" charset="-122"/>
              <a:ea typeface="黑体" panose="02010609060101010101" pitchFamily="49" charset="-122"/>
            </a:endParaRPr>
          </a:p>
        </p:txBody>
      </p:sp>
      <p:sp>
        <p:nvSpPr>
          <p:cNvPr id="18" name="文本框 17"/>
          <p:cNvSpPr txBox="1"/>
          <p:nvPr/>
        </p:nvSpPr>
        <p:spPr>
          <a:xfrm>
            <a:off x="6295073" y="4943316"/>
            <a:ext cx="686753" cy="275590"/>
          </a:xfrm>
          <a:prstGeom prst="rect">
            <a:avLst/>
          </a:prstGeom>
        </p:spPr>
        <p:txBody>
          <a:bodyPr wrap="square" rtlCol="0">
            <a:spAutoFit/>
          </a:bodyPr>
          <a:lstStyle>
            <a:defPPr/>
          </a:lstStyle>
          <a:p>
            <a:pPr algn="l"/>
            <a:r>
              <a:rPr lang="en-US" altLang="zh-CN" sz="1200" b="1">
                <a:latin typeface="黑体" panose="02010609060101010101" pitchFamily="49" charset="-122"/>
                <a:ea typeface="黑体" panose="02010609060101010101" pitchFamily="49" charset="-122"/>
              </a:rPr>
              <a:t>18</a:t>
            </a:r>
            <a:r>
              <a:rPr lang="zh-CN" altLang="en-US" sz="1200" b="1">
                <a:latin typeface="黑体" panose="02010609060101010101" pitchFamily="49" charset="-122"/>
                <a:ea typeface="黑体" panose="02010609060101010101" pitchFamily="49" charset="-122"/>
              </a:rPr>
              <a:t>世纪</a:t>
            </a:r>
            <a:endParaRPr lang="zh-CN" altLang="en-US" sz="1200" b="1">
              <a:latin typeface="黑体" panose="02010609060101010101" pitchFamily="49" charset="-122"/>
              <a:ea typeface="黑体" panose="02010609060101010101" pitchFamily="49" charset="-122"/>
            </a:endParaRPr>
          </a:p>
        </p:txBody>
      </p:sp>
      <p:sp>
        <p:nvSpPr>
          <p:cNvPr id="19" name="文本框 18"/>
          <p:cNvSpPr txBox="1"/>
          <p:nvPr/>
        </p:nvSpPr>
        <p:spPr>
          <a:xfrm>
            <a:off x="3647440" y="2734310"/>
            <a:ext cx="2991485" cy="506730"/>
          </a:xfrm>
          <a:prstGeom prst="rect">
            <a:avLst/>
          </a:prstGeom>
          <a:solidFill>
            <a:schemeClr val="accent2">
              <a:lumMod val="60000"/>
              <a:lumOff val="40000"/>
            </a:schemeClr>
          </a:solidFill>
        </p:spPr>
        <p:txBody>
          <a:bodyPr wrap="square" rtlCol="0">
            <a:spAutoFit/>
          </a:bodyPr>
          <a:lstStyle>
            <a:defPPr/>
          </a:lstStyle>
          <a:p>
            <a:pPr algn="dist"/>
            <a:r>
              <a:rPr lang="zh-CN" altLang="en-US" sz="1350" b="1">
                <a:latin typeface="黑体" panose="02010609060101010101" pitchFamily="49" charset="-122"/>
                <a:ea typeface="黑体" panose="02010609060101010101" pitchFamily="49" charset="-122"/>
              </a:rPr>
              <a:t>科学革命</a:t>
            </a:r>
            <a:endParaRPr lang="en-US" altLang="zh-CN" sz="1350" b="1">
              <a:latin typeface="黑体" panose="02010609060101010101" pitchFamily="49" charset="-122"/>
              <a:ea typeface="黑体" panose="02010609060101010101" pitchFamily="49" charset="-122"/>
            </a:endParaRPr>
          </a:p>
          <a:p>
            <a:pPr algn="dist"/>
            <a:r>
              <a:rPr lang="zh-CN" altLang="en-US" sz="1350" b="1">
                <a:latin typeface="黑体" panose="02010609060101010101" pitchFamily="49" charset="-122"/>
                <a:ea typeface="黑体" panose="02010609060101010101" pitchFamily="49" charset="-122"/>
              </a:rPr>
              <a:t>（</a:t>
            </a:r>
            <a:r>
              <a:rPr lang="en-US" altLang="zh-CN" sz="1350" b="1">
                <a:latin typeface="黑体" panose="02010609060101010101" pitchFamily="49" charset="-122"/>
                <a:ea typeface="黑体" panose="02010609060101010101" pitchFamily="49" charset="-122"/>
              </a:rPr>
              <a:t>16</a:t>
            </a:r>
            <a:r>
              <a:rPr lang="zh-CN" altLang="en-US" sz="1350" b="1">
                <a:latin typeface="黑体" panose="02010609060101010101" pitchFamily="49" charset="-122"/>
                <a:ea typeface="黑体" panose="02010609060101010101" pitchFamily="49" charset="-122"/>
              </a:rPr>
              <a:t>世纪</a:t>
            </a:r>
            <a:r>
              <a:rPr lang="en-US" altLang="zh-CN" sz="1350" b="1">
                <a:latin typeface="黑体" panose="02010609060101010101" pitchFamily="49" charset="-122"/>
                <a:ea typeface="黑体" panose="02010609060101010101" pitchFamily="49" charset="-122"/>
              </a:rPr>
              <a:t>——17</a:t>
            </a:r>
            <a:r>
              <a:rPr lang="zh-CN" altLang="en-US" sz="1350" b="1">
                <a:latin typeface="黑体" panose="02010609060101010101" pitchFamily="49" charset="-122"/>
                <a:ea typeface="黑体" panose="02010609060101010101" pitchFamily="49" charset="-122"/>
              </a:rPr>
              <a:t>世纪）</a:t>
            </a:r>
            <a:endParaRPr lang="zh-CN" altLang="en-US" sz="1350" b="1">
              <a:latin typeface="黑体" panose="02010609060101010101" pitchFamily="49" charset="-122"/>
              <a:ea typeface="黑体" panose="02010609060101010101" pitchFamily="49" charset="-122"/>
            </a:endParaRPr>
          </a:p>
        </p:txBody>
      </p:sp>
      <p:cxnSp>
        <p:nvCxnSpPr>
          <p:cNvPr id="20" name="直接箭头连接符 19"/>
          <p:cNvCxnSpPr/>
          <p:nvPr/>
        </p:nvCxnSpPr>
        <p:spPr>
          <a:xfrm flipH="1">
            <a:off x="8063464" y="1874994"/>
            <a:ext cx="0" cy="2993633"/>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1" name="文本框 20"/>
          <p:cNvSpPr txBox="1"/>
          <p:nvPr/>
        </p:nvSpPr>
        <p:spPr>
          <a:xfrm>
            <a:off x="7693025" y="4989195"/>
            <a:ext cx="741045" cy="275590"/>
          </a:xfrm>
          <a:prstGeom prst="rect">
            <a:avLst/>
          </a:prstGeom>
        </p:spPr>
        <p:txBody>
          <a:bodyPr wrap="square" rtlCol="0">
            <a:spAutoFit/>
          </a:bodyPr>
          <a:lstStyle>
            <a:defPPr/>
          </a:lstStyle>
          <a:p>
            <a:pPr algn="l"/>
            <a:r>
              <a:rPr lang="en-US" altLang="zh-CN" sz="1200" b="1">
                <a:latin typeface="黑体" panose="02010609060101010101" pitchFamily="49" charset="-122"/>
                <a:ea typeface="黑体" panose="02010609060101010101" pitchFamily="49" charset="-122"/>
              </a:rPr>
              <a:t>19</a:t>
            </a:r>
            <a:r>
              <a:rPr lang="zh-CN" altLang="en-US" sz="1200" b="1">
                <a:latin typeface="黑体" panose="02010609060101010101" pitchFamily="49" charset="-122"/>
                <a:ea typeface="黑体" panose="02010609060101010101" pitchFamily="49" charset="-122"/>
              </a:rPr>
              <a:t>世纪</a:t>
            </a:r>
            <a:endParaRPr lang="zh-CN" altLang="en-US" sz="1200" b="1">
              <a:latin typeface="黑体" panose="02010609060101010101" pitchFamily="49" charset="-122"/>
              <a:ea typeface="黑体" panose="02010609060101010101" pitchFamily="49" charset="-122"/>
            </a:endParaRPr>
          </a:p>
        </p:txBody>
      </p:sp>
      <p:cxnSp>
        <p:nvCxnSpPr>
          <p:cNvPr id="26" name="直接箭头连接符 25"/>
          <p:cNvCxnSpPr/>
          <p:nvPr/>
        </p:nvCxnSpPr>
        <p:spPr>
          <a:xfrm flipV="1">
            <a:off x="3673475" y="3241040"/>
            <a:ext cx="29845" cy="1210310"/>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28" name="直接箭头连接符 27"/>
          <p:cNvCxnSpPr/>
          <p:nvPr/>
        </p:nvCxnSpPr>
        <p:spPr>
          <a:xfrm flipH="1" flipV="1">
            <a:off x="4331970" y="3241040"/>
            <a:ext cx="3175" cy="625475"/>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33" name="直接箭头连接符 32"/>
          <p:cNvCxnSpPr/>
          <p:nvPr/>
        </p:nvCxnSpPr>
        <p:spPr>
          <a:xfrm flipV="1">
            <a:off x="5855970" y="2006600"/>
            <a:ext cx="6985" cy="742950"/>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sp>
        <p:nvSpPr>
          <p:cNvPr id="36" name="文本框 35"/>
          <p:cNvSpPr txBox="1"/>
          <p:nvPr/>
        </p:nvSpPr>
        <p:spPr>
          <a:xfrm>
            <a:off x="1821484" y="5984865"/>
            <a:ext cx="6102843" cy="334010"/>
          </a:xfrm>
          <a:prstGeom prst="rect">
            <a:avLst/>
          </a:prstGeom>
        </p:spPr>
        <p:txBody>
          <a:bodyPr wrap="square" rtlCol="0">
            <a:spAutoFit/>
          </a:bodyPr>
          <a:lstStyle>
            <a:defPPr/>
          </a:lstStyle>
          <a:p>
            <a:pPr algn="ctr"/>
            <a:r>
              <a:rPr lang="zh-CN" altLang="en-US" sz="1575" b="1">
                <a:latin typeface="黑体" panose="02010609060101010101" pitchFamily="49" charset="-122"/>
                <a:ea typeface="黑体" panose="02010609060101010101" pitchFamily="49" charset="-122"/>
              </a:rPr>
              <a:t>思想解放推动科学进步，科学进步进一步促进思想解放</a:t>
            </a:r>
            <a:endParaRPr lang="zh-CN" altLang="en-US" sz="1575" b="1">
              <a:latin typeface="黑体" pitchFamily="49" charset="-122"/>
              <a:ea typeface="黑体" pitchFamily="49" charset="-122"/>
            </a:endParaRPr>
          </a:p>
        </p:txBody>
      </p:sp>
      <p:sp>
        <p:nvSpPr>
          <p:cNvPr id="2" name="文本框 1"/>
          <p:cNvSpPr txBox="1"/>
          <p:nvPr/>
        </p:nvSpPr>
        <p:spPr>
          <a:xfrm>
            <a:off x="119063" y="313055"/>
            <a:ext cx="1262063" cy="670560"/>
          </a:xfrm>
          <a:prstGeom prst="rect">
            <a:avLst/>
          </a:prstGeom>
        </p:spPr>
        <p:txBody>
          <a:bodyPr/>
          <a:lstStyle>
            <a:defPPr/>
          </a:lstStyle>
          <a:p>
            <a:pPr algn="l"/>
            <a:r>
              <a:rPr lang="zh-CN" altLang="en-US" sz="1350" b="1" smtClean="0">
                <a:latin typeface="黑体" panose="02010609060101010101" pitchFamily="49" charset="-122"/>
                <a:ea typeface="黑体" panose="02010609060101010101" pitchFamily="49" charset="-122"/>
              </a:rPr>
              <a:t>相同点 原因：</a:t>
            </a:r>
            <a:endParaRPr lang="zh-CN" altLang="en-US" sz="1350" b="1" smtClean="0">
              <a:latin typeface="黑体" pitchFamily="49" charset="-122"/>
              <a:ea typeface="黑体" pitchFamily="49" charset="-122"/>
            </a:endParaRPr>
          </a:p>
          <a:p>
            <a:pPr algn="l"/>
            <a:r>
              <a:rPr lang="zh-CN" altLang="en-US" sz="1350" b="1" smtClean="0">
                <a:latin typeface="黑体" panose="02010609060101010101" pitchFamily="49" charset="-122"/>
                <a:ea typeface="黑体" panose="02010609060101010101" pitchFamily="49" charset="-122"/>
              </a:rPr>
              <a:t>       性质：</a:t>
            </a:r>
            <a:endParaRPr lang="zh-CN" altLang="en-US" sz="1350" b="1" smtClean="0">
              <a:latin typeface="黑体" panose="02010609060101010101" pitchFamily="49" charset="-122"/>
              <a:ea typeface="黑体" panose="02010609060101010101" pitchFamily="49" charset="-122"/>
            </a:endParaRPr>
          </a:p>
          <a:p>
            <a:pPr algn="l"/>
            <a:r>
              <a:rPr lang="zh-CN" altLang="en-US" sz="1350" b="1" smtClean="0">
                <a:latin typeface="黑体" panose="02010609060101010101" pitchFamily="49" charset="-122"/>
                <a:ea typeface="黑体" panose="02010609060101010101" pitchFamily="49" charset="-122"/>
              </a:rPr>
              <a:t>       意义：</a:t>
            </a:r>
            <a:endParaRPr lang="zh-CN" altLang="en-US" sz="1350" b="1" smtClean="0">
              <a:latin typeface="黑体" panose="02010609060101010101" pitchFamily="49" charset="-122"/>
              <a:ea typeface="黑体" panose="02010609060101010101" pitchFamily="49" charset="-122"/>
            </a:endParaRPr>
          </a:p>
        </p:txBody>
      </p:sp>
      <p:sp>
        <p:nvSpPr>
          <p:cNvPr id="4" name="文本框 3"/>
          <p:cNvSpPr txBox="1"/>
          <p:nvPr/>
        </p:nvSpPr>
        <p:spPr>
          <a:xfrm>
            <a:off x="1281589" y="316865"/>
            <a:ext cx="2835593" cy="225266"/>
          </a:xfrm>
          <a:prstGeom prst="rect">
            <a:avLst/>
          </a:prstGeom>
        </p:spPr>
        <p:txBody>
          <a:bodyPr/>
          <a:lstStyle>
            <a:defPPr/>
          </a:lstStyle>
          <a:p>
            <a:pPr algn="l"/>
            <a:r>
              <a:rPr lang="zh-CN" altLang="en-US" sz="1350" b="1" smtClean="0">
                <a:latin typeface="黑体" panose="02010609060101010101" pitchFamily="49" charset="-122"/>
                <a:ea typeface="黑体" panose="02010609060101010101" pitchFamily="49" charset="-122"/>
              </a:rPr>
              <a:t>资本主义经济的发展</a:t>
            </a:r>
            <a:endParaRPr lang="zh-CN" altLang="en-US" sz="1350" b="1" smtClean="0">
              <a:latin typeface="黑体" panose="02010609060101010101" pitchFamily="49" charset="-122"/>
              <a:ea typeface="黑体" panose="02010609060101010101" pitchFamily="49" charset="-122"/>
            </a:endParaRPr>
          </a:p>
        </p:txBody>
      </p:sp>
      <p:sp>
        <p:nvSpPr>
          <p:cNvPr id="9" name="文本框 8"/>
          <p:cNvSpPr txBox="1"/>
          <p:nvPr/>
        </p:nvSpPr>
        <p:spPr>
          <a:xfrm>
            <a:off x="1256983" y="542131"/>
            <a:ext cx="3285649" cy="245269"/>
          </a:xfrm>
          <a:prstGeom prst="rect">
            <a:avLst/>
          </a:prstGeom>
        </p:spPr>
        <p:txBody>
          <a:bodyPr/>
          <a:lstStyle>
            <a:defPPr/>
          </a:lstStyle>
          <a:p>
            <a:pPr algn="l"/>
            <a:r>
              <a:rPr lang="zh-CN" altLang="en-US" sz="1350" b="1" smtClean="0">
                <a:latin typeface="黑体" panose="02010609060101010101" pitchFamily="49" charset="-122"/>
                <a:ea typeface="黑体" panose="02010609060101010101" pitchFamily="49" charset="-122"/>
              </a:rPr>
              <a:t>资产阶级的思想解放运动</a:t>
            </a:r>
            <a:endParaRPr lang="zh-CN" altLang="en-US" sz="1350" b="1" smtClean="0">
              <a:latin typeface="黑体" panose="02010609060101010101" pitchFamily="49" charset="-122"/>
              <a:ea typeface="黑体" panose="02010609060101010101" pitchFamily="49" charset="-122"/>
            </a:endParaRPr>
          </a:p>
        </p:txBody>
      </p:sp>
      <p:sp>
        <p:nvSpPr>
          <p:cNvPr id="13" name="文本框 12"/>
          <p:cNvSpPr txBox="1"/>
          <p:nvPr/>
        </p:nvSpPr>
        <p:spPr>
          <a:xfrm>
            <a:off x="1241108" y="737394"/>
            <a:ext cx="2918936" cy="215265"/>
          </a:xfrm>
          <a:prstGeom prst="rect">
            <a:avLst/>
          </a:prstGeom>
        </p:spPr>
        <p:txBody>
          <a:bodyPr/>
          <a:lstStyle>
            <a:defPPr/>
          </a:lstStyle>
          <a:p>
            <a:pPr algn="l"/>
            <a:r>
              <a:rPr lang="zh-CN" altLang="en-US" sz="1350" b="1" smtClean="0">
                <a:latin typeface="黑体" panose="02010609060101010101" pitchFamily="49" charset="-122"/>
                <a:ea typeface="黑体" panose="02010609060101010101" pitchFamily="49" charset="-122"/>
              </a:rPr>
              <a:t>解放思想、推动资本主义发展</a:t>
            </a:r>
            <a:endParaRPr lang="zh-CN" altLang="en-US" sz="1350" b="1" smtClean="0">
              <a:latin typeface="黑体" panose="02010609060101010101" pitchFamily="49" charset="-122"/>
              <a:ea typeface="黑体" panose="02010609060101010101" pitchFamily="49" charset="-122"/>
            </a:endParaRPr>
          </a:p>
        </p:txBody>
      </p:sp>
      <p:sp>
        <p:nvSpPr>
          <p:cNvPr id="14" name="文本框 13"/>
          <p:cNvSpPr txBox="1"/>
          <p:nvPr/>
        </p:nvSpPr>
        <p:spPr>
          <a:xfrm>
            <a:off x="0" y="1242060"/>
            <a:ext cx="1612265" cy="708025"/>
          </a:xfrm>
          <a:prstGeom prst="rect">
            <a:avLst/>
          </a:prstGeom>
        </p:spPr>
        <p:txBody>
          <a:bodyPr/>
          <a:lstStyle>
            <a:defPPr/>
          </a:lstStyle>
          <a:p>
            <a:pPr algn="l"/>
            <a:r>
              <a:rPr lang="zh-CN" altLang="en-US" sz="1350" b="1" smtClean="0">
                <a:latin typeface="黑体" panose="02010609060101010101" pitchFamily="49" charset="-122"/>
                <a:ea typeface="黑体" panose="02010609060101010101" pitchFamily="49" charset="-122"/>
              </a:rPr>
              <a:t>不同的 指导思想：</a:t>
            </a:r>
            <a:endParaRPr lang="zh-CN" altLang="en-US" sz="1350" b="1" smtClean="0">
              <a:latin typeface="黑体" panose="02010609060101010101" pitchFamily="49" charset="-122"/>
              <a:ea typeface="黑体" panose="02010609060101010101" pitchFamily="49" charset="-122"/>
            </a:endParaRPr>
          </a:p>
          <a:p>
            <a:pPr algn="l"/>
            <a:endParaRPr lang="zh-CN" altLang="en-US" sz="1350" b="1" smtClean="0">
              <a:latin typeface="黑体" panose="02010609060101010101" pitchFamily="49" charset="-122"/>
              <a:ea typeface="黑体" panose="02010609060101010101" pitchFamily="49" charset="-122"/>
            </a:endParaRPr>
          </a:p>
          <a:p>
            <a:pPr algn="l"/>
            <a:endParaRPr lang="zh-CN" altLang="en-US" sz="1350" b="1" smtClean="0">
              <a:latin typeface="黑体" panose="02010609060101010101" pitchFamily="49" charset="-122"/>
              <a:ea typeface="黑体" panose="02010609060101010101" pitchFamily="49" charset="-122"/>
            </a:endParaRPr>
          </a:p>
          <a:p>
            <a:pPr algn="l"/>
            <a:r>
              <a:rPr lang="zh-CN" altLang="en-US" sz="1350" b="1" smtClean="0">
                <a:latin typeface="黑体" panose="02010609060101010101" pitchFamily="49" charset="-122"/>
                <a:ea typeface="黑体" panose="02010609060101010101" pitchFamily="49" charset="-122"/>
              </a:rPr>
              <a:t>       意    义：</a:t>
            </a:r>
            <a:endParaRPr lang="zh-CN" altLang="en-US" sz="1350" b="1" smtClean="0">
              <a:latin typeface="黑体" panose="02010609060101010101" pitchFamily="49" charset="-122"/>
              <a:ea typeface="黑体" panose="02010609060101010101" pitchFamily="49" charset="-122"/>
            </a:endParaRPr>
          </a:p>
          <a:p>
            <a:pPr algn="l"/>
            <a:endParaRPr lang="zh-CN" altLang="en-US" sz="1350" b="1" smtClean="0">
              <a:latin typeface="黑体" panose="02010609060101010101" pitchFamily="49" charset="-122"/>
              <a:ea typeface="黑体" panose="02010609060101010101" pitchFamily="49" charset="-122"/>
            </a:endParaRPr>
          </a:p>
        </p:txBody>
      </p:sp>
      <p:sp>
        <p:nvSpPr>
          <p:cNvPr id="22" name="文本框 21"/>
          <p:cNvSpPr txBox="1"/>
          <p:nvPr/>
        </p:nvSpPr>
        <p:spPr>
          <a:xfrm>
            <a:off x="1530191" y="1241743"/>
            <a:ext cx="1032034" cy="441484"/>
          </a:xfrm>
          <a:prstGeom prst="rect">
            <a:avLst/>
          </a:prstGeom>
        </p:spPr>
        <p:txBody>
          <a:bodyPr/>
          <a:lstStyle>
            <a:defPPr/>
          </a:lstStyle>
          <a:p>
            <a:pPr algn="l"/>
            <a:r>
              <a:rPr lang="zh-CN" altLang="en-US" sz="1350" b="1" smtClean="0">
                <a:latin typeface="黑体" panose="02010609060101010101" pitchFamily="49" charset="-122"/>
                <a:ea typeface="黑体" panose="02010609060101010101" pitchFamily="49" charset="-122"/>
              </a:rPr>
              <a:t>人文主义</a:t>
            </a:r>
            <a:endParaRPr lang="en-US" altLang="zh-CN" sz="1350" b="1" smtClean="0">
              <a:latin typeface="黑体" pitchFamily="49" charset="-122"/>
              <a:ea typeface="黑体" pitchFamily="49" charset="-122"/>
            </a:endParaRPr>
          </a:p>
          <a:p>
            <a:pPr algn="l"/>
            <a:r>
              <a:rPr lang="zh-CN" altLang="en-US" sz="1350" b="1" smtClean="0">
                <a:latin typeface="黑体" panose="02010609060101010101" pitchFamily="49" charset="-122"/>
                <a:ea typeface="黑体" panose="02010609060101010101" pitchFamily="49" charset="-122"/>
              </a:rPr>
              <a:t>理性主义</a:t>
            </a:r>
            <a:endParaRPr lang="zh-CN" altLang="en-US" sz="1350" b="1" smtClean="0">
              <a:latin typeface="黑体" panose="02010609060101010101" pitchFamily="49" charset="-122"/>
              <a:ea typeface="黑体" panose="02010609060101010101" pitchFamily="49" charset="-122"/>
            </a:endParaRPr>
          </a:p>
        </p:txBody>
      </p:sp>
      <p:sp>
        <p:nvSpPr>
          <p:cNvPr id="23" name="文本框 22"/>
          <p:cNvSpPr txBox="1"/>
          <p:nvPr/>
        </p:nvSpPr>
        <p:spPr>
          <a:xfrm>
            <a:off x="1443990" y="1883251"/>
            <a:ext cx="1205389" cy="679609"/>
          </a:xfrm>
          <a:prstGeom prst="rect">
            <a:avLst/>
          </a:prstGeom>
        </p:spPr>
        <p:txBody>
          <a:bodyPr/>
          <a:lstStyle>
            <a:defPPr/>
          </a:lstStyle>
          <a:p>
            <a:pPr algn="l"/>
            <a:r>
              <a:rPr lang="zh-CN" altLang="en-US" sz="1350" b="1" smtClean="0">
                <a:latin typeface="黑体" panose="02010609060101010101" pitchFamily="49" charset="-122"/>
                <a:ea typeface="黑体" panose="02010609060101010101" pitchFamily="49" charset="-122"/>
              </a:rPr>
              <a:t>生活自由</a:t>
            </a:r>
            <a:endParaRPr lang="zh-CN" altLang="en-US" sz="1350" b="1" smtClean="0">
              <a:latin typeface="黑体" panose="02010609060101010101" pitchFamily="49" charset="-122"/>
              <a:ea typeface="黑体" panose="02010609060101010101" pitchFamily="49" charset="-122"/>
            </a:endParaRPr>
          </a:p>
          <a:p>
            <a:pPr algn="l"/>
            <a:r>
              <a:rPr lang="zh-CN" altLang="en-US" sz="1350" b="1" smtClean="0">
                <a:latin typeface="黑体" panose="02010609060101010101" pitchFamily="49" charset="-122"/>
                <a:ea typeface="黑体" panose="02010609060101010101" pitchFamily="49" charset="-122"/>
              </a:rPr>
              <a:t>信仰自由</a:t>
            </a:r>
            <a:endParaRPr lang="zh-CN" altLang="en-US" sz="1350" b="1" smtClean="0">
              <a:latin typeface="黑体" panose="02010609060101010101" pitchFamily="49" charset="-122"/>
              <a:ea typeface="黑体" panose="02010609060101010101" pitchFamily="49" charset="-122"/>
            </a:endParaRPr>
          </a:p>
          <a:p>
            <a:pPr algn="l"/>
            <a:r>
              <a:rPr lang="zh-CN" altLang="en-US" sz="1350" b="1" smtClean="0">
                <a:latin typeface="黑体" panose="02010609060101010101" pitchFamily="49" charset="-122"/>
                <a:ea typeface="黑体" panose="02010609060101010101" pitchFamily="49" charset="-122"/>
              </a:rPr>
              <a:t>政治自由</a:t>
            </a:r>
            <a:endParaRPr lang="zh-CN" altLang="en-US" sz="1350" b="1" smtClean="0">
              <a:latin typeface="黑体" panose="02010609060101010101" pitchFamily="49" charset="-122"/>
              <a:ea typeface="黑体" panose="02010609060101010101" pitchFamily="49" charset="-122"/>
            </a:endParaRPr>
          </a:p>
        </p:txBody>
      </p:sp>
      <p:pic>
        <p:nvPicPr>
          <p:cNvPr id="37" name="New picture" hidden="1"/>
          <p:cNvPicPr/>
          <p:nvPr/>
        </p:nvPicPr>
        <p:blipFill>
          <a:blip r:embed="rId2"/>
          <a:stretch>
            <a:fillRect/>
          </a:stretch>
        </p:blipFill>
        <p:spPr>
          <a:xfrm>
            <a:off x="10452100" y="10350500"/>
            <a:ext cx="419100" cy="4699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linds(horizontal)">
                                      <p:cBhvr>
                                        <p:cTn id="32" dur="500"/>
                                        <p:tgtEl>
                                          <p:spTgt spid="2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linds(horizontal)">
                                      <p:cBhvr>
                                        <p:cTn id="37" dur="500"/>
                                        <p:tgtEl>
                                          <p:spTgt spid="2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afterGroup">
                            <p:stCondLst>
                              <p:cond delay="0"/>
                            </p:stCondLst>
                            <p:childTnLst>
                              <p:par>
                                <p:cTn id="44" presetID="10" presetClass="entr" presetSubtype="0"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10" presetClass="entr" presetSubtype="0" fill="hold" nodeType="click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6" grpId="0"/>
      <p:bldP spid="2" grpId="0"/>
      <p:bldP spid="4" grpId="0"/>
      <p:bldP spid="9" grpId="0"/>
      <p:bldP spid="13" grpId="0"/>
      <p:bldP spid="14" grpId="0"/>
      <p:bldP spid="22" grpId="0"/>
      <p:bldP spid="23" grpId="0"/>
    </p:bldLst>
  </p:timing>
</p:sld>
</file>

<file path=ppt/tags/tag1.xml><?xml version="1.0" encoding="utf-8"?>
<p:tagLst xmlns:p="http://schemas.openxmlformats.org/presentationml/2006/main">
  <p:tag name="KSO_WM_UNIT_PLACING_PICTURE_USER_VIEWPORT" val="{&quot;height&quot;:4274.6456692913389,&quot;width&quot;:7370.0787401574798}"/>
</p:tagLst>
</file>

<file path=ppt/tags/tag2.xml><?xml version="1.0" encoding="utf-8"?>
<p:tagLst xmlns:p="http://schemas.openxmlformats.org/presentationml/2006/main">
  <p:tag name="KSO_WM_UNIT_PLACING_PICTURE_USER_VIEWPORT" val="{&quot;height&quot;:3891,&quot;width&quot;:4680}"/>
</p:tagLst>
</file>

<file path=ppt/tags/tag3.xml><?xml version="1.0" encoding="utf-8"?>
<p:tagLst xmlns:p="http://schemas.openxmlformats.org/presentationml/2006/main">
  <p:tag name="KSO_WM_UNIT_PLACING_PICTURE_USER_VIEWPORT" val="{&quot;height&quot;:6236.2204724409448,&quot;width&quot;:3967.8881889763779}"/>
</p:tagLst>
</file>

<file path=ppt/tags/tag4.xml><?xml version="1.0" encoding="utf-8"?>
<p:tagLst xmlns:p="http://schemas.openxmlformats.org/presentationml/2006/main">
  <p:tag name="KSO_WM_UNIT_PLACING_PICTURE_USER_VIEWPORT" val="{&quot;height&quot;:8686,&quot;width&quot;:9682}"/>
  <p:tag name="REFSHAPE" val="367191084"/>
</p:tagLst>
</file>

<file path=ppt/tags/tag5.xml><?xml version="1.0" encoding="utf-8"?>
<p:tagLst xmlns:p="http://schemas.openxmlformats.org/presentationml/2006/main">
  <p:tag name="KSO_WM_UNIT_PLACING_PICTURE_USER_VIEWPORT" val="{&quot;height&quot;:11277,&quot;width&quot;:9899}"/>
  <p:tag name="REFSHAPE" val="1031857076"/>
</p:tagLst>
</file>

<file path=ppt/tags/tag6.xml><?xml version="1.0" encoding="utf-8"?>
<p:tagLst xmlns:p="http://schemas.openxmlformats.org/presentationml/2006/main">
  <p:tag name="KSO_WM_UNIT_PLACING_PICTURE_USER_VIEWPORT" val="{&quot;height&quot;:4091.51968503937,&quot;width&quot;:7370.0787401574798}"/>
</p:tagLst>
</file>

<file path=ppt/tags/tag7.xml><?xml version="1.0" encoding="utf-8"?>
<p:tagLst xmlns:p="http://schemas.openxmlformats.org/presentationml/2006/main">
  <p:tag name="KSO_WM_UNIT_PLACING_PICTURE_USER_VIEWPORT" val="{&quot;height&quot;:4274.6456692913389,&quot;width&quot;:7370.0787401574798}"/>
</p:tagLst>
</file>

<file path=ppt/tags/tag8.xml><?xml version="1.0" encoding="utf-8"?>
<p:tagLst xmlns:p="http://schemas.openxmlformats.org/presentationml/2006/main">
  <p:tag name="KSO_WM_UNIT_PLACING_PICTURE_USER_VIEWPORT" val="{&quot;height&quot;:3891,&quot;width&quot;:4680}"/>
</p:tagLst>
</file>

<file path=ppt/tags/tag9.xml><?xml version="1.0" encoding="utf-8"?>
<p:tagLst xmlns:p="http://schemas.openxmlformats.org/presentationml/2006/main">
  <p:tag name="KSO_WM_UNIT_PLACING_PICTURE_USER_VIEWPORT" val="{&quot;height&quot;:6236.2204724409448,&quot;width&quot;:3967.8881889763779}"/>
</p:tagLst>
</file>

<file path=ppt/tags/tag10.xml><?xml version="1.0" encoding="utf-8"?>
<p:tagLst xmlns:p="http://schemas.openxmlformats.org/presentationml/2006/main">
  <p:tag name="KSO_WM_UNIT_PLACING_PICTURE_USER_VIEWPORT" val="{&quot;height&quot;:8686,&quot;width&quot;:9682}"/>
  <p:tag name="REFSHAPE" val="367191084"/>
</p:tagLst>
</file>

<file path=ppt/tags/tag1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包裹">
  <a:themeElements>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包裹">
      <a:maj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包裹">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txDef>
      <a:spPr/>
      <a:bodyPr/>
      <a:lstStyle>
        <a:defPPr algn="l">
          <a:defRPr b="1" dirty="0" smtClean="0">
            <a:latin typeface="黑体" panose="02010609060101010101" pitchFamily="49" charset="-122"/>
            <a:ea typeface="黑体" panose="02010609060101010101" pitchFamily="49"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包裹</Template>
  <Company/>
  <PresentationFormat>On-screen Show (4:3)</PresentationFormat>
  <Paragraphs>250</Paragraphs>
  <Slides>39</Slides>
  <Notes>3</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39</vt:i4>
      </vt:variant>
    </vt:vector>
  </HeadingPairs>
  <TitlesOfParts>
    <vt:vector baseType="lpstr" size="57">
      <vt:lpstr>Arial</vt:lpstr>
      <vt:lpstr>Gill Sans MT</vt:lpstr>
      <vt:lpstr>等线 Light</vt:lpstr>
      <vt:lpstr>等线</vt:lpstr>
      <vt:lpstr>黑体</vt:lpstr>
      <vt:lpstr>仿宋</vt:lpstr>
      <vt:lpstr>Times New Roman</vt:lpstr>
      <vt:lpstr>楷体</vt:lpstr>
      <vt:lpstr>华文行楷</vt:lpstr>
      <vt:lpstr>华文隶书</vt:lpstr>
      <vt:lpstr>华文新魏</vt:lpstr>
      <vt:lpstr>Wingdings</vt:lpstr>
      <vt:lpstr>微软雅黑</vt:lpstr>
      <vt:lpstr>Tahoma</vt:lpstr>
      <vt:lpstr>宋体</vt:lpstr>
      <vt:lpstr>Calibri</vt:lpstr>
      <vt:lpstr>楷体_GB2312</vt:lpstr>
      <vt:lpstr>包裹</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王 宝松</dc:creator>
  <cp:lastModifiedBy>丘比特</cp:lastModifiedBy>
  <cp:revision>110</cp:revision>
  <dcterms:created xsi:type="dcterms:W3CDTF">2020-02-13T13:46:00Z</dcterms:created>
  <dcterms:modified xsi:type="dcterms:W3CDTF">2020-07-13T00:40:35Z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2052-11.1.0.9739</vt:lpwstr>
  </property>
</Properties>
</file>