
<file path=[Content_Types].xml><?xml version="1.0" encoding="utf-8"?>
<Types xmlns="http://schemas.openxmlformats.org/package/2006/content-types">
  <Default Extension="jpeg" ContentType="image/jpeg"/>
  <Default Extension="vml" ContentType="application/vnd.openxmlformats-officedocument.vmlDrawing"/>
  <Default Extension="wav" ContentType="audio/x-wav"/>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activeX/activeX1.bin" ContentType="application/vnd.ms-office.activeX"/>
  <Override PartName="/ppt/activeX/activeX1.xml" ContentType="application/vnd.ms-office.activeX+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handoutMasterIdLst>
    <p:handoutMasterId r:id="rId43"/>
  </p:handoutMasterIdLst>
  <p:sldIdLst>
    <p:sldId id="421" r:id="rId3"/>
    <p:sldId id="422" r:id="rId4"/>
    <p:sldId id="344" r:id="rId5"/>
    <p:sldId id="347" r:id="rId6"/>
    <p:sldId id="348" r:id="rId7"/>
    <p:sldId id="349" r:id="rId8"/>
    <p:sldId id="350" r:id="rId9"/>
    <p:sldId id="351" r:id="rId10"/>
    <p:sldId id="423" r:id="rId11"/>
    <p:sldId id="458" r:id="rId12"/>
    <p:sldId id="459" r:id="rId13"/>
    <p:sldId id="460" r:id="rId14"/>
    <p:sldId id="352" r:id="rId15"/>
    <p:sldId id="424" r:id="rId16"/>
    <p:sldId id="425" r:id="rId17"/>
    <p:sldId id="356" r:id="rId18"/>
    <p:sldId id="358" r:id="rId19"/>
    <p:sldId id="359" r:id="rId20"/>
    <p:sldId id="360" r:id="rId21"/>
    <p:sldId id="450" r:id="rId22"/>
    <p:sldId id="357" r:id="rId23"/>
    <p:sldId id="361" r:id="rId24"/>
    <p:sldId id="455" r:id="rId25"/>
    <p:sldId id="457" r:id="rId26"/>
    <p:sldId id="456" r:id="rId27"/>
    <p:sldId id="452" r:id="rId28"/>
    <p:sldId id="453" r:id="rId29"/>
    <p:sldId id="374" r:id="rId30"/>
    <p:sldId id="454" r:id="rId31"/>
    <p:sldId id="362" r:id="rId32"/>
    <p:sldId id="363" r:id="rId33"/>
    <p:sldId id="364" r:id="rId34"/>
    <p:sldId id="365" r:id="rId35"/>
    <p:sldId id="366" r:id="rId36"/>
    <p:sldId id="367" r:id="rId37"/>
    <p:sldId id="369" r:id="rId38"/>
    <p:sldId id="370" r:id="rId39"/>
    <p:sldId id="371" r:id="rId40"/>
    <p:sldId id="451" r:id="rId41"/>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微软雅黑" panose="020B0503020204020204"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2FDB2607-1784-4EEB-B798-7EB5836EED8A}">
        <p14:showMediaCtrls xmlns:p14="http://schemas.microsoft.com/office/powerpoint/2010/main" val="1"/>
      </p:ext>
    </p:extLst>
  </p:showPr>
  <p:clrMru>
    <a:srgbClr val="FF0000"/>
    <a:srgbClr val="E6FBFE"/>
    <a:srgbClr val="57D2E3"/>
    <a:srgbClr val="21B1C5"/>
    <a:srgbClr val="B2F3FC"/>
    <a:srgbClr val="4BCFE1"/>
    <a:srgbClr val="5BADF7"/>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7800"/>
  </p:normalViewPr>
  <p:slideViewPr>
    <p:cSldViewPr snapToGrid="0" showGuides="1">
      <p:cViewPr varScale="1">
        <p:scale>
          <a:sx n="71" d="100"/>
          <a:sy n="71" d="100"/>
        </p:scale>
        <p:origin x="594" y="54"/>
      </p:cViewPr>
      <p:guideLst>
        <p:guide orient="horz" pos="2235"/>
        <p:guide pos="3840"/>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handoutMaster" Target="handoutMasters/handoutMaster1.xml"/><Relationship Id="rId42" Type="http://schemas.openxmlformats.org/officeDocument/2006/relationships/notesMaster" Target="notesMasters/notesMaster1.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ea typeface="宋体" panose="02010600030101010101" pitchFamily="2" charset="-122"/>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ea typeface="宋体" panose="02010600030101010101" pitchFamily="2" charset="-122"/>
              </a:defRPr>
            </a:lvl1pPr>
          </a:lstStyle>
          <a:p>
            <a:pPr marL="0" marR="0" lvl="0" indent="0" algn="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a:defRPr sz="1200">
                <a:ea typeface="宋体" panose="02010600030101010101" pitchFamily="2" charset="-122"/>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lIns="91440" tIns="45720" rIns="91440" bIns="45720" rtlCol="0" anchor="b"/>
          <a:lstStyle>
            <a:lvl1pPr algn="r">
              <a:defRPr sz="1200">
                <a:ea typeface="宋体" panose="02010600030101010101" pitchFamily="2" charset="-122"/>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E0B7EE8B-A990-4358-963F-D3124F501865}"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ea typeface="宋体" panose="02010600030101010101" pitchFamily="2" charset="-122"/>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ea typeface="宋体" panose="02010600030101010101" pitchFamily="2" charset="-122"/>
              </a:defRPr>
            </a:lvl1pPr>
          </a:lstStyle>
          <a:p>
            <a:pPr marL="0" marR="0" lvl="0" indent="0" algn="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ea typeface="宋体" panose="02010600030101010101" pitchFamily="2" charset="-122"/>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ea typeface="宋体" panose="02010600030101010101" pitchFamily="2" charset="-122"/>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5102A016-1B7E-4D8A-ADBF-C1C946F61628}"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pPr fontAlgn="auto"/>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5" name="页脚占位符 4"/>
          <p:cNvSpPr>
            <a:spLocks noGrp="1"/>
          </p:cNvSpPr>
          <p:nvPr>
            <p:ph type="ftr" sz="quarter" idx="11"/>
          </p:nvPr>
        </p:nvSpPr>
        <p:spPr/>
        <p:txBody>
          <a:bodyPr/>
          <a:p>
            <a:pPr fontAlgn="base"/>
            <a:endParaRPr lang="zh-CN" altLang="en-US" strike="noStrike" noProof="1"/>
          </a:p>
        </p:txBody>
      </p:sp>
      <p:sp>
        <p:nvSpPr>
          <p:cNvPr id="6" name="灯片编号占位符 5"/>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5" name="页脚占位符 4"/>
          <p:cNvSpPr>
            <a:spLocks noGrp="1"/>
          </p:cNvSpPr>
          <p:nvPr>
            <p:ph type="ftr" sz="quarter" idx="11"/>
          </p:nvPr>
        </p:nvSpPr>
        <p:spPr/>
        <p:txBody>
          <a:bodyPr/>
          <a:p>
            <a:pPr fontAlgn="base"/>
            <a:endParaRPr lang="zh-CN" altLang="en-US" strike="noStrike" noProof="1"/>
          </a:p>
        </p:txBody>
      </p:sp>
      <p:sp>
        <p:nvSpPr>
          <p:cNvPr id="6" name="灯片编号占位符 5"/>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pPr fontAlgn="auto"/>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5" name="页脚占位符 4"/>
          <p:cNvSpPr>
            <a:spLocks noGrp="1"/>
          </p:cNvSpPr>
          <p:nvPr>
            <p:ph type="ftr" sz="quarter" idx="11"/>
          </p:nvPr>
        </p:nvSpPr>
        <p:spPr/>
        <p:txBody>
          <a:bodyPr/>
          <a:p>
            <a:pPr fontAlgn="base"/>
            <a:endParaRPr lang="zh-CN" altLang="en-US" strike="noStrike" noProof="1"/>
          </a:p>
        </p:txBody>
      </p:sp>
      <p:sp>
        <p:nvSpPr>
          <p:cNvPr id="6" name="灯片编号占位符 5"/>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838200" y="1825625"/>
            <a:ext cx="5181600" cy="4351338"/>
          </a:xfrm>
        </p:spPr>
        <p:txBody>
          <a:body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72200" y="1825625"/>
            <a:ext cx="5181600" cy="4351338"/>
          </a:xfrm>
        </p:spPr>
        <p:txBody>
          <a:body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6" name="页脚占位符 5"/>
          <p:cNvSpPr>
            <a:spLocks noGrp="1"/>
          </p:cNvSpPr>
          <p:nvPr>
            <p:ph type="ftr" sz="quarter" idx="11"/>
          </p:nvPr>
        </p:nvSpPr>
        <p:spPr/>
        <p:txBody>
          <a:bodyPr/>
          <a:p>
            <a:pPr fontAlgn="base"/>
            <a:endParaRPr lang="zh-CN" altLang="en-US" strike="noStrike" noProof="1"/>
          </a:p>
        </p:txBody>
      </p:sp>
      <p:sp>
        <p:nvSpPr>
          <p:cNvPr id="7" name="灯片编号占位符 6"/>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auto"/>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fontAlgn="auto"/>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1186774" y="2665379"/>
            <a:ext cx="4873574" cy="3524284"/>
          </a:xfrm>
        </p:spPr>
        <p:txBody>
          <a:body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fontAlgn="auto"/>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256938" y="2665379"/>
            <a:ext cx="4897576" cy="3524284"/>
          </a:xfrm>
        </p:spPr>
        <p:txBody>
          <a:body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8" name="页脚占位符 7"/>
          <p:cNvSpPr>
            <a:spLocks noGrp="1"/>
          </p:cNvSpPr>
          <p:nvPr>
            <p:ph type="ftr" sz="quarter" idx="11"/>
          </p:nvPr>
        </p:nvSpPr>
        <p:spPr/>
        <p:txBody>
          <a:bodyPr/>
          <a:p>
            <a:pPr fontAlgn="base"/>
            <a:endParaRPr lang="zh-CN" altLang="en-US" strike="noStrike" noProof="1"/>
          </a:p>
        </p:txBody>
      </p:sp>
      <p:sp>
        <p:nvSpPr>
          <p:cNvPr id="9" name="灯片编号占位符 8"/>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3" name="页脚占位符 2"/>
          <p:cNvSpPr>
            <a:spLocks noGrp="1"/>
          </p:cNvSpPr>
          <p:nvPr>
            <p:ph type="ftr" sz="quarter" idx="11"/>
          </p:nvPr>
        </p:nvSpPr>
        <p:spPr/>
        <p:txBody>
          <a:bodyPr/>
          <a:p>
            <a:pPr fontAlgn="base"/>
            <a:endParaRPr lang="zh-CN" altLang="en-US" strike="noStrike" noProof="1"/>
          </a:p>
        </p:txBody>
      </p:sp>
      <p:sp>
        <p:nvSpPr>
          <p:cNvPr id="4" name="灯片编号占位符 3"/>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pPr fontAlgn="auto"/>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auto"/>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6" name="页脚占位符 5"/>
          <p:cNvSpPr>
            <a:spLocks noGrp="1"/>
          </p:cNvSpPr>
          <p:nvPr>
            <p:ph type="ftr" sz="quarter" idx="11"/>
          </p:nvPr>
        </p:nvSpPr>
        <p:spPr/>
        <p:txBody>
          <a:bodyPr/>
          <a:p>
            <a:pPr fontAlgn="base"/>
            <a:endParaRPr lang="zh-CN" altLang="en-US" strike="noStrike" noProof="1"/>
          </a:p>
        </p:txBody>
      </p:sp>
      <p:sp>
        <p:nvSpPr>
          <p:cNvPr id="7" name="灯片编号占位符 6"/>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pPr fontAlgn="auto"/>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838200" y="365125"/>
            <a:ext cx="7734300" cy="5811838"/>
          </a:xfrm>
        </p:spPr>
        <p:txBody>
          <a:bodyPr vert="eaVert"/>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5" name="页脚占位符 4"/>
          <p:cNvSpPr>
            <a:spLocks noGrp="1"/>
          </p:cNvSpPr>
          <p:nvPr>
            <p:ph type="ftr" sz="quarter" idx="11"/>
          </p:nvPr>
        </p:nvSpPr>
        <p:spPr/>
        <p:txBody>
          <a:bodyPr/>
          <a:p>
            <a:pPr fontAlgn="base"/>
            <a:endParaRPr lang="zh-CN" altLang="en-US" strike="noStrike" noProof="1"/>
          </a:p>
        </p:txBody>
      </p:sp>
      <p:sp>
        <p:nvSpPr>
          <p:cNvPr id="6" name="灯片编号占位符 5"/>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fontAlgn="auto"/>
            <a:r>
              <a:rPr lang="zh-CN" altLang="en-US" strike="noStrike" noProof="1" smtClean="0"/>
              <a:t>单击此处编辑母版文本样式</a:t>
            </a:r>
            <a:endParaRPr lang="zh-CN" altLang="en-US" strike="noStrike" noProof="1" smtClean="0"/>
          </a:p>
          <a:p>
            <a:pPr lvl="1" fontAlgn="auto"/>
            <a:r>
              <a:rPr lang="zh-CN" altLang="en-US" strike="noStrike" noProof="1" smtClean="0"/>
              <a:t>第二级</a:t>
            </a:r>
            <a:endParaRPr lang="zh-CN" altLang="en-US" strike="noStrike" noProof="1" smtClean="0"/>
          </a:p>
          <a:p>
            <a:pPr lvl="2" fontAlgn="auto"/>
            <a:r>
              <a:rPr lang="zh-CN" altLang="en-US" strike="noStrike" noProof="1" smtClean="0"/>
              <a:t>第三级</a:t>
            </a:r>
            <a:endParaRPr lang="zh-CN" altLang="en-US" strike="noStrike" noProof="1" smtClean="0"/>
          </a:p>
          <a:p>
            <a:pPr lvl="3" fontAlgn="auto"/>
            <a:r>
              <a:rPr lang="zh-CN" altLang="en-US" strike="noStrike" noProof="1" smtClean="0"/>
              <a:t>第四级</a:t>
            </a:r>
            <a:endParaRPr lang="zh-CN" altLang="en-US" strike="noStrike" noProof="1" smtClean="0"/>
          </a:p>
          <a:p>
            <a:pPr lvl="4" fontAlgn="auto"/>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4" name="页脚占位符 3"/>
          <p:cNvSpPr>
            <a:spLocks noGrp="1"/>
          </p:cNvSpPr>
          <p:nvPr>
            <p:ph type="ftr" sz="quarter" idx="11"/>
          </p:nvPr>
        </p:nvSpPr>
        <p:spPr/>
        <p:txBody>
          <a:bodyPr/>
          <a:p>
            <a:pPr fontAlgn="base"/>
            <a:endParaRPr lang="zh-CN" altLang="en-US" strike="noStrike" noProof="1"/>
          </a:p>
        </p:txBody>
      </p:sp>
      <p:sp>
        <p:nvSpPr>
          <p:cNvPr id="5" name="灯片编号占位符 4"/>
          <p:cNvSpPr>
            <a:spLocks noGrp="1"/>
          </p:cNvSpPr>
          <p:nvPr>
            <p:ph type="sldNum" sz="quarter" idx="12"/>
          </p:nvPr>
        </p:nvSpPr>
        <p:spPr/>
        <p:txBody>
          <a:bodyPr/>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0" Type="http://schemas.openxmlformats.org/officeDocument/2006/relationships/theme" Target="../theme/theme1.xml"/><Relationship Id="rId4" Type="http://schemas.openxmlformats.org/officeDocument/2006/relationships/slideLayout" Target="../slideLayouts/slideLayout4.xml"/><Relationship Id="rId39" Type="http://schemas.openxmlformats.org/officeDocument/2006/relationships/slideLayout" Target="../slideLayouts/slideLayout39.xml"/><Relationship Id="rId38" Type="http://schemas.openxmlformats.org/officeDocument/2006/relationships/slideLayout" Target="../slideLayouts/slideLayout38.xml"/><Relationship Id="rId37" Type="http://schemas.openxmlformats.org/officeDocument/2006/relationships/slideLayout" Target="../slideLayouts/slideLayout37.xml"/><Relationship Id="rId36" Type="http://schemas.openxmlformats.org/officeDocument/2006/relationships/slideLayout" Target="../slideLayouts/slideLayout36.xml"/><Relationship Id="rId35" Type="http://schemas.openxmlformats.org/officeDocument/2006/relationships/slideLayout" Target="../slideLayouts/slideLayout35.xml"/><Relationship Id="rId34" Type="http://schemas.openxmlformats.org/officeDocument/2006/relationships/slideLayout" Target="../slideLayouts/slideLayout34.xml"/><Relationship Id="rId33" Type="http://schemas.openxmlformats.org/officeDocument/2006/relationships/slideLayout" Target="../slideLayouts/slideLayout33.xml"/><Relationship Id="rId32" Type="http://schemas.openxmlformats.org/officeDocument/2006/relationships/slideLayout" Target="../slideLayouts/slideLayout32.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 Type="http://schemas.openxmlformats.org/officeDocument/2006/relationships/slideLayout" Target="../slideLayouts/slideLayout3.xml"/><Relationship Id="rId29" Type="http://schemas.openxmlformats.org/officeDocument/2006/relationships/slideLayout" Target="../slideLayouts/slideLayout29.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lIns="91440" tIns="45720" rIns="91440" bIns="45720" anchor="ctr"/>
          <a:p>
            <a:pPr lvl="0"/>
            <a:r>
              <a:rPr lang="zh-CN" altLang="en-US"/>
              <a:t>单击此处编辑母版标题样式</a:t>
            </a:r>
            <a:endParaRPr lang="zh-CN" altLang="en-US"/>
          </a:p>
        </p:txBody>
      </p:sp>
      <p:sp>
        <p:nvSpPr>
          <p:cNvPr id="1027" name="文本占位符 2"/>
          <p:cNvSpPr>
            <a:spLocks noGrp="1"/>
          </p:cNvSpPr>
          <p:nvPr>
            <p:ph type="body"/>
          </p:nvPr>
        </p:nvSpPr>
        <p:spPr>
          <a:xfrm>
            <a:off x="838200" y="1825625"/>
            <a:ext cx="10515600" cy="4351338"/>
          </a:xfrm>
          <a:prstGeom prst="rect">
            <a:avLst/>
          </a:prstGeom>
          <a:noFill/>
          <a:ln w="9525">
            <a:noFill/>
          </a:ln>
        </p:spPr>
        <p:txBody>
          <a:bodyPr lIns="91440" tIns="45720" rIns="91440" bIns="45720" anchor="t"/>
          <a:p>
            <a:pPr lvl="0" indent="-228600"/>
            <a:r>
              <a:rPr lang="zh-CN" altLang="en-US"/>
              <a:t>单击此处编辑母版文本样式</a:t>
            </a:r>
            <a:endParaRPr lang="zh-CN" altLang="en-US"/>
          </a:p>
          <a:p>
            <a:pPr lvl="1" indent="-22860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fld id="{82F288E0-7875-42C4-84C8-98DBBD3BF4D2}" type="datetimeFigureOut">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endParaRPr lang="zh-CN" altLang="en-US" strike="noStrike" noProof="1"/>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fld id="{7D9BB5D0-35E4-459D-AEF3-FE4D7C45CC19}" type="slidenum">
              <a:rPr lang="zh-CN" altLang="en-US" strike="noStrike" noProof="1" smtClean="0">
                <a:latin typeface="Arial" panose="020B0604020202020204" pitchFamily="34" charset="0"/>
                <a:ea typeface="微软雅黑" panose="020B0503020204020204" pitchFamily="34" charset="-122"/>
                <a:cs typeface="+mn-cs"/>
              </a:rPr>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14.xml"/><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audio1.wav"/><Relationship Id="rId1"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image" Target="../media/image8.jpeg"/><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7.xml"/><Relationship Id="rId4" Type="http://schemas.openxmlformats.org/officeDocument/2006/relationships/image" Target="../media/image12.png"/><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jpe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2.wav"/><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audio" Target="../media/audio2.wav"/><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2.wav"/></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image" Target="../media/image27.png"/><Relationship Id="rId1"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9.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3.xml"/><Relationship Id="rId1" Type="http://schemas.openxmlformats.org/officeDocument/2006/relationships/hyperlink" Target="&#22791;&#35838;&#36164;&#26009;/&#20013;&#22269;&#36164;&#26412;&#20027;&#20041;&#30340;&#20135;&#29983;.mpeg" TargetMode="Externa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image" Target="../media/image31.jpeg"/><Relationship Id="rId1"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image" Target="../media/image33.jpeg"/><Relationship Id="rId1" Type="http://schemas.openxmlformats.org/officeDocument/2006/relationships/image" Target="../media/image32.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image" Target="../media/image35.jpeg"/><Relationship Id="rId1" Type="http://schemas.openxmlformats.org/officeDocument/2006/relationships/image" Target="../media/image34.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6.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image" Target="../media/image38.jpeg"/><Relationship Id="rId1" Type="http://schemas.openxmlformats.org/officeDocument/2006/relationships/image" Target="../media/image37.jpeg"/></Relationships>
</file>

<file path=ppt/slides/_rels/slide22.xml.rels><?xml version="1.0" encoding="UTF-8" standalone="yes"?>
<Relationships xmlns="http://schemas.openxmlformats.org/package/2006/relationships"><Relationship Id="rId6" Type="http://schemas.openxmlformats.org/officeDocument/2006/relationships/slideLayout" Target="../slideLayouts/slideLayout28.xml"/><Relationship Id="rId5" Type="http://schemas.openxmlformats.org/officeDocument/2006/relationships/image" Target="../media/image43.jpeg"/><Relationship Id="rId4" Type="http://schemas.openxmlformats.org/officeDocument/2006/relationships/image" Target="../media/image42.jpeg"/><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image" Target="../media/image39.jpeg"/></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image" Target="../media/image44.jpeg"/><Relationship Id="rId1" Type="http://schemas.openxmlformats.org/officeDocument/2006/relationships/hyperlink" Target="&#35270;&#39057;\&#35449;&#22825;&#20305;.avi" TargetMode="External"/></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audio" Target="../media/audio2.wav"/><Relationship Id="rId3" Type="http://schemas.openxmlformats.org/officeDocument/2006/relationships/image" Target="../media/image46.jpeg"/><Relationship Id="rId2" Type="http://schemas.openxmlformats.org/officeDocument/2006/relationships/hyperlink" Target="http://www.chinaevery.com/search_img.jsp?pageno=229&amp;q=&#22825;" TargetMode="External"/><Relationship Id="rId1" Type="http://schemas.openxmlformats.org/officeDocument/2006/relationships/image" Target="../media/image45.jpeg"/></Relationships>
</file>

<file path=ppt/slides/_rels/slide25.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image" Target="../media/image47.wmf"/><Relationship Id="rId1" Type="http://schemas.openxmlformats.org/officeDocument/2006/relationships/control" Target="../activeX/activeX1.xml"/></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0.jpeg"/><Relationship Id="rId2" Type="http://schemas.openxmlformats.org/officeDocument/2006/relationships/image" Target="../media/image49.png"/><Relationship Id="rId1"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2.jpeg"/><Relationship Id="rId1" Type="http://schemas.openxmlformats.org/officeDocument/2006/relationships/image" Target="../media/image51.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image" Target="../media/image54.jpeg"/><Relationship Id="rId1" Type="http://schemas.openxmlformats.org/officeDocument/2006/relationships/image" Target="../media/image53.jpe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58.jpeg"/><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image" Target="../media/image55.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30.xml"/><Relationship Id="rId2" Type="http://schemas.openxmlformats.org/officeDocument/2006/relationships/image" Target="../media/image60.jpeg"/><Relationship Id="rId1" Type="http://schemas.openxmlformats.org/officeDocument/2006/relationships/image" Target="../media/image59.pn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31.xml"/><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image" Target="../media/image61.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image" Target="../media/image65.png"/><Relationship Id="rId1" Type="http://schemas.openxmlformats.org/officeDocument/2006/relationships/image" Target="../media/image64.png"/></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33.xml"/><Relationship Id="rId4" Type="http://schemas.openxmlformats.org/officeDocument/2006/relationships/image" Target="../media/image69.jpeg"/><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image" Target="../media/image66.png"/></Relationships>
</file>

<file path=ppt/slides/_rels/slide34.xml.rels><?xml version="1.0" encoding="UTF-8" standalone="yes"?>
<Relationships xmlns="http://schemas.openxmlformats.org/package/2006/relationships"><Relationship Id="rId5" Type="http://schemas.openxmlformats.org/officeDocument/2006/relationships/slideLayout" Target="../slideLayouts/slideLayout34.xml"/><Relationship Id="rId4" Type="http://schemas.openxmlformats.org/officeDocument/2006/relationships/image" Target="../media/image73.jpeg"/><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image" Target="../media/image70.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35.xml"/><Relationship Id="rId1" Type="http://schemas.openxmlformats.org/officeDocument/2006/relationships/image" Target="../media/image74.jpeg"/></Relationships>
</file>

<file path=ppt/slides/_rels/slide36.xml.rels><?xml version="1.0" encoding="UTF-8" standalone="yes"?>
<Relationships xmlns="http://schemas.openxmlformats.org/package/2006/relationships"><Relationship Id="rId5" Type="http://schemas.openxmlformats.org/officeDocument/2006/relationships/slideLayout" Target="../slideLayouts/slideLayout36.xml"/><Relationship Id="rId4" Type="http://schemas.openxmlformats.org/officeDocument/2006/relationships/image" Target="../media/image78.png"/><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image" Target="../media/image75.pn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37.xml"/><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image" Target="../media/image7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600710" y="475615"/>
            <a:ext cx="11026775" cy="1198880"/>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wrap="square" rtlCol="0">
            <a:spAutoFit/>
          </a:bodyPr>
          <a:p>
            <a:pPr algn="l"/>
            <a:r>
              <a:rPr lang="zh-CN" altLang="en-US" sz="3600" b="1">
                <a:solidFill>
                  <a:srgbClr val="100500"/>
                </a:solidFill>
                <a:latin typeface="宋体" panose="02010600030101010101" pitchFamily="2" charset="-122"/>
              </a:rPr>
              <a:t>根据课本目录回顾前面学过的线索，讨论回答问题： </a:t>
            </a:r>
            <a:endParaRPr lang="zh-CN" altLang="en-US" sz="3600" b="1">
              <a:solidFill>
                <a:srgbClr val="100500"/>
              </a:solidFill>
              <a:latin typeface="宋体" panose="02010600030101010101" pitchFamily="2" charset="-122"/>
            </a:endParaRPr>
          </a:p>
          <a:p>
            <a:pPr algn="l"/>
            <a:r>
              <a:rPr lang="en-US" altLang="zh-CN" sz="3600" b="1" dirty="0">
                <a:solidFill>
                  <a:schemeClr val="tx1"/>
                </a:solidFill>
                <a:latin typeface="Arial" panose="020B0604020202020204" pitchFamily="34" charset="0"/>
                <a:ea typeface="宋体" panose="02010600030101010101" pitchFamily="2" charset="-122"/>
                <a:sym typeface="+mn-ea"/>
              </a:rPr>
              <a:t>1</a:t>
            </a:r>
            <a:r>
              <a:rPr lang="zh-CN" altLang="en-US" sz="3600" b="1" dirty="0">
                <a:solidFill>
                  <a:schemeClr val="tx1"/>
                </a:solidFill>
                <a:latin typeface="Arial" panose="020B0604020202020204" pitchFamily="34" charset="0"/>
                <a:ea typeface="宋体" panose="02010600030101010101" pitchFamily="2" charset="-122"/>
                <a:sym typeface="+mn-ea"/>
              </a:rPr>
              <a:t>、近代中国遭受了哪几次大规模的侵华战争？</a:t>
            </a:r>
            <a:endParaRPr lang="en-US" altLang="zh-CN" sz="3600" b="1" dirty="0">
              <a:solidFill>
                <a:schemeClr val="tx1"/>
              </a:solidFill>
              <a:latin typeface="Arial" panose="020B0604020202020204" pitchFamily="34" charset="0"/>
              <a:ea typeface="宋体" panose="02010600030101010101" pitchFamily="2" charset="-122"/>
              <a:sym typeface="+mn-ea"/>
            </a:endParaRPr>
          </a:p>
        </p:txBody>
      </p:sp>
      <p:sp>
        <p:nvSpPr>
          <p:cNvPr id="6" name="文本框 5"/>
          <p:cNvSpPr txBox="1"/>
          <p:nvPr/>
        </p:nvSpPr>
        <p:spPr>
          <a:xfrm>
            <a:off x="494030" y="3409950"/>
            <a:ext cx="11373485" cy="1198880"/>
          </a:xfrm>
          <a:prstGeom prst="rect">
            <a:avLst/>
          </a:prstGeom>
          <a:noFill/>
          <a:ln>
            <a:noFill/>
          </a:ln>
        </p:spPr>
        <p:style>
          <a:lnRef idx="1">
            <a:schemeClr val="accent1"/>
          </a:lnRef>
          <a:fillRef idx="2">
            <a:schemeClr val="accent1"/>
          </a:fillRef>
          <a:effectRef idx="1">
            <a:schemeClr val="accent1"/>
          </a:effectRef>
          <a:fontRef idx="minor">
            <a:schemeClr val="dk1"/>
          </a:fontRef>
        </p:style>
        <p:txBody>
          <a:bodyPr wrap="square" rtlCol="0">
            <a:spAutoFit/>
          </a:bodyPr>
          <a:p>
            <a:pPr algn="l"/>
            <a:r>
              <a:rPr lang="en-US" altLang="zh-CN" sz="3600" b="1">
                <a:solidFill>
                  <a:schemeClr val="tx1"/>
                </a:solidFill>
                <a:latin typeface="宋体" panose="02010600030101010101" pitchFamily="2" charset="-122"/>
                <a:sym typeface="+mn-ea"/>
              </a:rPr>
              <a:t>2</a:t>
            </a:r>
            <a:r>
              <a:rPr lang="zh-CN" altLang="en-US" sz="3600" b="1">
                <a:solidFill>
                  <a:schemeClr val="tx1"/>
                </a:solidFill>
                <a:latin typeface="宋体" panose="02010600030101010101" pitchFamily="2" charset="-122"/>
                <a:sym typeface="+mn-ea"/>
              </a:rPr>
              <a:t>、鸦片战争后，为了反抗外国资本主义的侵略，中华民族进行了哪些近代化的探索？</a:t>
            </a:r>
            <a:endParaRPr lang="zh-CN" altLang="en-US" sz="3600" b="1">
              <a:solidFill>
                <a:schemeClr val="tx1"/>
              </a:solidFill>
              <a:latin typeface="宋体" panose="02010600030101010101" pitchFamily="2" charset="-122"/>
              <a:sym typeface="+mn-ea"/>
            </a:endParaRPr>
          </a:p>
        </p:txBody>
      </p:sp>
      <p:sp>
        <p:nvSpPr>
          <p:cNvPr id="8" name="文本框 7"/>
          <p:cNvSpPr txBox="1"/>
          <p:nvPr/>
        </p:nvSpPr>
        <p:spPr>
          <a:xfrm>
            <a:off x="1488440" y="1885315"/>
            <a:ext cx="8602980" cy="132207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p>
            <a:r>
              <a:rPr lang="zh-CN" altLang="en-US" sz="4000" b="1">
                <a:solidFill>
                  <a:srgbClr val="FF0000"/>
                </a:solidFill>
              </a:rPr>
              <a:t>鸦片战争、第二次鸦片战争、</a:t>
            </a:r>
            <a:endParaRPr lang="zh-CN" altLang="en-US" sz="4000" b="1">
              <a:solidFill>
                <a:srgbClr val="FF0000"/>
              </a:solidFill>
            </a:endParaRPr>
          </a:p>
          <a:p>
            <a:r>
              <a:rPr lang="zh-CN" altLang="en-US" sz="4000" b="1">
                <a:solidFill>
                  <a:srgbClr val="FF0000"/>
                </a:solidFill>
              </a:rPr>
              <a:t>甲午中日战争、八国联军侵华战争</a:t>
            </a:r>
            <a:endParaRPr lang="zh-CN" altLang="en-US" sz="4000" b="1">
              <a:solidFill>
                <a:srgbClr val="FF0000"/>
              </a:solidFill>
            </a:endParaRPr>
          </a:p>
        </p:txBody>
      </p:sp>
      <p:sp>
        <p:nvSpPr>
          <p:cNvPr id="9" name="文本框 8"/>
          <p:cNvSpPr txBox="1"/>
          <p:nvPr/>
        </p:nvSpPr>
        <p:spPr>
          <a:xfrm>
            <a:off x="1488440" y="4775200"/>
            <a:ext cx="8602980" cy="132207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p>
            <a:r>
              <a:rPr lang="zh-CN" altLang="en-US" sz="4000" b="1">
                <a:solidFill>
                  <a:srgbClr val="FF0000"/>
                </a:solidFill>
              </a:rPr>
              <a:t>洋务运动、戊戌变法、辛亥革命、</a:t>
            </a:r>
            <a:r>
              <a:rPr lang="zh-CN" altLang="en-US" sz="4000" b="1">
                <a:solidFill>
                  <a:srgbClr val="FF0000"/>
                </a:solidFill>
                <a:sym typeface="+mn-ea"/>
              </a:rPr>
              <a:t>新文化运动</a:t>
            </a:r>
            <a:endParaRPr lang="zh-CN" altLang="en-US" sz="4000" b="1">
              <a:solidFill>
                <a:srgbClr val="FF0000"/>
              </a:solidFill>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8" grpId="0" animBg="1"/>
      <p:bldP spid="9"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4" name="图片 3079" descr="2012092513574611"/>
          <p:cNvPicPr>
            <a:picLocks noChangeAspect="1"/>
          </p:cNvPicPr>
          <p:nvPr/>
        </p:nvPicPr>
        <p:blipFill>
          <a:blip r:embed="rId1"/>
          <a:stretch>
            <a:fillRect/>
          </a:stretch>
        </p:blipFill>
        <p:spPr>
          <a:xfrm>
            <a:off x="-546735" y="0"/>
            <a:ext cx="12873355" cy="6858000"/>
          </a:xfrm>
          <a:prstGeom prst="rect">
            <a:avLst/>
          </a:prstGeom>
          <a:noFill/>
          <a:ln w="9525">
            <a:noFill/>
          </a:ln>
        </p:spPr>
      </p:pic>
      <p:sp>
        <p:nvSpPr>
          <p:cNvPr id="3075" name="内容占位符 3074"/>
          <p:cNvSpPr>
            <a:spLocks noGrp="1"/>
          </p:cNvSpPr>
          <p:nvPr>
            <p:ph idx="1"/>
          </p:nvPr>
        </p:nvSpPr>
        <p:spPr>
          <a:xfrm>
            <a:off x="230505" y="1809750"/>
            <a:ext cx="5727700" cy="4310380"/>
          </a:xfrm>
        </p:spPr>
        <p:txBody>
          <a:bodyPr anchor="t"/>
          <a:p>
            <a:pPr>
              <a:buNone/>
            </a:pPr>
            <a:r>
              <a:rPr lang="en-US" altLang="zh-CN" sz="4400" b="1" dirty="0"/>
              <a:t>         </a:t>
            </a:r>
            <a:r>
              <a:rPr lang="zh-CN" altLang="en-US" sz="4400" b="1" dirty="0"/>
              <a:t>随着西方列强的入侵和我国近代化的起步，人们的经济和社会生活发生了什么变化？</a:t>
            </a:r>
            <a:endParaRPr lang="zh-CN" altLang="en-US" sz="4400" b="1" dirty="0"/>
          </a:p>
        </p:txBody>
      </p:sp>
      <p:sp>
        <p:nvSpPr>
          <p:cNvPr id="3076" name="标题 3075"/>
          <p:cNvSpPr>
            <a:spLocks noGrp="1"/>
          </p:cNvSpPr>
          <p:nvPr>
            <p:ph type="title"/>
          </p:nvPr>
        </p:nvSpPr>
        <p:spPr>
          <a:xfrm>
            <a:off x="1847850" y="404813"/>
            <a:ext cx="5915025" cy="1143000"/>
          </a:xfrm>
        </p:spPr>
        <p:txBody>
          <a:bodyPr anchor="ctr"/>
          <a:p>
            <a:pPr algn="l"/>
            <a:r>
              <a:rPr lang="zh-CN" altLang="en-US" sz="6000" b="1" dirty="0"/>
              <a:t>思考：</a:t>
            </a:r>
            <a:endParaRPr lang="zh-CN" altLang="en-US" sz="6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075">
                                            <p:txEl>
                                              <p:charRg st="0" end="57"/>
                                            </p:txEl>
                                          </p:spTgt>
                                        </p:tgtEl>
                                        <p:attrNameLst>
                                          <p:attrName>style.visibility</p:attrName>
                                        </p:attrNameLst>
                                      </p:cBhvr>
                                      <p:to>
                                        <p:strVal val="visible"/>
                                      </p:to>
                                    </p:set>
                                    <p:animEffect transition="in" filter="fade">
                                      <p:cBhvr>
                                        <p:cTn id="7" dur="1000"/>
                                        <p:tgtEl>
                                          <p:spTgt spid="3075">
                                            <p:txEl>
                                              <p:charRg st="0" end="57"/>
                                            </p:txEl>
                                          </p:spTgt>
                                        </p:tgtEl>
                                      </p:cBhvr>
                                    </p:animEffect>
                                    <p:anim calcmode="lin" valueType="num">
                                      <p:cBhvr>
                                        <p:cTn id="8" dur="1000" fill="hold"/>
                                        <p:tgtEl>
                                          <p:spTgt spid="3075">
                                            <p:txEl>
                                              <p:charRg st="0" end="57"/>
                                            </p:txEl>
                                          </p:spTgt>
                                        </p:tgtEl>
                                        <p:attrNameLst>
                                          <p:attrName>ppt_x</p:attrName>
                                        </p:attrNameLst>
                                      </p:cBhvr>
                                      <p:tavLst>
                                        <p:tav tm="0">
                                          <p:val>
                                            <p:strVal val="#ppt_x"/>
                                          </p:val>
                                        </p:tav>
                                        <p:tav tm="100000">
                                          <p:val>
                                            <p:strVal val="#ppt_x"/>
                                          </p:val>
                                        </p:tav>
                                      </p:tavLst>
                                    </p:anim>
                                    <p:anim calcmode="lin" valueType="num">
                                      <p:cBhvr>
                                        <p:cTn id="9" dur="1000" fill="hold"/>
                                        <p:tgtEl>
                                          <p:spTgt spid="3075">
                                            <p:txEl>
                                              <p:charRg st="0" end="5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1" name="Rectangle 5"/>
          <p:cNvSpPr/>
          <p:nvPr/>
        </p:nvSpPr>
        <p:spPr>
          <a:xfrm>
            <a:off x="73660" y="500698"/>
            <a:ext cx="12174538" cy="828675"/>
          </a:xfrm>
          <a:prstGeom prst="rect">
            <a:avLst/>
          </a:prstGeom>
          <a:noFill/>
          <a:ln w="9525">
            <a:noFill/>
          </a:ln>
        </p:spPr>
        <p:txBody>
          <a:bodyPr anchor="ctr">
            <a:spAutoFit/>
          </a:bodyPr>
          <a:p>
            <a:pPr algn="ctr">
              <a:buFont typeface="Arial" panose="020B0604020202020204" pitchFamily="34" charset="0"/>
              <a:buNone/>
            </a:pPr>
            <a:r>
              <a:rPr lang="zh-CN" altLang="en-US" sz="4800" b="1" dirty="0">
                <a:solidFill>
                  <a:srgbClr val="FF0000"/>
                </a:solidFill>
                <a:latin typeface="黑体" panose="02010609060101010101" pitchFamily="49" charset="-122"/>
                <a:ea typeface="黑体" panose="02010609060101010101" pitchFamily="49" charset="-122"/>
              </a:rPr>
              <a:t>第</a:t>
            </a:r>
            <a:r>
              <a:rPr lang="en-US" altLang="zh-CN" sz="4800" b="1" dirty="0">
                <a:solidFill>
                  <a:srgbClr val="FF0000"/>
                </a:solidFill>
                <a:latin typeface="黑体" panose="02010609060101010101" pitchFamily="49" charset="-122"/>
                <a:ea typeface="黑体" panose="02010609060101010101" pitchFamily="49" charset="-122"/>
              </a:rPr>
              <a:t>25</a:t>
            </a:r>
            <a:r>
              <a:rPr lang="zh-CN" altLang="en-US" sz="4800" b="1" dirty="0">
                <a:solidFill>
                  <a:srgbClr val="FF0000"/>
                </a:solidFill>
                <a:latin typeface="黑体" panose="02010609060101010101" pitchFamily="49" charset="-122"/>
                <a:ea typeface="黑体" panose="02010609060101010101" pitchFamily="49" charset="-122"/>
              </a:rPr>
              <a:t>课  经济和社会生活的变化</a:t>
            </a:r>
            <a:endParaRPr lang="en-US" altLang="zh-CN" sz="4800" b="1" dirty="0">
              <a:solidFill>
                <a:srgbClr val="FF0000"/>
              </a:solidFill>
              <a:latin typeface="黑体" panose="02010609060101010101" pitchFamily="49" charset="-122"/>
              <a:ea typeface="黑体" panose="02010609060101010101" pitchFamily="49" charset="-122"/>
            </a:endParaRPr>
          </a:p>
        </p:txBody>
      </p:sp>
      <p:pic>
        <p:nvPicPr>
          <p:cNvPr id="2" name="图片 1"/>
          <p:cNvPicPr>
            <a:picLocks noChangeAspect="1"/>
          </p:cNvPicPr>
          <p:nvPr/>
        </p:nvPicPr>
        <p:blipFill>
          <a:blip r:embed="rId1"/>
          <a:stretch>
            <a:fillRect/>
          </a:stretch>
        </p:blipFill>
        <p:spPr>
          <a:xfrm>
            <a:off x="393700" y="1329690"/>
            <a:ext cx="11250930" cy="52082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800" decel="100000"/>
                                        <p:tgtEl>
                                          <p:spTgt spid="2051"/>
                                        </p:tgtEl>
                                      </p:cBhvr>
                                    </p:animEffect>
                                    <p:anim calcmode="lin" valueType="num">
                                      <p:cBhvr>
                                        <p:cTn id="8" dur="800" decel="100000" fill="hold"/>
                                        <p:tgtEl>
                                          <p:spTgt spid="2051"/>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2051"/>
                                        </p:tgtEl>
                                        <p:attrNameLst>
                                          <p:attrName>ppt_x</p:attrName>
                                        </p:attrNameLst>
                                      </p:cBhvr>
                                      <p:tavLst>
                                        <p:tav tm="0">
                                          <p:val>
                                            <p:strVal val="#ppt_x+0.4"/>
                                          </p:val>
                                        </p:tav>
                                        <p:tav tm="100000">
                                          <p:val>
                                            <p:strVal val="#ppt_x-0.05"/>
                                          </p:val>
                                        </p:tav>
                                      </p:tavLst>
                                    </p:anim>
                                    <p:anim calcmode="lin" valueType="num">
                                      <p:cBhvr>
                                        <p:cTn id="10" dur="800" decel="100000" fill="hold"/>
                                        <p:tgtEl>
                                          <p:spTgt spid="205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5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5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矩形 7197"/>
          <p:cNvSpPr/>
          <p:nvPr/>
        </p:nvSpPr>
        <p:spPr>
          <a:xfrm>
            <a:off x="412750" y="761683"/>
            <a:ext cx="5230813" cy="641350"/>
          </a:xfrm>
          <a:prstGeom prst="rect">
            <a:avLst/>
          </a:prstGeom>
          <a:noFill/>
          <a:ln w="9525">
            <a:noFill/>
          </a:ln>
        </p:spPr>
        <p:txBody>
          <a:bodyPr wrap="none" anchor="t">
            <a:spAutoFit/>
          </a:bodyPr>
          <a:p>
            <a:pPr>
              <a:buFont typeface="Arial" panose="020B0604020202020204" pitchFamily="34" charset="0"/>
              <a:buNone/>
            </a:pPr>
            <a:r>
              <a:rPr lang="zh-CN" altLang="en-US" sz="3600" b="1" dirty="0">
                <a:solidFill>
                  <a:srgbClr val="FF0000"/>
                </a:solidFill>
                <a:latin typeface="黑体" panose="02010609060101010101" pitchFamily="49" charset="-122"/>
                <a:ea typeface="黑体" panose="02010609060101010101" pitchFamily="49" charset="-122"/>
                <a:sym typeface="宋体" panose="02010600030101010101" pitchFamily="2" charset="-122"/>
              </a:rPr>
              <a:t>一、民族资本主义的发展</a:t>
            </a:r>
            <a:endParaRPr lang="zh-CN" altLang="en-US" sz="3600" b="1" dirty="0">
              <a:solidFill>
                <a:srgbClr val="FF0000"/>
              </a:solidFill>
              <a:latin typeface="黑体" panose="02010609060101010101" pitchFamily="49" charset="-122"/>
              <a:ea typeface="黑体" panose="02010609060101010101" pitchFamily="49" charset="-122"/>
              <a:sym typeface="宋体" panose="02010600030101010101" pitchFamily="2" charset="-122"/>
            </a:endParaRPr>
          </a:p>
        </p:txBody>
      </p:sp>
      <p:sp>
        <p:nvSpPr>
          <p:cNvPr id="97286" name="矩形 7174"/>
          <p:cNvSpPr/>
          <p:nvPr/>
        </p:nvSpPr>
        <p:spPr>
          <a:xfrm>
            <a:off x="931863" y="1414145"/>
            <a:ext cx="1804987" cy="479425"/>
          </a:xfrm>
          <a:prstGeom prst="rect">
            <a:avLst/>
          </a:prstGeom>
          <a:noFill/>
          <a:ln w="38100" cap="flat" cmpd="sng">
            <a:solidFill>
              <a:srgbClr val="B2F3FC"/>
            </a:solidFill>
            <a:prstDash val="solid"/>
            <a:bevel/>
            <a:headEnd type="none" w="med" len="med"/>
            <a:tailEnd type="none" w="med" len="med"/>
          </a:ln>
        </p:spPr>
        <p:txBody>
          <a:bodyPr anchor="t">
            <a:spAutoFit/>
          </a:bodyPr>
          <a:p>
            <a:pPr>
              <a:lnSpc>
                <a:spcPct val="90000"/>
              </a:lnSpc>
              <a:spcBef>
                <a:spcPct val="2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、产生</a:t>
            </a:r>
            <a:endParaRPr lang="zh-CN" altLang="en-US" sz="2800" b="1" dirty="0">
              <a:latin typeface="微软雅黑" panose="020B0503020204020204" pitchFamily="34" charset="-122"/>
              <a:ea typeface="微软雅黑" panose="020B0503020204020204" pitchFamily="34" charset="-122"/>
            </a:endParaRPr>
          </a:p>
        </p:txBody>
      </p:sp>
      <p:sp>
        <p:nvSpPr>
          <p:cNvPr id="12290" name="Rectangle 35"/>
          <p:cNvSpPr/>
          <p:nvPr/>
        </p:nvSpPr>
        <p:spPr>
          <a:xfrm>
            <a:off x="3175000" y="1395095"/>
            <a:ext cx="4256088" cy="522288"/>
          </a:xfrm>
          <a:prstGeom prst="rect">
            <a:avLst/>
          </a:prstGeom>
          <a:noFill/>
          <a:ln w="9525">
            <a:noFill/>
          </a:ln>
        </p:spPr>
        <p:txBody>
          <a:bodyPr lIns="92075" tIns="46038" rIns="92075" bIns="46038" anchor="t">
            <a:spAutoFit/>
          </a:bodyPr>
          <a:p>
            <a:pPr>
              <a:spcBef>
                <a:spcPct val="5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19</a:t>
            </a:r>
            <a:r>
              <a:rPr lang="zh-CN" altLang="en-US" sz="2800" b="1" dirty="0">
                <a:latin typeface="微软雅黑" panose="020B0503020204020204" pitchFamily="34" charset="-122"/>
                <a:ea typeface="微软雅黑" panose="020B0503020204020204" pitchFamily="34" charset="-122"/>
              </a:rPr>
              <a:t>世纪六七十年代</a:t>
            </a:r>
            <a:endParaRPr lang="zh-CN" altLang="en-US" sz="2800" b="1" dirty="0">
              <a:latin typeface="微软雅黑" panose="020B0503020204020204" pitchFamily="34" charset="-122"/>
              <a:ea typeface="微软雅黑" panose="020B0503020204020204" pitchFamily="34" charset="-122"/>
            </a:endParaRPr>
          </a:p>
        </p:txBody>
      </p:sp>
      <p:sp>
        <p:nvSpPr>
          <p:cNvPr id="97288" name="矩形 7174"/>
          <p:cNvSpPr/>
          <p:nvPr/>
        </p:nvSpPr>
        <p:spPr>
          <a:xfrm>
            <a:off x="966788" y="2088833"/>
            <a:ext cx="1808162" cy="479425"/>
          </a:xfrm>
          <a:prstGeom prst="rect">
            <a:avLst/>
          </a:prstGeom>
          <a:noFill/>
          <a:ln w="38100" cap="flat" cmpd="sng">
            <a:solidFill>
              <a:srgbClr val="B2F3FC"/>
            </a:solidFill>
            <a:prstDash val="solid"/>
            <a:bevel/>
            <a:headEnd type="none" w="med" len="med"/>
            <a:tailEnd type="none" w="med" len="med"/>
          </a:ln>
        </p:spPr>
        <p:txBody>
          <a:bodyPr anchor="t">
            <a:spAutoFit/>
          </a:bodyPr>
          <a:p>
            <a:pPr>
              <a:lnSpc>
                <a:spcPct val="90000"/>
              </a:lnSpc>
              <a:spcBef>
                <a:spcPct val="2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、发展</a:t>
            </a:r>
            <a:endParaRPr lang="zh-CN" altLang="en-US" sz="2800" b="1" dirty="0">
              <a:latin typeface="微软雅黑" panose="020B0503020204020204" pitchFamily="34" charset="-122"/>
              <a:ea typeface="微软雅黑" panose="020B0503020204020204" pitchFamily="34" charset="-122"/>
            </a:endParaRPr>
          </a:p>
        </p:txBody>
      </p:sp>
      <p:sp>
        <p:nvSpPr>
          <p:cNvPr id="97289" name="Rectangle 35"/>
          <p:cNvSpPr/>
          <p:nvPr/>
        </p:nvSpPr>
        <p:spPr>
          <a:xfrm>
            <a:off x="3148013" y="2068195"/>
            <a:ext cx="6503987" cy="519113"/>
          </a:xfrm>
          <a:prstGeom prst="rect">
            <a:avLst/>
          </a:prstGeom>
          <a:noFill/>
          <a:ln w="9525">
            <a:noFill/>
          </a:ln>
        </p:spPr>
        <p:txBody>
          <a:bodyPr lIns="92075" tIns="46038" rIns="92075" bIns="46038"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甲午中日战争后（</a:t>
            </a:r>
            <a:r>
              <a:rPr lang="en-US" altLang="zh-CN" sz="2800" b="1" dirty="0">
                <a:latin typeface="微软雅黑" panose="020B0503020204020204" pitchFamily="34" charset="-122"/>
                <a:ea typeface="微软雅黑" panose="020B0503020204020204" pitchFamily="34" charset="-122"/>
              </a:rPr>
              <a:t>1895</a:t>
            </a:r>
            <a:r>
              <a:rPr lang="zh-CN" altLang="en-US" sz="2800" b="1" dirty="0">
                <a:latin typeface="微软雅黑" panose="020B0503020204020204" pitchFamily="34" charset="-122"/>
                <a:ea typeface="微软雅黑" panose="020B0503020204020204" pitchFamily="34" charset="-122"/>
              </a:rPr>
              <a:t>年后）</a:t>
            </a:r>
            <a:endParaRPr lang="zh-CN" altLang="en-US" sz="2800" b="1" dirty="0">
              <a:latin typeface="微软雅黑" panose="020B0503020204020204" pitchFamily="34" charset="-122"/>
              <a:ea typeface="微软雅黑" panose="020B0503020204020204" pitchFamily="34" charset="-122"/>
            </a:endParaRPr>
          </a:p>
        </p:txBody>
      </p:sp>
      <p:sp>
        <p:nvSpPr>
          <p:cNvPr id="5129" name="AutoShape 14"/>
          <p:cNvSpPr/>
          <p:nvPr/>
        </p:nvSpPr>
        <p:spPr>
          <a:xfrm>
            <a:off x="2500313" y="2727008"/>
            <a:ext cx="261937" cy="1128712"/>
          </a:xfrm>
          <a:prstGeom prst="leftBrace">
            <a:avLst>
              <a:gd name="adj1" fmla="val 50851"/>
              <a:gd name="adj2" fmla="val 50000"/>
            </a:avLst>
          </a:prstGeom>
          <a:noFill/>
          <a:ln w="57150" cap="flat" cmpd="sng">
            <a:solidFill>
              <a:schemeClr val="tx1"/>
            </a:solidFill>
            <a:prstDash val="solid"/>
            <a:round/>
            <a:headEnd type="none" w="med" len="med"/>
            <a:tailEnd type="none" w="med" len="med"/>
          </a:ln>
        </p:spPr>
        <p:txBody>
          <a:bodyPr wrap="none" anchor="ctr"/>
          <a:p>
            <a:pPr>
              <a:buFont typeface="Arial" panose="020B0604020202020204" pitchFamily="34" charset="0"/>
              <a:buNone/>
            </a:pPr>
            <a:endParaRPr lang="zh-CN" altLang="en-US" dirty="0">
              <a:latin typeface="微软雅黑" panose="020B0503020204020204" pitchFamily="34" charset="-122"/>
              <a:ea typeface="微软雅黑" panose="020B0503020204020204" pitchFamily="34" charset="-122"/>
            </a:endParaRPr>
          </a:p>
        </p:txBody>
      </p:sp>
      <p:sp>
        <p:nvSpPr>
          <p:cNvPr id="5130" name="文本框 3"/>
          <p:cNvSpPr txBox="1"/>
          <p:nvPr/>
        </p:nvSpPr>
        <p:spPr>
          <a:xfrm>
            <a:off x="1511300" y="2866708"/>
            <a:ext cx="671513" cy="990600"/>
          </a:xfrm>
          <a:prstGeom prst="rect">
            <a:avLst/>
          </a:prstGeom>
          <a:blipFill rotWithShape="1">
            <a:blip r:embed="rId1"/>
          </a:blipFill>
          <a:ln w="9525">
            <a:noFill/>
          </a:ln>
        </p:spPr>
        <p:txBody>
          <a:bodyPr vert="eaVert" anchor="t">
            <a:spAutoFit/>
          </a:bodyPr>
          <a:p>
            <a:pPr>
              <a:buFont typeface="Arial" panose="020B0604020202020204" pitchFamily="34" charset="0"/>
              <a:buNone/>
            </a:pPr>
            <a:r>
              <a:rPr lang="zh-CN" altLang="en-US" sz="3200" dirty="0">
                <a:solidFill>
                  <a:srgbClr val="FF0000"/>
                </a:solidFill>
                <a:latin typeface="隶书" panose="02010509060101010101" pitchFamily="49" charset="-122"/>
                <a:ea typeface="隶书" panose="02010509060101010101" pitchFamily="49" charset="-122"/>
              </a:rPr>
              <a:t>原因</a:t>
            </a:r>
            <a:endParaRPr lang="zh-CN" altLang="en-US" sz="3200" dirty="0">
              <a:solidFill>
                <a:srgbClr val="FF0000"/>
              </a:solidFill>
              <a:latin typeface="隶书" panose="02010509060101010101" pitchFamily="49" charset="-122"/>
              <a:ea typeface="隶书" panose="02010509060101010101" pitchFamily="49" charset="-122"/>
            </a:endParaRPr>
          </a:p>
        </p:txBody>
      </p:sp>
      <p:sp>
        <p:nvSpPr>
          <p:cNvPr id="97292" name="文本框 26650"/>
          <p:cNvSpPr txBox="1"/>
          <p:nvPr/>
        </p:nvSpPr>
        <p:spPr>
          <a:xfrm>
            <a:off x="3136900" y="2673033"/>
            <a:ext cx="9055100" cy="519112"/>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外国人在华开办工厂、开采矿山的刺激</a:t>
            </a:r>
            <a:endParaRPr lang="zh-CN" altLang="en-US" sz="2800" b="1" dirty="0">
              <a:latin typeface="微软雅黑" panose="020B0503020204020204" pitchFamily="34" charset="-122"/>
              <a:ea typeface="微软雅黑" panose="020B0503020204020204" pitchFamily="34" charset="-122"/>
            </a:endParaRPr>
          </a:p>
        </p:txBody>
      </p:sp>
      <p:sp>
        <p:nvSpPr>
          <p:cNvPr id="97293" name="文本框 26650"/>
          <p:cNvSpPr txBox="1"/>
          <p:nvPr/>
        </p:nvSpPr>
        <p:spPr>
          <a:xfrm>
            <a:off x="3138488" y="3149283"/>
            <a:ext cx="9066212" cy="946150"/>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状元实业家</a:t>
            </a:r>
            <a:r>
              <a:rPr lang="zh-CN" altLang="en-US" sz="2800" b="1" dirty="0">
                <a:solidFill>
                  <a:srgbClr val="FF0000"/>
                </a:solidFill>
                <a:latin typeface="微软雅黑" panose="020B0503020204020204" pitchFamily="34" charset="-122"/>
                <a:ea typeface="微软雅黑" panose="020B0503020204020204" pitchFamily="34" charset="-122"/>
              </a:rPr>
              <a:t>张謇</a:t>
            </a:r>
            <a:r>
              <a:rPr lang="zh-CN" altLang="en-US" sz="2800" b="1" dirty="0">
                <a:latin typeface="微软雅黑" panose="020B0503020204020204" pitchFamily="34" charset="-122"/>
                <a:ea typeface="微软雅黑" panose="020B0503020204020204" pitchFamily="34" charset="-122"/>
              </a:rPr>
              <a:t>回乡创办</a:t>
            </a:r>
            <a:r>
              <a:rPr lang="zh-CN" altLang="en-US" sz="2800" b="1" dirty="0">
                <a:solidFill>
                  <a:srgbClr val="FF0000"/>
                </a:solidFill>
                <a:latin typeface="微软雅黑" panose="020B0503020204020204" pitchFamily="34" charset="-122"/>
                <a:ea typeface="微软雅黑" panose="020B0503020204020204" pitchFamily="34" charset="-122"/>
              </a:rPr>
              <a:t>大生纱厂</a:t>
            </a:r>
            <a:r>
              <a:rPr lang="zh-CN" altLang="en-US" sz="2800" b="1" dirty="0">
                <a:latin typeface="微软雅黑" panose="020B0503020204020204" pitchFamily="34" charset="-122"/>
                <a:ea typeface="微软雅黑" panose="020B0503020204020204" pitchFamily="34" charset="-122"/>
              </a:rPr>
              <a:t>，带动了许多中国人走上了</a:t>
            </a:r>
            <a:r>
              <a:rPr lang="en-US" altLang="zh-CN" sz="2800" b="1" dirty="0">
                <a:latin typeface="微软雅黑" panose="020B0503020204020204" pitchFamily="34" charset="-122"/>
                <a:ea typeface="微软雅黑" panose="020B0503020204020204" pitchFamily="34" charset="-122"/>
              </a:rPr>
              <a:t>“</a:t>
            </a:r>
            <a:r>
              <a:rPr lang="zh-CN" altLang="en-US" sz="2800" b="1" dirty="0">
                <a:solidFill>
                  <a:srgbClr val="FF0000"/>
                </a:solidFill>
                <a:latin typeface="微软雅黑" panose="020B0503020204020204" pitchFamily="34" charset="-122"/>
                <a:ea typeface="微软雅黑" panose="020B0503020204020204" pitchFamily="34" charset="-122"/>
              </a:rPr>
              <a:t>实业救国</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的道路。</a:t>
            </a:r>
            <a:endParaRPr lang="zh-CN" altLang="en-US" sz="2800" b="1" dirty="0">
              <a:latin typeface="微软雅黑" panose="020B0503020204020204" pitchFamily="34" charset="-122"/>
              <a:ea typeface="微软雅黑" panose="020B0503020204020204" pitchFamily="34" charset="-122"/>
            </a:endParaRPr>
          </a:p>
        </p:txBody>
      </p:sp>
      <p:pic>
        <p:nvPicPr>
          <p:cNvPr id="5133" name="图片 5"/>
          <p:cNvPicPr>
            <a:picLocks noChangeAspect="1"/>
          </p:cNvPicPr>
          <p:nvPr/>
        </p:nvPicPr>
        <p:blipFill>
          <a:blip r:embed="rId2">
            <a:lum bright="-6000" contrast="72000"/>
          </a:blip>
          <a:stretch>
            <a:fillRect/>
          </a:stretch>
        </p:blipFill>
        <p:spPr>
          <a:xfrm>
            <a:off x="2386013" y="4081145"/>
            <a:ext cx="3495675" cy="2081213"/>
          </a:xfrm>
          <a:prstGeom prst="rect">
            <a:avLst/>
          </a:prstGeom>
          <a:noFill/>
          <a:ln w="9525">
            <a:noFill/>
          </a:ln>
        </p:spPr>
      </p:pic>
      <p:pic>
        <p:nvPicPr>
          <p:cNvPr id="5134" name="图片 7"/>
          <p:cNvPicPr>
            <a:picLocks noChangeAspect="1"/>
          </p:cNvPicPr>
          <p:nvPr/>
        </p:nvPicPr>
        <p:blipFill>
          <a:blip r:embed="rId3"/>
          <a:stretch>
            <a:fillRect/>
          </a:stretch>
        </p:blipFill>
        <p:spPr>
          <a:xfrm>
            <a:off x="6597650" y="4363720"/>
            <a:ext cx="3244850" cy="17843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7286"/>
                                        </p:tgtEl>
                                        <p:attrNameLst>
                                          <p:attrName>style.visibility</p:attrName>
                                        </p:attrNameLst>
                                      </p:cBhvr>
                                      <p:to>
                                        <p:strVal val="visible"/>
                                      </p:to>
                                    </p:set>
                                    <p:animEffect transition="in" filter="blinds(horizontal)">
                                      <p:cBhvr>
                                        <p:cTn id="7" dur="500"/>
                                        <p:tgtEl>
                                          <p:spTgt spid="97286"/>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12290"/>
                                        </p:tgtEl>
                                        <p:attrNameLst>
                                          <p:attrName>style.visibility</p:attrName>
                                        </p:attrNameLst>
                                      </p:cBhvr>
                                      <p:to>
                                        <p:strVal val="visible"/>
                                      </p:to>
                                    </p:set>
                                    <p:animEffect transition="in" filter="fade">
                                      <p:cBhvr>
                                        <p:cTn id="12" dur="800" decel="100000"/>
                                        <p:tgtEl>
                                          <p:spTgt spid="12290"/>
                                        </p:tgtEl>
                                      </p:cBhvr>
                                    </p:animEffect>
                                    <p:anim calcmode="lin" valueType="num">
                                      <p:cBhvr>
                                        <p:cTn id="13" dur="800" decel="100000" fill="hold"/>
                                        <p:tgtEl>
                                          <p:spTgt spid="12290"/>
                                        </p:tgtEl>
                                        <p:attrNameLst>
                                          <p:attrName>style.rotation</p:attrName>
                                        </p:attrNameLst>
                                      </p:cBhvr>
                                      <p:tavLst>
                                        <p:tav tm="0">
                                          <p:val>
                                            <p:fltVal val="-90.000000"/>
                                          </p:val>
                                        </p:tav>
                                        <p:tav tm="100000">
                                          <p:val>
                                            <p:fltVal val="0.000000"/>
                                          </p:val>
                                        </p:tav>
                                      </p:tavLst>
                                    </p:anim>
                                    <p:anim calcmode="lin" valueType="num">
                                      <p:cBhvr>
                                        <p:cTn id="14" dur="800" decel="100000" fill="hold"/>
                                        <p:tgtEl>
                                          <p:spTgt spid="12290"/>
                                        </p:tgtEl>
                                        <p:attrNameLst>
                                          <p:attrName>ppt_x</p:attrName>
                                        </p:attrNameLst>
                                      </p:cBhvr>
                                      <p:tavLst>
                                        <p:tav tm="0">
                                          <p:val>
                                            <p:strVal val="#ppt_x+0.4"/>
                                          </p:val>
                                        </p:tav>
                                        <p:tav tm="100000">
                                          <p:val>
                                            <p:strVal val="#ppt_x-0.05"/>
                                          </p:val>
                                        </p:tav>
                                      </p:tavLst>
                                    </p:anim>
                                    <p:anim calcmode="lin" valueType="num">
                                      <p:cBhvr>
                                        <p:cTn id="15" dur="800" decel="100000" fill="hold"/>
                                        <p:tgtEl>
                                          <p:spTgt spid="12290"/>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12290"/>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12290"/>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97288"/>
                                        </p:tgtEl>
                                        <p:attrNameLst>
                                          <p:attrName>style.visibility</p:attrName>
                                        </p:attrNameLst>
                                      </p:cBhvr>
                                      <p:to>
                                        <p:strVal val="visible"/>
                                      </p:to>
                                    </p:set>
                                    <p:animEffect transition="in" filter="fade">
                                      <p:cBhvr>
                                        <p:cTn id="22" dur="800" decel="100000"/>
                                        <p:tgtEl>
                                          <p:spTgt spid="97288"/>
                                        </p:tgtEl>
                                      </p:cBhvr>
                                    </p:animEffect>
                                    <p:anim calcmode="lin" valueType="num">
                                      <p:cBhvr>
                                        <p:cTn id="23" dur="800" decel="100000" fill="hold"/>
                                        <p:tgtEl>
                                          <p:spTgt spid="97288"/>
                                        </p:tgtEl>
                                        <p:attrNameLst>
                                          <p:attrName>style.rotation</p:attrName>
                                        </p:attrNameLst>
                                      </p:cBhvr>
                                      <p:tavLst>
                                        <p:tav tm="0">
                                          <p:val>
                                            <p:fltVal val="-90.000000"/>
                                          </p:val>
                                        </p:tav>
                                        <p:tav tm="100000">
                                          <p:val>
                                            <p:fltVal val="0.000000"/>
                                          </p:val>
                                        </p:tav>
                                      </p:tavLst>
                                    </p:anim>
                                    <p:anim calcmode="lin" valueType="num">
                                      <p:cBhvr>
                                        <p:cTn id="24" dur="800" decel="100000" fill="hold"/>
                                        <p:tgtEl>
                                          <p:spTgt spid="97288"/>
                                        </p:tgtEl>
                                        <p:attrNameLst>
                                          <p:attrName>ppt_x</p:attrName>
                                        </p:attrNameLst>
                                      </p:cBhvr>
                                      <p:tavLst>
                                        <p:tav tm="0">
                                          <p:val>
                                            <p:strVal val="#ppt_x+0.4"/>
                                          </p:val>
                                        </p:tav>
                                        <p:tav tm="100000">
                                          <p:val>
                                            <p:strVal val="#ppt_x-0.05"/>
                                          </p:val>
                                        </p:tav>
                                      </p:tavLst>
                                    </p:anim>
                                    <p:anim calcmode="lin" valueType="num">
                                      <p:cBhvr>
                                        <p:cTn id="25" dur="800" decel="100000" fill="hold"/>
                                        <p:tgtEl>
                                          <p:spTgt spid="97288"/>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97288"/>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97288"/>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grpId="0" nodeType="clickEffect">
                                  <p:stCondLst>
                                    <p:cond delay="0"/>
                                  </p:stCondLst>
                                  <p:childTnLst>
                                    <p:set>
                                      <p:cBhvr>
                                        <p:cTn id="31" dur="1" fill="hold">
                                          <p:stCondLst>
                                            <p:cond delay="0"/>
                                          </p:stCondLst>
                                        </p:cTn>
                                        <p:tgtEl>
                                          <p:spTgt spid="97289"/>
                                        </p:tgtEl>
                                        <p:attrNameLst>
                                          <p:attrName>style.visibility</p:attrName>
                                        </p:attrNameLst>
                                      </p:cBhvr>
                                      <p:to>
                                        <p:strVal val="visible"/>
                                      </p:to>
                                    </p:set>
                                    <p:animEffect transition="in" filter="fade">
                                      <p:cBhvr>
                                        <p:cTn id="32" dur="800" decel="100000"/>
                                        <p:tgtEl>
                                          <p:spTgt spid="97289"/>
                                        </p:tgtEl>
                                      </p:cBhvr>
                                    </p:animEffect>
                                    <p:anim calcmode="lin" valueType="num">
                                      <p:cBhvr>
                                        <p:cTn id="33" dur="800" decel="100000" fill="hold"/>
                                        <p:tgtEl>
                                          <p:spTgt spid="97289"/>
                                        </p:tgtEl>
                                        <p:attrNameLst>
                                          <p:attrName>style.rotation</p:attrName>
                                        </p:attrNameLst>
                                      </p:cBhvr>
                                      <p:tavLst>
                                        <p:tav tm="0">
                                          <p:val>
                                            <p:fltVal val="-90.000000"/>
                                          </p:val>
                                        </p:tav>
                                        <p:tav tm="100000">
                                          <p:val>
                                            <p:fltVal val="0.000000"/>
                                          </p:val>
                                        </p:tav>
                                      </p:tavLst>
                                    </p:anim>
                                    <p:anim calcmode="lin" valueType="num">
                                      <p:cBhvr>
                                        <p:cTn id="34" dur="800" decel="100000" fill="hold"/>
                                        <p:tgtEl>
                                          <p:spTgt spid="97289"/>
                                        </p:tgtEl>
                                        <p:attrNameLst>
                                          <p:attrName>ppt_x</p:attrName>
                                        </p:attrNameLst>
                                      </p:cBhvr>
                                      <p:tavLst>
                                        <p:tav tm="0">
                                          <p:val>
                                            <p:strVal val="#ppt_x+0.4"/>
                                          </p:val>
                                        </p:tav>
                                        <p:tav tm="100000">
                                          <p:val>
                                            <p:strVal val="#ppt_x-0.05"/>
                                          </p:val>
                                        </p:tav>
                                      </p:tavLst>
                                    </p:anim>
                                    <p:anim calcmode="lin" valueType="num">
                                      <p:cBhvr>
                                        <p:cTn id="35" dur="800" decel="100000" fill="hold"/>
                                        <p:tgtEl>
                                          <p:spTgt spid="97289"/>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97289"/>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97289"/>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grpId="0" nodeType="clickEffect">
                                  <p:stCondLst>
                                    <p:cond delay="0"/>
                                  </p:stCondLst>
                                  <p:childTnLst>
                                    <p:set>
                                      <p:cBhvr>
                                        <p:cTn id="41" dur="1" fill="hold">
                                          <p:stCondLst>
                                            <p:cond delay="0"/>
                                          </p:stCondLst>
                                        </p:cTn>
                                        <p:tgtEl>
                                          <p:spTgt spid="5130"/>
                                        </p:tgtEl>
                                        <p:attrNameLst>
                                          <p:attrName>style.visibility</p:attrName>
                                        </p:attrNameLst>
                                      </p:cBhvr>
                                      <p:to>
                                        <p:strVal val="visible"/>
                                      </p:to>
                                    </p:set>
                                    <p:animEffect transition="in" filter="fade">
                                      <p:cBhvr>
                                        <p:cTn id="42" dur="800" decel="100000"/>
                                        <p:tgtEl>
                                          <p:spTgt spid="5130"/>
                                        </p:tgtEl>
                                      </p:cBhvr>
                                    </p:animEffect>
                                    <p:anim calcmode="lin" valueType="num">
                                      <p:cBhvr>
                                        <p:cTn id="43" dur="800" decel="100000" fill="hold"/>
                                        <p:tgtEl>
                                          <p:spTgt spid="5130"/>
                                        </p:tgtEl>
                                        <p:attrNameLst>
                                          <p:attrName>style.rotation</p:attrName>
                                        </p:attrNameLst>
                                      </p:cBhvr>
                                      <p:tavLst>
                                        <p:tav tm="0">
                                          <p:val>
                                            <p:fltVal val="-90.000000"/>
                                          </p:val>
                                        </p:tav>
                                        <p:tav tm="100000">
                                          <p:val>
                                            <p:fltVal val="0.000000"/>
                                          </p:val>
                                        </p:tav>
                                      </p:tavLst>
                                    </p:anim>
                                    <p:anim calcmode="lin" valueType="num">
                                      <p:cBhvr>
                                        <p:cTn id="44" dur="800" decel="100000" fill="hold"/>
                                        <p:tgtEl>
                                          <p:spTgt spid="5130"/>
                                        </p:tgtEl>
                                        <p:attrNameLst>
                                          <p:attrName>ppt_x</p:attrName>
                                        </p:attrNameLst>
                                      </p:cBhvr>
                                      <p:tavLst>
                                        <p:tav tm="0">
                                          <p:val>
                                            <p:strVal val="#ppt_x+0.4"/>
                                          </p:val>
                                        </p:tav>
                                        <p:tav tm="100000">
                                          <p:val>
                                            <p:strVal val="#ppt_x-0.05"/>
                                          </p:val>
                                        </p:tav>
                                      </p:tavLst>
                                    </p:anim>
                                    <p:anim calcmode="lin" valueType="num">
                                      <p:cBhvr>
                                        <p:cTn id="45" dur="800" decel="100000" fill="hold"/>
                                        <p:tgtEl>
                                          <p:spTgt spid="5130"/>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5130"/>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5130"/>
                                        </p:tgtEl>
                                        <p:attrNameLst>
                                          <p:attrName>ppt_y</p:attrName>
                                        </p:attrNameLst>
                                      </p:cBhvr>
                                      <p:tavLst>
                                        <p:tav tm="0">
                                          <p:val>
                                            <p:strVal val="#ppt_y+0.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5129"/>
                                        </p:tgtEl>
                                        <p:attrNameLst>
                                          <p:attrName>style.visibility</p:attrName>
                                        </p:attrNameLst>
                                      </p:cBhvr>
                                      <p:to>
                                        <p:strVal val="visible"/>
                                      </p:to>
                                    </p:set>
                                    <p:animEffect transition="in" filter="checkerboard(across)">
                                      <p:cBhvr>
                                        <p:cTn id="52" dur="500"/>
                                        <p:tgtEl>
                                          <p:spTgt spid="5129"/>
                                        </p:tgtEl>
                                      </p:cBhvr>
                                    </p:animEffect>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97292"/>
                                        </p:tgtEl>
                                        <p:attrNameLst>
                                          <p:attrName>style.visibility</p:attrName>
                                        </p:attrNameLst>
                                      </p:cBhvr>
                                      <p:to>
                                        <p:strVal val="visible"/>
                                      </p:to>
                                    </p:set>
                                    <p:animEffect transition="in" filter="fade">
                                      <p:cBhvr>
                                        <p:cTn id="57" dur="800" decel="100000"/>
                                        <p:tgtEl>
                                          <p:spTgt spid="97292"/>
                                        </p:tgtEl>
                                      </p:cBhvr>
                                    </p:animEffect>
                                    <p:anim calcmode="lin" valueType="num">
                                      <p:cBhvr>
                                        <p:cTn id="58" dur="800" decel="100000" fill="hold"/>
                                        <p:tgtEl>
                                          <p:spTgt spid="97292"/>
                                        </p:tgtEl>
                                        <p:attrNameLst>
                                          <p:attrName>style.rotation</p:attrName>
                                        </p:attrNameLst>
                                      </p:cBhvr>
                                      <p:tavLst>
                                        <p:tav tm="0">
                                          <p:val>
                                            <p:fltVal val="-90.000000"/>
                                          </p:val>
                                        </p:tav>
                                        <p:tav tm="100000">
                                          <p:val>
                                            <p:fltVal val="0.000000"/>
                                          </p:val>
                                        </p:tav>
                                      </p:tavLst>
                                    </p:anim>
                                    <p:anim calcmode="lin" valueType="num">
                                      <p:cBhvr>
                                        <p:cTn id="59" dur="800" decel="100000" fill="hold"/>
                                        <p:tgtEl>
                                          <p:spTgt spid="97292"/>
                                        </p:tgtEl>
                                        <p:attrNameLst>
                                          <p:attrName>ppt_x</p:attrName>
                                        </p:attrNameLst>
                                      </p:cBhvr>
                                      <p:tavLst>
                                        <p:tav tm="0">
                                          <p:val>
                                            <p:strVal val="#ppt_x+0.4"/>
                                          </p:val>
                                        </p:tav>
                                        <p:tav tm="100000">
                                          <p:val>
                                            <p:strVal val="#ppt_x-0.05"/>
                                          </p:val>
                                        </p:tav>
                                      </p:tavLst>
                                    </p:anim>
                                    <p:anim calcmode="lin" valueType="num">
                                      <p:cBhvr>
                                        <p:cTn id="60" dur="800" decel="100000" fill="hold"/>
                                        <p:tgtEl>
                                          <p:spTgt spid="97292"/>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97292"/>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97292"/>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0" presetClass="entr" presetSubtype="0" fill="hold" grpId="0" nodeType="clickEffect">
                                  <p:stCondLst>
                                    <p:cond delay="0"/>
                                  </p:stCondLst>
                                  <p:childTnLst>
                                    <p:set>
                                      <p:cBhvr>
                                        <p:cTn id="66" dur="1" fill="hold">
                                          <p:stCondLst>
                                            <p:cond delay="0"/>
                                          </p:stCondLst>
                                        </p:cTn>
                                        <p:tgtEl>
                                          <p:spTgt spid="97293"/>
                                        </p:tgtEl>
                                        <p:attrNameLst>
                                          <p:attrName>style.visibility</p:attrName>
                                        </p:attrNameLst>
                                      </p:cBhvr>
                                      <p:to>
                                        <p:strVal val="visible"/>
                                      </p:to>
                                    </p:set>
                                    <p:animEffect transition="in" filter="fade">
                                      <p:cBhvr>
                                        <p:cTn id="67" dur="800" decel="100000"/>
                                        <p:tgtEl>
                                          <p:spTgt spid="97293"/>
                                        </p:tgtEl>
                                      </p:cBhvr>
                                    </p:animEffect>
                                    <p:anim calcmode="lin" valueType="num">
                                      <p:cBhvr>
                                        <p:cTn id="68" dur="800" decel="100000" fill="hold"/>
                                        <p:tgtEl>
                                          <p:spTgt spid="97293"/>
                                        </p:tgtEl>
                                        <p:attrNameLst>
                                          <p:attrName>style.rotation</p:attrName>
                                        </p:attrNameLst>
                                      </p:cBhvr>
                                      <p:tavLst>
                                        <p:tav tm="0">
                                          <p:val>
                                            <p:fltVal val="-90.000000"/>
                                          </p:val>
                                        </p:tav>
                                        <p:tav tm="100000">
                                          <p:val>
                                            <p:fltVal val="0.000000"/>
                                          </p:val>
                                        </p:tav>
                                      </p:tavLst>
                                    </p:anim>
                                    <p:anim calcmode="lin" valueType="num">
                                      <p:cBhvr>
                                        <p:cTn id="69" dur="800" decel="100000" fill="hold"/>
                                        <p:tgtEl>
                                          <p:spTgt spid="97293"/>
                                        </p:tgtEl>
                                        <p:attrNameLst>
                                          <p:attrName>ppt_x</p:attrName>
                                        </p:attrNameLst>
                                      </p:cBhvr>
                                      <p:tavLst>
                                        <p:tav tm="0">
                                          <p:val>
                                            <p:strVal val="#ppt_x+0.4"/>
                                          </p:val>
                                        </p:tav>
                                        <p:tav tm="100000">
                                          <p:val>
                                            <p:strVal val="#ppt_x-0.05"/>
                                          </p:val>
                                        </p:tav>
                                      </p:tavLst>
                                    </p:anim>
                                    <p:anim calcmode="lin" valueType="num">
                                      <p:cBhvr>
                                        <p:cTn id="70" dur="800" decel="100000" fill="hold"/>
                                        <p:tgtEl>
                                          <p:spTgt spid="97293"/>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97293"/>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97293"/>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30" presetClass="entr" presetSubtype="0" fill="hold" nodeType="clickEffect">
                                  <p:stCondLst>
                                    <p:cond delay="0"/>
                                  </p:stCondLst>
                                  <p:childTnLst>
                                    <p:set>
                                      <p:cBhvr>
                                        <p:cTn id="76" dur="1" fill="hold">
                                          <p:stCondLst>
                                            <p:cond delay="0"/>
                                          </p:stCondLst>
                                        </p:cTn>
                                        <p:tgtEl>
                                          <p:spTgt spid="5133"/>
                                        </p:tgtEl>
                                        <p:attrNameLst>
                                          <p:attrName>style.visibility</p:attrName>
                                        </p:attrNameLst>
                                      </p:cBhvr>
                                      <p:to>
                                        <p:strVal val="visible"/>
                                      </p:to>
                                    </p:set>
                                    <p:animEffect transition="in" filter="fade">
                                      <p:cBhvr>
                                        <p:cTn id="77" dur="800" decel="100000"/>
                                        <p:tgtEl>
                                          <p:spTgt spid="5133"/>
                                        </p:tgtEl>
                                      </p:cBhvr>
                                    </p:animEffect>
                                    <p:anim calcmode="lin" valueType="num">
                                      <p:cBhvr>
                                        <p:cTn id="78" dur="800" decel="100000" fill="hold"/>
                                        <p:tgtEl>
                                          <p:spTgt spid="5133"/>
                                        </p:tgtEl>
                                        <p:attrNameLst>
                                          <p:attrName>style.rotation</p:attrName>
                                        </p:attrNameLst>
                                      </p:cBhvr>
                                      <p:tavLst>
                                        <p:tav tm="0">
                                          <p:val>
                                            <p:fltVal val="-90.000000"/>
                                          </p:val>
                                        </p:tav>
                                        <p:tav tm="100000">
                                          <p:val>
                                            <p:fltVal val="0.000000"/>
                                          </p:val>
                                        </p:tav>
                                      </p:tavLst>
                                    </p:anim>
                                    <p:anim calcmode="lin" valueType="num">
                                      <p:cBhvr>
                                        <p:cTn id="79" dur="800" decel="100000" fill="hold"/>
                                        <p:tgtEl>
                                          <p:spTgt spid="5133"/>
                                        </p:tgtEl>
                                        <p:attrNameLst>
                                          <p:attrName>ppt_x</p:attrName>
                                        </p:attrNameLst>
                                      </p:cBhvr>
                                      <p:tavLst>
                                        <p:tav tm="0">
                                          <p:val>
                                            <p:strVal val="#ppt_x+0.4"/>
                                          </p:val>
                                        </p:tav>
                                        <p:tav tm="100000">
                                          <p:val>
                                            <p:strVal val="#ppt_x-0.05"/>
                                          </p:val>
                                        </p:tav>
                                      </p:tavLst>
                                    </p:anim>
                                    <p:anim calcmode="lin" valueType="num">
                                      <p:cBhvr>
                                        <p:cTn id="80" dur="800" decel="100000" fill="hold"/>
                                        <p:tgtEl>
                                          <p:spTgt spid="5133"/>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5133"/>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5133"/>
                                        </p:tgtEl>
                                        <p:attrNameLst>
                                          <p:attrName>ppt_y</p:attrName>
                                        </p:attrNameLst>
                                      </p:cBhvr>
                                      <p:tavLst>
                                        <p:tav tm="0">
                                          <p:val>
                                            <p:strVal val="#ppt_y+0.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2" presetClass="entr" presetSubtype="4" fill="hold" nodeType="clickEffect">
                                  <p:stCondLst>
                                    <p:cond delay="0"/>
                                  </p:stCondLst>
                                  <p:childTnLst>
                                    <p:set>
                                      <p:cBhvr>
                                        <p:cTn id="86" dur="1" fill="hold">
                                          <p:stCondLst>
                                            <p:cond delay="0"/>
                                          </p:stCondLst>
                                        </p:cTn>
                                        <p:tgtEl>
                                          <p:spTgt spid="5134"/>
                                        </p:tgtEl>
                                        <p:attrNameLst>
                                          <p:attrName>style.visibility</p:attrName>
                                        </p:attrNameLst>
                                      </p:cBhvr>
                                      <p:to>
                                        <p:strVal val="visible"/>
                                      </p:to>
                                    </p:set>
                                    <p:anim calcmode="lin" valueType="num">
                                      <p:cBhvr>
                                        <p:cTn id="87" dur="500"/>
                                        <p:tgtEl>
                                          <p:spTgt spid="5134"/>
                                        </p:tgtEl>
                                        <p:attrNameLst>
                                          <p:attrName>ppt_y</p:attrName>
                                        </p:attrNameLst>
                                      </p:cBhvr>
                                      <p:tavLst>
                                        <p:tav tm="0">
                                          <p:val>
                                            <p:strVal val="#ppt_y+#ppt_h*1.125000"/>
                                          </p:val>
                                        </p:tav>
                                        <p:tav tm="100000">
                                          <p:val>
                                            <p:strVal val="#ppt_y"/>
                                          </p:val>
                                        </p:tav>
                                      </p:tavLst>
                                    </p:anim>
                                    <p:animEffect transition="in" filter="wipe(up)">
                                      <p:cBhvr>
                                        <p:cTn id="88" dur="500"/>
                                        <p:tgtEl>
                                          <p:spTgt spid="5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6" grpId="0" bldLvl="0" animBg="1"/>
      <p:bldP spid="12290" grpId="0"/>
      <p:bldP spid="97288" grpId="0" bldLvl="0" animBg="1"/>
      <p:bldP spid="97289" grpId="0"/>
      <p:bldP spid="5129" grpId="0" bldLvl="0" animBg="1"/>
      <p:bldP spid="5130" grpId="0" bldLvl="0" animBg="1"/>
      <p:bldP spid="97292" grpId="0"/>
      <p:bldP spid="9729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9" name="图片 6148" descr="zhj"/>
          <p:cNvPicPr>
            <a:picLocks noChangeAspect="1"/>
          </p:cNvPicPr>
          <p:nvPr/>
        </p:nvPicPr>
        <p:blipFill>
          <a:blip r:embed="rId1"/>
          <a:stretch>
            <a:fillRect/>
          </a:stretch>
        </p:blipFill>
        <p:spPr>
          <a:xfrm>
            <a:off x="392113" y="882650"/>
            <a:ext cx="4679950" cy="5559425"/>
          </a:xfrm>
          <a:prstGeom prst="rect">
            <a:avLst/>
          </a:prstGeom>
          <a:noFill/>
          <a:ln w="9525">
            <a:noFill/>
          </a:ln>
        </p:spPr>
      </p:pic>
      <p:sp>
        <p:nvSpPr>
          <p:cNvPr id="6146" name="文本框 6145"/>
          <p:cNvSpPr txBox="1"/>
          <p:nvPr/>
        </p:nvSpPr>
        <p:spPr>
          <a:xfrm>
            <a:off x="5275263" y="1012825"/>
            <a:ext cx="6454775" cy="5294313"/>
          </a:xfrm>
          <a:prstGeom prst="rect">
            <a:avLst/>
          </a:prstGeom>
          <a:noFill/>
          <a:ln w="9525">
            <a:noFill/>
          </a:ln>
        </p:spPr>
        <p:txBody>
          <a:bodyPr anchor="b"/>
          <a:lstStyle/>
          <a:p>
            <a:pPr marR="0" defTabSz="914400">
              <a:buClrTx/>
              <a:buSzTx/>
              <a:buFont typeface="Arial" panose="020B0604020202020204" pitchFamily="34" charset="0"/>
              <a:buNone/>
              <a:defRPr/>
            </a:pPr>
            <a:r>
              <a:rPr kumimoji="0" lang="en-US" altLang="zh-CN" sz="2800" kern="1200" cap="none" spc="0" normalizeH="0" baseline="0" noProof="0" dirty="0">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sym typeface="+mn-ea"/>
              </a:rPr>
              <a:t>       张謇，江苏南通人，1853年生于一个富裕的农民家庭。五岁入塾，十六岁中秀才。1885年张謇参加顺天府乡试，中举人。1894年4月，张謇再次赴京参加会试，考取一甲一名进士（状元），授翰林院修撰。创同年七月，中日甲午战争爆发，清军战败，边疆紧急，张曾上疏痛劾李鸿章奉行妥协政策。张謇目睹国事日非，京官疆吏不足为谋，虽科举成名，却不愿以此求官，而另走兴办实业和教育的新路。建大生集团，主营纺织和面粉。</a:t>
            </a:r>
            <a:endParaRPr kumimoji="0" lang="en-US" altLang="zh-CN" sz="2800" kern="1200" cap="none" spc="0" normalizeH="0" baseline="0" noProof="0" dirty="0">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box(in)">
                                      <p:cBhvr>
                                        <p:cTn id="7" dur="500"/>
                                        <p:tgtEl>
                                          <p:spTgt spid="6149"/>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box(out)">
                                      <p:cBhvr>
                                        <p:cTn id="12" dur="500"/>
                                        <p:tgtEl>
                                          <p:spTgt spid="6146"/>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69" name="图片 1"/>
          <p:cNvPicPr>
            <a:picLocks noChangeAspect="1"/>
          </p:cNvPicPr>
          <p:nvPr/>
        </p:nvPicPr>
        <p:blipFill>
          <a:blip r:embed="rId1"/>
          <a:stretch>
            <a:fillRect/>
          </a:stretch>
        </p:blipFill>
        <p:spPr>
          <a:xfrm>
            <a:off x="69850" y="533400"/>
            <a:ext cx="8159750" cy="3492500"/>
          </a:xfrm>
          <a:prstGeom prst="rect">
            <a:avLst/>
          </a:prstGeom>
          <a:noFill/>
          <a:ln w="9525">
            <a:noFill/>
          </a:ln>
        </p:spPr>
      </p:pic>
      <p:sp>
        <p:nvSpPr>
          <p:cNvPr id="5" name="文本框 4"/>
          <p:cNvSpPr txBox="1"/>
          <p:nvPr/>
        </p:nvSpPr>
        <p:spPr>
          <a:xfrm>
            <a:off x="325438" y="3978275"/>
            <a:ext cx="4589462" cy="522288"/>
          </a:xfrm>
          <a:prstGeom prst="rect">
            <a:avLst/>
          </a:prstGeom>
          <a:noFill/>
          <a:ln w="9525">
            <a:noFill/>
          </a:ln>
        </p:spPr>
        <p:txBody>
          <a:bodyPr anchor="t">
            <a:spAutoFit/>
          </a:bodyPr>
          <a:p>
            <a:pPr>
              <a:buFont typeface="Arial" panose="020B0604020202020204" pitchFamily="34" charset="0"/>
              <a:buNone/>
            </a:pPr>
            <a:r>
              <a:rPr lang="zh-CN" altLang="zh-CN" sz="2800" dirty="0">
                <a:latin typeface="微软雅黑" panose="020B0503020204020204" pitchFamily="34" charset="-122"/>
                <a:ea typeface="微软雅黑" panose="020B0503020204020204" pitchFamily="34" charset="-122"/>
              </a:rPr>
              <a:t>张謇创办的大生纱厂</a:t>
            </a:r>
            <a:endParaRPr lang="zh-CN" altLang="zh-CN" sz="2800" dirty="0">
              <a:latin typeface="微软雅黑" panose="020B0503020204020204" pitchFamily="34" charset="-122"/>
              <a:ea typeface="微软雅黑" panose="020B0503020204020204" pitchFamily="34" charset="-122"/>
            </a:endParaRPr>
          </a:p>
        </p:txBody>
      </p:sp>
      <p:pic>
        <p:nvPicPr>
          <p:cNvPr id="7171" name="Picture 2" descr="大生企业系统1 拷贝"/>
          <p:cNvPicPr>
            <a:picLocks noChangeAspect="1"/>
          </p:cNvPicPr>
          <p:nvPr/>
        </p:nvPicPr>
        <p:blipFill>
          <a:blip r:embed="rId2"/>
          <a:stretch>
            <a:fillRect/>
          </a:stretch>
        </p:blipFill>
        <p:spPr>
          <a:xfrm>
            <a:off x="69850" y="137160"/>
            <a:ext cx="12070080" cy="634619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7169"/>
                                        </p:tgtEl>
                                        <p:attrNameLst>
                                          <p:attrName>style.visibility</p:attrName>
                                        </p:attrNameLst>
                                      </p:cBhvr>
                                      <p:to>
                                        <p:strVal val="visible"/>
                                      </p:to>
                                    </p:set>
                                    <p:animEffect transition="in" filter="fade">
                                      <p:cBhvr>
                                        <p:cTn id="7" dur="800" decel="100000"/>
                                        <p:tgtEl>
                                          <p:spTgt spid="7169"/>
                                        </p:tgtEl>
                                      </p:cBhvr>
                                    </p:animEffect>
                                    <p:anim calcmode="lin" valueType="num">
                                      <p:cBhvr>
                                        <p:cTn id="8" dur="800" decel="100000" fill="hold"/>
                                        <p:tgtEl>
                                          <p:spTgt spid="7169"/>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7169"/>
                                        </p:tgtEl>
                                        <p:attrNameLst>
                                          <p:attrName>ppt_x</p:attrName>
                                        </p:attrNameLst>
                                      </p:cBhvr>
                                      <p:tavLst>
                                        <p:tav tm="0">
                                          <p:val>
                                            <p:strVal val="#ppt_x+0.4"/>
                                          </p:val>
                                        </p:tav>
                                        <p:tav tm="100000">
                                          <p:val>
                                            <p:strVal val="#ppt_x-0.05"/>
                                          </p:val>
                                        </p:tav>
                                      </p:tavLst>
                                    </p:anim>
                                    <p:anim calcmode="lin" valueType="num">
                                      <p:cBhvr>
                                        <p:cTn id="10" dur="800" decel="100000" fill="hold"/>
                                        <p:tgtEl>
                                          <p:spTgt spid="716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16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16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lide(fromBottom)">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nodeType="clickEffect">
                                  <p:stCondLst>
                                    <p:cond delay="0"/>
                                  </p:stCondLst>
                                  <p:childTnLst>
                                    <p:set>
                                      <p:cBhvr>
                                        <p:cTn id="21" dur="1" fill="hold">
                                          <p:stCondLst>
                                            <p:cond delay="0"/>
                                          </p:stCondLst>
                                        </p:cTn>
                                        <p:tgtEl>
                                          <p:spTgt spid="7171"/>
                                        </p:tgtEl>
                                        <p:attrNameLst>
                                          <p:attrName>style.visibility</p:attrName>
                                        </p:attrNameLst>
                                      </p:cBhvr>
                                      <p:to>
                                        <p:strVal val="visible"/>
                                      </p:to>
                                    </p:set>
                                    <p:animEffect transition="in" filter="fade">
                                      <p:cBhvr>
                                        <p:cTn id="22" dur="800" decel="100000"/>
                                        <p:tgtEl>
                                          <p:spTgt spid="7171"/>
                                        </p:tgtEl>
                                      </p:cBhvr>
                                    </p:animEffect>
                                    <p:anim calcmode="lin" valueType="num">
                                      <p:cBhvr>
                                        <p:cTn id="23" dur="800" decel="100000" fill="hold"/>
                                        <p:tgtEl>
                                          <p:spTgt spid="7171"/>
                                        </p:tgtEl>
                                        <p:attrNameLst>
                                          <p:attrName>style.rotation</p:attrName>
                                        </p:attrNameLst>
                                      </p:cBhvr>
                                      <p:tavLst>
                                        <p:tav tm="0">
                                          <p:val>
                                            <p:fltVal val="-90.000000"/>
                                          </p:val>
                                        </p:tav>
                                        <p:tav tm="100000">
                                          <p:val>
                                            <p:fltVal val="0.000000"/>
                                          </p:val>
                                        </p:tav>
                                      </p:tavLst>
                                    </p:anim>
                                    <p:anim calcmode="lin" valueType="num">
                                      <p:cBhvr>
                                        <p:cTn id="24" dur="800" decel="100000" fill="hold"/>
                                        <p:tgtEl>
                                          <p:spTgt spid="7171"/>
                                        </p:tgtEl>
                                        <p:attrNameLst>
                                          <p:attrName>ppt_x</p:attrName>
                                        </p:attrNameLst>
                                      </p:cBhvr>
                                      <p:tavLst>
                                        <p:tav tm="0">
                                          <p:val>
                                            <p:strVal val="#ppt_x+0.4"/>
                                          </p:val>
                                        </p:tav>
                                        <p:tav tm="100000">
                                          <p:val>
                                            <p:strVal val="#ppt_x-0.05"/>
                                          </p:val>
                                        </p:tav>
                                      </p:tavLst>
                                    </p:anim>
                                    <p:anim calcmode="lin" valueType="num">
                                      <p:cBhvr>
                                        <p:cTn id="25" dur="800" decel="100000" fill="hold"/>
                                        <p:tgtEl>
                                          <p:spTgt spid="7171"/>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7171"/>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717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3" name="图片 1"/>
          <p:cNvPicPr>
            <a:picLocks noChangeAspect="1"/>
          </p:cNvPicPr>
          <p:nvPr/>
        </p:nvPicPr>
        <p:blipFill>
          <a:blip r:embed="rId1"/>
          <a:stretch>
            <a:fillRect/>
          </a:stretch>
        </p:blipFill>
        <p:spPr>
          <a:xfrm>
            <a:off x="573088" y="792163"/>
            <a:ext cx="5470525" cy="3046412"/>
          </a:xfrm>
          <a:prstGeom prst="rect">
            <a:avLst/>
          </a:prstGeom>
          <a:noFill/>
          <a:ln w="9525">
            <a:noFill/>
          </a:ln>
        </p:spPr>
      </p:pic>
      <p:pic>
        <p:nvPicPr>
          <p:cNvPr id="8194" name="图片 2"/>
          <p:cNvPicPr>
            <a:picLocks noChangeAspect="1"/>
          </p:cNvPicPr>
          <p:nvPr/>
        </p:nvPicPr>
        <p:blipFill>
          <a:blip r:embed="rId2"/>
          <a:stretch>
            <a:fillRect/>
          </a:stretch>
        </p:blipFill>
        <p:spPr>
          <a:xfrm>
            <a:off x="6018213" y="858838"/>
            <a:ext cx="5368925" cy="2962275"/>
          </a:xfrm>
          <a:prstGeom prst="rect">
            <a:avLst/>
          </a:prstGeom>
          <a:noFill/>
          <a:ln w="9525">
            <a:noFill/>
          </a:ln>
        </p:spPr>
      </p:pic>
      <p:pic>
        <p:nvPicPr>
          <p:cNvPr id="8195" name="图片 3"/>
          <p:cNvPicPr>
            <a:picLocks noChangeAspect="1"/>
          </p:cNvPicPr>
          <p:nvPr/>
        </p:nvPicPr>
        <p:blipFill>
          <a:blip r:embed="rId3"/>
          <a:stretch>
            <a:fillRect/>
          </a:stretch>
        </p:blipFill>
        <p:spPr>
          <a:xfrm>
            <a:off x="487363" y="3816350"/>
            <a:ext cx="5616575" cy="2859088"/>
          </a:xfrm>
          <a:prstGeom prst="rect">
            <a:avLst/>
          </a:prstGeom>
          <a:noFill/>
          <a:ln w="9525">
            <a:noFill/>
          </a:ln>
        </p:spPr>
      </p:pic>
      <p:pic>
        <p:nvPicPr>
          <p:cNvPr id="8196" name="图片 4"/>
          <p:cNvPicPr>
            <a:picLocks noChangeAspect="1"/>
          </p:cNvPicPr>
          <p:nvPr/>
        </p:nvPicPr>
        <p:blipFill>
          <a:blip r:embed="rId4"/>
          <a:stretch>
            <a:fillRect/>
          </a:stretch>
        </p:blipFill>
        <p:spPr>
          <a:xfrm>
            <a:off x="6188075" y="3846513"/>
            <a:ext cx="5259388" cy="281781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8193"/>
                                        </p:tgtEl>
                                        <p:attrNameLst>
                                          <p:attrName>style.visibility</p:attrName>
                                        </p:attrNameLst>
                                      </p:cBhvr>
                                      <p:to>
                                        <p:strVal val="visible"/>
                                      </p:to>
                                    </p:set>
                                    <p:animEffect transition="in" filter="fade">
                                      <p:cBhvr>
                                        <p:cTn id="7" dur="800" decel="100000"/>
                                        <p:tgtEl>
                                          <p:spTgt spid="8193"/>
                                        </p:tgtEl>
                                      </p:cBhvr>
                                    </p:animEffect>
                                    <p:anim calcmode="lin" valueType="num">
                                      <p:cBhvr>
                                        <p:cTn id="8" dur="800" decel="100000" fill="hold"/>
                                        <p:tgtEl>
                                          <p:spTgt spid="8193"/>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8193"/>
                                        </p:tgtEl>
                                        <p:attrNameLst>
                                          <p:attrName>ppt_x</p:attrName>
                                        </p:attrNameLst>
                                      </p:cBhvr>
                                      <p:tavLst>
                                        <p:tav tm="0">
                                          <p:val>
                                            <p:strVal val="#ppt_x+0.4"/>
                                          </p:val>
                                        </p:tav>
                                        <p:tav tm="100000">
                                          <p:val>
                                            <p:strVal val="#ppt_x-0.05"/>
                                          </p:val>
                                        </p:tav>
                                      </p:tavLst>
                                    </p:anim>
                                    <p:anim calcmode="lin" valueType="num">
                                      <p:cBhvr>
                                        <p:cTn id="10" dur="800" decel="100000" fill="hold"/>
                                        <p:tgtEl>
                                          <p:spTgt spid="819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819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819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8194"/>
                                        </p:tgtEl>
                                        <p:attrNameLst>
                                          <p:attrName>style.visibility</p:attrName>
                                        </p:attrNameLst>
                                      </p:cBhvr>
                                      <p:to>
                                        <p:strVal val="visible"/>
                                      </p:to>
                                    </p:set>
                                    <p:animEffect transition="in" filter="fade">
                                      <p:cBhvr>
                                        <p:cTn id="17" dur="800" decel="100000"/>
                                        <p:tgtEl>
                                          <p:spTgt spid="8194"/>
                                        </p:tgtEl>
                                      </p:cBhvr>
                                    </p:animEffect>
                                    <p:anim calcmode="lin" valueType="num">
                                      <p:cBhvr>
                                        <p:cTn id="18" dur="800" decel="100000" fill="hold"/>
                                        <p:tgtEl>
                                          <p:spTgt spid="8194"/>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8194"/>
                                        </p:tgtEl>
                                        <p:attrNameLst>
                                          <p:attrName>ppt_x</p:attrName>
                                        </p:attrNameLst>
                                      </p:cBhvr>
                                      <p:tavLst>
                                        <p:tav tm="0">
                                          <p:val>
                                            <p:strVal val="#ppt_x+0.4"/>
                                          </p:val>
                                        </p:tav>
                                        <p:tav tm="100000">
                                          <p:val>
                                            <p:strVal val="#ppt_x-0.05"/>
                                          </p:val>
                                        </p:tav>
                                      </p:tavLst>
                                    </p:anim>
                                    <p:anim calcmode="lin" valueType="num">
                                      <p:cBhvr>
                                        <p:cTn id="20" dur="800" decel="100000" fill="hold"/>
                                        <p:tgtEl>
                                          <p:spTgt spid="819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19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194"/>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8195"/>
                                        </p:tgtEl>
                                        <p:attrNameLst>
                                          <p:attrName>style.visibility</p:attrName>
                                        </p:attrNameLst>
                                      </p:cBhvr>
                                      <p:to>
                                        <p:strVal val="visible"/>
                                      </p:to>
                                    </p:set>
                                    <p:animEffect transition="in" filter="fade">
                                      <p:cBhvr>
                                        <p:cTn id="27" dur="800" decel="100000"/>
                                        <p:tgtEl>
                                          <p:spTgt spid="8195"/>
                                        </p:tgtEl>
                                      </p:cBhvr>
                                    </p:animEffect>
                                    <p:anim calcmode="lin" valueType="num">
                                      <p:cBhvr>
                                        <p:cTn id="28" dur="800" decel="100000" fill="hold"/>
                                        <p:tgtEl>
                                          <p:spTgt spid="8195"/>
                                        </p:tgtEl>
                                        <p:attrNameLst>
                                          <p:attrName>style.rotation</p:attrName>
                                        </p:attrNameLst>
                                      </p:cBhvr>
                                      <p:tavLst>
                                        <p:tav tm="0">
                                          <p:val>
                                            <p:fltVal val="-90.000000"/>
                                          </p:val>
                                        </p:tav>
                                        <p:tav tm="100000">
                                          <p:val>
                                            <p:fltVal val="0.000000"/>
                                          </p:val>
                                        </p:tav>
                                      </p:tavLst>
                                    </p:anim>
                                    <p:anim calcmode="lin" valueType="num">
                                      <p:cBhvr>
                                        <p:cTn id="29" dur="800" decel="100000" fill="hold"/>
                                        <p:tgtEl>
                                          <p:spTgt spid="8195"/>
                                        </p:tgtEl>
                                        <p:attrNameLst>
                                          <p:attrName>ppt_x</p:attrName>
                                        </p:attrNameLst>
                                      </p:cBhvr>
                                      <p:tavLst>
                                        <p:tav tm="0">
                                          <p:val>
                                            <p:strVal val="#ppt_x+0.4"/>
                                          </p:val>
                                        </p:tav>
                                        <p:tav tm="100000">
                                          <p:val>
                                            <p:strVal val="#ppt_x-0.05"/>
                                          </p:val>
                                        </p:tav>
                                      </p:tavLst>
                                    </p:anim>
                                    <p:anim calcmode="lin" valueType="num">
                                      <p:cBhvr>
                                        <p:cTn id="30" dur="800" decel="100000" fill="hold"/>
                                        <p:tgtEl>
                                          <p:spTgt spid="8195"/>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8195"/>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8195"/>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8196"/>
                                        </p:tgtEl>
                                        <p:attrNameLst>
                                          <p:attrName>style.visibility</p:attrName>
                                        </p:attrNameLst>
                                      </p:cBhvr>
                                      <p:to>
                                        <p:strVal val="visible"/>
                                      </p:to>
                                    </p:set>
                                    <p:animEffect transition="in" filter="fade">
                                      <p:cBhvr>
                                        <p:cTn id="37" dur="800" decel="100000"/>
                                        <p:tgtEl>
                                          <p:spTgt spid="8196"/>
                                        </p:tgtEl>
                                      </p:cBhvr>
                                    </p:animEffect>
                                    <p:anim calcmode="lin" valueType="num">
                                      <p:cBhvr>
                                        <p:cTn id="38" dur="800" decel="100000" fill="hold"/>
                                        <p:tgtEl>
                                          <p:spTgt spid="8196"/>
                                        </p:tgtEl>
                                        <p:attrNameLst>
                                          <p:attrName>style.rotation</p:attrName>
                                        </p:attrNameLst>
                                      </p:cBhvr>
                                      <p:tavLst>
                                        <p:tav tm="0">
                                          <p:val>
                                            <p:fltVal val="-90.000000"/>
                                          </p:val>
                                        </p:tav>
                                        <p:tav tm="100000">
                                          <p:val>
                                            <p:fltVal val="0.000000"/>
                                          </p:val>
                                        </p:tav>
                                      </p:tavLst>
                                    </p:anim>
                                    <p:anim calcmode="lin" valueType="num">
                                      <p:cBhvr>
                                        <p:cTn id="39" dur="800" decel="100000" fill="hold"/>
                                        <p:tgtEl>
                                          <p:spTgt spid="8196"/>
                                        </p:tgtEl>
                                        <p:attrNameLst>
                                          <p:attrName>ppt_x</p:attrName>
                                        </p:attrNameLst>
                                      </p:cBhvr>
                                      <p:tavLst>
                                        <p:tav tm="0">
                                          <p:val>
                                            <p:strVal val="#ppt_x+0.4"/>
                                          </p:val>
                                        </p:tav>
                                        <p:tav tm="100000">
                                          <p:val>
                                            <p:strVal val="#ppt_x-0.05"/>
                                          </p:val>
                                        </p:tav>
                                      </p:tavLst>
                                    </p:anim>
                                    <p:anim calcmode="lin" valueType="num">
                                      <p:cBhvr>
                                        <p:cTn id="40" dur="800" decel="100000" fill="hold"/>
                                        <p:tgtEl>
                                          <p:spTgt spid="8196"/>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8196"/>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819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矩形 7174"/>
          <p:cNvSpPr/>
          <p:nvPr/>
        </p:nvSpPr>
        <p:spPr>
          <a:xfrm>
            <a:off x="68263" y="839788"/>
            <a:ext cx="3754437" cy="479425"/>
          </a:xfrm>
          <a:prstGeom prst="rect">
            <a:avLst/>
          </a:prstGeom>
          <a:noFill/>
          <a:ln w="38100" cap="flat" cmpd="sng">
            <a:solidFill>
              <a:srgbClr val="B2F3FC"/>
            </a:solidFill>
            <a:prstDash val="solid"/>
            <a:bevel/>
            <a:headEnd type="none" w="med" len="med"/>
            <a:tailEnd type="none" w="med" len="med"/>
          </a:ln>
        </p:spPr>
        <p:txBody>
          <a:bodyPr anchor="t">
            <a:spAutoFit/>
          </a:bodyPr>
          <a:p>
            <a:pPr>
              <a:lnSpc>
                <a:spcPct val="90000"/>
              </a:lnSpc>
              <a:spcBef>
                <a:spcPct val="2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、“短暂的春天</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sp>
        <p:nvSpPr>
          <p:cNvPr id="3" name="Rectangle 35"/>
          <p:cNvSpPr/>
          <p:nvPr/>
        </p:nvSpPr>
        <p:spPr>
          <a:xfrm>
            <a:off x="4343400" y="779463"/>
            <a:ext cx="7848600" cy="522287"/>
          </a:xfrm>
          <a:prstGeom prst="rect">
            <a:avLst/>
          </a:prstGeom>
          <a:noFill/>
          <a:ln w="9525">
            <a:noFill/>
          </a:ln>
        </p:spPr>
        <p:txBody>
          <a:bodyPr lIns="92075" tIns="46038" rIns="92075" bIns="46038"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第一次世界大战期间（</a:t>
            </a:r>
            <a:r>
              <a:rPr lang="en-US" altLang="zh-CN" sz="2800" b="1" dirty="0">
                <a:latin typeface="微软雅黑" panose="020B0503020204020204" pitchFamily="34" charset="-122"/>
                <a:ea typeface="微软雅黑" panose="020B0503020204020204" pitchFamily="34" charset="-122"/>
              </a:rPr>
              <a:t>1914—1918</a:t>
            </a:r>
            <a:r>
              <a:rPr lang="zh-CN" altLang="en-US"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p:txBody>
      </p:sp>
      <p:sp>
        <p:nvSpPr>
          <p:cNvPr id="9219" name="AutoShape 14"/>
          <p:cNvSpPr/>
          <p:nvPr/>
        </p:nvSpPr>
        <p:spPr>
          <a:xfrm>
            <a:off x="1468438" y="1460500"/>
            <a:ext cx="361950" cy="1738313"/>
          </a:xfrm>
          <a:prstGeom prst="leftBrace">
            <a:avLst>
              <a:gd name="adj1" fmla="val 50761"/>
              <a:gd name="adj2" fmla="val 50000"/>
            </a:avLst>
          </a:prstGeom>
          <a:noFill/>
          <a:ln w="57150" cap="flat" cmpd="sng">
            <a:solidFill>
              <a:schemeClr val="tx1"/>
            </a:solidFill>
            <a:prstDash val="solid"/>
            <a:round/>
            <a:headEnd type="none" w="med" len="med"/>
            <a:tailEnd type="none" w="med" len="med"/>
          </a:ln>
        </p:spPr>
        <p:txBody>
          <a:bodyPr wrap="none" anchor="ctr"/>
          <a:p>
            <a:pPr>
              <a:buFont typeface="Arial" panose="020B0604020202020204" pitchFamily="34" charset="0"/>
              <a:buNone/>
            </a:pPr>
            <a:endParaRPr lang="zh-CN" altLang="en-US" dirty="0">
              <a:latin typeface="微软雅黑" panose="020B0503020204020204" pitchFamily="34" charset="-122"/>
              <a:ea typeface="微软雅黑" panose="020B0503020204020204" pitchFamily="34" charset="-122"/>
            </a:endParaRPr>
          </a:p>
        </p:txBody>
      </p:sp>
      <p:sp>
        <p:nvSpPr>
          <p:cNvPr id="9220" name="文本框 3"/>
          <p:cNvSpPr txBox="1"/>
          <p:nvPr/>
        </p:nvSpPr>
        <p:spPr>
          <a:xfrm>
            <a:off x="800100" y="1824038"/>
            <a:ext cx="677863" cy="992187"/>
          </a:xfrm>
          <a:prstGeom prst="rect">
            <a:avLst/>
          </a:prstGeom>
          <a:blipFill rotWithShape="1">
            <a:blip r:embed="rId1"/>
          </a:blipFill>
          <a:ln w="9525">
            <a:noFill/>
          </a:ln>
        </p:spPr>
        <p:txBody>
          <a:bodyPr vert="eaVert" anchor="t">
            <a:spAutoFit/>
          </a:bodyPr>
          <a:p>
            <a:pPr>
              <a:buFont typeface="Arial" panose="020B0604020202020204" pitchFamily="34" charset="0"/>
              <a:buNone/>
            </a:pPr>
            <a:r>
              <a:rPr lang="zh-CN" altLang="en-US" sz="3200" dirty="0">
                <a:solidFill>
                  <a:srgbClr val="FF0000"/>
                </a:solidFill>
                <a:latin typeface="微软雅黑" panose="020B0503020204020204" pitchFamily="34" charset="-122"/>
                <a:ea typeface="微软雅黑" panose="020B0503020204020204" pitchFamily="34" charset="-122"/>
              </a:rPr>
              <a:t>原因</a:t>
            </a:r>
            <a:endParaRPr lang="zh-CN" altLang="en-US" sz="3200" dirty="0">
              <a:solidFill>
                <a:srgbClr val="FF0000"/>
              </a:solidFill>
              <a:latin typeface="微软雅黑" panose="020B0503020204020204" pitchFamily="34" charset="-122"/>
              <a:ea typeface="微软雅黑" panose="020B0503020204020204" pitchFamily="34" charset="-122"/>
            </a:endParaRPr>
          </a:p>
        </p:txBody>
      </p:sp>
      <p:sp>
        <p:nvSpPr>
          <p:cNvPr id="7" name="文本框 26650"/>
          <p:cNvSpPr txBox="1"/>
          <p:nvPr/>
        </p:nvSpPr>
        <p:spPr>
          <a:xfrm>
            <a:off x="2863850" y="1284288"/>
            <a:ext cx="9328150" cy="1373187"/>
          </a:xfrm>
          <a:prstGeom prst="rect">
            <a:avLst/>
          </a:prstGeom>
          <a:noFill/>
          <a:ln w="9525">
            <a:noFill/>
          </a:ln>
        </p:spPr>
        <p:txBody>
          <a:bodyPr anchor="t">
            <a:spAutoFit/>
          </a:bodyPr>
          <a:p>
            <a:pPr>
              <a:spcBef>
                <a:spcPct val="50000"/>
              </a:spcBef>
              <a:buFont typeface="Arial" panose="020B0604020202020204" pitchFamily="34" charset="0"/>
              <a:buNone/>
            </a:pPr>
            <a:r>
              <a:rPr lang="zh-CN" altLang="zh-CN" sz="2800" b="1" dirty="0">
                <a:latin typeface="微软雅黑" panose="020B0503020204020204" pitchFamily="34" charset="-122"/>
                <a:ea typeface="微软雅黑" panose="020B0503020204020204" pitchFamily="34" charset="-122"/>
              </a:rPr>
              <a:t>中华民国临时政府颁布了一系列奖励</a:t>
            </a:r>
            <a:r>
              <a:rPr lang="zh-CN" altLang="zh-CN" sz="2800" b="1" dirty="0">
                <a:solidFill>
                  <a:srgbClr val="FF0000"/>
                </a:solidFill>
                <a:latin typeface="微软雅黑" panose="020B0503020204020204" pitchFamily="34" charset="-122"/>
                <a:ea typeface="微软雅黑" panose="020B0503020204020204" pitchFamily="34" charset="-122"/>
              </a:rPr>
              <a:t>发展实业</a:t>
            </a:r>
            <a:r>
              <a:rPr lang="zh-CN" altLang="zh-CN" sz="2800" b="1" dirty="0">
                <a:latin typeface="微软雅黑" panose="020B0503020204020204" pitchFamily="34" charset="-122"/>
                <a:ea typeface="微软雅黑" panose="020B0503020204020204" pitchFamily="34" charset="-122"/>
              </a:rPr>
              <a:t>的法令，各种</a:t>
            </a:r>
            <a:r>
              <a:rPr lang="zh-CN" altLang="zh-CN" sz="2800" b="1" dirty="0">
                <a:solidFill>
                  <a:srgbClr val="FF0000"/>
                </a:solidFill>
                <a:latin typeface="微软雅黑" panose="020B0503020204020204" pitchFamily="34" charset="-122"/>
                <a:ea typeface="微软雅黑" panose="020B0503020204020204" pitchFamily="34" charset="-122"/>
              </a:rPr>
              <a:t>实业团体</a:t>
            </a:r>
            <a:r>
              <a:rPr lang="zh-CN" altLang="zh-CN" sz="2800" b="1" dirty="0">
                <a:latin typeface="微软雅黑" panose="020B0503020204020204" pitchFamily="34" charset="-122"/>
                <a:ea typeface="微软雅黑" panose="020B0503020204020204" pitchFamily="34" charset="-122"/>
              </a:rPr>
              <a:t>纷纷出现，人们相继投资设厂，</a:t>
            </a:r>
            <a:r>
              <a:rPr lang="zh-CN" altLang="zh-CN" sz="2800" b="1" dirty="0">
                <a:solidFill>
                  <a:srgbClr val="FF0000"/>
                </a:solidFill>
                <a:latin typeface="微软雅黑" panose="020B0503020204020204" pitchFamily="34" charset="-122"/>
                <a:ea typeface="微软雅黑" panose="020B0503020204020204" pitchFamily="34" charset="-122"/>
              </a:rPr>
              <a:t>海外华侨</a:t>
            </a:r>
            <a:r>
              <a:rPr lang="zh-CN" altLang="zh-CN" sz="2800" b="1" dirty="0">
                <a:latin typeface="微软雅黑" panose="020B0503020204020204" pitchFamily="34" charset="-122"/>
                <a:ea typeface="微软雅黑" panose="020B0503020204020204" pitchFamily="34" charset="-122"/>
              </a:rPr>
              <a:t>也回国创业。</a:t>
            </a:r>
            <a:endParaRPr lang="zh-CN" altLang="zh-CN" sz="2800" b="1" dirty="0">
              <a:latin typeface="微软雅黑" panose="020B0503020204020204" pitchFamily="34" charset="-122"/>
              <a:ea typeface="微软雅黑" panose="020B0503020204020204" pitchFamily="34" charset="-122"/>
            </a:endParaRPr>
          </a:p>
        </p:txBody>
      </p:sp>
      <p:sp>
        <p:nvSpPr>
          <p:cNvPr id="5" name="文本框 26650"/>
          <p:cNvSpPr txBox="1"/>
          <p:nvPr/>
        </p:nvSpPr>
        <p:spPr>
          <a:xfrm>
            <a:off x="2846388" y="2767013"/>
            <a:ext cx="9326562" cy="954087"/>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第一次世界大战期间，西方列强忙于</a:t>
            </a:r>
            <a:r>
              <a:rPr lang="zh-CN" altLang="en-US" sz="2800" b="1" dirty="0">
                <a:solidFill>
                  <a:srgbClr val="FF0000"/>
                </a:solidFill>
                <a:latin typeface="微软雅黑" panose="020B0503020204020204" pitchFamily="34" charset="-122"/>
                <a:ea typeface="微软雅黑" panose="020B0503020204020204" pitchFamily="34" charset="-122"/>
              </a:rPr>
              <a:t>欧洲战事</a:t>
            </a:r>
            <a:r>
              <a:rPr lang="zh-CN" altLang="en-US" sz="2800" b="1" dirty="0">
                <a:latin typeface="微软雅黑" panose="020B0503020204020204" pitchFamily="34" charset="-122"/>
                <a:ea typeface="微软雅黑" panose="020B0503020204020204" pitchFamily="34" charset="-122"/>
              </a:rPr>
              <a:t>，暂时放松了对中国的经济侵略。</a:t>
            </a:r>
            <a:endParaRPr lang="zh-CN" altLang="en-US" sz="2800" b="1" dirty="0">
              <a:latin typeface="微软雅黑" panose="020B0503020204020204" pitchFamily="34" charset="-122"/>
              <a:ea typeface="微软雅黑" panose="020B0503020204020204" pitchFamily="34" charset="-122"/>
            </a:endParaRPr>
          </a:p>
        </p:txBody>
      </p:sp>
      <p:sp>
        <p:nvSpPr>
          <p:cNvPr id="9223" name="文本框 5"/>
          <p:cNvSpPr txBox="1"/>
          <p:nvPr/>
        </p:nvSpPr>
        <p:spPr>
          <a:xfrm>
            <a:off x="1727200" y="1254125"/>
            <a:ext cx="1341438" cy="582613"/>
          </a:xfrm>
          <a:prstGeom prst="rect">
            <a:avLst/>
          </a:prstGeom>
          <a:noFill/>
          <a:ln w="9525">
            <a:noFill/>
          </a:ln>
        </p:spPr>
        <p:txBody>
          <a:bodyPr anchor="t">
            <a:spAutoFit/>
          </a:bodyPr>
          <a:p>
            <a:pPr>
              <a:buFont typeface="Arial" panose="020B0604020202020204" pitchFamily="34" charset="0"/>
              <a:buNone/>
            </a:pPr>
            <a:r>
              <a:rPr lang="zh-CN" altLang="en-US" sz="3200" b="1" dirty="0">
                <a:solidFill>
                  <a:srgbClr val="FF0000"/>
                </a:solidFill>
                <a:latin typeface="微软雅黑" panose="020B0503020204020204" pitchFamily="34" charset="-122"/>
                <a:ea typeface="微软雅黑" panose="020B0503020204020204" pitchFamily="34" charset="-122"/>
              </a:rPr>
              <a:t>内因</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9224" name="文本框 7"/>
          <p:cNvSpPr txBox="1"/>
          <p:nvPr/>
        </p:nvSpPr>
        <p:spPr>
          <a:xfrm>
            <a:off x="1681163" y="2844800"/>
            <a:ext cx="1341437" cy="584200"/>
          </a:xfrm>
          <a:prstGeom prst="rect">
            <a:avLst/>
          </a:prstGeom>
          <a:noFill/>
          <a:ln w="9525">
            <a:noFill/>
          </a:ln>
        </p:spPr>
        <p:txBody>
          <a:bodyPr anchor="t">
            <a:spAutoFit/>
          </a:bodyPr>
          <a:p>
            <a:pPr>
              <a:buFont typeface="Arial" panose="020B0604020202020204" pitchFamily="34" charset="0"/>
              <a:buNone/>
            </a:pPr>
            <a:r>
              <a:rPr lang="zh-CN" altLang="en-US" sz="3200" b="1" dirty="0">
                <a:solidFill>
                  <a:srgbClr val="FF0000"/>
                </a:solidFill>
                <a:latin typeface="微软雅黑" panose="020B0503020204020204" pitchFamily="34" charset="-122"/>
                <a:ea typeface="微软雅黑" panose="020B0503020204020204" pitchFamily="34" charset="-122"/>
              </a:rPr>
              <a:t>外因</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pic>
        <p:nvPicPr>
          <p:cNvPr id="9225" name="图片 1"/>
          <p:cNvPicPr>
            <a:picLocks noChangeAspect="1"/>
          </p:cNvPicPr>
          <p:nvPr/>
        </p:nvPicPr>
        <p:blipFill>
          <a:blip r:embed="rId2"/>
          <a:stretch>
            <a:fillRect/>
          </a:stretch>
        </p:blipFill>
        <p:spPr>
          <a:xfrm>
            <a:off x="366713" y="3700463"/>
            <a:ext cx="5130800" cy="2773362"/>
          </a:xfrm>
          <a:prstGeom prst="rect">
            <a:avLst/>
          </a:prstGeom>
          <a:noFill/>
          <a:ln w="9525">
            <a:noFill/>
          </a:ln>
        </p:spPr>
      </p:pic>
      <p:pic>
        <p:nvPicPr>
          <p:cNvPr id="9226" name="图片 3"/>
          <p:cNvPicPr>
            <a:picLocks noChangeAspect="1"/>
          </p:cNvPicPr>
          <p:nvPr/>
        </p:nvPicPr>
        <p:blipFill>
          <a:blip r:embed="rId3"/>
          <a:stretch>
            <a:fillRect/>
          </a:stretch>
        </p:blipFill>
        <p:spPr>
          <a:xfrm>
            <a:off x="6480175" y="3929063"/>
            <a:ext cx="5500688" cy="267493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800" decel="100000"/>
                                        <p:tgtEl>
                                          <p:spTgt spid="3"/>
                                        </p:tgtEl>
                                      </p:cBhvr>
                                    </p:animEffect>
                                    <p:anim calcmode="lin" valueType="num">
                                      <p:cBhvr>
                                        <p:cTn id="8" dur="800" decel="100000" fill="hold"/>
                                        <p:tgtEl>
                                          <p:spTgt spid="3"/>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3"/>
                                        </p:tgtEl>
                                        <p:attrNameLst>
                                          <p:attrName>ppt_x</p:attrName>
                                        </p:attrNameLst>
                                      </p:cBhvr>
                                      <p:tavLst>
                                        <p:tav tm="0">
                                          <p:val>
                                            <p:strVal val="#ppt_x+0.4"/>
                                          </p:val>
                                        </p:tav>
                                        <p:tav tm="100000">
                                          <p:val>
                                            <p:strVal val="#ppt_x-0.05"/>
                                          </p:val>
                                        </p:tav>
                                      </p:tavLst>
                                    </p:anim>
                                    <p:anim calcmode="lin" valueType="num">
                                      <p:cBhvr>
                                        <p:cTn id="10" dur="800" decel="100000" fill="hold"/>
                                        <p:tgtEl>
                                          <p:spTgt spid="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9220"/>
                                        </p:tgtEl>
                                        <p:attrNameLst>
                                          <p:attrName>style.visibility</p:attrName>
                                        </p:attrNameLst>
                                      </p:cBhvr>
                                      <p:to>
                                        <p:strVal val="visible"/>
                                      </p:to>
                                    </p:set>
                                    <p:animEffect transition="in" filter="fade">
                                      <p:cBhvr>
                                        <p:cTn id="17" dur="800" decel="100000"/>
                                        <p:tgtEl>
                                          <p:spTgt spid="9220"/>
                                        </p:tgtEl>
                                      </p:cBhvr>
                                    </p:animEffect>
                                    <p:anim calcmode="lin" valueType="num">
                                      <p:cBhvr>
                                        <p:cTn id="18" dur="800" decel="100000" fill="hold"/>
                                        <p:tgtEl>
                                          <p:spTgt spid="9220"/>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9220"/>
                                        </p:tgtEl>
                                        <p:attrNameLst>
                                          <p:attrName>ppt_x</p:attrName>
                                        </p:attrNameLst>
                                      </p:cBhvr>
                                      <p:tavLst>
                                        <p:tav tm="0">
                                          <p:val>
                                            <p:strVal val="#ppt_x+0.4"/>
                                          </p:val>
                                        </p:tav>
                                        <p:tav tm="100000">
                                          <p:val>
                                            <p:strVal val="#ppt_x-0.05"/>
                                          </p:val>
                                        </p:tav>
                                      </p:tavLst>
                                    </p:anim>
                                    <p:anim calcmode="lin" valueType="num">
                                      <p:cBhvr>
                                        <p:cTn id="20" dur="800" decel="100000" fill="hold"/>
                                        <p:tgtEl>
                                          <p:spTgt spid="922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922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9220"/>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9219"/>
                                        </p:tgtEl>
                                        <p:attrNameLst>
                                          <p:attrName>style.visibility</p:attrName>
                                        </p:attrNameLst>
                                      </p:cBhvr>
                                      <p:to>
                                        <p:strVal val="visible"/>
                                      </p:to>
                                    </p:set>
                                    <p:anim calcmode="lin" valueType="num">
                                      <p:cBhvr>
                                        <p:cTn id="27" dur="500"/>
                                        <p:tgtEl>
                                          <p:spTgt spid="9219"/>
                                        </p:tgtEl>
                                        <p:attrNameLst>
                                          <p:attrName>ppt_y</p:attrName>
                                        </p:attrNameLst>
                                      </p:cBhvr>
                                      <p:tavLst>
                                        <p:tav tm="0">
                                          <p:val>
                                            <p:strVal val="#ppt_y+#ppt_h*1.125000"/>
                                          </p:val>
                                        </p:tav>
                                        <p:tav tm="100000">
                                          <p:val>
                                            <p:strVal val="#ppt_y"/>
                                          </p:val>
                                        </p:tav>
                                      </p:tavLst>
                                    </p:anim>
                                    <p:animEffect transition="in" filter="wipe(up)">
                                      <p:cBhvr>
                                        <p:cTn id="28" dur="500"/>
                                        <p:tgtEl>
                                          <p:spTgt spid="9219"/>
                                        </p:tgtEl>
                                      </p:cBhvr>
                                    </p:animEffect>
                                  </p:childTnLst>
                                </p:cTn>
                              </p:par>
                            </p:childTnLst>
                          </p:cTn>
                        </p:par>
                      </p:childTnLst>
                    </p:cTn>
                  </p:par>
                  <p:par>
                    <p:cTn id="29" fill="hold">
                      <p:stCondLst>
                        <p:cond delay="indefinite"/>
                      </p:stCondLst>
                      <p:childTnLst>
                        <p:par>
                          <p:cTn id="30" fill="hold">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9223"/>
                                        </p:tgtEl>
                                        <p:attrNameLst>
                                          <p:attrName>style.visibility</p:attrName>
                                        </p:attrNameLst>
                                      </p:cBhvr>
                                      <p:to>
                                        <p:strVal val="visible"/>
                                      </p:to>
                                    </p:set>
                                    <p:animEffect transition="in" filter="fade">
                                      <p:cBhvr>
                                        <p:cTn id="33" dur="800" decel="100000"/>
                                        <p:tgtEl>
                                          <p:spTgt spid="9223"/>
                                        </p:tgtEl>
                                      </p:cBhvr>
                                    </p:animEffect>
                                    <p:anim calcmode="lin" valueType="num">
                                      <p:cBhvr>
                                        <p:cTn id="34" dur="800" decel="100000" fill="hold"/>
                                        <p:tgtEl>
                                          <p:spTgt spid="9223"/>
                                        </p:tgtEl>
                                        <p:attrNameLst>
                                          <p:attrName>style.rotation</p:attrName>
                                        </p:attrNameLst>
                                      </p:cBhvr>
                                      <p:tavLst>
                                        <p:tav tm="0">
                                          <p:val>
                                            <p:fltVal val="-90.000000"/>
                                          </p:val>
                                        </p:tav>
                                        <p:tav tm="100000">
                                          <p:val>
                                            <p:fltVal val="0.000000"/>
                                          </p:val>
                                        </p:tav>
                                      </p:tavLst>
                                    </p:anim>
                                    <p:anim calcmode="lin" valueType="num">
                                      <p:cBhvr>
                                        <p:cTn id="35" dur="800" decel="100000" fill="hold"/>
                                        <p:tgtEl>
                                          <p:spTgt spid="9223"/>
                                        </p:tgtEl>
                                        <p:attrNameLst>
                                          <p:attrName>ppt_x</p:attrName>
                                        </p:attrNameLst>
                                      </p:cBhvr>
                                      <p:tavLst>
                                        <p:tav tm="0">
                                          <p:val>
                                            <p:strVal val="#ppt_x+0.4"/>
                                          </p:val>
                                        </p:tav>
                                        <p:tav tm="100000">
                                          <p:val>
                                            <p:strVal val="#ppt_x-0.05"/>
                                          </p:val>
                                        </p:tav>
                                      </p:tavLst>
                                    </p:anim>
                                    <p:anim calcmode="lin" valueType="num">
                                      <p:cBhvr>
                                        <p:cTn id="36" dur="800" decel="100000" fill="hold"/>
                                        <p:tgtEl>
                                          <p:spTgt spid="9223"/>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9223"/>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9223"/>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grpId="0" nodeType="clickEffect">
                                  <p:stCondLst>
                                    <p:cond delay="0"/>
                                  </p:stCondLst>
                                  <p:childTnLst>
                                    <p:set>
                                      <p:cBhvr>
                                        <p:cTn id="42" dur="1" fill="hold">
                                          <p:stCondLst>
                                            <p:cond delay="0"/>
                                          </p:stCondLst>
                                        </p:cTn>
                                        <p:tgtEl>
                                          <p:spTgt spid="9224"/>
                                        </p:tgtEl>
                                        <p:attrNameLst>
                                          <p:attrName>style.visibility</p:attrName>
                                        </p:attrNameLst>
                                      </p:cBhvr>
                                      <p:to>
                                        <p:strVal val="visible"/>
                                      </p:to>
                                    </p:set>
                                    <p:animEffect transition="in" filter="fade">
                                      <p:cBhvr>
                                        <p:cTn id="43" dur="800" decel="100000"/>
                                        <p:tgtEl>
                                          <p:spTgt spid="9224"/>
                                        </p:tgtEl>
                                      </p:cBhvr>
                                    </p:animEffect>
                                    <p:anim calcmode="lin" valueType="num">
                                      <p:cBhvr>
                                        <p:cTn id="44" dur="800" decel="100000" fill="hold"/>
                                        <p:tgtEl>
                                          <p:spTgt spid="9224"/>
                                        </p:tgtEl>
                                        <p:attrNameLst>
                                          <p:attrName>style.rotation</p:attrName>
                                        </p:attrNameLst>
                                      </p:cBhvr>
                                      <p:tavLst>
                                        <p:tav tm="0">
                                          <p:val>
                                            <p:fltVal val="-90.000000"/>
                                          </p:val>
                                        </p:tav>
                                        <p:tav tm="100000">
                                          <p:val>
                                            <p:fltVal val="0.000000"/>
                                          </p:val>
                                        </p:tav>
                                      </p:tavLst>
                                    </p:anim>
                                    <p:anim calcmode="lin" valueType="num">
                                      <p:cBhvr>
                                        <p:cTn id="45" dur="800" decel="100000" fill="hold"/>
                                        <p:tgtEl>
                                          <p:spTgt spid="9224"/>
                                        </p:tgtEl>
                                        <p:attrNameLst>
                                          <p:attrName>ppt_x</p:attrName>
                                        </p:attrNameLst>
                                      </p:cBhvr>
                                      <p:tavLst>
                                        <p:tav tm="0">
                                          <p:val>
                                            <p:strVal val="#ppt_x+0.4"/>
                                          </p:val>
                                        </p:tav>
                                        <p:tav tm="100000">
                                          <p:val>
                                            <p:strVal val="#ppt_x-0.05"/>
                                          </p:val>
                                        </p:tav>
                                      </p:tavLst>
                                    </p:anim>
                                    <p:anim calcmode="lin" valueType="num">
                                      <p:cBhvr>
                                        <p:cTn id="46" dur="800" decel="100000" fill="hold"/>
                                        <p:tgtEl>
                                          <p:spTgt spid="9224"/>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9224"/>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9224"/>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0" presetClass="entr" presetSubtype="0" fill="hold" grpId="0" nodeType="click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800" decel="100000"/>
                                        <p:tgtEl>
                                          <p:spTgt spid="7"/>
                                        </p:tgtEl>
                                      </p:cBhvr>
                                    </p:animEffect>
                                    <p:anim calcmode="lin" valueType="num">
                                      <p:cBhvr>
                                        <p:cTn id="54"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55" dur="800" decel="100000" fill="hold"/>
                                        <p:tgtEl>
                                          <p:spTgt spid="7"/>
                                        </p:tgtEl>
                                        <p:attrNameLst>
                                          <p:attrName>ppt_x</p:attrName>
                                        </p:attrNameLst>
                                      </p:cBhvr>
                                      <p:tavLst>
                                        <p:tav tm="0">
                                          <p:val>
                                            <p:strVal val="#ppt_x+0.4"/>
                                          </p:val>
                                        </p:tav>
                                        <p:tav tm="100000">
                                          <p:val>
                                            <p:strVal val="#ppt_x-0.05"/>
                                          </p:val>
                                        </p:tav>
                                      </p:tavLst>
                                    </p:anim>
                                    <p:anim calcmode="lin" valueType="num">
                                      <p:cBhvr>
                                        <p:cTn id="56" dur="800" decel="100000" fill="hold"/>
                                        <p:tgtEl>
                                          <p:spTgt spid="7"/>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0" presetClass="entr" presetSubtype="0" fill="hold" grpId="0" nodeType="click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fade">
                                      <p:cBhvr>
                                        <p:cTn id="63" dur="800" decel="100000"/>
                                        <p:tgtEl>
                                          <p:spTgt spid="5"/>
                                        </p:tgtEl>
                                      </p:cBhvr>
                                    </p:animEffect>
                                    <p:anim calcmode="lin" valueType="num">
                                      <p:cBhvr>
                                        <p:cTn id="64" dur="800" decel="100000" fill="hold"/>
                                        <p:tgtEl>
                                          <p:spTgt spid="5"/>
                                        </p:tgtEl>
                                        <p:attrNameLst>
                                          <p:attrName>style.rotation</p:attrName>
                                        </p:attrNameLst>
                                      </p:cBhvr>
                                      <p:tavLst>
                                        <p:tav tm="0">
                                          <p:val>
                                            <p:fltVal val="-90.000000"/>
                                          </p:val>
                                        </p:tav>
                                        <p:tav tm="100000">
                                          <p:val>
                                            <p:fltVal val="0.000000"/>
                                          </p:val>
                                        </p:tav>
                                      </p:tavLst>
                                    </p:anim>
                                    <p:anim calcmode="lin" valueType="num">
                                      <p:cBhvr>
                                        <p:cTn id="65" dur="800" decel="100000" fill="hold"/>
                                        <p:tgtEl>
                                          <p:spTgt spid="5"/>
                                        </p:tgtEl>
                                        <p:attrNameLst>
                                          <p:attrName>ppt_x</p:attrName>
                                        </p:attrNameLst>
                                      </p:cBhvr>
                                      <p:tavLst>
                                        <p:tav tm="0">
                                          <p:val>
                                            <p:strVal val="#ppt_x+0.4"/>
                                          </p:val>
                                        </p:tav>
                                        <p:tav tm="100000">
                                          <p:val>
                                            <p:strVal val="#ppt_x-0.05"/>
                                          </p:val>
                                        </p:tav>
                                      </p:tavLst>
                                    </p:anim>
                                    <p:anim calcmode="lin" valueType="num">
                                      <p:cBhvr>
                                        <p:cTn id="66" dur="800" decel="100000" fill="hold"/>
                                        <p:tgtEl>
                                          <p:spTgt spid="5"/>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30" presetClass="entr" presetSubtype="0" fill="hold" nodeType="clickEffect">
                                  <p:stCondLst>
                                    <p:cond delay="0"/>
                                  </p:stCondLst>
                                  <p:childTnLst>
                                    <p:set>
                                      <p:cBhvr>
                                        <p:cTn id="72" dur="1" fill="hold">
                                          <p:stCondLst>
                                            <p:cond delay="0"/>
                                          </p:stCondLst>
                                        </p:cTn>
                                        <p:tgtEl>
                                          <p:spTgt spid="9225"/>
                                        </p:tgtEl>
                                        <p:attrNameLst>
                                          <p:attrName>style.visibility</p:attrName>
                                        </p:attrNameLst>
                                      </p:cBhvr>
                                      <p:to>
                                        <p:strVal val="visible"/>
                                      </p:to>
                                    </p:set>
                                    <p:animEffect transition="in" filter="fade">
                                      <p:cBhvr>
                                        <p:cTn id="73" dur="800" decel="100000"/>
                                        <p:tgtEl>
                                          <p:spTgt spid="9225"/>
                                        </p:tgtEl>
                                      </p:cBhvr>
                                    </p:animEffect>
                                    <p:anim calcmode="lin" valueType="num">
                                      <p:cBhvr>
                                        <p:cTn id="74" dur="800" decel="100000" fill="hold"/>
                                        <p:tgtEl>
                                          <p:spTgt spid="9225"/>
                                        </p:tgtEl>
                                        <p:attrNameLst>
                                          <p:attrName>style.rotation</p:attrName>
                                        </p:attrNameLst>
                                      </p:cBhvr>
                                      <p:tavLst>
                                        <p:tav tm="0">
                                          <p:val>
                                            <p:fltVal val="-90.000000"/>
                                          </p:val>
                                        </p:tav>
                                        <p:tav tm="100000">
                                          <p:val>
                                            <p:fltVal val="0.000000"/>
                                          </p:val>
                                        </p:tav>
                                      </p:tavLst>
                                    </p:anim>
                                    <p:anim calcmode="lin" valueType="num">
                                      <p:cBhvr>
                                        <p:cTn id="75" dur="800" decel="100000" fill="hold"/>
                                        <p:tgtEl>
                                          <p:spTgt spid="9225"/>
                                        </p:tgtEl>
                                        <p:attrNameLst>
                                          <p:attrName>ppt_x</p:attrName>
                                        </p:attrNameLst>
                                      </p:cBhvr>
                                      <p:tavLst>
                                        <p:tav tm="0">
                                          <p:val>
                                            <p:strVal val="#ppt_x+0.4"/>
                                          </p:val>
                                        </p:tav>
                                        <p:tav tm="100000">
                                          <p:val>
                                            <p:strVal val="#ppt_x-0.05"/>
                                          </p:val>
                                        </p:tav>
                                      </p:tavLst>
                                    </p:anim>
                                    <p:anim calcmode="lin" valueType="num">
                                      <p:cBhvr>
                                        <p:cTn id="76" dur="800" decel="100000" fill="hold"/>
                                        <p:tgtEl>
                                          <p:spTgt spid="9225"/>
                                        </p:tgtEl>
                                        <p:attrNameLst>
                                          <p:attrName>ppt_y</p:attrName>
                                        </p:attrNameLst>
                                      </p:cBhvr>
                                      <p:tavLst>
                                        <p:tav tm="0">
                                          <p:val>
                                            <p:strVal val="#ppt_y-0.4"/>
                                          </p:val>
                                        </p:tav>
                                        <p:tav tm="100000">
                                          <p:val>
                                            <p:strVal val="#ppt_y+0.1"/>
                                          </p:val>
                                        </p:tav>
                                      </p:tavLst>
                                    </p:anim>
                                    <p:anim calcmode="lin" valueType="num">
                                      <p:cBhvr>
                                        <p:cTn id="77" dur="200" accel="100000" fill="hold">
                                          <p:stCondLst>
                                            <p:cond delay="800"/>
                                          </p:stCondLst>
                                        </p:cTn>
                                        <p:tgtEl>
                                          <p:spTgt spid="9225"/>
                                        </p:tgtEl>
                                        <p:attrNameLst>
                                          <p:attrName>ppt_x</p:attrName>
                                        </p:attrNameLst>
                                      </p:cBhvr>
                                      <p:tavLst>
                                        <p:tav tm="0">
                                          <p:val>
                                            <p:strVal val="#ppt_x-0.05"/>
                                          </p:val>
                                        </p:tav>
                                        <p:tav tm="100000">
                                          <p:val>
                                            <p:strVal val="#ppt_x"/>
                                          </p:val>
                                        </p:tav>
                                      </p:tavLst>
                                    </p:anim>
                                    <p:anim calcmode="lin" valueType="num">
                                      <p:cBhvr>
                                        <p:cTn id="78" dur="200" accel="100000" fill="hold">
                                          <p:stCondLst>
                                            <p:cond delay="800"/>
                                          </p:stCondLst>
                                        </p:cTn>
                                        <p:tgtEl>
                                          <p:spTgt spid="9225"/>
                                        </p:tgtEl>
                                        <p:attrNameLst>
                                          <p:attrName>ppt_y</p:attrName>
                                        </p:attrNameLst>
                                      </p:cBhvr>
                                      <p:tavLst>
                                        <p:tav tm="0">
                                          <p:val>
                                            <p:strVal val="#ppt_y+0.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14" presetClass="entr" presetSubtype="10" fill="hold" nodeType="clickEffect">
                                  <p:stCondLst>
                                    <p:cond delay="0"/>
                                  </p:stCondLst>
                                  <p:childTnLst>
                                    <p:set>
                                      <p:cBhvr>
                                        <p:cTn id="82" dur="1" fill="hold">
                                          <p:stCondLst>
                                            <p:cond delay="0"/>
                                          </p:stCondLst>
                                        </p:cTn>
                                        <p:tgtEl>
                                          <p:spTgt spid="9226"/>
                                        </p:tgtEl>
                                        <p:attrNameLst>
                                          <p:attrName>style.visibility</p:attrName>
                                        </p:attrNameLst>
                                      </p:cBhvr>
                                      <p:to>
                                        <p:strVal val="visible"/>
                                      </p:to>
                                    </p:set>
                                    <p:animEffect transition="in" filter="randombar(horizontal)">
                                      <p:cBhvr>
                                        <p:cTn id="83" dur="500"/>
                                        <p:tgtEl>
                                          <p:spTgt spid="92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219" grpId="0" animBg="1"/>
      <p:bldP spid="9220" grpId="0" animBg="1"/>
      <p:bldP spid="7" grpId="0"/>
      <p:bldP spid="5" grpId="0"/>
      <p:bldP spid="9223" grpId="0"/>
      <p:bldP spid="92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Picture 2" descr="荣宗敬"/>
          <p:cNvPicPr>
            <a:picLocks noChangeAspect="1"/>
          </p:cNvPicPr>
          <p:nvPr/>
        </p:nvPicPr>
        <p:blipFill>
          <a:blip r:embed="rId1"/>
          <a:stretch>
            <a:fillRect/>
          </a:stretch>
        </p:blipFill>
        <p:spPr>
          <a:xfrm>
            <a:off x="654685" y="86995"/>
            <a:ext cx="2728595" cy="3578225"/>
          </a:xfrm>
          <a:prstGeom prst="rect">
            <a:avLst/>
          </a:prstGeom>
          <a:noFill/>
          <a:ln w="9525">
            <a:noFill/>
          </a:ln>
        </p:spPr>
      </p:pic>
      <p:grpSp>
        <p:nvGrpSpPr>
          <p:cNvPr id="13318" name="Group 6"/>
          <p:cNvGrpSpPr/>
          <p:nvPr/>
        </p:nvGrpSpPr>
        <p:grpSpPr>
          <a:xfrm>
            <a:off x="5160645" y="975678"/>
            <a:ext cx="5040313" cy="1800225"/>
            <a:chOff x="0" y="0"/>
            <a:chExt cx="4262" cy="1762"/>
          </a:xfrm>
        </p:grpSpPr>
        <p:grpSp>
          <p:nvGrpSpPr>
            <p:cNvPr id="13327" name="Group 7"/>
            <p:cNvGrpSpPr/>
            <p:nvPr/>
          </p:nvGrpSpPr>
          <p:grpSpPr>
            <a:xfrm>
              <a:off x="0" y="0"/>
              <a:ext cx="4262" cy="1762"/>
              <a:chOff x="0" y="0"/>
              <a:chExt cx="4262" cy="1762"/>
            </a:xfrm>
          </p:grpSpPr>
          <p:sp>
            <p:nvSpPr>
              <p:cNvPr id="13329" name="Rectangle 8"/>
              <p:cNvSpPr/>
              <p:nvPr/>
            </p:nvSpPr>
            <p:spPr>
              <a:xfrm>
                <a:off x="0" y="0"/>
                <a:ext cx="4262" cy="1762"/>
              </a:xfrm>
              <a:prstGeom prst="rect">
                <a:avLst/>
              </a:prstGeom>
              <a:noFill/>
              <a:ln w="28575" cap="flat" cmpd="sng">
                <a:solidFill>
                  <a:srgbClr val="FF6600"/>
                </a:solidFill>
                <a:prstDash val="solid"/>
                <a:miter/>
                <a:headEnd type="none" w="med" len="med"/>
                <a:tailEnd type="none" w="med" len="med"/>
              </a:ln>
            </p:spPr>
            <p:txBody>
              <a:bodyPr anchor="ctr"/>
              <a:p>
                <a:pPr lvl="0" eaLnBrk="0" hangingPunct="0"/>
                <a:r>
                  <a:rPr lang="zh-CN" altLang="en-US" sz="3200" b="1" dirty="0">
                    <a:solidFill>
                      <a:srgbClr val="FF3300"/>
                    </a:solidFill>
                    <a:latin typeface="Arial" panose="020B0604020202020204" pitchFamily="34" charset="0"/>
                    <a:ea typeface="黑体" panose="02010609060101010101" pitchFamily="49" charset="-122"/>
                  </a:rPr>
                  <a:t>荣氏兄弟</a:t>
                </a:r>
                <a:r>
                  <a:rPr lang="zh-CN" altLang="en-US" sz="3200" b="1" dirty="0">
                    <a:solidFill>
                      <a:schemeClr val="tx1"/>
                    </a:solidFill>
                    <a:latin typeface="Arial" panose="020B0604020202020204" pitchFamily="34" charset="0"/>
                    <a:ea typeface="黑体" panose="02010609060101010101" pitchFamily="49" charset="-122"/>
                  </a:rPr>
                  <a:t>是中国著名的民族资本家，</a:t>
                </a:r>
                <a:r>
                  <a:rPr lang="zh-CN" altLang="en-US" sz="3200" b="1" dirty="0">
                    <a:solidFill>
                      <a:schemeClr val="tx1"/>
                    </a:solidFill>
                    <a:latin typeface="黑体" panose="02010609060101010101" pitchFamily="49" charset="-122"/>
                    <a:ea typeface="黑体" panose="02010609060101010101" pitchFamily="49" charset="-122"/>
                  </a:rPr>
                  <a:t>江苏无锡人，被称为</a:t>
                </a:r>
                <a:r>
                  <a:rPr lang="zh-CN" altLang="en-US" sz="3200" b="1" dirty="0">
                    <a:solidFill>
                      <a:schemeClr val="tx1"/>
                    </a:solidFill>
                    <a:latin typeface="Arial" panose="020B0604020202020204" pitchFamily="34" charset="0"/>
                    <a:ea typeface="黑体" panose="02010609060101010101" pitchFamily="49" charset="-122"/>
                  </a:rPr>
                  <a:t>“</a:t>
                </a:r>
                <a:r>
                  <a:rPr lang="zh-CN" altLang="en-US" sz="3200" b="1" dirty="0">
                    <a:solidFill>
                      <a:srgbClr val="FF0000"/>
                    </a:solidFill>
                    <a:latin typeface="黑体" panose="02010609060101010101" pitchFamily="49" charset="-122"/>
                    <a:ea typeface="黑体" panose="02010609060101010101" pitchFamily="49" charset="-122"/>
                  </a:rPr>
                  <a:t>面粉大王</a:t>
                </a:r>
                <a:r>
                  <a:rPr lang="zh-CN" altLang="en-US" sz="3200" b="1" dirty="0">
                    <a:solidFill>
                      <a:schemeClr val="tx1"/>
                    </a:solidFill>
                    <a:latin typeface="Arial" panose="020B0604020202020204" pitchFamily="34" charset="0"/>
                    <a:ea typeface="黑体" panose="02010609060101010101" pitchFamily="49" charset="-122"/>
                  </a:rPr>
                  <a:t>”</a:t>
                </a:r>
                <a:r>
                  <a:rPr lang="zh-CN" altLang="en-US" sz="3200" b="1" dirty="0">
                    <a:solidFill>
                      <a:schemeClr val="tx1"/>
                    </a:solidFill>
                    <a:latin typeface="黑体" panose="02010609060101010101" pitchFamily="49" charset="-122"/>
                    <a:ea typeface="黑体" panose="02010609060101010101" pitchFamily="49" charset="-122"/>
                  </a:rPr>
                  <a:t>。</a:t>
                </a:r>
                <a:endParaRPr lang="zh-CN" altLang="en-US" sz="3200" b="1" dirty="0">
                  <a:solidFill>
                    <a:schemeClr val="tx1"/>
                  </a:solidFill>
                  <a:latin typeface="黑体" panose="02010609060101010101" pitchFamily="49" charset="-122"/>
                  <a:ea typeface="黑体" panose="02010609060101010101" pitchFamily="49" charset="-122"/>
                </a:endParaRPr>
              </a:p>
            </p:txBody>
          </p:sp>
          <p:sp>
            <p:nvSpPr>
              <p:cNvPr id="13330" name="Rectangle 9"/>
              <p:cNvSpPr/>
              <p:nvPr/>
            </p:nvSpPr>
            <p:spPr>
              <a:xfrm>
                <a:off x="0" y="0"/>
                <a:ext cx="4262" cy="1762"/>
              </a:xfrm>
              <a:prstGeom prst="rect">
                <a:avLst/>
              </a:prstGeom>
              <a:noFill/>
              <a:ln w="28575" cap="flat" cmpd="sng">
                <a:solidFill>
                  <a:srgbClr val="FF6600"/>
                </a:solidFill>
                <a:prstDash val="solid"/>
                <a:miter/>
                <a:headEnd type="none" w="med" len="med"/>
                <a:tailEnd type="none" w="med" len="med"/>
              </a:ln>
            </p:spPr>
            <p:txBody>
              <a:bodyPr wrap="none"/>
              <a:p>
                <a:pPr lvl="0" eaLnBrk="1" hangingPunct="1"/>
                <a:endParaRPr lang="zh-CN" altLang="en-US" dirty="0">
                  <a:latin typeface="Arial" panose="020B0604020202020204" pitchFamily="34" charset="0"/>
                  <a:ea typeface="宋体" panose="02010600030101010101" pitchFamily="2" charset="-122"/>
                </a:endParaRPr>
              </a:p>
            </p:txBody>
          </p:sp>
        </p:grpSp>
        <p:sp>
          <p:nvSpPr>
            <p:cNvPr id="13328" name="Rectangle 10"/>
            <p:cNvSpPr/>
            <p:nvPr/>
          </p:nvSpPr>
          <p:spPr>
            <a:xfrm>
              <a:off x="0" y="0"/>
              <a:ext cx="4262" cy="1762"/>
            </a:xfrm>
            <a:prstGeom prst="rect">
              <a:avLst/>
            </a:prstGeom>
            <a:noFill/>
            <a:ln w="38100" cap="flat" cmpd="sng">
              <a:solidFill>
                <a:srgbClr val="FF6600"/>
              </a:solidFill>
              <a:prstDash val="solid"/>
              <a:miter/>
              <a:headEnd type="none" w="med" len="med"/>
              <a:tailEnd type="none" w="med" len="med"/>
            </a:ln>
          </p:spPr>
          <p:txBody>
            <a:bodyPr wrap="none"/>
            <a:p>
              <a:pPr lvl="0" eaLnBrk="1" hangingPunct="1"/>
              <a:endParaRPr lang="zh-CN" altLang="en-US" dirty="0">
                <a:latin typeface="Arial" panose="020B0604020202020204" pitchFamily="34" charset="0"/>
                <a:ea typeface="宋体" panose="02010600030101010101" pitchFamily="2" charset="-122"/>
              </a:endParaRPr>
            </a:p>
          </p:txBody>
        </p:sp>
      </p:grpSp>
      <p:sp>
        <p:nvSpPr>
          <p:cNvPr id="13319" name="Text Box 11"/>
          <p:cNvSpPr txBox="1"/>
          <p:nvPr/>
        </p:nvSpPr>
        <p:spPr>
          <a:xfrm>
            <a:off x="3759200" y="1052513"/>
            <a:ext cx="736600" cy="1828800"/>
          </a:xfrm>
          <a:prstGeom prst="rect">
            <a:avLst/>
          </a:prstGeom>
          <a:noFill/>
          <a:ln w="9525">
            <a:noFill/>
          </a:ln>
        </p:spPr>
        <p:txBody>
          <a:bodyPr vert="eaVert">
            <a:spAutoFit/>
          </a:bodyPr>
          <a:p>
            <a:pPr lvl="0" eaLnBrk="1" hangingPunct="1"/>
            <a:r>
              <a:rPr lang="zh-CN" altLang="en-US" sz="3600" b="1" dirty="0">
                <a:solidFill>
                  <a:srgbClr val="FF3300"/>
                </a:solidFill>
                <a:latin typeface="Times New Roman" panose="02020603050405020304" pitchFamily="18" charset="0"/>
                <a:ea typeface="黑体" panose="02010609060101010101" pitchFamily="49" charset="-122"/>
              </a:rPr>
              <a:t>荣宗敬</a:t>
            </a:r>
            <a:endParaRPr lang="zh-CN" altLang="en-US" sz="3600" b="1" dirty="0">
              <a:solidFill>
                <a:srgbClr val="FF3300"/>
              </a:solidFill>
              <a:latin typeface="Times New Roman" panose="02020603050405020304" pitchFamily="18" charset="0"/>
              <a:ea typeface="黑体" panose="02010609060101010101" pitchFamily="49" charset="-122"/>
            </a:endParaRPr>
          </a:p>
        </p:txBody>
      </p:sp>
      <p:pic>
        <p:nvPicPr>
          <p:cNvPr id="13320" name="Picture 12" descr="荣德生"/>
          <p:cNvPicPr>
            <a:picLocks noChangeAspect="1"/>
          </p:cNvPicPr>
          <p:nvPr/>
        </p:nvPicPr>
        <p:blipFill>
          <a:blip r:embed="rId2"/>
          <a:srcRect b="7692"/>
          <a:stretch>
            <a:fillRect/>
          </a:stretch>
        </p:blipFill>
        <p:spPr>
          <a:xfrm>
            <a:off x="784860" y="3730625"/>
            <a:ext cx="2597785" cy="3136265"/>
          </a:xfrm>
          <a:prstGeom prst="rect">
            <a:avLst/>
          </a:prstGeom>
          <a:noFill/>
          <a:ln w="9525">
            <a:noFill/>
          </a:ln>
        </p:spPr>
      </p:pic>
      <p:sp>
        <p:nvSpPr>
          <p:cNvPr id="13321" name="Text Box 13"/>
          <p:cNvSpPr txBox="1"/>
          <p:nvPr/>
        </p:nvSpPr>
        <p:spPr>
          <a:xfrm>
            <a:off x="3759200" y="4216400"/>
            <a:ext cx="736600" cy="1828800"/>
          </a:xfrm>
          <a:prstGeom prst="rect">
            <a:avLst/>
          </a:prstGeom>
          <a:noFill/>
          <a:ln w="9525">
            <a:noFill/>
          </a:ln>
        </p:spPr>
        <p:txBody>
          <a:bodyPr vert="eaVert">
            <a:spAutoFit/>
          </a:bodyPr>
          <a:p>
            <a:pPr lvl="0" eaLnBrk="1" hangingPunct="1"/>
            <a:r>
              <a:rPr lang="zh-CN" altLang="en-US" sz="3600" b="1" dirty="0">
                <a:solidFill>
                  <a:srgbClr val="FF3300"/>
                </a:solidFill>
                <a:latin typeface="Times New Roman" panose="02020603050405020304" pitchFamily="18" charset="0"/>
                <a:ea typeface="黑体" panose="02010609060101010101" pitchFamily="49" charset="-122"/>
              </a:rPr>
              <a:t>荣德生</a:t>
            </a:r>
            <a:endParaRPr lang="zh-CN" altLang="en-US" sz="3600" b="1" dirty="0">
              <a:solidFill>
                <a:srgbClr val="FF3300"/>
              </a:solidFill>
              <a:latin typeface="Times New Roman" panose="02020603050405020304" pitchFamily="18" charset="0"/>
              <a:ea typeface="黑体" panose="02010609060101010101" pitchFamily="49" charset="-122"/>
            </a:endParaRPr>
          </a:p>
        </p:txBody>
      </p:sp>
      <p:sp>
        <p:nvSpPr>
          <p:cNvPr id="13323" name="Text Box 15"/>
          <p:cNvSpPr txBox="1"/>
          <p:nvPr/>
        </p:nvSpPr>
        <p:spPr>
          <a:xfrm>
            <a:off x="5519738" y="6597650"/>
            <a:ext cx="4321175" cy="368300"/>
          </a:xfrm>
          <a:prstGeom prst="rect">
            <a:avLst/>
          </a:prstGeom>
          <a:noFill/>
          <a:ln w="9525">
            <a:noFill/>
          </a:ln>
        </p:spPr>
        <p:txBody>
          <a:bodyPr>
            <a:spAutoFit/>
          </a:bodyPr>
          <a:p>
            <a:pPr lvl="0" algn="ctr" eaLnBrk="1" hangingPunct="1">
              <a:spcBef>
                <a:spcPct val="50000"/>
              </a:spcBef>
            </a:pPr>
            <a:endParaRPr lang="zh-CN" altLang="zh-CN" dirty="0">
              <a:latin typeface="Arial" panose="020B0604020202020204" pitchFamily="34" charset="0"/>
              <a:ea typeface="宋体" panose="02010600030101010101" pitchFamily="2" charset="-122"/>
            </a:endParaRPr>
          </a:p>
        </p:txBody>
      </p:sp>
      <p:pic>
        <p:nvPicPr>
          <p:cNvPr id="5" name="图片 2"/>
          <p:cNvPicPr>
            <a:picLocks noChangeAspect="1"/>
          </p:cNvPicPr>
          <p:nvPr/>
        </p:nvPicPr>
        <p:blipFill>
          <a:blip r:embed="rId3"/>
          <a:stretch>
            <a:fillRect/>
          </a:stretch>
        </p:blipFill>
        <p:spPr>
          <a:xfrm>
            <a:off x="4495800" y="3013710"/>
            <a:ext cx="7542530" cy="3853180"/>
          </a:xfrm>
          <a:prstGeom prst="rect">
            <a:avLst/>
          </a:prstGeom>
          <a:noFill/>
          <a:ln w="9525">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框 20481"/>
          <p:cNvSpPr txBox="1"/>
          <p:nvPr/>
        </p:nvSpPr>
        <p:spPr>
          <a:xfrm>
            <a:off x="3261995" y="775335"/>
            <a:ext cx="6400800" cy="706755"/>
          </a:xfrm>
          <a:prstGeom prst="rect">
            <a:avLst/>
          </a:prstGeom>
          <a:noFill/>
          <a:ln w="9525">
            <a:noFill/>
          </a:ln>
        </p:spPr>
        <p:txBody>
          <a:bodyPr>
            <a:spAutoFit/>
          </a:bodyPr>
          <a:p>
            <a:pPr lvl="0">
              <a:spcBef>
                <a:spcPct val="50000"/>
              </a:spcBef>
            </a:pPr>
            <a:r>
              <a:rPr lang="zh-CN" altLang="en-US" sz="4000" b="1">
                <a:solidFill>
                  <a:schemeClr val="tx1"/>
                </a:solidFill>
                <a:latin typeface="黑体" panose="02010609060101010101" pitchFamily="49" charset="-122"/>
                <a:ea typeface="黑体" panose="02010609060101010101" pitchFamily="49" charset="-122"/>
              </a:rPr>
              <a:t>揭开制碱奥秘的侯德榜</a:t>
            </a:r>
            <a:endParaRPr lang="zh-CN" altLang="en-US" sz="4000" b="1">
              <a:solidFill>
                <a:schemeClr val="tx1"/>
              </a:solidFill>
              <a:latin typeface="黑体" panose="02010609060101010101" pitchFamily="49" charset="-122"/>
              <a:ea typeface="黑体" panose="02010609060101010101" pitchFamily="49" charset="-122"/>
            </a:endParaRPr>
          </a:p>
        </p:txBody>
      </p:sp>
      <p:sp>
        <p:nvSpPr>
          <p:cNvPr id="69636" name="文本框 69635"/>
          <p:cNvSpPr txBox="1"/>
          <p:nvPr/>
        </p:nvSpPr>
        <p:spPr>
          <a:xfrm>
            <a:off x="1524000" y="1907223"/>
            <a:ext cx="9144000" cy="1322070"/>
          </a:xfrm>
          <a:prstGeom prst="rect">
            <a:avLst/>
          </a:prstGeom>
          <a:noFill/>
          <a:ln w="9525">
            <a:noFill/>
          </a:ln>
        </p:spPr>
        <p:txBody>
          <a:bodyPr>
            <a:spAutoFit/>
          </a:bodyPr>
          <a:p>
            <a:pPr lvl="0"/>
            <a:r>
              <a:rPr lang="zh-CN" altLang="en-US" sz="4800" b="1">
                <a:solidFill>
                  <a:srgbClr val="0000FF"/>
                </a:solidFill>
                <a:latin typeface="Arial" panose="020B0604020202020204" pitchFamily="34" charset="0"/>
                <a:ea typeface="宋体" panose="02010600030101010101" pitchFamily="2" charset="-122"/>
              </a:rPr>
              <a:t>    </a:t>
            </a:r>
            <a:r>
              <a:rPr lang="zh-CN" altLang="en-US" sz="3200" b="1">
                <a:solidFill>
                  <a:srgbClr val="0000FF"/>
                </a:solidFill>
                <a:latin typeface="宋体" panose="02010600030101010101" pitchFamily="2" charset="-122"/>
              </a:rPr>
              <a:t> </a:t>
            </a:r>
            <a:r>
              <a:rPr lang="zh-CN" altLang="en-US" sz="4000" b="1">
                <a:solidFill>
                  <a:srgbClr val="0000FF"/>
                </a:solidFill>
                <a:latin typeface="宋体" panose="02010600030101010101" pitchFamily="2" charset="-122"/>
              </a:rPr>
              <a:t>  碱为何物？有什么用处？</a:t>
            </a:r>
            <a:endParaRPr lang="zh-CN" altLang="en-US" sz="4000" b="1">
              <a:solidFill>
                <a:srgbClr val="0000FF"/>
              </a:solidFill>
              <a:latin typeface="宋体" panose="02010600030101010101" pitchFamily="2" charset="-122"/>
            </a:endParaRPr>
          </a:p>
          <a:p>
            <a:pPr lvl="0"/>
            <a:r>
              <a:rPr lang="zh-CN" altLang="en-US" sz="3200" b="1" dirty="0">
                <a:latin typeface="宋体" panose="02010600030101010101" pitchFamily="2" charset="-122"/>
              </a:rPr>
              <a:t>    </a:t>
            </a:r>
            <a:endParaRPr lang="en-US" altLang="zh-CN" sz="3200">
              <a:latin typeface="宋体" panose="02010600030101010101" pitchFamily="2" charset="-122"/>
            </a:endParaRPr>
          </a:p>
        </p:txBody>
      </p:sp>
      <p:pic>
        <p:nvPicPr>
          <p:cNvPr id="3" name="图片 2"/>
          <p:cNvPicPr>
            <a:picLocks noChangeAspect="1"/>
          </p:cNvPicPr>
          <p:nvPr/>
        </p:nvPicPr>
        <p:blipFill>
          <a:blip r:embed="rId1"/>
          <a:stretch>
            <a:fillRect/>
          </a:stretch>
        </p:blipFill>
        <p:spPr>
          <a:xfrm>
            <a:off x="1732280" y="2817495"/>
            <a:ext cx="2701925" cy="2929890"/>
          </a:xfrm>
          <a:prstGeom prst="rect">
            <a:avLst/>
          </a:prstGeom>
        </p:spPr>
      </p:pic>
      <p:pic>
        <p:nvPicPr>
          <p:cNvPr id="4" name="图片 3"/>
          <p:cNvPicPr>
            <a:picLocks noChangeAspect="1"/>
          </p:cNvPicPr>
          <p:nvPr/>
        </p:nvPicPr>
        <p:blipFill>
          <a:blip r:embed="rId2"/>
          <a:stretch>
            <a:fillRect/>
          </a:stretch>
        </p:blipFill>
        <p:spPr>
          <a:xfrm>
            <a:off x="4800600" y="2817495"/>
            <a:ext cx="2590165" cy="2929890"/>
          </a:xfrm>
          <a:prstGeom prst="rect">
            <a:avLst/>
          </a:prstGeom>
        </p:spPr>
      </p:pic>
      <p:pic>
        <p:nvPicPr>
          <p:cNvPr id="5" name="图片 4"/>
          <p:cNvPicPr>
            <a:picLocks noChangeAspect="1"/>
          </p:cNvPicPr>
          <p:nvPr/>
        </p:nvPicPr>
        <p:blipFill>
          <a:blip r:embed="rId3"/>
          <a:stretch>
            <a:fillRect/>
          </a:stretch>
        </p:blipFill>
        <p:spPr>
          <a:xfrm>
            <a:off x="7753350" y="2817495"/>
            <a:ext cx="2495550" cy="2929890"/>
          </a:xfrm>
          <a:prstGeom prst="rect">
            <a:avLst/>
          </a:prstGeom>
        </p:spPr>
      </p:pic>
    </p:spTree>
  </p:cSld>
  <p:clrMapOvr>
    <a:masterClrMapping/>
  </p:clrMapOvr>
  <p:transition>
    <p:zoom dir="in"/>
    <p:sndAc>
      <p:stSnd>
        <p:snd r:embed="rId4"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linds(horizontal)">
                                      <p:cBhvr>
                                        <p:cTn id="7"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559560" y="-7620"/>
            <a:ext cx="3034665" cy="3206115"/>
          </a:xfrm>
          <a:prstGeom prst="rect">
            <a:avLst/>
          </a:prstGeom>
        </p:spPr>
      </p:pic>
      <p:pic>
        <p:nvPicPr>
          <p:cNvPr id="3" name="图片 2"/>
          <p:cNvPicPr>
            <a:picLocks noChangeAspect="1"/>
          </p:cNvPicPr>
          <p:nvPr/>
        </p:nvPicPr>
        <p:blipFill>
          <a:blip r:embed="rId2"/>
          <a:stretch>
            <a:fillRect/>
          </a:stretch>
        </p:blipFill>
        <p:spPr>
          <a:xfrm>
            <a:off x="4932045" y="121285"/>
            <a:ext cx="2809240" cy="2581275"/>
          </a:xfrm>
          <a:prstGeom prst="rect">
            <a:avLst/>
          </a:prstGeom>
        </p:spPr>
      </p:pic>
      <p:sp>
        <p:nvSpPr>
          <p:cNvPr id="4" name="文本框 3"/>
          <p:cNvSpPr txBox="1"/>
          <p:nvPr/>
        </p:nvSpPr>
        <p:spPr>
          <a:xfrm>
            <a:off x="5502910" y="2702560"/>
            <a:ext cx="1667510" cy="583565"/>
          </a:xfrm>
          <a:prstGeom prst="rect">
            <a:avLst/>
          </a:prstGeom>
          <a:noFill/>
        </p:spPr>
        <p:txBody>
          <a:bodyPr wrap="square" rtlCol="0">
            <a:spAutoFit/>
          </a:bodyPr>
          <a:p>
            <a:r>
              <a:rPr lang="zh-CN" altLang="zh-CN" sz="3200" b="1"/>
              <a:t>灰碱粑</a:t>
            </a:r>
            <a:endParaRPr lang="zh-CN" altLang="zh-CN" sz="3200" b="1"/>
          </a:p>
        </p:txBody>
      </p:sp>
      <p:pic>
        <p:nvPicPr>
          <p:cNvPr id="6" name="图片 5"/>
          <p:cNvPicPr>
            <a:picLocks noChangeAspect="1"/>
          </p:cNvPicPr>
          <p:nvPr/>
        </p:nvPicPr>
        <p:blipFill>
          <a:blip r:embed="rId3"/>
          <a:stretch>
            <a:fillRect/>
          </a:stretch>
        </p:blipFill>
        <p:spPr>
          <a:xfrm>
            <a:off x="8110220" y="121285"/>
            <a:ext cx="2433955" cy="2581275"/>
          </a:xfrm>
          <a:prstGeom prst="rect">
            <a:avLst/>
          </a:prstGeom>
        </p:spPr>
      </p:pic>
      <p:sp>
        <p:nvSpPr>
          <p:cNvPr id="7" name="文本框 6"/>
          <p:cNvSpPr txBox="1"/>
          <p:nvPr/>
        </p:nvSpPr>
        <p:spPr>
          <a:xfrm>
            <a:off x="8493760" y="2702560"/>
            <a:ext cx="1667510" cy="583565"/>
          </a:xfrm>
          <a:prstGeom prst="rect">
            <a:avLst/>
          </a:prstGeom>
          <a:noFill/>
        </p:spPr>
        <p:txBody>
          <a:bodyPr wrap="square" rtlCol="0">
            <a:spAutoFit/>
          </a:bodyPr>
          <a:p>
            <a:r>
              <a:rPr lang="zh-CN" altLang="zh-CN" sz="3200" b="1"/>
              <a:t>碱面条</a:t>
            </a:r>
            <a:endParaRPr lang="zh-CN" altLang="zh-CN" sz="3200" b="1"/>
          </a:p>
        </p:txBody>
      </p:sp>
      <p:pic>
        <p:nvPicPr>
          <p:cNvPr id="8" name="图片 7"/>
          <p:cNvPicPr>
            <a:picLocks noChangeAspect="1"/>
          </p:cNvPicPr>
          <p:nvPr/>
        </p:nvPicPr>
        <p:blipFill>
          <a:blip r:embed="rId4"/>
          <a:stretch>
            <a:fillRect/>
          </a:stretch>
        </p:blipFill>
        <p:spPr>
          <a:xfrm>
            <a:off x="1559560" y="3488055"/>
            <a:ext cx="3034665" cy="2556510"/>
          </a:xfrm>
          <a:prstGeom prst="rect">
            <a:avLst/>
          </a:prstGeom>
        </p:spPr>
      </p:pic>
      <p:sp>
        <p:nvSpPr>
          <p:cNvPr id="9" name="文本框 8"/>
          <p:cNvSpPr txBox="1"/>
          <p:nvPr/>
        </p:nvSpPr>
        <p:spPr>
          <a:xfrm>
            <a:off x="1559560" y="6122035"/>
            <a:ext cx="3034665" cy="5835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p>
            <a:pPr algn="ctr"/>
            <a:r>
              <a:rPr lang="zh-CN" altLang="zh-CN" sz="3200" b="1"/>
              <a:t>肥皂</a:t>
            </a:r>
            <a:endParaRPr lang="zh-CN" altLang="zh-CN" sz="3200" b="1"/>
          </a:p>
        </p:txBody>
      </p:sp>
      <p:pic>
        <p:nvPicPr>
          <p:cNvPr id="10" name="图片 9"/>
          <p:cNvPicPr>
            <a:picLocks noChangeAspect="1"/>
          </p:cNvPicPr>
          <p:nvPr/>
        </p:nvPicPr>
        <p:blipFill>
          <a:blip r:embed="rId5"/>
          <a:stretch>
            <a:fillRect/>
          </a:stretch>
        </p:blipFill>
        <p:spPr>
          <a:xfrm>
            <a:off x="4952365" y="3354705"/>
            <a:ext cx="2788920" cy="2690495"/>
          </a:xfrm>
          <a:prstGeom prst="rect">
            <a:avLst/>
          </a:prstGeom>
        </p:spPr>
      </p:pic>
      <p:sp>
        <p:nvSpPr>
          <p:cNvPr id="11" name="文本框 10"/>
          <p:cNvSpPr txBox="1"/>
          <p:nvPr/>
        </p:nvSpPr>
        <p:spPr>
          <a:xfrm>
            <a:off x="4932045" y="6122035"/>
            <a:ext cx="2809875" cy="5835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p>
            <a:pPr algn="ctr"/>
            <a:r>
              <a:rPr lang="zh-CN" altLang="zh-CN" sz="3200" b="1"/>
              <a:t>纸张</a:t>
            </a:r>
            <a:endParaRPr lang="zh-CN" altLang="zh-CN" sz="3200" b="1"/>
          </a:p>
        </p:txBody>
      </p:sp>
      <p:pic>
        <p:nvPicPr>
          <p:cNvPr id="12" name="图片 11"/>
          <p:cNvPicPr>
            <a:picLocks noChangeAspect="1"/>
          </p:cNvPicPr>
          <p:nvPr/>
        </p:nvPicPr>
        <p:blipFill>
          <a:blip r:embed="rId6"/>
          <a:stretch>
            <a:fillRect/>
          </a:stretch>
        </p:blipFill>
        <p:spPr>
          <a:xfrm>
            <a:off x="7734935" y="3354705"/>
            <a:ext cx="2809240" cy="2767330"/>
          </a:xfrm>
          <a:prstGeom prst="rect">
            <a:avLst/>
          </a:prstGeom>
        </p:spPr>
      </p:pic>
      <p:sp>
        <p:nvSpPr>
          <p:cNvPr id="13" name="文本框 12"/>
          <p:cNvSpPr txBox="1"/>
          <p:nvPr/>
        </p:nvSpPr>
        <p:spPr>
          <a:xfrm>
            <a:off x="7821295" y="6122035"/>
            <a:ext cx="2809875" cy="5835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p>
            <a:pPr algn="ctr"/>
            <a:r>
              <a:rPr lang="zh-CN" altLang="zh-CN" sz="3200" b="1"/>
              <a:t>药</a:t>
            </a:r>
            <a:endParaRPr lang="zh-CN" altLang="zh-CN" sz="3200" b="1"/>
          </a:p>
        </p:txBody>
      </p:sp>
    </p:spTree>
  </p:cSld>
  <p:clrMapOvr>
    <a:masterClrMapping/>
  </p:clrMapOvr>
  <p:transition>
    <p:zoom dir="in"/>
    <p:sndAc>
      <p:stSnd>
        <p:snd r:embed="rId7" name="chimes.wav"/>
      </p:st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框 20481"/>
          <p:cNvSpPr txBox="1"/>
          <p:nvPr/>
        </p:nvSpPr>
        <p:spPr>
          <a:xfrm>
            <a:off x="3261995" y="775335"/>
            <a:ext cx="6400800" cy="706755"/>
          </a:xfrm>
          <a:prstGeom prst="rect">
            <a:avLst/>
          </a:prstGeom>
          <a:noFill/>
          <a:ln w="9525">
            <a:noFill/>
          </a:ln>
        </p:spPr>
        <p:txBody>
          <a:bodyPr>
            <a:spAutoFit/>
          </a:bodyPr>
          <a:p>
            <a:pPr lvl="0">
              <a:spcBef>
                <a:spcPct val="50000"/>
              </a:spcBef>
            </a:pPr>
            <a:r>
              <a:rPr lang="zh-CN" altLang="en-US" sz="4000" b="1">
                <a:solidFill>
                  <a:schemeClr val="tx1"/>
                </a:solidFill>
                <a:latin typeface="黑体" panose="02010609060101010101" pitchFamily="49" charset="-122"/>
                <a:ea typeface="黑体" panose="02010609060101010101" pitchFamily="49" charset="-122"/>
              </a:rPr>
              <a:t>揭开制碱奥秘的侯德榜</a:t>
            </a:r>
            <a:endParaRPr lang="zh-CN" altLang="en-US" sz="4000" b="1">
              <a:solidFill>
                <a:schemeClr val="tx1"/>
              </a:solidFill>
              <a:latin typeface="黑体" panose="02010609060101010101" pitchFamily="49" charset="-122"/>
              <a:ea typeface="黑体" panose="02010609060101010101" pitchFamily="49" charset="-122"/>
            </a:endParaRPr>
          </a:p>
        </p:txBody>
      </p:sp>
      <p:sp>
        <p:nvSpPr>
          <p:cNvPr id="69636" name="文本框 69635"/>
          <p:cNvSpPr txBox="1"/>
          <p:nvPr/>
        </p:nvSpPr>
        <p:spPr>
          <a:xfrm>
            <a:off x="1524000" y="1690688"/>
            <a:ext cx="9144000" cy="3723005"/>
          </a:xfrm>
          <a:prstGeom prst="rect">
            <a:avLst/>
          </a:prstGeom>
          <a:noFill/>
          <a:ln w="9525">
            <a:noFill/>
          </a:ln>
        </p:spPr>
        <p:txBody>
          <a:bodyPr>
            <a:spAutoFit/>
          </a:bodyPr>
          <a:p>
            <a:pPr lvl="0" algn="ctr"/>
            <a:r>
              <a:rPr lang="zh-CN" altLang="en-US" sz="4400" b="1">
                <a:solidFill>
                  <a:srgbClr val="0000FF"/>
                </a:solidFill>
                <a:latin typeface="宋体" panose="02010600030101010101" pitchFamily="2" charset="-122"/>
              </a:rPr>
              <a:t>碱</a:t>
            </a:r>
            <a:endParaRPr lang="zh-CN" altLang="en-US" sz="4400" b="1">
              <a:solidFill>
                <a:srgbClr val="0000FF"/>
              </a:solidFill>
              <a:latin typeface="宋体" panose="02010600030101010101" pitchFamily="2" charset="-122"/>
            </a:endParaRPr>
          </a:p>
          <a:p>
            <a:pPr lvl="0"/>
            <a:r>
              <a:rPr lang="zh-CN" altLang="en-US" sz="3200" b="1" dirty="0">
                <a:latin typeface="宋体" panose="02010600030101010101" pitchFamily="2" charset="-122"/>
              </a:rPr>
              <a:t>    用</a:t>
            </a:r>
            <a:r>
              <a:rPr lang="zh-CN" altLang="en-US" sz="3200" b="1">
                <a:latin typeface="宋体" panose="02010600030101010101" pitchFamily="2" charset="-122"/>
              </a:rPr>
              <a:t>途十分广泛，在化学实验中</a:t>
            </a:r>
            <a:r>
              <a:rPr lang="zh-CN" altLang="en-US" sz="3200" b="1" dirty="0">
                <a:latin typeface="宋体" panose="02010600030101010101" pitchFamily="2" charset="-122"/>
              </a:rPr>
              <a:t>，可做试剂，</a:t>
            </a:r>
            <a:r>
              <a:rPr lang="zh-CN" altLang="en-US" sz="3200" b="1">
                <a:latin typeface="宋体" panose="02010600030101010101" pitchFamily="2" charset="-122"/>
              </a:rPr>
              <a:t>由于它有很强的吸湿性，还可用</a:t>
            </a:r>
            <a:r>
              <a:rPr lang="zh-CN" altLang="en-US" sz="3200" b="1" dirty="0">
                <a:latin typeface="宋体" panose="02010600030101010101" pitchFamily="2" charset="-122"/>
              </a:rPr>
              <a:t>做碱</a:t>
            </a:r>
            <a:r>
              <a:rPr lang="zh-CN" altLang="en-US" sz="3200" b="1">
                <a:latin typeface="宋体" panose="02010600030101010101" pitchFamily="2" charset="-122"/>
              </a:rPr>
              <a:t>性干燥</a:t>
            </a:r>
            <a:r>
              <a:rPr lang="zh-CN" altLang="en-US" sz="3200" b="1" dirty="0">
                <a:latin typeface="宋体" panose="02010600030101010101" pitchFamily="2" charset="-122"/>
              </a:rPr>
              <a:t>剂。</a:t>
            </a:r>
            <a:endParaRPr lang="zh-CN" altLang="en-US" sz="3200" b="1" dirty="0">
              <a:latin typeface="宋体" panose="02010600030101010101" pitchFamily="2" charset="-122"/>
            </a:endParaRPr>
          </a:p>
          <a:p>
            <a:pPr lvl="0"/>
            <a:r>
              <a:rPr lang="zh-CN" altLang="en-US" sz="3200" b="1" dirty="0">
                <a:latin typeface="宋体" panose="02010600030101010101" pitchFamily="2" charset="-122"/>
              </a:rPr>
              <a:t>   使</a:t>
            </a:r>
            <a:r>
              <a:rPr lang="zh-CN" altLang="en-US" sz="3200" b="1">
                <a:latin typeface="宋体" panose="02010600030101010101" pitchFamily="2" charset="-122"/>
              </a:rPr>
              <a:t>用烧碱最多</a:t>
            </a:r>
            <a:r>
              <a:rPr lang="zh-CN" altLang="en-US" sz="3200" b="1" dirty="0">
                <a:latin typeface="宋体" panose="02010600030101010101" pitchFamily="2" charset="-122"/>
              </a:rPr>
              <a:t>的部</a:t>
            </a:r>
            <a:r>
              <a:rPr lang="zh-CN" altLang="en-US" sz="3200" b="1">
                <a:latin typeface="宋体" panose="02010600030101010101" pitchFamily="2" charset="-122"/>
              </a:rPr>
              <a:t>门是化学药品的制造，其次是</a:t>
            </a:r>
            <a:r>
              <a:rPr lang="zh-CN" altLang="en-US" sz="3200" b="1">
                <a:solidFill>
                  <a:srgbClr val="FF0000"/>
                </a:solidFill>
                <a:latin typeface="宋体" panose="02010600030101010101" pitchFamily="2" charset="-122"/>
              </a:rPr>
              <a:t>造纸、炼铝</a:t>
            </a:r>
            <a:r>
              <a:rPr lang="zh-CN" altLang="en-US" sz="3200" b="1" dirty="0">
                <a:solidFill>
                  <a:srgbClr val="FF0000"/>
                </a:solidFill>
                <a:latin typeface="宋体" panose="02010600030101010101" pitchFamily="2" charset="-122"/>
              </a:rPr>
              <a:t>、炼</a:t>
            </a:r>
            <a:r>
              <a:rPr lang="zh-CN" altLang="en-US" sz="3200" b="1">
                <a:solidFill>
                  <a:srgbClr val="FF0000"/>
                </a:solidFill>
                <a:latin typeface="宋体" panose="02010600030101010101" pitchFamily="2" charset="-122"/>
              </a:rPr>
              <a:t>钨、人造丝、人造棉和肥皂制造业</a:t>
            </a:r>
            <a:r>
              <a:rPr lang="zh-CN" altLang="en-US" sz="3200" b="1">
                <a:latin typeface="宋体" panose="02010600030101010101" pitchFamily="2" charset="-122"/>
              </a:rPr>
              <a:t>。另外</a:t>
            </a:r>
            <a:r>
              <a:rPr lang="zh-CN" altLang="en-US" sz="3200" b="1" dirty="0">
                <a:latin typeface="宋体" panose="02010600030101010101" pitchFamily="2" charset="-122"/>
              </a:rPr>
              <a:t>，在</a:t>
            </a:r>
            <a:r>
              <a:rPr lang="zh-CN" altLang="en-US" sz="3200" b="1">
                <a:latin typeface="宋体" panose="02010600030101010101" pitchFamily="2" charset="-122"/>
              </a:rPr>
              <a:t>生产染料、塑料、药剂及有机中间体，</a:t>
            </a:r>
            <a:r>
              <a:rPr lang="zh-CN" altLang="en-US" sz="3200" b="1" dirty="0">
                <a:latin typeface="宋体" panose="02010600030101010101" pitchFamily="2" charset="-122"/>
              </a:rPr>
              <a:t>旧橡</a:t>
            </a:r>
            <a:r>
              <a:rPr lang="zh-CN" altLang="en-US" sz="3200" b="1">
                <a:latin typeface="宋体" panose="02010600030101010101" pitchFamily="2" charset="-122"/>
              </a:rPr>
              <a:t>胶的再生中，都要使用大量的烧碱</a:t>
            </a:r>
            <a:r>
              <a:rPr lang="en-US" altLang="zh-CN" sz="3200" b="1">
                <a:latin typeface="宋体" panose="02010600030101010101" pitchFamily="2" charset="-122"/>
              </a:rPr>
              <a:t>.</a:t>
            </a:r>
            <a:endParaRPr lang="en-US" altLang="zh-CN" sz="3200">
              <a:latin typeface="宋体" panose="02010600030101010101" pitchFamily="2" charset="-122"/>
            </a:endParaRPr>
          </a:p>
        </p:txBody>
      </p:sp>
    </p:spTree>
  </p:cSld>
  <p:clrMapOvr>
    <a:masterClrMapping/>
  </p:clrMapOvr>
  <p:transition>
    <p:zoom dir="in"/>
    <p:sndAc>
      <p:stSnd>
        <p:snd r:embed="rId1"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linds(horizontal)">
                                      <p:cBhvr>
                                        <p:cTn id="7"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矩形 7174"/>
          <p:cNvSpPr/>
          <p:nvPr/>
        </p:nvSpPr>
        <p:spPr>
          <a:xfrm>
            <a:off x="220663" y="781050"/>
            <a:ext cx="2717800" cy="479425"/>
          </a:xfrm>
          <a:prstGeom prst="rect">
            <a:avLst/>
          </a:prstGeom>
          <a:noFill/>
          <a:ln w="38100" cap="flat" cmpd="sng">
            <a:solidFill>
              <a:srgbClr val="B2F3FC"/>
            </a:solidFill>
            <a:prstDash val="solid"/>
            <a:bevel/>
            <a:headEnd type="none" w="med" len="med"/>
            <a:tailEnd type="none" w="med" len="med"/>
          </a:ln>
        </p:spPr>
        <p:txBody>
          <a:bodyPr anchor="t">
            <a:spAutoFit/>
          </a:bodyPr>
          <a:p>
            <a:pPr>
              <a:lnSpc>
                <a:spcPct val="90000"/>
              </a:lnSpc>
              <a:spcBef>
                <a:spcPct val="2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、萧条发展</a:t>
            </a:r>
            <a:endParaRPr lang="zh-CN" altLang="en-US" sz="2800" b="1" dirty="0">
              <a:latin typeface="微软雅黑" panose="020B0503020204020204" pitchFamily="34" charset="-122"/>
              <a:ea typeface="微软雅黑" panose="020B0503020204020204" pitchFamily="34" charset="-122"/>
            </a:endParaRPr>
          </a:p>
        </p:txBody>
      </p:sp>
      <p:sp>
        <p:nvSpPr>
          <p:cNvPr id="102403" name="Rectangle 35"/>
          <p:cNvSpPr/>
          <p:nvPr/>
        </p:nvSpPr>
        <p:spPr>
          <a:xfrm>
            <a:off x="3154363" y="769938"/>
            <a:ext cx="3438525" cy="519112"/>
          </a:xfrm>
          <a:prstGeom prst="rect">
            <a:avLst/>
          </a:prstGeom>
          <a:noFill/>
          <a:ln w="9525">
            <a:noFill/>
          </a:ln>
        </p:spPr>
        <p:txBody>
          <a:bodyPr lIns="92075" tIns="46038" rIns="92075" bIns="46038" anchor="t">
            <a:spAutoFit/>
          </a:bodyPr>
          <a:p>
            <a:pPr>
              <a:spcBef>
                <a:spcPct val="5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20</a:t>
            </a:r>
            <a:r>
              <a:rPr lang="zh-CN" altLang="en-US" sz="2800" b="1" dirty="0">
                <a:latin typeface="微软雅黑" panose="020B0503020204020204" pitchFamily="34" charset="-122"/>
                <a:ea typeface="微软雅黑" panose="020B0503020204020204" pitchFamily="34" charset="-122"/>
              </a:rPr>
              <a:t>世纪二三十年代</a:t>
            </a:r>
            <a:endParaRPr lang="zh-CN" altLang="en-US" sz="2800" b="1" dirty="0">
              <a:latin typeface="微软雅黑" panose="020B0503020204020204" pitchFamily="34" charset="-122"/>
              <a:ea typeface="微软雅黑" panose="020B0503020204020204" pitchFamily="34" charset="-122"/>
            </a:endParaRPr>
          </a:p>
        </p:txBody>
      </p:sp>
      <p:sp>
        <p:nvSpPr>
          <p:cNvPr id="10243" name="AutoShape 14"/>
          <p:cNvSpPr/>
          <p:nvPr/>
        </p:nvSpPr>
        <p:spPr>
          <a:xfrm>
            <a:off x="920750" y="1784350"/>
            <a:ext cx="393700" cy="3103563"/>
          </a:xfrm>
          <a:prstGeom prst="leftBrace">
            <a:avLst>
              <a:gd name="adj1" fmla="val 50692"/>
              <a:gd name="adj2" fmla="val 50000"/>
            </a:avLst>
          </a:prstGeom>
          <a:noFill/>
          <a:ln w="57150" cap="flat" cmpd="sng">
            <a:solidFill>
              <a:schemeClr val="tx1"/>
            </a:solidFill>
            <a:prstDash val="solid"/>
            <a:round/>
            <a:headEnd type="none" w="med" len="med"/>
            <a:tailEnd type="none" w="med" len="med"/>
          </a:ln>
        </p:spPr>
        <p:txBody>
          <a:bodyPr wrap="none" anchor="ctr"/>
          <a:p>
            <a:pPr>
              <a:buFont typeface="Arial" panose="020B0604020202020204" pitchFamily="34" charset="0"/>
              <a:buNone/>
            </a:pPr>
            <a:endParaRPr lang="zh-CN" altLang="en-US" dirty="0">
              <a:latin typeface="微软雅黑" panose="020B0503020204020204" pitchFamily="34" charset="-122"/>
              <a:ea typeface="微软雅黑" panose="020B0503020204020204" pitchFamily="34" charset="-122"/>
            </a:endParaRPr>
          </a:p>
        </p:txBody>
      </p:sp>
      <p:sp>
        <p:nvSpPr>
          <p:cNvPr id="102405" name="文本框 3"/>
          <p:cNvSpPr txBox="1"/>
          <p:nvPr/>
        </p:nvSpPr>
        <p:spPr>
          <a:xfrm>
            <a:off x="234950" y="2794000"/>
            <a:ext cx="677863" cy="990600"/>
          </a:xfrm>
          <a:prstGeom prst="rect">
            <a:avLst/>
          </a:prstGeom>
          <a:blipFill rotWithShape="1">
            <a:blip r:embed="rId1"/>
          </a:blipFill>
          <a:ln w="9525">
            <a:noFill/>
          </a:ln>
        </p:spPr>
        <p:txBody>
          <a:bodyPr vert="eaVert" anchor="t">
            <a:spAutoFit/>
          </a:bodyPr>
          <a:p>
            <a:pPr>
              <a:buFont typeface="Arial" panose="020B0604020202020204" pitchFamily="34" charset="0"/>
              <a:buNone/>
            </a:pPr>
            <a:r>
              <a:rPr lang="zh-CN" altLang="en-US" sz="3200" dirty="0">
                <a:solidFill>
                  <a:srgbClr val="FF0000"/>
                </a:solidFill>
                <a:latin typeface="微软雅黑" panose="020B0503020204020204" pitchFamily="34" charset="-122"/>
                <a:ea typeface="微软雅黑" panose="020B0503020204020204" pitchFamily="34" charset="-122"/>
              </a:rPr>
              <a:t>原因</a:t>
            </a:r>
            <a:endParaRPr lang="zh-CN" altLang="en-US" sz="3200" dirty="0">
              <a:solidFill>
                <a:srgbClr val="FF0000"/>
              </a:solidFill>
              <a:latin typeface="微软雅黑" panose="020B0503020204020204" pitchFamily="34" charset="-122"/>
              <a:ea typeface="微软雅黑" panose="020B0503020204020204" pitchFamily="34" charset="-122"/>
            </a:endParaRPr>
          </a:p>
        </p:txBody>
      </p:sp>
      <p:sp>
        <p:nvSpPr>
          <p:cNvPr id="7" name="文本框 26650"/>
          <p:cNvSpPr txBox="1"/>
          <p:nvPr/>
        </p:nvSpPr>
        <p:spPr>
          <a:xfrm>
            <a:off x="1567180" y="1649095"/>
            <a:ext cx="4794885" cy="1599565"/>
          </a:xfrm>
          <a:prstGeom prst="rect">
            <a:avLst/>
          </a:prstGeom>
          <a:noFill/>
          <a:ln w="9525">
            <a:noFill/>
          </a:ln>
        </p:spPr>
        <p:txBody>
          <a:bodyPr wrap="square" anchor="t">
            <a:spAutoFit/>
          </a:bodyPr>
          <a:p>
            <a:pPr>
              <a:lnSpc>
                <a:spcPct val="150000"/>
              </a:lnSpc>
              <a:spcBef>
                <a:spcPct val="50000"/>
              </a:spcBef>
              <a:buFont typeface="Arial" panose="020B0604020202020204" pitchFamily="34" charset="0"/>
              <a:buNone/>
            </a:pPr>
            <a:r>
              <a:rPr lang="zh-CN" altLang="en-US" sz="2800" b="1" dirty="0">
                <a:latin typeface="Calibri" panose="020F0502020204030204" charset="0"/>
                <a:ea typeface="微软雅黑" panose="020B0503020204020204" pitchFamily="34" charset="-122"/>
              </a:rPr>
              <a:t>①</a:t>
            </a:r>
            <a:r>
              <a:rPr lang="zh-CN" altLang="en-US" sz="2800" b="1" dirty="0">
                <a:latin typeface="微软雅黑" panose="020B0503020204020204" pitchFamily="34" charset="-122"/>
                <a:ea typeface="微软雅黑" panose="020B0503020204020204" pitchFamily="34" charset="-122"/>
              </a:rPr>
              <a:t>一战结束后，</a:t>
            </a:r>
            <a:endParaRPr lang="zh-CN" altLang="en-US" sz="2800" b="1" dirty="0">
              <a:latin typeface="微软雅黑" panose="020B0503020204020204" pitchFamily="34" charset="-122"/>
              <a:ea typeface="微软雅黑" panose="020B0503020204020204" pitchFamily="34" charset="-122"/>
            </a:endParaRPr>
          </a:p>
          <a:p>
            <a:pPr>
              <a:lnSpc>
                <a:spcPct val="150000"/>
              </a:lnSpc>
              <a:spcBef>
                <a:spcPct val="50000"/>
              </a:spcBef>
              <a:buFont typeface="Arial" panose="020B0604020202020204" pitchFamily="34" charset="0"/>
              <a:buNone/>
            </a:pPr>
            <a:r>
              <a:rPr lang="zh-CN" altLang="en-US" sz="2800" b="1" dirty="0">
                <a:solidFill>
                  <a:srgbClr val="FF0000"/>
                </a:solidFill>
                <a:latin typeface="微软雅黑" panose="020B0503020204020204" pitchFamily="34" charset="-122"/>
                <a:ea typeface="微软雅黑" panose="020B0503020204020204" pitchFamily="34" charset="-122"/>
              </a:rPr>
              <a:t>帝国主义经济</a:t>
            </a:r>
            <a:r>
              <a:rPr lang="zh-CN" altLang="en-US" sz="2800" b="1" dirty="0">
                <a:latin typeface="微软雅黑" panose="020B0503020204020204" pitchFamily="34" charset="-122"/>
                <a:ea typeface="微软雅黑" panose="020B0503020204020204" pitchFamily="34" charset="-122"/>
              </a:rPr>
              <a:t>势力卷土重来；</a:t>
            </a:r>
            <a:endParaRPr lang="zh-CN" altLang="en-US" sz="2800" b="1" dirty="0">
              <a:latin typeface="微软雅黑" panose="020B0503020204020204" pitchFamily="34" charset="-122"/>
              <a:ea typeface="微软雅黑" panose="020B0503020204020204" pitchFamily="34" charset="-122"/>
            </a:endParaRPr>
          </a:p>
        </p:txBody>
      </p:sp>
      <p:sp>
        <p:nvSpPr>
          <p:cNvPr id="2" name="文本框 26650"/>
          <p:cNvSpPr txBox="1"/>
          <p:nvPr/>
        </p:nvSpPr>
        <p:spPr>
          <a:xfrm>
            <a:off x="1314450" y="3894138"/>
            <a:ext cx="5700713" cy="1599565"/>
          </a:xfrm>
          <a:prstGeom prst="rect">
            <a:avLst/>
          </a:prstGeom>
          <a:noFill/>
          <a:ln w="9525">
            <a:noFill/>
          </a:ln>
        </p:spPr>
        <p:txBody>
          <a:bodyPr anchor="t">
            <a:spAutoFit/>
          </a:bodyPr>
          <a:p>
            <a:pPr>
              <a:lnSpc>
                <a:spcPct val="150000"/>
              </a:lnSpc>
              <a:spcBef>
                <a:spcPct val="50000"/>
              </a:spcBef>
              <a:buFont typeface="Arial" panose="020B0604020202020204" pitchFamily="34" charset="0"/>
              <a:buNone/>
            </a:pPr>
            <a:r>
              <a:rPr lang="zh-CN" altLang="en-US" sz="2800" b="1" dirty="0">
                <a:latin typeface="Calibri" panose="020F0502020204030204" charset="0"/>
                <a:ea typeface="微软雅黑" panose="020B0503020204020204" pitchFamily="34" charset="-122"/>
              </a:rPr>
              <a:t>②</a:t>
            </a:r>
            <a:r>
              <a:rPr lang="zh-CN" altLang="en-US" sz="2800" b="1" dirty="0">
                <a:latin typeface="微软雅黑" panose="020B0503020204020204" pitchFamily="34" charset="-122"/>
                <a:ea typeface="微软雅黑" panose="020B0503020204020204" pitchFamily="34" charset="-122"/>
              </a:rPr>
              <a:t>民族工业受到</a:t>
            </a:r>
            <a:r>
              <a:rPr lang="zh-CN" altLang="en-US" sz="2800" b="1" dirty="0">
                <a:solidFill>
                  <a:srgbClr val="FF0000"/>
                </a:solidFill>
                <a:latin typeface="微软雅黑" panose="020B0503020204020204" pitchFamily="34" charset="-122"/>
                <a:ea typeface="微软雅黑" panose="020B0503020204020204" pitchFamily="34" charset="-122"/>
              </a:rPr>
              <a:t>帝国主义</a:t>
            </a:r>
            <a:r>
              <a:rPr lang="zh-CN" altLang="en-US"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a:p>
            <a:pPr>
              <a:lnSpc>
                <a:spcPct val="150000"/>
              </a:lnSpc>
              <a:spcBef>
                <a:spcPct val="50000"/>
              </a:spcBef>
              <a:buFont typeface="Arial" panose="020B0604020202020204" pitchFamily="34" charset="0"/>
              <a:buNone/>
            </a:pPr>
            <a:r>
              <a:rPr lang="zh-CN" altLang="en-US" sz="2800" b="1" dirty="0">
                <a:solidFill>
                  <a:srgbClr val="FF0000"/>
                </a:solidFill>
                <a:latin typeface="微软雅黑" panose="020B0503020204020204" pitchFamily="34" charset="-122"/>
                <a:ea typeface="微软雅黑" panose="020B0503020204020204" pitchFamily="34" charset="-122"/>
              </a:rPr>
              <a:t>封建主义</a:t>
            </a:r>
            <a:r>
              <a:rPr lang="zh-CN" altLang="en-US" sz="2800" b="1" dirty="0">
                <a:latin typeface="微软雅黑" panose="020B0503020204020204" pitchFamily="34" charset="-122"/>
                <a:ea typeface="微软雅黑" panose="020B0503020204020204" pitchFamily="34" charset="-122"/>
              </a:rPr>
              <a:t>和</a:t>
            </a:r>
            <a:r>
              <a:rPr lang="zh-CN" altLang="en-US" sz="2800" b="1" dirty="0">
                <a:solidFill>
                  <a:srgbClr val="FF0000"/>
                </a:solidFill>
                <a:latin typeface="微软雅黑" panose="020B0503020204020204" pitchFamily="34" charset="-122"/>
                <a:ea typeface="微软雅黑" panose="020B0503020204020204" pitchFamily="34" charset="-122"/>
              </a:rPr>
              <a:t>官僚资本主义</a:t>
            </a:r>
            <a:r>
              <a:rPr lang="zh-CN" altLang="en-US" sz="2800" b="1" dirty="0">
                <a:latin typeface="微软雅黑" panose="020B0503020204020204" pitchFamily="34" charset="-122"/>
                <a:ea typeface="微软雅黑" panose="020B0503020204020204" pitchFamily="34" charset="-122"/>
              </a:rPr>
              <a:t>的压迫。</a:t>
            </a:r>
            <a:endParaRPr lang="zh-CN" altLang="en-US" sz="2800" b="1" dirty="0">
              <a:latin typeface="微软雅黑" panose="020B0503020204020204" pitchFamily="34" charset="-122"/>
              <a:ea typeface="微软雅黑" panose="020B0503020204020204" pitchFamily="34" charset="-122"/>
            </a:endParaRPr>
          </a:p>
        </p:txBody>
      </p:sp>
      <p:pic>
        <p:nvPicPr>
          <p:cNvPr id="18434" name="Picture 2"/>
          <p:cNvPicPr>
            <a:picLocks noChangeAspect="1"/>
          </p:cNvPicPr>
          <p:nvPr/>
        </p:nvPicPr>
        <p:blipFill>
          <a:blip r:embed="rId2"/>
          <a:stretch>
            <a:fillRect/>
          </a:stretch>
        </p:blipFill>
        <p:spPr>
          <a:xfrm>
            <a:off x="7167245" y="1104900"/>
            <a:ext cx="4695190" cy="4016375"/>
          </a:xfrm>
          <a:prstGeom prst="rect">
            <a:avLst/>
          </a:prstGeom>
          <a:solidFill>
            <a:schemeClr val="tx1"/>
          </a:solidFill>
          <a:ln w="28575" cap="flat" cmpd="sng">
            <a:solidFill>
              <a:srgbClr val="333399"/>
            </a:solidFill>
            <a:prstDash val="solid"/>
            <a:miter/>
            <a:headEnd type="none" w="med" len="med"/>
            <a:tailEnd type="none" w="med" len="med"/>
          </a:ln>
        </p:spPr>
      </p:pic>
      <p:sp>
        <p:nvSpPr>
          <p:cNvPr id="18436" name="Text Box 4"/>
          <p:cNvSpPr txBox="1"/>
          <p:nvPr/>
        </p:nvSpPr>
        <p:spPr>
          <a:xfrm>
            <a:off x="1056005" y="5665470"/>
            <a:ext cx="8004810" cy="953135"/>
          </a:xfrm>
          <a:prstGeom prst="rect">
            <a:avLst/>
          </a:prstGeom>
        </p:spPr>
        <p:style>
          <a:lnRef idx="2">
            <a:schemeClr val="dk1"/>
          </a:lnRef>
          <a:fillRef idx="1">
            <a:schemeClr val="lt1"/>
          </a:fillRef>
          <a:effectRef idx="0">
            <a:schemeClr val="dk1"/>
          </a:effectRef>
          <a:fontRef idx="minor">
            <a:schemeClr val="dk1"/>
          </a:fontRef>
        </p:style>
        <p:txBody>
          <a:bodyPr wrap="square">
            <a:spAutoFit/>
          </a:bodyPr>
          <a:p>
            <a:pPr lvl="0" eaLnBrk="1" hangingPunct="1">
              <a:spcBef>
                <a:spcPct val="50000"/>
              </a:spcBef>
            </a:pPr>
            <a:r>
              <a:rPr lang="zh-CN" altLang="en-US" sz="2800" b="1" dirty="0">
                <a:solidFill>
                  <a:srgbClr val="3333FF"/>
                </a:solidFill>
                <a:latin typeface="楷体_GB2312" pitchFamily="1" charset="-122"/>
                <a:ea typeface="楷体_GB2312" pitchFamily="1" charset="-122"/>
              </a:rPr>
              <a:t>所谓官僚资本主义，是指</a:t>
            </a:r>
            <a:r>
              <a:rPr lang="zh-CN" altLang="en-US" sz="2800" b="1" i="1" dirty="0">
                <a:solidFill>
                  <a:schemeClr val="accent2"/>
                </a:solidFill>
                <a:latin typeface="楷体_GB2312" pitchFamily="1" charset="-122"/>
                <a:ea typeface="楷体_GB2312" pitchFamily="1" charset="-122"/>
              </a:rPr>
              <a:t>资本主义生产方式与政治权力相结合</a:t>
            </a:r>
            <a:r>
              <a:rPr lang="zh-CN" altLang="en-US" sz="2800" b="1" dirty="0">
                <a:solidFill>
                  <a:srgbClr val="3333FF"/>
                </a:solidFill>
                <a:latin typeface="楷体_GB2312" pitchFamily="1" charset="-122"/>
                <a:ea typeface="楷体_GB2312" pitchFamily="1" charset="-122"/>
              </a:rPr>
              <a:t>而产生垄断性的国家垄断资本主义 </a:t>
            </a:r>
            <a:endParaRPr lang="zh-CN" altLang="en-US" sz="2800" b="1" dirty="0">
              <a:solidFill>
                <a:srgbClr val="3333FF"/>
              </a:solidFill>
              <a:latin typeface="楷体_GB2312" pitchFamily="1" charset="-122"/>
              <a:ea typeface="楷体_GB2312"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02403"/>
                                        </p:tgtEl>
                                        <p:attrNameLst>
                                          <p:attrName>style.visibility</p:attrName>
                                        </p:attrNameLst>
                                      </p:cBhvr>
                                      <p:to>
                                        <p:strVal val="visible"/>
                                      </p:to>
                                    </p:set>
                                    <p:animEffect transition="in" filter="fade">
                                      <p:cBhvr>
                                        <p:cTn id="7" dur="800" decel="100000"/>
                                        <p:tgtEl>
                                          <p:spTgt spid="102403"/>
                                        </p:tgtEl>
                                      </p:cBhvr>
                                    </p:animEffect>
                                    <p:anim calcmode="lin" valueType="num">
                                      <p:cBhvr>
                                        <p:cTn id="8" dur="800" decel="100000" fill="hold"/>
                                        <p:tgtEl>
                                          <p:spTgt spid="102403"/>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02403"/>
                                        </p:tgtEl>
                                        <p:attrNameLst>
                                          <p:attrName>ppt_x</p:attrName>
                                        </p:attrNameLst>
                                      </p:cBhvr>
                                      <p:tavLst>
                                        <p:tav tm="0">
                                          <p:val>
                                            <p:strVal val="#ppt_x+0.4"/>
                                          </p:val>
                                        </p:tav>
                                        <p:tav tm="100000">
                                          <p:val>
                                            <p:strVal val="#ppt_x-0.05"/>
                                          </p:val>
                                        </p:tav>
                                      </p:tavLst>
                                    </p:anim>
                                    <p:anim calcmode="lin" valueType="num">
                                      <p:cBhvr>
                                        <p:cTn id="10" dur="800" decel="100000" fill="hold"/>
                                        <p:tgtEl>
                                          <p:spTgt spid="10240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0240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0240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02405"/>
                                        </p:tgtEl>
                                        <p:attrNameLst>
                                          <p:attrName>style.visibility</p:attrName>
                                        </p:attrNameLst>
                                      </p:cBhvr>
                                      <p:to>
                                        <p:strVal val="visible"/>
                                      </p:to>
                                    </p:set>
                                    <p:animEffect transition="in" filter="fade">
                                      <p:cBhvr>
                                        <p:cTn id="17" dur="800" decel="100000"/>
                                        <p:tgtEl>
                                          <p:spTgt spid="102405"/>
                                        </p:tgtEl>
                                      </p:cBhvr>
                                    </p:animEffect>
                                    <p:anim calcmode="lin" valueType="num">
                                      <p:cBhvr>
                                        <p:cTn id="18" dur="800" decel="100000" fill="hold"/>
                                        <p:tgtEl>
                                          <p:spTgt spid="102405"/>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102405"/>
                                        </p:tgtEl>
                                        <p:attrNameLst>
                                          <p:attrName>ppt_x</p:attrName>
                                        </p:attrNameLst>
                                      </p:cBhvr>
                                      <p:tavLst>
                                        <p:tav tm="0">
                                          <p:val>
                                            <p:strVal val="#ppt_x+0.4"/>
                                          </p:val>
                                        </p:tav>
                                        <p:tav tm="100000">
                                          <p:val>
                                            <p:strVal val="#ppt_x-0.05"/>
                                          </p:val>
                                        </p:tav>
                                      </p:tavLst>
                                    </p:anim>
                                    <p:anim calcmode="lin" valueType="num">
                                      <p:cBhvr>
                                        <p:cTn id="20" dur="800" decel="100000" fill="hold"/>
                                        <p:tgtEl>
                                          <p:spTgt spid="102405"/>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02405"/>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02405"/>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10243"/>
                                        </p:tgtEl>
                                        <p:attrNameLst>
                                          <p:attrName>style.visibility</p:attrName>
                                        </p:attrNameLst>
                                      </p:cBhvr>
                                      <p:to>
                                        <p:strVal val="visible"/>
                                      </p:to>
                                    </p:set>
                                    <p:animEffect transition="in" filter="fade">
                                      <p:cBhvr>
                                        <p:cTn id="27" dur="800" decel="100000"/>
                                        <p:tgtEl>
                                          <p:spTgt spid="10243"/>
                                        </p:tgtEl>
                                      </p:cBhvr>
                                    </p:animEffect>
                                    <p:anim calcmode="lin" valueType="num">
                                      <p:cBhvr>
                                        <p:cTn id="28" dur="800" decel="100000" fill="hold"/>
                                        <p:tgtEl>
                                          <p:spTgt spid="10243"/>
                                        </p:tgtEl>
                                        <p:attrNameLst>
                                          <p:attrName>style.rotation</p:attrName>
                                        </p:attrNameLst>
                                      </p:cBhvr>
                                      <p:tavLst>
                                        <p:tav tm="0">
                                          <p:val>
                                            <p:fltVal val="-90.000000"/>
                                          </p:val>
                                        </p:tav>
                                        <p:tav tm="100000">
                                          <p:val>
                                            <p:fltVal val="0.000000"/>
                                          </p:val>
                                        </p:tav>
                                      </p:tavLst>
                                    </p:anim>
                                    <p:anim calcmode="lin" valueType="num">
                                      <p:cBhvr>
                                        <p:cTn id="29" dur="800" decel="100000" fill="hold"/>
                                        <p:tgtEl>
                                          <p:spTgt spid="10243"/>
                                        </p:tgtEl>
                                        <p:attrNameLst>
                                          <p:attrName>ppt_x</p:attrName>
                                        </p:attrNameLst>
                                      </p:cBhvr>
                                      <p:tavLst>
                                        <p:tav tm="0">
                                          <p:val>
                                            <p:strVal val="#ppt_x+0.4"/>
                                          </p:val>
                                        </p:tav>
                                        <p:tav tm="100000">
                                          <p:val>
                                            <p:strVal val="#ppt_x-0.05"/>
                                          </p:val>
                                        </p:tav>
                                      </p:tavLst>
                                    </p:anim>
                                    <p:anim calcmode="lin" valueType="num">
                                      <p:cBhvr>
                                        <p:cTn id="30" dur="800" decel="100000" fill="hold"/>
                                        <p:tgtEl>
                                          <p:spTgt spid="10243"/>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0243"/>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0243"/>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800" decel="100000"/>
                                        <p:tgtEl>
                                          <p:spTgt spid="7"/>
                                        </p:tgtEl>
                                      </p:cBhvr>
                                    </p:animEffect>
                                    <p:anim calcmode="lin" valueType="num">
                                      <p:cBhvr>
                                        <p:cTn id="38"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39" dur="800" decel="100000" fill="hold"/>
                                        <p:tgtEl>
                                          <p:spTgt spid="7"/>
                                        </p:tgtEl>
                                        <p:attrNameLst>
                                          <p:attrName>ppt_x</p:attrName>
                                        </p:attrNameLst>
                                      </p:cBhvr>
                                      <p:tavLst>
                                        <p:tav tm="0">
                                          <p:val>
                                            <p:strVal val="#ppt_x+0.4"/>
                                          </p:val>
                                        </p:tav>
                                        <p:tav tm="100000">
                                          <p:val>
                                            <p:strVal val="#ppt_x-0.05"/>
                                          </p:val>
                                        </p:tav>
                                      </p:tavLst>
                                    </p:anim>
                                    <p:anim calcmode="lin" valueType="num">
                                      <p:cBhvr>
                                        <p:cTn id="40" dur="800" decel="100000" fill="hold"/>
                                        <p:tgtEl>
                                          <p:spTgt spid="7"/>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800" decel="100000"/>
                                        <p:tgtEl>
                                          <p:spTgt spid="2"/>
                                        </p:tgtEl>
                                      </p:cBhvr>
                                    </p:animEffect>
                                    <p:anim calcmode="lin" valueType="num">
                                      <p:cBhvr>
                                        <p:cTn id="48" dur="800" decel="100000" fill="hold"/>
                                        <p:tgtEl>
                                          <p:spTgt spid="2"/>
                                        </p:tgtEl>
                                        <p:attrNameLst>
                                          <p:attrName>style.rotation</p:attrName>
                                        </p:attrNameLst>
                                      </p:cBhvr>
                                      <p:tavLst>
                                        <p:tav tm="0">
                                          <p:val>
                                            <p:fltVal val="-90.000000"/>
                                          </p:val>
                                        </p:tav>
                                        <p:tav tm="100000">
                                          <p:val>
                                            <p:fltVal val="0.000000"/>
                                          </p:val>
                                        </p:tav>
                                      </p:tavLst>
                                    </p:anim>
                                    <p:anim calcmode="lin" valueType="num">
                                      <p:cBhvr>
                                        <p:cTn id="49" dur="800" decel="100000" fill="hold"/>
                                        <p:tgtEl>
                                          <p:spTgt spid="2"/>
                                        </p:tgtEl>
                                        <p:attrNameLst>
                                          <p:attrName>ppt_x</p:attrName>
                                        </p:attrNameLst>
                                      </p:cBhvr>
                                      <p:tavLst>
                                        <p:tav tm="0">
                                          <p:val>
                                            <p:strVal val="#ppt_x+0.4"/>
                                          </p:val>
                                        </p:tav>
                                        <p:tav tm="100000">
                                          <p:val>
                                            <p:strVal val="#ppt_x-0.05"/>
                                          </p:val>
                                        </p:tav>
                                      </p:tavLst>
                                    </p:anim>
                                    <p:anim calcmode="lin" valueType="num">
                                      <p:cBhvr>
                                        <p:cTn id="50" dur="800" decel="100000" fill="hold"/>
                                        <p:tgtEl>
                                          <p:spTgt spid="2"/>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18434"/>
                                        </p:tgtEl>
                                        <p:attrNameLst>
                                          <p:attrName>style.visibility</p:attrName>
                                        </p:attrNameLst>
                                      </p:cBhvr>
                                      <p:to>
                                        <p:strVal val="visible"/>
                                      </p:to>
                                    </p:set>
                                    <p:animEffect transition="in" filter="wipe(down)">
                                      <p:cBhvr>
                                        <p:cTn id="57" dur="500"/>
                                        <p:tgtEl>
                                          <p:spTgt spid="18434"/>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8436"/>
                                        </p:tgtEl>
                                        <p:attrNameLst>
                                          <p:attrName>style.visibility</p:attrName>
                                        </p:attrNameLst>
                                      </p:cBhvr>
                                      <p:to>
                                        <p:strVal val="visible"/>
                                      </p:to>
                                    </p:set>
                                    <p:animEffect transition="in" filter="wipe(down)">
                                      <p:cBhvr>
                                        <p:cTn id="62"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3" grpId="0"/>
      <p:bldP spid="10243" grpId="0" animBg="1"/>
      <p:bldP spid="102405" grpId="0" animBg="1"/>
      <p:bldP spid="7" grpId="0"/>
      <p:bldP spid="2" grpId="0"/>
      <p:bldP spid="18436"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矩形 7174"/>
          <p:cNvSpPr/>
          <p:nvPr/>
        </p:nvSpPr>
        <p:spPr>
          <a:xfrm>
            <a:off x="804863" y="181928"/>
            <a:ext cx="4992687" cy="478155"/>
          </a:xfrm>
          <a:prstGeom prst="rect">
            <a:avLst/>
          </a:prstGeom>
          <a:noFill/>
          <a:ln w="38100" cap="flat" cmpd="sng">
            <a:solidFill>
              <a:srgbClr val="00CC00"/>
            </a:solidFill>
            <a:prstDash val="solid"/>
            <a:bevel/>
            <a:headEnd type="none" w="med" len="med"/>
            <a:tailEnd type="none" w="med" len="med"/>
          </a:ln>
        </p:spPr>
        <p:txBody>
          <a:bodyPr>
            <a:spAutoFit/>
          </a:bodyPr>
          <a:p>
            <a:pPr>
              <a:lnSpc>
                <a:spcPct val="90000"/>
              </a:lnSpc>
              <a:spcBef>
                <a:spcPct val="20000"/>
              </a:spcBef>
              <a:buFont typeface="Arial" panose="020B0604020202020204" pitchFamily="34" charset="0"/>
              <a:buNone/>
            </a:pPr>
            <a:r>
              <a:rPr lang="en-US" altLang="zh-CN" sz="2800" b="1" dirty="0">
                <a:latin typeface="黑体" panose="02010609060101010101" pitchFamily="49" charset="-122"/>
                <a:ea typeface="黑体" panose="02010609060101010101" pitchFamily="49" charset="-122"/>
              </a:rPr>
              <a:t>5.</a:t>
            </a:r>
            <a:r>
              <a:rPr lang="zh-CN" altLang="en-US" sz="2800" b="1" dirty="0">
                <a:latin typeface="黑体" panose="02010609060101010101" pitchFamily="49" charset="-122"/>
                <a:ea typeface="黑体" panose="02010609060101010101" pitchFamily="49" charset="-122"/>
              </a:rPr>
              <a:t>中国近代民族工业发展特点</a:t>
            </a:r>
            <a:endParaRPr lang="zh-CN" altLang="en-US" sz="2800" b="1" dirty="0">
              <a:latin typeface="黑体" panose="02010609060101010101" pitchFamily="49" charset="-122"/>
              <a:ea typeface="黑体" panose="02010609060101010101" pitchFamily="49" charset="-122"/>
            </a:endParaRPr>
          </a:p>
        </p:txBody>
      </p:sp>
      <p:sp>
        <p:nvSpPr>
          <p:cNvPr id="11267" name="文本框 17409"/>
          <p:cNvSpPr txBox="1"/>
          <p:nvPr/>
        </p:nvSpPr>
        <p:spPr>
          <a:xfrm>
            <a:off x="5797233" y="3639185"/>
            <a:ext cx="3384550" cy="953135"/>
          </a:xfrm>
          <a:prstGeom prst="rect">
            <a:avLst/>
          </a:prstGeom>
          <a:noFill/>
          <a:ln w="9525">
            <a:noFill/>
          </a:ln>
        </p:spPr>
        <p:txBody>
          <a:bodyPr>
            <a:spAutoFit/>
          </a:bodyPr>
          <a:p>
            <a:pPr>
              <a:buFont typeface="Arial" panose="020B0604020202020204" pitchFamily="34" charset="0"/>
              <a:buNone/>
            </a:pPr>
            <a:endParaRPr lang="en-US" altLang="zh-CN" sz="2800" dirty="0">
              <a:solidFill>
                <a:srgbClr val="0000FF"/>
              </a:solidFill>
              <a:latin typeface="Arial" panose="020B0604020202020204" pitchFamily="34" charset="0"/>
              <a:ea typeface="宋体" panose="02010600030101010101" pitchFamily="2" charset="-122"/>
            </a:endParaRPr>
          </a:p>
          <a:p>
            <a:pPr>
              <a:buFont typeface="Arial" panose="020B0604020202020204" pitchFamily="34" charset="0"/>
              <a:buNone/>
            </a:pPr>
            <a:endParaRPr lang="en-US" altLang="zh-CN" sz="2800" dirty="0">
              <a:latin typeface="Arial" panose="020B0604020202020204" pitchFamily="34" charset="0"/>
              <a:ea typeface="宋体" panose="02010600030101010101" pitchFamily="2" charset="-122"/>
            </a:endParaRPr>
          </a:p>
        </p:txBody>
      </p:sp>
      <p:sp>
        <p:nvSpPr>
          <p:cNvPr id="11268" name="文本框 17410"/>
          <p:cNvSpPr txBox="1"/>
          <p:nvPr/>
        </p:nvSpPr>
        <p:spPr>
          <a:xfrm>
            <a:off x="1131570" y="1765935"/>
            <a:ext cx="8464550" cy="4754245"/>
          </a:xfrm>
          <a:prstGeom prst="rect">
            <a:avLst/>
          </a:prstGeom>
          <a:noFill/>
          <a:ln w="38100" cap="flat" cmpd="sng">
            <a:solidFill>
              <a:srgbClr val="8B791D"/>
            </a:solidFill>
            <a:prstDash val="solid"/>
            <a:miter/>
            <a:headEnd type="none" w="med" len="med"/>
            <a:tailEnd type="none" w="med" len="med"/>
          </a:ln>
        </p:spPr>
        <p:txBody>
          <a:bodyPr>
            <a:spAutoFit/>
          </a:bodyPr>
          <a:p>
            <a:pPr>
              <a:buFont typeface="Arial" panose="020B0604020202020204" pitchFamily="34" charset="0"/>
              <a:buNone/>
            </a:pPr>
            <a:r>
              <a:rPr lang="zh-CN" altLang="en-US" sz="2400" b="1" dirty="0">
                <a:latin typeface="方正仿宋_GBK"/>
                <a:ea typeface="方正仿宋_GBK"/>
              </a:rPr>
              <a:t>材料：</a:t>
            </a:r>
            <a:r>
              <a:rPr lang="en-US" altLang="zh-CN" sz="2400" b="1" dirty="0">
                <a:latin typeface="方正仿宋_GBK"/>
                <a:ea typeface="方正仿宋_GBK"/>
              </a:rPr>
              <a:t>19</a:t>
            </a:r>
            <a:r>
              <a:rPr lang="zh-CN" altLang="en-US" sz="2400" b="1" dirty="0">
                <a:latin typeface="方正仿宋_GBK"/>
                <a:ea typeface="方正仿宋_GBK"/>
              </a:rPr>
              <a:t>世纪</a:t>
            </a:r>
            <a:r>
              <a:rPr lang="en-US" altLang="zh-CN" sz="2400" b="1" dirty="0">
                <a:latin typeface="方正仿宋_GBK"/>
                <a:ea typeface="方正仿宋_GBK"/>
              </a:rPr>
              <a:t>60</a:t>
            </a:r>
            <a:r>
              <a:rPr lang="zh-CN" altLang="en-US" sz="2400" b="1" dirty="0">
                <a:latin typeface="方正仿宋_GBK"/>
                <a:ea typeface="方正仿宋_GBK"/>
              </a:rPr>
              <a:t>年代和</a:t>
            </a:r>
            <a:r>
              <a:rPr lang="en-US" altLang="zh-CN" sz="2400" b="1" dirty="0">
                <a:latin typeface="方正仿宋_GBK"/>
                <a:ea typeface="方正仿宋_GBK"/>
              </a:rPr>
              <a:t>20</a:t>
            </a:r>
            <a:r>
              <a:rPr lang="zh-CN" altLang="en-US" sz="2400" b="1" dirty="0">
                <a:latin typeface="方正仿宋_GBK"/>
                <a:ea typeface="方正仿宋_GBK"/>
              </a:rPr>
              <a:t>世纪初我国轻重工业所占比重图</a:t>
            </a:r>
            <a:endParaRPr lang="zh-CN" altLang="en-US" sz="2400" b="1" dirty="0">
              <a:latin typeface="方正仿宋_GBK"/>
              <a:ea typeface="方正仿宋_GBK"/>
            </a:endParaRPr>
          </a:p>
          <a:p>
            <a:pPr>
              <a:buFont typeface="Arial" panose="020B0604020202020204" pitchFamily="34" charset="0"/>
              <a:buNone/>
            </a:pPr>
            <a:endParaRPr lang="zh-CN" altLang="en-US" sz="2800" dirty="0">
              <a:solidFill>
                <a:srgbClr val="FF0000"/>
              </a:solidFill>
              <a:latin typeface="Arial" panose="020B0604020202020204" pitchFamily="34" charset="0"/>
              <a:ea typeface="宋体" panose="02010600030101010101" pitchFamily="2" charset="-122"/>
            </a:endParaRPr>
          </a:p>
          <a:p>
            <a:pPr>
              <a:buFont typeface="Arial" panose="020B0604020202020204" pitchFamily="34" charset="0"/>
              <a:buNone/>
            </a:pPr>
            <a:endParaRPr lang="zh-CN" altLang="en-US" sz="2800" dirty="0">
              <a:solidFill>
                <a:srgbClr val="FF0000"/>
              </a:solidFill>
              <a:latin typeface="Arial" panose="020B0604020202020204" pitchFamily="34" charset="0"/>
              <a:ea typeface="宋体" panose="02010600030101010101" pitchFamily="2" charset="-122"/>
            </a:endParaRPr>
          </a:p>
          <a:p>
            <a:pPr>
              <a:buFont typeface="Arial" panose="020B0604020202020204" pitchFamily="34" charset="0"/>
              <a:buNone/>
            </a:pPr>
            <a:endParaRPr lang="zh-CN" altLang="en-US" sz="2800" dirty="0">
              <a:solidFill>
                <a:srgbClr val="FF0000"/>
              </a:solidFill>
              <a:latin typeface="Arial" panose="020B0604020202020204" pitchFamily="34" charset="0"/>
              <a:ea typeface="宋体" panose="02010600030101010101" pitchFamily="2" charset="-122"/>
            </a:endParaRPr>
          </a:p>
          <a:p>
            <a:pPr>
              <a:buFont typeface="Arial" panose="020B0604020202020204" pitchFamily="34" charset="0"/>
              <a:buNone/>
            </a:pPr>
            <a:endParaRPr lang="zh-CN" altLang="en-US" sz="2800" dirty="0">
              <a:solidFill>
                <a:srgbClr val="FF0000"/>
              </a:solidFill>
              <a:latin typeface="Arial" panose="020B0604020202020204" pitchFamily="34" charset="0"/>
              <a:ea typeface="宋体" panose="02010600030101010101" pitchFamily="2" charset="-122"/>
            </a:endParaRPr>
          </a:p>
          <a:p>
            <a:pPr>
              <a:buFont typeface="Arial" panose="020B0604020202020204" pitchFamily="34" charset="0"/>
              <a:buNone/>
            </a:pPr>
            <a:endParaRPr lang="zh-CN" altLang="en-US" sz="2800" dirty="0">
              <a:solidFill>
                <a:srgbClr val="FF0000"/>
              </a:solidFill>
              <a:latin typeface="Arial" panose="020B0604020202020204" pitchFamily="34" charset="0"/>
              <a:ea typeface="宋体" panose="02010600030101010101" pitchFamily="2" charset="-122"/>
            </a:endParaRPr>
          </a:p>
          <a:p>
            <a:pPr>
              <a:buFont typeface="Arial" panose="020B0604020202020204" pitchFamily="34" charset="0"/>
              <a:buNone/>
            </a:pPr>
            <a:endParaRPr lang="zh-CN" altLang="en-US" sz="2800" dirty="0">
              <a:solidFill>
                <a:srgbClr val="FF0000"/>
              </a:solidFill>
              <a:latin typeface="Arial" panose="020B0604020202020204" pitchFamily="34" charset="0"/>
              <a:ea typeface="宋体" panose="02010600030101010101" pitchFamily="2" charset="-122"/>
            </a:endParaRPr>
          </a:p>
          <a:p>
            <a:pPr>
              <a:buFont typeface="Arial" panose="020B0604020202020204" pitchFamily="34" charset="0"/>
              <a:buNone/>
            </a:pPr>
            <a:endParaRPr lang="zh-CN" altLang="en-US" sz="2800" dirty="0">
              <a:solidFill>
                <a:srgbClr val="FF0000"/>
              </a:solidFill>
              <a:latin typeface="Arial" panose="020B0604020202020204" pitchFamily="34" charset="0"/>
              <a:ea typeface="宋体" panose="02010600030101010101" pitchFamily="2" charset="-122"/>
            </a:endParaRPr>
          </a:p>
          <a:p>
            <a:pPr>
              <a:buFont typeface="Arial" panose="020B0604020202020204" pitchFamily="34" charset="0"/>
              <a:buNone/>
            </a:pPr>
            <a:endParaRPr lang="zh-CN" altLang="en-US" sz="2800" dirty="0">
              <a:solidFill>
                <a:srgbClr val="FF0000"/>
              </a:solidFill>
              <a:latin typeface="Arial" panose="020B0604020202020204" pitchFamily="34" charset="0"/>
              <a:ea typeface="宋体" panose="02010600030101010101" pitchFamily="2" charset="-122"/>
            </a:endParaRPr>
          </a:p>
          <a:p>
            <a:pPr>
              <a:buFont typeface="Arial" panose="020B0604020202020204" pitchFamily="34" charset="0"/>
              <a:buNone/>
            </a:pPr>
            <a:r>
              <a:rPr lang="zh-CN" altLang="en-US" sz="2800" dirty="0">
                <a:solidFill>
                  <a:srgbClr val="FF0000"/>
                </a:solidFill>
                <a:latin typeface="Arial" panose="020B0604020202020204" pitchFamily="34" charset="0"/>
                <a:ea typeface="宋体" panose="02010600030101010101" pitchFamily="2" charset="-122"/>
              </a:rPr>
              <a:t> </a:t>
            </a:r>
            <a:endParaRPr lang="zh-CN" altLang="en-US" sz="2800" dirty="0">
              <a:solidFill>
                <a:srgbClr val="FF0000"/>
              </a:solidFill>
              <a:latin typeface="Arial" panose="020B0604020202020204" pitchFamily="34" charset="0"/>
              <a:ea typeface="宋体" panose="02010600030101010101" pitchFamily="2" charset="-122"/>
            </a:endParaRPr>
          </a:p>
          <a:p>
            <a:pPr>
              <a:spcBef>
                <a:spcPct val="50000"/>
              </a:spcBef>
              <a:buFont typeface="Arial" panose="020B0604020202020204" pitchFamily="34" charset="0"/>
              <a:buNone/>
            </a:pPr>
            <a:endParaRPr lang="zh-CN" altLang="en-US" dirty="0">
              <a:latin typeface="Arial" panose="020B0604020202020204" pitchFamily="34" charset="0"/>
              <a:ea typeface="宋体" panose="02010600030101010101" pitchFamily="2" charset="-122"/>
            </a:endParaRPr>
          </a:p>
        </p:txBody>
      </p:sp>
      <p:pic>
        <p:nvPicPr>
          <p:cNvPr id="11269" name="图片 17411" descr="HWOCRTEMP_ROC230"/>
          <p:cNvPicPr>
            <a:picLocks noChangeAspect="1"/>
          </p:cNvPicPr>
          <p:nvPr/>
        </p:nvPicPr>
        <p:blipFill>
          <a:blip r:embed="rId1"/>
          <a:stretch>
            <a:fillRect/>
          </a:stretch>
        </p:blipFill>
        <p:spPr>
          <a:xfrm>
            <a:off x="1131253" y="2168525"/>
            <a:ext cx="6110287" cy="3949700"/>
          </a:xfrm>
          <a:prstGeom prst="rect">
            <a:avLst/>
          </a:prstGeom>
          <a:noFill/>
          <a:ln w="9525">
            <a:noFill/>
          </a:ln>
        </p:spPr>
      </p:pic>
      <p:sp>
        <p:nvSpPr>
          <p:cNvPr id="2" name="文本框 1"/>
          <p:cNvSpPr txBox="1"/>
          <p:nvPr/>
        </p:nvSpPr>
        <p:spPr>
          <a:xfrm>
            <a:off x="664210" y="965200"/>
            <a:ext cx="11232515" cy="583565"/>
          </a:xfrm>
          <a:prstGeom prst="rect">
            <a:avLst/>
          </a:prstGeom>
          <a:gradFill>
            <a:gsLst>
              <a:gs pos="0">
                <a:srgbClr val="FBFB11"/>
              </a:gs>
              <a:gs pos="100000">
                <a:srgbClr val="838309"/>
              </a:gs>
            </a:gsLst>
            <a:lin ang="5400000" scaled="0"/>
          </a:gradFill>
        </p:spPr>
        <p:txBody>
          <a:bodyPr wrap="square" rtlCol="0">
            <a:spAutoFit/>
          </a:bodyPr>
          <a:p>
            <a:r>
              <a:rPr lang="zh-CN" altLang="en-US" sz="3200" b="1">
                <a:solidFill>
                  <a:srgbClr val="FF0000"/>
                </a:solidFill>
              </a:rPr>
              <a:t>特点一：</a:t>
            </a:r>
            <a:r>
              <a:rPr lang="zh-CN" altLang="en-US" sz="3200" b="1"/>
              <a:t>曲折发展，但总体落后，资金少，规模小，技术差</a:t>
            </a:r>
            <a:endParaRPr lang="zh-CN" altLang="en-US" sz="3200" b="1"/>
          </a:p>
        </p:txBody>
      </p:sp>
      <p:sp>
        <p:nvSpPr>
          <p:cNvPr id="3" name="文本框 2"/>
          <p:cNvSpPr txBox="1"/>
          <p:nvPr/>
        </p:nvSpPr>
        <p:spPr>
          <a:xfrm>
            <a:off x="713105" y="3823970"/>
            <a:ext cx="10765155" cy="583565"/>
          </a:xfrm>
          <a:prstGeom prst="rect">
            <a:avLst/>
          </a:prstGeom>
          <a:gradFill>
            <a:gsLst>
              <a:gs pos="0">
                <a:srgbClr val="FBFB11"/>
              </a:gs>
              <a:gs pos="100000">
                <a:srgbClr val="838309"/>
              </a:gs>
            </a:gsLst>
            <a:lin ang="5400000" scaled="0"/>
          </a:gradFill>
        </p:spPr>
        <p:txBody>
          <a:bodyPr wrap="square" rtlCol="0">
            <a:spAutoFit/>
          </a:bodyPr>
          <a:p>
            <a:r>
              <a:rPr lang="zh-CN" altLang="en-US" sz="3200" b="1">
                <a:solidFill>
                  <a:srgbClr val="FF0000"/>
                </a:solidFill>
              </a:rPr>
              <a:t>特点二：</a:t>
            </a:r>
            <a:r>
              <a:rPr lang="zh-CN" altLang="en-US" sz="3200" b="1"/>
              <a:t>集中轻工业部门，重工业基础薄弱</a:t>
            </a:r>
            <a:endParaRPr lang="zh-CN" altLang="en-US" sz="32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6386" name="Picture 2" descr="D0601"/>
          <p:cNvPicPr>
            <a:picLocks noChangeAspect="1"/>
          </p:cNvPicPr>
          <p:nvPr/>
        </p:nvPicPr>
        <p:blipFill>
          <a:blip r:embed="rId1">
            <a:lum bright="-12000" contrast="6000"/>
          </a:blip>
          <a:stretch>
            <a:fillRect/>
          </a:stretch>
        </p:blipFill>
        <p:spPr>
          <a:xfrm>
            <a:off x="5724525" y="227965"/>
            <a:ext cx="4504055" cy="6129020"/>
          </a:xfrm>
          <a:prstGeom prst="rect">
            <a:avLst/>
          </a:prstGeom>
          <a:noFill/>
          <a:ln w="9525">
            <a:noFill/>
          </a:ln>
        </p:spPr>
      </p:pic>
      <p:sp>
        <p:nvSpPr>
          <p:cNvPr id="16387" name="Text Box 3"/>
          <p:cNvSpPr txBox="1"/>
          <p:nvPr/>
        </p:nvSpPr>
        <p:spPr>
          <a:xfrm>
            <a:off x="7997190" y="2484438"/>
            <a:ext cx="719138" cy="368300"/>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lvl="0" eaLnBrk="1" hangingPunct="1">
              <a:spcBef>
                <a:spcPct val="50000"/>
              </a:spcBef>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6388" name="Text Box 4"/>
          <p:cNvSpPr txBox="1"/>
          <p:nvPr/>
        </p:nvSpPr>
        <p:spPr>
          <a:xfrm>
            <a:off x="8860790" y="3636963"/>
            <a:ext cx="719138" cy="368300"/>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lvl="0" eaLnBrk="1" hangingPunct="1">
              <a:spcBef>
                <a:spcPct val="50000"/>
              </a:spcBef>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6389" name="Text Box 5"/>
          <p:cNvSpPr txBox="1"/>
          <p:nvPr/>
        </p:nvSpPr>
        <p:spPr>
          <a:xfrm>
            <a:off x="8500428" y="4284663"/>
            <a:ext cx="719137" cy="368300"/>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lvl="0" eaLnBrk="1" hangingPunct="1">
              <a:spcBef>
                <a:spcPct val="50000"/>
              </a:spcBef>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6390" name="Text Box 6"/>
          <p:cNvSpPr txBox="1"/>
          <p:nvPr/>
        </p:nvSpPr>
        <p:spPr>
          <a:xfrm>
            <a:off x="7565390" y="4213225"/>
            <a:ext cx="719138" cy="368300"/>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lvl="0" eaLnBrk="1" hangingPunct="1">
              <a:spcBef>
                <a:spcPct val="50000"/>
              </a:spcBef>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6391" name="Text Box 7"/>
          <p:cNvSpPr txBox="1"/>
          <p:nvPr/>
        </p:nvSpPr>
        <p:spPr>
          <a:xfrm>
            <a:off x="7420928" y="5868988"/>
            <a:ext cx="719137" cy="368300"/>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lvl="0" eaLnBrk="1" hangingPunct="1">
              <a:spcBef>
                <a:spcPct val="50000"/>
              </a:spcBef>
            </a:pPr>
            <a:endParaRPr lang="zh-CN" altLang="zh-CN" sz="1800" dirty="0">
              <a:solidFill>
                <a:schemeClr val="tx1"/>
              </a:solidFill>
              <a:latin typeface="Arial" panose="020B0604020202020204" pitchFamily="34" charset="0"/>
              <a:ea typeface="宋体" panose="02010600030101010101" pitchFamily="2" charset="-122"/>
            </a:endParaRPr>
          </a:p>
        </p:txBody>
      </p:sp>
      <p:sp>
        <p:nvSpPr>
          <p:cNvPr id="16392" name="AutoShape 8"/>
          <p:cNvSpPr/>
          <p:nvPr/>
        </p:nvSpPr>
        <p:spPr>
          <a:xfrm>
            <a:off x="8068628" y="2268538"/>
            <a:ext cx="144462" cy="144462"/>
          </a:xfrm>
          <a:custGeom>
            <a:avLst/>
            <a:gdLst>
              <a:gd name="txL" fmla="*/ 3163 w 21600"/>
              <a:gd name="txT" fmla="*/ 3163 h 21600"/>
              <a:gd name="txR" fmla="*/ 18437 w 21600"/>
              <a:gd name="txB" fmla="*/ 18437 h 21600"/>
            </a:gdLst>
            <a:ahLst/>
            <a:cxnLst>
              <a:cxn ang="0">
                <a:pos x="72231" y="0"/>
              </a:cxn>
              <a:cxn ang="0">
                <a:pos x="21154" y="21154"/>
              </a:cxn>
              <a:cxn ang="0">
                <a:pos x="0" y="72231"/>
              </a:cxn>
              <a:cxn ang="0">
                <a:pos x="21154" y="123308"/>
              </a:cxn>
              <a:cxn ang="0">
                <a:pos x="72231" y="144462"/>
              </a:cxn>
              <a:cxn ang="0">
                <a:pos x="123308" y="123308"/>
              </a:cxn>
              <a:cxn ang="0">
                <a:pos x="144462" y="72231"/>
              </a:cxn>
              <a:cxn ang="0">
                <a:pos x="123308" y="21154"/>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16393" name="AutoShape 9"/>
          <p:cNvSpPr/>
          <p:nvPr/>
        </p:nvSpPr>
        <p:spPr>
          <a:xfrm>
            <a:off x="7708265" y="4068763"/>
            <a:ext cx="144463" cy="144462"/>
          </a:xfrm>
          <a:custGeom>
            <a:avLst/>
            <a:gdLst>
              <a:gd name="txL" fmla="*/ 3163 w 21600"/>
              <a:gd name="txT" fmla="*/ 3163 h 21600"/>
              <a:gd name="txR" fmla="*/ 18437 w 21600"/>
              <a:gd name="txB" fmla="*/ 18437 h 21600"/>
            </a:gdLst>
            <a:ahLst/>
            <a:cxnLst>
              <a:cxn ang="0">
                <a:pos x="72232" y="0"/>
              </a:cxn>
              <a:cxn ang="0">
                <a:pos x="21154" y="21154"/>
              </a:cxn>
              <a:cxn ang="0">
                <a:pos x="0" y="72231"/>
              </a:cxn>
              <a:cxn ang="0">
                <a:pos x="21154" y="123308"/>
              </a:cxn>
              <a:cxn ang="0">
                <a:pos x="72232" y="144462"/>
              </a:cxn>
              <a:cxn ang="0">
                <a:pos x="123309" y="123308"/>
              </a:cxn>
              <a:cxn ang="0">
                <a:pos x="144463" y="72231"/>
              </a:cxn>
              <a:cxn ang="0">
                <a:pos x="123309" y="21154"/>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16394" name="AutoShape 10"/>
          <p:cNvSpPr/>
          <p:nvPr/>
        </p:nvSpPr>
        <p:spPr>
          <a:xfrm>
            <a:off x="8644890" y="3781425"/>
            <a:ext cx="144463" cy="144463"/>
          </a:xfrm>
          <a:custGeom>
            <a:avLst/>
            <a:gdLst>
              <a:gd name="txL" fmla="*/ 3163 w 21600"/>
              <a:gd name="txT" fmla="*/ 3163 h 21600"/>
              <a:gd name="txR" fmla="*/ 18437 w 21600"/>
              <a:gd name="txB" fmla="*/ 18437 h 21600"/>
            </a:gdLst>
            <a:ahLst/>
            <a:cxnLst>
              <a:cxn ang="0">
                <a:pos x="72232" y="0"/>
              </a:cxn>
              <a:cxn ang="0">
                <a:pos x="21154" y="21154"/>
              </a:cxn>
              <a:cxn ang="0">
                <a:pos x="0" y="72232"/>
              </a:cxn>
              <a:cxn ang="0">
                <a:pos x="21154" y="123309"/>
              </a:cxn>
              <a:cxn ang="0">
                <a:pos x="72232" y="144463"/>
              </a:cxn>
              <a:cxn ang="0">
                <a:pos x="123309" y="123309"/>
              </a:cxn>
              <a:cxn ang="0">
                <a:pos x="144463" y="72232"/>
              </a:cxn>
              <a:cxn ang="0">
                <a:pos x="123309" y="21154"/>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16395" name="AutoShape 11"/>
          <p:cNvSpPr/>
          <p:nvPr/>
        </p:nvSpPr>
        <p:spPr>
          <a:xfrm>
            <a:off x="7708265" y="5581650"/>
            <a:ext cx="144463" cy="144463"/>
          </a:xfrm>
          <a:custGeom>
            <a:avLst/>
            <a:gdLst>
              <a:gd name="txL" fmla="*/ 3163 w 21600"/>
              <a:gd name="txT" fmla="*/ 3163 h 21600"/>
              <a:gd name="txR" fmla="*/ 18437 w 21600"/>
              <a:gd name="txB" fmla="*/ 18437 h 21600"/>
            </a:gdLst>
            <a:ahLst/>
            <a:cxnLst>
              <a:cxn ang="0">
                <a:pos x="72232" y="0"/>
              </a:cxn>
              <a:cxn ang="0">
                <a:pos x="21154" y="21154"/>
              </a:cxn>
              <a:cxn ang="0">
                <a:pos x="0" y="72232"/>
              </a:cxn>
              <a:cxn ang="0">
                <a:pos x="21154" y="123309"/>
              </a:cxn>
              <a:cxn ang="0">
                <a:pos x="72232" y="144463"/>
              </a:cxn>
              <a:cxn ang="0">
                <a:pos x="123309" y="123309"/>
              </a:cxn>
              <a:cxn ang="0">
                <a:pos x="144463" y="72232"/>
              </a:cxn>
              <a:cxn ang="0">
                <a:pos x="123309" y="21154"/>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16396" name="AutoShape 12"/>
          <p:cNvSpPr/>
          <p:nvPr/>
        </p:nvSpPr>
        <p:spPr>
          <a:xfrm flipH="1" flipV="1">
            <a:off x="8500428" y="4068763"/>
            <a:ext cx="144462" cy="71437"/>
          </a:xfrm>
          <a:custGeom>
            <a:avLst/>
            <a:gdLst>
              <a:gd name="txL" fmla="*/ 3163 w 21600"/>
              <a:gd name="txT" fmla="*/ 3163 h 21600"/>
              <a:gd name="txR" fmla="*/ 18437 w 21600"/>
              <a:gd name="txB" fmla="*/ 18437 h 21600"/>
            </a:gdLst>
            <a:ahLst/>
            <a:cxnLst>
              <a:cxn ang="0">
                <a:pos x="72231" y="0"/>
              </a:cxn>
              <a:cxn ang="0">
                <a:pos x="21154" y="10461"/>
              </a:cxn>
              <a:cxn ang="0">
                <a:pos x="0" y="35719"/>
              </a:cxn>
              <a:cxn ang="0">
                <a:pos x="21154" y="60976"/>
              </a:cxn>
              <a:cxn ang="0">
                <a:pos x="72231" y="71437"/>
              </a:cxn>
              <a:cxn ang="0">
                <a:pos x="123308" y="60976"/>
              </a:cxn>
              <a:cxn ang="0">
                <a:pos x="144462" y="35719"/>
              </a:cxn>
              <a:cxn ang="0">
                <a:pos x="123308" y="10461"/>
              </a:cxn>
            </a:cxnLst>
            <a:rect l="txL" t="txT" r="txR" b="txB"/>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16397" name="Text Box 13"/>
          <p:cNvSpPr txBox="1"/>
          <p:nvPr/>
        </p:nvSpPr>
        <p:spPr>
          <a:xfrm>
            <a:off x="7997190" y="2413000"/>
            <a:ext cx="865188" cy="460375"/>
          </a:xfrm>
          <a:prstGeom prst="rect">
            <a:avLst/>
          </a:prstGeom>
          <a:noFill/>
          <a:ln w="9525">
            <a:noFill/>
          </a:ln>
        </p:spPr>
        <p:txBody>
          <a:bodyPr>
            <a:spAutoFit/>
          </a:bodyPr>
          <a:p>
            <a:pPr lvl="0" eaLnBrk="1" hangingPunct="1">
              <a:spcBef>
                <a:spcPct val="50000"/>
              </a:spcBef>
            </a:pPr>
            <a:r>
              <a:rPr lang="zh-CN" altLang="en-US" sz="2400" b="1" dirty="0">
                <a:solidFill>
                  <a:schemeClr val="tx1"/>
                </a:solidFill>
                <a:latin typeface="Arial" panose="020B0604020202020204" pitchFamily="34" charset="0"/>
                <a:ea typeface="宋体" panose="02010600030101010101" pitchFamily="2" charset="-122"/>
              </a:rPr>
              <a:t>天津</a:t>
            </a:r>
            <a:endParaRPr lang="zh-CN" altLang="en-US" sz="2400" b="1" dirty="0">
              <a:solidFill>
                <a:schemeClr val="tx1"/>
              </a:solidFill>
              <a:latin typeface="Arial" panose="020B0604020202020204" pitchFamily="34" charset="0"/>
              <a:ea typeface="宋体" panose="02010600030101010101" pitchFamily="2" charset="-122"/>
            </a:endParaRPr>
          </a:p>
        </p:txBody>
      </p:sp>
      <p:sp>
        <p:nvSpPr>
          <p:cNvPr id="16398" name="Text Box 14"/>
          <p:cNvSpPr txBox="1"/>
          <p:nvPr/>
        </p:nvSpPr>
        <p:spPr>
          <a:xfrm>
            <a:off x="8860790" y="3563938"/>
            <a:ext cx="1150938" cy="460375"/>
          </a:xfrm>
          <a:prstGeom prst="rect">
            <a:avLst/>
          </a:prstGeom>
          <a:noFill/>
          <a:ln w="9525">
            <a:noFill/>
          </a:ln>
        </p:spPr>
        <p:txBody>
          <a:bodyPr>
            <a:spAutoFit/>
          </a:bodyPr>
          <a:p>
            <a:pPr lvl="0" eaLnBrk="1" hangingPunct="1">
              <a:spcBef>
                <a:spcPct val="50000"/>
              </a:spcBef>
            </a:pPr>
            <a:r>
              <a:rPr lang="zh-CN" altLang="en-US" sz="2400" b="1" dirty="0">
                <a:solidFill>
                  <a:schemeClr val="tx1"/>
                </a:solidFill>
                <a:latin typeface="Arial" panose="020B0604020202020204" pitchFamily="34" charset="0"/>
                <a:ea typeface="宋体" panose="02010600030101010101" pitchFamily="2" charset="-122"/>
              </a:rPr>
              <a:t>上海</a:t>
            </a:r>
            <a:endParaRPr lang="zh-CN" altLang="en-US" sz="2400" b="1" dirty="0">
              <a:solidFill>
                <a:schemeClr val="tx1"/>
              </a:solidFill>
              <a:latin typeface="Arial" panose="020B0604020202020204" pitchFamily="34" charset="0"/>
              <a:ea typeface="宋体" panose="02010600030101010101" pitchFamily="2" charset="-122"/>
            </a:endParaRPr>
          </a:p>
        </p:txBody>
      </p:sp>
      <p:sp>
        <p:nvSpPr>
          <p:cNvPr id="16399" name="Text Box 15"/>
          <p:cNvSpPr txBox="1"/>
          <p:nvPr/>
        </p:nvSpPr>
        <p:spPr>
          <a:xfrm>
            <a:off x="7492365" y="4140200"/>
            <a:ext cx="865188" cy="460375"/>
          </a:xfrm>
          <a:prstGeom prst="rect">
            <a:avLst/>
          </a:prstGeom>
          <a:noFill/>
          <a:ln w="9525">
            <a:noFill/>
          </a:ln>
        </p:spPr>
        <p:txBody>
          <a:bodyPr>
            <a:spAutoFit/>
          </a:bodyPr>
          <a:p>
            <a:pPr lvl="0" eaLnBrk="1" hangingPunct="1">
              <a:spcBef>
                <a:spcPct val="50000"/>
              </a:spcBef>
            </a:pPr>
            <a:r>
              <a:rPr lang="zh-CN" altLang="en-US" sz="2400" b="1" dirty="0">
                <a:solidFill>
                  <a:schemeClr val="tx1"/>
                </a:solidFill>
                <a:latin typeface="Arial" panose="020B0604020202020204" pitchFamily="34" charset="0"/>
                <a:ea typeface="宋体" panose="02010600030101010101" pitchFamily="2" charset="-122"/>
              </a:rPr>
              <a:t>武汉</a:t>
            </a:r>
            <a:endParaRPr lang="zh-CN" altLang="en-US" sz="2400" b="1" dirty="0">
              <a:solidFill>
                <a:schemeClr val="tx1"/>
              </a:solidFill>
              <a:latin typeface="Arial" panose="020B0604020202020204" pitchFamily="34" charset="0"/>
              <a:ea typeface="宋体" panose="02010600030101010101" pitchFamily="2" charset="-122"/>
            </a:endParaRPr>
          </a:p>
        </p:txBody>
      </p:sp>
      <p:sp>
        <p:nvSpPr>
          <p:cNvPr id="16400" name="Text Box 16"/>
          <p:cNvSpPr txBox="1"/>
          <p:nvPr/>
        </p:nvSpPr>
        <p:spPr>
          <a:xfrm>
            <a:off x="8500428" y="4213225"/>
            <a:ext cx="863600" cy="460375"/>
          </a:xfrm>
          <a:prstGeom prst="rect">
            <a:avLst/>
          </a:prstGeom>
          <a:noFill/>
          <a:ln w="9525">
            <a:noFill/>
          </a:ln>
        </p:spPr>
        <p:txBody>
          <a:bodyPr>
            <a:spAutoFit/>
          </a:bodyPr>
          <a:p>
            <a:pPr lvl="0" eaLnBrk="1" hangingPunct="1">
              <a:spcBef>
                <a:spcPct val="50000"/>
              </a:spcBef>
            </a:pPr>
            <a:r>
              <a:rPr lang="zh-CN" altLang="en-US" sz="2400" b="1" dirty="0">
                <a:solidFill>
                  <a:schemeClr val="tx1"/>
                </a:solidFill>
                <a:latin typeface="Arial" panose="020B0604020202020204" pitchFamily="34" charset="0"/>
                <a:ea typeface="宋体" panose="02010600030101010101" pitchFamily="2" charset="-122"/>
              </a:rPr>
              <a:t>杭州</a:t>
            </a:r>
            <a:endParaRPr lang="zh-CN" altLang="en-US" sz="2400" b="1" dirty="0">
              <a:solidFill>
                <a:schemeClr val="tx1"/>
              </a:solidFill>
              <a:latin typeface="Arial" panose="020B0604020202020204" pitchFamily="34" charset="0"/>
              <a:ea typeface="宋体" panose="02010600030101010101" pitchFamily="2" charset="-122"/>
            </a:endParaRPr>
          </a:p>
        </p:txBody>
      </p:sp>
      <p:sp>
        <p:nvSpPr>
          <p:cNvPr id="16401" name="Text Box 17"/>
          <p:cNvSpPr txBox="1"/>
          <p:nvPr/>
        </p:nvSpPr>
        <p:spPr>
          <a:xfrm>
            <a:off x="7349490" y="5797550"/>
            <a:ext cx="1150938" cy="460375"/>
          </a:xfrm>
          <a:prstGeom prst="rect">
            <a:avLst/>
          </a:prstGeom>
          <a:noFill/>
          <a:ln w="9525">
            <a:noFill/>
          </a:ln>
        </p:spPr>
        <p:txBody>
          <a:bodyPr>
            <a:spAutoFit/>
          </a:bodyPr>
          <a:p>
            <a:pPr lvl="0" eaLnBrk="1" hangingPunct="1">
              <a:spcBef>
                <a:spcPct val="50000"/>
              </a:spcBef>
            </a:pPr>
            <a:r>
              <a:rPr lang="zh-CN" altLang="en-US" sz="2400" b="1" dirty="0">
                <a:solidFill>
                  <a:schemeClr val="tx1"/>
                </a:solidFill>
                <a:latin typeface="Arial" panose="020B0604020202020204" pitchFamily="34" charset="0"/>
                <a:ea typeface="宋体" panose="02010600030101010101" pitchFamily="2" charset="-122"/>
              </a:rPr>
              <a:t>广州</a:t>
            </a:r>
            <a:endParaRPr lang="zh-CN" altLang="en-US" sz="2400" b="1" dirty="0">
              <a:solidFill>
                <a:schemeClr val="tx1"/>
              </a:solidFill>
              <a:latin typeface="Arial" panose="020B0604020202020204" pitchFamily="34" charset="0"/>
              <a:ea typeface="宋体" panose="02010600030101010101" pitchFamily="2" charset="-122"/>
            </a:endParaRPr>
          </a:p>
        </p:txBody>
      </p:sp>
      <p:sp>
        <p:nvSpPr>
          <p:cNvPr id="50198" name="Rectangle 22"/>
          <p:cNvSpPr>
            <a:spLocks noChangeArrowheads="1"/>
          </p:cNvSpPr>
          <p:nvPr/>
        </p:nvSpPr>
        <p:spPr bwMode="auto">
          <a:xfrm>
            <a:off x="10228263" y="1076960"/>
            <a:ext cx="1331913" cy="4968875"/>
          </a:xfrm>
          <a:prstGeom prst="rect">
            <a:avLst/>
          </a:prstGeom>
          <a:noFill/>
          <a:ln w="381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smtClean="0">
                <a:ln>
                  <a:noFill/>
                </a:ln>
                <a:solidFill>
                  <a:srgbClr val="CC0066"/>
                </a:solidFill>
                <a:effectLst>
                  <a:outerShdw blurRad="38100" dist="38100" dir="2700000" algn="tl">
                    <a:srgbClr val="C0C0C0"/>
                  </a:outerShdw>
                </a:effectLst>
                <a:uLnTx/>
                <a:uFillTx/>
                <a:latin typeface="Tahoma" panose="020B0604030504040204" pitchFamily="34" charset="0"/>
                <a:ea typeface="黑体" panose="02010609060101010101" pitchFamily="49" charset="-122"/>
                <a:cs typeface="+mn-cs"/>
              </a:rPr>
              <a:t>看图归纳近代</a:t>
            </a:r>
            <a:endParaRPr kumimoji="0" lang="zh-CN" altLang="en-US" sz="4000" b="1" i="0" u="none" strike="noStrike" kern="1200" cap="none" spc="0" normalizeH="0" baseline="0" noProof="0" smtClean="0">
              <a:ln>
                <a:noFill/>
              </a:ln>
              <a:solidFill>
                <a:srgbClr val="CC0066"/>
              </a:solidFill>
              <a:effectLst>
                <a:outerShdw blurRad="38100" dist="38100" dir="2700000" algn="tl">
                  <a:srgbClr val="C0C0C0"/>
                </a:outerShdw>
              </a:effectLst>
              <a:uLnTx/>
              <a:uFillTx/>
              <a:latin typeface="Tahoma" panose="020B0604030504040204" pitchFamily="34" charset="0"/>
              <a:ea typeface="黑体" panose="02010609060101010101" pitchFamily="49"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smtClean="0">
                <a:ln>
                  <a:noFill/>
                </a:ln>
                <a:solidFill>
                  <a:srgbClr val="CC0066"/>
                </a:solidFill>
                <a:effectLst>
                  <a:outerShdw blurRad="38100" dist="38100" dir="2700000" algn="tl">
                    <a:srgbClr val="C0C0C0"/>
                  </a:outerShdw>
                </a:effectLst>
                <a:uLnTx/>
                <a:uFillTx/>
                <a:latin typeface="Tahoma" panose="020B0604030504040204" pitchFamily="34" charset="0"/>
                <a:ea typeface="黑体" panose="02010609060101010101" pitchFamily="49" charset="-122"/>
                <a:cs typeface="+mn-cs"/>
              </a:rPr>
              <a:t>民族工业的特点</a:t>
            </a:r>
            <a:endParaRPr kumimoji="0" lang="zh-CN" altLang="en-US" sz="4000" b="1" i="0" u="none" strike="noStrike" kern="1200" cap="none" spc="0" normalizeH="0" baseline="0" noProof="0" smtClean="0">
              <a:ln>
                <a:noFill/>
              </a:ln>
              <a:solidFill>
                <a:srgbClr val="CC0066"/>
              </a:solidFill>
              <a:effectLst>
                <a:outerShdw blurRad="38100" dist="38100" dir="2700000" algn="tl">
                  <a:srgbClr val="C0C0C0"/>
                </a:outerShdw>
              </a:effectLst>
              <a:uLnTx/>
              <a:uFillTx/>
              <a:latin typeface="Tahoma" panose="020B0604030504040204" pitchFamily="34" charset="0"/>
              <a:ea typeface="黑体" panose="02010609060101010101" pitchFamily="49" charset="-122"/>
              <a:cs typeface="+mn-cs"/>
            </a:endParaRPr>
          </a:p>
        </p:txBody>
      </p:sp>
      <p:sp>
        <p:nvSpPr>
          <p:cNvPr id="5" name="文本框 4"/>
          <p:cNvSpPr txBox="1"/>
          <p:nvPr/>
        </p:nvSpPr>
        <p:spPr>
          <a:xfrm>
            <a:off x="310515" y="1355090"/>
            <a:ext cx="5132070" cy="1568450"/>
          </a:xfrm>
          <a:prstGeom prst="rect">
            <a:avLst/>
          </a:prstGeom>
          <a:gradFill>
            <a:gsLst>
              <a:gs pos="0">
                <a:srgbClr val="FBFB11"/>
              </a:gs>
              <a:gs pos="100000">
                <a:srgbClr val="838309"/>
              </a:gs>
            </a:gsLst>
            <a:lin ang="5400000" scaled="0"/>
          </a:gradFill>
        </p:spPr>
        <p:txBody>
          <a:bodyPr wrap="square" rtlCol="0">
            <a:spAutoFit/>
          </a:bodyPr>
          <a:p>
            <a:pPr lvl="0" eaLnBrk="1" hangingPunct="1">
              <a:spcBef>
                <a:spcPct val="50000"/>
              </a:spcBef>
            </a:pPr>
            <a:r>
              <a:rPr lang="zh-CN" altLang="en-US" sz="3200" b="1">
                <a:solidFill>
                  <a:srgbClr val="FF0000"/>
                </a:solidFill>
              </a:rPr>
              <a:t>特点三：</a:t>
            </a:r>
            <a:r>
              <a:rPr lang="zh-CN" altLang="en-US" sz="3200" b="1" dirty="0">
                <a:solidFill>
                  <a:schemeClr val="tx1"/>
                </a:solidFill>
                <a:latin typeface="微软雅黑" panose="020B0503020204020204" pitchFamily="34" charset="-122"/>
                <a:sym typeface="+mn-ea"/>
              </a:rPr>
              <a:t>地区发展不平衡：主要集中上海、武汉等沿海地区</a:t>
            </a:r>
            <a:endParaRPr lang="zh-CN" altLang="en-US" sz="3200" b="1" dirty="0">
              <a:solidFill>
                <a:schemeClr val="tx1"/>
              </a:solidFill>
              <a:latin typeface="微软雅黑" panose="020B0503020204020204" pitchFamily="34"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Line 2"/>
          <p:cNvSpPr/>
          <p:nvPr/>
        </p:nvSpPr>
        <p:spPr>
          <a:xfrm flipV="1">
            <a:off x="7415213" y="5768975"/>
            <a:ext cx="0" cy="76200"/>
          </a:xfrm>
          <a:prstGeom prst="line">
            <a:avLst/>
          </a:prstGeom>
          <a:ln w="9525" cap="flat" cmpd="sng">
            <a:solidFill>
              <a:schemeClr val="tx1"/>
            </a:solidFill>
            <a:prstDash val="solid"/>
            <a:round/>
            <a:headEnd type="none" w="med" len="med"/>
            <a:tailEnd type="none" w="med" len="med"/>
          </a:ln>
        </p:spPr>
      </p:sp>
      <p:sp>
        <p:nvSpPr>
          <p:cNvPr id="17410" name="Line 4"/>
          <p:cNvSpPr/>
          <p:nvPr/>
        </p:nvSpPr>
        <p:spPr>
          <a:xfrm>
            <a:off x="1217613" y="5845175"/>
            <a:ext cx="8737600" cy="0"/>
          </a:xfrm>
          <a:prstGeom prst="line">
            <a:avLst/>
          </a:prstGeom>
          <a:ln w="28575" cap="flat" cmpd="sng">
            <a:solidFill>
              <a:srgbClr val="0000FF"/>
            </a:solidFill>
            <a:prstDash val="solid"/>
            <a:round/>
            <a:headEnd type="none" w="med" len="med"/>
            <a:tailEnd type="triangle" w="med" len="med"/>
          </a:ln>
        </p:spPr>
      </p:sp>
      <p:sp>
        <p:nvSpPr>
          <p:cNvPr id="17411" name="Line 5"/>
          <p:cNvSpPr/>
          <p:nvPr/>
        </p:nvSpPr>
        <p:spPr>
          <a:xfrm flipV="1">
            <a:off x="1217613" y="1730375"/>
            <a:ext cx="0" cy="4114800"/>
          </a:xfrm>
          <a:prstGeom prst="line">
            <a:avLst/>
          </a:prstGeom>
          <a:ln w="28575" cap="flat" cmpd="sng">
            <a:solidFill>
              <a:srgbClr val="0000FF"/>
            </a:solidFill>
            <a:prstDash val="solid"/>
            <a:round/>
            <a:headEnd type="none" w="med" len="med"/>
            <a:tailEnd type="triangle" w="med" len="med"/>
          </a:ln>
        </p:spPr>
      </p:sp>
      <p:sp>
        <p:nvSpPr>
          <p:cNvPr id="17412" name="Line 6"/>
          <p:cNvSpPr/>
          <p:nvPr/>
        </p:nvSpPr>
        <p:spPr>
          <a:xfrm flipV="1">
            <a:off x="2132013" y="5768975"/>
            <a:ext cx="0" cy="76200"/>
          </a:xfrm>
          <a:prstGeom prst="line">
            <a:avLst/>
          </a:prstGeom>
          <a:ln w="28575" cap="flat" cmpd="sng">
            <a:solidFill>
              <a:srgbClr val="0000FF"/>
            </a:solidFill>
            <a:prstDash val="solid"/>
            <a:round/>
            <a:headEnd type="none" w="med" len="med"/>
            <a:tailEnd type="none" w="med" len="med"/>
          </a:ln>
        </p:spPr>
      </p:sp>
      <p:sp>
        <p:nvSpPr>
          <p:cNvPr id="17413" name="Line 7"/>
          <p:cNvSpPr/>
          <p:nvPr/>
        </p:nvSpPr>
        <p:spPr>
          <a:xfrm flipV="1">
            <a:off x="3148013" y="5768975"/>
            <a:ext cx="0" cy="76200"/>
          </a:xfrm>
          <a:prstGeom prst="line">
            <a:avLst/>
          </a:prstGeom>
          <a:ln w="28575" cap="flat" cmpd="sng">
            <a:solidFill>
              <a:srgbClr val="0000FF"/>
            </a:solidFill>
            <a:prstDash val="solid"/>
            <a:round/>
            <a:headEnd type="none" w="med" len="med"/>
            <a:tailEnd type="none" w="med" len="med"/>
          </a:ln>
        </p:spPr>
      </p:sp>
      <p:sp>
        <p:nvSpPr>
          <p:cNvPr id="17414" name="Line 8"/>
          <p:cNvSpPr/>
          <p:nvPr/>
        </p:nvSpPr>
        <p:spPr>
          <a:xfrm flipV="1">
            <a:off x="4062413" y="5768975"/>
            <a:ext cx="0" cy="76200"/>
          </a:xfrm>
          <a:prstGeom prst="line">
            <a:avLst/>
          </a:prstGeom>
          <a:ln w="28575" cap="flat" cmpd="sng">
            <a:solidFill>
              <a:srgbClr val="0000FF"/>
            </a:solidFill>
            <a:prstDash val="solid"/>
            <a:round/>
            <a:headEnd type="none" w="med" len="med"/>
            <a:tailEnd type="none" w="med" len="med"/>
          </a:ln>
        </p:spPr>
      </p:sp>
      <p:sp>
        <p:nvSpPr>
          <p:cNvPr id="17415" name="Line 9"/>
          <p:cNvSpPr/>
          <p:nvPr/>
        </p:nvSpPr>
        <p:spPr>
          <a:xfrm flipV="1">
            <a:off x="4875213" y="5768975"/>
            <a:ext cx="0" cy="76200"/>
          </a:xfrm>
          <a:prstGeom prst="line">
            <a:avLst/>
          </a:prstGeom>
          <a:ln w="28575" cap="flat" cmpd="sng">
            <a:solidFill>
              <a:srgbClr val="0000FF"/>
            </a:solidFill>
            <a:prstDash val="solid"/>
            <a:round/>
            <a:headEnd type="none" w="med" len="med"/>
            <a:tailEnd type="none" w="med" len="med"/>
          </a:ln>
        </p:spPr>
      </p:sp>
      <p:sp>
        <p:nvSpPr>
          <p:cNvPr id="17416" name="Line 10"/>
          <p:cNvSpPr/>
          <p:nvPr/>
        </p:nvSpPr>
        <p:spPr>
          <a:xfrm flipV="1">
            <a:off x="5688013" y="5768975"/>
            <a:ext cx="0" cy="76200"/>
          </a:xfrm>
          <a:prstGeom prst="line">
            <a:avLst/>
          </a:prstGeom>
          <a:ln w="28575" cap="flat" cmpd="sng">
            <a:solidFill>
              <a:srgbClr val="0000FF"/>
            </a:solidFill>
            <a:prstDash val="solid"/>
            <a:round/>
            <a:headEnd type="none" w="med" len="med"/>
            <a:tailEnd type="none" w="med" len="med"/>
          </a:ln>
        </p:spPr>
      </p:sp>
      <p:sp>
        <p:nvSpPr>
          <p:cNvPr id="17417" name="Line 11"/>
          <p:cNvSpPr/>
          <p:nvPr/>
        </p:nvSpPr>
        <p:spPr>
          <a:xfrm flipV="1">
            <a:off x="6500813" y="5768975"/>
            <a:ext cx="0" cy="76200"/>
          </a:xfrm>
          <a:prstGeom prst="line">
            <a:avLst/>
          </a:prstGeom>
          <a:ln w="28575" cap="flat" cmpd="sng">
            <a:solidFill>
              <a:srgbClr val="0000FF"/>
            </a:solidFill>
            <a:prstDash val="solid"/>
            <a:round/>
            <a:headEnd type="none" w="med" len="med"/>
            <a:tailEnd type="none" w="med" len="med"/>
          </a:ln>
        </p:spPr>
      </p:sp>
      <p:sp>
        <p:nvSpPr>
          <p:cNvPr id="17418" name="Line 12"/>
          <p:cNvSpPr/>
          <p:nvPr/>
        </p:nvSpPr>
        <p:spPr>
          <a:xfrm flipV="1">
            <a:off x="8329613" y="5768975"/>
            <a:ext cx="0" cy="76200"/>
          </a:xfrm>
          <a:prstGeom prst="line">
            <a:avLst/>
          </a:prstGeom>
          <a:ln w="28575" cap="flat" cmpd="sng">
            <a:solidFill>
              <a:srgbClr val="0000FF"/>
            </a:solidFill>
            <a:prstDash val="solid"/>
            <a:round/>
            <a:headEnd type="none" w="med" len="med"/>
            <a:tailEnd type="none" w="med" len="med"/>
          </a:ln>
        </p:spPr>
      </p:sp>
      <p:sp>
        <p:nvSpPr>
          <p:cNvPr id="17419" name="Text Box 13"/>
          <p:cNvSpPr txBox="1"/>
          <p:nvPr/>
        </p:nvSpPr>
        <p:spPr>
          <a:xfrm>
            <a:off x="527050" y="5853113"/>
            <a:ext cx="1422400" cy="457200"/>
          </a:xfrm>
          <a:prstGeom prst="rect">
            <a:avLst/>
          </a:prstGeom>
          <a:noFill/>
          <a:ln w="9525">
            <a:noFill/>
          </a:ln>
        </p:spPr>
        <p:txBody>
          <a:bodyPr anchor="t">
            <a:spAutoFit/>
          </a:bodyPr>
          <a:p>
            <a:pPr algn="ctr">
              <a:spcBef>
                <a:spcPct val="50000"/>
              </a:spcBef>
              <a:buFont typeface="Arial" panose="020B0604020202020204" pitchFamily="34" charset="0"/>
              <a:buNone/>
            </a:pPr>
            <a:r>
              <a:rPr lang="en-US" altLang="zh-CN" sz="2400" b="1" dirty="0">
                <a:solidFill>
                  <a:srgbClr val="990033"/>
                </a:solidFill>
                <a:latin typeface="微软雅黑" panose="020B0503020204020204" pitchFamily="34" charset="-122"/>
                <a:ea typeface="微软雅黑" panose="020B0503020204020204" pitchFamily="34" charset="-122"/>
              </a:rPr>
              <a:t>1840</a:t>
            </a:r>
            <a:endParaRPr lang="en-US" altLang="zh-CN" sz="2400" b="1" dirty="0">
              <a:solidFill>
                <a:srgbClr val="990033"/>
              </a:solidFill>
              <a:latin typeface="微软雅黑" panose="020B0503020204020204" pitchFamily="34" charset="-122"/>
              <a:ea typeface="微软雅黑" panose="020B0503020204020204" pitchFamily="34" charset="-122"/>
            </a:endParaRPr>
          </a:p>
        </p:txBody>
      </p:sp>
      <p:sp>
        <p:nvSpPr>
          <p:cNvPr id="17420" name="Text Box 14"/>
          <p:cNvSpPr txBox="1"/>
          <p:nvPr/>
        </p:nvSpPr>
        <p:spPr>
          <a:xfrm>
            <a:off x="2436813" y="5853113"/>
            <a:ext cx="1422400" cy="457200"/>
          </a:xfrm>
          <a:prstGeom prst="rect">
            <a:avLst/>
          </a:prstGeom>
          <a:noFill/>
          <a:ln w="9525">
            <a:noFill/>
          </a:ln>
        </p:spPr>
        <p:txBody>
          <a:bodyPr anchor="t">
            <a:spAutoFit/>
          </a:bodyPr>
          <a:p>
            <a:pPr algn="ctr">
              <a:spcBef>
                <a:spcPct val="50000"/>
              </a:spcBef>
              <a:buFont typeface="Arial" panose="020B0604020202020204" pitchFamily="34" charset="0"/>
              <a:buNone/>
            </a:pPr>
            <a:r>
              <a:rPr lang="en-US" altLang="zh-CN" sz="2400" b="1" dirty="0">
                <a:solidFill>
                  <a:srgbClr val="990033"/>
                </a:solidFill>
                <a:latin typeface="微软雅黑" panose="020B0503020204020204" pitchFamily="34" charset="-122"/>
                <a:ea typeface="微软雅黑" panose="020B0503020204020204" pitchFamily="34" charset="-122"/>
              </a:rPr>
              <a:t>1860</a:t>
            </a:r>
            <a:endParaRPr lang="en-US" altLang="zh-CN" sz="2400" b="1" dirty="0">
              <a:solidFill>
                <a:srgbClr val="990033"/>
              </a:solidFill>
              <a:latin typeface="微软雅黑" panose="020B0503020204020204" pitchFamily="34" charset="-122"/>
              <a:ea typeface="微软雅黑" panose="020B0503020204020204" pitchFamily="34" charset="-122"/>
            </a:endParaRPr>
          </a:p>
        </p:txBody>
      </p:sp>
      <p:sp>
        <p:nvSpPr>
          <p:cNvPr id="17421" name="Text Box 15"/>
          <p:cNvSpPr txBox="1"/>
          <p:nvPr/>
        </p:nvSpPr>
        <p:spPr>
          <a:xfrm>
            <a:off x="4176713" y="5853113"/>
            <a:ext cx="1422400" cy="457200"/>
          </a:xfrm>
          <a:prstGeom prst="rect">
            <a:avLst/>
          </a:prstGeom>
          <a:noFill/>
          <a:ln w="9525">
            <a:noFill/>
          </a:ln>
        </p:spPr>
        <p:txBody>
          <a:bodyPr anchor="t">
            <a:spAutoFit/>
          </a:bodyPr>
          <a:p>
            <a:pPr algn="ctr">
              <a:spcBef>
                <a:spcPct val="50000"/>
              </a:spcBef>
              <a:buFont typeface="Arial" panose="020B0604020202020204" pitchFamily="34" charset="0"/>
              <a:buNone/>
            </a:pPr>
            <a:r>
              <a:rPr lang="en-US" altLang="zh-CN" sz="2400" b="1" dirty="0">
                <a:solidFill>
                  <a:srgbClr val="990033"/>
                </a:solidFill>
                <a:latin typeface="微软雅黑" panose="020B0503020204020204" pitchFamily="34" charset="-122"/>
                <a:ea typeface="微软雅黑" panose="020B0503020204020204" pitchFamily="34" charset="-122"/>
              </a:rPr>
              <a:t>1880</a:t>
            </a:r>
            <a:endParaRPr lang="en-US" altLang="zh-CN" sz="2400" b="1" dirty="0">
              <a:solidFill>
                <a:srgbClr val="990033"/>
              </a:solidFill>
              <a:latin typeface="微软雅黑" panose="020B0503020204020204" pitchFamily="34" charset="-122"/>
              <a:ea typeface="微软雅黑" panose="020B0503020204020204" pitchFamily="34" charset="-122"/>
            </a:endParaRPr>
          </a:p>
        </p:txBody>
      </p:sp>
      <p:sp>
        <p:nvSpPr>
          <p:cNvPr id="17422" name="Text Box 17"/>
          <p:cNvSpPr txBox="1"/>
          <p:nvPr/>
        </p:nvSpPr>
        <p:spPr>
          <a:xfrm>
            <a:off x="5808663" y="5853113"/>
            <a:ext cx="1422400" cy="457200"/>
          </a:xfrm>
          <a:prstGeom prst="rect">
            <a:avLst/>
          </a:prstGeom>
          <a:noFill/>
          <a:ln w="9525">
            <a:noFill/>
          </a:ln>
        </p:spPr>
        <p:txBody>
          <a:bodyPr anchor="t">
            <a:spAutoFit/>
          </a:bodyPr>
          <a:p>
            <a:pPr algn="ctr">
              <a:spcBef>
                <a:spcPct val="50000"/>
              </a:spcBef>
              <a:buFont typeface="Arial" panose="020B0604020202020204" pitchFamily="34" charset="0"/>
              <a:buNone/>
            </a:pPr>
            <a:r>
              <a:rPr lang="en-US" altLang="zh-CN" sz="2400" b="1" dirty="0">
                <a:solidFill>
                  <a:srgbClr val="990033"/>
                </a:solidFill>
                <a:latin typeface="微软雅黑" panose="020B0503020204020204" pitchFamily="34" charset="-122"/>
                <a:ea typeface="微软雅黑" panose="020B0503020204020204" pitchFamily="34" charset="-122"/>
              </a:rPr>
              <a:t>1900</a:t>
            </a:r>
            <a:endParaRPr lang="en-US" altLang="zh-CN" sz="2400" b="1" dirty="0">
              <a:solidFill>
                <a:srgbClr val="990033"/>
              </a:solidFill>
              <a:latin typeface="微软雅黑" panose="020B0503020204020204" pitchFamily="34" charset="-122"/>
              <a:ea typeface="微软雅黑" panose="020B0503020204020204" pitchFamily="34" charset="-122"/>
            </a:endParaRPr>
          </a:p>
        </p:txBody>
      </p:sp>
      <p:sp>
        <p:nvSpPr>
          <p:cNvPr id="17423" name="Text Box 19"/>
          <p:cNvSpPr txBox="1"/>
          <p:nvPr/>
        </p:nvSpPr>
        <p:spPr>
          <a:xfrm>
            <a:off x="7632700" y="5853113"/>
            <a:ext cx="1422400" cy="457200"/>
          </a:xfrm>
          <a:prstGeom prst="rect">
            <a:avLst/>
          </a:prstGeom>
          <a:noFill/>
          <a:ln w="9525">
            <a:noFill/>
          </a:ln>
        </p:spPr>
        <p:txBody>
          <a:bodyPr anchor="t">
            <a:spAutoFit/>
          </a:bodyPr>
          <a:p>
            <a:pPr algn="ctr">
              <a:spcBef>
                <a:spcPct val="50000"/>
              </a:spcBef>
              <a:buFont typeface="Arial" panose="020B0604020202020204" pitchFamily="34" charset="0"/>
              <a:buNone/>
            </a:pPr>
            <a:r>
              <a:rPr lang="en-US" altLang="zh-CN" sz="2400" b="1" dirty="0">
                <a:solidFill>
                  <a:srgbClr val="990033"/>
                </a:solidFill>
                <a:latin typeface="微软雅黑" panose="020B0503020204020204" pitchFamily="34" charset="-122"/>
                <a:ea typeface="微软雅黑" panose="020B0503020204020204" pitchFamily="34" charset="-122"/>
              </a:rPr>
              <a:t>1920</a:t>
            </a:r>
            <a:endParaRPr lang="en-US" altLang="zh-CN" sz="2400" b="1" dirty="0">
              <a:solidFill>
                <a:srgbClr val="990033"/>
              </a:solidFill>
              <a:latin typeface="微软雅黑" panose="020B0503020204020204" pitchFamily="34" charset="-122"/>
              <a:ea typeface="微软雅黑" panose="020B0503020204020204" pitchFamily="34" charset="-122"/>
            </a:endParaRPr>
          </a:p>
        </p:txBody>
      </p:sp>
      <p:sp>
        <p:nvSpPr>
          <p:cNvPr id="29713" name="Freeform 20"/>
          <p:cNvSpPr/>
          <p:nvPr/>
        </p:nvSpPr>
        <p:spPr>
          <a:xfrm>
            <a:off x="3887788" y="3254375"/>
            <a:ext cx="4978400" cy="2606675"/>
          </a:xfrm>
          <a:custGeom>
            <a:avLst/>
            <a:gdLst>
              <a:gd name="txL" fmla="*/ 0 w 2934"/>
              <a:gd name="txT" fmla="*/ 0 h 1306"/>
              <a:gd name="txR" fmla="*/ 2934 w 2934"/>
              <a:gd name="txB" fmla="*/ 1306 h 1306"/>
            </a:gdLst>
            <a:ahLst/>
            <a:cxnLst>
              <a:cxn ang="0">
                <a:pos x="0" y="1306"/>
              </a:cxn>
              <a:cxn ang="0">
                <a:pos x="36" y="1252"/>
              </a:cxn>
              <a:cxn ang="0">
                <a:pos x="90" y="1234"/>
              </a:cxn>
              <a:cxn ang="0">
                <a:pos x="117" y="1225"/>
              </a:cxn>
              <a:cxn ang="0">
                <a:pos x="144" y="1198"/>
              </a:cxn>
              <a:cxn ang="0">
                <a:pos x="198" y="1180"/>
              </a:cxn>
              <a:cxn ang="0">
                <a:pos x="387" y="1108"/>
              </a:cxn>
              <a:cxn ang="0">
                <a:pos x="576" y="1009"/>
              </a:cxn>
              <a:cxn ang="0">
                <a:pos x="594" y="982"/>
              </a:cxn>
              <a:cxn ang="0">
                <a:pos x="648" y="964"/>
              </a:cxn>
              <a:cxn ang="0">
                <a:pos x="738" y="928"/>
              </a:cxn>
              <a:cxn ang="0">
                <a:pos x="765" y="910"/>
              </a:cxn>
              <a:cxn ang="0">
                <a:pos x="783" y="883"/>
              </a:cxn>
              <a:cxn ang="0">
                <a:pos x="864" y="829"/>
              </a:cxn>
              <a:cxn ang="0">
                <a:pos x="999" y="784"/>
              </a:cxn>
              <a:cxn ang="0">
                <a:pos x="1053" y="748"/>
              </a:cxn>
              <a:cxn ang="0">
                <a:pos x="1197" y="694"/>
              </a:cxn>
              <a:cxn ang="0">
                <a:pos x="1224" y="640"/>
              </a:cxn>
              <a:cxn ang="0">
                <a:pos x="1278" y="622"/>
              </a:cxn>
              <a:cxn ang="0">
                <a:pos x="1359" y="550"/>
              </a:cxn>
              <a:cxn ang="0">
                <a:pos x="1386" y="532"/>
              </a:cxn>
              <a:cxn ang="0">
                <a:pos x="1440" y="514"/>
              </a:cxn>
              <a:cxn ang="0">
                <a:pos x="1467" y="505"/>
              </a:cxn>
              <a:cxn ang="0">
                <a:pos x="1512" y="451"/>
              </a:cxn>
              <a:cxn ang="0">
                <a:pos x="1548" y="397"/>
              </a:cxn>
              <a:cxn ang="0">
                <a:pos x="1602" y="379"/>
              </a:cxn>
              <a:cxn ang="0">
                <a:pos x="1665" y="361"/>
              </a:cxn>
              <a:cxn ang="0">
                <a:pos x="1719" y="343"/>
              </a:cxn>
              <a:cxn ang="0">
                <a:pos x="1755" y="352"/>
              </a:cxn>
              <a:cxn ang="0">
                <a:pos x="1782" y="406"/>
              </a:cxn>
              <a:cxn ang="0">
                <a:pos x="1809" y="415"/>
              </a:cxn>
              <a:cxn ang="0">
                <a:pos x="1836" y="433"/>
              </a:cxn>
              <a:cxn ang="0">
                <a:pos x="1917" y="460"/>
              </a:cxn>
              <a:cxn ang="0">
                <a:pos x="1944" y="469"/>
              </a:cxn>
              <a:cxn ang="0">
                <a:pos x="2079" y="460"/>
              </a:cxn>
              <a:cxn ang="0">
                <a:pos x="2097" y="433"/>
              </a:cxn>
              <a:cxn ang="0">
                <a:pos x="2169" y="370"/>
              </a:cxn>
              <a:cxn ang="0">
                <a:pos x="2241" y="316"/>
              </a:cxn>
              <a:cxn ang="0">
                <a:pos x="2295" y="271"/>
              </a:cxn>
              <a:cxn ang="0">
                <a:pos x="2439" y="136"/>
              </a:cxn>
              <a:cxn ang="0">
                <a:pos x="2466" y="109"/>
              </a:cxn>
              <a:cxn ang="0">
                <a:pos x="2493" y="100"/>
              </a:cxn>
              <a:cxn ang="0">
                <a:pos x="2511" y="73"/>
              </a:cxn>
              <a:cxn ang="0">
                <a:pos x="2538" y="55"/>
              </a:cxn>
              <a:cxn ang="0">
                <a:pos x="2664" y="37"/>
              </a:cxn>
              <a:cxn ang="0">
                <a:pos x="2673" y="64"/>
              </a:cxn>
              <a:cxn ang="0">
                <a:pos x="2727" y="100"/>
              </a:cxn>
              <a:cxn ang="0">
                <a:pos x="2763" y="145"/>
              </a:cxn>
              <a:cxn ang="0">
                <a:pos x="2799" y="181"/>
              </a:cxn>
              <a:cxn ang="0">
                <a:pos x="2835" y="217"/>
              </a:cxn>
              <a:cxn ang="0">
                <a:pos x="2862" y="235"/>
              </a:cxn>
              <a:cxn ang="0">
                <a:pos x="2916" y="253"/>
              </a:cxn>
              <a:cxn ang="0">
                <a:pos x="2934" y="298"/>
              </a:cxn>
            </a:cxnLst>
            <a:rect l="txL" t="txT" r="txR" b="txB"/>
            <a:pathLst>
              <a:path w="2934" h="1306">
                <a:moveTo>
                  <a:pt x="0" y="1306"/>
                </a:moveTo>
                <a:cubicBezTo>
                  <a:pt x="12" y="1288"/>
                  <a:pt x="24" y="1270"/>
                  <a:pt x="36" y="1252"/>
                </a:cubicBezTo>
                <a:cubicBezTo>
                  <a:pt x="47" y="1236"/>
                  <a:pt x="72" y="1240"/>
                  <a:pt x="90" y="1234"/>
                </a:cubicBezTo>
                <a:cubicBezTo>
                  <a:pt x="99" y="1231"/>
                  <a:pt x="117" y="1225"/>
                  <a:pt x="117" y="1225"/>
                </a:cubicBezTo>
                <a:cubicBezTo>
                  <a:pt x="126" y="1216"/>
                  <a:pt x="133" y="1204"/>
                  <a:pt x="144" y="1198"/>
                </a:cubicBezTo>
                <a:cubicBezTo>
                  <a:pt x="161" y="1189"/>
                  <a:pt x="198" y="1180"/>
                  <a:pt x="198" y="1180"/>
                </a:cubicBezTo>
                <a:cubicBezTo>
                  <a:pt x="251" y="1127"/>
                  <a:pt x="314" y="1118"/>
                  <a:pt x="387" y="1108"/>
                </a:cubicBezTo>
                <a:cubicBezTo>
                  <a:pt x="446" y="1068"/>
                  <a:pt x="517" y="1049"/>
                  <a:pt x="576" y="1009"/>
                </a:cubicBezTo>
                <a:cubicBezTo>
                  <a:pt x="582" y="1000"/>
                  <a:pt x="585" y="988"/>
                  <a:pt x="594" y="982"/>
                </a:cubicBezTo>
                <a:cubicBezTo>
                  <a:pt x="610" y="972"/>
                  <a:pt x="632" y="975"/>
                  <a:pt x="648" y="964"/>
                </a:cubicBezTo>
                <a:cubicBezTo>
                  <a:pt x="679" y="944"/>
                  <a:pt x="702" y="937"/>
                  <a:pt x="738" y="928"/>
                </a:cubicBezTo>
                <a:cubicBezTo>
                  <a:pt x="747" y="922"/>
                  <a:pt x="757" y="918"/>
                  <a:pt x="765" y="910"/>
                </a:cubicBezTo>
                <a:cubicBezTo>
                  <a:pt x="773" y="902"/>
                  <a:pt x="775" y="890"/>
                  <a:pt x="783" y="883"/>
                </a:cubicBezTo>
                <a:cubicBezTo>
                  <a:pt x="783" y="883"/>
                  <a:pt x="850" y="838"/>
                  <a:pt x="864" y="829"/>
                </a:cubicBezTo>
                <a:cubicBezTo>
                  <a:pt x="897" y="807"/>
                  <a:pt x="960" y="797"/>
                  <a:pt x="999" y="784"/>
                </a:cubicBezTo>
                <a:cubicBezTo>
                  <a:pt x="1020" y="777"/>
                  <a:pt x="1035" y="760"/>
                  <a:pt x="1053" y="748"/>
                </a:cubicBezTo>
                <a:cubicBezTo>
                  <a:pt x="1077" y="732"/>
                  <a:pt x="1169" y="703"/>
                  <a:pt x="1197" y="694"/>
                </a:cubicBezTo>
                <a:cubicBezTo>
                  <a:pt x="1202" y="679"/>
                  <a:pt x="1209" y="649"/>
                  <a:pt x="1224" y="640"/>
                </a:cubicBezTo>
                <a:cubicBezTo>
                  <a:pt x="1240" y="630"/>
                  <a:pt x="1278" y="622"/>
                  <a:pt x="1278" y="622"/>
                </a:cubicBezTo>
                <a:cubicBezTo>
                  <a:pt x="1295" y="570"/>
                  <a:pt x="1303" y="569"/>
                  <a:pt x="1359" y="550"/>
                </a:cubicBezTo>
                <a:cubicBezTo>
                  <a:pt x="1369" y="547"/>
                  <a:pt x="1376" y="536"/>
                  <a:pt x="1386" y="532"/>
                </a:cubicBezTo>
                <a:cubicBezTo>
                  <a:pt x="1403" y="524"/>
                  <a:pt x="1422" y="520"/>
                  <a:pt x="1440" y="514"/>
                </a:cubicBezTo>
                <a:cubicBezTo>
                  <a:pt x="1449" y="511"/>
                  <a:pt x="1467" y="505"/>
                  <a:pt x="1467" y="505"/>
                </a:cubicBezTo>
                <a:cubicBezTo>
                  <a:pt x="1531" y="409"/>
                  <a:pt x="1431" y="555"/>
                  <a:pt x="1512" y="451"/>
                </a:cubicBezTo>
                <a:cubicBezTo>
                  <a:pt x="1525" y="434"/>
                  <a:pt x="1527" y="404"/>
                  <a:pt x="1548" y="397"/>
                </a:cubicBezTo>
                <a:cubicBezTo>
                  <a:pt x="1566" y="391"/>
                  <a:pt x="1584" y="385"/>
                  <a:pt x="1602" y="379"/>
                </a:cubicBezTo>
                <a:cubicBezTo>
                  <a:pt x="1693" y="349"/>
                  <a:pt x="1552" y="395"/>
                  <a:pt x="1665" y="361"/>
                </a:cubicBezTo>
                <a:cubicBezTo>
                  <a:pt x="1683" y="356"/>
                  <a:pt x="1719" y="343"/>
                  <a:pt x="1719" y="343"/>
                </a:cubicBezTo>
                <a:cubicBezTo>
                  <a:pt x="1731" y="346"/>
                  <a:pt x="1745" y="345"/>
                  <a:pt x="1755" y="352"/>
                </a:cubicBezTo>
                <a:cubicBezTo>
                  <a:pt x="1805" y="385"/>
                  <a:pt x="1746" y="370"/>
                  <a:pt x="1782" y="406"/>
                </a:cubicBezTo>
                <a:cubicBezTo>
                  <a:pt x="1789" y="413"/>
                  <a:pt x="1801" y="411"/>
                  <a:pt x="1809" y="415"/>
                </a:cubicBezTo>
                <a:cubicBezTo>
                  <a:pt x="1819" y="420"/>
                  <a:pt x="1826" y="429"/>
                  <a:pt x="1836" y="433"/>
                </a:cubicBezTo>
                <a:cubicBezTo>
                  <a:pt x="1836" y="433"/>
                  <a:pt x="1903" y="455"/>
                  <a:pt x="1917" y="460"/>
                </a:cubicBezTo>
                <a:cubicBezTo>
                  <a:pt x="1926" y="463"/>
                  <a:pt x="1944" y="469"/>
                  <a:pt x="1944" y="469"/>
                </a:cubicBezTo>
                <a:cubicBezTo>
                  <a:pt x="1989" y="466"/>
                  <a:pt x="2035" y="470"/>
                  <a:pt x="2079" y="460"/>
                </a:cubicBezTo>
                <a:cubicBezTo>
                  <a:pt x="2090" y="458"/>
                  <a:pt x="2090" y="441"/>
                  <a:pt x="2097" y="433"/>
                </a:cubicBezTo>
                <a:cubicBezTo>
                  <a:pt x="2120" y="406"/>
                  <a:pt x="2136" y="381"/>
                  <a:pt x="2169" y="370"/>
                </a:cubicBezTo>
                <a:cubicBezTo>
                  <a:pt x="2196" y="330"/>
                  <a:pt x="2207" y="345"/>
                  <a:pt x="2241" y="316"/>
                </a:cubicBezTo>
                <a:cubicBezTo>
                  <a:pt x="2310" y="258"/>
                  <a:pt x="2228" y="316"/>
                  <a:pt x="2295" y="271"/>
                </a:cubicBezTo>
                <a:cubicBezTo>
                  <a:pt x="2329" y="220"/>
                  <a:pt x="2379" y="156"/>
                  <a:pt x="2439" y="136"/>
                </a:cubicBezTo>
                <a:cubicBezTo>
                  <a:pt x="2448" y="127"/>
                  <a:pt x="2455" y="116"/>
                  <a:pt x="2466" y="109"/>
                </a:cubicBezTo>
                <a:cubicBezTo>
                  <a:pt x="2474" y="104"/>
                  <a:pt x="2486" y="106"/>
                  <a:pt x="2493" y="100"/>
                </a:cubicBezTo>
                <a:cubicBezTo>
                  <a:pt x="2501" y="93"/>
                  <a:pt x="2503" y="81"/>
                  <a:pt x="2511" y="73"/>
                </a:cubicBezTo>
                <a:cubicBezTo>
                  <a:pt x="2519" y="65"/>
                  <a:pt x="2529" y="61"/>
                  <a:pt x="2538" y="55"/>
                </a:cubicBezTo>
                <a:cubicBezTo>
                  <a:pt x="2574" y="0"/>
                  <a:pt x="2606" y="18"/>
                  <a:pt x="2664" y="37"/>
                </a:cubicBezTo>
                <a:cubicBezTo>
                  <a:pt x="2667" y="46"/>
                  <a:pt x="2666" y="57"/>
                  <a:pt x="2673" y="64"/>
                </a:cubicBezTo>
                <a:cubicBezTo>
                  <a:pt x="2688" y="79"/>
                  <a:pt x="2727" y="100"/>
                  <a:pt x="2727" y="100"/>
                </a:cubicBezTo>
                <a:cubicBezTo>
                  <a:pt x="2750" y="168"/>
                  <a:pt x="2716" y="87"/>
                  <a:pt x="2763" y="145"/>
                </a:cubicBezTo>
                <a:cubicBezTo>
                  <a:pt x="2798" y="189"/>
                  <a:pt x="2740" y="161"/>
                  <a:pt x="2799" y="181"/>
                </a:cubicBezTo>
                <a:cubicBezTo>
                  <a:pt x="2813" y="224"/>
                  <a:pt x="2797" y="198"/>
                  <a:pt x="2835" y="217"/>
                </a:cubicBezTo>
                <a:cubicBezTo>
                  <a:pt x="2845" y="222"/>
                  <a:pt x="2852" y="231"/>
                  <a:pt x="2862" y="235"/>
                </a:cubicBezTo>
                <a:cubicBezTo>
                  <a:pt x="2879" y="243"/>
                  <a:pt x="2916" y="253"/>
                  <a:pt x="2916" y="253"/>
                </a:cubicBezTo>
                <a:cubicBezTo>
                  <a:pt x="2927" y="286"/>
                  <a:pt x="2921" y="272"/>
                  <a:pt x="2934" y="298"/>
                </a:cubicBezTo>
              </a:path>
            </a:pathLst>
          </a:custGeom>
          <a:noFill/>
          <a:ln w="53975" cap="flat" cmpd="sng">
            <a:solidFill>
              <a:srgbClr val="FF0000"/>
            </a:solidFill>
            <a:prstDash val="solid"/>
            <a:miter/>
            <a:headEnd type="none" w="med" len="med"/>
            <a:tailEnd type="none" w="med" len="med"/>
          </a:ln>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4400" b="1" i="0" u="none" strike="noStrike" kern="1200" cap="none" spc="0" normalizeH="0" baseline="0" noProof="1">
              <a:ln>
                <a:noFill/>
              </a:ln>
              <a:solidFill>
                <a:schemeClr val="hlink"/>
              </a:solidFill>
              <a:effectLst>
                <a:outerShdw blurRad="38100" dist="38100" dir="2700000">
                  <a:srgbClr val="000000"/>
                </a:outerShdw>
              </a:effectLst>
              <a:uLnTx/>
              <a:uFillTx/>
              <a:latin typeface="Tahoma" panose="020B0604030504040204" pitchFamily="34" charset="0"/>
              <a:ea typeface="华文彩云" panose="02010800040101010101" pitchFamily="2" charset="-122"/>
              <a:cs typeface="+mn-cs"/>
            </a:endParaRPr>
          </a:p>
        </p:txBody>
      </p:sp>
      <p:sp>
        <p:nvSpPr>
          <p:cNvPr id="29714" name="Text Box 21"/>
          <p:cNvSpPr txBox="1"/>
          <p:nvPr/>
        </p:nvSpPr>
        <p:spPr>
          <a:xfrm>
            <a:off x="0" y="779463"/>
            <a:ext cx="12192000" cy="701675"/>
          </a:xfrm>
          <a:prstGeom prst="rect">
            <a:avLst/>
          </a:prstGeom>
          <a:noFill/>
          <a:ln w="9525">
            <a:noFill/>
          </a:ln>
        </p:spPr>
        <p:txBody>
          <a:bodyPr>
            <a:spAutoFit/>
          </a:bodyPr>
          <a:lstStyle/>
          <a:p>
            <a:pPr marR="0" algn="ctr" defTabSz="914400" eaLnBrk="0" hangingPunct="0">
              <a:spcBef>
                <a:spcPct val="50000"/>
              </a:spcBef>
              <a:buClrTx/>
              <a:buSzTx/>
              <a:buFontTx/>
              <a:buNone/>
              <a:defRPr/>
            </a:pPr>
            <a:r>
              <a:rPr kumimoji="0" lang="zh-CN" altLang="en-US" sz="4000" b="1" kern="1200" cap="none" spc="0" normalizeH="0" baseline="0" noProof="1">
                <a:solidFill>
                  <a:schemeClr val="tx2"/>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rPr>
              <a:t>近代前期中国民族资本主义发展示意图</a:t>
            </a:r>
            <a:endParaRPr kumimoji="0" lang="zh-CN" altLang="en-US" sz="4000" b="1" kern="1200" cap="none" spc="0" normalizeH="0" baseline="0" noProof="1">
              <a:solidFill>
                <a:schemeClr val="tx2"/>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endParaRPr>
          </a:p>
        </p:txBody>
      </p:sp>
      <p:sp>
        <p:nvSpPr>
          <p:cNvPr id="29715" name="Line 43"/>
          <p:cNvSpPr/>
          <p:nvPr/>
        </p:nvSpPr>
        <p:spPr>
          <a:xfrm>
            <a:off x="8305800" y="2924175"/>
            <a:ext cx="0" cy="2954338"/>
          </a:xfrm>
          <a:prstGeom prst="line">
            <a:avLst/>
          </a:prstGeom>
          <a:ln w="63500" cap="flat" cmpd="sng">
            <a:solidFill>
              <a:schemeClr val="tx1"/>
            </a:solidFill>
            <a:prstDash val="solid"/>
            <a:round/>
            <a:headEnd type="none" w="med" len="med"/>
            <a:tailEnd type="none" w="med" len="med"/>
          </a:ln>
        </p:spPr>
      </p:sp>
      <p:sp>
        <p:nvSpPr>
          <p:cNvPr id="17427" name="Line 44"/>
          <p:cNvSpPr/>
          <p:nvPr/>
        </p:nvSpPr>
        <p:spPr>
          <a:xfrm>
            <a:off x="3887788" y="2924175"/>
            <a:ext cx="0" cy="2954338"/>
          </a:xfrm>
          <a:prstGeom prst="line">
            <a:avLst/>
          </a:prstGeom>
          <a:ln w="63500" cap="flat" cmpd="sng">
            <a:solidFill>
              <a:schemeClr val="tx1"/>
            </a:solidFill>
            <a:prstDash val="solid"/>
            <a:round/>
            <a:headEnd type="none" w="med" len="med"/>
            <a:tailEnd type="none" w="med" len="med"/>
          </a:ln>
        </p:spPr>
      </p:sp>
      <p:sp>
        <p:nvSpPr>
          <p:cNvPr id="29717" name="Line 45"/>
          <p:cNvSpPr/>
          <p:nvPr/>
        </p:nvSpPr>
        <p:spPr>
          <a:xfrm>
            <a:off x="7556818" y="2890520"/>
            <a:ext cx="0" cy="2954338"/>
          </a:xfrm>
          <a:prstGeom prst="line">
            <a:avLst/>
          </a:prstGeom>
          <a:ln w="63500" cap="flat" cmpd="sng">
            <a:solidFill>
              <a:schemeClr val="tx1"/>
            </a:solidFill>
            <a:prstDash val="solid"/>
            <a:round/>
            <a:headEnd type="none" w="med" len="med"/>
            <a:tailEnd type="none" w="med" len="med"/>
          </a:ln>
        </p:spPr>
      </p:sp>
      <p:sp>
        <p:nvSpPr>
          <p:cNvPr id="29718" name="AutoShape 48">
            <a:hlinkClick r:id="rId1" action="ppaction://hlinkfile"/>
          </p:cNvPr>
          <p:cNvSpPr/>
          <p:nvPr/>
        </p:nvSpPr>
        <p:spPr>
          <a:xfrm>
            <a:off x="2544763" y="3070225"/>
            <a:ext cx="2206625" cy="935038"/>
          </a:xfrm>
          <a:prstGeom prst="wedgeRoundRectCallout">
            <a:avLst>
              <a:gd name="adj1" fmla="val 85185"/>
              <a:gd name="adj2" fmla="val 105009"/>
              <a:gd name="adj3" fmla="val 16667"/>
            </a:avLst>
          </a:prstGeom>
          <a:solidFill>
            <a:srgbClr val="FFCC99"/>
          </a:solidFill>
          <a:ln w="9525" cap="flat" cmpd="sng">
            <a:solidFill>
              <a:schemeClr val="tx1"/>
            </a:solidFill>
            <a:prstDash val="solid"/>
            <a:miter/>
            <a:headEnd type="none" w="med" len="med"/>
            <a:tailEnd type="none" w="med" len="med"/>
          </a:ln>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Tahoma" panose="020B0604030504040204" pitchFamily="34" charset="0"/>
                <a:ea typeface="宋体" panose="02010600030101010101" pitchFamily="2" charset="-122"/>
                <a:cs typeface="+mn-cs"/>
                <a:sym typeface="+mn-ea"/>
              </a:rPr>
              <a:t>萌芽和艰难发展</a:t>
            </a:r>
            <a:endPar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Tahoma" panose="020B0604030504040204" pitchFamily="34" charset="0"/>
              <a:ea typeface="宋体" panose="02010600030101010101" pitchFamily="2" charset="-122"/>
              <a:cs typeface="+mn-cs"/>
              <a:sym typeface="+mn-ea"/>
            </a:endParaRPr>
          </a:p>
        </p:txBody>
      </p:sp>
      <p:sp>
        <p:nvSpPr>
          <p:cNvPr id="29719" name="AutoShape 49"/>
          <p:cNvSpPr/>
          <p:nvPr/>
        </p:nvSpPr>
        <p:spPr>
          <a:xfrm>
            <a:off x="3408363" y="1557338"/>
            <a:ext cx="2687638" cy="935038"/>
          </a:xfrm>
          <a:prstGeom prst="wedgeRoundRectCallout">
            <a:avLst>
              <a:gd name="adj1" fmla="val 114565"/>
              <a:gd name="adj2" fmla="val 161884"/>
              <a:gd name="adj3" fmla="val 16667"/>
            </a:avLst>
          </a:prstGeom>
          <a:solidFill>
            <a:srgbClr val="FFCC99"/>
          </a:solidFill>
          <a:ln w="9525" cap="flat" cmpd="sng">
            <a:solidFill>
              <a:schemeClr val="tx1"/>
            </a:solidFill>
            <a:prstDash val="solid"/>
            <a:miter/>
            <a:headEnd type="none" w="med" len="med"/>
            <a:tailEnd type="none" w="med" len="med"/>
          </a:ln>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Comic Sans MS" panose="030F0702030302020204" pitchFamily="66" charset="0"/>
                <a:ea typeface="宋体" panose="02010600030101010101" pitchFamily="2" charset="-122"/>
                <a:cs typeface="+mn-cs"/>
                <a:sym typeface="+mn-ea"/>
              </a:rPr>
              <a:t>进入发展的</a:t>
            </a:r>
            <a:r>
              <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sym typeface="+mn-ea"/>
              </a:rPr>
              <a:t>“</a:t>
            </a:r>
            <a:r>
              <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Comic Sans MS" panose="030F0702030302020204" pitchFamily="66" charset="0"/>
                <a:ea typeface="宋体" panose="02010600030101010101" pitchFamily="2" charset="-122"/>
                <a:cs typeface="+mn-cs"/>
                <a:sym typeface="+mn-ea"/>
              </a:rPr>
              <a:t>黄金时代</a:t>
            </a:r>
            <a:r>
              <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sym typeface="+mn-ea"/>
              </a:rPr>
              <a:t>”</a:t>
            </a:r>
            <a:endPar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Comic Sans MS" panose="030F0702030302020204" pitchFamily="66" charset="0"/>
              <a:ea typeface="宋体" panose="02010600030101010101" pitchFamily="2" charset="-122"/>
              <a:cs typeface="+mn-cs"/>
              <a:sym typeface="+mn-ea"/>
            </a:endParaRPr>
          </a:p>
        </p:txBody>
      </p:sp>
      <p:sp>
        <p:nvSpPr>
          <p:cNvPr id="29720" name="AutoShape 50"/>
          <p:cNvSpPr/>
          <p:nvPr/>
        </p:nvSpPr>
        <p:spPr>
          <a:xfrm>
            <a:off x="9169400" y="2206625"/>
            <a:ext cx="2208213" cy="935038"/>
          </a:xfrm>
          <a:prstGeom prst="wedgeRoundRectCallout">
            <a:avLst>
              <a:gd name="adj1" fmla="val -63421"/>
              <a:gd name="adj2" fmla="val 101611"/>
              <a:gd name="adj3" fmla="val 16667"/>
            </a:avLst>
          </a:prstGeom>
          <a:solidFill>
            <a:srgbClr val="FFCC99"/>
          </a:solidFill>
          <a:ln w="9525" cap="flat" cmpd="sng">
            <a:solidFill>
              <a:schemeClr val="tx1"/>
            </a:solidFill>
            <a:prstDash val="solid"/>
            <a:miter/>
            <a:headEnd type="none" w="med" len="med"/>
            <a:tailEnd type="none" w="med" len="med"/>
          </a:ln>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Comic Sans MS" panose="030F0702030302020204" pitchFamily="66" charset="0"/>
                <a:ea typeface="宋体" panose="02010600030101010101" pitchFamily="2" charset="-122"/>
                <a:cs typeface="+mn-cs"/>
                <a:sym typeface="+mn-ea"/>
              </a:rPr>
              <a:t>再度受挫</a:t>
            </a:r>
            <a:endPar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Comic Sans MS" panose="030F0702030302020204" pitchFamily="66" charset="0"/>
              <a:ea typeface="宋体" panose="02010600030101010101" pitchFamily="2" charset="-122"/>
              <a:cs typeface="+mn-cs"/>
              <a:sym typeface="+mn-ea"/>
            </a:endParaRPr>
          </a:p>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Comic Sans MS" panose="030F0702030302020204" pitchFamily="66" charset="0"/>
                <a:ea typeface="宋体" panose="02010600030101010101" pitchFamily="2" charset="-122"/>
                <a:cs typeface="+mn-cs"/>
                <a:sym typeface="+mn-ea"/>
              </a:rPr>
              <a:t>凋谢萎缩</a:t>
            </a:r>
            <a:endParaRPr kumimoji="0" lang="zh-CN" altLang="en-US" sz="2400" b="1" i="0" u="none" strike="noStrike" kern="1200" cap="none" spc="0" normalizeH="0" baseline="0" noProof="1">
              <a:ln>
                <a:noFill/>
              </a:ln>
              <a:solidFill>
                <a:schemeClr val="tx1"/>
              </a:solidFill>
              <a:effectLst>
                <a:outerShdw blurRad="38100" dist="38100" dir="2700000">
                  <a:srgbClr val="000000"/>
                </a:outerShdw>
              </a:effectLst>
              <a:uLnTx/>
              <a:uFillTx/>
              <a:latin typeface="Comic Sans MS" panose="030F0702030302020204" pitchFamily="66" charset="0"/>
              <a:ea typeface="宋体" panose="02010600030101010101" pitchFamily="2"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29713"/>
                                        </p:tgtEl>
                                        <p:attrNameLst>
                                          <p:attrName>style.visibility</p:attrName>
                                        </p:attrNameLst>
                                      </p:cBhvr>
                                      <p:to>
                                        <p:strVal val="visible"/>
                                      </p:to>
                                    </p:set>
                                    <p:animEffect transition="in" filter="strips(upRight)">
                                      <p:cBhvr>
                                        <p:cTn id="7" dur="5000"/>
                                        <p:tgtEl>
                                          <p:spTgt spid="2971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29717"/>
                                        </p:tgtEl>
                                        <p:attrNameLst>
                                          <p:attrName>style.visibility</p:attrName>
                                        </p:attrNameLst>
                                      </p:cBhvr>
                                      <p:to>
                                        <p:strVal val="visible"/>
                                      </p:to>
                                    </p:set>
                                    <p:animEffect transition="in" filter="slide(fromBottom)">
                                      <p:cBhvr>
                                        <p:cTn id="12" dur="500"/>
                                        <p:tgtEl>
                                          <p:spTgt spid="29717"/>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9715"/>
                                        </p:tgtEl>
                                        <p:attrNameLst>
                                          <p:attrName>style.visibility</p:attrName>
                                        </p:attrNameLst>
                                      </p:cBhvr>
                                      <p:to>
                                        <p:strVal val="visible"/>
                                      </p:to>
                                    </p:set>
                                    <p:animEffect transition="in" filter="slide(fromBottom)">
                                      <p:cBhvr>
                                        <p:cTn id="17" dur="500"/>
                                        <p:tgtEl>
                                          <p:spTgt spid="2971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718"/>
                                        </p:tgtEl>
                                        <p:attrNameLst>
                                          <p:attrName>style.visibility</p:attrName>
                                        </p:attrNameLst>
                                      </p:cBhvr>
                                      <p:to>
                                        <p:strVal val="visible"/>
                                      </p:to>
                                    </p:set>
                                    <p:animEffect transition="in" filter="blinds(horizontal)">
                                      <p:cBhvr>
                                        <p:cTn id="22" dur="500"/>
                                        <p:tgtEl>
                                          <p:spTgt spid="2971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719"/>
                                        </p:tgtEl>
                                        <p:attrNameLst>
                                          <p:attrName>style.visibility</p:attrName>
                                        </p:attrNameLst>
                                      </p:cBhvr>
                                      <p:to>
                                        <p:strVal val="visible"/>
                                      </p:to>
                                    </p:set>
                                    <p:animEffect transition="in" filter="blinds(horizontal)">
                                      <p:cBhvr>
                                        <p:cTn id="27" dur="500"/>
                                        <p:tgtEl>
                                          <p:spTgt spid="2971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9720"/>
                                        </p:tgtEl>
                                        <p:attrNameLst>
                                          <p:attrName>style.visibility</p:attrName>
                                        </p:attrNameLst>
                                      </p:cBhvr>
                                      <p:to>
                                        <p:strVal val="visible"/>
                                      </p:to>
                                    </p:set>
                                    <p:animEffect transition="in" filter="blinds(horizontal)">
                                      <p:cBhvr>
                                        <p:cTn id="32" dur="500"/>
                                        <p:tgtEl>
                                          <p:spTgt spid="297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8" grpId="0" bldLvl="0" animBg="1"/>
      <p:bldP spid="29719" grpId="0" bldLvl="0" animBg="1"/>
      <p:bldP spid="29720"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Text Box 11"/>
          <p:cNvSpPr txBox="1"/>
          <p:nvPr/>
        </p:nvSpPr>
        <p:spPr>
          <a:xfrm>
            <a:off x="5870575" y="625475"/>
            <a:ext cx="6840538" cy="579438"/>
          </a:xfrm>
          <a:prstGeom prst="rect">
            <a:avLst/>
          </a:prstGeom>
          <a:noFill/>
          <a:ln w="9525">
            <a:noFill/>
          </a:ln>
        </p:spPr>
        <p:txBody>
          <a:bodyPr anchor="t">
            <a:spAutoFit/>
          </a:bodyPr>
          <a:p>
            <a:pPr>
              <a:spcBef>
                <a:spcPct val="50000"/>
              </a:spcBef>
              <a:buFont typeface="Arial" panose="020B0604020202020204" pitchFamily="34" charset="0"/>
              <a:buNone/>
            </a:pPr>
            <a:r>
              <a:rPr lang="zh-CN" altLang="en-US" sz="3200" b="1" dirty="0">
                <a:latin typeface="微软雅黑" panose="020B0503020204020204" pitchFamily="34" charset="-122"/>
                <a:ea typeface="微软雅黑" panose="020B0503020204020204" pitchFamily="34" charset="-122"/>
              </a:rPr>
              <a:t>  中国近代以前的交通工具</a:t>
            </a:r>
            <a:endParaRPr lang="zh-CN" altLang="en-US" sz="3200" b="1" dirty="0">
              <a:latin typeface="微软雅黑" panose="020B0503020204020204" pitchFamily="34" charset="-122"/>
              <a:ea typeface="微软雅黑" panose="020B0503020204020204" pitchFamily="34" charset="-122"/>
            </a:endParaRPr>
          </a:p>
        </p:txBody>
      </p:sp>
      <p:pic>
        <p:nvPicPr>
          <p:cNvPr id="16386" name="Picture 6" descr="p077a"/>
          <p:cNvPicPr>
            <a:picLocks noChangeAspect="1"/>
          </p:cNvPicPr>
          <p:nvPr/>
        </p:nvPicPr>
        <p:blipFill>
          <a:blip r:embed="rId1">
            <a:lum bright="-12000" contrast="29999"/>
          </a:blip>
          <a:stretch>
            <a:fillRect/>
          </a:stretch>
        </p:blipFill>
        <p:spPr>
          <a:xfrm>
            <a:off x="215900" y="1689100"/>
            <a:ext cx="6411913" cy="4292600"/>
          </a:xfrm>
          <a:prstGeom prst="rect">
            <a:avLst/>
          </a:prstGeom>
          <a:noFill/>
          <a:ln w="9525">
            <a:noFill/>
          </a:ln>
        </p:spPr>
      </p:pic>
      <p:pic>
        <p:nvPicPr>
          <p:cNvPr id="16387" name="Picture 2" descr="p071a"/>
          <p:cNvPicPr>
            <a:picLocks noChangeAspect="1"/>
          </p:cNvPicPr>
          <p:nvPr/>
        </p:nvPicPr>
        <p:blipFill>
          <a:blip r:embed="rId2">
            <a:lum bright="-12000" contrast="17999"/>
          </a:blip>
          <a:stretch>
            <a:fillRect/>
          </a:stretch>
        </p:blipFill>
        <p:spPr>
          <a:xfrm>
            <a:off x="6669088" y="1625600"/>
            <a:ext cx="5243512" cy="4508500"/>
          </a:xfrm>
          <a:prstGeom prst="rect">
            <a:avLst/>
          </a:prstGeom>
          <a:noFill/>
          <a:ln w="9525">
            <a:noFill/>
          </a:ln>
        </p:spPr>
      </p:pic>
      <p:sp>
        <p:nvSpPr>
          <p:cNvPr id="18433" name="矩形 7197"/>
          <p:cNvSpPr/>
          <p:nvPr/>
        </p:nvSpPr>
        <p:spPr>
          <a:xfrm>
            <a:off x="215583" y="257175"/>
            <a:ext cx="4313237" cy="641350"/>
          </a:xfrm>
          <a:prstGeom prst="rect">
            <a:avLst/>
          </a:prstGeom>
          <a:noFill/>
          <a:ln w="9525">
            <a:noFill/>
          </a:ln>
        </p:spPr>
        <p:txBody>
          <a:bodyPr wrap="none" anchor="t">
            <a:spAutoFit/>
          </a:bodyPr>
          <a:p>
            <a:pPr>
              <a:buFont typeface="Arial" panose="020B0604020202020204" pitchFamily="34" charset="0"/>
              <a:buNone/>
            </a:pPr>
            <a:r>
              <a:rPr lang="zh-CN" altLang="en-US"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二、社会生活的变化</a:t>
            </a:r>
            <a:endParaRPr lang="zh-CN" altLang="en-US"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8434" name="矩形 7174"/>
          <p:cNvSpPr/>
          <p:nvPr/>
        </p:nvSpPr>
        <p:spPr>
          <a:xfrm>
            <a:off x="329883" y="989013"/>
            <a:ext cx="5060950" cy="479425"/>
          </a:xfrm>
          <a:prstGeom prst="rect">
            <a:avLst/>
          </a:prstGeom>
          <a:noFill/>
          <a:ln w="38100" cap="flat" cmpd="sng">
            <a:solidFill>
              <a:srgbClr val="B2F3FC"/>
            </a:solidFill>
            <a:prstDash val="solid"/>
            <a:bevel/>
            <a:headEnd type="none" w="med" len="med"/>
            <a:tailEnd type="none" w="med" len="med"/>
          </a:ln>
        </p:spPr>
        <p:txBody>
          <a:bodyPr anchor="t">
            <a:spAutoFit/>
          </a:bodyPr>
          <a:p>
            <a:pPr>
              <a:lnSpc>
                <a:spcPct val="90000"/>
              </a:lnSpc>
              <a:spcBef>
                <a:spcPct val="2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、近代交通通讯事业的发展</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fade">
                                      <p:cBhvr>
                                        <p:cTn id="7" dur="800" decel="100000"/>
                                        <p:tgtEl>
                                          <p:spTgt spid="16386"/>
                                        </p:tgtEl>
                                      </p:cBhvr>
                                    </p:animEffect>
                                    <p:anim calcmode="lin" valueType="num">
                                      <p:cBhvr>
                                        <p:cTn id="8" dur="800" decel="100000" fill="hold"/>
                                        <p:tgtEl>
                                          <p:spTgt spid="16386"/>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6386"/>
                                        </p:tgtEl>
                                        <p:attrNameLst>
                                          <p:attrName>ppt_x</p:attrName>
                                        </p:attrNameLst>
                                      </p:cBhvr>
                                      <p:tavLst>
                                        <p:tav tm="0">
                                          <p:val>
                                            <p:strVal val="#ppt_x+0.4"/>
                                          </p:val>
                                        </p:tav>
                                        <p:tav tm="100000">
                                          <p:val>
                                            <p:strVal val="#ppt_x-0.05"/>
                                          </p:val>
                                        </p:tav>
                                      </p:tavLst>
                                    </p:anim>
                                    <p:anim calcmode="lin" valueType="num">
                                      <p:cBhvr>
                                        <p:cTn id="10" dur="800" decel="100000" fill="hold"/>
                                        <p:tgtEl>
                                          <p:spTgt spid="1638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638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638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16387"/>
                                        </p:tgtEl>
                                        <p:attrNameLst>
                                          <p:attrName>style.visibility</p:attrName>
                                        </p:attrNameLst>
                                      </p:cBhvr>
                                      <p:to>
                                        <p:strVal val="visible"/>
                                      </p:to>
                                    </p:set>
                                    <p:anim calcmode="lin" valueType="num">
                                      <p:cBhvr>
                                        <p:cTn id="17" dur="500"/>
                                        <p:tgtEl>
                                          <p:spTgt spid="16387"/>
                                        </p:tgtEl>
                                        <p:attrNameLst>
                                          <p:attrName>ppt_y</p:attrName>
                                        </p:attrNameLst>
                                      </p:cBhvr>
                                      <p:tavLst>
                                        <p:tav tm="0">
                                          <p:val>
                                            <p:strVal val="#ppt_y+#ppt_h*1.125000"/>
                                          </p:val>
                                        </p:tav>
                                        <p:tav tm="100000">
                                          <p:val>
                                            <p:strVal val="#ppt_y"/>
                                          </p:val>
                                        </p:tav>
                                      </p:tavLst>
                                    </p:anim>
                                    <p:animEffect transition="in" filter="wipe(up)">
                                      <p:cBhvr>
                                        <p:cTn id="18"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09" name="Picture 2" descr="p071c"/>
          <p:cNvPicPr>
            <a:picLocks noChangeAspect="1"/>
          </p:cNvPicPr>
          <p:nvPr/>
        </p:nvPicPr>
        <p:blipFill>
          <a:blip r:embed="rId1">
            <a:lum bright="-17999" contrast="35999"/>
          </a:blip>
          <a:stretch>
            <a:fillRect/>
          </a:stretch>
        </p:blipFill>
        <p:spPr>
          <a:xfrm>
            <a:off x="0" y="730250"/>
            <a:ext cx="9121775" cy="5008563"/>
          </a:xfrm>
          <a:prstGeom prst="rect">
            <a:avLst/>
          </a:prstGeom>
          <a:noFill/>
          <a:ln w="9525">
            <a:noFill/>
          </a:ln>
        </p:spPr>
      </p:pic>
      <p:pic>
        <p:nvPicPr>
          <p:cNvPr id="17410" name="Picture 8" descr="p075a"/>
          <p:cNvPicPr>
            <a:picLocks noChangeAspect="1"/>
          </p:cNvPicPr>
          <p:nvPr/>
        </p:nvPicPr>
        <p:blipFill>
          <a:blip r:embed="rId2">
            <a:lum bright="-12000" contrast="17999"/>
          </a:blip>
          <a:stretch>
            <a:fillRect/>
          </a:stretch>
        </p:blipFill>
        <p:spPr>
          <a:xfrm>
            <a:off x="3525838" y="1323975"/>
            <a:ext cx="8636000" cy="51816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7409"/>
                                        </p:tgtEl>
                                        <p:attrNameLst>
                                          <p:attrName>style.visibility</p:attrName>
                                        </p:attrNameLst>
                                      </p:cBhvr>
                                      <p:to>
                                        <p:strVal val="visible"/>
                                      </p:to>
                                    </p:set>
                                    <p:animEffect transition="in" filter="fade">
                                      <p:cBhvr>
                                        <p:cTn id="7" dur="800" decel="100000"/>
                                        <p:tgtEl>
                                          <p:spTgt spid="17409"/>
                                        </p:tgtEl>
                                      </p:cBhvr>
                                    </p:animEffect>
                                    <p:anim calcmode="lin" valueType="num">
                                      <p:cBhvr>
                                        <p:cTn id="8" dur="800" decel="100000" fill="hold"/>
                                        <p:tgtEl>
                                          <p:spTgt spid="17409"/>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7409"/>
                                        </p:tgtEl>
                                        <p:attrNameLst>
                                          <p:attrName>ppt_x</p:attrName>
                                        </p:attrNameLst>
                                      </p:cBhvr>
                                      <p:tavLst>
                                        <p:tav tm="0">
                                          <p:val>
                                            <p:strVal val="#ppt_x+0.4"/>
                                          </p:val>
                                        </p:tav>
                                        <p:tav tm="100000">
                                          <p:val>
                                            <p:strVal val="#ppt_x-0.05"/>
                                          </p:val>
                                        </p:tav>
                                      </p:tavLst>
                                    </p:anim>
                                    <p:anim calcmode="lin" valueType="num">
                                      <p:cBhvr>
                                        <p:cTn id="10" dur="800" decel="100000" fill="hold"/>
                                        <p:tgtEl>
                                          <p:spTgt spid="1740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740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740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7410"/>
                                        </p:tgtEl>
                                        <p:attrNameLst>
                                          <p:attrName>style.visibility</p:attrName>
                                        </p:attrNameLst>
                                      </p:cBhvr>
                                      <p:to>
                                        <p:strVal val="visible"/>
                                      </p:to>
                                    </p:set>
                                    <p:animEffect transition="in" filter="checkerboard(across)">
                                      <p:cBhvr>
                                        <p:cTn id="1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3" name="Picture 15" descr="p072b"/>
          <p:cNvPicPr>
            <a:picLocks noChangeAspect="1"/>
          </p:cNvPicPr>
          <p:nvPr/>
        </p:nvPicPr>
        <p:blipFill>
          <a:blip r:embed="rId1">
            <a:lum bright="-17999" contrast="29999"/>
          </a:blip>
          <a:stretch>
            <a:fillRect/>
          </a:stretch>
        </p:blipFill>
        <p:spPr>
          <a:xfrm>
            <a:off x="0" y="788988"/>
            <a:ext cx="9855200" cy="5561012"/>
          </a:xfrm>
          <a:prstGeom prst="rect">
            <a:avLst/>
          </a:prstGeom>
          <a:noFill/>
          <a:ln w="9525">
            <a:noFill/>
          </a:ln>
        </p:spPr>
      </p:pic>
      <p:pic>
        <p:nvPicPr>
          <p:cNvPr id="18434" name="Picture 2" descr="p085e"/>
          <p:cNvPicPr>
            <a:picLocks noChangeAspect="1"/>
          </p:cNvPicPr>
          <p:nvPr/>
        </p:nvPicPr>
        <p:blipFill>
          <a:blip r:embed="rId2">
            <a:lum bright="-17999" contrast="12000"/>
          </a:blip>
          <a:stretch>
            <a:fillRect/>
          </a:stretch>
        </p:blipFill>
        <p:spPr>
          <a:xfrm>
            <a:off x="2724150" y="1231900"/>
            <a:ext cx="9467850" cy="54102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fade">
                                      <p:cBhvr>
                                        <p:cTn id="7" dur="800" decel="100000"/>
                                        <p:tgtEl>
                                          <p:spTgt spid="18433"/>
                                        </p:tgtEl>
                                      </p:cBhvr>
                                    </p:animEffect>
                                    <p:anim calcmode="lin" valueType="num">
                                      <p:cBhvr>
                                        <p:cTn id="8" dur="800" decel="100000" fill="hold"/>
                                        <p:tgtEl>
                                          <p:spTgt spid="18433"/>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8433"/>
                                        </p:tgtEl>
                                        <p:attrNameLst>
                                          <p:attrName>ppt_x</p:attrName>
                                        </p:attrNameLst>
                                      </p:cBhvr>
                                      <p:tavLst>
                                        <p:tav tm="0">
                                          <p:val>
                                            <p:strVal val="#ppt_x+0.4"/>
                                          </p:val>
                                        </p:tav>
                                        <p:tav tm="100000">
                                          <p:val>
                                            <p:strVal val="#ppt_x-0.05"/>
                                          </p:val>
                                        </p:tav>
                                      </p:tavLst>
                                    </p:anim>
                                    <p:anim calcmode="lin" valueType="num">
                                      <p:cBhvr>
                                        <p:cTn id="10" dur="800" decel="100000" fill="hold"/>
                                        <p:tgtEl>
                                          <p:spTgt spid="1843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843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843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8434"/>
                                        </p:tgtEl>
                                        <p:attrNameLst>
                                          <p:attrName>style.visibility</p:attrName>
                                        </p:attrNameLst>
                                      </p:cBhvr>
                                      <p:to>
                                        <p:strVal val="visible"/>
                                      </p:to>
                                    </p:set>
                                    <p:animEffect transition="in" filter="fade">
                                      <p:cBhvr>
                                        <p:cTn id="17" dur="800" decel="100000"/>
                                        <p:tgtEl>
                                          <p:spTgt spid="18434"/>
                                        </p:tgtEl>
                                      </p:cBhvr>
                                    </p:animEffect>
                                    <p:anim calcmode="lin" valueType="num">
                                      <p:cBhvr>
                                        <p:cTn id="18" dur="800" decel="100000" fill="hold"/>
                                        <p:tgtEl>
                                          <p:spTgt spid="18434"/>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18434"/>
                                        </p:tgtEl>
                                        <p:attrNameLst>
                                          <p:attrName>ppt_x</p:attrName>
                                        </p:attrNameLst>
                                      </p:cBhvr>
                                      <p:tavLst>
                                        <p:tav tm="0">
                                          <p:val>
                                            <p:strVal val="#ppt_x+0.4"/>
                                          </p:val>
                                        </p:tav>
                                        <p:tav tm="100000">
                                          <p:val>
                                            <p:strVal val="#ppt_x-0.05"/>
                                          </p:val>
                                        </p:tav>
                                      </p:tavLst>
                                    </p:anim>
                                    <p:anim calcmode="lin" valueType="num">
                                      <p:cBhvr>
                                        <p:cTn id="20" dur="800" decel="100000" fill="hold"/>
                                        <p:tgtEl>
                                          <p:spTgt spid="1843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843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843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7" name="Picture 14" descr="C:\Documents and Settings\Administrator\桌面\新建文件夹\人力车_jpg.jpg"/>
          <p:cNvPicPr>
            <a:picLocks noChangeAspect="1"/>
          </p:cNvPicPr>
          <p:nvPr/>
        </p:nvPicPr>
        <p:blipFill>
          <a:blip r:embed="rId1"/>
          <a:stretch>
            <a:fillRect/>
          </a:stretch>
        </p:blipFill>
        <p:spPr>
          <a:xfrm>
            <a:off x="2066925" y="733425"/>
            <a:ext cx="7804785" cy="4979670"/>
          </a:xfrm>
          <a:prstGeom prst="rect">
            <a:avLst/>
          </a:prstGeom>
          <a:noFill/>
          <a:ln w="9525">
            <a:noFill/>
          </a:ln>
        </p:spPr>
      </p:pic>
      <p:sp>
        <p:nvSpPr>
          <p:cNvPr id="8198" name="文本框 20"/>
          <p:cNvSpPr txBox="1"/>
          <p:nvPr/>
        </p:nvSpPr>
        <p:spPr>
          <a:xfrm>
            <a:off x="2262505" y="5732780"/>
            <a:ext cx="3950335" cy="829945"/>
          </a:xfrm>
          <a:prstGeom prst="rect">
            <a:avLst/>
          </a:prstGeom>
          <a:noFill/>
          <a:ln w="9525">
            <a:noFill/>
          </a:ln>
        </p:spPr>
        <p:txBody>
          <a:bodyPr wrap="square">
            <a:spAutoFit/>
          </a:bodyPr>
          <a:p>
            <a:pPr lvl="0"/>
            <a:r>
              <a:rPr lang="zh-CN" altLang="en-US" sz="4800" b="1" dirty="0">
                <a:solidFill>
                  <a:srgbClr val="000000"/>
                </a:solidFill>
                <a:latin typeface="微软雅黑" panose="020B0503020204020204" pitchFamily="34" charset="-122"/>
                <a:ea typeface="微软雅黑" panose="020B0503020204020204" pitchFamily="34" charset="-122"/>
              </a:rPr>
              <a:t>黄包车</a:t>
            </a:r>
            <a:endParaRPr lang="zh-CN" altLang="en-US" sz="4800" b="1" dirty="0">
              <a:solidFill>
                <a:srgbClr val="000000"/>
              </a:solidFill>
              <a:latin typeface="微软雅黑" panose="020B0503020204020204" pitchFamily="34" charset="-122"/>
              <a:ea typeface="微软雅黑" panose="020B0503020204020204" pitchFamily="34" charset="-122"/>
            </a:endParaRPr>
          </a:p>
        </p:txBody>
      </p:sp>
      <p:sp>
        <p:nvSpPr>
          <p:cNvPr id="9220" name="矩形 12"/>
          <p:cNvSpPr/>
          <p:nvPr/>
        </p:nvSpPr>
        <p:spPr>
          <a:xfrm>
            <a:off x="4663123" y="5895340"/>
            <a:ext cx="5872480" cy="521970"/>
          </a:xfrm>
          <a:prstGeom prst="rect">
            <a:avLst/>
          </a:prstGeom>
          <a:noFill/>
          <a:ln w="9525">
            <a:noFill/>
          </a:ln>
        </p:spPr>
        <p:txBody>
          <a:bodyPr wrap="none">
            <a:spAutoFit/>
          </a:bodyPr>
          <a:p>
            <a:pPr lvl="0"/>
            <a:r>
              <a:rPr lang="zh-CN" altLang="en-US" sz="2800" b="1" dirty="0">
                <a:latin typeface="微软雅黑" panose="020B0503020204020204" pitchFamily="34" charset="-122"/>
                <a:ea typeface="微软雅黑" panose="020B0503020204020204" pitchFamily="34" charset="-122"/>
              </a:rPr>
              <a:t>近代以后交通工具会有哪些新变化？</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additive="base">
                                        <p:cTn id="7" dur="500" fill="hold"/>
                                        <p:tgtEl>
                                          <p:spTgt spid="9220"/>
                                        </p:tgtEl>
                                        <p:attrNameLst>
                                          <p:attrName>ppt_x</p:attrName>
                                        </p:attrNameLst>
                                      </p:cBhvr>
                                      <p:tavLst>
                                        <p:tav tm="0">
                                          <p:val>
                                            <p:strVal val="1+#ppt_w/2"/>
                                          </p:val>
                                        </p:tav>
                                        <p:tav tm="100000">
                                          <p:val>
                                            <p:strVal val="#ppt_x"/>
                                          </p:val>
                                        </p:tav>
                                      </p:tavLst>
                                    </p:anim>
                                    <p:anim calcmode="lin" valueType="num">
                                      <p:cBhvr additive="base">
                                        <p:cTn id="8" dur="500" fill="hold"/>
                                        <p:tgtEl>
                                          <p:spTgt spid="92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矩形 7197"/>
          <p:cNvSpPr/>
          <p:nvPr/>
        </p:nvSpPr>
        <p:spPr>
          <a:xfrm>
            <a:off x="147638" y="866775"/>
            <a:ext cx="4313237" cy="641350"/>
          </a:xfrm>
          <a:prstGeom prst="rect">
            <a:avLst/>
          </a:prstGeom>
          <a:noFill/>
          <a:ln w="9525">
            <a:noFill/>
          </a:ln>
        </p:spPr>
        <p:txBody>
          <a:bodyPr wrap="none" anchor="t">
            <a:spAutoFit/>
          </a:bodyPr>
          <a:p>
            <a:pPr>
              <a:buFont typeface="Arial" panose="020B0604020202020204" pitchFamily="34" charset="0"/>
              <a:buNone/>
            </a:pPr>
            <a:r>
              <a:rPr lang="zh-CN" altLang="en-US"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二、社会生活的变化</a:t>
            </a:r>
            <a:endParaRPr lang="zh-CN" altLang="en-US"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8434" name="矩形 7174"/>
          <p:cNvSpPr/>
          <p:nvPr/>
        </p:nvSpPr>
        <p:spPr>
          <a:xfrm>
            <a:off x="261938" y="1598613"/>
            <a:ext cx="5060950" cy="479425"/>
          </a:xfrm>
          <a:prstGeom prst="rect">
            <a:avLst/>
          </a:prstGeom>
          <a:noFill/>
          <a:ln w="38100" cap="flat" cmpd="sng">
            <a:solidFill>
              <a:srgbClr val="B2F3FC"/>
            </a:solidFill>
            <a:prstDash val="solid"/>
            <a:bevel/>
            <a:headEnd type="none" w="med" len="med"/>
            <a:tailEnd type="none" w="med" len="med"/>
          </a:ln>
        </p:spPr>
        <p:txBody>
          <a:bodyPr anchor="t">
            <a:spAutoFit/>
          </a:bodyPr>
          <a:p>
            <a:pPr>
              <a:lnSpc>
                <a:spcPct val="90000"/>
              </a:lnSpc>
              <a:spcBef>
                <a:spcPct val="2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、近代交通通讯事业的发展</a:t>
            </a:r>
            <a:endParaRPr lang="zh-CN" altLang="en-US" sz="2800" b="1" dirty="0">
              <a:latin typeface="微软雅黑" panose="020B0503020204020204" pitchFamily="34" charset="-122"/>
              <a:ea typeface="微软雅黑" panose="020B0503020204020204" pitchFamily="34" charset="-122"/>
            </a:endParaRPr>
          </a:p>
        </p:txBody>
      </p:sp>
      <p:pic>
        <p:nvPicPr>
          <p:cNvPr id="15363" name="Picture 12" descr="1807年美国富尔顿发明的世界第一艘投入运输的木壳明轮船“克莱蒙特”号1"/>
          <p:cNvPicPr>
            <a:picLocks noChangeAspect="1"/>
          </p:cNvPicPr>
          <p:nvPr/>
        </p:nvPicPr>
        <p:blipFill>
          <a:blip r:embed="rId1"/>
          <a:stretch>
            <a:fillRect/>
          </a:stretch>
        </p:blipFill>
        <p:spPr>
          <a:xfrm>
            <a:off x="574675" y="2157413"/>
            <a:ext cx="5087938" cy="2382837"/>
          </a:xfrm>
          <a:prstGeom prst="rect">
            <a:avLst/>
          </a:prstGeom>
          <a:noFill/>
          <a:ln w="9525">
            <a:noFill/>
          </a:ln>
        </p:spPr>
      </p:pic>
      <p:pic>
        <p:nvPicPr>
          <p:cNvPr id="15364" name="Picture 10" descr="英国早期的火车机车"/>
          <p:cNvPicPr>
            <a:picLocks noChangeAspect="1"/>
          </p:cNvPicPr>
          <p:nvPr/>
        </p:nvPicPr>
        <p:blipFill>
          <a:blip r:embed="rId2"/>
          <a:stretch>
            <a:fillRect/>
          </a:stretch>
        </p:blipFill>
        <p:spPr>
          <a:xfrm>
            <a:off x="6218238" y="2230438"/>
            <a:ext cx="4883150" cy="2441575"/>
          </a:xfrm>
          <a:prstGeom prst="rect">
            <a:avLst/>
          </a:prstGeom>
          <a:noFill/>
          <a:ln w="9525">
            <a:noFill/>
          </a:ln>
        </p:spPr>
      </p:pic>
      <p:sp>
        <p:nvSpPr>
          <p:cNvPr id="15365" name="标题 63489"/>
          <p:cNvSpPr>
            <a:spLocks noGrp="1"/>
          </p:cNvSpPr>
          <p:nvPr/>
        </p:nvSpPr>
        <p:spPr>
          <a:xfrm>
            <a:off x="725488" y="4559300"/>
            <a:ext cx="4784725" cy="352425"/>
          </a:xfrm>
          <a:prstGeom prst="rect">
            <a:avLst/>
          </a:prstGeom>
          <a:noFill/>
          <a:ln w="9525">
            <a:noFill/>
          </a:ln>
        </p:spPr>
        <p:txBody>
          <a:bodyPr anchor="b"/>
          <a:p>
            <a:pPr algn="ctr">
              <a:buFont typeface="Arial" panose="020B0604020202020204" pitchFamily="34" charset="0"/>
              <a:buNone/>
            </a:pPr>
            <a:r>
              <a:rPr lang="zh-CN" altLang="en-US" sz="2000" b="1" dirty="0">
                <a:solidFill>
                  <a:schemeClr val="tx2"/>
                </a:solidFill>
                <a:latin typeface="微软雅黑" panose="020B0503020204020204" pitchFamily="34" charset="-122"/>
                <a:ea typeface="微软雅黑" panose="020B0503020204020204" pitchFamily="34" charset="-122"/>
              </a:rPr>
              <a:t>美国人富尔顿发明的轮船</a:t>
            </a:r>
            <a:endParaRPr lang="zh-CN" altLang="en-US" sz="2000" b="1" dirty="0">
              <a:solidFill>
                <a:schemeClr val="tx2"/>
              </a:solidFill>
              <a:latin typeface="微软雅黑" panose="020B0503020204020204" pitchFamily="34" charset="-122"/>
              <a:ea typeface="微软雅黑" panose="020B0503020204020204" pitchFamily="34" charset="-122"/>
            </a:endParaRPr>
          </a:p>
        </p:txBody>
      </p:sp>
      <p:sp>
        <p:nvSpPr>
          <p:cNvPr id="15366" name="标题 63489"/>
          <p:cNvSpPr>
            <a:spLocks noGrp="1"/>
          </p:cNvSpPr>
          <p:nvPr/>
        </p:nvSpPr>
        <p:spPr>
          <a:xfrm>
            <a:off x="6315075" y="4667250"/>
            <a:ext cx="4786313" cy="352425"/>
          </a:xfrm>
          <a:prstGeom prst="rect">
            <a:avLst/>
          </a:prstGeom>
          <a:noFill/>
          <a:ln w="9525">
            <a:noFill/>
          </a:ln>
        </p:spPr>
        <p:txBody>
          <a:bodyPr anchor="b"/>
          <a:p>
            <a:pPr algn="ctr">
              <a:buFont typeface="Arial" panose="020B0604020202020204" pitchFamily="34" charset="0"/>
              <a:buNone/>
            </a:pPr>
            <a:r>
              <a:rPr lang="zh-CN" altLang="en-US" sz="2000" b="1" dirty="0">
                <a:solidFill>
                  <a:schemeClr val="tx2"/>
                </a:solidFill>
                <a:latin typeface="微软雅黑" panose="020B0503020204020204" pitchFamily="34" charset="-122"/>
                <a:ea typeface="微软雅黑" panose="020B0503020204020204" pitchFamily="34" charset="-122"/>
              </a:rPr>
              <a:t>英国人史蒂芬孙发明的火车</a:t>
            </a:r>
            <a:endParaRPr lang="zh-CN" altLang="en-US" sz="2000" b="1" dirty="0">
              <a:solidFill>
                <a:schemeClr val="tx2"/>
              </a:solidFill>
              <a:latin typeface="微软雅黑" panose="020B0503020204020204" pitchFamily="34" charset="-122"/>
              <a:ea typeface="微软雅黑" panose="020B0503020204020204" pitchFamily="34" charset="-122"/>
            </a:endParaRPr>
          </a:p>
        </p:txBody>
      </p:sp>
      <p:sp>
        <p:nvSpPr>
          <p:cNvPr id="11" name="文本框 26650"/>
          <p:cNvSpPr txBox="1"/>
          <p:nvPr/>
        </p:nvSpPr>
        <p:spPr>
          <a:xfrm>
            <a:off x="382905" y="4911725"/>
            <a:ext cx="11853545" cy="1383665"/>
          </a:xfrm>
          <a:prstGeom prst="rect">
            <a:avLst/>
          </a:prstGeom>
          <a:noFill/>
          <a:ln w="9525">
            <a:noFill/>
          </a:ln>
        </p:spPr>
        <p:txBody>
          <a:bodyPr wrap="square" anchor="t">
            <a:spAutoFit/>
          </a:bodyPr>
          <a:p>
            <a:pPr>
              <a:lnSpc>
                <a:spcPct val="150000"/>
              </a:lnSpc>
              <a:spcBef>
                <a:spcPct val="5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     19</a:t>
            </a:r>
            <a:r>
              <a:rPr lang="zh-CN" altLang="en-US" sz="2800" b="1" dirty="0">
                <a:latin typeface="微软雅黑" panose="020B0503020204020204" pitchFamily="34" charset="-122"/>
                <a:ea typeface="微软雅黑" panose="020B0503020204020204" pitchFamily="34" charset="-122"/>
              </a:rPr>
              <a:t>世纪</a:t>
            </a:r>
            <a:r>
              <a:rPr lang="en-US" altLang="zh-CN" sz="2800" b="1" dirty="0">
                <a:latin typeface="微软雅黑" panose="020B0503020204020204" pitchFamily="34" charset="-122"/>
                <a:ea typeface="微软雅黑" panose="020B0503020204020204" pitchFamily="34" charset="-122"/>
              </a:rPr>
              <a:t>70</a:t>
            </a:r>
            <a:r>
              <a:rPr lang="zh-CN" altLang="en-US" sz="2800" b="1" dirty="0">
                <a:latin typeface="微软雅黑" panose="020B0503020204020204" pitchFamily="34" charset="-122"/>
                <a:ea typeface="微软雅黑" panose="020B0503020204020204" pitchFamily="34" charset="-122"/>
              </a:rPr>
              <a:t>年代以后，西方发明的火车、轮船、电车、汽车、飞机等新式交通工具相继传入中国，极大地方便了人们的出行，促进了商品的流通。</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800" decel="100000"/>
                                        <p:tgtEl>
                                          <p:spTgt spid="15363"/>
                                        </p:tgtEl>
                                      </p:cBhvr>
                                    </p:animEffect>
                                    <p:anim calcmode="lin" valueType="num">
                                      <p:cBhvr>
                                        <p:cTn id="8" dur="800" decel="100000" fill="hold"/>
                                        <p:tgtEl>
                                          <p:spTgt spid="15363"/>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5363"/>
                                        </p:tgtEl>
                                        <p:attrNameLst>
                                          <p:attrName>ppt_x</p:attrName>
                                        </p:attrNameLst>
                                      </p:cBhvr>
                                      <p:tavLst>
                                        <p:tav tm="0">
                                          <p:val>
                                            <p:strVal val="#ppt_x+0.4"/>
                                          </p:val>
                                        </p:tav>
                                        <p:tav tm="100000">
                                          <p:val>
                                            <p:strVal val="#ppt_x-0.05"/>
                                          </p:val>
                                        </p:tav>
                                      </p:tavLst>
                                    </p:anim>
                                    <p:anim calcmode="lin" valueType="num">
                                      <p:cBhvr>
                                        <p:cTn id="10" dur="800" decel="100000" fill="hold"/>
                                        <p:tgtEl>
                                          <p:spTgt spid="1536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536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5363"/>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5365"/>
                                        </p:tgtEl>
                                        <p:attrNameLst>
                                          <p:attrName>style.visibility</p:attrName>
                                        </p:attrNameLst>
                                      </p:cBhvr>
                                      <p:to>
                                        <p:strVal val="visible"/>
                                      </p:to>
                                    </p:set>
                                    <p:animEffect transition="in" filter="fade">
                                      <p:cBhvr>
                                        <p:cTn id="15" dur="800" decel="100000"/>
                                        <p:tgtEl>
                                          <p:spTgt spid="15365"/>
                                        </p:tgtEl>
                                      </p:cBhvr>
                                    </p:animEffect>
                                    <p:anim calcmode="lin" valueType="num">
                                      <p:cBhvr>
                                        <p:cTn id="16" dur="800" decel="100000" fill="hold"/>
                                        <p:tgtEl>
                                          <p:spTgt spid="15365"/>
                                        </p:tgtEl>
                                        <p:attrNameLst>
                                          <p:attrName>style.rotation</p:attrName>
                                        </p:attrNameLst>
                                      </p:cBhvr>
                                      <p:tavLst>
                                        <p:tav tm="0">
                                          <p:val>
                                            <p:fltVal val="-90.000000"/>
                                          </p:val>
                                        </p:tav>
                                        <p:tav tm="100000">
                                          <p:val>
                                            <p:fltVal val="0.000000"/>
                                          </p:val>
                                        </p:tav>
                                      </p:tavLst>
                                    </p:anim>
                                    <p:anim calcmode="lin" valueType="num">
                                      <p:cBhvr>
                                        <p:cTn id="17" dur="800" decel="100000" fill="hold"/>
                                        <p:tgtEl>
                                          <p:spTgt spid="15365"/>
                                        </p:tgtEl>
                                        <p:attrNameLst>
                                          <p:attrName>ppt_x</p:attrName>
                                        </p:attrNameLst>
                                      </p:cBhvr>
                                      <p:tavLst>
                                        <p:tav tm="0">
                                          <p:val>
                                            <p:strVal val="#ppt_x+0.4"/>
                                          </p:val>
                                        </p:tav>
                                        <p:tav tm="100000">
                                          <p:val>
                                            <p:strVal val="#ppt_x-0.05"/>
                                          </p:val>
                                        </p:tav>
                                      </p:tavLst>
                                    </p:anim>
                                    <p:anim calcmode="lin" valueType="num">
                                      <p:cBhvr>
                                        <p:cTn id="18" dur="800" decel="100000" fill="hold"/>
                                        <p:tgtEl>
                                          <p:spTgt spid="15365"/>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5365"/>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5365"/>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15364"/>
                                        </p:tgtEl>
                                        <p:attrNameLst>
                                          <p:attrName>style.visibility</p:attrName>
                                        </p:attrNameLst>
                                      </p:cBhvr>
                                      <p:to>
                                        <p:strVal val="visible"/>
                                      </p:to>
                                    </p:set>
                                    <p:animEffect transition="in" filter="fade">
                                      <p:cBhvr>
                                        <p:cTn id="25" dur="800" decel="100000"/>
                                        <p:tgtEl>
                                          <p:spTgt spid="15364"/>
                                        </p:tgtEl>
                                      </p:cBhvr>
                                    </p:animEffect>
                                    <p:anim calcmode="lin" valueType="num">
                                      <p:cBhvr>
                                        <p:cTn id="26" dur="800" decel="100000" fill="hold"/>
                                        <p:tgtEl>
                                          <p:spTgt spid="15364"/>
                                        </p:tgtEl>
                                        <p:attrNameLst>
                                          <p:attrName>style.rotation</p:attrName>
                                        </p:attrNameLst>
                                      </p:cBhvr>
                                      <p:tavLst>
                                        <p:tav tm="0">
                                          <p:val>
                                            <p:fltVal val="-90.000000"/>
                                          </p:val>
                                        </p:tav>
                                        <p:tav tm="100000">
                                          <p:val>
                                            <p:fltVal val="0.000000"/>
                                          </p:val>
                                        </p:tav>
                                      </p:tavLst>
                                    </p:anim>
                                    <p:anim calcmode="lin" valueType="num">
                                      <p:cBhvr>
                                        <p:cTn id="27" dur="800" decel="100000" fill="hold"/>
                                        <p:tgtEl>
                                          <p:spTgt spid="15364"/>
                                        </p:tgtEl>
                                        <p:attrNameLst>
                                          <p:attrName>ppt_x</p:attrName>
                                        </p:attrNameLst>
                                      </p:cBhvr>
                                      <p:tavLst>
                                        <p:tav tm="0">
                                          <p:val>
                                            <p:strVal val="#ppt_x+0.4"/>
                                          </p:val>
                                        </p:tav>
                                        <p:tav tm="100000">
                                          <p:val>
                                            <p:strVal val="#ppt_x-0.05"/>
                                          </p:val>
                                        </p:tav>
                                      </p:tavLst>
                                    </p:anim>
                                    <p:anim calcmode="lin" valueType="num">
                                      <p:cBhvr>
                                        <p:cTn id="28" dur="800" decel="100000" fill="hold"/>
                                        <p:tgtEl>
                                          <p:spTgt spid="15364"/>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5364"/>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5364"/>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15366"/>
                                        </p:tgtEl>
                                        <p:attrNameLst>
                                          <p:attrName>style.visibility</p:attrName>
                                        </p:attrNameLst>
                                      </p:cBhvr>
                                      <p:to>
                                        <p:strVal val="visible"/>
                                      </p:to>
                                    </p:set>
                                    <p:animEffect transition="in" filter="fade">
                                      <p:cBhvr>
                                        <p:cTn id="33" dur="800" decel="100000"/>
                                        <p:tgtEl>
                                          <p:spTgt spid="15366"/>
                                        </p:tgtEl>
                                      </p:cBhvr>
                                    </p:animEffect>
                                    <p:anim calcmode="lin" valueType="num">
                                      <p:cBhvr>
                                        <p:cTn id="34" dur="800" decel="100000" fill="hold"/>
                                        <p:tgtEl>
                                          <p:spTgt spid="15366"/>
                                        </p:tgtEl>
                                        <p:attrNameLst>
                                          <p:attrName>style.rotation</p:attrName>
                                        </p:attrNameLst>
                                      </p:cBhvr>
                                      <p:tavLst>
                                        <p:tav tm="0">
                                          <p:val>
                                            <p:fltVal val="-90.000000"/>
                                          </p:val>
                                        </p:tav>
                                        <p:tav tm="100000">
                                          <p:val>
                                            <p:fltVal val="0.000000"/>
                                          </p:val>
                                        </p:tav>
                                      </p:tavLst>
                                    </p:anim>
                                    <p:anim calcmode="lin" valueType="num">
                                      <p:cBhvr>
                                        <p:cTn id="35" dur="800" decel="100000" fill="hold"/>
                                        <p:tgtEl>
                                          <p:spTgt spid="15366"/>
                                        </p:tgtEl>
                                        <p:attrNameLst>
                                          <p:attrName>ppt_x</p:attrName>
                                        </p:attrNameLst>
                                      </p:cBhvr>
                                      <p:tavLst>
                                        <p:tav tm="0">
                                          <p:val>
                                            <p:strVal val="#ppt_x+0.4"/>
                                          </p:val>
                                        </p:tav>
                                        <p:tav tm="100000">
                                          <p:val>
                                            <p:strVal val="#ppt_x-0.05"/>
                                          </p:val>
                                        </p:tav>
                                      </p:tavLst>
                                    </p:anim>
                                    <p:anim calcmode="lin" valueType="num">
                                      <p:cBhvr>
                                        <p:cTn id="36" dur="800" decel="100000" fill="hold"/>
                                        <p:tgtEl>
                                          <p:spTgt spid="15366"/>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5366"/>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5366"/>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800" decel="100000"/>
                                        <p:tgtEl>
                                          <p:spTgt spid="11"/>
                                        </p:tgtEl>
                                      </p:cBhvr>
                                    </p:animEffect>
                                    <p:anim calcmode="lin" valueType="num">
                                      <p:cBhvr>
                                        <p:cTn id="44" dur="800" decel="100000" fill="hold"/>
                                        <p:tgtEl>
                                          <p:spTgt spid="11"/>
                                        </p:tgtEl>
                                        <p:attrNameLst>
                                          <p:attrName>style.rotation</p:attrName>
                                        </p:attrNameLst>
                                      </p:cBhvr>
                                      <p:tavLst>
                                        <p:tav tm="0">
                                          <p:val>
                                            <p:fltVal val="-90.000000"/>
                                          </p:val>
                                        </p:tav>
                                        <p:tav tm="100000">
                                          <p:val>
                                            <p:fltVal val="0.000000"/>
                                          </p:val>
                                        </p:tav>
                                      </p:tavLst>
                                    </p:anim>
                                    <p:anim calcmode="lin" valueType="num">
                                      <p:cBhvr>
                                        <p:cTn id="45" dur="800" decel="100000" fill="hold"/>
                                        <p:tgtEl>
                                          <p:spTgt spid="11"/>
                                        </p:tgtEl>
                                        <p:attrNameLst>
                                          <p:attrName>ppt_x</p:attrName>
                                        </p:attrNameLst>
                                      </p:cBhvr>
                                      <p:tavLst>
                                        <p:tav tm="0">
                                          <p:val>
                                            <p:strVal val="#ppt_x+0.4"/>
                                          </p:val>
                                        </p:tav>
                                        <p:tav tm="100000">
                                          <p:val>
                                            <p:strVal val="#ppt_x-0.05"/>
                                          </p:val>
                                        </p:tav>
                                      </p:tavLst>
                                    </p:anim>
                                    <p:anim calcmode="lin" valueType="num">
                                      <p:cBhvr>
                                        <p:cTn id="46" dur="800" decel="100000" fill="hold"/>
                                        <p:tgtEl>
                                          <p:spTgt spid="11"/>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P spid="15366"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457" name="Picture 4" descr="13"/>
          <p:cNvPicPr>
            <a:picLocks noChangeAspect="1"/>
          </p:cNvPicPr>
          <p:nvPr/>
        </p:nvPicPr>
        <p:blipFill>
          <a:blip r:embed="rId1"/>
          <a:srcRect b="10515"/>
          <a:stretch>
            <a:fillRect/>
          </a:stretch>
        </p:blipFill>
        <p:spPr>
          <a:xfrm>
            <a:off x="1982788" y="2079625"/>
            <a:ext cx="3352800" cy="1412875"/>
          </a:xfrm>
          <a:prstGeom prst="rect">
            <a:avLst/>
          </a:prstGeom>
          <a:noFill/>
          <a:ln w="9525">
            <a:noFill/>
          </a:ln>
        </p:spPr>
      </p:pic>
      <p:pic>
        <p:nvPicPr>
          <p:cNvPr id="19458" name="Picture 5" descr="adler"/>
          <p:cNvPicPr>
            <a:picLocks noChangeAspect="1"/>
          </p:cNvPicPr>
          <p:nvPr/>
        </p:nvPicPr>
        <p:blipFill>
          <a:blip r:embed="rId2"/>
          <a:stretch>
            <a:fillRect/>
          </a:stretch>
        </p:blipFill>
        <p:spPr>
          <a:xfrm>
            <a:off x="7051675" y="1816100"/>
            <a:ext cx="3149600" cy="1719263"/>
          </a:xfrm>
          <a:prstGeom prst="rect">
            <a:avLst/>
          </a:prstGeom>
          <a:noFill/>
          <a:ln w="9525">
            <a:noFill/>
          </a:ln>
        </p:spPr>
      </p:pic>
      <p:pic>
        <p:nvPicPr>
          <p:cNvPr id="19459" name="Picture 8" descr="慈禧御用汽车亮相(图)"/>
          <p:cNvPicPr>
            <a:picLocks noChangeAspect="1"/>
          </p:cNvPicPr>
          <p:nvPr/>
        </p:nvPicPr>
        <p:blipFill>
          <a:blip r:embed="rId3"/>
          <a:stretch>
            <a:fillRect/>
          </a:stretch>
        </p:blipFill>
        <p:spPr>
          <a:xfrm>
            <a:off x="736600" y="3963988"/>
            <a:ext cx="2846388" cy="1600200"/>
          </a:xfrm>
          <a:prstGeom prst="rect">
            <a:avLst/>
          </a:prstGeom>
          <a:noFill/>
          <a:ln w="9525">
            <a:noFill/>
          </a:ln>
        </p:spPr>
      </p:pic>
      <p:pic>
        <p:nvPicPr>
          <p:cNvPr id="19460" name="Picture 9" descr="电车在上海试行"/>
          <p:cNvPicPr>
            <a:picLocks noChangeAspect="1"/>
          </p:cNvPicPr>
          <p:nvPr/>
        </p:nvPicPr>
        <p:blipFill>
          <a:blip r:embed="rId4"/>
          <a:srcRect l="18111" t="15535" r="21091" b="13002"/>
          <a:stretch>
            <a:fillRect/>
          </a:stretch>
        </p:blipFill>
        <p:spPr>
          <a:xfrm>
            <a:off x="4157663" y="3938588"/>
            <a:ext cx="3048000" cy="1612900"/>
          </a:xfrm>
          <a:prstGeom prst="rect">
            <a:avLst/>
          </a:prstGeom>
          <a:noFill/>
          <a:ln w="9525">
            <a:noFill/>
          </a:ln>
        </p:spPr>
      </p:pic>
      <p:pic>
        <p:nvPicPr>
          <p:cNvPr id="19461" name="Picture 18" descr="20038273045"/>
          <p:cNvPicPr>
            <a:picLocks noChangeAspect="1"/>
          </p:cNvPicPr>
          <p:nvPr/>
        </p:nvPicPr>
        <p:blipFill>
          <a:blip r:embed="rId5"/>
          <a:stretch>
            <a:fillRect/>
          </a:stretch>
        </p:blipFill>
        <p:spPr>
          <a:xfrm>
            <a:off x="7850188" y="3848100"/>
            <a:ext cx="3556000" cy="1697038"/>
          </a:xfrm>
          <a:prstGeom prst="rect">
            <a:avLst/>
          </a:prstGeom>
          <a:noFill/>
          <a:ln w="9525">
            <a:noFill/>
          </a:ln>
        </p:spPr>
      </p:pic>
      <p:sp>
        <p:nvSpPr>
          <p:cNvPr id="111623" name="Text Box 32"/>
          <p:cNvSpPr txBox="1"/>
          <p:nvPr/>
        </p:nvSpPr>
        <p:spPr>
          <a:xfrm>
            <a:off x="2732088" y="3451225"/>
            <a:ext cx="1828800" cy="457200"/>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400" b="1" dirty="0">
                <a:solidFill>
                  <a:srgbClr val="000000"/>
                </a:solidFill>
                <a:latin typeface="微软雅黑" panose="020B0503020204020204" pitchFamily="34" charset="-122"/>
                <a:ea typeface="微软雅黑" panose="020B0503020204020204" pitchFamily="34" charset="-122"/>
              </a:rPr>
              <a:t>轮船</a:t>
            </a:r>
            <a:endParaRPr lang="zh-CN" altLang="en-US" sz="2400" b="1" dirty="0">
              <a:solidFill>
                <a:srgbClr val="000000"/>
              </a:solidFill>
              <a:latin typeface="微软雅黑" panose="020B0503020204020204" pitchFamily="34" charset="-122"/>
              <a:ea typeface="微软雅黑" panose="020B0503020204020204" pitchFamily="34" charset="-122"/>
            </a:endParaRPr>
          </a:p>
        </p:txBody>
      </p:sp>
      <p:sp>
        <p:nvSpPr>
          <p:cNvPr id="111624" name="Text Box 33"/>
          <p:cNvSpPr txBox="1"/>
          <p:nvPr/>
        </p:nvSpPr>
        <p:spPr>
          <a:xfrm>
            <a:off x="8335963" y="3536950"/>
            <a:ext cx="1422400" cy="457200"/>
          </a:xfrm>
          <a:prstGeom prst="rect">
            <a:avLst/>
          </a:prstGeom>
          <a:noFill/>
          <a:ln w="9525">
            <a:noFill/>
          </a:ln>
        </p:spPr>
        <p:txBody>
          <a:bodyPr anchor="t">
            <a:spAutoFit/>
          </a:bodyPr>
          <a:p>
            <a:pPr>
              <a:buFont typeface="Arial" panose="020B0604020202020204" pitchFamily="34" charset="0"/>
              <a:buNone/>
            </a:pPr>
            <a:r>
              <a:rPr lang="zh-CN" altLang="en-US" sz="2400" b="1" dirty="0">
                <a:solidFill>
                  <a:srgbClr val="000000"/>
                </a:solidFill>
                <a:latin typeface="微软雅黑" panose="020B0503020204020204" pitchFamily="34" charset="-122"/>
                <a:ea typeface="微软雅黑" panose="020B0503020204020204" pitchFamily="34" charset="-122"/>
              </a:rPr>
              <a:t>火车</a:t>
            </a:r>
            <a:endParaRPr lang="zh-CN" altLang="en-US" sz="2400" b="1" dirty="0">
              <a:solidFill>
                <a:srgbClr val="000000"/>
              </a:solidFill>
              <a:latin typeface="微软雅黑" panose="020B0503020204020204" pitchFamily="34" charset="-122"/>
              <a:ea typeface="微软雅黑" panose="020B0503020204020204" pitchFamily="34" charset="-122"/>
            </a:endParaRPr>
          </a:p>
        </p:txBody>
      </p:sp>
      <p:sp>
        <p:nvSpPr>
          <p:cNvPr id="111625" name="Text Box 34"/>
          <p:cNvSpPr txBox="1"/>
          <p:nvPr/>
        </p:nvSpPr>
        <p:spPr>
          <a:xfrm>
            <a:off x="4983163" y="5649913"/>
            <a:ext cx="1625600" cy="457200"/>
          </a:xfrm>
          <a:prstGeom prst="rect">
            <a:avLst/>
          </a:prstGeom>
          <a:noFill/>
          <a:ln w="9525">
            <a:noFill/>
          </a:ln>
        </p:spPr>
        <p:txBody>
          <a:bodyPr anchor="t">
            <a:spAutoFit/>
          </a:bodyPr>
          <a:p>
            <a:pPr>
              <a:buFont typeface="Arial" panose="020B0604020202020204" pitchFamily="34" charset="0"/>
              <a:buNone/>
            </a:pPr>
            <a:r>
              <a:rPr lang="zh-CN" altLang="en-US" sz="2400" b="1" dirty="0">
                <a:solidFill>
                  <a:srgbClr val="000000"/>
                </a:solidFill>
                <a:latin typeface="微软雅黑" panose="020B0503020204020204" pitchFamily="34" charset="-122"/>
                <a:ea typeface="微软雅黑" panose="020B0503020204020204" pitchFamily="34" charset="-122"/>
              </a:rPr>
              <a:t>电车</a:t>
            </a:r>
            <a:endParaRPr lang="zh-CN" altLang="en-US" sz="2400" b="1" dirty="0">
              <a:solidFill>
                <a:srgbClr val="000000"/>
              </a:solidFill>
              <a:latin typeface="微软雅黑" panose="020B0503020204020204" pitchFamily="34" charset="-122"/>
              <a:ea typeface="微软雅黑" panose="020B0503020204020204" pitchFamily="34" charset="-122"/>
            </a:endParaRPr>
          </a:p>
        </p:txBody>
      </p:sp>
      <p:sp>
        <p:nvSpPr>
          <p:cNvPr id="111626" name="Text Box 35"/>
          <p:cNvSpPr txBox="1"/>
          <p:nvPr/>
        </p:nvSpPr>
        <p:spPr>
          <a:xfrm>
            <a:off x="1630363" y="5576888"/>
            <a:ext cx="1828800" cy="457200"/>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400" b="1" dirty="0">
                <a:solidFill>
                  <a:srgbClr val="000000"/>
                </a:solidFill>
                <a:latin typeface="微软雅黑" panose="020B0503020204020204" pitchFamily="34" charset="-122"/>
                <a:ea typeface="微软雅黑" panose="020B0503020204020204" pitchFamily="34" charset="-122"/>
              </a:rPr>
              <a:t>汽车</a:t>
            </a:r>
            <a:endParaRPr lang="zh-CN" altLang="en-US" sz="2400" b="1" dirty="0">
              <a:solidFill>
                <a:srgbClr val="000000"/>
              </a:solidFill>
              <a:latin typeface="微软雅黑" panose="020B0503020204020204" pitchFamily="34" charset="-122"/>
              <a:ea typeface="微软雅黑" panose="020B0503020204020204" pitchFamily="34" charset="-122"/>
            </a:endParaRPr>
          </a:p>
        </p:txBody>
      </p:sp>
      <p:sp>
        <p:nvSpPr>
          <p:cNvPr id="111627" name="Text Box 36"/>
          <p:cNvSpPr txBox="1"/>
          <p:nvPr/>
        </p:nvSpPr>
        <p:spPr>
          <a:xfrm>
            <a:off x="8945563" y="5649913"/>
            <a:ext cx="1930400" cy="457200"/>
          </a:xfrm>
          <a:prstGeom prst="rect">
            <a:avLst/>
          </a:prstGeom>
          <a:noFill/>
          <a:ln w="9525">
            <a:noFill/>
          </a:ln>
        </p:spPr>
        <p:txBody>
          <a:bodyPr anchor="t">
            <a:spAutoFit/>
          </a:bodyPr>
          <a:p>
            <a:pPr>
              <a:buFont typeface="Arial" panose="020B0604020202020204" pitchFamily="34" charset="0"/>
              <a:buNone/>
            </a:pPr>
            <a:r>
              <a:rPr lang="zh-CN" altLang="en-US" sz="2400" b="1" dirty="0">
                <a:solidFill>
                  <a:srgbClr val="000000"/>
                </a:solidFill>
                <a:latin typeface="微软雅黑" panose="020B0503020204020204" pitchFamily="34" charset="-122"/>
                <a:ea typeface="微软雅黑" panose="020B0503020204020204" pitchFamily="34" charset="-122"/>
              </a:rPr>
              <a:t>飞机</a:t>
            </a:r>
            <a:endParaRPr lang="zh-CN" altLang="en-US" sz="2400" b="1" dirty="0">
              <a:solidFill>
                <a:srgbClr val="000000"/>
              </a:solidFill>
              <a:latin typeface="微软雅黑" panose="020B0503020204020204" pitchFamily="34" charset="-122"/>
              <a:ea typeface="微软雅黑" panose="020B0503020204020204" pitchFamily="34" charset="-122"/>
            </a:endParaRPr>
          </a:p>
        </p:txBody>
      </p:sp>
      <p:sp>
        <p:nvSpPr>
          <p:cNvPr id="24588" name="WordArt 38"/>
          <p:cNvSpPr>
            <a:spLocks noTextEdit="1"/>
          </p:cNvSpPr>
          <p:nvPr/>
        </p:nvSpPr>
        <p:spPr>
          <a:xfrm>
            <a:off x="3201988" y="520700"/>
            <a:ext cx="5994400" cy="1498600"/>
          </a:xfrm>
          <a:prstGeom prst="rect">
            <a:avLst/>
          </a:prstGeom>
        </p:spPr>
        <p:txBody>
          <a:bodyPr wrap="none" fromWordArt="1">
            <a:prstTxWarp prst="textDeflate">
              <a:avLst>
                <a:gd name="adj" fmla="val 26227"/>
              </a:avLst>
            </a:prstTxWarp>
            <a:normAutofit/>
          </a:bodyPr>
          <a:p>
            <a:pPr algn="ctr" eaLnBrk="0" hangingPunct="0"/>
            <a:r>
              <a:rPr lang="zh-CN" altLang="en-US" sz="3600">
                <a:ln w="9525" cap="flat" cmpd="sng">
                  <a:solidFill>
                    <a:srgbClr val="000000"/>
                  </a:solidFill>
                  <a:prstDash val="solid"/>
                  <a:round/>
                  <a:headEnd type="none" w="med" len="med"/>
                  <a:tailEnd type="none" w="med" len="med"/>
                </a:ln>
                <a:solidFill>
                  <a:srgbClr val="000000"/>
                </a:solidFill>
                <a:latin typeface="宋体" panose="02010600030101010101" pitchFamily="2" charset="-122"/>
                <a:ea typeface="宋体" panose="02010600030101010101" pitchFamily="2" charset="-122"/>
              </a:rPr>
              <a:t>近代交通工具的出现</a:t>
            </a:r>
            <a:endParaRPr lang="zh-CN" altLang="en-US" sz="3600">
              <a:ln w="9525" cap="flat" cmpd="sng">
                <a:solidFill>
                  <a:srgbClr val="000000"/>
                </a:solidFill>
                <a:prstDash val="solid"/>
                <a:round/>
                <a:headEnd type="none" w="med" len="med"/>
                <a:tailEnd type="none" w="med" len="med"/>
              </a:ln>
              <a:solidFill>
                <a:srgbClr val="000000"/>
              </a:solidFill>
              <a:latin typeface="宋体" panose="02010600030101010101" pitchFamily="2" charset="-122"/>
              <a:ea typeface="宋体" panose="02010600030101010101" pitchFamily="2" charset="-122"/>
            </a:endParaRPr>
          </a:p>
        </p:txBody>
      </p:sp>
      <p:sp>
        <p:nvSpPr>
          <p:cNvPr id="22540" name="Text Box 13"/>
          <p:cNvSpPr txBox="1"/>
          <p:nvPr/>
        </p:nvSpPr>
        <p:spPr>
          <a:xfrm>
            <a:off x="833438" y="6061075"/>
            <a:ext cx="10366375" cy="946150"/>
          </a:xfrm>
          <a:prstGeom prst="rect">
            <a:avLst/>
          </a:prstGeom>
          <a:noFill/>
          <a:ln w="9525">
            <a:noFill/>
          </a:ln>
        </p:spPr>
        <p:txBody>
          <a:bodyPr anchor="t">
            <a:spAutoFit/>
          </a:bodyPr>
          <a:p>
            <a:pPr eaLnBrk="0" hangingPunct="0"/>
            <a:r>
              <a:rPr lang="zh-CN" altLang="en-US" sz="2800" dirty="0">
                <a:solidFill>
                  <a:srgbClr val="FF0000"/>
                </a:solidFill>
                <a:latin typeface="Arial" panose="020B0604020202020204" pitchFamily="34" charset="0"/>
                <a:ea typeface="微软雅黑" panose="020B0503020204020204" pitchFamily="34" charset="-122"/>
                <a:sym typeface="Calibri" panose="020F0502020204030204" charset="0"/>
              </a:rPr>
              <a:t> </a:t>
            </a:r>
            <a:r>
              <a:rPr lang="zh-CN" altLang="en-US" sz="2800" b="1" dirty="0">
                <a:solidFill>
                  <a:srgbClr val="FF0000"/>
                </a:solidFill>
                <a:latin typeface="Arial" panose="020B0604020202020204" pitchFamily="34" charset="0"/>
                <a:ea typeface="微软雅黑" panose="020B0503020204020204" pitchFamily="34" charset="-122"/>
                <a:sym typeface="Calibri" panose="020F0502020204030204" charset="0"/>
              </a:rPr>
              <a:t>作用： 使人们出行的速度加快 极大促进了商品的流通 </a:t>
            </a:r>
            <a:r>
              <a:rPr lang="en-US" altLang="zh-CN" sz="2800" b="1" dirty="0">
                <a:solidFill>
                  <a:srgbClr val="FF0000"/>
                </a:solidFill>
                <a:latin typeface="微软雅黑" panose="020B0503020204020204" pitchFamily="34" charset="-122"/>
                <a:ea typeface="微软雅黑" panose="020B0503020204020204" pitchFamily="34" charset="-122"/>
                <a:sym typeface="Calibri" panose="020F0502020204030204" charset="0"/>
              </a:rPr>
              <a:t>……</a:t>
            </a:r>
            <a:endParaRPr lang="en-US" altLang="zh-CN" sz="2800" b="1" dirty="0">
              <a:solidFill>
                <a:srgbClr val="FF0000"/>
              </a:solidFill>
              <a:latin typeface="Arial" panose="020B0604020202020204" pitchFamily="34" charset="0"/>
              <a:ea typeface="微软雅黑" panose="020B0503020204020204" pitchFamily="34" charset="-122"/>
              <a:sym typeface="Calibri" panose="020F0502020204030204" charset="0"/>
            </a:endParaRPr>
          </a:p>
          <a:p>
            <a:pPr eaLnBrk="0" hangingPunct="0"/>
            <a:endParaRPr lang="zh-CN" altLang="en-US" sz="2800" dirty="0">
              <a:solidFill>
                <a:srgbClr val="FF0000"/>
              </a:solidFill>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4588"/>
                                        </p:tgtEl>
                                        <p:attrNameLst>
                                          <p:attrName>style.visibility</p:attrName>
                                        </p:attrNameLst>
                                      </p:cBhvr>
                                      <p:to>
                                        <p:strVal val="visible"/>
                                      </p:to>
                                    </p:set>
                                    <p:anim calcmode="discrete" valueType="clr">
                                      <p:cBhvr override="childStyle">
                                        <p:cTn id="7" dur="80"/>
                                        <p:tgtEl>
                                          <p:spTgt spid="2458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4588"/>
                                        </p:tgtEl>
                                        <p:attrNameLst>
                                          <p:attrName>fillcolor</p:attrName>
                                        </p:attrNameLst>
                                      </p:cBhvr>
                                      <p:tavLst>
                                        <p:tav tm="0">
                                          <p:val>
                                            <p:clrVal>
                                              <a:schemeClr val="accent2"/>
                                            </p:clrVal>
                                          </p:val>
                                        </p:tav>
                                        <p:tav tm="50000">
                                          <p:val>
                                            <p:clrVal>
                                              <a:schemeClr val="hlink"/>
                                            </p:clrVal>
                                          </p:val>
                                        </p:tav>
                                      </p:tavLst>
                                    </p:anim>
                                    <p:set>
                                      <p:cBhvr>
                                        <p:cTn id="9" dur="80"/>
                                        <p:tgtEl>
                                          <p:spTgt spid="24588"/>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19457"/>
                                        </p:tgtEl>
                                        <p:attrNameLst>
                                          <p:attrName>style.visibility</p:attrName>
                                        </p:attrNameLst>
                                      </p:cBhvr>
                                      <p:to>
                                        <p:strVal val="visible"/>
                                      </p:to>
                                    </p:set>
                                    <p:anim calcmode="lin" valueType="num">
                                      <p:cBhvr additive="base">
                                        <p:cTn id="14" dur="5000" fill="hold"/>
                                        <p:tgtEl>
                                          <p:spTgt spid="19457"/>
                                        </p:tgtEl>
                                        <p:attrNameLst>
                                          <p:attrName>ppt_x</p:attrName>
                                        </p:attrNameLst>
                                      </p:cBhvr>
                                      <p:tavLst>
                                        <p:tav tm="0">
                                          <p:val>
                                            <p:strVal val="#ppt_x"/>
                                          </p:val>
                                        </p:tav>
                                        <p:tav tm="100000">
                                          <p:val>
                                            <p:strVal val="#ppt_x"/>
                                          </p:val>
                                        </p:tav>
                                      </p:tavLst>
                                    </p:anim>
                                    <p:anim calcmode="lin" valueType="num">
                                      <p:cBhvr additive="base">
                                        <p:cTn id="15" dur="5000" fill="hold"/>
                                        <p:tgtEl>
                                          <p:spTgt spid="19457"/>
                                        </p:tgtEl>
                                        <p:attrNameLst>
                                          <p:attrName>ppt_y</p:attrName>
                                        </p:attrNameLst>
                                      </p:cBhvr>
                                      <p:tavLst>
                                        <p:tav tm="0">
                                          <p:val>
                                            <p:strVal val="1+#ppt_h/2"/>
                                          </p:val>
                                        </p:tav>
                                        <p:tav tm="100000">
                                          <p:val>
                                            <p:strVal val="#ppt_y"/>
                                          </p:val>
                                        </p:tav>
                                      </p:tavLst>
                                    </p:anim>
                                  </p:childTnLst>
                                </p:cTn>
                              </p:par>
                              <p:par>
                                <p:cTn id="16" presetID="7" presetClass="entr" presetSubtype="4" fill="hold" grpId="0" nodeType="withEffect">
                                  <p:stCondLst>
                                    <p:cond delay="0"/>
                                  </p:stCondLst>
                                  <p:childTnLst>
                                    <p:set>
                                      <p:cBhvr>
                                        <p:cTn id="17" dur="1" fill="hold">
                                          <p:stCondLst>
                                            <p:cond delay="0"/>
                                          </p:stCondLst>
                                        </p:cTn>
                                        <p:tgtEl>
                                          <p:spTgt spid="111623"/>
                                        </p:tgtEl>
                                        <p:attrNameLst>
                                          <p:attrName>style.visibility</p:attrName>
                                        </p:attrNameLst>
                                      </p:cBhvr>
                                      <p:to>
                                        <p:strVal val="visible"/>
                                      </p:to>
                                    </p:set>
                                    <p:anim calcmode="lin" valueType="num">
                                      <p:cBhvr additive="base">
                                        <p:cTn id="18" dur="5000" fill="hold"/>
                                        <p:tgtEl>
                                          <p:spTgt spid="111623"/>
                                        </p:tgtEl>
                                        <p:attrNameLst>
                                          <p:attrName>ppt_x</p:attrName>
                                        </p:attrNameLst>
                                      </p:cBhvr>
                                      <p:tavLst>
                                        <p:tav tm="0">
                                          <p:val>
                                            <p:strVal val="#ppt_x"/>
                                          </p:val>
                                        </p:tav>
                                        <p:tav tm="100000">
                                          <p:val>
                                            <p:strVal val="#ppt_x"/>
                                          </p:val>
                                        </p:tav>
                                      </p:tavLst>
                                    </p:anim>
                                    <p:anim calcmode="lin" valueType="num">
                                      <p:cBhvr additive="base">
                                        <p:cTn id="19" dur="5000" fill="hold"/>
                                        <p:tgtEl>
                                          <p:spTgt spid="11162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0" presetClass="entr" presetSubtype="0" fill="hold" nodeType="clickEffect">
                                  <p:stCondLst>
                                    <p:cond delay="0"/>
                                  </p:stCondLst>
                                  <p:childTnLst>
                                    <p:set>
                                      <p:cBhvr>
                                        <p:cTn id="23" dur="1" fill="hold">
                                          <p:stCondLst>
                                            <p:cond delay="0"/>
                                          </p:stCondLst>
                                        </p:cTn>
                                        <p:tgtEl>
                                          <p:spTgt spid="19458"/>
                                        </p:tgtEl>
                                        <p:attrNameLst>
                                          <p:attrName>style.visibility</p:attrName>
                                        </p:attrNameLst>
                                      </p:cBhvr>
                                      <p:to>
                                        <p:strVal val="visible"/>
                                      </p:to>
                                    </p:set>
                                    <p:animEffect transition="in" filter="fade">
                                      <p:cBhvr>
                                        <p:cTn id="24" dur="800" decel="100000"/>
                                        <p:tgtEl>
                                          <p:spTgt spid="19458"/>
                                        </p:tgtEl>
                                      </p:cBhvr>
                                    </p:animEffect>
                                    <p:anim calcmode="lin" valueType="num">
                                      <p:cBhvr>
                                        <p:cTn id="25" dur="800" decel="100000" fill="hold"/>
                                        <p:tgtEl>
                                          <p:spTgt spid="19458"/>
                                        </p:tgtEl>
                                        <p:attrNameLst>
                                          <p:attrName>style.rotation</p:attrName>
                                        </p:attrNameLst>
                                      </p:cBhvr>
                                      <p:tavLst>
                                        <p:tav tm="0">
                                          <p:val>
                                            <p:fltVal val="-90.000000"/>
                                          </p:val>
                                        </p:tav>
                                        <p:tav tm="100000">
                                          <p:val>
                                            <p:fltVal val="0.000000"/>
                                          </p:val>
                                        </p:tav>
                                      </p:tavLst>
                                    </p:anim>
                                    <p:anim calcmode="lin" valueType="num">
                                      <p:cBhvr>
                                        <p:cTn id="26" dur="800" decel="100000" fill="hold"/>
                                        <p:tgtEl>
                                          <p:spTgt spid="19458"/>
                                        </p:tgtEl>
                                        <p:attrNameLst>
                                          <p:attrName>ppt_x</p:attrName>
                                        </p:attrNameLst>
                                      </p:cBhvr>
                                      <p:tavLst>
                                        <p:tav tm="0">
                                          <p:val>
                                            <p:strVal val="#ppt_x+0.4"/>
                                          </p:val>
                                        </p:tav>
                                        <p:tav tm="100000">
                                          <p:val>
                                            <p:strVal val="#ppt_x-0.05"/>
                                          </p:val>
                                        </p:tav>
                                      </p:tavLst>
                                    </p:anim>
                                    <p:anim calcmode="lin" valueType="num">
                                      <p:cBhvr>
                                        <p:cTn id="27" dur="800" decel="100000" fill="hold"/>
                                        <p:tgtEl>
                                          <p:spTgt spid="19458"/>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19458"/>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19458"/>
                                        </p:tgtEl>
                                        <p:attrNameLst>
                                          <p:attrName>ppt_y</p:attrName>
                                        </p:attrNameLst>
                                      </p:cBhvr>
                                      <p:tavLst>
                                        <p:tav tm="0">
                                          <p:val>
                                            <p:strVal val="#ppt_y+0.1"/>
                                          </p:val>
                                        </p:tav>
                                        <p:tav tm="100000">
                                          <p:val>
                                            <p:strVal val="#ppt_y"/>
                                          </p:val>
                                        </p:tav>
                                      </p:tavLst>
                                    </p:anim>
                                  </p:childTnLst>
                                </p:cTn>
                              </p:par>
                              <p:par>
                                <p:cTn id="30" presetID="30" presetClass="entr" presetSubtype="0" fill="hold" grpId="0" nodeType="withEffect">
                                  <p:stCondLst>
                                    <p:cond delay="0"/>
                                  </p:stCondLst>
                                  <p:childTnLst>
                                    <p:set>
                                      <p:cBhvr>
                                        <p:cTn id="31" dur="1" fill="hold">
                                          <p:stCondLst>
                                            <p:cond delay="0"/>
                                          </p:stCondLst>
                                        </p:cTn>
                                        <p:tgtEl>
                                          <p:spTgt spid="111624"/>
                                        </p:tgtEl>
                                        <p:attrNameLst>
                                          <p:attrName>style.visibility</p:attrName>
                                        </p:attrNameLst>
                                      </p:cBhvr>
                                      <p:to>
                                        <p:strVal val="visible"/>
                                      </p:to>
                                    </p:set>
                                    <p:animEffect transition="in" filter="fade">
                                      <p:cBhvr>
                                        <p:cTn id="32" dur="800" decel="100000"/>
                                        <p:tgtEl>
                                          <p:spTgt spid="111624"/>
                                        </p:tgtEl>
                                      </p:cBhvr>
                                    </p:animEffect>
                                    <p:anim calcmode="lin" valueType="num">
                                      <p:cBhvr>
                                        <p:cTn id="33" dur="800" decel="100000" fill="hold"/>
                                        <p:tgtEl>
                                          <p:spTgt spid="111624"/>
                                        </p:tgtEl>
                                        <p:attrNameLst>
                                          <p:attrName>style.rotation</p:attrName>
                                        </p:attrNameLst>
                                      </p:cBhvr>
                                      <p:tavLst>
                                        <p:tav tm="0">
                                          <p:val>
                                            <p:fltVal val="-90.000000"/>
                                          </p:val>
                                        </p:tav>
                                        <p:tav tm="100000">
                                          <p:val>
                                            <p:fltVal val="0.000000"/>
                                          </p:val>
                                        </p:tav>
                                      </p:tavLst>
                                    </p:anim>
                                    <p:anim calcmode="lin" valueType="num">
                                      <p:cBhvr>
                                        <p:cTn id="34" dur="800" decel="100000" fill="hold"/>
                                        <p:tgtEl>
                                          <p:spTgt spid="111624"/>
                                        </p:tgtEl>
                                        <p:attrNameLst>
                                          <p:attrName>ppt_x</p:attrName>
                                        </p:attrNameLst>
                                      </p:cBhvr>
                                      <p:tavLst>
                                        <p:tav tm="0">
                                          <p:val>
                                            <p:strVal val="#ppt_x+0.4"/>
                                          </p:val>
                                        </p:tav>
                                        <p:tav tm="100000">
                                          <p:val>
                                            <p:strVal val="#ppt_x-0.05"/>
                                          </p:val>
                                        </p:tav>
                                      </p:tavLst>
                                    </p:anim>
                                    <p:anim calcmode="lin" valueType="num">
                                      <p:cBhvr>
                                        <p:cTn id="35" dur="800" decel="100000" fill="hold"/>
                                        <p:tgtEl>
                                          <p:spTgt spid="111624"/>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111624"/>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111624"/>
                                        </p:tgtEl>
                                        <p:attrNameLst>
                                          <p:attrName>ppt_y</p:attrName>
                                        </p:attrNameLst>
                                      </p:cBhvr>
                                      <p:tavLst>
                                        <p:tav tm="0">
                                          <p:val>
                                            <p:strVal val="#ppt_y+0.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19459"/>
                                        </p:tgtEl>
                                        <p:attrNameLst>
                                          <p:attrName>style.visibility</p:attrName>
                                        </p:attrNameLst>
                                      </p:cBhvr>
                                      <p:to>
                                        <p:strVal val="visible"/>
                                      </p:to>
                                    </p:set>
                                    <p:animEffect transition="in" filter="checkerboard(across)">
                                      <p:cBhvr>
                                        <p:cTn id="42" dur="500"/>
                                        <p:tgtEl>
                                          <p:spTgt spid="19459"/>
                                        </p:tgtEl>
                                      </p:cBhvr>
                                    </p:animEffect>
                                  </p:childTnLst>
                                </p:cTn>
                              </p:par>
                              <p:par>
                                <p:cTn id="43" presetID="5" presetClass="entr" presetSubtype="10" fill="hold" grpId="0" nodeType="withEffect">
                                  <p:stCondLst>
                                    <p:cond delay="0"/>
                                  </p:stCondLst>
                                  <p:childTnLst>
                                    <p:set>
                                      <p:cBhvr>
                                        <p:cTn id="44" dur="1" fill="hold">
                                          <p:stCondLst>
                                            <p:cond delay="0"/>
                                          </p:stCondLst>
                                        </p:cTn>
                                        <p:tgtEl>
                                          <p:spTgt spid="111626"/>
                                        </p:tgtEl>
                                        <p:attrNameLst>
                                          <p:attrName>style.visibility</p:attrName>
                                        </p:attrNameLst>
                                      </p:cBhvr>
                                      <p:to>
                                        <p:strVal val="visible"/>
                                      </p:to>
                                    </p:set>
                                    <p:animEffect transition="in" filter="checkerboard(across)">
                                      <p:cBhvr>
                                        <p:cTn id="45" dur="500"/>
                                        <p:tgtEl>
                                          <p:spTgt spid="111626"/>
                                        </p:tgtEl>
                                      </p:cBhvr>
                                    </p:animEffect>
                                  </p:childTnLst>
                                </p:cTn>
                              </p:par>
                            </p:childTnLst>
                          </p:cTn>
                        </p:par>
                      </p:childTnLst>
                    </p:cTn>
                  </p:par>
                  <p:par>
                    <p:cTn id="46" fill="hold">
                      <p:stCondLst>
                        <p:cond delay="indefinite"/>
                      </p:stCondLst>
                      <p:childTnLst>
                        <p:par>
                          <p:cTn id="47" fill="hold">
                            <p:stCondLst>
                              <p:cond delay="0"/>
                            </p:stCondLst>
                            <p:childTnLst>
                              <p:par>
                                <p:cTn id="48" presetID="7" presetClass="entr" presetSubtype="4" fill="hold" nodeType="clickEffect">
                                  <p:stCondLst>
                                    <p:cond delay="0"/>
                                  </p:stCondLst>
                                  <p:childTnLst>
                                    <p:set>
                                      <p:cBhvr>
                                        <p:cTn id="49" dur="1" fill="hold">
                                          <p:stCondLst>
                                            <p:cond delay="0"/>
                                          </p:stCondLst>
                                        </p:cTn>
                                        <p:tgtEl>
                                          <p:spTgt spid="19460"/>
                                        </p:tgtEl>
                                        <p:attrNameLst>
                                          <p:attrName>style.visibility</p:attrName>
                                        </p:attrNameLst>
                                      </p:cBhvr>
                                      <p:to>
                                        <p:strVal val="visible"/>
                                      </p:to>
                                    </p:set>
                                    <p:anim calcmode="lin" valueType="num">
                                      <p:cBhvr additive="base">
                                        <p:cTn id="50" dur="5000" fill="hold"/>
                                        <p:tgtEl>
                                          <p:spTgt spid="19460"/>
                                        </p:tgtEl>
                                        <p:attrNameLst>
                                          <p:attrName>ppt_x</p:attrName>
                                        </p:attrNameLst>
                                      </p:cBhvr>
                                      <p:tavLst>
                                        <p:tav tm="0">
                                          <p:val>
                                            <p:strVal val="#ppt_x"/>
                                          </p:val>
                                        </p:tav>
                                        <p:tav tm="100000">
                                          <p:val>
                                            <p:strVal val="#ppt_x"/>
                                          </p:val>
                                        </p:tav>
                                      </p:tavLst>
                                    </p:anim>
                                    <p:anim calcmode="lin" valueType="num">
                                      <p:cBhvr additive="base">
                                        <p:cTn id="51" dur="5000" fill="hold"/>
                                        <p:tgtEl>
                                          <p:spTgt spid="19460"/>
                                        </p:tgtEl>
                                        <p:attrNameLst>
                                          <p:attrName>ppt_y</p:attrName>
                                        </p:attrNameLst>
                                      </p:cBhvr>
                                      <p:tavLst>
                                        <p:tav tm="0">
                                          <p:val>
                                            <p:strVal val="1+#ppt_h/2"/>
                                          </p:val>
                                        </p:tav>
                                        <p:tav tm="100000">
                                          <p:val>
                                            <p:strVal val="#ppt_y"/>
                                          </p:val>
                                        </p:tav>
                                      </p:tavLst>
                                    </p:anim>
                                  </p:childTnLst>
                                </p:cTn>
                              </p:par>
                              <p:par>
                                <p:cTn id="52" presetID="7" presetClass="entr" presetSubtype="4" fill="hold" grpId="0" nodeType="withEffect">
                                  <p:stCondLst>
                                    <p:cond delay="0"/>
                                  </p:stCondLst>
                                  <p:childTnLst>
                                    <p:set>
                                      <p:cBhvr>
                                        <p:cTn id="53" dur="1" fill="hold">
                                          <p:stCondLst>
                                            <p:cond delay="0"/>
                                          </p:stCondLst>
                                        </p:cTn>
                                        <p:tgtEl>
                                          <p:spTgt spid="111625"/>
                                        </p:tgtEl>
                                        <p:attrNameLst>
                                          <p:attrName>style.visibility</p:attrName>
                                        </p:attrNameLst>
                                      </p:cBhvr>
                                      <p:to>
                                        <p:strVal val="visible"/>
                                      </p:to>
                                    </p:set>
                                    <p:anim calcmode="lin" valueType="num">
                                      <p:cBhvr additive="base">
                                        <p:cTn id="54" dur="5000" fill="hold"/>
                                        <p:tgtEl>
                                          <p:spTgt spid="111625"/>
                                        </p:tgtEl>
                                        <p:attrNameLst>
                                          <p:attrName>ppt_x</p:attrName>
                                        </p:attrNameLst>
                                      </p:cBhvr>
                                      <p:tavLst>
                                        <p:tav tm="0">
                                          <p:val>
                                            <p:strVal val="#ppt_x"/>
                                          </p:val>
                                        </p:tav>
                                        <p:tav tm="100000">
                                          <p:val>
                                            <p:strVal val="#ppt_x"/>
                                          </p:val>
                                        </p:tav>
                                      </p:tavLst>
                                    </p:anim>
                                    <p:anim calcmode="lin" valueType="num">
                                      <p:cBhvr additive="base">
                                        <p:cTn id="55" dur="5000" fill="hold"/>
                                        <p:tgtEl>
                                          <p:spTgt spid="111625"/>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 presetClass="entr" presetSubtype="10" fill="hold" nodeType="clickEffect">
                                  <p:stCondLst>
                                    <p:cond delay="0"/>
                                  </p:stCondLst>
                                  <p:childTnLst>
                                    <p:set>
                                      <p:cBhvr>
                                        <p:cTn id="59" dur="1" fill="hold">
                                          <p:stCondLst>
                                            <p:cond delay="0"/>
                                          </p:stCondLst>
                                        </p:cTn>
                                        <p:tgtEl>
                                          <p:spTgt spid="19461"/>
                                        </p:tgtEl>
                                        <p:attrNameLst>
                                          <p:attrName>style.visibility</p:attrName>
                                        </p:attrNameLst>
                                      </p:cBhvr>
                                      <p:to>
                                        <p:strVal val="visible"/>
                                      </p:to>
                                    </p:set>
                                    <p:animEffect transition="in" filter="checkerboard(across)">
                                      <p:cBhvr>
                                        <p:cTn id="60" dur="500"/>
                                        <p:tgtEl>
                                          <p:spTgt spid="19461"/>
                                        </p:tgtEl>
                                      </p:cBhvr>
                                    </p:animEffect>
                                  </p:childTnLst>
                                </p:cTn>
                              </p:par>
                              <p:par>
                                <p:cTn id="61" presetID="5" presetClass="entr" presetSubtype="10" fill="hold" grpId="0" nodeType="withEffect">
                                  <p:stCondLst>
                                    <p:cond delay="0"/>
                                  </p:stCondLst>
                                  <p:childTnLst>
                                    <p:set>
                                      <p:cBhvr>
                                        <p:cTn id="62" dur="1" fill="hold">
                                          <p:stCondLst>
                                            <p:cond delay="0"/>
                                          </p:stCondLst>
                                        </p:cTn>
                                        <p:tgtEl>
                                          <p:spTgt spid="111627"/>
                                        </p:tgtEl>
                                        <p:attrNameLst>
                                          <p:attrName>style.visibility</p:attrName>
                                        </p:attrNameLst>
                                      </p:cBhvr>
                                      <p:to>
                                        <p:strVal val="visible"/>
                                      </p:to>
                                    </p:set>
                                    <p:animEffect transition="in" filter="checkerboard(across)">
                                      <p:cBhvr>
                                        <p:cTn id="63" dur="500"/>
                                        <p:tgtEl>
                                          <p:spTgt spid="111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23" grpId="0"/>
      <p:bldP spid="111624" grpId="0"/>
      <p:bldP spid="111625" grpId="0"/>
      <p:bldP spid="111626" grpId="0"/>
      <p:bldP spid="11162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Rectangle 2"/>
          <p:cNvSpPr>
            <a:spLocks noChangeArrowheads="1"/>
          </p:cNvSpPr>
          <p:nvPr/>
        </p:nvSpPr>
        <p:spPr bwMode="auto">
          <a:xfrm>
            <a:off x="5313045" y="304800"/>
            <a:ext cx="5119370" cy="6172200"/>
          </a:xfrm>
          <a:prstGeom prst="rect">
            <a:avLst/>
          </a:prstGeom>
          <a:gradFill rotWithShape="1">
            <a:gsLst>
              <a:gs pos="0">
                <a:schemeClr val="bg1"/>
              </a:gs>
              <a:gs pos="100000">
                <a:srgbClr val="CDFDFF"/>
              </a:gs>
            </a:gsLst>
            <a:lin ang="0" scaled="1"/>
          </a:gradFill>
          <a:ln w="76200" cmpd="tri">
            <a:solidFill>
              <a:srgbClr val="00CCFF"/>
            </a:solidFill>
            <a:miter lim="800000"/>
          </a:ln>
          <a:effectLst>
            <a:outerShdw dist="35921" dir="2700000" algn="ctr" rotWithShape="0">
              <a:srgbClr val="800080"/>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Arial" panose="020B0604020202020204" pitchFamily="34" charset="0"/>
              <a:ea typeface="宋体" panose="02010600030101010101" pitchFamily="2" charset="-122"/>
              <a:cs typeface="+mn-cs"/>
            </a:endParaRPr>
          </a:p>
        </p:txBody>
      </p:sp>
      <p:sp>
        <p:nvSpPr>
          <p:cNvPr id="34819" name="Text Box 3"/>
          <p:cNvSpPr txBox="1"/>
          <p:nvPr/>
        </p:nvSpPr>
        <p:spPr>
          <a:xfrm>
            <a:off x="5678170" y="304800"/>
            <a:ext cx="4648200" cy="6123940"/>
          </a:xfrm>
          <a:prstGeom prst="rect">
            <a:avLst/>
          </a:prstGeom>
          <a:noFill/>
          <a:ln w="9525">
            <a:noFill/>
          </a:ln>
        </p:spPr>
        <p:txBody>
          <a:bodyPr>
            <a:spAutoFit/>
          </a:bodyPr>
          <a:p>
            <a:pPr lvl="0" eaLnBrk="1" hangingPunct="1"/>
            <a:r>
              <a:rPr lang="en-US" altLang="zh-CN" sz="2800" b="1">
                <a:latin typeface="Arial" panose="020B0604020202020204" pitchFamily="34" charset="0"/>
                <a:ea typeface="宋体" panose="02010600030101010101" pitchFamily="2" charset="-122"/>
              </a:rPr>
              <a:t>      </a:t>
            </a:r>
            <a:r>
              <a:rPr lang="zh-CN" altLang="en-US" sz="2800" b="1" dirty="0">
                <a:latin typeface="Arial" panose="020B0604020202020204" pitchFamily="34" charset="0"/>
                <a:ea typeface="宋体" panose="02010600030101010101" pitchFamily="2" charset="-122"/>
              </a:rPr>
              <a:t>詹天佑，广东南海人。我国最早的杰出铁道工程专家，为我国铁路事业做出了卓越贡献。周恩来曾赞誉他是“中国人的光荣”。</a:t>
            </a:r>
            <a:br>
              <a:rPr lang="zh-CN" altLang="en-US" sz="2800" b="1" dirty="0">
                <a:latin typeface="Arial" panose="020B0604020202020204" pitchFamily="34" charset="0"/>
                <a:ea typeface="宋体" panose="02010600030101010101" pitchFamily="2" charset="-122"/>
              </a:rPr>
            </a:br>
            <a:r>
              <a:rPr lang="zh-CN" altLang="en-US" sz="2800" b="1" dirty="0">
                <a:latin typeface="Arial" panose="020B0604020202020204" pitchFamily="34" charset="0"/>
                <a:ea typeface="宋体" panose="02010600030101010101" pitchFamily="2" charset="-122"/>
              </a:rPr>
              <a:t>      </a:t>
            </a:r>
            <a:r>
              <a:rPr lang="en-US" altLang="zh-CN" sz="2800" b="1">
                <a:solidFill>
                  <a:srgbClr val="FF0000"/>
                </a:solidFill>
                <a:latin typeface="Arial" panose="020B0604020202020204" pitchFamily="34" charset="0"/>
                <a:ea typeface="宋体" panose="02010600030101010101" pitchFamily="2" charset="-122"/>
              </a:rPr>
              <a:t>1872</a:t>
            </a:r>
            <a:r>
              <a:rPr lang="zh-CN" altLang="en-US" sz="2800" b="1" dirty="0">
                <a:solidFill>
                  <a:srgbClr val="FF0000"/>
                </a:solidFill>
                <a:latin typeface="Arial" panose="020B0604020202020204" pitchFamily="34" charset="0"/>
                <a:ea typeface="宋体" panose="02010600030101010101" pitchFamily="2" charset="-122"/>
              </a:rPr>
              <a:t>年，</a:t>
            </a:r>
            <a:r>
              <a:rPr lang="en-US" altLang="zh-CN" sz="2800" b="1">
                <a:solidFill>
                  <a:srgbClr val="FF0000"/>
                </a:solidFill>
                <a:latin typeface="Arial" panose="020B0604020202020204" pitchFamily="34" charset="0"/>
                <a:ea typeface="宋体" panose="02010600030101010101" pitchFamily="2" charset="-122"/>
              </a:rPr>
              <a:t>12</a:t>
            </a:r>
            <a:r>
              <a:rPr lang="zh-CN" altLang="en-US" sz="2800" b="1" dirty="0">
                <a:solidFill>
                  <a:srgbClr val="FF0000"/>
                </a:solidFill>
                <a:latin typeface="Arial" panose="020B0604020202020204" pitchFamily="34" charset="0"/>
                <a:ea typeface="宋体" panose="02010600030101010101" pitchFamily="2" charset="-122"/>
              </a:rPr>
              <a:t>岁的詹天佑是洋务运动时的第一批赴美幼童留学生</a:t>
            </a:r>
            <a:r>
              <a:rPr lang="zh-CN" altLang="en-US" sz="2800" b="1" dirty="0">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1881</a:t>
            </a:r>
            <a:r>
              <a:rPr lang="zh-CN" altLang="en-US" sz="2800" b="1" dirty="0">
                <a:latin typeface="Arial" panose="020B0604020202020204" pitchFamily="34" charset="0"/>
                <a:ea typeface="宋体" panose="02010600030101010101" pitchFamily="2" charset="-122"/>
              </a:rPr>
              <a:t>年，以优异成绩毕业于耶鲁大学，并于同年回国。</a:t>
            </a:r>
            <a:r>
              <a:rPr lang="en-US" altLang="zh-CN" sz="2800" b="1">
                <a:latin typeface="Arial" panose="020B0604020202020204" pitchFamily="34" charset="0"/>
                <a:ea typeface="宋体" panose="02010600030101010101" pitchFamily="2" charset="-122"/>
              </a:rPr>
              <a:t>1888</a:t>
            </a:r>
            <a:r>
              <a:rPr lang="zh-CN" altLang="en-US" sz="2800" b="1" dirty="0">
                <a:latin typeface="Arial" panose="020B0604020202020204" pitchFamily="34" charset="0"/>
                <a:ea typeface="宋体" panose="02010600030101010101" pitchFamily="2" charset="-122"/>
              </a:rPr>
              <a:t>年，詹天佑由老同学推荐，到中国铁路公司任工程师。</a:t>
            </a:r>
            <a:r>
              <a:rPr lang="en-US" altLang="zh-CN" sz="2800" b="1">
                <a:latin typeface="Arial" panose="020B0604020202020204" pitchFamily="34" charset="0"/>
                <a:ea typeface="宋体" panose="02010600030101010101" pitchFamily="2" charset="-122"/>
              </a:rPr>
              <a:t>1905</a:t>
            </a:r>
            <a:r>
              <a:rPr lang="zh-CN" altLang="en-US" sz="2800" b="1" dirty="0">
                <a:latin typeface="Arial" panose="020B0604020202020204" pitchFamily="34" charset="0"/>
                <a:ea typeface="宋体" panose="02010600030101010101" pitchFamily="2" charset="-122"/>
              </a:rPr>
              <a:t>年被清政府派任京张铁路总办兼总工程师。 </a:t>
            </a:r>
            <a:endParaRPr lang="zh-CN" altLang="en-US" sz="2800" b="1" dirty="0">
              <a:latin typeface="Arial" panose="020B0604020202020204" pitchFamily="34" charset="0"/>
              <a:ea typeface="宋体" panose="02010600030101010101" pitchFamily="2" charset="-122"/>
            </a:endParaRPr>
          </a:p>
        </p:txBody>
      </p:sp>
      <p:pic>
        <p:nvPicPr>
          <p:cNvPr id="34821" name="Picture 5">
            <a:hlinkClick r:id="rId1" action="ppaction://hlinkfile"/>
          </p:cNvPr>
          <p:cNvPicPr>
            <a:picLocks noChangeAspect="1"/>
          </p:cNvPicPr>
          <p:nvPr/>
        </p:nvPicPr>
        <p:blipFill>
          <a:blip r:embed="rId2"/>
          <a:stretch>
            <a:fillRect/>
          </a:stretch>
        </p:blipFill>
        <p:spPr>
          <a:xfrm>
            <a:off x="1560830" y="31750"/>
            <a:ext cx="3419475" cy="6717665"/>
          </a:xfrm>
          <a:prstGeom prst="rect">
            <a:avLst/>
          </a:prstGeom>
          <a:noFill/>
          <a:ln w="9525">
            <a:noFill/>
          </a:ln>
        </p:spPr>
      </p:pic>
      <p:sp>
        <p:nvSpPr>
          <p:cNvPr id="34820" name="Rectangle 4"/>
          <p:cNvSpPr/>
          <p:nvPr/>
        </p:nvSpPr>
        <p:spPr>
          <a:xfrm>
            <a:off x="4237355" y="100330"/>
            <a:ext cx="650240" cy="1443355"/>
          </a:xfrm>
          <a:prstGeom prst="rect">
            <a:avLst/>
          </a:prstGeom>
          <a:solidFill>
            <a:srgbClr val="FFFFFF"/>
          </a:solidFill>
          <a:ln w="9525">
            <a:noFill/>
          </a:ln>
        </p:spPr>
        <p:txBody>
          <a:bodyPr vert="eaVert" wrap="none" anchor="ctr"/>
          <a:p>
            <a:pPr lvl="0" algn="ctr" eaLnBrk="1" hangingPunct="1"/>
            <a:r>
              <a:rPr lang="zh-CN" altLang="en-US" sz="3200" b="1" dirty="0">
                <a:solidFill>
                  <a:srgbClr val="990099"/>
                </a:solidFill>
                <a:latin typeface="Arial" panose="020B0604020202020204" pitchFamily="34" charset="0"/>
                <a:ea typeface="宋体" panose="02010600030101010101" pitchFamily="2" charset="-122"/>
              </a:rPr>
              <a:t>詹天佑</a:t>
            </a:r>
            <a:endParaRPr lang="zh-CN" altLang="en-US" sz="3200" b="1" dirty="0">
              <a:solidFill>
                <a:srgbClr val="990099"/>
              </a:solidFill>
              <a:latin typeface="Arial" panose="020B0604020202020204" pitchFamily="34" charset="0"/>
              <a:ea typeface="宋体" panose="02010600030101010101" pitchFamily="2" charset="-122"/>
            </a:endParaRPr>
          </a:p>
        </p:txBody>
      </p:sp>
    </p:spTree>
  </p:cSld>
  <p:clrMapOvr>
    <a:masterClrMapping/>
  </p:clrMapOvr>
  <p:transition>
    <p:zoom dir="in"/>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box(in)">
                                      <p:cBhvr>
                                        <p:cTn id="7" dur="1000"/>
                                        <p:tgtEl>
                                          <p:spTgt spid="3482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ppt_x"/>
                                          </p:val>
                                        </p:tav>
                                        <p:tav tm="100000">
                                          <p:val>
                                            <p:strVal val="#ppt_x"/>
                                          </p:val>
                                        </p:tav>
                                      </p:tavLst>
                                    </p:anim>
                                    <p:anim calcmode="lin" valueType="num">
                                      <p:cBhvr additive="base">
                                        <p:cTn id="13" dur="500" fill="hold"/>
                                        <p:tgtEl>
                                          <p:spTgt spid="3482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0" presetClass="entr" presetSubtype="0" fill="hold" grpId="0" nodeType="clickEffect">
                                  <p:stCondLst>
                                    <p:cond delay="0"/>
                                  </p:stCondLst>
                                  <p:childTnLst>
                                    <p:set>
                                      <p:cBhvr>
                                        <p:cTn id="17" dur="1" fill="hold">
                                          <p:stCondLst>
                                            <p:cond delay="0"/>
                                          </p:stCondLst>
                                        </p:cTn>
                                        <p:tgtEl>
                                          <p:spTgt spid="34819"/>
                                        </p:tgtEl>
                                        <p:attrNameLst>
                                          <p:attrName>style.visibility</p:attrName>
                                        </p:attrNameLst>
                                      </p:cBhvr>
                                      <p:to>
                                        <p:strVal val="visible"/>
                                      </p:to>
                                    </p:set>
                                    <p:animEffect transition="in" filter="wedge">
                                      <p:cBhvr>
                                        <p:cTn id="18" dur="20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Picture 2" descr="D0702"/>
          <p:cNvPicPr>
            <a:picLocks noChangeAspect="1"/>
          </p:cNvPicPr>
          <p:nvPr/>
        </p:nvPicPr>
        <p:blipFill>
          <a:blip r:embed="rId1"/>
          <a:stretch>
            <a:fillRect/>
          </a:stretch>
        </p:blipFill>
        <p:spPr>
          <a:xfrm>
            <a:off x="4503420" y="-30480"/>
            <a:ext cx="6076315" cy="5219700"/>
          </a:xfrm>
          <a:prstGeom prst="rect">
            <a:avLst/>
          </a:prstGeom>
          <a:noFill/>
          <a:ln w="9525">
            <a:noFill/>
          </a:ln>
        </p:spPr>
      </p:pic>
      <p:pic>
        <p:nvPicPr>
          <p:cNvPr id="10249" name="Picture 10" descr="20050321zhantianyou">
            <a:hlinkClick r:id="rId2"/>
          </p:cNvPr>
          <p:cNvPicPr>
            <a:picLocks noChangeAspect="1"/>
          </p:cNvPicPr>
          <p:nvPr/>
        </p:nvPicPr>
        <p:blipFill>
          <a:blip r:embed="rId3"/>
          <a:stretch>
            <a:fillRect/>
          </a:stretch>
        </p:blipFill>
        <p:spPr>
          <a:xfrm>
            <a:off x="1558925" y="51435"/>
            <a:ext cx="2943860" cy="5137785"/>
          </a:xfrm>
          <a:prstGeom prst="rect">
            <a:avLst/>
          </a:prstGeom>
          <a:noFill/>
          <a:ln w="9525">
            <a:noFill/>
          </a:ln>
        </p:spPr>
      </p:pic>
      <p:sp>
        <p:nvSpPr>
          <p:cNvPr id="24579" name="Text Box 3"/>
          <p:cNvSpPr txBox="1"/>
          <p:nvPr/>
        </p:nvSpPr>
        <p:spPr>
          <a:xfrm>
            <a:off x="1558925" y="5374005"/>
            <a:ext cx="4879975" cy="14452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p>
            <a:pPr lvl="0">
              <a:spcBef>
                <a:spcPct val="50000"/>
              </a:spcBef>
            </a:pPr>
            <a:r>
              <a:rPr lang="zh-CN" altLang="en-US" sz="4400" b="1" dirty="0">
                <a:latin typeface="Times New Roman" panose="02020603050405020304" pitchFamily="18" charset="0"/>
                <a:ea typeface="宋体" panose="02010600030101010101" pitchFamily="2" charset="-122"/>
              </a:rPr>
              <a:t>京张铁路青龙桥车站詹天佑铜像</a:t>
            </a:r>
            <a:endParaRPr lang="zh-CN" altLang="en-US" sz="4400" b="1" dirty="0">
              <a:latin typeface="Times New Roman" panose="02020603050405020304" pitchFamily="18" charset="0"/>
              <a:ea typeface="宋体" panose="02010600030101010101" pitchFamily="2" charset="-122"/>
            </a:endParaRPr>
          </a:p>
        </p:txBody>
      </p:sp>
    </p:spTree>
  </p:cSld>
  <p:clrMapOvr>
    <a:masterClrMapping/>
  </p:clrMapOvr>
  <p:transition>
    <p:zoom dir="in"/>
    <p:sndAc>
      <p:stSnd>
        <p:snd r:embed="rId4" name="chimes.wav"/>
      </p:stSnd>
    </p:sndAc>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ontrols>
      <mc:AlternateContent xmlns:mc="http://schemas.openxmlformats.org/markup-compatibility/2006">
        <mc:Choice xmlns:v="urn:schemas-microsoft-com:vml" Requires="v">
          <p:control spid="1025" name="" r:id="rId1" imgW="8856980" imgH="6453505"/>
        </mc:Choice>
        <mc:Fallback>
          <p:control name="" r:id="rId1" imgW="8856980" imgH="6453505">
            <p:pic>
              <p:nvPicPr>
                <p:cNvPr id="0" name="Host Control  1024"/>
                <p:cNvPicPr>
                  <a:picLocks noChangeAspect="1"/>
                </p:cNvPicPr>
                <p:nvPr/>
              </p:nvPicPr>
              <p:blipFill>
                <a:blip r:embed="rId2"/>
                <a:stretch>
                  <a:fillRect/>
                </a:stretch>
              </p:blipFill>
              <p:spPr>
                <a:xfrm>
                  <a:off x="1524000" y="0"/>
                  <a:ext cx="8856980" cy="6453505"/>
                </a:xfrm>
                <a:prstGeom prst="rect">
                  <a:avLst/>
                </a:prstGeom>
                <a:noFill/>
                <a:ln w="9525">
                  <a:noFill/>
                </a:ln>
              </p:spPr>
            </p:pic>
          </p:control>
        </mc:Fallback>
      </mc:AlternateContent>
    </p:controls>
  </p:cSld>
  <p:clrMapOvr>
    <a:masterClrMapping/>
  </p:clrMapOvr>
  <p:transition>
    <p:zoom dir="in"/>
    <p:sndAc>
      <p:stSnd>
        <p:snd r:embed="rId3" name="chimes.wav"/>
      </p:stSnd>
    </p:sndAc>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 name="矩形 14"/>
          <p:cNvSpPr/>
          <p:nvPr/>
        </p:nvSpPr>
        <p:spPr>
          <a:xfrm>
            <a:off x="2193925" y="1368425"/>
            <a:ext cx="517525" cy="1814830"/>
          </a:xfrm>
          <a:prstGeom prst="rect">
            <a:avLst/>
          </a:prstGeom>
          <a:solidFill>
            <a:srgbClr val="FFFFCC"/>
          </a:solidFill>
        </p:spPr>
        <p:txBody>
          <a:bodyPr wrap="square">
            <a:spAutoFit/>
          </a:bodyPr>
          <a:lstStyle/>
          <a:p>
            <a:pPr algn="ctr" fontAlgn="auto">
              <a:spcBef>
                <a:spcPts val="0"/>
              </a:spcBef>
              <a:spcAft>
                <a:spcPts val="0"/>
              </a:spcAft>
              <a:defRPr/>
            </a:pPr>
            <a:r>
              <a:rPr lang="zh-CN" altLang="en-US" sz="2800" b="1" strike="noStrike" kern="0" noProof="1" dirty="0" smtClean="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cs"/>
              </a:rPr>
              <a:t>通讯工具</a:t>
            </a:r>
            <a:endParaRPr lang="zh-CN" altLang="en-US" sz="2800" b="1" strike="noStrike" kern="0" noProof="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 name="任意多边形 1"/>
          <p:cNvSpPr/>
          <p:nvPr/>
        </p:nvSpPr>
        <p:spPr bwMode="auto">
          <a:xfrm>
            <a:off x="1703388" y="549275"/>
            <a:ext cx="554038" cy="561975"/>
          </a:xfrm>
          <a:custGeom>
            <a:avLst/>
            <a:gdLst>
              <a:gd name="connsiteX0" fmla="*/ 496843 w 993687"/>
              <a:gd name="connsiteY0" fmla="*/ 100503 h 1199267"/>
              <a:gd name="connsiteX1" fmla="*/ 100503 w 993687"/>
              <a:gd name="connsiteY1" fmla="*/ 496844 h 1199267"/>
              <a:gd name="connsiteX2" fmla="*/ 496843 w 993687"/>
              <a:gd name="connsiteY2" fmla="*/ 893185 h 1199267"/>
              <a:gd name="connsiteX3" fmla="*/ 893185 w 993687"/>
              <a:gd name="connsiteY3" fmla="*/ 496845 h 1199267"/>
              <a:gd name="connsiteX4" fmla="*/ 496843 w 993687"/>
              <a:gd name="connsiteY4" fmla="*/ 100503 h 1199267"/>
              <a:gd name="connsiteX5" fmla="*/ 509266 w 993687"/>
              <a:gd name="connsiteY5" fmla="*/ 156 h 1199267"/>
              <a:gd name="connsiteX6" fmla="*/ 856839 w 993687"/>
              <a:gd name="connsiteY6" fmla="*/ 154416 h 1199267"/>
              <a:gd name="connsiteX7" fmla="*/ 856838 w 993687"/>
              <a:gd name="connsiteY7" fmla="*/ 154417 h 1199267"/>
              <a:gd name="connsiteX8" fmla="*/ 839271 w 993687"/>
              <a:gd name="connsiteY8" fmla="*/ 856840 h 1199267"/>
              <a:gd name="connsiteX9" fmla="*/ 479277 w 993687"/>
              <a:gd name="connsiteY9" fmla="*/ 1199267 h 1199267"/>
              <a:gd name="connsiteX10" fmla="*/ 136849 w 993687"/>
              <a:gd name="connsiteY10" fmla="*/ 839272 h 1199267"/>
              <a:gd name="connsiteX11" fmla="*/ 154416 w 993687"/>
              <a:gd name="connsiteY11" fmla="*/ 136849 h 1199267"/>
              <a:gd name="connsiteX12" fmla="*/ 509266 w 993687"/>
              <a:gd name="connsiteY12" fmla="*/ 156 h 119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93687" h="1199267">
                <a:moveTo>
                  <a:pt x="496843" y="100503"/>
                </a:moveTo>
                <a:cubicBezTo>
                  <a:pt x="277951" y="100504"/>
                  <a:pt x="100502" y="277952"/>
                  <a:pt x="100503" y="496844"/>
                </a:cubicBezTo>
                <a:cubicBezTo>
                  <a:pt x="100502" y="715738"/>
                  <a:pt x="277950" y="893186"/>
                  <a:pt x="496843" y="893185"/>
                </a:cubicBezTo>
                <a:cubicBezTo>
                  <a:pt x="715737" y="893185"/>
                  <a:pt x="893185" y="715737"/>
                  <a:pt x="893185" y="496845"/>
                </a:cubicBezTo>
                <a:cubicBezTo>
                  <a:pt x="893185" y="277951"/>
                  <a:pt x="715737" y="100503"/>
                  <a:pt x="496843" y="100503"/>
                </a:cubicBezTo>
                <a:close/>
                <a:moveTo>
                  <a:pt x="509266" y="156"/>
                </a:moveTo>
                <a:cubicBezTo>
                  <a:pt x="636380" y="3335"/>
                  <a:pt x="762280" y="55006"/>
                  <a:pt x="856839" y="154416"/>
                </a:cubicBezTo>
                <a:lnTo>
                  <a:pt x="856838" y="154417"/>
                </a:lnTo>
                <a:cubicBezTo>
                  <a:pt x="1045956" y="353237"/>
                  <a:pt x="1038091" y="667722"/>
                  <a:pt x="839271" y="856840"/>
                </a:cubicBezTo>
                <a:lnTo>
                  <a:pt x="479277" y="1199267"/>
                </a:lnTo>
                <a:lnTo>
                  <a:pt x="136849" y="839272"/>
                </a:lnTo>
                <a:cubicBezTo>
                  <a:pt x="-52268" y="640452"/>
                  <a:pt x="-44403" y="325967"/>
                  <a:pt x="154416" y="136849"/>
                </a:cubicBezTo>
                <a:cubicBezTo>
                  <a:pt x="253826" y="42291"/>
                  <a:pt x="382152" y="-3023"/>
                  <a:pt x="509266" y="156"/>
                </a:cubicBezTo>
                <a:close/>
              </a:path>
            </a:pathLst>
          </a:custGeom>
          <a:solidFill>
            <a:srgbClr val="5F9B6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0" rIns="108000" bIns="216000" anchor="ctr">
            <a:normAutofit fontScale="60000" lnSpcReduction="20000"/>
          </a:bodyPr>
          <a:lstStyle/>
          <a:p>
            <a:pPr algn="ctr" fontAlgn="base">
              <a:lnSpc>
                <a:spcPct val="120000"/>
              </a:lnSpc>
              <a:defRPr/>
            </a:pPr>
            <a:endParaRPr lang="zh-CN" altLang="en-US" sz="3600" strike="noStrike" noProof="1" dirty="0">
              <a:solidFill>
                <a:srgbClr val="01A7AB"/>
              </a:solidFill>
              <a:latin typeface="Adobe Garamond Pro Bold" pitchFamily="18" charset="0"/>
            </a:endParaRPr>
          </a:p>
        </p:txBody>
      </p:sp>
      <p:sp>
        <p:nvSpPr>
          <p:cNvPr id="14339" name="文本框 2"/>
          <p:cNvSpPr txBox="1"/>
          <p:nvPr/>
        </p:nvSpPr>
        <p:spPr>
          <a:xfrm>
            <a:off x="2208213" y="549275"/>
            <a:ext cx="894080" cy="521970"/>
          </a:xfrm>
          <a:prstGeom prst="rect">
            <a:avLst/>
          </a:prstGeom>
          <a:noFill/>
          <a:ln w="9525">
            <a:noFill/>
          </a:ln>
        </p:spPr>
        <p:txBody>
          <a:bodyPr wrap="none">
            <a:spAutoFit/>
          </a:bodyPr>
          <a:p>
            <a:pPr lvl="0"/>
            <a:r>
              <a:rPr lang="zh-CN" altLang="en-US" sz="2800" b="1">
                <a:solidFill>
                  <a:srgbClr val="5F9B6A"/>
                </a:solidFill>
                <a:latin typeface="微软雅黑" panose="020B0503020204020204" pitchFamily="34" charset="-122"/>
                <a:ea typeface="微软雅黑" panose="020B0503020204020204" pitchFamily="34" charset="-122"/>
              </a:rPr>
              <a:t>新授</a:t>
            </a:r>
            <a:endParaRPr lang="zh-CN" altLang="en-US" sz="2800" b="1">
              <a:solidFill>
                <a:srgbClr val="5F9B6A"/>
              </a:solidFill>
              <a:latin typeface="微软雅黑" panose="020B0503020204020204" pitchFamily="34" charset="-122"/>
              <a:ea typeface="微软雅黑" panose="020B0503020204020204" pitchFamily="34" charset="-122"/>
            </a:endParaRPr>
          </a:p>
        </p:txBody>
      </p:sp>
      <p:pic>
        <p:nvPicPr>
          <p:cNvPr id="14340" name="图片 3"/>
          <p:cNvPicPr>
            <a:picLocks noChangeAspect="1"/>
          </p:cNvPicPr>
          <p:nvPr/>
        </p:nvPicPr>
        <p:blipFill>
          <a:blip r:embed="rId1"/>
          <a:stretch>
            <a:fillRect/>
          </a:stretch>
        </p:blipFill>
        <p:spPr>
          <a:xfrm>
            <a:off x="9002713" y="1360488"/>
            <a:ext cx="1300162" cy="1270000"/>
          </a:xfrm>
          <a:prstGeom prst="rect">
            <a:avLst/>
          </a:prstGeom>
          <a:noFill/>
          <a:ln w="9525">
            <a:noFill/>
          </a:ln>
        </p:spPr>
      </p:pic>
      <p:sp>
        <p:nvSpPr>
          <p:cNvPr id="14341" name="矩形 4"/>
          <p:cNvSpPr/>
          <p:nvPr/>
        </p:nvSpPr>
        <p:spPr>
          <a:xfrm>
            <a:off x="3355975" y="1530350"/>
            <a:ext cx="5516880" cy="521970"/>
          </a:xfrm>
          <a:prstGeom prst="rect">
            <a:avLst/>
          </a:prstGeom>
          <a:noFill/>
          <a:ln w="9525">
            <a:noFill/>
          </a:ln>
        </p:spPr>
        <p:txBody>
          <a:bodyPr wrap="none">
            <a:spAutoFit/>
          </a:bodyPr>
          <a:p>
            <a:pPr lvl="0"/>
            <a:r>
              <a:rPr lang="zh-CN" altLang="en-US" sz="2800" b="1" dirty="0">
                <a:latin typeface="微软雅黑" panose="020B0503020204020204" pitchFamily="34" charset="-122"/>
                <a:ea typeface="微软雅黑" panose="020B0503020204020204" pitchFamily="34" charset="-122"/>
              </a:rPr>
              <a:t>近代以前，人们怎么交流信息呢？</a:t>
            </a:r>
            <a:endParaRPr lang="zh-CN" altLang="en-US" sz="2800" b="1"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2"/>
          <a:stretch>
            <a:fillRect/>
          </a:stretch>
        </p:blipFill>
        <p:spPr>
          <a:xfrm>
            <a:off x="2211388" y="3181350"/>
            <a:ext cx="3603625" cy="2663825"/>
          </a:xfrm>
          <a:prstGeom prst="rect">
            <a:avLst/>
          </a:prstGeom>
          <a:noFill/>
          <a:ln w="9525">
            <a:noFill/>
          </a:ln>
        </p:spPr>
      </p:pic>
      <p:pic>
        <p:nvPicPr>
          <p:cNvPr id="10" name="图片 9"/>
          <p:cNvPicPr>
            <a:picLocks noChangeAspect="1"/>
          </p:cNvPicPr>
          <p:nvPr/>
        </p:nvPicPr>
        <p:blipFill>
          <a:blip r:embed="rId3"/>
          <a:stretch>
            <a:fillRect/>
          </a:stretch>
        </p:blipFill>
        <p:spPr>
          <a:xfrm>
            <a:off x="6235700" y="3184525"/>
            <a:ext cx="3979863" cy="26606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par>
                                <p:cTn id="8" presetID="16" presetClass="entr" presetSubtype="21"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任意多边形 1"/>
          <p:cNvSpPr/>
          <p:nvPr/>
        </p:nvSpPr>
        <p:spPr bwMode="auto">
          <a:xfrm>
            <a:off x="1703388" y="549275"/>
            <a:ext cx="554038" cy="561975"/>
          </a:xfrm>
          <a:custGeom>
            <a:avLst/>
            <a:gdLst>
              <a:gd name="connsiteX0" fmla="*/ 496843 w 993687"/>
              <a:gd name="connsiteY0" fmla="*/ 100503 h 1199267"/>
              <a:gd name="connsiteX1" fmla="*/ 100503 w 993687"/>
              <a:gd name="connsiteY1" fmla="*/ 496844 h 1199267"/>
              <a:gd name="connsiteX2" fmla="*/ 496843 w 993687"/>
              <a:gd name="connsiteY2" fmla="*/ 893185 h 1199267"/>
              <a:gd name="connsiteX3" fmla="*/ 893185 w 993687"/>
              <a:gd name="connsiteY3" fmla="*/ 496845 h 1199267"/>
              <a:gd name="connsiteX4" fmla="*/ 496843 w 993687"/>
              <a:gd name="connsiteY4" fmla="*/ 100503 h 1199267"/>
              <a:gd name="connsiteX5" fmla="*/ 509266 w 993687"/>
              <a:gd name="connsiteY5" fmla="*/ 156 h 1199267"/>
              <a:gd name="connsiteX6" fmla="*/ 856839 w 993687"/>
              <a:gd name="connsiteY6" fmla="*/ 154416 h 1199267"/>
              <a:gd name="connsiteX7" fmla="*/ 856838 w 993687"/>
              <a:gd name="connsiteY7" fmla="*/ 154417 h 1199267"/>
              <a:gd name="connsiteX8" fmla="*/ 839271 w 993687"/>
              <a:gd name="connsiteY8" fmla="*/ 856840 h 1199267"/>
              <a:gd name="connsiteX9" fmla="*/ 479277 w 993687"/>
              <a:gd name="connsiteY9" fmla="*/ 1199267 h 1199267"/>
              <a:gd name="connsiteX10" fmla="*/ 136849 w 993687"/>
              <a:gd name="connsiteY10" fmla="*/ 839272 h 1199267"/>
              <a:gd name="connsiteX11" fmla="*/ 154416 w 993687"/>
              <a:gd name="connsiteY11" fmla="*/ 136849 h 1199267"/>
              <a:gd name="connsiteX12" fmla="*/ 509266 w 993687"/>
              <a:gd name="connsiteY12" fmla="*/ 156 h 1199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93687" h="1199267">
                <a:moveTo>
                  <a:pt x="496843" y="100503"/>
                </a:moveTo>
                <a:cubicBezTo>
                  <a:pt x="277951" y="100504"/>
                  <a:pt x="100502" y="277952"/>
                  <a:pt x="100503" y="496844"/>
                </a:cubicBezTo>
                <a:cubicBezTo>
                  <a:pt x="100502" y="715738"/>
                  <a:pt x="277950" y="893186"/>
                  <a:pt x="496843" y="893185"/>
                </a:cubicBezTo>
                <a:cubicBezTo>
                  <a:pt x="715737" y="893185"/>
                  <a:pt x="893185" y="715737"/>
                  <a:pt x="893185" y="496845"/>
                </a:cubicBezTo>
                <a:cubicBezTo>
                  <a:pt x="893185" y="277951"/>
                  <a:pt x="715737" y="100503"/>
                  <a:pt x="496843" y="100503"/>
                </a:cubicBezTo>
                <a:close/>
                <a:moveTo>
                  <a:pt x="509266" y="156"/>
                </a:moveTo>
                <a:cubicBezTo>
                  <a:pt x="636380" y="3335"/>
                  <a:pt x="762280" y="55006"/>
                  <a:pt x="856839" y="154416"/>
                </a:cubicBezTo>
                <a:lnTo>
                  <a:pt x="856838" y="154417"/>
                </a:lnTo>
                <a:cubicBezTo>
                  <a:pt x="1045956" y="353237"/>
                  <a:pt x="1038091" y="667722"/>
                  <a:pt x="839271" y="856840"/>
                </a:cubicBezTo>
                <a:lnTo>
                  <a:pt x="479277" y="1199267"/>
                </a:lnTo>
                <a:lnTo>
                  <a:pt x="136849" y="839272"/>
                </a:lnTo>
                <a:cubicBezTo>
                  <a:pt x="-52268" y="640452"/>
                  <a:pt x="-44403" y="325967"/>
                  <a:pt x="154416" y="136849"/>
                </a:cubicBezTo>
                <a:cubicBezTo>
                  <a:pt x="253826" y="42291"/>
                  <a:pt x="382152" y="-3023"/>
                  <a:pt x="509266" y="156"/>
                </a:cubicBezTo>
                <a:close/>
              </a:path>
            </a:pathLst>
          </a:custGeom>
          <a:solidFill>
            <a:srgbClr val="5F9B6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0" rIns="108000" bIns="216000" anchor="ctr">
            <a:normAutofit fontScale="60000" lnSpcReduction="20000"/>
          </a:bodyPr>
          <a:lstStyle/>
          <a:p>
            <a:pPr algn="ctr" fontAlgn="base">
              <a:lnSpc>
                <a:spcPct val="120000"/>
              </a:lnSpc>
              <a:defRPr/>
            </a:pPr>
            <a:endParaRPr lang="zh-CN" altLang="en-US" sz="3600" strike="noStrike" noProof="1" dirty="0">
              <a:solidFill>
                <a:srgbClr val="01A7AB"/>
              </a:solidFill>
              <a:latin typeface="Adobe Garamond Pro Bold" pitchFamily="18" charset="0"/>
            </a:endParaRPr>
          </a:p>
        </p:txBody>
      </p:sp>
      <p:sp>
        <p:nvSpPr>
          <p:cNvPr id="15362" name="文本框 2"/>
          <p:cNvSpPr txBox="1"/>
          <p:nvPr/>
        </p:nvSpPr>
        <p:spPr>
          <a:xfrm>
            <a:off x="2208213" y="549275"/>
            <a:ext cx="894080" cy="521970"/>
          </a:xfrm>
          <a:prstGeom prst="rect">
            <a:avLst/>
          </a:prstGeom>
          <a:noFill/>
          <a:ln w="9525">
            <a:noFill/>
          </a:ln>
        </p:spPr>
        <p:txBody>
          <a:bodyPr wrap="none">
            <a:spAutoFit/>
          </a:bodyPr>
          <a:p>
            <a:pPr lvl="0"/>
            <a:r>
              <a:rPr lang="zh-CN" altLang="en-US" sz="2800" b="1">
                <a:solidFill>
                  <a:srgbClr val="5F9B6A"/>
                </a:solidFill>
                <a:latin typeface="微软雅黑" panose="020B0503020204020204" pitchFamily="34" charset="-122"/>
                <a:ea typeface="微软雅黑" panose="020B0503020204020204" pitchFamily="34" charset="-122"/>
              </a:rPr>
              <a:t>新授</a:t>
            </a:r>
            <a:endParaRPr lang="zh-CN" altLang="en-US" sz="2800" b="1">
              <a:solidFill>
                <a:srgbClr val="5F9B6A"/>
              </a:solidFill>
              <a:latin typeface="微软雅黑" panose="020B0503020204020204" pitchFamily="34" charset="-122"/>
              <a:ea typeface="微软雅黑" panose="020B0503020204020204" pitchFamily="34" charset="-122"/>
            </a:endParaRPr>
          </a:p>
        </p:txBody>
      </p:sp>
      <p:grpSp>
        <p:nvGrpSpPr>
          <p:cNvPr id="15363" name="组合 15"/>
          <p:cNvGrpSpPr/>
          <p:nvPr/>
        </p:nvGrpSpPr>
        <p:grpSpPr>
          <a:xfrm>
            <a:off x="2210206" y="1268413"/>
            <a:ext cx="3969932" cy="3101975"/>
            <a:chOff x="646072" y="2996952"/>
            <a:chExt cx="3970901" cy="3101654"/>
          </a:xfrm>
        </p:grpSpPr>
        <p:pic>
          <p:nvPicPr>
            <p:cNvPr id="15364" name="Picture 12" descr="莫尔斯发明电报.jpg (13658 bytes)"/>
            <p:cNvPicPr>
              <a:picLocks noChangeAspect="1"/>
            </p:cNvPicPr>
            <p:nvPr/>
          </p:nvPicPr>
          <p:blipFill>
            <a:blip r:embed="rId1"/>
            <a:stretch>
              <a:fillRect/>
            </a:stretch>
          </p:blipFill>
          <p:spPr>
            <a:xfrm>
              <a:off x="654573" y="2996952"/>
              <a:ext cx="3962400" cy="3101654"/>
            </a:xfrm>
            <a:prstGeom prst="rect">
              <a:avLst/>
            </a:prstGeom>
            <a:noFill/>
            <a:ln w="9525">
              <a:noFill/>
            </a:ln>
          </p:spPr>
        </p:pic>
        <p:sp>
          <p:nvSpPr>
            <p:cNvPr id="15365" name="Text Box 17"/>
            <p:cNvSpPr txBox="1"/>
            <p:nvPr/>
          </p:nvSpPr>
          <p:spPr>
            <a:xfrm>
              <a:off x="646072" y="3023246"/>
              <a:ext cx="613560" cy="2421978"/>
            </a:xfrm>
            <a:prstGeom prst="rect">
              <a:avLst/>
            </a:prstGeom>
            <a:noFill/>
            <a:ln w="9525">
              <a:noFill/>
            </a:ln>
          </p:spPr>
          <p:txBody>
            <a:bodyPr vert="eaVert">
              <a:spAutoFit/>
            </a:bodyPr>
            <a:p>
              <a:pPr lvl="0">
                <a:spcBef>
                  <a:spcPct val="50000"/>
                </a:spcBef>
              </a:pPr>
              <a:r>
                <a:rPr lang="zh-CN" altLang="en-US" sz="2800" b="1" dirty="0">
                  <a:solidFill>
                    <a:schemeClr val="bg1"/>
                  </a:solidFill>
                  <a:latin typeface="微软雅黑" panose="020B0503020204020204" pitchFamily="34" charset="-122"/>
                  <a:ea typeface="微软雅黑" panose="020B0503020204020204" pitchFamily="34" charset="-122"/>
                </a:rPr>
                <a:t>早期电报机</a:t>
              </a:r>
              <a:endParaRPr lang="zh-CN" altLang="en-US">
                <a:latin typeface="Verdana" panose="020B0604030504040204" pitchFamily="34" charset="0"/>
                <a:ea typeface="宋体" panose="02010600030101010101" pitchFamily="2" charset="-122"/>
              </a:endParaRPr>
            </a:p>
          </p:txBody>
        </p:sp>
      </p:grpSp>
      <p:pic>
        <p:nvPicPr>
          <p:cNvPr id="19" name="图片 22529" descr="7885923371432880755029.jpg"/>
          <p:cNvPicPr>
            <a:picLocks noChangeAspect="1"/>
          </p:cNvPicPr>
          <p:nvPr/>
        </p:nvPicPr>
        <p:blipFill>
          <a:blip r:embed="rId2"/>
          <a:stretch>
            <a:fillRect/>
          </a:stretch>
        </p:blipFill>
        <p:spPr>
          <a:xfrm>
            <a:off x="6435725" y="1268413"/>
            <a:ext cx="3906838" cy="3101975"/>
          </a:xfrm>
          <a:prstGeom prst="rect">
            <a:avLst/>
          </a:prstGeom>
          <a:noFill/>
          <a:ln w="9525">
            <a:noFill/>
          </a:ln>
        </p:spPr>
      </p:pic>
      <p:sp>
        <p:nvSpPr>
          <p:cNvPr id="6" name="矩形 5"/>
          <p:cNvSpPr/>
          <p:nvPr/>
        </p:nvSpPr>
        <p:spPr>
          <a:xfrm>
            <a:off x="2141538" y="4527550"/>
            <a:ext cx="4116388" cy="1814830"/>
          </a:xfrm>
          <a:prstGeom prst="rect">
            <a:avLst/>
          </a:prstGeom>
          <a:solidFill>
            <a:schemeClr val="accent5"/>
          </a:solidFill>
        </p:spPr>
        <p:txBody>
          <a:bodyPr wrap="square">
            <a:spAutoFit/>
          </a:bodyPr>
          <a:lstStyle/>
          <a:p>
            <a:pPr indent="266700" fontAlgn="base">
              <a:spcAft>
                <a:spcPts val="0"/>
              </a:spcAft>
            </a:pPr>
            <a:r>
              <a:rPr lang="en-US" altLang="zh-CN" sz="2800" b="1" strike="noStrike" kern="100" noProof="1" dirty="0" smtClean="0">
                <a:solidFill>
                  <a:srgbClr val="000000"/>
                </a:solidFill>
                <a:latin typeface="微软雅黑" panose="020B0503020204020204" pitchFamily="34" charset="-122"/>
                <a:ea typeface="微软雅黑" panose="020B0503020204020204" pitchFamily="34" charset="-122"/>
                <a:cs typeface="宋体" panose="02010600030101010101" pitchFamily="2" charset="-122"/>
              </a:rPr>
              <a:t>    </a:t>
            </a:r>
            <a:r>
              <a:rPr lang="zh-CN" altLang="zh-CN" sz="2800" b="1" strike="noStrike" kern="100" noProof="1" dirty="0" smtClean="0">
                <a:solidFill>
                  <a:srgbClr val="000000"/>
                </a:solidFill>
                <a:latin typeface="微软雅黑" panose="020B0503020204020204" pitchFamily="34" charset="-122"/>
                <a:ea typeface="微软雅黑" panose="020B0503020204020204" pitchFamily="34" charset="-122"/>
                <a:cs typeface="宋体" panose="02010600030101010101" pitchFamily="2" charset="-122"/>
              </a:rPr>
              <a:t>最早</a:t>
            </a:r>
            <a:r>
              <a:rPr lang="zh-CN" altLang="zh-CN" sz="2800" b="1" strike="noStrike" kern="100" noProof="1"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是有线电报，主要用于官商通报，后来又出现了无线电报，主要是用于军事目的。</a:t>
            </a:r>
            <a:endParaRPr lang="zh-CN" altLang="zh-CN" sz="2800" b="1" strike="noStrike" kern="100" noProof="1" dirty="0">
              <a:latin typeface="微软雅黑" panose="020B0503020204020204" pitchFamily="34" charset="-122"/>
              <a:ea typeface="微软雅黑" panose="020B0503020204020204" pitchFamily="34" charset="-122"/>
            </a:endParaRPr>
          </a:p>
        </p:txBody>
      </p:sp>
      <p:sp>
        <p:nvSpPr>
          <p:cNvPr id="20" name="矩形 19"/>
          <p:cNvSpPr/>
          <p:nvPr/>
        </p:nvSpPr>
        <p:spPr>
          <a:xfrm>
            <a:off x="6470650" y="4527550"/>
            <a:ext cx="3906838" cy="1814830"/>
          </a:xfrm>
          <a:prstGeom prst="rect">
            <a:avLst/>
          </a:prstGeom>
          <a:solidFill>
            <a:schemeClr val="accent5"/>
          </a:solidFill>
        </p:spPr>
        <p:txBody>
          <a:bodyPr wrap="square">
            <a:spAutoFit/>
          </a:bodyPr>
          <a:lstStyle/>
          <a:p>
            <a:pPr indent="266700" fontAlgn="base">
              <a:spcAft>
                <a:spcPts val="0"/>
              </a:spcAft>
            </a:pPr>
            <a:r>
              <a:rPr lang="zh-CN" altLang="en-US" sz="2800" b="1" strike="noStrike" kern="100" noProof="1" dirty="0" smtClean="0">
                <a:solidFill>
                  <a:srgbClr val="000000"/>
                </a:solidFill>
                <a:latin typeface="微软雅黑" panose="020B0503020204020204" pitchFamily="34" charset="-122"/>
                <a:ea typeface="微软雅黑" panose="020B0503020204020204" pitchFamily="34" charset="-122"/>
                <a:cs typeface="宋体" panose="02010600030101010101" pitchFamily="2" charset="-122"/>
              </a:rPr>
              <a:t>    早期的手摇</a:t>
            </a:r>
            <a:r>
              <a:rPr lang="zh-CN" altLang="en-US" sz="2800" b="1" strike="noStrike" kern="100" noProof="1"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电话机，摇动的是一台小直流</a:t>
            </a:r>
            <a:r>
              <a:rPr lang="zh-CN" altLang="en-US" sz="2800" b="1" strike="noStrike" kern="100" noProof="1" dirty="0" smtClean="0">
                <a:solidFill>
                  <a:srgbClr val="000000"/>
                </a:solidFill>
                <a:latin typeface="微软雅黑" panose="020B0503020204020204" pitchFamily="34" charset="-122"/>
                <a:ea typeface="微软雅黑" panose="020B0503020204020204" pitchFamily="34" charset="-122"/>
                <a:cs typeface="宋体" panose="02010600030101010101" pitchFamily="2" charset="-122"/>
              </a:rPr>
              <a:t>发动机。主要供个别</a:t>
            </a:r>
            <a:r>
              <a:rPr lang="zh-CN" altLang="en-US" sz="2800" b="1" strike="noStrike" kern="100" noProof="1"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达官贵人和外国人</a:t>
            </a:r>
            <a:r>
              <a:rPr lang="zh-CN" altLang="en-US" sz="2800" b="1" strike="noStrike" kern="100" noProof="1" dirty="0" smtClean="0">
                <a:solidFill>
                  <a:srgbClr val="000000"/>
                </a:solidFill>
                <a:latin typeface="微软雅黑" panose="020B0503020204020204" pitchFamily="34" charset="-122"/>
                <a:ea typeface="微软雅黑" panose="020B0503020204020204" pitchFamily="34" charset="-122"/>
                <a:cs typeface="宋体" panose="02010600030101010101" pitchFamily="2" charset="-122"/>
              </a:rPr>
              <a:t>使用。</a:t>
            </a:r>
            <a:endParaRPr lang="zh-CN" altLang="zh-CN" sz="2800" b="1" strike="noStrike" kern="100" noProof="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20"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22" name="Rectangle 3"/>
          <p:cNvSpPr>
            <a:spLocks noGrp="1"/>
          </p:cNvSpPr>
          <p:nvPr>
            <p:ph type="body"/>
          </p:nvPr>
        </p:nvSpPr>
        <p:spPr>
          <a:xfrm>
            <a:off x="431800" y="730250"/>
            <a:ext cx="11760200" cy="4208463"/>
          </a:xfrm>
        </p:spPr>
        <p:txBody>
          <a:bodyPr lIns="91440" tIns="45720" rIns="91440" bIns="45720" anchor="t"/>
          <a:p>
            <a:pPr>
              <a:lnSpc>
                <a:spcPct val="160000"/>
              </a:lnSpc>
              <a:buFont typeface="Wingdings 2" panose="05020102010507070707" pitchFamily="18" charset="2"/>
              <a:buNone/>
            </a:pPr>
            <a:r>
              <a:rPr lang="zh-CN" altLang="en-US" b="1" dirty="0">
                <a:ea typeface="黑体" panose="02010609060101010101" pitchFamily="49" charset="-122"/>
              </a:rPr>
              <a:t>通讯工具：</a:t>
            </a:r>
            <a:r>
              <a:rPr lang="zh-CN" altLang="en-US" b="1" dirty="0">
                <a:solidFill>
                  <a:srgbClr val="FF0000"/>
                </a:solidFill>
                <a:ea typeface="黑体" panose="02010609060101010101" pitchFamily="49" charset="-122"/>
              </a:rPr>
              <a:t>电报、电话</a:t>
            </a:r>
            <a:endParaRPr lang="zh-CN" altLang="en-US" b="1" dirty="0">
              <a:solidFill>
                <a:srgbClr val="FF0000"/>
              </a:solidFill>
              <a:ea typeface="黑体" panose="02010609060101010101" pitchFamily="49" charset="-122"/>
            </a:endParaRPr>
          </a:p>
          <a:p>
            <a:pPr>
              <a:lnSpc>
                <a:spcPct val="160000"/>
              </a:lnSpc>
              <a:buFont typeface="Wingdings 2" panose="05020102010507070707" pitchFamily="18" charset="2"/>
              <a:buNone/>
            </a:pPr>
            <a:r>
              <a:rPr lang="zh-CN" altLang="en-US" b="1" dirty="0">
                <a:ea typeface="黑体" panose="02010609060101010101" pitchFamily="49" charset="-122"/>
              </a:rPr>
              <a:t>作用： </a:t>
            </a:r>
            <a:endParaRPr lang="zh-CN" altLang="en-US" b="1" dirty="0">
              <a:ea typeface="黑体" panose="02010609060101010101" pitchFamily="49" charset="-122"/>
            </a:endParaRPr>
          </a:p>
          <a:p>
            <a:pPr>
              <a:lnSpc>
                <a:spcPct val="160000"/>
              </a:lnSpc>
              <a:buFont typeface="Wingdings 2" panose="05020102010507070707" pitchFamily="18" charset="2"/>
              <a:buNone/>
            </a:pPr>
            <a:r>
              <a:rPr lang="zh-CN" altLang="en-US" b="1" dirty="0">
                <a:ea typeface="黑体" panose="02010609060101010101" pitchFamily="49" charset="-122"/>
              </a:rPr>
              <a:t>商人可以传达生意信息                       </a:t>
            </a:r>
            <a:endParaRPr lang="zh-CN" altLang="en-US" b="1" dirty="0">
              <a:ea typeface="黑体" panose="02010609060101010101" pitchFamily="49" charset="-122"/>
            </a:endParaRPr>
          </a:p>
          <a:p>
            <a:pPr>
              <a:lnSpc>
                <a:spcPct val="160000"/>
              </a:lnSpc>
              <a:buFont typeface="Wingdings 2" panose="05020102010507070707" pitchFamily="18" charset="2"/>
              <a:buNone/>
            </a:pPr>
            <a:r>
              <a:rPr lang="zh-CN" altLang="en-US" b="1" dirty="0">
                <a:ea typeface="黑体" panose="02010609060101010101" pitchFamily="49" charset="-122"/>
              </a:rPr>
              <a:t>记者可以进行新闻报道                      </a:t>
            </a:r>
            <a:endParaRPr lang="zh-CN" altLang="en-US" b="1" dirty="0">
              <a:ea typeface="黑体" panose="02010609060101010101" pitchFamily="49" charset="-122"/>
            </a:endParaRPr>
          </a:p>
          <a:p>
            <a:pPr>
              <a:lnSpc>
                <a:spcPct val="160000"/>
              </a:lnSpc>
              <a:buFont typeface="Wingdings 2" panose="05020102010507070707" pitchFamily="18" charset="2"/>
              <a:buNone/>
            </a:pPr>
            <a:r>
              <a:rPr lang="zh-CN" altLang="en-US" b="1" dirty="0">
                <a:ea typeface="黑体" panose="02010609060101010101" pitchFamily="49" charset="-122"/>
              </a:rPr>
              <a:t>老百姓与亲友联系</a:t>
            </a:r>
            <a:endParaRPr lang="zh-CN" altLang="en-US" b="1" dirty="0">
              <a:ea typeface="黑体" panose="02010609060101010101" pitchFamily="49" charset="-122"/>
            </a:endParaRPr>
          </a:p>
          <a:p>
            <a:pPr>
              <a:lnSpc>
                <a:spcPct val="160000"/>
              </a:lnSpc>
              <a:buFont typeface="Wingdings 2" panose="05020102010507070707" pitchFamily="18" charset="2"/>
              <a:buNone/>
            </a:pPr>
            <a:endParaRPr lang="en-US" altLang="x-none" b="1" dirty="0">
              <a:ea typeface="黑体" panose="02010609060101010101" pitchFamily="49" charset="-122"/>
            </a:endParaRPr>
          </a:p>
        </p:txBody>
      </p:sp>
      <p:pic>
        <p:nvPicPr>
          <p:cNvPr id="23554" name="Picture 2" descr="http://a2.att.hudong.com/54/72/01300000098168125747720804883.jpg"/>
          <p:cNvPicPr>
            <a:picLocks noChangeAspect="1"/>
          </p:cNvPicPr>
          <p:nvPr/>
        </p:nvPicPr>
        <p:blipFill>
          <a:blip r:embed="rId1"/>
          <a:stretch>
            <a:fillRect/>
          </a:stretch>
        </p:blipFill>
        <p:spPr>
          <a:xfrm>
            <a:off x="6769100" y="619125"/>
            <a:ext cx="4799013" cy="2952750"/>
          </a:xfrm>
          <a:prstGeom prst="rect">
            <a:avLst/>
          </a:prstGeom>
          <a:noFill/>
          <a:ln w="9525">
            <a:noFill/>
          </a:ln>
        </p:spPr>
      </p:pic>
      <p:sp>
        <p:nvSpPr>
          <p:cNvPr id="19461" name="TextBox 4"/>
          <p:cNvSpPr txBox="1"/>
          <p:nvPr/>
        </p:nvSpPr>
        <p:spPr>
          <a:xfrm>
            <a:off x="528638" y="5643563"/>
            <a:ext cx="6240462" cy="769937"/>
          </a:xfrm>
          <a:prstGeom prst="rect">
            <a:avLst/>
          </a:prstGeom>
          <a:noFill/>
          <a:ln w="9525">
            <a:noFill/>
          </a:ln>
        </p:spPr>
        <p:txBody>
          <a:bodyPr anchor="t">
            <a:spAutoFit/>
          </a:bodyPr>
          <a:p>
            <a:pPr>
              <a:buFont typeface="Arial" panose="020B0604020202020204" pitchFamily="34" charset="0"/>
              <a:buNone/>
            </a:pPr>
            <a:r>
              <a:rPr lang="zh-CN" altLang="en-US" sz="4400" b="1" dirty="0">
                <a:solidFill>
                  <a:srgbClr val="FF0000"/>
                </a:solidFill>
                <a:latin typeface="黑体" panose="02010609060101010101" pitchFamily="49" charset="-122"/>
                <a:ea typeface="黑体" panose="02010609060101010101" pitchFamily="49" charset="-122"/>
              </a:rPr>
              <a:t>方便了人们的交流</a:t>
            </a:r>
            <a:endParaRPr lang="zh-CN" altLang="en-US" sz="4400" b="1" dirty="0">
              <a:solidFill>
                <a:srgbClr val="FF0000"/>
              </a:solidFill>
              <a:latin typeface="黑体" panose="02010609060101010101" pitchFamily="49" charset="-122"/>
              <a:ea typeface="黑体" panose="02010609060101010101" pitchFamily="49" charset="-122"/>
            </a:endParaRPr>
          </a:p>
        </p:txBody>
      </p:sp>
      <p:pic>
        <p:nvPicPr>
          <p:cNvPr id="23556" name="图片 1"/>
          <p:cNvPicPr>
            <a:picLocks noChangeAspect="1"/>
          </p:cNvPicPr>
          <p:nvPr/>
        </p:nvPicPr>
        <p:blipFill>
          <a:blip r:embed="rId2"/>
          <a:stretch>
            <a:fillRect/>
          </a:stretch>
        </p:blipFill>
        <p:spPr>
          <a:xfrm>
            <a:off x="6672263" y="3571875"/>
            <a:ext cx="5046662" cy="317341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3122">
                                            <p:txEl>
                                              <p:charRg st="0" end="11"/>
                                            </p:txEl>
                                          </p:spTgt>
                                        </p:tgtEl>
                                        <p:attrNameLst>
                                          <p:attrName>style.visibility</p:attrName>
                                        </p:attrNameLst>
                                      </p:cBhvr>
                                      <p:to>
                                        <p:strVal val="visible"/>
                                      </p:to>
                                    </p:set>
                                    <p:animEffect transition="in" filter="fade">
                                      <p:cBhvr>
                                        <p:cTn id="7" dur="500"/>
                                        <p:tgtEl>
                                          <p:spTgt spid="133122">
                                            <p:txEl>
                                              <p:charRg st="0" end="11"/>
                                            </p:txEl>
                                          </p:spTgt>
                                        </p:tgtEl>
                                      </p:cBhvr>
                                    </p:animEffect>
                                    <p:anim calcmode="lin" valueType="num">
                                      <p:cBhvr>
                                        <p:cTn id="8" dur="500" fill="hold"/>
                                        <p:tgtEl>
                                          <p:spTgt spid="133122">
                                            <p:txEl>
                                              <p:charRg st="0" end="11"/>
                                            </p:txEl>
                                          </p:spTgt>
                                        </p:tgtEl>
                                        <p:attrNameLst>
                                          <p:attrName>ppt_x</p:attrName>
                                        </p:attrNameLst>
                                      </p:cBhvr>
                                      <p:tavLst>
                                        <p:tav tm="0">
                                          <p:val>
                                            <p:strVal val="#ppt_x"/>
                                          </p:val>
                                        </p:tav>
                                        <p:tav tm="100000">
                                          <p:val>
                                            <p:strVal val="#ppt_x"/>
                                          </p:val>
                                        </p:tav>
                                      </p:tavLst>
                                    </p:anim>
                                    <p:anim calcmode="lin" valueType="num">
                                      <p:cBhvr>
                                        <p:cTn id="9" dur="500" fill="hold"/>
                                        <p:tgtEl>
                                          <p:spTgt spid="133122">
                                            <p:txEl>
                                              <p:charRg st="0" end="1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3122">
                                            <p:txEl>
                                              <p:charRg st="11" end="16"/>
                                            </p:txEl>
                                          </p:spTgt>
                                        </p:tgtEl>
                                        <p:attrNameLst>
                                          <p:attrName>style.visibility</p:attrName>
                                        </p:attrNameLst>
                                      </p:cBhvr>
                                      <p:to>
                                        <p:strVal val="visible"/>
                                      </p:to>
                                    </p:set>
                                    <p:animEffect transition="in" filter="fade">
                                      <p:cBhvr>
                                        <p:cTn id="14" dur="500"/>
                                        <p:tgtEl>
                                          <p:spTgt spid="133122">
                                            <p:txEl>
                                              <p:charRg st="11" end="16"/>
                                            </p:txEl>
                                          </p:spTgt>
                                        </p:tgtEl>
                                      </p:cBhvr>
                                    </p:animEffect>
                                    <p:anim calcmode="lin" valueType="num">
                                      <p:cBhvr>
                                        <p:cTn id="15" dur="500" fill="hold"/>
                                        <p:tgtEl>
                                          <p:spTgt spid="133122">
                                            <p:txEl>
                                              <p:charRg st="11" end="16"/>
                                            </p:txEl>
                                          </p:spTgt>
                                        </p:tgtEl>
                                        <p:attrNameLst>
                                          <p:attrName>ppt_x</p:attrName>
                                        </p:attrNameLst>
                                      </p:cBhvr>
                                      <p:tavLst>
                                        <p:tav tm="0">
                                          <p:val>
                                            <p:strVal val="#ppt_x"/>
                                          </p:val>
                                        </p:tav>
                                        <p:tav tm="100000">
                                          <p:val>
                                            <p:strVal val="#ppt_x"/>
                                          </p:val>
                                        </p:tav>
                                      </p:tavLst>
                                    </p:anim>
                                    <p:anim calcmode="lin" valueType="num">
                                      <p:cBhvr>
                                        <p:cTn id="16" dur="500" fill="hold"/>
                                        <p:tgtEl>
                                          <p:spTgt spid="133122">
                                            <p:txEl>
                                              <p:charRg st="11" end="16"/>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3122">
                                            <p:txEl>
                                              <p:charRg st="16" end="50"/>
                                            </p:txEl>
                                          </p:spTgt>
                                        </p:tgtEl>
                                        <p:attrNameLst>
                                          <p:attrName>style.visibility</p:attrName>
                                        </p:attrNameLst>
                                      </p:cBhvr>
                                      <p:to>
                                        <p:strVal val="visible"/>
                                      </p:to>
                                    </p:set>
                                    <p:animEffect transition="in" filter="fade">
                                      <p:cBhvr>
                                        <p:cTn id="21" dur="500"/>
                                        <p:tgtEl>
                                          <p:spTgt spid="133122">
                                            <p:txEl>
                                              <p:charRg st="16" end="50"/>
                                            </p:txEl>
                                          </p:spTgt>
                                        </p:tgtEl>
                                      </p:cBhvr>
                                    </p:animEffect>
                                    <p:anim calcmode="lin" valueType="num">
                                      <p:cBhvr>
                                        <p:cTn id="22" dur="500" fill="hold"/>
                                        <p:tgtEl>
                                          <p:spTgt spid="133122">
                                            <p:txEl>
                                              <p:charRg st="16" end="50"/>
                                            </p:txEl>
                                          </p:spTgt>
                                        </p:tgtEl>
                                        <p:attrNameLst>
                                          <p:attrName>ppt_x</p:attrName>
                                        </p:attrNameLst>
                                      </p:cBhvr>
                                      <p:tavLst>
                                        <p:tav tm="0">
                                          <p:val>
                                            <p:strVal val="#ppt_x"/>
                                          </p:val>
                                        </p:tav>
                                        <p:tav tm="100000">
                                          <p:val>
                                            <p:strVal val="#ppt_x"/>
                                          </p:val>
                                        </p:tav>
                                      </p:tavLst>
                                    </p:anim>
                                    <p:anim calcmode="lin" valueType="num">
                                      <p:cBhvr>
                                        <p:cTn id="23" dur="500" fill="hold"/>
                                        <p:tgtEl>
                                          <p:spTgt spid="133122">
                                            <p:txEl>
                                              <p:charRg st="16" end="5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3122">
                                            <p:txEl>
                                              <p:charRg st="50" end="83"/>
                                            </p:txEl>
                                          </p:spTgt>
                                        </p:tgtEl>
                                        <p:attrNameLst>
                                          <p:attrName>style.visibility</p:attrName>
                                        </p:attrNameLst>
                                      </p:cBhvr>
                                      <p:to>
                                        <p:strVal val="visible"/>
                                      </p:to>
                                    </p:set>
                                    <p:animEffect transition="in" filter="fade">
                                      <p:cBhvr>
                                        <p:cTn id="28" dur="500"/>
                                        <p:tgtEl>
                                          <p:spTgt spid="133122">
                                            <p:txEl>
                                              <p:charRg st="50" end="83"/>
                                            </p:txEl>
                                          </p:spTgt>
                                        </p:tgtEl>
                                      </p:cBhvr>
                                    </p:animEffect>
                                    <p:anim calcmode="lin" valueType="num">
                                      <p:cBhvr>
                                        <p:cTn id="29" dur="500" fill="hold"/>
                                        <p:tgtEl>
                                          <p:spTgt spid="133122">
                                            <p:txEl>
                                              <p:charRg st="50" end="83"/>
                                            </p:txEl>
                                          </p:spTgt>
                                        </p:tgtEl>
                                        <p:attrNameLst>
                                          <p:attrName>ppt_x</p:attrName>
                                        </p:attrNameLst>
                                      </p:cBhvr>
                                      <p:tavLst>
                                        <p:tav tm="0">
                                          <p:val>
                                            <p:strVal val="#ppt_x"/>
                                          </p:val>
                                        </p:tav>
                                        <p:tav tm="100000">
                                          <p:val>
                                            <p:strVal val="#ppt_x"/>
                                          </p:val>
                                        </p:tav>
                                      </p:tavLst>
                                    </p:anim>
                                    <p:anim calcmode="lin" valueType="num">
                                      <p:cBhvr>
                                        <p:cTn id="30" dur="500" fill="hold"/>
                                        <p:tgtEl>
                                          <p:spTgt spid="133122">
                                            <p:txEl>
                                              <p:charRg st="50" end="8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3122">
                                            <p:txEl>
                                              <p:charRg st="83" end="92"/>
                                            </p:txEl>
                                          </p:spTgt>
                                        </p:tgtEl>
                                        <p:attrNameLst>
                                          <p:attrName>style.visibility</p:attrName>
                                        </p:attrNameLst>
                                      </p:cBhvr>
                                      <p:to>
                                        <p:strVal val="visible"/>
                                      </p:to>
                                    </p:set>
                                    <p:animEffect transition="in" filter="fade">
                                      <p:cBhvr>
                                        <p:cTn id="35" dur="500"/>
                                        <p:tgtEl>
                                          <p:spTgt spid="133122">
                                            <p:txEl>
                                              <p:charRg st="83" end="92"/>
                                            </p:txEl>
                                          </p:spTgt>
                                        </p:tgtEl>
                                      </p:cBhvr>
                                    </p:animEffect>
                                    <p:anim calcmode="lin" valueType="num">
                                      <p:cBhvr>
                                        <p:cTn id="36" dur="500" fill="hold"/>
                                        <p:tgtEl>
                                          <p:spTgt spid="133122">
                                            <p:txEl>
                                              <p:charRg st="83" end="92"/>
                                            </p:txEl>
                                          </p:spTgt>
                                        </p:tgtEl>
                                        <p:attrNameLst>
                                          <p:attrName>ppt_x</p:attrName>
                                        </p:attrNameLst>
                                      </p:cBhvr>
                                      <p:tavLst>
                                        <p:tav tm="0">
                                          <p:val>
                                            <p:strVal val="#ppt_x"/>
                                          </p:val>
                                        </p:tav>
                                        <p:tav tm="100000">
                                          <p:val>
                                            <p:strVal val="#ppt_x"/>
                                          </p:val>
                                        </p:tav>
                                      </p:tavLst>
                                    </p:anim>
                                    <p:anim calcmode="lin" valueType="num">
                                      <p:cBhvr>
                                        <p:cTn id="37" dur="500" fill="hold"/>
                                        <p:tgtEl>
                                          <p:spTgt spid="133122">
                                            <p:txEl>
                                              <p:charRg st="83" end="92"/>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9461"/>
                                        </p:tgtEl>
                                        <p:attrNameLst>
                                          <p:attrName>style.visibility</p:attrName>
                                        </p:attrNameLst>
                                      </p:cBhvr>
                                      <p:to>
                                        <p:strVal val="visible"/>
                                      </p:to>
                                    </p:set>
                                    <p:animEffect transition="in" filter="blinds(horizontal)">
                                      <p:cBhvr>
                                        <p:cTn id="42"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2" grpId="0" build="p"/>
      <p:bldP spid="1946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3666" name="标题 113665"/>
          <p:cNvSpPr>
            <a:spLocks noGrp="1"/>
          </p:cNvSpPr>
          <p:nvPr>
            <p:ph type="title"/>
          </p:nvPr>
        </p:nvSpPr>
        <p:spPr>
          <a:xfrm>
            <a:off x="2566988" y="214313"/>
            <a:ext cx="8101013" cy="1462088"/>
          </a:xfrm>
        </p:spPr>
        <p:txBody>
          <a:bodyPr anchor="b"/>
          <a:p>
            <a:pPr lvl="0" fontAlgn="base"/>
            <a:r>
              <a:rPr lang="zh-CN" altLang="en-US" sz="6000" b="1" strike="noStrike" noProof="1" dirty="0">
                <a:solidFill>
                  <a:srgbClr val="0000FF"/>
                </a:solidFill>
                <a:ea typeface="华文彩云" panose="02010800040101010101" pitchFamily="2" charset="-122"/>
              </a:rPr>
              <a:t>小知识</a:t>
            </a:r>
            <a:r>
              <a:rPr lang="zh-CN" altLang="en-US" sz="6000" b="1" strike="noStrike" noProof="1" dirty="0">
                <a:ea typeface="华文彩云" panose="02010800040101010101" pitchFamily="2" charset="-122"/>
              </a:rPr>
              <a:t> </a:t>
            </a:r>
            <a:r>
              <a:rPr lang="en-US" altLang="zh-CN" sz="6000" b="1" strike="noStrike" noProof="1" dirty="0">
                <a:ea typeface="华文彩云" panose="02010800040101010101" pitchFamily="2" charset="-122"/>
              </a:rPr>
              <a:t>— </a:t>
            </a:r>
            <a:r>
              <a:rPr lang="zh-CN" altLang="en-US" sz="6000" b="1" strike="noStrike" noProof="1" dirty="0">
                <a:ea typeface="华文彩云" panose="02010800040101010101" pitchFamily="2" charset="-122"/>
              </a:rPr>
              <a:t>电话的发展</a:t>
            </a:r>
            <a:endParaRPr lang="zh-CN" altLang="en-US" sz="6000" b="1" strike="noStrike" noProof="1" dirty="0">
              <a:ea typeface="华文彩云" panose="02010800040101010101" pitchFamily="2" charset="-122"/>
            </a:endParaRPr>
          </a:p>
        </p:txBody>
      </p:sp>
      <p:pic>
        <p:nvPicPr>
          <p:cNvPr id="27650" name="图片 113666" descr="电话"/>
          <p:cNvPicPr>
            <a:picLocks noChangeAspect="1"/>
          </p:cNvPicPr>
          <p:nvPr/>
        </p:nvPicPr>
        <p:blipFill>
          <a:blip r:embed="rId1"/>
          <a:stretch>
            <a:fillRect/>
          </a:stretch>
        </p:blipFill>
        <p:spPr>
          <a:xfrm>
            <a:off x="7467600" y="4419600"/>
            <a:ext cx="1771650" cy="2128838"/>
          </a:xfrm>
          <a:prstGeom prst="rect">
            <a:avLst/>
          </a:prstGeom>
          <a:noFill/>
          <a:ln w="9525">
            <a:noFill/>
          </a:ln>
        </p:spPr>
      </p:pic>
      <p:pic>
        <p:nvPicPr>
          <p:cNvPr id="27651" name="图片 113667" descr="早期电话"/>
          <p:cNvPicPr>
            <a:picLocks noChangeAspect="1"/>
          </p:cNvPicPr>
          <p:nvPr/>
        </p:nvPicPr>
        <p:blipFill>
          <a:blip r:embed="rId2"/>
          <a:stretch>
            <a:fillRect/>
          </a:stretch>
        </p:blipFill>
        <p:spPr>
          <a:xfrm>
            <a:off x="2711450" y="1773238"/>
            <a:ext cx="3313113" cy="2630487"/>
          </a:xfrm>
          <a:prstGeom prst="rect">
            <a:avLst/>
          </a:prstGeom>
          <a:noFill/>
          <a:ln w="9525">
            <a:noFill/>
          </a:ln>
        </p:spPr>
      </p:pic>
      <p:pic>
        <p:nvPicPr>
          <p:cNvPr id="27652" name="图片 113668" descr="import70387_2"/>
          <p:cNvPicPr>
            <a:picLocks noChangeAspect="1"/>
          </p:cNvPicPr>
          <p:nvPr/>
        </p:nvPicPr>
        <p:blipFill>
          <a:blip r:embed="rId3"/>
          <a:stretch>
            <a:fillRect/>
          </a:stretch>
        </p:blipFill>
        <p:spPr>
          <a:xfrm>
            <a:off x="6600825" y="1989138"/>
            <a:ext cx="3167063" cy="2159000"/>
          </a:xfrm>
          <a:prstGeom prst="rect">
            <a:avLst/>
          </a:prstGeom>
          <a:noFill/>
          <a:ln w="9525">
            <a:noFill/>
          </a:ln>
        </p:spPr>
      </p:pic>
      <p:pic>
        <p:nvPicPr>
          <p:cNvPr id="27653" name="图片 113669" descr="images"/>
          <p:cNvPicPr>
            <a:picLocks noChangeAspect="1"/>
          </p:cNvPicPr>
          <p:nvPr/>
        </p:nvPicPr>
        <p:blipFill>
          <a:blip r:embed="rId4"/>
          <a:srcRect l="2362" t="2911" r="7188" b="8057"/>
          <a:stretch>
            <a:fillRect/>
          </a:stretch>
        </p:blipFill>
        <p:spPr>
          <a:xfrm>
            <a:off x="3048000" y="4495800"/>
            <a:ext cx="2736850" cy="2087563"/>
          </a:xfrm>
          <a:prstGeom prst="rect">
            <a:avLst/>
          </a:prstGeom>
          <a:noFill/>
          <a:ln w="9525">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矩形 7174"/>
          <p:cNvSpPr/>
          <p:nvPr/>
        </p:nvSpPr>
        <p:spPr>
          <a:xfrm>
            <a:off x="177800" y="825500"/>
            <a:ext cx="5507038" cy="479425"/>
          </a:xfrm>
          <a:prstGeom prst="rect">
            <a:avLst/>
          </a:prstGeom>
          <a:noFill/>
          <a:ln w="38100" cap="flat" cmpd="sng">
            <a:solidFill>
              <a:srgbClr val="B2F3FC"/>
            </a:solidFill>
            <a:prstDash val="solid"/>
            <a:bevel/>
            <a:headEnd type="none" w="med" len="med"/>
            <a:tailEnd type="none" w="med" len="med"/>
          </a:ln>
        </p:spPr>
        <p:txBody>
          <a:bodyPr anchor="t">
            <a:spAutoFit/>
          </a:bodyPr>
          <a:p>
            <a:pPr>
              <a:lnSpc>
                <a:spcPct val="90000"/>
              </a:lnSpc>
              <a:spcBef>
                <a:spcPct val="2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、生活方式和风俗习惯的变化</a:t>
            </a:r>
            <a:endParaRPr lang="zh-CN" altLang="en-US" sz="2800" b="1" dirty="0">
              <a:latin typeface="微软雅黑" panose="020B0503020204020204" pitchFamily="34" charset="-122"/>
              <a:ea typeface="微软雅黑" panose="020B0503020204020204" pitchFamily="34" charset="-122"/>
            </a:endParaRPr>
          </a:p>
        </p:txBody>
      </p:sp>
      <p:sp>
        <p:nvSpPr>
          <p:cNvPr id="7" name="文本框 26650"/>
          <p:cNvSpPr txBox="1"/>
          <p:nvPr/>
        </p:nvSpPr>
        <p:spPr>
          <a:xfrm>
            <a:off x="381000" y="1452563"/>
            <a:ext cx="5303838" cy="522287"/>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①强令男子剪掉辫子</a:t>
            </a:r>
            <a:endParaRPr lang="zh-CN" altLang="en-US" sz="2800" b="1" dirty="0">
              <a:latin typeface="微软雅黑" panose="020B0503020204020204" pitchFamily="34" charset="-122"/>
              <a:ea typeface="微软雅黑" panose="020B0503020204020204" pitchFamily="34" charset="-122"/>
            </a:endParaRPr>
          </a:p>
        </p:txBody>
      </p:sp>
      <p:pic>
        <p:nvPicPr>
          <p:cNvPr id="35843" name="Picture 6"/>
          <p:cNvPicPr>
            <a:picLocks noChangeAspect="1"/>
          </p:cNvPicPr>
          <p:nvPr/>
        </p:nvPicPr>
        <p:blipFill>
          <a:blip r:embed="rId1"/>
          <a:stretch>
            <a:fillRect/>
          </a:stretch>
        </p:blipFill>
        <p:spPr>
          <a:xfrm>
            <a:off x="1657350" y="1917700"/>
            <a:ext cx="3643313" cy="3455988"/>
          </a:xfrm>
          <a:prstGeom prst="rect">
            <a:avLst/>
          </a:prstGeom>
          <a:noFill/>
          <a:ln w="9525">
            <a:noFill/>
          </a:ln>
        </p:spPr>
      </p:pic>
      <p:pic>
        <p:nvPicPr>
          <p:cNvPr id="20484" name="Picture 7" descr="25030"/>
          <p:cNvPicPr>
            <a:picLocks noChangeAspect="1"/>
          </p:cNvPicPr>
          <p:nvPr/>
        </p:nvPicPr>
        <p:blipFill>
          <a:blip r:embed="rId2"/>
          <a:stretch>
            <a:fillRect/>
          </a:stretch>
        </p:blipFill>
        <p:spPr>
          <a:xfrm>
            <a:off x="6184900" y="2125663"/>
            <a:ext cx="4673600" cy="3267075"/>
          </a:xfrm>
          <a:prstGeom prst="rect">
            <a:avLst/>
          </a:prstGeom>
          <a:noFill/>
          <a:ln w="9525">
            <a:noFill/>
          </a:ln>
        </p:spPr>
      </p:pic>
      <p:sp>
        <p:nvSpPr>
          <p:cNvPr id="112646" name="Text Box 10"/>
          <p:cNvSpPr txBox="1"/>
          <p:nvPr/>
        </p:nvSpPr>
        <p:spPr>
          <a:xfrm>
            <a:off x="7708900" y="1412875"/>
            <a:ext cx="3149600" cy="519113"/>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溥仪剪辫装</a:t>
            </a:r>
            <a:endParaRPr lang="zh-CN" altLang="en-US" sz="2800" b="1" dirty="0">
              <a:latin typeface="微软雅黑" panose="020B0503020204020204" pitchFamily="34" charset="-122"/>
              <a:ea typeface="微软雅黑" panose="020B0503020204020204" pitchFamily="34" charset="-122"/>
            </a:endParaRPr>
          </a:p>
        </p:txBody>
      </p:sp>
      <p:sp>
        <p:nvSpPr>
          <p:cNvPr id="20486" name="Text Box 6"/>
          <p:cNvSpPr txBox="1"/>
          <p:nvPr/>
        </p:nvSpPr>
        <p:spPr>
          <a:xfrm>
            <a:off x="506413" y="5781675"/>
            <a:ext cx="11131550" cy="646113"/>
          </a:xfrm>
          <a:prstGeom prst="rect">
            <a:avLst/>
          </a:prstGeom>
          <a:noFill/>
          <a:ln w="9525">
            <a:noFill/>
          </a:ln>
        </p:spPr>
        <p:txBody>
          <a:bodyPr anchor="t">
            <a:spAutoFit/>
          </a:bodyPr>
          <a:p>
            <a:pPr>
              <a:spcBef>
                <a:spcPct val="50000"/>
              </a:spcBef>
              <a:buFont typeface="Arial" panose="020B0604020202020204" pitchFamily="34" charset="0"/>
              <a:buNone/>
            </a:pPr>
            <a:r>
              <a:rPr lang="en-US" altLang="zh-CN" sz="3600" b="1" dirty="0">
                <a:solidFill>
                  <a:srgbClr val="000000"/>
                </a:solidFill>
                <a:latin typeface="微软雅黑" panose="020B0503020204020204" pitchFamily="34" charset="-122"/>
                <a:ea typeface="微软雅黑" panose="020B0503020204020204" pitchFamily="34" charset="-122"/>
              </a:rPr>
              <a:t>    </a:t>
            </a:r>
            <a:r>
              <a:rPr lang="zh-CN" altLang="en-US" sz="2800" b="1" dirty="0">
                <a:solidFill>
                  <a:srgbClr val="000000"/>
                </a:solidFill>
                <a:latin typeface="微软雅黑" panose="020B0503020204020204" pitchFamily="34" charset="-122"/>
                <a:ea typeface="微软雅黑" panose="020B0503020204020204" pitchFamily="34" charset="-122"/>
              </a:rPr>
              <a:t>南京临时政府成立以后，孙中山通令全国各地男子掀起剪辫子</a:t>
            </a:r>
            <a:endParaRPr lang="zh-CN" altLang="en-US" sz="28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5843"/>
                                        </p:tgtEl>
                                        <p:attrNameLst>
                                          <p:attrName>style.visibility</p:attrName>
                                        </p:attrNameLst>
                                      </p:cBhvr>
                                      <p:to>
                                        <p:strVal val="visible"/>
                                      </p:to>
                                    </p:set>
                                    <p:anim calcmode="lin" valueType="num">
                                      <p:cBhvr>
                                        <p:cTn id="17" dur="500" fill="hold"/>
                                        <p:tgtEl>
                                          <p:spTgt spid="35843"/>
                                        </p:tgtEl>
                                        <p:attrNameLst>
                                          <p:attrName>ppt_x</p:attrName>
                                        </p:attrNameLst>
                                      </p:cBhvr>
                                      <p:tavLst>
                                        <p:tav tm="0">
                                          <p:val>
                                            <p:strVal val="#ppt_x"/>
                                          </p:val>
                                        </p:tav>
                                        <p:tav tm="100000">
                                          <p:val>
                                            <p:strVal val="#ppt_x"/>
                                          </p:val>
                                        </p:tav>
                                      </p:tavLst>
                                    </p:anim>
                                    <p:anim calcmode="lin" valueType="num">
                                      <p:cBhvr>
                                        <p:cTn id="18" dur="500" fill="hold"/>
                                        <p:tgtEl>
                                          <p:spTgt spid="3584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grpId="0" nodeType="clickEffect">
                                  <p:stCondLst>
                                    <p:cond delay="0"/>
                                  </p:stCondLst>
                                  <p:childTnLst>
                                    <p:set>
                                      <p:cBhvr>
                                        <p:cTn id="22" dur="1" fill="hold">
                                          <p:stCondLst>
                                            <p:cond delay="0"/>
                                          </p:stCondLst>
                                        </p:cTn>
                                        <p:tgtEl>
                                          <p:spTgt spid="112646"/>
                                        </p:tgtEl>
                                        <p:attrNameLst>
                                          <p:attrName>style.visibility</p:attrName>
                                        </p:attrNameLst>
                                      </p:cBhvr>
                                      <p:to>
                                        <p:strVal val="visible"/>
                                      </p:to>
                                    </p:set>
                                    <p:animEffect transition="in" filter="fade">
                                      <p:cBhvr>
                                        <p:cTn id="23" dur="800" decel="100000"/>
                                        <p:tgtEl>
                                          <p:spTgt spid="112646"/>
                                        </p:tgtEl>
                                      </p:cBhvr>
                                    </p:animEffect>
                                    <p:anim calcmode="lin" valueType="num">
                                      <p:cBhvr>
                                        <p:cTn id="24" dur="800" decel="100000" fill="hold"/>
                                        <p:tgtEl>
                                          <p:spTgt spid="112646"/>
                                        </p:tgtEl>
                                        <p:attrNameLst>
                                          <p:attrName>style.rotation</p:attrName>
                                        </p:attrNameLst>
                                      </p:cBhvr>
                                      <p:tavLst>
                                        <p:tav tm="0">
                                          <p:val>
                                            <p:fltVal val="-90.000000"/>
                                          </p:val>
                                        </p:tav>
                                        <p:tav tm="100000">
                                          <p:val>
                                            <p:fltVal val="0.000000"/>
                                          </p:val>
                                        </p:tav>
                                      </p:tavLst>
                                    </p:anim>
                                    <p:anim calcmode="lin" valueType="num">
                                      <p:cBhvr>
                                        <p:cTn id="25" dur="800" decel="100000" fill="hold"/>
                                        <p:tgtEl>
                                          <p:spTgt spid="112646"/>
                                        </p:tgtEl>
                                        <p:attrNameLst>
                                          <p:attrName>ppt_x</p:attrName>
                                        </p:attrNameLst>
                                      </p:cBhvr>
                                      <p:tavLst>
                                        <p:tav tm="0">
                                          <p:val>
                                            <p:strVal val="#ppt_x+0.4"/>
                                          </p:val>
                                        </p:tav>
                                        <p:tav tm="100000">
                                          <p:val>
                                            <p:strVal val="#ppt_x-0.05"/>
                                          </p:val>
                                        </p:tav>
                                      </p:tavLst>
                                    </p:anim>
                                    <p:anim calcmode="lin" valueType="num">
                                      <p:cBhvr>
                                        <p:cTn id="26" dur="800" decel="100000" fill="hold"/>
                                        <p:tgtEl>
                                          <p:spTgt spid="112646"/>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112646"/>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112646"/>
                                        </p:tgtEl>
                                        <p:attrNameLst>
                                          <p:attrName>ppt_y</p:attrName>
                                        </p:attrNameLst>
                                      </p:cBhvr>
                                      <p:tavLst>
                                        <p:tav tm="0">
                                          <p:val>
                                            <p:strVal val="#ppt_y+0.1"/>
                                          </p:val>
                                        </p:tav>
                                        <p:tav tm="100000">
                                          <p:val>
                                            <p:strVal val="#ppt_y"/>
                                          </p:val>
                                        </p:tav>
                                      </p:tavLst>
                                    </p:anim>
                                  </p:childTnLst>
                                </p:cTn>
                              </p:par>
                              <p:par>
                                <p:cTn id="29" presetID="30" presetClass="entr" presetSubtype="0" fill="hold" nodeType="withEffect">
                                  <p:stCondLst>
                                    <p:cond delay="0"/>
                                  </p:stCondLst>
                                  <p:childTnLst>
                                    <p:set>
                                      <p:cBhvr>
                                        <p:cTn id="30" dur="1" fill="hold">
                                          <p:stCondLst>
                                            <p:cond delay="0"/>
                                          </p:stCondLst>
                                        </p:cTn>
                                        <p:tgtEl>
                                          <p:spTgt spid="20484"/>
                                        </p:tgtEl>
                                        <p:attrNameLst>
                                          <p:attrName>style.visibility</p:attrName>
                                        </p:attrNameLst>
                                      </p:cBhvr>
                                      <p:to>
                                        <p:strVal val="visible"/>
                                      </p:to>
                                    </p:set>
                                    <p:animEffect transition="in" filter="fade">
                                      <p:cBhvr>
                                        <p:cTn id="31" dur="800" decel="100000"/>
                                        <p:tgtEl>
                                          <p:spTgt spid="20484"/>
                                        </p:tgtEl>
                                      </p:cBhvr>
                                    </p:animEffect>
                                    <p:anim calcmode="lin" valueType="num">
                                      <p:cBhvr>
                                        <p:cTn id="32" dur="800" decel="100000" fill="hold"/>
                                        <p:tgtEl>
                                          <p:spTgt spid="20484"/>
                                        </p:tgtEl>
                                        <p:attrNameLst>
                                          <p:attrName>style.rotation</p:attrName>
                                        </p:attrNameLst>
                                      </p:cBhvr>
                                      <p:tavLst>
                                        <p:tav tm="0">
                                          <p:val>
                                            <p:fltVal val="-90.000000"/>
                                          </p:val>
                                        </p:tav>
                                        <p:tav tm="100000">
                                          <p:val>
                                            <p:fltVal val="0.000000"/>
                                          </p:val>
                                        </p:tav>
                                      </p:tavLst>
                                    </p:anim>
                                    <p:anim calcmode="lin" valueType="num">
                                      <p:cBhvr>
                                        <p:cTn id="33" dur="800" decel="100000" fill="hold"/>
                                        <p:tgtEl>
                                          <p:spTgt spid="20484"/>
                                        </p:tgtEl>
                                        <p:attrNameLst>
                                          <p:attrName>ppt_x</p:attrName>
                                        </p:attrNameLst>
                                      </p:cBhvr>
                                      <p:tavLst>
                                        <p:tav tm="0">
                                          <p:val>
                                            <p:strVal val="#ppt_x+0.4"/>
                                          </p:val>
                                        </p:tav>
                                        <p:tav tm="100000">
                                          <p:val>
                                            <p:strVal val="#ppt_x-0.05"/>
                                          </p:val>
                                        </p:tav>
                                      </p:tavLst>
                                    </p:anim>
                                    <p:anim calcmode="lin" valueType="num">
                                      <p:cBhvr>
                                        <p:cTn id="34" dur="800" decel="100000" fill="hold"/>
                                        <p:tgtEl>
                                          <p:spTgt spid="20484"/>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20484"/>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20484"/>
                                        </p:tgtEl>
                                        <p:attrNameLst>
                                          <p:attrName>ppt_y</p:attrName>
                                        </p:attrNameLst>
                                      </p:cBhvr>
                                      <p:tavLst>
                                        <p:tav tm="0">
                                          <p:val>
                                            <p:strVal val="#ppt_y+0.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0" presetClass="entr" presetSubtype="0" fill="hold" grpId="0" nodeType="clickEffect">
                                  <p:stCondLst>
                                    <p:cond delay="0"/>
                                  </p:stCondLst>
                                  <p:childTnLst>
                                    <p:set>
                                      <p:cBhvr>
                                        <p:cTn id="40" dur="1" fill="hold">
                                          <p:stCondLst>
                                            <p:cond delay="0"/>
                                          </p:stCondLst>
                                        </p:cTn>
                                        <p:tgtEl>
                                          <p:spTgt spid="20486"/>
                                        </p:tgtEl>
                                        <p:attrNameLst>
                                          <p:attrName>style.visibility</p:attrName>
                                        </p:attrNameLst>
                                      </p:cBhvr>
                                      <p:to>
                                        <p:strVal val="visible"/>
                                      </p:to>
                                    </p:set>
                                    <p:animEffect transition="in" filter="fade">
                                      <p:cBhvr>
                                        <p:cTn id="41" dur="800" decel="100000"/>
                                        <p:tgtEl>
                                          <p:spTgt spid="20486"/>
                                        </p:tgtEl>
                                      </p:cBhvr>
                                    </p:animEffect>
                                    <p:anim calcmode="lin" valueType="num">
                                      <p:cBhvr>
                                        <p:cTn id="42" dur="800" decel="100000" fill="hold"/>
                                        <p:tgtEl>
                                          <p:spTgt spid="20486"/>
                                        </p:tgtEl>
                                        <p:attrNameLst>
                                          <p:attrName>style.rotation</p:attrName>
                                        </p:attrNameLst>
                                      </p:cBhvr>
                                      <p:tavLst>
                                        <p:tav tm="0">
                                          <p:val>
                                            <p:fltVal val="-90.000000"/>
                                          </p:val>
                                        </p:tav>
                                        <p:tav tm="100000">
                                          <p:val>
                                            <p:fltVal val="0.000000"/>
                                          </p:val>
                                        </p:tav>
                                      </p:tavLst>
                                    </p:anim>
                                    <p:anim calcmode="lin" valueType="num">
                                      <p:cBhvr>
                                        <p:cTn id="43" dur="800" decel="100000" fill="hold"/>
                                        <p:tgtEl>
                                          <p:spTgt spid="20486"/>
                                        </p:tgtEl>
                                        <p:attrNameLst>
                                          <p:attrName>ppt_x</p:attrName>
                                        </p:attrNameLst>
                                      </p:cBhvr>
                                      <p:tavLst>
                                        <p:tav tm="0">
                                          <p:val>
                                            <p:strVal val="#ppt_x+0.4"/>
                                          </p:val>
                                        </p:tav>
                                        <p:tav tm="100000">
                                          <p:val>
                                            <p:strVal val="#ppt_x-0.05"/>
                                          </p:val>
                                        </p:tav>
                                      </p:tavLst>
                                    </p:anim>
                                    <p:anim calcmode="lin" valueType="num">
                                      <p:cBhvr>
                                        <p:cTn id="44" dur="800" decel="100000" fill="hold"/>
                                        <p:tgtEl>
                                          <p:spTgt spid="20486"/>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20486"/>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2048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2646" grpId="0"/>
      <p:bldP spid="2048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3666" name="文本框 26650"/>
          <p:cNvSpPr txBox="1"/>
          <p:nvPr/>
        </p:nvSpPr>
        <p:spPr>
          <a:xfrm>
            <a:off x="188913" y="827088"/>
            <a:ext cx="3614737" cy="519112"/>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②劝禁女子缠足</a:t>
            </a:r>
            <a:endParaRPr lang="zh-CN" altLang="en-US" sz="2800" b="1" dirty="0">
              <a:latin typeface="微软雅黑" panose="020B0503020204020204" pitchFamily="34" charset="-122"/>
              <a:ea typeface="微软雅黑" panose="020B0503020204020204" pitchFamily="34" charset="-122"/>
            </a:endParaRPr>
          </a:p>
        </p:txBody>
      </p:sp>
      <p:pic>
        <p:nvPicPr>
          <p:cNvPr id="21506" name="Picture 2" descr="main"/>
          <p:cNvPicPr>
            <a:picLocks noChangeAspect="1"/>
          </p:cNvPicPr>
          <p:nvPr/>
        </p:nvPicPr>
        <p:blipFill>
          <a:blip r:embed="rId1"/>
          <a:stretch>
            <a:fillRect/>
          </a:stretch>
        </p:blipFill>
        <p:spPr>
          <a:xfrm>
            <a:off x="1017588" y="1346200"/>
            <a:ext cx="10144125" cy="4740275"/>
          </a:xfrm>
          <a:prstGeom prst="rect">
            <a:avLst/>
          </a:prstGeom>
          <a:noFill/>
          <a:ln w="9525">
            <a:noFill/>
          </a:ln>
        </p:spPr>
      </p:pic>
      <p:pic>
        <p:nvPicPr>
          <p:cNvPr id="21507" name="Picture 2" descr="小鞋5"/>
          <p:cNvPicPr>
            <a:picLocks noChangeAspect="1"/>
          </p:cNvPicPr>
          <p:nvPr/>
        </p:nvPicPr>
        <p:blipFill>
          <a:blip r:embed="rId2"/>
          <a:stretch>
            <a:fillRect/>
          </a:stretch>
        </p:blipFill>
        <p:spPr>
          <a:xfrm>
            <a:off x="2336800" y="1593850"/>
            <a:ext cx="7620000" cy="3305175"/>
          </a:xfrm>
          <a:prstGeom prst="rect">
            <a:avLst/>
          </a:prstGeom>
          <a:noFill/>
          <a:ln w="9525">
            <a:noFill/>
          </a:ln>
        </p:spPr>
      </p:pic>
      <p:pic>
        <p:nvPicPr>
          <p:cNvPr id="21508" name="Picture 4" descr="小鞋2"/>
          <p:cNvPicPr>
            <a:picLocks noChangeAspect="1"/>
          </p:cNvPicPr>
          <p:nvPr/>
        </p:nvPicPr>
        <p:blipFill>
          <a:blip r:embed="rId3"/>
          <a:stretch>
            <a:fillRect/>
          </a:stretch>
        </p:blipFill>
        <p:spPr>
          <a:xfrm>
            <a:off x="3675063" y="4087813"/>
            <a:ext cx="4064000" cy="183673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13666"/>
                                        </p:tgtEl>
                                        <p:attrNameLst>
                                          <p:attrName>style.visibility</p:attrName>
                                        </p:attrNameLst>
                                      </p:cBhvr>
                                      <p:to>
                                        <p:strVal val="visible"/>
                                      </p:to>
                                    </p:set>
                                    <p:animEffect transition="in" filter="fade">
                                      <p:cBhvr>
                                        <p:cTn id="7" dur="800" decel="100000"/>
                                        <p:tgtEl>
                                          <p:spTgt spid="113666"/>
                                        </p:tgtEl>
                                      </p:cBhvr>
                                    </p:animEffect>
                                    <p:anim calcmode="lin" valueType="num">
                                      <p:cBhvr>
                                        <p:cTn id="8" dur="800" decel="100000" fill="hold"/>
                                        <p:tgtEl>
                                          <p:spTgt spid="113666"/>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113666"/>
                                        </p:tgtEl>
                                        <p:attrNameLst>
                                          <p:attrName>ppt_x</p:attrName>
                                        </p:attrNameLst>
                                      </p:cBhvr>
                                      <p:tavLst>
                                        <p:tav tm="0">
                                          <p:val>
                                            <p:strVal val="#ppt_x+0.4"/>
                                          </p:val>
                                        </p:tav>
                                        <p:tav tm="100000">
                                          <p:val>
                                            <p:strVal val="#ppt_x-0.05"/>
                                          </p:val>
                                        </p:tav>
                                      </p:tavLst>
                                    </p:anim>
                                    <p:anim calcmode="lin" valueType="num">
                                      <p:cBhvr>
                                        <p:cTn id="10" dur="800" decel="100000" fill="hold"/>
                                        <p:tgtEl>
                                          <p:spTgt spid="11366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366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366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1506"/>
                                        </p:tgtEl>
                                        <p:attrNameLst>
                                          <p:attrName>style.visibility</p:attrName>
                                        </p:attrNameLst>
                                      </p:cBhvr>
                                      <p:to>
                                        <p:strVal val="visible"/>
                                      </p:to>
                                    </p:set>
                                    <p:animEffect transition="in" filter="fade">
                                      <p:cBhvr>
                                        <p:cTn id="17" dur="800" decel="100000"/>
                                        <p:tgtEl>
                                          <p:spTgt spid="21506"/>
                                        </p:tgtEl>
                                      </p:cBhvr>
                                    </p:animEffect>
                                    <p:anim calcmode="lin" valueType="num">
                                      <p:cBhvr>
                                        <p:cTn id="18" dur="800" decel="100000" fill="hold"/>
                                        <p:tgtEl>
                                          <p:spTgt spid="21506"/>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21506"/>
                                        </p:tgtEl>
                                        <p:attrNameLst>
                                          <p:attrName>ppt_x</p:attrName>
                                        </p:attrNameLst>
                                      </p:cBhvr>
                                      <p:tavLst>
                                        <p:tav tm="0">
                                          <p:val>
                                            <p:strVal val="#ppt_x+0.4"/>
                                          </p:val>
                                        </p:tav>
                                        <p:tav tm="100000">
                                          <p:val>
                                            <p:strVal val="#ppt_x-0.05"/>
                                          </p:val>
                                        </p:tav>
                                      </p:tavLst>
                                    </p:anim>
                                    <p:anim calcmode="lin" valueType="num">
                                      <p:cBhvr>
                                        <p:cTn id="20" dur="800" decel="100000" fill="hold"/>
                                        <p:tgtEl>
                                          <p:spTgt spid="2150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150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1506"/>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21507"/>
                                        </p:tgtEl>
                                        <p:attrNameLst>
                                          <p:attrName>style.visibility</p:attrName>
                                        </p:attrNameLst>
                                      </p:cBhvr>
                                      <p:to>
                                        <p:strVal val="visible"/>
                                      </p:to>
                                    </p:set>
                                    <p:animEffect transition="in" filter="fade">
                                      <p:cBhvr>
                                        <p:cTn id="27" dur="800" decel="100000"/>
                                        <p:tgtEl>
                                          <p:spTgt spid="21507"/>
                                        </p:tgtEl>
                                      </p:cBhvr>
                                    </p:animEffect>
                                    <p:anim calcmode="lin" valueType="num">
                                      <p:cBhvr>
                                        <p:cTn id="28" dur="800" decel="100000" fill="hold"/>
                                        <p:tgtEl>
                                          <p:spTgt spid="21507"/>
                                        </p:tgtEl>
                                        <p:attrNameLst>
                                          <p:attrName>style.rotation</p:attrName>
                                        </p:attrNameLst>
                                      </p:cBhvr>
                                      <p:tavLst>
                                        <p:tav tm="0">
                                          <p:val>
                                            <p:fltVal val="-90.000000"/>
                                          </p:val>
                                        </p:tav>
                                        <p:tav tm="100000">
                                          <p:val>
                                            <p:fltVal val="0.000000"/>
                                          </p:val>
                                        </p:tav>
                                      </p:tavLst>
                                    </p:anim>
                                    <p:anim calcmode="lin" valueType="num">
                                      <p:cBhvr>
                                        <p:cTn id="29" dur="800" decel="100000" fill="hold"/>
                                        <p:tgtEl>
                                          <p:spTgt spid="21507"/>
                                        </p:tgtEl>
                                        <p:attrNameLst>
                                          <p:attrName>ppt_x</p:attrName>
                                        </p:attrNameLst>
                                      </p:cBhvr>
                                      <p:tavLst>
                                        <p:tav tm="0">
                                          <p:val>
                                            <p:strVal val="#ppt_x+0.4"/>
                                          </p:val>
                                        </p:tav>
                                        <p:tav tm="100000">
                                          <p:val>
                                            <p:strVal val="#ppt_x-0.05"/>
                                          </p:val>
                                        </p:tav>
                                      </p:tavLst>
                                    </p:anim>
                                    <p:anim calcmode="lin" valueType="num">
                                      <p:cBhvr>
                                        <p:cTn id="30" dur="800" decel="100000" fill="hold"/>
                                        <p:tgtEl>
                                          <p:spTgt spid="21507"/>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21507"/>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21507"/>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21508"/>
                                        </p:tgtEl>
                                        <p:attrNameLst>
                                          <p:attrName>style.visibility</p:attrName>
                                        </p:attrNameLst>
                                      </p:cBhvr>
                                      <p:to>
                                        <p:strVal val="visible"/>
                                      </p:to>
                                    </p:set>
                                    <p:animEffect transition="in" filter="fade">
                                      <p:cBhvr>
                                        <p:cTn id="37" dur="800" decel="100000"/>
                                        <p:tgtEl>
                                          <p:spTgt spid="21508"/>
                                        </p:tgtEl>
                                      </p:cBhvr>
                                    </p:animEffect>
                                    <p:anim calcmode="lin" valueType="num">
                                      <p:cBhvr>
                                        <p:cTn id="38" dur="800" decel="100000" fill="hold"/>
                                        <p:tgtEl>
                                          <p:spTgt spid="21508"/>
                                        </p:tgtEl>
                                        <p:attrNameLst>
                                          <p:attrName>style.rotation</p:attrName>
                                        </p:attrNameLst>
                                      </p:cBhvr>
                                      <p:tavLst>
                                        <p:tav tm="0">
                                          <p:val>
                                            <p:fltVal val="-90.000000"/>
                                          </p:val>
                                        </p:tav>
                                        <p:tav tm="100000">
                                          <p:val>
                                            <p:fltVal val="0.000000"/>
                                          </p:val>
                                        </p:tav>
                                      </p:tavLst>
                                    </p:anim>
                                    <p:anim calcmode="lin" valueType="num">
                                      <p:cBhvr>
                                        <p:cTn id="39" dur="800" decel="100000" fill="hold"/>
                                        <p:tgtEl>
                                          <p:spTgt spid="21508"/>
                                        </p:tgtEl>
                                        <p:attrNameLst>
                                          <p:attrName>ppt_x</p:attrName>
                                        </p:attrNameLst>
                                      </p:cBhvr>
                                      <p:tavLst>
                                        <p:tav tm="0">
                                          <p:val>
                                            <p:strVal val="#ppt_x+0.4"/>
                                          </p:val>
                                        </p:tav>
                                        <p:tav tm="100000">
                                          <p:val>
                                            <p:strVal val="#ppt_x-0.05"/>
                                          </p:val>
                                        </p:tav>
                                      </p:tavLst>
                                    </p:anim>
                                    <p:anim calcmode="lin" valueType="num">
                                      <p:cBhvr>
                                        <p:cTn id="40" dur="800" decel="100000" fill="hold"/>
                                        <p:tgtEl>
                                          <p:spTgt spid="21508"/>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1508"/>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150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26650"/>
          <p:cNvSpPr txBox="1"/>
          <p:nvPr/>
        </p:nvSpPr>
        <p:spPr>
          <a:xfrm>
            <a:off x="280988" y="827088"/>
            <a:ext cx="5156200" cy="522287"/>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③废除跪拜礼，改称谓</a:t>
            </a:r>
            <a:endParaRPr lang="zh-CN" altLang="en-US" sz="2800" b="1" dirty="0">
              <a:latin typeface="微软雅黑" panose="020B0503020204020204" pitchFamily="34" charset="-122"/>
              <a:ea typeface="微软雅黑" panose="020B0503020204020204" pitchFamily="34" charset="-122"/>
            </a:endParaRPr>
          </a:p>
        </p:txBody>
      </p:sp>
      <p:sp>
        <p:nvSpPr>
          <p:cNvPr id="22530" name="Text Box 15"/>
          <p:cNvSpPr txBox="1"/>
          <p:nvPr/>
        </p:nvSpPr>
        <p:spPr>
          <a:xfrm>
            <a:off x="2163763" y="1346200"/>
            <a:ext cx="9728200" cy="523875"/>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solidFill>
                  <a:srgbClr val="2F0EF4"/>
                </a:solidFill>
                <a:latin typeface="微软雅黑" panose="020B0503020204020204" pitchFamily="34" charset="-122"/>
                <a:ea typeface="微软雅黑" panose="020B0503020204020204" pitchFamily="34" charset="-122"/>
              </a:rPr>
              <a:t>废除有损人格的跪拜礼，代之以简单的鞠躬、握手礼。</a:t>
            </a:r>
            <a:endParaRPr lang="zh-CN" altLang="en-US" sz="2800" b="1" dirty="0">
              <a:solidFill>
                <a:srgbClr val="2F0EF4"/>
              </a:solidFill>
              <a:latin typeface="微软雅黑" panose="020B0503020204020204" pitchFamily="34" charset="-122"/>
              <a:ea typeface="微软雅黑" panose="020B0503020204020204" pitchFamily="34" charset="-122"/>
            </a:endParaRPr>
          </a:p>
        </p:txBody>
      </p:sp>
      <p:sp>
        <p:nvSpPr>
          <p:cNvPr id="22531" name="Text Box 20"/>
          <p:cNvSpPr txBox="1"/>
          <p:nvPr/>
        </p:nvSpPr>
        <p:spPr>
          <a:xfrm>
            <a:off x="2116138" y="2365375"/>
            <a:ext cx="9823450" cy="522288"/>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solidFill>
                  <a:srgbClr val="2F0EF4"/>
                </a:solidFill>
                <a:latin typeface="微软雅黑" panose="020B0503020204020204" pitchFamily="34" charset="-122"/>
                <a:ea typeface="微软雅黑" panose="020B0503020204020204" pitchFamily="34" charset="-122"/>
              </a:rPr>
              <a:t>取消</a:t>
            </a:r>
            <a:r>
              <a:rPr lang="en-US" altLang="zh-CN" sz="2800" b="1" dirty="0">
                <a:solidFill>
                  <a:srgbClr val="2F0EF4"/>
                </a:solidFill>
                <a:latin typeface="微软雅黑" panose="020B0503020204020204" pitchFamily="34" charset="-122"/>
                <a:ea typeface="微软雅黑" panose="020B0503020204020204" pitchFamily="34" charset="-122"/>
              </a:rPr>
              <a:t>“</a:t>
            </a:r>
            <a:r>
              <a:rPr lang="zh-CN" altLang="en-US" sz="2800" b="1" dirty="0">
                <a:solidFill>
                  <a:srgbClr val="2F0EF4"/>
                </a:solidFill>
                <a:latin typeface="微软雅黑" panose="020B0503020204020204" pitchFamily="34" charset="-122"/>
                <a:ea typeface="微软雅黑" panose="020B0503020204020204" pitchFamily="34" charset="-122"/>
              </a:rPr>
              <a:t>老爷</a:t>
            </a:r>
            <a:r>
              <a:rPr lang="en-US" altLang="zh-CN" sz="2800" b="1" dirty="0">
                <a:solidFill>
                  <a:srgbClr val="2F0EF4"/>
                </a:solidFill>
                <a:latin typeface="微软雅黑" panose="020B0503020204020204" pitchFamily="34" charset="-122"/>
                <a:ea typeface="微软雅黑" panose="020B0503020204020204" pitchFamily="34" charset="-122"/>
              </a:rPr>
              <a:t>”“</a:t>
            </a:r>
            <a:r>
              <a:rPr lang="zh-CN" altLang="en-US" sz="2800" b="1" dirty="0">
                <a:solidFill>
                  <a:srgbClr val="2F0EF4"/>
                </a:solidFill>
                <a:latin typeface="微软雅黑" panose="020B0503020204020204" pitchFamily="34" charset="-122"/>
                <a:ea typeface="微软雅黑" panose="020B0503020204020204" pitchFamily="34" charset="-122"/>
              </a:rPr>
              <a:t>大人</a:t>
            </a:r>
            <a:r>
              <a:rPr lang="en-US" altLang="zh-CN" sz="2800" b="1" dirty="0">
                <a:solidFill>
                  <a:srgbClr val="2F0EF4"/>
                </a:solidFill>
                <a:latin typeface="微软雅黑" panose="020B0503020204020204" pitchFamily="34" charset="-122"/>
                <a:ea typeface="微软雅黑" panose="020B0503020204020204" pitchFamily="34" charset="-122"/>
              </a:rPr>
              <a:t>”</a:t>
            </a:r>
            <a:r>
              <a:rPr lang="zh-CN" altLang="en-US" sz="2800" b="1" dirty="0">
                <a:solidFill>
                  <a:srgbClr val="2F0EF4"/>
                </a:solidFill>
                <a:latin typeface="微软雅黑" panose="020B0503020204020204" pitchFamily="34" charset="-122"/>
                <a:ea typeface="微软雅黑" panose="020B0503020204020204" pitchFamily="34" charset="-122"/>
              </a:rPr>
              <a:t>的称谓，代之以</a:t>
            </a:r>
            <a:r>
              <a:rPr lang="en-US" altLang="zh-CN" sz="2800" b="1" dirty="0">
                <a:solidFill>
                  <a:srgbClr val="2F0EF4"/>
                </a:solidFill>
                <a:latin typeface="微软雅黑" panose="020B0503020204020204" pitchFamily="34" charset="-122"/>
                <a:ea typeface="微软雅黑" panose="020B0503020204020204" pitchFamily="34" charset="-122"/>
              </a:rPr>
              <a:t>“</a:t>
            </a:r>
            <a:r>
              <a:rPr lang="zh-CN" altLang="en-US" sz="2800" b="1" dirty="0">
                <a:solidFill>
                  <a:srgbClr val="2F0EF4"/>
                </a:solidFill>
                <a:latin typeface="微软雅黑" panose="020B0503020204020204" pitchFamily="34" charset="-122"/>
                <a:ea typeface="微软雅黑" panose="020B0503020204020204" pitchFamily="34" charset="-122"/>
              </a:rPr>
              <a:t>先生</a:t>
            </a:r>
            <a:r>
              <a:rPr lang="en-US" altLang="zh-CN" sz="2800" b="1" dirty="0">
                <a:solidFill>
                  <a:srgbClr val="2F0EF4"/>
                </a:solidFill>
                <a:latin typeface="微软雅黑" panose="020B0503020204020204" pitchFamily="34" charset="-122"/>
                <a:ea typeface="微软雅黑" panose="020B0503020204020204" pitchFamily="34" charset="-122"/>
              </a:rPr>
              <a:t>”</a:t>
            </a:r>
            <a:endParaRPr lang="en-US" altLang="zh-CN" sz="2800" b="1" dirty="0">
              <a:solidFill>
                <a:srgbClr val="2F0EF4"/>
              </a:solidFill>
              <a:latin typeface="微软雅黑" panose="020B0503020204020204" pitchFamily="34" charset="-122"/>
              <a:ea typeface="微软雅黑" panose="020B0503020204020204" pitchFamily="34" charset="-122"/>
            </a:endParaRPr>
          </a:p>
        </p:txBody>
      </p:sp>
      <p:sp>
        <p:nvSpPr>
          <p:cNvPr id="22532" name="AutoShape 4"/>
          <p:cNvSpPr/>
          <p:nvPr/>
        </p:nvSpPr>
        <p:spPr>
          <a:xfrm>
            <a:off x="1957388" y="1584325"/>
            <a:ext cx="304800" cy="1143000"/>
          </a:xfrm>
          <a:prstGeom prst="leftBrace">
            <a:avLst>
              <a:gd name="adj1" fmla="val 31180"/>
              <a:gd name="adj2" fmla="val 50000"/>
            </a:avLst>
          </a:prstGeom>
          <a:noFill/>
          <a:ln w="38100" cap="flat" cmpd="sng">
            <a:solidFill>
              <a:srgbClr val="0000FF"/>
            </a:solidFill>
            <a:prstDash val="solid"/>
            <a:round/>
            <a:headEnd type="none" w="med" len="med"/>
            <a:tailEnd type="none" w="med" len="med"/>
          </a:ln>
        </p:spPr>
        <p:txBody>
          <a:bodyPr wrap="none" anchor="ctr"/>
          <a:p>
            <a:pPr>
              <a:buFont typeface="Arial" panose="020B0604020202020204" pitchFamily="34" charset="0"/>
              <a:buNone/>
            </a:pPr>
            <a:endParaRPr lang="zh-CN" altLang="en-US" dirty="0">
              <a:latin typeface="微软雅黑" panose="020B0503020204020204" pitchFamily="34" charset="-122"/>
              <a:ea typeface="微软雅黑" panose="020B0503020204020204" pitchFamily="34" charset="-122"/>
            </a:endParaRPr>
          </a:p>
        </p:txBody>
      </p:sp>
      <p:pic>
        <p:nvPicPr>
          <p:cNvPr id="22533" name="图片 3"/>
          <p:cNvPicPr>
            <a:picLocks noChangeAspect="1"/>
          </p:cNvPicPr>
          <p:nvPr/>
        </p:nvPicPr>
        <p:blipFill>
          <a:blip r:embed="rId1"/>
          <a:stretch>
            <a:fillRect/>
          </a:stretch>
        </p:blipFill>
        <p:spPr>
          <a:xfrm>
            <a:off x="280988" y="3125788"/>
            <a:ext cx="5260975" cy="2867025"/>
          </a:xfrm>
          <a:prstGeom prst="rect">
            <a:avLst/>
          </a:prstGeom>
          <a:noFill/>
          <a:ln w="9525">
            <a:noFill/>
          </a:ln>
        </p:spPr>
      </p:pic>
      <p:pic>
        <p:nvPicPr>
          <p:cNvPr id="22534" name="图片 5"/>
          <p:cNvPicPr>
            <a:picLocks noChangeAspect="1"/>
          </p:cNvPicPr>
          <p:nvPr/>
        </p:nvPicPr>
        <p:blipFill>
          <a:blip r:embed="rId2"/>
          <a:stretch>
            <a:fillRect/>
          </a:stretch>
        </p:blipFill>
        <p:spPr>
          <a:xfrm>
            <a:off x="6161088" y="3089275"/>
            <a:ext cx="5141912" cy="30273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fade">
                                      <p:cBhvr>
                                        <p:cTn id="17" dur="800" decel="100000"/>
                                        <p:tgtEl>
                                          <p:spTgt spid="22532"/>
                                        </p:tgtEl>
                                      </p:cBhvr>
                                    </p:animEffect>
                                    <p:anim calcmode="lin" valueType="num">
                                      <p:cBhvr>
                                        <p:cTn id="18" dur="800" decel="100000" fill="hold"/>
                                        <p:tgtEl>
                                          <p:spTgt spid="22532"/>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22532"/>
                                        </p:tgtEl>
                                        <p:attrNameLst>
                                          <p:attrName>ppt_x</p:attrName>
                                        </p:attrNameLst>
                                      </p:cBhvr>
                                      <p:tavLst>
                                        <p:tav tm="0">
                                          <p:val>
                                            <p:strVal val="#ppt_x+0.4"/>
                                          </p:val>
                                        </p:tav>
                                        <p:tav tm="100000">
                                          <p:val>
                                            <p:strVal val="#ppt_x-0.05"/>
                                          </p:val>
                                        </p:tav>
                                      </p:tavLst>
                                    </p:anim>
                                    <p:anim calcmode="lin" valueType="num">
                                      <p:cBhvr>
                                        <p:cTn id="20" dur="800" decel="100000" fill="hold"/>
                                        <p:tgtEl>
                                          <p:spTgt spid="2253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253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2532"/>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7" presetClass="entr" presetSubtype="4" fill="hold" grpId="0" nodeType="clickEffect">
                                  <p:stCondLst>
                                    <p:cond delay="0"/>
                                  </p:stCondLst>
                                  <p:childTnLst>
                                    <p:set>
                                      <p:cBhvr>
                                        <p:cTn id="26" dur="1" fill="hold">
                                          <p:stCondLst>
                                            <p:cond delay="0"/>
                                          </p:stCondLst>
                                        </p:cTn>
                                        <p:tgtEl>
                                          <p:spTgt spid="22530"/>
                                        </p:tgtEl>
                                        <p:attrNameLst>
                                          <p:attrName>style.visibility</p:attrName>
                                        </p:attrNameLst>
                                      </p:cBhvr>
                                      <p:to>
                                        <p:strVal val="visible"/>
                                      </p:to>
                                    </p:set>
                                    <p:anim calcmode="lin" valueType="num">
                                      <p:cBhvr additive="base">
                                        <p:cTn id="27" dur="5000" fill="hold"/>
                                        <p:tgtEl>
                                          <p:spTgt spid="22530"/>
                                        </p:tgtEl>
                                        <p:attrNameLst>
                                          <p:attrName>ppt_x</p:attrName>
                                        </p:attrNameLst>
                                      </p:cBhvr>
                                      <p:tavLst>
                                        <p:tav tm="0">
                                          <p:val>
                                            <p:strVal val="#ppt_x"/>
                                          </p:val>
                                        </p:tav>
                                        <p:tav tm="100000">
                                          <p:val>
                                            <p:strVal val="#ppt_x"/>
                                          </p:val>
                                        </p:tav>
                                      </p:tavLst>
                                    </p:anim>
                                    <p:anim calcmode="lin" valueType="num">
                                      <p:cBhvr additive="base">
                                        <p:cTn id="28" dur="5000" fill="hold"/>
                                        <p:tgtEl>
                                          <p:spTgt spid="2253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22531"/>
                                        </p:tgtEl>
                                        <p:attrNameLst>
                                          <p:attrName>style.visibility</p:attrName>
                                        </p:attrNameLst>
                                      </p:cBhvr>
                                      <p:to>
                                        <p:strVal val="visible"/>
                                      </p:to>
                                    </p:set>
                                    <p:animEffect transition="in" filter="fade">
                                      <p:cBhvr>
                                        <p:cTn id="33" dur="800" decel="100000"/>
                                        <p:tgtEl>
                                          <p:spTgt spid="22531"/>
                                        </p:tgtEl>
                                      </p:cBhvr>
                                    </p:animEffect>
                                    <p:anim calcmode="lin" valueType="num">
                                      <p:cBhvr>
                                        <p:cTn id="34" dur="800" decel="100000" fill="hold"/>
                                        <p:tgtEl>
                                          <p:spTgt spid="22531"/>
                                        </p:tgtEl>
                                        <p:attrNameLst>
                                          <p:attrName>style.rotation</p:attrName>
                                        </p:attrNameLst>
                                      </p:cBhvr>
                                      <p:tavLst>
                                        <p:tav tm="0">
                                          <p:val>
                                            <p:fltVal val="-90.000000"/>
                                          </p:val>
                                        </p:tav>
                                        <p:tav tm="100000">
                                          <p:val>
                                            <p:fltVal val="0.000000"/>
                                          </p:val>
                                        </p:tav>
                                      </p:tavLst>
                                    </p:anim>
                                    <p:anim calcmode="lin" valueType="num">
                                      <p:cBhvr>
                                        <p:cTn id="35" dur="800" decel="100000" fill="hold"/>
                                        <p:tgtEl>
                                          <p:spTgt spid="22531"/>
                                        </p:tgtEl>
                                        <p:attrNameLst>
                                          <p:attrName>ppt_x</p:attrName>
                                        </p:attrNameLst>
                                      </p:cBhvr>
                                      <p:tavLst>
                                        <p:tav tm="0">
                                          <p:val>
                                            <p:strVal val="#ppt_x+0.4"/>
                                          </p:val>
                                        </p:tav>
                                        <p:tav tm="100000">
                                          <p:val>
                                            <p:strVal val="#ppt_x-0.05"/>
                                          </p:val>
                                        </p:tav>
                                      </p:tavLst>
                                    </p:anim>
                                    <p:anim calcmode="lin" valueType="num">
                                      <p:cBhvr>
                                        <p:cTn id="36" dur="800" decel="100000" fill="hold"/>
                                        <p:tgtEl>
                                          <p:spTgt spid="22531"/>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22531"/>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22531"/>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22533"/>
                                        </p:tgtEl>
                                        <p:attrNameLst>
                                          <p:attrName>style.visibility</p:attrName>
                                        </p:attrNameLst>
                                      </p:cBhvr>
                                      <p:to>
                                        <p:strVal val="visible"/>
                                      </p:to>
                                    </p:set>
                                    <p:anim calcmode="lin" valueType="num">
                                      <p:cBhvr>
                                        <p:cTn id="43" dur="500"/>
                                        <p:tgtEl>
                                          <p:spTgt spid="22533"/>
                                        </p:tgtEl>
                                        <p:attrNameLst>
                                          <p:attrName>ppt_y</p:attrName>
                                        </p:attrNameLst>
                                      </p:cBhvr>
                                      <p:tavLst>
                                        <p:tav tm="0">
                                          <p:val>
                                            <p:strVal val="#ppt_y+#ppt_h*1.125000"/>
                                          </p:val>
                                        </p:tav>
                                        <p:tav tm="100000">
                                          <p:val>
                                            <p:strVal val="#ppt_y"/>
                                          </p:val>
                                        </p:tav>
                                      </p:tavLst>
                                    </p:anim>
                                    <p:animEffect transition="in" filter="wipe(up)">
                                      <p:cBhvr>
                                        <p:cTn id="44" dur="500"/>
                                        <p:tgtEl>
                                          <p:spTgt spid="22533"/>
                                        </p:tgtEl>
                                      </p:cBhvr>
                                    </p:animEffect>
                                  </p:childTnLst>
                                </p:cTn>
                              </p:par>
                            </p:childTnLst>
                          </p:cTn>
                        </p:par>
                      </p:childTnLst>
                    </p:cTn>
                  </p:par>
                  <p:par>
                    <p:cTn id="45" fill="hold">
                      <p:stCondLst>
                        <p:cond delay="indefinite"/>
                      </p:stCondLst>
                      <p:childTnLst>
                        <p:par>
                          <p:cTn id="46" fill="hold">
                            <p:stCondLst>
                              <p:cond delay="0"/>
                            </p:stCondLst>
                            <p:childTnLst>
                              <p:par>
                                <p:cTn id="47" presetID="30" presetClass="entr" presetSubtype="0" fill="hold" nodeType="clickEffect">
                                  <p:stCondLst>
                                    <p:cond delay="0"/>
                                  </p:stCondLst>
                                  <p:childTnLst>
                                    <p:set>
                                      <p:cBhvr>
                                        <p:cTn id="48" dur="1" fill="hold">
                                          <p:stCondLst>
                                            <p:cond delay="0"/>
                                          </p:stCondLst>
                                        </p:cTn>
                                        <p:tgtEl>
                                          <p:spTgt spid="22534"/>
                                        </p:tgtEl>
                                        <p:attrNameLst>
                                          <p:attrName>style.visibility</p:attrName>
                                        </p:attrNameLst>
                                      </p:cBhvr>
                                      <p:to>
                                        <p:strVal val="visible"/>
                                      </p:to>
                                    </p:set>
                                    <p:animEffect transition="in" filter="fade">
                                      <p:cBhvr>
                                        <p:cTn id="49" dur="800" decel="100000"/>
                                        <p:tgtEl>
                                          <p:spTgt spid="22534"/>
                                        </p:tgtEl>
                                      </p:cBhvr>
                                    </p:animEffect>
                                    <p:anim calcmode="lin" valueType="num">
                                      <p:cBhvr>
                                        <p:cTn id="50" dur="800" decel="100000" fill="hold"/>
                                        <p:tgtEl>
                                          <p:spTgt spid="22534"/>
                                        </p:tgtEl>
                                        <p:attrNameLst>
                                          <p:attrName>style.rotation</p:attrName>
                                        </p:attrNameLst>
                                      </p:cBhvr>
                                      <p:tavLst>
                                        <p:tav tm="0">
                                          <p:val>
                                            <p:fltVal val="-90.000000"/>
                                          </p:val>
                                        </p:tav>
                                        <p:tav tm="100000">
                                          <p:val>
                                            <p:fltVal val="0.000000"/>
                                          </p:val>
                                        </p:tav>
                                      </p:tavLst>
                                    </p:anim>
                                    <p:anim calcmode="lin" valueType="num">
                                      <p:cBhvr>
                                        <p:cTn id="51" dur="800" decel="100000" fill="hold"/>
                                        <p:tgtEl>
                                          <p:spTgt spid="22534"/>
                                        </p:tgtEl>
                                        <p:attrNameLst>
                                          <p:attrName>ppt_x</p:attrName>
                                        </p:attrNameLst>
                                      </p:cBhvr>
                                      <p:tavLst>
                                        <p:tav tm="0">
                                          <p:val>
                                            <p:strVal val="#ppt_x+0.4"/>
                                          </p:val>
                                        </p:tav>
                                        <p:tav tm="100000">
                                          <p:val>
                                            <p:strVal val="#ppt_x-0.05"/>
                                          </p:val>
                                        </p:tav>
                                      </p:tavLst>
                                    </p:anim>
                                    <p:anim calcmode="lin" valueType="num">
                                      <p:cBhvr>
                                        <p:cTn id="52" dur="800" decel="100000" fill="hold"/>
                                        <p:tgtEl>
                                          <p:spTgt spid="22534"/>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22534"/>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2253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2530" grpId="0"/>
      <p:bldP spid="22531" grpId="0"/>
      <p:bldP spid="2253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26650"/>
          <p:cNvSpPr txBox="1"/>
          <p:nvPr/>
        </p:nvSpPr>
        <p:spPr>
          <a:xfrm>
            <a:off x="347663" y="854075"/>
            <a:ext cx="2339975" cy="522288"/>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④易服饰</a:t>
            </a:r>
            <a:endParaRPr lang="zh-CN" altLang="en-US" sz="2800" b="1" dirty="0">
              <a:latin typeface="微软雅黑" panose="020B0503020204020204" pitchFamily="34" charset="-122"/>
              <a:ea typeface="微软雅黑" panose="020B0503020204020204" pitchFamily="34" charset="-122"/>
            </a:endParaRPr>
          </a:p>
        </p:txBody>
      </p:sp>
      <p:pic>
        <p:nvPicPr>
          <p:cNvPr id="36867" name="Picture 5"/>
          <p:cNvPicPr>
            <a:picLocks noChangeAspect="1"/>
          </p:cNvPicPr>
          <p:nvPr/>
        </p:nvPicPr>
        <p:blipFill>
          <a:blip r:embed="rId1"/>
          <a:stretch>
            <a:fillRect/>
          </a:stretch>
        </p:blipFill>
        <p:spPr>
          <a:xfrm>
            <a:off x="236538" y="1482725"/>
            <a:ext cx="2563812" cy="3524250"/>
          </a:xfrm>
          <a:prstGeom prst="rect">
            <a:avLst/>
          </a:prstGeom>
          <a:noFill/>
          <a:ln w="9525">
            <a:noFill/>
          </a:ln>
        </p:spPr>
      </p:pic>
      <p:sp>
        <p:nvSpPr>
          <p:cNvPr id="36868" name="AutoShape 6"/>
          <p:cNvSpPr/>
          <p:nvPr/>
        </p:nvSpPr>
        <p:spPr>
          <a:xfrm>
            <a:off x="5416550" y="3067050"/>
            <a:ext cx="1322388" cy="641350"/>
          </a:xfrm>
          <a:prstGeom prst="rightArrow">
            <a:avLst>
              <a:gd name="adj1" fmla="val 50000"/>
              <a:gd name="adj2" fmla="val 51499"/>
            </a:avLst>
          </a:prstGeom>
          <a:solidFill>
            <a:schemeClr val="tx1"/>
          </a:solidFill>
          <a:ln w="9525">
            <a:noFill/>
          </a:ln>
        </p:spPr>
        <p:txBody>
          <a:bodyPr anchor="ctr">
            <a:spAutoFit/>
          </a:bodyPr>
          <a:p>
            <a:pPr algn="ctr">
              <a:buFont typeface="Arial" panose="020B0604020202020204" pitchFamily="34" charset="0"/>
              <a:buNone/>
            </a:pPr>
            <a:endParaRPr lang="zh-CN" altLang="en-US" dirty="0">
              <a:latin typeface="Calibri" panose="020F0502020204030204" charset="0"/>
              <a:ea typeface="宋体" panose="02010600030101010101" pitchFamily="2" charset="-122"/>
            </a:endParaRPr>
          </a:p>
        </p:txBody>
      </p:sp>
      <p:pic>
        <p:nvPicPr>
          <p:cNvPr id="36869" name="Picture 8"/>
          <p:cNvPicPr>
            <a:picLocks noChangeAspect="1"/>
          </p:cNvPicPr>
          <p:nvPr/>
        </p:nvPicPr>
        <p:blipFill>
          <a:blip r:embed="rId2"/>
          <a:stretch>
            <a:fillRect/>
          </a:stretch>
        </p:blipFill>
        <p:spPr>
          <a:xfrm>
            <a:off x="6840538" y="1558925"/>
            <a:ext cx="2336800" cy="3505200"/>
          </a:xfrm>
          <a:prstGeom prst="rect">
            <a:avLst/>
          </a:prstGeom>
          <a:noFill/>
          <a:ln w="9525">
            <a:noFill/>
          </a:ln>
        </p:spPr>
      </p:pic>
      <p:pic>
        <p:nvPicPr>
          <p:cNvPr id="36871" name="Picture 10"/>
          <p:cNvPicPr>
            <a:picLocks noChangeAspect="1"/>
          </p:cNvPicPr>
          <p:nvPr/>
        </p:nvPicPr>
        <p:blipFill>
          <a:blip r:embed="rId3"/>
          <a:stretch>
            <a:fillRect/>
          </a:stretch>
        </p:blipFill>
        <p:spPr>
          <a:xfrm>
            <a:off x="2979738" y="1482725"/>
            <a:ext cx="2400300" cy="3581400"/>
          </a:xfrm>
          <a:prstGeom prst="rect">
            <a:avLst/>
          </a:prstGeom>
          <a:noFill/>
          <a:ln w="9525">
            <a:noFill/>
          </a:ln>
        </p:spPr>
      </p:pic>
      <p:sp>
        <p:nvSpPr>
          <p:cNvPr id="36872" name="Text Box 11"/>
          <p:cNvSpPr txBox="1"/>
          <p:nvPr/>
        </p:nvSpPr>
        <p:spPr>
          <a:xfrm>
            <a:off x="565150" y="5741988"/>
            <a:ext cx="2235200" cy="523875"/>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马褂</a:t>
            </a:r>
            <a:endParaRPr lang="zh-CN" altLang="en-US" sz="2800" b="1" dirty="0">
              <a:latin typeface="微软雅黑" panose="020B0503020204020204" pitchFamily="34" charset="-122"/>
              <a:ea typeface="微软雅黑" panose="020B0503020204020204" pitchFamily="34" charset="-122"/>
            </a:endParaRPr>
          </a:p>
        </p:txBody>
      </p:sp>
      <p:sp>
        <p:nvSpPr>
          <p:cNvPr id="36873" name="Text Box 12"/>
          <p:cNvSpPr txBox="1"/>
          <p:nvPr/>
        </p:nvSpPr>
        <p:spPr>
          <a:xfrm>
            <a:off x="3308350" y="5741988"/>
            <a:ext cx="1930400" cy="523875"/>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清官服</a:t>
            </a:r>
            <a:endParaRPr lang="zh-CN" altLang="en-US" sz="2800" b="1" dirty="0">
              <a:latin typeface="微软雅黑" panose="020B0503020204020204" pitchFamily="34" charset="-122"/>
              <a:ea typeface="微软雅黑" panose="020B0503020204020204" pitchFamily="34" charset="-122"/>
            </a:endParaRPr>
          </a:p>
        </p:txBody>
      </p:sp>
      <p:sp>
        <p:nvSpPr>
          <p:cNvPr id="36874" name="Text Box 13"/>
          <p:cNvSpPr txBox="1"/>
          <p:nvPr/>
        </p:nvSpPr>
        <p:spPr>
          <a:xfrm>
            <a:off x="7169150" y="5741988"/>
            <a:ext cx="1625600" cy="523875"/>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西装</a:t>
            </a:r>
            <a:endParaRPr lang="zh-CN" altLang="en-US" sz="2800" b="1" dirty="0">
              <a:latin typeface="微软雅黑" panose="020B0503020204020204" pitchFamily="34" charset="-122"/>
              <a:ea typeface="微软雅黑" panose="020B0503020204020204" pitchFamily="34" charset="-122"/>
            </a:endParaRPr>
          </a:p>
        </p:txBody>
      </p:sp>
      <p:pic>
        <p:nvPicPr>
          <p:cNvPr id="27657" name="图片 1"/>
          <p:cNvPicPr>
            <a:picLocks noChangeAspect="1"/>
          </p:cNvPicPr>
          <p:nvPr/>
        </p:nvPicPr>
        <p:blipFill>
          <a:blip r:embed="rId4"/>
          <a:stretch>
            <a:fillRect/>
          </a:stretch>
        </p:blipFill>
        <p:spPr>
          <a:xfrm>
            <a:off x="9405938" y="1557338"/>
            <a:ext cx="2463800" cy="3506787"/>
          </a:xfrm>
          <a:prstGeom prst="rect">
            <a:avLst/>
          </a:prstGeom>
          <a:noFill/>
          <a:ln w="9525">
            <a:noFill/>
          </a:ln>
        </p:spPr>
      </p:pic>
      <p:sp>
        <p:nvSpPr>
          <p:cNvPr id="27658" name="文本框 2"/>
          <p:cNvSpPr txBox="1"/>
          <p:nvPr/>
        </p:nvSpPr>
        <p:spPr>
          <a:xfrm>
            <a:off x="10139363" y="5741988"/>
            <a:ext cx="1524000" cy="523875"/>
          </a:xfrm>
          <a:prstGeom prst="rect">
            <a:avLst/>
          </a:prstGeom>
          <a:noFill/>
          <a:ln w="9525">
            <a:noFill/>
          </a:ln>
        </p:spPr>
        <p:txBody>
          <a:bodyPr anchor="t">
            <a:spAutoFit/>
          </a:bodyPr>
          <a:p>
            <a:pPr eaLnBrk="0" hangingPunct="0"/>
            <a:r>
              <a:rPr lang="zh-CN" altLang="en-US" sz="2800" b="1" dirty="0">
                <a:latin typeface="Arial" panose="020B0604020202020204" pitchFamily="34" charset="0"/>
                <a:ea typeface="微软雅黑" panose="020B0503020204020204" pitchFamily="34" charset="-122"/>
              </a:rPr>
              <a:t>中山装</a:t>
            </a:r>
            <a:endParaRPr lang="zh-CN" altLang="en-US" sz="28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6867"/>
                                        </p:tgtEl>
                                        <p:attrNameLst>
                                          <p:attrName>style.visibility</p:attrName>
                                        </p:attrNameLst>
                                      </p:cBhvr>
                                      <p:to>
                                        <p:strVal val="visible"/>
                                      </p:to>
                                    </p:set>
                                    <p:anim calcmode="lin" valueType="num">
                                      <p:cBhvr>
                                        <p:cTn id="17" dur="500" fill="hold"/>
                                        <p:tgtEl>
                                          <p:spTgt spid="36867"/>
                                        </p:tgtEl>
                                        <p:attrNameLst>
                                          <p:attrName>ppt_x</p:attrName>
                                        </p:attrNameLst>
                                      </p:cBhvr>
                                      <p:tavLst>
                                        <p:tav tm="0">
                                          <p:val>
                                            <p:strVal val="#ppt_x"/>
                                          </p:val>
                                        </p:tav>
                                        <p:tav tm="100000">
                                          <p:val>
                                            <p:strVal val="#ppt_x"/>
                                          </p:val>
                                        </p:tav>
                                      </p:tavLst>
                                    </p:anim>
                                    <p:anim calcmode="lin" valueType="num">
                                      <p:cBhvr>
                                        <p:cTn id="18" dur="500" fill="hold"/>
                                        <p:tgtEl>
                                          <p:spTgt spid="3686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6872"/>
                                        </p:tgtEl>
                                        <p:attrNameLst>
                                          <p:attrName>style.visibility</p:attrName>
                                        </p:attrNameLst>
                                      </p:cBhvr>
                                      <p:to>
                                        <p:strVal val="visible"/>
                                      </p:to>
                                    </p:set>
                                    <p:anim calcmode="lin" valueType="num">
                                      <p:cBhvr>
                                        <p:cTn id="21" dur="500" fill="hold"/>
                                        <p:tgtEl>
                                          <p:spTgt spid="36872"/>
                                        </p:tgtEl>
                                        <p:attrNameLst>
                                          <p:attrName>ppt_x</p:attrName>
                                        </p:attrNameLst>
                                      </p:cBhvr>
                                      <p:tavLst>
                                        <p:tav tm="0">
                                          <p:val>
                                            <p:strVal val="#ppt_x"/>
                                          </p:val>
                                        </p:tav>
                                        <p:tav tm="100000">
                                          <p:val>
                                            <p:strVal val="#ppt_x"/>
                                          </p:val>
                                        </p:tav>
                                      </p:tavLst>
                                    </p:anim>
                                    <p:anim calcmode="lin" valueType="num">
                                      <p:cBhvr>
                                        <p:cTn id="22" dur="500" fill="hold"/>
                                        <p:tgtEl>
                                          <p:spTgt spid="3687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6871"/>
                                        </p:tgtEl>
                                        <p:attrNameLst>
                                          <p:attrName>style.visibility</p:attrName>
                                        </p:attrNameLst>
                                      </p:cBhvr>
                                      <p:to>
                                        <p:strVal val="visible"/>
                                      </p:to>
                                    </p:set>
                                    <p:anim calcmode="lin" valueType="num">
                                      <p:cBhvr>
                                        <p:cTn id="27" dur="500" fill="hold"/>
                                        <p:tgtEl>
                                          <p:spTgt spid="36871"/>
                                        </p:tgtEl>
                                        <p:attrNameLst>
                                          <p:attrName>ppt_x</p:attrName>
                                        </p:attrNameLst>
                                      </p:cBhvr>
                                      <p:tavLst>
                                        <p:tav tm="0">
                                          <p:val>
                                            <p:strVal val="#ppt_x"/>
                                          </p:val>
                                        </p:tav>
                                        <p:tav tm="100000">
                                          <p:val>
                                            <p:strVal val="#ppt_x"/>
                                          </p:val>
                                        </p:tav>
                                      </p:tavLst>
                                    </p:anim>
                                    <p:anim calcmode="lin" valueType="num">
                                      <p:cBhvr>
                                        <p:cTn id="28" dur="500" fill="hold"/>
                                        <p:tgtEl>
                                          <p:spTgt spid="3687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6873"/>
                                        </p:tgtEl>
                                        <p:attrNameLst>
                                          <p:attrName>style.visibility</p:attrName>
                                        </p:attrNameLst>
                                      </p:cBhvr>
                                      <p:to>
                                        <p:strVal val="visible"/>
                                      </p:to>
                                    </p:set>
                                    <p:anim calcmode="lin" valueType="num">
                                      <p:cBhvr>
                                        <p:cTn id="31" dur="500" fill="hold"/>
                                        <p:tgtEl>
                                          <p:spTgt spid="36873"/>
                                        </p:tgtEl>
                                        <p:attrNameLst>
                                          <p:attrName>ppt_x</p:attrName>
                                        </p:attrNameLst>
                                      </p:cBhvr>
                                      <p:tavLst>
                                        <p:tav tm="0">
                                          <p:val>
                                            <p:strVal val="#ppt_x"/>
                                          </p:val>
                                        </p:tav>
                                        <p:tav tm="100000">
                                          <p:val>
                                            <p:strVal val="#ppt_x"/>
                                          </p:val>
                                        </p:tav>
                                      </p:tavLst>
                                    </p:anim>
                                    <p:anim calcmode="lin" valueType="num">
                                      <p:cBhvr>
                                        <p:cTn id="32" dur="500" fill="hold"/>
                                        <p:tgtEl>
                                          <p:spTgt spid="3687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4" presetClass="entr" presetSubtype="5" fill="hold" grpId="0" nodeType="clickEffect">
                                  <p:stCondLst>
                                    <p:cond delay="0"/>
                                  </p:stCondLst>
                                  <p:childTnLst>
                                    <p:set>
                                      <p:cBhvr>
                                        <p:cTn id="36" dur="1" fill="hold">
                                          <p:stCondLst>
                                            <p:cond delay="0"/>
                                          </p:stCondLst>
                                        </p:cTn>
                                        <p:tgtEl>
                                          <p:spTgt spid="36868"/>
                                        </p:tgtEl>
                                        <p:attrNameLst>
                                          <p:attrName>style.visibility</p:attrName>
                                        </p:attrNameLst>
                                      </p:cBhvr>
                                      <p:to>
                                        <p:strVal val="visible"/>
                                      </p:to>
                                    </p:set>
                                    <p:animEffect transition="in" filter="randombar(vertical)">
                                      <p:cBhvr>
                                        <p:cTn id="37" dur="1000"/>
                                        <p:tgtEl>
                                          <p:spTgt spid="36868"/>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6869"/>
                                        </p:tgtEl>
                                        <p:attrNameLst>
                                          <p:attrName>style.visibility</p:attrName>
                                        </p:attrNameLst>
                                      </p:cBhvr>
                                      <p:to>
                                        <p:strVal val="visible"/>
                                      </p:to>
                                    </p:set>
                                    <p:anim calcmode="lin" valueType="num">
                                      <p:cBhvr>
                                        <p:cTn id="42" dur="500" fill="hold"/>
                                        <p:tgtEl>
                                          <p:spTgt spid="36869"/>
                                        </p:tgtEl>
                                        <p:attrNameLst>
                                          <p:attrName>ppt_x</p:attrName>
                                        </p:attrNameLst>
                                      </p:cBhvr>
                                      <p:tavLst>
                                        <p:tav tm="0">
                                          <p:val>
                                            <p:strVal val="#ppt_x"/>
                                          </p:val>
                                        </p:tav>
                                        <p:tav tm="100000">
                                          <p:val>
                                            <p:strVal val="#ppt_x"/>
                                          </p:val>
                                        </p:tav>
                                      </p:tavLst>
                                    </p:anim>
                                    <p:anim calcmode="lin" valueType="num">
                                      <p:cBhvr>
                                        <p:cTn id="43" dur="500" fill="hold"/>
                                        <p:tgtEl>
                                          <p:spTgt spid="3686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6874"/>
                                        </p:tgtEl>
                                        <p:attrNameLst>
                                          <p:attrName>style.visibility</p:attrName>
                                        </p:attrNameLst>
                                      </p:cBhvr>
                                      <p:to>
                                        <p:strVal val="visible"/>
                                      </p:to>
                                    </p:set>
                                    <p:anim calcmode="lin" valueType="num">
                                      <p:cBhvr>
                                        <p:cTn id="46" dur="500" fill="hold"/>
                                        <p:tgtEl>
                                          <p:spTgt spid="36874"/>
                                        </p:tgtEl>
                                        <p:attrNameLst>
                                          <p:attrName>ppt_x</p:attrName>
                                        </p:attrNameLst>
                                      </p:cBhvr>
                                      <p:tavLst>
                                        <p:tav tm="0">
                                          <p:val>
                                            <p:strVal val="#ppt_x"/>
                                          </p:val>
                                        </p:tav>
                                        <p:tav tm="100000">
                                          <p:val>
                                            <p:strVal val="#ppt_x"/>
                                          </p:val>
                                        </p:tav>
                                      </p:tavLst>
                                    </p:anim>
                                    <p:anim calcmode="lin" valueType="num">
                                      <p:cBhvr>
                                        <p:cTn id="47" dur="500" fill="hold"/>
                                        <p:tgtEl>
                                          <p:spTgt spid="368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6868" grpId="0" bldLvl="0" animBg="1"/>
      <p:bldP spid="36872" grpId="0"/>
      <p:bldP spid="36873" grpId="0"/>
      <p:bldP spid="3687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90" name="Picture 2" descr="pa_303486"/>
          <p:cNvPicPr>
            <a:picLocks noChangeAspect="1"/>
          </p:cNvPicPr>
          <p:nvPr/>
        </p:nvPicPr>
        <p:blipFill>
          <a:blip r:embed="rId1">
            <a:clrChange>
              <a:clrFrom>
                <a:srgbClr val="CCCCCC"/>
              </a:clrFrom>
              <a:clrTo>
                <a:srgbClr val="CCCCCC">
                  <a:alpha val="0"/>
                </a:srgbClr>
              </a:clrTo>
            </a:clrChange>
          </a:blip>
          <a:stretch>
            <a:fillRect/>
          </a:stretch>
        </p:blipFill>
        <p:spPr>
          <a:xfrm>
            <a:off x="558800" y="1027113"/>
            <a:ext cx="3963988" cy="2122487"/>
          </a:xfrm>
          <a:prstGeom prst="rect">
            <a:avLst/>
          </a:prstGeom>
          <a:noFill/>
          <a:ln w="9525">
            <a:noFill/>
          </a:ln>
        </p:spPr>
      </p:pic>
      <p:pic>
        <p:nvPicPr>
          <p:cNvPr id="37891" name="Picture 3" descr="xf"/>
          <p:cNvPicPr>
            <a:picLocks noChangeAspect="1"/>
          </p:cNvPicPr>
          <p:nvPr/>
        </p:nvPicPr>
        <p:blipFill>
          <a:blip r:embed="rId2"/>
          <a:stretch>
            <a:fillRect/>
          </a:stretch>
        </p:blipFill>
        <p:spPr>
          <a:xfrm>
            <a:off x="1230313" y="3114675"/>
            <a:ext cx="2447925" cy="2376488"/>
          </a:xfrm>
          <a:prstGeom prst="rect">
            <a:avLst/>
          </a:prstGeom>
          <a:noFill/>
          <a:ln w="9525">
            <a:noFill/>
          </a:ln>
        </p:spPr>
      </p:pic>
      <p:pic>
        <p:nvPicPr>
          <p:cNvPr id="37892" name="Picture 4" descr="013"/>
          <p:cNvPicPr>
            <a:picLocks noChangeAspect="1"/>
          </p:cNvPicPr>
          <p:nvPr/>
        </p:nvPicPr>
        <p:blipFill>
          <a:blip r:embed="rId3">
            <a:clrChange>
              <a:clrFrom>
                <a:srgbClr val="AC0606"/>
              </a:clrFrom>
              <a:clrTo>
                <a:srgbClr val="AC0606">
                  <a:alpha val="0"/>
                </a:srgbClr>
              </a:clrTo>
            </a:clrChange>
          </a:blip>
          <a:stretch>
            <a:fillRect/>
          </a:stretch>
        </p:blipFill>
        <p:spPr>
          <a:xfrm>
            <a:off x="5741988" y="1458913"/>
            <a:ext cx="1789112" cy="4041775"/>
          </a:xfrm>
          <a:prstGeom prst="rect">
            <a:avLst/>
          </a:prstGeom>
          <a:noFill/>
          <a:ln w="9525">
            <a:noFill/>
          </a:ln>
        </p:spPr>
      </p:pic>
      <p:pic>
        <p:nvPicPr>
          <p:cNvPr id="37893" name="Picture 5" descr="41-3-3687_p107"/>
          <p:cNvPicPr>
            <a:picLocks noChangeAspect="1"/>
          </p:cNvPicPr>
          <p:nvPr/>
        </p:nvPicPr>
        <p:blipFill>
          <a:blip r:embed="rId4"/>
          <a:stretch>
            <a:fillRect/>
          </a:stretch>
        </p:blipFill>
        <p:spPr>
          <a:xfrm>
            <a:off x="7469188" y="1243013"/>
            <a:ext cx="4130675" cy="4205287"/>
          </a:xfrm>
          <a:prstGeom prst="rect">
            <a:avLst/>
          </a:prstGeom>
          <a:noFill/>
          <a:ln w="9525">
            <a:noFill/>
          </a:ln>
        </p:spPr>
      </p:pic>
      <p:sp>
        <p:nvSpPr>
          <p:cNvPr id="37894" name="Text Box 6"/>
          <p:cNvSpPr txBox="1"/>
          <p:nvPr/>
        </p:nvSpPr>
        <p:spPr>
          <a:xfrm>
            <a:off x="173038" y="2682875"/>
            <a:ext cx="895350" cy="1692275"/>
          </a:xfrm>
          <a:prstGeom prst="rect">
            <a:avLst/>
          </a:prstGeom>
          <a:noFill/>
          <a:ln w="9525">
            <a:noFill/>
          </a:ln>
        </p:spPr>
        <p:txBody>
          <a:bodyPr vert="eaVert" wrap="none" anchor="t">
            <a:spAutoFit/>
          </a:bodyPr>
          <a:p>
            <a:pPr>
              <a:buFont typeface="Arial" panose="020B0604020202020204" pitchFamily="34" charset="0"/>
              <a:buNone/>
            </a:pPr>
            <a:r>
              <a:rPr lang="zh-CN" altLang="en-US" sz="3200" b="1" dirty="0">
                <a:solidFill>
                  <a:schemeClr val="bg1"/>
                </a:solidFill>
                <a:latin typeface="Times New Roman" panose="02020603050405020304" pitchFamily="18" charset="0"/>
                <a:ea typeface="楷体_GB2312" pitchFamily="1" charset="-122"/>
              </a:rPr>
              <a:t>清朝旗袍</a:t>
            </a:r>
            <a:endParaRPr lang="zh-CN" altLang="en-US" sz="3200" b="1" dirty="0">
              <a:solidFill>
                <a:schemeClr val="bg1"/>
              </a:solidFill>
              <a:latin typeface="Times New Roman" panose="02020603050405020304" pitchFamily="18" charset="0"/>
              <a:ea typeface="楷体_GB2312" pitchFamily="1" charset="-122"/>
            </a:endParaRPr>
          </a:p>
        </p:txBody>
      </p:sp>
      <p:sp>
        <p:nvSpPr>
          <p:cNvPr id="37895" name="Text Box 7"/>
          <p:cNvSpPr txBox="1"/>
          <p:nvPr/>
        </p:nvSpPr>
        <p:spPr>
          <a:xfrm>
            <a:off x="5167313" y="2540000"/>
            <a:ext cx="895350" cy="1692275"/>
          </a:xfrm>
          <a:prstGeom prst="rect">
            <a:avLst/>
          </a:prstGeom>
          <a:noFill/>
          <a:ln w="9525">
            <a:noFill/>
          </a:ln>
        </p:spPr>
        <p:txBody>
          <a:bodyPr vert="eaVert" wrap="none" anchor="t">
            <a:spAutoFit/>
          </a:bodyPr>
          <a:p>
            <a:pPr>
              <a:buFont typeface="Arial" panose="020B0604020202020204" pitchFamily="34" charset="0"/>
              <a:buNone/>
            </a:pPr>
            <a:r>
              <a:rPr lang="zh-CN" altLang="en-US" sz="3200" b="1" dirty="0">
                <a:solidFill>
                  <a:schemeClr val="bg1"/>
                </a:solidFill>
                <a:latin typeface="Times New Roman" panose="02020603050405020304" pitchFamily="18" charset="0"/>
                <a:ea typeface="楷体_GB2312" pitchFamily="1" charset="-122"/>
              </a:rPr>
              <a:t>民国旗袍</a:t>
            </a:r>
            <a:endParaRPr lang="zh-CN" altLang="en-US" sz="3200" b="1" dirty="0">
              <a:solidFill>
                <a:schemeClr val="bg1"/>
              </a:solidFill>
              <a:latin typeface="Times New Roman" panose="02020603050405020304" pitchFamily="18" charset="0"/>
              <a:ea typeface="楷体_GB2312" pitchFamily="1" charset="-122"/>
            </a:endParaRPr>
          </a:p>
        </p:txBody>
      </p:sp>
      <p:sp>
        <p:nvSpPr>
          <p:cNvPr id="37896" name="AutoShape 9"/>
          <p:cNvSpPr/>
          <p:nvPr/>
        </p:nvSpPr>
        <p:spPr>
          <a:xfrm>
            <a:off x="4205288" y="2898775"/>
            <a:ext cx="914400" cy="228600"/>
          </a:xfrm>
          <a:prstGeom prst="rightArrow">
            <a:avLst>
              <a:gd name="adj1" fmla="val 50000"/>
              <a:gd name="adj2" fmla="val 100000"/>
            </a:avLst>
          </a:prstGeom>
          <a:solidFill>
            <a:srgbClr val="FF00FF"/>
          </a:solidFill>
          <a:ln w="9525">
            <a:noFill/>
          </a:ln>
        </p:spPr>
        <p:txBody>
          <a:bodyPr anchor="ctr">
            <a:spAutoFit/>
          </a:bodyPr>
          <a:p>
            <a:pPr>
              <a:buFont typeface="Arial" panose="020B0604020202020204" pitchFamily="34" charset="0"/>
              <a:buNone/>
            </a:pPr>
            <a:endParaRPr lang="zh-CN" altLang="en-US" dirty="0">
              <a:latin typeface="Calibri" panose="020F0502020204030204" charset="0"/>
              <a:ea typeface="宋体" panose="02010600030101010101" pitchFamily="2" charset="-122"/>
            </a:endParaRPr>
          </a:p>
        </p:txBody>
      </p:sp>
      <p:sp>
        <p:nvSpPr>
          <p:cNvPr id="28680" name="Text Box 4"/>
          <p:cNvSpPr txBox="1"/>
          <p:nvPr/>
        </p:nvSpPr>
        <p:spPr>
          <a:xfrm>
            <a:off x="4605338" y="4999038"/>
            <a:ext cx="800100" cy="1752600"/>
          </a:xfrm>
          <a:prstGeom prst="rect">
            <a:avLst/>
          </a:prstGeom>
          <a:noFill/>
          <a:ln w="9525">
            <a:noFill/>
          </a:ln>
        </p:spPr>
        <p:txBody>
          <a:bodyPr vert="eaVert" anchor="t">
            <a:spAutoFit/>
          </a:bodyPr>
          <a:p>
            <a:pPr>
              <a:spcBef>
                <a:spcPct val="50000"/>
              </a:spcBef>
              <a:buFont typeface="Arial" panose="020B0604020202020204" pitchFamily="34" charset="0"/>
              <a:buNone/>
            </a:pPr>
            <a:r>
              <a:rPr lang="zh-CN" altLang="en-US" sz="4000" b="1" dirty="0">
                <a:solidFill>
                  <a:srgbClr val="FD0505"/>
                </a:solidFill>
                <a:latin typeface="微软雅黑" panose="020B0503020204020204" pitchFamily="34" charset="-122"/>
                <a:ea typeface="微软雅黑" panose="020B0503020204020204" pitchFamily="34" charset="-122"/>
              </a:rPr>
              <a:t>旗袍</a:t>
            </a:r>
            <a:endParaRPr lang="zh-CN" altLang="en-US" sz="4000" b="1" dirty="0">
              <a:solidFill>
                <a:srgbClr val="FD0505"/>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randombar(vertical)">
                                      <p:cBhvr>
                                        <p:cTn id="7" dur="1000"/>
                                        <p:tgtEl>
                                          <p:spTgt spid="37890"/>
                                        </p:tgtEl>
                                      </p:cBhvr>
                                    </p:animEffect>
                                  </p:childTnLst>
                                </p:cTn>
                              </p:par>
                              <p:par>
                                <p:cTn id="8" presetID="14" presetClass="entr" presetSubtype="5" fill="hold" nodeType="withEffect">
                                  <p:stCondLst>
                                    <p:cond delay="0"/>
                                  </p:stCondLst>
                                  <p:childTnLst>
                                    <p:set>
                                      <p:cBhvr>
                                        <p:cTn id="9" dur="1" fill="hold">
                                          <p:stCondLst>
                                            <p:cond delay="0"/>
                                          </p:stCondLst>
                                        </p:cTn>
                                        <p:tgtEl>
                                          <p:spTgt spid="37891"/>
                                        </p:tgtEl>
                                        <p:attrNameLst>
                                          <p:attrName>style.visibility</p:attrName>
                                        </p:attrNameLst>
                                      </p:cBhvr>
                                      <p:to>
                                        <p:strVal val="visible"/>
                                      </p:to>
                                    </p:set>
                                    <p:animEffect transition="in" filter="randombar(vertical)">
                                      <p:cBhvr>
                                        <p:cTn id="10" dur="1000"/>
                                        <p:tgtEl>
                                          <p:spTgt spid="37891"/>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37894"/>
                                        </p:tgtEl>
                                        <p:attrNameLst>
                                          <p:attrName>style.visibility</p:attrName>
                                        </p:attrNameLst>
                                      </p:cBhvr>
                                      <p:to>
                                        <p:strVal val="visible"/>
                                      </p:to>
                                    </p:set>
                                    <p:animEffect transition="in" filter="randombar(vertical)">
                                      <p:cBhvr>
                                        <p:cTn id="13" dur="1000"/>
                                        <p:tgtEl>
                                          <p:spTgt spid="3789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5" fill="hold" grpId="0" nodeType="clickEffect">
                                  <p:stCondLst>
                                    <p:cond delay="0"/>
                                  </p:stCondLst>
                                  <p:childTnLst>
                                    <p:set>
                                      <p:cBhvr>
                                        <p:cTn id="17" dur="1" fill="hold">
                                          <p:stCondLst>
                                            <p:cond delay="0"/>
                                          </p:stCondLst>
                                        </p:cTn>
                                        <p:tgtEl>
                                          <p:spTgt spid="37896"/>
                                        </p:tgtEl>
                                        <p:attrNameLst>
                                          <p:attrName>style.visibility</p:attrName>
                                        </p:attrNameLst>
                                      </p:cBhvr>
                                      <p:to>
                                        <p:strVal val="visible"/>
                                      </p:to>
                                    </p:set>
                                    <p:animEffect transition="in" filter="randombar(vertical)">
                                      <p:cBhvr>
                                        <p:cTn id="18" dur="1000"/>
                                        <p:tgtEl>
                                          <p:spTgt spid="37896"/>
                                        </p:tgtEl>
                                      </p:cBhvr>
                                    </p:animEffect>
                                  </p:childTnLst>
                                </p:cTn>
                              </p:par>
                              <p:par>
                                <p:cTn id="19" presetID="14" presetClass="entr" presetSubtype="5" fill="hold" grpId="0" nodeType="withEffect">
                                  <p:stCondLst>
                                    <p:cond delay="0"/>
                                  </p:stCondLst>
                                  <p:childTnLst>
                                    <p:set>
                                      <p:cBhvr>
                                        <p:cTn id="20" dur="1" fill="hold">
                                          <p:stCondLst>
                                            <p:cond delay="0"/>
                                          </p:stCondLst>
                                        </p:cTn>
                                        <p:tgtEl>
                                          <p:spTgt spid="37895"/>
                                        </p:tgtEl>
                                        <p:attrNameLst>
                                          <p:attrName>style.visibility</p:attrName>
                                        </p:attrNameLst>
                                      </p:cBhvr>
                                      <p:to>
                                        <p:strVal val="visible"/>
                                      </p:to>
                                    </p:set>
                                    <p:animEffect transition="in" filter="randombar(vertical)">
                                      <p:cBhvr>
                                        <p:cTn id="21" dur="1000"/>
                                        <p:tgtEl>
                                          <p:spTgt spid="37895"/>
                                        </p:tgtEl>
                                      </p:cBhvr>
                                    </p:animEffect>
                                  </p:childTnLst>
                                </p:cTn>
                              </p:par>
                              <p:par>
                                <p:cTn id="22" presetID="14" presetClass="entr" presetSubtype="5" fill="hold" nodeType="withEffect">
                                  <p:stCondLst>
                                    <p:cond delay="0"/>
                                  </p:stCondLst>
                                  <p:childTnLst>
                                    <p:set>
                                      <p:cBhvr>
                                        <p:cTn id="23" dur="1" fill="hold">
                                          <p:stCondLst>
                                            <p:cond delay="0"/>
                                          </p:stCondLst>
                                        </p:cTn>
                                        <p:tgtEl>
                                          <p:spTgt spid="37892"/>
                                        </p:tgtEl>
                                        <p:attrNameLst>
                                          <p:attrName>style.visibility</p:attrName>
                                        </p:attrNameLst>
                                      </p:cBhvr>
                                      <p:to>
                                        <p:strVal val="visible"/>
                                      </p:to>
                                    </p:set>
                                    <p:animEffect transition="in" filter="randombar(vertical)">
                                      <p:cBhvr>
                                        <p:cTn id="24" dur="1000"/>
                                        <p:tgtEl>
                                          <p:spTgt spid="37892"/>
                                        </p:tgtEl>
                                      </p:cBhvr>
                                    </p:animEffect>
                                  </p:childTnLst>
                                </p:cTn>
                              </p:par>
                              <p:par>
                                <p:cTn id="25" presetID="14" presetClass="entr" presetSubtype="5" fill="hold" nodeType="withEffect">
                                  <p:stCondLst>
                                    <p:cond delay="0"/>
                                  </p:stCondLst>
                                  <p:childTnLst>
                                    <p:set>
                                      <p:cBhvr>
                                        <p:cTn id="26" dur="1" fill="hold">
                                          <p:stCondLst>
                                            <p:cond delay="0"/>
                                          </p:stCondLst>
                                        </p:cTn>
                                        <p:tgtEl>
                                          <p:spTgt spid="37893"/>
                                        </p:tgtEl>
                                        <p:attrNameLst>
                                          <p:attrName>style.visibility</p:attrName>
                                        </p:attrNameLst>
                                      </p:cBhvr>
                                      <p:to>
                                        <p:strVal val="visible"/>
                                      </p:to>
                                    </p:set>
                                    <p:animEffect transition="in" filter="randombar(vertical)">
                                      <p:cBhvr>
                                        <p:cTn id="27" dur="10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p:bldP spid="37895" grpId="0"/>
      <p:bldP spid="37896" grpId="0" bldLvl="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4" name="Rectangle 2"/>
          <p:cNvSpPr>
            <a:spLocks noGrp="1"/>
          </p:cNvSpPr>
          <p:nvPr/>
        </p:nvSpPr>
        <p:spPr>
          <a:xfrm>
            <a:off x="1050925" y="919163"/>
            <a:ext cx="10725150" cy="801688"/>
          </a:xfrm>
          <a:prstGeom prst="rect">
            <a:avLst/>
          </a:prstGeom>
          <a:noFill/>
          <a:ln w="9525">
            <a:noFill/>
          </a:ln>
        </p:spPr>
        <p:txBody>
          <a:bodyPr anchor="b"/>
          <a:lstStyle>
            <a:lvl1pPr marL="0" lvl="0" indent="0" algn="ctr" defTabSz="914400" eaLnBrk="0" fontAlgn="base" latinLnBrk="0" hangingPunct="0">
              <a:lnSpc>
                <a:spcPct val="90000"/>
              </a:lnSpc>
              <a:spcBef>
                <a:spcPct val="0"/>
              </a:spcBef>
              <a:spcAft>
                <a:spcPct val="0"/>
              </a:spcAft>
              <a:buNone/>
              <a:defRPr sz="4400" b="0" i="0" u="none" kern="1200" baseline="0">
                <a:solidFill>
                  <a:schemeClr val="tx2"/>
                </a:solidFill>
                <a:latin typeface="+mj-lt"/>
                <a:ea typeface="+mj-ea"/>
                <a:cs typeface="+mj-cs"/>
              </a:defRPr>
            </a:lvl1pPr>
          </a:lstStyle>
          <a:p>
            <a:pPr marL="0" marR="0" lvl="0" indent="0" algn="ctr" defTabSz="914400" rtl="0" eaLnBrk="1" fontAlgn="base" latinLnBrk="0" hangingPunct="1">
              <a:lnSpc>
                <a:spcPct val="90000"/>
              </a:lnSpc>
              <a:spcBef>
                <a:spcPct val="0"/>
              </a:spcBef>
              <a:spcAft>
                <a:spcPct val="0"/>
              </a:spcAft>
              <a:buClrTx/>
              <a:buSzTx/>
              <a:buFontTx/>
              <a:buNone/>
              <a:defRPr/>
            </a:pPr>
            <a:r>
              <a:rPr kumimoji="0" lang="en-US" altLang="x-none" sz="6000" b="1" i="0" u="none" strike="noStrike" kern="1200" cap="none" spc="0" normalizeH="0" baseline="0" noProof="1">
                <a:ln>
                  <a:noFill/>
                </a:ln>
                <a:solidFill>
                  <a:srgbClr val="FF0066"/>
                </a:solidFill>
                <a:effectLst>
                  <a:outerShdw blurRad="38100" dist="38100" dir="2700000">
                    <a:srgbClr val="000000"/>
                  </a:outerShdw>
                </a:effectLst>
                <a:uLnTx/>
                <a:uFillTx/>
                <a:latin typeface="+mj-lt"/>
                <a:ea typeface="华文彩云" panose="02010800040101010101" pitchFamily="2" charset="-122"/>
                <a:cs typeface="+mj-cs"/>
                <a:sym typeface="+mn-ea"/>
              </a:rPr>
              <a:t> </a:t>
            </a:r>
            <a:r>
              <a:rPr kumimoji="0" lang="zh-CN" altLang="en-US" sz="6000" b="1" i="0" u="none" strike="noStrike" kern="1200" cap="none" spc="0" normalizeH="0" baseline="0" noProof="1">
                <a:ln>
                  <a:noFill/>
                </a:ln>
                <a:solidFill>
                  <a:srgbClr val="FF0066"/>
                </a:solidFill>
                <a:effectLst>
                  <a:outerShdw blurRad="38100" dist="38100" dir="2700000">
                    <a:srgbClr val="000000"/>
                  </a:outerShdw>
                </a:effectLst>
                <a:uLnTx/>
                <a:uFillTx/>
                <a:latin typeface="+mj-lt"/>
                <a:ea typeface="华文彩云" panose="02010800040101010101" pitchFamily="2" charset="-122"/>
                <a:cs typeface="+mj-cs"/>
                <a:sym typeface="+mn-ea"/>
              </a:rPr>
              <a:t>你 知 道 吗 ？</a:t>
            </a:r>
            <a:endParaRPr kumimoji="0" lang="zh-CN" altLang="en-US" sz="6000" b="1" i="0" u="none" strike="noStrike" kern="1200" cap="none" spc="0" normalizeH="0" baseline="0" noProof="1">
              <a:ln>
                <a:noFill/>
              </a:ln>
              <a:solidFill>
                <a:srgbClr val="FF0066"/>
              </a:solidFill>
              <a:effectLst>
                <a:outerShdw blurRad="38100" dist="38100" dir="2700000">
                  <a:srgbClr val="000000"/>
                </a:outerShdw>
              </a:effectLst>
              <a:uLnTx/>
              <a:uFillTx/>
              <a:latin typeface="+mj-lt"/>
              <a:ea typeface="华文彩云" panose="02010800040101010101" pitchFamily="2" charset="-122"/>
              <a:cs typeface="+mj-cs"/>
              <a:sym typeface="+mn-ea"/>
            </a:endParaRPr>
          </a:p>
        </p:txBody>
      </p:sp>
      <p:sp>
        <p:nvSpPr>
          <p:cNvPr id="25602" name="Rectangle 3"/>
          <p:cNvSpPr>
            <a:spLocks noGrp="1"/>
          </p:cNvSpPr>
          <p:nvPr/>
        </p:nvSpPr>
        <p:spPr>
          <a:xfrm>
            <a:off x="3760788" y="1782763"/>
            <a:ext cx="7829550" cy="4456112"/>
          </a:xfrm>
          <a:prstGeom prst="rect">
            <a:avLst/>
          </a:prstGeom>
          <a:noFill/>
          <a:ln w="9525">
            <a:noFill/>
          </a:ln>
        </p:spPr>
        <p:txBody>
          <a:bodyPr anchor="t"/>
          <a:p>
            <a:pPr marL="342900" indent="-342900">
              <a:lnSpc>
                <a:spcPct val="150000"/>
              </a:lnSpc>
              <a:spcBef>
                <a:spcPct val="20000"/>
              </a:spcBef>
              <a:buFont typeface="Arial" panose="020B0604020202020204" pitchFamily="34" charset="0"/>
              <a:buNone/>
            </a:pPr>
            <a:r>
              <a:rPr lang="en-US" altLang="zh-CN" sz="2800" b="1" dirty="0">
                <a:solidFill>
                  <a:srgbClr val="0000FF"/>
                </a:solidFill>
                <a:latin typeface="微软雅黑" panose="020B0503020204020204" pitchFamily="34" charset="-122"/>
                <a:ea typeface="微软雅黑" panose="020B0503020204020204" pitchFamily="34" charset="-122"/>
              </a:rPr>
              <a:t>         20</a:t>
            </a:r>
            <a:r>
              <a:rPr lang="zh-CN" altLang="en-US" sz="2800" b="1" dirty="0">
                <a:solidFill>
                  <a:srgbClr val="0000FF"/>
                </a:solidFill>
                <a:latin typeface="微软雅黑" panose="020B0503020204020204" pitchFamily="34" charset="-122"/>
                <a:ea typeface="微软雅黑" panose="020B0503020204020204" pitchFamily="34" charset="-122"/>
              </a:rPr>
              <a:t>世纪</a:t>
            </a:r>
            <a:r>
              <a:rPr lang="en-US" altLang="zh-CN" sz="2800" b="1" dirty="0">
                <a:solidFill>
                  <a:srgbClr val="0000FF"/>
                </a:solidFill>
                <a:latin typeface="微软雅黑" panose="020B0503020204020204" pitchFamily="34" charset="-122"/>
                <a:ea typeface="微软雅黑" panose="020B0503020204020204" pitchFamily="34" charset="-122"/>
              </a:rPr>
              <a:t>30</a:t>
            </a:r>
            <a:r>
              <a:rPr lang="zh-CN" altLang="en-US" sz="2800" b="1" dirty="0">
                <a:solidFill>
                  <a:srgbClr val="0000FF"/>
                </a:solidFill>
                <a:latin typeface="微软雅黑" panose="020B0503020204020204" pitchFamily="34" charset="-122"/>
                <a:ea typeface="微软雅黑" panose="020B0503020204020204" pitchFamily="34" charset="-122"/>
              </a:rPr>
              <a:t>年代，中山装的造型被赋予了革命及建国的含义：前襟的四个口袋代表礼，义，廉，耻；袋盖为倒笔架形，寓意以文治国；前襟的扣子改为五个，寓意国民党五权分立这有别于西方国家的三权分立；袖口的三个扣子代表三民主义；衣领为封闭竖领。表示“三省吾身”严谨治身的理念。</a:t>
            </a:r>
            <a:endParaRPr lang="zh-CN" altLang="en-US" sz="2800" b="1" dirty="0">
              <a:solidFill>
                <a:srgbClr val="0000FF"/>
              </a:solidFill>
              <a:latin typeface="微软雅黑" panose="020B0503020204020204" pitchFamily="34" charset="-122"/>
              <a:ea typeface="微软雅黑" panose="020B0503020204020204" pitchFamily="34" charset="-122"/>
            </a:endParaRPr>
          </a:p>
        </p:txBody>
      </p:sp>
      <p:pic>
        <p:nvPicPr>
          <p:cNvPr id="25603" name="Picture 4" descr="穿着＂中山装＂的孙中山"/>
          <p:cNvPicPr>
            <a:picLocks noChangeAspect="1"/>
          </p:cNvPicPr>
          <p:nvPr/>
        </p:nvPicPr>
        <p:blipFill>
          <a:blip r:embed="rId1"/>
          <a:stretch>
            <a:fillRect/>
          </a:stretch>
        </p:blipFill>
        <p:spPr>
          <a:xfrm>
            <a:off x="407988" y="1706563"/>
            <a:ext cx="3300412" cy="417671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800" decel="100000"/>
                                        <p:tgtEl>
                                          <p:spTgt spid="25603"/>
                                        </p:tgtEl>
                                      </p:cBhvr>
                                    </p:animEffect>
                                    <p:anim calcmode="lin" valueType="num">
                                      <p:cBhvr>
                                        <p:cTn id="8" dur="800" decel="100000" fill="hold"/>
                                        <p:tgtEl>
                                          <p:spTgt spid="25603"/>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25603"/>
                                        </p:tgtEl>
                                        <p:attrNameLst>
                                          <p:attrName>ppt_x</p:attrName>
                                        </p:attrNameLst>
                                      </p:cBhvr>
                                      <p:tavLst>
                                        <p:tav tm="0">
                                          <p:val>
                                            <p:strVal val="#ppt_x+0.4"/>
                                          </p:val>
                                        </p:tav>
                                        <p:tav tm="100000">
                                          <p:val>
                                            <p:strVal val="#ppt_x-0.05"/>
                                          </p:val>
                                        </p:tav>
                                      </p:tavLst>
                                    </p:anim>
                                    <p:anim calcmode="lin" valueType="num">
                                      <p:cBhvr>
                                        <p:cTn id="10" dur="800" decel="100000" fill="hold"/>
                                        <p:tgtEl>
                                          <p:spTgt spid="2560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560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560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5602"/>
                                        </p:tgtEl>
                                        <p:attrNameLst>
                                          <p:attrName>style.visibility</p:attrName>
                                        </p:attrNameLst>
                                      </p:cBhvr>
                                      <p:to>
                                        <p:strVal val="visible"/>
                                      </p:to>
                                    </p:set>
                                    <p:animEffect transition="in" filter="fade">
                                      <p:cBhvr>
                                        <p:cTn id="17" dur="800" decel="100000"/>
                                        <p:tgtEl>
                                          <p:spTgt spid="25602"/>
                                        </p:tgtEl>
                                      </p:cBhvr>
                                    </p:animEffect>
                                    <p:anim calcmode="lin" valueType="num">
                                      <p:cBhvr>
                                        <p:cTn id="18" dur="800" decel="100000" fill="hold"/>
                                        <p:tgtEl>
                                          <p:spTgt spid="25602"/>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25602"/>
                                        </p:tgtEl>
                                        <p:attrNameLst>
                                          <p:attrName>ppt_x</p:attrName>
                                        </p:attrNameLst>
                                      </p:cBhvr>
                                      <p:tavLst>
                                        <p:tav tm="0">
                                          <p:val>
                                            <p:strVal val="#ppt_x+0.4"/>
                                          </p:val>
                                        </p:tav>
                                        <p:tav tm="100000">
                                          <p:val>
                                            <p:strVal val="#ppt_x-0.05"/>
                                          </p:val>
                                        </p:tav>
                                      </p:tavLst>
                                    </p:anim>
                                    <p:anim calcmode="lin" valueType="num">
                                      <p:cBhvr>
                                        <p:cTn id="20" dur="800" decel="100000" fill="hold"/>
                                        <p:tgtEl>
                                          <p:spTgt spid="2560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560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560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26650"/>
          <p:cNvSpPr txBox="1"/>
          <p:nvPr/>
        </p:nvSpPr>
        <p:spPr>
          <a:xfrm>
            <a:off x="236538" y="719138"/>
            <a:ext cx="2671762" cy="522287"/>
          </a:xfrm>
          <a:prstGeom prst="rect">
            <a:avLst/>
          </a:prstGeom>
          <a:noFill/>
          <a:ln w="9525">
            <a:noFill/>
          </a:ln>
        </p:spPr>
        <p:txBody>
          <a:bodyPr anchor="t">
            <a:spAutoFit/>
          </a:bodyPr>
          <a:p>
            <a:pPr>
              <a:spcBef>
                <a:spcPct val="5000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⑤新式风俗</a:t>
            </a:r>
            <a:endParaRPr lang="zh-CN" altLang="en-US" sz="2800" b="1" dirty="0">
              <a:latin typeface="微软雅黑" panose="020B0503020204020204" pitchFamily="34" charset="-122"/>
              <a:ea typeface="微软雅黑" panose="020B0503020204020204" pitchFamily="34" charset="-122"/>
            </a:endParaRPr>
          </a:p>
        </p:txBody>
      </p:sp>
      <p:pic>
        <p:nvPicPr>
          <p:cNvPr id="27650" name="图片 1"/>
          <p:cNvPicPr>
            <a:picLocks noChangeAspect="1"/>
          </p:cNvPicPr>
          <p:nvPr/>
        </p:nvPicPr>
        <p:blipFill>
          <a:blip r:embed="rId1"/>
          <a:stretch>
            <a:fillRect/>
          </a:stretch>
        </p:blipFill>
        <p:spPr>
          <a:xfrm>
            <a:off x="546100" y="1217613"/>
            <a:ext cx="6046788" cy="2855912"/>
          </a:xfrm>
          <a:prstGeom prst="rect">
            <a:avLst/>
          </a:prstGeom>
          <a:noFill/>
          <a:ln w="9525">
            <a:noFill/>
          </a:ln>
        </p:spPr>
      </p:pic>
      <p:sp>
        <p:nvSpPr>
          <p:cNvPr id="27651" name="标题 63489"/>
          <p:cNvSpPr>
            <a:spLocks noGrp="1"/>
          </p:cNvSpPr>
          <p:nvPr/>
        </p:nvSpPr>
        <p:spPr>
          <a:xfrm>
            <a:off x="2487613" y="4043363"/>
            <a:ext cx="2001837" cy="352425"/>
          </a:xfrm>
          <a:prstGeom prst="rect">
            <a:avLst/>
          </a:prstGeom>
          <a:noFill/>
          <a:ln w="9525">
            <a:noFill/>
          </a:ln>
        </p:spPr>
        <p:txBody>
          <a:bodyPr anchor="b"/>
          <a:p>
            <a:pPr algn="ctr">
              <a:buFont typeface="Arial" panose="020B0604020202020204" pitchFamily="34" charset="0"/>
              <a:buNone/>
            </a:pPr>
            <a:r>
              <a:rPr lang="zh-CN" altLang="en-US" sz="2000" b="1" dirty="0">
                <a:solidFill>
                  <a:schemeClr val="tx2"/>
                </a:solidFill>
                <a:latin typeface="仿宋_GB2312" charset="-122"/>
                <a:ea typeface="仿宋_GB2312" charset="-122"/>
              </a:rPr>
              <a:t>西餐</a:t>
            </a:r>
            <a:endParaRPr lang="zh-CN" altLang="en-US" sz="2000" b="1" dirty="0">
              <a:solidFill>
                <a:schemeClr val="tx2"/>
              </a:solidFill>
              <a:latin typeface="仿宋_GB2312" charset="-122"/>
              <a:ea typeface="仿宋_GB2312" charset="-122"/>
            </a:endParaRPr>
          </a:p>
        </p:txBody>
      </p:sp>
      <p:pic>
        <p:nvPicPr>
          <p:cNvPr id="27652" name="图片 2"/>
          <p:cNvPicPr>
            <a:picLocks noChangeAspect="1"/>
          </p:cNvPicPr>
          <p:nvPr/>
        </p:nvPicPr>
        <p:blipFill>
          <a:blip r:embed="rId2"/>
          <a:stretch>
            <a:fillRect/>
          </a:stretch>
        </p:blipFill>
        <p:spPr>
          <a:xfrm>
            <a:off x="6794500" y="1214438"/>
            <a:ext cx="4948238" cy="2863850"/>
          </a:xfrm>
          <a:prstGeom prst="rect">
            <a:avLst/>
          </a:prstGeom>
          <a:noFill/>
          <a:ln w="9525">
            <a:noFill/>
          </a:ln>
        </p:spPr>
      </p:pic>
      <p:sp>
        <p:nvSpPr>
          <p:cNvPr id="27653" name="标题 63489"/>
          <p:cNvSpPr>
            <a:spLocks noGrp="1"/>
          </p:cNvSpPr>
          <p:nvPr/>
        </p:nvSpPr>
        <p:spPr>
          <a:xfrm>
            <a:off x="7907338" y="4084638"/>
            <a:ext cx="2000250" cy="352425"/>
          </a:xfrm>
          <a:prstGeom prst="rect">
            <a:avLst/>
          </a:prstGeom>
          <a:noFill/>
          <a:ln w="9525">
            <a:noFill/>
          </a:ln>
        </p:spPr>
        <p:txBody>
          <a:bodyPr anchor="b"/>
          <a:p>
            <a:pPr algn="ctr">
              <a:buFont typeface="Arial" panose="020B0604020202020204" pitchFamily="34" charset="0"/>
              <a:buNone/>
            </a:pPr>
            <a:r>
              <a:rPr lang="zh-CN" altLang="en-US" sz="2000" b="1" dirty="0">
                <a:solidFill>
                  <a:schemeClr val="tx2"/>
                </a:solidFill>
                <a:latin typeface="仿宋_GB2312" charset="-122"/>
                <a:ea typeface="仿宋_GB2312" charset="-122"/>
              </a:rPr>
              <a:t>西式蛋糕</a:t>
            </a:r>
            <a:endParaRPr lang="zh-CN" altLang="en-US" sz="2000" b="1" dirty="0">
              <a:solidFill>
                <a:schemeClr val="tx2"/>
              </a:solidFill>
              <a:latin typeface="仿宋_GB2312" charset="-122"/>
              <a:ea typeface="仿宋_GB2312" charset="-122"/>
            </a:endParaRPr>
          </a:p>
        </p:txBody>
      </p:sp>
      <p:pic>
        <p:nvPicPr>
          <p:cNvPr id="27654" name="图片 4"/>
          <p:cNvPicPr>
            <a:picLocks noChangeAspect="1"/>
          </p:cNvPicPr>
          <p:nvPr/>
        </p:nvPicPr>
        <p:blipFill>
          <a:blip r:embed="rId3"/>
          <a:stretch>
            <a:fillRect/>
          </a:stretch>
        </p:blipFill>
        <p:spPr>
          <a:xfrm>
            <a:off x="355600" y="3532188"/>
            <a:ext cx="5516563" cy="2974975"/>
          </a:xfrm>
          <a:prstGeom prst="rect">
            <a:avLst/>
          </a:prstGeom>
          <a:noFill/>
          <a:ln w="9525">
            <a:noFill/>
          </a:ln>
        </p:spPr>
      </p:pic>
      <p:sp>
        <p:nvSpPr>
          <p:cNvPr id="30727" name="标题 63489"/>
          <p:cNvSpPr>
            <a:spLocks noGrp="1"/>
          </p:cNvSpPr>
          <p:nvPr/>
        </p:nvSpPr>
        <p:spPr>
          <a:xfrm>
            <a:off x="5956300" y="4198938"/>
            <a:ext cx="808038" cy="1284287"/>
          </a:xfrm>
          <a:prstGeom prst="rect">
            <a:avLst/>
          </a:prstGeom>
          <a:noFill/>
          <a:ln w="9525">
            <a:noFill/>
          </a:ln>
        </p:spPr>
        <p:txBody>
          <a:bodyPr anchor="b"/>
          <a:p>
            <a:pPr algn="ctr">
              <a:buFont typeface="Arial" panose="020B0604020202020204" pitchFamily="34" charset="0"/>
              <a:buNone/>
            </a:pPr>
            <a:r>
              <a:rPr lang="zh-CN" altLang="en-US" sz="2000" b="1" dirty="0">
                <a:solidFill>
                  <a:schemeClr val="tx2"/>
                </a:solidFill>
                <a:latin typeface="仿宋_GB2312" charset="-122"/>
                <a:ea typeface="仿宋_GB2312" charset="-122"/>
              </a:rPr>
              <a:t>洋酒</a:t>
            </a:r>
            <a:endParaRPr lang="zh-CN" altLang="en-US" sz="2000" b="1" dirty="0">
              <a:solidFill>
                <a:schemeClr val="tx2"/>
              </a:solidFill>
              <a:latin typeface="仿宋_GB2312" charset="-122"/>
              <a:ea typeface="仿宋_GB2312" charset="-122"/>
            </a:endParaRPr>
          </a:p>
        </p:txBody>
      </p:sp>
      <p:pic>
        <p:nvPicPr>
          <p:cNvPr id="27656" name="图片 7"/>
          <p:cNvPicPr>
            <a:picLocks noChangeAspect="1"/>
          </p:cNvPicPr>
          <p:nvPr/>
        </p:nvPicPr>
        <p:blipFill>
          <a:blip r:embed="rId4"/>
          <a:stretch>
            <a:fillRect/>
          </a:stretch>
        </p:blipFill>
        <p:spPr>
          <a:xfrm>
            <a:off x="6865938" y="4422775"/>
            <a:ext cx="4521200" cy="19145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7651"/>
                                        </p:tgtEl>
                                        <p:attrNameLst>
                                          <p:attrName>style.visibility</p:attrName>
                                        </p:attrNameLst>
                                      </p:cBhvr>
                                      <p:to>
                                        <p:strVal val="visible"/>
                                      </p:to>
                                    </p:set>
                                    <p:animEffect transition="in" filter="fade">
                                      <p:cBhvr>
                                        <p:cTn id="17" dur="800" decel="100000"/>
                                        <p:tgtEl>
                                          <p:spTgt spid="27651"/>
                                        </p:tgtEl>
                                      </p:cBhvr>
                                    </p:animEffect>
                                    <p:anim calcmode="lin" valueType="num">
                                      <p:cBhvr>
                                        <p:cTn id="18" dur="800" decel="100000" fill="hold"/>
                                        <p:tgtEl>
                                          <p:spTgt spid="27651"/>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27651"/>
                                        </p:tgtEl>
                                        <p:attrNameLst>
                                          <p:attrName>ppt_x</p:attrName>
                                        </p:attrNameLst>
                                      </p:cBhvr>
                                      <p:tavLst>
                                        <p:tav tm="0">
                                          <p:val>
                                            <p:strVal val="#ppt_x+0.4"/>
                                          </p:val>
                                        </p:tav>
                                        <p:tav tm="100000">
                                          <p:val>
                                            <p:strVal val="#ppt_x-0.05"/>
                                          </p:val>
                                        </p:tav>
                                      </p:tavLst>
                                    </p:anim>
                                    <p:anim calcmode="lin" valueType="num">
                                      <p:cBhvr>
                                        <p:cTn id="20" dur="800" decel="100000" fill="hold"/>
                                        <p:tgtEl>
                                          <p:spTgt spid="27651"/>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7651"/>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7651"/>
                                        </p:tgtEl>
                                        <p:attrNameLst>
                                          <p:attrName>ppt_y</p:attrName>
                                        </p:attrNameLst>
                                      </p:cBhvr>
                                      <p:tavLst>
                                        <p:tav tm="0">
                                          <p:val>
                                            <p:strVal val="#ppt_y+0.1"/>
                                          </p:val>
                                        </p:tav>
                                        <p:tav tm="100000">
                                          <p:val>
                                            <p:strVal val="#ppt_y"/>
                                          </p:val>
                                        </p:tav>
                                      </p:tavLst>
                                    </p:anim>
                                  </p:childTnLst>
                                </p:cTn>
                              </p:par>
                              <p:par>
                                <p:cTn id="23" presetID="30" presetClass="entr" presetSubtype="0" fill="hold" nodeType="withEffect">
                                  <p:stCondLst>
                                    <p:cond delay="0"/>
                                  </p:stCondLst>
                                  <p:childTnLst>
                                    <p:set>
                                      <p:cBhvr>
                                        <p:cTn id="24" dur="1" fill="hold">
                                          <p:stCondLst>
                                            <p:cond delay="0"/>
                                          </p:stCondLst>
                                        </p:cTn>
                                        <p:tgtEl>
                                          <p:spTgt spid="27650"/>
                                        </p:tgtEl>
                                        <p:attrNameLst>
                                          <p:attrName>style.visibility</p:attrName>
                                        </p:attrNameLst>
                                      </p:cBhvr>
                                      <p:to>
                                        <p:strVal val="visible"/>
                                      </p:to>
                                    </p:set>
                                    <p:animEffect transition="in" filter="fade">
                                      <p:cBhvr>
                                        <p:cTn id="25" dur="800" decel="100000"/>
                                        <p:tgtEl>
                                          <p:spTgt spid="27650"/>
                                        </p:tgtEl>
                                      </p:cBhvr>
                                    </p:animEffect>
                                    <p:anim calcmode="lin" valueType="num">
                                      <p:cBhvr>
                                        <p:cTn id="26" dur="800" decel="100000" fill="hold"/>
                                        <p:tgtEl>
                                          <p:spTgt spid="27650"/>
                                        </p:tgtEl>
                                        <p:attrNameLst>
                                          <p:attrName>style.rotation</p:attrName>
                                        </p:attrNameLst>
                                      </p:cBhvr>
                                      <p:tavLst>
                                        <p:tav tm="0">
                                          <p:val>
                                            <p:fltVal val="-90.000000"/>
                                          </p:val>
                                        </p:tav>
                                        <p:tav tm="100000">
                                          <p:val>
                                            <p:fltVal val="0.000000"/>
                                          </p:val>
                                        </p:tav>
                                      </p:tavLst>
                                    </p:anim>
                                    <p:anim calcmode="lin" valueType="num">
                                      <p:cBhvr>
                                        <p:cTn id="27" dur="800" decel="100000" fill="hold"/>
                                        <p:tgtEl>
                                          <p:spTgt spid="27650"/>
                                        </p:tgtEl>
                                        <p:attrNameLst>
                                          <p:attrName>ppt_x</p:attrName>
                                        </p:attrNameLst>
                                      </p:cBhvr>
                                      <p:tavLst>
                                        <p:tav tm="0">
                                          <p:val>
                                            <p:strVal val="#ppt_x+0.4"/>
                                          </p:val>
                                        </p:tav>
                                        <p:tav tm="100000">
                                          <p:val>
                                            <p:strVal val="#ppt_x-0.05"/>
                                          </p:val>
                                        </p:tav>
                                      </p:tavLst>
                                    </p:anim>
                                    <p:anim calcmode="lin" valueType="num">
                                      <p:cBhvr>
                                        <p:cTn id="28" dur="800" decel="100000" fill="hold"/>
                                        <p:tgtEl>
                                          <p:spTgt spid="27650"/>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27650"/>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27650"/>
                                        </p:tgtEl>
                                        <p:attrNameLst>
                                          <p:attrName>ppt_y</p:attrName>
                                        </p:attrNameLst>
                                      </p:cBhvr>
                                      <p:tavLst>
                                        <p:tav tm="0">
                                          <p:val>
                                            <p:strVal val="#ppt_y+0.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0" presetClass="entr" presetSubtype="0" fill="hold" nodeType="clickEffect">
                                  <p:stCondLst>
                                    <p:cond delay="0"/>
                                  </p:stCondLst>
                                  <p:childTnLst>
                                    <p:set>
                                      <p:cBhvr>
                                        <p:cTn id="34" dur="1" fill="hold">
                                          <p:stCondLst>
                                            <p:cond delay="0"/>
                                          </p:stCondLst>
                                        </p:cTn>
                                        <p:tgtEl>
                                          <p:spTgt spid="27652"/>
                                        </p:tgtEl>
                                        <p:attrNameLst>
                                          <p:attrName>style.visibility</p:attrName>
                                        </p:attrNameLst>
                                      </p:cBhvr>
                                      <p:to>
                                        <p:strVal val="visible"/>
                                      </p:to>
                                    </p:set>
                                    <p:animEffect transition="in" filter="fade">
                                      <p:cBhvr>
                                        <p:cTn id="35" dur="800" decel="100000"/>
                                        <p:tgtEl>
                                          <p:spTgt spid="27652"/>
                                        </p:tgtEl>
                                      </p:cBhvr>
                                    </p:animEffect>
                                    <p:anim calcmode="lin" valueType="num">
                                      <p:cBhvr>
                                        <p:cTn id="36" dur="800" decel="100000" fill="hold"/>
                                        <p:tgtEl>
                                          <p:spTgt spid="27652"/>
                                        </p:tgtEl>
                                        <p:attrNameLst>
                                          <p:attrName>style.rotation</p:attrName>
                                        </p:attrNameLst>
                                      </p:cBhvr>
                                      <p:tavLst>
                                        <p:tav tm="0">
                                          <p:val>
                                            <p:fltVal val="-90.000000"/>
                                          </p:val>
                                        </p:tav>
                                        <p:tav tm="100000">
                                          <p:val>
                                            <p:fltVal val="0.000000"/>
                                          </p:val>
                                        </p:tav>
                                      </p:tavLst>
                                    </p:anim>
                                    <p:anim calcmode="lin" valueType="num">
                                      <p:cBhvr>
                                        <p:cTn id="37" dur="800" decel="100000" fill="hold"/>
                                        <p:tgtEl>
                                          <p:spTgt spid="27652"/>
                                        </p:tgtEl>
                                        <p:attrNameLst>
                                          <p:attrName>ppt_x</p:attrName>
                                        </p:attrNameLst>
                                      </p:cBhvr>
                                      <p:tavLst>
                                        <p:tav tm="0">
                                          <p:val>
                                            <p:strVal val="#ppt_x+0.4"/>
                                          </p:val>
                                        </p:tav>
                                        <p:tav tm="100000">
                                          <p:val>
                                            <p:strVal val="#ppt_x-0.05"/>
                                          </p:val>
                                        </p:tav>
                                      </p:tavLst>
                                    </p:anim>
                                    <p:anim calcmode="lin" valueType="num">
                                      <p:cBhvr>
                                        <p:cTn id="38" dur="800" decel="100000" fill="hold"/>
                                        <p:tgtEl>
                                          <p:spTgt spid="27652"/>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27652"/>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27652"/>
                                        </p:tgtEl>
                                        <p:attrNameLst>
                                          <p:attrName>ppt_y</p:attrName>
                                        </p:attrNameLst>
                                      </p:cBhvr>
                                      <p:tavLst>
                                        <p:tav tm="0">
                                          <p:val>
                                            <p:strVal val="#ppt_y+0.1"/>
                                          </p:val>
                                        </p:tav>
                                        <p:tav tm="100000">
                                          <p:val>
                                            <p:strVal val="#ppt_y"/>
                                          </p:val>
                                        </p:tav>
                                      </p:tavLst>
                                    </p:anim>
                                  </p:childTnLst>
                                </p:cTn>
                              </p:par>
                              <p:par>
                                <p:cTn id="41" presetID="30" presetClass="entr" presetSubtype="0" fill="hold" grpId="0" nodeType="withEffect">
                                  <p:stCondLst>
                                    <p:cond delay="0"/>
                                  </p:stCondLst>
                                  <p:childTnLst>
                                    <p:set>
                                      <p:cBhvr>
                                        <p:cTn id="42" dur="1" fill="hold">
                                          <p:stCondLst>
                                            <p:cond delay="0"/>
                                          </p:stCondLst>
                                        </p:cTn>
                                        <p:tgtEl>
                                          <p:spTgt spid="27653"/>
                                        </p:tgtEl>
                                        <p:attrNameLst>
                                          <p:attrName>style.visibility</p:attrName>
                                        </p:attrNameLst>
                                      </p:cBhvr>
                                      <p:to>
                                        <p:strVal val="visible"/>
                                      </p:to>
                                    </p:set>
                                    <p:animEffect transition="in" filter="fade">
                                      <p:cBhvr>
                                        <p:cTn id="43" dur="800" decel="100000"/>
                                        <p:tgtEl>
                                          <p:spTgt spid="27653"/>
                                        </p:tgtEl>
                                      </p:cBhvr>
                                    </p:animEffect>
                                    <p:anim calcmode="lin" valueType="num">
                                      <p:cBhvr>
                                        <p:cTn id="44" dur="800" decel="100000" fill="hold"/>
                                        <p:tgtEl>
                                          <p:spTgt spid="27653"/>
                                        </p:tgtEl>
                                        <p:attrNameLst>
                                          <p:attrName>style.rotation</p:attrName>
                                        </p:attrNameLst>
                                      </p:cBhvr>
                                      <p:tavLst>
                                        <p:tav tm="0">
                                          <p:val>
                                            <p:fltVal val="-90.000000"/>
                                          </p:val>
                                        </p:tav>
                                        <p:tav tm="100000">
                                          <p:val>
                                            <p:fltVal val="0.000000"/>
                                          </p:val>
                                        </p:tav>
                                      </p:tavLst>
                                    </p:anim>
                                    <p:anim calcmode="lin" valueType="num">
                                      <p:cBhvr>
                                        <p:cTn id="45" dur="800" decel="100000" fill="hold"/>
                                        <p:tgtEl>
                                          <p:spTgt spid="27653"/>
                                        </p:tgtEl>
                                        <p:attrNameLst>
                                          <p:attrName>ppt_x</p:attrName>
                                        </p:attrNameLst>
                                      </p:cBhvr>
                                      <p:tavLst>
                                        <p:tav tm="0">
                                          <p:val>
                                            <p:strVal val="#ppt_x+0.4"/>
                                          </p:val>
                                        </p:tav>
                                        <p:tav tm="100000">
                                          <p:val>
                                            <p:strVal val="#ppt_x-0.05"/>
                                          </p:val>
                                        </p:tav>
                                      </p:tavLst>
                                    </p:anim>
                                    <p:anim calcmode="lin" valueType="num">
                                      <p:cBhvr>
                                        <p:cTn id="46" dur="800" decel="100000" fill="hold"/>
                                        <p:tgtEl>
                                          <p:spTgt spid="27653"/>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27653"/>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27653"/>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0" presetClass="entr" presetSubtype="0" fill="hold" nodeType="clickEffect">
                                  <p:stCondLst>
                                    <p:cond delay="0"/>
                                  </p:stCondLst>
                                  <p:childTnLst>
                                    <p:set>
                                      <p:cBhvr>
                                        <p:cTn id="52" dur="1" fill="hold">
                                          <p:stCondLst>
                                            <p:cond delay="0"/>
                                          </p:stCondLst>
                                        </p:cTn>
                                        <p:tgtEl>
                                          <p:spTgt spid="27654"/>
                                        </p:tgtEl>
                                        <p:attrNameLst>
                                          <p:attrName>style.visibility</p:attrName>
                                        </p:attrNameLst>
                                      </p:cBhvr>
                                      <p:to>
                                        <p:strVal val="visible"/>
                                      </p:to>
                                    </p:set>
                                    <p:animEffect transition="in" filter="fade">
                                      <p:cBhvr>
                                        <p:cTn id="53" dur="800" decel="100000"/>
                                        <p:tgtEl>
                                          <p:spTgt spid="27654"/>
                                        </p:tgtEl>
                                      </p:cBhvr>
                                    </p:animEffect>
                                    <p:anim calcmode="lin" valueType="num">
                                      <p:cBhvr>
                                        <p:cTn id="54" dur="800" decel="100000" fill="hold"/>
                                        <p:tgtEl>
                                          <p:spTgt spid="27654"/>
                                        </p:tgtEl>
                                        <p:attrNameLst>
                                          <p:attrName>style.rotation</p:attrName>
                                        </p:attrNameLst>
                                      </p:cBhvr>
                                      <p:tavLst>
                                        <p:tav tm="0">
                                          <p:val>
                                            <p:fltVal val="-90.000000"/>
                                          </p:val>
                                        </p:tav>
                                        <p:tav tm="100000">
                                          <p:val>
                                            <p:fltVal val="0.000000"/>
                                          </p:val>
                                        </p:tav>
                                      </p:tavLst>
                                    </p:anim>
                                    <p:anim calcmode="lin" valueType="num">
                                      <p:cBhvr>
                                        <p:cTn id="55" dur="800" decel="100000" fill="hold"/>
                                        <p:tgtEl>
                                          <p:spTgt spid="27654"/>
                                        </p:tgtEl>
                                        <p:attrNameLst>
                                          <p:attrName>ppt_x</p:attrName>
                                        </p:attrNameLst>
                                      </p:cBhvr>
                                      <p:tavLst>
                                        <p:tav tm="0">
                                          <p:val>
                                            <p:strVal val="#ppt_x+0.4"/>
                                          </p:val>
                                        </p:tav>
                                        <p:tav tm="100000">
                                          <p:val>
                                            <p:strVal val="#ppt_x-0.05"/>
                                          </p:val>
                                        </p:tav>
                                      </p:tavLst>
                                    </p:anim>
                                    <p:anim calcmode="lin" valueType="num">
                                      <p:cBhvr>
                                        <p:cTn id="56" dur="800" decel="100000" fill="hold"/>
                                        <p:tgtEl>
                                          <p:spTgt spid="27654"/>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27654"/>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27654"/>
                                        </p:tgtEl>
                                        <p:attrNameLst>
                                          <p:attrName>ppt_y</p:attrName>
                                        </p:attrNameLst>
                                      </p:cBhvr>
                                      <p:tavLst>
                                        <p:tav tm="0">
                                          <p:val>
                                            <p:strVal val="#ppt_y+0.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0" presetClass="entr" presetSubtype="0" fill="hold" nodeType="clickEffect">
                                  <p:stCondLst>
                                    <p:cond delay="0"/>
                                  </p:stCondLst>
                                  <p:childTnLst>
                                    <p:set>
                                      <p:cBhvr>
                                        <p:cTn id="62" dur="1" fill="hold">
                                          <p:stCondLst>
                                            <p:cond delay="0"/>
                                          </p:stCondLst>
                                        </p:cTn>
                                        <p:tgtEl>
                                          <p:spTgt spid="27656"/>
                                        </p:tgtEl>
                                        <p:attrNameLst>
                                          <p:attrName>style.visibility</p:attrName>
                                        </p:attrNameLst>
                                      </p:cBhvr>
                                      <p:to>
                                        <p:strVal val="visible"/>
                                      </p:to>
                                    </p:set>
                                    <p:animEffect transition="in" filter="fade">
                                      <p:cBhvr>
                                        <p:cTn id="63" dur="800" decel="100000"/>
                                        <p:tgtEl>
                                          <p:spTgt spid="27656"/>
                                        </p:tgtEl>
                                      </p:cBhvr>
                                    </p:animEffect>
                                    <p:anim calcmode="lin" valueType="num">
                                      <p:cBhvr>
                                        <p:cTn id="64" dur="800" decel="100000" fill="hold"/>
                                        <p:tgtEl>
                                          <p:spTgt spid="27656"/>
                                        </p:tgtEl>
                                        <p:attrNameLst>
                                          <p:attrName>style.rotation</p:attrName>
                                        </p:attrNameLst>
                                      </p:cBhvr>
                                      <p:tavLst>
                                        <p:tav tm="0">
                                          <p:val>
                                            <p:fltVal val="-90.000000"/>
                                          </p:val>
                                        </p:tav>
                                        <p:tav tm="100000">
                                          <p:val>
                                            <p:fltVal val="0.000000"/>
                                          </p:val>
                                        </p:tav>
                                      </p:tavLst>
                                    </p:anim>
                                    <p:anim calcmode="lin" valueType="num">
                                      <p:cBhvr>
                                        <p:cTn id="65" dur="800" decel="100000" fill="hold"/>
                                        <p:tgtEl>
                                          <p:spTgt spid="27656"/>
                                        </p:tgtEl>
                                        <p:attrNameLst>
                                          <p:attrName>ppt_x</p:attrName>
                                        </p:attrNameLst>
                                      </p:cBhvr>
                                      <p:tavLst>
                                        <p:tav tm="0">
                                          <p:val>
                                            <p:strVal val="#ppt_x+0.4"/>
                                          </p:val>
                                        </p:tav>
                                        <p:tav tm="100000">
                                          <p:val>
                                            <p:strVal val="#ppt_x-0.05"/>
                                          </p:val>
                                        </p:tav>
                                      </p:tavLst>
                                    </p:anim>
                                    <p:anim calcmode="lin" valueType="num">
                                      <p:cBhvr>
                                        <p:cTn id="66" dur="800" decel="100000" fill="hold"/>
                                        <p:tgtEl>
                                          <p:spTgt spid="27656"/>
                                        </p:tgtEl>
                                        <p:attrNameLst>
                                          <p:attrName>ppt_y</p:attrName>
                                        </p:attrNameLst>
                                      </p:cBhvr>
                                      <p:tavLst>
                                        <p:tav tm="0">
                                          <p:val>
                                            <p:strVal val="#ppt_y-0.4"/>
                                          </p:val>
                                        </p:tav>
                                        <p:tav tm="100000">
                                          <p:val>
                                            <p:strVal val="#ppt_y+0.1"/>
                                          </p:val>
                                        </p:tav>
                                      </p:tavLst>
                                    </p:anim>
                                    <p:anim calcmode="lin" valueType="num">
                                      <p:cBhvr>
                                        <p:cTn id="67" dur="200" accel="100000" fill="hold">
                                          <p:stCondLst>
                                            <p:cond delay="800"/>
                                          </p:stCondLst>
                                        </p:cTn>
                                        <p:tgtEl>
                                          <p:spTgt spid="27656"/>
                                        </p:tgtEl>
                                        <p:attrNameLst>
                                          <p:attrName>ppt_x</p:attrName>
                                        </p:attrNameLst>
                                      </p:cBhvr>
                                      <p:tavLst>
                                        <p:tav tm="0">
                                          <p:val>
                                            <p:strVal val="#ppt_x-0.05"/>
                                          </p:val>
                                        </p:tav>
                                        <p:tav tm="100000">
                                          <p:val>
                                            <p:strVal val="#ppt_x"/>
                                          </p:val>
                                        </p:tav>
                                      </p:tavLst>
                                    </p:anim>
                                    <p:anim calcmode="lin" valueType="num">
                                      <p:cBhvr>
                                        <p:cTn id="68" dur="200" accel="100000" fill="hold">
                                          <p:stCondLst>
                                            <p:cond delay="800"/>
                                          </p:stCondLst>
                                        </p:cTn>
                                        <p:tgtEl>
                                          <p:spTgt spid="2765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7651" grpId="0"/>
      <p:bldP spid="2765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673" name="图片 1"/>
          <p:cNvPicPr>
            <a:picLocks noChangeAspect="1"/>
          </p:cNvPicPr>
          <p:nvPr/>
        </p:nvPicPr>
        <p:blipFill>
          <a:blip r:embed="rId1"/>
          <a:stretch>
            <a:fillRect/>
          </a:stretch>
        </p:blipFill>
        <p:spPr>
          <a:xfrm>
            <a:off x="0" y="746125"/>
            <a:ext cx="6178550" cy="3617913"/>
          </a:xfrm>
          <a:prstGeom prst="rect">
            <a:avLst/>
          </a:prstGeom>
          <a:noFill/>
          <a:ln w="9525">
            <a:noFill/>
          </a:ln>
        </p:spPr>
      </p:pic>
      <p:sp>
        <p:nvSpPr>
          <p:cNvPr id="28674" name="标题 63489"/>
          <p:cNvSpPr>
            <a:spLocks noGrp="1"/>
          </p:cNvSpPr>
          <p:nvPr/>
        </p:nvSpPr>
        <p:spPr>
          <a:xfrm>
            <a:off x="889000" y="4857750"/>
            <a:ext cx="2001838" cy="328613"/>
          </a:xfrm>
          <a:prstGeom prst="rect">
            <a:avLst/>
          </a:prstGeom>
          <a:noFill/>
          <a:ln w="9525">
            <a:noFill/>
          </a:ln>
        </p:spPr>
        <p:txBody>
          <a:bodyPr anchor="b"/>
          <a:p>
            <a:pPr algn="ctr">
              <a:buFont typeface="Arial" panose="020B0604020202020204" pitchFamily="34" charset="0"/>
              <a:buNone/>
            </a:pPr>
            <a:r>
              <a:rPr lang="zh-CN" altLang="en-US" sz="2800" b="1" dirty="0">
                <a:solidFill>
                  <a:schemeClr val="tx2"/>
                </a:solidFill>
                <a:latin typeface="微软雅黑" panose="020B0503020204020204" pitchFamily="34" charset="-122"/>
                <a:ea typeface="微软雅黑" panose="020B0503020204020204" pitchFamily="34" charset="-122"/>
              </a:rPr>
              <a:t>文明结婚</a:t>
            </a:r>
            <a:endParaRPr lang="zh-CN" altLang="en-US" sz="2800" b="1" dirty="0">
              <a:solidFill>
                <a:schemeClr val="tx2"/>
              </a:solidFill>
              <a:latin typeface="微软雅黑" panose="020B0503020204020204" pitchFamily="34" charset="-122"/>
              <a:ea typeface="微软雅黑" panose="020B0503020204020204" pitchFamily="34" charset="-122"/>
            </a:endParaRPr>
          </a:p>
        </p:txBody>
      </p:sp>
      <p:pic>
        <p:nvPicPr>
          <p:cNvPr id="31747" name="图片 2"/>
          <p:cNvPicPr>
            <a:picLocks noChangeAspect="1"/>
          </p:cNvPicPr>
          <p:nvPr/>
        </p:nvPicPr>
        <p:blipFill>
          <a:blip r:embed="rId2"/>
          <a:stretch>
            <a:fillRect/>
          </a:stretch>
        </p:blipFill>
        <p:spPr>
          <a:xfrm>
            <a:off x="3490913" y="2076450"/>
            <a:ext cx="5686425" cy="3443288"/>
          </a:xfrm>
          <a:prstGeom prst="rect">
            <a:avLst/>
          </a:prstGeom>
          <a:noFill/>
          <a:ln w="9525">
            <a:noFill/>
          </a:ln>
        </p:spPr>
      </p:pic>
      <p:sp>
        <p:nvSpPr>
          <p:cNvPr id="28676" name="标题 63489"/>
          <p:cNvSpPr>
            <a:spLocks noGrp="1"/>
          </p:cNvSpPr>
          <p:nvPr/>
        </p:nvSpPr>
        <p:spPr>
          <a:xfrm rot="-10753143" flipV="1">
            <a:off x="4427538" y="6194425"/>
            <a:ext cx="2003425" cy="220663"/>
          </a:xfrm>
          <a:prstGeom prst="rect">
            <a:avLst/>
          </a:prstGeom>
          <a:noFill/>
          <a:ln w="9525">
            <a:noFill/>
          </a:ln>
        </p:spPr>
        <p:txBody>
          <a:bodyPr anchor="b"/>
          <a:p>
            <a:pPr algn="ctr">
              <a:buFont typeface="Arial" panose="020B0604020202020204" pitchFamily="34" charset="0"/>
              <a:buNone/>
            </a:pPr>
            <a:r>
              <a:rPr lang="zh-CN" altLang="en-US" sz="2800" b="1" dirty="0">
                <a:solidFill>
                  <a:schemeClr val="tx2"/>
                </a:solidFill>
                <a:latin typeface="微软雅黑" panose="020B0503020204020204" pitchFamily="34" charset="-122"/>
                <a:ea typeface="微软雅黑" panose="020B0503020204020204" pitchFamily="34" charset="-122"/>
              </a:rPr>
              <a:t>集体婚礼</a:t>
            </a:r>
            <a:endParaRPr lang="zh-CN" altLang="en-US" sz="2800" b="1" dirty="0">
              <a:solidFill>
                <a:schemeClr val="tx2"/>
              </a:solidFill>
              <a:latin typeface="微软雅黑" panose="020B0503020204020204" pitchFamily="34" charset="-122"/>
              <a:ea typeface="微软雅黑" panose="020B0503020204020204" pitchFamily="34" charset="-122"/>
            </a:endParaRPr>
          </a:p>
        </p:txBody>
      </p:sp>
      <p:pic>
        <p:nvPicPr>
          <p:cNvPr id="28677" name="图片 5"/>
          <p:cNvPicPr>
            <a:picLocks noChangeAspect="1"/>
          </p:cNvPicPr>
          <p:nvPr/>
        </p:nvPicPr>
        <p:blipFill>
          <a:blip r:embed="rId3"/>
          <a:stretch>
            <a:fillRect/>
          </a:stretch>
        </p:blipFill>
        <p:spPr>
          <a:xfrm>
            <a:off x="7267575" y="3238500"/>
            <a:ext cx="4924425" cy="34480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8673"/>
                                        </p:tgtEl>
                                        <p:attrNameLst>
                                          <p:attrName>style.visibility</p:attrName>
                                        </p:attrNameLst>
                                      </p:cBhvr>
                                      <p:to>
                                        <p:strVal val="visible"/>
                                      </p:to>
                                    </p:set>
                                    <p:animEffect transition="in" filter="fade">
                                      <p:cBhvr>
                                        <p:cTn id="7" dur="800" decel="100000"/>
                                        <p:tgtEl>
                                          <p:spTgt spid="28673"/>
                                        </p:tgtEl>
                                      </p:cBhvr>
                                    </p:animEffect>
                                    <p:anim calcmode="lin" valueType="num">
                                      <p:cBhvr>
                                        <p:cTn id="8" dur="800" decel="100000" fill="hold"/>
                                        <p:tgtEl>
                                          <p:spTgt spid="28673"/>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28673"/>
                                        </p:tgtEl>
                                        <p:attrNameLst>
                                          <p:attrName>ppt_x</p:attrName>
                                        </p:attrNameLst>
                                      </p:cBhvr>
                                      <p:tavLst>
                                        <p:tav tm="0">
                                          <p:val>
                                            <p:strVal val="#ppt_x+0.4"/>
                                          </p:val>
                                        </p:tav>
                                        <p:tav tm="100000">
                                          <p:val>
                                            <p:strVal val="#ppt_x-0.05"/>
                                          </p:val>
                                        </p:tav>
                                      </p:tavLst>
                                    </p:anim>
                                    <p:anim calcmode="lin" valueType="num">
                                      <p:cBhvr>
                                        <p:cTn id="10" dur="800" decel="100000" fill="hold"/>
                                        <p:tgtEl>
                                          <p:spTgt spid="2867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867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8673"/>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28674"/>
                                        </p:tgtEl>
                                        <p:attrNameLst>
                                          <p:attrName>style.visibility</p:attrName>
                                        </p:attrNameLst>
                                      </p:cBhvr>
                                      <p:to>
                                        <p:strVal val="visible"/>
                                      </p:to>
                                    </p:set>
                                    <p:animEffect transition="in" filter="fade">
                                      <p:cBhvr>
                                        <p:cTn id="15" dur="800" decel="100000"/>
                                        <p:tgtEl>
                                          <p:spTgt spid="28674"/>
                                        </p:tgtEl>
                                      </p:cBhvr>
                                    </p:animEffect>
                                    <p:anim calcmode="lin" valueType="num">
                                      <p:cBhvr>
                                        <p:cTn id="16" dur="800" decel="100000" fill="hold"/>
                                        <p:tgtEl>
                                          <p:spTgt spid="28674"/>
                                        </p:tgtEl>
                                        <p:attrNameLst>
                                          <p:attrName>style.rotation</p:attrName>
                                        </p:attrNameLst>
                                      </p:cBhvr>
                                      <p:tavLst>
                                        <p:tav tm="0">
                                          <p:val>
                                            <p:fltVal val="-90.000000"/>
                                          </p:val>
                                        </p:tav>
                                        <p:tav tm="100000">
                                          <p:val>
                                            <p:fltVal val="0.000000"/>
                                          </p:val>
                                        </p:tav>
                                      </p:tavLst>
                                    </p:anim>
                                    <p:anim calcmode="lin" valueType="num">
                                      <p:cBhvr>
                                        <p:cTn id="17" dur="800" decel="100000" fill="hold"/>
                                        <p:tgtEl>
                                          <p:spTgt spid="28674"/>
                                        </p:tgtEl>
                                        <p:attrNameLst>
                                          <p:attrName>ppt_x</p:attrName>
                                        </p:attrNameLst>
                                      </p:cBhvr>
                                      <p:tavLst>
                                        <p:tav tm="0">
                                          <p:val>
                                            <p:strVal val="#ppt_x+0.4"/>
                                          </p:val>
                                        </p:tav>
                                        <p:tav tm="100000">
                                          <p:val>
                                            <p:strVal val="#ppt_x-0.05"/>
                                          </p:val>
                                        </p:tav>
                                      </p:tavLst>
                                    </p:anim>
                                    <p:anim calcmode="lin" valueType="num">
                                      <p:cBhvr>
                                        <p:cTn id="18" dur="800" decel="100000" fill="hold"/>
                                        <p:tgtEl>
                                          <p:spTgt spid="28674"/>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8674"/>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8674"/>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grpId="0" nodeType="clickEffect">
                                  <p:stCondLst>
                                    <p:cond delay="0"/>
                                  </p:stCondLst>
                                  <p:childTnLst>
                                    <p:set>
                                      <p:cBhvr>
                                        <p:cTn id="24" dur="1" fill="hold">
                                          <p:stCondLst>
                                            <p:cond delay="0"/>
                                          </p:stCondLst>
                                        </p:cTn>
                                        <p:tgtEl>
                                          <p:spTgt spid="28676"/>
                                        </p:tgtEl>
                                        <p:attrNameLst>
                                          <p:attrName>style.visibility</p:attrName>
                                        </p:attrNameLst>
                                      </p:cBhvr>
                                      <p:to>
                                        <p:strVal val="visible"/>
                                      </p:to>
                                    </p:set>
                                    <p:animEffect transition="in" filter="fade">
                                      <p:cBhvr>
                                        <p:cTn id="25" dur="800" decel="100000"/>
                                        <p:tgtEl>
                                          <p:spTgt spid="28676"/>
                                        </p:tgtEl>
                                      </p:cBhvr>
                                    </p:animEffect>
                                    <p:anim calcmode="lin" valueType="num">
                                      <p:cBhvr>
                                        <p:cTn id="26" dur="800" decel="100000" fill="hold"/>
                                        <p:tgtEl>
                                          <p:spTgt spid="28676"/>
                                        </p:tgtEl>
                                        <p:attrNameLst>
                                          <p:attrName>style.rotation</p:attrName>
                                        </p:attrNameLst>
                                      </p:cBhvr>
                                      <p:tavLst>
                                        <p:tav tm="0">
                                          <p:val>
                                            <p:fltVal val="-90.000000"/>
                                          </p:val>
                                        </p:tav>
                                        <p:tav tm="100000">
                                          <p:val>
                                            <p:fltVal val="0.000000"/>
                                          </p:val>
                                        </p:tav>
                                      </p:tavLst>
                                    </p:anim>
                                    <p:anim calcmode="lin" valueType="num">
                                      <p:cBhvr>
                                        <p:cTn id="27" dur="800" decel="100000" fill="hold"/>
                                        <p:tgtEl>
                                          <p:spTgt spid="28676"/>
                                        </p:tgtEl>
                                        <p:attrNameLst>
                                          <p:attrName>ppt_x</p:attrName>
                                        </p:attrNameLst>
                                      </p:cBhvr>
                                      <p:tavLst>
                                        <p:tav tm="0">
                                          <p:val>
                                            <p:strVal val="#ppt_x+0.4"/>
                                          </p:val>
                                        </p:tav>
                                        <p:tav tm="100000">
                                          <p:val>
                                            <p:strVal val="#ppt_x-0.05"/>
                                          </p:val>
                                        </p:tav>
                                      </p:tavLst>
                                    </p:anim>
                                    <p:anim calcmode="lin" valueType="num">
                                      <p:cBhvr>
                                        <p:cTn id="28" dur="800" decel="100000" fill="hold"/>
                                        <p:tgtEl>
                                          <p:spTgt spid="28676"/>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28676"/>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28676"/>
                                        </p:tgtEl>
                                        <p:attrNameLst>
                                          <p:attrName>ppt_y</p:attrName>
                                        </p:attrNameLst>
                                      </p:cBhvr>
                                      <p:tavLst>
                                        <p:tav tm="0">
                                          <p:val>
                                            <p:strVal val="#ppt_y+0.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0" presetClass="entr" presetSubtype="0" fill="hold" nodeType="clickEffect">
                                  <p:stCondLst>
                                    <p:cond delay="0"/>
                                  </p:stCondLst>
                                  <p:childTnLst>
                                    <p:set>
                                      <p:cBhvr>
                                        <p:cTn id="34" dur="1" fill="hold">
                                          <p:stCondLst>
                                            <p:cond delay="0"/>
                                          </p:stCondLst>
                                        </p:cTn>
                                        <p:tgtEl>
                                          <p:spTgt spid="28677"/>
                                        </p:tgtEl>
                                        <p:attrNameLst>
                                          <p:attrName>style.visibility</p:attrName>
                                        </p:attrNameLst>
                                      </p:cBhvr>
                                      <p:to>
                                        <p:strVal val="visible"/>
                                      </p:to>
                                    </p:set>
                                    <p:animEffect transition="in" filter="fade">
                                      <p:cBhvr>
                                        <p:cTn id="35" dur="800" decel="100000"/>
                                        <p:tgtEl>
                                          <p:spTgt spid="28677"/>
                                        </p:tgtEl>
                                      </p:cBhvr>
                                    </p:animEffect>
                                    <p:anim calcmode="lin" valueType="num">
                                      <p:cBhvr>
                                        <p:cTn id="36" dur="800" decel="100000" fill="hold"/>
                                        <p:tgtEl>
                                          <p:spTgt spid="28677"/>
                                        </p:tgtEl>
                                        <p:attrNameLst>
                                          <p:attrName>style.rotation</p:attrName>
                                        </p:attrNameLst>
                                      </p:cBhvr>
                                      <p:tavLst>
                                        <p:tav tm="0">
                                          <p:val>
                                            <p:fltVal val="-90.000000"/>
                                          </p:val>
                                        </p:tav>
                                        <p:tav tm="100000">
                                          <p:val>
                                            <p:fltVal val="0.000000"/>
                                          </p:val>
                                        </p:tav>
                                      </p:tavLst>
                                    </p:anim>
                                    <p:anim calcmode="lin" valueType="num">
                                      <p:cBhvr>
                                        <p:cTn id="37" dur="800" decel="100000" fill="hold"/>
                                        <p:tgtEl>
                                          <p:spTgt spid="28677"/>
                                        </p:tgtEl>
                                        <p:attrNameLst>
                                          <p:attrName>ppt_x</p:attrName>
                                        </p:attrNameLst>
                                      </p:cBhvr>
                                      <p:tavLst>
                                        <p:tav tm="0">
                                          <p:val>
                                            <p:strVal val="#ppt_x+0.4"/>
                                          </p:val>
                                        </p:tav>
                                        <p:tav tm="100000">
                                          <p:val>
                                            <p:strVal val="#ppt_x-0.05"/>
                                          </p:val>
                                        </p:tav>
                                      </p:tavLst>
                                    </p:anim>
                                    <p:anim calcmode="lin" valueType="num">
                                      <p:cBhvr>
                                        <p:cTn id="38" dur="800" decel="100000" fill="hold"/>
                                        <p:tgtEl>
                                          <p:spTgt spid="28677"/>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28677"/>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2867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矩形 7174"/>
          <p:cNvSpPr/>
          <p:nvPr/>
        </p:nvSpPr>
        <p:spPr>
          <a:xfrm>
            <a:off x="157163" y="952500"/>
            <a:ext cx="5375275" cy="481013"/>
          </a:xfrm>
          <a:prstGeom prst="rect">
            <a:avLst/>
          </a:prstGeom>
          <a:noFill/>
          <a:ln w="38100" cap="flat" cmpd="sng">
            <a:solidFill>
              <a:srgbClr val="B2F3FC"/>
            </a:solidFill>
            <a:prstDash val="solid"/>
            <a:bevel/>
            <a:headEnd type="none" w="med" len="med"/>
            <a:tailEnd type="none" w="med" len="med"/>
          </a:ln>
        </p:spPr>
        <p:txBody>
          <a:bodyPr anchor="t">
            <a:spAutoFit/>
          </a:bodyPr>
          <a:p>
            <a:pPr>
              <a:lnSpc>
                <a:spcPct val="90000"/>
              </a:lnSpc>
              <a:spcBef>
                <a:spcPct val="20000"/>
              </a:spcBef>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、社会生活变化的特点</a:t>
            </a:r>
            <a:endParaRPr lang="zh-CN" altLang="en-US" sz="2800" b="1" dirty="0">
              <a:latin typeface="微软雅黑" panose="020B0503020204020204" pitchFamily="34" charset="-122"/>
              <a:ea typeface="微软雅黑" panose="020B0503020204020204" pitchFamily="34" charset="-122"/>
            </a:endParaRPr>
          </a:p>
        </p:txBody>
      </p:sp>
      <p:sp>
        <p:nvSpPr>
          <p:cNvPr id="40963" name="Text Box 4"/>
          <p:cNvSpPr txBox="1"/>
          <p:nvPr/>
        </p:nvSpPr>
        <p:spPr>
          <a:xfrm>
            <a:off x="900113" y="2247900"/>
            <a:ext cx="11241088" cy="2892425"/>
          </a:xfrm>
          <a:prstGeom prst="rect">
            <a:avLst/>
          </a:prstGeom>
          <a:noFill/>
          <a:ln w="9525">
            <a:noFill/>
          </a:ln>
        </p:spPr>
        <p:txBody>
          <a:bodyPr>
            <a:spAutoFit/>
          </a:bodyPr>
          <a:lstStyle/>
          <a:p>
            <a:pPr marR="0" defTabSz="914400" eaLnBrk="0" hangingPunct="0">
              <a:spcBef>
                <a:spcPct val="50000"/>
              </a:spcBef>
              <a:buClrTx/>
              <a:buSzTx/>
              <a:buFontTx/>
              <a:buNone/>
              <a:defRPr/>
            </a:pPr>
            <a:r>
              <a:rPr kumimoji="0" lang="zh-CN" altLang="en-US" sz="2800" b="1" kern="1200" cap="none" spc="0" normalizeH="0" baseline="0" noProof="1">
                <a:solidFill>
                  <a:srgbClr val="5C0000"/>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rPr>
              <a:t>沿海地区的变化大于内陆地区的变化；</a:t>
            </a:r>
            <a:endParaRPr kumimoji="0" lang="zh-CN" altLang="en-US" sz="2800" b="1" kern="1200" cap="none" spc="0" normalizeH="0" baseline="0" noProof="1">
              <a:solidFill>
                <a:srgbClr val="5C0000"/>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endParaRPr>
          </a:p>
          <a:p>
            <a:pPr marR="0" defTabSz="914400" eaLnBrk="0" hangingPunct="0">
              <a:spcBef>
                <a:spcPct val="50000"/>
              </a:spcBef>
              <a:buClrTx/>
              <a:buSzTx/>
              <a:buFontTx/>
              <a:buNone/>
              <a:defRPr/>
            </a:pPr>
            <a:r>
              <a:rPr kumimoji="0" lang="zh-CN" altLang="en-US" sz="2800" b="1" kern="1200" cap="none" spc="0" normalizeH="0" baseline="0" noProof="1">
                <a:solidFill>
                  <a:srgbClr val="5C0000"/>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rPr>
              <a:t>东南各省的变化大于西北各省的变化；</a:t>
            </a:r>
            <a:endParaRPr kumimoji="0" lang="zh-CN" altLang="en-US" sz="2800" b="1" kern="1200" cap="none" spc="0" normalizeH="0" baseline="0" noProof="1">
              <a:solidFill>
                <a:srgbClr val="5C0000"/>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endParaRPr>
          </a:p>
          <a:p>
            <a:pPr marR="0" defTabSz="914400" eaLnBrk="0" hangingPunct="0">
              <a:spcBef>
                <a:spcPct val="50000"/>
              </a:spcBef>
              <a:buClrTx/>
              <a:buSzTx/>
              <a:buFontTx/>
              <a:buNone/>
              <a:defRPr/>
            </a:pPr>
            <a:r>
              <a:rPr kumimoji="0" lang="zh-CN" altLang="en-US" sz="2800" b="1" kern="1200" cap="none" spc="0" normalizeH="0" baseline="0" noProof="1">
                <a:solidFill>
                  <a:srgbClr val="5C0000"/>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rPr>
              <a:t>大中城市的变化大于广大乡镇的变化；</a:t>
            </a:r>
            <a:endParaRPr kumimoji="0" lang="zh-CN" altLang="en-US" sz="2800" b="1" kern="1200" cap="none" spc="0" normalizeH="0" baseline="0" noProof="1">
              <a:solidFill>
                <a:srgbClr val="5C0000"/>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endParaRPr>
          </a:p>
          <a:p>
            <a:pPr marR="0" defTabSz="914400" eaLnBrk="0" hangingPunct="0">
              <a:spcBef>
                <a:spcPct val="50000"/>
              </a:spcBef>
              <a:buClrTx/>
              <a:buSzTx/>
              <a:buFontTx/>
              <a:buNone/>
              <a:defRPr/>
            </a:pPr>
            <a:r>
              <a:rPr kumimoji="0" lang="zh-CN" altLang="en-US" sz="2800" b="1" kern="1200" cap="none" spc="0" normalizeH="0" baseline="0" noProof="1">
                <a:solidFill>
                  <a:srgbClr val="5C0000"/>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rPr>
              <a:t>受过教育和教育程度较高的民众变化大于没有受过教育或教育程度较低的民众变化。</a:t>
            </a:r>
            <a:endParaRPr kumimoji="0" lang="zh-CN" altLang="en-US" sz="2800" b="1" kern="1200" cap="none" spc="0" normalizeH="0" baseline="0" noProof="1">
              <a:solidFill>
                <a:srgbClr val="5C0000"/>
              </a:solidFill>
              <a:effectLst>
                <a:outerShdw blurRad="38100" dist="38100" dir="2700000">
                  <a:srgbClr val="000000"/>
                </a:outerShdw>
              </a:effectLst>
              <a:latin typeface="微软雅黑" panose="020B0503020204020204" pitchFamily="34" charset="-122"/>
              <a:ea typeface="微软雅黑" panose="020B0503020204020204" pitchFamily="34" charset="-122"/>
              <a:cs typeface="+mn-cs"/>
              <a:sym typeface="+mn-ea"/>
            </a:endParaRPr>
          </a:p>
        </p:txBody>
      </p:sp>
      <p:sp>
        <p:nvSpPr>
          <p:cNvPr id="5" name="矩形 4"/>
          <p:cNvSpPr/>
          <p:nvPr/>
        </p:nvSpPr>
        <p:spPr>
          <a:xfrm>
            <a:off x="3474205" y="1201419"/>
            <a:ext cx="3917609" cy="1198881"/>
          </a:xfrm>
          <a:prstGeom prst="rect">
            <a:avLst/>
          </a:prstGeom>
          <a:noFill/>
          <a:ln>
            <a:noFill/>
          </a:ln>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7200" b="1" i="0" u="none" strike="noStrike" kern="1200" cap="none" spc="0" normalizeH="0" baseline="0" noProof="1">
                <a:ln w="25400">
                  <a:solidFill>
                    <a:srgbClr val="861E1D">
                      <a:alpha val="94000"/>
                    </a:srgbClr>
                  </a:solidFill>
                  <a:prstDash val="solid"/>
                </a:ln>
                <a:solidFill>
                  <a:srgbClr val="FF0000"/>
                </a:solidFill>
                <a:effectLst>
                  <a:outerShdw blurRad="177800" dist="12700" dir="10200000" sx="102000" sy="102000" algn="bl" rotWithShape="0">
                    <a:srgbClr val="480F08"/>
                  </a:outerShdw>
                </a:effectLst>
                <a:uLnTx/>
                <a:uFillTx/>
                <a:latin typeface="隶书" panose="02010509060101010101" pitchFamily="49" charset="-122"/>
                <a:ea typeface="隶书" panose="02010509060101010101" pitchFamily="49" charset="-122"/>
                <a:cs typeface="+mn-cs"/>
                <a:sym typeface="+mn-ea"/>
              </a:rPr>
              <a:t>不平衡</a:t>
            </a:r>
            <a:endParaRPr kumimoji="0" lang="zh-CN" altLang="en-US" sz="7200" b="1" i="0" u="none" strike="noStrike" kern="1200" cap="none" spc="0" normalizeH="0" baseline="0" noProof="1">
              <a:ln w="25400">
                <a:solidFill>
                  <a:srgbClr val="861E1D">
                    <a:alpha val="94000"/>
                  </a:srgbClr>
                </a:solidFill>
                <a:prstDash val="solid"/>
              </a:ln>
              <a:solidFill>
                <a:srgbClr val="FF0000"/>
              </a:solidFill>
              <a:effectLst>
                <a:outerShdw blurRad="177800" dist="12700" dir="10200000" sx="102000" sy="102000" algn="bl" rotWithShape="0">
                  <a:srgbClr val="480F08"/>
                </a:outerShdw>
              </a:effectLst>
              <a:uLnTx/>
              <a:uFillTx/>
              <a:latin typeface="隶书" panose="02010509060101010101" pitchFamily="49" charset="-122"/>
              <a:ea typeface="隶书" panose="02010509060101010101" pitchFamily="49" charset="-122"/>
              <a:cs typeface="+mn-cs"/>
              <a:sym typeface="+mn-ea"/>
            </a:endParaRPr>
          </a:p>
        </p:txBody>
      </p:sp>
      <p:sp>
        <p:nvSpPr>
          <p:cNvPr id="121861" name="文本框 5"/>
          <p:cNvSpPr txBox="1">
            <a:spLocks noChangeArrowheads="1"/>
          </p:cNvSpPr>
          <p:nvPr/>
        </p:nvSpPr>
        <p:spPr bwMode="auto">
          <a:xfrm>
            <a:off x="646113" y="5295900"/>
            <a:ext cx="10952163"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R="0" defTabSz="914400">
              <a:buClrTx/>
              <a:buSzTx/>
              <a:buFont typeface="Arial" panose="020B0604020202020204" pitchFamily="34" charset="0"/>
              <a:buNone/>
              <a:defRPr/>
            </a:pPr>
            <a:r>
              <a:rPr kumimoji="0" lang="zh-CN" altLang="en-US" sz="3600" b="1" i="1" kern="1200" cap="none" spc="0" normalizeH="0" baseline="0" noProof="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sym typeface="宋体" panose="02010600030101010101" pitchFamily="2" charset="-122"/>
              </a:rPr>
              <a:t>总体来看，近代社会生活的变化，呈现出新旧并呈、</a:t>
            </a:r>
            <a:endParaRPr kumimoji="0" lang="zh-CN" altLang="en-US" sz="3600" b="1" i="1" kern="1200" cap="none" spc="0" normalizeH="0" baseline="0" noProof="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sym typeface="宋体" panose="02010600030101010101" pitchFamily="2" charset="-122"/>
            </a:endParaRPr>
          </a:p>
          <a:p>
            <a:pPr marR="0" defTabSz="914400">
              <a:buClrTx/>
              <a:buSzTx/>
              <a:buFont typeface="Arial" panose="020B0604020202020204" pitchFamily="34" charset="0"/>
              <a:buNone/>
              <a:defRPr/>
            </a:pPr>
            <a:r>
              <a:rPr kumimoji="0" lang="zh-CN" altLang="en-US" sz="3600" b="1" i="1" kern="1200" cap="none" spc="0" normalizeH="0" baseline="0" noProof="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sym typeface="宋体" panose="02010600030101010101" pitchFamily="2" charset="-122"/>
              </a:rPr>
              <a:t>多元发展的特征。</a:t>
            </a:r>
            <a:endParaRPr kumimoji="0" lang="zh-CN" altLang="en-US" sz="3600" b="1" i="1" kern="1200" cap="none" spc="0" normalizeH="0" baseline="0" noProof="0">
              <a:solidFill>
                <a:srgbClr val="FF0000"/>
              </a:solidFill>
              <a:effectLst>
                <a:outerShdw blurRad="38100" dist="38100" dir="2700000" algn="tl">
                  <a:srgbClr val="C0C0C0"/>
                </a:outerShdw>
              </a:effectLst>
              <a:latin typeface="微软雅黑" panose="020B0503020204020204" pitchFamily="34" charset="-122"/>
              <a:ea typeface="微软雅黑" panose="020B0503020204020204" pitchFamily="34" charset="-122"/>
              <a:cs typeface="+mn-cs"/>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40963"/>
                                        </p:tgtEl>
                                        <p:attrNameLst>
                                          <p:attrName>style.visibility</p:attrName>
                                        </p:attrNameLst>
                                      </p:cBhvr>
                                      <p:to>
                                        <p:strVal val="visible"/>
                                      </p:to>
                                    </p:set>
                                    <p:animEffect transition="in" filter="strips(downLeft)">
                                      <p:cBhvr>
                                        <p:cTn id="13" dur="500"/>
                                        <p:tgtEl>
                                          <p:spTgt spid="40963"/>
                                        </p:tgtEl>
                                      </p:cBhvr>
                                    </p:animEffect>
                                  </p:childTnLst>
                                </p:cTn>
                              </p:par>
                            </p:childTnLst>
                          </p:cTn>
                        </p:par>
                      </p:childTnLst>
                    </p:cTn>
                  </p:par>
                  <p:par>
                    <p:cTn id="14" fill="hold">
                      <p:stCondLst>
                        <p:cond delay="indefinite"/>
                      </p:stCondLst>
                      <p:childTnLst>
                        <p:par>
                          <p:cTn id="15" fill="hold">
                            <p:stCondLst>
                              <p:cond delay="0"/>
                            </p:stCondLst>
                            <p:childTnLst>
                              <p:par>
                                <p:cTn id="16" presetID="27" presetClass="entr" presetSubtype="0" fill="hold" grpId="0" nodeType="clickEffect">
                                  <p:stCondLst>
                                    <p:cond delay="0"/>
                                  </p:stCondLst>
                                  <p:iterate type="lt">
                                    <p:tmPct val="50000"/>
                                  </p:iterate>
                                  <p:childTnLst>
                                    <p:set>
                                      <p:cBhvr>
                                        <p:cTn id="17" dur="1" fill="hold">
                                          <p:stCondLst>
                                            <p:cond delay="0"/>
                                          </p:stCondLst>
                                        </p:cTn>
                                        <p:tgtEl>
                                          <p:spTgt spid="121861"/>
                                        </p:tgtEl>
                                        <p:attrNameLst>
                                          <p:attrName>style.visibility</p:attrName>
                                        </p:attrNameLst>
                                      </p:cBhvr>
                                      <p:to>
                                        <p:strVal val="visible"/>
                                      </p:to>
                                    </p:set>
                                    <p:anim calcmode="discrete" valueType="clr">
                                      <p:cBhvr override="childStyle">
                                        <p:cTn id="18" dur="80"/>
                                        <p:tgtEl>
                                          <p:spTgt spid="121861"/>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121861"/>
                                        </p:tgtEl>
                                        <p:attrNameLst>
                                          <p:attrName>fillcolor</p:attrName>
                                        </p:attrNameLst>
                                      </p:cBhvr>
                                      <p:tavLst>
                                        <p:tav tm="0">
                                          <p:val>
                                            <p:clrVal>
                                              <a:schemeClr val="accent2"/>
                                            </p:clrVal>
                                          </p:val>
                                        </p:tav>
                                        <p:tav tm="50000">
                                          <p:val>
                                            <p:clrVal>
                                              <a:schemeClr val="hlink"/>
                                            </p:clrVal>
                                          </p:val>
                                        </p:tav>
                                      </p:tavLst>
                                    </p:anim>
                                    <p:set>
                                      <p:cBhvr>
                                        <p:cTn id="20" dur="80"/>
                                        <p:tgtEl>
                                          <p:spTgt spid="12186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12186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文本框 132097"/>
          <p:cNvSpPr txBox="1"/>
          <p:nvPr/>
        </p:nvSpPr>
        <p:spPr>
          <a:xfrm>
            <a:off x="2362200" y="1752600"/>
            <a:ext cx="7620000" cy="1753235"/>
          </a:xfrm>
          <a:prstGeom prst="rect">
            <a:avLst/>
          </a:prstGeom>
          <a:noFill/>
          <a:ln w="9525">
            <a:noFill/>
          </a:ln>
        </p:spPr>
        <p:txBody>
          <a:bodyPr anchor="t">
            <a:spAutoFit/>
          </a:bodyPr>
          <a:p>
            <a:pPr lvl="0" indent="0">
              <a:spcBef>
                <a:spcPct val="50000"/>
              </a:spcBef>
              <a:buClr>
                <a:srgbClr val="000000"/>
              </a:buClr>
            </a:pPr>
            <a:r>
              <a:rPr lang="en-US" altLang="zh-CN" sz="2400" b="1" dirty="0">
                <a:latin typeface="宋体" panose="02010600030101010101" pitchFamily="2" charset="-122"/>
                <a:ea typeface="宋体" panose="02010600030101010101" pitchFamily="2" charset="-122"/>
              </a:rPr>
              <a:t>    </a:t>
            </a:r>
            <a:r>
              <a:rPr lang="zh-CN" altLang="en-US" sz="3600" b="1" dirty="0">
                <a:solidFill>
                  <a:srgbClr val="000000"/>
                </a:solidFill>
                <a:latin typeface="宋体" panose="02010600030101010101" pitchFamily="2" charset="-122"/>
                <a:ea typeface="宋体" panose="02010600030101010101" pitchFamily="2" charset="-122"/>
              </a:rPr>
              <a:t>电灯在上海出现时，有人不知电灯发光原理，以为与炭火、柴火无异，伸出长长的烟杆在电灯上点烟。</a:t>
            </a:r>
            <a:endParaRPr lang="zh-CN" altLang="en-US" sz="3600" b="1" dirty="0">
              <a:solidFill>
                <a:srgbClr val="000000"/>
              </a:solidFill>
              <a:latin typeface="宋体" panose="02010600030101010101" pitchFamily="2" charset="-122"/>
              <a:ea typeface="宋体" panose="02010600030101010101" pitchFamily="2" charset="-122"/>
            </a:endParaRPr>
          </a:p>
        </p:txBody>
      </p:sp>
      <p:sp>
        <p:nvSpPr>
          <p:cNvPr id="132099" name="标题 132098"/>
          <p:cNvSpPr>
            <a:spLocks noGrp="1"/>
          </p:cNvSpPr>
          <p:nvPr>
            <p:ph type="title"/>
          </p:nvPr>
        </p:nvSpPr>
        <p:spPr>
          <a:xfrm>
            <a:off x="1966913" y="103188"/>
            <a:ext cx="7246938" cy="1314450"/>
          </a:xfrm>
        </p:spPr>
        <p:txBody>
          <a:bodyPr anchor="b"/>
          <a:p>
            <a:pPr lvl="0" fontAlgn="base"/>
            <a:r>
              <a:rPr lang="zh-CN" altLang="en-US" sz="6000" b="1" strike="noStrike" noProof="1" dirty="0">
                <a:solidFill>
                  <a:srgbClr val="0000FF"/>
                </a:solidFill>
                <a:ea typeface="华文彩云" panose="02010800040101010101" pitchFamily="2" charset="-122"/>
              </a:rPr>
              <a:t>趣事一二</a:t>
            </a:r>
            <a:endParaRPr lang="zh-CN" altLang="en-US" sz="6000" b="1" strike="noStrike" noProof="1">
              <a:solidFill>
                <a:srgbClr val="0000FF"/>
              </a:solidFill>
              <a:ea typeface="华文彩云" panose="02010800040101010101" pitchFamily="2" charset="-122"/>
            </a:endParaRPr>
          </a:p>
        </p:txBody>
      </p:sp>
      <p:sp>
        <p:nvSpPr>
          <p:cNvPr id="23555" name="文本框 132099"/>
          <p:cNvSpPr txBox="1"/>
          <p:nvPr/>
        </p:nvSpPr>
        <p:spPr>
          <a:xfrm>
            <a:off x="2362200" y="3860800"/>
            <a:ext cx="7620000" cy="1938020"/>
          </a:xfrm>
          <a:prstGeom prst="rect">
            <a:avLst/>
          </a:prstGeom>
          <a:noFill/>
          <a:ln w="9525">
            <a:noFill/>
          </a:ln>
        </p:spPr>
        <p:txBody>
          <a:bodyPr anchor="t">
            <a:spAutoFit/>
          </a:bodyPr>
          <a:p>
            <a:pPr lvl="0" indent="0">
              <a:spcBef>
                <a:spcPct val="50000"/>
              </a:spcBef>
              <a:buClr>
                <a:srgbClr val="000000"/>
              </a:buClr>
            </a:pPr>
            <a:r>
              <a:rPr lang="en-US" altLang="zh-CN" sz="2800" b="1" dirty="0">
                <a:latin typeface="Tahoma" panose="020B0604030504040204" pitchFamily="34" charset="0"/>
                <a:ea typeface="宋体" panose="02010600030101010101" pitchFamily="2" charset="-122"/>
              </a:rPr>
              <a:t>       </a:t>
            </a:r>
            <a:r>
              <a:rPr lang="zh-CN" altLang="en-US" sz="4000" b="1" dirty="0">
                <a:solidFill>
                  <a:srgbClr val="000000"/>
                </a:solidFill>
                <a:latin typeface="Tahoma" panose="020B0604030504040204" pitchFamily="34" charset="0"/>
                <a:ea typeface="宋体" panose="02010600030101010101" pitchFamily="2" charset="-122"/>
              </a:rPr>
              <a:t>中国最早的火车只有车厢，没有车头，只好用马或者骡子拉着车厢在铁轨上行走</a:t>
            </a:r>
            <a:r>
              <a:rPr lang="zh-CN" altLang="en-US" sz="2800" b="1" dirty="0">
                <a:solidFill>
                  <a:srgbClr val="000000"/>
                </a:solidFill>
                <a:latin typeface="Tahoma" panose="020B0604030504040204" pitchFamily="34" charset="0"/>
                <a:ea typeface="宋体" panose="02010600030101010101" pitchFamily="2" charset="-122"/>
              </a:rPr>
              <a:t>。</a:t>
            </a:r>
            <a:endParaRPr lang="zh-CN" altLang="en-US" sz="2800" b="1" dirty="0">
              <a:solidFill>
                <a:srgbClr val="000000"/>
              </a:solidFill>
              <a:latin typeface="Tahoma" panose="020B0604030504040204" pitchFamily="34" charset="0"/>
              <a:ea typeface="宋体" panose="02010600030101010101" pitchFamily="2" charset="-122"/>
            </a:endParaRPr>
          </a:p>
        </p:txBody>
      </p:sp>
    </p:spTree>
  </p:cSld>
  <p:clrMapOvr>
    <a:masterClrMapping/>
  </p:clrMapOvr>
</p:sld>
</file>

<file path=ppt/theme/theme1.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2337</Words>
  <Application>WPS 演示</Application>
  <PresentationFormat>宽屏</PresentationFormat>
  <Paragraphs>277</Paragraphs>
  <Slides>39</Slides>
  <Notes>2</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39</vt:i4>
      </vt:variant>
    </vt:vector>
  </HeadingPairs>
  <TitlesOfParts>
    <vt:vector size="63" baseType="lpstr">
      <vt:lpstr>Arial</vt:lpstr>
      <vt:lpstr>宋体</vt:lpstr>
      <vt:lpstr>Wingdings</vt:lpstr>
      <vt:lpstr>微软雅黑</vt:lpstr>
      <vt:lpstr>黑体</vt:lpstr>
      <vt:lpstr>隶书</vt:lpstr>
      <vt:lpstr>Times New Roman</vt:lpstr>
      <vt:lpstr>Calibri</vt:lpstr>
      <vt:lpstr>楷体_GB2312</vt:lpstr>
      <vt:lpstr>Arial Unicode MS</vt:lpstr>
      <vt:lpstr>Calibri Light</vt:lpstr>
      <vt:lpstr>方正仿宋_GBK</vt:lpstr>
      <vt:lpstr>方正仿宋_GBK</vt:lpstr>
      <vt:lpstr>Tahoma</vt:lpstr>
      <vt:lpstr>华文彩云</vt:lpstr>
      <vt:lpstr>Comic Sans MS</vt:lpstr>
      <vt:lpstr>Wingdings 2</vt:lpstr>
      <vt:lpstr>仿宋_GB2312</vt:lpstr>
      <vt:lpstr>新宋体</vt:lpstr>
      <vt:lpstr>仿宋</vt:lpstr>
      <vt:lpstr>Adobe Garamond Pro Bold</vt:lpstr>
      <vt:lpstr>Garamond</vt:lpstr>
      <vt:lpstr>Verdana</vt:lpstr>
      <vt:lpstr>自定义设计方案</vt:lpstr>
      <vt:lpstr>PowerPoint 演示文稿</vt:lpstr>
      <vt:lpstr>思考：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小知识 — 电话的发展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趣事一二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陈志磊</dc:creator>
  <cp:lastModifiedBy>木笔</cp:lastModifiedBy>
  <cp:revision>426</cp:revision>
  <dcterms:created xsi:type="dcterms:W3CDTF">2013-07-01T03:05:00Z</dcterms:created>
  <dcterms:modified xsi:type="dcterms:W3CDTF">2017-12-23T02:19:39Z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