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D0406-D2A5-4826-8863-06FAA81D89A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115114-C233-49B0-B8A8-4F3A32ACD77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806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880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5304BD9A-BF43-48F4-B979-A0134554FE34}" type="slidenum">
              <a:rPr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890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62C30E5D-9DA5-4D6F-B1E9-3ACA4F09F106}" type="slidenum">
              <a:rPr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幻灯片图像占位符 1"/>
          <p:cNvSpPr>
            <a:spLocks noGrp="1" noRo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90115" name="文本占位符 2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91139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hangingPunct="1">
              <a:defRPr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7B2489B-F26F-47EB-9B6E-59910D8DDCA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hangingPunct="1">
              <a:defRPr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noProof="1">
                <a:solidFill>
                  <a:srgbClr val="000000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5A9C753A-4579-4CEC-A1EC-5338841E12D2}" type="slidenum">
              <a:rPr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hangingPunct="1">
              <a:defRPr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AAEB80D-F00E-43F2-96EF-E7C26B460C11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hangingPunct="1">
              <a:defRPr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noProof="1">
                <a:solidFill>
                  <a:srgbClr val="000000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540F520E-B73D-4D46-A2D0-77E19E8CAFE0}" type="slidenum">
              <a:rPr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92767EF4-AAF9-4B44-A7B0-0E7169FBC4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E185EAA6-E606-4E25-A685-8496247491F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25.jpeg"/><Relationship Id="rId8" Type="http://schemas.openxmlformats.org/officeDocument/2006/relationships/image" Target="../media/image24.jpeg"/><Relationship Id="rId7" Type="http://schemas.openxmlformats.org/officeDocument/2006/relationships/image" Target="../media/image23.jpeg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2.jpeg"/><Relationship Id="rId7" Type="http://schemas.openxmlformats.org/officeDocument/2006/relationships/image" Target="../media/image31.jpeg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slide" Target="slide5.xml"/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8.jpeg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2.png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图片 21" descr="4c1e46b3fa62f3412d635.jpg"/>
          <p:cNvPicPr>
            <a:picLocks noChangeAspect="1"/>
          </p:cNvPicPr>
          <p:nvPr/>
        </p:nvPicPr>
        <p:blipFill>
          <a:blip r:embed="rId1" cstate="print"/>
          <a:srcRect l="3499" t="7500" r="4118" b="9999"/>
          <a:stretch>
            <a:fillRect/>
          </a:stretch>
        </p:blipFill>
        <p:spPr bwMode="auto">
          <a:xfrm>
            <a:off x="0" y="2428875"/>
            <a:ext cx="6911975" cy="306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图片 22" descr="4c1e46b3fa62f3412d635.jpg"/>
          <p:cNvPicPr>
            <a:picLocks noChangeAspect="1"/>
          </p:cNvPicPr>
          <p:nvPr/>
        </p:nvPicPr>
        <p:blipFill>
          <a:blip r:embed="rId2" cstate="print"/>
          <a:srcRect l="3499" t="7500" r="4118" b="9999"/>
          <a:stretch>
            <a:fillRect/>
          </a:stretch>
        </p:blipFill>
        <p:spPr bwMode="auto">
          <a:xfrm>
            <a:off x="2232025" y="2500313"/>
            <a:ext cx="6911975" cy="306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571500" y="1428750"/>
            <a:ext cx="8131175" cy="1001713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第</a:t>
            </a:r>
            <a:r>
              <a:rPr lang="en-US" altLang="zh-CN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20</a:t>
            </a:r>
            <a:r>
              <a:rPr lang="zh-CN" altLang="en-US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课  正面战场的抗战</a:t>
            </a:r>
            <a:endParaRPr lang="zh-CN" altLang="en-US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8662" y="500042"/>
            <a:ext cx="7076377" cy="694460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40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第六单元  中华民族的抗日战争</a:t>
            </a:r>
            <a:endParaRPr lang="zh-CN" altLang="en-US" sz="40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24814"/>
          <a:stretch>
            <a:fillRect/>
          </a:stretch>
        </p:blipFill>
        <p:spPr>
          <a:xfrm>
            <a:off x="-20190" y="0"/>
            <a:ext cx="9144000" cy="617254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1" cstate="print"/>
          <a:srcRect l="24814" r="13974" b="25049"/>
          <a:stretch>
            <a:fillRect/>
          </a:stretch>
        </p:blipFill>
        <p:spPr>
          <a:xfrm>
            <a:off x="5535792" y="714356"/>
            <a:ext cx="3288235" cy="5786477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1" cstate="print"/>
          <a:srcRect l="24814" r="13974" b="25049"/>
          <a:stretch>
            <a:fillRect/>
          </a:stretch>
        </p:blipFill>
        <p:spPr>
          <a:xfrm>
            <a:off x="357158" y="785794"/>
            <a:ext cx="3288235" cy="5715039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500063" y="5072063"/>
            <a:ext cx="1360487" cy="13255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 eaLnBrk="1" hangingPunct="1">
              <a:defRPr/>
            </a:pPr>
            <a:r>
              <a:rPr lang="zh-CN" altLang="en-US" sz="27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中宋" pitchFamily="2" charset="-122"/>
              </a:rPr>
              <a:t>国民党正面战场抗战</a:t>
            </a:r>
            <a:endParaRPr lang="zh-CN" altLang="en-US" sz="27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7429500" y="4929188"/>
            <a:ext cx="1360488" cy="13255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 eaLnBrk="1" hangingPunct="1">
              <a:defRPr/>
            </a:pPr>
            <a:r>
              <a:rPr lang="zh-CN" altLang="en-US" sz="27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中宋" pitchFamily="2" charset="-122"/>
              </a:rPr>
              <a:t>共产党敌后战场抗战</a:t>
            </a:r>
            <a:endParaRPr lang="zh-CN" altLang="en-US" sz="27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7188" y="785813"/>
            <a:ext cx="3214687" cy="4387850"/>
          </a:xfrm>
          <a:prstGeom prst="rect">
            <a:avLst/>
          </a:prstGeom>
          <a:noFill/>
        </p:spPr>
        <p:txBody>
          <a:bodyPr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      </a:t>
            </a:r>
            <a:r>
              <a:rPr lang="zh-CN" alt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正面战场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指和敌军正面冲突的地方，敌军入侵我方，我方抵抗的战场是正面战场。在这个战场上作战的中国军队主要是国民党的军队，因此一般也称其为国民党正面战场。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643563" y="714375"/>
            <a:ext cx="3287712" cy="4387850"/>
          </a:xfrm>
          <a:prstGeom prst="rect">
            <a:avLst/>
          </a:prstGeom>
        </p:spPr>
        <p:txBody>
          <a:bodyPr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敌后战场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指在抗日战争中，中国军队深入到日本占领区而开辟的战场。即中国共产党领导的八路军新四军，依靠有利地形在日本军队占领区所形成的有一定军事控制范围地区。  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7" name="图片 16" descr="t01dec80a28e406288d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75" y="4857750"/>
            <a:ext cx="1668463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图片 23" descr="de43921f-f938-42e2-a907-e71e55f21e65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1575" t="4861" r="15875"/>
          <a:stretch>
            <a:fillRect/>
          </a:stretch>
        </p:blipFill>
        <p:spPr bwMode="auto">
          <a:xfrm>
            <a:off x="5715000" y="4929188"/>
            <a:ext cx="1550988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3929063" y="2428875"/>
            <a:ext cx="1389062" cy="447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互相配合</a:t>
            </a:r>
            <a:endParaRPr lang="zh-CN" altLang="en-US" sz="24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6" name="左右箭头 25"/>
          <p:cNvSpPr/>
          <p:nvPr/>
        </p:nvSpPr>
        <p:spPr>
          <a:xfrm>
            <a:off x="3834981" y="2816674"/>
            <a:ext cx="1587424" cy="544290"/>
          </a:xfrm>
          <a:prstGeom prst="leftRightArrow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4071938" y="3286125"/>
            <a:ext cx="1389062" cy="1187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同仇敌忾</a:t>
            </a:r>
            <a:endParaRPr lang="en-US" altLang="zh-CN" sz="240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共赴国难</a:t>
            </a:r>
            <a:endParaRPr lang="en-US" altLang="zh-CN" sz="240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驱逐日寇</a:t>
            </a:r>
            <a:endParaRPr lang="zh-CN" altLang="en-US" sz="240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2" grpId="0"/>
      <p:bldP spid="13" grpId="0"/>
      <p:bldP spid="25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图片 12"/>
          <p:cNvPicPr>
            <a:picLocks noChangeAspect="1" noChangeArrowheads="1"/>
          </p:cNvPicPr>
          <p:nvPr/>
        </p:nvPicPr>
        <p:blipFill>
          <a:blip r:embed="rId1" cstate="print">
            <a:lum bright="-12000" contrast="30000"/>
          </a:blip>
          <a:srcRect/>
          <a:stretch>
            <a:fillRect/>
          </a:stretch>
        </p:blipFill>
        <p:spPr bwMode="auto">
          <a:xfrm>
            <a:off x="68263" y="519113"/>
            <a:ext cx="5435600" cy="445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椭圆 2"/>
          <p:cNvSpPr/>
          <p:nvPr/>
        </p:nvSpPr>
        <p:spPr>
          <a:xfrm>
            <a:off x="0" y="3714750"/>
            <a:ext cx="1143000" cy="785813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noProof="1"/>
          </a:p>
        </p:txBody>
      </p:sp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5572125" y="785813"/>
            <a:ext cx="3571875" cy="3286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徐州是陇海铁路和津浦铁路的交汇点。台儿庄是徐州的门户。</a:t>
            </a:r>
            <a:endParaRPr lang="zh-CN" altLang="en-US" sz="36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0421" name="TextBox 4"/>
          <p:cNvSpPr txBox="1">
            <a:spLocks noChangeArrowheads="1"/>
          </p:cNvSpPr>
          <p:nvPr/>
        </p:nvSpPr>
        <p:spPr bwMode="auto">
          <a:xfrm>
            <a:off x="0" y="0"/>
            <a:ext cx="27860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一、台儿庄战役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422" name="TextBox 1"/>
          <p:cNvSpPr txBox="1">
            <a:spLocks noChangeArrowheads="1"/>
          </p:cNvSpPr>
          <p:nvPr/>
        </p:nvSpPr>
        <p:spPr bwMode="auto">
          <a:xfrm>
            <a:off x="1476375" y="5013325"/>
            <a:ext cx="7056438" cy="523875"/>
          </a:xfrm>
          <a:prstGeom prst="rect">
            <a:avLst/>
          </a:prstGeom>
          <a:noFill/>
          <a:ln w="38100">
            <a:solidFill>
              <a:schemeClr val="tx1"/>
            </a:solidFill>
            <a:prstDash val="sysDot"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思考：日军进攻台儿庄的目的是什么？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486" name="TextBox 2"/>
          <p:cNvSpPr txBox="1">
            <a:spLocks noChangeArrowheads="1"/>
          </p:cNvSpPr>
          <p:nvPr/>
        </p:nvSpPr>
        <p:spPr bwMode="auto">
          <a:xfrm>
            <a:off x="0" y="5483225"/>
            <a:ext cx="9144000" cy="1284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日军企图把山东半岛登陆的一部分日军，同津浦南下的日军会师台儿庄，合攻军事要地徐州，从而打通南北战场。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483" grpId="0"/>
      <p:bldP spid="204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 descr="t01a843b477253c72a9.jpg"/>
          <p:cNvPicPr>
            <a:picLocks noChangeAspect="1"/>
          </p:cNvPicPr>
          <p:nvPr/>
        </p:nvPicPr>
        <p:blipFill>
          <a:blip r:embed="rId1" cstate="print"/>
          <a:srcRect b="3532"/>
          <a:stretch>
            <a:fillRect/>
          </a:stretch>
        </p:blipFill>
        <p:spPr>
          <a:xfrm>
            <a:off x="0" y="1500188"/>
            <a:ext cx="4837113" cy="4830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4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47775" cy="68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4" name="TextBox 101"/>
          <p:cNvSpPr txBox="1">
            <a:spLocks noChangeArrowheads="1"/>
          </p:cNvSpPr>
          <p:nvPr/>
        </p:nvSpPr>
        <p:spPr bwMode="auto">
          <a:xfrm>
            <a:off x="109538" y="55563"/>
            <a:ext cx="849312" cy="493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700" b="1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4951413" y="1912938"/>
            <a:ext cx="700087" cy="47625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5842000" y="1300163"/>
            <a:ext cx="700088" cy="47625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7124700" y="1300163"/>
            <a:ext cx="701675" cy="47625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61448" name="TextBox 25"/>
          <p:cNvSpPr txBox="1">
            <a:spLocks noChangeArrowheads="1"/>
          </p:cNvSpPr>
          <p:nvPr/>
        </p:nvSpPr>
        <p:spPr bwMode="auto">
          <a:xfrm>
            <a:off x="5842000" y="1912938"/>
            <a:ext cx="893763" cy="401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2100" b="1">
                <a:latin typeface="华文新魏" pitchFamily="2" charset="-122"/>
                <a:ea typeface="华文新魏" pitchFamily="2" charset="-122"/>
              </a:rPr>
              <a:t>29</a:t>
            </a:r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1449" name="TextBox 26"/>
          <p:cNvSpPr txBox="1">
            <a:spLocks noChangeArrowheads="1"/>
          </p:cNvSpPr>
          <p:nvPr/>
        </p:nvSpPr>
        <p:spPr bwMode="auto">
          <a:xfrm>
            <a:off x="7145338" y="1912938"/>
            <a:ext cx="681037" cy="401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2100" b="1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4970463" y="2728913"/>
            <a:ext cx="701675" cy="47625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61451" name="TextBox 28"/>
          <p:cNvSpPr txBox="1">
            <a:spLocks noChangeArrowheads="1"/>
          </p:cNvSpPr>
          <p:nvPr/>
        </p:nvSpPr>
        <p:spPr bwMode="auto">
          <a:xfrm>
            <a:off x="5842000" y="2728913"/>
            <a:ext cx="1108075" cy="403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李宗仁</a:t>
            </a:r>
            <a:endParaRPr lang="zh-CN" altLang="en-US" sz="21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1452" name="TextBox 29"/>
          <p:cNvSpPr txBox="1">
            <a:spLocks noChangeArrowheads="1"/>
          </p:cNvSpPr>
          <p:nvPr/>
        </p:nvSpPr>
        <p:spPr bwMode="auto">
          <a:xfrm>
            <a:off x="6975475" y="2728913"/>
            <a:ext cx="1617663" cy="7254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 algn="ctr"/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板垣征四郎</a:t>
            </a:r>
            <a:endParaRPr lang="en-US" altLang="zh-CN" sz="2100" b="1"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矶谷廉介</a:t>
            </a:r>
            <a:endParaRPr lang="zh-CN" altLang="en-US" sz="2100" b="1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61453" name="Picture 3" descr="C:\Users\Administrator\Desktop\下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4138" y="3479800"/>
            <a:ext cx="1606550" cy="2928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54" name="Picture 4" descr="C:\Users\Administrator\Desktop\tim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8188" y="3681413"/>
            <a:ext cx="825500" cy="272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55" name="Picture 5" descr="C:\Users\Administrator\Desktop\timg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1938" y="3681413"/>
            <a:ext cx="946150" cy="272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6" name="矩形 35"/>
          <p:cNvSpPr/>
          <p:nvPr/>
        </p:nvSpPr>
        <p:spPr>
          <a:xfrm>
            <a:off x="6805613" y="1776413"/>
            <a:ext cx="112712" cy="387826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1" name="Text Box 20"/>
          <p:cNvSpPr txBox="1">
            <a:spLocks noChangeArrowheads="1"/>
          </p:cNvSpPr>
          <p:nvPr/>
        </p:nvSpPr>
        <p:spPr bwMode="auto">
          <a:xfrm>
            <a:off x="2209800" y="4970463"/>
            <a:ext cx="971550" cy="401637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台儿庄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 Box 21"/>
          <p:cNvSpPr txBox="1">
            <a:spLocks noChangeArrowheads="1"/>
          </p:cNvSpPr>
          <p:nvPr/>
        </p:nvSpPr>
        <p:spPr bwMode="auto">
          <a:xfrm>
            <a:off x="1190059" y="5922534"/>
            <a:ext cx="689769" cy="376742"/>
          </a:xfrm>
          <a:prstGeom prst="roundRect">
            <a:avLst/>
          </a:prstGeom>
          <a:solidFill>
            <a:srgbClr val="663300"/>
          </a:solidFill>
          <a:ln w="2857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1700" b="1" dirty="0">
                <a:solidFill>
                  <a:schemeClr val="bg1"/>
                </a:solidFill>
              </a:rPr>
              <a:t>徐 州</a:t>
            </a:r>
            <a:endParaRPr lang="zh-CN" altLang="en-US" sz="1700" b="1" dirty="0">
              <a:solidFill>
                <a:schemeClr val="bg1"/>
              </a:solidFill>
            </a:endParaRPr>
          </a:p>
        </p:txBody>
      </p:sp>
      <p:sp>
        <p:nvSpPr>
          <p:cNvPr id="43" name="Text Box 22"/>
          <p:cNvSpPr txBox="1">
            <a:spLocks noChangeArrowheads="1"/>
          </p:cNvSpPr>
          <p:nvPr/>
        </p:nvSpPr>
        <p:spPr bwMode="auto">
          <a:xfrm>
            <a:off x="3608388" y="3268663"/>
            <a:ext cx="776287" cy="403225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临 沂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Text Box 23"/>
          <p:cNvSpPr txBox="1">
            <a:spLocks noChangeArrowheads="1"/>
          </p:cNvSpPr>
          <p:nvPr/>
        </p:nvSpPr>
        <p:spPr bwMode="auto">
          <a:xfrm>
            <a:off x="1076325" y="3336925"/>
            <a:ext cx="774700" cy="401638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滕 县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 Box 24"/>
          <p:cNvSpPr txBox="1">
            <a:spLocks noChangeArrowheads="1"/>
          </p:cNvSpPr>
          <p:nvPr/>
        </p:nvSpPr>
        <p:spPr bwMode="auto">
          <a:xfrm rot="20335637">
            <a:off x="3254511" y="2550795"/>
            <a:ext cx="1270867" cy="444846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板垣师团</a:t>
            </a:r>
            <a:endParaRPr lang="zh-CN" altLang="en-US" sz="21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6" name="Text Box 25"/>
          <p:cNvSpPr txBox="1">
            <a:spLocks noChangeArrowheads="1"/>
          </p:cNvSpPr>
          <p:nvPr/>
        </p:nvSpPr>
        <p:spPr bwMode="auto">
          <a:xfrm rot="3265465">
            <a:off x="337955" y="2457058"/>
            <a:ext cx="1270867" cy="444846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矶谷师团</a:t>
            </a:r>
            <a:endParaRPr lang="zh-CN" altLang="en-US" sz="21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1357313" y="0"/>
            <a:ext cx="7786687" cy="1063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320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320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320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3200">
                <a:latin typeface="华文新魏" pitchFamily="2" charset="-122"/>
                <a:ea typeface="华文新魏" pitchFamily="2" charset="-122"/>
              </a:rPr>
              <a:t>月，北路日军孤军南下，向台儿庄发起攻击，中国守军奋起抵抗。</a:t>
            </a:r>
            <a:endParaRPr lang="zh-CN" altLang="en-US" sz="320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3" grpId="0"/>
      <p:bldP spid="44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802" name="图片 332801" descr="even0037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04800" y="381000"/>
            <a:ext cx="304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2803" name="矩形 332802"/>
          <p:cNvSpPr>
            <a:spLocks noChangeArrowheads="1"/>
          </p:cNvSpPr>
          <p:nvPr/>
        </p:nvSpPr>
        <p:spPr bwMode="auto">
          <a:xfrm>
            <a:off x="468313" y="2708275"/>
            <a:ext cx="2286000" cy="685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>
                <a:solidFill>
                  <a:srgbClr val="002060"/>
                </a:solidFill>
                <a:ea typeface="华文中宋" pitchFamily="2" charset="-122"/>
              </a:rPr>
              <a:t>中国守军在日军猛烈的炮火中坚守不退</a:t>
            </a:r>
            <a:endParaRPr lang="zh-CN" altLang="en-US">
              <a:solidFill>
                <a:srgbClr val="002060"/>
              </a:solidFill>
              <a:ea typeface="华文中宋" pitchFamily="2" charset="-122"/>
            </a:endParaRPr>
          </a:p>
        </p:txBody>
      </p:sp>
      <p:pic>
        <p:nvPicPr>
          <p:cNvPr id="332804" name="图片 332803" descr="even003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381000"/>
            <a:ext cx="32353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2805" name="矩形 332804"/>
          <p:cNvSpPr>
            <a:spLocks noChangeArrowheads="1"/>
          </p:cNvSpPr>
          <p:nvPr/>
        </p:nvSpPr>
        <p:spPr bwMode="auto">
          <a:xfrm>
            <a:off x="4191000" y="2667000"/>
            <a:ext cx="22098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>
                <a:solidFill>
                  <a:srgbClr val="002060"/>
                </a:solidFill>
                <a:ea typeface="_x000B__x000C_"/>
                <a:cs typeface="_x000B__x000C_"/>
              </a:rPr>
              <a:t>炮火闪烁的台儿庄战场</a:t>
            </a:r>
            <a:endParaRPr lang="zh-CN" altLang="en-US">
              <a:solidFill>
                <a:srgbClr val="002060"/>
              </a:solidFill>
              <a:ea typeface="_x000B__x000C_"/>
              <a:cs typeface="_x000B__x000C_"/>
            </a:endParaRPr>
          </a:p>
        </p:txBody>
      </p:sp>
      <p:pic>
        <p:nvPicPr>
          <p:cNvPr id="332806" name="图片 332805" descr="even003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381000"/>
            <a:ext cx="1828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2807" name="矩形 332806"/>
          <p:cNvSpPr>
            <a:spLocks noChangeArrowheads="1"/>
          </p:cNvSpPr>
          <p:nvPr/>
        </p:nvSpPr>
        <p:spPr bwMode="auto">
          <a:xfrm>
            <a:off x="6516688" y="3213100"/>
            <a:ext cx="2725737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>
                <a:solidFill>
                  <a:srgbClr val="002060"/>
                </a:solidFill>
                <a:ea typeface="_x000B__x000C_"/>
                <a:cs typeface="_x000B__x000C_"/>
              </a:rPr>
              <a:t>第五战区司令长官李宗仁赴前线</a:t>
            </a:r>
            <a:endParaRPr lang="zh-CN" altLang="en-US">
              <a:solidFill>
                <a:srgbClr val="002060"/>
              </a:solidFill>
              <a:ea typeface="_x000B__x000C_"/>
              <a:cs typeface="_x000B__x000C_"/>
            </a:endParaRPr>
          </a:p>
        </p:txBody>
      </p:sp>
      <p:pic>
        <p:nvPicPr>
          <p:cNvPr id="332808" name="图片 332807" descr="even0037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886200"/>
            <a:ext cx="2590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2809" name="矩形 332808"/>
          <p:cNvSpPr>
            <a:spLocks noChangeArrowheads="1"/>
          </p:cNvSpPr>
          <p:nvPr/>
        </p:nvSpPr>
        <p:spPr bwMode="auto">
          <a:xfrm>
            <a:off x="34925" y="6308725"/>
            <a:ext cx="29591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>
                <a:solidFill>
                  <a:srgbClr val="002060"/>
                </a:solidFill>
                <a:ea typeface="_x000B__x000C_"/>
                <a:cs typeface="_x000B__x000C_"/>
              </a:rPr>
              <a:t>参加台儿庄战役的中国军队通过浮桥</a:t>
            </a:r>
            <a:endParaRPr lang="zh-CN" altLang="en-US">
              <a:solidFill>
                <a:srgbClr val="002060"/>
              </a:solidFill>
              <a:ea typeface="_x000B__x000C_"/>
              <a:cs typeface="_x000B__x000C_"/>
            </a:endParaRPr>
          </a:p>
        </p:txBody>
      </p:sp>
      <p:pic>
        <p:nvPicPr>
          <p:cNvPr id="332810" name="图片 332809" descr="even0038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3962400"/>
            <a:ext cx="30067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2811" name="矩形 332810"/>
          <p:cNvSpPr>
            <a:spLocks noChangeArrowheads="1"/>
          </p:cNvSpPr>
          <p:nvPr/>
        </p:nvSpPr>
        <p:spPr bwMode="auto">
          <a:xfrm>
            <a:off x="3203575" y="6308725"/>
            <a:ext cx="2947988" cy="244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>
                <a:solidFill>
                  <a:srgbClr val="002060"/>
                </a:solidFill>
                <a:ea typeface="_x000B__x000C_"/>
                <a:cs typeface="_x000B__x000C_"/>
              </a:rPr>
              <a:t>日军由台儿庄撤退</a:t>
            </a:r>
            <a:endParaRPr lang="zh-CN" altLang="en-US">
              <a:solidFill>
                <a:srgbClr val="002060"/>
              </a:solidFill>
              <a:ea typeface="_x000B__x000C_"/>
              <a:cs typeface="_x000B__x000C_"/>
            </a:endParaRPr>
          </a:p>
        </p:txBody>
      </p:sp>
      <p:pic>
        <p:nvPicPr>
          <p:cNvPr id="332812" name="图片 332811" descr="even0038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4600" y="3962400"/>
            <a:ext cx="25495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2813" name="矩形 332812"/>
          <p:cNvSpPr>
            <a:spLocks noChangeArrowheads="1"/>
          </p:cNvSpPr>
          <p:nvPr/>
        </p:nvSpPr>
        <p:spPr bwMode="auto">
          <a:xfrm>
            <a:off x="6011863" y="6381750"/>
            <a:ext cx="3133725" cy="320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>
                <a:solidFill>
                  <a:srgbClr val="002060"/>
                </a:solidFill>
                <a:ea typeface="_x000B__x000C_"/>
                <a:cs typeface="_x000B__x000C_"/>
              </a:rPr>
              <a:t>中国军队冲入台儿庄与日军巷战</a:t>
            </a:r>
            <a:endParaRPr lang="zh-CN" altLang="en-US">
              <a:solidFill>
                <a:srgbClr val="002060"/>
              </a:solidFill>
              <a:ea typeface="_x000B__x000C_"/>
              <a:cs typeface="_x000B__x000C_"/>
            </a:endParaRPr>
          </a:p>
        </p:txBody>
      </p:sp>
      <p:sp>
        <p:nvSpPr>
          <p:cNvPr id="332814" name="文本框 332813"/>
          <p:cNvSpPr txBox="1">
            <a:spLocks noChangeArrowheads="1"/>
          </p:cNvSpPr>
          <p:nvPr/>
        </p:nvSpPr>
        <p:spPr bwMode="auto">
          <a:xfrm>
            <a:off x="1260475" y="3357563"/>
            <a:ext cx="63246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ea typeface="华文中宋" pitchFamily="2" charset="-122"/>
              </a:rPr>
              <a:t>       </a:t>
            </a:r>
            <a:r>
              <a:rPr lang="zh-CN" altLang="en-US" sz="3200">
                <a:solidFill>
                  <a:srgbClr val="FF0000"/>
                </a:solidFill>
                <a:ea typeface="华文中宋" pitchFamily="2" charset="-122"/>
              </a:rPr>
              <a:t>血战台儿庄</a:t>
            </a:r>
            <a:r>
              <a:rPr lang="en-US" altLang="zh-CN" sz="3200">
                <a:solidFill>
                  <a:srgbClr val="FF0000"/>
                </a:solidFill>
                <a:ea typeface="华文中宋" pitchFamily="2" charset="-122"/>
              </a:rPr>
              <a:t>——</a:t>
            </a:r>
            <a:r>
              <a:rPr lang="zh-CN" altLang="en-US" sz="2800">
                <a:solidFill>
                  <a:srgbClr val="FF0000"/>
                </a:solidFill>
                <a:ea typeface="华文中宋" pitchFamily="2" charset="-122"/>
              </a:rPr>
              <a:t>真实的历史</a:t>
            </a:r>
            <a:endParaRPr lang="zh-CN" altLang="en-US" sz="2800">
              <a:solidFill>
                <a:srgbClr val="FF0000"/>
              </a:solidFill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2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2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2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2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2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2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2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2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2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2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2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2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2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2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2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2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2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2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2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332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2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2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803" grpId="0"/>
      <p:bldP spid="332805" grpId="0"/>
      <p:bldP spid="332807" grpId="0"/>
      <p:bldP spid="332809" grpId="0"/>
      <p:bldP spid="332811" grpId="0" build="p"/>
      <p:bldP spid="332813" grpId="0"/>
      <p:bldP spid="33281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10" name="Rectangle 6"/>
          <p:cNvSpPr>
            <a:spLocks noChangeArrowheads="1"/>
          </p:cNvSpPr>
          <p:nvPr/>
        </p:nvSpPr>
        <p:spPr bwMode="auto">
          <a:xfrm>
            <a:off x="214313" y="1857375"/>
            <a:ext cx="8556625" cy="42148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marL="342900" indent="-342900"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3200" b="1">
                <a:latin typeface="华文中宋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台儿庄捷报传出后，举国若狂。京沪沦陷后，笼罩全国的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悲观空气至此一扫而空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抗战前途露出一线曙光。</a:t>
            </a:r>
            <a:r>
              <a:rPr lang="zh-CN" altLang="en-US" sz="3200" b="1">
                <a:solidFill>
                  <a:srgbClr val="FF0000"/>
                </a:solidFill>
                <a:latin typeface="华文中宋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>
                <a:latin typeface="华文中宋" pitchFamily="2" charset="-122"/>
                <a:ea typeface="黑体" panose="02010609060101010101" pitchFamily="49" charset="-122"/>
              </a:rPr>
              <a:t>……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区区台儿庄地区经此一战，几成民族复兴的象征。我军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得此鼓励，无不精神百倍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，各处断壁残垣之上，都出现一片欢乐之情，为抗战发动以来的第一快事。</a:t>
            </a:r>
            <a:r>
              <a:rPr lang="zh-CN" altLang="en-US" sz="3200" b="1">
                <a:latin typeface="华文中宋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　　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                                          ——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李宗仁回忆录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3491" name="Text Box 9"/>
          <p:cNvSpPr txBox="1">
            <a:spLocks noChangeArrowheads="1"/>
          </p:cNvSpPr>
          <p:nvPr/>
        </p:nvSpPr>
        <p:spPr bwMode="auto">
          <a:xfrm>
            <a:off x="107950" y="115888"/>
            <a:ext cx="8909050" cy="1616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CC0066"/>
                </a:solidFill>
                <a:latin typeface="隶书" pitchFamily="49" charset="-122"/>
                <a:ea typeface="隶书" pitchFamily="49" charset="-122"/>
              </a:rPr>
              <a:t>阅读材料回答：</a:t>
            </a:r>
            <a:endParaRPr lang="en-US" altLang="zh-CN" sz="4000" b="1">
              <a:solidFill>
                <a:srgbClr val="CC0066"/>
              </a:solidFill>
              <a:latin typeface="隶书" pitchFamily="49" charset="-122"/>
              <a:ea typeface="隶书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CC0066"/>
                </a:solidFill>
                <a:latin typeface="隶书" pitchFamily="49" charset="-122"/>
                <a:ea typeface="隶书" pitchFamily="49" charset="-122"/>
              </a:rPr>
              <a:t>台儿庄战役对中国抗战有何积极影响？</a:t>
            </a:r>
            <a:endParaRPr lang="zh-CN" altLang="en-US" sz="4000" b="1">
              <a:solidFill>
                <a:srgbClr val="CC0066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7"/>
          <p:cNvSpPr txBox="1">
            <a:spLocks noChangeArrowheads="1"/>
          </p:cNvSpPr>
          <p:nvPr/>
        </p:nvSpPr>
        <p:spPr bwMode="auto">
          <a:xfrm>
            <a:off x="684213" y="476250"/>
            <a:ext cx="7129462" cy="646113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  <a:prstDash val="sysDot"/>
            <a:miter lim="800000"/>
          </a:ln>
          <a:effectLst>
            <a:prstShdw prst="shdw13">
              <a:srgbClr val="FFC000"/>
            </a:prstShdw>
          </a:effectLst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台儿庄战役取得胜利的原因有哪些？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515" name="矩形 1"/>
          <p:cNvSpPr>
            <a:spLocks noChangeArrowheads="1"/>
          </p:cNvSpPr>
          <p:nvPr/>
        </p:nvSpPr>
        <p:spPr bwMode="auto">
          <a:xfrm>
            <a:off x="395288" y="1484313"/>
            <a:ext cx="8640762" cy="3416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zh-CN" sz="3600">
                <a:latin typeface="微软雅黑" panose="020B0503020204020204" charset="-122"/>
                <a:ea typeface="微软雅黑" panose="020B0503020204020204" charset="-122"/>
              </a:rPr>
              <a:t>①中国军队的</a:t>
            </a:r>
            <a:r>
              <a:rPr lang="zh-CN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英勇作战</a:t>
            </a:r>
            <a:endParaRPr lang="en-US" altLang="zh-CN" sz="36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zh-CN" sz="3600">
                <a:latin typeface="微软雅黑" panose="020B0503020204020204" charset="-122"/>
                <a:ea typeface="微软雅黑" panose="020B0503020204020204" charset="-122"/>
              </a:rPr>
              <a:t>②第五战区司令官李宗仁</a:t>
            </a:r>
            <a:r>
              <a:rPr lang="zh-CN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指挥得当</a:t>
            </a:r>
            <a:endParaRPr lang="en-US" altLang="zh-CN" sz="36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zh-CN" sz="3600">
                <a:latin typeface="微软雅黑" panose="020B0503020204020204" charset="-122"/>
                <a:ea typeface="微软雅黑" panose="020B0503020204020204" charset="-122"/>
              </a:rPr>
              <a:t>③参战的中国军队的</a:t>
            </a:r>
            <a:r>
              <a:rPr lang="zh-CN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有力配合</a:t>
            </a:r>
            <a:endParaRPr lang="en-US" altLang="zh-CN" sz="36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zh-CN" sz="3600">
                <a:latin typeface="微软雅黑" panose="020B0503020204020204" charset="-122"/>
                <a:ea typeface="微软雅黑" panose="020B0503020204020204" charset="-122"/>
              </a:rPr>
              <a:t>④正确地</a:t>
            </a:r>
            <a:r>
              <a:rPr lang="zh-CN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把握了战机</a:t>
            </a:r>
            <a:endParaRPr lang="zh-CN" altLang="zh-CN" sz="36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文本框 377125"/>
          <p:cNvSpPr txBox="1">
            <a:spLocks noChangeArrowheads="1"/>
          </p:cNvSpPr>
          <p:nvPr/>
        </p:nvSpPr>
        <p:spPr bwMode="auto">
          <a:xfrm>
            <a:off x="0" y="0"/>
            <a:ext cx="9847263" cy="3508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000000"/>
                </a:solidFill>
                <a:latin typeface="黑体" panose="02010609060101010101" pitchFamily="49" charset="-122"/>
              </a:rPr>
              <a:t>一、台儿庄战役</a:t>
            </a:r>
            <a:endParaRPr lang="zh-CN" altLang="en-US" sz="36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时间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指挥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3.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意义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65539" name="矩形 2"/>
          <p:cNvSpPr>
            <a:spLocks noChangeArrowheads="1"/>
          </p:cNvSpPr>
          <p:nvPr/>
        </p:nvSpPr>
        <p:spPr bwMode="auto">
          <a:xfrm>
            <a:off x="1500188" y="857250"/>
            <a:ext cx="21717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1938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年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月。</a:t>
            </a:r>
            <a:endParaRPr lang="zh-CN" altLang="en-US"/>
          </a:p>
        </p:txBody>
      </p:sp>
      <p:sp>
        <p:nvSpPr>
          <p:cNvPr id="65540" name="矩形 3"/>
          <p:cNvSpPr>
            <a:spLocks noChangeArrowheads="1"/>
          </p:cNvSpPr>
          <p:nvPr/>
        </p:nvSpPr>
        <p:spPr bwMode="auto">
          <a:xfrm>
            <a:off x="1643063" y="1571625"/>
            <a:ext cx="12668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李宗仁</a:t>
            </a:r>
            <a:endParaRPr lang="zh-CN" altLang="en-US"/>
          </a:p>
        </p:txBody>
      </p:sp>
      <p:sp>
        <p:nvSpPr>
          <p:cNvPr id="65541" name="矩形 4"/>
          <p:cNvSpPr>
            <a:spLocks noChangeArrowheads="1"/>
          </p:cNvSpPr>
          <p:nvPr/>
        </p:nvSpPr>
        <p:spPr bwMode="auto">
          <a:xfrm>
            <a:off x="1571625" y="2143125"/>
            <a:ext cx="7358063" cy="203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是抗战以来中国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</a:rPr>
              <a:t>正面战场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取得的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</a:rPr>
              <a:t>最大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的一场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</a:rPr>
              <a:t>胜仗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，振奋了中国军民的精神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坚定了抗战意志和信念。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  <p:bldP spid="65540" grpId="0"/>
      <p:bldP spid="655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图片 49" descr="t018d16e110143ea110.jpg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0638" y="6762750"/>
            <a:ext cx="9144001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2875" y="785813"/>
            <a:ext cx="8488363" cy="482600"/>
          </a:xfrm>
          <a:prstGeom prst="rect">
            <a:avLst/>
          </a:prstGeom>
          <a:noFill/>
        </p:spPr>
        <p:txBody>
          <a:bodyPr lIns="66783" tIns="33391" rIns="66783" bIns="33391">
            <a:spAutoFit/>
          </a:bodyPr>
          <a:lstStyle/>
          <a:p>
            <a:pPr>
              <a:defRPr/>
            </a:pP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月开始，日军先后集结</a:t>
            </a: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40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多万兵力进攻</a:t>
            </a:r>
            <a:r>
              <a:rPr lang="zh-CN" altLang="en-US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武汉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" name="矩形 9"/>
          <p:cNvSpPr>
            <a:spLocks noChangeArrowheads="1"/>
          </p:cNvSpPr>
          <p:nvPr/>
        </p:nvSpPr>
        <p:spPr bwMode="auto">
          <a:xfrm>
            <a:off x="354008" y="4449543"/>
            <a:ext cx="2914036" cy="2313230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78145" tIns="39072" rIns="78145" bIns="39072" anchor="ctr"/>
          <a:lstStyle/>
          <a:p>
            <a:pPr algn="ctr">
              <a:defRPr/>
            </a:pPr>
            <a:endParaRPr lang="en-US" altLang="zh-CN" sz="1700" b="1" dirty="0">
              <a:latin typeface="Calibri" panose="020F0502020204030204" pitchFamily="34" charset="0"/>
              <a:ea typeface="微软雅黑" panose="020B0503020204020204" charset="-122"/>
            </a:endParaRPr>
          </a:p>
          <a:p>
            <a:pPr algn="ctr">
              <a:defRPr/>
            </a:pPr>
            <a:r>
              <a:rPr lang="zh-CN" altLang="en-US" sz="1700" b="1" dirty="0">
                <a:latin typeface="Calibri" panose="020F0502020204030204" pitchFamily="34" charset="0"/>
                <a:ea typeface="微软雅黑" panose="020B0503020204020204" charset="-122"/>
              </a:rPr>
              <a:t>日本</a:t>
            </a:r>
            <a:endParaRPr lang="zh-CN" altLang="en-US" sz="1700" b="1" dirty="0">
              <a:latin typeface="Calibri" panose="020F0502020204030204" pitchFamily="34" charset="0"/>
              <a:ea typeface="微软雅黑" panose="020B0503020204020204" charset="-122"/>
            </a:endParaRPr>
          </a:p>
          <a:p>
            <a:pPr algn="ctr">
              <a:defRPr/>
            </a:pPr>
            <a:endParaRPr lang="zh-CN" altLang="en-US" sz="1700" b="1" dirty="0">
              <a:latin typeface="Calibri" panose="020F0502020204030204" pitchFamily="34" charset="0"/>
              <a:ea typeface="黑体" panose="02010609060101010101" pitchFamily="49" charset="-122"/>
            </a:endParaRPr>
          </a:p>
          <a:p>
            <a:pPr>
              <a:defRPr/>
            </a:pPr>
            <a:r>
              <a:rPr lang="zh-CN" altLang="en-US" sz="17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1700" b="1" dirty="0">
                <a:latin typeface="华文新魏" pitchFamily="2" charset="-122"/>
                <a:ea typeface="华文新魏" pitchFamily="2" charset="-122"/>
              </a:rPr>
              <a:t>日本大本营认为“只要攻占汉口、广州，就能支配中国”，于是日本御前会议决定发动武汉会战，</a:t>
            </a:r>
            <a:r>
              <a:rPr lang="zh-CN" altLang="en-US" sz="17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迅速攻占武汉，迫使中国政府屈服。</a:t>
            </a:r>
            <a:endParaRPr lang="zh-CN" altLang="en-US" sz="1700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>
              <a:defRPr/>
            </a:pPr>
            <a:endParaRPr lang="zh-CN" altLang="en-US" sz="1700" b="1" dirty="0">
              <a:solidFill>
                <a:srgbClr val="FFFF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26" name="矩形 9"/>
          <p:cNvSpPr>
            <a:spLocks noChangeArrowheads="1"/>
          </p:cNvSpPr>
          <p:nvPr/>
        </p:nvSpPr>
        <p:spPr bwMode="auto">
          <a:xfrm>
            <a:off x="3404108" y="4449543"/>
            <a:ext cx="2982090" cy="2313230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78145" tIns="39072" rIns="78145" bIns="39072" anchor="ctr"/>
          <a:lstStyle/>
          <a:p>
            <a:pPr algn="ctr">
              <a:defRPr/>
            </a:pPr>
            <a:r>
              <a:rPr lang="zh-CN" altLang="en-US" sz="17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17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defRPr/>
            </a:pPr>
            <a:r>
              <a:rPr lang="zh-CN" altLang="en-US" sz="1700" b="1" dirty="0">
                <a:latin typeface="华文新魏" pitchFamily="2" charset="-122"/>
                <a:ea typeface="华文新魏" pitchFamily="2" charset="-122"/>
                <a:cs typeface="Meiryo UI" pitchFamily="34" charset="-128"/>
              </a:rPr>
              <a:t>        </a:t>
            </a:r>
            <a:endParaRPr lang="en-US" altLang="zh-CN" sz="1700" b="1" dirty="0">
              <a:latin typeface="华文新魏" pitchFamily="2" charset="-122"/>
              <a:ea typeface="华文新魏" pitchFamily="2" charset="-122"/>
              <a:cs typeface="Meiryo UI" pitchFamily="34" charset="-128"/>
            </a:endParaRPr>
          </a:p>
          <a:p>
            <a:pPr>
              <a:defRPr/>
            </a:pPr>
            <a:r>
              <a:rPr lang="en-US" altLang="zh-CN" sz="1700" b="1" dirty="0">
                <a:latin typeface="华文新魏" pitchFamily="2" charset="-122"/>
                <a:ea typeface="华文新魏" pitchFamily="2" charset="-122"/>
                <a:cs typeface="Meiryo UI" pitchFamily="34" charset="-128"/>
              </a:rPr>
              <a:t>        </a:t>
            </a:r>
            <a:r>
              <a:rPr lang="zh-CN" altLang="en-US" sz="17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cs typeface="Meiryo UI" pitchFamily="34" charset="-128"/>
              </a:rPr>
              <a:t>抵抗消耗日军，以空间换时间，最后转变敌攻我守的战争态势；</a:t>
            </a:r>
            <a:r>
              <a:rPr lang="zh-CN" altLang="en-US" sz="1700" b="1" dirty="0">
                <a:latin typeface="华文新魏" pitchFamily="2" charset="-122"/>
                <a:ea typeface="华文新魏" pitchFamily="2" charset="-122"/>
                <a:cs typeface="Meiryo UI" pitchFamily="34" charset="-128"/>
              </a:rPr>
              <a:t>早内迁工厂、内运物资、整备军队、加紧生产，作长期抗战准备。</a:t>
            </a:r>
            <a:endParaRPr lang="zh-CN" altLang="en-US" sz="1700" b="1" dirty="0">
              <a:latin typeface="华文新魏" pitchFamily="2" charset="-122"/>
              <a:ea typeface="华文新魏" pitchFamily="2" charset="-122"/>
              <a:cs typeface="Meiryo UI" pitchFamily="34" charset="-128"/>
            </a:endParaRPr>
          </a:p>
        </p:txBody>
      </p:sp>
      <p:sp>
        <p:nvSpPr>
          <p:cNvPr id="27" name="文本框 6151"/>
          <p:cNvSpPr txBox="1">
            <a:spLocks noChangeArrowheads="1"/>
          </p:cNvSpPr>
          <p:nvPr/>
        </p:nvSpPr>
        <p:spPr bwMode="auto">
          <a:xfrm>
            <a:off x="3630613" y="4545013"/>
            <a:ext cx="2730500" cy="33972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63500" dir="2700000" algn="ctr" rotWithShape="0">
              <a:srgbClr val="000000">
                <a:alpha val="25000"/>
              </a:srgbClr>
            </a:outerShdw>
          </a:effectLst>
        </p:spPr>
        <p:txBody>
          <a:bodyPr lIns="78145" tIns="39072" rIns="78145" bIns="39072" anchor="ctr">
            <a:spAutoFit/>
          </a:bodyPr>
          <a:lstStyle/>
          <a:p>
            <a:pPr algn="ctr">
              <a:defRPr/>
            </a:pPr>
            <a:r>
              <a:rPr lang="zh-CN" altLang="en-US" sz="1700" b="1" dirty="0">
                <a:ea typeface="微软雅黑" panose="020B0503020204020204" charset="-122"/>
              </a:rPr>
              <a:t>中国政府</a:t>
            </a:r>
            <a:endParaRPr lang="zh-CN" altLang="en-US" sz="1700" b="1" dirty="0">
              <a:ea typeface="微软雅黑" panose="020B050302020402020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2" cstate="print"/>
          <a:srcRect l="24814" r="13974" b="25049"/>
          <a:stretch>
            <a:fillRect/>
          </a:stretch>
        </p:blipFill>
        <p:spPr>
          <a:xfrm>
            <a:off x="263278" y="1387914"/>
            <a:ext cx="8880722" cy="285752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图片 5128" descr="12857644171MB2ld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238" y="1493838"/>
            <a:ext cx="2324100" cy="24114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" name="TextBox 12"/>
          <p:cNvSpPr txBox="1">
            <a:spLocks noChangeArrowheads="1"/>
          </p:cNvSpPr>
          <p:nvPr/>
        </p:nvSpPr>
        <p:spPr bwMode="auto">
          <a:xfrm>
            <a:off x="320675" y="3905250"/>
            <a:ext cx="3114675" cy="293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1400">
                <a:latin typeface="华文新魏" pitchFamily="2" charset="-122"/>
                <a:ea typeface="华文新魏" pitchFamily="2" charset="-122"/>
              </a:rPr>
              <a:t>武汉成为军事、经济、政治中心</a:t>
            </a:r>
            <a:endParaRPr lang="zh-CN" altLang="en-US" sz="14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2757488" y="1401763"/>
            <a:ext cx="6386512" cy="2663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 武汉位于长江中游，是当时中国第二大城市，中国内陆的重要交通中心，同时也是将南方港口运来的对外援助运往内陆的枢纽。日军侵占南京后，国民政府虽西迁重庆，但政府机关大部和军事统帅部却在武汉，包括自苏联所得到的军事及技术援助（苏联航空志愿队）。武汉实际上成为当时全国军事、政治、经济中心。</a:t>
            </a:r>
            <a:endParaRPr lang="zh-CN" altLang="en-US" sz="2400"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2" name="Group 26"/>
          <p:cNvGrpSpPr/>
          <p:nvPr/>
        </p:nvGrpSpPr>
        <p:grpSpPr bwMode="auto">
          <a:xfrm>
            <a:off x="6572250" y="3857625"/>
            <a:ext cx="2190750" cy="2705100"/>
            <a:chOff x="0" y="0"/>
            <a:chExt cx="2183141" cy="2016125"/>
          </a:xfrm>
        </p:grpSpPr>
        <p:sp>
          <p:nvSpPr>
            <p:cNvPr id="66583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584" name="圆角矩形​​ 2"/>
            <p:cNvSpPr>
              <a:spLocks noChangeArrowheads="1"/>
            </p:cNvSpPr>
            <p:nvPr/>
          </p:nvSpPr>
          <p:spPr bwMode="auto">
            <a:xfrm rot="-316478">
              <a:off x="31017" y="789748"/>
              <a:ext cx="2152124" cy="1226377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6585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586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587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6588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6589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5" name="圆角矩形​​ 3"/>
            <p:cNvSpPr>
              <a:spLocks noChangeArrowheads="1"/>
            </p:cNvSpPr>
            <p:nvPr/>
          </p:nvSpPr>
          <p:spPr bwMode="auto">
            <a:xfrm rot="-316478">
              <a:off x="125262" y="909046"/>
              <a:ext cx="1969599" cy="1011642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292735" indent="-292735" algn="ctr">
                <a:defRPr/>
              </a:pPr>
              <a:r>
                <a:rPr lang="zh-CN" altLang="en-US" sz="21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anose="020F0502020204030204" pitchFamily="34" charset="0"/>
                </a:rPr>
                <a:t>        </a:t>
              </a:r>
              <a:endParaRPr lang="en-US" altLang="zh-CN" sz="21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66593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6594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8" name="文本框 99"/>
          <p:cNvSpPr txBox="1">
            <a:spLocks noChangeArrowheads="1"/>
          </p:cNvSpPr>
          <p:nvPr/>
        </p:nvSpPr>
        <p:spPr bwMode="auto">
          <a:xfrm rot="21232521">
            <a:off x="6765925" y="5099050"/>
            <a:ext cx="1898650" cy="1047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>
              <a:defRPr/>
            </a:pP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想一想：日本进攻武汉的意图是什么？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6582" name="矩形 7197"/>
          <p:cNvSpPr>
            <a:spLocks noChangeArrowheads="1"/>
          </p:cNvSpPr>
          <p:nvPr/>
        </p:nvSpPr>
        <p:spPr bwMode="auto">
          <a:xfrm>
            <a:off x="0" y="0"/>
            <a:ext cx="4133850" cy="7699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二、保卫大武汉</a:t>
            </a:r>
            <a:endParaRPr lang="zh-CN" altLang="en-US" sz="4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35" grpId="0"/>
      <p:bldP spid="36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图片 49" descr="t018d16e110143ea110.jpg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0638" y="6762750"/>
            <a:ext cx="9144001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67590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3513"/>
            <a:ext cx="151130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1" name="TextBox 101"/>
          <p:cNvSpPr txBox="1">
            <a:spLocks noChangeArrowheads="1"/>
          </p:cNvSpPr>
          <p:nvPr/>
        </p:nvSpPr>
        <p:spPr bwMode="auto">
          <a:xfrm>
            <a:off x="88900" y="219075"/>
            <a:ext cx="1195388" cy="493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700" b="1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print"/>
          <a:srcRect l="24814" r="13974" b="25049"/>
          <a:stretch>
            <a:fillRect/>
          </a:stretch>
        </p:blipFill>
        <p:spPr>
          <a:xfrm>
            <a:off x="0" y="1047733"/>
            <a:ext cx="3458316" cy="5810267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图片 4101" descr="8694a4c27d1ed21ba5df3896ad6eddc450da81cb39db1f9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0538" y="1184275"/>
            <a:ext cx="1873250" cy="2867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7594" name="文本框 99"/>
          <p:cNvSpPr txBox="1">
            <a:spLocks noChangeArrowheads="1"/>
          </p:cNvSpPr>
          <p:nvPr/>
        </p:nvSpPr>
        <p:spPr bwMode="auto">
          <a:xfrm>
            <a:off x="2360613" y="1116013"/>
            <a:ext cx="1077912" cy="5249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 indent="227330"/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为保卫大武汉，中国军队部署</a:t>
            </a:r>
            <a:r>
              <a:rPr lang="en-US" altLang="zh-CN" sz="2400">
                <a:latin typeface="华文新魏" pitchFamily="2" charset="-122"/>
                <a:ea typeface="华文新魏" pitchFamily="2" charset="-122"/>
              </a:rPr>
              <a:t>100</a:t>
            </a:r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多万人参战。日军在空军、海军的协助下猛烈进攻。</a:t>
            </a:r>
            <a:endParaRPr lang="zh-CN" altLang="en-US" sz="240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25" descr="10ebfa1e441d1e0f29090e1e6411182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0538" y="3700463"/>
            <a:ext cx="1852612" cy="2324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圆角矩形 26"/>
          <p:cNvSpPr/>
          <p:nvPr/>
        </p:nvSpPr>
        <p:spPr>
          <a:xfrm>
            <a:off x="3381375" y="612775"/>
            <a:ext cx="700088" cy="47625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4572000" y="0"/>
            <a:ext cx="700088" cy="47625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5856288" y="0"/>
            <a:ext cx="700087" cy="47625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67599" name="TextBox 29"/>
          <p:cNvSpPr txBox="1">
            <a:spLocks noChangeArrowheads="1"/>
          </p:cNvSpPr>
          <p:nvPr/>
        </p:nvSpPr>
        <p:spPr bwMode="auto">
          <a:xfrm>
            <a:off x="4572000" y="612775"/>
            <a:ext cx="850900" cy="4016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2100" b="1">
                <a:latin typeface="华文新魏" pitchFamily="2" charset="-122"/>
                <a:ea typeface="华文新魏" pitchFamily="2" charset="-122"/>
              </a:rPr>
              <a:t>110</a:t>
            </a:r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7600" name="TextBox 30"/>
          <p:cNvSpPr txBox="1">
            <a:spLocks noChangeArrowheads="1"/>
          </p:cNvSpPr>
          <p:nvPr/>
        </p:nvSpPr>
        <p:spPr bwMode="auto">
          <a:xfrm>
            <a:off x="5875338" y="612775"/>
            <a:ext cx="1125537" cy="4016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2100" b="1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3402013" y="1292225"/>
            <a:ext cx="700087" cy="47625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67602" name="TextBox 34"/>
          <p:cNvSpPr txBox="1">
            <a:spLocks noChangeArrowheads="1"/>
          </p:cNvSpPr>
          <p:nvPr/>
        </p:nvSpPr>
        <p:spPr bwMode="auto">
          <a:xfrm>
            <a:off x="4357688" y="1285875"/>
            <a:ext cx="1428750" cy="4016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蒋介石</a:t>
            </a:r>
            <a:endParaRPr lang="en-US" altLang="zh-CN" sz="21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7603" name="TextBox 35"/>
          <p:cNvSpPr txBox="1">
            <a:spLocks noChangeArrowheads="1"/>
          </p:cNvSpPr>
          <p:nvPr/>
        </p:nvSpPr>
        <p:spPr bwMode="auto">
          <a:xfrm>
            <a:off x="5705475" y="1292225"/>
            <a:ext cx="1417638" cy="403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 algn="ctr"/>
            <a:r>
              <a:rPr lang="zh-CN" altLang="en-US" sz="2100" b="1">
                <a:latin typeface="华文新魏" pitchFamily="2" charset="-122"/>
                <a:ea typeface="华文新魏" pitchFamily="2" charset="-122"/>
              </a:rPr>
              <a:t>冈村宁次</a:t>
            </a:r>
            <a:endParaRPr lang="zh-CN" altLang="en-US" sz="21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535613" y="476250"/>
            <a:ext cx="114300" cy="353853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5249966" y="-129888"/>
            <a:ext cx="762149" cy="602127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400" b="1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黑体" panose="02010609060101010101" pitchFamily="49" charset="-122"/>
              </a:rPr>
              <a:t>PK</a:t>
            </a:r>
            <a:endParaRPr lang="zh-CN" altLang="en-US" sz="3400" b="1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黑体" panose="02010609060101010101" pitchFamily="49" charset="-122"/>
            </a:endParaRPr>
          </a:p>
        </p:txBody>
      </p:sp>
      <p:pic>
        <p:nvPicPr>
          <p:cNvPr id="67606" name="Picture 2" descr="C:\Users\Administrator\Desktop\96dda144ad3459824b91bb0a06f431adcbef840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32488" y="1973263"/>
            <a:ext cx="1138237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607" name="Picture 3" descr="C:\Users\Administrator\Desktop\u=355046175,2801664478&amp;fm=27&amp;gp=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75125" y="1973263"/>
            <a:ext cx="1247775" cy="197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608" name="图片 40" descr="2006102010390866c99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51238" y="4308475"/>
            <a:ext cx="2381250" cy="254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609" name="图片 41" descr="1411354187181.jpg"/>
          <p:cNvPicPr>
            <a:picLocks noChangeAspect="1"/>
          </p:cNvPicPr>
          <p:nvPr/>
        </p:nvPicPr>
        <p:blipFill>
          <a:blip r:embed="rId9" cstate="print"/>
          <a:srcRect t="12651" b="24998"/>
          <a:stretch>
            <a:fillRect/>
          </a:stretch>
        </p:blipFill>
        <p:spPr bwMode="auto">
          <a:xfrm>
            <a:off x="5932488" y="4449763"/>
            <a:ext cx="3062287" cy="240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610" name="文本框 99"/>
          <p:cNvSpPr txBox="1">
            <a:spLocks noChangeArrowheads="1"/>
          </p:cNvSpPr>
          <p:nvPr/>
        </p:nvSpPr>
        <p:spPr bwMode="auto">
          <a:xfrm>
            <a:off x="7386638" y="300038"/>
            <a:ext cx="1757362" cy="4233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 indent="227330"/>
            <a:r>
              <a:rPr lang="zh-CN" altLang="en-US" sz="2700">
                <a:latin typeface="华文新魏" pitchFamily="2" charset="-122"/>
                <a:ea typeface="华文新魏" pitchFamily="2" charset="-122"/>
              </a:rPr>
              <a:t>中国军队利用大别山、鄱阳湖和长江两岸</a:t>
            </a:r>
            <a:r>
              <a:rPr lang="zh-CN" altLang="en-US" sz="27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有利地形</a:t>
            </a:r>
            <a:r>
              <a:rPr lang="zh-CN" altLang="en-US" sz="2700">
                <a:latin typeface="华文新魏" pitchFamily="2" charset="-122"/>
                <a:ea typeface="华文新魏" pitchFamily="2" charset="-122"/>
              </a:rPr>
              <a:t>，构筑工事，逐次抵抗，</a:t>
            </a:r>
            <a:r>
              <a:rPr lang="zh-CN" altLang="en-US" sz="27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消耗敌军</a:t>
            </a:r>
            <a:r>
              <a:rPr lang="zh-CN" altLang="en-US" sz="270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70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图片 49" descr="t018d16e110143ea110.jpg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0638" y="6762750"/>
            <a:ext cx="9144001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68614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288" y="230188"/>
            <a:ext cx="1247775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5" name="TextBox 101"/>
          <p:cNvSpPr txBox="1">
            <a:spLocks noChangeArrowheads="1"/>
          </p:cNvSpPr>
          <p:nvPr/>
        </p:nvSpPr>
        <p:spPr bwMode="auto">
          <a:xfrm>
            <a:off x="357188" y="285750"/>
            <a:ext cx="850900" cy="493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700" b="1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print"/>
          <a:srcRect l="24814" r="13974" b="25049"/>
          <a:stretch>
            <a:fillRect/>
          </a:stretch>
        </p:blipFill>
        <p:spPr>
          <a:xfrm>
            <a:off x="214282" y="2285993"/>
            <a:ext cx="8643998" cy="413660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图片 1"/>
          <p:cNvPicPr>
            <a:picLocks noChangeAspect="1" noChangeArrowheads="1"/>
          </p:cNvPicPr>
          <p:nvPr/>
        </p:nvPicPr>
        <p:blipFill>
          <a:blip r:embed="rId4" cstate="print"/>
          <a:srcRect b="12500"/>
          <a:stretch>
            <a:fillRect/>
          </a:stretch>
        </p:blipFill>
        <p:spPr bwMode="auto">
          <a:xfrm>
            <a:off x="642938" y="4000500"/>
            <a:ext cx="6858000" cy="2254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8618" name="矩形 13314"/>
          <p:cNvSpPr>
            <a:spLocks noChangeArrowheads="1"/>
          </p:cNvSpPr>
          <p:nvPr/>
        </p:nvSpPr>
        <p:spPr bwMode="auto">
          <a:xfrm>
            <a:off x="642938" y="2357438"/>
            <a:ext cx="7715250" cy="1555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在江西万家岭，中国军队集中优势兵力，利用山路崎岖、易守难攻的</a:t>
            </a:r>
            <a:r>
              <a:rPr lang="zh-CN" altLang="en-US" sz="24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有利地形</a:t>
            </a:r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，将日军一个师团</a:t>
            </a:r>
            <a:r>
              <a:rPr lang="zh-CN" altLang="en-US" sz="24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分割包围</a:t>
            </a:r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，给以重创。日军死伤惨重，基层军官损失殆尽，无法组织有效抵抗，被迫空投两百多名军官加强力量。</a:t>
            </a:r>
            <a:endParaRPr lang="zh-CN" altLang="en-US" sz="240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4" name="图片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38788" y="4006850"/>
            <a:ext cx="2605087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8620" name="Text Box 7"/>
          <p:cNvSpPr txBox="1">
            <a:spLocks noChangeArrowheads="1"/>
          </p:cNvSpPr>
          <p:nvPr/>
        </p:nvSpPr>
        <p:spPr bwMode="auto">
          <a:xfrm>
            <a:off x="7643813" y="4143375"/>
            <a:ext cx="906462" cy="4016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100">
                <a:latin typeface="华文新魏" pitchFamily="2" charset="-122"/>
                <a:ea typeface="华文新魏" pitchFamily="2" charset="-122"/>
              </a:rPr>
              <a:t>薛岳</a:t>
            </a:r>
            <a:endParaRPr lang="zh-CN" altLang="en-US" sz="21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8625" y="1214438"/>
            <a:ext cx="1276350" cy="482600"/>
          </a:xfrm>
          <a:prstGeom prst="rect">
            <a:avLst/>
          </a:prstGeom>
          <a:noFill/>
        </p:spPr>
        <p:txBody>
          <a:bodyPr lIns="66783" tIns="33391" rIns="66783" bIns="33391">
            <a:spAutoFit/>
          </a:bodyPr>
          <a:lstStyle/>
          <a:p>
            <a:pPr>
              <a:defRPr/>
            </a:pPr>
            <a:r>
              <a:rPr lang="zh-CN" altLang="en-US" sz="27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战绩：</a:t>
            </a:r>
            <a:endParaRPr lang="zh-CN" altLang="en-US" sz="27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1552575" y="366713"/>
            <a:ext cx="1757363" cy="612775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万家岭战役</a:t>
            </a:r>
            <a:endParaRPr lang="zh-HK" altLang="en-US" sz="24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1571625" y="1357313"/>
            <a:ext cx="6632575" cy="493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7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这次战役，中国军队击毙日军</a:t>
            </a:r>
            <a:r>
              <a:rPr lang="en-US" altLang="zh-CN" sz="27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3000</a:t>
            </a:r>
            <a:r>
              <a:rPr lang="zh-CN" altLang="en-US" sz="27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余人。</a:t>
            </a:r>
            <a:endParaRPr lang="zh-CN" altLang="en-US" sz="270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 animBg="1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图片 49" descr="t018d16e110143ea110.jpg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0638" y="6762750"/>
            <a:ext cx="9144001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69638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750"/>
            <a:ext cx="1247775" cy="68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9" name="TextBox 101"/>
          <p:cNvSpPr txBox="1">
            <a:spLocks noChangeArrowheads="1"/>
          </p:cNvSpPr>
          <p:nvPr/>
        </p:nvSpPr>
        <p:spPr bwMode="auto">
          <a:xfrm>
            <a:off x="88900" y="214313"/>
            <a:ext cx="850900" cy="493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700" b="1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print"/>
          <a:srcRect l="24814" r="13974" b="25049"/>
          <a:stretch>
            <a:fillRect/>
          </a:stretch>
        </p:blipFill>
        <p:spPr>
          <a:xfrm>
            <a:off x="376666" y="642918"/>
            <a:ext cx="8504055" cy="4714908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9" name="文本框 1"/>
          <p:cNvSpPr txBox="1">
            <a:spLocks noChangeArrowheads="1"/>
          </p:cNvSpPr>
          <p:nvPr/>
        </p:nvSpPr>
        <p:spPr bwMode="auto">
          <a:xfrm>
            <a:off x="214282" y="5357826"/>
            <a:ext cx="8929718" cy="13100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pPr>
              <a:buFont typeface="Wingdings" panose="05000000000000000000" pitchFamily="2" charset="2"/>
              <a:buNone/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华文新魏" pitchFamily="2" charset="-122"/>
                <a:ea typeface="华文新魏" pitchFamily="2" charset="-122"/>
              </a:rPr>
              <a:t>特点：</a:t>
            </a:r>
            <a:r>
              <a:rPr lang="zh-CN" altLang="en-US" sz="4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华文新魏" pitchFamily="2" charset="-122"/>
                <a:ea typeface="华文新魏" pitchFamily="2" charset="-122"/>
              </a:rPr>
              <a:t>兵力最多、战线最长、牺牲最重、创抗战以来规模之最。</a:t>
            </a:r>
            <a:endParaRPr lang="zh-CN" altLang="en-US" sz="4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9642" name="矩形 39"/>
          <p:cNvSpPr>
            <a:spLocks noChangeArrowheads="1"/>
          </p:cNvSpPr>
          <p:nvPr/>
        </p:nvSpPr>
        <p:spPr bwMode="auto">
          <a:xfrm>
            <a:off x="5643563" y="500063"/>
            <a:ext cx="3500437" cy="4879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    武汉会战期间，在苏联航空志愿大队的配合下，中国空军鏖战长空，与日军航空兵空中大战</a:t>
            </a:r>
            <a:r>
              <a:rPr lang="en-US" altLang="zh-CN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次，击毁日机</a:t>
            </a:r>
            <a:r>
              <a:rPr lang="en-US" altLang="zh-CN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78</a:t>
            </a:r>
            <a:r>
              <a:rPr lang="zh-CN" altLang="en-US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架，炸沉日舰</a:t>
            </a:r>
            <a:r>
              <a:rPr lang="en-US" altLang="zh-CN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23</a:t>
            </a:r>
            <a:r>
              <a:rPr lang="zh-CN" altLang="en-US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艘，有力地支援了地面部队的作战。中国海军也英勇作战，击沉，击伤日军舰艇及运输船只共</a:t>
            </a:r>
            <a:r>
              <a:rPr lang="en-US" altLang="zh-CN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50</a:t>
            </a:r>
            <a:r>
              <a:rPr lang="zh-CN" altLang="en-US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余艘，击落日机</a:t>
            </a:r>
            <a:r>
              <a:rPr lang="en-US" altLang="zh-CN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40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余架，但自身也损失惨重，基本上全军覆没。</a:t>
            </a:r>
            <a:endParaRPr lang="zh-CN" altLang="en-US" sz="2400"/>
          </a:p>
        </p:txBody>
      </p:sp>
      <p:pic>
        <p:nvPicPr>
          <p:cNvPr id="69643" name="图片 40" descr="rdn_552dbe57b5ec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0700" y="1371600"/>
            <a:ext cx="1954213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4" name="图片 41" descr="rdn_552dbe581df0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30475" y="1371600"/>
            <a:ext cx="114935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5" name="图片 42" descr="rdn_552dbe5886f27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41863" y="1371600"/>
            <a:ext cx="989012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6" name="图片 43" descr="rdn_552dbe585442a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8388" y="1371600"/>
            <a:ext cx="1147762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7" name="图片 44" descr="t01f0d269fbf1912b49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30475" y="3330575"/>
            <a:ext cx="323215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图片 41" descr="t01c572c9f9df4d97d2.jpg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529263" y="639763"/>
            <a:ext cx="3614737" cy="621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图片 49" descr="t018d16e110143ea11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0638" y="6762750"/>
            <a:ext cx="9144001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7066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650" y="0"/>
            <a:ext cx="1247775" cy="68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4" name="TextBox 101"/>
          <p:cNvSpPr txBox="1">
            <a:spLocks noChangeArrowheads="1"/>
          </p:cNvSpPr>
          <p:nvPr/>
        </p:nvSpPr>
        <p:spPr bwMode="auto">
          <a:xfrm>
            <a:off x="357188" y="55563"/>
            <a:ext cx="850900" cy="493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700" b="1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2700" b="1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2" name="Picture 26" descr="9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40750" y="6081713"/>
            <a:ext cx="5207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357313" y="214313"/>
            <a:ext cx="7786687" cy="482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6783" tIns="33391" rIns="66783" bIns="33391">
            <a:spAutoFit/>
          </a:bodyPr>
          <a:lstStyle/>
          <a:p>
            <a:r>
              <a:rPr lang="zh-CN" altLang="en-US" sz="2700">
                <a:latin typeface="华文新魏" pitchFamily="2" charset="-122"/>
                <a:ea typeface="华文新魏" pitchFamily="2" charset="-122"/>
              </a:rPr>
              <a:t>日本企图迅速灭亡中国的既定战略</a:t>
            </a:r>
            <a:r>
              <a:rPr lang="zh-CN" altLang="en-US" sz="27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彻底</a:t>
            </a:r>
            <a:r>
              <a:rPr lang="zh-CN" altLang="en-US" sz="2700">
                <a:latin typeface="华文新魏" pitchFamily="2" charset="-122"/>
                <a:ea typeface="华文新魏" pitchFamily="2" charset="-122"/>
              </a:rPr>
              <a:t>破灭。</a:t>
            </a:r>
            <a:endParaRPr lang="zh-CN" altLang="en-US" sz="27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0" y="1000108"/>
            <a:ext cx="5474335" cy="2130414"/>
          </a:xfrm>
          <a:prstGeom prst="roundRect">
            <a:avLst/>
          </a:prstGeom>
          <a:solidFill>
            <a:schemeClr val="bg2">
              <a:lumMod val="90000"/>
              <a:alpha val="48000"/>
            </a:schemeClr>
          </a:solidFill>
          <a:ln w="28575">
            <a:solidFill>
              <a:srgbClr val="8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        中国政府在武汉失守后声明说：“一时之进退变化，绝不能动摇我国抗战之决心”，表示将“更哀戚、更坚忍、更踏实、更刻苦、更猛勇奋进”，戮力于全面、持久的抗战。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        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0" y="3500438"/>
            <a:ext cx="5429250" cy="2947987"/>
          </a:xfrm>
          <a:prstGeom prst="roundRect">
            <a:avLst/>
          </a:prstGeom>
          <a:solidFill>
            <a:schemeClr val="bg2">
              <a:lumMod val="90000"/>
              <a:alpha val="40000"/>
            </a:schemeClr>
          </a:solidFill>
          <a:ln w="38100">
            <a:solidFill>
              <a:srgbClr val="760000"/>
            </a:solidFill>
          </a:ln>
        </p:spPr>
        <p:txBody>
          <a:bodyPr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4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   用日军自己的话说，日军占领的“所谓治安恢复地区，实际上仅限于主要交通线两侧数公里地区之内”。因而可以这样说：武汉会战，不仅使日军又遭到一次战略性的失败，而且</a:t>
            </a:r>
            <a:r>
              <a:rPr lang="zh-CN" altLang="en-US" sz="24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成为日本由战略进攻走向战略保守的转折点</a:t>
            </a:r>
            <a:r>
              <a:rPr lang="zh-CN" altLang="en-US" sz="24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000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 cstate="print"/>
          <a:srcRect l="24814" r="13974" b="25049"/>
          <a:stretch>
            <a:fillRect/>
          </a:stretch>
        </p:blipFill>
        <p:spPr>
          <a:xfrm>
            <a:off x="0" y="1000108"/>
            <a:ext cx="9144000" cy="5857892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683" name="图片 49" descr="t018d16e110143ea11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0638" y="6762750"/>
            <a:ext cx="9144001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7168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3"/>
            <a:ext cx="2428875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8" name="TextBox 101"/>
          <p:cNvSpPr txBox="1">
            <a:spLocks noChangeArrowheads="1"/>
          </p:cNvSpPr>
          <p:nvPr/>
        </p:nvSpPr>
        <p:spPr bwMode="auto">
          <a:xfrm>
            <a:off x="214313" y="214313"/>
            <a:ext cx="1543050" cy="493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700" b="1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广州失陷</a:t>
            </a:r>
            <a:endParaRPr lang="zh-CN" altLang="en-US" sz="2700" b="1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689" name="TextBox 22"/>
          <p:cNvSpPr txBox="1">
            <a:spLocks noChangeArrowheads="1"/>
          </p:cNvSpPr>
          <p:nvPr/>
        </p:nvSpPr>
        <p:spPr bwMode="auto">
          <a:xfrm>
            <a:off x="0" y="1000125"/>
            <a:ext cx="3500438" cy="3022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6783" tIns="33391" rIns="66783" bIns="33391">
            <a:spAutoFit/>
          </a:bodyPr>
          <a:lstStyle/>
          <a:p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        日军进入广州后，铁蹄所至，财物成为灰烬，村庄成废墟，人尽变鬼魂。</a:t>
            </a:r>
            <a:r>
              <a:rPr lang="en-US" altLang="zh-CN" sz="2400">
                <a:latin typeface="华文新魏" pitchFamily="2" charset="-122"/>
                <a:ea typeface="华文新魏" pitchFamily="2" charset="-122"/>
              </a:rPr>
              <a:t>1937</a:t>
            </a:r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年到</a:t>
            </a:r>
            <a:r>
              <a:rPr lang="en-US" altLang="zh-CN" sz="2400">
                <a:latin typeface="华文新魏" pitchFamily="2" charset="-122"/>
                <a:ea typeface="华文新魏" pitchFamily="2" charset="-122"/>
              </a:rPr>
              <a:t>1943</a:t>
            </a:r>
            <a:r>
              <a:rPr lang="zh-CN" altLang="en-US" sz="2400">
                <a:latin typeface="华文新魏" pitchFamily="2" charset="-122"/>
                <a:ea typeface="华文新魏" pitchFamily="2" charset="-122"/>
              </a:rPr>
              <a:t>年广州全市人口减少了将近一半，其中相当部分是被日本飞机炸死、遭日本军队屠杀或折磨死的。</a:t>
            </a:r>
            <a:endParaRPr lang="zh-CN" altLang="en-US" sz="240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4" name="图片 23" descr="日军占领广州市政府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8" y="1143000"/>
            <a:ext cx="2570162" cy="3000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矩形 25"/>
          <p:cNvSpPr/>
          <p:nvPr/>
        </p:nvSpPr>
        <p:spPr>
          <a:xfrm>
            <a:off x="2114550" y="142875"/>
            <a:ext cx="7029450" cy="909638"/>
          </a:xfrm>
          <a:prstGeom prst="rect">
            <a:avLst/>
          </a:prstGeom>
        </p:spPr>
        <p:txBody>
          <a:bodyPr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武汉保卫战后期，日军乘广州兵力空虚之机，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占领</a:t>
            </a:r>
            <a:r>
              <a:rPr lang="zh-CN" altLang="en-US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广州</a:t>
            </a:r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700" dirty="0">
              <a:ea typeface="黑体" panose="02010609060101010101" pitchFamily="49" charset="-122"/>
            </a:endParaRPr>
          </a:p>
        </p:txBody>
      </p:sp>
      <p:pic>
        <p:nvPicPr>
          <p:cNvPr id="71692" name="图片 26" descr="广州沦陷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64263" y="1143000"/>
            <a:ext cx="232410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3" name="图片 27" descr="t017e51cbef6ee8b2cb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64263" y="2979738"/>
            <a:ext cx="11906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4" name="TextBox 28"/>
          <p:cNvSpPr txBox="1">
            <a:spLocks noChangeArrowheads="1"/>
          </p:cNvSpPr>
          <p:nvPr/>
        </p:nvSpPr>
        <p:spPr bwMode="auto">
          <a:xfrm>
            <a:off x="4000500" y="4357688"/>
            <a:ext cx="1797050" cy="355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78145" tIns="39072" rIns="78145" bIns="39072">
            <a:spAutoFit/>
          </a:bodyPr>
          <a:lstStyle/>
          <a:p>
            <a:r>
              <a:rPr lang="en-US" altLang="zh-CN" b="1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b="1">
                <a:latin typeface="华文新魏" pitchFamily="2" charset="-122"/>
                <a:ea typeface="华文新魏" pitchFamily="2" charset="-122"/>
              </a:rPr>
              <a:t>年广州沦陷</a:t>
            </a:r>
            <a:endParaRPr lang="zh-CN" altLang="en-US" b="1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71695" name="图片 29" descr="t0186f6064f36ce8a3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12038" y="2979738"/>
            <a:ext cx="1071562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0" y="4857750"/>
            <a:ext cx="9144000" cy="1801813"/>
          </a:xfrm>
          <a:prstGeom prst="rect">
            <a:avLst/>
          </a:prstGeom>
          <a:noFill/>
        </p:spPr>
        <p:txBody>
          <a:bodyPr lIns="78145" tIns="39072" rIns="78145" bIns="39072">
            <a:spAutoFit/>
          </a:bodyPr>
          <a:lstStyle/>
          <a:p>
            <a:pPr>
              <a:defRPr/>
            </a:pP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         在优势日军的疯狂进攻下，中国军队在正面战场节节败退，华北、华中和华南大片领土沦入敌手。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广州、武汉失陷后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(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武汉会战后）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，日军的兵力已严重不足，物力财力都感觉困难，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抗日战争进入相持阶段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图片 19463" descr="5E6OSM2J05RQ000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84200" y="596900"/>
            <a:ext cx="3719513" cy="5616575"/>
          </a:xfrm>
          <a:prstGeom prst="rect">
            <a:avLst/>
          </a:prstGeom>
          <a:noFill/>
          <a:ln w="19050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72707" name="Text Box 13"/>
          <p:cNvSpPr txBox="1">
            <a:spLocks noChangeArrowheads="1"/>
          </p:cNvSpPr>
          <p:nvPr/>
        </p:nvSpPr>
        <p:spPr bwMode="auto">
          <a:xfrm>
            <a:off x="-33338" y="1046163"/>
            <a:ext cx="612776" cy="48641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七七事变后日本加紧侵略中国</a:t>
            </a:r>
            <a:endParaRPr lang="zh-CN" altLang="en-US" sz="2800" b="1">
              <a:solidFill>
                <a:srgbClr val="00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19465" name="图片 19464" descr="20071212173348415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2590800"/>
            <a:ext cx="5175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图片 19465" descr="20071212173348415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3768725"/>
            <a:ext cx="571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图片 19467" descr="01300000201200122067432084012_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263" y="3765550"/>
            <a:ext cx="96361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文本框 19457"/>
          <p:cNvSpPr txBox="1">
            <a:spLocks noChangeArrowheads="1"/>
          </p:cNvSpPr>
          <p:nvPr/>
        </p:nvSpPr>
        <p:spPr bwMode="auto">
          <a:xfrm>
            <a:off x="4733925" y="874713"/>
            <a:ext cx="37433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1937年7月</a:t>
            </a:r>
            <a:r>
              <a:rPr lang="zh-CN" altLang="en-US" sz="2800" b="1">
                <a:solidFill>
                  <a:srgbClr val="B80000"/>
                </a:solidFill>
                <a:latin typeface="黑体" panose="02010609060101010101" pitchFamily="49" charset="-122"/>
              </a:rPr>
              <a:t>平津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沦陷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19459" name="文本框 19458"/>
          <p:cNvSpPr txBox="1">
            <a:spLocks noChangeArrowheads="1"/>
          </p:cNvSpPr>
          <p:nvPr/>
        </p:nvSpPr>
        <p:spPr bwMode="auto">
          <a:xfrm>
            <a:off x="4633913" y="3062288"/>
            <a:ext cx="38893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1937年1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月</a:t>
            </a:r>
            <a:r>
              <a:rPr lang="zh-CN" altLang="en-US" sz="2800" b="1">
                <a:solidFill>
                  <a:srgbClr val="B80000"/>
                </a:solidFill>
                <a:latin typeface="黑体" panose="02010609060101010101" pitchFamily="49" charset="-122"/>
              </a:rPr>
              <a:t>南京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沦陷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19462" name="直接连接符 19461"/>
          <p:cNvSpPr>
            <a:spLocks noChangeShapeType="1"/>
          </p:cNvSpPr>
          <p:nvPr/>
        </p:nvSpPr>
        <p:spPr bwMode="auto">
          <a:xfrm>
            <a:off x="6161088" y="1390650"/>
            <a:ext cx="14287" cy="600075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直接连接符 19462"/>
          <p:cNvSpPr>
            <a:spLocks noChangeShapeType="1"/>
          </p:cNvSpPr>
          <p:nvPr/>
        </p:nvSpPr>
        <p:spPr bwMode="auto">
          <a:xfrm>
            <a:off x="6200775" y="2454275"/>
            <a:ext cx="0" cy="70485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775200" y="2084388"/>
            <a:ext cx="38893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1937年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11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月</a:t>
            </a:r>
            <a:r>
              <a:rPr lang="zh-CN" altLang="en-US" sz="2800" b="1">
                <a:solidFill>
                  <a:srgbClr val="B80000"/>
                </a:solidFill>
                <a:latin typeface="黑体" panose="02010609060101010101" pitchFamily="49" charset="-122"/>
              </a:rPr>
              <a:t>上海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沦陷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5" name="直接连接符 4"/>
          <p:cNvSpPr>
            <a:spLocks noChangeShapeType="1"/>
          </p:cNvSpPr>
          <p:nvPr/>
        </p:nvSpPr>
        <p:spPr bwMode="auto">
          <a:xfrm>
            <a:off x="6208713" y="3595688"/>
            <a:ext cx="0" cy="70485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287838" y="4256088"/>
            <a:ext cx="48101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193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年1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月</a:t>
            </a:r>
            <a:r>
              <a:rPr lang="zh-CN" altLang="en-US" sz="2800" b="1">
                <a:solidFill>
                  <a:srgbClr val="B80000"/>
                </a:solidFill>
                <a:latin typeface="黑体" panose="02010609060101010101" pitchFamily="49" charset="-122"/>
              </a:rPr>
              <a:t>广州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、</a:t>
            </a:r>
            <a:r>
              <a:rPr lang="zh-CN" altLang="en-US" sz="2800" b="1">
                <a:solidFill>
                  <a:srgbClr val="B80000"/>
                </a:solidFill>
                <a:latin typeface="黑体" panose="02010609060101010101" pitchFamily="49" charset="-122"/>
              </a:rPr>
              <a:t>武汉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沦陷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pic>
        <p:nvPicPr>
          <p:cNvPr id="10" name="图片 9" descr="20071212173348415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4825" y="5211763"/>
            <a:ext cx="571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10" descr="20071212173348415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7350" y="4092575"/>
            <a:ext cx="571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243638" y="4695825"/>
            <a:ext cx="0" cy="706438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287838" y="5343525"/>
            <a:ext cx="4754562" cy="6445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noProof="1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抗日战争进入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相持</a:t>
            </a:r>
            <a:r>
              <a:rPr lang="zh-CN" altLang="en-US" sz="3600" b="1" noProof="1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阶段</a:t>
            </a:r>
            <a:endParaRPr lang="zh-CN" altLang="en-US" sz="3600" b="1" noProof="1"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19462" grpId="0" animBg="1"/>
      <p:bldP spid="19463" grpId="0" animBg="1"/>
      <p:bldP spid="2" grpId="0"/>
      <p:bldP spid="5" grpId="0" animBg="1"/>
      <p:bldP spid="6" grpId="0"/>
      <p:bldP spid="12" grpId="0" animBg="1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文本框 1055745"/>
          <p:cNvSpPr txBox="1">
            <a:spLocks noChangeArrowheads="1"/>
          </p:cNvSpPr>
          <p:nvPr/>
        </p:nvSpPr>
        <p:spPr bwMode="auto">
          <a:xfrm>
            <a:off x="0" y="0"/>
            <a:ext cx="3786188" cy="59705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二、保卫大武汉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时间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指挥者：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3.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目的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4.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主要战役：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5.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意义：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200000"/>
              </a:lnSpc>
              <a:buFont typeface="Arial" panose="020B0604020202020204" pitchFamily="34" charset="0"/>
              <a:buNone/>
            </a:pP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73731" name="文本框 1055747"/>
          <p:cNvSpPr txBox="1">
            <a:spLocks noChangeArrowheads="1"/>
          </p:cNvSpPr>
          <p:nvPr/>
        </p:nvSpPr>
        <p:spPr bwMode="auto">
          <a:xfrm>
            <a:off x="922338" y="6418263"/>
            <a:ext cx="3632200" cy="879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 anchorCtr="1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643063" y="928688"/>
            <a:ext cx="44291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</a:rPr>
              <a:t>1938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年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月到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10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月</a:t>
            </a:r>
            <a:endParaRPr lang="zh-CN" alt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928813" y="1928813"/>
            <a:ext cx="12668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蒋介石</a:t>
            </a:r>
            <a:endParaRPr lang="zh-CN" alt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00188" y="2714625"/>
            <a:ext cx="29289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保卫大武汉</a:t>
            </a:r>
            <a:endParaRPr lang="zh-CN" altLang="en-US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357438" y="3643313"/>
            <a:ext cx="198755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万家岭战役</a:t>
            </a:r>
            <a:endParaRPr lang="zh-CN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643063" y="4429125"/>
            <a:ext cx="7215187" cy="203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日本企图迅速灭亡中国的既定战略彻底破灭，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广州、武汉失陷后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抗日战争进入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</a:rPr>
              <a:t>相持阶段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矩形 7197"/>
          <p:cNvSpPr>
            <a:spLocks noChangeArrowheads="1"/>
          </p:cNvSpPr>
          <p:nvPr/>
        </p:nvSpPr>
        <p:spPr bwMode="auto">
          <a:xfrm>
            <a:off x="130175" y="300038"/>
            <a:ext cx="408622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第三次长沙会战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graphicFrame>
        <p:nvGraphicFramePr>
          <p:cNvPr id="3" name="表格 2"/>
          <p:cNvGraphicFramePr/>
          <p:nvPr/>
        </p:nvGraphicFramePr>
        <p:xfrm>
          <a:off x="876300" y="1311275"/>
          <a:ext cx="7464425" cy="4384922"/>
        </p:xfrm>
        <a:graphic>
          <a:graphicData uri="http://schemas.openxmlformats.org/drawingml/2006/table">
            <a:tbl>
              <a:tblPr/>
              <a:tblGrid>
                <a:gridCol w="997585"/>
                <a:gridCol w="6466840"/>
              </a:tblGrid>
              <a:tr h="548577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000" b="1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panose="03000509000000000000" charset="-122"/>
                          <a:ea typeface="方正黑体_GBK" panose="03000509000000000000" charset="-122"/>
                        </a:rPr>
                        <a:t>第三次长沙会战</a:t>
                      </a:r>
                      <a:endParaRPr lang="zh-CN" altLang="en-US" sz="3000" b="1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方正黑体_GBK" panose="03000509000000000000" charset="-122"/>
                        <a:ea typeface="方正黑体_GBK" panose="03000509000000000000" charset="-122"/>
                      </a:endParaRPr>
                    </a:p>
                  </a:txBody>
                  <a:tcPr marT="45709" marB="45709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77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时间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T="45709" marB="45709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T="45709" marB="45709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736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背景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T="45709" marB="45709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T="45709" marB="45709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736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经过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T="45709" marB="45709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T="45709" marB="45709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605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a typeface="楷体" panose="02010609060101010101" pitchFamily="49" charset="-122"/>
                        </a:rPr>
                        <a:t>意义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T="45709" marB="45709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T="45709" marB="45709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26650"/>
          <p:cNvSpPr txBox="1">
            <a:spLocks noChangeArrowheads="1"/>
          </p:cNvSpPr>
          <p:nvPr/>
        </p:nvSpPr>
        <p:spPr bwMode="auto">
          <a:xfrm>
            <a:off x="1841500" y="1858963"/>
            <a:ext cx="22383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ea typeface="楷体" panose="02010609060101010101" pitchFamily="49" charset="-122"/>
              </a:rPr>
              <a:t>1941</a:t>
            </a:r>
            <a:r>
              <a:rPr lang="zh-CN" altLang="en-US" sz="2800" b="1">
                <a:solidFill>
                  <a:srgbClr val="0000FF"/>
                </a:solidFill>
                <a:ea typeface="楷体" panose="02010609060101010101" pitchFamily="49" charset="-122"/>
              </a:rPr>
              <a:t>年</a:t>
            </a:r>
            <a:r>
              <a:rPr lang="en-US" altLang="zh-CN" sz="2800" b="1">
                <a:solidFill>
                  <a:srgbClr val="0000FF"/>
                </a:solidFill>
                <a:ea typeface="楷体" panose="02010609060101010101" pitchFamily="49" charset="-122"/>
              </a:rPr>
              <a:t>12</a:t>
            </a:r>
            <a:r>
              <a:rPr lang="zh-CN" altLang="en-US" sz="2800" b="1">
                <a:solidFill>
                  <a:srgbClr val="0000FF"/>
                </a:solidFill>
                <a:ea typeface="楷体" panose="02010609060101010101" pitchFamily="49" charset="-122"/>
              </a:rPr>
              <a:t>月</a:t>
            </a:r>
            <a:endParaRPr lang="zh-CN" altLang="en-US" sz="2800" b="1">
              <a:solidFill>
                <a:srgbClr val="0000FF"/>
              </a:solidFill>
              <a:ea typeface="楷体" panose="02010609060101010101" pitchFamily="49" charset="-122"/>
            </a:endParaRPr>
          </a:p>
        </p:txBody>
      </p:sp>
      <p:sp>
        <p:nvSpPr>
          <p:cNvPr id="7" name="文本框 26650"/>
          <p:cNvSpPr txBox="1">
            <a:spLocks noChangeArrowheads="1"/>
          </p:cNvSpPr>
          <p:nvPr/>
        </p:nvSpPr>
        <p:spPr bwMode="auto">
          <a:xfrm>
            <a:off x="1851025" y="2433638"/>
            <a:ext cx="6437313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楷体" panose="02010609060101010101" pitchFamily="49" charset="-122"/>
              </a:rPr>
              <a:t>抗日战争进入相持阶段；前两次长沙会战，日军未占领长沙。 </a:t>
            </a:r>
            <a:endParaRPr lang="zh-CN" altLang="en-US" sz="2800" b="1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19480" name="文本框 1"/>
          <p:cNvSpPr txBox="1">
            <a:spLocks noChangeArrowheads="1"/>
          </p:cNvSpPr>
          <p:nvPr/>
        </p:nvSpPr>
        <p:spPr bwMode="auto">
          <a:xfrm>
            <a:off x="1801813" y="3343275"/>
            <a:ext cx="6615112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rgbClr val="000000"/>
                </a:solidFill>
                <a:ea typeface="楷体" panose="02010609060101010101" pitchFamily="49" charset="-122"/>
              </a:rPr>
              <a:t>长沙城下，中国军队与日军鏖战肉搏，并打退来援敌人。在中国军队的搏杀下，歼灭大批日军，中国军队取得会战的胜利。</a:t>
            </a:r>
            <a:endParaRPr lang="zh-CN" altLang="en-US" sz="2400" b="1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19481" name="内容占位符 2"/>
          <p:cNvSpPr>
            <a:spLocks noGrp="1" noChangeArrowheads="1"/>
          </p:cNvSpPr>
          <p:nvPr/>
        </p:nvSpPr>
        <p:spPr bwMode="auto">
          <a:xfrm>
            <a:off x="1879600" y="4530725"/>
            <a:ext cx="6465888" cy="1131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18000"/>
              </a:spcBef>
            </a:pPr>
            <a:r>
              <a:rPr lang="zh-CN" altLang="en-US" sz="2400" b="1">
                <a:solidFill>
                  <a:srgbClr val="000000"/>
                </a:solidFill>
                <a:ea typeface="楷体" panose="02010609060101010101" pitchFamily="49" charset="-122"/>
              </a:rPr>
              <a:t>第三次长沙会战，是珍珠港事变以来，盟国在亚洲战区中唯一的胜利，是自太平洋战争爆发后盟军的第一次重大军事胜利。</a:t>
            </a:r>
            <a:endParaRPr lang="zh-CN" altLang="en-US" sz="2400" b="1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9480" grpId="0"/>
      <p:bldP spid="1948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476250"/>
            <a:ext cx="5976938" cy="649288"/>
          </a:xfrm>
          <a:prstGeom prst="rect">
            <a:avLst/>
          </a:prstGeom>
          <a:noFill/>
          <a:ln w="38100">
            <a:solidFill>
              <a:schemeClr val="tx1"/>
            </a:solidFill>
            <a:prstDash val="sysDot"/>
            <a:miter lim="800000"/>
          </a:ln>
        </p:spPr>
        <p:txBody>
          <a:bodyPr/>
          <a:lstStyle/>
          <a:p>
            <a:pPr eaLnBrk="1" hangingPunct="1"/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第三次长沙会战胜利的原因</a:t>
            </a:r>
            <a:endParaRPr lang="zh-CN" altLang="en-US" sz="3600" b="1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500188"/>
            <a:ext cx="8143875" cy="2447925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smtClean="0">
                <a:latin typeface="微软雅黑" panose="020B0503020204020204" charset="-122"/>
                <a:ea typeface="微软雅黑" panose="020B0503020204020204" charset="-122"/>
              </a:rPr>
              <a:t>①中国军队指挥官采取正确的战略战术；</a:t>
            </a:r>
            <a:endParaRPr lang="en-US" altLang="zh-CN" b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smtClean="0">
                <a:latin typeface="微软雅黑" panose="020B0503020204020204" charset="-122"/>
                <a:ea typeface="微软雅黑" panose="020B0503020204020204" charset="-122"/>
              </a:rPr>
              <a:t>②中国军人的顽强奋战，不怕牺牲；</a:t>
            </a:r>
            <a:endParaRPr lang="en-US" altLang="zh-CN" b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smtClean="0">
                <a:latin typeface="微软雅黑" panose="020B0503020204020204" charset="-122"/>
                <a:ea typeface="微软雅黑" panose="020B0503020204020204" charset="-122"/>
              </a:rPr>
              <a:t>③进入相持阶段后，日军物力财力十分困难。</a:t>
            </a:r>
            <a:endParaRPr lang="zh-CN" altLang="en-US" b="1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矩形 7174"/>
          <p:cNvSpPr>
            <a:spLocks noChangeArrowheads="1"/>
          </p:cNvSpPr>
          <p:nvPr/>
        </p:nvSpPr>
        <p:spPr bwMode="auto">
          <a:xfrm>
            <a:off x="0" y="0"/>
            <a:ext cx="3071813" cy="590550"/>
          </a:xfrm>
          <a:prstGeom prst="rect">
            <a:avLst/>
          </a:prstGeom>
          <a:noFill/>
          <a:ln w="38100">
            <a:noFill/>
            <a:bevel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四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豫湘桂战役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1507" name="图片 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928813"/>
            <a:ext cx="914400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4" name="矩形 4"/>
          <p:cNvSpPr>
            <a:spLocks noChangeArrowheads="1"/>
          </p:cNvSpPr>
          <p:nvPr/>
        </p:nvSpPr>
        <p:spPr bwMode="auto">
          <a:xfrm>
            <a:off x="0" y="714375"/>
            <a:ext cx="9144000" cy="1077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       抗战后期，日军向国民党正面战场发动的规模最大的一次战役。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文本框 1057793"/>
          <p:cNvSpPr txBox="1">
            <a:spLocks noChangeArrowheads="1"/>
          </p:cNvSpPr>
          <p:nvPr/>
        </p:nvSpPr>
        <p:spPr bwMode="auto">
          <a:xfrm>
            <a:off x="0" y="0"/>
            <a:ext cx="10099675" cy="2862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49" charset="-122"/>
              </a:rPr>
              <a:t>三、第三次长沙会战</a:t>
            </a:r>
            <a:r>
              <a:rPr lang="en-US" altLang="zh-CN" sz="3600" b="1">
                <a:latin typeface="黑体" panose="02010609060101010101" pitchFamily="49" charset="-122"/>
              </a:rPr>
              <a:t>:</a:t>
            </a:r>
            <a:endParaRPr lang="en-US" altLang="zh-CN" sz="3600" b="1"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时间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结果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3.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意义：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77827" name="文本框 1094657"/>
          <p:cNvSpPr txBox="1">
            <a:spLocks noChangeArrowheads="1"/>
          </p:cNvSpPr>
          <p:nvPr/>
        </p:nvSpPr>
        <p:spPr bwMode="auto">
          <a:xfrm>
            <a:off x="0" y="3929063"/>
            <a:ext cx="8929688" cy="203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背景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抗日战争后期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国民政府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</a:rPr>
              <a:t>消极抗日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、积极反共。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 结果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: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国民党军队一溃千里。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77828" name="矩形 7174"/>
          <p:cNvSpPr>
            <a:spLocks noChangeArrowheads="1"/>
          </p:cNvSpPr>
          <p:nvPr/>
        </p:nvSpPr>
        <p:spPr bwMode="auto">
          <a:xfrm>
            <a:off x="0" y="3143250"/>
            <a:ext cx="7929563" cy="590550"/>
          </a:xfrm>
          <a:prstGeom prst="rect">
            <a:avLst/>
          </a:prstGeom>
          <a:noFill/>
          <a:ln w="38100">
            <a:noFill/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600" b="1">
                <a:latin typeface="黑体" panose="02010609060101010101" pitchFamily="49" charset="-122"/>
              </a:rPr>
              <a:t>四</a:t>
            </a:r>
            <a:r>
              <a:rPr lang="en-US" altLang="zh-CN" sz="3600" b="1">
                <a:latin typeface="黑体" panose="02010609060101010101" pitchFamily="49" charset="-122"/>
              </a:rPr>
              <a:t>.</a:t>
            </a:r>
            <a:r>
              <a:rPr lang="zh-CN" altLang="en-US" sz="3600" b="1">
                <a:latin typeface="黑体" panose="02010609060101010101" pitchFamily="49" charset="-122"/>
              </a:rPr>
              <a:t>豫湘桂战役（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</a:rPr>
              <a:t>1944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pitchFamily="49" charset="-122"/>
              </a:rPr>
              <a:t>年初</a:t>
            </a:r>
            <a:r>
              <a:rPr lang="zh-CN" altLang="en-US" sz="3600" b="1">
                <a:latin typeface="黑体" panose="02010609060101010101" pitchFamily="49" charset="-122"/>
              </a:rPr>
              <a:t>）</a:t>
            </a:r>
            <a:endParaRPr lang="zh-CN" altLang="en-US" sz="3600" b="1">
              <a:latin typeface="黑体" panose="02010609060101010101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28750" y="1000125"/>
            <a:ext cx="40005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</a:rPr>
              <a:t>1941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年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12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月</a:t>
            </a:r>
            <a:endParaRPr lang="zh-CN" alt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357313" y="1571625"/>
            <a:ext cx="68580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中国军队歼灭大批日军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获得会战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</a:rPr>
              <a:t>胜利</a:t>
            </a:r>
            <a:endParaRPr lang="zh-CN" altLang="en-US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500188" y="2143125"/>
            <a:ext cx="6435725" cy="738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会战的胜利，在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</a:rPr>
              <a:t>国内外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</a:rPr>
              <a:t>产生了积极影响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3"/>
          <p:cNvSpPr txBox="1">
            <a:spLocks noChangeArrowheads="1"/>
          </p:cNvSpPr>
          <p:nvPr/>
        </p:nvSpPr>
        <p:spPr bwMode="auto">
          <a:xfrm>
            <a:off x="214313" y="571500"/>
            <a:ext cx="8369300" cy="1138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zh-CN" sz="2800" b="1">
                <a:ea typeface="华文新魏" pitchFamily="2" charset="-122"/>
              </a:rPr>
              <a:t>         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</a:rPr>
              <a:t>台儿庄战役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0000FF"/>
                </a:solidFill>
                <a:ea typeface="华文新魏" pitchFamily="2" charset="-122"/>
              </a:rPr>
              <a:t>     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</a:rPr>
              <a:t>抗战以来中国正面战场取得的最大的一场胜仗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</a:rPr>
              <a:t>）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</a:endParaRPr>
          </a:p>
        </p:txBody>
      </p:sp>
      <p:sp>
        <p:nvSpPr>
          <p:cNvPr id="43010" name="Text Box 4"/>
          <p:cNvSpPr txBox="1">
            <a:spLocks noChangeArrowheads="1"/>
          </p:cNvSpPr>
          <p:nvPr/>
        </p:nvSpPr>
        <p:spPr bwMode="auto">
          <a:xfrm>
            <a:off x="500063" y="2286000"/>
            <a:ext cx="8501062" cy="1077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zh-CN" sz="2800" b="1">
                <a:ea typeface="华文新魏" pitchFamily="2" charset="-122"/>
              </a:rPr>
              <a:t>       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</a:rPr>
              <a:t>武汉会战</a:t>
            </a:r>
            <a:endParaRPr lang="en-US" altLang="zh-CN" sz="4000" b="1">
              <a:solidFill>
                <a:srgbClr val="FF0000"/>
              </a:solidFill>
              <a:latin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</a:rPr>
              <a:t>（日本迅速灭亡中国的既定战略彻底破灭，抗战进入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</a:rPr>
              <a:t>相持阶段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</a:rPr>
              <a:t>）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</a:endParaRPr>
          </a:p>
        </p:txBody>
      </p:sp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0" y="3643313"/>
            <a:ext cx="6030913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zh-CN" sz="2800" b="1">
                <a:ea typeface="华文新魏" pitchFamily="2" charset="-122"/>
              </a:rPr>
              <a:t>         </a:t>
            </a:r>
            <a:r>
              <a:rPr lang="en-US" altLang="zh-CN" sz="2800" b="1">
                <a:ea typeface="华文新魏" pitchFamily="2" charset="-122"/>
              </a:rPr>
              <a:t>   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</a:rPr>
              <a:t>第三次长沙会战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FF"/>
                </a:solidFill>
                <a:ea typeface="华文新魏" pitchFamily="2" charset="-122"/>
              </a:rPr>
              <a:t>       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</a:rPr>
              <a:t>在国内外产生了积极影响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</a:rPr>
              <a:t>）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</a:endParaRPr>
          </a:p>
        </p:txBody>
      </p:sp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0" y="5214938"/>
            <a:ext cx="4462463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zh-CN" sz="2800" b="1">
                <a:ea typeface="华文新魏" pitchFamily="2" charset="-122"/>
              </a:rPr>
              <a:t>         </a:t>
            </a:r>
            <a:r>
              <a:rPr lang="en-US" altLang="zh-CN" sz="2800" b="1">
                <a:ea typeface="华文新魏" pitchFamily="2" charset="-122"/>
              </a:rPr>
              <a:t>   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</a:rPr>
              <a:t>豫湘桂战役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0000FF"/>
                </a:solidFill>
                <a:ea typeface="华文新魏" pitchFamily="2" charset="-122"/>
              </a:rPr>
              <a:t>           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</a:rPr>
              <a:t>最大的一次败仗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</a:rPr>
              <a:t>）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</a:endParaRPr>
          </a:p>
        </p:txBody>
      </p:sp>
      <p:sp>
        <p:nvSpPr>
          <p:cNvPr id="78854" name="AutoShape 7"/>
          <p:cNvSpPr/>
          <p:nvPr/>
        </p:nvSpPr>
        <p:spPr bwMode="auto">
          <a:xfrm rot="10800000">
            <a:off x="2411413" y="2565400"/>
            <a:ext cx="304800" cy="3962400"/>
          </a:xfrm>
          <a:prstGeom prst="rightBrace">
            <a:avLst>
              <a:gd name="adj1" fmla="val 108273"/>
              <a:gd name="adj2" fmla="val 50000"/>
            </a:avLst>
          </a:prstGeom>
          <a:noFill/>
          <a:ln w="57150">
            <a:noFill/>
            <a:round/>
          </a:ln>
        </p:spPr>
        <p:txBody>
          <a:bodyPr rot="10800000" wrap="none" anchor="ctr"/>
          <a:lstStyle/>
          <a:p>
            <a:pPr eaLnBrk="1" hangingPunct="1">
              <a:buFont typeface="Arial" panose="020B0604020202020204" pitchFamily="34" charset="0"/>
              <a:buNone/>
            </a:pPr>
            <a:endParaRPr lang="zh-CN" altLang="zh-CN"/>
          </a:p>
        </p:txBody>
      </p:sp>
      <p:sp>
        <p:nvSpPr>
          <p:cNvPr id="78855" name="Text Box 8"/>
          <p:cNvSpPr txBox="1">
            <a:spLocks noChangeArrowheads="1"/>
          </p:cNvSpPr>
          <p:nvPr/>
        </p:nvSpPr>
        <p:spPr bwMode="auto">
          <a:xfrm>
            <a:off x="0" y="1643063"/>
            <a:ext cx="738188" cy="3279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49" charset="-122"/>
              </a:rPr>
              <a:t>正面战场的抗战</a:t>
            </a:r>
            <a:endParaRPr lang="zh-CN" altLang="en-US" sz="3600" b="1">
              <a:latin typeface="黑体" panose="02010609060101010101" pitchFamily="49" charset="-122"/>
            </a:endParaRPr>
          </a:p>
        </p:txBody>
      </p:sp>
      <p:pic>
        <p:nvPicPr>
          <p:cNvPr id="78856" name="矩形 12"/>
          <p:cNvPicPr>
            <a:picLocks noChangeArrowheads="1"/>
          </p:cNvPicPr>
          <p:nvPr/>
        </p:nvPicPr>
        <p:blipFill>
          <a:blip r:embed="rId1" cstate="print"/>
          <a:srcRect l="7492" t="9555" r="3723" b="21715"/>
          <a:stretch>
            <a:fillRect/>
          </a:stretch>
        </p:blipFill>
        <p:spPr bwMode="auto">
          <a:xfrm>
            <a:off x="0" y="0"/>
            <a:ext cx="30289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7" name="AutoShape 3"/>
          <p:cNvSpPr/>
          <p:nvPr/>
        </p:nvSpPr>
        <p:spPr bwMode="auto">
          <a:xfrm>
            <a:off x="571500" y="714375"/>
            <a:ext cx="285750" cy="5500688"/>
          </a:xfrm>
          <a:prstGeom prst="leftBrace">
            <a:avLst>
              <a:gd name="adj1" fmla="val 202571"/>
              <a:gd name="adj2" fmla="val 50000"/>
            </a:avLst>
          </a:prstGeom>
          <a:noFill/>
          <a:ln w="28575">
            <a:solidFill>
              <a:srgbClr val="0000FF"/>
            </a:solidFill>
            <a:round/>
          </a:ln>
        </p:spPr>
        <p:txBody>
          <a:bodyPr wrap="none" anchor="ctr"/>
          <a:lstStyle/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12" name="直接箭头连接符 11"/>
          <p:cNvCxnSpPr/>
          <p:nvPr/>
        </p:nvCxnSpPr>
        <p:spPr>
          <a:xfrm rot="10800000" flipV="1">
            <a:off x="3929063" y="3286125"/>
            <a:ext cx="4929187" cy="23574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rot="10800000" flipV="1">
            <a:off x="4929188" y="3286125"/>
            <a:ext cx="3857625" cy="78581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  <p:bldP spid="43010" grpId="0"/>
      <p:bldP spid="43011" grpId="0"/>
      <p:bldP spid="430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矩形 2"/>
          <p:cNvSpPr>
            <a:spLocks noChangeArrowheads="1"/>
          </p:cNvSpPr>
          <p:nvPr/>
        </p:nvSpPr>
        <p:spPr bwMode="auto">
          <a:xfrm>
            <a:off x="2500313" y="0"/>
            <a:ext cx="4787900" cy="738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如何评价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正面战场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抗战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？</a:t>
            </a:r>
            <a:endParaRPr lang="zh-CN" altLang="en-US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9875" name="矩形 1"/>
          <p:cNvSpPr>
            <a:spLocks noChangeArrowheads="1"/>
          </p:cNvSpPr>
          <p:nvPr/>
        </p:nvSpPr>
        <p:spPr bwMode="auto">
          <a:xfrm>
            <a:off x="0" y="736600"/>
            <a:ext cx="9144000" cy="6186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正面战场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的抗战是中国抗日战争和世界反法西斯战争的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重要组成部分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；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②正面战场的抗战，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粉碎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了日本三个月灭亡中国的战略计划和“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速战速决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”的方针，消耗了日本的军事和经济实力，为战略相持阶段的到来，起了决定性作用。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③正面战场的抗战，有力地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支援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了中国共产党领导的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敌后战场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，为敌后游击战争创造了有利条件。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④正面战场的抗战，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振奋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了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民族精神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，坚定了中国军民抗战必胜的信心，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提高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了中国抗战在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国际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上的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影响力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⑤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正面战场后期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由于国民政府推行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消极抗日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，积极反共的方针，致使豫湘桂战役大溃败，中国丧失了大片国土。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矩形 4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defRPr/>
            </a:pPr>
            <a:r>
              <a:rPr lang="en-US" altLang="zh-CN" sz="2400" b="1" dirty="0" smtClean="0"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en-US" altLang="zh-CN" sz="2400" b="1" dirty="0" smtClean="0">
                <a:latin typeface="+mn-ea"/>
                <a:ea typeface="+mn-ea"/>
              </a:rPr>
              <a:t>1</a:t>
            </a:r>
            <a:r>
              <a:rPr lang="zh-CN" altLang="zh-CN" sz="2400" b="1" dirty="0" smtClean="0">
                <a:latin typeface="+mn-ea"/>
                <a:ea typeface="+mn-ea"/>
              </a:rPr>
              <a:t>． 李宗仁将军践行“</a:t>
            </a:r>
            <a:r>
              <a:rPr lang="zh-CN" altLang="en-US" sz="2400" b="1" dirty="0" smtClean="0">
                <a:latin typeface="+mn-ea"/>
                <a:ea typeface="+mn-ea"/>
              </a:rPr>
              <a:t>抗日救国</a:t>
            </a:r>
            <a:r>
              <a:rPr lang="zh-CN" altLang="zh-CN" sz="2400" b="1" dirty="0" smtClean="0">
                <a:latin typeface="+mn-ea"/>
                <a:ea typeface="+mn-ea"/>
              </a:rPr>
              <a:t>”的最突出表现是</a:t>
            </a:r>
            <a:r>
              <a:rPr lang="en-US" altLang="zh-CN" sz="2400" b="1" dirty="0" smtClean="0">
                <a:latin typeface="+mn-ea"/>
                <a:ea typeface="+mn-ea"/>
              </a:rPr>
              <a:t>(    )</a:t>
            </a:r>
            <a:endParaRPr lang="zh-CN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A</a:t>
            </a:r>
            <a:r>
              <a:rPr lang="zh-CN" altLang="zh-CN" sz="2400" b="1" dirty="0" smtClean="0">
                <a:latin typeface="+mn-ea"/>
                <a:ea typeface="+mn-ea"/>
              </a:rPr>
              <a:t>．卢沟桥事变</a:t>
            </a:r>
            <a:r>
              <a:rPr lang="en-US" altLang="zh-CN" sz="2400" b="1" dirty="0" smtClean="0">
                <a:latin typeface="+mn-ea"/>
                <a:ea typeface="+mn-ea"/>
              </a:rPr>
              <a:t>   B</a:t>
            </a:r>
            <a:r>
              <a:rPr lang="zh-CN" altLang="zh-CN" sz="2400" b="1" dirty="0" smtClean="0">
                <a:latin typeface="+mn-ea"/>
                <a:ea typeface="+mn-ea"/>
              </a:rPr>
              <a:t>．九一八事变</a:t>
            </a:r>
            <a:r>
              <a:rPr lang="en-US" altLang="zh-CN" sz="2400" b="1" dirty="0" smtClean="0">
                <a:latin typeface="+mn-ea"/>
                <a:ea typeface="+mn-ea"/>
              </a:rPr>
              <a:t>   C</a:t>
            </a:r>
            <a:r>
              <a:rPr lang="zh-CN" altLang="zh-CN" sz="2400" b="1" dirty="0" smtClean="0">
                <a:latin typeface="+mn-ea"/>
                <a:ea typeface="+mn-ea"/>
              </a:rPr>
              <a:t>．百团大战</a:t>
            </a:r>
            <a:r>
              <a:rPr lang="en-US" altLang="zh-CN" sz="2400" b="1" dirty="0" smtClean="0">
                <a:latin typeface="+mn-ea"/>
                <a:ea typeface="+mn-ea"/>
              </a:rPr>
              <a:t>  D</a:t>
            </a:r>
            <a:r>
              <a:rPr lang="zh-CN" altLang="zh-CN" sz="2400" b="1" dirty="0" smtClean="0">
                <a:latin typeface="+mn-ea"/>
                <a:ea typeface="+mn-ea"/>
              </a:rPr>
              <a:t>．台儿庄战役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endParaRPr lang="zh-CN" altLang="zh-CN" sz="2400" b="1" dirty="0" smtClean="0">
              <a:latin typeface="+mn-ea"/>
              <a:ea typeface="+mn-ea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429500" y="0"/>
            <a:ext cx="5715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zh-CN" altLang="en-US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0228" name="矩形 6"/>
          <p:cNvSpPr>
            <a:spLocks noChangeArrowheads="1"/>
          </p:cNvSpPr>
          <p:nvPr/>
        </p:nvSpPr>
        <p:spPr bwMode="auto">
          <a:xfrm>
            <a:off x="0" y="1143000"/>
            <a:ext cx="8429625" cy="157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defRPr/>
            </a:pPr>
            <a:r>
              <a:rPr lang="en-US" altLang="zh-CN" sz="2400" b="1" dirty="0" smtClean="0"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en-US" altLang="zh-CN" sz="2400" b="1" dirty="0" smtClean="0">
                <a:latin typeface="+mn-ea"/>
                <a:ea typeface="+mn-ea"/>
              </a:rPr>
              <a:t>2</a:t>
            </a:r>
            <a:r>
              <a:rPr lang="zh-CN" altLang="en-US" sz="2400" b="1" dirty="0" smtClean="0">
                <a:latin typeface="+mn-ea"/>
                <a:ea typeface="+mn-ea"/>
              </a:rPr>
              <a:t>、抗战进入相持阶段的标志是（       ）</a:t>
            </a:r>
            <a:endParaRPr lang="zh-CN" altLang="en-US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A. </a:t>
            </a:r>
            <a:r>
              <a:rPr lang="zh-CN" altLang="en-US" sz="2400" b="1" dirty="0" smtClean="0">
                <a:latin typeface="+mn-ea"/>
                <a:ea typeface="+mn-ea"/>
              </a:rPr>
              <a:t>台儿庄战役后        </a:t>
            </a:r>
            <a:r>
              <a:rPr lang="en-US" altLang="zh-CN" sz="2400" b="1" dirty="0" smtClean="0">
                <a:latin typeface="+mn-ea"/>
                <a:ea typeface="+mn-ea"/>
              </a:rPr>
              <a:t>B. </a:t>
            </a:r>
            <a:r>
              <a:rPr lang="zh-CN" altLang="en-US" sz="2400" b="1" dirty="0" smtClean="0">
                <a:latin typeface="+mn-ea"/>
                <a:ea typeface="+mn-ea"/>
              </a:rPr>
              <a:t>日军占领广州、武汉后   </a:t>
            </a:r>
            <a:endParaRPr lang="zh-CN" altLang="en-US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C. </a:t>
            </a:r>
            <a:r>
              <a:rPr lang="zh-CN" altLang="en-US" sz="2400" b="1" dirty="0" smtClean="0">
                <a:latin typeface="+mn-ea"/>
                <a:ea typeface="+mn-ea"/>
              </a:rPr>
              <a:t>国民党迁都重庆后    </a:t>
            </a:r>
            <a:r>
              <a:rPr lang="en-US" altLang="zh-CN" sz="2400" b="1" dirty="0" smtClean="0">
                <a:latin typeface="+mn-ea"/>
                <a:ea typeface="+mn-ea"/>
              </a:rPr>
              <a:t>D. </a:t>
            </a:r>
            <a:r>
              <a:rPr lang="zh-CN" altLang="en-US" sz="2400" b="1" dirty="0" smtClean="0">
                <a:latin typeface="+mn-ea"/>
                <a:ea typeface="+mn-ea"/>
              </a:rPr>
              <a:t>淞沪会战后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endParaRPr lang="zh-CN" altLang="en-US" sz="2400" b="1" dirty="0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786313" y="1000125"/>
            <a:ext cx="57150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2786063"/>
            <a:ext cx="9001125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 algn="just" eaLnBrk="1" hangingPunct="1">
              <a:spcAft>
                <a:spcPts val="0"/>
              </a:spcAft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3</a:t>
            </a:r>
            <a:r>
              <a:rPr lang="zh-CN" altLang="zh-CN" sz="2400" b="1" kern="100" noProof="1">
                <a:latin typeface="+mn-ea"/>
                <a:ea typeface="+mn-ea"/>
              </a:rPr>
              <a:t>．抗日战争进入相持阶段后，日军先后发动</a:t>
            </a:r>
            <a:r>
              <a:rPr lang="zh-CN" altLang="en-US" sz="2400" b="1" kern="100" noProof="1">
                <a:latin typeface="+mn-ea"/>
                <a:ea typeface="+mn-ea"/>
              </a:rPr>
              <a:t>三</a:t>
            </a:r>
            <a:r>
              <a:rPr lang="zh-CN" altLang="zh-CN" sz="2400" b="1" kern="100" noProof="1">
                <a:latin typeface="+mn-ea"/>
                <a:ea typeface="+mn-ea"/>
              </a:rPr>
              <a:t>次会战，企图占领</a:t>
            </a:r>
            <a:r>
              <a:rPr lang="en-US" altLang="zh-CN" sz="2400" b="1" kern="100" noProof="1">
                <a:latin typeface="+mn-ea"/>
                <a:ea typeface="+mn-ea"/>
              </a:rPr>
              <a:t>(</a:t>
            </a:r>
            <a:r>
              <a:rPr lang="zh-CN" altLang="zh-CN" sz="2400" b="1" kern="100" noProof="1">
                <a:latin typeface="+mn-ea"/>
                <a:ea typeface="+mn-ea"/>
              </a:rPr>
              <a:t>　</a:t>
            </a:r>
            <a:r>
              <a:rPr lang="en-US" altLang="zh-CN" sz="2400" b="1" kern="100" noProof="1">
                <a:latin typeface="+mn-ea"/>
                <a:ea typeface="+mn-ea"/>
              </a:rPr>
              <a:t>   </a:t>
            </a:r>
            <a:r>
              <a:rPr lang="zh-CN" altLang="zh-CN" sz="2400" b="1" kern="100" noProof="1">
                <a:latin typeface="+mn-ea"/>
                <a:ea typeface="+mn-ea"/>
              </a:rPr>
              <a:t>　</a:t>
            </a:r>
            <a:r>
              <a:rPr lang="en-US" altLang="zh-CN" sz="2400" b="1" kern="100" noProof="1">
                <a:latin typeface="+mn-ea"/>
                <a:ea typeface="+mn-ea"/>
              </a:rPr>
              <a:t>)</a:t>
            </a:r>
            <a:endParaRPr lang="zh-CN" altLang="zh-CN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A</a:t>
            </a:r>
            <a:r>
              <a:rPr lang="zh-CN" altLang="zh-CN" sz="2400" b="1" kern="100" noProof="1">
                <a:latin typeface="+mn-ea"/>
                <a:ea typeface="+mn-ea"/>
              </a:rPr>
              <a:t>．广州　　</a:t>
            </a:r>
            <a:r>
              <a:rPr lang="en-US" altLang="zh-CN" sz="2400" b="1" kern="100" noProof="1">
                <a:latin typeface="+mn-ea"/>
                <a:ea typeface="+mn-ea"/>
              </a:rPr>
              <a:t>  B</a:t>
            </a:r>
            <a:r>
              <a:rPr lang="zh-CN" altLang="zh-CN" sz="2400" b="1" kern="100" noProof="1">
                <a:latin typeface="+mn-ea"/>
                <a:ea typeface="+mn-ea"/>
              </a:rPr>
              <a:t>．南京</a:t>
            </a:r>
            <a:r>
              <a:rPr lang="en-US" altLang="zh-CN" sz="2400" b="1" kern="100" noProof="1">
                <a:latin typeface="+mn-ea"/>
                <a:ea typeface="+mn-ea"/>
              </a:rPr>
              <a:t>     C</a:t>
            </a:r>
            <a:r>
              <a:rPr lang="zh-CN" altLang="zh-CN" sz="2400" b="1" kern="100" noProof="1">
                <a:latin typeface="+mn-ea"/>
                <a:ea typeface="+mn-ea"/>
              </a:rPr>
              <a:t>．上海　　</a:t>
            </a:r>
            <a:r>
              <a:rPr lang="en-US" altLang="zh-CN" sz="2400" b="1" kern="100" noProof="1">
                <a:latin typeface="+mn-ea"/>
                <a:ea typeface="+mn-ea"/>
              </a:rPr>
              <a:t>   D</a:t>
            </a:r>
            <a:r>
              <a:rPr lang="zh-CN" altLang="zh-CN" sz="2400" b="1" kern="100" noProof="1">
                <a:latin typeface="+mn-ea"/>
                <a:ea typeface="+mn-ea"/>
              </a:rPr>
              <a:t>．长沙</a:t>
            </a:r>
            <a:endParaRPr lang="en-US" altLang="zh-CN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defRPr/>
            </a:pPr>
            <a:endParaRPr lang="en-US" altLang="zh-CN" sz="2400" b="1" kern="100" noProof="1">
              <a:latin typeface="微软雅黑" panose="020B0503020204020204" charset="-122"/>
              <a:ea typeface="微软雅黑" panose="020B0503020204020204" charset="-122"/>
            </a:endParaRPr>
          </a:p>
          <a:p>
            <a:pPr indent="266700" algn="just" eaLnBrk="1" hangingPunct="1"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4</a:t>
            </a:r>
            <a:r>
              <a:rPr lang="zh-CN" altLang="en-US" sz="2400" b="1" kern="100" noProof="1">
                <a:latin typeface="+mn-ea"/>
                <a:ea typeface="+mn-ea"/>
              </a:rPr>
              <a:t>．抗战后期，日军向国民党正面战场发动的规模最大的一次战役是</a:t>
            </a:r>
            <a:r>
              <a:rPr lang="en-US" altLang="zh-CN" sz="2400" b="1" kern="100" noProof="1">
                <a:latin typeface="+mn-ea"/>
                <a:ea typeface="+mn-ea"/>
              </a:rPr>
              <a:t>(         )</a:t>
            </a:r>
            <a:endParaRPr lang="en-US" altLang="zh-CN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A</a:t>
            </a:r>
            <a:r>
              <a:rPr lang="zh-CN" altLang="en-US" sz="2400" b="1" kern="100" noProof="1">
                <a:latin typeface="+mn-ea"/>
                <a:ea typeface="+mn-ea"/>
              </a:rPr>
              <a:t>．淞沪会战      </a:t>
            </a:r>
            <a:r>
              <a:rPr lang="en-US" altLang="zh-CN" sz="2400" b="1" kern="100" noProof="1">
                <a:latin typeface="+mn-ea"/>
                <a:ea typeface="+mn-ea"/>
              </a:rPr>
              <a:t>B</a:t>
            </a:r>
            <a:r>
              <a:rPr lang="zh-CN" altLang="en-US" sz="2400" b="1" kern="100" noProof="1">
                <a:latin typeface="+mn-ea"/>
                <a:ea typeface="+mn-ea"/>
              </a:rPr>
              <a:t>．太原会战  </a:t>
            </a:r>
            <a:endParaRPr lang="en-US" altLang="zh-CN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C</a:t>
            </a:r>
            <a:r>
              <a:rPr lang="zh-CN" altLang="en-US" sz="2400" b="1" kern="100" noProof="1">
                <a:latin typeface="+mn-ea"/>
                <a:ea typeface="+mn-ea"/>
              </a:rPr>
              <a:t>．台儿庄战役    </a:t>
            </a:r>
            <a:r>
              <a:rPr lang="en-US" altLang="zh-CN" sz="2400" b="1" kern="100" noProof="1">
                <a:latin typeface="+mn-ea"/>
                <a:ea typeface="+mn-ea"/>
              </a:rPr>
              <a:t>D</a:t>
            </a:r>
            <a:r>
              <a:rPr lang="zh-CN" altLang="en-US" sz="2400" b="1" kern="100" noProof="1">
                <a:latin typeface="+mn-ea"/>
                <a:ea typeface="+mn-ea"/>
              </a:rPr>
              <a:t>．豫湘桂战役</a:t>
            </a:r>
            <a:endParaRPr lang="zh-CN" altLang="en-US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endParaRPr lang="zh-CN" altLang="zh-CN" sz="2400" b="1" kern="100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14375" y="3143250"/>
            <a:ext cx="5715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000125" y="4572000"/>
            <a:ext cx="5715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defRPr/>
            </a:pPr>
            <a:r>
              <a:rPr lang="en-US" altLang="zh-CN" sz="2400" b="1" dirty="0" smtClean="0"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en-US" altLang="zh-CN" sz="2400" b="1" dirty="0" smtClean="0">
                <a:latin typeface="+mn-ea"/>
                <a:ea typeface="+mn-ea"/>
              </a:rPr>
              <a:t>5</a:t>
            </a:r>
            <a:r>
              <a:rPr lang="zh-CN" altLang="zh-CN" sz="2400" b="1" dirty="0" smtClean="0">
                <a:latin typeface="+mn-ea"/>
                <a:ea typeface="+mn-ea"/>
              </a:rPr>
              <a:t>．抗日战争中，国民党对日作战牺牲的将领共有</a:t>
            </a:r>
            <a:r>
              <a:rPr lang="en-US" altLang="zh-CN" sz="2400" b="1" dirty="0" smtClean="0">
                <a:latin typeface="+mn-ea"/>
                <a:ea typeface="+mn-ea"/>
              </a:rPr>
              <a:t>115</a:t>
            </a:r>
            <a:r>
              <a:rPr lang="zh-CN" altLang="zh-CN" sz="2400" b="1" dirty="0" smtClean="0">
                <a:latin typeface="+mn-ea"/>
                <a:ea typeface="+mn-ea"/>
              </a:rPr>
              <a:t>人，其中上将</a:t>
            </a:r>
            <a:r>
              <a:rPr lang="en-US" altLang="zh-CN" sz="2400" b="1" dirty="0" smtClean="0">
                <a:latin typeface="+mn-ea"/>
                <a:ea typeface="+mn-ea"/>
              </a:rPr>
              <a:t>8</a:t>
            </a:r>
            <a:r>
              <a:rPr lang="zh-CN" altLang="zh-CN" sz="2400" b="1" dirty="0" smtClean="0">
                <a:latin typeface="+mn-ea"/>
                <a:ea typeface="+mn-ea"/>
              </a:rPr>
              <a:t>人，中将</a:t>
            </a:r>
            <a:r>
              <a:rPr lang="en-US" altLang="zh-CN" sz="2400" b="1" dirty="0" smtClean="0">
                <a:latin typeface="+mn-ea"/>
                <a:ea typeface="+mn-ea"/>
              </a:rPr>
              <a:t>42</a:t>
            </a:r>
            <a:r>
              <a:rPr lang="zh-CN" altLang="zh-CN" sz="2400" b="1" dirty="0" smtClean="0">
                <a:latin typeface="+mn-ea"/>
                <a:ea typeface="+mn-ea"/>
              </a:rPr>
              <a:t>人，少将</a:t>
            </a:r>
            <a:r>
              <a:rPr lang="en-US" altLang="zh-CN" sz="2400" b="1" dirty="0" smtClean="0">
                <a:latin typeface="+mn-ea"/>
                <a:ea typeface="+mn-ea"/>
              </a:rPr>
              <a:t>65</a:t>
            </a:r>
            <a:r>
              <a:rPr lang="zh-CN" altLang="zh-CN" sz="2400" b="1" dirty="0" smtClean="0">
                <a:latin typeface="+mn-ea"/>
                <a:ea typeface="+mn-ea"/>
              </a:rPr>
              <a:t>人。这些数字主要说明</a:t>
            </a:r>
            <a:r>
              <a:rPr lang="en-US" altLang="zh-CN" sz="2400" b="1" dirty="0" smtClean="0">
                <a:latin typeface="+mn-ea"/>
                <a:ea typeface="+mn-ea"/>
              </a:rPr>
              <a:t>(      )</a:t>
            </a:r>
            <a:endParaRPr lang="zh-CN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A</a:t>
            </a:r>
            <a:r>
              <a:rPr lang="zh-CN" altLang="zh-CN" sz="2400" b="1" dirty="0" smtClean="0">
                <a:latin typeface="+mn-ea"/>
                <a:ea typeface="+mn-ea"/>
              </a:rPr>
              <a:t>．正面战场抗击了绝大部分日军</a:t>
            </a:r>
            <a:endParaRPr lang="zh-CN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B</a:t>
            </a:r>
            <a:r>
              <a:rPr lang="zh-CN" altLang="zh-CN" sz="2400" b="1" dirty="0" smtClean="0">
                <a:latin typeface="+mn-ea"/>
                <a:ea typeface="+mn-ea"/>
              </a:rPr>
              <a:t>．国民党参战是抗战胜利的重要保证</a:t>
            </a:r>
            <a:endParaRPr lang="zh-CN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C</a:t>
            </a:r>
            <a:r>
              <a:rPr lang="zh-CN" altLang="zh-CN" sz="2400" b="1" dirty="0" smtClean="0">
                <a:latin typeface="+mn-ea"/>
                <a:ea typeface="+mn-ea"/>
              </a:rPr>
              <a:t>．国民党军队为抗战胜利作出了重大牺牲</a:t>
            </a:r>
            <a:endParaRPr lang="zh-CN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D</a:t>
            </a:r>
            <a:r>
              <a:rPr lang="zh-CN" altLang="zh-CN" sz="2400" b="1" dirty="0" smtClean="0">
                <a:latin typeface="+mn-ea"/>
                <a:ea typeface="+mn-ea"/>
              </a:rPr>
              <a:t>．军人英勇杀敌与政府消极抵抗形成鲜明对照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defRPr/>
            </a:pPr>
            <a:endParaRPr lang="zh-CN" altLang="zh-CN" sz="2400" b="1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defRPr/>
            </a:pPr>
            <a:endParaRPr lang="zh-CN" altLang="en-US" dirty="0" smtClean="0"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000875" y="428625"/>
            <a:ext cx="4286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zh-CN" altLang="en-US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428875"/>
            <a:ext cx="9144000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 algn="just" eaLnBrk="1" hangingPunct="1">
              <a:spcAft>
                <a:spcPts val="0"/>
              </a:spcAft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6</a:t>
            </a:r>
            <a:r>
              <a:rPr lang="zh-CN" altLang="zh-CN" sz="2400" b="1" kern="100" noProof="1">
                <a:latin typeface="+mn-ea"/>
                <a:ea typeface="+mn-ea"/>
              </a:rPr>
              <a:t>．武汉会战中，中国军队利用有利地形，逐次抵抗，消耗敌人。下列地区中，实现了这一战斗目标，大量歼灭日军的是</a:t>
            </a:r>
            <a:r>
              <a:rPr lang="en-US" altLang="zh-CN" sz="2400" b="1" kern="100" noProof="1">
                <a:latin typeface="+mn-ea"/>
                <a:ea typeface="+mn-ea"/>
              </a:rPr>
              <a:t>(</a:t>
            </a:r>
            <a:r>
              <a:rPr lang="zh-CN" altLang="zh-CN" sz="2400" b="1" kern="100" noProof="1">
                <a:latin typeface="+mn-ea"/>
                <a:ea typeface="+mn-ea"/>
              </a:rPr>
              <a:t>　　</a:t>
            </a:r>
            <a:r>
              <a:rPr lang="en-US" altLang="zh-CN" sz="2400" b="1" kern="100" noProof="1">
                <a:latin typeface="+mn-ea"/>
                <a:ea typeface="+mn-ea"/>
              </a:rPr>
              <a:t>)</a:t>
            </a:r>
            <a:endParaRPr lang="zh-CN" altLang="zh-CN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A</a:t>
            </a:r>
            <a:r>
              <a:rPr lang="zh-CN" altLang="zh-CN" sz="2400" b="1" kern="100" noProof="1">
                <a:latin typeface="+mn-ea"/>
                <a:ea typeface="+mn-ea"/>
              </a:rPr>
              <a:t>．万家岭</a:t>
            </a:r>
            <a:r>
              <a:rPr lang="en-US" altLang="zh-CN" sz="2400" b="1" kern="100" noProof="1">
                <a:latin typeface="+mn-ea"/>
                <a:ea typeface="+mn-ea"/>
              </a:rPr>
              <a:t>  B</a:t>
            </a:r>
            <a:r>
              <a:rPr lang="zh-CN" altLang="zh-CN" sz="2400" b="1" kern="100" noProof="1">
                <a:latin typeface="+mn-ea"/>
                <a:ea typeface="+mn-ea"/>
              </a:rPr>
              <a:t>．台儿庄</a:t>
            </a:r>
            <a:r>
              <a:rPr lang="en-US" altLang="zh-CN" sz="2400" b="1" kern="100" noProof="1">
                <a:latin typeface="+mn-ea"/>
                <a:ea typeface="+mn-ea"/>
              </a:rPr>
              <a:t>  C</a:t>
            </a:r>
            <a:r>
              <a:rPr lang="zh-CN" altLang="zh-CN" sz="2400" b="1" kern="100" noProof="1">
                <a:latin typeface="+mn-ea"/>
                <a:ea typeface="+mn-ea"/>
              </a:rPr>
              <a:t>．长沙</a:t>
            </a:r>
            <a:r>
              <a:rPr lang="en-US" altLang="zh-CN" sz="2400" b="1" kern="100" noProof="1">
                <a:latin typeface="+mn-ea"/>
                <a:ea typeface="+mn-ea"/>
              </a:rPr>
              <a:t>  D</a:t>
            </a:r>
            <a:r>
              <a:rPr lang="zh-CN" altLang="zh-CN" sz="2400" b="1" kern="100" noProof="1">
                <a:latin typeface="+mn-ea"/>
                <a:ea typeface="+mn-ea"/>
              </a:rPr>
              <a:t>．上海</a:t>
            </a:r>
            <a:endParaRPr lang="en-US" altLang="zh-CN" sz="2400" b="1" kern="100" noProof="1">
              <a:latin typeface="+mn-ea"/>
              <a:ea typeface="+mn-ea"/>
            </a:endParaRPr>
          </a:p>
          <a:p>
            <a:pPr indent="267970" algn="just" eaLnBrk="1" hangingPunct="1">
              <a:spcAft>
                <a:spcPts val="0"/>
              </a:spcAft>
              <a:defRPr/>
            </a:pPr>
            <a:endParaRPr lang="en-US" altLang="zh-CN" sz="2400" b="1" kern="100" noProof="1">
              <a:latin typeface="微软雅黑" panose="020B0503020204020204" charset="-122"/>
              <a:ea typeface="微软雅黑" panose="020B0503020204020204" charset="-122"/>
            </a:endParaRPr>
          </a:p>
          <a:p>
            <a:pPr indent="267970" algn="just" eaLnBrk="1" hangingPunct="1">
              <a:spcAft>
                <a:spcPts val="0"/>
              </a:spcAft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7</a:t>
            </a:r>
            <a:r>
              <a:rPr lang="zh-CN" altLang="zh-CN" sz="2400" b="1" kern="100" noProof="1">
                <a:latin typeface="+mn-ea"/>
                <a:ea typeface="+mn-ea"/>
              </a:rPr>
              <a:t>．在太平洋战争爆发之初，美英等国军队于太平洋接连失利，中国战场的胜利，引起较为强烈的国际反响。英美等国政府和舆论给予积极赞扬和评价。这一胜利是</a:t>
            </a:r>
            <a:r>
              <a:rPr lang="en-US" altLang="zh-CN" sz="2400" b="1" kern="100" noProof="1">
                <a:latin typeface="+mn-ea"/>
                <a:ea typeface="+mn-ea"/>
              </a:rPr>
              <a:t>(</a:t>
            </a:r>
            <a:r>
              <a:rPr lang="zh-CN" altLang="zh-CN" sz="2400" b="1" kern="100" noProof="1">
                <a:latin typeface="+mn-ea"/>
                <a:ea typeface="+mn-ea"/>
              </a:rPr>
              <a:t>　　</a:t>
            </a:r>
            <a:r>
              <a:rPr lang="en-US" altLang="zh-CN" sz="2400" b="1" kern="100" noProof="1">
                <a:latin typeface="+mn-ea"/>
                <a:ea typeface="+mn-ea"/>
              </a:rPr>
              <a:t>)</a:t>
            </a:r>
            <a:endParaRPr lang="zh-CN" altLang="zh-CN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A</a:t>
            </a:r>
            <a:r>
              <a:rPr lang="zh-CN" altLang="zh-CN" sz="2400" b="1" kern="100" noProof="1">
                <a:latin typeface="+mn-ea"/>
                <a:ea typeface="+mn-ea"/>
              </a:rPr>
              <a:t>．台儿庄战役　　</a:t>
            </a:r>
            <a:r>
              <a:rPr lang="en-US" altLang="zh-CN" sz="2400" b="1" kern="100" noProof="1">
                <a:latin typeface="+mn-ea"/>
                <a:ea typeface="+mn-ea"/>
              </a:rPr>
              <a:t>  B</a:t>
            </a:r>
            <a:r>
              <a:rPr lang="zh-CN" altLang="zh-CN" sz="2400" b="1" kern="100" noProof="1">
                <a:latin typeface="+mn-ea"/>
                <a:ea typeface="+mn-ea"/>
              </a:rPr>
              <a:t>．第三次长沙会战</a:t>
            </a:r>
            <a:endParaRPr lang="zh-CN" altLang="zh-CN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r>
              <a:rPr lang="en-US" altLang="zh-CN" sz="2400" b="1" kern="100" noProof="1">
                <a:latin typeface="+mn-ea"/>
                <a:ea typeface="+mn-ea"/>
              </a:rPr>
              <a:t>C</a:t>
            </a:r>
            <a:r>
              <a:rPr lang="zh-CN" altLang="zh-CN" sz="2400" b="1" kern="100" noProof="1">
                <a:latin typeface="+mn-ea"/>
                <a:ea typeface="+mn-ea"/>
              </a:rPr>
              <a:t>．武汉会战　　</a:t>
            </a:r>
            <a:r>
              <a:rPr lang="en-US" altLang="zh-CN" sz="2400" b="1" kern="100" noProof="1">
                <a:latin typeface="+mn-ea"/>
                <a:ea typeface="+mn-ea"/>
              </a:rPr>
              <a:t>      D</a:t>
            </a:r>
            <a:r>
              <a:rPr lang="zh-CN" altLang="zh-CN" sz="2400" b="1" kern="100" noProof="1">
                <a:latin typeface="+mn-ea"/>
                <a:ea typeface="+mn-ea"/>
              </a:rPr>
              <a:t>．淞沪会战</a:t>
            </a:r>
            <a:endParaRPr lang="zh-CN" altLang="zh-CN" sz="2400" b="1" kern="100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endParaRPr lang="zh-CN" altLang="en-US" sz="2400" b="1" kern="100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72375" y="2857500"/>
            <a:ext cx="4286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endParaRPr lang="zh-CN" altLang="en-US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857750" y="4643438"/>
            <a:ext cx="5715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lang="zh-CN" altLang="en-US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TextBox 1"/>
          <p:cNvSpPr txBox="1">
            <a:spLocks noChangeArrowheads="1"/>
          </p:cNvSpPr>
          <p:nvPr/>
        </p:nvSpPr>
        <p:spPr bwMode="auto">
          <a:xfrm>
            <a:off x="0" y="0"/>
            <a:ext cx="8501063" cy="19383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    8</a:t>
            </a:r>
            <a:r>
              <a:rPr lang="zh-CN" altLang="en-US" sz="2400" b="1" dirty="0" smtClean="0">
                <a:latin typeface="+mn-ea"/>
                <a:ea typeface="+mn-ea"/>
              </a:rPr>
              <a:t>、下列对第三次长沙会战历史地位表述最准确的是</a:t>
            </a:r>
            <a:r>
              <a:rPr lang="en-US" altLang="zh-CN" sz="2400" b="1" dirty="0" smtClean="0">
                <a:latin typeface="+mn-ea"/>
                <a:ea typeface="+mn-ea"/>
              </a:rPr>
              <a:t> (   )</a:t>
            </a:r>
            <a:endParaRPr lang="zh-CN" altLang="en-US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A</a:t>
            </a:r>
            <a:r>
              <a:rPr lang="zh-CN" altLang="en-US" sz="2400" b="1" dirty="0" smtClean="0">
                <a:latin typeface="+mn-ea"/>
                <a:ea typeface="+mn-ea"/>
              </a:rPr>
              <a:t>、标志着全民族抗战的开始</a:t>
            </a:r>
            <a:endParaRPr lang="zh-CN" altLang="en-US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B</a:t>
            </a:r>
            <a:r>
              <a:rPr lang="zh-CN" altLang="en-US" sz="2400" b="1" dirty="0" smtClean="0">
                <a:latin typeface="+mn-ea"/>
                <a:ea typeface="+mn-ea"/>
              </a:rPr>
              <a:t>、自全民族抗战以来的第一次大捷</a:t>
            </a:r>
            <a:endParaRPr lang="zh-CN" altLang="en-US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C</a:t>
            </a:r>
            <a:r>
              <a:rPr lang="zh-CN" altLang="en-US" sz="2400" b="1" dirty="0" smtClean="0">
                <a:latin typeface="+mn-ea"/>
                <a:ea typeface="+mn-ea"/>
              </a:rPr>
              <a:t>、自全面抗战以来第一次重大胜利</a:t>
            </a:r>
            <a:r>
              <a:rPr lang="en-US" altLang="zh-CN" sz="2400" b="1" dirty="0" smtClean="0">
                <a:latin typeface="+mn-ea"/>
                <a:ea typeface="+mn-ea"/>
              </a:rPr>
              <a:t> </a:t>
            </a:r>
            <a:endParaRPr lang="zh-CN" altLang="en-US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D</a:t>
            </a:r>
            <a:r>
              <a:rPr lang="zh-CN" altLang="en-US" sz="2400" b="1" dirty="0" smtClean="0">
                <a:latin typeface="+mn-ea"/>
                <a:ea typeface="+mn-ea"/>
              </a:rPr>
              <a:t>、动摇了一部分日本官兵的必胜信念</a:t>
            </a:r>
            <a:endParaRPr lang="en-US" altLang="zh-CN" sz="2400" b="1" dirty="0" smtClean="0">
              <a:latin typeface="+mn-ea"/>
              <a:ea typeface="+mn-ea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858125" y="0"/>
            <a:ext cx="50006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zh-CN" altLang="en-US" sz="280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286000"/>
            <a:ext cx="9144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 algn="just" eaLnBrk="1" hangingPunct="1">
              <a:spcAft>
                <a:spcPts val="0"/>
              </a:spcAft>
              <a:defRPr/>
            </a:pPr>
            <a:r>
              <a:rPr lang="en-US" altLang="zh-CN" sz="2400" b="1" noProof="1">
                <a:latin typeface="+mn-ea"/>
                <a:ea typeface="+mn-ea"/>
              </a:rPr>
              <a:t>9</a:t>
            </a:r>
            <a:r>
              <a:rPr lang="zh-CN" altLang="zh-CN" sz="2400" b="1" noProof="1">
                <a:latin typeface="+mn-ea"/>
                <a:ea typeface="+mn-ea"/>
              </a:rPr>
              <a:t>．下列能反映抗战时期，国民党正面战场积极抵抗的有</a:t>
            </a:r>
            <a:r>
              <a:rPr lang="en-US" altLang="zh-CN" sz="2400" b="1" noProof="1">
                <a:latin typeface="+mn-ea"/>
                <a:ea typeface="+mn-ea"/>
              </a:rPr>
              <a:t>(</a:t>
            </a:r>
            <a:r>
              <a:rPr lang="zh-CN" altLang="zh-CN" sz="2400" b="1" noProof="1">
                <a:latin typeface="+mn-ea"/>
                <a:ea typeface="+mn-ea"/>
              </a:rPr>
              <a:t>　　</a:t>
            </a:r>
            <a:r>
              <a:rPr lang="en-US" altLang="zh-CN" sz="2400" b="1" noProof="1">
                <a:latin typeface="+mn-ea"/>
                <a:ea typeface="+mn-ea"/>
              </a:rPr>
              <a:t>  )</a:t>
            </a:r>
            <a:endParaRPr lang="zh-CN" altLang="zh-CN" sz="2400" b="1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r>
              <a:rPr lang="en-US" altLang="zh-CN" sz="2400" b="1" noProof="1">
                <a:latin typeface="+mn-ea"/>
                <a:ea typeface="+mn-ea"/>
              </a:rPr>
              <a:t>①</a:t>
            </a:r>
            <a:r>
              <a:rPr lang="zh-CN" altLang="zh-CN" sz="2400" b="1" noProof="1">
                <a:latin typeface="+mn-ea"/>
                <a:ea typeface="+mn-ea"/>
              </a:rPr>
              <a:t>武汉会战　</a:t>
            </a:r>
            <a:r>
              <a:rPr lang="en-US" altLang="zh-CN" sz="2400" b="1" noProof="1">
                <a:latin typeface="+mn-ea"/>
                <a:ea typeface="+mn-ea"/>
              </a:rPr>
              <a:t>②</a:t>
            </a:r>
            <a:r>
              <a:rPr lang="zh-CN" altLang="zh-CN" sz="2400" b="1" noProof="1">
                <a:latin typeface="+mn-ea"/>
                <a:ea typeface="+mn-ea"/>
              </a:rPr>
              <a:t>淞沪会战　</a:t>
            </a:r>
            <a:r>
              <a:rPr lang="en-US" altLang="zh-CN" sz="2400" b="1" noProof="1">
                <a:latin typeface="+mn-ea"/>
                <a:ea typeface="+mn-ea"/>
              </a:rPr>
              <a:t>③</a:t>
            </a:r>
            <a:r>
              <a:rPr lang="zh-CN" altLang="en-US" sz="2400" b="1" noProof="1">
                <a:latin typeface="+mn-ea"/>
                <a:ea typeface="+mn-ea"/>
              </a:rPr>
              <a:t>豫湘桂战役</a:t>
            </a:r>
            <a:r>
              <a:rPr lang="zh-CN" altLang="zh-CN" sz="2400" b="1" noProof="1">
                <a:latin typeface="+mn-ea"/>
                <a:ea typeface="+mn-ea"/>
              </a:rPr>
              <a:t>　</a:t>
            </a:r>
            <a:r>
              <a:rPr lang="en-US" altLang="zh-CN" sz="2400" b="1" noProof="1">
                <a:latin typeface="+mn-ea"/>
                <a:ea typeface="+mn-ea"/>
              </a:rPr>
              <a:t>④</a:t>
            </a:r>
            <a:r>
              <a:rPr lang="zh-CN" altLang="zh-CN" sz="2400" b="1" noProof="1">
                <a:latin typeface="+mn-ea"/>
                <a:ea typeface="+mn-ea"/>
              </a:rPr>
              <a:t>徐州会战</a:t>
            </a:r>
            <a:endParaRPr lang="zh-CN" altLang="zh-CN" sz="2400" b="1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r>
              <a:rPr lang="en-US" altLang="zh-CN" sz="2400" b="1" noProof="1">
                <a:latin typeface="+mn-ea"/>
                <a:ea typeface="+mn-ea"/>
              </a:rPr>
              <a:t>A</a:t>
            </a:r>
            <a:r>
              <a:rPr lang="zh-CN" altLang="zh-CN" sz="2400" b="1" noProof="1">
                <a:latin typeface="+mn-ea"/>
                <a:ea typeface="+mn-ea"/>
              </a:rPr>
              <a:t>．</a:t>
            </a:r>
            <a:r>
              <a:rPr lang="en-US" altLang="zh-CN" sz="2400" b="1" noProof="1">
                <a:latin typeface="+mn-ea"/>
                <a:ea typeface="+mn-ea"/>
              </a:rPr>
              <a:t>①②③</a:t>
            </a:r>
            <a:r>
              <a:rPr lang="zh-CN" altLang="zh-CN" sz="2400" b="1" noProof="1">
                <a:latin typeface="+mn-ea"/>
                <a:ea typeface="+mn-ea"/>
              </a:rPr>
              <a:t>　 　</a:t>
            </a:r>
            <a:r>
              <a:rPr lang="en-US" altLang="zh-CN" sz="2400" b="1" noProof="1">
                <a:latin typeface="+mn-ea"/>
                <a:ea typeface="+mn-ea"/>
              </a:rPr>
              <a:t>  B</a:t>
            </a:r>
            <a:r>
              <a:rPr lang="zh-CN" altLang="zh-CN" sz="2400" b="1" noProof="1">
                <a:latin typeface="+mn-ea"/>
                <a:ea typeface="+mn-ea"/>
              </a:rPr>
              <a:t>．</a:t>
            </a:r>
            <a:r>
              <a:rPr lang="en-US" altLang="zh-CN" sz="2400" b="1" noProof="1">
                <a:latin typeface="+mn-ea"/>
                <a:ea typeface="+mn-ea"/>
              </a:rPr>
              <a:t>②③④    C</a:t>
            </a:r>
            <a:r>
              <a:rPr lang="zh-CN" altLang="zh-CN" sz="2400" b="1" noProof="1">
                <a:latin typeface="+mn-ea"/>
                <a:ea typeface="+mn-ea"/>
              </a:rPr>
              <a:t>．</a:t>
            </a:r>
            <a:r>
              <a:rPr lang="en-US" altLang="zh-CN" sz="2400" b="1" noProof="1">
                <a:latin typeface="+mn-ea"/>
                <a:ea typeface="+mn-ea"/>
              </a:rPr>
              <a:t>①②④</a:t>
            </a:r>
            <a:r>
              <a:rPr lang="zh-CN" altLang="zh-CN" sz="2400" b="1" noProof="1">
                <a:latin typeface="+mn-ea"/>
                <a:ea typeface="+mn-ea"/>
              </a:rPr>
              <a:t>　</a:t>
            </a:r>
            <a:r>
              <a:rPr lang="en-US" altLang="zh-CN" sz="2400" b="1" noProof="1">
                <a:latin typeface="+mn-ea"/>
                <a:ea typeface="+mn-ea"/>
              </a:rPr>
              <a:t>   D</a:t>
            </a:r>
            <a:r>
              <a:rPr lang="zh-CN" altLang="zh-CN" sz="2400" b="1" noProof="1">
                <a:latin typeface="+mn-ea"/>
                <a:ea typeface="+mn-ea"/>
              </a:rPr>
              <a:t>．</a:t>
            </a:r>
            <a:r>
              <a:rPr lang="en-US" altLang="zh-CN" sz="2400" b="1" noProof="1">
                <a:latin typeface="+mn-ea"/>
                <a:ea typeface="+mn-ea"/>
              </a:rPr>
              <a:t>①③④</a:t>
            </a:r>
            <a:endParaRPr lang="en-US" altLang="zh-CN" sz="2400" b="1" noProof="1">
              <a:latin typeface="+mn-ea"/>
              <a:ea typeface="+mn-ea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endParaRPr lang="zh-CN" altLang="zh-CN" sz="2400" b="1" noProof="1">
              <a:latin typeface="+mn-ea"/>
              <a:ea typeface="+mn-ea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143875" y="2286000"/>
            <a:ext cx="4286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3302" name="矩形 5"/>
          <p:cNvSpPr>
            <a:spLocks noChangeArrowheads="1"/>
          </p:cNvSpPr>
          <p:nvPr/>
        </p:nvSpPr>
        <p:spPr bwMode="auto">
          <a:xfrm>
            <a:off x="0" y="3857625"/>
            <a:ext cx="9144000" cy="25542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10</a:t>
            </a:r>
            <a:r>
              <a:rPr lang="zh-CN" altLang="en-US" sz="2400" b="1" dirty="0" smtClean="0">
                <a:latin typeface="+mn-ea"/>
                <a:ea typeface="+mn-ea"/>
              </a:rPr>
              <a:t>．广州、武汉失陷后，抗日战争进入相持阶段的原因有</a:t>
            </a:r>
            <a:r>
              <a:rPr lang="en-US" altLang="zh-CN" sz="2400" b="1" dirty="0" smtClean="0">
                <a:latin typeface="+mn-ea"/>
                <a:ea typeface="+mn-ea"/>
              </a:rPr>
              <a:t>(   )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800" b="1" dirty="0" smtClean="0">
                <a:latin typeface="+mn-ea"/>
                <a:ea typeface="+mn-ea"/>
              </a:rPr>
              <a:t>①</a:t>
            </a:r>
            <a:r>
              <a:rPr lang="zh-CN" altLang="en-US" sz="2400" b="1" dirty="0" smtClean="0">
                <a:latin typeface="+mn-ea"/>
                <a:ea typeface="+mn-ea"/>
              </a:rPr>
              <a:t>日军占领上海、南京　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zh-CN" altLang="en-US" sz="2800" b="1" dirty="0" smtClean="0">
                <a:latin typeface="+mn-ea"/>
                <a:ea typeface="+mn-ea"/>
              </a:rPr>
              <a:t>②</a:t>
            </a:r>
            <a:r>
              <a:rPr lang="zh-CN" altLang="en-US" sz="2400" b="1" dirty="0" smtClean="0">
                <a:latin typeface="+mn-ea"/>
                <a:ea typeface="+mn-ea"/>
              </a:rPr>
              <a:t>日本战线太长，兵力不足，财力、物力困难　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zh-CN" altLang="en-US" sz="2800" b="1" dirty="0" smtClean="0">
                <a:latin typeface="+mn-ea"/>
                <a:ea typeface="+mn-ea"/>
              </a:rPr>
              <a:t>③</a:t>
            </a:r>
            <a:r>
              <a:rPr lang="zh-CN" altLang="en-US" sz="2400" b="1" dirty="0" smtClean="0">
                <a:latin typeface="+mn-ea"/>
                <a:ea typeface="+mn-ea"/>
              </a:rPr>
              <a:t>敌后抗日根据地的严重威胁　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zh-CN" altLang="en-US" sz="2800" b="1" dirty="0" smtClean="0">
                <a:latin typeface="+mn-ea"/>
                <a:ea typeface="+mn-ea"/>
              </a:rPr>
              <a:t>④</a:t>
            </a:r>
            <a:r>
              <a:rPr lang="zh-CN" altLang="en-US" sz="2400" b="1" dirty="0" smtClean="0">
                <a:latin typeface="+mn-ea"/>
                <a:ea typeface="+mn-ea"/>
              </a:rPr>
              <a:t>日本改变了战略方针</a:t>
            </a:r>
            <a:endParaRPr lang="zh-CN" altLang="en-US" sz="2400" b="1" dirty="0" smtClean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400" b="1" dirty="0" smtClean="0">
                <a:latin typeface="+mn-ea"/>
                <a:ea typeface="+mn-ea"/>
              </a:rPr>
              <a:t>A</a:t>
            </a:r>
            <a:r>
              <a:rPr lang="zh-CN" altLang="en-US" sz="2400" b="1" dirty="0" smtClean="0">
                <a:latin typeface="+mn-ea"/>
                <a:ea typeface="+mn-ea"/>
              </a:rPr>
              <a:t>．①②      </a:t>
            </a:r>
            <a:r>
              <a:rPr lang="en-US" altLang="zh-CN" sz="2400" b="1" dirty="0" smtClean="0">
                <a:latin typeface="+mn-ea"/>
                <a:ea typeface="+mn-ea"/>
              </a:rPr>
              <a:t>B</a:t>
            </a:r>
            <a:r>
              <a:rPr lang="zh-CN" altLang="en-US" sz="2400" b="1" dirty="0" smtClean="0">
                <a:latin typeface="+mn-ea"/>
                <a:ea typeface="+mn-ea"/>
              </a:rPr>
              <a:t>．①②③       </a:t>
            </a:r>
            <a:r>
              <a:rPr lang="en-US" altLang="zh-CN" sz="2400" b="1" dirty="0" smtClean="0">
                <a:latin typeface="+mn-ea"/>
                <a:ea typeface="+mn-ea"/>
              </a:rPr>
              <a:t>C</a:t>
            </a:r>
            <a:r>
              <a:rPr lang="zh-CN" altLang="en-US" sz="2400" b="1" dirty="0" smtClean="0">
                <a:latin typeface="+mn-ea"/>
                <a:ea typeface="+mn-ea"/>
              </a:rPr>
              <a:t>．②③       </a:t>
            </a:r>
            <a:r>
              <a:rPr lang="en-US" altLang="zh-CN" sz="2400" b="1" dirty="0" smtClean="0">
                <a:latin typeface="+mn-ea"/>
                <a:ea typeface="+mn-ea"/>
              </a:rPr>
              <a:t>D</a:t>
            </a:r>
            <a:r>
              <a:rPr lang="zh-CN" altLang="en-US" sz="2400" b="1" dirty="0" smtClean="0">
                <a:latin typeface="+mn-ea"/>
                <a:ea typeface="+mn-ea"/>
              </a:rPr>
              <a:t>．②③④</a:t>
            </a:r>
            <a:endParaRPr lang="en-US" altLang="zh-CN" sz="2400" b="1" dirty="0" smtClean="0">
              <a:latin typeface="+mn-ea"/>
              <a:ea typeface="+mn-ea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143875" y="3857625"/>
            <a:ext cx="4286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矩形 7"/>
          <p:cNvSpPr>
            <a:spLocks noChangeArrowheads="1"/>
          </p:cNvSpPr>
          <p:nvPr/>
        </p:nvSpPr>
        <p:spPr bwMode="auto">
          <a:xfrm>
            <a:off x="0" y="0"/>
            <a:ext cx="9144000" cy="18161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 11. 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抗日战争中，国民党军队抗战以来取得的最大胜利是（     ）</a:t>
            </a:r>
            <a:endParaRPr lang="zh-CN" altLang="en-US" sz="2800" b="1" dirty="0" smtClean="0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A.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平型关战役            </a:t>
            </a:r>
            <a:r>
              <a:rPr lang="en-US" altLang="zh-CN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B.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百团大战   </a:t>
            </a:r>
            <a:endParaRPr lang="zh-CN" altLang="en-US" sz="2800" b="1" dirty="0" smtClean="0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C.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台儿庄战役            </a:t>
            </a:r>
            <a:r>
              <a:rPr lang="en-US" altLang="zh-CN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D.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徐州会战</a:t>
            </a:r>
            <a:endParaRPr lang="zh-CN" altLang="en-US" sz="2800" b="1" dirty="0" smtClean="0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57250" y="214313"/>
            <a:ext cx="623888" cy="823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FF0000"/>
                </a:solidFill>
              </a:rPr>
              <a:t>C</a:t>
            </a:r>
            <a:endParaRPr lang="en-US" altLang="zh-CN" sz="4800" b="1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2000250"/>
            <a:ext cx="9144000" cy="440055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 algn="just" eaLnBrk="1" hangingPunct="1">
              <a:spcAft>
                <a:spcPts val="0"/>
              </a:spcAft>
              <a:defRPr/>
            </a:pP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12</a:t>
            </a:r>
            <a:r>
              <a:rPr lang="zh-CN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．日军侵占南京后，日本大本营认为</a:t>
            </a: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“</a:t>
            </a:r>
            <a:r>
              <a:rPr lang="zh-CN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只要攻占汉口、广州，就能支配中国</a:t>
            </a: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”</a:t>
            </a:r>
            <a:r>
              <a:rPr lang="zh-CN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，日本御前会议决定发动</a:t>
            </a: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(</a:t>
            </a:r>
            <a:r>
              <a:rPr lang="zh-CN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　　</a:t>
            </a: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)</a:t>
            </a:r>
            <a:endParaRPr lang="zh-CN" altLang="zh-CN" sz="2800" b="1" noProof="1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A</a:t>
            </a:r>
            <a:r>
              <a:rPr lang="zh-CN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．淞沪会战</a:t>
            </a: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     B</a:t>
            </a:r>
            <a:r>
              <a:rPr lang="zh-CN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．武汉会战</a:t>
            </a:r>
            <a:endParaRPr lang="zh-CN" altLang="zh-CN" sz="2800" b="1" noProof="1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C</a:t>
            </a:r>
            <a:r>
              <a:rPr lang="zh-CN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．徐州会战</a:t>
            </a: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     D</a:t>
            </a:r>
            <a:r>
              <a:rPr lang="zh-CN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．太原会战</a:t>
            </a:r>
            <a:endParaRPr lang="en-US" altLang="zh-CN" sz="2800" b="1" noProof="1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13</a:t>
            </a:r>
            <a:r>
              <a:rPr lang="zh-CN" altLang="en-US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、抗战初期，国共双方在哪一方面是一致（     ）</a:t>
            </a:r>
            <a:endParaRPr lang="zh-CN" altLang="en-US" sz="2800" b="1" noProof="1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A</a:t>
            </a:r>
            <a:r>
              <a:rPr lang="zh-CN" altLang="en-US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、采取了相同的抗战路线</a:t>
            </a:r>
            <a:endParaRPr lang="zh-CN" altLang="en-US" sz="2800" b="1" noProof="1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B</a:t>
            </a:r>
            <a:r>
              <a:rPr lang="zh-CN" altLang="en-US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、都进行了积极的抗战</a:t>
            </a:r>
            <a:endParaRPr lang="zh-CN" altLang="en-US" sz="2800" b="1" noProof="1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C</a:t>
            </a:r>
            <a:r>
              <a:rPr lang="zh-CN" altLang="en-US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、都积极动员民众抗</a:t>
            </a:r>
            <a:r>
              <a:rPr kumimoji="1"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战</a:t>
            </a:r>
            <a:endParaRPr kumimoji="1"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en-US" altLang="zh-CN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D</a:t>
            </a:r>
            <a:r>
              <a:rPr lang="zh-CN" altLang="en-US" sz="2800" b="1" noProof="1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、都建立了民主政权</a:t>
            </a:r>
            <a:endParaRPr lang="zh-CN" altLang="en-US" sz="2800" b="1" noProof="1">
              <a:solidFill>
                <a:srgbClr val="0000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 indent="266700" algn="just" eaLnBrk="1" hangingPunct="1">
              <a:spcAft>
                <a:spcPts val="0"/>
              </a:spcAft>
              <a:defRPr/>
            </a:pP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7858125" y="2500313"/>
            <a:ext cx="819150" cy="6397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</a:rPr>
              <a:t>B</a:t>
            </a:r>
            <a:endParaRPr lang="en-US" altLang="zh-CN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143750" y="3643313"/>
            <a:ext cx="819150" cy="6397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</a:rPr>
              <a:t>B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bldLvl="0"/>
      <p:bldP spid="12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0"/>
            <a:ext cx="9144000" cy="4525963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>
              <a:buFontTx/>
              <a:buNone/>
            </a:pPr>
            <a:r>
              <a:rPr lang="en-US" altLang="zh-CN" smtClean="0"/>
              <a:t>14</a:t>
            </a:r>
            <a:r>
              <a:rPr lang="zh-CN" altLang="en-US" smtClean="0"/>
              <a:t>、</a:t>
            </a:r>
            <a:r>
              <a:rPr lang="zh-CN" altLang="en-US" b="1" smtClean="0"/>
              <a:t>日本企图迅速灭亡中国的既定战略彻底破灭是在（      ）</a:t>
            </a:r>
            <a:endParaRPr lang="zh-CN" altLang="en-US" b="1" smtClean="0"/>
          </a:p>
          <a:p>
            <a:pPr>
              <a:buFontTx/>
              <a:buNone/>
            </a:pPr>
            <a:r>
              <a:rPr lang="en-US" altLang="zh-CN" b="1" smtClean="0"/>
              <a:t>A.</a:t>
            </a:r>
            <a:r>
              <a:rPr lang="zh-CN" altLang="en-US" b="1" smtClean="0"/>
              <a:t>台儿庄战役         </a:t>
            </a:r>
            <a:r>
              <a:rPr lang="en-US" altLang="zh-CN" b="1" smtClean="0"/>
              <a:t>B.</a:t>
            </a:r>
            <a:r>
              <a:rPr lang="zh-CN" altLang="en-US" b="1" smtClean="0"/>
              <a:t>武汉会战</a:t>
            </a:r>
            <a:endParaRPr lang="zh-CN" altLang="en-US" b="1" smtClean="0"/>
          </a:p>
          <a:p>
            <a:pPr>
              <a:buFontTx/>
              <a:buNone/>
            </a:pPr>
            <a:r>
              <a:rPr lang="en-US" altLang="zh-CN" b="1" smtClean="0"/>
              <a:t>C.</a:t>
            </a:r>
            <a:r>
              <a:rPr lang="zh-CN" altLang="en-US" b="1" smtClean="0"/>
              <a:t>第三次长沙会战  </a:t>
            </a:r>
            <a:r>
              <a:rPr lang="en-US" altLang="zh-CN" b="1" smtClean="0"/>
              <a:t>D.</a:t>
            </a:r>
            <a:r>
              <a:rPr lang="zh-CN" altLang="en-US" b="1" smtClean="0"/>
              <a:t>豫湘桂战役</a:t>
            </a:r>
            <a:endParaRPr lang="zh-CN" altLang="en-US" b="1" smtClean="0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1752600" y="304800"/>
            <a:ext cx="623888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FF0000"/>
                </a:solidFill>
              </a:rPr>
              <a:t>B</a:t>
            </a:r>
            <a:endParaRPr lang="en-US" altLang="zh-CN" sz="4800" b="1">
              <a:solidFill>
                <a:srgbClr val="FF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0" y="2332038"/>
            <a:ext cx="9144000" cy="45259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altLang="zh-CN" sz="3200" b="1" kern="0">
                <a:latin typeface="+mn-lt"/>
                <a:ea typeface="+mn-ea"/>
              </a:rPr>
              <a:t>15</a:t>
            </a:r>
            <a:r>
              <a:rPr lang="zh-CN" altLang="en-US" sz="3200" b="1" kern="0">
                <a:latin typeface="+mn-lt"/>
                <a:ea typeface="+mn-ea"/>
              </a:rPr>
              <a:t>、国民党军队在豫湘桂战场大溃退的主要原因是</a:t>
            </a:r>
            <a:r>
              <a:rPr lang="en-US" altLang="zh-CN" sz="3200" b="1" kern="0">
                <a:latin typeface="+mn-lt"/>
                <a:ea typeface="+mn-ea"/>
              </a:rPr>
              <a:t>(      ) </a:t>
            </a:r>
            <a:endParaRPr lang="en-US" altLang="zh-CN" sz="3200" b="1" kern="0">
              <a:latin typeface="+mn-lt"/>
              <a:ea typeface="+mn-ea"/>
            </a:endParaRPr>
          </a:p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altLang="zh-CN" sz="3200" b="1" kern="0">
                <a:latin typeface="+mn-lt"/>
                <a:ea typeface="+mn-ea"/>
              </a:rPr>
              <a:t>A.</a:t>
            </a:r>
            <a:r>
              <a:rPr lang="zh-CN" altLang="en-US" sz="3200" b="1" kern="0">
                <a:latin typeface="+mn-lt"/>
                <a:ea typeface="+mn-ea"/>
              </a:rPr>
              <a:t>国民政府执行片面抗战政策        </a:t>
            </a:r>
            <a:endParaRPr lang="zh-CN" altLang="en-US" sz="3200" b="1" kern="0">
              <a:latin typeface="+mn-lt"/>
              <a:ea typeface="+mn-ea"/>
            </a:endParaRPr>
          </a:p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altLang="zh-CN" sz="3200" b="1" kern="0">
                <a:latin typeface="+mn-lt"/>
                <a:ea typeface="+mn-ea"/>
              </a:rPr>
              <a:t>B.</a:t>
            </a:r>
            <a:r>
              <a:rPr lang="zh-CN" altLang="en-US" sz="3200" b="1" kern="0">
                <a:latin typeface="+mn-lt"/>
                <a:ea typeface="+mn-ea"/>
              </a:rPr>
              <a:t>国统区在经济上面临崩溃</a:t>
            </a:r>
            <a:endParaRPr lang="zh-CN" altLang="en-US" sz="3200" b="1" kern="0">
              <a:latin typeface="+mn-lt"/>
              <a:ea typeface="+mn-ea"/>
            </a:endParaRPr>
          </a:p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altLang="zh-CN" sz="3200" b="1" kern="0">
                <a:latin typeface="+mn-lt"/>
                <a:ea typeface="+mn-ea"/>
              </a:rPr>
              <a:t>C.</a:t>
            </a:r>
            <a:r>
              <a:rPr lang="zh-CN" altLang="en-US" sz="3200" b="1" kern="0">
                <a:latin typeface="+mn-lt"/>
                <a:ea typeface="+mn-ea"/>
              </a:rPr>
              <a:t>作战双方的力量对比悬殊          </a:t>
            </a:r>
            <a:endParaRPr lang="zh-CN" altLang="en-US" sz="3200" b="1" kern="0">
              <a:latin typeface="+mn-lt"/>
              <a:ea typeface="+mn-ea"/>
            </a:endParaRPr>
          </a:p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altLang="zh-CN" sz="3200" b="1" kern="0">
                <a:latin typeface="+mn-lt"/>
                <a:ea typeface="+mn-ea"/>
              </a:rPr>
              <a:t>D.</a:t>
            </a:r>
            <a:r>
              <a:rPr lang="zh-CN" altLang="en-US" sz="3200" b="1" kern="0">
                <a:latin typeface="+mn-lt"/>
                <a:ea typeface="+mn-ea"/>
              </a:rPr>
              <a:t>国民党实行消极抗日、积极反共政策</a:t>
            </a:r>
            <a:endParaRPr lang="zh-CN" altLang="en-US" sz="3200" b="1" kern="0">
              <a:latin typeface="+mn-lt"/>
              <a:ea typeface="+mn-ea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66800" y="2667000"/>
            <a:ext cx="623888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FF0000"/>
                </a:solidFill>
              </a:rPr>
              <a:t>D</a:t>
            </a:r>
            <a:endParaRPr lang="en-US" altLang="zh-CN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Box 1"/>
          <p:cNvSpPr txBox="1">
            <a:spLocks noChangeArrowheads="1"/>
          </p:cNvSpPr>
          <p:nvPr/>
        </p:nvSpPr>
        <p:spPr bwMode="auto">
          <a:xfrm>
            <a:off x="0" y="3000375"/>
            <a:ext cx="9001125" cy="2862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）材料描述的是发生在什么时期的哪次战役？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）这次战役的指挥者是谁？结果如何？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）这次战役有何重大意义？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6019" name="TextBox 2"/>
          <p:cNvSpPr txBox="1">
            <a:spLocks noChangeArrowheads="1"/>
          </p:cNvSpPr>
          <p:nvPr/>
        </p:nvSpPr>
        <p:spPr bwMode="auto">
          <a:xfrm>
            <a:off x="0" y="3571875"/>
            <a:ext cx="4071938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抗日战争时期；台儿庄战役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6020" name="TextBox 3"/>
          <p:cNvSpPr txBox="1">
            <a:spLocks noChangeArrowheads="1"/>
          </p:cNvSpPr>
          <p:nvPr/>
        </p:nvSpPr>
        <p:spPr bwMode="auto">
          <a:xfrm>
            <a:off x="0" y="4643438"/>
            <a:ext cx="6929438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李宗仁；中国军队大败日军，消灭日军一万多人。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6021" name="TextBox 4"/>
          <p:cNvSpPr txBox="1">
            <a:spLocks noChangeArrowheads="1"/>
          </p:cNvSpPr>
          <p:nvPr/>
        </p:nvSpPr>
        <p:spPr bwMode="auto">
          <a:xfrm>
            <a:off x="0" y="5722938"/>
            <a:ext cx="9144000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是抗战以来中国军队取得的重大胜利；打击了日本侵略者的嚣张气焰；鼓舞了中国人民的抗战士气。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6022" name="矩形 5"/>
          <p:cNvSpPr>
            <a:spLocks noChangeArrowheads="1"/>
          </p:cNvSpPr>
          <p:nvPr/>
        </p:nvSpPr>
        <p:spPr bwMode="auto">
          <a:xfrm>
            <a:off x="0" y="0"/>
            <a:ext cx="9144000" cy="2862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16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、阅读下列材料：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    在这里，我们发挥了震天的威力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!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在这里，我们用血写就了伟大的史诗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!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在这里，我们泄尽了敌人的底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!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在这里，我们击退寇兵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!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在残破的北关城墙插上了国旗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!……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台儿庄，一片灰烬；台儿庄的名字，和时间争长。      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——《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红血洗过的战场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主题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主题7</Template>
  <TotalTime>0</TotalTime>
  <Words>4740</Words>
  <Application>WPS 演示</Application>
  <PresentationFormat>全屏显示(4:3)</PresentationFormat>
  <Paragraphs>407</Paragraphs>
  <Slides>28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50" baseType="lpstr">
      <vt:lpstr>Arial</vt:lpstr>
      <vt:lpstr>宋体</vt:lpstr>
      <vt:lpstr>Wingdings</vt:lpstr>
      <vt:lpstr>Calibri</vt:lpstr>
      <vt:lpstr>华文行楷</vt:lpstr>
      <vt:lpstr>微软雅黑</vt:lpstr>
      <vt:lpstr>华文新魏</vt:lpstr>
      <vt:lpstr>Times New Roman</vt:lpstr>
      <vt:lpstr>华文中宋</vt:lpstr>
      <vt:lpstr>楷体</vt:lpstr>
      <vt:lpstr>华文隶书</vt:lpstr>
      <vt:lpstr>_x000B__x000C_</vt:lpstr>
      <vt:lpstr>黑体</vt:lpstr>
      <vt:lpstr>隶书</vt:lpstr>
      <vt:lpstr>Meiryo UI</vt:lpstr>
      <vt:lpstr>Arial Unicode MS</vt:lpstr>
      <vt:lpstr>仿宋_GB2312</vt:lpstr>
      <vt:lpstr>仿宋</vt:lpstr>
      <vt:lpstr>方正黑体_GBK</vt:lpstr>
      <vt:lpstr>Segoe Print</vt:lpstr>
      <vt:lpstr>Yu Gothic</vt:lpstr>
      <vt:lpstr>主题7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第三次长沙会战胜利的原因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Administrator</cp:lastModifiedBy>
  <cp:revision>3</cp:revision>
  <dcterms:created xsi:type="dcterms:W3CDTF">2018-06-15T09:14:00Z</dcterms:created>
  <dcterms:modified xsi:type="dcterms:W3CDTF">2020-12-26T07:03:17Z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