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handoutMasterIdLst>
    <p:handoutMasterId r:id="rId40"/>
  </p:handoutMasterIdLst>
  <p:sldIdLst>
    <p:sldId id="280" r:id="rId3"/>
    <p:sldId id="346" r:id="rId5"/>
    <p:sldId id="347" r:id="rId6"/>
    <p:sldId id="301" r:id="rId7"/>
    <p:sldId id="349" r:id="rId8"/>
    <p:sldId id="350" r:id="rId9"/>
    <p:sldId id="365" r:id="rId10"/>
    <p:sldId id="321" r:id="rId11"/>
    <p:sldId id="366" r:id="rId12"/>
    <p:sldId id="320" r:id="rId13"/>
    <p:sldId id="367" r:id="rId14"/>
    <p:sldId id="368" r:id="rId15"/>
    <p:sldId id="370" r:id="rId16"/>
    <p:sldId id="369" r:id="rId17"/>
    <p:sldId id="375" r:id="rId18"/>
    <p:sldId id="372" r:id="rId19"/>
    <p:sldId id="371" r:id="rId20"/>
    <p:sldId id="373" r:id="rId21"/>
    <p:sldId id="374" r:id="rId22"/>
    <p:sldId id="376" r:id="rId23"/>
    <p:sldId id="377" r:id="rId24"/>
    <p:sldId id="311" r:id="rId25"/>
    <p:sldId id="312" r:id="rId26"/>
    <p:sldId id="378" r:id="rId27"/>
    <p:sldId id="385" r:id="rId28"/>
    <p:sldId id="386" r:id="rId29"/>
    <p:sldId id="387" r:id="rId30"/>
    <p:sldId id="390" r:id="rId31"/>
    <p:sldId id="395" r:id="rId32"/>
    <p:sldId id="396" r:id="rId33"/>
    <p:sldId id="391" r:id="rId34"/>
    <p:sldId id="392" r:id="rId35"/>
    <p:sldId id="393" r:id="rId36"/>
    <p:sldId id="397" r:id="rId37"/>
    <p:sldId id="398" r:id="rId38"/>
    <p:sldId id="399" r:id="rId39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CC"/>
    <a:srgbClr val="FF9900"/>
    <a:srgbClr val="21B1C5"/>
    <a:srgbClr val="E6FBFE"/>
    <a:srgbClr val="57D2E3"/>
    <a:srgbClr val="B2F3FC"/>
    <a:srgbClr val="4BCFE1"/>
    <a:srgbClr val="5BAD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howGuides="1">
      <p:cViewPr varScale="1">
        <p:scale>
          <a:sx n="65" d="100"/>
          <a:sy n="65" d="100"/>
        </p:scale>
        <p:origin x="-918" y="-114"/>
      </p:cViewPr>
      <p:guideLst>
        <p:guide orient="horz" pos="2035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B7273FC-A8E9-4118-A63D-C27E9B9707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F5782F-3DF9-42B0-866C-167B7FA5114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12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51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4" Type="http://schemas.openxmlformats.org/officeDocument/2006/relationships/theme" Target="../theme/theme1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lvl="0" indent="-2286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2860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hyperlink" Target="http://news.tom.com/pic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1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hyperlink" Target="&#20117;&#20872;&#23665;&#20250;&#24072;.avi" TargetMode="External"/><Relationship Id="rId2" Type="http://schemas.openxmlformats.org/officeDocument/2006/relationships/image" Target="../media/image25.png"/><Relationship Id="rId1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28.xml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4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6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3.wav"/><Relationship Id="rId3" Type="http://schemas.openxmlformats.org/officeDocument/2006/relationships/audio" Target="../media/audio2.wav"/><Relationship Id="rId2" Type="http://schemas.openxmlformats.org/officeDocument/2006/relationships/image" Target="../media/image31.jpeg"/><Relationship Id="rId1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7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4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2.xml"/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audio" Target="../media/audio1.wav"/><Relationship Id="rId3" Type="http://schemas.openxmlformats.org/officeDocument/2006/relationships/audio" Target="../media/audio3.wav"/><Relationship Id="rId2" Type="http://schemas.openxmlformats.org/officeDocument/2006/relationships/image" Target="../media/image39.jpeg"/><Relationship Id="rId1" Type="http://schemas.openxmlformats.org/officeDocument/2006/relationships/image" Target="../media/image38.jpeg"/></Relationships>
</file>

<file path=ppt/slides/_rels/slide3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3.xml"/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image" Target="../media/image43.png"/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14"/>
          <p:cNvSpPr>
            <a:spLocks noChangeArrowheads="1"/>
          </p:cNvSpPr>
          <p:nvPr/>
        </p:nvSpPr>
        <p:spPr bwMode="auto">
          <a:xfrm>
            <a:off x="6531" y="840302"/>
            <a:ext cx="12192000" cy="601769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5"/>
          <p:cNvSpPr/>
          <p:nvPr/>
        </p:nvSpPr>
        <p:spPr>
          <a:xfrm>
            <a:off x="1696085" y="614998"/>
            <a:ext cx="9131300" cy="8286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16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  毛泽东开辟井冈山道路</a:t>
            </a:r>
            <a:endParaRPr lang="en-US" altLang="zh-CN" sz="4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0390" y="1831975"/>
            <a:ext cx="6061710" cy="482409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8150" y="2455545"/>
            <a:ext cx="5410200" cy="331597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矩形 7197"/>
          <p:cNvSpPr/>
          <p:nvPr/>
        </p:nvSpPr>
        <p:spPr>
          <a:xfrm>
            <a:off x="1239838" y="426085"/>
            <a:ext cx="29921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一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南昌起义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" name="矩形 7174"/>
          <p:cNvSpPr/>
          <p:nvPr/>
        </p:nvSpPr>
        <p:spPr>
          <a:xfrm>
            <a:off x="587375" y="1132840"/>
            <a:ext cx="2265680" cy="589280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背景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0" name="Text Box 9"/>
          <p:cNvSpPr txBox="1"/>
          <p:nvPr/>
        </p:nvSpPr>
        <p:spPr>
          <a:xfrm>
            <a:off x="1431290" y="2267585"/>
            <a:ext cx="3252470" cy="1568450"/>
          </a:xfrm>
          <a:prstGeom prst="rect">
            <a:avLst/>
          </a:prstGeom>
          <a:gradFill rotWithShape="1">
            <a:gsLst>
              <a:gs pos="0">
                <a:srgbClr val="EDEDED">
                  <a:alpha val="100000"/>
                </a:srgbClr>
              </a:gs>
              <a:gs pos="35001">
                <a:srgbClr val="F2F2F2">
                  <a:alpha val="100000"/>
                </a:srgbClr>
              </a:gs>
              <a:gs pos="100000">
                <a:srgbClr val="FAFAFA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D5D5D5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algn="ctr" rotWithShape="0">
              <a:srgbClr val="000000">
                <a:alpha val="32999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3200" b="1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cs typeface="创艺简行楷" charset="0"/>
              </a:rPr>
              <a:t>蒋介石发动</a:t>
            </a:r>
            <a:endParaRPr lang="zh-CN" altLang="en-US" sz="3200" b="1" noProof="1"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cs typeface="创艺简行楷" charset="0"/>
            </a:endParaRPr>
          </a:p>
          <a:p>
            <a:r>
              <a:rPr lang="en-US" altLang="zh-CN" sz="3200" b="1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cs typeface="创艺简行楷" charset="0"/>
              </a:rPr>
              <a:t>“</a:t>
            </a:r>
            <a:r>
              <a:rPr lang="zh-CN" altLang="en-US" sz="3200" b="1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cs typeface="创艺简行楷" charset="0"/>
              </a:rPr>
              <a:t>四一二反革命政变</a:t>
            </a:r>
            <a:r>
              <a:rPr lang="en-US" altLang="zh-CN" sz="3200" b="1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cs typeface="创艺简行楷" charset="0"/>
              </a:rPr>
              <a:t>”</a:t>
            </a:r>
            <a:endParaRPr lang="en-US" altLang="zh-CN" sz="3200" b="1" noProof="1"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cs typeface="创艺简行楷" charset="0"/>
            </a:endParaRPr>
          </a:p>
        </p:txBody>
      </p:sp>
      <p:sp>
        <p:nvSpPr>
          <p:cNvPr id="12291" name="Text Box 10"/>
          <p:cNvSpPr txBox="1"/>
          <p:nvPr/>
        </p:nvSpPr>
        <p:spPr>
          <a:xfrm>
            <a:off x="1477645" y="4516755"/>
            <a:ext cx="2754630" cy="1076325"/>
          </a:xfrm>
          <a:prstGeom prst="rect">
            <a:avLst/>
          </a:prstGeom>
          <a:gradFill rotWithShape="1">
            <a:gsLst>
              <a:gs pos="0">
                <a:srgbClr val="EDEDED">
                  <a:alpha val="100000"/>
                </a:srgbClr>
              </a:gs>
              <a:gs pos="35001">
                <a:srgbClr val="F2F2F2">
                  <a:alpha val="100000"/>
                </a:srgbClr>
              </a:gs>
              <a:gs pos="100000">
                <a:srgbClr val="FAFAFA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D5D5D5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algn="ctr" rotWithShape="0">
              <a:srgbClr val="000000">
                <a:alpha val="32999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3200" b="1" noProof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cs typeface="创艺简行楷" charset="0"/>
              </a:rPr>
              <a:t>汪精卫发动反革命政变</a:t>
            </a:r>
            <a:endParaRPr lang="zh-CN" altLang="en-US" sz="3200" b="1" noProof="1"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cs typeface="创艺简行楷" charset="0"/>
            </a:endParaRPr>
          </a:p>
        </p:txBody>
      </p:sp>
      <p:sp>
        <p:nvSpPr>
          <p:cNvPr id="3" name="右箭头标注 2"/>
          <p:cNvSpPr/>
          <p:nvPr/>
        </p:nvSpPr>
        <p:spPr>
          <a:xfrm>
            <a:off x="4895215" y="3333750"/>
            <a:ext cx="836295" cy="1729105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sp>
        <p:nvSpPr>
          <p:cNvPr id="29701" name="文本框 29700"/>
          <p:cNvSpPr txBox="1"/>
          <p:nvPr/>
        </p:nvSpPr>
        <p:spPr>
          <a:xfrm>
            <a:off x="5879465" y="3517900"/>
            <a:ext cx="2759710" cy="2061210"/>
          </a:xfrm>
          <a:prstGeom prst="rect">
            <a:avLst/>
          </a:prstGeom>
          <a:solidFill>
            <a:srgbClr val="FFFFCC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楷体" panose="02010609060101010101" charset="-122"/>
              </a:rPr>
              <a:t>中国共产党和革命群众的极大愤慨和强烈反抗</a:t>
            </a:r>
            <a:endParaRPr lang="zh-CN" altLang="en-US" sz="3200" b="1" dirty="0">
              <a:latin typeface="Arial" panose="020B0604020202020204" pitchFamily="34" charset="0"/>
              <a:ea typeface="楷体" panose="02010609060101010101" charset="-122"/>
            </a:endParaRPr>
          </a:p>
        </p:txBody>
      </p:sp>
      <p:pic>
        <p:nvPicPr>
          <p:cNvPr id="5130" name="图片 7169" descr="北伐时期的蒋介石(点击观看更多精彩图片)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" y="2094230"/>
            <a:ext cx="1349375" cy="16751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31" name="图片 8193" descr="050619.jpg (17276 bytes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65" y="4191635"/>
            <a:ext cx="1393825" cy="1727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5731510" y="535940"/>
            <a:ext cx="2907665" cy="2245360"/>
          </a:xfrm>
          <a:prstGeom prst="rect">
            <a:avLst/>
          </a:prstGeom>
          <a:solidFill>
            <a:srgbClr val="FFFFCC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楷体" panose="02010609060101010101" charset="-122"/>
              </a:rPr>
              <a:t>从大革命的失败教训中，中国共产党开始认识到独立掌握革命武装力量的重要性</a:t>
            </a:r>
            <a:endParaRPr lang="zh-CN" altLang="en-US" sz="2800" b="1" dirty="0">
              <a:latin typeface="Arial" panose="020B0604020202020204" pitchFamily="34" charset="0"/>
              <a:ea typeface="楷体" panose="02010609060101010101" charset="-122"/>
            </a:endParaRPr>
          </a:p>
        </p:txBody>
      </p:sp>
      <p:sp>
        <p:nvSpPr>
          <p:cNvPr id="5" name="右箭头标注 4"/>
          <p:cNvSpPr/>
          <p:nvPr/>
        </p:nvSpPr>
        <p:spPr>
          <a:xfrm>
            <a:off x="8813800" y="2564130"/>
            <a:ext cx="1064260" cy="1729105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sp>
        <p:nvSpPr>
          <p:cNvPr id="7" name="矩形 6"/>
          <p:cNvSpPr/>
          <p:nvPr/>
        </p:nvSpPr>
        <p:spPr>
          <a:xfrm>
            <a:off x="10189845" y="2688590"/>
            <a:ext cx="1772920" cy="1337945"/>
          </a:xfrm>
          <a:prstGeom prst="rect">
            <a:avLst/>
          </a:prstGeom>
          <a:gradFill>
            <a:gsLst>
              <a:gs pos="94000">
                <a:srgbClr val="FBFB11"/>
              </a:gs>
              <a:gs pos="100000">
                <a:srgbClr val="838309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>
                <a:solidFill>
                  <a:srgbClr val="FF0000"/>
                </a:solidFill>
              </a:rPr>
              <a:t>南昌起义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12290" grpId="0" bldLvl="0" animBg="1"/>
      <p:bldP spid="12291" grpId="0" bldLvl="0" animBg="1"/>
      <p:bldP spid="3" grpId="0" bldLvl="0" animBg="1"/>
      <p:bldP spid="29701" grpId="0" bldLvl="0" animBg="1"/>
      <p:bldP spid="4" grpId="0" bldLvl="0" animBg="1"/>
      <p:bldP spid="5" grpId="0" bldLvl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3313" descr="为了挽救革命，周恩来受党的重托，以大无畏的革命精神，在起义前夕，秘密来到南昌，当晚就和朱德缜密地筹划起义的准备工作。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51255" y="651510"/>
            <a:ext cx="5472113" cy="5219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文本框 13314"/>
          <p:cNvSpPr txBox="1"/>
          <p:nvPr/>
        </p:nvSpPr>
        <p:spPr>
          <a:xfrm>
            <a:off x="7319645" y="1061720"/>
            <a:ext cx="4054475" cy="43999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1927年</a:t>
            </a: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，为了挽救革命，</a:t>
            </a:r>
            <a:r>
              <a:rPr lang="zh-CN" altLang="en-US" sz="40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周恩来</a:t>
            </a: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受党的重托，秘密来到南昌，和</a:t>
            </a:r>
            <a:r>
              <a:rPr lang="zh-CN" altLang="en-US" sz="40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朱德、贺龙等</a:t>
            </a: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缜密地筹划起义的准备工作。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4645" y="1417320"/>
            <a:ext cx="5093335" cy="4709795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11267" name="Text Box 55"/>
          <p:cNvSpPr txBox="1"/>
          <p:nvPr/>
        </p:nvSpPr>
        <p:spPr>
          <a:xfrm>
            <a:off x="5583238" y="1219200"/>
            <a:ext cx="152400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 Box 59"/>
          <p:cNvSpPr txBox="1"/>
          <p:nvPr/>
        </p:nvSpPr>
        <p:spPr>
          <a:xfrm>
            <a:off x="7394575" y="1298575"/>
            <a:ext cx="355600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1927</a:t>
            </a: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9" name="Text Box 56"/>
          <p:cNvSpPr txBox="1"/>
          <p:nvPr/>
        </p:nvSpPr>
        <p:spPr>
          <a:xfrm>
            <a:off x="5584825" y="2068513"/>
            <a:ext cx="2160588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领导人：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 Box 60"/>
          <p:cNvSpPr txBox="1"/>
          <p:nvPr/>
        </p:nvSpPr>
        <p:spPr>
          <a:xfrm>
            <a:off x="7326313" y="1987550"/>
            <a:ext cx="4379912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周恩来、贺龙、叶挺、朱德、</a:t>
            </a:r>
            <a:r>
              <a:rPr lang="zh-CN" altLang="en-US" sz="3200">
                <a:solidFill>
                  <a:srgbClr val="3333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刘伯承</a:t>
            </a: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1" name="Text Box 57"/>
          <p:cNvSpPr txBox="1"/>
          <p:nvPr/>
        </p:nvSpPr>
        <p:spPr>
          <a:xfrm>
            <a:off x="5583238" y="3236913"/>
            <a:ext cx="223520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地点：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3" name="Text Box 58"/>
          <p:cNvSpPr txBox="1"/>
          <p:nvPr/>
        </p:nvSpPr>
        <p:spPr>
          <a:xfrm>
            <a:off x="5583238" y="3995738"/>
            <a:ext cx="1871662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意义：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4" name="矩形 7197"/>
          <p:cNvSpPr/>
          <p:nvPr/>
        </p:nvSpPr>
        <p:spPr>
          <a:xfrm>
            <a:off x="1239838" y="426085"/>
            <a:ext cx="29921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一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南昌起义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" name="矩形 7174"/>
          <p:cNvSpPr/>
          <p:nvPr/>
        </p:nvSpPr>
        <p:spPr>
          <a:xfrm>
            <a:off x="4371975" y="484505"/>
            <a:ext cx="2265680" cy="589280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概况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2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16385"/>
          <p:cNvSpPr txBox="1"/>
          <p:nvPr/>
        </p:nvSpPr>
        <p:spPr>
          <a:xfrm>
            <a:off x="1766570" y="227330"/>
            <a:ext cx="6121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综艺简体" pitchFamily="1" charset="-122"/>
                <a:cs typeface="+mn-cs"/>
              </a:rPr>
              <a:t>南昌起义的主要</a:t>
            </a:r>
            <a:r>
              <a:rPr lang="zh-CN" altLang="en-US" sz="32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综艺简体" pitchFamily="1" charset="-122"/>
                <a:cs typeface="+mn-cs"/>
              </a:rPr>
              <a:t>领导人</a:t>
            </a:r>
            <a:endParaRPr lang="zh-CN" altLang="en-US" sz="3200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综艺简体" pitchFamily="1" charset="-122"/>
            </a:endParaRPr>
          </a:p>
        </p:txBody>
      </p:sp>
      <p:pic>
        <p:nvPicPr>
          <p:cNvPr id="7170" name="图片 16386" descr="helong-ncqy01"/>
          <p:cNvPicPr preferRelativeResize="0"/>
          <p:nvPr/>
        </p:nvPicPr>
        <p:blipFill>
          <a:blip r:embed="rId1">
            <a:lum bright="-17996" contrast="35999"/>
          </a:blip>
          <a:stretch>
            <a:fillRect/>
          </a:stretch>
        </p:blipFill>
        <p:spPr>
          <a:xfrm>
            <a:off x="2154238" y="3818890"/>
            <a:ext cx="1647825" cy="2085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1" name="图片 16387" descr="yeting-ncqy01"/>
          <p:cNvPicPr preferRelativeResize="0"/>
          <p:nvPr/>
        </p:nvPicPr>
        <p:blipFill>
          <a:blip r:embed="rId2">
            <a:lum bright="-12000" contrast="23999"/>
          </a:blip>
          <a:stretch>
            <a:fillRect/>
          </a:stretch>
        </p:blipFill>
        <p:spPr>
          <a:xfrm>
            <a:off x="4098925" y="3818890"/>
            <a:ext cx="1647825" cy="2085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2" name="图片 16388" descr="liubocheng-ncqy01"/>
          <p:cNvPicPr preferRelativeResize="0"/>
          <p:nvPr/>
        </p:nvPicPr>
        <p:blipFill>
          <a:blip r:embed="rId3">
            <a:lum bright="-17996" contrast="29999"/>
          </a:blip>
          <a:stretch>
            <a:fillRect/>
          </a:stretch>
        </p:blipFill>
        <p:spPr>
          <a:xfrm>
            <a:off x="7842250" y="3818890"/>
            <a:ext cx="1652588" cy="2085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3" name="图片 16389" descr="20050923112741303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5995988" y="3806190"/>
            <a:ext cx="1647825" cy="2085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1" name="文本框 16390"/>
          <p:cNvSpPr txBox="1"/>
          <p:nvPr/>
        </p:nvSpPr>
        <p:spPr>
          <a:xfrm>
            <a:off x="7420610" y="1989455"/>
            <a:ext cx="20078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康体简体" pitchFamily="1" charset="-122"/>
                <a:ea typeface="方正康体简体" pitchFamily="1" charset="-122"/>
                <a:cs typeface="+mn-cs"/>
              </a:rPr>
              <a:t>周恩来</a:t>
            </a:r>
            <a:endParaRPr lang="zh-CN" altLang="en-US" sz="32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方正康体简体" pitchFamily="1" charset="-122"/>
              <a:ea typeface="方正康体简体" pitchFamily="1" charset="-122"/>
            </a:endParaRPr>
          </a:p>
        </p:txBody>
      </p:sp>
      <p:sp>
        <p:nvSpPr>
          <p:cNvPr id="16392" name="文本框 16391"/>
          <p:cNvSpPr txBox="1"/>
          <p:nvPr/>
        </p:nvSpPr>
        <p:spPr>
          <a:xfrm>
            <a:off x="2586038" y="5952490"/>
            <a:ext cx="10080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平和简体" pitchFamily="1" charset="-122"/>
                <a:cs typeface="+mn-cs"/>
              </a:rPr>
              <a:t>贺龙</a:t>
            </a:r>
            <a:endParaRPr lang="zh-CN" altLang="en-US" sz="28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平和简体" pitchFamily="1" charset="-122"/>
            </a:endParaRPr>
          </a:p>
        </p:txBody>
      </p:sp>
      <p:sp>
        <p:nvSpPr>
          <p:cNvPr id="16393" name="文本框 16392"/>
          <p:cNvSpPr txBox="1"/>
          <p:nvPr/>
        </p:nvSpPr>
        <p:spPr>
          <a:xfrm>
            <a:off x="4457700" y="5952490"/>
            <a:ext cx="10080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平和简体" pitchFamily="1" charset="-122"/>
                <a:cs typeface="+mn-cs"/>
              </a:rPr>
              <a:t>叶挺</a:t>
            </a:r>
            <a:endParaRPr lang="zh-CN" altLang="en-US" sz="28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平和简体" pitchFamily="1" charset="-122"/>
            </a:endParaRPr>
          </a:p>
        </p:txBody>
      </p:sp>
      <p:sp>
        <p:nvSpPr>
          <p:cNvPr id="16394" name="文本框 16393"/>
          <p:cNvSpPr txBox="1"/>
          <p:nvPr/>
        </p:nvSpPr>
        <p:spPr>
          <a:xfrm>
            <a:off x="6402388" y="5952490"/>
            <a:ext cx="10080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平和简体" pitchFamily="1" charset="-122"/>
                <a:cs typeface="+mn-cs"/>
              </a:rPr>
              <a:t>朱德</a:t>
            </a:r>
            <a:endParaRPr lang="zh-CN" altLang="en-US" sz="28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平和简体" pitchFamily="1" charset="-122"/>
            </a:endParaRPr>
          </a:p>
        </p:txBody>
      </p:sp>
      <p:sp>
        <p:nvSpPr>
          <p:cNvPr id="16395" name="文本框 16394"/>
          <p:cNvSpPr txBox="1"/>
          <p:nvPr/>
        </p:nvSpPr>
        <p:spPr>
          <a:xfrm>
            <a:off x="8131175" y="5952490"/>
            <a:ext cx="12969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平和简体" pitchFamily="1" charset="-122"/>
                <a:cs typeface="+mn-cs"/>
              </a:rPr>
              <a:t>刘伯承</a:t>
            </a:r>
            <a:endParaRPr lang="zh-CN" altLang="en-US" sz="28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平和简体" pitchFamily="1" charset="-122"/>
            </a:endParaRPr>
          </a:p>
        </p:txBody>
      </p:sp>
      <p:pic>
        <p:nvPicPr>
          <p:cNvPr id="7179" name="图片 16395" descr="zhouenlai-ncqy0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4235" y="916940"/>
            <a:ext cx="2129155" cy="27279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/>
      <p:bldP spid="16392" grpId="0"/>
      <p:bldP spid="16393" grpId="0"/>
      <p:bldP spid="16394" grpId="0"/>
      <p:bldP spid="1639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4645" y="1417320"/>
            <a:ext cx="5093335" cy="4709795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11266" name="TextBox 37"/>
          <p:cNvSpPr txBox="1"/>
          <p:nvPr/>
        </p:nvSpPr>
        <p:spPr>
          <a:xfrm>
            <a:off x="735965" y="487363"/>
            <a:ext cx="3513138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一、南昌起义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7" name="Text Box 55"/>
          <p:cNvSpPr txBox="1"/>
          <p:nvPr/>
        </p:nvSpPr>
        <p:spPr>
          <a:xfrm>
            <a:off x="5583238" y="1219200"/>
            <a:ext cx="152400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 Box 59"/>
          <p:cNvSpPr txBox="1"/>
          <p:nvPr/>
        </p:nvSpPr>
        <p:spPr>
          <a:xfrm>
            <a:off x="7394575" y="1298575"/>
            <a:ext cx="355600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1927</a:t>
            </a: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9" name="Text Box 56"/>
          <p:cNvSpPr txBox="1"/>
          <p:nvPr/>
        </p:nvSpPr>
        <p:spPr>
          <a:xfrm>
            <a:off x="5584825" y="2068513"/>
            <a:ext cx="2160588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领导人：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 Box 60"/>
          <p:cNvSpPr txBox="1"/>
          <p:nvPr/>
        </p:nvSpPr>
        <p:spPr>
          <a:xfrm>
            <a:off x="7326313" y="1987550"/>
            <a:ext cx="4379912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周恩来、贺龙、叶挺、朱德等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1" name="Text Box 57"/>
          <p:cNvSpPr txBox="1"/>
          <p:nvPr/>
        </p:nvSpPr>
        <p:spPr>
          <a:xfrm>
            <a:off x="5583238" y="3236913"/>
            <a:ext cx="223520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地点：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 Box 61"/>
          <p:cNvSpPr txBox="1"/>
          <p:nvPr/>
        </p:nvSpPr>
        <p:spPr>
          <a:xfrm>
            <a:off x="7326313" y="3236913"/>
            <a:ext cx="3465512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江西南昌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3" name="Text Box 58"/>
          <p:cNvSpPr txBox="1"/>
          <p:nvPr/>
        </p:nvSpPr>
        <p:spPr>
          <a:xfrm>
            <a:off x="5583238" y="3995738"/>
            <a:ext cx="1871662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意义：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 Box 62"/>
          <p:cNvSpPr txBox="1"/>
          <p:nvPr/>
        </p:nvSpPr>
        <p:spPr>
          <a:xfrm>
            <a:off x="6919913" y="3995738"/>
            <a:ext cx="4414837" cy="24612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打响了武装反抗国民党反动统治的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第一枪</a:t>
            </a:r>
            <a:r>
              <a:rPr lang="zh-CN" altLang="en-US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8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是中国共产党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独立领导武装斗争，创建人民军队的开始。</a:t>
            </a:r>
            <a:endParaRPr lang="en-US" altLang="zh-CN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18433" descr="MS0782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635" y="46355"/>
            <a:ext cx="9144000" cy="53759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4" name="文本框 18434"/>
          <p:cNvSpPr txBox="1"/>
          <p:nvPr/>
        </p:nvSpPr>
        <p:spPr>
          <a:xfrm>
            <a:off x="1108710" y="5422265"/>
            <a:ext cx="9178925" cy="138366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1927年8月1日凌晨2时，周恩来在起义总指挥部（原江西大旅社）下达了起义命令，经过4个多小时激战，全歼敌军3000余人，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华文楷体" panose="02010600040101010101" pitchFamily="2" charset="-122"/>
                <a:sym typeface="Arial" panose="020B0604020202020204" pitchFamily="34" charset="0"/>
              </a:rPr>
              <a:t>占领了南昌，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取得了南昌起义的胜利。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华文楷体" panose="02010600040101010101" pitchFamily="2" charset="-122"/>
            </a:endParaRPr>
          </a:p>
        </p:txBody>
      </p:sp>
      <p:sp>
        <p:nvSpPr>
          <p:cNvPr id="18436" name="文本框 18435"/>
          <p:cNvSpPr txBox="1"/>
          <p:nvPr/>
        </p:nvSpPr>
        <p:spPr>
          <a:xfrm>
            <a:off x="1919288" y="-95250"/>
            <a:ext cx="28797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起义经过</a:t>
            </a:r>
            <a:endParaRPr lang="zh-CN" altLang="en-US" sz="32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Group 2"/>
          <p:cNvGrpSpPr/>
          <p:nvPr/>
        </p:nvGrpSpPr>
        <p:grpSpPr>
          <a:xfrm>
            <a:off x="548005" y="696595"/>
            <a:ext cx="10775950" cy="5104130"/>
            <a:chOff x="141" y="907"/>
            <a:chExt cx="6408" cy="2887"/>
          </a:xfrm>
        </p:grpSpPr>
        <p:pic>
          <p:nvPicPr>
            <p:cNvPr id="13314" name="Picture 3" descr="xinsrc_200701281927223805814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1" y="907"/>
              <a:ext cx="4855" cy="288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15" name="Text Box 4"/>
            <p:cNvSpPr txBox="1"/>
            <p:nvPr/>
          </p:nvSpPr>
          <p:spPr>
            <a:xfrm>
              <a:off x="5131" y="1139"/>
              <a:ext cx="1418" cy="151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2017</a:t>
              </a:r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年为纪念中国人民解放军建军暨“八一”南昌起义</a:t>
              </a:r>
              <a:r>
                <a:rPr lang="en-US" altLang="zh-CN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90</a:t>
              </a:r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周年，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3316" name="Picture 5" descr="jiangzemin-ncqy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97" y="2471"/>
              <a:ext cx="3342" cy="1310"/>
            </a:xfrm>
            <a:prstGeom prst="rect">
              <a:avLst/>
            </a:prstGeom>
            <a:noFill/>
            <a:ln w="25400">
              <a:noFill/>
            </a:ln>
          </p:spPr>
        </p:pic>
      </p:grpSp>
      <p:sp>
        <p:nvSpPr>
          <p:cNvPr id="2" name="文本框 1"/>
          <p:cNvSpPr txBox="1"/>
          <p:nvPr/>
        </p:nvSpPr>
        <p:spPr>
          <a:xfrm>
            <a:off x="1902460" y="6005830"/>
            <a:ext cx="6583680" cy="607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江泽民为“八一”南昌起义纪念馆题词：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413510" y="1520825"/>
            <a:ext cx="9537700" cy="489331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2291" name="Text Box 2"/>
          <p:cNvSpPr txBox="1"/>
          <p:nvPr/>
        </p:nvSpPr>
        <p:spPr>
          <a:xfrm>
            <a:off x="1413510" y="1803400"/>
            <a:ext cx="943800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200" b="1" dirty="0">
                <a:solidFill>
                  <a:srgbClr val="FFFF00"/>
                </a:solidFill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据统计，十大元帅中直接或间接参加过南昌起义的就有</a:t>
            </a:r>
            <a:r>
              <a:rPr lang="zh-CN" altLang="zh-CN" sz="4000" b="1" dirty="0">
                <a:latin typeface="楷体" panose="02010609060101010101" charset="-122"/>
                <a:ea typeface="楷体" panose="02010609060101010101" charset="-122"/>
              </a:rPr>
              <a:t>7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位：</a:t>
            </a:r>
            <a:r>
              <a:rPr lang="zh-CN" altLang="en-US" sz="4000" b="1" dirty="0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朱德、刘伯承、贺龙、陈毅、聂荣臻、叶剑英、林彪</a:t>
            </a:r>
            <a:r>
              <a:rPr lang="zh-CN" altLang="en-US" sz="40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</a:rPr>
              <a:t>（除彭德怀、徐向前、罗荣桓外），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而参加过起义的大将、上将更不在少数。南昌起义成了中国人民解放军的将帅摇篮。</a:t>
            </a:r>
            <a:endParaRPr lang="zh-CN" altLang="en-US" sz="40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13510" y="337820"/>
            <a:ext cx="4719320" cy="104902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4800" strike="noStrike" noProof="1">
                <a:solidFill>
                  <a:srgbClr val="C00000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资料卡</a:t>
            </a:r>
            <a:endParaRPr lang="zh-CN" altLang="en-US" sz="4800" strike="noStrike" noProof="1">
              <a:solidFill>
                <a:srgbClr val="C00000"/>
              </a:solidFill>
              <a:latin typeface="叶根友毛笔行书2.0版" panose="02010601030101010101" charset="-122"/>
              <a:ea typeface="叶根友毛笔行书2.0版" panose="02010601030101010101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323590" y="502285"/>
            <a:ext cx="8402320" cy="13220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eaLnBrk="0" hangingPunct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kern="1200" cap="none" spc="0" normalizeH="0" baseline="0" noProof="0" dirty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       </a:t>
            </a:r>
            <a:r>
              <a:rPr kumimoji="0" lang="zh-CN" sz="4000" kern="1200" cap="none" spc="0" normalizeH="0" baseline="0" noProof="0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南昌起义胜利后，党为什么会决定将起义部队撤出南昌，转向广东？</a:t>
            </a:r>
            <a:endParaRPr kumimoji="0" lang="zh-CN" sz="4000" kern="1200" cap="none" spc="0" normalizeH="0" baseline="0" noProof="0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14338" name="上凸带形 3"/>
          <p:cNvSpPr/>
          <p:nvPr/>
        </p:nvSpPr>
        <p:spPr>
          <a:xfrm>
            <a:off x="192088" y="153035"/>
            <a:ext cx="2822575" cy="700088"/>
          </a:xfrm>
          <a:prstGeom prst="ribbon2">
            <a:avLst>
              <a:gd name="adj1" fmla="val 16667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想一想</a:t>
            </a:r>
            <a:endParaRPr lang="zh-CN" altLang="en-US" sz="3200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58" name="文本占位符 19457"/>
          <p:cNvSpPr txBox="1"/>
          <p:nvPr/>
        </p:nvSpPr>
        <p:spPr>
          <a:xfrm>
            <a:off x="1784350" y="2666365"/>
            <a:ext cx="8870950" cy="33083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/>
          <a:lstStyle/>
          <a:p>
            <a:pPr>
              <a:spcBef>
                <a:spcPct val="20000"/>
              </a:spcBef>
            </a:pPr>
            <a:r>
              <a:rPr lang="zh-CN" altLang="en-US" sz="4000" b="1">
                <a:solidFill>
                  <a:srgbClr val="333300"/>
                </a:solidFill>
                <a:latin typeface="方正隶变简体" pitchFamily="1" charset="-122"/>
                <a:ea typeface="方正隶变简体" pitchFamily="1" charset="-122"/>
              </a:rPr>
              <a:t>答：</a:t>
            </a:r>
            <a:r>
              <a:rPr lang="zh-CN" altLang="en-US" sz="4000" b="1">
                <a:solidFill>
                  <a:srgbClr val="333300"/>
                </a:solidFill>
                <a:latin typeface="Calibri" panose="020F0502020204030204" pitchFamily="34" charset="0"/>
                <a:ea typeface="方正隶变简体" pitchFamily="1" charset="-122"/>
              </a:rPr>
              <a:t>①</a:t>
            </a:r>
            <a:r>
              <a:rPr lang="zh-CN" altLang="en-US" sz="4000" b="1">
                <a:solidFill>
                  <a:srgbClr val="333300"/>
                </a:solidFill>
                <a:latin typeface="方正隶变简体" pitchFamily="1" charset="-122"/>
                <a:ea typeface="方正隶变简体" pitchFamily="1" charset="-122"/>
              </a:rPr>
              <a:t>敌人从四面八方来包围南昌，敌强我弱，不撤离必然导致全军覆没。            </a:t>
            </a:r>
            <a:endParaRPr lang="zh-CN" altLang="en-US" sz="4000" b="1">
              <a:solidFill>
                <a:srgbClr val="333300"/>
              </a:solidFill>
              <a:latin typeface="方正隶变简体" pitchFamily="1" charset="-122"/>
              <a:ea typeface="方正隶变简体" pitchFamily="1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4000" b="1">
                <a:solidFill>
                  <a:srgbClr val="333300"/>
                </a:solidFill>
                <a:latin typeface="Calibri" panose="020F0502020204030204" pitchFamily="34" charset="0"/>
                <a:ea typeface="方正隶变简体" pitchFamily="1" charset="-122"/>
                <a:sym typeface="+mn-ea"/>
              </a:rPr>
              <a:t>②</a:t>
            </a:r>
            <a:r>
              <a:rPr lang="zh-CN" altLang="en-US" sz="4000" b="1">
                <a:solidFill>
                  <a:srgbClr val="333300"/>
                </a:solidFill>
                <a:latin typeface="方正隶变简体" pitchFamily="1" charset="-122"/>
                <a:ea typeface="方正隶变简体" pitchFamily="1" charset="-122"/>
              </a:rPr>
              <a:t>广东曾经是革命根据地，群众觉悟较高，南下准备夺取广州，重建革命根据地，然后再进行北伐。</a:t>
            </a:r>
            <a:endParaRPr lang="zh-CN" altLang="en-US" sz="4000" b="1">
              <a:solidFill>
                <a:srgbClr val="333300"/>
              </a:solidFill>
              <a:latin typeface="方正隶变简体" pitchFamily="1" charset="-122"/>
              <a:ea typeface="方正隶变简体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19457" descr="朱德为八一起义军三河坝战役烈士纪念碑的题字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58925" y="622300"/>
            <a:ext cx="4105275" cy="3743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文本框 19458"/>
          <p:cNvSpPr txBox="1"/>
          <p:nvPr/>
        </p:nvSpPr>
        <p:spPr>
          <a:xfrm>
            <a:off x="575945" y="4437380"/>
            <a:ext cx="5160010" cy="20612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起义军在广东潮汕地区英勇奋战，由于敌强我弱，主力遭到挫败。为了保存力量，我军主动撤出战斗。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zh-CN" altLang="en-US" sz="24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39" name="文本框 19459"/>
          <p:cNvSpPr txBox="1"/>
          <p:nvPr/>
        </p:nvSpPr>
        <p:spPr>
          <a:xfrm>
            <a:off x="1703388" y="0"/>
            <a:ext cx="28797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99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南下广东</a:t>
            </a:r>
            <a:endParaRPr lang="zh-CN" altLang="en-US" sz="3200" b="1">
              <a:solidFill>
                <a:srgbClr val="990099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40" name="文本框 19460"/>
          <p:cNvSpPr txBox="1"/>
          <p:nvPr/>
        </p:nvSpPr>
        <p:spPr>
          <a:xfrm>
            <a:off x="7736523" y="38735"/>
            <a:ext cx="28797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99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转战湘南</a:t>
            </a:r>
            <a:endParaRPr lang="zh-CN" altLang="en-US" sz="3200" b="1">
              <a:solidFill>
                <a:srgbClr val="990099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14341" name="图片 19461" descr="003"/>
          <p:cNvPicPr>
            <a:picLocks noChangeAspect="1"/>
          </p:cNvPicPr>
          <p:nvPr/>
        </p:nvPicPr>
        <p:blipFill>
          <a:blip r:embed="rId2">
            <a:lum bright="-6000" contrast="17998"/>
          </a:blip>
          <a:stretch>
            <a:fillRect/>
          </a:stretch>
        </p:blipFill>
        <p:spPr>
          <a:xfrm>
            <a:off x="6372225" y="622300"/>
            <a:ext cx="4800600" cy="39458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9458"/>
          <p:cNvSpPr txBox="1"/>
          <p:nvPr/>
        </p:nvSpPr>
        <p:spPr>
          <a:xfrm>
            <a:off x="6012815" y="4568190"/>
            <a:ext cx="516001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朱德和陈毅率领南昌起义 部分队伍转战湘南，坚持斗争。</a:t>
            </a:r>
            <a:endParaRPr lang="zh-CN" altLang="en-US" sz="32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矩形 7197"/>
          <p:cNvSpPr/>
          <p:nvPr/>
        </p:nvSpPr>
        <p:spPr>
          <a:xfrm>
            <a:off x="1198563" y="272098"/>
            <a:ext cx="546354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二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秋收起义与井冈山会师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" name="矩形 7174"/>
          <p:cNvSpPr/>
          <p:nvPr/>
        </p:nvSpPr>
        <p:spPr>
          <a:xfrm>
            <a:off x="962660" y="1130935"/>
            <a:ext cx="3228975" cy="645160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八七会议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4579" name="图片 24578" descr="0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09738" y="2089150"/>
            <a:ext cx="4835525" cy="393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8" name="矩形 24577"/>
          <p:cNvSpPr/>
          <p:nvPr/>
        </p:nvSpPr>
        <p:spPr>
          <a:xfrm>
            <a:off x="4618355" y="1100455"/>
            <a:ext cx="21558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altLang="zh-CN" sz="4000" strike="noStrike" noProof="1">
                <a:solidFill>
                  <a:srgbClr val="0066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1927</a:t>
            </a:r>
            <a:r>
              <a:rPr lang="zh-CN" altLang="en-US" sz="4000" strike="noStrike" noProof="1">
                <a:solidFill>
                  <a:srgbClr val="0066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年</a:t>
            </a:r>
            <a:endParaRPr lang="zh-CN" altLang="en-US" sz="4000" strike="noStrike" noProof="1">
              <a:solidFill>
                <a:srgbClr val="0066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2" name="矩形 25601"/>
          <p:cNvSpPr/>
          <p:nvPr/>
        </p:nvSpPr>
        <p:spPr>
          <a:xfrm>
            <a:off x="6878320" y="2088833"/>
            <a:ext cx="3995738" cy="39077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zh-CN" altLang="en-US" sz="3000" b="1" strike="noStrike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lang="en-US" altLang="zh-CN" sz="3000" b="1" strike="noStrike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</a:t>
            </a:r>
            <a:r>
              <a:rPr lang="zh-CN" altLang="en-US" sz="3000" b="1" strike="noStrike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）通过了</a:t>
            </a:r>
            <a:r>
              <a:rPr lang="zh-CN" altLang="en-US" sz="3200" b="1" strike="noStrike" noProof="1">
                <a:solidFill>
                  <a:srgbClr val="D3120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土地革命</a:t>
            </a:r>
            <a:r>
              <a:rPr lang="zh-CN" altLang="en-US" sz="3000" b="1" strike="noStrike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和</a:t>
            </a:r>
            <a:r>
              <a:rPr lang="zh-CN" altLang="en-US" sz="3200" b="1" strike="noStrike" noProof="1">
                <a:solidFill>
                  <a:srgbClr val="D3120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武装反抗</a:t>
            </a:r>
            <a:r>
              <a:rPr lang="zh-CN" altLang="en-US" sz="3000" b="1" strike="noStrike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国民党反动统治的总方针；</a:t>
            </a:r>
            <a:endParaRPr lang="zh-CN" altLang="en-US" sz="3000" b="1" strike="noStrike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  <a:p>
            <a:pPr fontAlgn="base"/>
            <a:r>
              <a:rPr lang="zh-CN" altLang="en-US" sz="3000" b="1" strike="noStrike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lang="en-US" altLang="zh-CN" sz="3000" b="1" strike="noStrike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lang="zh-CN" altLang="en-US" sz="3000" b="1" strike="noStrike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）决定在秋收时节发动武装起义；</a:t>
            </a:r>
            <a:endParaRPr lang="zh-CN" altLang="en-US" sz="3000" b="1" strike="noStrike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  <a:p>
            <a:pPr fontAlgn="base"/>
            <a:r>
              <a:rPr lang="zh-CN" altLang="en-US" sz="3000" b="1" strike="noStrike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lang="en-US" altLang="zh-CN" sz="3000" b="1" strike="noStrike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lang="zh-CN" altLang="en-US" sz="3000" b="1" strike="noStrike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）毛泽东提出了</a:t>
            </a:r>
            <a:r>
              <a:rPr lang="zh-CN" altLang="en-US" sz="3200" b="1" strike="noStrike" noProof="1">
                <a:solidFill>
                  <a:srgbClr val="D3120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“政权是由枪杆子中取得”</a:t>
            </a:r>
            <a:r>
              <a:rPr lang="zh-CN" altLang="en-US" sz="3000" b="1" strike="noStrike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的著名论断。</a:t>
            </a:r>
            <a:endParaRPr lang="zh-CN" altLang="en-US" sz="3000" b="1" strike="noStrike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774180" y="1069340"/>
            <a:ext cx="50247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0000CC"/>
                </a:solidFill>
              </a:rPr>
              <a:t>为革命道路指明方向</a:t>
            </a:r>
            <a:endParaRPr lang="zh-CN" altLang="en-US" sz="4000" b="1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24578" grpId="0"/>
      <p:bldP spid="25602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27649"/>
          <p:cNvSpPr txBox="1"/>
          <p:nvPr/>
        </p:nvSpPr>
        <p:spPr>
          <a:xfrm>
            <a:off x="1379855" y="4790440"/>
            <a:ext cx="10103485" cy="175323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400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秋收起义：根据“八七会议”的精神，</a:t>
            </a:r>
            <a:r>
              <a:rPr lang="en-US" altLang="zh-CN" sz="400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1927</a:t>
            </a:r>
            <a:r>
              <a:rPr lang="zh-CN" altLang="en-US" sz="400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年</a:t>
            </a:r>
            <a:r>
              <a:rPr lang="en-US" altLang="zh-CN" sz="400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9</a:t>
            </a:r>
            <a:r>
              <a:rPr lang="zh-CN" altLang="en-US" sz="400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月，中共中央派毛泽东到湖南，以中央特派员的身份组织领导秋收起义。</a:t>
            </a:r>
            <a:endParaRPr lang="zh-CN" altLang="en-US" sz="4000">
              <a:solidFill>
                <a:schemeClr val="bg1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grpSp>
        <p:nvGrpSpPr>
          <p:cNvPr id="16386" name="组合 27650"/>
          <p:cNvGrpSpPr/>
          <p:nvPr/>
        </p:nvGrpSpPr>
        <p:grpSpPr>
          <a:xfrm>
            <a:off x="1993900" y="318135"/>
            <a:ext cx="8631238" cy="4471988"/>
            <a:chOff x="0" y="0"/>
            <a:chExt cx="5783" cy="3135"/>
          </a:xfrm>
        </p:grpSpPr>
        <p:pic>
          <p:nvPicPr>
            <p:cNvPr id="16387" name="图片 27651" descr="ZS133572"/>
            <p:cNvPicPr preferRelativeResize="0"/>
            <p:nvPr/>
          </p:nvPicPr>
          <p:blipFill>
            <a:blip r:embed="rId1"/>
            <a:stretch>
              <a:fillRect/>
            </a:stretch>
          </p:blipFill>
          <p:spPr>
            <a:xfrm>
              <a:off x="1814" y="0"/>
              <a:ext cx="3969" cy="313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388" name="图片 27652" descr="01"/>
            <p:cNvPicPr>
              <a:picLocks noChangeAspect="1"/>
            </p:cNvPicPr>
            <p:nvPr/>
          </p:nvPicPr>
          <p:blipFill>
            <a:blip r:embed="rId2"/>
            <a:srcRect b="14091"/>
            <a:stretch>
              <a:fillRect/>
            </a:stretch>
          </p:blipFill>
          <p:spPr>
            <a:xfrm>
              <a:off x="0" y="0"/>
              <a:ext cx="1837" cy="313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矩形 7174"/>
          <p:cNvSpPr/>
          <p:nvPr/>
        </p:nvSpPr>
        <p:spPr>
          <a:xfrm>
            <a:off x="1043940" y="299085"/>
            <a:ext cx="3081020" cy="645160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秋收起义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" name="表格 1"/>
          <p:cNvGraphicFramePr/>
          <p:nvPr/>
        </p:nvGraphicFramePr>
        <p:xfrm>
          <a:off x="2462530" y="1165860"/>
          <a:ext cx="7755890" cy="4846320"/>
        </p:xfrm>
        <a:graphic>
          <a:graphicData uri="http://schemas.openxmlformats.org/drawingml/2006/table">
            <a:tbl>
              <a:tblPr/>
              <a:tblGrid>
                <a:gridCol w="2082800"/>
                <a:gridCol w="5673090"/>
              </a:tblGrid>
              <a:tr h="549275">
                <a:tc gridSpan="2"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en-US" altLang="zh-CN" sz="32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charset="-122"/>
                          <a:ea typeface="方正黑体_GBK" charset="-122"/>
                        </a:rPr>
                        <a:t>        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charset="-122"/>
                          <a:ea typeface="方正黑体_GBK" charset="-122"/>
                        </a:rPr>
                        <a:t>秋收起义</a:t>
                      </a:r>
                      <a:endParaRPr lang="zh-CN" altLang="en-US" sz="3200" b="1">
                        <a:solidFill>
                          <a:srgbClr val="FF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方正黑体_GBK" charset="-122"/>
                        <a:ea typeface="方正黑体_GBK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时间</a:t>
                      </a:r>
                      <a:endParaRPr lang="zh-CN" altLang="en-US" sz="32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地点</a:t>
                      </a:r>
                      <a:endParaRPr lang="zh-CN" altLang="en-US" sz="32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  <a:sym typeface="+mn-ea"/>
                        </a:rPr>
                        <a:t>领导</a:t>
                      </a:r>
                      <a:endParaRPr lang="zh-CN" altLang="en-US" sz="32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  <a:sym typeface="+mn-ea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984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经过</a:t>
                      </a:r>
                      <a:endParaRPr lang="zh-CN" altLang="en-US" sz="32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6650"/>
          <p:cNvSpPr txBox="1"/>
          <p:nvPr/>
        </p:nvSpPr>
        <p:spPr>
          <a:xfrm>
            <a:off x="5290820" y="1813560"/>
            <a:ext cx="41478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</a:rPr>
              <a:t>1927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</a:rPr>
              <a:t>9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</a:rPr>
              <a:t>月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charset="-122"/>
            </a:endParaRPr>
          </a:p>
        </p:txBody>
      </p:sp>
      <p:sp>
        <p:nvSpPr>
          <p:cNvPr id="7" name="文本框 26650"/>
          <p:cNvSpPr txBox="1"/>
          <p:nvPr/>
        </p:nvSpPr>
        <p:spPr>
          <a:xfrm>
            <a:off x="4944110" y="2366010"/>
            <a:ext cx="37084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楷体" panose="02010609060101010101" charset="-122"/>
              </a:rPr>
              <a:t>湘赣边界</a:t>
            </a:r>
            <a:endParaRPr lang="zh-CN" altLang="en-US" sz="3200" b="1" dirty="0">
              <a:latin typeface="Arial" panose="020B0604020202020204" pitchFamily="34" charset="0"/>
              <a:ea typeface="楷体" panose="02010609060101010101" charset="-122"/>
            </a:endParaRPr>
          </a:p>
        </p:txBody>
      </p:sp>
      <p:pic>
        <p:nvPicPr>
          <p:cNvPr id="15383" name="图片 8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462530" y="1275080"/>
            <a:ext cx="1434465" cy="438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26650"/>
          <p:cNvSpPr txBox="1"/>
          <p:nvPr/>
        </p:nvSpPr>
        <p:spPr>
          <a:xfrm>
            <a:off x="5185410" y="2840990"/>
            <a:ext cx="26784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</a:rPr>
              <a:t>毛泽东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charset="-122"/>
            </a:endParaRPr>
          </a:p>
        </p:txBody>
      </p:sp>
      <p:sp>
        <p:nvSpPr>
          <p:cNvPr id="11" name="文本框 26650"/>
          <p:cNvSpPr txBox="1"/>
          <p:nvPr/>
        </p:nvSpPr>
        <p:spPr>
          <a:xfrm>
            <a:off x="4944110" y="3783330"/>
            <a:ext cx="527367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楷体" panose="02010609060101010101" charset="-122"/>
              </a:rPr>
              <a:t>秋收起义</a:t>
            </a:r>
            <a:r>
              <a:rPr lang="en-US" altLang="zh-CN" sz="3200" b="1" dirty="0">
                <a:latin typeface="Arial" panose="020B0604020202020204" pitchFamily="34" charset="0"/>
                <a:ea typeface="楷体" panose="02010609060101010101" charset="-122"/>
              </a:rPr>
              <a:t>——</a:t>
            </a:r>
            <a:r>
              <a:rPr lang="zh-CN" altLang="en-US" sz="3200" b="1" dirty="0">
                <a:latin typeface="Arial" panose="020B0604020202020204" pitchFamily="34" charset="0"/>
                <a:ea typeface="楷体" panose="02010609060101010101" charset="-122"/>
              </a:rPr>
              <a:t>文家市决策</a:t>
            </a:r>
            <a:r>
              <a:rPr lang="en-US" altLang="zh-CN" sz="3200" b="1" dirty="0">
                <a:latin typeface="Arial" panose="020B0604020202020204" pitchFamily="34" charset="0"/>
                <a:ea typeface="楷体" panose="02010609060101010101" charset="-122"/>
              </a:rPr>
              <a:t>——</a:t>
            </a:r>
            <a:r>
              <a:rPr lang="zh-CN" altLang="en-US" sz="3200" b="1" dirty="0">
                <a:latin typeface="Arial" panose="020B0604020202020204" pitchFamily="34" charset="0"/>
                <a:ea typeface="楷体" panose="02010609060101010101" charset="-122"/>
              </a:rPr>
              <a:t>三湾改编</a:t>
            </a:r>
            <a:r>
              <a:rPr lang="en-US" altLang="zh-CN" sz="3200" b="1" dirty="0">
                <a:latin typeface="Arial" panose="020B0604020202020204" pitchFamily="34" charset="0"/>
                <a:ea typeface="楷体" panose="02010609060101010101" charset="-122"/>
              </a:rPr>
              <a:t>——</a:t>
            </a:r>
            <a:r>
              <a:rPr lang="zh-CN" altLang="en-US" sz="3200" b="1" dirty="0">
                <a:latin typeface="Arial" panose="020B0604020202020204" pitchFamily="34" charset="0"/>
                <a:ea typeface="楷体" panose="02010609060101010101" charset="-122"/>
              </a:rPr>
              <a:t>井冈山革命根据地创建</a:t>
            </a:r>
            <a:endParaRPr lang="zh-CN" altLang="en-US" sz="3200" b="1" dirty="0">
              <a:latin typeface="Arial" panose="020B0604020202020204" pitchFamily="34" charset="0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2"/>
          <p:cNvGrpSpPr/>
          <p:nvPr/>
        </p:nvGrpSpPr>
        <p:grpSpPr>
          <a:xfrm>
            <a:off x="1452563" y="0"/>
            <a:ext cx="8572500" cy="6858000"/>
            <a:chOff x="-10" y="-60"/>
            <a:chExt cx="4017" cy="4409"/>
          </a:xfrm>
        </p:grpSpPr>
        <p:grpSp>
          <p:nvGrpSpPr>
            <p:cNvPr id="19458" name="Group 3"/>
            <p:cNvGrpSpPr/>
            <p:nvPr/>
          </p:nvGrpSpPr>
          <p:grpSpPr>
            <a:xfrm>
              <a:off x="-10" y="-60"/>
              <a:ext cx="4017" cy="4409"/>
              <a:chOff x="-10" y="-60"/>
              <a:chExt cx="4017" cy="4409"/>
            </a:xfrm>
          </p:grpSpPr>
          <p:grpSp>
            <p:nvGrpSpPr>
              <p:cNvPr id="19459" name="Group 4"/>
              <p:cNvGrpSpPr/>
              <p:nvPr/>
            </p:nvGrpSpPr>
            <p:grpSpPr>
              <a:xfrm>
                <a:off x="-10" y="0"/>
                <a:ext cx="4017" cy="4349"/>
                <a:chOff x="-10" y="0"/>
                <a:chExt cx="4017" cy="4349"/>
              </a:xfrm>
            </p:grpSpPr>
            <p:sp>
              <p:nvSpPr>
                <p:cNvPr id="13386" name="Freeform 5"/>
                <p:cNvSpPr/>
                <p:nvPr/>
              </p:nvSpPr>
              <p:spPr bwMode="auto">
                <a:xfrm>
                  <a:off x="-10" y="407"/>
                  <a:ext cx="2695" cy="3906"/>
                </a:xfrm>
                <a:custGeom>
                  <a:avLst/>
                  <a:gdLst>
                    <a:gd name="T0" fmla="*/ 0 w 2695"/>
                    <a:gd name="T1" fmla="*/ 3906 h 3906"/>
                    <a:gd name="T2" fmla="*/ 10 w 2695"/>
                    <a:gd name="T3" fmla="*/ 79 h 3906"/>
                    <a:gd name="T4" fmla="*/ 788 w 2695"/>
                    <a:gd name="T5" fmla="*/ 349 h 3906"/>
                    <a:gd name="T6" fmla="*/ 1054 w 2695"/>
                    <a:gd name="T7" fmla="*/ 149 h 3906"/>
                    <a:gd name="T8" fmla="*/ 1101 w 2695"/>
                    <a:gd name="T9" fmla="*/ 18 h 3906"/>
                    <a:gd name="T10" fmla="*/ 1212 w 2695"/>
                    <a:gd name="T11" fmla="*/ 25 h 3906"/>
                    <a:gd name="T12" fmla="*/ 1636 w 2695"/>
                    <a:gd name="T13" fmla="*/ 152 h 3906"/>
                    <a:gd name="T14" fmla="*/ 1881 w 2695"/>
                    <a:gd name="T15" fmla="*/ 393 h 3906"/>
                    <a:gd name="T16" fmla="*/ 1944 w 2695"/>
                    <a:gd name="T17" fmla="*/ 618 h 3906"/>
                    <a:gd name="T18" fmla="*/ 1881 w 2695"/>
                    <a:gd name="T19" fmla="*/ 744 h 3906"/>
                    <a:gd name="T20" fmla="*/ 1860 w 2695"/>
                    <a:gd name="T21" fmla="*/ 940 h 3906"/>
                    <a:gd name="T22" fmla="*/ 1873 w 2695"/>
                    <a:gd name="T23" fmla="*/ 1078 h 3906"/>
                    <a:gd name="T24" fmla="*/ 2067 w 2695"/>
                    <a:gd name="T25" fmla="*/ 1181 h 3906"/>
                    <a:gd name="T26" fmla="*/ 2179 w 2695"/>
                    <a:gd name="T27" fmla="*/ 1267 h 3906"/>
                    <a:gd name="T28" fmla="*/ 2266 w 2695"/>
                    <a:gd name="T29" fmla="*/ 1426 h 3906"/>
                    <a:gd name="T30" fmla="*/ 2151 w 2695"/>
                    <a:gd name="T31" fmla="*/ 1588 h 3906"/>
                    <a:gd name="T32" fmla="*/ 2171 w 2695"/>
                    <a:gd name="T33" fmla="*/ 1574 h 3906"/>
                    <a:gd name="T34" fmla="*/ 2051 w 2695"/>
                    <a:gd name="T35" fmla="*/ 1784 h 3906"/>
                    <a:gd name="T36" fmla="*/ 2126 w 2695"/>
                    <a:gd name="T37" fmla="*/ 1777 h 3906"/>
                    <a:gd name="T38" fmla="*/ 2067 w 2695"/>
                    <a:gd name="T39" fmla="*/ 1973 h 3906"/>
                    <a:gd name="T40" fmla="*/ 1973 w 2695"/>
                    <a:gd name="T41" fmla="*/ 2045 h 3906"/>
                    <a:gd name="T42" fmla="*/ 1853 w 2695"/>
                    <a:gd name="T43" fmla="*/ 2227 h 3906"/>
                    <a:gd name="T44" fmla="*/ 1780 w 2695"/>
                    <a:gd name="T45" fmla="*/ 2462 h 3906"/>
                    <a:gd name="T46" fmla="*/ 1694 w 2695"/>
                    <a:gd name="T47" fmla="*/ 2755 h 3906"/>
                    <a:gd name="T48" fmla="*/ 1774 w 2695"/>
                    <a:gd name="T49" fmla="*/ 2865 h 3906"/>
                    <a:gd name="T50" fmla="*/ 1802 w 2695"/>
                    <a:gd name="T51" fmla="*/ 2837 h 3906"/>
                    <a:gd name="T52" fmla="*/ 1857 w 2695"/>
                    <a:gd name="T53" fmla="*/ 2976 h 3906"/>
                    <a:gd name="T54" fmla="*/ 1881 w 2695"/>
                    <a:gd name="T55" fmla="*/ 2837 h 3906"/>
                    <a:gd name="T56" fmla="*/ 1973 w 2695"/>
                    <a:gd name="T57" fmla="*/ 2837 h 3906"/>
                    <a:gd name="T58" fmla="*/ 1976 w 2695"/>
                    <a:gd name="T59" fmla="*/ 2996 h 3906"/>
                    <a:gd name="T60" fmla="*/ 2022 w 2695"/>
                    <a:gd name="T61" fmla="*/ 3409 h 3906"/>
                    <a:gd name="T62" fmla="*/ 2155 w 2695"/>
                    <a:gd name="T63" fmla="*/ 3543 h 3906"/>
                    <a:gd name="T64" fmla="*/ 2266 w 2695"/>
                    <a:gd name="T65" fmla="*/ 3740 h 3906"/>
                    <a:gd name="T66" fmla="*/ 2317 w 2695"/>
                    <a:gd name="T67" fmla="*/ 3906 h 3906"/>
                    <a:gd name="T68" fmla="*/ 0 w 2695"/>
                    <a:gd name="T69" fmla="*/ 3906 h 390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2695"/>
                    <a:gd name="T106" fmla="*/ 0 h 3906"/>
                    <a:gd name="T107" fmla="*/ 2695 w 2695"/>
                    <a:gd name="T108" fmla="*/ 3906 h 3906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2695" h="3906">
                      <a:moveTo>
                        <a:pt x="0" y="3906"/>
                      </a:moveTo>
                      <a:lnTo>
                        <a:pt x="10" y="79"/>
                      </a:lnTo>
                      <a:cubicBezTo>
                        <a:pt x="301" y="183"/>
                        <a:pt x="485" y="297"/>
                        <a:pt x="788" y="349"/>
                      </a:cubicBezTo>
                      <a:cubicBezTo>
                        <a:pt x="919" y="340"/>
                        <a:pt x="923" y="283"/>
                        <a:pt x="1054" y="149"/>
                      </a:cubicBezTo>
                      <a:cubicBezTo>
                        <a:pt x="1109" y="101"/>
                        <a:pt x="1074" y="39"/>
                        <a:pt x="1101" y="18"/>
                      </a:cubicBezTo>
                      <a:cubicBezTo>
                        <a:pt x="1125" y="0"/>
                        <a:pt x="1125" y="0"/>
                        <a:pt x="1212" y="25"/>
                      </a:cubicBezTo>
                      <a:cubicBezTo>
                        <a:pt x="1419" y="48"/>
                        <a:pt x="1462" y="90"/>
                        <a:pt x="1636" y="152"/>
                      </a:cubicBezTo>
                      <a:cubicBezTo>
                        <a:pt x="1682" y="368"/>
                        <a:pt x="1698" y="340"/>
                        <a:pt x="1881" y="393"/>
                      </a:cubicBezTo>
                      <a:cubicBezTo>
                        <a:pt x="1944" y="499"/>
                        <a:pt x="1909" y="499"/>
                        <a:pt x="1944" y="618"/>
                      </a:cubicBezTo>
                      <a:cubicBezTo>
                        <a:pt x="1933" y="671"/>
                        <a:pt x="1889" y="682"/>
                        <a:pt x="1881" y="744"/>
                      </a:cubicBezTo>
                      <a:cubicBezTo>
                        <a:pt x="1873" y="772"/>
                        <a:pt x="1857" y="896"/>
                        <a:pt x="1860" y="940"/>
                      </a:cubicBezTo>
                      <a:cubicBezTo>
                        <a:pt x="1873" y="988"/>
                        <a:pt x="1842" y="1036"/>
                        <a:pt x="1873" y="1078"/>
                      </a:cubicBezTo>
                      <a:cubicBezTo>
                        <a:pt x="1909" y="1118"/>
                        <a:pt x="2013" y="1146"/>
                        <a:pt x="2067" y="1181"/>
                      </a:cubicBezTo>
                      <a:cubicBezTo>
                        <a:pt x="2131" y="1243"/>
                        <a:pt x="2146" y="1224"/>
                        <a:pt x="2179" y="1267"/>
                      </a:cubicBezTo>
                      <a:lnTo>
                        <a:pt x="2266" y="1426"/>
                      </a:lnTo>
                      <a:cubicBezTo>
                        <a:pt x="2262" y="1477"/>
                        <a:pt x="2167" y="1564"/>
                        <a:pt x="2151" y="1588"/>
                      </a:cubicBezTo>
                      <a:cubicBezTo>
                        <a:pt x="2138" y="1608"/>
                        <a:pt x="2187" y="1546"/>
                        <a:pt x="2171" y="1574"/>
                      </a:cubicBezTo>
                      <a:cubicBezTo>
                        <a:pt x="2155" y="1608"/>
                        <a:pt x="2064" y="1752"/>
                        <a:pt x="2051" y="1784"/>
                      </a:cubicBezTo>
                      <a:cubicBezTo>
                        <a:pt x="2044" y="1819"/>
                        <a:pt x="2122" y="1746"/>
                        <a:pt x="2126" y="1777"/>
                      </a:cubicBezTo>
                      <a:cubicBezTo>
                        <a:pt x="2126" y="1808"/>
                        <a:pt x="2088" y="1924"/>
                        <a:pt x="2067" y="1973"/>
                      </a:cubicBezTo>
                      <a:cubicBezTo>
                        <a:pt x="2039" y="2015"/>
                        <a:pt x="2004" y="2007"/>
                        <a:pt x="1973" y="2045"/>
                      </a:cubicBezTo>
                      <a:cubicBezTo>
                        <a:pt x="1933" y="2087"/>
                        <a:pt x="1885" y="2158"/>
                        <a:pt x="1853" y="2227"/>
                      </a:cubicBezTo>
                      <a:cubicBezTo>
                        <a:pt x="1769" y="2462"/>
                        <a:pt x="1875" y="2294"/>
                        <a:pt x="1780" y="2462"/>
                      </a:cubicBezTo>
                      <a:cubicBezTo>
                        <a:pt x="1780" y="2538"/>
                        <a:pt x="1695" y="2688"/>
                        <a:pt x="1694" y="2755"/>
                      </a:cubicBezTo>
                      <a:cubicBezTo>
                        <a:pt x="1693" y="2821"/>
                        <a:pt x="1751" y="2851"/>
                        <a:pt x="1774" y="2865"/>
                      </a:cubicBezTo>
                      <a:cubicBezTo>
                        <a:pt x="1789" y="2875"/>
                        <a:pt x="1789" y="2817"/>
                        <a:pt x="1802" y="2837"/>
                      </a:cubicBezTo>
                      <a:cubicBezTo>
                        <a:pt x="1814" y="2861"/>
                        <a:pt x="1842" y="2976"/>
                        <a:pt x="1857" y="2976"/>
                      </a:cubicBezTo>
                      <a:cubicBezTo>
                        <a:pt x="1869" y="2976"/>
                        <a:pt x="1860" y="2861"/>
                        <a:pt x="1881" y="2837"/>
                      </a:cubicBezTo>
                      <a:cubicBezTo>
                        <a:pt x="1902" y="2813"/>
                        <a:pt x="1956" y="2813"/>
                        <a:pt x="1973" y="2837"/>
                      </a:cubicBezTo>
                      <a:cubicBezTo>
                        <a:pt x="1989" y="2865"/>
                        <a:pt x="1968" y="2903"/>
                        <a:pt x="1976" y="2996"/>
                      </a:cubicBezTo>
                      <a:cubicBezTo>
                        <a:pt x="1997" y="3081"/>
                        <a:pt x="1993" y="3322"/>
                        <a:pt x="2022" y="3409"/>
                      </a:cubicBezTo>
                      <a:cubicBezTo>
                        <a:pt x="2051" y="3499"/>
                        <a:pt x="2118" y="3485"/>
                        <a:pt x="2155" y="3543"/>
                      </a:cubicBezTo>
                      <a:cubicBezTo>
                        <a:pt x="2197" y="3595"/>
                        <a:pt x="2239" y="3680"/>
                        <a:pt x="2266" y="3740"/>
                      </a:cubicBezTo>
                      <a:cubicBezTo>
                        <a:pt x="2293" y="3800"/>
                        <a:pt x="2695" y="3878"/>
                        <a:pt x="2317" y="3906"/>
                      </a:cubicBezTo>
                      <a:lnTo>
                        <a:pt x="0" y="3906"/>
                      </a:lnTo>
                      <a:close/>
                    </a:path>
                  </a:pathLst>
                </a:custGeom>
              </p:spPr>
              <p:style>
                <a:lnRef idx="1">
                  <a:schemeClr val="dk1"/>
                </a:lnRef>
                <a:fillRef idx="2">
                  <a:schemeClr val="dk1"/>
                </a:fillRef>
                <a:effectRef idx="1">
                  <a:schemeClr val="dk1"/>
                </a:effectRef>
                <a:fontRef idx="minor">
                  <a:schemeClr val="dk1"/>
                </a:fontRef>
              </p:style>
              <p:txBody>
                <a:bodyPr wrap="none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387" name="Freeform 6"/>
                <p:cNvSpPr/>
                <p:nvPr/>
              </p:nvSpPr>
              <p:spPr bwMode="auto">
                <a:xfrm>
                  <a:off x="1680" y="48"/>
                  <a:ext cx="2327" cy="4301"/>
                </a:xfrm>
                <a:custGeom>
                  <a:avLst/>
                  <a:gdLst>
                    <a:gd name="T0" fmla="*/ 535 w 2327"/>
                    <a:gd name="T1" fmla="*/ 4273 h 4301"/>
                    <a:gd name="T2" fmla="*/ 547 w 2327"/>
                    <a:gd name="T3" fmla="*/ 4170 h 4301"/>
                    <a:gd name="T4" fmla="*/ 429 w 2327"/>
                    <a:gd name="T5" fmla="*/ 3959 h 4301"/>
                    <a:gd name="T6" fmla="*/ 335 w 2327"/>
                    <a:gd name="T7" fmla="*/ 3936 h 4301"/>
                    <a:gd name="T8" fmla="*/ 304 w 2327"/>
                    <a:gd name="T9" fmla="*/ 3599 h 4301"/>
                    <a:gd name="T10" fmla="*/ 284 w 2327"/>
                    <a:gd name="T11" fmla="*/ 3278 h 4301"/>
                    <a:gd name="T12" fmla="*/ 267 w 2327"/>
                    <a:gd name="T13" fmla="*/ 3238 h 4301"/>
                    <a:gd name="T14" fmla="*/ 241 w 2327"/>
                    <a:gd name="T15" fmla="*/ 3228 h 4301"/>
                    <a:gd name="T16" fmla="*/ 158 w 2327"/>
                    <a:gd name="T17" fmla="*/ 3378 h 4301"/>
                    <a:gd name="T18" fmla="*/ 127 w 2327"/>
                    <a:gd name="T19" fmla="*/ 3244 h 4301"/>
                    <a:gd name="T20" fmla="*/ 115 w 2327"/>
                    <a:gd name="T21" fmla="*/ 3228 h 4301"/>
                    <a:gd name="T22" fmla="*/ 79 w 2327"/>
                    <a:gd name="T23" fmla="*/ 3252 h 4301"/>
                    <a:gd name="T24" fmla="*/ 53 w 2327"/>
                    <a:gd name="T25" fmla="*/ 3254 h 4301"/>
                    <a:gd name="T26" fmla="*/ 12 w 2327"/>
                    <a:gd name="T27" fmla="*/ 3232 h 4301"/>
                    <a:gd name="T28" fmla="*/ 4 w 2327"/>
                    <a:gd name="T29" fmla="*/ 3184 h 4301"/>
                    <a:gd name="T30" fmla="*/ 0 w 2327"/>
                    <a:gd name="T31" fmla="*/ 3120 h 4301"/>
                    <a:gd name="T32" fmla="*/ 18 w 2327"/>
                    <a:gd name="T33" fmla="*/ 3069 h 4301"/>
                    <a:gd name="T34" fmla="*/ 44 w 2327"/>
                    <a:gd name="T35" fmla="*/ 2991 h 4301"/>
                    <a:gd name="T36" fmla="*/ 79 w 2327"/>
                    <a:gd name="T37" fmla="*/ 2872 h 4301"/>
                    <a:gd name="T38" fmla="*/ 102 w 2327"/>
                    <a:gd name="T39" fmla="*/ 2844 h 4301"/>
                    <a:gd name="T40" fmla="*/ 105 w 2327"/>
                    <a:gd name="T41" fmla="*/ 2761 h 4301"/>
                    <a:gd name="T42" fmla="*/ 150 w 2327"/>
                    <a:gd name="T43" fmla="*/ 2625 h 4301"/>
                    <a:gd name="T44" fmla="*/ 244 w 2327"/>
                    <a:gd name="T45" fmla="*/ 2455 h 4301"/>
                    <a:gd name="T46" fmla="*/ 347 w 2327"/>
                    <a:gd name="T47" fmla="*/ 2383 h 4301"/>
                    <a:gd name="T48" fmla="*/ 364 w 2327"/>
                    <a:gd name="T49" fmla="*/ 2387 h 4301"/>
                    <a:gd name="T50" fmla="*/ 455 w 2327"/>
                    <a:gd name="T51" fmla="*/ 2153 h 4301"/>
                    <a:gd name="T52" fmla="*/ 368 w 2327"/>
                    <a:gd name="T53" fmla="*/ 2155 h 4301"/>
                    <a:gd name="T54" fmla="*/ 430 w 2327"/>
                    <a:gd name="T55" fmla="*/ 2021 h 4301"/>
                    <a:gd name="T56" fmla="*/ 517 w 2327"/>
                    <a:gd name="T57" fmla="*/ 1884 h 4301"/>
                    <a:gd name="T58" fmla="*/ 557 w 2327"/>
                    <a:gd name="T59" fmla="*/ 1865 h 4301"/>
                    <a:gd name="T60" fmla="*/ 573 w 2327"/>
                    <a:gd name="T61" fmla="*/ 1820 h 4301"/>
                    <a:gd name="T62" fmla="*/ 517 w 2327"/>
                    <a:gd name="T63" fmla="*/ 1814 h 4301"/>
                    <a:gd name="T64" fmla="*/ 450 w 2327"/>
                    <a:gd name="T65" fmla="*/ 1620 h 4301"/>
                    <a:gd name="T66" fmla="*/ 182 w 2327"/>
                    <a:gd name="T67" fmla="*/ 1480 h 4301"/>
                    <a:gd name="T68" fmla="*/ 122 w 2327"/>
                    <a:gd name="T69" fmla="*/ 1245 h 4301"/>
                    <a:gd name="T70" fmla="*/ 304 w 2327"/>
                    <a:gd name="T71" fmla="*/ 940 h 4301"/>
                    <a:gd name="T72" fmla="*/ 577 w 2327"/>
                    <a:gd name="T73" fmla="*/ 874 h 4301"/>
                    <a:gd name="T74" fmla="*/ 699 w 2327"/>
                    <a:gd name="T75" fmla="*/ 774 h 4301"/>
                    <a:gd name="T76" fmla="*/ 729 w 2327"/>
                    <a:gd name="T77" fmla="*/ 671 h 4301"/>
                    <a:gd name="T78" fmla="*/ 912 w 2327"/>
                    <a:gd name="T79" fmla="*/ 606 h 4301"/>
                    <a:gd name="T80" fmla="*/ 1339 w 2327"/>
                    <a:gd name="T81" fmla="*/ 371 h 4301"/>
                    <a:gd name="T82" fmla="*/ 1856 w 2327"/>
                    <a:gd name="T83" fmla="*/ 236 h 4301"/>
                    <a:gd name="T84" fmla="*/ 2070 w 2327"/>
                    <a:gd name="T85" fmla="*/ 36 h 4301"/>
                    <a:gd name="T86" fmla="*/ 2251 w 2327"/>
                    <a:gd name="T87" fmla="*/ 102 h 4301"/>
                    <a:gd name="T88" fmla="*/ 2283 w 2327"/>
                    <a:gd name="T89" fmla="*/ 0 h 4301"/>
                    <a:gd name="T90" fmla="*/ 2327 w 2327"/>
                    <a:gd name="T91" fmla="*/ 4301 h 4301"/>
                    <a:gd name="T92" fmla="*/ 535 w 2327"/>
                    <a:gd name="T93" fmla="*/ 4273 h 4301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2327"/>
                    <a:gd name="T142" fmla="*/ 0 h 4301"/>
                    <a:gd name="T143" fmla="*/ 2327 w 2327"/>
                    <a:gd name="T144" fmla="*/ 4301 h 4301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2327" h="4301">
                      <a:moveTo>
                        <a:pt x="535" y="4273"/>
                      </a:moveTo>
                      <a:lnTo>
                        <a:pt x="547" y="4170"/>
                      </a:lnTo>
                      <a:cubicBezTo>
                        <a:pt x="502" y="4035"/>
                        <a:pt x="466" y="4000"/>
                        <a:pt x="429" y="3959"/>
                      </a:cubicBezTo>
                      <a:cubicBezTo>
                        <a:pt x="393" y="3920"/>
                        <a:pt x="355" y="3998"/>
                        <a:pt x="335" y="3936"/>
                      </a:cubicBezTo>
                      <a:cubicBezTo>
                        <a:pt x="304" y="3802"/>
                        <a:pt x="266" y="3734"/>
                        <a:pt x="304" y="3599"/>
                      </a:cubicBezTo>
                      <a:cubicBezTo>
                        <a:pt x="282" y="3507"/>
                        <a:pt x="293" y="3341"/>
                        <a:pt x="284" y="3278"/>
                      </a:cubicBezTo>
                      <a:cubicBezTo>
                        <a:pt x="275" y="3218"/>
                        <a:pt x="273" y="3246"/>
                        <a:pt x="267" y="3238"/>
                      </a:cubicBezTo>
                      <a:cubicBezTo>
                        <a:pt x="262" y="3232"/>
                        <a:pt x="259" y="3204"/>
                        <a:pt x="241" y="3228"/>
                      </a:cubicBezTo>
                      <a:cubicBezTo>
                        <a:pt x="222" y="3252"/>
                        <a:pt x="176" y="3376"/>
                        <a:pt x="158" y="3378"/>
                      </a:cubicBezTo>
                      <a:cubicBezTo>
                        <a:pt x="127" y="3394"/>
                        <a:pt x="136" y="3268"/>
                        <a:pt x="127" y="3244"/>
                      </a:cubicBezTo>
                      <a:cubicBezTo>
                        <a:pt x="122" y="3220"/>
                        <a:pt x="124" y="3228"/>
                        <a:pt x="115" y="3228"/>
                      </a:cubicBezTo>
                      <a:cubicBezTo>
                        <a:pt x="105" y="3228"/>
                        <a:pt x="89" y="3246"/>
                        <a:pt x="79" y="3252"/>
                      </a:cubicBezTo>
                      <a:cubicBezTo>
                        <a:pt x="67" y="3258"/>
                        <a:pt x="62" y="3258"/>
                        <a:pt x="53" y="3254"/>
                      </a:cubicBezTo>
                      <a:cubicBezTo>
                        <a:pt x="40" y="3252"/>
                        <a:pt x="18" y="3242"/>
                        <a:pt x="12" y="3232"/>
                      </a:cubicBezTo>
                      <a:cubicBezTo>
                        <a:pt x="4" y="3220"/>
                        <a:pt x="6" y="3193"/>
                        <a:pt x="4" y="3184"/>
                      </a:cubicBezTo>
                      <a:lnTo>
                        <a:pt x="0" y="3120"/>
                      </a:lnTo>
                      <a:lnTo>
                        <a:pt x="18" y="3069"/>
                      </a:lnTo>
                      <a:lnTo>
                        <a:pt x="44" y="2991"/>
                      </a:lnTo>
                      <a:lnTo>
                        <a:pt x="79" y="2872"/>
                      </a:lnTo>
                      <a:lnTo>
                        <a:pt x="102" y="2844"/>
                      </a:lnTo>
                      <a:lnTo>
                        <a:pt x="105" y="2761"/>
                      </a:lnTo>
                      <a:lnTo>
                        <a:pt x="150" y="2625"/>
                      </a:lnTo>
                      <a:cubicBezTo>
                        <a:pt x="182" y="2570"/>
                        <a:pt x="211" y="2495"/>
                        <a:pt x="244" y="2455"/>
                      </a:cubicBezTo>
                      <a:cubicBezTo>
                        <a:pt x="277" y="2415"/>
                        <a:pt x="327" y="2394"/>
                        <a:pt x="347" y="2383"/>
                      </a:cubicBezTo>
                      <a:cubicBezTo>
                        <a:pt x="367" y="2372"/>
                        <a:pt x="346" y="2425"/>
                        <a:pt x="364" y="2387"/>
                      </a:cubicBezTo>
                      <a:cubicBezTo>
                        <a:pt x="382" y="2349"/>
                        <a:pt x="454" y="2192"/>
                        <a:pt x="455" y="2153"/>
                      </a:cubicBezTo>
                      <a:cubicBezTo>
                        <a:pt x="468" y="2102"/>
                        <a:pt x="372" y="2177"/>
                        <a:pt x="368" y="2155"/>
                      </a:cubicBezTo>
                      <a:cubicBezTo>
                        <a:pt x="364" y="2133"/>
                        <a:pt x="405" y="2066"/>
                        <a:pt x="430" y="2021"/>
                      </a:cubicBezTo>
                      <a:cubicBezTo>
                        <a:pt x="455" y="1976"/>
                        <a:pt x="496" y="1910"/>
                        <a:pt x="517" y="1884"/>
                      </a:cubicBezTo>
                      <a:cubicBezTo>
                        <a:pt x="533" y="1834"/>
                        <a:pt x="548" y="1876"/>
                        <a:pt x="557" y="1865"/>
                      </a:cubicBezTo>
                      <a:cubicBezTo>
                        <a:pt x="566" y="1854"/>
                        <a:pt x="580" y="1828"/>
                        <a:pt x="573" y="1820"/>
                      </a:cubicBezTo>
                      <a:cubicBezTo>
                        <a:pt x="566" y="1812"/>
                        <a:pt x="537" y="1850"/>
                        <a:pt x="517" y="1814"/>
                      </a:cubicBezTo>
                      <a:cubicBezTo>
                        <a:pt x="478" y="1757"/>
                        <a:pt x="511" y="1646"/>
                        <a:pt x="450" y="1620"/>
                      </a:cubicBezTo>
                      <a:cubicBezTo>
                        <a:pt x="357" y="1578"/>
                        <a:pt x="273" y="1522"/>
                        <a:pt x="182" y="1480"/>
                      </a:cubicBezTo>
                      <a:cubicBezTo>
                        <a:pt x="122" y="1371"/>
                        <a:pt x="198" y="1345"/>
                        <a:pt x="122" y="1245"/>
                      </a:cubicBezTo>
                      <a:cubicBezTo>
                        <a:pt x="144" y="1153"/>
                        <a:pt x="204" y="983"/>
                        <a:pt x="304" y="940"/>
                      </a:cubicBezTo>
                      <a:cubicBezTo>
                        <a:pt x="433" y="991"/>
                        <a:pt x="455" y="918"/>
                        <a:pt x="577" y="874"/>
                      </a:cubicBezTo>
                      <a:cubicBezTo>
                        <a:pt x="615" y="840"/>
                        <a:pt x="670" y="816"/>
                        <a:pt x="699" y="774"/>
                      </a:cubicBezTo>
                      <a:cubicBezTo>
                        <a:pt x="721" y="747"/>
                        <a:pt x="706" y="690"/>
                        <a:pt x="729" y="671"/>
                      </a:cubicBezTo>
                      <a:cubicBezTo>
                        <a:pt x="784" y="632"/>
                        <a:pt x="912" y="606"/>
                        <a:pt x="912" y="606"/>
                      </a:cubicBezTo>
                      <a:cubicBezTo>
                        <a:pt x="1010" y="556"/>
                        <a:pt x="1179" y="429"/>
                        <a:pt x="1339" y="371"/>
                      </a:cubicBezTo>
                      <a:cubicBezTo>
                        <a:pt x="1499" y="312"/>
                        <a:pt x="1734" y="295"/>
                        <a:pt x="1856" y="236"/>
                      </a:cubicBezTo>
                      <a:cubicBezTo>
                        <a:pt x="1963" y="158"/>
                        <a:pt x="2031" y="166"/>
                        <a:pt x="2070" y="36"/>
                      </a:cubicBezTo>
                      <a:cubicBezTo>
                        <a:pt x="2129" y="58"/>
                        <a:pt x="2228" y="166"/>
                        <a:pt x="2251" y="102"/>
                      </a:cubicBezTo>
                      <a:cubicBezTo>
                        <a:pt x="2260" y="67"/>
                        <a:pt x="2251" y="16"/>
                        <a:pt x="2283" y="0"/>
                      </a:cubicBezTo>
                      <a:lnTo>
                        <a:pt x="2327" y="4301"/>
                      </a:lnTo>
                      <a:lnTo>
                        <a:pt x="535" y="4273"/>
                      </a:lnTo>
                      <a:close/>
                    </a:path>
                  </a:pathLst>
                </a:cu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wrap="none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9462" name="Freeform 7"/>
                <p:cNvSpPr/>
                <p:nvPr/>
              </p:nvSpPr>
              <p:spPr>
                <a:xfrm>
                  <a:off x="402" y="1152"/>
                  <a:ext cx="585" cy="1666"/>
                </a:xfrm>
                <a:custGeom>
                  <a:avLst/>
                  <a:gdLst/>
                  <a:ahLst/>
                  <a:cxnLst>
                    <a:cxn ang="0">
                      <a:pos x="11180" y="42245"/>
                    </a:cxn>
                    <a:cxn ang="0">
                      <a:pos x="17930" y="37545"/>
                    </a:cxn>
                    <a:cxn ang="0">
                      <a:pos x="15678" y="32856"/>
                    </a:cxn>
                    <a:cxn ang="0">
                      <a:pos x="14560" y="30785"/>
                    </a:cxn>
                    <a:cxn ang="0">
                      <a:pos x="0" y="30254"/>
                    </a:cxn>
                    <a:cxn ang="0">
                      <a:pos x="17930" y="23972"/>
                    </a:cxn>
                    <a:cxn ang="0">
                      <a:pos x="22400" y="22412"/>
                    </a:cxn>
                    <a:cxn ang="0">
                      <a:pos x="28011" y="20343"/>
                    </a:cxn>
                    <a:cxn ang="0">
                      <a:pos x="26885" y="18758"/>
                    </a:cxn>
                    <a:cxn ang="0">
                      <a:pos x="23526" y="18252"/>
                    </a:cxn>
                    <a:cxn ang="0">
                      <a:pos x="16804" y="14603"/>
                    </a:cxn>
                    <a:cxn ang="0">
                      <a:pos x="20171" y="8872"/>
                    </a:cxn>
                    <a:cxn ang="0">
                      <a:pos x="16804" y="4689"/>
                    </a:cxn>
                    <a:cxn ang="0">
                      <a:pos x="17930" y="0"/>
                    </a:cxn>
                  </a:cxnLst>
                  <a:rect l="0" t="0" r="0" b="0"/>
                  <a:pathLst>
                    <a:path w="306" h="972">
                      <a:moveTo>
                        <a:pt x="120" y="972"/>
                      </a:moveTo>
                      <a:cubicBezTo>
                        <a:pt x="136" y="924"/>
                        <a:pt x="156" y="900"/>
                        <a:pt x="192" y="864"/>
                      </a:cubicBezTo>
                      <a:cubicBezTo>
                        <a:pt x="212" y="805"/>
                        <a:pt x="184" y="812"/>
                        <a:pt x="168" y="756"/>
                      </a:cubicBezTo>
                      <a:cubicBezTo>
                        <a:pt x="163" y="740"/>
                        <a:pt x="172" y="714"/>
                        <a:pt x="156" y="708"/>
                      </a:cubicBezTo>
                      <a:cubicBezTo>
                        <a:pt x="107" y="690"/>
                        <a:pt x="52" y="700"/>
                        <a:pt x="0" y="696"/>
                      </a:cubicBezTo>
                      <a:cubicBezTo>
                        <a:pt x="24" y="531"/>
                        <a:pt x="3" y="567"/>
                        <a:pt x="192" y="552"/>
                      </a:cubicBezTo>
                      <a:cubicBezTo>
                        <a:pt x="208" y="540"/>
                        <a:pt x="222" y="525"/>
                        <a:pt x="240" y="516"/>
                      </a:cubicBezTo>
                      <a:cubicBezTo>
                        <a:pt x="306" y="483"/>
                        <a:pt x="278" y="534"/>
                        <a:pt x="300" y="468"/>
                      </a:cubicBezTo>
                      <a:cubicBezTo>
                        <a:pt x="296" y="456"/>
                        <a:pt x="297" y="441"/>
                        <a:pt x="288" y="432"/>
                      </a:cubicBezTo>
                      <a:cubicBezTo>
                        <a:pt x="279" y="423"/>
                        <a:pt x="262" y="427"/>
                        <a:pt x="252" y="420"/>
                      </a:cubicBezTo>
                      <a:cubicBezTo>
                        <a:pt x="229" y="404"/>
                        <a:pt x="194" y="364"/>
                        <a:pt x="180" y="336"/>
                      </a:cubicBezTo>
                      <a:cubicBezTo>
                        <a:pt x="155" y="286"/>
                        <a:pt x="243" y="258"/>
                        <a:pt x="216" y="204"/>
                      </a:cubicBezTo>
                      <a:cubicBezTo>
                        <a:pt x="245" y="118"/>
                        <a:pt x="120" y="198"/>
                        <a:pt x="180" y="108"/>
                      </a:cubicBezTo>
                      <a:cubicBezTo>
                        <a:pt x="200" y="79"/>
                        <a:pt x="192" y="29"/>
                        <a:pt x="192" y="0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463" name="Freeform 8"/>
                <p:cNvSpPr/>
                <p:nvPr/>
              </p:nvSpPr>
              <p:spPr>
                <a:xfrm>
                  <a:off x="516" y="2839"/>
                  <a:ext cx="115" cy="864"/>
                </a:xfrm>
                <a:custGeom>
                  <a:avLst/>
                  <a:gdLst/>
                  <a:ahLst/>
                  <a:cxnLst>
                    <a:cxn ang="0">
                      <a:pos x="115" y="0"/>
                    </a:cxn>
                    <a:cxn ang="0">
                      <a:pos x="46" y="185"/>
                    </a:cxn>
                    <a:cxn ang="0">
                      <a:pos x="23" y="247"/>
                    </a:cxn>
                    <a:cxn ang="0">
                      <a:pos x="46" y="494"/>
                    </a:cxn>
                    <a:cxn ang="0">
                      <a:pos x="92" y="617"/>
                    </a:cxn>
                    <a:cxn ang="0">
                      <a:pos x="115" y="679"/>
                    </a:cxn>
                    <a:cxn ang="0">
                      <a:pos x="92" y="741"/>
                    </a:cxn>
                    <a:cxn ang="0">
                      <a:pos x="0" y="864"/>
                    </a:cxn>
                  </a:cxnLst>
                  <a:rect l="0" t="0" r="0" b="0"/>
                  <a:pathLst>
                    <a:path w="115" h="864">
                      <a:moveTo>
                        <a:pt x="115" y="0"/>
                      </a:moveTo>
                      <a:cubicBezTo>
                        <a:pt x="92" y="62"/>
                        <a:pt x="69" y="123"/>
                        <a:pt x="46" y="185"/>
                      </a:cubicBezTo>
                      <a:cubicBezTo>
                        <a:pt x="39" y="206"/>
                        <a:pt x="23" y="247"/>
                        <a:pt x="23" y="247"/>
                      </a:cubicBezTo>
                      <a:cubicBezTo>
                        <a:pt x="31" y="329"/>
                        <a:pt x="31" y="411"/>
                        <a:pt x="46" y="494"/>
                      </a:cubicBezTo>
                      <a:cubicBezTo>
                        <a:pt x="54" y="537"/>
                        <a:pt x="77" y="576"/>
                        <a:pt x="92" y="617"/>
                      </a:cubicBezTo>
                      <a:cubicBezTo>
                        <a:pt x="100" y="638"/>
                        <a:pt x="115" y="679"/>
                        <a:pt x="115" y="679"/>
                      </a:cubicBezTo>
                      <a:cubicBezTo>
                        <a:pt x="107" y="699"/>
                        <a:pt x="104" y="722"/>
                        <a:pt x="92" y="741"/>
                      </a:cubicBezTo>
                      <a:cubicBezTo>
                        <a:pt x="65" y="783"/>
                        <a:pt x="0" y="864"/>
                        <a:pt x="0" y="864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464" name="Oval 9"/>
                <p:cNvSpPr/>
                <p:nvPr/>
              </p:nvSpPr>
              <p:spPr>
                <a:xfrm>
                  <a:off x="1248" y="2544"/>
                  <a:ext cx="144" cy="144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9465" name="Oval 10"/>
                <p:cNvSpPr/>
                <p:nvPr/>
              </p:nvSpPr>
              <p:spPr>
                <a:xfrm>
                  <a:off x="1536" y="1920"/>
                  <a:ext cx="144" cy="144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9466" name="Oval 13"/>
                <p:cNvSpPr/>
                <p:nvPr/>
              </p:nvSpPr>
              <p:spPr>
                <a:xfrm>
                  <a:off x="2400" y="912"/>
                  <a:ext cx="96" cy="96"/>
                </a:xfrm>
                <a:prstGeom prst="ellipse">
                  <a:avLst/>
                </a:prstGeom>
                <a:solidFill>
                  <a:schemeClr val="bg1"/>
                </a:solidFill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9467" name="Text Box 15"/>
                <p:cNvSpPr txBox="1"/>
                <p:nvPr/>
              </p:nvSpPr>
              <p:spPr>
                <a:xfrm>
                  <a:off x="2601" y="893"/>
                  <a:ext cx="301" cy="23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ctr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华文新魏" panose="02010800040101010101" pitchFamily="2" charset="-122"/>
                    </a:rPr>
                    <a:t>修水</a:t>
                  </a:r>
                  <a:endParaRPr lang="zh-CN" alt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华文新魏" panose="02010800040101010101" pitchFamily="2" charset="-122"/>
                  </a:endParaRPr>
                </a:p>
              </p:txBody>
            </p:sp>
            <p:sp>
              <p:nvSpPr>
                <p:cNvPr id="19468" name="Text Box 16"/>
                <p:cNvSpPr txBox="1"/>
                <p:nvPr/>
              </p:nvSpPr>
              <p:spPr>
                <a:xfrm>
                  <a:off x="492" y="1461"/>
                  <a:ext cx="467" cy="37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ctr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sz="3200" b="1" dirty="0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华文新魏" panose="02010800040101010101" pitchFamily="2" charset="-122"/>
                    </a:rPr>
                    <a:t>长沙</a:t>
                  </a:r>
                  <a:endParaRPr lang="zh-CN" altLang="en-US" sz="32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华文新魏" panose="02010800040101010101" pitchFamily="2" charset="-122"/>
                  </a:endParaRPr>
                </a:p>
              </p:txBody>
            </p:sp>
            <p:sp>
              <p:nvSpPr>
                <p:cNvPr id="19469" name="Text Box 17"/>
                <p:cNvSpPr txBox="1"/>
                <p:nvPr/>
              </p:nvSpPr>
              <p:spPr>
                <a:xfrm>
                  <a:off x="2400" y="1444"/>
                  <a:ext cx="301" cy="23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ctr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华文新魏" panose="02010800040101010101" pitchFamily="2" charset="-122"/>
                    </a:rPr>
                    <a:t>铜鼓</a:t>
                  </a:r>
                  <a:endParaRPr lang="zh-CN" alt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华文新魏" panose="02010800040101010101" pitchFamily="2" charset="-122"/>
                  </a:endParaRPr>
                </a:p>
              </p:txBody>
            </p:sp>
            <p:sp>
              <p:nvSpPr>
                <p:cNvPr id="19470" name="Text Box 18"/>
                <p:cNvSpPr txBox="1"/>
                <p:nvPr/>
              </p:nvSpPr>
              <p:spPr>
                <a:xfrm>
                  <a:off x="2099" y="2821"/>
                  <a:ext cx="301" cy="23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ctr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华文新魏" panose="02010800040101010101" pitchFamily="2" charset="-122"/>
                    </a:rPr>
                    <a:t>安源</a:t>
                  </a:r>
                  <a:endParaRPr lang="zh-CN" alt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华文新魏" panose="02010800040101010101" pitchFamily="2" charset="-122"/>
                  </a:endParaRPr>
                </a:p>
              </p:txBody>
            </p:sp>
            <p:sp>
              <p:nvSpPr>
                <p:cNvPr id="19471" name="Text Box 19"/>
                <p:cNvSpPr txBox="1"/>
                <p:nvPr/>
              </p:nvSpPr>
              <p:spPr>
                <a:xfrm>
                  <a:off x="2058" y="2618"/>
                  <a:ext cx="145" cy="23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ctr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zh-CN" altLang="en-US" b="1" dirty="0">
                    <a:latin typeface="Times New Roman" panose="02020603050405020304" pitchFamily="18" charset="0"/>
                    <a:ea typeface="华文新魏" panose="02010800040101010101" pitchFamily="2" charset="-122"/>
                  </a:endParaRPr>
                </a:p>
              </p:txBody>
            </p:sp>
            <p:sp>
              <p:nvSpPr>
                <p:cNvPr id="19472" name="Text Box 20"/>
                <p:cNvSpPr txBox="1"/>
                <p:nvPr/>
              </p:nvSpPr>
              <p:spPr>
                <a:xfrm>
                  <a:off x="1122" y="2785"/>
                  <a:ext cx="301" cy="23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ctr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华文新魏" panose="02010800040101010101" pitchFamily="2" charset="-122"/>
                    </a:rPr>
                    <a:t>醴陵</a:t>
                  </a:r>
                  <a:endParaRPr lang="zh-CN" alt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华文新魏" panose="02010800040101010101" pitchFamily="2" charset="-122"/>
                  </a:endParaRPr>
                </a:p>
              </p:txBody>
            </p:sp>
            <p:sp>
              <p:nvSpPr>
                <p:cNvPr id="19473" name="Text Box 21"/>
                <p:cNvSpPr txBox="1"/>
                <p:nvPr/>
              </p:nvSpPr>
              <p:spPr>
                <a:xfrm>
                  <a:off x="1731" y="1736"/>
                  <a:ext cx="421" cy="33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ctr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 dirty="0">
                      <a:solidFill>
                        <a:srgbClr val="FF0000"/>
                      </a:solidFill>
                      <a:latin typeface="楷体" panose="02010609060101010101" charset="-122"/>
                      <a:ea typeface="楷体" panose="02010609060101010101" charset="-122"/>
                    </a:rPr>
                    <a:t>浏阳</a:t>
                  </a:r>
                  <a:endParaRPr lang="zh-CN" altLang="en-US" sz="2800" b="1" dirty="0">
                    <a:solidFill>
                      <a:srgbClr val="FF0000"/>
                    </a:solidFill>
                    <a:latin typeface="楷体" panose="02010609060101010101" charset="-122"/>
                    <a:ea typeface="楷体" panose="02010609060101010101" charset="-122"/>
                  </a:endParaRPr>
                </a:p>
              </p:txBody>
            </p:sp>
            <p:sp>
              <p:nvSpPr>
                <p:cNvPr id="103446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2768" y="2607"/>
                  <a:ext cx="1102" cy="771"/>
                </a:xfrm>
                <a:prstGeom prst="rect">
                  <a:avLst/>
                </a:prstGeom>
                <a:noFill/>
                <a:ln w="9525">
                  <a:noFill/>
                  <a:prstDash val="sysDot"/>
                  <a:miter lim="800000"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pPr marR="0" defTabSz="914400" rtl="0" eaLnBrk="0" hangingPunct="0">
                    <a:spcBef>
                      <a:spcPct val="50000"/>
                    </a:spcBef>
                    <a:buClrTx/>
                    <a:buSzTx/>
                    <a:buFontTx/>
                    <a:buNone/>
                    <a:defRPr/>
                  </a:pPr>
                  <a:r>
                    <a:rPr kumimoji="1" lang="zh-CN" altLang="en-US" sz="7200" b="1" kern="1200" cap="none" spc="0" normalizeH="0" baseline="0" noProof="0" dirty="0"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楷体" panose="02010609060101010101" charset="-122"/>
                      <a:ea typeface="楷体" panose="02010609060101010101" charset="-122"/>
                      <a:cs typeface="+mn-cs"/>
                    </a:rPr>
                    <a:t>江西</a:t>
                  </a:r>
                  <a:endParaRPr kumimoji="1" lang="zh-CN" altLang="en-US" sz="7200" b="1" kern="1200" cap="none" spc="0" normalizeH="0" baseline="0" noProof="0" dirty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楷体" panose="02010609060101010101" charset="-122"/>
                    <a:ea typeface="楷体" panose="02010609060101010101" charset="-122"/>
                    <a:cs typeface="+mn-cs"/>
                  </a:endParaRPr>
                </a:p>
              </p:txBody>
            </p:sp>
            <p:sp>
              <p:nvSpPr>
                <p:cNvPr id="103447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191" y="2756"/>
                  <a:ext cx="950" cy="712"/>
                </a:xfrm>
                <a:prstGeom prst="rect">
                  <a:avLst/>
                </a:prstGeom>
                <a:noFill/>
                <a:ln w="9525">
                  <a:noFill/>
                  <a:prstDash val="sysDot"/>
                  <a:miter lim="800000"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pPr marR="0" defTabSz="914400" rtl="0" eaLnBrk="0" hangingPunct="0">
                    <a:spcBef>
                      <a:spcPct val="50000"/>
                    </a:spcBef>
                    <a:buClrTx/>
                    <a:buSzTx/>
                    <a:buFontTx/>
                    <a:buNone/>
                    <a:defRPr/>
                  </a:pPr>
                  <a:r>
                    <a:rPr kumimoji="1" lang="zh-CN" altLang="en-US" sz="6600" b="1" kern="1200" cap="none" spc="0" normalizeH="0" baseline="0" noProof="0" dirty="0"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楷体" panose="02010609060101010101" charset="-122"/>
                      <a:ea typeface="楷体" panose="02010609060101010101" charset="-122"/>
                      <a:cs typeface="+mn-cs"/>
                    </a:rPr>
                    <a:t>湖南</a:t>
                  </a:r>
                  <a:endParaRPr kumimoji="1" lang="zh-CN" altLang="en-US" sz="6600" b="1" kern="1200" cap="none" spc="0" normalizeH="0" baseline="0" noProof="0" dirty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楷体" panose="02010609060101010101" charset="-122"/>
                    <a:ea typeface="楷体" panose="02010609060101010101" charset="-122"/>
                    <a:cs typeface="+mn-cs"/>
                  </a:endParaRPr>
                </a:p>
              </p:txBody>
            </p:sp>
            <p:sp>
              <p:nvSpPr>
                <p:cNvPr id="19476" name="Oval 24"/>
                <p:cNvSpPr/>
                <p:nvPr/>
              </p:nvSpPr>
              <p:spPr>
                <a:xfrm>
                  <a:off x="2544" y="3888"/>
                  <a:ext cx="144" cy="144"/>
                </a:xfrm>
                <a:prstGeom prst="ellipse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9477" name="Oval 25"/>
                <p:cNvSpPr/>
                <p:nvPr/>
              </p:nvSpPr>
              <p:spPr>
                <a:xfrm>
                  <a:off x="2304" y="4032"/>
                  <a:ext cx="144" cy="144"/>
                </a:xfrm>
                <a:prstGeom prst="ellipse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9478" name="Oval 26"/>
                <p:cNvSpPr/>
                <p:nvPr/>
              </p:nvSpPr>
              <p:spPr>
                <a:xfrm>
                  <a:off x="2112" y="3792"/>
                  <a:ext cx="144" cy="144"/>
                </a:xfrm>
                <a:prstGeom prst="ellipse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9479" name="Text Box 27"/>
                <p:cNvSpPr txBox="1"/>
                <p:nvPr/>
              </p:nvSpPr>
              <p:spPr>
                <a:xfrm>
                  <a:off x="1734" y="3722"/>
                  <a:ext cx="301" cy="23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ctr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latin typeface="Times New Roman" panose="02020603050405020304" pitchFamily="18" charset="0"/>
                      <a:ea typeface="华文新魏" panose="02010800040101010101" pitchFamily="2" charset="-122"/>
                    </a:rPr>
                    <a:t>三湾</a:t>
                  </a:r>
                  <a:endParaRPr lang="zh-CN" altLang="en-US" b="1" dirty="0">
                    <a:latin typeface="Times New Roman" panose="02020603050405020304" pitchFamily="18" charset="0"/>
                    <a:ea typeface="华文新魏" panose="02010800040101010101" pitchFamily="2" charset="-122"/>
                  </a:endParaRPr>
                </a:p>
              </p:txBody>
            </p:sp>
            <p:sp>
              <p:nvSpPr>
                <p:cNvPr id="19480" name="Freeform 28"/>
                <p:cNvSpPr/>
                <p:nvPr/>
              </p:nvSpPr>
              <p:spPr>
                <a:xfrm>
                  <a:off x="387" y="660"/>
                  <a:ext cx="768" cy="554"/>
                </a:xfrm>
                <a:custGeom>
                  <a:avLst/>
                  <a:gdLst/>
                  <a:ahLst/>
                  <a:cxnLst>
                    <a:cxn ang="0">
                      <a:pos x="31943" y="494"/>
                    </a:cxn>
                    <a:cxn ang="0">
                      <a:pos x="24154" y="5192"/>
                    </a:cxn>
                    <a:cxn ang="0">
                      <a:pos x="16344" y="8361"/>
                    </a:cxn>
                    <a:cxn ang="0">
                      <a:pos x="10784" y="7825"/>
                    </a:cxn>
                    <a:cxn ang="0">
                      <a:pos x="5195" y="494"/>
                    </a:cxn>
                    <a:cxn ang="0">
                      <a:pos x="734" y="8361"/>
                    </a:cxn>
                    <a:cxn ang="0">
                      <a:pos x="9673" y="14097"/>
                    </a:cxn>
                    <a:cxn ang="0">
                      <a:pos x="16344" y="13567"/>
                    </a:cxn>
                    <a:cxn ang="0">
                      <a:pos x="18581" y="12020"/>
                    </a:cxn>
                    <a:cxn ang="0">
                      <a:pos x="29690" y="10974"/>
                    </a:cxn>
                    <a:cxn ang="0">
                      <a:pos x="31943" y="9399"/>
                    </a:cxn>
                    <a:cxn ang="0">
                      <a:pos x="34180" y="7286"/>
                    </a:cxn>
                    <a:cxn ang="0">
                      <a:pos x="35305" y="2568"/>
                    </a:cxn>
                    <a:cxn ang="0">
                      <a:pos x="31943" y="494"/>
                    </a:cxn>
                  </a:cxnLst>
                  <a:rect l="0" t="0" r="0" b="0"/>
                  <a:pathLst>
                    <a:path w="402" h="323">
                      <a:moveTo>
                        <a:pt x="344" y="11"/>
                      </a:moveTo>
                      <a:cubicBezTo>
                        <a:pt x="329" y="71"/>
                        <a:pt x="320" y="95"/>
                        <a:pt x="260" y="119"/>
                      </a:cubicBezTo>
                      <a:cubicBezTo>
                        <a:pt x="237" y="128"/>
                        <a:pt x="176" y="191"/>
                        <a:pt x="176" y="191"/>
                      </a:cubicBezTo>
                      <a:cubicBezTo>
                        <a:pt x="153" y="185"/>
                        <a:pt x="136" y="209"/>
                        <a:pt x="116" y="179"/>
                      </a:cubicBezTo>
                      <a:cubicBezTo>
                        <a:pt x="96" y="149"/>
                        <a:pt x="74" y="9"/>
                        <a:pt x="56" y="11"/>
                      </a:cubicBezTo>
                      <a:cubicBezTo>
                        <a:pt x="42" y="0"/>
                        <a:pt x="0" y="139"/>
                        <a:pt x="8" y="191"/>
                      </a:cubicBezTo>
                      <a:cubicBezTo>
                        <a:pt x="16" y="243"/>
                        <a:pt x="76" y="303"/>
                        <a:pt x="104" y="323"/>
                      </a:cubicBezTo>
                      <a:cubicBezTo>
                        <a:pt x="128" y="319"/>
                        <a:pt x="154" y="322"/>
                        <a:pt x="176" y="311"/>
                      </a:cubicBezTo>
                      <a:cubicBezTo>
                        <a:pt x="189" y="305"/>
                        <a:pt x="188" y="283"/>
                        <a:pt x="200" y="275"/>
                      </a:cubicBezTo>
                      <a:cubicBezTo>
                        <a:pt x="212" y="267"/>
                        <a:pt x="320" y="251"/>
                        <a:pt x="320" y="251"/>
                      </a:cubicBezTo>
                      <a:cubicBezTo>
                        <a:pt x="328" y="239"/>
                        <a:pt x="342" y="229"/>
                        <a:pt x="344" y="215"/>
                      </a:cubicBezTo>
                      <a:cubicBezTo>
                        <a:pt x="353" y="159"/>
                        <a:pt x="295" y="191"/>
                        <a:pt x="368" y="167"/>
                      </a:cubicBezTo>
                      <a:cubicBezTo>
                        <a:pt x="391" y="98"/>
                        <a:pt x="402" y="111"/>
                        <a:pt x="380" y="59"/>
                      </a:cubicBezTo>
                      <a:cubicBezTo>
                        <a:pt x="358" y="7"/>
                        <a:pt x="373" y="11"/>
                        <a:pt x="344" y="11"/>
                      </a:cubicBezTo>
                      <a:close/>
                    </a:path>
                  </a:pathLst>
                </a:custGeom>
                <a:solidFill>
                  <a:srgbClr val="00FFFF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481" name="Line 29"/>
                <p:cNvSpPr/>
                <p:nvPr/>
              </p:nvSpPr>
              <p:spPr>
                <a:xfrm>
                  <a:off x="3984" y="0"/>
                  <a:ext cx="0" cy="4320"/>
                </a:xfrm>
                <a:prstGeom prst="line">
                  <a:avLst/>
                </a:prstGeom>
                <a:ln w="571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9482" name="Freeform 30"/>
              <p:cNvSpPr/>
              <p:nvPr/>
            </p:nvSpPr>
            <p:spPr>
              <a:xfrm>
                <a:off x="3867" y="-60"/>
                <a:ext cx="116" cy="701"/>
              </a:xfrm>
              <a:custGeom>
                <a:avLst/>
                <a:gdLst/>
                <a:ahLst/>
                <a:cxnLst>
                  <a:cxn ang="0">
                    <a:pos x="53" y="184"/>
                  </a:cxn>
                  <a:cxn ang="0">
                    <a:pos x="53" y="257"/>
                  </a:cxn>
                  <a:cxn ang="0">
                    <a:pos x="23" y="469"/>
                  </a:cxn>
                  <a:cxn ang="0">
                    <a:pos x="116" y="701"/>
                  </a:cxn>
                  <a:cxn ang="0">
                    <a:pos x="116" y="81"/>
                  </a:cxn>
                  <a:cxn ang="0">
                    <a:pos x="53" y="184"/>
                  </a:cxn>
                </a:cxnLst>
                <a:rect l="0" t="0" r="0" b="0"/>
                <a:pathLst>
                  <a:path w="116" h="701">
                    <a:moveTo>
                      <a:pt x="53" y="184"/>
                    </a:moveTo>
                    <a:cubicBezTo>
                      <a:pt x="43" y="213"/>
                      <a:pt x="58" y="210"/>
                      <a:pt x="53" y="257"/>
                    </a:cubicBezTo>
                    <a:cubicBezTo>
                      <a:pt x="48" y="304"/>
                      <a:pt x="13" y="395"/>
                      <a:pt x="23" y="469"/>
                    </a:cubicBezTo>
                    <a:cubicBezTo>
                      <a:pt x="56" y="607"/>
                      <a:pt x="0" y="603"/>
                      <a:pt x="116" y="701"/>
                    </a:cubicBezTo>
                    <a:lnTo>
                      <a:pt x="116" y="81"/>
                    </a:lnTo>
                    <a:cubicBezTo>
                      <a:pt x="114" y="0"/>
                      <a:pt x="63" y="155"/>
                      <a:pt x="53" y="184"/>
                    </a:cubicBezTo>
                    <a:close/>
                  </a:path>
                </a:pathLst>
              </a:custGeom>
              <a:solidFill>
                <a:srgbClr val="00FFFF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9483" name="Group 31"/>
              <p:cNvGrpSpPr/>
              <p:nvPr/>
            </p:nvGrpSpPr>
            <p:grpSpPr>
              <a:xfrm>
                <a:off x="1027" y="31"/>
                <a:ext cx="890" cy="2856"/>
                <a:chOff x="1450" y="0"/>
                <a:chExt cx="890" cy="2856"/>
              </a:xfrm>
            </p:grpSpPr>
            <p:sp>
              <p:nvSpPr>
                <p:cNvPr id="19484" name="Freeform 32"/>
                <p:cNvSpPr/>
                <p:nvPr/>
              </p:nvSpPr>
              <p:spPr>
                <a:xfrm>
                  <a:off x="1450" y="0"/>
                  <a:ext cx="890" cy="2856"/>
                </a:xfrm>
                <a:custGeom>
                  <a:avLst/>
                  <a:gdLst/>
                  <a:ahLst/>
                  <a:cxnLst>
                    <a:cxn ang="0">
                      <a:pos x="890" y="2856"/>
                    </a:cxn>
                    <a:cxn ang="0">
                      <a:pos x="266" y="2592"/>
                    </a:cxn>
                    <a:cxn ang="0">
                      <a:pos x="14" y="1680"/>
                    </a:cxn>
                    <a:cxn ang="0">
                      <a:pos x="182" y="792"/>
                    </a:cxn>
                    <a:cxn ang="0">
                      <a:pos x="482" y="0"/>
                    </a:cxn>
                  </a:cxnLst>
                  <a:rect l="0" t="0" r="0" b="0"/>
                  <a:pathLst>
                    <a:path w="890" h="2856">
                      <a:moveTo>
                        <a:pt x="890" y="2856"/>
                      </a:moveTo>
                      <a:cubicBezTo>
                        <a:pt x="786" y="2812"/>
                        <a:pt x="412" y="2788"/>
                        <a:pt x="266" y="2592"/>
                      </a:cubicBezTo>
                      <a:cubicBezTo>
                        <a:pt x="120" y="2396"/>
                        <a:pt x="28" y="1980"/>
                        <a:pt x="14" y="1680"/>
                      </a:cubicBezTo>
                      <a:cubicBezTo>
                        <a:pt x="0" y="1380"/>
                        <a:pt x="104" y="1072"/>
                        <a:pt x="182" y="792"/>
                      </a:cubicBezTo>
                      <a:cubicBezTo>
                        <a:pt x="260" y="512"/>
                        <a:pt x="420" y="165"/>
                        <a:pt x="482" y="0"/>
                      </a:cubicBezTo>
                    </a:path>
                  </a:pathLst>
                </a:custGeom>
                <a:noFill/>
                <a:ln w="762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485" name="Line 33"/>
                <p:cNvSpPr/>
                <p:nvPr/>
              </p:nvSpPr>
              <p:spPr>
                <a:xfrm rot="1183955">
                  <a:off x="1728" y="432"/>
                  <a:ext cx="1" cy="192"/>
                </a:xfrm>
                <a:prstGeom prst="line">
                  <a:avLst/>
                </a:prstGeom>
                <a:ln w="7620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9486" name="Line 34"/>
                <p:cNvSpPr/>
                <p:nvPr/>
              </p:nvSpPr>
              <p:spPr>
                <a:xfrm rot="1183955">
                  <a:off x="1584" y="864"/>
                  <a:ext cx="1" cy="192"/>
                </a:xfrm>
                <a:prstGeom prst="line">
                  <a:avLst/>
                </a:prstGeom>
                <a:ln w="7620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9487" name="Line 35"/>
                <p:cNvSpPr/>
                <p:nvPr/>
              </p:nvSpPr>
              <p:spPr>
                <a:xfrm rot="719529">
                  <a:off x="1488" y="1296"/>
                  <a:ext cx="1" cy="192"/>
                </a:xfrm>
                <a:prstGeom prst="line">
                  <a:avLst/>
                </a:prstGeom>
                <a:ln w="7620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9488" name="Line 36"/>
                <p:cNvSpPr/>
                <p:nvPr/>
              </p:nvSpPr>
              <p:spPr>
                <a:xfrm rot="1000687">
                  <a:off x="1824" y="144"/>
                  <a:ext cx="1" cy="192"/>
                </a:xfrm>
                <a:prstGeom prst="line">
                  <a:avLst/>
                </a:prstGeom>
                <a:ln w="7620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9489" name="Line 37"/>
                <p:cNvSpPr/>
                <p:nvPr/>
              </p:nvSpPr>
              <p:spPr>
                <a:xfrm>
                  <a:off x="1488" y="1872"/>
                  <a:ext cx="48" cy="240"/>
                </a:xfrm>
                <a:prstGeom prst="line">
                  <a:avLst/>
                </a:prstGeom>
                <a:ln w="7620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9490" name="Line 38"/>
                <p:cNvSpPr/>
                <p:nvPr/>
              </p:nvSpPr>
              <p:spPr>
                <a:xfrm>
                  <a:off x="1632" y="2400"/>
                  <a:ext cx="96" cy="192"/>
                </a:xfrm>
                <a:prstGeom prst="line">
                  <a:avLst/>
                </a:prstGeom>
                <a:ln w="7620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9491" name="Line 39"/>
                <p:cNvSpPr/>
                <p:nvPr/>
              </p:nvSpPr>
              <p:spPr>
                <a:xfrm>
                  <a:off x="1872" y="2736"/>
                  <a:ext cx="192" cy="48"/>
                </a:xfrm>
                <a:prstGeom prst="line">
                  <a:avLst/>
                </a:prstGeom>
                <a:ln w="7620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9492" name="Freeform 40"/>
              <p:cNvSpPr/>
              <p:nvPr/>
            </p:nvSpPr>
            <p:spPr>
              <a:xfrm>
                <a:off x="0" y="0"/>
                <a:ext cx="1821" cy="686"/>
              </a:xfrm>
              <a:custGeom>
                <a:avLst/>
                <a:gdLst/>
                <a:ahLst/>
                <a:cxnLst>
                  <a:cxn ang="0">
                    <a:pos x="0" y="290"/>
                  </a:cxn>
                  <a:cxn ang="0">
                    <a:pos x="136" y="259"/>
                  </a:cxn>
                  <a:cxn ang="0">
                    <a:pos x="280" y="259"/>
                  </a:cxn>
                  <a:cxn ang="0">
                    <a:pos x="374" y="352"/>
                  </a:cxn>
                  <a:cxn ang="0">
                    <a:pos x="477" y="507"/>
                  </a:cxn>
                  <a:cxn ang="0">
                    <a:pos x="798" y="652"/>
                  </a:cxn>
                  <a:cxn ang="0">
                    <a:pos x="901" y="652"/>
                  </a:cxn>
                  <a:cxn ang="0">
                    <a:pos x="808" y="590"/>
                  </a:cxn>
                  <a:cxn ang="0">
                    <a:pos x="1025" y="683"/>
                  </a:cxn>
                  <a:cxn ang="0">
                    <a:pos x="1056" y="569"/>
                  </a:cxn>
                  <a:cxn ang="0">
                    <a:pos x="1118" y="476"/>
                  </a:cxn>
                  <a:cxn ang="0">
                    <a:pos x="1170" y="445"/>
                  </a:cxn>
                  <a:cxn ang="0">
                    <a:pos x="1201" y="393"/>
                  </a:cxn>
                  <a:cxn ang="0">
                    <a:pos x="1232" y="372"/>
                  </a:cxn>
                  <a:cxn ang="0">
                    <a:pos x="1273" y="310"/>
                  </a:cxn>
                  <a:cxn ang="0">
                    <a:pos x="1336" y="238"/>
                  </a:cxn>
                  <a:cxn ang="0">
                    <a:pos x="1398" y="145"/>
                  </a:cxn>
                  <a:cxn ang="0">
                    <a:pos x="1553" y="72"/>
                  </a:cxn>
                  <a:cxn ang="0">
                    <a:pos x="1708" y="41"/>
                  </a:cxn>
                  <a:cxn ang="0">
                    <a:pos x="1821" y="0"/>
                  </a:cxn>
                </a:cxnLst>
                <a:rect l="0" t="0" r="0" b="0"/>
                <a:pathLst>
                  <a:path w="1821" h="686">
                    <a:moveTo>
                      <a:pt x="0" y="290"/>
                    </a:moveTo>
                    <a:cubicBezTo>
                      <a:pt x="22" y="302"/>
                      <a:pt x="115" y="245"/>
                      <a:pt x="136" y="259"/>
                    </a:cubicBezTo>
                    <a:cubicBezTo>
                      <a:pt x="185" y="259"/>
                      <a:pt x="240" y="244"/>
                      <a:pt x="280" y="259"/>
                    </a:cubicBezTo>
                    <a:cubicBezTo>
                      <a:pt x="320" y="274"/>
                      <a:pt x="341" y="311"/>
                      <a:pt x="374" y="352"/>
                    </a:cubicBezTo>
                    <a:cubicBezTo>
                      <a:pt x="405" y="356"/>
                      <a:pt x="446" y="504"/>
                      <a:pt x="477" y="507"/>
                    </a:cubicBezTo>
                    <a:cubicBezTo>
                      <a:pt x="648" y="548"/>
                      <a:pt x="624" y="639"/>
                      <a:pt x="798" y="652"/>
                    </a:cubicBezTo>
                    <a:cubicBezTo>
                      <a:pt x="838" y="662"/>
                      <a:pt x="862" y="639"/>
                      <a:pt x="901" y="652"/>
                    </a:cubicBezTo>
                    <a:cubicBezTo>
                      <a:pt x="938" y="677"/>
                      <a:pt x="768" y="570"/>
                      <a:pt x="808" y="590"/>
                    </a:cubicBezTo>
                    <a:cubicBezTo>
                      <a:pt x="820" y="579"/>
                      <a:pt x="984" y="686"/>
                      <a:pt x="1025" y="683"/>
                    </a:cubicBezTo>
                    <a:cubicBezTo>
                      <a:pt x="1066" y="680"/>
                      <a:pt x="1041" y="603"/>
                      <a:pt x="1056" y="569"/>
                    </a:cubicBezTo>
                    <a:cubicBezTo>
                      <a:pt x="1065" y="556"/>
                      <a:pt x="1112" y="491"/>
                      <a:pt x="1118" y="476"/>
                    </a:cubicBezTo>
                    <a:cubicBezTo>
                      <a:pt x="1126" y="456"/>
                      <a:pt x="1170" y="445"/>
                      <a:pt x="1170" y="445"/>
                    </a:cubicBezTo>
                    <a:cubicBezTo>
                      <a:pt x="1173" y="414"/>
                      <a:pt x="1190" y="422"/>
                      <a:pt x="1201" y="393"/>
                    </a:cubicBezTo>
                    <a:cubicBezTo>
                      <a:pt x="1205" y="381"/>
                      <a:pt x="1226" y="383"/>
                      <a:pt x="1232" y="372"/>
                    </a:cubicBezTo>
                    <a:cubicBezTo>
                      <a:pt x="1273" y="300"/>
                      <a:pt x="1207" y="333"/>
                      <a:pt x="1273" y="310"/>
                    </a:cubicBezTo>
                    <a:cubicBezTo>
                      <a:pt x="1295" y="288"/>
                      <a:pt x="1320" y="266"/>
                      <a:pt x="1336" y="238"/>
                    </a:cubicBezTo>
                    <a:cubicBezTo>
                      <a:pt x="1352" y="210"/>
                      <a:pt x="1369" y="164"/>
                      <a:pt x="1398" y="145"/>
                    </a:cubicBezTo>
                    <a:cubicBezTo>
                      <a:pt x="1446" y="113"/>
                      <a:pt x="1502" y="98"/>
                      <a:pt x="1553" y="72"/>
                    </a:cubicBezTo>
                    <a:cubicBezTo>
                      <a:pt x="1561" y="68"/>
                      <a:pt x="1685" y="44"/>
                      <a:pt x="1708" y="41"/>
                    </a:cubicBezTo>
                    <a:cubicBezTo>
                      <a:pt x="1742" y="37"/>
                      <a:pt x="1798" y="9"/>
                      <a:pt x="1821" y="0"/>
                    </a:cubicBezTo>
                  </a:path>
                </a:pathLst>
              </a:custGeom>
              <a:noFill/>
              <a:ln w="57150" cap="flat" cmpd="sng">
                <a:solidFill>
                  <a:srgbClr val="00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93" name="Freeform 41"/>
              <p:cNvSpPr/>
              <p:nvPr/>
            </p:nvSpPr>
            <p:spPr>
              <a:xfrm>
                <a:off x="3239" y="10"/>
                <a:ext cx="723" cy="2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03" y="207"/>
                  </a:cxn>
                  <a:cxn ang="0">
                    <a:pos x="486" y="186"/>
                  </a:cxn>
                  <a:cxn ang="0">
                    <a:pos x="517" y="83"/>
                  </a:cxn>
                  <a:cxn ang="0">
                    <a:pos x="610" y="155"/>
                  </a:cxn>
                  <a:cxn ang="0">
                    <a:pos x="641" y="176"/>
                  </a:cxn>
                  <a:cxn ang="0">
                    <a:pos x="683" y="135"/>
                  </a:cxn>
                  <a:cxn ang="0">
                    <a:pos x="723" y="11"/>
                  </a:cxn>
                </a:cxnLst>
                <a:rect l="0" t="0" r="0" b="0"/>
                <a:pathLst>
                  <a:path w="723" h="214">
                    <a:moveTo>
                      <a:pt x="0" y="0"/>
                    </a:moveTo>
                    <a:cubicBezTo>
                      <a:pt x="36" y="150"/>
                      <a:pt x="298" y="203"/>
                      <a:pt x="403" y="207"/>
                    </a:cubicBezTo>
                    <a:cubicBezTo>
                      <a:pt x="413" y="214"/>
                      <a:pt x="474" y="184"/>
                      <a:pt x="486" y="186"/>
                    </a:cubicBezTo>
                    <a:cubicBezTo>
                      <a:pt x="513" y="190"/>
                      <a:pt x="490" y="90"/>
                      <a:pt x="517" y="83"/>
                    </a:cubicBezTo>
                    <a:cubicBezTo>
                      <a:pt x="553" y="110"/>
                      <a:pt x="569" y="142"/>
                      <a:pt x="610" y="155"/>
                    </a:cubicBezTo>
                    <a:cubicBezTo>
                      <a:pt x="620" y="162"/>
                      <a:pt x="629" y="174"/>
                      <a:pt x="641" y="176"/>
                    </a:cubicBezTo>
                    <a:cubicBezTo>
                      <a:pt x="679" y="183"/>
                      <a:pt x="671" y="156"/>
                      <a:pt x="683" y="135"/>
                    </a:cubicBezTo>
                    <a:cubicBezTo>
                      <a:pt x="707" y="104"/>
                      <a:pt x="715" y="37"/>
                      <a:pt x="723" y="11"/>
                    </a:cubicBezTo>
                  </a:path>
                </a:pathLst>
              </a:custGeom>
              <a:noFill/>
              <a:ln w="76200" cap="flat" cmpd="sng">
                <a:solidFill>
                  <a:srgbClr val="00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494" name="Oval 42"/>
            <p:cNvSpPr/>
            <p:nvPr/>
          </p:nvSpPr>
          <p:spPr>
            <a:xfrm>
              <a:off x="2208" y="1440"/>
              <a:ext cx="96" cy="96"/>
            </a:xfrm>
            <a:prstGeom prst="ellipse">
              <a:avLst/>
            </a:prstGeom>
            <a:solidFill>
              <a:schemeClr val="bg1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9495" name="Text Box 43"/>
            <p:cNvSpPr txBox="1"/>
            <p:nvPr/>
          </p:nvSpPr>
          <p:spPr>
            <a:xfrm>
              <a:off x="3447" y="460"/>
              <a:ext cx="467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南昌</a:t>
              </a:r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19496" name="Text Box 44"/>
            <p:cNvSpPr txBox="1"/>
            <p:nvPr/>
          </p:nvSpPr>
          <p:spPr>
            <a:xfrm>
              <a:off x="1635" y="921"/>
              <a:ext cx="145" cy="23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b="1" dirty="0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19497" name="Text Box 45"/>
            <p:cNvSpPr txBox="1"/>
            <p:nvPr/>
          </p:nvSpPr>
          <p:spPr>
            <a:xfrm>
              <a:off x="1620" y="1342"/>
              <a:ext cx="145" cy="25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sz="2000" b="1" dirty="0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19498" name="Text Box 46">
              <a:hlinkClick r:id="rId1" action="ppaction://hlinksldjump"/>
            </p:cNvPr>
            <p:cNvSpPr txBox="1"/>
            <p:nvPr/>
          </p:nvSpPr>
          <p:spPr>
            <a:xfrm>
              <a:off x="2099" y="2224"/>
              <a:ext cx="408" cy="23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文家市</a:t>
              </a:r>
              <a:endPara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19499" name="Oval 47"/>
            <p:cNvSpPr/>
            <p:nvPr/>
          </p:nvSpPr>
          <p:spPr>
            <a:xfrm>
              <a:off x="2409" y="904"/>
              <a:ext cx="92" cy="138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9500" name="Oval 48"/>
            <p:cNvSpPr/>
            <p:nvPr/>
          </p:nvSpPr>
          <p:spPr>
            <a:xfrm>
              <a:off x="969" y="1519"/>
              <a:ext cx="192" cy="233"/>
            </a:xfrm>
            <a:prstGeom prst="ellipse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9501" name="Oval 49"/>
            <p:cNvSpPr/>
            <p:nvPr/>
          </p:nvSpPr>
          <p:spPr>
            <a:xfrm>
              <a:off x="3705" y="895"/>
              <a:ext cx="155" cy="185"/>
            </a:xfrm>
            <a:prstGeom prst="ellipse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19502" name="Oval 50"/>
          <p:cNvSpPr/>
          <p:nvPr/>
        </p:nvSpPr>
        <p:spPr>
          <a:xfrm>
            <a:off x="5627688" y="3581400"/>
            <a:ext cx="152400" cy="152400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475" name="Freeform 51"/>
          <p:cNvSpPr/>
          <p:nvPr/>
        </p:nvSpPr>
        <p:spPr>
          <a:xfrm>
            <a:off x="5715000" y="5783263"/>
            <a:ext cx="1849438" cy="1074737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0" t="0" r="0" b="0"/>
            <a:pathLst>
              <a:path w="1165" h="677">
                <a:moveTo>
                  <a:pt x="24" y="674"/>
                </a:moveTo>
                <a:cubicBezTo>
                  <a:pt x="16" y="658"/>
                  <a:pt x="0" y="644"/>
                  <a:pt x="0" y="626"/>
                </a:cubicBezTo>
                <a:cubicBezTo>
                  <a:pt x="0" y="558"/>
                  <a:pt x="33" y="497"/>
                  <a:pt x="72" y="446"/>
                </a:cubicBezTo>
                <a:cubicBezTo>
                  <a:pt x="68" y="434"/>
                  <a:pt x="66" y="421"/>
                  <a:pt x="60" y="410"/>
                </a:cubicBezTo>
                <a:cubicBezTo>
                  <a:pt x="54" y="397"/>
                  <a:pt x="42" y="387"/>
                  <a:pt x="36" y="374"/>
                </a:cubicBezTo>
                <a:cubicBezTo>
                  <a:pt x="26" y="351"/>
                  <a:pt x="12" y="302"/>
                  <a:pt x="12" y="302"/>
                </a:cubicBezTo>
                <a:cubicBezTo>
                  <a:pt x="31" y="246"/>
                  <a:pt x="61" y="193"/>
                  <a:pt x="96" y="146"/>
                </a:cubicBezTo>
                <a:cubicBezTo>
                  <a:pt x="112" y="97"/>
                  <a:pt x="131" y="78"/>
                  <a:pt x="180" y="62"/>
                </a:cubicBezTo>
                <a:cubicBezTo>
                  <a:pt x="184" y="58"/>
                  <a:pt x="238" y="0"/>
                  <a:pt x="252" y="2"/>
                </a:cubicBezTo>
                <a:cubicBezTo>
                  <a:pt x="386" y="24"/>
                  <a:pt x="648" y="98"/>
                  <a:pt x="648" y="98"/>
                </a:cubicBezTo>
                <a:cubicBezTo>
                  <a:pt x="652" y="86"/>
                  <a:pt x="648" y="65"/>
                  <a:pt x="660" y="62"/>
                </a:cubicBezTo>
                <a:cubicBezTo>
                  <a:pt x="674" y="59"/>
                  <a:pt x="683" y="80"/>
                  <a:pt x="696" y="86"/>
                </a:cubicBezTo>
                <a:cubicBezTo>
                  <a:pt x="724" y="98"/>
                  <a:pt x="809" y="107"/>
                  <a:pt x="828" y="110"/>
                </a:cubicBezTo>
                <a:cubicBezTo>
                  <a:pt x="914" y="139"/>
                  <a:pt x="872" y="199"/>
                  <a:pt x="936" y="242"/>
                </a:cubicBezTo>
                <a:cubicBezTo>
                  <a:pt x="1000" y="284"/>
                  <a:pt x="1082" y="267"/>
                  <a:pt x="1152" y="314"/>
                </a:cubicBezTo>
                <a:cubicBezTo>
                  <a:pt x="1165" y="431"/>
                  <a:pt x="1164" y="447"/>
                  <a:pt x="1128" y="554"/>
                </a:cubicBezTo>
                <a:cubicBezTo>
                  <a:pt x="1124" y="566"/>
                  <a:pt x="1104" y="562"/>
                  <a:pt x="1092" y="566"/>
                </a:cubicBezTo>
                <a:cubicBezTo>
                  <a:pt x="1063" y="609"/>
                  <a:pt x="1025" y="631"/>
                  <a:pt x="996" y="674"/>
                </a:cubicBezTo>
                <a:cubicBezTo>
                  <a:pt x="714" y="664"/>
                  <a:pt x="449" y="677"/>
                  <a:pt x="168" y="662"/>
                </a:cubicBezTo>
                <a:cubicBezTo>
                  <a:pt x="153" y="664"/>
                  <a:pt x="24" y="623"/>
                  <a:pt x="24" y="674"/>
                </a:cubicBezTo>
                <a:close/>
              </a:path>
            </a:pathLst>
          </a:custGeom>
          <a:solidFill>
            <a:srgbClr val="FF0000"/>
          </a:solidFill>
          <a:ln w="571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504" name="Oval 55"/>
          <p:cNvSpPr/>
          <p:nvPr/>
        </p:nvSpPr>
        <p:spPr>
          <a:xfrm>
            <a:off x="6167438" y="2286000"/>
            <a:ext cx="223837" cy="21431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480" name="Freeform 56"/>
          <p:cNvSpPr/>
          <p:nvPr/>
        </p:nvSpPr>
        <p:spPr>
          <a:xfrm>
            <a:off x="5181600" y="3251200"/>
            <a:ext cx="465138" cy="449263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0" t="0" r="0" b="0"/>
            <a:pathLst>
              <a:path w="293" h="283">
                <a:moveTo>
                  <a:pt x="0" y="92"/>
                </a:moveTo>
                <a:cubicBezTo>
                  <a:pt x="14" y="93"/>
                  <a:pt x="47" y="86"/>
                  <a:pt x="85" y="109"/>
                </a:cubicBezTo>
                <a:cubicBezTo>
                  <a:pt x="122" y="133"/>
                  <a:pt x="209" y="215"/>
                  <a:pt x="223" y="235"/>
                </a:cubicBezTo>
                <a:lnTo>
                  <a:pt x="163" y="231"/>
                </a:lnTo>
                <a:lnTo>
                  <a:pt x="293" y="283"/>
                </a:lnTo>
                <a:lnTo>
                  <a:pt x="252" y="180"/>
                </a:lnTo>
                <a:lnTo>
                  <a:pt x="241" y="216"/>
                </a:lnTo>
                <a:cubicBezTo>
                  <a:pt x="226" y="196"/>
                  <a:pt x="190" y="98"/>
                  <a:pt x="161" y="62"/>
                </a:cubicBezTo>
                <a:cubicBezTo>
                  <a:pt x="132" y="26"/>
                  <a:pt x="87" y="13"/>
                  <a:pt x="68" y="0"/>
                </a:cubicBezTo>
              </a:path>
            </a:pathLst>
          </a:custGeom>
          <a:gradFill rotWithShape="0">
            <a:gsLst>
              <a:gs pos="0">
                <a:srgbClr val="FF0000"/>
              </a:gs>
              <a:gs pos="100000">
                <a:srgbClr val="FFFFFF"/>
              </a:gs>
            </a:gsLst>
            <a:lin ang="18900000" scaled="1"/>
            <a:tileRect/>
          </a:gra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483" name="Freeform 59"/>
          <p:cNvSpPr/>
          <p:nvPr/>
        </p:nvSpPr>
        <p:spPr>
          <a:xfrm>
            <a:off x="4167188" y="2000250"/>
            <a:ext cx="1295400" cy="22606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0" t="0" r="0" b="0"/>
            <a:pathLst>
              <a:path w="816" h="1424">
                <a:moveTo>
                  <a:pt x="624" y="0"/>
                </a:moveTo>
                <a:lnTo>
                  <a:pt x="492" y="48"/>
                </a:lnTo>
                <a:lnTo>
                  <a:pt x="336" y="132"/>
                </a:lnTo>
                <a:cubicBezTo>
                  <a:pt x="302" y="178"/>
                  <a:pt x="318" y="278"/>
                  <a:pt x="288" y="324"/>
                </a:cubicBezTo>
                <a:cubicBezTo>
                  <a:pt x="258" y="370"/>
                  <a:pt x="164" y="432"/>
                  <a:pt x="156" y="408"/>
                </a:cubicBezTo>
                <a:lnTo>
                  <a:pt x="240" y="180"/>
                </a:lnTo>
                <a:lnTo>
                  <a:pt x="0" y="432"/>
                </a:lnTo>
                <a:lnTo>
                  <a:pt x="204" y="816"/>
                </a:lnTo>
                <a:lnTo>
                  <a:pt x="144" y="552"/>
                </a:lnTo>
                <a:cubicBezTo>
                  <a:pt x="180" y="564"/>
                  <a:pt x="388" y="748"/>
                  <a:pt x="420" y="888"/>
                </a:cubicBezTo>
                <a:cubicBezTo>
                  <a:pt x="452" y="1028"/>
                  <a:pt x="270" y="1424"/>
                  <a:pt x="336" y="1392"/>
                </a:cubicBezTo>
                <a:lnTo>
                  <a:pt x="816" y="696"/>
                </a:lnTo>
                <a:lnTo>
                  <a:pt x="624" y="0"/>
                </a:lnTo>
                <a:close/>
              </a:path>
            </a:pathLst>
          </a:custGeom>
          <a:solidFill>
            <a:schemeClr val="bg1"/>
          </a:solidFill>
          <a:ln w="9525" cap="flat" cmpd="sng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484" name="Freeform 60"/>
          <p:cNvSpPr/>
          <p:nvPr/>
        </p:nvSpPr>
        <p:spPr>
          <a:xfrm>
            <a:off x="4167188" y="2000250"/>
            <a:ext cx="1295400" cy="22606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0" t="0" r="0" b="0"/>
            <a:pathLst>
              <a:path w="816" h="1424">
                <a:moveTo>
                  <a:pt x="624" y="0"/>
                </a:moveTo>
                <a:lnTo>
                  <a:pt x="492" y="48"/>
                </a:lnTo>
                <a:lnTo>
                  <a:pt x="336" y="132"/>
                </a:lnTo>
                <a:cubicBezTo>
                  <a:pt x="302" y="178"/>
                  <a:pt x="318" y="278"/>
                  <a:pt x="288" y="324"/>
                </a:cubicBezTo>
                <a:cubicBezTo>
                  <a:pt x="258" y="370"/>
                  <a:pt x="164" y="432"/>
                  <a:pt x="156" y="408"/>
                </a:cubicBezTo>
                <a:lnTo>
                  <a:pt x="240" y="180"/>
                </a:lnTo>
                <a:lnTo>
                  <a:pt x="0" y="432"/>
                </a:lnTo>
                <a:lnTo>
                  <a:pt x="204" y="816"/>
                </a:lnTo>
                <a:lnTo>
                  <a:pt x="144" y="552"/>
                </a:lnTo>
                <a:cubicBezTo>
                  <a:pt x="180" y="564"/>
                  <a:pt x="388" y="748"/>
                  <a:pt x="420" y="888"/>
                </a:cubicBezTo>
                <a:cubicBezTo>
                  <a:pt x="452" y="1028"/>
                  <a:pt x="270" y="1424"/>
                  <a:pt x="336" y="1392"/>
                </a:cubicBezTo>
                <a:lnTo>
                  <a:pt x="816" y="696"/>
                </a:lnTo>
                <a:lnTo>
                  <a:pt x="624" y="0"/>
                </a:lnTo>
                <a:close/>
              </a:path>
            </a:pathLst>
          </a:custGeom>
          <a:solidFill>
            <a:schemeClr val="bg1"/>
          </a:solidFill>
          <a:ln w="9525" cap="flat" cmpd="sng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485" name="Freeform 61"/>
          <p:cNvSpPr/>
          <p:nvPr/>
        </p:nvSpPr>
        <p:spPr>
          <a:xfrm>
            <a:off x="4167188" y="2071688"/>
            <a:ext cx="1295400" cy="22606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0" t="0" r="0" b="0"/>
            <a:pathLst>
              <a:path w="816" h="1424">
                <a:moveTo>
                  <a:pt x="624" y="0"/>
                </a:moveTo>
                <a:lnTo>
                  <a:pt x="492" y="48"/>
                </a:lnTo>
                <a:lnTo>
                  <a:pt x="336" y="132"/>
                </a:lnTo>
                <a:cubicBezTo>
                  <a:pt x="302" y="178"/>
                  <a:pt x="318" y="278"/>
                  <a:pt x="288" y="324"/>
                </a:cubicBezTo>
                <a:cubicBezTo>
                  <a:pt x="258" y="370"/>
                  <a:pt x="164" y="432"/>
                  <a:pt x="156" y="408"/>
                </a:cubicBezTo>
                <a:lnTo>
                  <a:pt x="240" y="180"/>
                </a:lnTo>
                <a:lnTo>
                  <a:pt x="0" y="432"/>
                </a:lnTo>
                <a:lnTo>
                  <a:pt x="204" y="816"/>
                </a:lnTo>
                <a:lnTo>
                  <a:pt x="144" y="552"/>
                </a:lnTo>
                <a:cubicBezTo>
                  <a:pt x="180" y="564"/>
                  <a:pt x="388" y="748"/>
                  <a:pt x="420" y="888"/>
                </a:cubicBezTo>
                <a:cubicBezTo>
                  <a:pt x="452" y="1028"/>
                  <a:pt x="270" y="1424"/>
                  <a:pt x="336" y="1392"/>
                </a:cubicBezTo>
                <a:lnTo>
                  <a:pt x="816" y="696"/>
                </a:lnTo>
                <a:lnTo>
                  <a:pt x="624" y="0"/>
                </a:ln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488" name="Freeform 64">
            <a:hlinkClick r:id="rId1" action="ppaction://hlinksldjump"/>
          </p:cNvPr>
          <p:cNvSpPr/>
          <p:nvPr/>
        </p:nvSpPr>
        <p:spPr>
          <a:xfrm>
            <a:off x="5703888" y="3810000"/>
            <a:ext cx="784225" cy="2247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0" t="0" r="0" b="0"/>
            <a:pathLst>
              <a:path w="494" h="1416">
                <a:moveTo>
                  <a:pt x="0" y="0"/>
                </a:moveTo>
                <a:cubicBezTo>
                  <a:pt x="42" y="64"/>
                  <a:pt x="196" y="256"/>
                  <a:pt x="252" y="384"/>
                </a:cubicBezTo>
                <a:cubicBezTo>
                  <a:pt x="308" y="512"/>
                  <a:pt x="298" y="670"/>
                  <a:pt x="336" y="768"/>
                </a:cubicBezTo>
                <a:cubicBezTo>
                  <a:pt x="374" y="866"/>
                  <a:pt x="466" y="914"/>
                  <a:pt x="480" y="972"/>
                </a:cubicBezTo>
                <a:cubicBezTo>
                  <a:pt x="494" y="1030"/>
                  <a:pt x="462" y="1092"/>
                  <a:pt x="420" y="1116"/>
                </a:cubicBezTo>
                <a:cubicBezTo>
                  <a:pt x="378" y="1140"/>
                  <a:pt x="263" y="1066"/>
                  <a:pt x="228" y="1116"/>
                </a:cubicBezTo>
                <a:cubicBezTo>
                  <a:pt x="193" y="1166"/>
                  <a:pt x="212" y="1354"/>
                  <a:pt x="208" y="1416"/>
                </a:cubicBezTo>
              </a:path>
            </a:pathLst>
          </a:cu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489" name="Freeform 65"/>
          <p:cNvSpPr/>
          <p:nvPr/>
        </p:nvSpPr>
        <p:spPr>
          <a:xfrm>
            <a:off x="6000750" y="5668963"/>
            <a:ext cx="98425" cy="47625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0" t="0" r="0" b="0"/>
            <a:pathLst>
              <a:path w="62" h="300">
                <a:moveTo>
                  <a:pt x="26" y="0"/>
                </a:moveTo>
                <a:cubicBezTo>
                  <a:pt x="23" y="18"/>
                  <a:pt x="0" y="58"/>
                  <a:pt x="6" y="108"/>
                </a:cubicBezTo>
                <a:cubicBezTo>
                  <a:pt x="12" y="158"/>
                  <a:pt x="50" y="260"/>
                  <a:pt x="62" y="300"/>
                </a:cubicBezTo>
              </a:path>
            </a:pathLst>
          </a:cu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490" name="Text Box 66"/>
          <p:cNvSpPr txBox="1">
            <a:spLocks noChangeArrowheads="1"/>
          </p:cNvSpPr>
          <p:nvPr/>
        </p:nvSpPr>
        <p:spPr bwMode="auto">
          <a:xfrm>
            <a:off x="6391275" y="6210300"/>
            <a:ext cx="642620" cy="368300"/>
          </a:xfrm>
          <a:prstGeom prst="rect">
            <a:avLst/>
          </a:prstGeom>
          <a:noFill/>
          <a:ln w="9525">
            <a:noFill/>
            <a:prstDash val="sysDot"/>
            <a:miter lim="800000"/>
          </a:ln>
          <a:effectLst/>
        </p:spPr>
        <p:txBody>
          <a:bodyPr wrap="none" anchor="ctr">
            <a:spAutoFit/>
          </a:bodyPr>
          <a:lstStyle/>
          <a:p>
            <a:pPr marR="0" defTabSz="914400" rtl="0" eaLnBrk="0" hangingPunct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宁冈</a:t>
            </a:r>
            <a:endParaRPr kumimoji="1" lang="zh-CN" altLang="en-US" b="1" kern="1200" cap="none" spc="0" normalizeH="0" baseline="0" noProof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491" name="Freeform 67"/>
          <p:cNvSpPr/>
          <p:nvPr/>
        </p:nvSpPr>
        <p:spPr>
          <a:xfrm>
            <a:off x="4167188" y="2000250"/>
            <a:ext cx="1295400" cy="22606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0" t="0" r="0" b="0"/>
            <a:pathLst>
              <a:path w="816" h="1424">
                <a:moveTo>
                  <a:pt x="624" y="0"/>
                </a:moveTo>
                <a:lnTo>
                  <a:pt x="492" y="48"/>
                </a:lnTo>
                <a:lnTo>
                  <a:pt x="336" y="132"/>
                </a:lnTo>
                <a:cubicBezTo>
                  <a:pt x="302" y="178"/>
                  <a:pt x="318" y="278"/>
                  <a:pt x="288" y="324"/>
                </a:cubicBezTo>
                <a:cubicBezTo>
                  <a:pt x="258" y="370"/>
                  <a:pt x="164" y="432"/>
                  <a:pt x="156" y="408"/>
                </a:cubicBezTo>
                <a:lnTo>
                  <a:pt x="240" y="180"/>
                </a:lnTo>
                <a:lnTo>
                  <a:pt x="0" y="432"/>
                </a:lnTo>
                <a:lnTo>
                  <a:pt x="204" y="816"/>
                </a:lnTo>
                <a:lnTo>
                  <a:pt x="144" y="552"/>
                </a:lnTo>
                <a:cubicBezTo>
                  <a:pt x="180" y="564"/>
                  <a:pt x="388" y="748"/>
                  <a:pt x="420" y="888"/>
                </a:cubicBezTo>
                <a:cubicBezTo>
                  <a:pt x="452" y="1028"/>
                  <a:pt x="270" y="1424"/>
                  <a:pt x="336" y="1392"/>
                </a:cubicBezTo>
                <a:lnTo>
                  <a:pt x="816" y="696"/>
                </a:lnTo>
                <a:lnTo>
                  <a:pt x="624" y="0"/>
                </a:ln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492" name="Freeform 68"/>
          <p:cNvSpPr/>
          <p:nvPr/>
        </p:nvSpPr>
        <p:spPr>
          <a:xfrm>
            <a:off x="5870575" y="6297613"/>
            <a:ext cx="152400" cy="6096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</a:cxnLst>
            <a:rect l="0" t="0" r="0" b="0"/>
            <a:pathLst>
              <a:path w="96" h="384">
                <a:moveTo>
                  <a:pt x="96" y="0"/>
                </a:moveTo>
                <a:cubicBezTo>
                  <a:pt x="80" y="33"/>
                  <a:pt x="0" y="136"/>
                  <a:pt x="0" y="200"/>
                </a:cubicBezTo>
                <a:cubicBezTo>
                  <a:pt x="0" y="264"/>
                  <a:pt x="76" y="346"/>
                  <a:pt x="96" y="384"/>
                </a:cubicBezTo>
              </a:path>
            </a:pathLst>
          </a:cu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493" name="Freeform 69"/>
          <p:cNvSpPr/>
          <p:nvPr/>
        </p:nvSpPr>
        <p:spPr>
          <a:xfrm>
            <a:off x="6137275" y="6589713"/>
            <a:ext cx="215900" cy="330200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0" t="0" r="0" b="0"/>
            <a:pathLst>
              <a:path w="136" h="208">
                <a:moveTo>
                  <a:pt x="88" y="208"/>
                </a:moveTo>
                <a:cubicBezTo>
                  <a:pt x="76" y="196"/>
                  <a:pt x="0" y="171"/>
                  <a:pt x="8" y="136"/>
                </a:cubicBezTo>
                <a:cubicBezTo>
                  <a:pt x="16" y="101"/>
                  <a:pt x="109" y="28"/>
                  <a:pt x="136" y="0"/>
                </a:cubicBezTo>
              </a:path>
            </a:pathLst>
          </a:cu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495" name="Freeform 71"/>
          <p:cNvSpPr/>
          <p:nvPr/>
        </p:nvSpPr>
        <p:spPr bwMode="auto">
          <a:xfrm>
            <a:off x="4387850" y="2662238"/>
            <a:ext cx="665163" cy="712788"/>
          </a:xfrm>
          <a:custGeom>
            <a:avLst/>
            <a:gdLst/>
            <a:ahLst/>
            <a:cxnLst>
              <a:cxn ang="0">
                <a:pos x="10" y="19"/>
              </a:cxn>
              <a:cxn ang="0">
                <a:pos x="165" y="19"/>
              </a:cxn>
              <a:cxn ang="0">
                <a:pos x="257" y="134"/>
              </a:cxn>
              <a:cxn ang="0">
                <a:pos x="276" y="161"/>
              </a:cxn>
              <a:cxn ang="0">
                <a:pos x="315" y="228"/>
              </a:cxn>
              <a:cxn ang="0">
                <a:pos x="317" y="179"/>
              </a:cxn>
              <a:cxn ang="0">
                <a:pos x="400" y="301"/>
              </a:cxn>
              <a:cxn ang="0">
                <a:pos x="258" y="260"/>
              </a:cxn>
              <a:cxn ang="0">
                <a:pos x="301" y="248"/>
              </a:cxn>
              <a:cxn ang="0">
                <a:pos x="217" y="246"/>
              </a:cxn>
              <a:cxn ang="0">
                <a:pos x="199" y="274"/>
              </a:cxn>
              <a:cxn ang="0">
                <a:pos x="192" y="325"/>
              </a:cxn>
              <a:cxn ang="0">
                <a:pos x="239" y="376"/>
              </a:cxn>
              <a:cxn ang="0">
                <a:pos x="314" y="375"/>
              </a:cxn>
              <a:cxn ang="0">
                <a:pos x="260" y="351"/>
              </a:cxn>
              <a:cxn ang="0">
                <a:pos x="419" y="341"/>
              </a:cxn>
              <a:cxn ang="0">
                <a:pos x="301" y="449"/>
              </a:cxn>
              <a:cxn ang="0">
                <a:pos x="323" y="401"/>
              </a:cxn>
              <a:cxn ang="0">
                <a:pos x="253" y="437"/>
              </a:cxn>
              <a:cxn ang="0">
                <a:pos x="62" y="402"/>
              </a:cxn>
              <a:cxn ang="0">
                <a:pos x="0" y="267"/>
              </a:cxn>
            </a:cxnLst>
            <a:rect l="0" t="0" r="r" b="b"/>
            <a:pathLst>
              <a:path w="419" h="449">
                <a:moveTo>
                  <a:pt x="10" y="19"/>
                </a:moveTo>
                <a:cubicBezTo>
                  <a:pt x="36" y="19"/>
                  <a:pt x="124" y="0"/>
                  <a:pt x="165" y="19"/>
                </a:cubicBezTo>
                <a:cubicBezTo>
                  <a:pt x="206" y="38"/>
                  <a:pt x="239" y="110"/>
                  <a:pt x="257" y="134"/>
                </a:cubicBezTo>
                <a:lnTo>
                  <a:pt x="276" y="161"/>
                </a:lnTo>
                <a:lnTo>
                  <a:pt x="315" y="228"/>
                </a:lnTo>
                <a:lnTo>
                  <a:pt x="317" y="179"/>
                </a:lnTo>
                <a:lnTo>
                  <a:pt x="400" y="301"/>
                </a:lnTo>
                <a:lnTo>
                  <a:pt x="258" y="260"/>
                </a:lnTo>
                <a:lnTo>
                  <a:pt x="301" y="248"/>
                </a:lnTo>
                <a:cubicBezTo>
                  <a:pt x="294" y="246"/>
                  <a:pt x="235" y="242"/>
                  <a:pt x="217" y="246"/>
                </a:cubicBezTo>
                <a:cubicBezTo>
                  <a:pt x="200" y="250"/>
                  <a:pt x="203" y="260"/>
                  <a:pt x="199" y="274"/>
                </a:cubicBezTo>
                <a:cubicBezTo>
                  <a:pt x="196" y="287"/>
                  <a:pt x="186" y="308"/>
                  <a:pt x="192" y="325"/>
                </a:cubicBezTo>
                <a:cubicBezTo>
                  <a:pt x="199" y="341"/>
                  <a:pt x="218" y="368"/>
                  <a:pt x="239" y="376"/>
                </a:cubicBezTo>
                <a:lnTo>
                  <a:pt x="314" y="375"/>
                </a:lnTo>
                <a:lnTo>
                  <a:pt x="260" y="351"/>
                </a:lnTo>
                <a:lnTo>
                  <a:pt x="419" y="341"/>
                </a:lnTo>
                <a:lnTo>
                  <a:pt x="301" y="449"/>
                </a:lnTo>
                <a:cubicBezTo>
                  <a:pt x="303" y="439"/>
                  <a:pt x="335" y="406"/>
                  <a:pt x="323" y="401"/>
                </a:cubicBezTo>
                <a:cubicBezTo>
                  <a:pt x="315" y="400"/>
                  <a:pt x="296" y="437"/>
                  <a:pt x="253" y="437"/>
                </a:cubicBezTo>
                <a:cubicBezTo>
                  <a:pt x="210" y="437"/>
                  <a:pt x="104" y="430"/>
                  <a:pt x="62" y="402"/>
                </a:cubicBezTo>
                <a:cubicBezTo>
                  <a:pt x="20" y="374"/>
                  <a:pt x="13" y="295"/>
                  <a:pt x="0" y="267"/>
                </a:cubicBezTo>
              </a:path>
            </a:pathLst>
          </a:custGeom>
          <a:gradFill rotWithShape="0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0" scaled="1"/>
          </a:gra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499" name="Freeform 75"/>
          <p:cNvSpPr/>
          <p:nvPr/>
        </p:nvSpPr>
        <p:spPr>
          <a:xfrm>
            <a:off x="5870575" y="6297613"/>
            <a:ext cx="152400" cy="6096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</a:cxnLst>
            <a:rect l="0" t="0" r="0" b="0"/>
            <a:pathLst>
              <a:path w="96" h="384">
                <a:moveTo>
                  <a:pt x="96" y="0"/>
                </a:moveTo>
                <a:cubicBezTo>
                  <a:pt x="80" y="33"/>
                  <a:pt x="0" y="136"/>
                  <a:pt x="0" y="200"/>
                </a:cubicBezTo>
                <a:cubicBezTo>
                  <a:pt x="0" y="264"/>
                  <a:pt x="76" y="346"/>
                  <a:pt x="96" y="384"/>
                </a:cubicBezTo>
              </a:path>
            </a:pathLst>
          </a:cu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9517" name="Group 78"/>
          <p:cNvGrpSpPr/>
          <p:nvPr/>
        </p:nvGrpSpPr>
        <p:grpSpPr>
          <a:xfrm>
            <a:off x="5573713" y="4300538"/>
            <a:ext cx="228600" cy="381000"/>
            <a:chOff x="1872" y="2832"/>
            <a:chExt cx="144" cy="240"/>
          </a:xfrm>
        </p:grpSpPr>
        <p:sp>
          <p:nvSpPr>
            <p:cNvPr id="19518" name="Oval 81"/>
            <p:cNvSpPr/>
            <p:nvPr/>
          </p:nvSpPr>
          <p:spPr>
            <a:xfrm>
              <a:off x="1920" y="2976"/>
              <a:ext cx="96" cy="96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519" name="Oval 82"/>
            <p:cNvSpPr/>
            <p:nvPr/>
          </p:nvSpPr>
          <p:spPr>
            <a:xfrm>
              <a:off x="1872" y="2832"/>
              <a:ext cx="96" cy="96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03507" name="Text Box 83"/>
          <p:cNvSpPr txBox="1">
            <a:spLocks noChangeArrowheads="1"/>
          </p:cNvSpPr>
          <p:nvPr/>
        </p:nvSpPr>
        <p:spPr bwMode="auto">
          <a:xfrm>
            <a:off x="6024563" y="6445251"/>
            <a:ext cx="1600200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marR="0" defTabSz="914400" rtl="0" eaLnBrk="0" hangingPunct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b="1" kern="1200" cap="none" spc="0" normalizeH="0" baseline="0" noProof="0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井岗山</a:t>
            </a:r>
            <a:endParaRPr kumimoji="1" lang="zh-CN" altLang="en-US" b="1" kern="1200" cap="none" spc="0" normalizeH="0" baseline="0" noProof="0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103508" name="Oval 84">
            <a:hlinkClick r:id="rId1" action="ppaction://hlinksldjump"/>
          </p:cNvPr>
          <p:cNvSpPr/>
          <p:nvPr/>
        </p:nvSpPr>
        <p:spPr>
          <a:xfrm>
            <a:off x="5738813" y="5786438"/>
            <a:ext cx="725487" cy="565150"/>
          </a:xfrm>
          <a:prstGeom prst="ellipse">
            <a:avLst/>
          </a:prstGeom>
          <a:noFill/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509" name="Oval 85"/>
          <p:cNvSpPr/>
          <p:nvPr/>
        </p:nvSpPr>
        <p:spPr>
          <a:xfrm>
            <a:off x="5519738" y="3355975"/>
            <a:ext cx="334962" cy="476250"/>
          </a:xfrm>
          <a:prstGeom prst="ellipse">
            <a:avLst/>
          </a:prstGeom>
          <a:noFill/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510" name="Oval 86"/>
          <p:cNvSpPr/>
          <p:nvPr/>
        </p:nvSpPr>
        <p:spPr>
          <a:xfrm>
            <a:off x="6381750" y="1357313"/>
            <a:ext cx="571500" cy="565150"/>
          </a:xfrm>
          <a:prstGeom prst="ellipse">
            <a:avLst/>
          </a:prstGeom>
          <a:noFill/>
          <a:ln w="571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511" name="Oval 87"/>
          <p:cNvSpPr/>
          <p:nvPr/>
        </p:nvSpPr>
        <p:spPr>
          <a:xfrm>
            <a:off x="6024563" y="2214563"/>
            <a:ext cx="571500" cy="428625"/>
          </a:xfrm>
          <a:prstGeom prst="ellipse">
            <a:avLst/>
          </a:prstGeom>
          <a:noFill/>
          <a:ln w="571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512" name="Oval 88"/>
          <p:cNvSpPr/>
          <p:nvPr/>
        </p:nvSpPr>
        <p:spPr>
          <a:xfrm>
            <a:off x="5524500" y="4500563"/>
            <a:ext cx="500063" cy="285750"/>
          </a:xfrm>
          <a:prstGeom prst="ellipse">
            <a:avLst/>
          </a:prstGeom>
          <a:noFill/>
          <a:ln w="571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513" name="AutoShape 89"/>
          <p:cNvSpPr/>
          <p:nvPr/>
        </p:nvSpPr>
        <p:spPr bwMode="auto">
          <a:xfrm>
            <a:off x="6810375" y="214313"/>
            <a:ext cx="1928813" cy="642938"/>
          </a:xfrm>
          <a:prstGeom prst="borderCallout1">
            <a:avLst>
              <a:gd name="adj1" fmla="val 17602"/>
              <a:gd name="adj2" fmla="val -3523"/>
              <a:gd name="adj3" fmla="val 168652"/>
              <a:gd name="adj4" fmla="val -438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endParaRPr lang="zh-CN" altLang="zh-CN" dirty="0">
              <a:solidFill>
                <a:srgbClr val="0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3514" name="Rectangle 90"/>
          <p:cNvSpPr/>
          <p:nvPr/>
        </p:nvSpPr>
        <p:spPr>
          <a:xfrm>
            <a:off x="6953250" y="357188"/>
            <a:ext cx="110236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攻占县城</a:t>
            </a:r>
            <a:endParaRPr lang="zh-CN" altLang="en-US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03516" name="AutoShape 92"/>
          <p:cNvSpPr/>
          <p:nvPr/>
        </p:nvSpPr>
        <p:spPr bwMode="auto">
          <a:xfrm>
            <a:off x="1862138" y="284163"/>
            <a:ext cx="1935163" cy="687388"/>
          </a:xfrm>
          <a:prstGeom prst="borderCallout1">
            <a:avLst>
              <a:gd name="adj1" fmla="val 17602"/>
              <a:gd name="adj2" fmla="val 103125"/>
              <a:gd name="adj3" fmla="val 334125"/>
              <a:gd name="adj4" fmla="val 10097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endParaRPr lang="zh-CN" altLang="zh-CN" b="1" dirty="0">
              <a:solidFill>
                <a:srgbClr val="0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3517" name="AutoShape 93"/>
          <p:cNvSpPr/>
          <p:nvPr/>
        </p:nvSpPr>
        <p:spPr bwMode="auto">
          <a:xfrm>
            <a:off x="1524000" y="1774825"/>
            <a:ext cx="2286000" cy="685800"/>
          </a:xfrm>
          <a:prstGeom prst="borderCallout1">
            <a:avLst>
              <a:gd name="adj1" fmla="val 17602"/>
              <a:gd name="adj2" fmla="val 103125"/>
              <a:gd name="adj3" fmla="val 269344"/>
              <a:gd name="adj4" fmla="val 18269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endParaRPr lang="zh-CN" altLang="zh-CN" dirty="0">
              <a:solidFill>
                <a:srgbClr val="0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3518" name="AutoShape 94"/>
          <p:cNvSpPr/>
          <p:nvPr/>
        </p:nvSpPr>
        <p:spPr bwMode="auto">
          <a:xfrm>
            <a:off x="1681163" y="3387725"/>
            <a:ext cx="1935163" cy="685800"/>
          </a:xfrm>
          <a:prstGeom prst="borderCallout1">
            <a:avLst>
              <a:gd name="adj1" fmla="val 17602"/>
              <a:gd name="adj2" fmla="val 103125"/>
              <a:gd name="adj3" fmla="val 346208"/>
              <a:gd name="adj4" fmla="val 20390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endParaRPr lang="zh-CN" altLang="zh-CN" dirty="0">
              <a:solidFill>
                <a:srgbClr val="0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3519" name="AutoShape 95"/>
          <p:cNvSpPr/>
          <p:nvPr/>
        </p:nvSpPr>
        <p:spPr bwMode="auto">
          <a:xfrm>
            <a:off x="1666875" y="5786438"/>
            <a:ext cx="2286000" cy="714375"/>
          </a:xfrm>
          <a:prstGeom prst="borderCallout1">
            <a:avLst>
              <a:gd name="adj1" fmla="val 50957"/>
              <a:gd name="adj2" fmla="val 99899"/>
              <a:gd name="adj3" fmla="val 62819"/>
              <a:gd name="adj4" fmla="val 25703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/>
            <a:endParaRPr lang="zh-CN" altLang="zh-CN" dirty="0">
              <a:solidFill>
                <a:srgbClr val="0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3520" name="Rectangle 96"/>
          <p:cNvSpPr/>
          <p:nvPr/>
        </p:nvSpPr>
        <p:spPr>
          <a:xfrm>
            <a:off x="1524000" y="1857375"/>
            <a:ext cx="133223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文家市决策</a:t>
            </a:r>
            <a:endParaRPr lang="zh-CN" altLang="en-US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03521" name="Rectangle 97"/>
          <p:cNvSpPr/>
          <p:nvPr/>
        </p:nvSpPr>
        <p:spPr>
          <a:xfrm>
            <a:off x="1682750" y="3495675"/>
            <a:ext cx="110236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三湾改编</a:t>
            </a:r>
            <a:endParaRPr lang="zh-CN" altLang="en-US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03522" name="Rectangle 98"/>
          <p:cNvSpPr/>
          <p:nvPr/>
        </p:nvSpPr>
        <p:spPr>
          <a:xfrm>
            <a:off x="1524000" y="5929313"/>
            <a:ext cx="28575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  井冈山根据地</a:t>
            </a:r>
            <a:endParaRPr lang="zh-CN" altLang="en-US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9" name="Text Box 77"/>
          <p:cNvSpPr txBox="1">
            <a:spLocks noChangeArrowheads="1"/>
          </p:cNvSpPr>
          <p:nvPr/>
        </p:nvSpPr>
        <p:spPr bwMode="auto">
          <a:xfrm>
            <a:off x="9991567" y="0"/>
            <a:ext cx="675005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eaVert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  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 秋收起义和井冈山进军路线图</a:t>
            </a:r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103515" name="Rectangle 91"/>
          <p:cNvSpPr/>
          <p:nvPr/>
        </p:nvSpPr>
        <p:spPr>
          <a:xfrm>
            <a:off x="1881188" y="357188"/>
            <a:ext cx="110236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进攻长沙</a:t>
            </a:r>
            <a:endParaRPr lang="zh-CN" altLang="en-US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9537" name="Oval 47"/>
          <p:cNvSpPr/>
          <p:nvPr/>
        </p:nvSpPr>
        <p:spPr>
          <a:xfrm>
            <a:off x="5595938" y="3500438"/>
            <a:ext cx="196850" cy="214312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3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3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3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3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3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03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03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348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10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3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3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034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10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34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103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034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10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" dur="500"/>
                                        <p:tgtEl>
                                          <p:spTgt spid="10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500"/>
                                        <p:tgtEl>
                                          <p:spTgt spid="103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3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3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3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03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103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103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103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03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103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0" dur="500"/>
                                        <p:tgtEl>
                                          <p:spTgt spid="10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500"/>
                                        <p:tgtEl>
                                          <p:spTgt spid="10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500"/>
                                        <p:tgtEl>
                                          <p:spTgt spid="10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500"/>
                                        <p:tgtEl>
                                          <p:spTgt spid="103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00"/>
                            </p:stCondLst>
                            <p:childTnLst>
                              <p:par>
                                <p:cTn id="10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7" dur="500"/>
                                        <p:tgtEl>
                                          <p:spTgt spid="103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500"/>
                                        <p:tgtEl>
                                          <p:spTgt spid="10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75"/>
                                        <p:tgtEl>
                                          <p:spTgt spid="10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8" dur="500"/>
                                        <p:tgtEl>
                                          <p:spTgt spid="103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1" dur="500"/>
                                        <p:tgtEl>
                                          <p:spTgt spid="103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90" grpId="0" bldLvl="0" animBg="1"/>
      <p:bldP spid="103507" grpId="0"/>
      <p:bldP spid="103508" grpId="0" bldLvl="0" animBg="1"/>
      <p:bldP spid="103509" grpId="0" bldLvl="0" animBg="1"/>
      <p:bldP spid="103510" grpId="0" bldLvl="0" animBg="1"/>
      <p:bldP spid="103511" grpId="0" bldLvl="0" animBg="1"/>
      <p:bldP spid="103512" grpId="0" bldLvl="0" animBg="1"/>
      <p:bldP spid="103513" grpId="0" bldLvl="0" animBg="1"/>
      <p:bldP spid="103514" grpId="0"/>
      <p:bldP spid="103516" grpId="0" bldLvl="0" animBg="1"/>
      <p:bldP spid="103517" grpId="0" bldLvl="0" animBg="1"/>
      <p:bldP spid="103518" grpId="0" bldLvl="0" animBg="1"/>
      <p:bldP spid="103519" grpId="0" bldLvl="0" animBg="1"/>
      <p:bldP spid="103520" grpId="0"/>
      <p:bldP spid="103521" grpId="0"/>
      <p:bldP spid="103522" grpId="0"/>
      <p:bldP spid="1035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图片 30721" descr="IMAG124894542612733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97790"/>
            <a:ext cx="9144000" cy="38633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0" name="文本框 30722"/>
          <p:cNvSpPr txBox="1"/>
          <p:nvPr/>
        </p:nvSpPr>
        <p:spPr>
          <a:xfrm>
            <a:off x="1524000" y="3961130"/>
            <a:ext cx="9321165" cy="255333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D31203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文家市决策</a:t>
            </a:r>
            <a:r>
              <a:rPr lang="zh-CN" altLang="en-US" sz="4000" b="1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：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1927</a:t>
            </a:r>
            <a:r>
              <a:rPr lang="zh-CN" altLang="en-US" sz="4000" b="1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年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9</a:t>
            </a:r>
            <a:r>
              <a:rPr lang="zh-CN" altLang="en-US" sz="4000" b="1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月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19</a:t>
            </a:r>
            <a:r>
              <a:rPr lang="zh-CN" altLang="en-US" sz="4000" b="1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日，起义军在湖南浏阳文家市举行会议，讨论进军方向问题。会议采纳了毛泽东的意见，决定到敌人统治力量薄弱的农村去。</a:t>
            </a:r>
            <a:endParaRPr lang="zh-CN" altLang="en-US" sz="4000" b="1">
              <a:solidFill>
                <a:schemeClr val="bg1"/>
              </a:solidFill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图片 34821" descr="W02008090255716038249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09850" y="43815"/>
            <a:ext cx="6688455" cy="38436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4" name="文本框 34820"/>
          <p:cNvSpPr txBox="1"/>
          <p:nvPr/>
        </p:nvSpPr>
        <p:spPr>
          <a:xfrm>
            <a:off x="1458595" y="3887470"/>
            <a:ext cx="10135235" cy="255333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rgbClr val="D31203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三湾改编</a:t>
            </a:r>
            <a:r>
              <a:rPr lang="zh-CN" altLang="en-US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：</a:t>
            </a:r>
            <a:r>
              <a:rPr lang="en-US" altLang="zh-CN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1927</a:t>
            </a:r>
            <a:r>
              <a:rPr lang="zh-CN" altLang="en-US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年</a:t>
            </a:r>
            <a:r>
              <a:rPr lang="en-US" altLang="zh-CN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9</a:t>
            </a:r>
            <a:r>
              <a:rPr lang="zh-CN" altLang="en-US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月底起义军在江西永新三湾进行了改编，改称中国工农革命军第一军第一师第一团。三湾改编把支部建在连上，</a:t>
            </a:r>
            <a:r>
              <a:rPr lang="zh-CN" altLang="en-US" sz="4000">
                <a:solidFill>
                  <a:srgbClr val="D31203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确立了党对军队的绝对领导</a:t>
            </a:r>
            <a:r>
              <a:rPr lang="zh-CN" altLang="en-US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。 </a:t>
            </a:r>
            <a:endParaRPr lang="zh-CN" altLang="en-US" sz="4000">
              <a:solidFill>
                <a:schemeClr val="bg1"/>
              </a:solidFill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图片 35842" descr="xinsrc_182080310084432867654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315" y="550545"/>
            <a:ext cx="6134100" cy="45954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8" name="文本框 35843"/>
          <p:cNvSpPr txBox="1"/>
          <p:nvPr/>
        </p:nvSpPr>
        <p:spPr>
          <a:xfrm>
            <a:off x="6317615" y="746125"/>
            <a:ext cx="5535930" cy="439991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rgbClr val="D31203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井冈山革命根据地</a:t>
            </a:r>
            <a:r>
              <a:rPr lang="zh-CN" altLang="en-US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：</a:t>
            </a:r>
            <a:r>
              <a:rPr lang="en-US" altLang="zh-CN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1927</a:t>
            </a:r>
            <a:r>
              <a:rPr lang="zh-CN" altLang="en-US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年</a:t>
            </a:r>
            <a:r>
              <a:rPr lang="en-US" altLang="zh-CN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10</a:t>
            </a:r>
            <a:r>
              <a:rPr lang="zh-CN" altLang="en-US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月，毛泽东率领“三湾改编”后的工农革命军进入井冈山，到</a:t>
            </a:r>
            <a:r>
              <a:rPr lang="en-US" altLang="zh-CN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1928</a:t>
            </a:r>
            <a:r>
              <a:rPr lang="zh-CN" altLang="en-US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年春，根据地便初步建立起来了。</a:t>
            </a:r>
            <a:r>
              <a:rPr lang="zh-CN" altLang="en-US" sz="4000">
                <a:solidFill>
                  <a:srgbClr val="D31203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中国第一个农村革命根据地</a:t>
            </a:r>
            <a:endParaRPr lang="zh-CN" altLang="en-US" sz="4000">
              <a:solidFill>
                <a:srgbClr val="D31203"/>
              </a:solidFill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框 32769"/>
          <p:cNvSpPr txBox="1"/>
          <p:nvPr/>
        </p:nvSpPr>
        <p:spPr>
          <a:xfrm>
            <a:off x="1847850" y="4581525"/>
            <a:ext cx="14398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3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2771" name="文本框 32770"/>
          <p:cNvSpPr txBox="1"/>
          <p:nvPr/>
        </p:nvSpPr>
        <p:spPr>
          <a:xfrm>
            <a:off x="5303838" y="1625600"/>
            <a:ext cx="4824413" cy="3415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康体简体" pitchFamily="1" charset="-122"/>
                <a:cs typeface="+mn-cs"/>
              </a:rPr>
              <a:t>        </a:t>
            </a:r>
            <a:r>
              <a:rPr lang="zh-CN" altLang="en-US" sz="36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康体简体" pitchFamily="1" charset="-122"/>
                <a:cs typeface="+mn-cs"/>
              </a:rPr>
              <a:t>在确定了进军方向后，毛泽东选择了将井冈山开辟为中国第一个农村革命根据地，相比其他地区，井冈山有哪些优势呢？</a:t>
            </a:r>
            <a:endParaRPr lang="zh-CN" altLang="en-US" sz="36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康体简体" pitchFamily="1" charset="-122"/>
            </a:endParaRPr>
          </a:p>
        </p:txBody>
      </p:sp>
      <p:sp>
        <p:nvSpPr>
          <p:cNvPr id="32772" name="矩形 32771"/>
          <p:cNvSpPr/>
          <p:nvPr/>
        </p:nvSpPr>
        <p:spPr>
          <a:xfrm rot="21473093">
            <a:off x="2640013" y="619125"/>
            <a:ext cx="1800225" cy="4349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17838"/>
              </a:avLst>
            </a:prstTxWarp>
            <a:normAutofit fontScale="60000"/>
          </a:bodyPr>
          <a:lstStyle/>
          <a:p>
            <a:pPr algn="ctr" fontAlgn="base"/>
            <a:r>
              <a:rPr lang="zh-CN" altLang="en-US" sz="3600" strike="noStrike" noProof="1">
                <a:ln w="12700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3300"/>
                </a:solidFill>
                <a:effectLst>
                  <a:outerShdw dist="35921" dir="2699999" sy="50000" rotWithShape="0">
                    <a:srgbClr val="875B0D">
                      <a:alpha val="67999"/>
                    </a:srgbClr>
                  </a:outerShdw>
                </a:effectLst>
                <a:latin typeface="方正粗圆简体" charset="-122"/>
                <a:ea typeface="方正粗圆简体" charset="-122"/>
                <a:cs typeface="+mn-cs"/>
              </a:rPr>
              <a:t>想一想？</a:t>
            </a:r>
            <a:endParaRPr lang="zh-CN" altLang="en-US" sz="360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solidFill>
                <a:srgbClr val="333300"/>
              </a:solidFill>
              <a:effectLst>
                <a:outerShdw dist="35921" dir="2699999" sy="50000" rotWithShape="0">
                  <a:srgbClr val="875B0D">
                    <a:alpha val="67999"/>
                  </a:srgbClr>
                </a:outerShdw>
              </a:effectLst>
              <a:latin typeface="方正粗圆简体" charset="-122"/>
              <a:ea typeface="方正粗圆简体" charset="-122"/>
            </a:endParaRPr>
          </a:p>
        </p:txBody>
      </p:sp>
      <p:grpSp>
        <p:nvGrpSpPr>
          <p:cNvPr id="32773" name="组合 32772"/>
          <p:cNvGrpSpPr/>
          <p:nvPr/>
        </p:nvGrpSpPr>
        <p:grpSpPr>
          <a:xfrm>
            <a:off x="1747838" y="1473200"/>
            <a:ext cx="3543300" cy="4705350"/>
            <a:chOff x="-63" y="174"/>
            <a:chExt cx="2232" cy="2964"/>
          </a:xfrm>
        </p:grpSpPr>
        <p:pic>
          <p:nvPicPr>
            <p:cNvPr id="20485" name="图片 32773" descr="f29faa8fb7e4d7d4f11f364f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6" y="174"/>
              <a:ext cx="2032" cy="258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2775" name="文本框 32774"/>
            <p:cNvSpPr txBox="1"/>
            <p:nvPr/>
          </p:nvSpPr>
          <p:spPr>
            <a:xfrm>
              <a:off x="-63" y="2809"/>
              <a:ext cx="223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noProof="1">
                  <a:solidFill>
                    <a:srgbClr val="3333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井冈山时期的毛泽东</a:t>
              </a:r>
              <a:endParaRPr lang="zh-CN" altLang="en-US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5"/>
          <p:cNvSpPr txBox="1"/>
          <p:nvPr/>
        </p:nvSpPr>
        <p:spPr>
          <a:xfrm>
            <a:off x="1524000" y="214313"/>
            <a:ext cx="87836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论从史出：毛泽东为什么要进军井冈山？</a:t>
            </a:r>
            <a:endParaRPr lang="zh-CN" altLang="en-US" sz="3200" b="1" dirty="0">
              <a:solidFill>
                <a:srgbClr val="0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85140" y="1017270"/>
            <a:ext cx="11383645" cy="586295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marL="342900" marR="0" indent="-342900" defTabSz="914400" rtl="0" eaLnBrk="0" hangingPunct="0">
              <a:lnSpc>
                <a:spcPct val="90000"/>
              </a:lnSpc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0" cap="none" spc="0" normalizeH="0" baseline="0" noProof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材料一</a:t>
            </a:r>
            <a:r>
              <a:rPr kumimoji="0" lang="zh-CN" altLang="en-US" sz="2800" b="1" kern="0" cap="none" spc="0" normalizeH="0" baseline="0" noProof="0" dirty="0">
                <a:latin typeface="楷体" panose="02010609060101010101" charset="-122"/>
                <a:ea typeface="楷体" panose="02010609060101010101" charset="-122"/>
                <a:cs typeface="+mn-cs"/>
              </a:rPr>
              <a:t> 起义开始时，他们攻占了一些县城，但由于城市里敌人的力量比较强大，工农革命军损失严重。毛泽东分析了敌强我弱的形势，决定放弃攻打中心城市长沙的计划，改向敌人力量薄弱的农村进军。</a:t>
            </a:r>
            <a:endParaRPr kumimoji="0" lang="en-US" altLang="zh-CN" sz="2800" b="1" kern="0" cap="none" spc="0" normalizeH="0" baseline="0" noProof="0" dirty="0">
              <a:latin typeface="楷体" panose="02010609060101010101" charset="-122"/>
              <a:ea typeface="楷体" panose="02010609060101010101" charset="-122"/>
              <a:cs typeface="+mn-cs"/>
            </a:endParaRPr>
          </a:p>
          <a:p>
            <a:pPr marL="342900" marR="0" indent="-342900" defTabSz="914400" rtl="0" eaLnBrk="0" hangingPunct="0">
              <a:lnSpc>
                <a:spcPct val="90000"/>
              </a:lnSpc>
              <a:spcBef>
                <a:spcPct val="20000"/>
              </a:spcBef>
              <a:buClrTx/>
              <a:buSzTx/>
              <a:buFontTx/>
              <a:buNone/>
              <a:defRPr/>
            </a:pPr>
            <a:endParaRPr kumimoji="0" lang="zh-CN" altLang="en-US" sz="2800" b="1" kern="0" cap="none" spc="0" normalizeH="0" baseline="0" noProof="0" dirty="0">
              <a:latin typeface="楷体" panose="02010609060101010101" charset="-122"/>
              <a:ea typeface="楷体" panose="02010609060101010101" charset="-122"/>
              <a:cs typeface="+mn-cs"/>
            </a:endParaRPr>
          </a:p>
          <a:p>
            <a:pPr marL="342900" marR="0" indent="-342900" defTabSz="914400" rtl="0" eaLnBrk="0" hangingPunct="0">
              <a:lnSpc>
                <a:spcPct val="90000"/>
              </a:lnSpc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0" cap="none" spc="0" normalizeH="0" baseline="0" noProof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材料二</a:t>
            </a:r>
            <a:r>
              <a:rPr kumimoji="0" lang="zh-CN" altLang="en-US" sz="2800" b="1" kern="0" cap="none" spc="0" normalizeH="0" baseline="0" noProof="0" dirty="0">
                <a:latin typeface="楷体" panose="02010609060101010101" charset="-122"/>
                <a:ea typeface="楷体" panose="02010609060101010101" charset="-122"/>
                <a:cs typeface="+mn-cs"/>
              </a:rPr>
              <a:t> 井冈山位于湘赣边界的罗霄山脉中段，山高林密，地势险峻，主要山峰海拔都在千米以上。井冈山的自然资源十分丰富，森林覆盖率高达</a:t>
            </a:r>
            <a:r>
              <a:rPr kumimoji="0" lang="en-US" altLang="zh-CN" sz="2800" b="1" kern="0" cap="none" spc="0" normalizeH="0" baseline="0" noProof="0" dirty="0">
                <a:latin typeface="楷体" panose="02010609060101010101" charset="-122"/>
                <a:ea typeface="楷体" panose="02010609060101010101" charset="-122"/>
                <a:cs typeface="+mn-cs"/>
              </a:rPr>
              <a:t>64</a:t>
            </a:r>
            <a:r>
              <a:rPr kumimoji="0" lang="zh-CN" altLang="en-US" sz="2800" b="1" kern="0" cap="none" spc="0" normalizeH="0" baseline="0" noProof="0" dirty="0">
                <a:latin typeface="楷体" panose="02010609060101010101" charset="-122"/>
                <a:ea typeface="楷体" panose="02010609060101010101" charset="-122"/>
                <a:cs typeface="+mn-cs"/>
              </a:rPr>
              <a:t>％，景区内拥有各种植物</a:t>
            </a:r>
            <a:r>
              <a:rPr kumimoji="0" lang="en-US" altLang="zh-CN" sz="2800" b="1" kern="0" cap="none" spc="0" normalizeH="0" baseline="0" noProof="0" dirty="0">
                <a:latin typeface="楷体" panose="02010609060101010101" charset="-122"/>
                <a:ea typeface="楷体" panose="02010609060101010101" charset="-122"/>
                <a:cs typeface="+mn-cs"/>
              </a:rPr>
              <a:t>3800</a:t>
            </a:r>
            <a:r>
              <a:rPr kumimoji="0" lang="zh-CN" altLang="en-US" sz="2800" b="1" kern="0" cap="none" spc="0" normalizeH="0" baseline="0" noProof="0" dirty="0">
                <a:latin typeface="楷体" panose="02010609060101010101" charset="-122"/>
                <a:ea typeface="楷体" panose="02010609060101010101" charset="-122"/>
                <a:cs typeface="+mn-cs"/>
              </a:rPr>
              <a:t>多种。</a:t>
            </a:r>
            <a:endParaRPr kumimoji="0" lang="en-US" altLang="zh-CN" sz="2800" b="1" kern="0" cap="none" spc="0" normalizeH="0" baseline="0" noProof="0" dirty="0">
              <a:latin typeface="楷体" panose="02010609060101010101" charset="-122"/>
              <a:ea typeface="楷体" panose="02010609060101010101" charset="-122"/>
              <a:cs typeface="+mn-cs"/>
            </a:endParaRPr>
          </a:p>
          <a:p>
            <a:pPr marL="342900" marR="0" indent="-342900" defTabSz="914400" rtl="0" eaLnBrk="0" hangingPunct="0">
              <a:lnSpc>
                <a:spcPct val="90000"/>
              </a:lnSpc>
              <a:spcBef>
                <a:spcPct val="20000"/>
              </a:spcBef>
              <a:buClrTx/>
              <a:buSzTx/>
              <a:buFontTx/>
              <a:buNone/>
              <a:defRPr/>
            </a:pPr>
            <a:endParaRPr kumimoji="0" lang="zh-CN" altLang="en-US" sz="2800" b="1" kern="0" cap="none" spc="0" normalizeH="0" baseline="0" noProof="0" dirty="0">
              <a:latin typeface="楷体" panose="02010609060101010101" charset="-122"/>
              <a:ea typeface="楷体" panose="02010609060101010101" charset="-122"/>
              <a:cs typeface="+mn-cs"/>
            </a:endParaRPr>
          </a:p>
          <a:p>
            <a:pPr marL="342900" marR="0" indent="-342900" defTabSz="914400" rtl="0" eaLnBrk="0" hangingPunct="0">
              <a:lnSpc>
                <a:spcPct val="90000"/>
              </a:lnSpc>
              <a:spcBef>
                <a:spcPct val="20000"/>
              </a:spcBef>
              <a:buClrTx/>
              <a:buSzTx/>
              <a:buFontTx/>
              <a:buNone/>
              <a:defRPr/>
            </a:pPr>
            <a:endParaRPr kumimoji="0" lang="zh-CN" altLang="en-US" sz="2800" b="1" kern="0" cap="none" spc="0" normalizeH="0" baseline="0" noProof="0" dirty="0">
              <a:solidFill>
                <a:schemeClr val="tx2"/>
              </a:solidFill>
              <a:latin typeface="楷体" panose="02010609060101010101" charset="-122"/>
              <a:ea typeface="楷体" panose="02010609060101010101" charset="-122"/>
              <a:cs typeface="+mn-cs"/>
            </a:endParaRPr>
          </a:p>
          <a:p>
            <a:pPr marL="342900" marR="0" indent="-342900" defTabSz="914400" rtl="0" eaLnBrk="0" hangingPunct="0">
              <a:lnSpc>
                <a:spcPct val="90000"/>
              </a:lnSpc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0" cap="none" spc="0" normalizeH="0" baseline="0" noProof="0" dirty="0">
                <a:solidFill>
                  <a:schemeClr val="tx2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材料三</a:t>
            </a:r>
            <a:r>
              <a:rPr kumimoji="0" lang="zh-CN" altLang="en-US" sz="2800" b="1" kern="0" cap="none" spc="0" normalizeH="0" baseline="0" noProof="0" dirty="0">
                <a:latin typeface="楷体" panose="02010609060101010101" charset="-122"/>
                <a:ea typeface="楷体" panose="02010609060101010101" charset="-122"/>
                <a:cs typeface="+mn-cs"/>
              </a:rPr>
              <a:t> 井冈山离广东、福建不远。俗话说：“一声鸣叫传四省。”这里反动力量薄弱，有较好的群众基础和党组织基础，并且留有一定数量的农民自卫军。</a:t>
            </a:r>
            <a:endParaRPr kumimoji="0" lang="zh-CN" altLang="en-US" sz="2800" b="1" kern="0" cap="none" spc="0" normalizeH="0" baseline="0" noProof="0" dirty="0"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28160" y="2224088"/>
            <a:ext cx="4500563" cy="4781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敌人弱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远离中心城市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12590" y="5887085"/>
            <a:ext cx="3929063" cy="5219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历史红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群众基础强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01795" y="4017328"/>
            <a:ext cx="3429000" cy="9531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地势险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易守难攻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山林好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物产丰富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bldLvl="0" animBg="1"/>
      <p:bldP spid="9" grpId="0" bldLvl="0" animBg="1"/>
      <p:bldP spid="10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7174"/>
          <p:cNvSpPr/>
          <p:nvPr/>
        </p:nvSpPr>
        <p:spPr>
          <a:xfrm>
            <a:off x="554355" y="292735"/>
            <a:ext cx="5714365" cy="645160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井冈山会师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2530" name="对象 37889"/>
          <p:cNvGraphicFramePr/>
          <p:nvPr/>
        </p:nvGraphicFramePr>
        <p:xfrm>
          <a:off x="129540" y="1369060"/>
          <a:ext cx="5709285" cy="4119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6096000" imgH="3057525" progId="">
                  <p:embed/>
                </p:oleObj>
              </mc:Choice>
              <mc:Fallback>
                <p:oleObj name="" r:id="rId1" imgW="6096000" imgH="3057525" progId="">
                  <p:embed/>
                  <p:pic>
                    <p:nvPicPr>
                      <p:cNvPr id="0" name="图片 1024" descr="image2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29540" y="1369060"/>
                        <a:ext cx="5709285" cy="41198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文本框 37890">
            <a:hlinkClick r:id="rId3" action="ppaction://hlinkfile"/>
          </p:cNvPr>
          <p:cNvSpPr txBox="1"/>
          <p:nvPr/>
        </p:nvSpPr>
        <p:spPr>
          <a:xfrm>
            <a:off x="6049010" y="1249045"/>
            <a:ext cx="5593080" cy="563118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>
                <a:solidFill>
                  <a:srgbClr val="D31203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井冈山会师</a:t>
            </a:r>
            <a:r>
              <a:rPr lang="zh-CN" altLang="en-US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：</a:t>
            </a:r>
            <a:r>
              <a:rPr lang="en-US" altLang="zh-CN" sz="4000">
                <a:solidFill>
                  <a:srgbClr val="00FF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1928</a:t>
            </a:r>
            <a:r>
              <a:rPr lang="zh-CN" altLang="en-US" sz="4000">
                <a:solidFill>
                  <a:srgbClr val="00FF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年</a:t>
            </a:r>
            <a:r>
              <a:rPr lang="en-US" altLang="zh-CN" sz="4000">
                <a:solidFill>
                  <a:srgbClr val="00FF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4</a:t>
            </a:r>
            <a:r>
              <a:rPr lang="zh-CN" altLang="en-US" sz="4000">
                <a:solidFill>
                  <a:srgbClr val="00FF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月</a:t>
            </a:r>
            <a:r>
              <a:rPr lang="en-US" altLang="zh-CN" sz="4000">
                <a:solidFill>
                  <a:srgbClr val="00FF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28</a:t>
            </a:r>
            <a:r>
              <a:rPr lang="zh-CN" altLang="en-US" sz="4000">
                <a:solidFill>
                  <a:srgbClr val="00FF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日</a:t>
            </a:r>
            <a:r>
              <a:rPr lang="zh-CN" altLang="en-US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，</a:t>
            </a:r>
            <a:r>
              <a:rPr lang="zh-CN" altLang="en-US" sz="4000">
                <a:solidFill>
                  <a:srgbClr val="FFFF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朱德、</a:t>
            </a:r>
            <a:r>
              <a:rPr lang="zh-CN" altLang="en-US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陈毅率领部分南昌起义的部队和湘南暴动的农军与</a:t>
            </a:r>
            <a:r>
              <a:rPr lang="zh-CN" altLang="en-US" sz="4000">
                <a:solidFill>
                  <a:srgbClr val="FFFF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毛泽东</a:t>
            </a:r>
            <a:r>
              <a:rPr lang="zh-CN" altLang="en-US" sz="400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领导的工农红军在井冈山胜利会师。</a:t>
            </a:r>
            <a:r>
              <a:rPr lang="zh-CN" altLang="en-US" sz="4000" b="1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建立了中国工农红军第一支坚强的队伍</a:t>
            </a:r>
            <a:r>
              <a:rPr lang="en-US" altLang="zh-CN" sz="4000" b="1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</a:t>
            </a:r>
            <a:r>
              <a:rPr lang="zh-CN" altLang="en-US" sz="4000" b="1">
                <a:solidFill>
                  <a:srgbClr val="D3120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中国工农红军第四军</a:t>
            </a:r>
            <a:endParaRPr lang="zh-CN" altLang="en-US" sz="4000" b="1">
              <a:solidFill>
                <a:srgbClr val="D3120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123950" y="5619750"/>
            <a:ext cx="4213860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noProof="1">
                <a:solidFill>
                  <a:srgbClr val="D3120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改变历史的握手</a:t>
            </a:r>
            <a:endParaRPr lang="zh-CN" altLang="en-US" sz="4000" b="1" noProof="1">
              <a:solidFill>
                <a:srgbClr val="D3120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" name="Text Box 11"/>
          <p:cNvSpPr txBox="1"/>
          <p:nvPr/>
        </p:nvSpPr>
        <p:spPr>
          <a:xfrm>
            <a:off x="1058545" y="1835150"/>
            <a:ext cx="10683875" cy="378460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朱德说：</a:t>
            </a:r>
            <a:endParaRPr lang="zh-CN" altLang="en-US" sz="4000" b="1" dirty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50000"/>
              </a:spcBef>
            </a:pP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en-US" altLang="en-US" sz="40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所以用这名字，为要保持国民革命第四军 ‘铁军’的大名，它在大革命中是我们革命的堡垒。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charset="-122"/>
              </a:rPr>
              <a:t> ”</a:t>
            </a:r>
            <a:endParaRPr lang="zh-CN" altLang="en-US" sz="4000" b="1" dirty="0">
              <a:solidFill>
                <a:schemeClr val="bg1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  <a:p>
            <a:pPr marL="342900" indent="-342900">
              <a:spcBef>
                <a:spcPct val="50000"/>
              </a:spcBef>
            </a:pPr>
            <a:r>
              <a:rPr lang="zh-CN" altLang="en-US" sz="4000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charset="-122"/>
              </a:rPr>
              <a:t>                               </a:t>
            </a:r>
            <a:r>
              <a:rPr lang="en-US" altLang="zh-CN" sz="400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charset="-122"/>
              </a:rPr>
              <a:t>----</a:t>
            </a:r>
            <a:r>
              <a:rPr lang="zh-CN" altLang="en-US" sz="4000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charset="-122"/>
              </a:rPr>
              <a:t>埃德加</a:t>
            </a:r>
            <a:r>
              <a:rPr lang="en-US" altLang="zh-CN" sz="400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charset="-122"/>
              </a:rPr>
              <a:t>·</a:t>
            </a:r>
            <a:r>
              <a:rPr lang="zh-CN" altLang="en-US" sz="4000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charset="-122"/>
              </a:rPr>
              <a:t>斯诺</a:t>
            </a:r>
            <a:r>
              <a:rPr lang="en-US" altLang="zh-CN" sz="400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charset="-122"/>
              </a:rPr>
              <a:t>《</a:t>
            </a:r>
            <a:r>
              <a:rPr lang="zh-CN" altLang="en-US" sz="4000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charset="-122"/>
              </a:rPr>
              <a:t>西行漫记</a:t>
            </a:r>
            <a:r>
              <a:rPr lang="en-US" altLang="zh-CN" sz="400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charset="-122"/>
              </a:rPr>
              <a:t>》</a:t>
            </a:r>
            <a:r>
              <a:rPr lang="en-US" altLang="zh-CN" sz="280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charset="-122"/>
              </a:rPr>
              <a:t> </a:t>
            </a:r>
            <a:endParaRPr lang="en-US" altLang="zh-CN" sz="2800">
              <a:solidFill>
                <a:schemeClr val="bg1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 animBg="1"/>
      <p:bldP spid="14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朱德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2550" y="1895475"/>
            <a:ext cx="2551113" cy="3390900"/>
          </a:xfrm>
          <a:prstGeom prst="rect">
            <a:avLst/>
          </a:prstGeom>
          <a:noFill/>
          <a:ln w="50800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  <a:effectLst>
            <a:outerShdw dist="63500" dir="2212193" algn="ctr" rotWithShape="0">
              <a:schemeClr val="tx1"/>
            </a:outerShdw>
          </a:effectLst>
        </p:spPr>
      </p:pic>
      <p:sp>
        <p:nvSpPr>
          <p:cNvPr id="14" name="Text Box 5"/>
          <p:cNvSpPr txBox="1"/>
          <p:nvPr/>
        </p:nvSpPr>
        <p:spPr>
          <a:xfrm>
            <a:off x="1236663" y="5543550"/>
            <a:ext cx="2660650" cy="5667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军长朱德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 Box 6"/>
          <p:cNvSpPr txBox="1"/>
          <p:nvPr/>
        </p:nvSpPr>
        <p:spPr>
          <a:xfrm>
            <a:off x="6975158" y="5589588"/>
            <a:ext cx="2938462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党代表毛泽东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4" name="Text Box 7"/>
          <p:cNvSpPr txBox="1"/>
          <p:nvPr/>
        </p:nvSpPr>
        <p:spPr>
          <a:xfrm>
            <a:off x="2628265" y="645478"/>
            <a:ext cx="66389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中国工农红军第四军主要领导人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" name="Picture 8" descr="107"/>
          <p:cNvPicPr>
            <a:picLocks noChangeAspect="1"/>
          </p:cNvPicPr>
          <p:nvPr/>
        </p:nvPicPr>
        <p:blipFill>
          <a:blip r:embed="rId2">
            <a:lum contrast="6000"/>
          </a:blip>
          <a:srcRect l="7751" t="4306" r="50197" b="9842"/>
          <a:stretch>
            <a:fillRect/>
          </a:stretch>
        </p:blipFill>
        <p:spPr>
          <a:xfrm>
            <a:off x="7145973" y="1750695"/>
            <a:ext cx="2597150" cy="3355975"/>
          </a:xfrm>
          <a:prstGeom prst="rect">
            <a:avLst/>
          </a:prstGeom>
          <a:noFill/>
          <a:ln w="57150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  <a:effectLst>
            <a:outerShdw dist="53882" dir="2699999" algn="ctr" rotWithShape="0">
              <a:schemeClr val="tx1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20069274399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10250" y="1624013"/>
            <a:ext cx="6110288" cy="44084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8" name="Text Box 3"/>
          <p:cNvSpPr txBox="1"/>
          <p:nvPr/>
        </p:nvSpPr>
        <p:spPr>
          <a:xfrm>
            <a:off x="5810250" y="1624013"/>
            <a:ext cx="4316413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井冈山革命根据地全景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7025" y="1004888"/>
            <a:ext cx="5145088" cy="54213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意义：</a:t>
            </a:r>
            <a:endParaRPr lang="en-US" altLang="zh-CN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井冈山革命根据地的开辟，是中国共产党</a:t>
            </a:r>
            <a:r>
              <a:rPr lang="zh-CN" altLang="en-US" sz="3200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农村包围城市、武装夺取政权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这一正确革命道路的开始。它犹如中国革命的一点“星星之火”，终会形成“燎原之势”。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5" name="文本框 38924"/>
          <p:cNvSpPr txBox="1"/>
          <p:nvPr/>
        </p:nvSpPr>
        <p:spPr>
          <a:xfrm>
            <a:off x="5648325" y="969963"/>
            <a:ext cx="4565650" cy="5015865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汉仪书魂体简" charset="-122"/>
                <a:ea typeface="汉仪书魂体简" charset="-122"/>
              </a:rPr>
              <a:t>    </a:t>
            </a:r>
            <a:r>
              <a:rPr lang="zh-CN" altLang="en-US" sz="4000" dirty="0">
                <a:solidFill>
                  <a:srgbClr val="0000FF"/>
                </a:solidFill>
                <a:latin typeface="方正隶书_GBK" charset="-122"/>
                <a:ea typeface="方正隶书_GBK" charset="-122"/>
              </a:rPr>
              <a:t>南昌起义、秋收起义等是中国共产党独立</a:t>
            </a:r>
            <a:r>
              <a:rPr lang="zh-CN" altLang="en-US" sz="4000" dirty="0">
                <a:solidFill>
                  <a:srgbClr val="FF0000"/>
                </a:solidFill>
                <a:latin typeface="方正隶书_GBK" charset="-122"/>
                <a:ea typeface="方正隶书_GBK" charset="-122"/>
              </a:rPr>
              <a:t>领导武装斗争</a:t>
            </a:r>
            <a:r>
              <a:rPr lang="zh-CN" altLang="en-US" sz="4000" dirty="0">
                <a:solidFill>
                  <a:srgbClr val="0000FF"/>
                </a:solidFill>
                <a:latin typeface="方正隶书_GBK" charset="-122"/>
                <a:ea typeface="方正隶书_GBK" charset="-122"/>
              </a:rPr>
              <a:t>、</a:t>
            </a:r>
            <a:r>
              <a:rPr lang="zh-CN" altLang="en-US" sz="4000" dirty="0">
                <a:solidFill>
                  <a:srgbClr val="FF0000"/>
                </a:solidFill>
                <a:latin typeface="方正隶书_GBK" charset="-122"/>
                <a:ea typeface="方正隶书_GBK" charset="-122"/>
              </a:rPr>
              <a:t>创建革命军队</a:t>
            </a:r>
            <a:r>
              <a:rPr lang="zh-CN" altLang="en-US" sz="4000" dirty="0">
                <a:solidFill>
                  <a:srgbClr val="0000FF"/>
                </a:solidFill>
                <a:latin typeface="方正隶书_GBK" charset="-122"/>
                <a:ea typeface="方正隶书_GBK" charset="-122"/>
              </a:rPr>
              <a:t>的开始，拉开了中国革命从</a:t>
            </a:r>
            <a:r>
              <a:rPr lang="zh-CN" altLang="en-US" sz="4000" dirty="0">
                <a:solidFill>
                  <a:srgbClr val="FF0000"/>
                </a:solidFill>
                <a:latin typeface="方正隶书_GBK" charset="-122"/>
                <a:ea typeface="方正隶书_GBK" charset="-122"/>
              </a:rPr>
              <a:t>城市转入农村</a:t>
            </a:r>
            <a:r>
              <a:rPr lang="zh-CN" altLang="en-US" sz="4000" dirty="0">
                <a:solidFill>
                  <a:srgbClr val="0000FF"/>
                </a:solidFill>
                <a:latin typeface="方正隶书_GBK" charset="-122"/>
                <a:ea typeface="方正隶书_GBK" charset="-122"/>
              </a:rPr>
              <a:t>、建立农村革命根据地的序幕。</a:t>
            </a:r>
            <a:endParaRPr lang="zh-CN" altLang="en-US" sz="4000" dirty="0">
              <a:solidFill>
                <a:srgbClr val="0000FF"/>
              </a:solidFill>
              <a:latin typeface="方正隶书_GBK" charset="-122"/>
              <a:ea typeface="方正隶书_GBK" charset="-122"/>
            </a:endParaRPr>
          </a:p>
        </p:txBody>
      </p:sp>
      <p:pic>
        <p:nvPicPr>
          <p:cNvPr id="26626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27200" y="498475"/>
            <a:ext cx="3711575" cy="5959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矩形 7197"/>
          <p:cNvSpPr/>
          <p:nvPr/>
        </p:nvSpPr>
        <p:spPr>
          <a:xfrm>
            <a:off x="1023938" y="423863"/>
            <a:ext cx="362712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三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工农武装割据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7650" name="矩形 7174"/>
          <p:cNvSpPr/>
          <p:nvPr/>
        </p:nvSpPr>
        <p:spPr>
          <a:xfrm>
            <a:off x="1681480" y="1266825"/>
            <a:ext cx="6729095" cy="645160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1.“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工农武装割据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理论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20140" y="2432685"/>
            <a:ext cx="10299700" cy="19380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这是毛泽东提出的关于中国革命新道路的一个科学概念。</a:t>
            </a:r>
            <a:r>
              <a:rPr lang="zh-CN" altLang="en-US" sz="4000" b="1" noProof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你认为怎样才能创造“工农武装割据”的局面？</a:t>
            </a:r>
            <a:endParaRPr lang="zh-CN" altLang="en-US" sz="4000" b="1" noProof="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58900" y="4825365"/>
            <a:ext cx="78409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武装斗争、土地革命、建立根据地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71086" y="4054475"/>
            <a:ext cx="309880" cy="5219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endParaRPr kumimoji="0" lang="zh-CN" altLang="en-US" sz="2800" kern="1200" cap="none" spc="0" normalizeH="0" baseline="0" noProof="0" dirty="0">
              <a:latin typeface="+mn-ea"/>
              <a:ea typeface="+mn-ea"/>
              <a:cs typeface="+mn-cs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矩形 7174"/>
          <p:cNvSpPr/>
          <p:nvPr/>
        </p:nvSpPr>
        <p:spPr>
          <a:xfrm>
            <a:off x="1536700" y="542925"/>
            <a:ext cx="4195763" cy="478155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2.“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工农武装割据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实践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0251" name="组合 10250"/>
          <p:cNvGrpSpPr/>
          <p:nvPr/>
        </p:nvGrpSpPr>
        <p:grpSpPr>
          <a:xfrm>
            <a:off x="6611938" y="1298575"/>
            <a:ext cx="3937000" cy="5137150"/>
            <a:chOff x="3021" y="480"/>
            <a:chExt cx="2685" cy="3520"/>
          </a:xfrm>
        </p:grpSpPr>
        <p:pic>
          <p:nvPicPr>
            <p:cNvPr id="28675" name="图片 10242" descr="CL03010a"/>
            <p:cNvPicPr>
              <a:picLocks noChangeAspect="1"/>
            </p:cNvPicPr>
            <p:nvPr/>
          </p:nvPicPr>
          <p:blipFill>
            <a:blip r:embed="rId1"/>
            <a:srcRect l="25977" t="1259" r="20604" b="11650"/>
            <a:stretch>
              <a:fillRect/>
            </a:stretch>
          </p:blipFill>
          <p:spPr>
            <a:xfrm>
              <a:off x="3024" y="480"/>
              <a:ext cx="2592" cy="3088"/>
            </a:xfrm>
            <a:prstGeom prst="rect">
              <a:avLst/>
            </a:prstGeom>
            <a:noFill/>
            <a:ln w="571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89803" dir="2699999" algn="ctr" rotWithShape="0">
                <a:schemeClr val="tx2"/>
              </a:outerShdw>
            </a:effectLst>
          </p:spPr>
        </p:pic>
        <p:sp>
          <p:nvSpPr>
            <p:cNvPr id="28676" name="文本框 10243"/>
            <p:cNvSpPr txBox="1"/>
            <p:nvPr/>
          </p:nvSpPr>
          <p:spPr>
            <a:xfrm>
              <a:off x="3021" y="3685"/>
              <a:ext cx="2685" cy="315"/>
            </a:xfrm>
            <a:prstGeom prst="rect">
              <a:avLst/>
            </a:prstGeom>
            <a:solidFill>
              <a:srgbClr val="FFFF99"/>
            </a:solidFill>
            <a:ln w="38100" cap="flat" cmpd="dbl">
              <a:solidFill>
                <a:srgbClr val="FF66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400" dirty="0">
                  <a:latin typeface="Times New Roman" panose="02020603050405020304" pitchFamily="18" charset="0"/>
                  <a:ea typeface="楷体_GB2312" pitchFamily="1" charset="-122"/>
                </a:rPr>
                <a:t>农民分到土地后，烧毁地契</a:t>
              </a:r>
              <a:endParaRPr lang="zh-CN" altLang="en-US" sz="2400" dirty="0">
                <a:latin typeface="Times New Roman" panose="02020603050405020304" pitchFamily="18" charset="0"/>
                <a:ea typeface="楷体_GB2312" pitchFamily="1" charset="-122"/>
              </a:endParaRPr>
            </a:p>
          </p:txBody>
        </p:sp>
      </p:grpSp>
      <p:grpSp>
        <p:nvGrpSpPr>
          <p:cNvPr id="10250" name="组合 10249"/>
          <p:cNvGrpSpPr/>
          <p:nvPr/>
        </p:nvGrpSpPr>
        <p:grpSpPr>
          <a:xfrm>
            <a:off x="2644775" y="1258888"/>
            <a:ext cx="3719513" cy="5178425"/>
            <a:chOff x="144" y="480"/>
            <a:chExt cx="2707" cy="3821"/>
          </a:xfrm>
        </p:grpSpPr>
        <p:pic>
          <p:nvPicPr>
            <p:cNvPr id="28678" name="图片 10246" descr="农民受苦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" y="480"/>
              <a:ext cx="2707" cy="3360"/>
            </a:xfrm>
            <a:prstGeom prst="rect">
              <a:avLst/>
            </a:prstGeom>
            <a:noFill/>
            <a:ln w="381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9250" dir="2132260" algn="ctr" rotWithShape="0">
                <a:schemeClr val="tx2"/>
              </a:outerShdw>
            </a:effectLst>
          </p:spPr>
        </p:pic>
        <p:sp>
          <p:nvSpPr>
            <p:cNvPr id="28679" name="文本框 10247"/>
            <p:cNvSpPr txBox="1"/>
            <p:nvPr/>
          </p:nvSpPr>
          <p:spPr>
            <a:xfrm>
              <a:off x="281" y="3916"/>
              <a:ext cx="2514" cy="385"/>
            </a:xfrm>
            <a:prstGeom prst="rect">
              <a:avLst/>
            </a:prstGeom>
            <a:solidFill>
              <a:srgbClr val="FFFF99"/>
            </a:solidFill>
            <a:ln w="38100" cap="flat" cmpd="dbl">
              <a:solidFill>
                <a:srgbClr val="FF66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800" dirty="0">
                  <a:latin typeface="Times New Roman" panose="02020603050405020304" pitchFamily="18" charset="0"/>
                  <a:ea typeface="楷体_GB2312" pitchFamily="1" charset="-122"/>
                </a:rPr>
                <a:t>旧社会农民受压迫</a:t>
              </a:r>
              <a:endParaRPr lang="zh-CN" altLang="en-US" sz="2800" dirty="0">
                <a:latin typeface="Times New Roman" panose="02020603050405020304" pitchFamily="18" charset="0"/>
                <a:ea typeface="楷体_GB2312" pitchFamily="1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96060" y="1460500"/>
            <a:ext cx="1210310" cy="13220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 fontAlgn="base"/>
            <a:r>
              <a:rPr lang="zh-CN" altLang="en-US" sz="40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cs typeface="+mn-cs"/>
              </a:rPr>
              <a:t>土地革命</a:t>
            </a:r>
            <a:endParaRPr lang="zh-CN" altLang="en-US" sz="4000" b="1" strike="noStrike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17663" y="3146425"/>
            <a:ext cx="80962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打土豪分田地</a:t>
            </a:r>
            <a:endParaRPr lang="zh-CN" altLang="en-US" sz="32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76575" y="711200"/>
            <a:ext cx="7458075" cy="4948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698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2450" y="1631950"/>
            <a:ext cx="7451725" cy="4924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1759585" y="815975"/>
            <a:ext cx="1210310" cy="13220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 fontAlgn="base"/>
            <a:r>
              <a:rPr lang="zh-CN" altLang="en-US" sz="40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cs typeface="+mn-cs"/>
              </a:rPr>
              <a:t>武装斗争</a:t>
            </a:r>
            <a:endParaRPr lang="zh-CN" altLang="en-US" sz="4000" b="1" strike="noStrike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</a:endParaRPr>
          </a:p>
        </p:txBody>
      </p:sp>
      <p:sp>
        <p:nvSpPr>
          <p:cNvPr id="29700" name="矩形 4"/>
          <p:cNvSpPr/>
          <p:nvPr/>
        </p:nvSpPr>
        <p:spPr>
          <a:xfrm>
            <a:off x="1893888" y="3290888"/>
            <a:ext cx="652462" cy="20612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游击战争</a:t>
            </a:r>
            <a:endParaRPr lang="zh-CN" altLang="en-US" sz="32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970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革命根据地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08375" y="22225"/>
            <a:ext cx="802957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8" name="AutoShape 3"/>
          <p:cNvSpPr/>
          <p:nvPr/>
        </p:nvSpPr>
        <p:spPr>
          <a:xfrm>
            <a:off x="9251950" y="3527425"/>
            <a:ext cx="1905000" cy="609600"/>
          </a:xfrm>
          <a:prstGeom prst="wedgeRoundRectCallout">
            <a:avLst>
              <a:gd name="adj1" fmla="val -72583"/>
              <a:gd name="adj2" fmla="val 16667"/>
              <a:gd name="adj3" fmla="val 16667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t"/>
          <a:lstStyle/>
          <a:p>
            <a:pPr algn="ctr"/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中央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699" name="AutoShape 4"/>
          <p:cNvSpPr/>
          <p:nvPr/>
        </p:nvSpPr>
        <p:spPr>
          <a:xfrm>
            <a:off x="4679950" y="3984625"/>
            <a:ext cx="838200" cy="1752600"/>
          </a:xfrm>
          <a:prstGeom prst="wedgeRoundRectCallout">
            <a:avLst>
              <a:gd name="adj1" fmla="val -113824"/>
              <a:gd name="adj2" fmla="val -20292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t"/>
          <a:lstStyle/>
          <a:p>
            <a:pPr algn="ctr"/>
            <a:r>
              <a:rPr lang="zh-CN" altLang="en-US" sz="3600" b="1">
                <a:latin typeface="Times New Roman" panose="02020603050405020304" pitchFamily="18" charset="0"/>
              </a:rPr>
              <a:t>左右江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29700" name="AutoShape 5"/>
          <p:cNvSpPr/>
          <p:nvPr/>
        </p:nvSpPr>
        <p:spPr>
          <a:xfrm>
            <a:off x="9023350" y="1146175"/>
            <a:ext cx="1905000" cy="608013"/>
          </a:xfrm>
          <a:prstGeom prst="wedgeRoundRectCallout">
            <a:avLst>
              <a:gd name="adj1" fmla="val -86083"/>
              <a:gd name="adj2" fmla="val 23106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t"/>
          <a:lstStyle/>
          <a:p>
            <a:pPr algn="ctr"/>
            <a:r>
              <a:rPr lang="zh-CN" altLang="en-US" sz="3600" b="1">
                <a:latin typeface="Times New Roman" panose="02020603050405020304" pitchFamily="18" charset="0"/>
              </a:rPr>
              <a:t>鄂豫皖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29701" name="AutoShape 6"/>
          <p:cNvSpPr/>
          <p:nvPr/>
        </p:nvSpPr>
        <p:spPr>
          <a:xfrm>
            <a:off x="8642350" y="5203825"/>
            <a:ext cx="2286000" cy="608013"/>
          </a:xfrm>
          <a:prstGeom prst="wedgeRoundRectCallout">
            <a:avLst>
              <a:gd name="adj1" fmla="val -48403"/>
              <a:gd name="adj2" fmla="val -103787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t"/>
          <a:lstStyle/>
          <a:p>
            <a:pPr algn="ctr"/>
            <a:r>
              <a:rPr lang="zh-CN" altLang="en-US" sz="3600" b="1">
                <a:latin typeface="Times New Roman" panose="02020603050405020304" pitchFamily="18" charset="0"/>
              </a:rPr>
              <a:t>海陆丰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29702" name="AutoShape 7"/>
          <p:cNvSpPr/>
          <p:nvPr/>
        </p:nvSpPr>
        <p:spPr>
          <a:xfrm>
            <a:off x="4984750" y="2765425"/>
            <a:ext cx="2057400" cy="685800"/>
          </a:xfrm>
          <a:prstGeom prst="wedgeRoundRectCallout">
            <a:avLst>
              <a:gd name="adj1" fmla="val 81403"/>
              <a:gd name="adj2" fmla="val -86574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t"/>
          <a:lstStyle/>
          <a:p>
            <a:pPr algn="ctr"/>
            <a:r>
              <a:rPr lang="zh-CN" altLang="en-US" sz="3600" b="1">
                <a:latin typeface="Times New Roman" panose="02020603050405020304" pitchFamily="18" charset="0"/>
              </a:rPr>
              <a:t>湘鄂赣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29703" name="AutoShape 8"/>
          <p:cNvSpPr/>
          <p:nvPr/>
        </p:nvSpPr>
        <p:spPr>
          <a:xfrm>
            <a:off x="6127750" y="3832225"/>
            <a:ext cx="1295400" cy="608013"/>
          </a:xfrm>
          <a:prstGeom prst="wedgeRoundRectCallout">
            <a:avLst>
              <a:gd name="adj1" fmla="val 71199"/>
              <a:gd name="adj2" fmla="val -133551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t"/>
          <a:lstStyle/>
          <a:p>
            <a:pPr algn="ctr"/>
            <a:r>
              <a:rPr lang="zh-CN" altLang="en-US" sz="3600" b="1">
                <a:latin typeface="Times New Roman" panose="02020603050405020304" pitchFamily="18" charset="0"/>
              </a:rPr>
              <a:t>湘赣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29704" name="AutoShape 9"/>
          <p:cNvSpPr/>
          <p:nvPr/>
        </p:nvSpPr>
        <p:spPr>
          <a:xfrm>
            <a:off x="9785350" y="2003425"/>
            <a:ext cx="1752600" cy="684213"/>
          </a:xfrm>
          <a:prstGeom prst="wedgeRoundRectCallout">
            <a:avLst>
              <a:gd name="adj1" fmla="val -72375"/>
              <a:gd name="adj2" fmla="val 48375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t"/>
          <a:lstStyle/>
          <a:p>
            <a:pPr algn="ctr"/>
            <a:r>
              <a:rPr lang="zh-CN" altLang="en-US" sz="3600" b="1">
                <a:latin typeface="Times New Roman" panose="02020603050405020304" pitchFamily="18" charset="0"/>
              </a:rPr>
              <a:t>闽浙赣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29705" name="AutoShape 10"/>
          <p:cNvSpPr/>
          <p:nvPr/>
        </p:nvSpPr>
        <p:spPr>
          <a:xfrm>
            <a:off x="3841750" y="22225"/>
            <a:ext cx="5638800" cy="685800"/>
          </a:xfrm>
          <a:prstGeom prst="wedgeRoundRectCallout">
            <a:avLst>
              <a:gd name="adj1" fmla="val 1324"/>
              <a:gd name="adj2" fmla="val 182870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t"/>
          <a:lstStyle/>
          <a:p>
            <a:pPr algn="ctr"/>
            <a:r>
              <a:rPr lang="zh-CN" altLang="en-US" sz="3600" b="1">
                <a:latin typeface="Times New Roman" panose="02020603050405020304" pitchFamily="18" charset="0"/>
              </a:rPr>
              <a:t>湘鄂西、湘鄂边、洪湖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29706" name="AutoShape 11"/>
          <p:cNvSpPr/>
          <p:nvPr/>
        </p:nvSpPr>
        <p:spPr>
          <a:xfrm>
            <a:off x="3689350" y="1851025"/>
            <a:ext cx="1295400" cy="608013"/>
          </a:xfrm>
          <a:prstGeom prst="wedgeRoundRectCallout">
            <a:avLst>
              <a:gd name="adj1" fmla="val 18259"/>
              <a:gd name="adj2" fmla="val -171148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 anchor="t"/>
          <a:lstStyle/>
          <a:p>
            <a:pPr algn="ctr"/>
            <a:r>
              <a:rPr lang="zh-CN" altLang="en-US" sz="3600" b="1">
                <a:latin typeface="Times New Roman" panose="02020603050405020304" pitchFamily="18" charset="0"/>
              </a:rPr>
              <a:t>川陕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29707" name="Text Box 12"/>
          <p:cNvSpPr txBox="1"/>
          <p:nvPr/>
        </p:nvSpPr>
        <p:spPr>
          <a:xfrm>
            <a:off x="9480550" y="4257675"/>
            <a:ext cx="1711960" cy="4013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lIns="90170" tIns="46990" rIns="90170" bIns="46990" anchor="t">
            <a:spAutoFit/>
          </a:bodyPr>
          <a:lstStyle/>
          <a:p>
            <a:r>
              <a:rPr lang="zh-CN" altLang="en-US" sz="2000" b="1">
                <a:solidFill>
                  <a:srgbClr val="000066"/>
                </a:solidFill>
                <a:latin typeface="Times New Roman" panose="02020603050405020304" pitchFamily="18" charset="0"/>
              </a:rPr>
              <a:t>毛泽东、朱德</a:t>
            </a:r>
            <a:endParaRPr lang="zh-CN" altLang="en-US" sz="20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8" name="Text Box 13"/>
          <p:cNvSpPr txBox="1"/>
          <p:nvPr/>
        </p:nvSpPr>
        <p:spPr>
          <a:xfrm>
            <a:off x="9578975" y="2687638"/>
            <a:ext cx="1967230" cy="4013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lIns="90170" tIns="46990" rIns="90170" bIns="46990" anchor="t">
            <a:spAutoFit/>
          </a:bodyPr>
          <a:lstStyle/>
          <a:p>
            <a:r>
              <a:rPr lang="zh-CN" altLang="en-US" sz="2000" b="1">
                <a:solidFill>
                  <a:srgbClr val="000066"/>
                </a:solidFill>
                <a:latin typeface="Times New Roman" panose="02020603050405020304" pitchFamily="18" charset="0"/>
              </a:rPr>
              <a:t>方志敏、邵式平</a:t>
            </a:r>
            <a:endParaRPr lang="zh-CN" altLang="en-US" sz="20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9" name="Text Box 14"/>
          <p:cNvSpPr txBox="1"/>
          <p:nvPr/>
        </p:nvSpPr>
        <p:spPr>
          <a:xfrm>
            <a:off x="10456863" y="747713"/>
            <a:ext cx="946150" cy="4013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lIns="90170" tIns="46990" rIns="90170" bIns="46990" anchor="t">
            <a:spAutoFit/>
          </a:bodyPr>
          <a:lstStyle/>
          <a:p>
            <a:r>
              <a:rPr lang="zh-CN" altLang="en-US" sz="2000" b="1">
                <a:solidFill>
                  <a:srgbClr val="000066"/>
                </a:solidFill>
                <a:latin typeface="Times New Roman" panose="02020603050405020304" pitchFamily="18" charset="0"/>
              </a:rPr>
              <a:t>徐向前</a:t>
            </a:r>
            <a:endParaRPr lang="zh-CN" altLang="en-US" sz="20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10" name="Text Box 15"/>
          <p:cNvSpPr txBox="1"/>
          <p:nvPr/>
        </p:nvSpPr>
        <p:spPr>
          <a:xfrm>
            <a:off x="8963025" y="82550"/>
            <a:ext cx="1711960" cy="4013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lIns="90170" tIns="46990" rIns="90170" bIns="46990" anchor="t">
            <a:spAutoFit/>
          </a:bodyPr>
          <a:lstStyle/>
          <a:p>
            <a:r>
              <a:rPr lang="zh-CN" altLang="en-US" sz="2000" b="1">
                <a:solidFill>
                  <a:srgbClr val="000066"/>
                </a:solidFill>
                <a:latin typeface="Times New Roman" panose="02020603050405020304" pitchFamily="18" charset="0"/>
              </a:rPr>
              <a:t>贺龙、周逸群</a:t>
            </a:r>
            <a:endParaRPr lang="zh-CN" altLang="en-US" sz="20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11" name="Text Box 16"/>
          <p:cNvSpPr txBox="1"/>
          <p:nvPr/>
        </p:nvSpPr>
        <p:spPr>
          <a:xfrm>
            <a:off x="3689350" y="3433763"/>
            <a:ext cx="2988310" cy="4013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lIns="90170" tIns="46990" rIns="90170" bIns="46990" anchor="t">
            <a:spAutoFit/>
          </a:bodyPr>
          <a:lstStyle/>
          <a:p>
            <a:r>
              <a:rPr lang="zh-CN" altLang="en-US" sz="2000" b="1">
                <a:solidFill>
                  <a:srgbClr val="000066"/>
                </a:solidFill>
                <a:latin typeface="Times New Roman" panose="02020603050405020304" pitchFamily="18" charset="0"/>
              </a:rPr>
              <a:t>彭德怀、滕代远、黄公略</a:t>
            </a:r>
            <a:endParaRPr lang="zh-CN" altLang="en-US" sz="20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12" name="Text Box 17"/>
          <p:cNvSpPr txBox="1"/>
          <p:nvPr/>
        </p:nvSpPr>
        <p:spPr>
          <a:xfrm>
            <a:off x="4538663" y="5737225"/>
            <a:ext cx="1967230" cy="4013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lIns="90170" tIns="46990" rIns="90170" bIns="46990" anchor="t">
            <a:spAutoFit/>
          </a:bodyPr>
          <a:lstStyle/>
          <a:p>
            <a:r>
              <a:rPr lang="zh-CN" altLang="en-US" sz="2000" b="1">
                <a:solidFill>
                  <a:srgbClr val="000066"/>
                </a:solidFill>
                <a:latin typeface="Times New Roman" panose="02020603050405020304" pitchFamily="18" charset="0"/>
              </a:rPr>
              <a:t>邓小平、张云逸</a:t>
            </a:r>
            <a:endParaRPr lang="zh-CN" altLang="en-US" sz="20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13" name="Text Box 18"/>
          <p:cNvSpPr txBox="1"/>
          <p:nvPr/>
        </p:nvSpPr>
        <p:spPr>
          <a:xfrm>
            <a:off x="8963025" y="5811838"/>
            <a:ext cx="690880" cy="4013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lIns="90170" tIns="46990" rIns="90170" bIns="46990" anchor="t">
            <a:spAutoFit/>
          </a:bodyPr>
          <a:lstStyle/>
          <a:p>
            <a:r>
              <a:rPr lang="zh-CN" altLang="en-US" sz="2000" b="1">
                <a:solidFill>
                  <a:srgbClr val="000066"/>
                </a:solidFill>
                <a:latin typeface="Times New Roman" panose="02020603050405020304" pitchFamily="18" charset="0"/>
              </a:rPr>
              <a:t>彭湃</a:t>
            </a:r>
            <a:endParaRPr lang="zh-CN" altLang="en-US" sz="20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14" name="Rectangle 19"/>
          <p:cNvSpPr>
            <a:spLocks noGrp="1"/>
          </p:cNvSpPr>
          <p:nvPr/>
        </p:nvSpPr>
        <p:spPr>
          <a:xfrm>
            <a:off x="3506788" y="6135688"/>
            <a:ext cx="7523162" cy="360362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lIns="90170" tIns="46990" rIns="90170" bIns="46990" anchor="t"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1927~1930年夏，全国各主要农村革命根据地图</a:t>
            </a:r>
            <a:endParaRPr lang="zh-CN" altLang="en-US" sz="2800" b="1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" name="椭圆形标注 1"/>
          <p:cNvSpPr/>
          <p:nvPr/>
        </p:nvSpPr>
        <p:spPr>
          <a:xfrm>
            <a:off x="6750050" y="1795463"/>
            <a:ext cx="2879725" cy="1584325"/>
          </a:xfrm>
          <a:prstGeom prst="wedgeEllipseCallout">
            <a:avLst>
              <a:gd name="adj1" fmla="val 57275"/>
              <a:gd name="adj2" fmla="val 715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2800" b="1" strike="noStrike" noProof="1">
                <a:solidFill>
                  <a:srgbClr val="000000"/>
                </a:solidFill>
              </a:rPr>
              <a:t>全国最大的一块革命根据地</a:t>
            </a:r>
            <a:endParaRPr lang="zh-CN" altLang="en-US" sz="2800" b="1" strike="noStrike" noProof="1">
              <a:solidFill>
                <a:srgbClr val="00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643255" y="923290"/>
            <a:ext cx="2764155" cy="70675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 fontAlgn="base"/>
            <a:r>
              <a:rPr lang="zh-CN" altLang="en-US" sz="40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中宋简" charset="-122"/>
                <a:ea typeface="汉仪中宋简" charset="-122"/>
                <a:cs typeface="+mn-cs"/>
              </a:rPr>
              <a:t>建立根据地</a:t>
            </a:r>
            <a:endParaRPr lang="zh-CN" altLang="en-US" sz="4000" b="1" strike="noStrike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汉仪中宋简" charset="-122"/>
              <a:ea typeface="汉仪中宋简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标题 1"/>
          <p:cNvSpPr>
            <a:spLocks noGrp="1"/>
          </p:cNvSpPr>
          <p:nvPr>
            <p:ph type="title"/>
          </p:nvPr>
        </p:nvSpPr>
        <p:spPr>
          <a:xfrm>
            <a:off x="588010" y="114935"/>
            <a:ext cx="10515600" cy="1325563"/>
          </a:xfrm>
        </p:spPr>
        <p:txBody>
          <a:bodyPr anchor="b"/>
          <a:lstStyle/>
          <a:p>
            <a:r>
              <a:rPr lang="zh-CN" altLang="en-US"/>
              <a:t>新问题，新挑战：</a:t>
            </a:r>
            <a:endParaRPr lang="zh-CN" altLang="en-US"/>
          </a:p>
        </p:txBody>
      </p:sp>
      <p:sp>
        <p:nvSpPr>
          <p:cNvPr id="27650" name="内容占位符 2"/>
          <p:cNvSpPr>
            <a:spLocks noGrp="1"/>
          </p:cNvSpPr>
          <p:nvPr>
            <p:ph idx="1"/>
          </p:nvPr>
        </p:nvSpPr>
        <p:spPr>
          <a:xfrm>
            <a:off x="424815" y="1825625"/>
            <a:ext cx="11570335" cy="4351655"/>
          </a:xfrm>
        </p:spPr>
        <p:txBody>
          <a:bodyPr anchor="t"/>
          <a:lstStyle/>
          <a:p>
            <a:pPr fontAlgn="base"/>
            <a:r>
              <a:rPr lang="zh-CN" altLang="en-US" sz="3200" b="1" strike="noStrike" noProof="1"/>
              <a:t>在农村的环境中，在党组织和军队以</a:t>
            </a:r>
            <a:r>
              <a:rPr lang="zh-CN" altLang="en-US" sz="3200" b="1" strike="noStrike" noProof="1">
                <a:solidFill>
                  <a:srgbClr val="FF0000"/>
                </a:solidFill>
              </a:rPr>
              <a:t>农民</a:t>
            </a:r>
            <a:r>
              <a:rPr lang="zh-CN" altLang="en-US" sz="3200" b="1" strike="noStrike" noProof="1"/>
              <a:t>为主要成分的环境下，如何从加强思想建设入手，保持党的无产阶级先锋队性质和建设领导的新型人民军队？</a:t>
            </a:r>
            <a:endParaRPr lang="zh-CN" altLang="en-US" sz="3200" b="1" strike="noStrike" noProof="1"/>
          </a:p>
          <a:p>
            <a:pPr fontAlgn="base"/>
            <a:endParaRPr lang="zh-CN" altLang="en-US" sz="3200" b="1" strike="noStrike" noProof="1"/>
          </a:p>
          <a:p>
            <a:pPr fontAlgn="base"/>
            <a:r>
              <a:rPr lang="zh-CN" altLang="en-US" sz="3200" b="1" strike="noStrike" noProof="1"/>
              <a:t>解决：</a:t>
            </a:r>
            <a:r>
              <a:rPr lang="en-US" altLang="zh-CN" sz="3200" b="1" strike="noStrike" noProof="1"/>
              <a:t>1929</a:t>
            </a:r>
            <a:r>
              <a:rPr lang="zh-CN" altLang="en-US" sz="3200" b="1" strike="noStrike" noProof="1"/>
              <a:t>年</a:t>
            </a:r>
            <a:r>
              <a:rPr lang="zh-CN" altLang="en-US" sz="3200" b="1" strike="noStrike" noProof="1">
                <a:solidFill>
                  <a:srgbClr val="FF0000"/>
                </a:solidFill>
              </a:rPr>
              <a:t>古田会议</a:t>
            </a:r>
            <a:r>
              <a:rPr lang="zh-CN" altLang="en-US" sz="3200" b="1" strike="noStrike" noProof="1"/>
              <a:t>，确立了</a:t>
            </a:r>
            <a:r>
              <a:rPr lang="en-US" altLang="zh-CN" sz="3200" b="1" strike="noStrike" noProof="1"/>
              <a:t>”</a:t>
            </a:r>
            <a:r>
              <a:rPr lang="zh-CN" altLang="en-US" sz="3200" b="1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思想建党、政治建军</a:t>
            </a:r>
            <a:r>
              <a:rPr lang="en-US" altLang="zh-CN" sz="3200" b="1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”</a:t>
            </a:r>
            <a:r>
              <a:rPr lang="zh-CN" altLang="en-US" sz="3200" b="1" strike="noStrike" noProof="1"/>
              <a:t>的原则。</a:t>
            </a:r>
            <a:endParaRPr lang="zh-CN" altLang="en-US" sz="3200" b="1" strike="noStrike" noProof="1"/>
          </a:p>
          <a:p>
            <a:pPr marL="0" indent="0" fontAlgn="base">
              <a:buNone/>
            </a:pPr>
            <a:r>
              <a:rPr lang="zh-CN" altLang="en-US" sz="3200" b="1" strike="noStrike" noProof="1"/>
              <a:t>                规定红军是一个执行革命任务的武装集团，必须绝对    服从共产党的领导；共产党必须加强思想和政治路线的教育，纠正党内的错误思想。</a:t>
            </a:r>
            <a:endParaRPr lang="zh-CN" altLang="en-US" sz="3200" b="1" strike="noStrike" noProof="1"/>
          </a:p>
          <a:p>
            <a:pPr fontAlgn="base"/>
            <a:endParaRPr lang="en-US" altLang="zh-CN" sz="3200" strike="noStrike" noProof="1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标题 1"/>
          <p:cNvSpPr>
            <a:spLocks noGrp="1"/>
          </p:cNvSpPr>
          <p:nvPr>
            <p:ph type="title"/>
          </p:nvPr>
        </p:nvSpPr>
        <p:spPr>
          <a:xfrm>
            <a:off x="2098675" y="419100"/>
            <a:ext cx="8001000" cy="661988"/>
          </a:xfrm>
        </p:spPr>
        <p:txBody>
          <a:bodyPr anchor="b"/>
          <a:lstStyle/>
          <a:p>
            <a:r>
              <a:rPr lang="zh-CN" altLang="en-US"/>
              <a:t>古田会议会址：</a:t>
            </a:r>
            <a:endParaRPr lang="zh-CN" altLang="en-US"/>
          </a:p>
        </p:txBody>
      </p:sp>
      <p:pic>
        <p:nvPicPr>
          <p:cNvPr id="29698" name="内容占位符 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098675" y="1362075"/>
            <a:ext cx="8001000" cy="4343400"/>
          </a:xfrm>
        </p:spPr>
      </p:pic>
      <p:sp>
        <p:nvSpPr>
          <p:cNvPr id="6" name="文本框 5"/>
          <p:cNvSpPr txBox="1"/>
          <p:nvPr/>
        </p:nvSpPr>
        <p:spPr>
          <a:xfrm>
            <a:off x="552450" y="5879465"/>
            <a:ext cx="110934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Verdana" panose="020B0604030504040204" pitchFamily="2" charset="0"/>
                <a:ea typeface="宋体" panose="02010600030101010101" pitchFamily="2" charset="-122"/>
              </a:rPr>
              <a:t>会后不久，毛泽东在古田写下了</a:t>
            </a:r>
            <a:r>
              <a:rPr lang="zh-CN" altLang="en-US" sz="3200" b="1">
                <a:solidFill>
                  <a:srgbClr val="0000CC"/>
                </a:solidFill>
                <a:latin typeface="Verdana" panose="020B0604030504040204" pitchFamily="2" charset="0"/>
                <a:ea typeface="宋体" panose="02010600030101010101" pitchFamily="2" charset="-122"/>
              </a:rPr>
              <a:t>《星星之火可以燎原》</a:t>
            </a:r>
            <a:r>
              <a:rPr lang="zh-CN" altLang="en-US" sz="3200" b="1">
                <a:solidFill>
                  <a:srgbClr val="FF0000"/>
                </a:solidFill>
                <a:latin typeface="Verdana" panose="020B0604030504040204" pitchFamily="2" charset="0"/>
                <a:ea typeface="宋体" panose="02010600030101010101" pitchFamily="2" charset="-122"/>
              </a:rPr>
              <a:t>一文</a:t>
            </a:r>
            <a:r>
              <a:rPr lang="zh-CN" altLang="en-US" b="1">
                <a:solidFill>
                  <a:srgbClr val="FF0000"/>
                </a:solidFill>
                <a:latin typeface="Verdana" panose="020B0604030504040204" pitchFamily="2" charset="0"/>
                <a:ea typeface="宋体" panose="02010600030101010101" pitchFamily="2" charset="-122"/>
              </a:rPr>
              <a:t>。</a:t>
            </a:r>
            <a:endParaRPr lang="zh-CN" altLang="en-US" b="1">
              <a:solidFill>
                <a:srgbClr val="FF0000"/>
              </a:solidFill>
              <a:latin typeface="Verdana" panose="020B06040305040402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矩形 7174"/>
          <p:cNvSpPr/>
          <p:nvPr/>
        </p:nvSpPr>
        <p:spPr>
          <a:xfrm>
            <a:off x="1385888" y="294640"/>
            <a:ext cx="3852862" cy="478155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中华苏维埃政府成立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文本框 41986"/>
          <p:cNvSpPr txBox="1"/>
          <p:nvPr/>
        </p:nvSpPr>
        <p:spPr>
          <a:xfrm>
            <a:off x="868045" y="902335"/>
            <a:ext cx="1083691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小标宋简体" pitchFamily="2" charset="-122"/>
                <a:ea typeface="方正小标宋简体" pitchFamily="2" charset="-122"/>
                <a:cs typeface="+mn-cs"/>
              </a:rPr>
              <a:t>    </a:t>
            </a:r>
            <a:r>
              <a:rPr lang="en-US" altLang="zh-CN" sz="32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小标宋简体" pitchFamily="2" charset="-122"/>
                <a:ea typeface="方正小标宋简体" pitchFamily="2" charset="-122"/>
                <a:cs typeface="+mn-cs"/>
              </a:rPr>
              <a:t> </a:t>
            </a:r>
            <a:r>
              <a:rPr lang="en-US" sz="32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1931</a:t>
            </a:r>
            <a:r>
              <a:rPr lang="zh-CN" altLang="en-US" sz="32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年冬</a:t>
            </a:r>
            <a:r>
              <a:rPr lang="zh-CN" altLang="en-US" sz="32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，中华苏维埃第一次全国代表大会在</a:t>
            </a:r>
            <a:r>
              <a:rPr lang="zh-CN" altLang="en-US" sz="32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江西瑞金</a:t>
            </a:r>
            <a:r>
              <a:rPr lang="zh-CN" altLang="en-US" sz="32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召开。会议宣布成立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中华苏维埃共和国临时政府</a:t>
            </a:r>
            <a:r>
              <a:rPr lang="zh-CN" altLang="en-US" sz="32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，定都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瑞金</a:t>
            </a:r>
            <a:r>
              <a:rPr lang="zh-CN" altLang="en-US" sz="32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，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毛泽东</a:t>
            </a:r>
            <a:r>
              <a:rPr lang="zh-CN" altLang="en-US" sz="3200" b="1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当选为临时中央政府主席。</a:t>
            </a:r>
            <a:endParaRPr lang="zh-CN" altLang="en-US" sz="3200" b="1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仿宋_GB2312" charset="-122"/>
              <a:ea typeface="仿宋_GB2312" charset="-122"/>
            </a:endParaRPr>
          </a:p>
        </p:txBody>
      </p:sp>
      <p:pic>
        <p:nvPicPr>
          <p:cNvPr id="31747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2450" y="2600325"/>
            <a:ext cx="5534025" cy="3484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21" name="文本框 38920"/>
          <p:cNvSpPr txBox="1"/>
          <p:nvPr/>
        </p:nvSpPr>
        <p:spPr>
          <a:xfrm>
            <a:off x="2482850" y="6091238"/>
            <a:ext cx="3598863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anose="02010601030101010101" pitchFamily="2" charset="-122"/>
                <a:cs typeface="+mn-cs"/>
              </a:rPr>
              <a:t>瑞金临时中央政府大礼堂</a:t>
            </a:r>
            <a:endParaRPr lang="zh-CN" altLang="en-US" sz="2400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  <p:pic>
        <p:nvPicPr>
          <p:cNvPr id="31749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900" y="2600325"/>
            <a:ext cx="2752725" cy="34623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8124825" y="6073775"/>
            <a:ext cx="1795463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noProof="1">
                <a:solidFill>
                  <a:srgbClr val="33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方正姚体" panose="02010601030101010101" pitchFamily="2" charset="-122"/>
                <a:cs typeface="+mn-cs"/>
              </a:rPr>
              <a:t>毛泽东主席</a:t>
            </a:r>
            <a:endParaRPr lang="zh-CN" altLang="en-US" sz="2400" noProof="1">
              <a:solidFill>
                <a:srgbClr val="33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38921" grpId="0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34817" descr="中华苏维埃第一次全国性代表大会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82750" y="787400"/>
            <a:ext cx="5681663" cy="4999038"/>
          </a:xfrm>
          <a:prstGeom prst="rect">
            <a:avLst/>
          </a:prstGeom>
          <a:noFill/>
          <a:ln w="57150" cap="flat" cmpd="sng">
            <a:solidFill>
              <a:srgbClr val="663300"/>
            </a:solidFill>
            <a:prstDash val="solid"/>
            <a:miter/>
            <a:headEnd type="none" w="med" len="med"/>
            <a:tailEnd type="none" w="med" len="med"/>
          </a:ln>
          <a:effectLst>
            <a:outerShdw dist="89803" dir="2699999" algn="ctr" rotWithShape="0">
              <a:schemeClr val="tx2"/>
            </a:outerShdw>
          </a:effectLst>
        </p:spPr>
      </p:pic>
      <p:pic>
        <p:nvPicPr>
          <p:cNvPr id="34820" name="图片 34819" descr="中华工农兵苏维埃第一次全国代表大会代表证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3013" y="2044700"/>
            <a:ext cx="2857500" cy="2857500"/>
          </a:xfrm>
          <a:prstGeom prst="rect">
            <a:avLst/>
          </a:prstGeom>
          <a:noFill/>
          <a:ln w="57150" cap="flat" cmpd="sng">
            <a:solidFill>
              <a:srgbClr val="6633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tx2"/>
            </a:outerShdw>
          </a:effectLst>
        </p:spPr>
      </p:pic>
      <p:sp>
        <p:nvSpPr>
          <p:cNvPr id="34823" name="文本框 34822"/>
          <p:cNvSpPr txBox="1"/>
          <p:nvPr/>
        </p:nvSpPr>
        <p:spPr>
          <a:xfrm>
            <a:off x="1932305" y="5888355"/>
            <a:ext cx="88868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dirty="0">
                <a:latin typeface="Times New Roman" panose="02020603050405020304" pitchFamily="18" charset="0"/>
                <a:ea typeface="楷体_GB2312" pitchFamily="1" charset="-122"/>
              </a:rPr>
              <a:t>中华苏维埃第一次全国性代表大会</a:t>
            </a:r>
            <a:endParaRPr lang="zh-CN" altLang="en-US" sz="3600" b="1">
              <a:latin typeface="Times New Roman" panose="02020603050405020304" pitchFamily="18" charset="0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3525" y="488950"/>
            <a:ext cx="3425825" cy="2873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3" name="文本框 34822"/>
          <p:cNvSpPr txBox="1"/>
          <p:nvPr/>
        </p:nvSpPr>
        <p:spPr>
          <a:xfrm>
            <a:off x="1620838" y="3327400"/>
            <a:ext cx="33750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dirty="0">
                <a:latin typeface="Times New Roman" panose="02020603050405020304" pitchFamily="18" charset="0"/>
                <a:ea typeface="楷体_GB2312" pitchFamily="1" charset="-122"/>
              </a:rPr>
              <a:t>中华苏维埃共和国国旗</a:t>
            </a:r>
            <a:endParaRPr lang="zh-CN" altLang="en-US" sz="2400">
              <a:latin typeface="Times New Roman" panose="02020603050405020304" pitchFamily="18" charset="0"/>
              <a:ea typeface="楷体_GB2312" pitchFamily="1" charset="-122"/>
            </a:endParaRPr>
          </a:p>
        </p:txBody>
      </p:sp>
      <p:pic>
        <p:nvPicPr>
          <p:cNvPr id="33795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5863" y="441325"/>
            <a:ext cx="5672137" cy="28971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5434013" y="3243263"/>
            <a:ext cx="33750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dirty="0">
                <a:latin typeface="Times New Roman" panose="02020603050405020304" pitchFamily="18" charset="0"/>
                <a:ea typeface="楷体_GB2312" pitchFamily="1" charset="-122"/>
              </a:rPr>
              <a:t>中华苏维埃共和国货币</a:t>
            </a:r>
            <a:endParaRPr lang="zh-CN" altLang="en-US" sz="2400">
              <a:latin typeface="Times New Roman" panose="02020603050405020304" pitchFamily="18" charset="0"/>
              <a:ea typeface="楷体_GB2312" pitchFamily="1" charset="-122"/>
            </a:endParaRPr>
          </a:p>
        </p:txBody>
      </p:sp>
      <p:pic>
        <p:nvPicPr>
          <p:cNvPr id="33797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438" y="3805238"/>
            <a:ext cx="2305050" cy="2281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1590675" y="6061075"/>
            <a:ext cx="33750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dirty="0">
                <a:latin typeface="Times New Roman" panose="02020603050405020304" pitchFamily="18" charset="0"/>
                <a:ea typeface="楷体_GB2312" pitchFamily="1" charset="-122"/>
              </a:rPr>
              <a:t>中华苏维埃共和国国徽</a:t>
            </a:r>
            <a:endParaRPr lang="zh-CN" altLang="en-US" sz="2400">
              <a:latin typeface="Times New Roman" panose="02020603050405020304" pitchFamily="18" charset="0"/>
              <a:ea typeface="楷体_GB2312" pitchFamily="1" charset="-122"/>
            </a:endParaRPr>
          </a:p>
        </p:txBody>
      </p:sp>
      <p:pic>
        <p:nvPicPr>
          <p:cNvPr id="33799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6075" y="3627438"/>
            <a:ext cx="3616325" cy="2820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37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800" decel="100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/>
      <p:bldP spid="4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文本框 31745"/>
          <p:cNvSpPr txBox="1"/>
          <p:nvPr/>
        </p:nvSpPr>
        <p:spPr>
          <a:xfrm>
            <a:off x="2105025" y="228600"/>
            <a:ext cx="76200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800" b="1">
                <a:latin typeface="Arial" panose="020B0604020202020204" pitchFamily="34" charset="0"/>
                <a:ea typeface="华文新魏" panose="02010800040101010101" pitchFamily="2" charset="-122"/>
              </a:rPr>
              <a:t>本课知识点综述</a:t>
            </a:r>
            <a:endParaRPr lang="zh-CN" altLang="en-US" sz="48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1747" name="缺角矩形 31746"/>
          <p:cNvSpPr/>
          <p:nvPr/>
        </p:nvSpPr>
        <p:spPr>
          <a:xfrm>
            <a:off x="1473200" y="1241425"/>
            <a:ext cx="8675688" cy="5183188"/>
          </a:xfrm>
          <a:prstGeom prst="plaque">
            <a:avLst>
              <a:gd name="adj" fmla="val 615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lnSpc>
                <a:spcPct val="70000"/>
              </a:lnSpc>
              <a:spcBef>
                <a:spcPct val="50000"/>
              </a:spcBef>
            </a:pPr>
            <a:endParaRPr lang="zh-CN" altLang="en-US" sz="3200" b="1">
              <a:solidFill>
                <a:srgbClr val="FF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1" name="文本框 4"/>
          <p:cNvSpPr txBox="1"/>
          <p:nvPr/>
        </p:nvSpPr>
        <p:spPr>
          <a:xfrm>
            <a:off x="1829753" y="2100263"/>
            <a:ext cx="613410" cy="29781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 sz="2800" b="1">
                <a:latin typeface="Verdana" panose="020B0604030504040204" pitchFamily="2" charset="0"/>
                <a:ea typeface="宋体" panose="02010600030101010101" pitchFamily="2" charset="-122"/>
              </a:rPr>
              <a:t>大革命失败</a:t>
            </a:r>
            <a:endParaRPr lang="zh-CN" altLang="en-US" sz="2800" b="1">
              <a:latin typeface="Verdan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2365375" y="2700338"/>
            <a:ext cx="1147763" cy="2746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32773" name="文本框 7"/>
          <p:cNvSpPr txBox="1"/>
          <p:nvPr/>
        </p:nvSpPr>
        <p:spPr>
          <a:xfrm>
            <a:off x="2443163" y="2320925"/>
            <a:ext cx="1069975" cy="3371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600">
                <a:solidFill>
                  <a:srgbClr val="FF0000"/>
                </a:solidFill>
                <a:latin typeface="Verdana" panose="020B0604030504040204" pitchFamily="2" charset="0"/>
                <a:ea typeface="宋体" panose="02010600030101010101" pitchFamily="2" charset="-122"/>
              </a:rPr>
              <a:t>反抗斗争</a:t>
            </a:r>
            <a:endParaRPr lang="zh-CN" altLang="en-US" sz="1600">
              <a:solidFill>
                <a:srgbClr val="FF0000"/>
              </a:solidFill>
              <a:latin typeface="Verdan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32774" name="文本框 8"/>
          <p:cNvSpPr txBox="1"/>
          <p:nvPr/>
        </p:nvSpPr>
        <p:spPr>
          <a:xfrm>
            <a:off x="3611563" y="2370138"/>
            <a:ext cx="1925637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Verdana" panose="020B0604030504040204" pitchFamily="2" charset="0"/>
                <a:ea typeface="宋体" panose="02010600030101010101" pitchFamily="2" charset="-122"/>
              </a:rPr>
              <a:t>南昌起义</a:t>
            </a:r>
            <a:endParaRPr lang="zh-CN" altLang="en-US" sz="2800" b="1">
              <a:latin typeface="Verdana" panose="020B0604030504040204" pitchFamily="2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Verdana" panose="020B0604030504040204" pitchFamily="2" charset="0"/>
                <a:ea typeface="宋体" panose="02010600030101010101" pitchFamily="2" charset="-122"/>
              </a:rPr>
              <a:t>八七会议</a:t>
            </a:r>
            <a:endParaRPr lang="zh-CN" altLang="en-US" sz="2800" b="1">
              <a:latin typeface="Verdana" panose="020B0604030504040204" pitchFamily="2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Verdana" panose="020B0604030504040204" pitchFamily="2" charset="0"/>
                <a:ea typeface="宋体" panose="02010600030101010101" pitchFamily="2" charset="-122"/>
              </a:rPr>
              <a:t>秋收起义</a:t>
            </a:r>
            <a:endParaRPr lang="zh-CN" altLang="en-US" sz="2800" b="1">
              <a:latin typeface="Verdan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10" name="右箭头 9"/>
          <p:cNvSpPr/>
          <p:nvPr/>
        </p:nvSpPr>
        <p:spPr>
          <a:xfrm>
            <a:off x="5537200" y="2700338"/>
            <a:ext cx="1273175" cy="2762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32776" name="文本框 10"/>
          <p:cNvSpPr txBox="1"/>
          <p:nvPr/>
        </p:nvSpPr>
        <p:spPr>
          <a:xfrm>
            <a:off x="5287963" y="2320925"/>
            <a:ext cx="1773237" cy="3371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600">
                <a:solidFill>
                  <a:srgbClr val="FF0000"/>
                </a:solidFill>
                <a:latin typeface="Verdana" panose="020B0604030504040204" pitchFamily="2" charset="0"/>
                <a:ea typeface="宋体" panose="02010600030101010101" pitchFamily="2" charset="-122"/>
              </a:rPr>
              <a:t>受挫，进军农村</a:t>
            </a:r>
            <a:endParaRPr lang="zh-CN" altLang="en-US" sz="1600">
              <a:solidFill>
                <a:srgbClr val="FF0000"/>
              </a:solidFill>
              <a:latin typeface="Verdan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32777" name="文本框 11"/>
          <p:cNvSpPr txBox="1"/>
          <p:nvPr/>
        </p:nvSpPr>
        <p:spPr>
          <a:xfrm>
            <a:off x="7129463" y="2100263"/>
            <a:ext cx="2635250" cy="22453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Verdana" panose="020B0604030504040204" pitchFamily="2" charset="0"/>
                <a:ea typeface="宋体" panose="02010600030101010101" pitchFamily="2" charset="-122"/>
              </a:rPr>
              <a:t>三湾改编</a:t>
            </a:r>
            <a:endParaRPr lang="zh-CN" altLang="en-US" sz="2800" b="1">
              <a:latin typeface="Verdana" panose="020B0604030504040204" pitchFamily="2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Verdana" panose="020B0604030504040204" pitchFamily="2" charset="0"/>
                <a:ea typeface="宋体" panose="02010600030101010101" pitchFamily="2" charset="-122"/>
              </a:rPr>
              <a:t>创建根据地</a:t>
            </a:r>
            <a:endParaRPr lang="zh-CN" altLang="en-US" sz="2800" b="1">
              <a:latin typeface="Verdana" panose="020B0604030504040204" pitchFamily="2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Verdana" panose="020B0604030504040204" pitchFamily="2" charset="0"/>
                <a:ea typeface="宋体" panose="02010600030101010101" pitchFamily="2" charset="-122"/>
              </a:rPr>
              <a:t>井冈山会师</a:t>
            </a:r>
            <a:endParaRPr lang="zh-CN" altLang="en-US" sz="2800" b="1">
              <a:latin typeface="Verdana" panose="020B0604030504040204" pitchFamily="2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Verdana" panose="020B0604030504040204" pitchFamily="2" charset="0"/>
                <a:ea typeface="宋体" panose="02010600030101010101" pitchFamily="2" charset="-122"/>
              </a:rPr>
              <a:t>古田会议</a:t>
            </a:r>
            <a:endParaRPr lang="zh-CN" altLang="en-US" sz="2800" b="1">
              <a:latin typeface="Verdana" panose="020B0604030504040204" pitchFamily="2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Verdana" panose="020B0604030504040204" pitchFamily="2" charset="0"/>
                <a:ea typeface="宋体" panose="02010600030101010101" pitchFamily="2" charset="-122"/>
              </a:rPr>
              <a:t>建立红色政权</a:t>
            </a:r>
            <a:endParaRPr lang="zh-CN" altLang="en-US" sz="2800" b="1">
              <a:latin typeface="Verdan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13" name="右箭头 12"/>
          <p:cNvSpPr/>
          <p:nvPr/>
        </p:nvSpPr>
        <p:spPr>
          <a:xfrm>
            <a:off x="2286000" y="5078413"/>
            <a:ext cx="1227138" cy="2508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32779" name="文本框 13"/>
          <p:cNvSpPr txBox="1"/>
          <p:nvPr/>
        </p:nvSpPr>
        <p:spPr>
          <a:xfrm>
            <a:off x="3513138" y="4943475"/>
            <a:ext cx="2363787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Verdana" panose="020B0604030504040204" pitchFamily="2" charset="0"/>
                <a:ea typeface="宋体" panose="02010600030101010101" pitchFamily="2" charset="-122"/>
              </a:rPr>
              <a:t>工农武装割据</a:t>
            </a:r>
            <a:endParaRPr lang="zh-CN" altLang="en-US" sz="2800" b="1">
              <a:latin typeface="Verdan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3575050" y="2420938"/>
            <a:ext cx="114300" cy="1223963"/>
          </a:xfrm>
          <a:prstGeom prst="leftBrac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4" name="左大括号 3"/>
          <p:cNvSpPr/>
          <p:nvPr/>
        </p:nvSpPr>
        <p:spPr>
          <a:xfrm>
            <a:off x="6985000" y="2320925"/>
            <a:ext cx="144463" cy="1728788"/>
          </a:xfrm>
          <a:prstGeom prst="leftBrac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5" name="左大括号 4"/>
          <p:cNvSpPr/>
          <p:nvPr/>
        </p:nvSpPr>
        <p:spPr>
          <a:xfrm>
            <a:off x="5876925" y="4556125"/>
            <a:ext cx="76200" cy="1295400"/>
          </a:xfrm>
          <a:prstGeom prst="leftBrac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32783" name="文本框 8"/>
          <p:cNvSpPr txBox="1"/>
          <p:nvPr/>
        </p:nvSpPr>
        <p:spPr>
          <a:xfrm>
            <a:off x="6140450" y="4483100"/>
            <a:ext cx="1925638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Verdana" panose="020B0604030504040204" pitchFamily="2" charset="0"/>
                <a:ea typeface="宋体" panose="02010600030101010101" pitchFamily="2" charset="-122"/>
              </a:rPr>
              <a:t>武装斗争</a:t>
            </a:r>
            <a:endParaRPr lang="zh-CN" altLang="en-US" sz="2800" b="1">
              <a:latin typeface="Verdana" panose="020B0604030504040204" pitchFamily="2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Verdana" panose="020B0604030504040204" pitchFamily="2" charset="0"/>
                <a:ea typeface="宋体" panose="02010600030101010101" pitchFamily="2" charset="-122"/>
              </a:rPr>
              <a:t>土地革命</a:t>
            </a:r>
            <a:endParaRPr lang="zh-CN" altLang="en-US" sz="2800" b="1">
              <a:latin typeface="Verdana" panose="020B0604030504040204" pitchFamily="2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Verdana" panose="020B0604030504040204" pitchFamily="2" charset="0"/>
                <a:ea typeface="宋体" panose="02010600030101010101" pitchFamily="2" charset="-122"/>
              </a:rPr>
              <a:t>根据地建设</a:t>
            </a:r>
            <a:endParaRPr lang="zh-CN" altLang="en-US" sz="2800" b="1">
              <a:latin typeface="Verdana" panose="020B06040305040402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blinds dir="vert"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ldLvl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矩形 34818"/>
          <p:cNvSpPr/>
          <p:nvPr/>
        </p:nvSpPr>
        <p:spPr>
          <a:xfrm>
            <a:off x="740728" y="3978910"/>
            <a:ext cx="70564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/>
            <a:r>
              <a:rPr lang="zh-CN" altLang="en-US" sz="3200" strike="noStrike" noProof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（</a:t>
            </a:r>
            <a:r>
              <a:rPr lang="en-US" altLang="zh-CN" sz="3200" strike="noStrike" noProof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1</a:t>
            </a:r>
            <a:r>
              <a:rPr lang="zh-CN" altLang="en-US" sz="3200" strike="noStrike" noProof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）“南昌打响第一枪”指的是什么？</a:t>
            </a:r>
            <a:endParaRPr lang="zh-CN" altLang="en-US" sz="3200" strike="noStrike" noProof="1">
              <a:solidFill>
                <a:srgbClr val="333300"/>
              </a:solidFill>
              <a:effectLst>
                <a:outerShdw blurRad="38100" dist="38100" dir="2700000">
                  <a:srgbClr val="C0C0C0"/>
                </a:outerShdw>
              </a:effectLst>
              <a:latin typeface="仿宋_GB2312" charset="-122"/>
              <a:ea typeface="仿宋_GB2312" charset="-122"/>
            </a:endParaRPr>
          </a:p>
        </p:txBody>
      </p:sp>
      <p:sp>
        <p:nvSpPr>
          <p:cNvPr id="34820" name="矩形 34819"/>
          <p:cNvSpPr/>
          <p:nvPr/>
        </p:nvSpPr>
        <p:spPr>
          <a:xfrm>
            <a:off x="720090" y="5095875"/>
            <a:ext cx="114223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zh-CN" altLang="en-US" sz="3200" strike="noStrike" noProof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（</a:t>
            </a:r>
            <a:r>
              <a:rPr lang="en-US" altLang="zh-CN" sz="3200" strike="noStrike" noProof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3</a:t>
            </a:r>
            <a:r>
              <a:rPr lang="zh-CN" altLang="en-US" sz="3200" strike="noStrike" noProof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）通过这些事件使我们认识到中国革命的正确道路是什么？</a:t>
            </a:r>
            <a:endParaRPr lang="zh-CN" altLang="en-US" sz="3200" strike="noStrike" noProof="1">
              <a:solidFill>
                <a:srgbClr val="333300"/>
              </a:solidFill>
              <a:effectLst>
                <a:outerShdw blurRad="38100" dist="38100" dir="2700000">
                  <a:srgbClr val="C0C0C0"/>
                </a:outerShdw>
              </a:effectLst>
              <a:latin typeface="仿宋_GB2312" charset="-122"/>
              <a:ea typeface="仿宋_GB2312" charset="-122"/>
            </a:endParaRPr>
          </a:p>
        </p:txBody>
      </p:sp>
      <p:sp>
        <p:nvSpPr>
          <p:cNvPr id="34822" name="矩形 34821"/>
          <p:cNvSpPr/>
          <p:nvPr/>
        </p:nvSpPr>
        <p:spPr>
          <a:xfrm>
            <a:off x="740728" y="4467860"/>
            <a:ext cx="70564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base"/>
            <a:r>
              <a:rPr lang="zh-CN" altLang="en-US" sz="3200" strike="noStrike" noProof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（</a:t>
            </a:r>
            <a:r>
              <a:rPr lang="en-US" altLang="zh-CN" sz="3200" strike="noStrike" noProof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2</a:t>
            </a:r>
            <a:r>
              <a:rPr lang="zh-CN" altLang="en-US" sz="3200" strike="noStrike" noProof="1">
                <a:solidFill>
                  <a:srgbClr val="33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_GB2312" charset="-122"/>
                <a:ea typeface="仿宋_GB2312" charset="-122"/>
                <a:cs typeface="+mn-cs"/>
              </a:rPr>
              <a:t>）此材料涉及到那几个历史事件？</a:t>
            </a:r>
            <a:endParaRPr lang="zh-CN" altLang="en-US" sz="3200" strike="noStrike" noProof="1">
              <a:solidFill>
                <a:srgbClr val="333300"/>
              </a:solidFill>
              <a:effectLst>
                <a:outerShdw blurRad="38100" dist="38100" dir="2700000">
                  <a:srgbClr val="C0C0C0"/>
                </a:outerShdw>
              </a:effectLst>
              <a:latin typeface="仿宋_GB2312" charset="-122"/>
              <a:ea typeface="仿宋_GB2312" charset="-122"/>
            </a:endParaRPr>
          </a:p>
        </p:txBody>
      </p:sp>
      <p:sp>
        <p:nvSpPr>
          <p:cNvPr id="28673" name="Rectangle 4"/>
          <p:cNvSpPr/>
          <p:nvPr/>
        </p:nvSpPr>
        <p:spPr>
          <a:xfrm>
            <a:off x="3549015" y="-12065"/>
            <a:ext cx="3959225" cy="39909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讲起“八一”历史长，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南昌打响第一枪；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朱德率领队伍走，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进军湘南改红军；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秋收暴动毛泽东，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闹的湘东遍地红；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井冈山上朱毛合，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创建四军建奇功。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47" name="Oval 8"/>
          <p:cNvSpPr/>
          <p:nvPr/>
        </p:nvSpPr>
        <p:spPr>
          <a:xfrm>
            <a:off x="3620453" y="521335"/>
            <a:ext cx="936625" cy="504825"/>
          </a:xfrm>
          <a:prstGeom prst="ellipse">
            <a:avLst/>
          </a:prstGeom>
          <a:noFill/>
          <a:ln w="38100">
            <a:noFill/>
          </a:ln>
        </p:spPr>
        <p:txBody>
          <a:bodyPr wrap="none" anchor="ctr"/>
          <a:lstStyle/>
          <a:p>
            <a:endParaRPr lang="zh-CN" altLang="zh-CN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48" name="Oval 9"/>
          <p:cNvSpPr/>
          <p:nvPr/>
        </p:nvSpPr>
        <p:spPr>
          <a:xfrm>
            <a:off x="3549015" y="2969260"/>
            <a:ext cx="1439863" cy="576263"/>
          </a:xfrm>
          <a:prstGeom prst="ellipse">
            <a:avLst/>
          </a:prstGeom>
          <a:noFill/>
          <a:ln w="38100">
            <a:noFill/>
          </a:ln>
        </p:spPr>
        <p:txBody>
          <a:bodyPr wrap="none" anchor="ctr"/>
          <a:lstStyle/>
          <a:p>
            <a:endParaRPr lang="zh-CN" altLang="zh-CN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5" name="Text Box 10"/>
          <p:cNvSpPr txBox="1"/>
          <p:nvPr/>
        </p:nvSpPr>
        <p:spPr>
          <a:xfrm>
            <a:off x="2683828" y="446723"/>
            <a:ext cx="12890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城市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6" name="Text Box 11"/>
          <p:cNvSpPr txBox="1"/>
          <p:nvPr/>
        </p:nvSpPr>
        <p:spPr>
          <a:xfrm>
            <a:off x="2612390" y="2897823"/>
            <a:ext cx="136048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农村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7" name="Rectangle 12"/>
          <p:cNvSpPr/>
          <p:nvPr/>
        </p:nvSpPr>
        <p:spPr>
          <a:xfrm>
            <a:off x="1509395" y="5674678"/>
            <a:ext cx="940562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zh-CN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建立农村包围城市</a:t>
            </a:r>
            <a:r>
              <a:rPr lang="zh-CN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endParaRPr lang="zh-CN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武装夺取政权的革命道路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8" name="Text Box 13"/>
          <p:cNvSpPr txBox="1"/>
          <p:nvPr/>
        </p:nvSpPr>
        <p:spPr>
          <a:xfrm>
            <a:off x="6789103" y="507048"/>
            <a:ext cx="203835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南昌起义</a:t>
            </a:r>
            <a:endParaRPr lang="zh-CN" altLang="en-US" sz="2800" b="1" dirty="0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9" name="Text Box 14"/>
          <p:cNvSpPr txBox="1"/>
          <p:nvPr/>
        </p:nvSpPr>
        <p:spPr>
          <a:xfrm>
            <a:off x="6789103" y="1946910"/>
            <a:ext cx="203835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00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秋收起义</a:t>
            </a:r>
            <a:endParaRPr lang="zh-CN" altLang="en-US" sz="2800" b="1" dirty="0">
              <a:solidFill>
                <a:srgbClr val="0000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0" name="Text Box 15"/>
          <p:cNvSpPr txBox="1"/>
          <p:nvPr/>
        </p:nvSpPr>
        <p:spPr>
          <a:xfrm>
            <a:off x="6717665" y="2610485"/>
            <a:ext cx="2376488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00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井冈山会师</a:t>
            </a:r>
            <a:endParaRPr lang="zh-CN" altLang="en-US" sz="2800" b="1" dirty="0">
              <a:solidFill>
                <a:srgbClr val="0000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1" name="Text Box 16"/>
          <p:cNvSpPr txBox="1"/>
          <p:nvPr/>
        </p:nvSpPr>
        <p:spPr>
          <a:xfrm>
            <a:off x="6717665" y="3113723"/>
            <a:ext cx="2555875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建立中国工农</a:t>
            </a:r>
            <a:endParaRPr lang="zh-CN" altLang="en-US" sz="2400" b="1" dirty="0">
              <a:solidFill>
                <a:srgbClr val="0000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400" b="1" dirty="0">
                <a:solidFill>
                  <a:srgbClr val="00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红军第四军</a:t>
            </a:r>
            <a:endParaRPr lang="zh-CN" altLang="en-US" sz="2400" b="1" dirty="0">
              <a:solidFill>
                <a:srgbClr val="0000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2" name="Line 17"/>
          <p:cNvSpPr/>
          <p:nvPr/>
        </p:nvSpPr>
        <p:spPr>
          <a:xfrm>
            <a:off x="3260090" y="1026160"/>
            <a:ext cx="0" cy="1800225"/>
          </a:xfrm>
          <a:prstGeom prst="line">
            <a:avLst/>
          </a:prstGeom>
          <a:ln w="50800" cap="flat" cmpd="sng">
            <a:solidFill>
              <a:srgbClr val="FF33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1757" name="AutoShape 20"/>
          <p:cNvSpPr/>
          <p:nvPr/>
        </p:nvSpPr>
        <p:spPr>
          <a:xfrm>
            <a:off x="8517890" y="594360"/>
            <a:ext cx="368300" cy="3311525"/>
          </a:xfrm>
          <a:prstGeom prst="rightBrace">
            <a:avLst>
              <a:gd name="adj1" fmla="val 74803"/>
              <a:gd name="adj2" fmla="val 50000"/>
            </a:avLst>
          </a:prstGeom>
          <a:noFill/>
          <a:ln w="38100">
            <a:noFill/>
          </a:ln>
        </p:spPr>
        <p:txBody>
          <a:bodyPr wrap="none" anchor="ctr"/>
          <a:lstStyle/>
          <a:p>
            <a:endParaRPr lang="zh-CN" altLang="zh-CN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ldLvl="0"/>
      <p:bldP spid="31748" grpId="0" bldLvl="0"/>
      <p:bldP spid="46085" grpId="0"/>
      <p:bldP spid="46086" grpId="0"/>
      <p:bldP spid="46087" grpId="0"/>
      <p:bldP spid="46088" grpId="0"/>
      <p:bldP spid="46089" grpId="0"/>
      <p:bldP spid="46090" grpId="0"/>
      <p:bldP spid="46091" grpId="0"/>
      <p:bldP spid="31757" grpId="0" bldLvl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5"/>
          <p:cNvSpPr txBox="1"/>
          <p:nvPr/>
        </p:nvSpPr>
        <p:spPr>
          <a:xfrm>
            <a:off x="547688" y="2213293"/>
            <a:ext cx="35814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南昌起义</a:t>
            </a:r>
            <a:endParaRPr lang="zh-CN" altLang="en-US" sz="36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7650" name="Text Box 6"/>
          <p:cNvSpPr txBox="1"/>
          <p:nvPr/>
        </p:nvSpPr>
        <p:spPr>
          <a:xfrm>
            <a:off x="596900" y="2868930"/>
            <a:ext cx="28194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八七会议</a:t>
            </a:r>
            <a:endParaRPr lang="zh-CN" altLang="en-US" sz="36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7651" name="Text Box 7"/>
          <p:cNvSpPr txBox="1"/>
          <p:nvPr/>
        </p:nvSpPr>
        <p:spPr>
          <a:xfrm>
            <a:off x="561975" y="3584893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三湾改编</a:t>
            </a:r>
            <a:endParaRPr lang="zh-CN" altLang="en-US" sz="36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7652" name="Text Box 7"/>
          <p:cNvSpPr txBox="1"/>
          <p:nvPr/>
        </p:nvSpPr>
        <p:spPr>
          <a:xfrm>
            <a:off x="617538" y="4292918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秋收起义</a:t>
            </a:r>
            <a:endParaRPr lang="zh-CN" altLang="en-US" sz="36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7653" name="Text Box 7"/>
          <p:cNvSpPr txBox="1"/>
          <p:nvPr/>
        </p:nvSpPr>
        <p:spPr>
          <a:xfrm>
            <a:off x="519113" y="1459230"/>
            <a:ext cx="247840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事件名称：</a:t>
            </a:r>
            <a:endParaRPr lang="zh-CN" altLang="en-US" sz="3600" b="1" dirty="0">
              <a:solidFill>
                <a:srgbClr val="000099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27654" name="Picture 2" descr="课堂训练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29088" y="193675"/>
            <a:ext cx="2747962" cy="628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5" name="Text Box 5"/>
          <p:cNvSpPr txBox="1"/>
          <p:nvPr/>
        </p:nvSpPr>
        <p:spPr>
          <a:xfrm>
            <a:off x="4102735" y="2310765"/>
            <a:ext cx="55575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打出了工农革命军的旗帜</a:t>
            </a:r>
            <a:endParaRPr lang="zh-CN" altLang="en-US" sz="3600" b="1" dirty="0">
              <a:solidFill>
                <a:srgbClr val="000099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7656" name="Text Box 6"/>
          <p:cNvSpPr txBox="1"/>
          <p:nvPr/>
        </p:nvSpPr>
        <p:spPr>
          <a:xfrm>
            <a:off x="3912235" y="2966085"/>
            <a:ext cx="62852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确立了党对军队的绝对领导</a:t>
            </a:r>
            <a:endParaRPr lang="zh-CN" altLang="en-US" sz="3600" b="1" dirty="0">
              <a:solidFill>
                <a:srgbClr val="000099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7657" name="Text Box 7"/>
          <p:cNvSpPr txBox="1"/>
          <p:nvPr/>
        </p:nvSpPr>
        <p:spPr>
          <a:xfrm>
            <a:off x="3468688" y="3389630"/>
            <a:ext cx="844677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打响了武装反抗国民党反动统治的第一枪</a:t>
            </a:r>
            <a:endParaRPr lang="zh-CN" altLang="en-US" sz="3600" b="1" dirty="0">
              <a:solidFill>
                <a:srgbClr val="000099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7658" name="Text Box 7"/>
          <p:cNvSpPr txBox="1"/>
          <p:nvPr/>
        </p:nvSpPr>
        <p:spPr>
          <a:xfrm>
            <a:off x="3710305" y="4293235"/>
            <a:ext cx="752856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提出</a:t>
            </a:r>
            <a:r>
              <a:rPr lang="en-US" altLang="zh-CN" sz="36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36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政权是由枪杆子取得</a:t>
            </a:r>
            <a:r>
              <a:rPr lang="en-US" altLang="zh-CN" sz="36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36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的论断</a:t>
            </a:r>
            <a:endParaRPr lang="zh-CN" altLang="en-US" sz="3600" b="1" dirty="0">
              <a:solidFill>
                <a:srgbClr val="000099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7659" name="Text Box 7"/>
          <p:cNvSpPr txBox="1"/>
          <p:nvPr/>
        </p:nvSpPr>
        <p:spPr>
          <a:xfrm>
            <a:off x="4664075" y="1370330"/>
            <a:ext cx="293751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内容或意义：</a:t>
            </a:r>
            <a:endParaRPr lang="zh-CN" altLang="en-US" sz="3600" b="1" dirty="0">
              <a:solidFill>
                <a:srgbClr val="000099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2288540" y="2531745"/>
            <a:ext cx="1603375" cy="1319213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2185353" y="3280410"/>
            <a:ext cx="1809750" cy="1254125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2148205" y="3229928"/>
            <a:ext cx="1981200" cy="963613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endCxn id="27655" idx="1"/>
          </p:cNvCxnSpPr>
          <p:nvPr/>
        </p:nvCxnSpPr>
        <p:spPr>
          <a:xfrm flipV="1">
            <a:off x="2078355" y="2633345"/>
            <a:ext cx="2024063" cy="233045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" name="Text Box 7"/>
          <p:cNvSpPr txBox="1"/>
          <p:nvPr/>
        </p:nvSpPr>
        <p:spPr>
          <a:xfrm>
            <a:off x="617538" y="4963478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古田会议</a:t>
            </a:r>
            <a:endParaRPr lang="zh-CN" altLang="en-US" sz="36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Text Box 7"/>
          <p:cNvSpPr txBox="1"/>
          <p:nvPr/>
        </p:nvSpPr>
        <p:spPr>
          <a:xfrm>
            <a:off x="3416300" y="4994275"/>
            <a:ext cx="89001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确立了</a:t>
            </a:r>
            <a:r>
              <a:rPr lang="en-US" altLang="zh-CN" sz="32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32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思想建党、政治建军</a:t>
            </a:r>
            <a:r>
              <a:rPr lang="en-US" altLang="zh-CN" sz="32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32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</a:rPr>
              <a:t>的建党建军原则</a:t>
            </a:r>
            <a:endParaRPr lang="zh-CN" altLang="en-US" sz="3200" b="1" dirty="0">
              <a:solidFill>
                <a:srgbClr val="000099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2546350" y="5315585"/>
            <a:ext cx="889635" cy="1270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3040</Words>
  <Application>WPS 演示</Application>
  <PresentationFormat>自定义</PresentationFormat>
  <Paragraphs>388</Paragraphs>
  <Slides>36</Slides>
  <Notes>37</Notes>
  <HiddenSlides>0</HiddenSlides>
  <MMClips>0</MMClips>
  <ScaleCrop>false</ScaleCrop>
  <HeadingPairs>
    <vt:vector size="8" baseType="variant">
      <vt:variant>
        <vt:lpstr>已用的字体</vt:lpstr>
      </vt:variant>
      <vt:variant>
        <vt:i4>34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36</vt:i4>
      </vt:variant>
    </vt:vector>
  </HeadingPairs>
  <TitlesOfParts>
    <vt:vector size="71" baseType="lpstr">
      <vt:lpstr>Arial</vt:lpstr>
      <vt:lpstr>宋体</vt:lpstr>
      <vt:lpstr>Wingdings</vt:lpstr>
      <vt:lpstr>黑体</vt:lpstr>
      <vt:lpstr>创艺简行楷</vt:lpstr>
      <vt:lpstr>楷体</vt:lpstr>
      <vt:lpstr>华文中宋</vt:lpstr>
      <vt:lpstr>微软雅黑</vt:lpstr>
      <vt:lpstr>Times New Roman</vt:lpstr>
      <vt:lpstr>方正综艺简体</vt:lpstr>
      <vt:lpstr>方正康体简体</vt:lpstr>
      <vt:lpstr>方正平和简体</vt:lpstr>
      <vt:lpstr>华文楷体</vt:lpstr>
      <vt:lpstr>叶根友毛笔行书2.0版</vt:lpstr>
      <vt:lpstr>方正隶变简体</vt:lpstr>
      <vt:lpstr>Calibri</vt:lpstr>
      <vt:lpstr>Arial Unicode MS</vt:lpstr>
      <vt:lpstr>Calibri Light</vt:lpstr>
      <vt:lpstr>楷体_GB2312</vt:lpstr>
      <vt:lpstr>新宋体</vt:lpstr>
      <vt:lpstr>方正黑体_GBK</vt:lpstr>
      <vt:lpstr>华文新魏</vt:lpstr>
      <vt:lpstr>华文细黑</vt:lpstr>
      <vt:lpstr>方正粗圆简体</vt:lpstr>
      <vt:lpstr>隶书</vt:lpstr>
      <vt:lpstr>汉仪书魂体简</vt:lpstr>
      <vt:lpstr>方正隶书_GBK</vt:lpstr>
      <vt:lpstr>汉仪中宋简</vt:lpstr>
      <vt:lpstr>华文行楷</vt:lpstr>
      <vt:lpstr>Verdana</vt:lpstr>
      <vt:lpstr>方正小标宋简体</vt:lpstr>
      <vt:lpstr>仿宋_GB2312</vt:lpstr>
      <vt:lpstr>方正姚体</vt:lpstr>
      <vt:lpstr>仿宋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新问题，新挑战：</vt:lpstr>
      <vt:lpstr>古田会议会址：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3</cp:revision>
  <dcterms:created xsi:type="dcterms:W3CDTF">2017-12-07T13:02:00Z</dcterms:created>
  <dcterms:modified xsi:type="dcterms:W3CDTF">2020-12-13T00:59:38Z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