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6" r:id="rId5"/>
    <p:sldMasterId id="2147483699" r:id="rId6"/>
  </p:sldMasterIdLst>
  <p:sldIdLst>
    <p:sldId id="353" r:id="rId7"/>
    <p:sldId id="258" r:id="rId8"/>
    <p:sldId id="295" r:id="rId9"/>
    <p:sldId id="389" r:id="rId10"/>
    <p:sldId id="392" r:id="rId11"/>
    <p:sldId id="393" r:id="rId12"/>
    <p:sldId id="265" r:id="rId13"/>
    <p:sldId id="394" r:id="rId14"/>
    <p:sldId id="261" r:id="rId15"/>
    <p:sldId id="269" r:id="rId16"/>
    <p:sldId id="272" r:id="rId17"/>
    <p:sldId id="395" r:id="rId18"/>
    <p:sldId id="273" r:id="rId19"/>
    <p:sldId id="274" r:id="rId20"/>
    <p:sldId id="291" r:id="rId21"/>
    <p:sldId id="276" r:id="rId22"/>
    <p:sldId id="333" r:id="rId23"/>
    <p:sldId id="283" r:id="rId24"/>
    <p:sldId id="268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10B8"/>
    <a:srgbClr val="10101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4" Type="http://schemas.openxmlformats.org/officeDocument/2006/relationships/theme" Target="../theme/theme3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4" Type="http://schemas.openxmlformats.org/officeDocument/2006/relationships/theme" Target="../theme/theme4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6.xml"/><Relationship Id="rId8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Relationship Id="rId3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9.xml"/><Relationship Id="rId14" Type="http://schemas.openxmlformats.org/officeDocument/2006/relationships/theme" Target="../theme/theme5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31" name="图片 1030" descr="img47-05s"/>
          <p:cNvPicPr>
            <a:picLocks noChangeAspect="1"/>
          </p:cNvPicPr>
          <p:nvPr userDrawn="1"/>
        </p:nvPicPr>
        <p:blipFill>
          <a:blip r:embed="rId13">
            <a:lum bright="70001" contrast="-70000"/>
          </a:blip>
          <a:stretch>
            <a:fillRect/>
          </a:stretch>
        </p:blipFill>
        <p:spPr>
          <a:xfrm>
            <a:off x="0" y="0"/>
            <a:ext cx="12192000" cy="68500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9425" y="483870"/>
            <a:ext cx="11233150" cy="5544185"/>
          </a:xfrm>
          <a:prstGeom prst="rect">
            <a:avLst/>
          </a:prstGeom>
          <a:effectLst>
            <a:glow rad="723900">
              <a:schemeClr val="accent1">
                <a:alpha val="83000"/>
              </a:schemeClr>
            </a:glo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25" y="4562475"/>
            <a:ext cx="2286000" cy="2286000"/>
          </a:xfrm>
          <a:prstGeom prst="rect">
            <a:avLst/>
          </a:prstGeom>
          <a:effectLst>
            <a:glow rad="635000">
              <a:schemeClr val="accent1">
                <a:alpha val="72000"/>
              </a:schemeClr>
            </a:glo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925" y="4263390"/>
            <a:ext cx="2152650" cy="2379980"/>
          </a:xfrm>
          <a:prstGeom prst="rect">
            <a:avLst/>
          </a:prstGeom>
          <a:effectLst>
            <a:glow rad="660400">
              <a:schemeClr val="accent1">
                <a:alpha val="64000"/>
              </a:schemeClr>
            </a:glow>
          </a:effectLst>
        </p:spPr>
      </p:pic>
      <p:sp>
        <p:nvSpPr>
          <p:cNvPr id="7" name="矩形 6"/>
          <p:cNvSpPr/>
          <p:nvPr/>
        </p:nvSpPr>
        <p:spPr>
          <a:xfrm>
            <a:off x="2329815" y="779145"/>
            <a:ext cx="753237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lang="en-US" altLang="zh-CN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 俄国的改革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860" y="4263390"/>
            <a:ext cx="4679950" cy="2585085"/>
          </a:xfrm>
          <a:prstGeom prst="rect">
            <a:avLst/>
          </a:prstGeom>
          <a:effectLst>
            <a:glow rad="571500">
              <a:schemeClr val="accent1">
                <a:alpha val="62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039495" y="245745"/>
            <a:ext cx="42672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一、彼得一世改革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6265" y="1140460"/>
            <a:ext cx="42094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rgbClr val="0810B8"/>
                </a:solidFill>
              </a:rPr>
              <a:t>1.</a:t>
            </a:r>
            <a:r>
              <a:rPr lang="zh-CN" altLang="en-US" sz="3600" b="1">
                <a:solidFill>
                  <a:srgbClr val="0810B8"/>
                </a:solidFill>
              </a:rPr>
              <a:t>莫斯科公国的兴起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75960" y="952500"/>
            <a:ext cx="6309360" cy="44577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96265" y="2896235"/>
            <a:ext cx="3797300" cy="17532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莫斯科公国</a:t>
            </a:r>
            <a:endParaRPr lang="zh-CN" altLang="en-US" sz="3600" b="1">
              <a:solidFill>
                <a:srgbClr val="002060"/>
              </a:solidFill>
            </a:endParaRPr>
          </a:p>
          <a:p>
            <a:endParaRPr lang="zh-CN" altLang="en-US" sz="3600" b="1">
              <a:solidFill>
                <a:srgbClr val="002060"/>
              </a:solidFill>
            </a:endParaRPr>
          </a:p>
          <a:p>
            <a:r>
              <a:rPr lang="en-US" altLang="zh-CN" sz="3600" b="1">
                <a:solidFill>
                  <a:srgbClr val="002060"/>
                </a:solidFill>
              </a:rPr>
              <a:t>16</a:t>
            </a:r>
            <a:r>
              <a:rPr lang="zh-CN" altLang="en-US" sz="3600" b="1">
                <a:solidFill>
                  <a:srgbClr val="002060"/>
                </a:solidFill>
              </a:rPr>
              <a:t>世纪统一俄国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07670" y="4990465"/>
            <a:ext cx="546227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伊凡四世      第一任沙皇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4675" y="2692400"/>
            <a:ext cx="2884805" cy="32759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39495" y="1909445"/>
            <a:ext cx="234061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基辅罗斯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593725" y="200025"/>
            <a:ext cx="10298430" cy="5415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buClrTx/>
            </a:pPr>
            <a:r>
              <a:rPr lang="en-US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俄国状况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、军事上没有海军只有陆军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、经济上只有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个手工工场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、政治上部门职责不清，贪赃枉法，地方势力成为独霸一方的小沙皇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、识字率最高的莫斯科，识字的居民只占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23.6%.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876" name="文本框 79875"/>
          <p:cNvSpPr txBox="1"/>
          <p:nvPr/>
        </p:nvSpPr>
        <p:spPr>
          <a:xfrm>
            <a:off x="593725" y="5351145"/>
            <a:ext cx="98259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、当时还处于内陆的俄国急于打开通向欧洲的南北海路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黑海和波罗的海的出海口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矩形 67585"/>
          <p:cNvSpPr/>
          <p:nvPr/>
        </p:nvSpPr>
        <p:spPr>
          <a:xfrm>
            <a:off x="1038225" y="302895"/>
            <a:ext cx="51085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一、彼得一世改革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7588" name="矩形 67587"/>
          <p:cNvSpPr/>
          <p:nvPr/>
        </p:nvSpPr>
        <p:spPr>
          <a:xfrm>
            <a:off x="884555" y="1865630"/>
            <a:ext cx="4608513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政治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军事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经济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、文教：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习俗：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89" name="矩形 67588"/>
          <p:cNvSpPr/>
          <p:nvPr/>
        </p:nvSpPr>
        <p:spPr>
          <a:xfrm>
            <a:off x="2345373" y="2344420"/>
            <a:ext cx="46529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ClrTx/>
            </a:pP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8035" y="1257935"/>
            <a:ext cx="171450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fontAlgn="base">
              <a:buClrTx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措施：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411220" y="1567180"/>
            <a:ext cx="7107555" cy="363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pPr fontAlgn="auto">
              <a:lnSpc>
                <a:spcPts val="5520"/>
              </a:lnSpc>
            </a:pPr>
            <a:r>
              <a:rPr lang="zh-CN" altLang="en-US" sz="3600" b="1">
                <a:solidFill>
                  <a:srgbClr val="0810B8"/>
                </a:solidFill>
              </a:rPr>
              <a:t>建立中央集权行政体制</a:t>
            </a:r>
            <a:r>
              <a:rPr lang="en-US" altLang="zh-CN" sz="3600" b="1">
                <a:solidFill>
                  <a:srgbClr val="0810B8"/>
                </a:solidFill>
              </a:rPr>
              <a:t>……</a:t>
            </a:r>
            <a:endParaRPr lang="zh-CN" altLang="en-US" sz="3600" b="1">
              <a:solidFill>
                <a:srgbClr val="0810B8"/>
              </a:solidFill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600" b="1">
                <a:solidFill>
                  <a:srgbClr val="0810B8"/>
                </a:solidFill>
              </a:rPr>
              <a:t>创建新式常备军，提拔人才</a:t>
            </a:r>
            <a:r>
              <a:rPr lang="en-US" altLang="zh-CN" sz="3600" b="1">
                <a:solidFill>
                  <a:srgbClr val="0810B8"/>
                </a:solidFill>
              </a:rPr>
              <a:t>……</a:t>
            </a:r>
            <a:endParaRPr lang="en-US" altLang="zh-CN" sz="3600" b="1">
              <a:solidFill>
                <a:srgbClr val="0810B8"/>
              </a:solidFill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600" b="1">
                <a:solidFill>
                  <a:srgbClr val="0810B8"/>
                </a:solidFill>
              </a:rPr>
              <a:t>鼓励兴办手工工场</a:t>
            </a:r>
            <a:r>
              <a:rPr lang="en-US" altLang="zh-CN" sz="3600" b="1">
                <a:solidFill>
                  <a:srgbClr val="0810B8"/>
                </a:solidFill>
              </a:rPr>
              <a:t>……</a:t>
            </a:r>
            <a:endParaRPr lang="en-US" altLang="zh-CN" sz="3600" b="1">
              <a:solidFill>
                <a:srgbClr val="0810B8"/>
              </a:solidFill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600" b="1">
                <a:solidFill>
                  <a:srgbClr val="0810B8"/>
                </a:solidFill>
              </a:rPr>
              <a:t>推行文化教育</a:t>
            </a:r>
            <a:r>
              <a:rPr lang="en-US" altLang="zh-CN" sz="3600" b="1">
                <a:solidFill>
                  <a:srgbClr val="0810B8"/>
                </a:solidFill>
              </a:rPr>
              <a:t>……</a:t>
            </a:r>
            <a:endParaRPr lang="zh-CN" altLang="en-US" sz="3600" b="1">
              <a:solidFill>
                <a:srgbClr val="0810B8"/>
              </a:solidFill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600" b="1">
                <a:solidFill>
                  <a:srgbClr val="0810B8"/>
                </a:solidFill>
              </a:rPr>
              <a:t>提倡学习西方礼节和生活方式</a:t>
            </a:r>
            <a:r>
              <a:rPr lang="en-US" altLang="zh-CN" sz="3600" b="1">
                <a:solidFill>
                  <a:srgbClr val="0810B8"/>
                </a:solidFill>
              </a:rPr>
              <a:t>……</a:t>
            </a:r>
            <a:endParaRPr lang="en-US" altLang="zh-CN" sz="3600" b="1">
              <a:solidFill>
                <a:srgbClr val="0810B8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77515" y="5664200"/>
            <a:ext cx="89014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sym typeface="宋体" panose="02010600030101010101" pitchFamily="2" charset="-122"/>
              </a:rPr>
              <a:t>改变俄国落后状态,巩固沙皇封建专制统治</a:t>
            </a:r>
            <a:endParaRPr lang="zh-CN" altLang="en-US" sz="3600" b="1">
              <a:solidFill>
                <a:srgbClr val="FF0000"/>
              </a:solidFill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4555" y="5664200"/>
            <a:ext cx="171450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>
                <a:solidFill>
                  <a:srgbClr val="C00000"/>
                </a:solidFill>
                <a:sym typeface="+mn-ea"/>
              </a:rPr>
              <a:t>目的：</a:t>
            </a:r>
            <a:endParaRPr lang="zh-CN" altLang="en-US" sz="4000" b="1">
              <a:solidFill>
                <a:srgbClr val="C0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32575" y="364490"/>
            <a:ext cx="23907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810B8"/>
                </a:solidFill>
              </a:rPr>
              <a:t>18</a:t>
            </a:r>
            <a:r>
              <a:rPr lang="zh-CN" altLang="en-US" sz="3600" b="1">
                <a:solidFill>
                  <a:srgbClr val="0810B8"/>
                </a:solidFill>
              </a:rPr>
              <a:t>世纪初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17" grpId="0" bldLvl="0" animBg="1"/>
      <p:bldP spid="6" grpId="0"/>
      <p:bldP spid="5" grpId="0"/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40" name="图片 5139" descr="胡子"/>
          <p:cNvPicPr>
            <a:picLocks noChangeAspect="1"/>
          </p:cNvPicPr>
          <p:nvPr/>
        </p:nvPicPr>
        <p:blipFill>
          <a:blip r:embed="rId1"/>
          <a:srcRect l="10732" t="5431" r="9091" b="16533"/>
          <a:stretch>
            <a:fillRect/>
          </a:stretch>
        </p:blipFill>
        <p:spPr>
          <a:xfrm>
            <a:off x="1524000" y="0"/>
            <a:ext cx="49466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5123"/>
          <p:cNvPicPr>
            <a:picLocks noChangeAspect="1"/>
          </p:cNvPicPr>
          <p:nvPr/>
        </p:nvPicPr>
        <p:blipFill>
          <a:blip r:embed="rId2"/>
          <a:srcRect b="7469"/>
          <a:stretch>
            <a:fillRect/>
          </a:stretch>
        </p:blipFill>
        <p:spPr>
          <a:xfrm>
            <a:off x="7086600" y="1263650"/>
            <a:ext cx="3581400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文本框 5124"/>
          <p:cNvSpPr txBox="1"/>
          <p:nvPr/>
        </p:nvSpPr>
        <p:spPr>
          <a:xfrm>
            <a:off x="7248525" y="6216650"/>
            <a:ext cx="3232150" cy="64516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留胡须许可证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30" name="文本框 5129"/>
          <p:cNvSpPr txBox="1"/>
          <p:nvPr/>
        </p:nvSpPr>
        <p:spPr>
          <a:xfrm>
            <a:off x="1524000" y="0"/>
            <a:ext cx="9144000" cy="175323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的一些做法在我们看来可能很小很怪甚至很可笑，然而彼得大帝却让人们明白他不是在开玩笑，为此而送命的人，据说占了当时国家人口的三分之一。“他用野蛮制服了俄罗斯的野蛮”（马克思语）。这也可以帮助我们理解：为什么一些在我们一些中国人看来诸如随地吐痰、衣冠不整、大声喧哗等等的“小事情”，在别人那里，却可能引发非常强烈的情绪反应。因为早在彼得大帝那个年代，他们已经为如此的改革付出了巨大的代价。</a:t>
            </a:r>
            <a:endParaRPr lang="zh-CN" altLang="en-US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9" name="文本框 5138"/>
          <p:cNvSpPr txBox="1"/>
          <p:nvPr/>
        </p:nvSpPr>
        <p:spPr>
          <a:xfrm>
            <a:off x="1543050" y="4210050"/>
            <a:ext cx="4913313" cy="1753235"/>
          </a:xfrm>
          <a:prstGeom prst="rect">
            <a:avLst/>
          </a:prstGeom>
          <a:solidFill>
            <a:schemeClr val="bg1">
              <a:alpha val="49001"/>
            </a:schemeClr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彼得的剪须运动 描图画 </a:t>
            </a:r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b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俄国人把剪胡子视为违背上帝的罪孽，但彼得大帝则深信胡须是落后的标志。彼得的“剪须运动”迅速波及全国，为了缓和因此产生的冲突，彼得允许通过上缴高额税款以保住胡须。</a:t>
            </a:r>
            <a:endParaRPr lang="zh-CN" altLang="en-US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53" name="文本框 57352"/>
          <p:cNvSpPr txBox="1"/>
          <p:nvPr/>
        </p:nvSpPr>
        <p:spPr>
          <a:xfrm>
            <a:off x="1304290" y="863600"/>
            <a:ext cx="9144000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俄罗斯哲学家别尔嘉耶夫说：“彼得大帝的改革是带强制性的上层革命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彼得大帝的改革对人民是如此巨大的痛苦，但没有彼得的强制性改革，俄罗斯就不能完成自己在世界历史中的使命，也不能在世界历史上获得自己的发言权。”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4759" name="文本框 74758"/>
          <p:cNvSpPr txBox="1"/>
          <p:nvPr/>
        </p:nvSpPr>
        <p:spPr>
          <a:xfrm>
            <a:off x="1038225" y="4867910"/>
            <a:ext cx="96767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buClrTx/>
            </a:pPr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华文中宋" pitchFamily="2" charset="-122"/>
              </a:rPr>
              <a:t>思考：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华文中宋" pitchFamily="2" charset="-122"/>
            </a:endParaRPr>
          </a:p>
          <a:p>
            <a:pPr algn="ctr">
              <a:buClrTx/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华文中宋" pitchFamily="2" charset="-122"/>
              </a:rPr>
              <a:t>试结合所学知识谈谈你对上述材料的理解。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37470" y="4476115"/>
            <a:ext cx="1920240" cy="234442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85800" y="283845"/>
            <a:ext cx="23907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2060"/>
                </a:solidFill>
              </a:rPr>
              <a:t>4.</a:t>
            </a:r>
            <a:r>
              <a:rPr lang="zh-CN" altLang="en-US" sz="3600" b="1">
                <a:solidFill>
                  <a:srgbClr val="002060"/>
                </a:solidFill>
              </a:rPr>
              <a:t>影响：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360" y="1164590"/>
            <a:ext cx="10414000" cy="175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积极：</a:t>
            </a:r>
            <a:r>
              <a:rPr lang="zh-CN" altLang="en-US" sz="3600" b="1">
                <a:solidFill>
                  <a:srgbClr val="002060"/>
                </a:solidFill>
              </a:rPr>
              <a:t>（</a:t>
            </a:r>
            <a:r>
              <a:rPr lang="en-US" altLang="zh-CN" sz="3600" b="1">
                <a:solidFill>
                  <a:srgbClr val="002060"/>
                </a:solidFill>
              </a:rPr>
              <a:t>1</a:t>
            </a:r>
            <a:r>
              <a:rPr lang="zh-CN" altLang="en-US" sz="3600" b="1">
                <a:solidFill>
                  <a:srgbClr val="002060"/>
                </a:solidFill>
              </a:rPr>
              <a:t>）俄国经济军事实力大大增强，成为 </a:t>
            </a:r>
            <a:endParaRPr lang="zh-CN" altLang="en-US" sz="3600" b="1">
              <a:solidFill>
                <a:srgbClr val="002060"/>
              </a:solidFill>
            </a:endParaRPr>
          </a:p>
          <a:p>
            <a:r>
              <a:rPr lang="zh-CN" altLang="en-US" sz="3600" b="1">
                <a:solidFill>
                  <a:srgbClr val="002060"/>
                </a:solidFill>
              </a:rPr>
              <a:t>                    欧洲军事强国，为对外扩张准备了条件。</a:t>
            </a:r>
            <a:endParaRPr lang="zh-CN" altLang="en-US" sz="3600" b="1">
              <a:solidFill>
                <a:srgbClr val="002060"/>
              </a:solidFill>
            </a:endParaRPr>
          </a:p>
          <a:p>
            <a:r>
              <a:rPr lang="zh-CN" altLang="en-US" sz="3600" b="1">
                <a:solidFill>
                  <a:srgbClr val="002060"/>
                </a:solidFill>
              </a:rPr>
              <a:t>            （</a:t>
            </a:r>
            <a:r>
              <a:rPr lang="en-US" altLang="zh-CN" sz="3600" b="1">
                <a:solidFill>
                  <a:srgbClr val="002060"/>
                </a:solidFill>
              </a:rPr>
              <a:t>2</a:t>
            </a:r>
            <a:r>
              <a:rPr lang="zh-CN" altLang="en-US" sz="3600" b="1">
                <a:solidFill>
                  <a:srgbClr val="002060"/>
                </a:solidFill>
              </a:rPr>
              <a:t>）开启了俄国近代化的进程。</a:t>
            </a:r>
            <a:endParaRPr lang="en-US" altLang="zh-CN" sz="3600" b="1">
              <a:solidFill>
                <a:srgbClr val="00206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55675" y="4724400"/>
            <a:ext cx="367474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2060"/>
                </a:solidFill>
              </a:rPr>
              <a:t>5.</a:t>
            </a:r>
            <a:r>
              <a:rPr lang="zh-CN" altLang="en-US" sz="3600" b="1">
                <a:solidFill>
                  <a:srgbClr val="002060"/>
                </a:solidFill>
              </a:rPr>
              <a:t>扩张与建都：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5800" y="3277235"/>
            <a:ext cx="10820400" cy="119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消极： 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</a:t>
            </a:r>
            <a:r>
              <a:rPr lang="zh-CN" altLang="en-US" sz="3600" b="1">
                <a:solidFill>
                  <a:srgbClr val="0810B8"/>
                </a:solidFill>
              </a:rPr>
              <a:t>农奴制进一步强化，后来成为俄国社会发展的障碍。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76575" y="5369560"/>
            <a:ext cx="6781165" cy="119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810B8"/>
                </a:solidFill>
              </a:rPr>
              <a:t>扩张：俄瑞战争  </a:t>
            </a:r>
            <a:r>
              <a:rPr lang="en-US" altLang="zh-CN" sz="3600" b="1">
                <a:solidFill>
                  <a:srgbClr val="0810B8"/>
                </a:solidFill>
              </a:rPr>
              <a:t>1700--1721</a:t>
            </a:r>
            <a:r>
              <a:rPr lang="zh-CN" altLang="en-US" sz="3600" b="1">
                <a:solidFill>
                  <a:srgbClr val="0810B8"/>
                </a:solidFill>
              </a:rPr>
              <a:t>年</a:t>
            </a:r>
            <a:endParaRPr lang="zh-CN" altLang="en-US" sz="3600" b="1">
              <a:solidFill>
                <a:srgbClr val="0810B8"/>
              </a:solidFill>
            </a:endParaRPr>
          </a:p>
          <a:p>
            <a:r>
              <a:rPr lang="zh-CN" altLang="en-US" sz="3600" b="1">
                <a:solidFill>
                  <a:srgbClr val="0810B8"/>
                </a:solidFill>
              </a:rPr>
              <a:t>营建新都：圣彼得堡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28290" y="2847975"/>
            <a:ext cx="788162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fontAlgn="base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客观上推动了俄国资本主义的发展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61920" y="283845"/>
            <a:ext cx="228028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性质：</a:t>
            </a:r>
            <a:endParaRPr lang="zh-CN" altLang="en-US" sz="3600" b="1">
              <a:solidFill>
                <a:srgbClr val="0810B8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93235" y="283845"/>
            <a:ext cx="304101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>
                <a:solidFill>
                  <a:srgbClr val="C00000"/>
                </a:solidFill>
                <a:sym typeface="+mn-ea"/>
              </a:rPr>
              <a:t> </a:t>
            </a:r>
            <a:r>
              <a:rPr lang="zh-CN" altLang="en-US" sz="3600" b="1">
                <a:solidFill>
                  <a:srgbClr val="0810B8"/>
                </a:solidFill>
                <a:sym typeface="+mn-ea"/>
              </a:rPr>
              <a:t>地主阶级改革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  <p:bldP spid="3" grpId="0" bldLvl="0" animBg="1"/>
      <p:bldP spid="4" grpId="0" bldLvl="0" animBg="1"/>
      <p:bldP spid="5" grpId="0" bldLvl="0" animBg="1"/>
      <p:bldP spid="6" grpId="0"/>
      <p:bldP spid="7" grpId="0" bldLvl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6098" name="对象 46097"/>
          <p:cNvGraphicFramePr/>
          <p:nvPr/>
        </p:nvGraphicFramePr>
        <p:xfrm>
          <a:off x="1524000" y="4343400"/>
          <a:ext cx="91440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861820" imgH="461010" progId="MS_ClipArt_Gallery.2">
                  <p:embed/>
                </p:oleObj>
              </mc:Choice>
              <mc:Fallback>
                <p:oleObj name="" r:id="rId1" imgW="1861820" imgH="461010" progId="MS_ClipArt_Gallery.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0" y="4343400"/>
                        <a:ext cx="9144000" cy="2514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099" name="组合 46098"/>
          <p:cNvGrpSpPr/>
          <p:nvPr/>
        </p:nvGrpSpPr>
        <p:grpSpPr>
          <a:xfrm>
            <a:off x="1981200" y="914400"/>
            <a:ext cx="7854950" cy="4814888"/>
            <a:chOff x="192" y="513"/>
            <a:chExt cx="4948" cy="3033"/>
          </a:xfrm>
        </p:grpSpPr>
        <p:sp>
          <p:nvSpPr>
            <p:cNvPr id="46094" name="椭圆 46093"/>
            <p:cNvSpPr/>
            <p:nvPr/>
          </p:nvSpPr>
          <p:spPr>
            <a:xfrm>
              <a:off x="1680" y="1488"/>
              <a:ext cx="1056" cy="62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outerShdw dist="92457" dir="956723" algn="ctr" rotWithShape="0">
                <a:schemeClr val="bg1"/>
              </a:outerShdw>
            </a:effectLst>
          </p:spPr>
          <p:txBody>
            <a:bodyPr wrap="none" anchor="ctr"/>
            <a:p>
              <a:pPr algn="ctr"/>
              <a:r>
                <a:rPr lang="zh-CN" altLang="en-US" sz="4000" b="1" dirty="0">
                  <a:latin typeface="Times New Roman" panose="02020603050405020304" pitchFamily="18" charset="0"/>
                </a:rPr>
                <a:t>沙俄</a:t>
              </a:r>
              <a:endParaRPr lang="zh-CN" altLang="en-US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46083" name="直接连接符 46082"/>
            <p:cNvSpPr/>
            <p:nvPr/>
          </p:nvSpPr>
          <p:spPr>
            <a:xfrm>
              <a:off x="2208" y="2160"/>
              <a:ext cx="0" cy="960"/>
            </a:xfrm>
            <a:prstGeom prst="line">
              <a:avLst/>
            </a:prstGeom>
            <a:ln w="57150" cap="flat" cmpd="sng">
              <a:solidFill>
                <a:srgbClr val="FF505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6084" name="直接连接符 46083"/>
            <p:cNvSpPr/>
            <p:nvPr/>
          </p:nvSpPr>
          <p:spPr>
            <a:xfrm flipV="1">
              <a:off x="2208" y="912"/>
              <a:ext cx="0" cy="576"/>
            </a:xfrm>
            <a:prstGeom prst="line">
              <a:avLst/>
            </a:prstGeom>
            <a:ln w="57150" cap="flat" cmpd="sng">
              <a:solidFill>
                <a:srgbClr val="FF505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6085" name="直接连接符 46084"/>
            <p:cNvSpPr/>
            <p:nvPr/>
          </p:nvSpPr>
          <p:spPr>
            <a:xfrm flipH="1">
              <a:off x="1152" y="1824"/>
              <a:ext cx="528" cy="0"/>
            </a:xfrm>
            <a:prstGeom prst="line">
              <a:avLst/>
            </a:prstGeom>
            <a:ln w="57150" cap="flat" cmpd="sng">
              <a:solidFill>
                <a:srgbClr val="FF505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6086" name="直接连接符 46085"/>
            <p:cNvSpPr/>
            <p:nvPr/>
          </p:nvSpPr>
          <p:spPr>
            <a:xfrm>
              <a:off x="2736" y="1824"/>
              <a:ext cx="480" cy="0"/>
            </a:xfrm>
            <a:prstGeom prst="line">
              <a:avLst/>
            </a:prstGeom>
            <a:ln w="57150" cap="flat" cmpd="sng">
              <a:solidFill>
                <a:srgbClr val="FF505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6087" name="文本框 46086"/>
            <p:cNvSpPr txBox="1"/>
            <p:nvPr/>
          </p:nvSpPr>
          <p:spPr>
            <a:xfrm>
              <a:off x="1584" y="513"/>
              <a:ext cx="1272" cy="406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波罗的海</a:t>
              </a:r>
              <a:endPara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6088" name="文本框 46087"/>
            <p:cNvSpPr txBox="1"/>
            <p:nvPr/>
          </p:nvSpPr>
          <p:spPr>
            <a:xfrm>
              <a:off x="2208" y="1008"/>
              <a:ext cx="2031" cy="329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en-US" altLang="zh-CN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zh-CN" altLang="en-US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瑞典</a:t>
              </a:r>
              <a:r>
                <a:rPr lang="en-US" altLang="zh-CN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彼得大帝时</a:t>
              </a:r>
              <a:r>
                <a:rPr lang="en-US" altLang="zh-CN" sz="28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lang="en-US" altLang="zh-CN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6089" name="文本框 46088"/>
            <p:cNvSpPr txBox="1"/>
            <p:nvPr/>
          </p:nvSpPr>
          <p:spPr>
            <a:xfrm>
              <a:off x="3216" y="1470"/>
              <a:ext cx="1401" cy="678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西伯利亚、</a:t>
              </a:r>
              <a:endPara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中亚、中国</a:t>
              </a:r>
              <a:endPara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6090" name="文本框 46089"/>
            <p:cNvSpPr txBox="1"/>
            <p:nvPr/>
          </p:nvSpPr>
          <p:spPr>
            <a:xfrm>
              <a:off x="1824" y="3140"/>
              <a:ext cx="768" cy="40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1"/>
              </a:outerShdw>
            </a:effectLst>
          </p:spPr>
          <p:txBody>
            <a:bodyPr>
              <a:spAutoFit/>
            </a:bodyPr>
            <a:p>
              <a:r>
                <a:rPr lang="zh-CN" altLang="en-US" sz="36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黑海</a:t>
              </a:r>
              <a:endPara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6091" name="文本框 46090"/>
            <p:cNvSpPr txBox="1"/>
            <p:nvPr/>
          </p:nvSpPr>
          <p:spPr>
            <a:xfrm>
              <a:off x="192" y="1470"/>
              <a:ext cx="960" cy="678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三次瓜</a:t>
              </a:r>
              <a:endParaRPr lang="zh-CN" altLang="en-US" sz="3200" b="1" dirty="0">
                <a:latin typeface="Times New Roman" panose="02020603050405020304" pitchFamily="18" charset="0"/>
              </a:endParaRPr>
            </a:p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分波兰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46092" name="文本框 46091"/>
            <p:cNvSpPr txBox="1"/>
            <p:nvPr/>
          </p:nvSpPr>
          <p:spPr>
            <a:xfrm>
              <a:off x="336" y="2208"/>
              <a:ext cx="4494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（</a:t>
              </a:r>
              <a:r>
                <a:rPr lang="en-US" altLang="zh-CN" sz="3200" b="1" dirty="0">
                  <a:latin typeface="Times New Roman" panose="02020603050405020304" pitchFamily="18" charset="0"/>
                </a:rPr>
                <a:t>20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世纪初，</a:t>
              </a:r>
              <a:r>
                <a:rPr lang="en-US" altLang="zh-CN" sz="3200" b="1">
                  <a:latin typeface="Times New Roman" panose="02020603050405020304" pitchFamily="18" charset="0"/>
                </a:rPr>
                <a:t>2200</a:t>
              </a:r>
              <a:r>
                <a:rPr lang="zh-CN" altLang="en-US" sz="3200" b="1">
                  <a:latin typeface="Times New Roman" panose="02020603050405020304" pitchFamily="18" charset="0"/>
                </a:rPr>
                <a:t>万</a:t>
              </a:r>
              <a:r>
                <a:rPr lang="en-US" altLang="zh-CN" sz="3200" b="1">
                  <a:latin typeface="Times New Roman" panose="02020603050405020304" pitchFamily="18" charset="0"/>
                </a:rPr>
                <a:t>KM</a:t>
              </a:r>
              <a:r>
                <a:rPr lang="en-US" altLang="zh-CN" sz="3200" b="1" baseline="30000">
                  <a:latin typeface="Times New Roman" panose="02020603050405020304" pitchFamily="18" charset="0"/>
                </a:rPr>
                <a:t>2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，地跨欧亚）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46093" name="文本框 46092"/>
            <p:cNvSpPr txBox="1"/>
            <p:nvPr/>
          </p:nvSpPr>
          <p:spPr>
            <a:xfrm>
              <a:off x="2208" y="2703"/>
              <a:ext cx="2932" cy="329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1"/>
              </a:outerShdw>
            </a:effectLst>
          </p:spPr>
          <p:txBody>
            <a:bodyPr wrap="none" anchor="t">
              <a:spAutoFit/>
            </a:bodyPr>
            <a:p>
              <a:r>
                <a:rPr lang="en-US" altLang="zh-CN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zh-CN" altLang="en-US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土耳其</a:t>
              </a:r>
              <a:r>
                <a:rPr lang="en-US" altLang="zh-CN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8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叶卡特林娜二世时</a:t>
              </a:r>
              <a:r>
                <a:rPr lang="en-US" altLang="zh-CN" sz="28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lang="en-US" altLang="zh-CN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46097" name="文本框 46096"/>
          <p:cNvSpPr txBox="1"/>
          <p:nvPr/>
        </p:nvSpPr>
        <p:spPr>
          <a:xfrm>
            <a:off x="1524000" y="0"/>
            <a:ext cx="4114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中宋" pitchFamily="2" charset="-122"/>
              </a:rPr>
              <a:t>俄国的扩张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-534670" y="149860"/>
            <a:ext cx="92329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3600" b="1" dirty="0"/>
              <a:t>《1801—1860</a:t>
            </a:r>
            <a:r>
              <a:rPr lang="zh-CN" altLang="en-US" sz="3600" b="1" dirty="0"/>
              <a:t>年农奴暴动次数表</a:t>
            </a:r>
            <a:r>
              <a:rPr lang="en-US" altLang="zh-CN" sz="3600" b="1" dirty="0"/>
              <a:t>》</a:t>
            </a:r>
            <a:endParaRPr lang="en-US" altLang="zh-CN" sz="3600" b="1" dirty="0"/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609600" y="1165860"/>
            <a:ext cx="10972800" cy="4525963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年代农奴暴动        （次数）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1801</a:t>
            </a:r>
            <a:r>
              <a:rPr lang="zh-CN" altLang="en-US" b="1" dirty="0"/>
              <a:t>年</a:t>
            </a:r>
            <a:r>
              <a:rPr lang="en-US" altLang="zh-CN" b="1" dirty="0"/>
              <a:t>——1810</a:t>
            </a:r>
            <a:r>
              <a:rPr lang="zh-CN" altLang="en-US" b="1" dirty="0"/>
              <a:t>年     </a:t>
            </a:r>
            <a:r>
              <a:rPr lang="en-US" altLang="zh-CN" b="1" dirty="0"/>
              <a:t>83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1811</a:t>
            </a:r>
            <a:r>
              <a:rPr lang="zh-CN" altLang="en-US" b="1" dirty="0"/>
              <a:t>年</a:t>
            </a:r>
            <a:r>
              <a:rPr lang="en-US" altLang="zh-CN" b="1" dirty="0"/>
              <a:t>——1820</a:t>
            </a:r>
            <a:r>
              <a:rPr lang="zh-CN" altLang="en-US" b="1" dirty="0"/>
              <a:t>年   </a:t>
            </a:r>
            <a:r>
              <a:rPr lang="en-US" altLang="zh-CN" b="1" dirty="0"/>
              <a:t>124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1821</a:t>
            </a:r>
            <a:r>
              <a:rPr lang="zh-CN" altLang="en-US" b="1" dirty="0"/>
              <a:t>年</a:t>
            </a:r>
            <a:r>
              <a:rPr lang="en-US" altLang="zh-CN" b="1" dirty="0"/>
              <a:t>——1830</a:t>
            </a:r>
            <a:r>
              <a:rPr lang="zh-CN" altLang="en-US" b="1" dirty="0"/>
              <a:t>年   </a:t>
            </a:r>
            <a:r>
              <a:rPr lang="en-US" altLang="zh-CN" b="1" dirty="0"/>
              <a:t>156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1831</a:t>
            </a:r>
            <a:r>
              <a:rPr lang="zh-CN" altLang="en-US" b="1" dirty="0"/>
              <a:t>年</a:t>
            </a:r>
            <a:r>
              <a:rPr lang="en-US" altLang="zh-CN" b="1" dirty="0"/>
              <a:t>——1840</a:t>
            </a:r>
            <a:r>
              <a:rPr lang="zh-CN" altLang="en-US" b="1" dirty="0"/>
              <a:t>年   </a:t>
            </a:r>
            <a:r>
              <a:rPr lang="en-US" altLang="zh-CN" b="1" dirty="0"/>
              <a:t>143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1841</a:t>
            </a:r>
            <a:r>
              <a:rPr lang="zh-CN" altLang="en-US" b="1" dirty="0"/>
              <a:t>年</a:t>
            </a:r>
            <a:r>
              <a:rPr lang="en-US" altLang="zh-CN" b="1" dirty="0"/>
              <a:t>——1850</a:t>
            </a:r>
            <a:r>
              <a:rPr lang="zh-CN" altLang="en-US" b="1" dirty="0"/>
              <a:t>年   </a:t>
            </a:r>
            <a:r>
              <a:rPr lang="en-US" altLang="zh-CN" b="1" dirty="0"/>
              <a:t>351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1851</a:t>
            </a:r>
            <a:r>
              <a:rPr lang="zh-CN" altLang="en-US" b="1" dirty="0"/>
              <a:t>年</a:t>
            </a:r>
            <a:r>
              <a:rPr lang="en-US" altLang="zh-CN" b="1" dirty="0"/>
              <a:t>——1860</a:t>
            </a:r>
            <a:r>
              <a:rPr lang="zh-CN" altLang="en-US" b="1" dirty="0"/>
              <a:t>年   </a:t>
            </a:r>
            <a:r>
              <a:rPr lang="en-US" altLang="zh-CN" b="1" dirty="0"/>
              <a:t>591</a:t>
            </a:r>
            <a:r>
              <a:rPr lang="zh-CN" altLang="en-US" b="1" dirty="0"/>
              <a:t>次</a:t>
            </a:r>
            <a:endParaRPr lang="zh-CN" altLang="en-US" b="1" dirty="0"/>
          </a:p>
        </p:txBody>
      </p:sp>
      <p:pic>
        <p:nvPicPr>
          <p:cNvPr id="5123" name="图片 1" descr="d:\PROGRA~1\360\360浏~1\360se6\USERDA~1\Temp\012000~1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549833" y="922655"/>
            <a:ext cx="3514725" cy="2266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5" descr="农奴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9833" y="3376930"/>
            <a:ext cx="3455987" cy="215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266700" y="5692140"/>
            <a:ext cx="1039431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ysClr val="window" lastClr="FFFFFF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思考：</a:t>
            </a:r>
            <a:r>
              <a:rPr lang="zh-CN" altLang="en-US" sz="3600" b="1">
                <a:solidFill>
                  <a:srgbClr val="002060"/>
                </a:solidFill>
              </a:rPr>
              <a:t>这些数据和图片反映了什么问题呢？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表格 2"/>
          <p:cNvGraphicFramePr/>
          <p:nvPr/>
        </p:nvGraphicFramePr>
        <p:xfrm>
          <a:off x="222250" y="881380"/>
          <a:ext cx="11938000" cy="5622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/>
                <a:gridCol w="2387600"/>
                <a:gridCol w="2387600"/>
                <a:gridCol w="2387600"/>
                <a:gridCol w="2387600"/>
              </a:tblGrid>
              <a:tr h="155448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国家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人均收入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（卢布）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铁产量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（万吨）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铁路长度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（公里）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制度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55448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俄国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71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29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1860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年）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1600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  <a:sym typeface="+mn-ea"/>
                        </a:rPr>
                        <a:t>1860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年）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273175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英国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323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228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1850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年）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14603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24079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法国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150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168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  <a:sym typeface="+mn-ea"/>
                        </a:rPr>
                        <a:t>1850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年）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9160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375920" y="67945"/>
            <a:ext cx="1164717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思考：</a:t>
            </a:r>
            <a:r>
              <a:rPr lang="zh-CN" altLang="en-US" sz="3600" b="1">
                <a:solidFill>
                  <a:srgbClr val="002060"/>
                </a:solidFill>
              </a:rPr>
              <a:t>这幅表格反映了什么问题？是什么原因造成的？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734550" y="2779395"/>
            <a:ext cx="265811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封建农奴制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658350" y="4271010"/>
            <a:ext cx="265811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资本主义制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58350" y="5633085"/>
            <a:ext cx="26574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资本主义制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21520" name="矩形 21519"/>
          <p:cNvSpPr/>
          <p:nvPr/>
        </p:nvSpPr>
        <p:spPr>
          <a:xfrm>
            <a:off x="46990" y="3335020"/>
            <a:ext cx="12113260" cy="31692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封建农奴制阻碍了俄国资本主义的发展。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    农奴们没有人身自由和购买力，这直接导致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了国内市场狭小，缺乏自由劳动力，对资本主义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的发展造成了严重的阻碍。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2152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32771"/>
          <p:cNvSpPr/>
          <p:nvPr/>
        </p:nvSpPr>
        <p:spPr>
          <a:xfrm>
            <a:off x="390525" y="275590"/>
            <a:ext cx="1094740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457200" algn="l"/>
              </a:tabLst>
            </a:pPr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材料一：“与其等农民</a:t>
            </a:r>
            <a:r>
              <a:rPr lang="zh-CN" altLang="en-US" sz="3600" b="1" u="sng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自下而上起来解放自己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，不如</a:t>
            </a:r>
            <a:r>
              <a:rPr lang="zh-CN" altLang="en-US" sz="3600" b="1" u="sng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自上而下来解放农民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”“必须立即改革，废除农奴制，没有时间再耽搁了。”</a:t>
            </a:r>
            <a:r>
              <a:rPr lang="en-US" altLang="zh-CN" sz="3600" b="1" dirty="0">
                <a:latin typeface="+mj-ea"/>
                <a:ea typeface="+mj-ea"/>
                <a:cs typeface="+mj-ea"/>
              </a:rPr>
              <a:t>—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亚历山大二世</a:t>
            </a:r>
            <a:endParaRPr lang="zh-CN" altLang="en-US" sz="36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32773"/>
          <p:cNvSpPr/>
          <p:nvPr/>
        </p:nvSpPr>
        <p:spPr>
          <a:xfrm>
            <a:off x="782320" y="2280920"/>
            <a:ext cx="109353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457200" algn="l"/>
              </a:tabLst>
            </a:pPr>
            <a:r>
              <a:rPr lang="zh-CN" altLang="en-US" sz="3600" b="1" dirty="0">
                <a:latin typeface="+mj-ea"/>
                <a:ea typeface="+mj-ea"/>
                <a:cs typeface="+mj-ea"/>
              </a:rPr>
              <a:t>材料二：  “诸位会深信，凡是能够</a:t>
            </a:r>
            <a:r>
              <a:rPr lang="zh-CN" altLang="en-US" sz="3600" b="1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维护地主利益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的措施都已一一地做到了。” </a:t>
            </a:r>
            <a:endParaRPr lang="zh-CN" altLang="en-US" sz="3600" b="1" dirty="0">
              <a:latin typeface="+mj-ea"/>
              <a:ea typeface="+mj-ea"/>
              <a:cs typeface="+mj-ea"/>
            </a:endParaRPr>
          </a:p>
          <a:p>
            <a:pPr defTabSz="0">
              <a:tabLst>
                <a:tab pos="457200" algn="l"/>
              </a:tabLst>
            </a:pPr>
            <a:r>
              <a:rPr lang="zh-CN" altLang="en-US" sz="3600" b="1" dirty="0">
                <a:latin typeface="+mj-ea"/>
                <a:ea typeface="+mj-ea"/>
                <a:cs typeface="+mj-ea"/>
              </a:rPr>
              <a:t>          </a:t>
            </a:r>
            <a:r>
              <a:rPr lang="en-US" altLang="zh-CN" sz="3600" b="1" dirty="0">
                <a:latin typeface="+mj-ea"/>
                <a:ea typeface="+mj-ea"/>
                <a:cs typeface="+mj-ea"/>
              </a:rPr>
              <a:t>—1861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年最后审查改革方案时 </a:t>
            </a:r>
            <a:endParaRPr lang="zh-CN" altLang="en-US" sz="3600" b="1" dirty="0">
              <a:solidFill>
                <a:schemeClr val="accent2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3400" y="4177665"/>
            <a:ext cx="1143381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从材料一中可看出亚历山大二世做出了怎样的决定？ 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这样做的原因是什么？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3725" y="5473065"/>
            <a:ext cx="10744200" cy="12541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en-US" altLang="zh-CN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材料二反映了俄国改革是在怎样的前提下进行的？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改革的目的是什么？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84115" y="4827905"/>
            <a:ext cx="6555105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废除农奴制， 防止农奴起义。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84115" y="6082030"/>
            <a:ext cx="6555105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C00000"/>
                </a:solidFill>
              </a:rPr>
              <a:t>  </a:t>
            </a:r>
            <a:r>
              <a:rPr lang="zh-CN" altLang="en-US" sz="3600" b="1">
                <a:solidFill>
                  <a:srgbClr val="C00000"/>
                </a:solidFill>
              </a:rPr>
              <a:t>维护地主阶级利益，巩固统治。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4"/>
          <p:cNvPicPr>
            <a:picLocks noGrp="1" noChangeAspect="1"/>
          </p:cNvPicPr>
          <p:nvPr>
            <p:ph type="body"/>
          </p:nvPr>
        </p:nvPicPr>
        <p:blipFill>
          <a:blip r:embed="rId1"/>
          <a:stretch>
            <a:fillRect/>
          </a:stretch>
        </p:blipFill>
        <p:spPr>
          <a:xfrm>
            <a:off x="575945" y="349250"/>
            <a:ext cx="2592705" cy="3743325"/>
          </a:xfrm>
        </p:spPr>
      </p:pic>
      <p:graphicFrame>
        <p:nvGraphicFramePr>
          <p:cNvPr id="7186" name="Group 18"/>
          <p:cNvGraphicFramePr>
            <a:graphicFrameLocks noGrp="1"/>
          </p:cNvGraphicFramePr>
          <p:nvPr>
            <p:ph idx="1"/>
          </p:nvPr>
        </p:nvGraphicFramePr>
        <p:xfrm>
          <a:off x="3716020" y="279400"/>
          <a:ext cx="7969885" cy="4039870"/>
        </p:xfrm>
        <a:graphic>
          <a:graphicData uri="http://schemas.openxmlformats.org/drawingml/2006/table">
            <a:tbl>
              <a:tblPr/>
              <a:tblGrid>
                <a:gridCol w="7969885"/>
              </a:tblGrid>
              <a:tr h="40398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、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与其等农民自下而上起来解放自己，不如自上而下来解放农民。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”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——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亚历山大二世（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1856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年）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、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继续拖延只会引起更大的灾祸，对整个国家，特别是对地主会造成有害的、灾难性的后果。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”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——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1861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年亚历山大二世在国务会议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75945" y="4319270"/>
            <a:ext cx="1143381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从材料一中可看出亚历山大二世做出了怎样的决定？ 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这样做的原因是什么？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5945" y="5518150"/>
            <a:ext cx="10375265" cy="12541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en-US" altLang="zh-CN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材料二反映了俄国改革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的目的是什么？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90113"/>
          <p:cNvSpPr/>
          <p:nvPr/>
        </p:nvSpPr>
        <p:spPr>
          <a:xfrm>
            <a:off x="3443605" y="1129348"/>
            <a:ext cx="8893175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封建农奴制阻碍了俄国资本主义的发展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文本框 90114"/>
          <p:cNvSpPr txBox="1"/>
          <p:nvPr/>
        </p:nvSpPr>
        <p:spPr>
          <a:xfrm>
            <a:off x="1226820" y="50800"/>
            <a:ext cx="7777163" cy="983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5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一</a:t>
            </a:r>
            <a:r>
              <a:rPr lang="en-US" altLang="zh-CN" sz="4000" b="1" dirty="0"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废除农奴制改革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8" name="矩形 90115"/>
          <p:cNvSpPr/>
          <p:nvPr/>
        </p:nvSpPr>
        <p:spPr>
          <a:xfrm>
            <a:off x="3000375" y="3168650"/>
            <a:ext cx="5206365" cy="79184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维护地主阶级的利益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9" name="文本框 90116"/>
          <p:cNvSpPr txBox="1"/>
          <p:nvPr/>
        </p:nvSpPr>
        <p:spPr>
          <a:xfrm>
            <a:off x="2683510" y="1998980"/>
            <a:ext cx="71875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摆脱统治危机，巩固统治。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50" name="文本框 90117"/>
          <p:cNvSpPr txBox="1"/>
          <p:nvPr/>
        </p:nvSpPr>
        <p:spPr>
          <a:xfrm>
            <a:off x="772795" y="908050"/>
            <a:ext cx="373888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40000"/>
              </a:lnSpc>
              <a:spcBef>
                <a:spcPts val="0"/>
              </a:spcBef>
            </a:pPr>
            <a:r>
              <a:rPr lang="en-US" altLang="zh-CN" sz="4000" b="1" dirty="0"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根本原因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</a:pPr>
            <a:r>
              <a:rPr lang="en-US" altLang="zh-CN" sz="4000" b="1" dirty="0">
                <a:latin typeface="Arial" panose="020B0604020202020204" pitchFamily="34" charset="0"/>
                <a:ea typeface="黑体" panose="02010609060101010101" pitchFamily="49" charset="-122"/>
              </a:rPr>
              <a:t>2.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目的：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51" name="矩形 90118"/>
          <p:cNvSpPr/>
          <p:nvPr/>
        </p:nvSpPr>
        <p:spPr>
          <a:xfrm>
            <a:off x="772795" y="4102735"/>
            <a:ext cx="2520950" cy="206057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改革者：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时间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 ：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0120" name="矩形 90119"/>
          <p:cNvSpPr/>
          <p:nvPr/>
        </p:nvSpPr>
        <p:spPr>
          <a:xfrm>
            <a:off x="3293428" y="4207510"/>
            <a:ext cx="3744912" cy="93662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亚历山大二世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0121" name="矩形 90120"/>
          <p:cNvSpPr/>
          <p:nvPr/>
        </p:nvSpPr>
        <p:spPr>
          <a:xfrm>
            <a:off x="3722688" y="5297170"/>
            <a:ext cx="2232025" cy="674688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1861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0122" name="文本框 90121"/>
          <p:cNvSpPr txBox="1"/>
          <p:nvPr/>
        </p:nvSpPr>
        <p:spPr>
          <a:xfrm>
            <a:off x="5808980" y="189230"/>
            <a:ext cx="54819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4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年农奴制改革）</a:t>
            </a:r>
            <a:endParaRPr lang="zh-CN" altLang="en-US" sz="40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5" name="Rectangle 11"/>
          <p:cNvSpPr/>
          <p:nvPr/>
        </p:nvSpPr>
        <p:spPr>
          <a:xfrm>
            <a:off x="772795" y="3211195"/>
            <a:ext cx="22275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前提：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8729345" y="3016885"/>
            <a:ext cx="2561590" cy="38112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0" grpId="0"/>
      <p:bldP spid="90121" grpId="0"/>
      <p:bldP spid="90122" grpId="0"/>
      <p:bldP spid="6146" grpId="0"/>
      <p:bldP spid="6149" grpId="0"/>
      <p:bldP spid="61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9" name="矩形 25608"/>
          <p:cNvSpPr/>
          <p:nvPr/>
        </p:nvSpPr>
        <p:spPr>
          <a:xfrm>
            <a:off x="1633855" y="790258"/>
            <a:ext cx="8604250" cy="50158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法令规定：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农奴在法律上是“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自由人</a:t>
            </a:r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”，农奴可以改变身份，自由转换职业；</a:t>
            </a:r>
            <a:endParaRPr lang="zh-CN" altLang="en-US" sz="40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（地主再也不许买卖农奴和干涉他们的生活）</a:t>
            </a:r>
            <a:endParaRPr lang="zh-CN" altLang="en-US" sz="40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②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农奴在获得“解放”时，可以得到一块份地，但必须</a:t>
            </a:r>
            <a:r>
              <a:rPr lang="zh-CN" altLang="en-US" sz="40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出钱赎买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份地。所出价钱高于当时地价。。</a:t>
            </a:r>
            <a:endParaRPr lang="en-US" altLang="zh-CN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1" name="文本框 25609"/>
          <p:cNvSpPr txBox="1"/>
          <p:nvPr/>
        </p:nvSpPr>
        <p:spPr>
          <a:xfrm>
            <a:off x="1249045" y="317183"/>
            <a:ext cx="38512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改革内容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1" name="圆角矩形标注 25610"/>
          <p:cNvSpPr/>
          <p:nvPr/>
        </p:nvSpPr>
        <p:spPr>
          <a:xfrm>
            <a:off x="6435408" y="317500"/>
            <a:ext cx="4319587" cy="1341438"/>
          </a:xfrm>
          <a:prstGeom prst="wedgeRoundRectCallout">
            <a:avLst>
              <a:gd name="adj1" fmla="val -44375"/>
              <a:gd name="adj2" fmla="val 82190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为资本主义发展提供自由劳动力</a:t>
            </a:r>
            <a:endParaRPr lang="zh-CN" altLang="en-US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5612" name="圆角矩形标注 25611"/>
          <p:cNvSpPr/>
          <p:nvPr/>
        </p:nvSpPr>
        <p:spPr>
          <a:xfrm>
            <a:off x="3146743" y="5232400"/>
            <a:ext cx="3960812" cy="1344613"/>
          </a:xfrm>
          <a:prstGeom prst="wedgeRoundRectCallout">
            <a:avLst>
              <a:gd name="adj1" fmla="val 50241"/>
              <a:gd name="adj2" fmla="val -7302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为资本主义发展积累大量资本</a:t>
            </a:r>
            <a:endParaRPr lang="zh-CN" altLang="en-US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/>
      <p:bldP spid="25611" grpId="0" bldLvl="0" animBg="1"/>
      <p:bldP spid="2561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55" name="Group 15"/>
          <p:cNvGraphicFramePr>
            <a:graphicFrameLocks noGrp="1"/>
          </p:cNvGraphicFramePr>
          <p:nvPr>
            <p:ph idx="1"/>
          </p:nvPr>
        </p:nvGraphicFramePr>
        <p:xfrm>
          <a:off x="434975" y="173990"/>
          <a:ext cx="11306810" cy="5308600"/>
        </p:xfrm>
        <a:graphic>
          <a:graphicData uri="http://schemas.openxmlformats.org/drawingml/2006/table">
            <a:tbl>
              <a:tblPr/>
              <a:tblGrid>
                <a:gridCol w="11306810"/>
              </a:tblGrid>
              <a:tr h="530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</a:t>
                      </a: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材料一：据统计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,1860-1890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年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俄国的生铁产量增加了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钢产量和棉纺织业都增加了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而煤炭产量增加超过了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19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石油产量增加了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200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多倍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。在此期间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俄国整个工业产量增加了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6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铁路线增长了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35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多。 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         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——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《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俄国社会经济史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》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材料二：农奴得到的份地，按当时的市价，总值约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6.5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亿卢布，而后来他们实际付出的却不少于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亿卢布。正像列宁说的：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农民获得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‘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自由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’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的时候，已经被剥夺的一干二净了。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”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           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24" name="Rectangle 16"/>
          <p:cNvSpPr/>
          <p:nvPr/>
        </p:nvSpPr>
        <p:spPr>
          <a:xfrm>
            <a:off x="399098" y="5686425"/>
            <a:ext cx="1097534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结合材料，总结亚历山大二世改革的影响？</a:t>
            </a:r>
            <a:r>
              <a:rPr lang="zh-CN" altLang="en-US" sz="360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600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矩形 35845"/>
          <p:cNvSpPr/>
          <p:nvPr/>
        </p:nvSpPr>
        <p:spPr>
          <a:xfrm>
            <a:off x="1774825" y="171450"/>
            <a:ext cx="33401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评价：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P9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矩形 35846"/>
          <p:cNvSpPr/>
          <p:nvPr/>
        </p:nvSpPr>
        <p:spPr>
          <a:xfrm>
            <a:off x="972185" y="636588"/>
            <a:ext cx="2051050" cy="525621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影响：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局限性：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8" name="矩形 35847"/>
          <p:cNvSpPr/>
          <p:nvPr/>
        </p:nvSpPr>
        <p:spPr>
          <a:xfrm>
            <a:off x="2499995" y="878205"/>
            <a:ext cx="7740650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年改革是沙皇自上而下实行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的</a:t>
            </a:r>
            <a:endParaRPr lang="zh-CN" altLang="en-US" sz="3600" b="1" dirty="0">
              <a:solidFill>
                <a:srgbClr val="00206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资产阶级改革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49" name="矩形 35848"/>
          <p:cNvSpPr/>
          <p:nvPr/>
        </p:nvSpPr>
        <p:spPr>
          <a:xfrm>
            <a:off x="1919605" y="2929255"/>
            <a:ext cx="95065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）是俄国近代历史上的</a:t>
            </a:r>
            <a:r>
              <a:rPr lang="zh-CN" altLang="en-US" sz="3600" b="1" u="sng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重大转折点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）废除了农奴制，促使社会各个方面出现了新的气象，推动俄国走上了发展资本主义的道路。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l"/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50" name="矩形 35849"/>
          <p:cNvSpPr/>
          <p:nvPr/>
        </p:nvSpPr>
        <p:spPr>
          <a:xfrm>
            <a:off x="1919605" y="5508625"/>
            <a:ext cx="96989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改革不彻底，保留了大量封建残余。影响俄国经济和社会的发展。</a:t>
            </a:r>
            <a:endParaRPr lang="zh-CN" altLang="en-US" sz="36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51" name="圆角矩形标注 35850"/>
          <p:cNvSpPr/>
          <p:nvPr/>
        </p:nvSpPr>
        <p:spPr>
          <a:xfrm>
            <a:off x="4477703" y="4738053"/>
            <a:ext cx="6948487" cy="719137"/>
          </a:xfrm>
          <a:prstGeom prst="wedgeRoundRectCallout">
            <a:avLst>
              <a:gd name="adj1" fmla="val -5815"/>
              <a:gd name="adj2" fmla="val -98125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由封建社会转为资本主义社会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52" name="圆角矩形标注 35851"/>
          <p:cNvSpPr/>
          <p:nvPr/>
        </p:nvSpPr>
        <p:spPr>
          <a:xfrm>
            <a:off x="3250883" y="2076768"/>
            <a:ext cx="7885112" cy="719137"/>
          </a:xfrm>
          <a:prstGeom prst="wedgeRoundRectCallout">
            <a:avLst>
              <a:gd name="adj1" fmla="val 1079"/>
              <a:gd name="adj2" fmla="val 154856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为资本主义发展提供劳动力和资本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/>
      <p:bldP spid="35849" grpId="0"/>
      <p:bldP spid="35850" grpId="0"/>
      <p:bldP spid="35851" grpId="0" bldLvl="0" animBg="1"/>
      <p:bldP spid="3585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0335" y="330200"/>
            <a:ext cx="12019915" cy="6492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材料一、俄罗斯哲学家别尔嘉耶夫说：“彼得大帝的改革完全是不可避免的，以前的进程为其作了准备，同时，它又是带强制性的上层革命……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材料二、沙皇亚历山大二世曾说过：“我不愿农民过得优厚，但我要防止俄国暴动。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假使要我签字连同土地一起解放农奴，我宁肯把手指砍掉。”   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请回答：</a:t>
            </a:r>
            <a:endParaRPr lang="zh-CN" altLang="en-US" sz="3200" b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（1）结合所学知识说明“彼得大帝的改革完全是不可避免的”？</a:t>
            </a:r>
            <a:endParaRPr lang="zh-CN" altLang="en-US" sz="3200" b="1">
              <a:solidFill>
                <a:srgbClr val="0810B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3200" b="1">
              <a:solidFill>
                <a:srgbClr val="0810B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）材料二中，亚历山大二世心理上的矛盾是什么？他怎样解决这一矛盾？从中我们看出他改革的根本目的是什么？</a:t>
            </a:r>
            <a:endParaRPr lang="zh-CN" altLang="en-US" sz="3200" b="1">
              <a:solidFill>
                <a:srgbClr val="0810B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3200" b="1">
              <a:solidFill>
                <a:srgbClr val="0810B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200" b="1">
                <a:solidFill>
                  <a:srgbClr val="0810B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）两者对于农民采取的措施有什么不同？</a:t>
            </a:r>
            <a:endParaRPr lang="zh-CN" altLang="en-US" sz="3200" b="1">
              <a:solidFill>
                <a:srgbClr val="0810B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355" y="1263015"/>
            <a:ext cx="12048490" cy="56311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3600" b="1">
                <a:solidFill>
                  <a:srgbClr val="C00000"/>
                </a:solidFill>
              </a:rPr>
              <a:t>    </a:t>
            </a:r>
            <a:endParaRPr lang="en-US" altLang="zh-CN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（1）因为俄国严重落后于西方国家。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（2）矛盾：给农民土地，但不彻底解放农民； 既防止农  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      民暴动，又要维护农奴主的统治。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    措施：农奴在获得“解放”时，可以得到一块份地，但必须出钱赎买份地，所出价钱高于当时地价。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    目的：摆脱统治危机，巩固统治。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 （3）对农民措施不同</a:t>
            </a:r>
            <a:r>
              <a:rPr lang="en-US" altLang="zh-CN" sz="3600" b="1">
                <a:solidFill>
                  <a:srgbClr val="C00000"/>
                </a:solidFill>
              </a:rPr>
              <a:t>:</a:t>
            </a:r>
            <a:r>
              <a:rPr lang="zh-CN" altLang="en-US" sz="3600" b="1">
                <a:solidFill>
                  <a:srgbClr val="C00000"/>
                </a:solidFill>
              </a:rPr>
              <a:t>彼得大帝：强化农奴制。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                亚历山大二世：废除农奴制。</a:t>
            </a:r>
            <a:endParaRPr lang="zh-CN" altLang="en-US" sz="3600" b="1">
              <a:solidFill>
                <a:srgbClr val="C00000"/>
              </a:solidFill>
            </a:endParaRPr>
          </a:p>
          <a:p>
            <a:endParaRPr lang="zh-CN" altLang="en-US" sz="36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矩形 17420"/>
          <p:cNvSpPr/>
          <p:nvPr/>
        </p:nvSpPr>
        <p:spPr>
          <a:xfrm>
            <a:off x="2361565" y="413385"/>
            <a:ext cx="9362440" cy="14452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17-19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世纪中期，主要资本主义国家走上资本主义道路的方式有哪几种？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文本框 17421"/>
          <p:cNvSpPr txBox="1"/>
          <p:nvPr/>
        </p:nvSpPr>
        <p:spPr>
          <a:xfrm>
            <a:off x="1992313" y="2614295"/>
            <a:ext cx="3887787" cy="1630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英、法：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美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: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23" name="文本框 17422"/>
          <p:cNvSpPr txBox="1"/>
          <p:nvPr/>
        </p:nvSpPr>
        <p:spPr>
          <a:xfrm>
            <a:off x="4510088" y="3537585"/>
            <a:ext cx="55451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独立战争、南北战争 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53" name="Text Box 5"/>
          <p:cNvSpPr txBox="1"/>
          <p:nvPr/>
        </p:nvSpPr>
        <p:spPr>
          <a:xfrm>
            <a:off x="1786573" y="4729163"/>
            <a:ext cx="24479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俄、日：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54" name="Text Box 6"/>
          <p:cNvSpPr txBox="1"/>
          <p:nvPr/>
        </p:nvSpPr>
        <p:spPr>
          <a:xfrm>
            <a:off x="4413250" y="4729163"/>
            <a:ext cx="57594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资产阶级改革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文本框 17422"/>
          <p:cNvSpPr txBox="1"/>
          <p:nvPr/>
        </p:nvSpPr>
        <p:spPr>
          <a:xfrm>
            <a:off x="4627563" y="2613978"/>
            <a:ext cx="55451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395" y="19685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7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思考：</a:t>
            </a:r>
            <a:endParaRPr lang="zh-CN" altLang="en-US" sz="72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/>
      <p:bldP spid="2054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770630" y="2218055"/>
            <a:ext cx="3773170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再   见</a:t>
            </a:r>
            <a:endParaRPr lang="zh-CN" altLang="en-US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2992</Words>
  <Application>WPS 演示</Application>
  <PresentationFormat>宽屏</PresentationFormat>
  <Paragraphs>291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黑体</vt:lpstr>
      <vt:lpstr>华文中宋</vt:lpstr>
      <vt:lpstr>楷体</vt:lpstr>
      <vt:lpstr>微软雅黑</vt:lpstr>
      <vt:lpstr>Arial Unicode MS</vt:lpstr>
      <vt:lpstr>Calibri Light</vt:lpstr>
      <vt:lpstr>Calibri</vt:lpstr>
      <vt:lpstr>楷体_GB2312</vt:lpstr>
      <vt:lpstr>Arial</vt:lpstr>
      <vt:lpstr>新宋体</vt:lpstr>
      <vt:lpstr>Office 主题</vt:lpstr>
      <vt:lpstr>默认设计模板</vt:lpstr>
      <vt:lpstr>1_默认设计模板</vt:lpstr>
      <vt:lpstr>2_默认设计模板</vt:lpstr>
      <vt:lpstr>3_默认设计模板</vt:lpstr>
      <vt:lpstr>MS_ClipArt_Gallery.2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《1801—1860年农奴暴动次数表》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49</cp:revision>
  <dcterms:created xsi:type="dcterms:W3CDTF">2018-09-16T01:00:00Z</dcterms:created>
  <dcterms:modified xsi:type="dcterms:W3CDTF">2018-10-11T12:24:19Z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