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Lst>
  <p:notesMasterIdLst>
    <p:notesMasterId r:id="rId36"/>
  </p:notesMasterIdLst>
  <p:sldIdLst>
    <p:sldId id="1078" r:id="rId2"/>
    <p:sldId id="1222" r:id="rId3"/>
    <p:sldId id="1223" r:id="rId4"/>
    <p:sldId id="1224" r:id="rId5"/>
    <p:sldId id="1225" r:id="rId6"/>
    <p:sldId id="1226" r:id="rId7"/>
    <p:sldId id="1204" r:id="rId8"/>
    <p:sldId id="1199" r:id="rId9"/>
    <p:sldId id="1196" r:id="rId10"/>
    <p:sldId id="1216" r:id="rId11"/>
    <p:sldId id="1200" r:id="rId12"/>
    <p:sldId id="1205" r:id="rId13"/>
    <p:sldId id="1207" r:id="rId14"/>
    <p:sldId id="1208" r:id="rId15"/>
    <p:sldId id="1209" r:id="rId16"/>
    <p:sldId id="1220" r:id="rId17"/>
    <p:sldId id="1217" r:id="rId18"/>
    <p:sldId id="1206" r:id="rId19"/>
    <p:sldId id="1193" r:id="rId20"/>
    <p:sldId id="1214" r:id="rId21"/>
    <p:sldId id="1210" r:id="rId22"/>
    <p:sldId id="1211" r:id="rId23"/>
    <p:sldId id="1186" r:id="rId24"/>
    <p:sldId id="1139" r:id="rId25"/>
    <p:sldId id="1195" r:id="rId26"/>
    <p:sldId id="1079" r:id="rId27"/>
    <p:sldId id="864" r:id="rId28"/>
    <p:sldId id="932" r:id="rId29"/>
    <p:sldId id="933" r:id="rId30"/>
    <p:sldId id="1081" r:id="rId31"/>
    <p:sldId id="931" r:id="rId32"/>
    <p:sldId id="934" r:id="rId33"/>
    <p:sldId id="993" r:id="rId34"/>
    <p:sldId id="1136" r:id="rId3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 id="2" name="FtpDown" initials="F"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B1BD1"/>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主题样式 1 - 强调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0"/>
    <p:restoredTop sz="94595" autoAdjust="0"/>
  </p:normalViewPr>
  <p:slideViewPr>
    <p:cSldViewPr snapToGrid="0" snapToObjects="1">
      <p:cViewPr>
        <p:scale>
          <a:sx n="60" d="100"/>
          <a:sy n="60" d="100"/>
        </p:scale>
        <p:origin x="-2238" y="-924"/>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2018/11/20</a:t>
            </a:fld>
            <a:endParaRPr lang="zh-CN" altLang="en-US"/>
          </a:p>
        </p:txBody>
      </p:sp>
      <p:sp>
        <p:nvSpPr>
          <p:cNvPr id="4" name="幻灯片图像占位符 3"/>
          <p:cNvSpPr>
            <a:spLocks noGrp="1" noRot="1" noChangeAspect="1"/>
          </p:cNvSpPr>
          <p:nvPr>
            <p:ph type="sldImg" idx="2"/>
          </p:nvPr>
        </p:nvSpPr>
        <p:spPr>
          <a:xfrm>
            <a:off x="686280" y="1143000"/>
            <a:ext cx="548544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 xmlns:p14="http://schemas.microsoft.com/office/powerpoint/2010/main" val="899253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CN" altLang="en-US" sz="1200" dirty="0" smtClean="0">
                <a:solidFill>
                  <a:srgbClr val="000000"/>
                </a:solidFill>
                <a:latin typeface="黑体" pitchFamily="49" charset="-122"/>
                <a:ea typeface="黑体" pitchFamily="49" charset="-122"/>
              </a:rPr>
              <a:t>这是苏联画家弗</a:t>
            </a:r>
            <a:r>
              <a:rPr kumimoji="0" lang="en-US" altLang="zh-CN" sz="1200" dirty="0" smtClean="0">
                <a:solidFill>
                  <a:srgbClr val="000000"/>
                </a:solidFill>
                <a:latin typeface="Arial"/>
                <a:ea typeface="黑体" pitchFamily="49" charset="-122"/>
              </a:rPr>
              <a:t>·</a:t>
            </a:r>
            <a:r>
              <a:rPr kumimoji="0" lang="zh-CN" altLang="en-US" sz="1200" dirty="0" smtClean="0">
                <a:solidFill>
                  <a:srgbClr val="000000"/>
                </a:solidFill>
                <a:latin typeface="黑体" pitchFamily="49" charset="-122"/>
                <a:ea typeface="黑体" pitchFamily="49" charset="-122"/>
              </a:rPr>
              <a:t>塞罗夫创作的油画，它描绘十月革命胜利后，列宁在一间简陋的办公室里接见</a:t>
            </a:r>
            <a:r>
              <a:rPr kumimoji="0" lang="zh-CN" altLang="en-US" sz="1200" dirty="0" smtClean="0">
                <a:solidFill>
                  <a:srgbClr val="FF0000"/>
                </a:solidFill>
                <a:latin typeface="黑体" pitchFamily="49" charset="-122"/>
                <a:ea typeface="黑体" pitchFamily="49" charset="-122"/>
              </a:rPr>
              <a:t>从外省步行来访</a:t>
            </a:r>
            <a:r>
              <a:rPr kumimoji="0" lang="zh-CN" altLang="en-US" sz="1200" dirty="0" smtClean="0">
                <a:solidFill>
                  <a:srgbClr val="000000"/>
                </a:solidFill>
                <a:latin typeface="黑体" pitchFamily="49" charset="-122"/>
                <a:ea typeface="黑体" pitchFamily="49" charset="-122"/>
              </a:rPr>
              <a:t>的农民的情况。列宁正以专注的神情倾听农民讲述农村的情况，表现出</a:t>
            </a:r>
            <a:r>
              <a:rPr kumimoji="0" lang="zh-CN" altLang="en-US" sz="1200" dirty="0" smtClean="0">
                <a:solidFill>
                  <a:srgbClr val="0000CC"/>
                </a:solidFill>
                <a:latin typeface="黑体" pitchFamily="49" charset="-122"/>
                <a:ea typeface="黑体" pitchFamily="49" charset="-122"/>
              </a:rPr>
              <a:t>革命领袖和苏维埃政权对人民疾苦的巨大关注。 </a:t>
            </a:r>
          </a:p>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0241"/>
          <p:cNvSpPr>
            <a:spLocks noGrp="1" noRot="1" noChangeAspect="1" noChangeArrowheads="1" noTextEdit="1"/>
          </p:cNvSpPr>
          <p:nvPr>
            <p:ph type="sldImg" idx="4294967295"/>
          </p:nvPr>
        </p:nvSpPr>
        <p:spPr>
          <a:xfrm>
            <a:off x="685800" y="1143000"/>
            <a:ext cx="5486400" cy="3086100"/>
          </a:xfrm>
          <a:ln/>
        </p:spPr>
      </p:sp>
      <p:sp>
        <p:nvSpPr>
          <p:cNvPr id="18434" name="文本占位符 10242"/>
          <p:cNvSpPr>
            <a:spLocks noGrp="1" noChangeArrowheads="1"/>
          </p:cNvSpPr>
          <p:nvPr>
            <p:ph type="body" idx="4294967295"/>
          </p:nvPr>
        </p:nvSpPr>
        <p:spPr>
          <a:xfrm>
            <a:off x="914400" y="4343400"/>
            <a:ext cx="5029200" cy="4114800"/>
          </a:xfrm>
        </p:spPr>
        <p:txBody>
          <a:bodyPr/>
          <a:lstStyle/>
          <a:p>
            <a:endParaRPr lang="zh-TW" altLang="en-US" smtClean="0"/>
          </a:p>
        </p:txBody>
      </p:sp>
      <p:sp>
        <p:nvSpPr>
          <p:cNvPr id="18435" name="灯片编号占位符 1"/>
          <p:cNvSpPr>
            <a:spLocks noGrp="1" noChangeArrowheads="1"/>
          </p:cNvSpPr>
          <p:nvPr>
            <p:ph type="sldNum" sz="quarter" idx="5"/>
          </p:nvPr>
        </p:nvSpPr>
        <p:spPr bwMode="auto">
          <a:noFill/>
          <a:ln>
            <a:miter lim="800000"/>
            <a:headEnd/>
            <a:tailEnd/>
          </a:ln>
        </p:spPr>
        <p:txBody>
          <a:bodyPr/>
          <a:lstStyle/>
          <a:p>
            <a:fld id="{DA60E920-4969-43E9-BAFF-FDE0F190F32B}" type="slidenum">
              <a:rPr lang="zh-CN" altLang="en-US"/>
              <a:pPr/>
              <a:t>20</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879868"/>
            <a:ext cx="7772400" cy="1102519"/>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1982387"/>
            <a:ext cx="6670366" cy="131445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8E28865F-B440-734B-8DEF-4F67C49B9951}" type="datetimeFigureOut">
              <a:rPr kumimoji="1" lang="zh-CN" altLang="en-US" smtClean="0"/>
              <a:pPr/>
              <a:t>2018/11/20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E28865F-B440-734B-8DEF-4F67C49B9951}" type="datetimeFigureOut">
              <a:rPr kumimoji="1" lang="zh-CN" altLang="en-US" smtClean="0"/>
              <a:pPr/>
              <a:t>2018/11/20</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灯片编号占位符 5"/>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E28865F-B440-734B-8DEF-4F67C49B9951}" type="datetimeFigureOut">
              <a:rPr kumimoji="1" lang="zh-CN" altLang="en-US" smtClean="0"/>
              <a:pPr/>
              <a:t>2018/11/20</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灯片编号占位符 3"/>
          <p:cNvSpPr>
            <a:spLocks noGrp="1"/>
          </p:cNvSpPr>
          <p:nvPr>
            <p:ph type="sldNum" sz="quarter" idx="12"/>
          </p:nvPr>
        </p:nvSpPr>
        <p:spPr/>
        <p:txBody>
          <a:bodyPr/>
          <a:lstStyle/>
          <a:p>
            <a:fld id="{05E524D8-EC05-1C43-9CD4-9509D2F9F888}" type="slidenum">
              <a:rPr kumimoji="1" lang="zh-CN" altLang="en-US" smtClean="0"/>
              <a:pPr/>
              <a:t>‹#›</a:t>
            </a:fld>
            <a:endParaRPr kumimoji="1"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5">
            <a:duotone>
              <a:schemeClr val="accent1"/>
              <a:srgbClr val="FFFFFF"/>
            </a:duotone>
            <a:lum bright="12000" contrast="40000"/>
          </a:blip>
          <a:stretch>
            <a:fillRect/>
          </a:stretch>
        </p:blipFill>
        <p:spPr>
          <a:xfrm>
            <a:off x="6667810" y="3686358"/>
            <a:ext cx="2476191" cy="1457143"/>
          </a:xfrm>
          <a:prstGeom prst="rect">
            <a:avLst/>
          </a:prstGeom>
          <a:noFill/>
          <a:ln>
            <a:noFill/>
          </a:ln>
        </p:spPr>
      </p:pic>
      <p:sp>
        <p:nvSpPr>
          <p:cNvPr id="10" name="矩形 9"/>
          <p:cNvSpPr/>
          <p:nvPr/>
        </p:nvSpPr>
        <p:spPr>
          <a:xfrm>
            <a:off x="0" y="0"/>
            <a:ext cx="9144000" cy="5357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30713"/>
            <a:ext cx="4572000" cy="5357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6">
            <a:duotone>
              <a:schemeClr val="accent1"/>
              <a:srgbClr val="FFFFFF"/>
            </a:duotone>
            <a:lum bright="35000" contrast="40000"/>
          </a:blip>
          <a:stretch>
            <a:fillRect/>
          </a:stretch>
        </p:blipFill>
        <p:spPr>
          <a:xfrm>
            <a:off x="0" y="4815334"/>
            <a:ext cx="9144000" cy="328166"/>
          </a:xfrm>
          <a:prstGeom prst="rect">
            <a:avLst/>
          </a:prstGeom>
          <a:noFill/>
          <a:ln>
            <a:noFill/>
          </a:ln>
          <a:effectLst/>
        </p:spPr>
      </p:pic>
      <p:sp>
        <p:nvSpPr>
          <p:cNvPr id="2" name="标题占位符 1"/>
          <p:cNvSpPr>
            <a:spLocks noGrp="1"/>
          </p:cNvSpPr>
          <p:nvPr>
            <p:ph type="title"/>
          </p:nvPr>
        </p:nvSpPr>
        <p:spPr>
          <a:xfrm>
            <a:off x="457200" y="205979"/>
            <a:ext cx="8229600" cy="85725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200151"/>
            <a:ext cx="8229600" cy="3394472"/>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4767263"/>
            <a:ext cx="2133600" cy="273844"/>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8E28865F-B440-734B-8DEF-4F67C49B9951}" type="datetimeFigureOut">
              <a:rPr kumimoji="1" lang="zh-CN" altLang="en-US" smtClean="0"/>
              <a:pPr/>
              <a:t>2018/11/20</a:t>
            </a:fld>
            <a:endParaRPr kumimoji="1"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kumimoji="1"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5E524D8-EC05-1C43-9CD4-9509D2F9F888}" type="slidenum">
              <a:rPr kumimoji="1" lang="zh-CN" altLang="en-US" smtClean="0"/>
              <a:pPr/>
              <a:t>‹#›</a:t>
            </a:fld>
            <a:endParaRPr kumimoji="1" lang="zh-CN"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9" r:id="rId3"/>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hyperlink" Target="&#25915;&#21344;&#20908;&#23467;.flv" TargetMode="External"/><Relationship Id="rId4" Type="http://schemas.openxmlformats.org/officeDocument/2006/relationships/hyperlink" Target="&#19990;&#30028;&#29616;&#20195;&#21490;&#8212;&#20420;&#22269;&#21313;&#26376;&#38761;&#21629;_1.flv"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25915;&#21344;&#20908;&#23467;.flv" TargetMode="External"/><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
        <p:nvSpPr>
          <p:cNvPr id="2" name="文本框 1"/>
          <p:cNvSpPr txBox="1"/>
          <p:nvPr/>
        </p:nvSpPr>
        <p:spPr>
          <a:xfrm>
            <a:off x="0" y="1468192"/>
            <a:ext cx="8922936" cy="1754326"/>
          </a:xfrm>
          <a:prstGeom prst="rect">
            <a:avLst/>
          </a:prstGeom>
          <a:noFill/>
        </p:spPr>
        <p:txBody>
          <a:bodyPr wrap="square" rtlCol="0">
            <a:spAutoFit/>
          </a:bodyPr>
          <a:lstStyle/>
          <a:p>
            <a:pPr algn="ctr"/>
            <a:r>
              <a:rPr kumimoji="1" lang="zh-CN" altLang="en-US" sz="5400" dirty="0" smtClean="0">
                <a:latin typeface="华文琥珀" panose="02010800040101010101" charset="-122"/>
                <a:ea typeface="华文琥珀" panose="02010800040101010101" charset="-122"/>
                <a:cs typeface="华文琥珀" panose="02010800040101010101" charset="-122"/>
              </a:rPr>
              <a:t>第</a:t>
            </a:r>
            <a:r>
              <a:rPr kumimoji="1" lang="en-US" altLang="zh-CN" sz="5400" dirty="0" smtClean="0">
                <a:latin typeface="华文琥珀" panose="02010800040101010101" charset="-122"/>
                <a:ea typeface="华文琥珀" panose="02010800040101010101" charset="-122"/>
                <a:cs typeface="华文琥珀" panose="02010800040101010101" charset="-122"/>
              </a:rPr>
              <a:t>9</a:t>
            </a:r>
            <a:r>
              <a:rPr kumimoji="1" lang="zh-CN" altLang="en-US" sz="5400" dirty="0" smtClean="0">
                <a:latin typeface="华文琥珀" panose="02010800040101010101" charset="-122"/>
                <a:ea typeface="华文琥珀" panose="02010800040101010101" charset="-122"/>
                <a:cs typeface="华文琥珀" panose="02010800040101010101" charset="-122"/>
              </a:rPr>
              <a:t>课</a:t>
            </a:r>
            <a:endParaRPr kumimoji="1" lang="en-US" altLang="zh-CN" sz="5400" dirty="0" smtClean="0">
              <a:latin typeface="华文琥珀" panose="02010800040101010101" charset="-122"/>
              <a:ea typeface="华文琥珀" panose="02010800040101010101" charset="-122"/>
              <a:cs typeface="华文琥珀" panose="02010800040101010101" charset="-122"/>
            </a:endParaRPr>
          </a:p>
          <a:p>
            <a:pPr algn="ctr"/>
            <a:r>
              <a:rPr kumimoji="1" lang="zh-CN" altLang="en-US" sz="5400" dirty="0" smtClean="0">
                <a:latin typeface="华文琥珀" panose="02010800040101010101" charset="-122"/>
                <a:ea typeface="华文琥珀" panose="02010800040101010101" charset="-122"/>
                <a:cs typeface="华文琥珀" panose="02010800040101010101" charset="-122"/>
              </a:rPr>
              <a:t>列宁与十月革命</a:t>
            </a:r>
            <a:endParaRPr kumimoji="1" lang="zh-CN" altLang="en-US" sz="5400" dirty="0">
              <a:latin typeface="华文琥珀" panose="02010800040101010101" charset="-122"/>
              <a:ea typeface="华文琥珀" panose="02010800040101010101" charset="-122"/>
              <a:cs typeface="华文琥珀" panose="02010800040101010101"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Group 2"/>
          <p:cNvGraphicFramePr>
            <a:graphicFrameLocks noGrp="1"/>
          </p:cNvGraphicFramePr>
          <p:nvPr>
            <p:ph type="tbl" idx="4294967295"/>
          </p:nvPr>
        </p:nvGraphicFramePr>
        <p:xfrm>
          <a:off x="0" y="1546225"/>
          <a:ext cx="8134350" cy="2481267"/>
        </p:xfrm>
        <a:graphic>
          <a:graphicData uri="http://schemas.openxmlformats.org/drawingml/2006/table">
            <a:tbl>
              <a:tblPr/>
              <a:tblGrid>
                <a:gridCol w="2447925"/>
                <a:gridCol w="5686425"/>
              </a:tblGrid>
              <a:tr h="475060">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种  类</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增    长</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8150">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棉纺织品</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altLang="en-US" sz="2100" b="1" i="0" u="none" strike="noStrike" cap="none" normalizeH="0" baseline="0" smtClean="0">
                          <a:ln>
                            <a:noFill/>
                          </a:ln>
                          <a:solidFill>
                            <a:schemeClr val="tx1"/>
                          </a:solidFill>
                          <a:effectLst/>
                          <a:latin typeface="Times New Roman" pitchFamily="18" charset="0"/>
                          <a:ea typeface="华文新魏" pitchFamily="2" charset="-122"/>
                        </a:rPr>
                        <a:t>76%</a:t>
                      </a:r>
                      <a:endParaRPr kumimoji="0" lang="zh-CN" altLang="en-US"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0525">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生  铁</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altLang="en-US" sz="2100" b="1" i="0" u="none" strike="noStrike" cap="none" normalizeH="0" baseline="0" smtClean="0">
                          <a:ln>
                            <a:noFill/>
                          </a:ln>
                          <a:solidFill>
                            <a:schemeClr val="tx1"/>
                          </a:solidFill>
                          <a:effectLst/>
                          <a:latin typeface="Times New Roman" pitchFamily="18" charset="0"/>
                          <a:ea typeface="华文新魏" pitchFamily="2" charset="-122"/>
                        </a:rPr>
                        <a:t>190%</a:t>
                      </a:r>
                      <a:endParaRPr kumimoji="0" lang="zh-CN" altLang="en-US"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0525">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熟  铁</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altLang="en-US" sz="2100" b="1" i="0" u="none" strike="noStrike" cap="none" normalizeH="0" baseline="0" smtClean="0">
                          <a:ln>
                            <a:noFill/>
                          </a:ln>
                          <a:solidFill>
                            <a:schemeClr val="tx1"/>
                          </a:solidFill>
                          <a:effectLst/>
                          <a:latin typeface="Times New Roman" pitchFamily="18" charset="0"/>
                          <a:ea typeface="华文新魏" pitchFamily="2" charset="-122"/>
                        </a:rPr>
                        <a:t>116%</a:t>
                      </a:r>
                      <a:endParaRPr kumimoji="0" lang="zh-CN" altLang="en-US"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0525">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煤  炭</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altLang="en-US" sz="2100" b="1" i="0" u="none" strike="noStrike" cap="none" normalizeH="0" baseline="0" smtClean="0">
                          <a:ln>
                            <a:noFill/>
                          </a:ln>
                          <a:solidFill>
                            <a:schemeClr val="tx1"/>
                          </a:solidFill>
                          <a:effectLst/>
                          <a:latin typeface="Times New Roman" pitchFamily="18" charset="0"/>
                          <a:ea typeface="华文新魏" pitchFamily="2" charset="-122"/>
                        </a:rPr>
                        <a:t>131%</a:t>
                      </a:r>
                      <a:endParaRPr kumimoji="0" lang="zh-CN" altLang="en-US"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479">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sz="2100" b="1" i="0" u="none" strike="noStrike" cap="none" normalizeH="0" baseline="0" smtClean="0">
                          <a:ln>
                            <a:noFill/>
                          </a:ln>
                          <a:solidFill>
                            <a:schemeClr val="tx1"/>
                          </a:solidFill>
                          <a:effectLst/>
                          <a:latin typeface="Times New Roman" pitchFamily="18" charset="0"/>
                          <a:ea typeface="华文新魏" pitchFamily="2" charset="-122"/>
                        </a:rPr>
                        <a:t>铁  路</a:t>
                      </a:r>
                      <a:endParaRPr kumimoji="0" lang="zh-CN"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109538" algn="ctr" defTabSz="914400" rtl="0" eaLnBrk="1" fontAlgn="base" latinLnBrk="0" hangingPunct="1">
                        <a:lnSpc>
                          <a:spcPct val="100000"/>
                        </a:lnSpc>
                        <a:spcBef>
                          <a:spcPct val="20000"/>
                        </a:spcBef>
                        <a:spcAft>
                          <a:spcPct val="0"/>
                        </a:spcAft>
                        <a:buClrTx/>
                        <a:buSzPct val="100000"/>
                        <a:buFont typeface="Arial" pitchFamily="34" charset="0"/>
                        <a:buNone/>
                        <a:tabLst/>
                      </a:pPr>
                      <a:r>
                        <a:rPr kumimoji="0" lang="zh-CN" altLang="en-US" sz="2100" b="1" i="0" u="none" strike="noStrike" cap="none" normalizeH="0" baseline="0" smtClean="0">
                          <a:ln>
                            <a:noFill/>
                          </a:ln>
                          <a:solidFill>
                            <a:schemeClr val="tx1"/>
                          </a:solidFill>
                          <a:effectLst/>
                          <a:latin typeface="Times New Roman" pitchFamily="18" charset="0"/>
                          <a:ea typeface="华文新魏" pitchFamily="2" charset="-122"/>
                        </a:rPr>
                        <a:t>增加到32000千米</a:t>
                      </a:r>
                      <a:endParaRPr kumimoji="0" lang="zh-CN" altLang="en-US" sz="2100" b="1" i="0" u="none" strike="noStrike" cap="none" normalizeH="0" baseline="0" smtClean="0">
                        <a:ln>
                          <a:noFill/>
                        </a:ln>
                        <a:solidFill>
                          <a:schemeClr val="tx1"/>
                        </a:solidFill>
                        <a:effectLst/>
                        <a:latin typeface="Lucida Sans Unicode" pitchFamily="34" charset="0"/>
                        <a:ea typeface="华文新魏" pitchFamily="2" charset="-122"/>
                      </a:endParaRPr>
                    </a:p>
                  </a:txBody>
                  <a:tcPr marL="90170" marR="90170" marT="35243" marB="3524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169" name="Text Box 26"/>
          <p:cNvSpPr txBox="1">
            <a:spLocks noChangeArrowheads="1"/>
          </p:cNvSpPr>
          <p:nvPr/>
        </p:nvSpPr>
        <p:spPr bwMode="auto">
          <a:xfrm>
            <a:off x="468314" y="1114425"/>
            <a:ext cx="7927975" cy="523220"/>
          </a:xfrm>
          <a:prstGeom prst="rect">
            <a:avLst/>
          </a:prstGeom>
          <a:noFill/>
          <a:ln w="9525">
            <a:noFill/>
            <a:miter lim="800000"/>
            <a:headEnd/>
            <a:tailEnd/>
          </a:ln>
        </p:spPr>
        <p:txBody>
          <a:bodyPr>
            <a:spAutoFit/>
          </a:bodyPr>
          <a:lstStyle/>
          <a:p>
            <a:pPr>
              <a:spcBef>
                <a:spcPct val="50000"/>
              </a:spcBef>
            </a:pPr>
            <a:r>
              <a:rPr lang="zh-CN" altLang="en-US" sz="2800" b="1">
                <a:solidFill>
                  <a:srgbClr val="FF0000"/>
                </a:solidFill>
                <a:latin typeface="黑体" pitchFamily="49" charset="-122"/>
                <a:ea typeface="黑体" pitchFamily="49" charset="-122"/>
              </a:rPr>
              <a:t>材料一:</a:t>
            </a:r>
            <a:r>
              <a:rPr lang="zh-CN" altLang="en-US" sz="2800" b="1">
                <a:latin typeface="黑体" pitchFamily="49" charset="-122"/>
                <a:ea typeface="黑体" pitchFamily="49" charset="-122"/>
              </a:rPr>
              <a:t>1861年俄国农奴制改革以后工业发展状况</a:t>
            </a:r>
          </a:p>
        </p:txBody>
      </p:sp>
      <p:sp>
        <p:nvSpPr>
          <p:cNvPr id="6170" name="Text Box 27"/>
          <p:cNvSpPr txBox="1">
            <a:spLocks noChangeArrowheads="1"/>
          </p:cNvSpPr>
          <p:nvPr/>
        </p:nvSpPr>
        <p:spPr bwMode="auto">
          <a:xfrm>
            <a:off x="395289" y="4462463"/>
            <a:ext cx="8785225" cy="556563"/>
          </a:xfrm>
          <a:prstGeom prst="rect">
            <a:avLst/>
          </a:prstGeom>
          <a:noFill/>
          <a:ln w="9525">
            <a:noFill/>
            <a:miter lim="800000"/>
            <a:headEnd/>
            <a:tailEnd/>
          </a:ln>
        </p:spPr>
        <p:txBody>
          <a:bodyPr lIns="90170" tIns="46990" rIns="90170" bIns="46990">
            <a:spAutoFit/>
          </a:bodyPr>
          <a:lstStyle/>
          <a:p>
            <a:pPr>
              <a:spcBef>
                <a:spcPct val="50000"/>
              </a:spcBef>
            </a:pPr>
            <a:r>
              <a:rPr lang="zh-CN" altLang="en-US" sz="3000" b="1">
                <a:solidFill>
                  <a:srgbClr val="FF0000"/>
                </a:solidFill>
                <a:latin typeface="黑体" pitchFamily="49" charset="-122"/>
                <a:ea typeface="黑体" pitchFamily="49" charset="-122"/>
              </a:rPr>
              <a:t>1861年农奴制改革以后,俄国经济得到了快速发展。</a:t>
            </a:r>
          </a:p>
        </p:txBody>
      </p:sp>
      <p:sp>
        <p:nvSpPr>
          <p:cNvPr id="6171" name="矩形 31"/>
          <p:cNvSpPr>
            <a:spLocks noChangeArrowheads="1"/>
          </p:cNvSpPr>
          <p:nvPr/>
        </p:nvSpPr>
        <p:spPr bwMode="auto">
          <a:xfrm>
            <a:off x="179388" y="4030266"/>
            <a:ext cx="2743059" cy="369332"/>
          </a:xfrm>
          <a:prstGeom prst="rect">
            <a:avLst/>
          </a:prstGeom>
          <a:noFill/>
          <a:ln w="9525">
            <a:noFill/>
            <a:miter lim="800000"/>
            <a:headEnd/>
            <a:tailEnd/>
          </a:ln>
        </p:spPr>
        <p:txBody>
          <a:bodyPr wrap="none">
            <a:spAutoFit/>
          </a:bodyPr>
          <a:lstStyle/>
          <a:p>
            <a:r>
              <a:rPr lang="zh-CN" altLang="en-US" b="1">
                <a:solidFill>
                  <a:srgbClr val="0000FF"/>
                </a:solidFill>
                <a:latin typeface="黑体" pitchFamily="49" charset="-122"/>
                <a:ea typeface="黑体" pitchFamily="49" charset="-122"/>
              </a:rPr>
              <a:t>（</a:t>
            </a:r>
            <a:r>
              <a:rPr lang="en-US" b="1">
                <a:solidFill>
                  <a:srgbClr val="0000FF"/>
                </a:solidFill>
                <a:latin typeface="黑体" pitchFamily="49" charset="-122"/>
                <a:ea typeface="黑体" pitchFamily="49" charset="-122"/>
              </a:rPr>
              <a:t>1</a:t>
            </a:r>
            <a:r>
              <a:rPr lang="zh-CN" altLang="en-US" b="1">
                <a:solidFill>
                  <a:srgbClr val="0000FF"/>
                </a:solidFill>
                <a:latin typeface="黑体" pitchFamily="49" charset="-122"/>
                <a:ea typeface="黑体" pitchFamily="49" charset="-122"/>
              </a:rPr>
              <a:t>）材料一反映了什么?</a:t>
            </a:r>
            <a:endParaRPr lang="zh-CN" altLang="en-US">
              <a:solidFill>
                <a:srgbClr val="0000FF"/>
              </a:solidFill>
            </a:endParaRPr>
          </a:p>
        </p:txBody>
      </p:sp>
      <p:sp>
        <p:nvSpPr>
          <p:cNvPr id="6172" name="TextBox 32"/>
          <p:cNvSpPr txBox="1">
            <a:spLocks noChangeArrowheads="1"/>
          </p:cNvSpPr>
          <p:nvPr/>
        </p:nvSpPr>
        <p:spPr bwMode="auto">
          <a:xfrm>
            <a:off x="34925" y="682229"/>
            <a:ext cx="4820550" cy="553998"/>
          </a:xfrm>
          <a:prstGeom prst="rect">
            <a:avLst/>
          </a:prstGeom>
          <a:noFill/>
          <a:ln w="9525">
            <a:noFill/>
            <a:miter lim="800000"/>
            <a:headEnd/>
            <a:tailEnd/>
          </a:ln>
        </p:spPr>
        <p:txBody>
          <a:bodyPr wrap="none">
            <a:spAutoFit/>
          </a:bodyPr>
          <a:lstStyle/>
          <a:p>
            <a:r>
              <a:rPr lang="zh-CN" altLang="en-US" sz="3000" b="1">
                <a:latin typeface="黑体" pitchFamily="49" charset="-122"/>
                <a:ea typeface="黑体" pitchFamily="49" charset="-122"/>
              </a:rPr>
              <a:t>阅读四则材料，回答问题：</a:t>
            </a:r>
          </a:p>
        </p:txBody>
      </p:sp>
      <p:sp>
        <p:nvSpPr>
          <p:cNvPr id="6173" name="Rectangle 10"/>
          <p:cNvSpPr>
            <a:spLocks noChangeArrowheads="1"/>
          </p:cNvSpPr>
          <p:nvPr/>
        </p:nvSpPr>
        <p:spPr bwMode="auto">
          <a:xfrm>
            <a:off x="179388" y="195262"/>
            <a:ext cx="4392612" cy="553998"/>
          </a:xfrm>
          <a:prstGeom prst="rect">
            <a:avLst/>
          </a:prstGeom>
          <a:noFill/>
          <a:ln w="25400" cmpd="sng">
            <a:solidFill>
              <a:srgbClr val="FF9900"/>
            </a:solidFill>
            <a:miter lim="800000"/>
            <a:headEnd/>
            <a:tailEnd/>
          </a:ln>
        </p:spPr>
        <p:txBody>
          <a:bodyPr anchor="ctr">
            <a:spAutoFit/>
          </a:bodyPr>
          <a:lstStyle/>
          <a:p>
            <a:r>
              <a:rPr lang="en-US" sz="3000" b="1">
                <a:solidFill>
                  <a:srgbClr val="CC3300"/>
                </a:solidFill>
              </a:rPr>
              <a:t>●</a:t>
            </a:r>
            <a:r>
              <a:rPr lang="zh-CN" altLang="en-US" sz="3000" b="1">
                <a:solidFill>
                  <a:srgbClr val="CC3300"/>
                </a:solidFill>
              </a:rPr>
              <a:t>俄国需要一场</a:t>
            </a:r>
            <a:r>
              <a:rPr lang="en-US" sz="3000" b="1">
                <a:solidFill>
                  <a:srgbClr val="CC3300"/>
                </a:solidFill>
              </a:rPr>
              <a:t>革命</a:t>
            </a:r>
            <a:r>
              <a:rPr lang="zh-CN" altLang="en-US" sz="3000" b="1">
                <a:solidFill>
                  <a:srgbClr val="CC3300"/>
                </a:solidFill>
              </a:rPr>
              <a:t>吗?</a:t>
            </a:r>
            <a:endParaRPr lang="zh-CN" altLang="en-US" sz="3000" b="1">
              <a:solidFill>
                <a:srgbClr val="CC3300"/>
              </a:solidFill>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70"/>
                                        </p:tgtEl>
                                        <p:attrNameLst>
                                          <p:attrName>style.visibility</p:attrName>
                                        </p:attrNameLst>
                                      </p:cBhvr>
                                      <p:to>
                                        <p:strVal val="visible"/>
                                      </p:to>
                                    </p:set>
                                    <p:anim calcmode="lin" valueType="num">
                                      <p:cBhvr additive="base">
                                        <p:cTn id="7" dur="500" fill="hold"/>
                                        <p:tgtEl>
                                          <p:spTgt spid="6170"/>
                                        </p:tgtEl>
                                        <p:attrNameLst>
                                          <p:attrName>ppt_x</p:attrName>
                                        </p:attrNameLst>
                                      </p:cBhvr>
                                      <p:tavLst>
                                        <p:tav tm="0">
                                          <p:val>
                                            <p:strVal val="0-#ppt_w/2"/>
                                          </p:val>
                                        </p:tav>
                                        <p:tav tm="100000">
                                          <p:val>
                                            <p:strVal val="#ppt_x"/>
                                          </p:val>
                                        </p:tav>
                                      </p:tavLst>
                                    </p:anim>
                                    <p:anim calcmode="lin" valueType="num">
                                      <p:cBhvr additive="base">
                                        <p:cTn id="8" dur="500" fill="hold"/>
                                        <p:tgtEl>
                                          <p:spTgt spid="61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0"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4294967295"/>
          </p:nvPr>
        </p:nvSpPr>
        <p:spPr>
          <a:xfrm>
            <a:off x="0" y="684213"/>
            <a:ext cx="8820150" cy="2806700"/>
          </a:xfrm>
          <a:ln w="28575">
            <a:solidFill>
              <a:srgbClr val="000066"/>
            </a:solidFill>
            <a:prstDash val="dash"/>
          </a:ln>
        </p:spPr>
        <p:txBody>
          <a:bodyPr>
            <a:normAutofit fontScale="85000" lnSpcReduction="10000"/>
          </a:bodyPr>
          <a:lstStyle/>
          <a:p>
            <a:pPr eaLnBrk="1" hangingPunct="1">
              <a:lnSpc>
                <a:spcPct val="120000"/>
              </a:lnSpc>
              <a:buSzPct val="100000"/>
              <a:buFont typeface="Wingdings" pitchFamily="2" charset="2"/>
              <a:buChar char="Ø"/>
            </a:pPr>
            <a:r>
              <a:rPr lang="zh-CN" altLang="en-US" sz="2600" b="1">
                <a:latin typeface="华文新魏" pitchFamily="2" charset="-122"/>
                <a:ea typeface="华文新魏" pitchFamily="2" charset="-122"/>
              </a:rPr>
              <a:t>农业人口占全国的80%；</a:t>
            </a:r>
          </a:p>
          <a:p>
            <a:pPr eaLnBrk="1" hangingPunct="1">
              <a:lnSpc>
                <a:spcPct val="120000"/>
              </a:lnSpc>
              <a:buSzPct val="100000"/>
              <a:buFont typeface="Wingdings" pitchFamily="2" charset="2"/>
              <a:buChar char="Ø"/>
            </a:pPr>
            <a:r>
              <a:rPr lang="zh-CN" altLang="en-US" sz="2600" b="1">
                <a:latin typeface="华文新魏" pitchFamily="2" charset="-122"/>
                <a:ea typeface="华文新魏" pitchFamily="2" charset="-122"/>
              </a:rPr>
              <a:t>工业产值占国民经济总产值的42%；</a:t>
            </a:r>
          </a:p>
          <a:p>
            <a:pPr eaLnBrk="1" hangingPunct="1">
              <a:lnSpc>
                <a:spcPct val="120000"/>
              </a:lnSpc>
              <a:buSzPct val="100000"/>
              <a:buFont typeface="Wingdings" pitchFamily="2" charset="2"/>
              <a:buChar char="Ø"/>
            </a:pPr>
            <a:r>
              <a:rPr lang="zh-CN" altLang="en-US" sz="2600" b="1">
                <a:latin typeface="华文新魏" pitchFamily="2" charset="-122"/>
                <a:ea typeface="华文新魏" pitchFamily="2" charset="-122"/>
              </a:rPr>
              <a:t>按人均计算，俄国的钢产量仅及美国的1/11，德国的1/8，英国的1/6，法国的1/5。国民经济人均收入只有美国的</a:t>
            </a:r>
            <a:r>
              <a:rPr lang="en-US" sz="2600" b="1">
                <a:latin typeface="华文新魏" pitchFamily="2" charset="-122"/>
                <a:ea typeface="华文新魏" pitchFamily="2" charset="-122"/>
              </a:rPr>
              <a:t>1/7</a:t>
            </a:r>
            <a:r>
              <a:rPr lang="zh-CN" altLang="en-US" sz="2600" b="1">
                <a:latin typeface="华文新魏" pitchFamily="2" charset="-122"/>
                <a:ea typeface="华文新魏" pitchFamily="2" charset="-122"/>
              </a:rPr>
              <a:t>；英国的1/5。</a:t>
            </a:r>
          </a:p>
          <a:p>
            <a:pPr eaLnBrk="1" hangingPunct="1">
              <a:lnSpc>
                <a:spcPct val="120000"/>
              </a:lnSpc>
              <a:buSzPct val="100000"/>
              <a:buFont typeface="Wingdings" pitchFamily="2" charset="2"/>
              <a:buChar char="Ø"/>
            </a:pPr>
            <a:r>
              <a:rPr lang="en-US" sz="2600" b="1">
                <a:latin typeface="华文新魏" pitchFamily="2" charset="-122"/>
                <a:ea typeface="华文新魏" pitchFamily="2" charset="-122"/>
              </a:rPr>
              <a:t>1903</a:t>
            </a:r>
            <a:r>
              <a:rPr lang="zh-CN" altLang="en-US" sz="2600" b="1">
                <a:latin typeface="华文新魏" pitchFamily="2" charset="-122"/>
                <a:ea typeface="华文新魏" pitchFamily="2" charset="-122"/>
              </a:rPr>
              <a:t>年外债</a:t>
            </a:r>
            <a:r>
              <a:rPr lang="en-US" sz="2600" b="1">
                <a:latin typeface="华文新魏" pitchFamily="2" charset="-122"/>
                <a:ea typeface="华文新魏" pitchFamily="2" charset="-122"/>
              </a:rPr>
              <a:t>30</a:t>
            </a:r>
            <a:r>
              <a:rPr lang="zh-CN" altLang="en-US" sz="2600" b="1">
                <a:latin typeface="华文新魏" pitchFamily="2" charset="-122"/>
                <a:ea typeface="华文新魏" pitchFamily="2" charset="-122"/>
              </a:rPr>
              <a:t>亿卢布</a:t>
            </a:r>
            <a:r>
              <a:rPr lang="en-US" sz="2600" b="1">
                <a:latin typeface="华文新魏" pitchFamily="2" charset="-122"/>
                <a:ea typeface="华文新魏" pitchFamily="2" charset="-122"/>
              </a:rPr>
              <a:t>,1914</a:t>
            </a:r>
            <a:r>
              <a:rPr lang="zh-CN" altLang="en-US" sz="2600" b="1">
                <a:latin typeface="华文新魏" pitchFamily="2" charset="-122"/>
                <a:ea typeface="华文新魏" pitchFamily="2" charset="-122"/>
              </a:rPr>
              <a:t>年达</a:t>
            </a:r>
            <a:r>
              <a:rPr lang="en-US" sz="2600" b="1">
                <a:latin typeface="华文新魏" pitchFamily="2" charset="-122"/>
                <a:ea typeface="华文新魏" pitchFamily="2" charset="-122"/>
              </a:rPr>
              <a:t>60</a:t>
            </a:r>
            <a:r>
              <a:rPr lang="zh-CN" altLang="en-US" sz="2600" b="1">
                <a:latin typeface="华文新魏" pitchFamily="2" charset="-122"/>
                <a:ea typeface="华文新魏" pitchFamily="2" charset="-122"/>
              </a:rPr>
              <a:t>亿卢布。</a:t>
            </a:r>
          </a:p>
          <a:p>
            <a:pPr eaLnBrk="1" hangingPunct="1">
              <a:lnSpc>
                <a:spcPct val="120000"/>
              </a:lnSpc>
              <a:buSzPct val="100000"/>
              <a:buFont typeface="Wingdings" pitchFamily="2" charset="2"/>
              <a:buNone/>
            </a:pPr>
            <a:r>
              <a:rPr lang="zh-CN" altLang="en-US" sz="2600" b="1">
                <a:latin typeface="华文新魏" pitchFamily="2" charset="-122"/>
                <a:ea typeface="华文新魏" pitchFamily="2" charset="-122"/>
              </a:rPr>
              <a:t>                        ——（美）莫斯《俄国史》</a:t>
            </a:r>
          </a:p>
          <a:p>
            <a:pPr eaLnBrk="1" hangingPunct="1">
              <a:lnSpc>
                <a:spcPct val="120000"/>
              </a:lnSpc>
              <a:buSzPct val="100000"/>
              <a:buFont typeface="Wingdings" pitchFamily="2" charset="2"/>
              <a:buNone/>
            </a:pPr>
            <a:endParaRPr lang="zh-CN" altLang="en-US" sz="2600" b="1">
              <a:latin typeface="华文新魏" pitchFamily="2" charset="-122"/>
              <a:ea typeface="华文新魏" pitchFamily="2" charset="-122"/>
            </a:endParaRPr>
          </a:p>
          <a:p>
            <a:pPr eaLnBrk="1" hangingPunct="1">
              <a:lnSpc>
                <a:spcPct val="120000"/>
              </a:lnSpc>
              <a:buSzPct val="100000"/>
              <a:buFont typeface="Wingdings" pitchFamily="2" charset="2"/>
              <a:buNone/>
            </a:pPr>
            <a:endParaRPr lang="en-US" sz="2600" b="1">
              <a:latin typeface="华文新魏" pitchFamily="2" charset="-122"/>
              <a:ea typeface="华文新魏" pitchFamily="2" charset="-122"/>
            </a:endParaRPr>
          </a:p>
          <a:p>
            <a:pPr eaLnBrk="1" hangingPunct="1">
              <a:lnSpc>
                <a:spcPct val="120000"/>
              </a:lnSpc>
            </a:pPr>
            <a:endParaRPr lang="zh-CN" altLang="en-US" sz="2600" b="1">
              <a:solidFill>
                <a:srgbClr val="39639D"/>
              </a:solidFill>
              <a:latin typeface="华文新魏" pitchFamily="2" charset="-122"/>
              <a:ea typeface="华文新魏" pitchFamily="2" charset="-122"/>
            </a:endParaRPr>
          </a:p>
        </p:txBody>
      </p:sp>
      <p:sp>
        <p:nvSpPr>
          <p:cNvPr id="7171" name="Text Box 4"/>
          <p:cNvSpPr txBox="1">
            <a:spLocks noChangeArrowheads="1"/>
          </p:cNvSpPr>
          <p:nvPr/>
        </p:nvSpPr>
        <p:spPr bwMode="auto">
          <a:xfrm>
            <a:off x="0" y="250031"/>
            <a:ext cx="9253538" cy="369332"/>
          </a:xfrm>
          <a:prstGeom prst="rect">
            <a:avLst/>
          </a:prstGeom>
          <a:noFill/>
          <a:ln w="9525">
            <a:noFill/>
            <a:miter lim="800000"/>
            <a:headEnd/>
            <a:tailEnd/>
          </a:ln>
        </p:spPr>
        <p:txBody>
          <a:bodyPr>
            <a:spAutoFit/>
          </a:bodyPr>
          <a:lstStyle/>
          <a:p>
            <a:pPr>
              <a:spcBef>
                <a:spcPct val="50000"/>
              </a:spcBef>
            </a:pPr>
            <a:r>
              <a:rPr lang="zh-CN" altLang="en-US" b="1">
                <a:solidFill>
                  <a:srgbClr val="FF0000"/>
                </a:solidFill>
                <a:latin typeface="黑体" pitchFamily="49" charset="-122"/>
                <a:ea typeface="黑体" pitchFamily="49" charset="-122"/>
              </a:rPr>
              <a:t>材料二：</a:t>
            </a:r>
            <a:r>
              <a:rPr lang="en-US" b="1">
                <a:latin typeface="黑体" pitchFamily="49" charset="-122"/>
                <a:ea typeface="黑体" pitchFamily="49" charset="-122"/>
              </a:rPr>
              <a:t>20</a:t>
            </a:r>
            <a:r>
              <a:rPr lang="zh-CN" altLang="en-US" b="1">
                <a:latin typeface="黑体" pitchFamily="49" charset="-122"/>
                <a:ea typeface="黑体" pitchFamily="49" charset="-122"/>
              </a:rPr>
              <a:t>世纪初，俄国经济状况</a:t>
            </a:r>
          </a:p>
        </p:txBody>
      </p:sp>
      <p:sp>
        <p:nvSpPr>
          <p:cNvPr id="7172" name="Text Box 5"/>
          <p:cNvSpPr txBox="1">
            <a:spLocks noChangeArrowheads="1"/>
          </p:cNvSpPr>
          <p:nvPr/>
        </p:nvSpPr>
        <p:spPr bwMode="auto">
          <a:xfrm>
            <a:off x="1" y="3911204"/>
            <a:ext cx="9286875" cy="371897"/>
          </a:xfrm>
          <a:prstGeom prst="rect">
            <a:avLst/>
          </a:prstGeom>
          <a:noFill/>
          <a:ln w="9525">
            <a:noFill/>
            <a:miter lim="800000"/>
            <a:headEnd/>
            <a:tailEnd/>
          </a:ln>
        </p:spPr>
        <p:txBody>
          <a:bodyPr lIns="90170" tIns="46990" rIns="90170" bIns="46990">
            <a:spAutoFit/>
          </a:bodyPr>
          <a:lstStyle/>
          <a:p>
            <a:pPr>
              <a:spcBef>
                <a:spcPct val="50000"/>
              </a:spcBef>
            </a:pPr>
            <a:r>
              <a:rPr lang="en-US" b="1">
                <a:solidFill>
                  <a:srgbClr val="FF0000"/>
                </a:solidFill>
                <a:latin typeface="黑体" pitchFamily="49" charset="-122"/>
                <a:ea typeface="黑体" pitchFamily="49" charset="-122"/>
              </a:rPr>
              <a:t>    20</a:t>
            </a:r>
            <a:r>
              <a:rPr lang="zh-CN" altLang="en-US" b="1">
                <a:solidFill>
                  <a:srgbClr val="FF0000"/>
                </a:solidFill>
                <a:latin typeface="黑体" pitchFamily="49" charset="-122"/>
                <a:ea typeface="黑体" pitchFamily="49" charset="-122"/>
              </a:rPr>
              <a:t>世纪初的俄国是一个农业国家，经济实力比较弱，仍落后于欧美资本主义强国。</a:t>
            </a:r>
          </a:p>
        </p:txBody>
      </p:sp>
      <p:sp>
        <p:nvSpPr>
          <p:cNvPr id="7173" name="矩形 8"/>
          <p:cNvSpPr>
            <a:spLocks noChangeArrowheads="1"/>
          </p:cNvSpPr>
          <p:nvPr/>
        </p:nvSpPr>
        <p:spPr bwMode="auto">
          <a:xfrm>
            <a:off x="0" y="3536156"/>
            <a:ext cx="8286750" cy="369332"/>
          </a:xfrm>
          <a:prstGeom prst="rect">
            <a:avLst/>
          </a:prstGeom>
          <a:noFill/>
          <a:ln w="9525">
            <a:noFill/>
            <a:miter lim="800000"/>
            <a:headEnd/>
            <a:tailEnd/>
          </a:ln>
        </p:spPr>
        <p:txBody>
          <a:bodyPr>
            <a:spAutoFit/>
          </a:bodyPr>
          <a:lstStyle/>
          <a:p>
            <a:pPr>
              <a:spcBef>
                <a:spcPct val="50000"/>
              </a:spcBef>
            </a:pPr>
            <a:r>
              <a:rPr lang="zh-CN" altLang="en-US" b="1">
                <a:solidFill>
                  <a:srgbClr val="0000CC"/>
                </a:solidFill>
                <a:latin typeface="黑体" pitchFamily="49" charset="-122"/>
                <a:ea typeface="黑体" pitchFamily="49" charset="-122"/>
              </a:rPr>
              <a:t>（</a:t>
            </a:r>
            <a:r>
              <a:rPr lang="en-US" b="1">
                <a:solidFill>
                  <a:srgbClr val="0000CC"/>
                </a:solidFill>
                <a:latin typeface="黑体" pitchFamily="49" charset="-122"/>
                <a:ea typeface="黑体" pitchFamily="49" charset="-122"/>
              </a:rPr>
              <a:t>2</a:t>
            </a:r>
            <a:r>
              <a:rPr lang="zh-CN" altLang="en-US" b="1">
                <a:solidFill>
                  <a:srgbClr val="0000CC"/>
                </a:solidFill>
                <a:latin typeface="黑体" pitchFamily="49" charset="-122"/>
                <a:ea typeface="黑体" pitchFamily="49" charset="-122"/>
              </a:rPr>
              <a:t>）从材料二中你获得了什么信息？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blinds(horizontal)">
                                      <p:cBhvr>
                                        <p:cTn id="7"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6"/>
          <p:cNvSpPr txBox="1">
            <a:spLocks noChangeArrowheads="1"/>
          </p:cNvSpPr>
          <p:nvPr/>
        </p:nvSpPr>
        <p:spPr bwMode="auto">
          <a:xfrm>
            <a:off x="285750" y="3750469"/>
            <a:ext cx="184731" cy="369332"/>
          </a:xfrm>
          <a:prstGeom prst="rect">
            <a:avLst/>
          </a:prstGeom>
          <a:noFill/>
          <a:ln w="9525">
            <a:noFill/>
            <a:miter lim="800000"/>
            <a:headEnd/>
            <a:tailEnd/>
          </a:ln>
        </p:spPr>
        <p:txBody>
          <a:bodyPr wrap="none">
            <a:spAutoFit/>
          </a:bodyPr>
          <a:lstStyle/>
          <a:p>
            <a:endParaRPr lang="zh-CN" altLang="en-US"/>
          </a:p>
        </p:txBody>
      </p:sp>
      <p:sp>
        <p:nvSpPr>
          <p:cNvPr id="8195" name="矩形 7"/>
          <p:cNvSpPr>
            <a:spLocks noChangeArrowheads="1"/>
          </p:cNvSpPr>
          <p:nvPr/>
        </p:nvSpPr>
        <p:spPr bwMode="auto">
          <a:xfrm>
            <a:off x="428626" y="214313"/>
            <a:ext cx="7858125" cy="369332"/>
          </a:xfrm>
          <a:prstGeom prst="rect">
            <a:avLst/>
          </a:prstGeom>
          <a:noFill/>
          <a:ln w="9525">
            <a:noFill/>
            <a:miter lim="800000"/>
            <a:headEnd/>
            <a:tailEnd/>
          </a:ln>
        </p:spPr>
        <p:txBody>
          <a:bodyPr>
            <a:spAutoFit/>
          </a:bodyPr>
          <a:lstStyle/>
          <a:p>
            <a:r>
              <a:rPr lang="zh-CN" altLang="en-US" b="1">
                <a:solidFill>
                  <a:srgbClr val="FF0000"/>
                </a:solidFill>
                <a:latin typeface="黑体" pitchFamily="49" charset="-122"/>
                <a:ea typeface="黑体" pitchFamily="49" charset="-122"/>
              </a:rPr>
              <a:t>材料三 ：</a:t>
            </a:r>
            <a:r>
              <a:rPr lang="zh-CN" altLang="en-US" b="1">
                <a:latin typeface="黑体" pitchFamily="49" charset="-122"/>
                <a:ea typeface="黑体" pitchFamily="49" charset="-122"/>
              </a:rPr>
              <a:t>俄国在“一战”时的状况</a:t>
            </a:r>
            <a:endParaRPr lang="zh-CN" altLang="en-US" b="1">
              <a:solidFill>
                <a:schemeClr val="hlink"/>
              </a:solidFill>
              <a:latin typeface="黑体" pitchFamily="49" charset="-122"/>
              <a:ea typeface="黑体" pitchFamily="49" charset="-122"/>
            </a:endParaRPr>
          </a:p>
        </p:txBody>
      </p:sp>
      <p:sp>
        <p:nvSpPr>
          <p:cNvPr id="8196" name="Rectangle 3"/>
          <p:cNvSpPr txBox="1">
            <a:spLocks noChangeArrowheads="1"/>
          </p:cNvSpPr>
          <p:nvPr/>
        </p:nvSpPr>
        <p:spPr bwMode="auto">
          <a:xfrm>
            <a:off x="215900" y="751285"/>
            <a:ext cx="8821738" cy="2684859"/>
          </a:xfrm>
          <a:prstGeom prst="rect">
            <a:avLst/>
          </a:prstGeom>
          <a:noFill/>
          <a:ln w="28575" cmpd="sng">
            <a:solidFill>
              <a:srgbClr val="000066"/>
            </a:solidFill>
            <a:prstDash val="dash"/>
            <a:miter lim="800000"/>
            <a:headEnd/>
            <a:tailEnd/>
          </a:ln>
        </p:spPr>
        <p:txBody>
          <a:bodyPr/>
          <a:lstStyle/>
          <a:p>
            <a:pPr>
              <a:spcBef>
                <a:spcPts val="600"/>
              </a:spcBef>
              <a:buClr>
                <a:srgbClr val="0000FF"/>
              </a:buClr>
              <a:buSzPct val="100000"/>
              <a:buFont typeface="Wingdings" pitchFamily="2" charset="2"/>
              <a:buChar char="Ø"/>
            </a:pPr>
            <a:r>
              <a:rPr lang="zh-CN" altLang="en-US" sz="2600" b="1">
                <a:latin typeface="华文新魏" pitchFamily="2" charset="-122"/>
                <a:ea typeface="华文新魏" pitchFamily="2" charset="-122"/>
              </a:rPr>
              <a:t>1914年-1917年，俄国有1500多万人应征入伍，至1917年，约有</a:t>
            </a:r>
            <a:r>
              <a:rPr lang="zh-CN" altLang="en-US" sz="2600" b="1">
                <a:solidFill>
                  <a:srgbClr val="0000FF"/>
                </a:solidFill>
                <a:latin typeface="华文新魏" pitchFamily="2" charset="-122"/>
                <a:ea typeface="华文新魏" pitchFamily="2" charset="-122"/>
              </a:rPr>
              <a:t>150万人死于</a:t>
            </a:r>
            <a:r>
              <a:rPr lang="zh-CN" altLang="en-US" sz="2600" b="1">
                <a:latin typeface="华文新魏" pitchFamily="2" charset="-122"/>
                <a:ea typeface="华文新魏" pitchFamily="2" charset="-122"/>
              </a:rPr>
              <a:t>战争，400多万人伤残，造成</a:t>
            </a:r>
            <a:r>
              <a:rPr lang="en-US" sz="2600" b="1">
                <a:solidFill>
                  <a:srgbClr val="0000FF"/>
                </a:solidFill>
                <a:latin typeface="华文新魏" pitchFamily="2" charset="-122"/>
                <a:ea typeface="华文新魏" pitchFamily="2" charset="-122"/>
              </a:rPr>
              <a:t>300</a:t>
            </a:r>
            <a:r>
              <a:rPr lang="zh-CN" altLang="en-US" sz="2600" b="1">
                <a:solidFill>
                  <a:srgbClr val="0000FF"/>
                </a:solidFill>
                <a:latin typeface="华文新魏" pitchFamily="2" charset="-122"/>
                <a:ea typeface="华文新魏" pitchFamily="2" charset="-122"/>
              </a:rPr>
              <a:t>万难民</a:t>
            </a:r>
            <a:r>
              <a:rPr lang="zh-CN" altLang="en-US" sz="2600" b="1">
                <a:latin typeface="华文新魏" pitchFamily="2" charset="-122"/>
                <a:ea typeface="华文新魏" pitchFamily="2" charset="-122"/>
              </a:rPr>
              <a:t>无家可归，缺衣少食。</a:t>
            </a:r>
          </a:p>
          <a:p>
            <a:pPr>
              <a:spcBef>
                <a:spcPts val="600"/>
              </a:spcBef>
              <a:buClr>
                <a:srgbClr val="0000FF"/>
              </a:buClr>
              <a:buSzPct val="100000"/>
              <a:buFont typeface="Wingdings" pitchFamily="2" charset="2"/>
              <a:buChar char="Ø"/>
            </a:pPr>
            <a:r>
              <a:rPr lang="en-US" sz="2600" b="1">
                <a:latin typeface="华文新魏" pitchFamily="2" charset="-122"/>
                <a:ea typeface="华文新魏" pitchFamily="2" charset="-122"/>
              </a:rPr>
              <a:t>战争、破坏、饥荒造成的</a:t>
            </a:r>
            <a:r>
              <a:rPr lang="en-US" sz="2600" b="1">
                <a:solidFill>
                  <a:srgbClr val="0000FF"/>
                </a:solidFill>
                <a:latin typeface="华文新魏" pitchFamily="2" charset="-122"/>
                <a:ea typeface="华文新魏" pitchFamily="2" charset="-122"/>
              </a:rPr>
              <a:t>一切灾难</a:t>
            </a:r>
            <a:r>
              <a:rPr lang="en-US" sz="2600" b="1">
                <a:latin typeface="华文新魏" pitchFamily="2" charset="-122"/>
                <a:ea typeface="华文新魏" pitchFamily="2" charset="-122"/>
              </a:rPr>
              <a:t>全都压在劳动人民</a:t>
            </a:r>
            <a:r>
              <a:rPr lang="zh-CN" altLang="en-US" sz="2600" b="1">
                <a:latin typeface="华文新魏" pitchFamily="2" charset="-122"/>
                <a:ea typeface="华文新魏" pitchFamily="2" charset="-122"/>
              </a:rPr>
              <a:t>身上</a:t>
            </a:r>
            <a:r>
              <a:rPr lang="en-US" sz="2600" b="1">
                <a:latin typeface="华文新魏" pitchFamily="2" charset="-122"/>
                <a:ea typeface="华文新魏" pitchFamily="2" charset="-122"/>
              </a:rPr>
              <a:t>，莫斯科战时主要食品价格涨了</a:t>
            </a:r>
            <a:r>
              <a:rPr lang="en-US" sz="2600" b="1">
                <a:solidFill>
                  <a:srgbClr val="0000FF"/>
                </a:solidFill>
                <a:latin typeface="华文新魏" pitchFamily="2" charset="-122"/>
                <a:ea typeface="华文新魏" pitchFamily="2" charset="-122"/>
              </a:rPr>
              <a:t>8倍半</a:t>
            </a:r>
            <a:r>
              <a:rPr lang="en-US" sz="2600" b="1">
                <a:latin typeface="华文新魏" pitchFamily="2" charset="-122"/>
                <a:ea typeface="华文新魏" pitchFamily="2" charset="-122"/>
              </a:rPr>
              <a:t>，日用品涨了</a:t>
            </a:r>
            <a:r>
              <a:rPr lang="en-US" sz="2600" b="1">
                <a:solidFill>
                  <a:srgbClr val="0000FF"/>
                </a:solidFill>
                <a:latin typeface="华文新魏" pitchFamily="2" charset="-122"/>
                <a:ea typeface="华文新魏" pitchFamily="2" charset="-122"/>
              </a:rPr>
              <a:t>11倍</a:t>
            </a:r>
            <a:r>
              <a:rPr lang="en-US" sz="2600" b="1">
                <a:latin typeface="华文新魏" pitchFamily="2" charset="-122"/>
                <a:ea typeface="华文新魏" pitchFamily="2" charset="-122"/>
              </a:rPr>
              <a:t>。</a:t>
            </a:r>
          </a:p>
          <a:p>
            <a:pPr>
              <a:spcBef>
                <a:spcPts val="600"/>
              </a:spcBef>
              <a:buClr>
                <a:srgbClr val="0000FF"/>
              </a:buClr>
              <a:buSzPct val="100000"/>
              <a:buFont typeface="Wingdings" pitchFamily="2" charset="2"/>
              <a:buChar char="Ø"/>
            </a:pPr>
            <a:r>
              <a:rPr lang="zh-CN" altLang="en-US" sz="2600" b="1">
                <a:latin typeface="华文新魏" pitchFamily="2" charset="-122"/>
                <a:ea typeface="华文新魏" pitchFamily="2" charset="-122"/>
              </a:rPr>
              <a:t>因为饥荒，</a:t>
            </a:r>
            <a:r>
              <a:rPr lang="en-US" sz="2600" b="1">
                <a:latin typeface="华文新魏" pitchFamily="2" charset="-122"/>
                <a:ea typeface="华文新魏" pitchFamily="2" charset="-122"/>
              </a:rPr>
              <a:t>1916</a:t>
            </a:r>
            <a:r>
              <a:rPr lang="zh-CN" altLang="en-US" sz="2600" b="1">
                <a:latin typeface="华文新魏" pitchFamily="2" charset="-122"/>
                <a:ea typeface="华文新魏" pitchFamily="2" charset="-122"/>
              </a:rPr>
              <a:t>年罢工有</a:t>
            </a:r>
            <a:r>
              <a:rPr lang="en-US" sz="2600" b="1">
                <a:latin typeface="华文新魏" pitchFamily="2" charset="-122"/>
                <a:ea typeface="华文新魏" pitchFamily="2" charset="-122"/>
              </a:rPr>
              <a:t>1500</a:t>
            </a:r>
            <a:r>
              <a:rPr lang="zh-CN" altLang="en-US" sz="2600" b="1">
                <a:latin typeface="华文新魏" pitchFamily="2" charset="-122"/>
                <a:ea typeface="华文新魏" pitchFamily="2" charset="-122"/>
              </a:rPr>
              <a:t>起，参加人数超过</a:t>
            </a:r>
            <a:r>
              <a:rPr lang="en-US" sz="2600" b="1">
                <a:latin typeface="华文新魏" pitchFamily="2" charset="-122"/>
                <a:ea typeface="华文新魏" pitchFamily="2" charset="-122"/>
              </a:rPr>
              <a:t>100</a:t>
            </a:r>
            <a:r>
              <a:rPr lang="zh-CN" altLang="en-US" sz="2600" b="1">
                <a:latin typeface="华文新魏" pitchFamily="2" charset="-122"/>
                <a:ea typeface="华文新魏" pitchFamily="2" charset="-122"/>
              </a:rPr>
              <a:t>万。农村头</a:t>
            </a:r>
            <a:r>
              <a:rPr lang="en-US" sz="2600" b="1">
                <a:latin typeface="华文新魏" pitchFamily="2" charset="-122"/>
                <a:ea typeface="华文新魏" pitchFamily="2" charset="-122"/>
              </a:rPr>
              <a:t>5</a:t>
            </a:r>
            <a:r>
              <a:rPr lang="zh-CN" altLang="en-US" sz="2600" b="1">
                <a:latin typeface="华文新魏" pitchFamily="2" charset="-122"/>
                <a:ea typeface="华文新魏" pitchFamily="2" charset="-122"/>
              </a:rPr>
              <a:t>个月就有</a:t>
            </a:r>
            <a:r>
              <a:rPr lang="en-US" sz="2600" b="1">
                <a:latin typeface="华文新魏" pitchFamily="2" charset="-122"/>
                <a:ea typeface="华文新魏" pitchFamily="2" charset="-122"/>
              </a:rPr>
              <a:t>510</a:t>
            </a:r>
            <a:r>
              <a:rPr lang="zh-CN" altLang="en-US" sz="2600" b="1">
                <a:latin typeface="华文新魏" pitchFamily="2" charset="-122"/>
                <a:ea typeface="华文新魏" pitchFamily="2" charset="-122"/>
              </a:rPr>
              <a:t>次起义。 </a:t>
            </a:r>
          </a:p>
          <a:p>
            <a:pPr>
              <a:spcBef>
                <a:spcPts val="600"/>
              </a:spcBef>
              <a:buClr>
                <a:srgbClr val="0000FF"/>
              </a:buClr>
              <a:buSzPct val="100000"/>
              <a:buFont typeface="Wingdings" pitchFamily="2" charset="2"/>
              <a:buNone/>
            </a:pPr>
            <a:r>
              <a:rPr lang="zh-CN" altLang="en-US" sz="2600" b="1">
                <a:latin typeface="华文新魏" pitchFamily="2" charset="-122"/>
                <a:ea typeface="华文新魏" pitchFamily="2" charset="-122"/>
              </a:rPr>
              <a:t>                  ——（苏）明茨主编《世界通史》</a:t>
            </a:r>
          </a:p>
        </p:txBody>
      </p:sp>
      <p:sp>
        <p:nvSpPr>
          <p:cNvPr id="8197" name="矩形 13"/>
          <p:cNvSpPr>
            <a:spLocks noChangeArrowheads="1"/>
          </p:cNvSpPr>
          <p:nvPr/>
        </p:nvSpPr>
        <p:spPr bwMode="auto">
          <a:xfrm>
            <a:off x="-177800" y="3489722"/>
            <a:ext cx="9140825" cy="369332"/>
          </a:xfrm>
          <a:prstGeom prst="rect">
            <a:avLst/>
          </a:prstGeom>
          <a:noFill/>
          <a:ln w="9525">
            <a:noFill/>
            <a:miter lim="800000"/>
            <a:headEnd/>
            <a:tailEnd/>
          </a:ln>
        </p:spPr>
        <p:txBody>
          <a:bodyPr>
            <a:spAutoFit/>
          </a:bodyPr>
          <a:lstStyle/>
          <a:p>
            <a:pPr>
              <a:spcBef>
                <a:spcPct val="50000"/>
              </a:spcBef>
            </a:pPr>
            <a:r>
              <a:rPr lang="zh-CN" altLang="en-US" b="1">
                <a:solidFill>
                  <a:srgbClr val="0000FF"/>
                </a:solidFill>
                <a:latin typeface="Arial" pitchFamily="34" charset="0"/>
                <a:ea typeface="黑体" pitchFamily="49" charset="-122"/>
              </a:rPr>
              <a:t>（</a:t>
            </a:r>
            <a:r>
              <a:rPr lang="en-US" b="1">
                <a:solidFill>
                  <a:srgbClr val="0000FF"/>
                </a:solidFill>
                <a:latin typeface="Arial" pitchFamily="34" charset="0"/>
                <a:ea typeface="黑体" pitchFamily="49" charset="-122"/>
              </a:rPr>
              <a:t>3</a:t>
            </a:r>
            <a:r>
              <a:rPr lang="zh-CN" altLang="en-US" b="1">
                <a:solidFill>
                  <a:srgbClr val="0000FF"/>
                </a:solidFill>
                <a:latin typeface="Arial" pitchFamily="34" charset="0"/>
                <a:ea typeface="黑体" pitchFamily="49" charset="-122"/>
              </a:rPr>
              <a:t>）沙皇政府参加一战给俄国带来了什么影响？</a:t>
            </a:r>
          </a:p>
        </p:txBody>
      </p:sp>
      <p:sp>
        <p:nvSpPr>
          <p:cNvPr id="8198" name="Rectangle 9"/>
          <p:cNvSpPr>
            <a:spLocks noChangeArrowheads="1"/>
          </p:cNvSpPr>
          <p:nvPr/>
        </p:nvSpPr>
        <p:spPr bwMode="auto">
          <a:xfrm>
            <a:off x="1835150" y="4300538"/>
            <a:ext cx="5500688" cy="523220"/>
          </a:xfrm>
          <a:prstGeom prst="rect">
            <a:avLst/>
          </a:prstGeom>
          <a:noFill/>
          <a:ln w="9525">
            <a:noFill/>
            <a:miter lim="800000"/>
            <a:headEnd/>
            <a:tailEnd/>
          </a:ln>
        </p:spPr>
        <p:txBody>
          <a:bodyPr>
            <a:spAutoFit/>
          </a:bodyPr>
          <a:lstStyle/>
          <a:p>
            <a:pPr>
              <a:spcBef>
                <a:spcPct val="50000"/>
              </a:spcBef>
            </a:pPr>
            <a:r>
              <a:rPr lang="zh-CN" altLang="en-US" sz="2800" b="1">
                <a:solidFill>
                  <a:srgbClr val="FF0000"/>
                </a:solidFill>
                <a:effectLst>
                  <a:outerShdw blurRad="38100" dist="38100" dir="2700000" algn="tl">
                    <a:srgbClr val="C0C0C0"/>
                  </a:outerShdw>
                </a:effectLst>
                <a:latin typeface="Arial" pitchFamily="34" charset="0"/>
                <a:ea typeface="楷体_GB2312" pitchFamily="49" charset="-122"/>
              </a:rPr>
              <a:t>国内各种社会矛盾更加激化</a:t>
            </a:r>
          </a:p>
        </p:txBody>
      </p:sp>
      <p:sp>
        <p:nvSpPr>
          <p:cNvPr id="8199" name="矩形 18"/>
          <p:cNvSpPr>
            <a:spLocks noChangeArrowheads="1"/>
          </p:cNvSpPr>
          <p:nvPr/>
        </p:nvSpPr>
        <p:spPr bwMode="auto">
          <a:xfrm>
            <a:off x="1547814" y="3921919"/>
            <a:ext cx="7858125" cy="523220"/>
          </a:xfrm>
          <a:prstGeom prst="rect">
            <a:avLst/>
          </a:prstGeom>
          <a:noFill/>
          <a:ln w="9525">
            <a:noFill/>
            <a:miter lim="800000"/>
            <a:headEnd/>
            <a:tailEnd/>
          </a:ln>
        </p:spPr>
        <p:txBody>
          <a:bodyPr>
            <a:spAutoFit/>
          </a:bodyPr>
          <a:lstStyle/>
          <a:p>
            <a:r>
              <a:rPr lang="zh-CN" altLang="en-US" sz="2800" b="1">
                <a:latin typeface="黑体" pitchFamily="49" charset="-122"/>
                <a:ea typeface="黑体" pitchFamily="49" charset="-122"/>
              </a:rPr>
              <a:t>“一战” 使俄国人民蒙受了深重的灾难</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Effect transition="in" filter="blinds(horizontal)">
                                      <p:cBhvr>
                                        <p:cTn id="7" dur="500"/>
                                        <p:tgtEl>
                                          <p:spTgt spid="81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8"/>
                                        </p:tgtEl>
                                        <p:attrNameLst>
                                          <p:attrName>style.visibility</p:attrName>
                                        </p:attrNameLst>
                                      </p:cBhvr>
                                      <p:to>
                                        <p:strVal val="visible"/>
                                      </p:to>
                                    </p:set>
                                    <p:animEffect transition="in" filter="blinds(horizontal)">
                                      <p:cBhvr>
                                        <p:cTn id="12"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utoUpdateAnimBg="0"/>
      <p:bldP spid="819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5"/>
          <p:cNvSpPr txBox="1">
            <a:spLocks noChangeArrowheads="1"/>
          </p:cNvSpPr>
          <p:nvPr/>
        </p:nvSpPr>
        <p:spPr bwMode="auto">
          <a:xfrm>
            <a:off x="468313" y="2571750"/>
            <a:ext cx="8153400" cy="1292662"/>
          </a:xfrm>
          <a:prstGeom prst="rect">
            <a:avLst/>
          </a:prstGeom>
          <a:noFill/>
          <a:ln w="9525" cmpd="sng">
            <a:solidFill>
              <a:srgbClr val="000066"/>
            </a:solidFill>
            <a:miter lim="800000"/>
            <a:headEnd/>
            <a:tailEnd/>
          </a:ln>
        </p:spPr>
        <p:txBody>
          <a:bodyPr>
            <a:spAutoFit/>
          </a:bodyPr>
          <a:lstStyle/>
          <a:p>
            <a:pPr>
              <a:spcBef>
                <a:spcPct val="50000"/>
              </a:spcBef>
            </a:pPr>
            <a:r>
              <a:rPr lang="en-US" sz="2600" b="1">
                <a:latin typeface="黑体" pitchFamily="49" charset="-122"/>
                <a:ea typeface="黑体" pitchFamily="49" charset="-122"/>
              </a:rPr>
              <a:t>    1906</a:t>
            </a:r>
            <a:r>
              <a:rPr lang="zh-CN" altLang="en-US" sz="2600" b="1">
                <a:latin typeface="黑体" pitchFamily="49" charset="-122"/>
                <a:ea typeface="黑体" pitchFamily="49" charset="-122"/>
              </a:rPr>
              <a:t>年通过的</a:t>
            </a:r>
            <a:r>
              <a:rPr lang="en-US" sz="2600" b="1">
                <a:latin typeface="黑体" pitchFamily="49" charset="-122"/>
                <a:ea typeface="黑体" pitchFamily="49" charset="-122"/>
              </a:rPr>
              <a:t>《</a:t>
            </a:r>
            <a:r>
              <a:rPr lang="zh-CN" altLang="en-US" sz="2600" b="1">
                <a:latin typeface="黑体" pitchFamily="49" charset="-122"/>
                <a:ea typeface="黑体" pitchFamily="49" charset="-122"/>
              </a:rPr>
              <a:t>俄罗斯帝国基本法</a:t>
            </a:r>
            <a:r>
              <a:rPr lang="en-US" sz="2600" b="1">
                <a:latin typeface="黑体" pitchFamily="49" charset="-122"/>
                <a:ea typeface="黑体" pitchFamily="49" charset="-122"/>
              </a:rPr>
              <a:t>》</a:t>
            </a:r>
            <a:r>
              <a:rPr lang="zh-CN" altLang="en-US" sz="2600" b="1">
                <a:latin typeface="黑体" pitchFamily="49" charset="-122"/>
                <a:ea typeface="黑体" pitchFamily="49" charset="-122"/>
              </a:rPr>
              <a:t>规定：最高专制政权属于全俄皇帝，沙皇和以前一样总揽行政、军事和对外政策大权及批准法律之权。   </a:t>
            </a:r>
            <a:endParaRPr lang="zh-CN" altLang="en-US" sz="2600"/>
          </a:p>
        </p:txBody>
      </p:sp>
      <p:sp>
        <p:nvSpPr>
          <p:cNvPr id="9219" name="Rectangle 6"/>
          <p:cNvSpPr>
            <a:spLocks noChangeArrowheads="1"/>
          </p:cNvSpPr>
          <p:nvPr/>
        </p:nvSpPr>
        <p:spPr bwMode="auto">
          <a:xfrm>
            <a:off x="2628900" y="4030266"/>
            <a:ext cx="2041585" cy="371897"/>
          </a:xfrm>
          <a:prstGeom prst="rect">
            <a:avLst/>
          </a:prstGeom>
          <a:noFill/>
          <a:ln w="9525">
            <a:noFill/>
            <a:miter lim="800000"/>
            <a:headEnd/>
            <a:tailEnd/>
          </a:ln>
        </p:spPr>
        <p:txBody>
          <a:bodyPr wrap="none" lIns="90170" tIns="46990" rIns="90170" bIns="46990" anchor="ctr">
            <a:spAutoFit/>
          </a:bodyPr>
          <a:lstStyle/>
          <a:p>
            <a:r>
              <a:rPr lang="zh-CN" altLang="en-US" b="1">
                <a:solidFill>
                  <a:srgbClr val="CC3300"/>
                </a:solidFill>
                <a:latin typeface="黑体" pitchFamily="49" charset="-122"/>
                <a:ea typeface="黑体" pitchFamily="49" charset="-122"/>
              </a:rPr>
              <a:t>沙皇专制统治强化</a:t>
            </a:r>
          </a:p>
        </p:txBody>
      </p:sp>
      <p:sp>
        <p:nvSpPr>
          <p:cNvPr id="9220" name="Text Box 7"/>
          <p:cNvSpPr txBox="1">
            <a:spLocks noChangeArrowheads="1"/>
          </p:cNvSpPr>
          <p:nvPr/>
        </p:nvSpPr>
        <p:spPr bwMode="auto">
          <a:xfrm>
            <a:off x="468313" y="952500"/>
            <a:ext cx="8153400" cy="2092881"/>
          </a:xfrm>
          <a:prstGeom prst="rect">
            <a:avLst/>
          </a:prstGeom>
          <a:noFill/>
          <a:ln w="9525" cmpd="sng">
            <a:solidFill>
              <a:srgbClr val="000066"/>
            </a:solidFill>
            <a:miter lim="800000"/>
            <a:headEnd/>
            <a:tailEnd/>
          </a:ln>
        </p:spPr>
        <p:txBody>
          <a:bodyPr>
            <a:spAutoFit/>
          </a:bodyPr>
          <a:lstStyle/>
          <a:p>
            <a:r>
              <a:rPr lang="en-US" sz="2600" b="1">
                <a:latin typeface="黑体" pitchFamily="49" charset="-122"/>
                <a:ea typeface="黑体" pitchFamily="49" charset="-122"/>
              </a:rPr>
              <a:t>    </a:t>
            </a:r>
            <a:r>
              <a:rPr lang="zh-CN" altLang="en-US" sz="2600" b="1">
                <a:latin typeface="黑体" pitchFamily="49" charset="-122"/>
                <a:ea typeface="黑体" pitchFamily="49" charset="-122"/>
              </a:rPr>
              <a:t>全俄罗斯皇帝是专制的、无限的君主。服从其最高权力，不仅是出于敬畏，而且是出于良知，此乃上帝的旨意。</a:t>
            </a:r>
          </a:p>
          <a:p>
            <a:r>
              <a:rPr lang="zh-CN" altLang="en-US" sz="2600" b="1">
                <a:latin typeface="黑体" pitchFamily="49" charset="-122"/>
                <a:ea typeface="黑体" pitchFamily="49" charset="-122"/>
              </a:rPr>
              <a:t>    未经沙皇亲笔签署，任何法律均无效。</a:t>
            </a:r>
          </a:p>
          <a:p>
            <a:r>
              <a:rPr lang="zh-CN" altLang="en-US" sz="2600" b="1">
                <a:latin typeface="黑体" pitchFamily="49" charset="-122"/>
                <a:ea typeface="黑体" pitchFamily="49" charset="-122"/>
              </a:rPr>
              <a:t>                  </a:t>
            </a:r>
            <a:r>
              <a:rPr lang="en-US" sz="2600" b="1">
                <a:ea typeface="黑体" pitchFamily="49" charset="-122"/>
              </a:rPr>
              <a:t>——</a:t>
            </a:r>
            <a:r>
              <a:rPr lang="en-US" sz="2600" b="1">
                <a:latin typeface="黑体" pitchFamily="49" charset="-122"/>
                <a:ea typeface="黑体" pitchFamily="49" charset="-122"/>
              </a:rPr>
              <a:t>1892</a:t>
            </a:r>
            <a:r>
              <a:rPr lang="zh-CN" altLang="en-US" sz="2600" b="1">
                <a:latin typeface="黑体" pitchFamily="49" charset="-122"/>
                <a:ea typeface="黑体" pitchFamily="49" charset="-122"/>
              </a:rPr>
              <a:t>年</a:t>
            </a:r>
            <a:r>
              <a:rPr lang="en-US" sz="2600" b="1">
                <a:latin typeface="黑体" pitchFamily="49" charset="-122"/>
                <a:ea typeface="黑体" pitchFamily="49" charset="-122"/>
              </a:rPr>
              <a:t>《</a:t>
            </a:r>
            <a:r>
              <a:rPr lang="zh-CN" altLang="en-US" sz="2600" b="1">
                <a:latin typeface="黑体" pitchFamily="49" charset="-122"/>
                <a:ea typeface="黑体" pitchFamily="49" charset="-122"/>
              </a:rPr>
              <a:t>国家根本法</a:t>
            </a:r>
            <a:r>
              <a:rPr lang="en-US" sz="2600" b="1">
                <a:latin typeface="黑体" pitchFamily="49" charset="-122"/>
                <a:ea typeface="黑体" pitchFamily="49" charset="-122"/>
              </a:rPr>
              <a:t>》</a:t>
            </a:r>
          </a:p>
        </p:txBody>
      </p:sp>
      <p:sp>
        <p:nvSpPr>
          <p:cNvPr id="9221" name="Text Box 5"/>
          <p:cNvSpPr txBox="1">
            <a:spLocks noChangeArrowheads="1"/>
          </p:cNvSpPr>
          <p:nvPr/>
        </p:nvSpPr>
        <p:spPr bwMode="auto">
          <a:xfrm>
            <a:off x="468313" y="465535"/>
            <a:ext cx="1231427" cy="369332"/>
          </a:xfrm>
          <a:prstGeom prst="rect">
            <a:avLst/>
          </a:prstGeom>
          <a:noFill/>
          <a:ln w="9525">
            <a:noFill/>
            <a:miter lim="800000"/>
            <a:headEnd/>
            <a:tailEnd/>
          </a:ln>
        </p:spPr>
        <p:txBody>
          <a:bodyPr wrap="none">
            <a:spAutoFit/>
          </a:bodyPr>
          <a:lstStyle/>
          <a:p>
            <a:r>
              <a:rPr lang="zh-CN" altLang="en-US" b="1">
                <a:solidFill>
                  <a:srgbClr val="FF3300"/>
                </a:solidFill>
                <a:latin typeface="黑体" pitchFamily="49" charset="-122"/>
                <a:ea typeface="黑体" pitchFamily="49" charset="-122"/>
              </a:rPr>
              <a:t>材料四 ：</a:t>
            </a:r>
          </a:p>
        </p:txBody>
      </p:sp>
      <p:sp>
        <p:nvSpPr>
          <p:cNvPr id="9222" name="Text Box 6"/>
          <p:cNvSpPr txBox="1">
            <a:spLocks noChangeArrowheads="1"/>
          </p:cNvSpPr>
          <p:nvPr/>
        </p:nvSpPr>
        <p:spPr bwMode="auto">
          <a:xfrm>
            <a:off x="34925" y="3598069"/>
            <a:ext cx="3323346" cy="369332"/>
          </a:xfrm>
          <a:prstGeom prst="rect">
            <a:avLst/>
          </a:prstGeom>
          <a:noFill/>
          <a:ln w="9525">
            <a:noFill/>
            <a:miter lim="800000"/>
            <a:headEnd/>
            <a:tailEnd/>
          </a:ln>
        </p:spPr>
        <p:txBody>
          <a:bodyPr wrap="none">
            <a:spAutoFit/>
          </a:bodyPr>
          <a:lstStyle/>
          <a:p>
            <a:r>
              <a:rPr lang="zh-CN" altLang="en-US" b="1">
                <a:solidFill>
                  <a:srgbClr val="0000FF"/>
                </a:solidFill>
                <a:latin typeface="黑体" pitchFamily="49" charset="-122"/>
                <a:ea typeface="黑体" pitchFamily="49" charset="-122"/>
              </a:rPr>
              <a:t>（4）材料四说明了什么问题？</a:t>
            </a:r>
          </a:p>
        </p:txBody>
      </p:sp>
      <p:grpSp>
        <p:nvGrpSpPr>
          <p:cNvPr id="2" name="Group 7"/>
          <p:cNvGrpSpPr>
            <a:grpSpLocks/>
          </p:cNvGrpSpPr>
          <p:nvPr/>
        </p:nvGrpSpPr>
        <p:grpSpPr bwMode="auto">
          <a:xfrm>
            <a:off x="3419475" y="844153"/>
            <a:ext cx="4104323" cy="1848604"/>
            <a:chOff x="0" y="0"/>
            <a:chExt cx="6463" cy="3882"/>
          </a:xfrm>
        </p:grpSpPr>
        <p:sp>
          <p:nvSpPr>
            <p:cNvPr id="9224" name="AutoShape 8"/>
            <p:cNvSpPr>
              <a:spLocks noChangeArrowheads="1"/>
            </p:cNvSpPr>
            <p:nvPr/>
          </p:nvSpPr>
          <p:spPr bwMode="auto">
            <a:xfrm>
              <a:off x="0" y="0"/>
              <a:ext cx="6463" cy="1743"/>
            </a:xfrm>
            <a:prstGeom prst="irregularSeal2">
              <a:avLst/>
            </a:prstGeom>
            <a:solidFill>
              <a:srgbClr val="CCFFFF"/>
            </a:solidFill>
            <a:ln w="9525" cmpd="sng">
              <a:solidFill>
                <a:schemeClr val="tx1"/>
              </a:solidFill>
              <a:miter lim="800000"/>
              <a:headEnd/>
              <a:tailEnd/>
            </a:ln>
            <a:effectLst>
              <a:prstShdw prst="shdw11">
                <a:schemeClr val="bg2">
                  <a:alpha val="50000"/>
                </a:schemeClr>
              </a:prstShdw>
            </a:effectLst>
          </p:spPr>
          <p:txBody>
            <a:bodyPr anchor="ctr">
              <a:spAutoFit/>
            </a:bodyPr>
            <a:lstStyle/>
            <a:p>
              <a:endParaRPr lang="zh-CN" altLang="en-US"/>
            </a:p>
          </p:txBody>
        </p:sp>
        <p:sp>
          <p:nvSpPr>
            <p:cNvPr id="9225" name="Text Box 9"/>
            <p:cNvSpPr txBox="1">
              <a:spLocks noChangeArrowheads="1"/>
            </p:cNvSpPr>
            <p:nvPr/>
          </p:nvSpPr>
          <p:spPr bwMode="auto">
            <a:xfrm>
              <a:off x="1588" y="1361"/>
              <a:ext cx="3400" cy="2521"/>
            </a:xfrm>
            <a:prstGeom prst="rect">
              <a:avLst/>
            </a:prstGeom>
            <a:noFill/>
            <a:ln w="9525">
              <a:noFill/>
              <a:miter lim="800000"/>
              <a:headEnd/>
              <a:tailEnd/>
            </a:ln>
          </p:spPr>
          <p:txBody>
            <a:bodyPr>
              <a:spAutoFit/>
            </a:bodyPr>
            <a:lstStyle/>
            <a:p>
              <a:r>
                <a:rPr lang="zh-CN" sz="3600" b="1">
                  <a:solidFill>
                    <a:srgbClr val="FF3300"/>
                  </a:solidFill>
                  <a:ea typeface="黑体" pitchFamily="49" charset="-122"/>
                </a:rPr>
                <a:t>俄国需要革命吗？</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571500" y="964406"/>
            <a:ext cx="1182688" cy="4847481"/>
          </a:xfrm>
          <a:prstGeom prst="rect">
            <a:avLst/>
          </a:prstGeom>
          <a:noFill/>
          <a:ln w="9525">
            <a:noFill/>
            <a:miter lim="800000"/>
            <a:headEnd/>
            <a:tailEnd/>
          </a:ln>
          <a:effectLst>
            <a:outerShdw dist="35921" dir="2700000" algn="ctr" rotWithShape="0">
              <a:schemeClr val="bg2"/>
            </a:outerShdw>
          </a:effectLst>
        </p:spPr>
        <p:txBody>
          <a:bodyPr>
            <a:spAutoFit/>
          </a:bodyPr>
          <a:lstStyle/>
          <a:p>
            <a:pPr>
              <a:lnSpc>
                <a:spcPct val="150000"/>
              </a:lnSpc>
            </a:pPr>
            <a:r>
              <a:rPr lang="zh-CN" altLang="en-US" sz="2800" b="1">
                <a:solidFill>
                  <a:srgbClr val="000000"/>
                </a:solidFill>
                <a:latin typeface="黑体" pitchFamily="49" charset="-122"/>
                <a:ea typeface="黑体" pitchFamily="49" charset="-122"/>
              </a:rPr>
              <a:t>时间</a:t>
            </a:r>
          </a:p>
          <a:p>
            <a:pPr>
              <a:lnSpc>
                <a:spcPct val="150000"/>
              </a:lnSpc>
            </a:pPr>
            <a:endParaRPr lang="zh-CN" altLang="en-US" sz="1400" b="1">
              <a:solidFill>
                <a:srgbClr val="000000"/>
              </a:solidFill>
              <a:latin typeface="黑体" pitchFamily="49" charset="-122"/>
              <a:ea typeface="黑体" pitchFamily="49" charset="-122"/>
            </a:endParaRPr>
          </a:p>
          <a:p>
            <a:pPr>
              <a:lnSpc>
                <a:spcPct val="150000"/>
              </a:lnSpc>
            </a:pPr>
            <a:r>
              <a:rPr lang="zh-CN" altLang="en-US" sz="2800" b="1">
                <a:solidFill>
                  <a:srgbClr val="000000"/>
                </a:solidFill>
                <a:latin typeface="黑体" pitchFamily="49" charset="-122"/>
                <a:ea typeface="黑体" pitchFamily="49" charset="-122"/>
              </a:rPr>
              <a:t>口号</a:t>
            </a:r>
          </a:p>
          <a:p>
            <a:pPr>
              <a:lnSpc>
                <a:spcPct val="150000"/>
              </a:lnSpc>
            </a:pPr>
            <a:endParaRPr lang="zh-CN" altLang="en-US" sz="1400" b="1">
              <a:solidFill>
                <a:srgbClr val="000000"/>
              </a:solidFill>
              <a:latin typeface="黑体" pitchFamily="49" charset="-122"/>
              <a:ea typeface="黑体" pitchFamily="49" charset="-122"/>
            </a:endParaRPr>
          </a:p>
          <a:p>
            <a:pPr>
              <a:lnSpc>
                <a:spcPct val="150000"/>
              </a:lnSpc>
            </a:pPr>
            <a:r>
              <a:rPr lang="zh-CN" altLang="en-US" sz="2800" b="1">
                <a:solidFill>
                  <a:srgbClr val="000000"/>
                </a:solidFill>
                <a:latin typeface="黑体" pitchFamily="49" charset="-122"/>
                <a:ea typeface="黑体" pitchFamily="49" charset="-122"/>
              </a:rPr>
              <a:t>地点</a:t>
            </a:r>
          </a:p>
          <a:p>
            <a:pPr>
              <a:lnSpc>
                <a:spcPct val="150000"/>
              </a:lnSpc>
            </a:pPr>
            <a:endParaRPr lang="zh-CN" altLang="en-US" sz="1400" b="1">
              <a:solidFill>
                <a:srgbClr val="000000"/>
              </a:solidFill>
              <a:latin typeface="黑体" pitchFamily="49" charset="-122"/>
              <a:ea typeface="黑体" pitchFamily="49" charset="-122"/>
            </a:endParaRPr>
          </a:p>
          <a:p>
            <a:pPr>
              <a:lnSpc>
                <a:spcPct val="150000"/>
              </a:lnSpc>
            </a:pPr>
            <a:r>
              <a:rPr lang="zh-CN" altLang="en-US" sz="2800" b="1">
                <a:solidFill>
                  <a:srgbClr val="000000"/>
                </a:solidFill>
                <a:latin typeface="黑体" pitchFamily="49" charset="-122"/>
                <a:ea typeface="黑体" pitchFamily="49" charset="-122"/>
              </a:rPr>
              <a:t>结果</a:t>
            </a:r>
          </a:p>
          <a:p>
            <a:pPr>
              <a:lnSpc>
                <a:spcPct val="150000"/>
              </a:lnSpc>
            </a:pPr>
            <a:endParaRPr lang="zh-CN" altLang="en-US" sz="2400" b="1">
              <a:solidFill>
                <a:srgbClr val="000000"/>
              </a:solidFill>
              <a:latin typeface="黑体" pitchFamily="49" charset="-122"/>
              <a:ea typeface="黑体" pitchFamily="49" charset="-122"/>
            </a:endParaRPr>
          </a:p>
          <a:p>
            <a:pPr>
              <a:lnSpc>
                <a:spcPct val="150000"/>
              </a:lnSpc>
            </a:pPr>
            <a:r>
              <a:rPr lang="zh-CN" altLang="en-US" sz="2800" b="1">
                <a:solidFill>
                  <a:srgbClr val="000000"/>
                </a:solidFill>
                <a:latin typeface="黑体" pitchFamily="49" charset="-122"/>
                <a:ea typeface="黑体" pitchFamily="49" charset="-122"/>
              </a:rPr>
              <a:t>性质</a:t>
            </a:r>
          </a:p>
        </p:txBody>
      </p:sp>
      <p:sp>
        <p:nvSpPr>
          <p:cNvPr id="11267" name="Text Box 3"/>
          <p:cNvSpPr txBox="1">
            <a:spLocks noChangeArrowheads="1"/>
          </p:cNvSpPr>
          <p:nvPr/>
        </p:nvSpPr>
        <p:spPr bwMode="auto">
          <a:xfrm>
            <a:off x="1928813" y="1071563"/>
            <a:ext cx="3960812" cy="523220"/>
          </a:xfrm>
          <a:prstGeom prst="rect">
            <a:avLst/>
          </a:prstGeom>
          <a:noFill/>
          <a:ln w="9525">
            <a:noFill/>
            <a:miter lim="800000"/>
            <a:headEnd/>
            <a:tailEnd/>
          </a:ln>
        </p:spPr>
        <p:txBody>
          <a:bodyPr>
            <a:spAutoFit/>
          </a:bodyPr>
          <a:lstStyle/>
          <a:p>
            <a:r>
              <a:rPr lang="en-US" sz="2800" b="1">
                <a:solidFill>
                  <a:srgbClr val="0000CC"/>
                </a:solidFill>
                <a:latin typeface="黑体" pitchFamily="49" charset="-122"/>
                <a:ea typeface="黑体" pitchFamily="49" charset="-122"/>
              </a:rPr>
              <a:t>1917</a:t>
            </a:r>
            <a:r>
              <a:rPr lang="zh-CN" altLang="en-US" sz="2800" b="1">
                <a:solidFill>
                  <a:srgbClr val="0000CC"/>
                </a:solidFill>
                <a:latin typeface="黑体" pitchFamily="49" charset="-122"/>
                <a:ea typeface="黑体" pitchFamily="49" charset="-122"/>
              </a:rPr>
              <a:t>年</a:t>
            </a:r>
            <a:r>
              <a:rPr lang="en-US" sz="2800" b="1">
                <a:solidFill>
                  <a:srgbClr val="0000CC"/>
                </a:solidFill>
                <a:latin typeface="黑体" pitchFamily="49" charset="-122"/>
                <a:ea typeface="黑体" pitchFamily="49" charset="-122"/>
              </a:rPr>
              <a:t>3</a:t>
            </a:r>
            <a:r>
              <a:rPr lang="zh-CN" altLang="en-US" sz="2800" b="1">
                <a:solidFill>
                  <a:srgbClr val="0000CC"/>
                </a:solidFill>
                <a:latin typeface="黑体" pitchFamily="49" charset="-122"/>
                <a:ea typeface="黑体" pitchFamily="49" charset="-122"/>
              </a:rPr>
              <a:t>月（俄历</a:t>
            </a:r>
            <a:r>
              <a:rPr lang="en-US" sz="2800" b="1">
                <a:solidFill>
                  <a:srgbClr val="0000CC"/>
                </a:solidFill>
                <a:latin typeface="黑体" pitchFamily="49" charset="-122"/>
                <a:ea typeface="黑体" pitchFamily="49" charset="-122"/>
              </a:rPr>
              <a:t>2</a:t>
            </a:r>
            <a:r>
              <a:rPr lang="zh-CN" altLang="en-US" sz="2800" b="1">
                <a:solidFill>
                  <a:srgbClr val="0000CC"/>
                </a:solidFill>
                <a:latin typeface="黑体" pitchFamily="49" charset="-122"/>
                <a:ea typeface="黑体" pitchFamily="49" charset="-122"/>
              </a:rPr>
              <a:t>月）</a:t>
            </a:r>
          </a:p>
        </p:txBody>
      </p:sp>
      <p:sp>
        <p:nvSpPr>
          <p:cNvPr id="11268" name="Text Box 4"/>
          <p:cNvSpPr txBox="1">
            <a:spLocks noChangeArrowheads="1"/>
          </p:cNvSpPr>
          <p:nvPr/>
        </p:nvSpPr>
        <p:spPr bwMode="auto">
          <a:xfrm>
            <a:off x="2000251" y="2518172"/>
            <a:ext cx="2879725" cy="523220"/>
          </a:xfrm>
          <a:prstGeom prst="rect">
            <a:avLst/>
          </a:prstGeom>
          <a:noFill/>
          <a:ln w="9525">
            <a:noFill/>
            <a:miter lim="800000"/>
            <a:headEnd/>
            <a:tailEnd/>
          </a:ln>
        </p:spPr>
        <p:txBody>
          <a:bodyPr>
            <a:spAutoFit/>
          </a:bodyPr>
          <a:lstStyle/>
          <a:p>
            <a:r>
              <a:rPr lang="zh-CN" altLang="en-US" sz="2800" b="1">
                <a:solidFill>
                  <a:srgbClr val="0000CC"/>
                </a:solidFill>
                <a:latin typeface="黑体" pitchFamily="49" charset="-122"/>
                <a:ea typeface="黑体" pitchFamily="49" charset="-122"/>
              </a:rPr>
              <a:t>彼得格勒</a:t>
            </a:r>
          </a:p>
        </p:txBody>
      </p:sp>
      <p:sp>
        <p:nvSpPr>
          <p:cNvPr id="11269" name="Text Box 5"/>
          <p:cNvSpPr txBox="1">
            <a:spLocks noChangeArrowheads="1"/>
          </p:cNvSpPr>
          <p:nvPr/>
        </p:nvSpPr>
        <p:spPr bwMode="auto">
          <a:xfrm>
            <a:off x="2000251" y="3214688"/>
            <a:ext cx="3527425" cy="523220"/>
          </a:xfrm>
          <a:prstGeom prst="rect">
            <a:avLst/>
          </a:prstGeom>
          <a:noFill/>
          <a:ln w="9525">
            <a:noFill/>
            <a:miter lim="800000"/>
            <a:headEnd/>
            <a:tailEnd/>
          </a:ln>
        </p:spPr>
        <p:txBody>
          <a:bodyPr>
            <a:spAutoFit/>
          </a:bodyPr>
          <a:lstStyle/>
          <a:p>
            <a:r>
              <a:rPr lang="zh-CN" altLang="en-US" sz="2800" b="1">
                <a:solidFill>
                  <a:srgbClr val="0000CC"/>
                </a:solidFill>
                <a:latin typeface="黑体" pitchFamily="49" charset="-122"/>
                <a:ea typeface="黑体" pitchFamily="49" charset="-122"/>
              </a:rPr>
              <a:t>推翻了沙皇专制统治</a:t>
            </a:r>
          </a:p>
        </p:txBody>
      </p:sp>
      <p:sp>
        <p:nvSpPr>
          <p:cNvPr id="11270" name="Text Box 6"/>
          <p:cNvSpPr txBox="1">
            <a:spLocks noChangeArrowheads="1"/>
          </p:cNvSpPr>
          <p:nvPr/>
        </p:nvSpPr>
        <p:spPr bwMode="auto">
          <a:xfrm>
            <a:off x="1785938" y="1821657"/>
            <a:ext cx="6396037" cy="523220"/>
          </a:xfrm>
          <a:prstGeom prst="rect">
            <a:avLst/>
          </a:prstGeom>
          <a:noFill/>
          <a:ln w="9525">
            <a:noFill/>
            <a:miter lim="800000"/>
            <a:headEnd/>
            <a:tailEnd/>
          </a:ln>
        </p:spPr>
        <p:txBody>
          <a:bodyPr>
            <a:spAutoFit/>
          </a:bodyPr>
          <a:lstStyle/>
          <a:p>
            <a:r>
              <a:rPr lang="zh-CN" altLang="en-US" sz="2800" b="1">
                <a:solidFill>
                  <a:srgbClr val="0000CC"/>
                </a:solidFill>
                <a:latin typeface="Arial" pitchFamily="34" charset="0"/>
                <a:ea typeface="黑体" pitchFamily="49" charset="-122"/>
              </a:rPr>
              <a:t>“</a:t>
            </a:r>
            <a:r>
              <a:rPr lang="zh-CN" altLang="en-US" sz="2800" b="1">
                <a:solidFill>
                  <a:srgbClr val="0000CC"/>
                </a:solidFill>
                <a:latin typeface="黑体" pitchFamily="49" charset="-122"/>
                <a:ea typeface="黑体" pitchFamily="49" charset="-122"/>
              </a:rPr>
              <a:t>打倒沙皇</a:t>
            </a:r>
            <a:r>
              <a:rPr lang="zh-CN" altLang="en-US" sz="2800" b="1">
                <a:solidFill>
                  <a:srgbClr val="0000CC"/>
                </a:solidFill>
                <a:latin typeface="Arial" pitchFamily="34" charset="0"/>
                <a:ea typeface="黑体" pitchFamily="49" charset="-122"/>
              </a:rPr>
              <a:t>”</a:t>
            </a:r>
            <a:r>
              <a:rPr lang="zh-CN" altLang="en-US" sz="2800" b="1">
                <a:solidFill>
                  <a:srgbClr val="0000CC"/>
                </a:solidFill>
                <a:latin typeface="黑体" pitchFamily="49" charset="-122"/>
                <a:ea typeface="黑体" pitchFamily="49" charset="-122"/>
              </a:rPr>
              <a:t>，</a:t>
            </a:r>
            <a:r>
              <a:rPr lang="zh-CN" altLang="en-US" sz="2800" b="1">
                <a:solidFill>
                  <a:srgbClr val="0000CC"/>
                </a:solidFill>
                <a:latin typeface="Arial" pitchFamily="34" charset="0"/>
                <a:ea typeface="黑体" pitchFamily="49" charset="-122"/>
              </a:rPr>
              <a:t>“</a:t>
            </a:r>
            <a:r>
              <a:rPr lang="zh-CN" altLang="en-US" sz="2800" b="1">
                <a:solidFill>
                  <a:srgbClr val="0000CC"/>
                </a:solidFill>
                <a:latin typeface="黑体" pitchFamily="49" charset="-122"/>
                <a:ea typeface="黑体" pitchFamily="49" charset="-122"/>
              </a:rPr>
              <a:t>土地、面包与和平</a:t>
            </a:r>
            <a:r>
              <a:rPr lang="zh-CN" altLang="en-US" sz="2800" b="1">
                <a:solidFill>
                  <a:srgbClr val="0000CC"/>
                </a:solidFill>
                <a:latin typeface="Arial" pitchFamily="34" charset="0"/>
                <a:ea typeface="黑体" pitchFamily="49" charset="-122"/>
              </a:rPr>
              <a:t>”</a:t>
            </a:r>
            <a:endParaRPr lang="zh-CN" altLang="en-US" sz="2800" b="1">
              <a:solidFill>
                <a:srgbClr val="0000CC"/>
              </a:solidFill>
              <a:latin typeface="黑体" pitchFamily="49" charset="-122"/>
              <a:ea typeface="黑体" pitchFamily="49" charset="-122"/>
            </a:endParaRPr>
          </a:p>
        </p:txBody>
      </p:sp>
      <p:sp>
        <p:nvSpPr>
          <p:cNvPr id="11271" name="Text Box 8"/>
          <p:cNvSpPr txBox="1">
            <a:spLocks noChangeArrowheads="1"/>
          </p:cNvSpPr>
          <p:nvPr/>
        </p:nvSpPr>
        <p:spPr bwMode="auto">
          <a:xfrm>
            <a:off x="1928814" y="4125516"/>
            <a:ext cx="3889375" cy="523220"/>
          </a:xfrm>
          <a:prstGeom prst="rect">
            <a:avLst/>
          </a:prstGeom>
          <a:noFill/>
          <a:ln w="9525">
            <a:noFill/>
            <a:miter lim="800000"/>
            <a:headEnd/>
            <a:tailEnd/>
          </a:ln>
        </p:spPr>
        <p:txBody>
          <a:bodyPr>
            <a:spAutoFit/>
          </a:bodyPr>
          <a:lstStyle/>
          <a:p>
            <a:r>
              <a:rPr lang="zh-CN" altLang="en-US" sz="2800" b="1">
                <a:solidFill>
                  <a:srgbClr val="0000CC"/>
                </a:solidFill>
                <a:latin typeface="黑体" pitchFamily="49" charset="-122"/>
                <a:ea typeface="黑体" pitchFamily="49" charset="-122"/>
              </a:rPr>
              <a:t>资产阶级的民主革命</a:t>
            </a:r>
          </a:p>
        </p:txBody>
      </p:sp>
      <p:sp>
        <p:nvSpPr>
          <p:cNvPr id="11272" name="WordArt 12"/>
          <p:cNvSpPr>
            <a:spLocks noChangeArrowheads="1" noChangeShapeType="1" noTextEdit="1"/>
          </p:cNvSpPr>
          <p:nvPr/>
        </p:nvSpPr>
        <p:spPr bwMode="auto">
          <a:xfrm>
            <a:off x="1285875" y="589360"/>
            <a:ext cx="6191250" cy="415528"/>
          </a:xfrm>
          <a:prstGeom prst="rect">
            <a:avLst/>
          </a:prstGeom>
        </p:spPr>
        <p:txBody>
          <a:bodyPr wrap="none" fromWordArt="1">
            <a:prstTxWarp prst="textPlain">
              <a:avLst>
                <a:gd name="adj" fmla="val 50000"/>
              </a:avLst>
            </a:prstTxWarp>
          </a:bodyPr>
          <a:lstStyle/>
          <a:p>
            <a:pPr algn="ctr"/>
            <a:r>
              <a:rPr lang="zh-CN" altLang="en-US" sz="3600" b="1" kern="10">
                <a:ln w="12700" cmpd="sng">
                  <a:solidFill>
                    <a:srgbClr val="FF0000"/>
                  </a:solidFill>
                  <a:round/>
                  <a:headEnd/>
                  <a:tailEnd/>
                </a:ln>
                <a:solidFill>
                  <a:srgbClr val="FF0000"/>
                </a:solidFill>
                <a:effectLst>
                  <a:outerShdw dist="35921" dir="2700000" sy="50000" kx="2115830" algn="bl" rotWithShape="0">
                    <a:srgbClr val="C0C0C0">
                      <a:alpha val="76999"/>
                    </a:srgbClr>
                  </a:outerShdw>
                </a:effectLst>
                <a:latin typeface="黑体"/>
                <a:ea typeface="黑体"/>
              </a:rPr>
              <a:t>俄国“二月革命”概况</a:t>
            </a:r>
          </a:p>
        </p:txBody>
      </p:sp>
      <p:grpSp>
        <p:nvGrpSpPr>
          <p:cNvPr id="2" name="Group 2"/>
          <p:cNvGrpSpPr>
            <a:grpSpLocks/>
          </p:cNvGrpSpPr>
          <p:nvPr/>
        </p:nvGrpSpPr>
        <p:grpSpPr bwMode="auto">
          <a:xfrm>
            <a:off x="5795964" y="2355057"/>
            <a:ext cx="3297237" cy="2800242"/>
            <a:chOff x="0" y="0"/>
            <a:chExt cx="3175" cy="2764"/>
          </a:xfrm>
        </p:grpSpPr>
        <p:pic>
          <p:nvPicPr>
            <p:cNvPr id="11274" name="Picture 3" descr="post-february1917"/>
            <p:cNvPicPr>
              <a:picLocks noChangeAspect="1" noChangeArrowheads="1"/>
            </p:cNvPicPr>
            <p:nvPr/>
          </p:nvPicPr>
          <p:blipFill>
            <a:blip r:embed="rId2"/>
            <a:srcRect/>
            <a:stretch>
              <a:fillRect/>
            </a:stretch>
          </p:blipFill>
          <p:spPr bwMode="auto">
            <a:xfrm>
              <a:off x="0" y="0"/>
              <a:ext cx="3175" cy="2086"/>
            </a:xfrm>
            <a:prstGeom prst="rect">
              <a:avLst/>
            </a:prstGeom>
            <a:noFill/>
            <a:ln w="9525">
              <a:noFill/>
              <a:miter lim="800000"/>
              <a:headEnd/>
              <a:tailEnd/>
            </a:ln>
          </p:spPr>
        </p:pic>
        <p:sp>
          <p:nvSpPr>
            <p:cNvPr id="11275" name="Text Box 4"/>
            <p:cNvSpPr txBox="1">
              <a:spLocks noChangeArrowheads="1"/>
            </p:cNvSpPr>
            <p:nvPr/>
          </p:nvSpPr>
          <p:spPr bwMode="auto">
            <a:xfrm>
              <a:off x="181" y="2065"/>
              <a:ext cx="2903" cy="699"/>
            </a:xfrm>
            <a:prstGeom prst="rect">
              <a:avLst/>
            </a:prstGeom>
            <a:noFill/>
            <a:ln w="9525">
              <a:noFill/>
              <a:miter lim="800000"/>
              <a:headEnd/>
              <a:tailEnd/>
            </a:ln>
          </p:spPr>
          <p:txBody>
            <a:bodyPr>
              <a:spAutoFit/>
            </a:bodyPr>
            <a:lstStyle/>
            <a:p>
              <a:r>
                <a:rPr lang="zh-CN" altLang="en-US" sz="2000" b="1">
                  <a:solidFill>
                    <a:srgbClr val="000066"/>
                  </a:solidFill>
                  <a:ea typeface="黑体" pitchFamily="49" charset="-122"/>
                </a:rPr>
                <a:t>二月革命期间，彼得格勒举行示威游行</a:t>
              </a:r>
            </a:p>
          </p:txBody>
        </p:sp>
      </p:grpSp>
      <p:pic>
        <p:nvPicPr>
          <p:cNvPr id="11276" name="Picture 4" descr="背景"/>
          <p:cNvPicPr>
            <a:picLocks noChangeAspect="1" noChangeArrowheads="1"/>
          </p:cNvPicPr>
          <p:nvPr/>
        </p:nvPicPr>
        <p:blipFill>
          <a:blip r:embed="rId3"/>
          <a:srcRect b="90950"/>
          <a:stretch>
            <a:fillRect/>
          </a:stretch>
        </p:blipFill>
        <p:spPr bwMode="auto">
          <a:xfrm>
            <a:off x="0" y="0"/>
            <a:ext cx="9144000" cy="46553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500" fill="hold"/>
                                        <p:tgtEl>
                                          <p:spTgt spid="11267"/>
                                        </p:tgtEl>
                                        <p:attrNameLst>
                                          <p:attrName>ppt_x</p:attrName>
                                        </p:attrNameLst>
                                      </p:cBhvr>
                                      <p:tavLst>
                                        <p:tav tm="0">
                                          <p:val>
                                            <p:strVal val="0-#ppt_w/2"/>
                                          </p:val>
                                        </p:tav>
                                        <p:tav tm="100000">
                                          <p:val>
                                            <p:strVal val="#ppt_x"/>
                                          </p:val>
                                        </p:tav>
                                      </p:tavLst>
                                    </p:anim>
                                    <p:anim calcmode="lin" valueType="num">
                                      <p:cBhvr additive="base">
                                        <p:cTn id="8" dur="500" fill="hold"/>
                                        <p:tgtEl>
                                          <p:spTgt spid="1126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70"/>
                                        </p:tgtEl>
                                        <p:attrNameLst>
                                          <p:attrName>style.visibility</p:attrName>
                                        </p:attrNameLst>
                                      </p:cBhvr>
                                      <p:to>
                                        <p:strVal val="visible"/>
                                      </p:to>
                                    </p:set>
                                    <p:anim calcmode="lin" valueType="num">
                                      <p:cBhvr additive="base">
                                        <p:cTn id="13" dur="500" fill="hold"/>
                                        <p:tgtEl>
                                          <p:spTgt spid="11270"/>
                                        </p:tgtEl>
                                        <p:attrNameLst>
                                          <p:attrName>ppt_x</p:attrName>
                                        </p:attrNameLst>
                                      </p:cBhvr>
                                      <p:tavLst>
                                        <p:tav tm="0">
                                          <p:val>
                                            <p:strVal val="0-#ppt_w/2"/>
                                          </p:val>
                                        </p:tav>
                                        <p:tav tm="100000">
                                          <p:val>
                                            <p:strVal val="#ppt_x"/>
                                          </p:val>
                                        </p:tav>
                                      </p:tavLst>
                                    </p:anim>
                                    <p:anim calcmode="lin" valueType="num">
                                      <p:cBhvr additive="base">
                                        <p:cTn id="14" dur="500" fill="hold"/>
                                        <p:tgtEl>
                                          <p:spTgt spid="1127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68"/>
                                        </p:tgtEl>
                                        <p:attrNameLst>
                                          <p:attrName>style.visibility</p:attrName>
                                        </p:attrNameLst>
                                      </p:cBhvr>
                                      <p:to>
                                        <p:strVal val="visible"/>
                                      </p:to>
                                    </p:set>
                                    <p:anim calcmode="lin" valueType="num">
                                      <p:cBhvr additive="base">
                                        <p:cTn id="19" dur="500" fill="hold"/>
                                        <p:tgtEl>
                                          <p:spTgt spid="11268"/>
                                        </p:tgtEl>
                                        <p:attrNameLst>
                                          <p:attrName>ppt_x</p:attrName>
                                        </p:attrNameLst>
                                      </p:cBhvr>
                                      <p:tavLst>
                                        <p:tav tm="0">
                                          <p:val>
                                            <p:strVal val="0-#ppt_w/2"/>
                                          </p:val>
                                        </p:tav>
                                        <p:tav tm="100000">
                                          <p:val>
                                            <p:strVal val="#ppt_x"/>
                                          </p:val>
                                        </p:tav>
                                      </p:tavLst>
                                    </p:anim>
                                    <p:anim calcmode="lin" valueType="num">
                                      <p:cBhvr additive="base">
                                        <p:cTn id="20"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269"/>
                                        </p:tgtEl>
                                        <p:attrNameLst>
                                          <p:attrName>style.visibility</p:attrName>
                                        </p:attrNameLst>
                                      </p:cBhvr>
                                      <p:to>
                                        <p:strVal val="visible"/>
                                      </p:to>
                                    </p:set>
                                    <p:anim calcmode="lin" valueType="num">
                                      <p:cBhvr additive="base">
                                        <p:cTn id="25" dur="500" fill="hold"/>
                                        <p:tgtEl>
                                          <p:spTgt spid="11269"/>
                                        </p:tgtEl>
                                        <p:attrNameLst>
                                          <p:attrName>ppt_x</p:attrName>
                                        </p:attrNameLst>
                                      </p:cBhvr>
                                      <p:tavLst>
                                        <p:tav tm="0">
                                          <p:val>
                                            <p:strVal val="0-#ppt_w/2"/>
                                          </p:val>
                                        </p:tav>
                                        <p:tav tm="100000">
                                          <p:val>
                                            <p:strVal val="#ppt_x"/>
                                          </p:val>
                                        </p:tav>
                                      </p:tavLst>
                                    </p:anim>
                                    <p:anim calcmode="lin" valueType="num">
                                      <p:cBhvr additive="base">
                                        <p:cTn id="26" dur="500" fill="hold"/>
                                        <p:tgtEl>
                                          <p:spTgt spid="1126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271"/>
                                        </p:tgtEl>
                                        <p:attrNameLst>
                                          <p:attrName>style.visibility</p:attrName>
                                        </p:attrNameLst>
                                      </p:cBhvr>
                                      <p:to>
                                        <p:strVal val="visible"/>
                                      </p:to>
                                    </p:set>
                                    <p:anim calcmode="lin" valueType="num">
                                      <p:cBhvr additive="base">
                                        <p:cTn id="31" dur="500" fill="hold"/>
                                        <p:tgtEl>
                                          <p:spTgt spid="11271"/>
                                        </p:tgtEl>
                                        <p:attrNameLst>
                                          <p:attrName>ppt_x</p:attrName>
                                        </p:attrNameLst>
                                      </p:cBhvr>
                                      <p:tavLst>
                                        <p:tav tm="0">
                                          <p:val>
                                            <p:strVal val="0-#ppt_w/2"/>
                                          </p:val>
                                        </p:tav>
                                        <p:tav tm="100000">
                                          <p:val>
                                            <p:strVal val="#ppt_x"/>
                                          </p:val>
                                        </p:tav>
                                      </p:tavLst>
                                    </p:anim>
                                    <p:anim calcmode="lin" valueType="num">
                                      <p:cBhvr additive="base">
                                        <p:cTn id="32" dur="500" fill="hold"/>
                                        <p:tgtEl>
                                          <p:spTgt spid="112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P spid="11268" grpId="0" autoUpdateAnimBg="0"/>
      <p:bldP spid="11269" grpId="0" autoUpdateAnimBg="0"/>
      <p:bldP spid="11270" grpId="0" autoUpdateAnimBg="0"/>
      <p:bldP spid="1127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531973" y="353943"/>
            <a:ext cx="4801314" cy="707886"/>
          </a:xfrm>
          <a:prstGeom prst="rect">
            <a:avLst/>
          </a:prstGeom>
        </p:spPr>
        <p:txBody>
          <a:bodyPr wrap="none">
            <a:spAutoFit/>
          </a:bodyPr>
          <a:lstStyle/>
          <a:p>
            <a:r>
              <a:rPr lang="en-US" altLang="zh-CN" sz="4000" dirty="0" smtClean="0">
                <a:latin typeface="黑体" pitchFamily="49" charset="-122"/>
                <a:ea typeface="黑体" pitchFamily="49" charset="-122"/>
              </a:rPr>
              <a:t>《</a:t>
            </a:r>
            <a:r>
              <a:rPr lang="zh-CN" altLang="en-US" sz="4000" dirty="0" smtClean="0">
                <a:latin typeface="黑体" pitchFamily="49" charset="-122"/>
                <a:ea typeface="黑体" pitchFamily="49" charset="-122"/>
              </a:rPr>
              <a:t>四月提纲</a:t>
            </a:r>
            <a:r>
              <a:rPr lang="en-US" altLang="zh-CN" sz="4000" dirty="0" smtClean="0">
                <a:latin typeface="黑体" pitchFamily="49" charset="-122"/>
                <a:ea typeface="黑体" pitchFamily="49" charset="-122"/>
              </a:rPr>
              <a:t>》</a:t>
            </a:r>
            <a:r>
              <a:rPr lang="zh-CN" altLang="en-US" sz="4000" dirty="0" smtClean="0">
                <a:latin typeface="黑体" pitchFamily="49" charset="-122"/>
                <a:ea typeface="黑体" pitchFamily="49" charset="-122"/>
              </a:rPr>
              <a:t>指方向</a:t>
            </a:r>
            <a:endParaRPr lang="zh-CN" altLang="en-US" sz="4000" dirty="0"/>
          </a:p>
        </p:txBody>
      </p:sp>
      <p:sp>
        <p:nvSpPr>
          <p:cNvPr id="88071" name="文本框 88070"/>
          <p:cNvSpPr txBox="1">
            <a:spLocks noChangeArrowheads="1"/>
          </p:cNvSpPr>
          <p:nvPr/>
        </p:nvSpPr>
        <p:spPr bwMode="auto">
          <a:xfrm>
            <a:off x="395289" y="1286440"/>
            <a:ext cx="8496300" cy="2246769"/>
          </a:xfrm>
          <a:prstGeom prst="rect">
            <a:avLst/>
          </a:prstGeom>
          <a:noFill/>
          <a:ln w="9525">
            <a:noFill/>
            <a:miter lim="800000"/>
            <a:headEnd/>
            <a:tailEnd/>
          </a:ln>
        </p:spPr>
        <p:txBody>
          <a:bodyPr wrap="square">
            <a:spAutoFit/>
          </a:bodyPr>
          <a:lstStyle/>
          <a:p>
            <a:r>
              <a:rPr lang="zh-CN" altLang="en-US" sz="2800" b="1" dirty="0">
                <a:ea typeface="微软雅黑" pitchFamily="34" charset="-122"/>
              </a:rPr>
              <a:t>一个工人说道：</a:t>
            </a:r>
            <a:r>
              <a:rPr lang="zh-CN" altLang="en-US" sz="2800" b="1" dirty="0">
                <a:latin typeface="微软雅黑"/>
                <a:ea typeface="微软雅黑" pitchFamily="34" charset="-122"/>
              </a:rPr>
              <a:t>“</a:t>
            </a:r>
            <a:r>
              <a:rPr lang="zh-CN" altLang="en-US" sz="2800" b="1" dirty="0">
                <a:ea typeface="微软雅黑" pitchFamily="34" charset="-122"/>
              </a:rPr>
              <a:t>我已经一个星期没有吃到半点</a:t>
            </a:r>
          </a:p>
          <a:p>
            <a:r>
              <a:rPr lang="zh-CN" altLang="en-US" sz="2800" b="1" dirty="0">
                <a:ea typeface="微软雅黑" pitchFamily="34" charset="-122"/>
              </a:rPr>
              <a:t>面包了。一块粗劣的糖果，到处的售价都在</a:t>
            </a:r>
            <a:r>
              <a:rPr lang="en-US" altLang="zh-CN" sz="2800" b="1" dirty="0">
                <a:ea typeface="微软雅黑" pitchFamily="34" charset="-122"/>
              </a:rPr>
              <a:t>10</a:t>
            </a:r>
            <a:r>
              <a:rPr lang="zh-CN" altLang="en-US" sz="2800" b="1" dirty="0">
                <a:ea typeface="微软雅黑" pitchFamily="34" charset="-122"/>
              </a:rPr>
              <a:t>个</a:t>
            </a:r>
          </a:p>
          <a:p>
            <a:r>
              <a:rPr lang="zh-CN" altLang="en-US" sz="2800" b="1" dirty="0">
                <a:ea typeface="微软雅黑" pitchFamily="34" charset="-122"/>
              </a:rPr>
              <a:t>卢布（</a:t>
            </a:r>
            <a:r>
              <a:rPr lang="en-US" altLang="zh-CN" sz="2800" b="1" dirty="0">
                <a:ea typeface="微软雅黑" pitchFamily="34" charset="-122"/>
              </a:rPr>
              <a:t>1</a:t>
            </a:r>
            <a:r>
              <a:rPr lang="zh-CN" altLang="en-US" sz="2800" b="1" dirty="0">
                <a:ea typeface="微软雅黑" pitchFamily="34" charset="-122"/>
              </a:rPr>
              <a:t>美元）以上，我买不起。很多婴儿喝不到</a:t>
            </a:r>
          </a:p>
          <a:p>
            <a:r>
              <a:rPr lang="zh-CN" altLang="en-US" sz="2800" b="1" dirty="0">
                <a:ea typeface="微软雅黑" pitchFamily="34" charset="-122"/>
              </a:rPr>
              <a:t>牛奶</a:t>
            </a:r>
            <a:r>
              <a:rPr lang="en-US" altLang="zh-CN" sz="2800" b="1" dirty="0">
                <a:latin typeface="微软雅黑"/>
                <a:ea typeface="微软雅黑" pitchFamily="34" charset="-122"/>
              </a:rPr>
              <a:t>…</a:t>
            </a:r>
            <a:r>
              <a:rPr lang="zh-CN" altLang="en-US" sz="2800" b="1" dirty="0">
                <a:ea typeface="微软雅黑" pitchFamily="34" charset="-122"/>
              </a:rPr>
              <a:t>我们快饿死了，可那该死的</a:t>
            </a:r>
            <a:r>
              <a:rPr lang="zh-CN" altLang="en-US" sz="2800" b="1" u="sng" dirty="0">
                <a:ea typeface="微软雅黑" pitchFamily="34" charset="-122"/>
              </a:rPr>
              <a:t>               </a:t>
            </a:r>
            <a:r>
              <a:rPr lang="zh-CN" altLang="en-US" sz="2800" b="1" dirty="0">
                <a:ea typeface="微软雅黑" pitchFamily="34" charset="-122"/>
              </a:rPr>
              <a:t>，还在</a:t>
            </a:r>
          </a:p>
          <a:p>
            <a:r>
              <a:rPr lang="zh-CN" altLang="en-US" sz="2800" b="1" dirty="0">
                <a:ea typeface="微软雅黑" pitchFamily="34" charset="-122"/>
              </a:rPr>
              <a:t>打仗！</a:t>
            </a:r>
            <a:r>
              <a:rPr lang="zh-CN" altLang="en-US" sz="2800" b="1" dirty="0">
                <a:latin typeface="微软雅黑"/>
                <a:ea typeface="微软雅黑" pitchFamily="34" charset="-122"/>
              </a:rPr>
              <a:t>”</a:t>
            </a:r>
            <a:endParaRPr lang="zh-CN" altLang="en-US" sz="2800" b="1" dirty="0">
              <a:ea typeface="微软雅黑" pitchFamily="34" charset="-122"/>
            </a:endParaRPr>
          </a:p>
        </p:txBody>
      </p:sp>
      <p:sp>
        <p:nvSpPr>
          <p:cNvPr id="88075" name="文本框 88074"/>
          <p:cNvSpPr txBox="1">
            <a:spLocks noChangeArrowheads="1"/>
          </p:cNvSpPr>
          <p:nvPr/>
        </p:nvSpPr>
        <p:spPr bwMode="auto">
          <a:xfrm>
            <a:off x="5811730" y="2529541"/>
            <a:ext cx="2232025" cy="523220"/>
          </a:xfrm>
          <a:prstGeom prst="rect">
            <a:avLst/>
          </a:prstGeom>
          <a:noFill/>
          <a:ln w="9525">
            <a:noFill/>
            <a:miter lim="800000"/>
            <a:headEnd/>
            <a:tailEnd/>
          </a:ln>
        </p:spPr>
        <p:txBody>
          <a:bodyPr>
            <a:spAutoFit/>
          </a:bodyPr>
          <a:lstStyle/>
          <a:p>
            <a:r>
              <a:rPr lang="zh-CN" altLang="en-US" sz="2800" b="1" dirty="0">
                <a:solidFill>
                  <a:srgbClr val="6600FF"/>
                </a:solidFill>
                <a:ea typeface="黑体" pitchFamily="49" charset="-122"/>
              </a:rPr>
              <a:t>临时政府</a:t>
            </a:r>
          </a:p>
        </p:txBody>
      </p:sp>
      <p:pic>
        <p:nvPicPr>
          <p:cNvPr id="88068" name="图片 88067"/>
          <p:cNvPicPr>
            <a:picLocks noChangeAspect="1" noChangeArrowheads="1"/>
          </p:cNvPicPr>
          <p:nvPr/>
        </p:nvPicPr>
        <p:blipFill>
          <a:blip r:embed="rId3"/>
          <a:srcRect/>
          <a:stretch>
            <a:fillRect/>
          </a:stretch>
        </p:blipFill>
        <p:spPr bwMode="auto">
          <a:xfrm>
            <a:off x="395289" y="244731"/>
            <a:ext cx="8496300" cy="4569619"/>
          </a:xfrm>
          <a:prstGeom prst="rect">
            <a:avLst/>
          </a:prstGeom>
          <a:noFill/>
          <a:ln w="9525">
            <a:noFill/>
            <a:miter lim="800000"/>
            <a:headEnd/>
            <a:tailEnd/>
          </a:ln>
        </p:spPr>
      </p:pic>
      <p:sp>
        <p:nvSpPr>
          <p:cNvPr id="88069" name="文本框 88068">
            <a:hlinkClick r:id="rId4" action="ppaction://hlinkfile"/>
          </p:cNvPr>
          <p:cNvSpPr txBox="1">
            <a:spLocks noChangeArrowheads="1"/>
          </p:cNvSpPr>
          <p:nvPr/>
        </p:nvSpPr>
        <p:spPr bwMode="auto">
          <a:xfrm>
            <a:off x="1" y="4569619"/>
            <a:ext cx="9540875" cy="584775"/>
          </a:xfrm>
          <a:prstGeom prst="rect">
            <a:avLst/>
          </a:prstGeom>
          <a:noFill/>
          <a:ln w="9525">
            <a:noFill/>
            <a:miter lim="800000"/>
            <a:headEnd/>
            <a:tailEnd/>
          </a:ln>
        </p:spPr>
        <p:txBody>
          <a:bodyPr>
            <a:spAutoFit/>
          </a:bodyPr>
          <a:lstStyle/>
          <a:p>
            <a:r>
              <a:rPr lang="en-US" altLang="zh-CN" sz="3200" b="1" dirty="0">
                <a:ea typeface="微软雅黑" pitchFamily="34" charset="-122"/>
              </a:rPr>
              <a:t>《</a:t>
            </a:r>
            <a:r>
              <a:rPr lang="zh-CN" altLang="en-US" sz="3200" b="1" dirty="0">
                <a:ea typeface="微软雅黑" pitchFamily="34" charset="-122"/>
              </a:rPr>
              <a:t>四月提纲</a:t>
            </a:r>
            <a:r>
              <a:rPr lang="en-US" altLang="zh-CN" sz="3200" b="1" dirty="0">
                <a:ea typeface="微软雅黑" pitchFamily="34" charset="-122"/>
              </a:rPr>
              <a:t>》</a:t>
            </a:r>
            <a:r>
              <a:rPr lang="en-US" altLang="zh-CN" sz="3200" b="1" dirty="0">
                <a:latin typeface="微软雅黑"/>
                <a:ea typeface="微软雅黑" pitchFamily="34" charset="-122"/>
              </a:rPr>
              <a:t>——</a:t>
            </a:r>
            <a:r>
              <a:rPr lang="zh-CN" altLang="en-US" sz="3200" b="1" dirty="0">
                <a:ea typeface="微软雅黑" pitchFamily="34" charset="-122"/>
              </a:rPr>
              <a:t>将</a:t>
            </a:r>
            <a:r>
              <a:rPr lang="zh-CN" altLang="en-US" sz="3200" b="1" dirty="0">
                <a:solidFill>
                  <a:srgbClr val="FF0000"/>
                </a:solidFill>
                <a:ea typeface="微软雅黑" pitchFamily="34" charset="-122"/>
              </a:rPr>
              <a:t>民主</a:t>
            </a:r>
            <a:r>
              <a:rPr lang="zh-CN" altLang="en-US" sz="3200" b="1" dirty="0">
                <a:ea typeface="微软雅黑" pitchFamily="34" charset="-122"/>
              </a:rPr>
              <a:t>革命推进到</a:t>
            </a:r>
            <a:r>
              <a:rPr lang="zh-CN" altLang="en-US" sz="3200" b="1" dirty="0">
                <a:solidFill>
                  <a:srgbClr val="FF0000"/>
                </a:solidFill>
                <a:ea typeface="微软雅黑" pitchFamily="34" charset="-122"/>
              </a:rPr>
              <a:t>社会主义</a:t>
            </a:r>
            <a:r>
              <a:rPr lang="zh-CN" altLang="en-US" sz="3200" b="1" dirty="0">
                <a:ea typeface="微软雅黑" pitchFamily="34" charset="-122"/>
              </a:rPr>
              <a:t>革命</a:t>
            </a:r>
          </a:p>
        </p:txBody>
      </p:sp>
      <p:sp>
        <p:nvSpPr>
          <p:cNvPr id="7174" name="五角星 88071">
            <a:hlinkClick r:id="rId5" action="ppaction://hlinkfile"/>
          </p:cNvPr>
          <p:cNvSpPr>
            <a:spLocks noChangeArrowheads="1"/>
          </p:cNvSpPr>
          <p:nvPr/>
        </p:nvSpPr>
        <p:spPr bwMode="auto">
          <a:xfrm>
            <a:off x="2268538" y="4569619"/>
            <a:ext cx="431800" cy="435769"/>
          </a:xfrm>
          <a:custGeom>
            <a:avLst/>
            <a:gdLst/>
            <a:ahLst/>
            <a:cxnLst>
              <a:cxn ang="0">
                <a:pos x="0" y="221931"/>
              </a:cxn>
              <a:cxn ang="0">
                <a:pos x="164933" y="221932"/>
              </a:cxn>
              <a:cxn ang="0">
                <a:pos x="215900" y="0"/>
              </a:cxn>
              <a:cxn ang="0">
                <a:pos x="266866" y="221932"/>
              </a:cxn>
              <a:cxn ang="0">
                <a:pos x="431799" y="221931"/>
              </a:cxn>
              <a:cxn ang="0">
                <a:pos x="298364" y="359091"/>
              </a:cxn>
              <a:cxn ang="0">
                <a:pos x="349333" y="581023"/>
              </a:cxn>
              <a:cxn ang="0">
                <a:pos x="215900" y="443860"/>
              </a:cxn>
              <a:cxn ang="0">
                <a:pos x="82466" y="581023"/>
              </a:cxn>
              <a:cxn ang="0">
                <a:pos x="133435" y="359091"/>
              </a:cxn>
            </a:cxnLst>
            <a:rect l="0" t="0" r="r" b="b"/>
            <a:pathLst>
              <a:path w="431800" h="581025">
                <a:moveTo>
                  <a:pt x="0" y="221931"/>
                </a:moveTo>
                <a:lnTo>
                  <a:pt x="164933" y="221932"/>
                </a:lnTo>
                <a:lnTo>
                  <a:pt x="215900" y="0"/>
                </a:lnTo>
                <a:lnTo>
                  <a:pt x="266866" y="221932"/>
                </a:lnTo>
                <a:lnTo>
                  <a:pt x="431799" y="221931"/>
                </a:lnTo>
                <a:lnTo>
                  <a:pt x="298364" y="359091"/>
                </a:lnTo>
                <a:lnTo>
                  <a:pt x="349333" y="581023"/>
                </a:lnTo>
                <a:lnTo>
                  <a:pt x="215900" y="443860"/>
                </a:lnTo>
                <a:lnTo>
                  <a:pt x="82466" y="581023"/>
                </a:lnTo>
                <a:lnTo>
                  <a:pt x="133435" y="359091"/>
                </a:lnTo>
                <a:close/>
              </a:path>
            </a:pathLst>
          </a:custGeom>
          <a:solidFill>
            <a:srgbClr val="FF99CC"/>
          </a:solidFill>
          <a:ln w="9525">
            <a:solidFill>
              <a:schemeClr val="tx1"/>
            </a:solidFill>
            <a:miter lim="800000"/>
            <a:headEnd/>
            <a:tailEnd/>
          </a:ln>
        </p:spPr>
        <p:txBody>
          <a:bodyPr/>
          <a:lstStyle/>
          <a:p>
            <a:pPr algn="ctr"/>
            <a:endParaRPr lang="zh-CN" altLang="en-US"/>
          </a:p>
        </p:txBody>
      </p:sp>
      <p:sp>
        <p:nvSpPr>
          <p:cNvPr id="88076" name="圆角矩形标注 88075"/>
          <p:cNvSpPr>
            <a:spLocks noChangeArrowheads="1"/>
          </p:cNvSpPr>
          <p:nvPr/>
        </p:nvSpPr>
        <p:spPr bwMode="auto">
          <a:xfrm>
            <a:off x="1324304" y="3759994"/>
            <a:ext cx="4327198" cy="727472"/>
          </a:xfrm>
          <a:prstGeom prst="wedgeRoundRectCallout">
            <a:avLst>
              <a:gd name="adj1" fmla="val 12031"/>
              <a:gd name="adj2" fmla="val 79939"/>
              <a:gd name="adj3" fmla="val 16667"/>
            </a:avLst>
          </a:prstGeom>
          <a:solidFill>
            <a:srgbClr val="FFFF99"/>
          </a:solidFill>
          <a:ln w="9525">
            <a:solidFill>
              <a:srgbClr val="000000"/>
            </a:solidFill>
            <a:miter lim="800000"/>
            <a:headEnd/>
            <a:tailEnd/>
          </a:ln>
        </p:spPr>
        <p:txBody>
          <a:bodyPr/>
          <a:lstStyle/>
          <a:p>
            <a:pPr algn="ctr"/>
            <a:r>
              <a:rPr lang="zh-CN" altLang="en-US" sz="2800" b="1" dirty="0">
                <a:ea typeface="黑体" pitchFamily="49" charset="-122"/>
              </a:rPr>
              <a:t>推翻</a:t>
            </a:r>
            <a:r>
              <a:rPr lang="zh-CN" altLang="en-US" sz="2800" b="1" dirty="0">
                <a:solidFill>
                  <a:srgbClr val="6600FF"/>
                </a:solidFill>
                <a:ea typeface="黑体" pitchFamily="49" charset="-122"/>
              </a:rPr>
              <a:t>封建</a:t>
            </a:r>
            <a:r>
              <a:rPr lang="zh-CN" altLang="en-US" sz="2800" b="1" dirty="0">
                <a:ea typeface="黑体" pitchFamily="49" charset="-122"/>
              </a:rPr>
              <a:t>专制、</a:t>
            </a:r>
            <a:r>
              <a:rPr lang="zh-CN" altLang="en-US" sz="2800" b="1" dirty="0">
                <a:solidFill>
                  <a:srgbClr val="6600FF"/>
                </a:solidFill>
                <a:ea typeface="黑体" pitchFamily="49" charset="-122"/>
              </a:rPr>
              <a:t>帝国</a:t>
            </a:r>
            <a:r>
              <a:rPr lang="zh-CN" altLang="en-US" sz="2800" b="1" dirty="0">
                <a:ea typeface="黑体" pitchFamily="49" charset="-122"/>
              </a:rPr>
              <a:t>主义</a:t>
            </a:r>
          </a:p>
        </p:txBody>
      </p:sp>
      <p:sp>
        <p:nvSpPr>
          <p:cNvPr id="88077" name="圆角矩形标注 88076"/>
          <p:cNvSpPr>
            <a:spLocks noChangeArrowheads="1"/>
          </p:cNvSpPr>
          <p:nvPr/>
        </p:nvSpPr>
        <p:spPr bwMode="auto">
          <a:xfrm>
            <a:off x="6164317" y="3759994"/>
            <a:ext cx="2727272" cy="727472"/>
          </a:xfrm>
          <a:prstGeom prst="wedgeRoundRectCallout">
            <a:avLst>
              <a:gd name="adj1" fmla="val -4000"/>
              <a:gd name="adj2" fmla="val 62602"/>
              <a:gd name="adj3" fmla="val 16667"/>
            </a:avLst>
          </a:prstGeom>
          <a:solidFill>
            <a:srgbClr val="FFFF99"/>
          </a:solidFill>
          <a:ln w="9525">
            <a:solidFill>
              <a:srgbClr val="000000"/>
            </a:solidFill>
            <a:miter lim="800000"/>
            <a:headEnd/>
            <a:tailEnd/>
          </a:ln>
        </p:spPr>
        <p:txBody>
          <a:bodyPr/>
          <a:lstStyle/>
          <a:p>
            <a:pPr algn="ctr"/>
            <a:r>
              <a:rPr lang="zh-CN" altLang="en-US" sz="2800" b="1" dirty="0">
                <a:ea typeface="黑体" pitchFamily="49" charset="-122"/>
              </a:rPr>
              <a:t>推翻</a:t>
            </a:r>
            <a:r>
              <a:rPr lang="zh-CN" altLang="en-US" sz="2800" b="1" dirty="0">
                <a:solidFill>
                  <a:srgbClr val="6600FF"/>
                </a:solidFill>
                <a:ea typeface="黑体" pitchFamily="49" charset="-122"/>
              </a:rPr>
              <a:t>资产阶级</a:t>
            </a:r>
            <a:endParaRPr lang="zh-CN" altLang="en-US" sz="2800" b="1" dirty="0">
              <a:ea typeface="黑体" pitchFamily="49"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8071"/>
                                        </p:tgtEl>
                                        <p:attrNameLst>
                                          <p:attrName>style.visibility</p:attrName>
                                        </p:attrNameLst>
                                      </p:cBhvr>
                                      <p:to>
                                        <p:strVal val="visible"/>
                                      </p:to>
                                    </p:set>
                                    <p:animEffect transition="in" filter="wipe(down)">
                                      <p:cBhvr>
                                        <p:cTn id="7" dur="500"/>
                                        <p:tgtEl>
                                          <p:spTgt spid="8807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8075"/>
                                        </p:tgtEl>
                                        <p:attrNameLst>
                                          <p:attrName>style.visibility</p:attrName>
                                        </p:attrNameLst>
                                      </p:cBhvr>
                                      <p:to>
                                        <p:strVal val="visible"/>
                                      </p:to>
                                    </p:set>
                                    <p:animEffect transition="in" filter="randombar(horizontal)">
                                      <p:cBhvr>
                                        <p:cTn id="12" dur="500"/>
                                        <p:tgtEl>
                                          <p:spTgt spid="8807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8068"/>
                                        </p:tgtEl>
                                        <p:attrNameLst>
                                          <p:attrName>style.visibility</p:attrName>
                                        </p:attrNameLst>
                                      </p:cBhvr>
                                      <p:to>
                                        <p:strVal val="visible"/>
                                      </p:to>
                                    </p:set>
                                    <p:animEffect transition="in" filter="wipe(down)">
                                      <p:cBhvr>
                                        <p:cTn id="17" dur="1000"/>
                                        <p:tgtEl>
                                          <p:spTgt spid="88068"/>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builtIn="1"/>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8069"/>
                                        </p:tgtEl>
                                        <p:attrNameLst>
                                          <p:attrName>style.visibility</p:attrName>
                                        </p:attrNameLst>
                                      </p:cBhvr>
                                      <p:to>
                                        <p:strVal val="visible"/>
                                      </p:to>
                                    </p:set>
                                    <p:animEffect transition="in" filter="box(in)">
                                      <p:cBhvr>
                                        <p:cTn id="22" dur="500"/>
                                        <p:tgtEl>
                                          <p:spTgt spid="8806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88076"/>
                                        </p:tgtEl>
                                        <p:attrNameLst>
                                          <p:attrName>style.visibility</p:attrName>
                                        </p:attrNameLst>
                                      </p:cBhvr>
                                      <p:to>
                                        <p:strVal val="visible"/>
                                      </p:to>
                                    </p:set>
                                    <p:animEffect transition="in" filter="box(in)">
                                      <p:cBhvr>
                                        <p:cTn id="27" dur="500"/>
                                        <p:tgtEl>
                                          <p:spTgt spid="88076"/>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88077"/>
                                        </p:tgtEl>
                                        <p:attrNameLst>
                                          <p:attrName>style.visibility</p:attrName>
                                        </p:attrNameLst>
                                      </p:cBhvr>
                                      <p:to>
                                        <p:strVal val="visible"/>
                                      </p:to>
                                    </p:set>
                                    <p:animEffect transition="in" filter="box(in)">
                                      <p:cBhvr>
                                        <p:cTn id="32" dur="500"/>
                                        <p:tgtEl>
                                          <p:spTgt spid="88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71" grpId="0"/>
      <p:bldP spid="88075" grpId="0"/>
      <p:bldP spid="88069" grpId="0"/>
      <p:bldP spid="88076" grpId="0" animBg="1"/>
      <p:bldP spid="8807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31973" y="128349"/>
            <a:ext cx="3775393" cy="707886"/>
          </a:xfrm>
          <a:prstGeom prst="rect">
            <a:avLst/>
          </a:prstGeom>
        </p:spPr>
        <p:txBody>
          <a:bodyPr wrap="none">
            <a:spAutoFit/>
          </a:bodyPr>
          <a:lstStyle/>
          <a:p>
            <a:r>
              <a:rPr lang="zh-CN" altLang="en-US" sz="4000" dirty="0" smtClean="0">
                <a:latin typeface="黑体" pitchFamily="49" charset="-122"/>
                <a:ea typeface="黑体" pitchFamily="49" charset="-122"/>
              </a:rPr>
              <a:t>七月流血抛幻想</a:t>
            </a:r>
            <a:endParaRPr lang="zh-CN" altLang="en-US" sz="4000" dirty="0"/>
          </a:p>
        </p:txBody>
      </p:sp>
      <p:sp>
        <p:nvSpPr>
          <p:cNvPr id="6" name="矩形 5"/>
          <p:cNvSpPr/>
          <p:nvPr/>
        </p:nvSpPr>
        <p:spPr>
          <a:xfrm>
            <a:off x="298386" y="4312503"/>
            <a:ext cx="8466083" cy="830997"/>
          </a:xfrm>
          <a:prstGeom prst="rect">
            <a:avLst/>
          </a:prstGeom>
        </p:spPr>
        <p:txBody>
          <a:bodyPr wrap="square">
            <a:spAutoFit/>
          </a:bodyPr>
          <a:lstStyle/>
          <a:p>
            <a:r>
              <a:rPr lang="zh-CN" altLang="en-US" sz="2400" dirty="0" smtClean="0"/>
              <a:t>它标志着两个政权并存局面的结束，政权完全落入到资产阶级临时政府手中</a:t>
            </a:r>
            <a:endParaRPr lang="zh-CN" altLang="en-US" sz="2400" dirty="0"/>
          </a:p>
        </p:txBody>
      </p:sp>
      <p:pic>
        <p:nvPicPr>
          <p:cNvPr id="4" name="Picture 6" descr="历史上的7月17日 - 山中虎 -  朝花夕拾心有意 春去秋来无意间 "/>
          <p:cNvPicPr>
            <a:picLocks noChangeAspect="1" noChangeArrowheads="1"/>
          </p:cNvPicPr>
          <p:nvPr/>
        </p:nvPicPr>
        <p:blipFill>
          <a:blip r:embed="rId2"/>
          <a:srcRect/>
          <a:stretch>
            <a:fillRect/>
          </a:stretch>
        </p:blipFill>
        <p:spPr bwMode="auto">
          <a:xfrm>
            <a:off x="590340" y="836235"/>
            <a:ext cx="5385950" cy="3299563"/>
          </a:xfrm>
          <a:prstGeom prst="rect">
            <a:avLst/>
          </a:prstGeom>
          <a:noFill/>
          <a:ln w="9525">
            <a:noFill/>
            <a:miter lim="800000"/>
            <a:headEnd/>
            <a:tailEnd/>
          </a:ln>
        </p:spPr>
      </p:pic>
      <p:sp>
        <p:nvSpPr>
          <p:cNvPr id="7" name="矩形 6"/>
          <p:cNvSpPr/>
          <p:nvPr/>
        </p:nvSpPr>
        <p:spPr>
          <a:xfrm>
            <a:off x="5976290" y="1355834"/>
            <a:ext cx="2980841" cy="1569660"/>
          </a:xfrm>
          <a:prstGeom prst="rect">
            <a:avLst/>
          </a:prstGeom>
        </p:spPr>
        <p:txBody>
          <a:bodyPr wrap="square">
            <a:spAutoFit/>
          </a:bodyPr>
          <a:lstStyle/>
          <a:p>
            <a:r>
              <a:rPr lang="zh-CN" altLang="en-US" sz="2400" b="1" dirty="0" smtClean="0">
                <a:solidFill>
                  <a:srgbClr val="660033"/>
                </a:solidFill>
                <a:effectLst>
                  <a:outerShdw blurRad="38100" dist="38100" dir="2700000" algn="tl">
                    <a:srgbClr val="C0C0C0"/>
                  </a:outerShdw>
                </a:effectLst>
                <a:ea typeface="迷你简超粗圆" pitchFamily="2" charset="-122"/>
              </a:rPr>
              <a:t>临时政府继续执行反人民的对外政策，并力图扑灭国内的革命火焰</a:t>
            </a:r>
            <a:endParaRPr lang="zh-CN" altLang="en-US" sz="2400" dirty="0"/>
          </a:p>
        </p:txBody>
      </p:sp>
      <p:sp>
        <p:nvSpPr>
          <p:cNvPr id="8" name="TextBox 7"/>
          <p:cNvSpPr txBox="1"/>
          <p:nvPr/>
        </p:nvSpPr>
        <p:spPr>
          <a:xfrm>
            <a:off x="6114704" y="3090999"/>
            <a:ext cx="2649765" cy="830997"/>
          </a:xfrm>
          <a:prstGeom prst="rect">
            <a:avLst/>
          </a:prstGeom>
          <a:noFill/>
        </p:spPr>
        <p:txBody>
          <a:bodyPr wrap="square" rtlCol="0">
            <a:spAutoFit/>
          </a:bodyPr>
          <a:lstStyle/>
          <a:p>
            <a:r>
              <a:rPr lang="zh-CN" altLang="en-US" sz="2400" b="1" dirty="0" smtClean="0">
                <a:solidFill>
                  <a:srgbClr val="FF0000"/>
                </a:solidFill>
              </a:rPr>
              <a:t>俄国经济濒于全面崩溃</a:t>
            </a:r>
            <a:endParaRPr lang="zh-CN" altLang="en-US" sz="2400" b="1" dirty="0">
              <a:solidFill>
                <a:srgbClr val="FF0000"/>
              </a:solidFill>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ext Box 2"/>
          <p:cNvSpPr txBox="1">
            <a:spLocks noChangeArrowheads="1"/>
          </p:cNvSpPr>
          <p:nvPr/>
        </p:nvSpPr>
        <p:spPr bwMode="auto">
          <a:xfrm>
            <a:off x="256663" y="1191296"/>
            <a:ext cx="8351837" cy="3400931"/>
          </a:xfrm>
          <a:prstGeom prst="rect">
            <a:avLst/>
          </a:prstGeom>
          <a:noFill/>
          <a:ln w="9525">
            <a:noFill/>
            <a:miter lim="800000"/>
            <a:headEnd/>
            <a:tailEnd/>
          </a:ln>
          <a:effectLst/>
        </p:spPr>
        <p:txBody>
          <a:bodyPr>
            <a:spAutoFit/>
          </a:bodyPr>
          <a:lstStyle/>
          <a:p>
            <a:pPr>
              <a:lnSpc>
                <a:spcPct val="125000"/>
              </a:lnSpc>
              <a:spcBef>
                <a:spcPct val="50000"/>
              </a:spcBef>
            </a:pPr>
            <a:r>
              <a:rPr lang="en-US" altLang="zh-CN" sz="3200" dirty="0">
                <a:solidFill>
                  <a:srgbClr val="000000"/>
                </a:solidFill>
              </a:rPr>
              <a:t>          </a:t>
            </a:r>
            <a:r>
              <a:rPr lang="zh-CN" altLang="en-US" sz="4000" dirty="0">
                <a:solidFill>
                  <a:srgbClr val="0000CC"/>
                </a:solidFill>
                <a:ea typeface="黑体" pitchFamily="49" charset="-122"/>
              </a:rPr>
              <a:t>假如没有</a:t>
            </a:r>
            <a:r>
              <a:rPr lang="zh-CN" altLang="en-US" sz="4000" dirty="0">
                <a:solidFill>
                  <a:srgbClr val="FF0000"/>
                </a:solidFill>
                <a:ea typeface="黑体" pitchFamily="49" charset="-122"/>
              </a:rPr>
              <a:t>战争</a:t>
            </a:r>
            <a:r>
              <a:rPr lang="zh-CN" altLang="en-US" sz="4000" dirty="0">
                <a:solidFill>
                  <a:srgbClr val="0000CC"/>
                </a:solidFill>
                <a:ea typeface="黑体" pitchFamily="49" charset="-122"/>
              </a:rPr>
              <a:t>，俄国也许几年甚至几十年内都不会发生</a:t>
            </a:r>
            <a:r>
              <a:rPr lang="zh-CN" altLang="en-US" sz="4000" dirty="0">
                <a:solidFill>
                  <a:srgbClr val="FF0000"/>
                </a:solidFill>
                <a:ea typeface="黑体" pitchFamily="49" charset="-122"/>
              </a:rPr>
              <a:t>反对资本家的革命</a:t>
            </a:r>
            <a:r>
              <a:rPr lang="zh-CN" altLang="en-US" sz="4000" dirty="0">
                <a:solidFill>
                  <a:srgbClr val="0000CC"/>
                </a:solidFill>
                <a:ea typeface="黑体" pitchFamily="49" charset="-122"/>
              </a:rPr>
              <a:t>。</a:t>
            </a:r>
          </a:p>
          <a:p>
            <a:pPr algn="r">
              <a:lnSpc>
                <a:spcPct val="125000"/>
              </a:lnSpc>
              <a:spcBef>
                <a:spcPct val="50000"/>
              </a:spcBef>
            </a:pPr>
            <a:r>
              <a:rPr lang="en-US" altLang="zh-CN" sz="4000" dirty="0">
                <a:solidFill>
                  <a:srgbClr val="0000CC"/>
                </a:solidFill>
                <a:ea typeface="黑体" pitchFamily="49" charset="-122"/>
              </a:rPr>
              <a:t>——</a:t>
            </a:r>
            <a:r>
              <a:rPr lang="zh-CN" altLang="en-US" sz="4000" dirty="0">
                <a:solidFill>
                  <a:srgbClr val="0000CC"/>
                </a:solidFill>
                <a:ea typeface="黑体" pitchFamily="49" charset="-122"/>
              </a:rPr>
              <a:t>列宁</a:t>
            </a:r>
          </a:p>
        </p:txBody>
      </p:sp>
      <p:sp>
        <p:nvSpPr>
          <p:cNvPr id="245764" name="AutoShape 4"/>
          <p:cNvSpPr>
            <a:spLocks noChangeArrowheads="1"/>
          </p:cNvSpPr>
          <p:nvPr/>
        </p:nvSpPr>
        <p:spPr bwMode="auto">
          <a:xfrm>
            <a:off x="4101921" y="90152"/>
            <a:ext cx="3384550" cy="982182"/>
          </a:xfrm>
          <a:prstGeom prst="wedgeEllipseCallout">
            <a:avLst>
              <a:gd name="adj1" fmla="val -44935"/>
              <a:gd name="adj2" fmla="val 70042"/>
            </a:avLst>
          </a:prstGeom>
          <a:solidFill>
            <a:srgbClr val="000000"/>
          </a:solidFill>
          <a:ln w="9525">
            <a:solidFill>
              <a:schemeClr val="tx1"/>
            </a:solidFill>
            <a:miter lim="800000"/>
            <a:headEnd/>
            <a:tailEnd/>
          </a:ln>
          <a:effectLst/>
        </p:spPr>
        <p:txBody>
          <a:bodyPr/>
          <a:lstStyle/>
          <a:p>
            <a:pPr algn="ctr"/>
            <a:r>
              <a:rPr lang="zh-CN" altLang="en-US" sz="2800">
                <a:solidFill>
                  <a:srgbClr val="FFFF00"/>
                </a:solidFill>
                <a:ea typeface="黑体" pitchFamily="49" charset="-122"/>
              </a:rPr>
              <a:t>第一次世界大战</a:t>
            </a:r>
          </a:p>
        </p:txBody>
      </p:sp>
      <p:sp>
        <p:nvSpPr>
          <p:cNvPr id="245765" name="AutoShape 5"/>
          <p:cNvSpPr>
            <a:spLocks noChangeArrowheads="1"/>
          </p:cNvSpPr>
          <p:nvPr/>
        </p:nvSpPr>
        <p:spPr bwMode="auto">
          <a:xfrm>
            <a:off x="1869896" y="3357360"/>
            <a:ext cx="4464050" cy="938213"/>
          </a:xfrm>
          <a:prstGeom prst="wedgeEllipseCallout">
            <a:avLst>
              <a:gd name="adj1" fmla="val -39935"/>
              <a:gd name="adj2" fmla="val -91245"/>
            </a:avLst>
          </a:prstGeom>
          <a:solidFill>
            <a:srgbClr val="000000"/>
          </a:solidFill>
          <a:ln w="9525">
            <a:solidFill>
              <a:schemeClr val="tx1"/>
            </a:solidFill>
            <a:miter lim="800000"/>
            <a:headEnd/>
            <a:tailEnd/>
          </a:ln>
          <a:effectLst/>
        </p:spPr>
        <p:txBody>
          <a:bodyPr/>
          <a:lstStyle/>
          <a:p>
            <a:pPr algn="ctr"/>
            <a:r>
              <a:rPr lang="zh-CN" altLang="en-US" sz="3200" dirty="0">
                <a:solidFill>
                  <a:srgbClr val="FFFF00"/>
                </a:solidFill>
                <a:ea typeface="黑体" pitchFamily="49" charset="-122"/>
              </a:rPr>
              <a:t>俄国十月革命</a:t>
            </a:r>
          </a:p>
        </p:txBody>
      </p:sp>
      <p:sp>
        <p:nvSpPr>
          <p:cNvPr id="5" name="Text Box 5"/>
          <p:cNvSpPr txBox="1">
            <a:spLocks noChangeArrowheads="1"/>
          </p:cNvSpPr>
          <p:nvPr/>
        </p:nvSpPr>
        <p:spPr bwMode="auto">
          <a:xfrm>
            <a:off x="533400" y="4400550"/>
            <a:ext cx="7707559" cy="584775"/>
          </a:xfrm>
          <a:prstGeom prst="rect">
            <a:avLst/>
          </a:prstGeom>
          <a:noFill/>
          <a:ln w="9525">
            <a:noFill/>
            <a:miter lim="800000"/>
            <a:headEnd/>
            <a:tailEnd/>
          </a:ln>
          <a:effectLst/>
        </p:spPr>
        <p:txBody>
          <a:bodyPr wrap="none">
            <a:spAutoFit/>
          </a:bodyPr>
          <a:lstStyle/>
          <a:p>
            <a:pPr algn="l"/>
            <a:r>
              <a:rPr kumimoji="1" lang="en-US" altLang="zh-CN" sz="3200" dirty="0">
                <a:solidFill>
                  <a:srgbClr val="FF0000"/>
                </a:solidFill>
                <a:latin typeface="Arial" charset="0"/>
                <a:ea typeface="黑体" pitchFamily="2" charset="-122"/>
              </a:rPr>
              <a:t>“</a:t>
            </a:r>
            <a:r>
              <a:rPr kumimoji="1" lang="zh-CN" altLang="en-US" sz="3200" dirty="0">
                <a:solidFill>
                  <a:srgbClr val="FF0000"/>
                </a:solidFill>
                <a:latin typeface="Arial" charset="0"/>
                <a:ea typeface="黑体" pitchFamily="2" charset="-122"/>
              </a:rPr>
              <a:t>一战”加剧了本来就很尖锐的社会矛盾。</a:t>
            </a:r>
          </a:p>
        </p:txBody>
      </p:sp>
      <p:sp>
        <p:nvSpPr>
          <p:cNvPr id="6" name="矩形 5"/>
          <p:cNvSpPr/>
          <p:nvPr/>
        </p:nvSpPr>
        <p:spPr>
          <a:xfrm>
            <a:off x="256663" y="90152"/>
            <a:ext cx="3775393" cy="707886"/>
          </a:xfrm>
          <a:prstGeom prst="rect">
            <a:avLst/>
          </a:prstGeom>
        </p:spPr>
        <p:txBody>
          <a:bodyPr wrap="none">
            <a:spAutoFit/>
          </a:bodyPr>
          <a:lstStyle/>
          <a:p>
            <a:r>
              <a:rPr lang="zh-CN" altLang="en-US" sz="4000" dirty="0" smtClean="0">
                <a:latin typeface="黑体" pitchFamily="49" charset="-122"/>
                <a:ea typeface="黑体" pitchFamily="49" charset="-122"/>
              </a:rPr>
              <a:t>十月革命现曙光</a:t>
            </a:r>
            <a:endParaRPr lang="zh-CN" altLang="en-US"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45762"/>
                                        </p:tgtEl>
                                        <p:attrNameLst>
                                          <p:attrName>style.visibility</p:attrName>
                                        </p:attrNameLst>
                                      </p:cBhvr>
                                      <p:to>
                                        <p:strVal val="visible"/>
                                      </p:to>
                                    </p:set>
                                    <p:animEffect transition="in" filter="checkerboard(across)">
                                      <p:cBhvr>
                                        <p:cTn id="7" dur="500"/>
                                        <p:tgtEl>
                                          <p:spTgt spid="24576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45764"/>
                                        </p:tgtEl>
                                        <p:attrNameLst>
                                          <p:attrName>style.visibility</p:attrName>
                                        </p:attrNameLst>
                                      </p:cBhvr>
                                      <p:to>
                                        <p:strVal val="visible"/>
                                      </p:to>
                                    </p:set>
                                    <p:animEffect transition="in" filter="checkerboard(across)">
                                      <p:cBhvr>
                                        <p:cTn id="12" dur="500"/>
                                        <p:tgtEl>
                                          <p:spTgt spid="24576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45765"/>
                                        </p:tgtEl>
                                        <p:attrNameLst>
                                          <p:attrName>style.visibility</p:attrName>
                                        </p:attrNameLst>
                                      </p:cBhvr>
                                      <p:to>
                                        <p:strVal val="visible"/>
                                      </p:to>
                                    </p:set>
                                    <p:animEffect transition="in" filter="checkerboard(across)">
                                      <p:cBhvr>
                                        <p:cTn id="17" dur="500"/>
                                        <p:tgtEl>
                                          <p:spTgt spid="24576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2" grpId="0"/>
      <p:bldP spid="245764" grpId="0" animBg="1"/>
      <p:bldP spid="245765"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1072" y="398461"/>
            <a:ext cx="8702566" cy="4524315"/>
          </a:xfrm>
          <a:prstGeom prst="rect">
            <a:avLst/>
          </a:prstGeom>
        </p:spPr>
        <p:txBody>
          <a:bodyPr wrap="square">
            <a:spAutoFit/>
          </a:bodyPr>
          <a:lstStyle/>
          <a:p>
            <a:pPr>
              <a:spcBef>
                <a:spcPct val="50000"/>
              </a:spcBef>
            </a:pPr>
            <a:r>
              <a:rPr lang="zh-CN" altLang="en-US" sz="3200" b="1" dirty="0" smtClean="0">
                <a:latin typeface="黑体" pitchFamily="49" charset="-122"/>
                <a:ea typeface="黑体" pitchFamily="49" charset="-122"/>
              </a:rPr>
              <a:t>列宁说：“如果没有战争，俄国也许会过上几年甚至几十年而不发生反对资本家的革命。”对这句话的正确理解是（）</a:t>
            </a:r>
          </a:p>
          <a:p>
            <a:pPr>
              <a:spcBef>
                <a:spcPct val="50000"/>
              </a:spcBef>
            </a:pPr>
            <a:r>
              <a:rPr lang="en-US" altLang="zh-CN" sz="3200" b="1" dirty="0" smtClean="0">
                <a:latin typeface="黑体" pitchFamily="49" charset="-122"/>
                <a:ea typeface="黑体" pitchFamily="49" charset="-122"/>
              </a:rPr>
              <a:t>A.</a:t>
            </a:r>
            <a:r>
              <a:rPr lang="zh-CN" altLang="en-US" sz="3200" b="1" dirty="0" smtClean="0">
                <a:latin typeface="黑体" pitchFamily="49" charset="-122"/>
                <a:ea typeface="黑体" pitchFamily="49" charset="-122"/>
              </a:rPr>
              <a:t>没有一战就没有十月革命</a:t>
            </a:r>
          </a:p>
          <a:p>
            <a:pPr>
              <a:spcBef>
                <a:spcPct val="50000"/>
              </a:spcBef>
            </a:pPr>
            <a:r>
              <a:rPr lang="en-US" altLang="zh-CN" sz="3200" b="1" dirty="0" smtClean="0">
                <a:latin typeface="黑体" pitchFamily="49" charset="-122"/>
                <a:ea typeface="黑体" pitchFamily="49" charset="-122"/>
              </a:rPr>
              <a:t>B.</a:t>
            </a:r>
            <a:r>
              <a:rPr lang="zh-CN" altLang="en-US" sz="3200" b="1" dirty="0" smtClean="0">
                <a:latin typeface="黑体" pitchFamily="49" charset="-122"/>
                <a:ea typeface="黑体" pitchFamily="49" charset="-122"/>
              </a:rPr>
              <a:t>一战是十月革命爆发的根源</a:t>
            </a:r>
          </a:p>
          <a:p>
            <a:pPr>
              <a:spcBef>
                <a:spcPct val="50000"/>
              </a:spcBef>
            </a:pPr>
            <a:r>
              <a:rPr lang="en-US" altLang="zh-CN" sz="3200" b="1" dirty="0" smtClean="0">
                <a:latin typeface="黑体" pitchFamily="49" charset="-122"/>
                <a:ea typeface="黑体" pitchFamily="49" charset="-122"/>
              </a:rPr>
              <a:t>C.</a:t>
            </a:r>
            <a:r>
              <a:rPr lang="zh-CN" altLang="en-US" sz="3200" b="1" dirty="0" smtClean="0">
                <a:latin typeface="黑体" pitchFamily="49" charset="-122"/>
                <a:ea typeface="黑体" pitchFamily="49" charset="-122"/>
              </a:rPr>
              <a:t>俄国革命的必备条件是有战争</a:t>
            </a:r>
          </a:p>
          <a:p>
            <a:pPr>
              <a:spcBef>
                <a:spcPct val="50000"/>
              </a:spcBef>
            </a:pPr>
            <a:r>
              <a:rPr lang="en-US" altLang="zh-CN" sz="3200" b="1" dirty="0" smtClean="0">
                <a:latin typeface="黑体" pitchFamily="49" charset="-122"/>
                <a:ea typeface="黑体" pitchFamily="49" charset="-122"/>
              </a:rPr>
              <a:t>D.</a:t>
            </a:r>
            <a:r>
              <a:rPr lang="zh-CN" altLang="en-US" sz="3200" b="1" dirty="0" smtClean="0">
                <a:latin typeface="黑体" pitchFamily="49" charset="-122"/>
                <a:ea typeface="黑体" pitchFamily="49" charset="-122"/>
              </a:rPr>
              <a:t>一战激化国内矛盾，推动战争发生</a:t>
            </a:r>
            <a:endParaRPr lang="zh-CN" altLang="en-US" sz="3200" b="1" dirty="0">
              <a:latin typeface="黑体" pitchFamily="49" charset="-122"/>
              <a:ea typeface="黑体" pitchFamily="49" charset="-122"/>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31973" y="380605"/>
            <a:ext cx="3775393" cy="707886"/>
          </a:xfrm>
          <a:prstGeom prst="rect">
            <a:avLst/>
          </a:prstGeom>
        </p:spPr>
        <p:txBody>
          <a:bodyPr wrap="none">
            <a:spAutoFit/>
          </a:bodyPr>
          <a:lstStyle/>
          <a:p>
            <a:r>
              <a:rPr lang="zh-CN" altLang="en-US" sz="4000" dirty="0" smtClean="0">
                <a:latin typeface="黑体" pitchFamily="49" charset="-122"/>
                <a:ea typeface="黑体" pitchFamily="49" charset="-122"/>
              </a:rPr>
              <a:t>十月革命现曙光</a:t>
            </a:r>
            <a:endParaRPr lang="zh-CN" altLang="en-US" sz="4000" dirty="0"/>
          </a:p>
        </p:txBody>
      </p:sp>
      <p:sp>
        <p:nvSpPr>
          <p:cNvPr id="5" name="矩形 4"/>
          <p:cNvSpPr/>
          <p:nvPr/>
        </p:nvSpPr>
        <p:spPr>
          <a:xfrm>
            <a:off x="614855" y="1556088"/>
            <a:ext cx="7772399" cy="523220"/>
          </a:xfrm>
          <a:prstGeom prst="rect">
            <a:avLst/>
          </a:prstGeom>
        </p:spPr>
        <p:txBody>
          <a:bodyPr wrap="square">
            <a:spAutoFit/>
          </a:bodyPr>
          <a:lstStyle/>
          <a:p>
            <a:r>
              <a:rPr lang="zh-CN" altLang="en-US" sz="2800" dirty="0" smtClean="0"/>
              <a:t>俄国十月革命的背景：</a:t>
            </a:r>
            <a:endParaRPr lang="en-US" altLang="zh-CN" sz="2800" dirty="0" smtClean="0"/>
          </a:p>
        </p:txBody>
      </p:sp>
      <p:sp>
        <p:nvSpPr>
          <p:cNvPr id="6" name="矩形 5"/>
          <p:cNvSpPr/>
          <p:nvPr/>
        </p:nvSpPr>
        <p:spPr>
          <a:xfrm>
            <a:off x="1103587" y="3847515"/>
            <a:ext cx="4572000" cy="461665"/>
          </a:xfrm>
          <a:prstGeom prst="rect">
            <a:avLst/>
          </a:prstGeom>
        </p:spPr>
        <p:txBody>
          <a:bodyPr>
            <a:spAutoFit/>
          </a:bodyPr>
          <a:lstStyle/>
          <a:p>
            <a:r>
              <a:rPr lang="en-US" altLang="zh-CN" sz="2400" b="1" dirty="0" smtClean="0">
                <a:solidFill>
                  <a:srgbClr val="FF0000"/>
                </a:solidFill>
              </a:rPr>
              <a:t>4.</a:t>
            </a:r>
            <a:r>
              <a:rPr lang="zh-CN" altLang="en-US" sz="2400" b="1" dirty="0" smtClean="0">
                <a:solidFill>
                  <a:srgbClr val="FF0000"/>
                </a:solidFill>
              </a:rPr>
              <a:t>列宁对形势的准确分析 </a:t>
            </a:r>
            <a:endParaRPr lang="zh-CN" altLang="en-US" sz="2400" b="1" dirty="0"/>
          </a:p>
        </p:txBody>
      </p:sp>
      <p:sp>
        <p:nvSpPr>
          <p:cNvPr id="7" name="矩形 6"/>
          <p:cNvSpPr/>
          <p:nvPr/>
        </p:nvSpPr>
        <p:spPr>
          <a:xfrm>
            <a:off x="1072055" y="2248585"/>
            <a:ext cx="6605751" cy="461665"/>
          </a:xfrm>
          <a:prstGeom prst="rect">
            <a:avLst/>
          </a:prstGeom>
        </p:spPr>
        <p:txBody>
          <a:bodyPr wrap="square">
            <a:spAutoFit/>
          </a:bodyPr>
          <a:lstStyle/>
          <a:p>
            <a:r>
              <a:rPr lang="en-US" altLang="zh-CN" sz="2400" b="1" dirty="0" smtClean="0">
                <a:solidFill>
                  <a:srgbClr val="FF0000"/>
                </a:solidFill>
              </a:rPr>
              <a:t>1.</a:t>
            </a:r>
            <a:r>
              <a:rPr lang="zh-CN" altLang="en-US" sz="2400" b="1" dirty="0" smtClean="0">
                <a:solidFill>
                  <a:srgbClr val="FF0000"/>
                </a:solidFill>
              </a:rPr>
              <a:t>俄国</a:t>
            </a:r>
            <a:r>
              <a:rPr lang="en-US" altLang="zh-CN" sz="2400" b="1" dirty="0" smtClean="0">
                <a:solidFill>
                  <a:srgbClr val="FF0000"/>
                </a:solidFill>
              </a:rPr>
              <a:t>1861</a:t>
            </a:r>
            <a:r>
              <a:rPr lang="zh-CN" altLang="en-US" sz="2400" b="1" dirty="0" smtClean="0">
                <a:solidFill>
                  <a:srgbClr val="FF0000"/>
                </a:solidFill>
              </a:rPr>
              <a:t>年改革不彻底，国内社会矛盾尖锐</a:t>
            </a:r>
          </a:p>
        </p:txBody>
      </p:sp>
      <p:sp>
        <p:nvSpPr>
          <p:cNvPr id="8" name="矩形 7"/>
          <p:cNvSpPr/>
          <p:nvPr/>
        </p:nvSpPr>
        <p:spPr>
          <a:xfrm>
            <a:off x="1072055" y="2802583"/>
            <a:ext cx="4770858" cy="461665"/>
          </a:xfrm>
          <a:prstGeom prst="rect">
            <a:avLst/>
          </a:prstGeom>
        </p:spPr>
        <p:txBody>
          <a:bodyPr wrap="none">
            <a:spAutoFit/>
          </a:bodyPr>
          <a:lstStyle/>
          <a:p>
            <a:r>
              <a:rPr lang="en-US" altLang="zh-CN" sz="2400" b="1" dirty="0" smtClean="0">
                <a:solidFill>
                  <a:srgbClr val="FF0000"/>
                </a:solidFill>
              </a:rPr>
              <a:t>2.</a:t>
            </a:r>
            <a:r>
              <a:rPr lang="zh-CN" altLang="en-US" sz="2400" b="1" dirty="0" smtClean="0">
                <a:solidFill>
                  <a:srgbClr val="FF0000"/>
                </a:solidFill>
              </a:rPr>
              <a:t>第一次世界大战加剧了社会矛盾</a:t>
            </a:r>
            <a:endParaRPr lang="zh-CN" altLang="en-US" sz="2400" b="1" dirty="0"/>
          </a:p>
        </p:txBody>
      </p:sp>
      <p:sp>
        <p:nvSpPr>
          <p:cNvPr id="9" name="矩形 8"/>
          <p:cNvSpPr/>
          <p:nvPr/>
        </p:nvSpPr>
        <p:spPr>
          <a:xfrm>
            <a:off x="1072055" y="3311546"/>
            <a:ext cx="7062952" cy="461665"/>
          </a:xfrm>
          <a:prstGeom prst="rect">
            <a:avLst/>
          </a:prstGeom>
        </p:spPr>
        <p:txBody>
          <a:bodyPr wrap="square">
            <a:spAutoFit/>
          </a:bodyPr>
          <a:lstStyle/>
          <a:p>
            <a:r>
              <a:rPr lang="en-US" altLang="zh-CN" sz="2400" b="1" dirty="0" smtClean="0">
                <a:solidFill>
                  <a:srgbClr val="FF0000"/>
                </a:solidFill>
              </a:rPr>
              <a:t>3.</a:t>
            </a:r>
            <a:r>
              <a:rPr lang="zh-CN" altLang="en-US" sz="2400" b="1" dirty="0" smtClean="0">
                <a:solidFill>
                  <a:srgbClr val="FF0000"/>
                </a:solidFill>
              </a:rPr>
              <a:t>临时政府没有满足人民对和平 土地 和面包的要求</a:t>
            </a:r>
            <a:endParaRPr lang="zh-CN" altLang="en-US" sz="2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图片 185345" descr="SHIYUEQIYI"/>
          <p:cNvPicPr>
            <a:picLocks noChangeAspect="1" noChangeArrowheads="1"/>
          </p:cNvPicPr>
          <p:nvPr/>
        </p:nvPicPr>
        <p:blipFill>
          <a:blip r:embed="rId2"/>
          <a:srcRect l="1666" t="1428" r="2499"/>
          <a:stretch>
            <a:fillRect/>
          </a:stretch>
        </p:blipFill>
        <p:spPr bwMode="auto">
          <a:xfrm>
            <a:off x="0" y="857250"/>
            <a:ext cx="9144000" cy="4286250"/>
          </a:xfrm>
          <a:prstGeom prst="rect">
            <a:avLst/>
          </a:prstGeom>
          <a:solidFill>
            <a:schemeClr val="folHlink"/>
          </a:solidFill>
          <a:ln w="9525">
            <a:noFill/>
            <a:miter lim="800000"/>
            <a:headEnd/>
            <a:tailEnd/>
          </a:ln>
        </p:spPr>
      </p:pic>
      <p:sp>
        <p:nvSpPr>
          <p:cNvPr id="185347" name="任意多边形 185346"/>
          <p:cNvSpPr>
            <a:spLocks noChangeArrowheads="1"/>
          </p:cNvSpPr>
          <p:nvPr/>
        </p:nvSpPr>
        <p:spPr bwMode="auto">
          <a:xfrm>
            <a:off x="4724400" y="3314700"/>
            <a:ext cx="1143000" cy="857250"/>
          </a:xfrm>
          <a:custGeom>
            <a:avLst/>
            <a:gdLst/>
            <a:ahLst/>
            <a:cxnLst>
              <a:cxn ang="0">
                <a:pos x="0" y="10800"/>
              </a:cxn>
              <a:cxn ang="0">
                <a:pos x="10800" y="0"/>
              </a:cxn>
              <a:cxn ang="0">
                <a:pos x="21600" y="10800"/>
              </a:cxn>
              <a:cxn ang="0">
                <a:pos x="10800" y="21600"/>
              </a:cxn>
              <a:cxn ang="0">
                <a:pos x="0" y="10800"/>
              </a:cxn>
              <a:cxn ang="0">
                <a:pos x="5400" y="10800"/>
              </a:cxn>
              <a:cxn ang="0">
                <a:pos x="10800" y="16200"/>
              </a:cxn>
              <a:cxn ang="0">
                <a:pos x="16200" y="10800"/>
              </a:cxn>
              <a:cxn ang="0">
                <a:pos x="10800" y="5400"/>
              </a:cxn>
              <a:cxn ang="0">
                <a:pos x="5400" y="10800"/>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64999"/>
            </a:srgbClr>
          </a:solidFill>
          <a:ln w="53975">
            <a:solidFill>
              <a:srgbClr val="FFFF00"/>
            </a:solidFill>
            <a:round/>
            <a:headEnd/>
            <a:tailEnd/>
          </a:ln>
        </p:spPr>
        <p:txBody>
          <a:bodyPr/>
          <a:lstStyle/>
          <a:p>
            <a:pPr algn="ctr"/>
            <a:endParaRPr lang="zh-CN" altLang="en-US"/>
          </a:p>
        </p:txBody>
      </p:sp>
      <p:sp>
        <p:nvSpPr>
          <p:cNvPr id="185348" name="任意多边形 185347"/>
          <p:cNvSpPr>
            <a:spLocks noChangeArrowheads="1"/>
          </p:cNvSpPr>
          <p:nvPr/>
        </p:nvSpPr>
        <p:spPr bwMode="auto">
          <a:xfrm>
            <a:off x="7543800" y="2914650"/>
            <a:ext cx="1143000" cy="857250"/>
          </a:xfrm>
          <a:custGeom>
            <a:avLst/>
            <a:gdLst/>
            <a:ahLst/>
            <a:cxnLst>
              <a:cxn ang="0">
                <a:pos x="0" y="10800"/>
              </a:cxn>
              <a:cxn ang="0">
                <a:pos x="10800" y="0"/>
              </a:cxn>
              <a:cxn ang="0">
                <a:pos x="21600" y="10800"/>
              </a:cxn>
              <a:cxn ang="0">
                <a:pos x="10800" y="21600"/>
              </a:cxn>
              <a:cxn ang="0">
                <a:pos x="0" y="10800"/>
              </a:cxn>
              <a:cxn ang="0">
                <a:pos x="5400" y="10800"/>
              </a:cxn>
              <a:cxn ang="0">
                <a:pos x="10800" y="16200"/>
              </a:cxn>
              <a:cxn ang="0">
                <a:pos x="16200" y="10800"/>
              </a:cxn>
              <a:cxn ang="0">
                <a:pos x="10800" y="5400"/>
              </a:cxn>
              <a:cxn ang="0">
                <a:pos x="5400" y="10800"/>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64999"/>
            </a:srgbClr>
          </a:solidFill>
          <a:ln w="53975">
            <a:solidFill>
              <a:srgbClr val="FFFF00"/>
            </a:solidFill>
            <a:round/>
            <a:headEnd/>
            <a:tailEnd/>
          </a:ln>
        </p:spPr>
        <p:txBody>
          <a:bodyPr/>
          <a:lstStyle/>
          <a:p>
            <a:pPr algn="ctr"/>
            <a:endParaRPr lang="zh-CN" altLang="en-US"/>
          </a:p>
        </p:txBody>
      </p:sp>
      <p:sp>
        <p:nvSpPr>
          <p:cNvPr id="185349" name="任意多边形 185348"/>
          <p:cNvSpPr>
            <a:spLocks noChangeArrowheads="1"/>
          </p:cNvSpPr>
          <p:nvPr/>
        </p:nvSpPr>
        <p:spPr bwMode="auto">
          <a:xfrm>
            <a:off x="990600" y="4286250"/>
            <a:ext cx="1143000" cy="857250"/>
          </a:xfrm>
          <a:custGeom>
            <a:avLst/>
            <a:gdLst/>
            <a:ahLst/>
            <a:cxnLst>
              <a:cxn ang="0">
                <a:pos x="0" y="10800"/>
              </a:cxn>
              <a:cxn ang="0">
                <a:pos x="10800" y="0"/>
              </a:cxn>
              <a:cxn ang="0">
                <a:pos x="21600" y="10800"/>
              </a:cxn>
              <a:cxn ang="0">
                <a:pos x="10800" y="21600"/>
              </a:cxn>
              <a:cxn ang="0">
                <a:pos x="0" y="10800"/>
              </a:cxn>
              <a:cxn ang="0">
                <a:pos x="5400" y="10800"/>
              </a:cxn>
              <a:cxn ang="0">
                <a:pos x="10800" y="16200"/>
              </a:cxn>
              <a:cxn ang="0">
                <a:pos x="16200" y="10800"/>
              </a:cxn>
              <a:cxn ang="0">
                <a:pos x="10800" y="5400"/>
              </a:cxn>
              <a:cxn ang="0">
                <a:pos x="5400" y="10800"/>
              </a:cxn>
            </a:cxnLst>
            <a:rect l="0" t="0" r="r" b="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64999"/>
            </a:srgbClr>
          </a:solidFill>
          <a:ln w="53975">
            <a:solidFill>
              <a:srgbClr val="FFFF00"/>
            </a:solidFill>
            <a:round/>
            <a:headEnd/>
            <a:tailEnd/>
          </a:ln>
        </p:spPr>
        <p:txBody>
          <a:bodyPr/>
          <a:lstStyle/>
          <a:p>
            <a:pPr algn="ctr"/>
            <a:endParaRPr lang="zh-CN" altLang="en-US"/>
          </a:p>
        </p:txBody>
      </p:sp>
      <p:sp>
        <p:nvSpPr>
          <p:cNvPr id="7" name="矩形 6"/>
          <p:cNvSpPr/>
          <p:nvPr/>
        </p:nvSpPr>
        <p:spPr>
          <a:xfrm>
            <a:off x="256663" y="90152"/>
            <a:ext cx="3775393" cy="707886"/>
          </a:xfrm>
          <a:prstGeom prst="rect">
            <a:avLst/>
          </a:prstGeom>
        </p:spPr>
        <p:txBody>
          <a:bodyPr wrap="none">
            <a:spAutoFit/>
          </a:bodyPr>
          <a:lstStyle/>
          <a:p>
            <a:r>
              <a:rPr lang="zh-CN" altLang="en-US" sz="4000" dirty="0" smtClean="0">
                <a:latin typeface="黑体" pitchFamily="49" charset="-122"/>
                <a:ea typeface="黑体" pitchFamily="49" charset="-122"/>
              </a:rPr>
              <a:t>十月革命现曙光</a:t>
            </a:r>
            <a:endParaRPr lang="zh-CN" altLang="en-US" sz="4000" dirty="0"/>
          </a:p>
        </p:txBody>
      </p:sp>
      <p:sp>
        <p:nvSpPr>
          <p:cNvPr id="8" name="矩形 7"/>
          <p:cNvSpPr/>
          <p:nvPr/>
        </p:nvSpPr>
        <p:spPr>
          <a:xfrm>
            <a:off x="6640989" y="274818"/>
            <a:ext cx="902811" cy="523220"/>
          </a:xfrm>
          <a:prstGeom prst="rect">
            <a:avLst/>
          </a:prstGeom>
        </p:spPr>
        <p:txBody>
          <a:bodyPr wrap="none">
            <a:spAutoFit/>
          </a:bodyPr>
          <a:lstStyle/>
          <a:p>
            <a:r>
              <a:rPr lang="zh-CN" altLang="en-US" sz="2800" dirty="0" smtClean="0"/>
              <a:t>过程</a:t>
            </a:r>
            <a:endParaRPr lang="zh-CN" altLang="en-US"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5348"/>
                                        </p:tgtEl>
                                        <p:attrNameLst>
                                          <p:attrName>style.visibility</p:attrName>
                                        </p:attrNameLst>
                                      </p:cBhvr>
                                      <p:to>
                                        <p:strVal val="visible"/>
                                      </p:to>
                                    </p:set>
                                    <p:animEffect transition="in" filter="blinds(horizontal)">
                                      <p:cBhvr>
                                        <p:cTn id="7" dur="500"/>
                                        <p:tgtEl>
                                          <p:spTgt spid="185348"/>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85347"/>
                                        </p:tgtEl>
                                        <p:attrNameLst>
                                          <p:attrName>style.visibility</p:attrName>
                                        </p:attrNameLst>
                                      </p:cBhvr>
                                      <p:to>
                                        <p:strVal val="visible"/>
                                      </p:to>
                                    </p:set>
                                    <p:animEffect transition="in" filter="blinds(horizontal)">
                                      <p:cBhvr>
                                        <p:cTn id="11" dur="500"/>
                                        <p:tgtEl>
                                          <p:spTgt spid="185347"/>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185349"/>
                                        </p:tgtEl>
                                        <p:attrNameLst>
                                          <p:attrName>style.visibility</p:attrName>
                                        </p:attrNameLst>
                                      </p:cBhvr>
                                      <p:to>
                                        <p:strVal val="visible"/>
                                      </p:to>
                                    </p:set>
                                    <p:animEffect transition="in" filter="blinds(horizontal)">
                                      <p:cBhvr>
                                        <p:cTn id="15" dur="500"/>
                                        <p:tgtEl>
                                          <p:spTgt spid="185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文本框 183297"/>
          <p:cNvSpPr txBox="1"/>
          <p:nvPr/>
        </p:nvSpPr>
        <p:spPr>
          <a:xfrm>
            <a:off x="900114" y="33337"/>
            <a:ext cx="7775575" cy="646331"/>
          </a:xfrm>
          <a:prstGeom prst="rect">
            <a:avLst/>
          </a:prstGeom>
          <a:noFill/>
          <a:ln w="9525">
            <a:noFill/>
          </a:ln>
        </p:spPr>
        <p:txBody>
          <a:bodyPr>
            <a:spAutoFit/>
          </a:bodyPr>
          <a:lstStyle/>
          <a:p>
            <a:pPr>
              <a:buClr>
                <a:srgbClr val="000000"/>
              </a:buClr>
            </a:pPr>
            <a:r>
              <a:rPr lang="zh-CN" altLang="en-US" sz="3600" b="1" i="1" noProof="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cs typeface="+mn-ea"/>
              </a:rPr>
              <a:t>十月革命</a:t>
            </a:r>
            <a:endParaRPr lang="zh-CN" altLang="en-US" sz="3600" b="1" i="1" noProof="1">
              <a:solidFill>
                <a:srgbClr val="0000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pic>
        <p:nvPicPr>
          <p:cNvPr id="9220" name="图片 183300" descr="3aca62b644bebfd131add1e8"/>
          <p:cNvPicPr>
            <a:picLocks noChangeAspect="1" noChangeArrowheads="1"/>
          </p:cNvPicPr>
          <p:nvPr/>
        </p:nvPicPr>
        <p:blipFill>
          <a:blip r:embed="rId2"/>
          <a:srcRect/>
          <a:stretch>
            <a:fillRect/>
          </a:stretch>
        </p:blipFill>
        <p:spPr bwMode="auto">
          <a:xfrm>
            <a:off x="971550" y="627460"/>
            <a:ext cx="6985000" cy="3436144"/>
          </a:xfrm>
          <a:prstGeom prst="rect">
            <a:avLst/>
          </a:prstGeom>
          <a:noFill/>
          <a:ln w="9525">
            <a:noFill/>
            <a:miter lim="800000"/>
            <a:headEnd/>
            <a:tailEnd/>
          </a:ln>
        </p:spPr>
      </p:pic>
      <p:sp>
        <p:nvSpPr>
          <p:cNvPr id="183302" name="文本框 183301"/>
          <p:cNvSpPr txBox="1">
            <a:spLocks noChangeArrowheads="1"/>
          </p:cNvSpPr>
          <p:nvPr/>
        </p:nvSpPr>
        <p:spPr bwMode="auto">
          <a:xfrm>
            <a:off x="211535" y="993228"/>
            <a:ext cx="615553" cy="2700338"/>
          </a:xfrm>
          <a:prstGeom prst="rect">
            <a:avLst/>
          </a:prstGeom>
          <a:solidFill>
            <a:srgbClr val="CC0000">
              <a:alpha val="73000"/>
            </a:srgbClr>
          </a:solidFill>
          <a:ln w="9525">
            <a:solidFill>
              <a:srgbClr val="CC0000"/>
            </a:solidFill>
            <a:miter lim="800000"/>
            <a:headEnd/>
            <a:tailEnd/>
          </a:ln>
        </p:spPr>
        <p:txBody>
          <a:bodyPr vert="eaVert" wrap="square">
            <a:spAutoFit/>
          </a:bodyPr>
          <a:lstStyle/>
          <a:p>
            <a:r>
              <a:rPr lang="zh-CN" altLang="en-US" sz="2800" b="1" dirty="0">
                <a:solidFill>
                  <a:srgbClr val="FFFF00"/>
                </a:solidFill>
              </a:rPr>
              <a:t>斯莫尔尼宫广场</a:t>
            </a:r>
          </a:p>
        </p:txBody>
      </p:sp>
      <p:sp>
        <p:nvSpPr>
          <p:cNvPr id="183303" name="矩形 183302"/>
          <p:cNvSpPr>
            <a:spLocks noChangeArrowheads="1"/>
          </p:cNvSpPr>
          <p:nvPr/>
        </p:nvSpPr>
        <p:spPr bwMode="auto">
          <a:xfrm>
            <a:off x="827088" y="4137423"/>
            <a:ext cx="7609776" cy="978729"/>
          </a:xfrm>
          <a:prstGeom prst="rect">
            <a:avLst/>
          </a:prstGeom>
          <a:noFill/>
          <a:ln w="9525">
            <a:noFill/>
            <a:miter lim="800000"/>
            <a:headEnd/>
            <a:tailEnd/>
          </a:ln>
        </p:spPr>
        <p:txBody>
          <a:bodyPr wrap="none">
            <a:spAutoFit/>
          </a:bodyPr>
          <a:lstStyle/>
          <a:p>
            <a:pPr>
              <a:lnSpc>
                <a:spcPct val="120000"/>
              </a:lnSpc>
            </a:pPr>
            <a:r>
              <a:rPr lang="zh-CN" altLang="en-US" sz="2400" b="1">
                <a:latin typeface="Times New Roman" pitchFamily="18" charset="0"/>
                <a:ea typeface="黑体" pitchFamily="49" charset="-122"/>
              </a:rPr>
              <a:t>斯莫尔尼宫是彼得格勒苏维埃军事革命委员会所在地，</a:t>
            </a:r>
          </a:p>
          <a:p>
            <a:pPr>
              <a:lnSpc>
                <a:spcPct val="120000"/>
              </a:lnSpc>
            </a:pPr>
            <a:r>
              <a:rPr lang="zh-CN" altLang="en-US" sz="2400" b="1">
                <a:latin typeface="Times New Roman" pitchFamily="18" charset="0"/>
                <a:ea typeface="黑体" pitchFamily="49" charset="-122"/>
              </a:rPr>
              <a:t> 武装起义的战斗司令部，也是苏维埃政府的诞生地。</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3302"/>
                                        </p:tgtEl>
                                        <p:attrNameLst>
                                          <p:attrName>style.visibility</p:attrName>
                                        </p:attrNameLst>
                                      </p:cBhvr>
                                      <p:to>
                                        <p:strVal val="visible"/>
                                      </p:to>
                                    </p:set>
                                    <p:animEffect transition="in" filter="dissolve">
                                      <p:cBhvr>
                                        <p:cTn id="7" dur="500"/>
                                        <p:tgtEl>
                                          <p:spTgt spid="18330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3303"/>
                                        </p:tgtEl>
                                        <p:attrNameLst>
                                          <p:attrName>style.visibility</p:attrName>
                                        </p:attrNameLst>
                                      </p:cBhvr>
                                      <p:to>
                                        <p:strVal val="visible"/>
                                      </p:to>
                                    </p:set>
                                    <p:animEffect transition="in" filter="blinds(horizontal)">
                                      <p:cBhvr>
                                        <p:cTn id="12" dur="500"/>
                                        <p:tgtEl>
                                          <p:spTgt spid="1833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302" grpId="0" animBg="1"/>
      <p:bldP spid="18330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文本框 184321"/>
          <p:cNvSpPr txBox="1"/>
          <p:nvPr/>
        </p:nvSpPr>
        <p:spPr>
          <a:xfrm>
            <a:off x="900114" y="33337"/>
            <a:ext cx="7775575" cy="646331"/>
          </a:xfrm>
          <a:prstGeom prst="rect">
            <a:avLst/>
          </a:prstGeom>
          <a:noFill/>
          <a:ln w="9525">
            <a:noFill/>
          </a:ln>
        </p:spPr>
        <p:txBody>
          <a:bodyPr>
            <a:spAutoFit/>
          </a:bodyPr>
          <a:lstStyle/>
          <a:p>
            <a:pPr>
              <a:buClr>
                <a:srgbClr val="000000"/>
              </a:buClr>
            </a:pPr>
            <a:r>
              <a:rPr lang="zh-CN" altLang="en-US" sz="3600" b="1" i="1" noProof="1">
                <a:solidFill>
                  <a:srgbClr val="3333FF"/>
                </a:solidFill>
                <a:effectLst>
                  <a:outerShdw blurRad="38100" dist="38100" dir="2700000">
                    <a:srgbClr val="C0C0C0"/>
                  </a:outerShdw>
                </a:effectLst>
                <a:latin typeface="隶书" panose="02010509060101010101" pitchFamily="49" charset="-122"/>
                <a:ea typeface="隶书" panose="02010509060101010101" pitchFamily="49" charset="-122"/>
                <a:cs typeface="+mn-ea"/>
              </a:rPr>
              <a:t>十月革命</a:t>
            </a:r>
            <a:endParaRPr lang="zh-CN" altLang="en-US" sz="3600" b="1" i="1" noProof="1">
              <a:solidFill>
                <a:srgbClr val="3333FF"/>
              </a:solidFill>
              <a:effectLst>
                <a:outerShdw blurRad="38100" dist="38100" dir="2700000">
                  <a:srgbClr val="C0C0C0"/>
                </a:outerShdw>
              </a:effectLst>
              <a:latin typeface="隶书" panose="02010509060101010101" pitchFamily="49" charset="-122"/>
              <a:ea typeface="隶书" panose="02010509060101010101" pitchFamily="49" charset="-122"/>
            </a:endParaRPr>
          </a:p>
        </p:txBody>
      </p:sp>
      <p:pic>
        <p:nvPicPr>
          <p:cNvPr id="10244" name="图片 184324" descr="2666954"/>
          <p:cNvPicPr>
            <a:picLocks noChangeAspect="1" noChangeArrowheads="1"/>
          </p:cNvPicPr>
          <p:nvPr/>
        </p:nvPicPr>
        <p:blipFill>
          <a:blip r:embed="rId2"/>
          <a:srcRect/>
          <a:stretch>
            <a:fillRect/>
          </a:stretch>
        </p:blipFill>
        <p:spPr bwMode="auto">
          <a:xfrm>
            <a:off x="323850" y="735806"/>
            <a:ext cx="4267200" cy="2171700"/>
          </a:xfrm>
          <a:prstGeom prst="rect">
            <a:avLst/>
          </a:prstGeom>
          <a:noFill/>
          <a:ln w="9525">
            <a:noFill/>
            <a:miter lim="800000"/>
            <a:headEnd/>
            <a:tailEnd/>
          </a:ln>
        </p:spPr>
      </p:pic>
      <p:pic>
        <p:nvPicPr>
          <p:cNvPr id="10245" name="图片 184325" descr="001"/>
          <p:cNvPicPr>
            <a:picLocks noChangeAspect="1" noChangeArrowheads="1"/>
          </p:cNvPicPr>
          <p:nvPr/>
        </p:nvPicPr>
        <p:blipFill>
          <a:blip r:embed="rId3"/>
          <a:srcRect/>
          <a:stretch>
            <a:fillRect/>
          </a:stretch>
        </p:blipFill>
        <p:spPr bwMode="auto">
          <a:xfrm>
            <a:off x="4716463" y="735807"/>
            <a:ext cx="4183062" cy="2308622"/>
          </a:xfrm>
          <a:prstGeom prst="rect">
            <a:avLst/>
          </a:prstGeom>
          <a:noFill/>
          <a:ln w="9525">
            <a:noFill/>
            <a:miter lim="800000"/>
            <a:headEnd/>
            <a:tailEnd/>
          </a:ln>
        </p:spPr>
      </p:pic>
      <p:sp>
        <p:nvSpPr>
          <p:cNvPr id="184327" name="矩形 184326"/>
          <p:cNvSpPr>
            <a:spLocks noChangeArrowheads="1"/>
          </p:cNvSpPr>
          <p:nvPr/>
        </p:nvSpPr>
        <p:spPr bwMode="auto">
          <a:xfrm>
            <a:off x="3924300" y="3436144"/>
            <a:ext cx="1047750" cy="523220"/>
          </a:xfrm>
          <a:prstGeom prst="rect">
            <a:avLst/>
          </a:prstGeom>
          <a:solidFill>
            <a:srgbClr val="CC0000">
              <a:alpha val="73000"/>
            </a:srgbClr>
          </a:solidFill>
          <a:ln w="9525">
            <a:solidFill>
              <a:srgbClr val="CC0000"/>
            </a:solidFill>
            <a:miter lim="800000"/>
            <a:headEnd/>
            <a:tailEnd/>
          </a:ln>
        </p:spPr>
        <p:txBody>
          <a:bodyPr>
            <a:spAutoFit/>
          </a:bodyPr>
          <a:lstStyle/>
          <a:p>
            <a:r>
              <a:rPr lang="zh-CN" altLang="en-US" sz="2800" b="1">
                <a:solidFill>
                  <a:srgbClr val="FFFF00"/>
                </a:solidFill>
              </a:rPr>
              <a:t>冬宫</a:t>
            </a:r>
          </a:p>
        </p:txBody>
      </p:sp>
      <p:sp>
        <p:nvSpPr>
          <p:cNvPr id="184328" name="矩形 184327"/>
          <p:cNvSpPr>
            <a:spLocks noChangeArrowheads="1"/>
          </p:cNvSpPr>
          <p:nvPr/>
        </p:nvSpPr>
        <p:spPr bwMode="auto">
          <a:xfrm>
            <a:off x="971550" y="4083844"/>
            <a:ext cx="7609776" cy="978729"/>
          </a:xfrm>
          <a:prstGeom prst="rect">
            <a:avLst/>
          </a:prstGeom>
          <a:noFill/>
          <a:ln w="9525">
            <a:noFill/>
            <a:miter lim="800000"/>
            <a:headEnd/>
            <a:tailEnd/>
          </a:ln>
        </p:spPr>
        <p:txBody>
          <a:bodyPr wrap="none">
            <a:spAutoFit/>
          </a:bodyPr>
          <a:lstStyle/>
          <a:p>
            <a:pPr>
              <a:lnSpc>
                <a:spcPct val="120000"/>
              </a:lnSpc>
            </a:pPr>
            <a:r>
              <a:rPr lang="zh-CN" altLang="en-US" sz="2400" b="1">
                <a:latin typeface="Times New Roman" pitchFamily="18" charset="0"/>
                <a:ea typeface="黑体" pitchFamily="49" charset="-122"/>
              </a:rPr>
              <a:t>这精美的建筑就是冬宫，曾经是罗曼诺夫王朝的王宫，</a:t>
            </a:r>
          </a:p>
          <a:p>
            <a:pPr>
              <a:lnSpc>
                <a:spcPct val="120000"/>
              </a:lnSpc>
            </a:pPr>
            <a:r>
              <a:rPr lang="en-US" altLang="zh-CN" sz="2400" b="1">
                <a:latin typeface="Times New Roman" pitchFamily="18" charset="0"/>
                <a:ea typeface="黑体" pitchFamily="49" charset="-122"/>
              </a:rPr>
              <a:t>1917</a:t>
            </a:r>
            <a:r>
              <a:rPr lang="zh-CN" altLang="en-US" sz="2400" b="1">
                <a:latin typeface="Times New Roman" pitchFamily="18" charset="0"/>
                <a:ea typeface="黑体" pitchFamily="49" charset="-122"/>
              </a:rPr>
              <a:t>年为资产阶级临时政府所在地。</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327"/>
                                        </p:tgtEl>
                                        <p:attrNameLst>
                                          <p:attrName>style.visibility</p:attrName>
                                        </p:attrNameLst>
                                      </p:cBhvr>
                                      <p:to>
                                        <p:strVal val="visible"/>
                                      </p:to>
                                    </p:set>
                                    <p:animEffect transition="in" filter="dissolve">
                                      <p:cBhvr>
                                        <p:cTn id="7" dur="500"/>
                                        <p:tgtEl>
                                          <p:spTgt spid="1843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4328"/>
                                        </p:tgtEl>
                                        <p:attrNameLst>
                                          <p:attrName>style.visibility</p:attrName>
                                        </p:attrNameLst>
                                      </p:cBhvr>
                                      <p:to>
                                        <p:strVal val="visible"/>
                                      </p:to>
                                    </p:set>
                                    <p:animEffect transition="in" filter="dissolve">
                                      <p:cBhvr>
                                        <p:cTn id="12" dur="500"/>
                                        <p:tgtEl>
                                          <p:spTgt spid="184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7" grpId="0" animBg="1"/>
      <p:bldP spid="1843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7" name="矩形 131076">
            <a:hlinkClick r:id="rId2" action="ppaction://hlinkfile"/>
          </p:cNvPr>
          <p:cNvSpPr>
            <a:spLocks noChangeArrowheads="1"/>
          </p:cNvSpPr>
          <p:nvPr/>
        </p:nvSpPr>
        <p:spPr bwMode="auto">
          <a:xfrm>
            <a:off x="2484438" y="3381375"/>
            <a:ext cx="3600450" cy="523220"/>
          </a:xfrm>
          <a:prstGeom prst="rect">
            <a:avLst/>
          </a:prstGeom>
          <a:solidFill>
            <a:srgbClr val="CC0000">
              <a:alpha val="73000"/>
            </a:srgbClr>
          </a:solidFill>
          <a:ln w="9525">
            <a:solidFill>
              <a:srgbClr val="CC0000"/>
            </a:solidFill>
            <a:miter lim="800000"/>
            <a:headEnd/>
            <a:tailEnd/>
          </a:ln>
        </p:spPr>
        <p:txBody>
          <a:bodyPr>
            <a:spAutoFit/>
          </a:bodyPr>
          <a:lstStyle/>
          <a:p>
            <a:r>
              <a:rPr lang="en-US" altLang="zh-CN" sz="2800" b="1">
                <a:solidFill>
                  <a:srgbClr val="FFFF00"/>
                </a:solidFill>
                <a:latin typeface="Times New Roman" pitchFamily="18" charset="0"/>
                <a:ea typeface="黑体" pitchFamily="49" charset="-122"/>
              </a:rPr>
              <a:t>“</a:t>
            </a:r>
            <a:r>
              <a:rPr lang="zh-CN" altLang="en-US" sz="2800" b="1">
                <a:solidFill>
                  <a:srgbClr val="FFFF00"/>
                </a:solidFill>
                <a:latin typeface="Times New Roman" pitchFamily="18" charset="0"/>
                <a:ea typeface="黑体" pitchFamily="49" charset="-122"/>
              </a:rPr>
              <a:t>阿芙乐尔”号巡洋舰</a:t>
            </a:r>
            <a:endParaRPr lang="zh-CN" altLang="en-US" sz="2800" b="1">
              <a:solidFill>
                <a:srgbClr val="FFFF00"/>
              </a:solidFill>
            </a:endParaRPr>
          </a:p>
        </p:txBody>
      </p:sp>
      <p:pic>
        <p:nvPicPr>
          <p:cNvPr id="11268" name="图片 131077" descr="今天的阿芙乐尔号巡洋舰"/>
          <p:cNvPicPr>
            <a:picLocks noChangeAspect="1" noChangeArrowheads="1"/>
          </p:cNvPicPr>
          <p:nvPr/>
        </p:nvPicPr>
        <p:blipFill>
          <a:blip r:embed="rId3"/>
          <a:srcRect/>
          <a:stretch>
            <a:fillRect/>
          </a:stretch>
        </p:blipFill>
        <p:spPr bwMode="auto">
          <a:xfrm>
            <a:off x="4572000" y="627460"/>
            <a:ext cx="4032250" cy="2667000"/>
          </a:xfrm>
          <a:prstGeom prst="rect">
            <a:avLst/>
          </a:prstGeom>
          <a:noFill/>
          <a:ln w="9525">
            <a:noFill/>
            <a:miter lim="800000"/>
            <a:headEnd/>
            <a:tailEnd/>
          </a:ln>
        </p:spPr>
      </p:pic>
      <p:pic>
        <p:nvPicPr>
          <p:cNvPr id="11269" name="图片 131078" descr="阿芙乐尔号巡洋舰"/>
          <p:cNvPicPr>
            <a:picLocks noChangeAspect="1" noChangeArrowheads="1"/>
          </p:cNvPicPr>
          <p:nvPr/>
        </p:nvPicPr>
        <p:blipFill>
          <a:blip r:embed="rId4"/>
          <a:srcRect/>
          <a:stretch>
            <a:fillRect/>
          </a:stretch>
        </p:blipFill>
        <p:spPr bwMode="auto">
          <a:xfrm>
            <a:off x="468314" y="681038"/>
            <a:ext cx="3851275" cy="2570560"/>
          </a:xfrm>
          <a:prstGeom prst="rect">
            <a:avLst/>
          </a:prstGeom>
          <a:noFill/>
          <a:ln w="9525">
            <a:noFill/>
            <a:miter lim="800000"/>
            <a:headEnd/>
            <a:tailEnd/>
          </a:ln>
        </p:spPr>
      </p:pic>
      <p:sp>
        <p:nvSpPr>
          <p:cNvPr id="131080" name="文本框 131079"/>
          <p:cNvSpPr txBox="1">
            <a:spLocks noChangeArrowheads="1"/>
          </p:cNvSpPr>
          <p:nvPr/>
        </p:nvSpPr>
        <p:spPr bwMode="auto">
          <a:xfrm>
            <a:off x="152400" y="3912394"/>
            <a:ext cx="8991600" cy="1015663"/>
          </a:xfrm>
          <a:prstGeom prst="rect">
            <a:avLst/>
          </a:prstGeom>
          <a:noFill/>
          <a:ln w="44450">
            <a:solidFill>
              <a:srgbClr val="FFCCFF"/>
            </a:solidFill>
            <a:miter lim="800000"/>
            <a:headEnd/>
            <a:tailEnd/>
          </a:ln>
        </p:spPr>
        <p:txBody>
          <a:bodyPr>
            <a:spAutoFit/>
          </a:bodyPr>
          <a:lstStyle/>
          <a:p>
            <a:r>
              <a:rPr lang="en-US" altLang="zh-CN" sz="2000" b="1">
                <a:latin typeface="微软雅黑" pitchFamily="34" charset="-122"/>
                <a:ea typeface="微软雅黑" pitchFamily="34" charset="-122"/>
              </a:rPr>
              <a:t>“</a:t>
            </a:r>
            <a:r>
              <a:rPr lang="zh-CN" altLang="en-US" sz="2000" b="1">
                <a:latin typeface="微软雅黑" pitchFamily="34" charset="-122"/>
                <a:ea typeface="微软雅黑" pitchFamily="34" charset="-122"/>
              </a:rPr>
              <a:t>阿芙乐尔”号巡洋舰，于</a:t>
            </a:r>
            <a:r>
              <a:rPr lang="en-US" altLang="zh-CN" sz="2000" b="1">
                <a:latin typeface="微软雅黑" pitchFamily="34" charset="-122"/>
                <a:ea typeface="微软雅黑" pitchFamily="34" charset="-122"/>
              </a:rPr>
              <a:t>1917</a:t>
            </a:r>
            <a:r>
              <a:rPr lang="zh-CN" altLang="en-US" sz="2000" b="1">
                <a:latin typeface="微软雅黑" pitchFamily="34" charset="-122"/>
                <a:ea typeface="微软雅黑" pitchFamily="34" charset="-122"/>
              </a:rPr>
              <a:t>年</a:t>
            </a:r>
            <a:r>
              <a:rPr lang="en-US" altLang="zh-CN" sz="2000" b="1">
                <a:latin typeface="微软雅黑" pitchFamily="34" charset="-122"/>
                <a:ea typeface="微软雅黑" pitchFamily="34" charset="-122"/>
              </a:rPr>
              <a:t>11</a:t>
            </a:r>
            <a:r>
              <a:rPr lang="zh-CN" altLang="en-US" sz="2000" b="1">
                <a:latin typeface="微软雅黑" pitchFamily="34" charset="-122"/>
                <a:ea typeface="微软雅黑" pitchFamily="34" charset="-122"/>
              </a:rPr>
              <a:t>月</a:t>
            </a:r>
            <a:r>
              <a:rPr lang="en-US" altLang="zh-CN" sz="2000" b="1">
                <a:latin typeface="微软雅黑" pitchFamily="34" charset="-122"/>
                <a:ea typeface="微软雅黑" pitchFamily="34" charset="-122"/>
              </a:rPr>
              <a:t>7</a:t>
            </a:r>
            <a:r>
              <a:rPr lang="zh-CN" altLang="en-US" sz="2000" b="1">
                <a:latin typeface="微软雅黑" pitchFamily="34" charset="-122"/>
                <a:ea typeface="微软雅黑" pitchFamily="34" charset="-122"/>
              </a:rPr>
              <a:t>日</a:t>
            </a:r>
            <a:r>
              <a:rPr lang="en-US" altLang="zh-CN" sz="2000" b="1">
                <a:latin typeface="微软雅黑" pitchFamily="34" charset="-122"/>
                <a:ea typeface="微软雅黑" pitchFamily="34" charset="-122"/>
              </a:rPr>
              <a:t>21</a:t>
            </a:r>
            <a:r>
              <a:rPr lang="zh-CN" altLang="en-US" sz="2000" b="1">
                <a:latin typeface="微软雅黑" pitchFamily="34" charset="-122"/>
                <a:ea typeface="微软雅黑" pitchFamily="34" charset="-122"/>
              </a:rPr>
              <a:t>时</a:t>
            </a:r>
            <a:r>
              <a:rPr lang="en-US" altLang="zh-CN" sz="2000" b="1">
                <a:latin typeface="微软雅黑" pitchFamily="34" charset="-122"/>
                <a:ea typeface="微软雅黑" pitchFamily="34" charset="-122"/>
              </a:rPr>
              <a:t>45</a:t>
            </a:r>
            <a:r>
              <a:rPr lang="zh-CN" altLang="en-US" sz="2000" b="1">
                <a:latin typeface="微软雅黑" pitchFamily="34" charset="-122"/>
                <a:ea typeface="微软雅黑" pitchFamily="34" charset="-122"/>
              </a:rPr>
              <a:t>分，用炮声发出进攻冬宫的信号，为十月革命的胜利立下功勋。为了纪念这一伟大历史事件，“阿芙乐尔”号巡洋舰作为革命纪念物，是涅瓦河上一道独特的风景线。</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1077"/>
                                        </p:tgtEl>
                                        <p:attrNameLst>
                                          <p:attrName>style.visibility</p:attrName>
                                        </p:attrNameLst>
                                      </p:cBhvr>
                                      <p:to>
                                        <p:strVal val="visible"/>
                                      </p:to>
                                    </p:set>
                                    <p:animEffect transition="in" filter="dissolve">
                                      <p:cBhvr>
                                        <p:cTn id="7" dur="500"/>
                                        <p:tgtEl>
                                          <p:spTgt spid="13107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1080"/>
                                        </p:tgtEl>
                                        <p:attrNameLst>
                                          <p:attrName>style.visibility</p:attrName>
                                        </p:attrNameLst>
                                      </p:cBhvr>
                                      <p:to>
                                        <p:strVal val="visible"/>
                                      </p:to>
                                    </p:set>
                                    <p:animEffect transition="in" filter="blinds(horizontal)">
                                      <p:cBhvr>
                                        <p:cTn id="12" dur="500"/>
                                        <p:tgtEl>
                                          <p:spTgt spid="131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7" grpId="0" animBg="1"/>
      <p:bldP spid="13108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6483" y="394138"/>
            <a:ext cx="7283669" cy="523220"/>
          </a:xfrm>
          <a:prstGeom prst="rect">
            <a:avLst/>
          </a:prstGeom>
          <a:noFill/>
        </p:spPr>
        <p:txBody>
          <a:bodyPr wrap="square" rtlCol="0">
            <a:spAutoFit/>
          </a:bodyPr>
          <a:lstStyle/>
          <a:p>
            <a:r>
              <a:rPr lang="zh-CN" altLang="en-US" sz="2800" dirty="0" smtClean="0">
                <a:solidFill>
                  <a:srgbClr val="1B1BD1"/>
                </a:solidFill>
              </a:rPr>
              <a:t>全俄工兵代表苏维埃第二次代表大会</a:t>
            </a:r>
            <a:endParaRPr lang="zh-CN" altLang="en-US" sz="2800" dirty="0">
              <a:solidFill>
                <a:srgbClr val="1B1BD1"/>
              </a:solidFill>
            </a:endParaRPr>
          </a:p>
        </p:txBody>
      </p:sp>
      <p:sp>
        <p:nvSpPr>
          <p:cNvPr id="3" name="TextBox 2"/>
          <p:cNvSpPr txBox="1"/>
          <p:nvPr/>
        </p:nvSpPr>
        <p:spPr>
          <a:xfrm>
            <a:off x="441434" y="1405502"/>
            <a:ext cx="6353503" cy="1384995"/>
          </a:xfrm>
          <a:prstGeom prst="rect">
            <a:avLst/>
          </a:prstGeom>
          <a:noFill/>
        </p:spPr>
        <p:txBody>
          <a:bodyPr wrap="square" rtlCol="0">
            <a:spAutoFit/>
          </a:bodyPr>
          <a:lstStyle/>
          <a:p>
            <a:r>
              <a:rPr lang="zh-CN" altLang="en-US" sz="2800" dirty="0" smtClean="0"/>
              <a:t>时间：</a:t>
            </a:r>
            <a:endParaRPr lang="en-US" altLang="zh-CN" sz="2800" dirty="0" smtClean="0"/>
          </a:p>
          <a:p>
            <a:r>
              <a:rPr lang="zh-CN" altLang="en-US" sz="2800" dirty="0" smtClean="0"/>
              <a:t>地点：</a:t>
            </a:r>
            <a:endParaRPr lang="en-US" altLang="zh-CN" sz="2800" dirty="0" smtClean="0"/>
          </a:p>
          <a:p>
            <a:r>
              <a:rPr lang="zh-CN" altLang="en-US" sz="2800" dirty="0" smtClean="0"/>
              <a:t>内容：</a:t>
            </a:r>
            <a:endParaRPr lang="zh-CN" altLang="en-US" sz="2800" dirty="0"/>
          </a:p>
        </p:txBody>
      </p:sp>
      <p:sp>
        <p:nvSpPr>
          <p:cNvPr id="4" name="TextBox 3"/>
          <p:cNvSpPr txBox="1"/>
          <p:nvPr/>
        </p:nvSpPr>
        <p:spPr>
          <a:xfrm>
            <a:off x="1576551" y="1416742"/>
            <a:ext cx="3137338" cy="461665"/>
          </a:xfrm>
          <a:prstGeom prst="rect">
            <a:avLst/>
          </a:prstGeom>
          <a:noFill/>
        </p:spPr>
        <p:txBody>
          <a:bodyPr wrap="square" rtlCol="0">
            <a:spAutoFit/>
          </a:bodyPr>
          <a:lstStyle/>
          <a:p>
            <a:r>
              <a:rPr lang="en-US" altLang="zh-CN" sz="2400" dirty="0" smtClean="0">
                <a:solidFill>
                  <a:srgbClr val="FF0000"/>
                </a:solidFill>
              </a:rPr>
              <a:t>1917</a:t>
            </a:r>
            <a:r>
              <a:rPr lang="zh-CN" altLang="en-US" sz="2400" dirty="0" smtClean="0">
                <a:solidFill>
                  <a:srgbClr val="FF0000"/>
                </a:solidFill>
              </a:rPr>
              <a:t>年</a:t>
            </a:r>
            <a:r>
              <a:rPr lang="en-US" altLang="zh-CN" sz="2400" dirty="0" smtClean="0">
                <a:solidFill>
                  <a:srgbClr val="FF0000"/>
                </a:solidFill>
              </a:rPr>
              <a:t>11</a:t>
            </a:r>
            <a:r>
              <a:rPr lang="zh-CN" altLang="en-US" sz="2400" dirty="0" smtClean="0">
                <a:solidFill>
                  <a:srgbClr val="FF0000"/>
                </a:solidFill>
              </a:rPr>
              <a:t>月</a:t>
            </a:r>
            <a:r>
              <a:rPr lang="en-US" altLang="zh-CN" sz="2400" dirty="0" smtClean="0">
                <a:solidFill>
                  <a:srgbClr val="FF0000"/>
                </a:solidFill>
              </a:rPr>
              <a:t>7</a:t>
            </a:r>
            <a:r>
              <a:rPr lang="zh-CN" altLang="en-US" sz="2400" dirty="0" smtClean="0">
                <a:solidFill>
                  <a:srgbClr val="FF0000"/>
                </a:solidFill>
              </a:rPr>
              <a:t>日</a:t>
            </a:r>
            <a:endParaRPr lang="zh-CN" altLang="en-US" sz="2400" dirty="0">
              <a:solidFill>
                <a:srgbClr val="FF0000"/>
              </a:solidFill>
            </a:endParaRPr>
          </a:p>
        </p:txBody>
      </p:sp>
      <p:sp>
        <p:nvSpPr>
          <p:cNvPr id="5" name="TextBox 4"/>
          <p:cNvSpPr txBox="1"/>
          <p:nvPr/>
        </p:nvSpPr>
        <p:spPr>
          <a:xfrm>
            <a:off x="1602823" y="1894173"/>
            <a:ext cx="3137338" cy="461665"/>
          </a:xfrm>
          <a:prstGeom prst="rect">
            <a:avLst/>
          </a:prstGeom>
          <a:noFill/>
        </p:spPr>
        <p:txBody>
          <a:bodyPr wrap="square" rtlCol="0">
            <a:spAutoFit/>
          </a:bodyPr>
          <a:lstStyle/>
          <a:p>
            <a:r>
              <a:rPr lang="zh-CN" altLang="en-US" sz="2400" dirty="0" smtClean="0">
                <a:solidFill>
                  <a:srgbClr val="FF0000"/>
                </a:solidFill>
              </a:rPr>
              <a:t>斯莫尔尼宫</a:t>
            </a:r>
            <a:endParaRPr lang="zh-CN" altLang="en-US" sz="2400" dirty="0">
              <a:solidFill>
                <a:srgbClr val="FF0000"/>
              </a:solidFill>
            </a:endParaRPr>
          </a:p>
        </p:txBody>
      </p:sp>
      <p:sp>
        <p:nvSpPr>
          <p:cNvPr id="6" name="TextBox 5"/>
          <p:cNvSpPr txBox="1"/>
          <p:nvPr/>
        </p:nvSpPr>
        <p:spPr>
          <a:xfrm>
            <a:off x="1608081" y="2355838"/>
            <a:ext cx="7173311" cy="1569660"/>
          </a:xfrm>
          <a:prstGeom prst="rect">
            <a:avLst/>
          </a:prstGeom>
          <a:noFill/>
        </p:spPr>
        <p:txBody>
          <a:bodyPr wrap="square" rtlCol="0">
            <a:spAutoFit/>
          </a:bodyPr>
          <a:lstStyle/>
          <a:p>
            <a:r>
              <a:rPr lang="en-US" altLang="zh-CN" sz="2400" dirty="0" smtClean="0">
                <a:solidFill>
                  <a:srgbClr val="FF0000"/>
                </a:solidFill>
              </a:rPr>
              <a:t>1.</a:t>
            </a:r>
            <a:r>
              <a:rPr lang="zh-CN" altLang="en-US" sz="2400" dirty="0" smtClean="0">
                <a:solidFill>
                  <a:srgbClr val="FF0000"/>
                </a:solidFill>
              </a:rPr>
              <a:t>宣告各地政权一律转归工兵代表苏维埃（建立苏维埃政权）</a:t>
            </a:r>
            <a:endParaRPr lang="en-US" altLang="zh-CN" sz="2400" dirty="0" smtClean="0">
              <a:solidFill>
                <a:srgbClr val="FF0000"/>
              </a:solidFill>
            </a:endParaRPr>
          </a:p>
          <a:p>
            <a:r>
              <a:rPr lang="en-US" altLang="zh-CN" sz="2400" dirty="0" smtClean="0">
                <a:solidFill>
                  <a:srgbClr val="FF0000"/>
                </a:solidFill>
              </a:rPr>
              <a:t>2.</a:t>
            </a:r>
            <a:r>
              <a:rPr lang="zh-CN" altLang="en-US" sz="2400" dirty="0" smtClean="0">
                <a:solidFill>
                  <a:srgbClr val="FF0000"/>
                </a:solidFill>
              </a:rPr>
              <a:t>通过</a:t>
            </a:r>
            <a:r>
              <a:rPr lang="en-US" altLang="zh-CN" sz="2400" dirty="0" smtClean="0">
                <a:solidFill>
                  <a:srgbClr val="FF0000"/>
                </a:solidFill>
              </a:rPr>
              <a:t>《</a:t>
            </a:r>
            <a:r>
              <a:rPr lang="zh-CN" altLang="en-US" sz="2400" dirty="0" smtClean="0">
                <a:solidFill>
                  <a:srgbClr val="FF0000"/>
                </a:solidFill>
              </a:rPr>
              <a:t>和平法令</a:t>
            </a:r>
            <a:r>
              <a:rPr lang="en-US" altLang="zh-CN" sz="2400" dirty="0" smtClean="0">
                <a:solidFill>
                  <a:srgbClr val="FF0000"/>
                </a:solidFill>
              </a:rPr>
              <a:t>》</a:t>
            </a:r>
            <a:r>
              <a:rPr lang="zh-CN" altLang="en-US" sz="2400" dirty="0" smtClean="0">
                <a:solidFill>
                  <a:srgbClr val="FF0000"/>
                </a:solidFill>
              </a:rPr>
              <a:t>，缔结</a:t>
            </a:r>
            <a:r>
              <a:rPr lang="zh-CN" altLang="en-US" sz="2400" b="1" dirty="0" smtClean="0">
                <a:solidFill>
                  <a:srgbClr val="FF0000"/>
                </a:solidFill>
              </a:rPr>
              <a:t>不割地、不赔款</a:t>
            </a:r>
            <a:r>
              <a:rPr lang="zh-CN" altLang="en-US" sz="2400" dirty="0" smtClean="0">
                <a:solidFill>
                  <a:srgbClr val="FF0000"/>
                </a:solidFill>
              </a:rPr>
              <a:t>的和约</a:t>
            </a:r>
            <a:endParaRPr lang="en-US" altLang="zh-CN" sz="2400" dirty="0" smtClean="0">
              <a:solidFill>
                <a:srgbClr val="FF0000"/>
              </a:solidFill>
            </a:endParaRPr>
          </a:p>
          <a:p>
            <a:r>
              <a:rPr lang="en-US" altLang="zh-CN" sz="2400" dirty="0" smtClean="0">
                <a:solidFill>
                  <a:srgbClr val="FF0000"/>
                </a:solidFill>
              </a:rPr>
              <a:t>3.</a:t>
            </a:r>
            <a:r>
              <a:rPr lang="zh-CN" altLang="en-US" sz="2400" dirty="0" smtClean="0">
                <a:solidFill>
                  <a:srgbClr val="FF0000"/>
                </a:solidFill>
              </a:rPr>
              <a:t>成立苏维埃政府，列宁任人民委员会主席</a:t>
            </a:r>
            <a:endParaRPr lang="zh-CN" altLang="en-US" sz="2400" dirty="0">
              <a:solidFill>
                <a:srgbClr val="FF0000"/>
              </a:solidFill>
            </a:endParaRPr>
          </a:p>
        </p:txBody>
      </p:sp>
      <p:sp>
        <p:nvSpPr>
          <p:cNvPr id="7" name="矩形 6"/>
          <p:cNvSpPr/>
          <p:nvPr/>
        </p:nvSpPr>
        <p:spPr>
          <a:xfrm>
            <a:off x="7211731" y="3925498"/>
            <a:ext cx="1569661"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苏俄</a:t>
            </a:r>
            <a:endParaRPr lang="zh-CN" alt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5573" y="664788"/>
            <a:ext cx="5533696" cy="523220"/>
          </a:xfrm>
          <a:prstGeom prst="rect">
            <a:avLst/>
          </a:prstGeom>
          <a:noFill/>
        </p:spPr>
        <p:txBody>
          <a:bodyPr wrap="square" rtlCol="0">
            <a:spAutoFit/>
          </a:bodyPr>
          <a:lstStyle/>
          <a:p>
            <a:r>
              <a:rPr lang="zh-CN" altLang="en-US" sz="2800" dirty="0" smtClean="0"/>
              <a:t>究竟如何看待俄国的十月革命？</a:t>
            </a:r>
            <a:endParaRPr lang="zh-CN" altLang="en-US" sz="2800" dirty="0"/>
          </a:p>
        </p:txBody>
      </p:sp>
      <p:grpSp>
        <p:nvGrpSpPr>
          <p:cNvPr id="5" name="组合 4"/>
          <p:cNvGrpSpPr/>
          <p:nvPr/>
        </p:nvGrpSpPr>
        <p:grpSpPr>
          <a:xfrm>
            <a:off x="551793" y="1188008"/>
            <a:ext cx="7472855" cy="2979683"/>
            <a:chOff x="551793" y="1188008"/>
            <a:chExt cx="7472855" cy="2979683"/>
          </a:xfrm>
        </p:grpSpPr>
        <p:sp>
          <p:nvSpPr>
            <p:cNvPr id="4" name="云形标注 3"/>
            <p:cNvSpPr/>
            <p:nvPr/>
          </p:nvSpPr>
          <p:spPr>
            <a:xfrm>
              <a:off x="551793" y="1188008"/>
              <a:ext cx="7472855" cy="2979683"/>
            </a:xfrm>
            <a:prstGeom prst="cloud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3" name="TextBox 2"/>
            <p:cNvSpPr txBox="1"/>
            <p:nvPr/>
          </p:nvSpPr>
          <p:spPr>
            <a:xfrm>
              <a:off x="1450427" y="1686905"/>
              <a:ext cx="6132785" cy="1754326"/>
            </a:xfrm>
            <a:prstGeom prst="rect">
              <a:avLst/>
            </a:prstGeom>
            <a:noFill/>
          </p:spPr>
          <p:txBody>
            <a:bodyPr wrap="square" rtlCol="0">
              <a:spAutoFit/>
            </a:bodyPr>
            <a:lstStyle/>
            <a:p>
              <a:r>
                <a:rPr lang="zh-CN" altLang="en-US" sz="3600" b="1" dirty="0" smtClean="0">
                  <a:solidFill>
                    <a:srgbClr val="1B1BD1"/>
                  </a:solidFill>
                  <a:latin typeface="楷体" pitchFamily="49" charset="-122"/>
                  <a:ea typeface="楷体" pitchFamily="49" charset="-122"/>
                </a:rPr>
                <a:t>美国驻俄大事费兰西斯：“布尔什维克政权随时都会垮台，美国什么也不要做。”</a:t>
              </a:r>
              <a:endParaRPr lang="zh-CN" altLang="en-US" sz="3600" b="1" dirty="0">
                <a:solidFill>
                  <a:srgbClr val="1B1BD1"/>
                </a:solidFill>
                <a:latin typeface="楷体" pitchFamily="49" charset="-122"/>
                <a:ea typeface="楷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JXDZSD1100E"/>
          <p:cNvPicPr>
            <a:picLocks noChangeAspect="1" noChangeArrowheads="1"/>
          </p:cNvPicPr>
          <p:nvPr/>
        </p:nvPicPr>
        <p:blipFill>
          <a:blip r:embed="rId3"/>
          <a:srcRect/>
          <a:stretch>
            <a:fillRect/>
          </a:stretch>
        </p:blipFill>
        <p:spPr bwMode="auto">
          <a:xfrm>
            <a:off x="252248" y="233916"/>
            <a:ext cx="3679114" cy="4688867"/>
          </a:xfrm>
          <a:prstGeom prst="rect">
            <a:avLst/>
          </a:prstGeom>
          <a:noFill/>
        </p:spPr>
      </p:pic>
      <p:sp>
        <p:nvSpPr>
          <p:cNvPr id="3" name="矩形 2"/>
          <p:cNvSpPr/>
          <p:nvPr/>
        </p:nvSpPr>
        <p:spPr>
          <a:xfrm>
            <a:off x="4295111" y="233916"/>
            <a:ext cx="1569661" cy="923330"/>
          </a:xfrm>
          <a:prstGeom prst="rect">
            <a:avLst/>
          </a:prstGeom>
          <a:noFill/>
        </p:spPr>
        <p:txBody>
          <a:bodyPr wrap="none" lIns="91440" tIns="45720" rIns="91440" bIns="45720">
            <a:spAutoFit/>
          </a:bodyPr>
          <a:lstStyle/>
          <a:p>
            <a:pPr algn="ctr"/>
            <a:r>
              <a:rPr lang="zh-CN" alt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列宁</a:t>
            </a:r>
            <a:endParaRPr lang="zh-CN" alt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4" name="矩形 3"/>
          <p:cNvSpPr/>
          <p:nvPr/>
        </p:nvSpPr>
        <p:spPr>
          <a:xfrm>
            <a:off x="4295111" y="1387366"/>
            <a:ext cx="4572000" cy="3046988"/>
          </a:xfrm>
          <a:prstGeom prst="rect">
            <a:avLst/>
          </a:prstGeom>
        </p:spPr>
        <p:txBody>
          <a:bodyPr>
            <a:spAutoFit/>
          </a:bodyPr>
          <a:lstStyle/>
          <a:p>
            <a:pPr>
              <a:defRPr/>
            </a:pPr>
            <a:r>
              <a:rPr lang="zh-CN" altLang="en-US" sz="2400" dirty="0" smtClean="0">
                <a:solidFill>
                  <a:srgbClr val="000000"/>
                </a:solidFill>
                <a:latin typeface="黑体" pitchFamily="49" charset="-122"/>
                <a:ea typeface="黑体" pitchFamily="49" charset="-122"/>
              </a:rPr>
              <a:t>这是苏联画家弗</a:t>
            </a:r>
            <a:r>
              <a:rPr lang="en-US" altLang="zh-CN" sz="2400" dirty="0" smtClean="0">
                <a:solidFill>
                  <a:srgbClr val="000000"/>
                </a:solidFill>
                <a:latin typeface="Arial"/>
                <a:ea typeface="黑体" pitchFamily="49" charset="-122"/>
              </a:rPr>
              <a:t>·</a:t>
            </a:r>
            <a:r>
              <a:rPr lang="zh-CN" altLang="en-US" sz="2400" dirty="0" smtClean="0">
                <a:solidFill>
                  <a:srgbClr val="000000"/>
                </a:solidFill>
                <a:latin typeface="黑体" pitchFamily="49" charset="-122"/>
                <a:ea typeface="黑体" pitchFamily="49" charset="-122"/>
              </a:rPr>
              <a:t>塞罗夫创作的油画，它描绘十月革命胜利后，列宁在一间简陋的办公室里接见</a:t>
            </a:r>
            <a:r>
              <a:rPr lang="zh-CN" altLang="en-US" sz="2400" dirty="0" smtClean="0">
                <a:latin typeface="黑体" pitchFamily="49" charset="-122"/>
                <a:ea typeface="黑体" pitchFamily="49" charset="-122"/>
              </a:rPr>
              <a:t>从外省步行来访的农民的情况。列宁正以专注的神情倾听农民讲述农村的情况，表现出革命领袖和苏维埃政权对人民疾苦的巨大关注</a:t>
            </a:r>
            <a:r>
              <a:rPr lang="zh-CN" altLang="en-US" sz="2400" dirty="0" smtClean="0">
                <a:solidFill>
                  <a:srgbClr val="0000CC"/>
                </a:solidFill>
                <a:latin typeface="黑体" pitchFamily="49" charset="-122"/>
                <a:ea typeface="黑体" pitchFamily="49"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97069" y="704728"/>
            <a:ext cx="8664575" cy="4216539"/>
          </a:xfrm>
          <a:prstGeom prst="rect">
            <a:avLst/>
          </a:prstGeom>
          <a:noFill/>
          <a:ln w="9525">
            <a:noFill/>
            <a:miter lim="800000"/>
            <a:headEnd/>
            <a:tailEnd/>
          </a:ln>
          <a:effectLst/>
        </p:spPr>
        <p:txBody>
          <a:bodyPr wrap="square">
            <a:spAutoFit/>
          </a:bodyPr>
          <a:lstStyle/>
          <a:p>
            <a:pPr algn="l"/>
            <a:r>
              <a:rPr kumimoji="1" lang="en-US" altLang="zh-CN" sz="2400" dirty="0" smtClean="0">
                <a:solidFill>
                  <a:schemeClr val="tx1"/>
                </a:solidFill>
                <a:latin typeface="Times New Roman" pitchFamily="18" charset="0"/>
              </a:rPr>
              <a:t>1.</a:t>
            </a:r>
            <a:r>
              <a:rPr kumimoji="1" lang="zh-CN" altLang="en-US" sz="2400" dirty="0" smtClean="0">
                <a:solidFill>
                  <a:schemeClr val="tx1"/>
                </a:solidFill>
                <a:latin typeface="Times New Roman" pitchFamily="18" charset="0"/>
              </a:rPr>
              <a:t>废除了旧的国家机器，创建了</a:t>
            </a:r>
            <a:r>
              <a:rPr kumimoji="1" lang="zh-CN" altLang="en-US" sz="2400" b="1" dirty="0" smtClean="0">
                <a:solidFill>
                  <a:schemeClr val="tx1"/>
                </a:solidFill>
                <a:latin typeface="Times New Roman" pitchFamily="18" charset="0"/>
              </a:rPr>
              <a:t>新的政权机关</a:t>
            </a:r>
            <a:r>
              <a:rPr kumimoji="1" lang="zh-CN" altLang="en-US" sz="2400" dirty="0" smtClean="0">
                <a:solidFill>
                  <a:schemeClr val="tx1"/>
                </a:solidFill>
                <a:latin typeface="Times New Roman" pitchFamily="18" charset="0"/>
              </a:rPr>
              <a:t>；</a:t>
            </a:r>
            <a:endParaRPr kumimoji="1" lang="zh-CN" altLang="en-US" sz="2400" dirty="0">
              <a:solidFill>
                <a:schemeClr val="tx1"/>
              </a:solidFill>
              <a:latin typeface="Times New Roman" pitchFamily="18" charset="0"/>
            </a:endParaRPr>
          </a:p>
          <a:p>
            <a:pPr algn="l"/>
            <a:endParaRPr kumimoji="1" lang="zh-CN" altLang="en-US" sz="2400" dirty="0">
              <a:solidFill>
                <a:schemeClr val="tx1"/>
              </a:solidFill>
              <a:latin typeface="Times New Roman" pitchFamily="18" charset="0"/>
            </a:endParaRPr>
          </a:p>
          <a:p>
            <a:r>
              <a:rPr kumimoji="1" lang="en-US" altLang="zh-CN" sz="2400" dirty="0" smtClean="0">
                <a:solidFill>
                  <a:schemeClr val="tx1"/>
                </a:solidFill>
                <a:latin typeface="Times New Roman" pitchFamily="18" charset="0"/>
              </a:rPr>
              <a:t>2.</a:t>
            </a:r>
            <a:r>
              <a:rPr kumimoji="1" lang="zh-CN" altLang="en-US" sz="2400" dirty="0" smtClean="0">
                <a:solidFill>
                  <a:schemeClr val="tx1"/>
                </a:solidFill>
                <a:latin typeface="Times New Roman" pitchFamily="18" charset="0"/>
              </a:rPr>
              <a:t>废除了就得常备军，组建了红军；</a:t>
            </a:r>
            <a:endParaRPr kumimoji="1" lang="en-US" altLang="zh-CN" sz="2400" dirty="0" smtClean="0">
              <a:solidFill>
                <a:schemeClr val="tx1"/>
              </a:solidFill>
              <a:latin typeface="Times New Roman" pitchFamily="18" charset="0"/>
            </a:endParaRPr>
          </a:p>
          <a:p>
            <a:pPr algn="l"/>
            <a:endParaRPr kumimoji="1" lang="en-US" altLang="zh-CN" sz="2400" dirty="0" smtClean="0">
              <a:latin typeface="Times New Roman" pitchFamily="18" charset="0"/>
            </a:endParaRPr>
          </a:p>
          <a:p>
            <a:pPr algn="l"/>
            <a:r>
              <a:rPr kumimoji="1" lang="en-US" altLang="zh-CN" sz="2400" dirty="0" smtClean="0">
                <a:solidFill>
                  <a:schemeClr val="tx1"/>
                </a:solidFill>
                <a:latin typeface="Times New Roman" pitchFamily="18" charset="0"/>
              </a:rPr>
              <a:t>3.</a:t>
            </a:r>
            <a:r>
              <a:rPr kumimoji="1" lang="zh-CN" altLang="en-US" sz="2400" dirty="0" smtClean="0">
                <a:solidFill>
                  <a:schemeClr val="tx1"/>
                </a:solidFill>
                <a:latin typeface="Times New Roman" pitchFamily="18" charset="0"/>
              </a:rPr>
              <a:t>将</a:t>
            </a:r>
            <a:r>
              <a:rPr kumimoji="1" lang="zh-CN" altLang="en-US" sz="2400" dirty="0">
                <a:solidFill>
                  <a:schemeClr val="tx1"/>
                </a:solidFill>
                <a:latin typeface="Times New Roman" pitchFamily="18" charset="0"/>
              </a:rPr>
              <a:t>银行、铁路和大工业企业收归</a:t>
            </a:r>
            <a:r>
              <a:rPr kumimoji="1" lang="zh-CN" altLang="en-US" sz="2400" b="1" dirty="0">
                <a:solidFill>
                  <a:schemeClr val="tx1"/>
                </a:solidFill>
                <a:latin typeface="Times New Roman" pitchFamily="18" charset="0"/>
              </a:rPr>
              <a:t>国有</a:t>
            </a:r>
            <a:r>
              <a:rPr kumimoji="1" lang="zh-CN" altLang="en-US" sz="2400" dirty="0" smtClean="0">
                <a:solidFill>
                  <a:schemeClr val="tx1"/>
                </a:solidFill>
                <a:latin typeface="Times New Roman" pitchFamily="18" charset="0"/>
              </a:rPr>
              <a:t>，建立社会主义</a:t>
            </a:r>
            <a:r>
              <a:rPr kumimoji="1" lang="zh-CN" altLang="en-US" sz="2400" b="1" dirty="0" smtClean="0">
                <a:solidFill>
                  <a:schemeClr val="tx1"/>
                </a:solidFill>
                <a:latin typeface="Times New Roman" pitchFamily="18" charset="0"/>
              </a:rPr>
              <a:t>公有制</a:t>
            </a:r>
            <a:r>
              <a:rPr kumimoji="1" lang="zh-CN" altLang="en-US" sz="2400" dirty="0" smtClean="0">
                <a:solidFill>
                  <a:schemeClr val="tx1"/>
                </a:solidFill>
                <a:latin typeface="Times New Roman" pitchFamily="18" charset="0"/>
              </a:rPr>
              <a:t>；</a:t>
            </a:r>
            <a:endParaRPr kumimoji="1" lang="zh-CN" altLang="en-US" sz="2400" dirty="0">
              <a:solidFill>
                <a:schemeClr val="tx1"/>
              </a:solidFill>
              <a:latin typeface="Times New Roman" pitchFamily="18" charset="0"/>
            </a:endParaRPr>
          </a:p>
          <a:p>
            <a:pPr algn="l"/>
            <a:endParaRPr kumimoji="1" lang="zh-CN" altLang="en-US" sz="2400" dirty="0">
              <a:solidFill>
                <a:schemeClr val="tx1"/>
              </a:solidFill>
              <a:latin typeface="Times New Roman" pitchFamily="18" charset="0"/>
              <a:ea typeface="黑体" pitchFamily="2" charset="-122"/>
            </a:endParaRPr>
          </a:p>
          <a:p>
            <a:pPr algn="l"/>
            <a:endParaRPr kumimoji="1" lang="en-US" altLang="zh-CN" sz="2400" dirty="0" smtClean="0">
              <a:solidFill>
                <a:schemeClr val="tx1"/>
              </a:solidFill>
              <a:latin typeface="Times New Roman" pitchFamily="18" charset="0"/>
            </a:endParaRPr>
          </a:p>
          <a:p>
            <a:pPr algn="l"/>
            <a:r>
              <a:rPr kumimoji="1" lang="en-US" altLang="zh-CN" sz="2400" dirty="0" smtClean="0">
                <a:solidFill>
                  <a:schemeClr val="tx1"/>
                </a:solidFill>
                <a:latin typeface="Times New Roman" pitchFamily="18" charset="0"/>
              </a:rPr>
              <a:t>4.</a:t>
            </a:r>
            <a:r>
              <a:rPr kumimoji="1" lang="zh-CN" altLang="en-US" sz="2400" b="1" dirty="0" smtClean="0">
                <a:solidFill>
                  <a:schemeClr val="tx1"/>
                </a:solidFill>
                <a:latin typeface="Times New Roman" pitchFamily="18" charset="0"/>
              </a:rPr>
              <a:t>废除土地私有制</a:t>
            </a:r>
            <a:r>
              <a:rPr kumimoji="1" lang="zh-CN" altLang="en-US" sz="2400" dirty="0" smtClean="0">
                <a:solidFill>
                  <a:schemeClr val="tx1"/>
                </a:solidFill>
                <a:latin typeface="Times New Roman" pitchFamily="18" charset="0"/>
              </a:rPr>
              <a:t>，</a:t>
            </a:r>
            <a:r>
              <a:rPr kumimoji="1" lang="zh-CN" altLang="en-US" sz="2400" dirty="0">
                <a:solidFill>
                  <a:schemeClr val="tx1"/>
                </a:solidFill>
                <a:latin typeface="Times New Roman" pitchFamily="18" charset="0"/>
              </a:rPr>
              <a:t>没收地主、皇室和寺院的土地，分配给农民耕种；</a:t>
            </a:r>
          </a:p>
          <a:p>
            <a:pPr algn="l"/>
            <a:r>
              <a:rPr kumimoji="1" lang="en-US" altLang="zh-CN" sz="2400" dirty="0" smtClean="0">
                <a:solidFill>
                  <a:schemeClr val="tx1"/>
                </a:solidFill>
                <a:latin typeface="Times New Roman" pitchFamily="18" charset="0"/>
              </a:rPr>
              <a:t>5.</a:t>
            </a:r>
            <a:r>
              <a:rPr kumimoji="1" lang="zh-CN" altLang="en-US" sz="2400" dirty="0" smtClean="0">
                <a:solidFill>
                  <a:schemeClr val="tx1"/>
                </a:solidFill>
                <a:latin typeface="Times New Roman" pitchFamily="18" charset="0"/>
              </a:rPr>
              <a:t>废除沙皇政府和临时政府与外国签订的一切不平等条约，</a:t>
            </a:r>
            <a:r>
              <a:rPr kumimoji="1" lang="zh-CN" altLang="en-US" sz="2400" b="1" dirty="0">
                <a:solidFill>
                  <a:schemeClr val="tx1"/>
                </a:solidFill>
                <a:latin typeface="Times New Roman" pitchFamily="18" charset="0"/>
              </a:rPr>
              <a:t>退出</a:t>
            </a:r>
            <a:r>
              <a:rPr kumimoji="1" lang="zh-CN" altLang="en-US" sz="2400" dirty="0">
                <a:solidFill>
                  <a:schemeClr val="tx1"/>
                </a:solidFill>
                <a:latin typeface="Times New Roman" pitchFamily="18" charset="0"/>
              </a:rPr>
              <a:t>第一次世界大战</a:t>
            </a:r>
            <a:r>
              <a:rPr kumimoji="1" lang="zh-CN" altLang="en-US" sz="2400" dirty="0" smtClean="0">
                <a:solidFill>
                  <a:schemeClr val="tx1"/>
                </a:solidFill>
                <a:latin typeface="Times New Roman" pitchFamily="18" charset="0"/>
              </a:rPr>
              <a:t>；</a:t>
            </a:r>
            <a:endParaRPr kumimoji="1" lang="en-US" altLang="zh-CN" sz="2400" dirty="0">
              <a:solidFill>
                <a:srgbClr val="0000CC"/>
              </a:solidFill>
              <a:latin typeface="Times New Roman" pitchFamily="18" charset="0"/>
            </a:endParaRPr>
          </a:p>
        </p:txBody>
      </p:sp>
      <p:sp>
        <p:nvSpPr>
          <p:cNvPr id="35843" name="Text Box 3"/>
          <p:cNvSpPr txBox="1">
            <a:spLocks noChangeArrowheads="1"/>
          </p:cNvSpPr>
          <p:nvPr/>
        </p:nvSpPr>
        <p:spPr bwMode="auto">
          <a:xfrm>
            <a:off x="5424651" y="320959"/>
            <a:ext cx="2348843" cy="461665"/>
          </a:xfrm>
          <a:prstGeom prst="rect">
            <a:avLst/>
          </a:prstGeom>
          <a:noFill/>
          <a:ln w="9525">
            <a:noFill/>
            <a:miter lim="800000"/>
            <a:headEnd/>
            <a:tailEnd/>
          </a:ln>
          <a:effectLst/>
        </p:spPr>
        <p:txBody>
          <a:bodyPr wrap="square">
            <a:spAutoFit/>
          </a:bodyPr>
          <a:lstStyle/>
          <a:p>
            <a:pPr algn="l"/>
            <a:r>
              <a:rPr kumimoji="1" lang="zh-CN" altLang="en-US" sz="2400" b="1" dirty="0" smtClean="0">
                <a:solidFill>
                  <a:srgbClr val="FF0000"/>
                </a:solidFill>
                <a:latin typeface="Times New Roman" pitchFamily="18" charset="0"/>
                <a:ea typeface="黑体" pitchFamily="2" charset="-122"/>
              </a:rPr>
              <a:t>无产阶级专政</a:t>
            </a:r>
            <a:endParaRPr kumimoji="1" lang="zh-CN" altLang="en-US" sz="2400" b="1" dirty="0">
              <a:solidFill>
                <a:srgbClr val="FF0000"/>
              </a:solidFill>
              <a:latin typeface="Times New Roman" pitchFamily="18" charset="0"/>
              <a:ea typeface="黑体" pitchFamily="2" charset="-122"/>
            </a:endParaRPr>
          </a:p>
        </p:txBody>
      </p:sp>
      <p:sp>
        <p:nvSpPr>
          <p:cNvPr id="35844" name="Text Box 4"/>
          <p:cNvSpPr txBox="1">
            <a:spLocks noChangeArrowheads="1"/>
          </p:cNvSpPr>
          <p:nvPr/>
        </p:nvSpPr>
        <p:spPr bwMode="auto">
          <a:xfrm>
            <a:off x="1931357" y="2528131"/>
            <a:ext cx="6986588" cy="461665"/>
          </a:xfrm>
          <a:prstGeom prst="rect">
            <a:avLst/>
          </a:prstGeom>
          <a:noFill/>
          <a:ln w="9525">
            <a:noFill/>
            <a:miter lim="800000"/>
            <a:headEnd/>
            <a:tailEnd/>
          </a:ln>
          <a:effectLst/>
        </p:spPr>
        <p:txBody>
          <a:bodyPr>
            <a:spAutoFit/>
          </a:bodyPr>
          <a:lstStyle/>
          <a:p>
            <a:pPr algn="l"/>
            <a:r>
              <a:rPr kumimoji="1" lang="zh-CN" altLang="en-US" sz="2400" b="1" dirty="0">
                <a:solidFill>
                  <a:srgbClr val="FF0000"/>
                </a:solidFill>
                <a:latin typeface="Times New Roman" pitchFamily="18" charset="0"/>
                <a:ea typeface="黑体" pitchFamily="2" charset="-122"/>
              </a:rPr>
              <a:t>改变了生产资料所有制，建立社会主义经济基础。</a:t>
            </a:r>
          </a:p>
        </p:txBody>
      </p:sp>
      <p:sp>
        <p:nvSpPr>
          <p:cNvPr id="35845" name="Text Box 5"/>
          <p:cNvSpPr txBox="1">
            <a:spLocks noChangeArrowheads="1"/>
          </p:cNvSpPr>
          <p:nvPr/>
        </p:nvSpPr>
        <p:spPr bwMode="auto">
          <a:xfrm>
            <a:off x="2445844" y="3614348"/>
            <a:ext cx="5327650" cy="461665"/>
          </a:xfrm>
          <a:prstGeom prst="rect">
            <a:avLst/>
          </a:prstGeom>
          <a:noFill/>
          <a:ln w="9525">
            <a:noFill/>
            <a:miter lim="800000"/>
            <a:headEnd/>
            <a:tailEnd/>
          </a:ln>
          <a:effectLst/>
        </p:spPr>
        <p:txBody>
          <a:bodyPr>
            <a:spAutoFit/>
          </a:bodyPr>
          <a:lstStyle/>
          <a:p>
            <a:pPr algn="l"/>
            <a:r>
              <a:rPr kumimoji="1" lang="zh-CN" altLang="en-US" sz="2400" b="1" dirty="0">
                <a:solidFill>
                  <a:srgbClr val="FF0000"/>
                </a:solidFill>
                <a:latin typeface="Times New Roman" pitchFamily="18" charset="0"/>
                <a:ea typeface="黑体" pitchFamily="2" charset="-122"/>
              </a:rPr>
              <a:t>满足</a:t>
            </a:r>
            <a:r>
              <a:rPr kumimoji="1" lang="zh-CN" altLang="en-US" sz="2400" b="1" dirty="0" smtClean="0">
                <a:solidFill>
                  <a:srgbClr val="FF0000"/>
                </a:solidFill>
                <a:latin typeface="Times New Roman" pitchFamily="18" charset="0"/>
                <a:ea typeface="黑体" pitchFamily="2" charset="-122"/>
              </a:rPr>
              <a:t>了人民对</a:t>
            </a:r>
            <a:r>
              <a:rPr kumimoji="1" lang="zh-CN" altLang="en-US" sz="2400" b="1" dirty="0">
                <a:solidFill>
                  <a:srgbClr val="FF0000"/>
                </a:solidFill>
                <a:latin typeface="Times New Roman" pitchFamily="18" charset="0"/>
                <a:ea typeface="黑体" pitchFamily="2" charset="-122"/>
              </a:rPr>
              <a:t>土地的要求。</a:t>
            </a:r>
          </a:p>
        </p:txBody>
      </p:sp>
      <p:sp>
        <p:nvSpPr>
          <p:cNvPr id="35846" name="Text Box 6"/>
          <p:cNvSpPr txBox="1">
            <a:spLocks noChangeArrowheads="1"/>
          </p:cNvSpPr>
          <p:nvPr/>
        </p:nvSpPr>
        <p:spPr bwMode="auto">
          <a:xfrm>
            <a:off x="2735870" y="4366515"/>
            <a:ext cx="5327650" cy="461665"/>
          </a:xfrm>
          <a:prstGeom prst="rect">
            <a:avLst/>
          </a:prstGeom>
          <a:noFill/>
          <a:ln w="9525">
            <a:noFill/>
            <a:miter lim="800000"/>
            <a:headEnd/>
            <a:tailEnd/>
          </a:ln>
          <a:effectLst/>
        </p:spPr>
        <p:txBody>
          <a:bodyPr>
            <a:spAutoFit/>
          </a:bodyPr>
          <a:lstStyle/>
          <a:p>
            <a:pPr algn="l"/>
            <a:r>
              <a:rPr kumimoji="1" lang="zh-CN" altLang="en-US" sz="2400" b="1" dirty="0">
                <a:solidFill>
                  <a:srgbClr val="FF0000"/>
                </a:solidFill>
                <a:latin typeface="Times New Roman" pitchFamily="18" charset="0"/>
                <a:ea typeface="黑体" pitchFamily="2" charset="-122"/>
              </a:rPr>
              <a:t>满足了</a:t>
            </a:r>
            <a:r>
              <a:rPr kumimoji="1" lang="zh-CN" altLang="en-US" sz="2400" b="1" dirty="0" smtClean="0">
                <a:solidFill>
                  <a:srgbClr val="FF0000"/>
                </a:solidFill>
                <a:latin typeface="Times New Roman" pitchFamily="18" charset="0"/>
                <a:ea typeface="黑体" pitchFamily="2" charset="-122"/>
              </a:rPr>
              <a:t>人民对</a:t>
            </a:r>
            <a:r>
              <a:rPr kumimoji="1" lang="zh-CN" altLang="en-US" sz="2400" b="1" dirty="0">
                <a:solidFill>
                  <a:srgbClr val="FF0000"/>
                </a:solidFill>
                <a:latin typeface="Times New Roman" pitchFamily="18" charset="0"/>
                <a:ea typeface="黑体" pitchFamily="2" charset="-122"/>
              </a:rPr>
              <a:t>和平的要求。</a:t>
            </a:r>
          </a:p>
        </p:txBody>
      </p:sp>
      <p:sp>
        <p:nvSpPr>
          <p:cNvPr id="7" name="TextBox 6"/>
          <p:cNvSpPr txBox="1"/>
          <p:nvPr/>
        </p:nvSpPr>
        <p:spPr>
          <a:xfrm>
            <a:off x="4926182" y="1450428"/>
            <a:ext cx="3137338" cy="461665"/>
          </a:xfrm>
          <a:prstGeom prst="rect">
            <a:avLst/>
          </a:prstGeom>
          <a:noFill/>
        </p:spPr>
        <p:txBody>
          <a:bodyPr wrap="square" rtlCol="0">
            <a:spAutoFit/>
          </a:bodyPr>
          <a:lstStyle/>
          <a:p>
            <a:r>
              <a:rPr lang="zh-CN" altLang="en-US" sz="2400" b="1" dirty="0" smtClean="0">
                <a:solidFill>
                  <a:srgbClr val="FF0000"/>
                </a:solidFill>
              </a:rPr>
              <a:t>建立人民军队</a:t>
            </a:r>
            <a:endParaRPr lang="zh-CN" altLang="en-US" sz="2400" b="1" dirty="0">
              <a:solidFill>
                <a:srgbClr val="FF0000"/>
              </a:solidFill>
            </a:endParaRPr>
          </a:p>
        </p:txBody>
      </p:sp>
      <p:sp>
        <p:nvSpPr>
          <p:cNvPr id="8" name="矩形 7"/>
          <p:cNvSpPr/>
          <p:nvPr/>
        </p:nvSpPr>
        <p:spPr>
          <a:xfrm>
            <a:off x="118924" y="90127"/>
            <a:ext cx="3570208" cy="461665"/>
          </a:xfrm>
          <a:prstGeom prst="rect">
            <a:avLst/>
          </a:prstGeom>
        </p:spPr>
        <p:txBody>
          <a:bodyPr wrap="none">
            <a:spAutoFit/>
          </a:bodyPr>
          <a:lstStyle/>
          <a:p>
            <a:r>
              <a:rPr kumimoji="1" lang="zh-CN" altLang="en-US" sz="2400" b="1" dirty="0" smtClean="0">
                <a:solidFill>
                  <a:srgbClr val="0000CC"/>
                </a:solidFill>
                <a:latin typeface="Times New Roman" pitchFamily="18" charset="0"/>
              </a:rPr>
              <a:t>苏维埃政府采取的措施：</a:t>
            </a:r>
            <a:endParaRPr kumimoji="1" lang="zh-CN" altLang="en-US" sz="2400" b="1" dirty="0">
              <a:solidFill>
                <a:srgbClr val="0000CC"/>
              </a:solidFill>
              <a:latin typeface="Times New Roman" pitchFamily="18" charset="0"/>
            </a:endParaRPr>
          </a:p>
        </p:txBody>
      </p:sp>
      <p:sp>
        <p:nvSpPr>
          <p:cNvPr id="9" name="矩形 8"/>
          <p:cNvSpPr/>
          <p:nvPr/>
        </p:nvSpPr>
        <p:spPr>
          <a:xfrm>
            <a:off x="6434666" y="782624"/>
            <a:ext cx="1338828" cy="369332"/>
          </a:xfrm>
          <a:prstGeom prst="rect">
            <a:avLst/>
          </a:prstGeom>
        </p:spPr>
        <p:txBody>
          <a:bodyPr wrap="none">
            <a:spAutoFit/>
          </a:bodyPr>
          <a:lstStyle/>
          <a:p>
            <a:r>
              <a:rPr lang="zh-CN" altLang="en-US" b="1" dirty="0" smtClean="0">
                <a:solidFill>
                  <a:srgbClr val="FF0000"/>
                </a:solidFill>
                <a:latin typeface="仿宋_GB2312" pitchFamily="1" charset="-122"/>
                <a:ea typeface="仿宋_GB2312" pitchFamily="1" charset="-122"/>
              </a:rPr>
              <a:t>（</a:t>
            </a:r>
            <a:r>
              <a:rPr lang="zh-CN" altLang="en-US" b="1" dirty="0" smtClean="0">
                <a:solidFill>
                  <a:srgbClr val="0000FF"/>
                </a:solidFill>
                <a:latin typeface="仿宋_GB2312" pitchFamily="1" charset="-122"/>
                <a:ea typeface="仿宋_GB2312" pitchFamily="1" charset="-122"/>
              </a:rPr>
              <a:t>最核心</a:t>
            </a:r>
            <a:r>
              <a:rPr lang="zh-CN" altLang="en-US" b="1" dirty="0" smtClean="0">
                <a:solidFill>
                  <a:srgbClr val="FF0000"/>
                </a:solidFill>
                <a:latin typeface="仿宋_GB2312" pitchFamily="1" charset="-122"/>
                <a:ea typeface="仿宋_GB2312" pitchFamily="1" charset="-122"/>
              </a:rPr>
              <a:t>）</a:t>
            </a:r>
            <a:endParaRPr lang="zh-CN" altLang="en-US" dirty="0"/>
          </a:p>
        </p:txBody>
      </p:sp>
      <p:sp>
        <p:nvSpPr>
          <p:cNvPr id="10" name="矩形 9"/>
          <p:cNvSpPr/>
          <p:nvPr/>
        </p:nvSpPr>
        <p:spPr>
          <a:xfrm>
            <a:off x="197069" y="2756416"/>
            <a:ext cx="1338828" cy="369332"/>
          </a:xfrm>
          <a:prstGeom prst="rect">
            <a:avLst/>
          </a:prstGeom>
        </p:spPr>
        <p:txBody>
          <a:bodyPr wrap="none">
            <a:spAutoFit/>
          </a:bodyPr>
          <a:lstStyle/>
          <a:p>
            <a:r>
              <a:rPr lang="zh-CN" altLang="en-US" b="1" dirty="0" smtClean="0">
                <a:solidFill>
                  <a:srgbClr val="FF0000"/>
                </a:solidFill>
                <a:latin typeface="仿宋_GB2312" pitchFamily="1" charset="-122"/>
                <a:ea typeface="仿宋_GB2312" pitchFamily="1" charset="-122"/>
              </a:rPr>
              <a:t>（</a:t>
            </a:r>
            <a:r>
              <a:rPr lang="zh-CN" altLang="en-US" b="1" dirty="0" smtClean="0">
                <a:solidFill>
                  <a:srgbClr val="0000FF"/>
                </a:solidFill>
                <a:latin typeface="仿宋_GB2312" pitchFamily="1" charset="-122"/>
                <a:ea typeface="仿宋_GB2312" pitchFamily="1" charset="-122"/>
              </a:rPr>
              <a:t>最根本</a:t>
            </a:r>
            <a:r>
              <a:rPr lang="zh-CN" altLang="en-US" b="1" dirty="0" smtClean="0">
                <a:solidFill>
                  <a:srgbClr val="FF0000"/>
                </a:solidFill>
                <a:latin typeface="仿宋_GB2312" pitchFamily="1" charset="-122"/>
                <a:ea typeface="仿宋_GB2312" pitchFamily="1" charset="-122"/>
              </a:rPr>
              <a:t>）</a:t>
            </a:r>
            <a:endParaRPr lang="zh-CN" altLang="en-US" dirty="0"/>
          </a:p>
        </p:txBody>
      </p:sp>
      <p:sp>
        <p:nvSpPr>
          <p:cNvPr id="11" name="矩形 10"/>
          <p:cNvSpPr/>
          <p:nvPr/>
        </p:nvSpPr>
        <p:spPr>
          <a:xfrm>
            <a:off x="6724692" y="4551935"/>
            <a:ext cx="1338828" cy="369332"/>
          </a:xfrm>
          <a:prstGeom prst="rect">
            <a:avLst/>
          </a:prstGeom>
        </p:spPr>
        <p:txBody>
          <a:bodyPr wrap="none">
            <a:spAutoFit/>
          </a:bodyPr>
          <a:lstStyle/>
          <a:p>
            <a:r>
              <a:rPr lang="zh-CN" altLang="en-US" b="1" dirty="0" smtClean="0">
                <a:solidFill>
                  <a:srgbClr val="FF0000"/>
                </a:solidFill>
                <a:latin typeface="仿宋_GB2312" pitchFamily="1" charset="-122"/>
                <a:ea typeface="仿宋_GB2312" pitchFamily="1" charset="-122"/>
              </a:rPr>
              <a:t>（</a:t>
            </a:r>
            <a:r>
              <a:rPr lang="zh-CN" altLang="en-US" b="1" dirty="0" smtClean="0">
                <a:solidFill>
                  <a:srgbClr val="0000FF"/>
                </a:solidFill>
                <a:latin typeface="仿宋_GB2312" pitchFamily="1" charset="-122"/>
                <a:ea typeface="仿宋_GB2312" pitchFamily="1" charset="-122"/>
              </a:rPr>
              <a:t>最迫切</a:t>
            </a:r>
            <a:r>
              <a:rPr lang="zh-CN" altLang="en-US" b="1" dirty="0" smtClean="0">
                <a:solidFill>
                  <a:srgbClr val="FF0000"/>
                </a:solidFill>
                <a:latin typeface="仿宋_GB2312" pitchFamily="1" charset="-122"/>
                <a:ea typeface="仿宋_GB2312" pitchFamily="1" charset="-122"/>
              </a:rPr>
              <a:t>）</a:t>
            </a:r>
            <a:endParaRPr lang="zh-CN" alt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diamond(in)">
                                      <p:cBhvr>
                                        <p:cTn id="7" dur="2000"/>
                                        <p:tgtEl>
                                          <p:spTgt spid="3584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Effect transition="in" filter="diamond(in)">
                                      <p:cBhvr>
                                        <p:cTn id="12" dur="2000"/>
                                        <p:tgtEl>
                                          <p:spTgt spid="3584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5845"/>
                                        </p:tgtEl>
                                        <p:attrNameLst>
                                          <p:attrName>style.visibility</p:attrName>
                                        </p:attrNameLst>
                                      </p:cBhvr>
                                      <p:to>
                                        <p:strVal val="visible"/>
                                      </p:to>
                                    </p:set>
                                    <p:animEffect transition="in" filter="diamond(in)">
                                      <p:cBhvr>
                                        <p:cTn id="17" dur="2000"/>
                                        <p:tgtEl>
                                          <p:spTgt spid="3584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5846"/>
                                        </p:tgtEl>
                                        <p:attrNameLst>
                                          <p:attrName>style.visibility</p:attrName>
                                        </p:attrNameLst>
                                      </p:cBhvr>
                                      <p:to>
                                        <p:strVal val="visible"/>
                                      </p:to>
                                    </p:set>
                                    <p:animEffect transition="in" filter="diamond(in)">
                                      <p:cBhvr>
                                        <p:cTn id="22" dur="2000"/>
                                        <p:tgtEl>
                                          <p:spTgt spid="3584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P spid="7" grpId="0"/>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任意多边形 8193"/>
          <p:cNvSpPr>
            <a:spLocks noChangeArrowheads="1"/>
          </p:cNvSpPr>
          <p:nvPr/>
        </p:nvSpPr>
        <p:spPr bwMode="auto">
          <a:xfrm>
            <a:off x="1752600" y="2057400"/>
            <a:ext cx="4897438" cy="1885950"/>
          </a:xfrm>
          <a:custGeom>
            <a:avLst/>
            <a:gdLst/>
            <a:ahLst/>
            <a:cxnLst>
              <a:cxn ang="0">
                <a:pos x="336" y="1200"/>
              </a:cxn>
              <a:cxn ang="0">
                <a:pos x="192" y="1152"/>
              </a:cxn>
              <a:cxn ang="0">
                <a:pos x="624" y="1152"/>
              </a:cxn>
              <a:cxn ang="0">
                <a:pos x="899" y="1333"/>
              </a:cxn>
              <a:cxn ang="0">
                <a:pos x="672" y="1248"/>
              </a:cxn>
              <a:cxn ang="0">
                <a:pos x="1008" y="1584"/>
              </a:cxn>
              <a:cxn ang="0">
                <a:pos x="1488" y="1344"/>
              </a:cxn>
              <a:cxn ang="0">
                <a:pos x="1200" y="1344"/>
              </a:cxn>
              <a:cxn ang="0">
                <a:pos x="1488" y="1248"/>
              </a:cxn>
              <a:cxn ang="0">
                <a:pos x="1776" y="1296"/>
              </a:cxn>
              <a:cxn ang="0">
                <a:pos x="1824" y="1392"/>
              </a:cxn>
              <a:cxn ang="0">
                <a:pos x="1680" y="1344"/>
              </a:cxn>
              <a:cxn ang="0">
                <a:pos x="2016" y="1584"/>
              </a:cxn>
              <a:cxn ang="0">
                <a:pos x="2208" y="1248"/>
              </a:cxn>
              <a:cxn ang="0">
                <a:pos x="2064" y="1344"/>
              </a:cxn>
              <a:cxn ang="0">
                <a:pos x="2064" y="1200"/>
              </a:cxn>
              <a:cxn ang="0">
                <a:pos x="2400" y="1152"/>
              </a:cxn>
              <a:cxn ang="0">
                <a:pos x="2592" y="1248"/>
              </a:cxn>
              <a:cxn ang="0">
                <a:pos x="2352" y="1248"/>
              </a:cxn>
              <a:cxn ang="0">
                <a:pos x="2832" y="1392"/>
              </a:cxn>
              <a:cxn ang="0">
                <a:pos x="2880" y="1104"/>
              </a:cxn>
              <a:cxn ang="0">
                <a:pos x="2688" y="1200"/>
              </a:cxn>
              <a:cxn ang="0">
                <a:pos x="2688" y="1056"/>
              </a:cxn>
              <a:cxn ang="0">
                <a:pos x="3024" y="768"/>
              </a:cxn>
              <a:cxn ang="0">
                <a:pos x="3085" y="476"/>
              </a:cxn>
              <a:cxn ang="0">
                <a:pos x="3085" y="7"/>
              </a:cxn>
              <a:cxn ang="0">
                <a:pos x="96" y="0"/>
              </a:cxn>
              <a:cxn ang="0">
                <a:pos x="96" y="720"/>
              </a:cxn>
              <a:cxn ang="0">
                <a:pos x="144" y="960"/>
              </a:cxn>
              <a:cxn ang="0">
                <a:pos x="96" y="1104"/>
              </a:cxn>
              <a:cxn ang="0">
                <a:pos x="0" y="864"/>
              </a:cxn>
              <a:cxn ang="0">
                <a:pos x="0" y="1296"/>
              </a:cxn>
              <a:cxn ang="0">
                <a:pos x="336" y="1200"/>
              </a:cxn>
            </a:cxnLst>
            <a:rect l="0" t="0" r="r" b="b"/>
            <a:pathLst>
              <a:path w="3085" h="1584">
                <a:moveTo>
                  <a:pt x="336" y="1200"/>
                </a:moveTo>
                <a:lnTo>
                  <a:pt x="192" y="1152"/>
                </a:lnTo>
                <a:lnTo>
                  <a:pt x="624" y="1152"/>
                </a:lnTo>
                <a:cubicBezTo>
                  <a:pt x="754" y="1204"/>
                  <a:pt x="899" y="1195"/>
                  <a:pt x="899" y="1333"/>
                </a:cubicBezTo>
                <a:lnTo>
                  <a:pt x="672" y="1248"/>
                </a:lnTo>
                <a:lnTo>
                  <a:pt x="1008" y="1584"/>
                </a:lnTo>
                <a:lnTo>
                  <a:pt x="1488" y="1344"/>
                </a:lnTo>
                <a:lnTo>
                  <a:pt x="1200" y="1344"/>
                </a:lnTo>
                <a:lnTo>
                  <a:pt x="1488" y="1248"/>
                </a:lnTo>
                <a:lnTo>
                  <a:pt x="1776" y="1296"/>
                </a:lnTo>
                <a:lnTo>
                  <a:pt x="1824" y="1392"/>
                </a:lnTo>
                <a:lnTo>
                  <a:pt x="1680" y="1344"/>
                </a:lnTo>
                <a:lnTo>
                  <a:pt x="2016" y="1584"/>
                </a:lnTo>
                <a:lnTo>
                  <a:pt x="2208" y="1248"/>
                </a:lnTo>
                <a:lnTo>
                  <a:pt x="2064" y="1344"/>
                </a:lnTo>
                <a:lnTo>
                  <a:pt x="2064" y="1200"/>
                </a:lnTo>
                <a:lnTo>
                  <a:pt x="2400" y="1152"/>
                </a:lnTo>
                <a:lnTo>
                  <a:pt x="2592" y="1248"/>
                </a:lnTo>
                <a:lnTo>
                  <a:pt x="2352" y="1248"/>
                </a:lnTo>
                <a:lnTo>
                  <a:pt x="2832" y="1392"/>
                </a:lnTo>
                <a:lnTo>
                  <a:pt x="2880" y="1104"/>
                </a:lnTo>
                <a:lnTo>
                  <a:pt x="2688" y="1200"/>
                </a:lnTo>
                <a:lnTo>
                  <a:pt x="2688" y="1056"/>
                </a:lnTo>
                <a:lnTo>
                  <a:pt x="3024" y="768"/>
                </a:lnTo>
                <a:lnTo>
                  <a:pt x="3085" y="476"/>
                </a:lnTo>
                <a:lnTo>
                  <a:pt x="3085" y="7"/>
                </a:lnTo>
                <a:lnTo>
                  <a:pt x="96" y="0"/>
                </a:lnTo>
                <a:lnTo>
                  <a:pt x="96" y="720"/>
                </a:lnTo>
                <a:lnTo>
                  <a:pt x="144" y="960"/>
                </a:lnTo>
                <a:lnTo>
                  <a:pt x="96" y="1104"/>
                </a:lnTo>
                <a:lnTo>
                  <a:pt x="0" y="864"/>
                </a:lnTo>
                <a:lnTo>
                  <a:pt x="0" y="1296"/>
                </a:lnTo>
                <a:lnTo>
                  <a:pt x="336" y="1200"/>
                </a:lnTo>
                <a:close/>
              </a:path>
            </a:pathLst>
          </a:custGeom>
          <a:solidFill>
            <a:srgbClr val="CC0000"/>
          </a:solidFill>
          <a:ln w="9525">
            <a:solidFill>
              <a:srgbClr val="CC0000"/>
            </a:solidFill>
            <a:round/>
            <a:headEnd/>
            <a:tailEnd/>
          </a:ln>
        </p:spPr>
        <p:txBody>
          <a:bodyPr/>
          <a:lstStyle/>
          <a:p>
            <a:pPr algn="ctr"/>
            <a:endParaRPr lang="zh-CN" altLang="en-US"/>
          </a:p>
        </p:txBody>
      </p:sp>
      <p:sp>
        <p:nvSpPr>
          <p:cNvPr id="8195" name="左箭头 8194"/>
          <p:cNvSpPr>
            <a:spLocks noChangeArrowheads="1"/>
          </p:cNvSpPr>
          <p:nvPr/>
        </p:nvSpPr>
        <p:spPr bwMode="auto">
          <a:xfrm>
            <a:off x="2133600" y="1485900"/>
            <a:ext cx="1143000" cy="285750"/>
          </a:xfrm>
          <a:prstGeom prst="leftArrow">
            <a:avLst>
              <a:gd name="adj1" fmla="val 50000"/>
              <a:gd name="adj2" fmla="val 75000"/>
            </a:avLst>
          </a:prstGeom>
          <a:solidFill>
            <a:srgbClr val="CC0000"/>
          </a:solidFill>
          <a:ln w="9525">
            <a:solidFill>
              <a:srgbClr val="000000"/>
            </a:solidFill>
            <a:miter lim="800000"/>
            <a:headEnd/>
            <a:tailEnd/>
          </a:ln>
        </p:spPr>
        <p:txBody>
          <a:bodyPr/>
          <a:lstStyle/>
          <a:p>
            <a:pPr algn="ctr"/>
            <a:endParaRPr lang="zh-CN" altLang="en-US"/>
          </a:p>
        </p:txBody>
      </p:sp>
      <p:sp>
        <p:nvSpPr>
          <p:cNvPr id="17411" name="矩形 8195"/>
          <p:cNvSpPr>
            <a:spLocks noChangeArrowheads="1"/>
          </p:cNvSpPr>
          <p:nvPr/>
        </p:nvSpPr>
        <p:spPr bwMode="auto">
          <a:xfrm>
            <a:off x="3419475" y="465535"/>
            <a:ext cx="3352800" cy="1314450"/>
          </a:xfrm>
          <a:prstGeom prst="rect">
            <a:avLst/>
          </a:prstGeom>
          <a:solidFill>
            <a:srgbClr val="FFFF00"/>
          </a:solidFill>
          <a:ln w="38100">
            <a:solidFill>
              <a:schemeClr val="tx1"/>
            </a:solidFill>
            <a:miter lim="800000"/>
            <a:headEnd/>
            <a:tailEnd/>
          </a:ln>
        </p:spPr>
        <p:txBody>
          <a:bodyPr/>
          <a:lstStyle/>
          <a:p>
            <a:pPr algn="ctr"/>
            <a:endParaRPr lang="zh-CN" altLang="en-US"/>
          </a:p>
        </p:txBody>
      </p:sp>
      <p:sp>
        <p:nvSpPr>
          <p:cNvPr id="17412" name="矩形 8196"/>
          <p:cNvSpPr>
            <a:spLocks noChangeArrowheads="1" noChangeShapeType="1" noTextEdit="1"/>
          </p:cNvSpPr>
          <p:nvPr/>
        </p:nvSpPr>
        <p:spPr bwMode="auto">
          <a:xfrm>
            <a:off x="3708400" y="735806"/>
            <a:ext cx="2819400" cy="914400"/>
          </a:xfrm>
          <a:prstGeom prst="rect">
            <a:avLst/>
          </a:prstGeom>
        </p:spPr>
        <p:txBody>
          <a:bodyPr wrap="none" fromWordArt="1">
            <a:prstTxWarp prst="textPlain">
              <a:avLst>
                <a:gd name="adj" fmla="val 50000"/>
              </a:avLst>
            </a:prstTxWarp>
          </a:bodyPr>
          <a:lstStyle/>
          <a:p>
            <a:pPr algn="ctr"/>
            <a:r>
              <a:rPr lang="zh-CN" altLang="en-US" sz="3600" kern="10">
                <a:ln w="38100">
                  <a:solidFill>
                    <a:srgbClr val="CC0000"/>
                  </a:solidFill>
                  <a:round/>
                  <a:headEnd/>
                  <a:tailEnd/>
                </a:ln>
                <a:solidFill>
                  <a:srgbClr val="FFFF00"/>
                </a:solidFill>
                <a:latin typeface="宋体"/>
                <a:ea typeface="宋体"/>
              </a:rPr>
              <a:t>苏维埃政权的巩固</a:t>
            </a:r>
          </a:p>
        </p:txBody>
      </p:sp>
      <p:sp>
        <p:nvSpPr>
          <p:cNvPr id="8198" name="文本框 8197"/>
          <p:cNvSpPr txBox="1">
            <a:spLocks noChangeArrowheads="1"/>
          </p:cNvSpPr>
          <p:nvPr/>
        </p:nvSpPr>
        <p:spPr bwMode="auto">
          <a:xfrm>
            <a:off x="2672162" y="789385"/>
            <a:ext cx="615553" cy="1944290"/>
          </a:xfrm>
          <a:prstGeom prst="rect">
            <a:avLst/>
          </a:prstGeom>
          <a:solidFill>
            <a:schemeClr val="bg1"/>
          </a:solidFill>
          <a:ln w="9525">
            <a:solidFill>
              <a:srgbClr val="CC0000"/>
            </a:solidFill>
            <a:miter lim="800000"/>
            <a:headEnd/>
            <a:tailEnd/>
          </a:ln>
        </p:spPr>
        <p:txBody>
          <a:bodyPr vert="eaVert" wrap="square" anchor="ctr">
            <a:spAutoFit/>
          </a:bodyPr>
          <a:lstStyle/>
          <a:p>
            <a:pPr algn="ctr">
              <a:spcBef>
                <a:spcPct val="50000"/>
              </a:spcBef>
            </a:pPr>
            <a:r>
              <a:rPr lang="zh-CN" altLang="en-US" sz="2800" b="1" dirty="0">
                <a:solidFill>
                  <a:srgbClr val="1B1BD1"/>
                </a:solidFill>
                <a:latin typeface="Times New Roman" pitchFamily="18" charset="0"/>
                <a:ea typeface="华文中宋" pitchFamily="2" charset="-122"/>
              </a:rPr>
              <a:t>退出一战</a:t>
            </a:r>
          </a:p>
        </p:txBody>
      </p:sp>
      <p:sp>
        <p:nvSpPr>
          <p:cNvPr id="17414" name="任意多边形 8198"/>
          <p:cNvSpPr>
            <a:spLocks noChangeArrowheads="1"/>
          </p:cNvSpPr>
          <p:nvPr/>
        </p:nvSpPr>
        <p:spPr bwMode="auto">
          <a:xfrm>
            <a:off x="52389" y="857250"/>
            <a:ext cx="935037" cy="1351360"/>
          </a:xfrm>
          <a:custGeom>
            <a:avLst/>
            <a:gdLst/>
            <a:ahLst/>
            <a:cxnLst>
              <a:cxn ang="0">
                <a:pos x="196" y="316"/>
              </a:cxn>
              <a:cxn ang="0">
                <a:pos x="349" y="469"/>
              </a:cxn>
              <a:cxn ang="0">
                <a:pos x="255" y="240"/>
              </a:cxn>
              <a:cxn ang="0">
                <a:pos x="589" y="535"/>
              </a:cxn>
              <a:cxn ang="0">
                <a:pos x="240" y="884"/>
              </a:cxn>
              <a:cxn ang="0">
                <a:pos x="360" y="622"/>
              </a:cxn>
              <a:cxn ang="0">
                <a:pos x="255" y="672"/>
              </a:cxn>
              <a:cxn ang="0">
                <a:pos x="0" y="1135"/>
              </a:cxn>
              <a:cxn ang="0">
                <a:pos x="0" y="0"/>
              </a:cxn>
              <a:cxn ang="0">
                <a:pos x="196" y="316"/>
              </a:cxn>
            </a:cxnLst>
            <a:rect l="0" t="0" r="r" b="b"/>
            <a:pathLst>
              <a:path w="589" h="1135">
                <a:moveTo>
                  <a:pt x="196" y="316"/>
                </a:moveTo>
                <a:lnTo>
                  <a:pt x="349" y="469"/>
                </a:lnTo>
                <a:lnTo>
                  <a:pt x="255" y="240"/>
                </a:lnTo>
                <a:lnTo>
                  <a:pt x="589" y="535"/>
                </a:lnTo>
                <a:lnTo>
                  <a:pt x="240" y="884"/>
                </a:lnTo>
                <a:lnTo>
                  <a:pt x="360" y="622"/>
                </a:lnTo>
                <a:lnTo>
                  <a:pt x="255" y="672"/>
                </a:lnTo>
                <a:lnTo>
                  <a:pt x="0" y="1135"/>
                </a:lnTo>
                <a:lnTo>
                  <a:pt x="0" y="0"/>
                </a:lnTo>
                <a:lnTo>
                  <a:pt x="196" y="316"/>
                </a:lnTo>
                <a:close/>
              </a:path>
            </a:pathLst>
          </a:custGeom>
          <a:solidFill>
            <a:schemeClr val="tx1"/>
          </a:solidFill>
          <a:ln w="9525">
            <a:solidFill>
              <a:srgbClr val="000000"/>
            </a:solidFill>
            <a:round/>
            <a:headEnd/>
            <a:tailEnd/>
          </a:ln>
        </p:spPr>
        <p:txBody>
          <a:bodyPr/>
          <a:lstStyle/>
          <a:p>
            <a:pPr algn="ctr"/>
            <a:endParaRPr lang="zh-CN" altLang="en-US"/>
          </a:p>
        </p:txBody>
      </p:sp>
      <p:sp>
        <p:nvSpPr>
          <p:cNvPr id="8200" name="任意多边形 8199"/>
          <p:cNvSpPr>
            <a:spLocks noChangeArrowheads="1"/>
          </p:cNvSpPr>
          <p:nvPr/>
        </p:nvSpPr>
        <p:spPr bwMode="auto">
          <a:xfrm rot="5523334">
            <a:off x="-152400" y="628650"/>
            <a:ext cx="1828800" cy="2286000"/>
          </a:xfrm>
          <a:custGeom>
            <a:avLst/>
            <a:gdLst/>
            <a:ahLst/>
            <a:cxnLst>
              <a:cxn ang="0">
                <a:pos x="6711" y="9412"/>
              </a:cxn>
              <a:cxn ang="0">
                <a:pos x="10800" y="6482"/>
              </a:cxn>
              <a:cxn ang="0">
                <a:pos x="14889" y="9410"/>
              </a:cxn>
              <a:cxn ang="0">
                <a:pos x="21026" y="7328"/>
              </a:cxn>
              <a:cxn ang="0">
                <a:pos x="10799" y="-1"/>
              </a:cxn>
              <a:cxn ang="0">
                <a:pos x="570" y="7325"/>
              </a:cxn>
            </a:cxnLst>
            <a:rect l="0" t="0" r="r" b="b"/>
            <a:pathLst>
              <a:path w="21600" h="21600">
                <a:moveTo>
                  <a:pt x="6711" y="9412"/>
                </a:moveTo>
                <a:cubicBezTo>
                  <a:pt x="7289" y="7707"/>
                  <a:pt x="8901" y="6482"/>
                  <a:pt x="10800" y="6482"/>
                </a:cubicBezTo>
                <a:cubicBezTo>
                  <a:pt x="12699" y="6482"/>
                  <a:pt x="14311" y="7708"/>
                  <a:pt x="14889" y="9410"/>
                </a:cubicBezTo>
                <a:lnTo>
                  <a:pt x="21026" y="7328"/>
                </a:lnTo>
                <a:cubicBezTo>
                  <a:pt x="19580" y="3064"/>
                  <a:pt x="15548" y="-1"/>
                  <a:pt x="10799" y="-1"/>
                </a:cubicBezTo>
                <a:cubicBezTo>
                  <a:pt x="6050" y="-1"/>
                  <a:pt x="2016" y="3065"/>
                  <a:pt x="570" y="7325"/>
                </a:cubicBezTo>
                <a:close/>
              </a:path>
            </a:pathLst>
          </a:custGeom>
          <a:solidFill>
            <a:srgbClr val="FFFF00"/>
          </a:solidFill>
          <a:ln w="9525">
            <a:solidFill>
              <a:srgbClr val="000000"/>
            </a:solidFill>
            <a:miter lim="800000"/>
            <a:headEnd/>
            <a:tailEnd/>
          </a:ln>
        </p:spPr>
        <p:txBody>
          <a:bodyPr rot="10800000" vert="eaVert" wrap="none" anchor="ctr"/>
          <a:lstStyle/>
          <a:p>
            <a:pPr algn="ctr"/>
            <a:endParaRPr lang="zh-TW" altLang="en-US" sz="2400">
              <a:latin typeface="Times New Roman" pitchFamily="18" charset="0"/>
            </a:endParaRPr>
          </a:p>
        </p:txBody>
      </p:sp>
      <p:sp>
        <p:nvSpPr>
          <p:cNvPr id="8201" name="矩形 8200"/>
          <p:cNvSpPr>
            <a:spLocks noChangeArrowheads="1" noChangeShapeType="1" noTextEdit="1"/>
          </p:cNvSpPr>
          <p:nvPr/>
        </p:nvSpPr>
        <p:spPr bwMode="auto">
          <a:xfrm rot="5400000">
            <a:off x="419100" y="1714500"/>
            <a:ext cx="2057400" cy="457200"/>
          </a:xfrm>
          <a:prstGeom prst="rect">
            <a:avLst/>
          </a:prstGeom>
        </p:spPr>
        <p:txBody>
          <a:bodyPr vert="eaVert" wrap="none" fromWordArt="1">
            <a:prstTxWarp prst="textPlain">
              <a:avLst>
                <a:gd name="adj" fmla="val 55435"/>
              </a:avLst>
            </a:prstTxWarp>
          </a:bodyPr>
          <a:lstStyle/>
          <a:p>
            <a:pPr algn="ctr" fontAlgn="auto"/>
            <a:r>
              <a:rPr lang="zh-CN" altLang="en-US" sz="3600" kern="10">
                <a:ln w="9525">
                  <a:solidFill>
                    <a:srgbClr val="000000"/>
                  </a:solidFill>
                  <a:round/>
                  <a:headEnd/>
                  <a:tailEnd/>
                </a:ln>
                <a:solidFill>
                  <a:srgbClr val="000000"/>
                </a:solidFill>
                <a:latin typeface="宋体"/>
                <a:ea typeface="宋体"/>
              </a:rPr>
              <a:t>布列斯特和约</a:t>
            </a:r>
          </a:p>
        </p:txBody>
      </p:sp>
      <p:sp>
        <p:nvSpPr>
          <p:cNvPr id="8202" name="任意多边形 8201"/>
          <p:cNvSpPr>
            <a:spLocks noChangeArrowheads="1"/>
          </p:cNvSpPr>
          <p:nvPr/>
        </p:nvSpPr>
        <p:spPr bwMode="auto">
          <a:xfrm>
            <a:off x="304800" y="3086100"/>
            <a:ext cx="6645275" cy="1847850"/>
          </a:xfrm>
          <a:custGeom>
            <a:avLst/>
            <a:gdLst/>
            <a:ahLst/>
            <a:cxnLst>
              <a:cxn ang="0">
                <a:pos x="0" y="0"/>
              </a:cxn>
              <a:cxn ang="0">
                <a:pos x="384" y="288"/>
              </a:cxn>
              <a:cxn ang="0">
                <a:pos x="576" y="288"/>
              </a:cxn>
              <a:cxn ang="0">
                <a:pos x="336" y="144"/>
              </a:cxn>
              <a:cxn ang="0">
                <a:pos x="864" y="192"/>
              </a:cxn>
              <a:cxn ang="0">
                <a:pos x="720" y="624"/>
              </a:cxn>
              <a:cxn ang="0">
                <a:pos x="672" y="480"/>
              </a:cxn>
              <a:cxn ang="0">
                <a:pos x="624" y="768"/>
              </a:cxn>
              <a:cxn ang="0">
                <a:pos x="960" y="960"/>
              </a:cxn>
              <a:cxn ang="0">
                <a:pos x="1152" y="864"/>
              </a:cxn>
              <a:cxn ang="0">
                <a:pos x="1296" y="672"/>
              </a:cxn>
              <a:cxn ang="0">
                <a:pos x="1008" y="768"/>
              </a:cxn>
              <a:cxn ang="0">
                <a:pos x="1440" y="432"/>
              </a:cxn>
              <a:cxn ang="0">
                <a:pos x="1728" y="864"/>
              </a:cxn>
              <a:cxn ang="0">
                <a:pos x="1488" y="720"/>
              </a:cxn>
              <a:cxn ang="0">
                <a:pos x="1488" y="912"/>
              </a:cxn>
              <a:cxn ang="0">
                <a:pos x="1920" y="1104"/>
              </a:cxn>
              <a:cxn ang="0">
                <a:pos x="2164" y="997"/>
              </a:cxn>
              <a:cxn ang="0">
                <a:pos x="2256" y="768"/>
              </a:cxn>
              <a:cxn ang="0">
                <a:pos x="2064" y="864"/>
              </a:cxn>
              <a:cxn ang="0">
                <a:pos x="2304" y="576"/>
              </a:cxn>
              <a:cxn ang="0">
                <a:pos x="2640" y="864"/>
              </a:cxn>
              <a:cxn ang="0">
                <a:pos x="2400" y="768"/>
              </a:cxn>
              <a:cxn ang="0">
                <a:pos x="2524" y="986"/>
              </a:cxn>
              <a:cxn ang="0">
                <a:pos x="2832" y="1104"/>
              </a:cxn>
              <a:cxn ang="0">
                <a:pos x="3216" y="1200"/>
              </a:cxn>
              <a:cxn ang="0">
                <a:pos x="3670" y="1357"/>
              </a:cxn>
              <a:cxn ang="0">
                <a:pos x="4172" y="1521"/>
              </a:cxn>
              <a:cxn ang="0">
                <a:pos x="3583" y="1543"/>
              </a:cxn>
              <a:cxn ang="0">
                <a:pos x="1837" y="1543"/>
              </a:cxn>
              <a:cxn ang="0">
                <a:pos x="4" y="1532"/>
              </a:cxn>
              <a:cxn ang="0">
                <a:pos x="0" y="0"/>
              </a:cxn>
            </a:cxnLst>
            <a:rect l="0" t="0" r="r" b="b"/>
            <a:pathLst>
              <a:path w="4186" h="1552">
                <a:moveTo>
                  <a:pt x="0" y="0"/>
                </a:moveTo>
                <a:lnTo>
                  <a:pt x="384" y="288"/>
                </a:lnTo>
                <a:lnTo>
                  <a:pt x="576" y="288"/>
                </a:lnTo>
                <a:lnTo>
                  <a:pt x="336" y="144"/>
                </a:lnTo>
                <a:lnTo>
                  <a:pt x="864" y="192"/>
                </a:lnTo>
                <a:lnTo>
                  <a:pt x="720" y="624"/>
                </a:lnTo>
                <a:lnTo>
                  <a:pt x="672" y="480"/>
                </a:lnTo>
                <a:lnTo>
                  <a:pt x="624" y="768"/>
                </a:lnTo>
                <a:lnTo>
                  <a:pt x="960" y="960"/>
                </a:lnTo>
                <a:lnTo>
                  <a:pt x="1152" y="864"/>
                </a:lnTo>
                <a:lnTo>
                  <a:pt x="1296" y="672"/>
                </a:lnTo>
                <a:lnTo>
                  <a:pt x="1008" y="768"/>
                </a:lnTo>
                <a:lnTo>
                  <a:pt x="1440" y="432"/>
                </a:lnTo>
                <a:lnTo>
                  <a:pt x="1728" y="864"/>
                </a:lnTo>
                <a:lnTo>
                  <a:pt x="1488" y="720"/>
                </a:lnTo>
                <a:lnTo>
                  <a:pt x="1488" y="912"/>
                </a:lnTo>
                <a:lnTo>
                  <a:pt x="1920" y="1104"/>
                </a:lnTo>
                <a:cubicBezTo>
                  <a:pt x="2221" y="1004"/>
                  <a:pt x="2108" y="1053"/>
                  <a:pt x="2164" y="997"/>
                </a:cubicBezTo>
                <a:lnTo>
                  <a:pt x="2256" y="768"/>
                </a:lnTo>
                <a:lnTo>
                  <a:pt x="2064" y="864"/>
                </a:lnTo>
                <a:lnTo>
                  <a:pt x="2304" y="576"/>
                </a:lnTo>
                <a:lnTo>
                  <a:pt x="2640" y="864"/>
                </a:lnTo>
                <a:lnTo>
                  <a:pt x="2400" y="768"/>
                </a:lnTo>
                <a:lnTo>
                  <a:pt x="2524" y="986"/>
                </a:lnTo>
                <a:cubicBezTo>
                  <a:pt x="2636" y="1018"/>
                  <a:pt x="2719" y="1074"/>
                  <a:pt x="2832" y="1104"/>
                </a:cubicBezTo>
                <a:cubicBezTo>
                  <a:pt x="2952" y="1136"/>
                  <a:pt x="3076" y="1158"/>
                  <a:pt x="3216" y="1200"/>
                </a:cubicBezTo>
                <a:cubicBezTo>
                  <a:pt x="3343" y="1240"/>
                  <a:pt x="3511" y="1304"/>
                  <a:pt x="3670" y="1357"/>
                </a:cubicBezTo>
                <a:cubicBezTo>
                  <a:pt x="3694" y="1374"/>
                  <a:pt x="4186" y="1490"/>
                  <a:pt x="4172" y="1521"/>
                </a:cubicBezTo>
                <a:cubicBezTo>
                  <a:pt x="4158" y="1552"/>
                  <a:pt x="3972" y="1539"/>
                  <a:pt x="3583" y="1543"/>
                </a:cubicBezTo>
                <a:lnTo>
                  <a:pt x="1837" y="1543"/>
                </a:lnTo>
                <a:lnTo>
                  <a:pt x="4" y="1532"/>
                </a:lnTo>
                <a:lnTo>
                  <a:pt x="0" y="0"/>
                </a:lnTo>
                <a:close/>
              </a:path>
            </a:pathLst>
          </a:custGeom>
          <a:solidFill>
            <a:schemeClr val="tx1"/>
          </a:solidFill>
          <a:ln w="9525">
            <a:solidFill>
              <a:schemeClr val="tx1"/>
            </a:solidFill>
            <a:round/>
            <a:headEnd/>
            <a:tailEnd/>
          </a:ln>
        </p:spPr>
        <p:txBody>
          <a:bodyPr/>
          <a:lstStyle/>
          <a:p>
            <a:pPr algn="ctr"/>
            <a:endParaRPr lang="zh-CN" altLang="en-US"/>
          </a:p>
        </p:txBody>
      </p:sp>
      <p:sp>
        <p:nvSpPr>
          <p:cNvPr id="17418" name="矩形 8202"/>
          <p:cNvSpPr>
            <a:spLocks noChangeArrowheads="1" noChangeShapeType="1" noTextEdit="1"/>
          </p:cNvSpPr>
          <p:nvPr/>
        </p:nvSpPr>
        <p:spPr bwMode="auto">
          <a:xfrm rot="391373">
            <a:off x="685800" y="4229100"/>
            <a:ext cx="3200400" cy="628650"/>
          </a:xfrm>
          <a:prstGeom prst="rect">
            <a:avLst/>
          </a:prstGeom>
        </p:spPr>
        <p:txBody>
          <a:bodyPr wrap="none" fromWordArt="1">
            <a:prstTxWarp prst="textCanDown">
              <a:avLst>
                <a:gd name="adj" fmla="val 33333"/>
              </a:avLst>
            </a:prstTxWarp>
          </a:bodyPr>
          <a:lstStyle/>
          <a:p>
            <a:pPr algn="ctr"/>
            <a:r>
              <a:rPr lang="zh-CN" altLang="en-US" sz="3600" kern="10">
                <a:ln w="9525">
                  <a:solidFill>
                    <a:schemeClr val="bg1"/>
                  </a:solidFill>
                  <a:round/>
                  <a:headEnd/>
                  <a:tailEnd/>
                </a:ln>
                <a:solidFill>
                  <a:schemeClr val="bg1"/>
                </a:solidFill>
                <a:latin typeface="宋体"/>
                <a:ea typeface="宋体"/>
              </a:rPr>
              <a:t>协约国武装干涉</a:t>
            </a:r>
          </a:p>
        </p:txBody>
      </p:sp>
      <p:sp>
        <p:nvSpPr>
          <p:cNvPr id="8204" name="任意多边形 8203"/>
          <p:cNvSpPr>
            <a:spLocks noChangeArrowheads="1"/>
          </p:cNvSpPr>
          <p:nvPr/>
        </p:nvSpPr>
        <p:spPr bwMode="auto">
          <a:xfrm>
            <a:off x="4648200" y="3402806"/>
            <a:ext cx="4114800" cy="1569244"/>
          </a:xfrm>
          <a:custGeom>
            <a:avLst/>
            <a:gdLst/>
            <a:ahLst/>
            <a:cxnLst>
              <a:cxn ang="0">
                <a:pos x="225" y="578"/>
              </a:cxn>
              <a:cxn ang="0">
                <a:pos x="443" y="426"/>
              </a:cxn>
              <a:cxn ang="0">
                <a:pos x="377" y="742"/>
              </a:cxn>
              <a:cxn ang="0">
                <a:pos x="288" y="982"/>
              </a:cxn>
              <a:cxn ang="0">
                <a:pos x="0" y="1318"/>
              </a:cxn>
              <a:cxn ang="0">
                <a:pos x="2112" y="1270"/>
              </a:cxn>
              <a:cxn ang="0">
                <a:pos x="2592" y="1270"/>
              </a:cxn>
              <a:cxn ang="0">
                <a:pos x="1588" y="229"/>
              </a:cxn>
              <a:cxn ang="0">
                <a:pos x="1872" y="284"/>
              </a:cxn>
              <a:cxn ang="0">
                <a:pos x="1283" y="0"/>
              </a:cxn>
              <a:cxn ang="0">
                <a:pos x="1440" y="550"/>
              </a:cxn>
              <a:cxn ang="0">
                <a:pos x="1468" y="306"/>
              </a:cxn>
              <a:cxn ang="0">
                <a:pos x="1534" y="600"/>
              </a:cxn>
              <a:cxn ang="0">
                <a:pos x="1488" y="790"/>
              </a:cxn>
              <a:cxn ang="0">
                <a:pos x="1296" y="694"/>
              </a:cxn>
              <a:cxn ang="0">
                <a:pos x="1119" y="447"/>
              </a:cxn>
              <a:cxn ang="0">
                <a:pos x="1043" y="338"/>
              </a:cxn>
              <a:cxn ang="0">
                <a:pos x="1239" y="404"/>
              </a:cxn>
              <a:cxn ang="0">
                <a:pos x="890" y="33"/>
              </a:cxn>
              <a:cxn ang="0">
                <a:pos x="814" y="502"/>
              </a:cxn>
              <a:cxn ang="0">
                <a:pos x="960" y="406"/>
              </a:cxn>
              <a:cxn ang="0">
                <a:pos x="912" y="694"/>
              </a:cxn>
              <a:cxn ang="0">
                <a:pos x="720" y="934"/>
              </a:cxn>
              <a:cxn ang="0">
                <a:pos x="720" y="742"/>
              </a:cxn>
              <a:cxn ang="0">
                <a:pos x="650" y="393"/>
              </a:cxn>
              <a:cxn ang="0">
                <a:pos x="781" y="513"/>
              </a:cxn>
              <a:cxn ang="0">
                <a:pos x="519" y="33"/>
              </a:cxn>
              <a:cxn ang="0">
                <a:pos x="225" y="578"/>
              </a:cxn>
            </a:cxnLst>
            <a:rect l="0" t="0" r="r" b="b"/>
            <a:pathLst>
              <a:path w="2592" h="1318">
                <a:moveTo>
                  <a:pt x="225" y="578"/>
                </a:moveTo>
                <a:lnTo>
                  <a:pt x="443" y="426"/>
                </a:lnTo>
                <a:lnTo>
                  <a:pt x="377" y="742"/>
                </a:lnTo>
                <a:lnTo>
                  <a:pt x="288" y="982"/>
                </a:lnTo>
                <a:lnTo>
                  <a:pt x="0" y="1318"/>
                </a:lnTo>
                <a:lnTo>
                  <a:pt x="2112" y="1270"/>
                </a:lnTo>
                <a:lnTo>
                  <a:pt x="2592" y="1270"/>
                </a:lnTo>
                <a:lnTo>
                  <a:pt x="1588" y="229"/>
                </a:lnTo>
                <a:lnTo>
                  <a:pt x="1872" y="284"/>
                </a:lnTo>
                <a:lnTo>
                  <a:pt x="1283" y="0"/>
                </a:lnTo>
                <a:lnTo>
                  <a:pt x="1440" y="550"/>
                </a:lnTo>
                <a:lnTo>
                  <a:pt x="1468" y="306"/>
                </a:lnTo>
                <a:lnTo>
                  <a:pt x="1534" y="600"/>
                </a:lnTo>
                <a:lnTo>
                  <a:pt x="1488" y="790"/>
                </a:lnTo>
                <a:lnTo>
                  <a:pt x="1296" y="694"/>
                </a:lnTo>
                <a:lnTo>
                  <a:pt x="1119" y="447"/>
                </a:lnTo>
                <a:lnTo>
                  <a:pt x="1043" y="338"/>
                </a:lnTo>
                <a:lnTo>
                  <a:pt x="1239" y="404"/>
                </a:lnTo>
                <a:lnTo>
                  <a:pt x="890" y="33"/>
                </a:lnTo>
                <a:lnTo>
                  <a:pt x="814" y="502"/>
                </a:lnTo>
                <a:lnTo>
                  <a:pt x="960" y="406"/>
                </a:lnTo>
                <a:lnTo>
                  <a:pt x="912" y="694"/>
                </a:lnTo>
                <a:lnTo>
                  <a:pt x="720" y="934"/>
                </a:lnTo>
                <a:lnTo>
                  <a:pt x="720" y="742"/>
                </a:lnTo>
                <a:lnTo>
                  <a:pt x="650" y="393"/>
                </a:lnTo>
                <a:lnTo>
                  <a:pt x="781" y="513"/>
                </a:lnTo>
                <a:lnTo>
                  <a:pt x="519" y="33"/>
                </a:lnTo>
                <a:lnTo>
                  <a:pt x="225" y="578"/>
                </a:lnTo>
                <a:close/>
              </a:path>
            </a:pathLst>
          </a:custGeom>
          <a:solidFill>
            <a:srgbClr val="FFFFFF"/>
          </a:solidFill>
          <a:ln w="57150">
            <a:solidFill>
              <a:schemeClr val="tx1"/>
            </a:solidFill>
            <a:round/>
            <a:headEnd/>
            <a:tailEnd/>
          </a:ln>
        </p:spPr>
        <p:txBody>
          <a:bodyPr/>
          <a:lstStyle/>
          <a:p>
            <a:pPr algn="ctr"/>
            <a:endParaRPr lang="zh-CN" altLang="en-US"/>
          </a:p>
        </p:txBody>
      </p:sp>
      <p:sp>
        <p:nvSpPr>
          <p:cNvPr id="8205" name="矩形 8204"/>
          <p:cNvSpPr>
            <a:spLocks noChangeArrowheads="1" noChangeShapeType="1" noTextEdit="1"/>
          </p:cNvSpPr>
          <p:nvPr/>
        </p:nvSpPr>
        <p:spPr bwMode="auto">
          <a:xfrm>
            <a:off x="5181600" y="4457700"/>
            <a:ext cx="3048000" cy="400050"/>
          </a:xfrm>
          <a:prstGeom prst="rect">
            <a:avLst/>
          </a:prstGeom>
        </p:spPr>
        <p:txBody>
          <a:bodyPr wrap="none" fromWordArt="1">
            <a:prstTxWarp prst="textCanDown">
              <a:avLst>
                <a:gd name="adj" fmla="val 0"/>
              </a:avLst>
            </a:prstTxWarp>
          </a:bodyPr>
          <a:lstStyle/>
          <a:p>
            <a:pPr algn="ctr"/>
            <a:r>
              <a:rPr lang="zh-CN" altLang="en-US" sz="3600" kern="10">
                <a:ln w="9525">
                  <a:solidFill>
                    <a:srgbClr val="000000"/>
                  </a:solidFill>
                  <a:round/>
                  <a:headEnd/>
                  <a:tailEnd/>
                </a:ln>
                <a:solidFill>
                  <a:srgbClr val="000000"/>
                </a:solidFill>
                <a:latin typeface="宋体"/>
                <a:ea typeface="宋体"/>
              </a:rPr>
              <a:t>协约国支持的白伪军</a:t>
            </a:r>
          </a:p>
        </p:txBody>
      </p:sp>
      <p:sp>
        <p:nvSpPr>
          <p:cNvPr id="17421" name="矩形 8205"/>
          <p:cNvSpPr>
            <a:spLocks noChangeArrowheads="1" noChangeShapeType="1" noTextEdit="1"/>
          </p:cNvSpPr>
          <p:nvPr/>
        </p:nvSpPr>
        <p:spPr bwMode="auto">
          <a:xfrm>
            <a:off x="3132138" y="2733675"/>
            <a:ext cx="1828800" cy="342900"/>
          </a:xfrm>
          <a:prstGeom prst="rect">
            <a:avLst/>
          </a:prstGeom>
        </p:spPr>
        <p:txBody>
          <a:bodyPr wrap="none" fromWordArt="1">
            <a:prstTxWarp prst="textPlain">
              <a:avLst>
                <a:gd name="adj" fmla="val 50000"/>
              </a:avLst>
            </a:prstTxWarp>
          </a:bodyPr>
          <a:lstStyle/>
          <a:p>
            <a:pPr algn="ctr"/>
            <a:r>
              <a:rPr lang="zh-CN" altLang="en-US" sz="3600" kern="10">
                <a:ln w="9525">
                  <a:solidFill>
                    <a:schemeClr val="bg1"/>
                  </a:solidFill>
                  <a:round/>
                  <a:headEnd/>
                  <a:tailEnd/>
                </a:ln>
                <a:solidFill>
                  <a:schemeClr val="bg1"/>
                </a:solidFill>
                <a:latin typeface="宋体"/>
                <a:ea typeface="宋体"/>
              </a:rPr>
              <a:t>组建红军</a:t>
            </a:r>
          </a:p>
        </p:txBody>
      </p:sp>
      <p:sp>
        <p:nvSpPr>
          <p:cNvPr id="17422" name="文本框 8206"/>
          <p:cNvSpPr txBox="1">
            <a:spLocks noChangeArrowheads="1"/>
          </p:cNvSpPr>
          <p:nvPr/>
        </p:nvSpPr>
        <p:spPr bwMode="auto">
          <a:xfrm>
            <a:off x="0" y="1143000"/>
            <a:ext cx="492443" cy="1015663"/>
          </a:xfrm>
          <a:prstGeom prst="rect">
            <a:avLst/>
          </a:prstGeom>
          <a:noFill/>
          <a:ln w="9525">
            <a:noFill/>
            <a:miter lim="800000"/>
            <a:headEnd/>
            <a:tailEnd/>
          </a:ln>
        </p:spPr>
        <p:txBody>
          <a:bodyPr wrap="none" anchor="ctr">
            <a:spAutoFit/>
          </a:bodyPr>
          <a:lstStyle/>
          <a:p>
            <a:pPr algn="ctr">
              <a:spcBef>
                <a:spcPct val="50000"/>
              </a:spcBef>
            </a:pPr>
            <a:r>
              <a:rPr lang="zh-CN" altLang="en-US" sz="2400" b="1">
                <a:solidFill>
                  <a:schemeClr val="bg1"/>
                </a:solidFill>
                <a:latin typeface="Times New Roman" pitchFamily="18" charset="0"/>
              </a:rPr>
              <a:t>德</a:t>
            </a:r>
          </a:p>
          <a:p>
            <a:pPr algn="ctr">
              <a:spcBef>
                <a:spcPct val="50000"/>
              </a:spcBef>
            </a:pPr>
            <a:r>
              <a:rPr lang="zh-CN" altLang="en-US" sz="2400" b="1">
                <a:solidFill>
                  <a:schemeClr val="bg1"/>
                </a:solidFill>
                <a:latin typeface="Times New Roman" pitchFamily="18" charset="0"/>
              </a:rPr>
              <a:t>军</a:t>
            </a:r>
            <a:endParaRPr lang="zh-CN" altLang="en-US" sz="2400">
              <a:latin typeface="Times New Roman" pitchFamily="18" charset="0"/>
            </a:endParaRPr>
          </a:p>
        </p:txBody>
      </p:sp>
      <p:sp>
        <p:nvSpPr>
          <p:cNvPr id="17423" name="文本框 8209"/>
          <p:cNvSpPr txBox="1">
            <a:spLocks noChangeArrowheads="1"/>
          </p:cNvSpPr>
          <p:nvPr/>
        </p:nvSpPr>
        <p:spPr bwMode="auto">
          <a:xfrm>
            <a:off x="0" y="0"/>
            <a:ext cx="4427538" cy="584775"/>
          </a:xfrm>
          <a:prstGeom prst="rect">
            <a:avLst/>
          </a:prstGeom>
          <a:noFill/>
          <a:ln w="9525">
            <a:noFill/>
            <a:miter lim="800000"/>
            <a:headEnd/>
            <a:tailEnd/>
          </a:ln>
        </p:spPr>
        <p:txBody>
          <a:bodyPr>
            <a:spAutoFit/>
          </a:bodyPr>
          <a:lstStyle/>
          <a:p>
            <a:r>
              <a:rPr lang="zh-CN" altLang="en-US" sz="3200" b="1">
                <a:ea typeface="微软雅黑" pitchFamily="34" charset="-122"/>
              </a:rPr>
              <a:t>十月革命后的苏俄</a:t>
            </a:r>
          </a:p>
        </p:txBody>
      </p:sp>
      <p:sp>
        <p:nvSpPr>
          <p:cNvPr id="17424" name="椭圆 8213">
            <a:hlinkClick r:id="rId3" action="ppaction://hlinksldjump"/>
          </p:cNvPr>
          <p:cNvSpPr>
            <a:spLocks noChangeArrowheads="1"/>
          </p:cNvSpPr>
          <p:nvPr/>
        </p:nvSpPr>
        <p:spPr bwMode="auto">
          <a:xfrm>
            <a:off x="8567738" y="4927998"/>
            <a:ext cx="576262" cy="215503"/>
          </a:xfrm>
          <a:prstGeom prst="ellipse">
            <a:avLst/>
          </a:prstGeom>
          <a:solidFill>
            <a:srgbClr val="FF99CC"/>
          </a:solidFill>
          <a:ln w="9525">
            <a:solidFill>
              <a:srgbClr val="FF99CC"/>
            </a:solidFill>
            <a:round/>
            <a:headEnd/>
            <a:tailEnd/>
          </a:ln>
        </p:spPr>
        <p:txBody>
          <a:bodyPr/>
          <a:lstStyle/>
          <a:p>
            <a:pPr algn="ctr"/>
            <a:endParaRPr lang="zh-CN" altLang="en-US"/>
          </a:p>
        </p:txBody>
      </p:sp>
      <p:sp>
        <p:nvSpPr>
          <p:cNvPr id="18" name="TextBox 17"/>
          <p:cNvSpPr txBox="1"/>
          <p:nvPr/>
        </p:nvSpPr>
        <p:spPr>
          <a:xfrm>
            <a:off x="7018283" y="1485900"/>
            <a:ext cx="1744717" cy="1815882"/>
          </a:xfrm>
          <a:prstGeom prst="rect">
            <a:avLst/>
          </a:prstGeom>
          <a:noFill/>
        </p:spPr>
        <p:txBody>
          <a:bodyPr wrap="square" rtlCol="0">
            <a:spAutoFit/>
          </a:bodyPr>
          <a:lstStyle/>
          <a:p>
            <a:r>
              <a:rPr lang="en-US" altLang="zh-CN" sz="2800" dirty="0" smtClean="0"/>
              <a:t>1920</a:t>
            </a:r>
            <a:r>
              <a:rPr lang="zh-CN" altLang="en-US" sz="2800" dirty="0" smtClean="0"/>
              <a:t>年，苏维埃政权得到巩固</a:t>
            </a:r>
            <a:endParaRPr lang="zh-CN" altLang="en-US" sz="2800" dirty="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ox(in)">
                                      <p:cBhvr>
                                        <p:cTn id="7" dur="5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200"/>
                                        </p:tgtEl>
                                        <p:attrNameLst>
                                          <p:attrName>style.visibility</p:attrName>
                                        </p:attrNameLst>
                                      </p:cBhvr>
                                      <p:to>
                                        <p:strVal val="visible"/>
                                      </p:to>
                                    </p:set>
                                    <p:animEffect transition="in" filter="checkerboard(across)">
                                      <p:cBhvr>
                                        <p:cTn id="12" dur="500"/>
                                        <p:tgtEl>
                                          <p:spTgt spid="820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201"/>
                                        </p:tgtEl>
                                        <p:attrNameLst>
                                          <p:attrName>style.visibility</p:attrName>
                                        </p:attrNameLst>
                                      </p:cBhvr>
                                      <p:to>
                                        <p:strVal val="visible"/>
                                      </p:to>
                                    </p:set>
                                    <p:animEffect transition="in" filter="checkerboard(across)">
                                      <p:cBhvr>
                                        <p:cTn id="17" dur="500"/>
                                        <p:tgtEl>
                                          <p:spTgt spid="8201"/>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box(in)">
                                      <p:cBhvr>
                                        <p:cTn id="22" dur="500"/>
                                        <p:tgtEl>
                                          <p:spTgt spid="819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8202"/>
                                        </p:tgtEl>
                                        <p:attrNameLst>
                                          <p:attrName>style.visibility</p:attrName>
                                        </p:attrNameLst>
                                      </p:cBhvr>
                                      <p:to>
                                        <p:strVal val="visible"/>
                                      </p:to>
                                    </p:set>
                                    <p:animEffect transition="in" filter="checkerboard(across)">
                                      <p:cBhvr>
                                        <p:cTn id="27" dur="500"/>
                                        <p:tgtEl>
                                          <p:spTgt spid="820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8204"/>
                                        </p:tgtEl>
                                        <p:attrNameLst>
                                          <p:attrName>style.visibility</p:attrName>
                                        </p:attrNameLst>
                                      </p:cBhvr>
                                      <p:to>
                                        <p:strVal val="visible"/>
                                      </p:to>
                                    </p:set>
                                    <p:animEffect transition="in" filter="checkerboard(across)">
                                      <p:cBhvr>
                                        <p:cTn id="32" dur="500"/>
                                        <p:tgtEl>
                                          <p:spTgt spid="8204"/>
                                        </p:tgtEl>
                                      </p:cBhvr>
                                    </p:animEffect>
                                  </p:childTnLst>
                                </p:cTn>
                              </p:par>
                            </p:childTnLst>
                          </p:cTn>
                        </p:par>
                        <p:par>
                          <p:cTn id="33" fill="hold">
                            <p:stCondLst>
                              <p:cond delay="500"/>
                            </p:stCondLst>
                            <p:childTnLst>
                              <p:par>
                                <p:cTn id="34" presetID="4" presetClass="entr" presetSubtype="16" fill="hold" grpId="0" nodeType="afterEffect">
                                  <p:stCondLst>
                                    <p:cond delay="0"/>
                                  </p:stCondLst>
                                  <p:childTnLst>
                                    <p:set>
                                      <p:cBhvr>
                                        <p:cTn id="35" dur="1" fill="hold">
                                          <p:stCondLst>
                                            <p:cond delay="0"/>
                                          </p:stCondLst>
                                        </p:cTn>
                                        <p:tgtEl>
                                          <p:spTgt spid="8205"/>
                                        </p:tgtEl>
                                        <p:attrNameLst>
                                          <p:attrName>style.visibility</p:attrName>
                                        </p:attrNameLst>
                                      </p:cBhvr>
                                      <p:to>
                                        <p:strVal val="visible"/>
                                      </p:to>
                                    </p:set>
                                    <p:animEffect transition="in" filter="box(in)">
                                      <p:cBhvr>
                                        <p:cTn id="36" dur="500"/>
                                        <p:tgtEl>
                                          <p:spTgt spid="8205"/>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8194"/>
                                        </p:tgtEl>
                                        <p:attrNameLst>
                                          <p:attrName>style.visibility</p:attrName>
                                        </p:attrNameLst>
                                      </p:cBhvr>
                                      <p:to>
                                        <p:strVal val="visible"/>
                                      </p:to>
                                    </p:set>
                                    <p:animEffect transition="in" filter="randombar(horizontal)">
                                      <p:cBhvr>
                                        <p:cTn id="41" dur="500"/>
                                        <p:tgtEl>
                                          <p:spTgt spid="8194"/>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horizontal)">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nimBg="1"/>
      <p:bldP spid="8200" grpId="0" animBg="1"/>
      <p:bldP spid="8201" grpId="0" animBg="1"/>
      <p:bldP spid="8205" grpId="0" animBg="1"/>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标题 89089"/>
          <p:cNvSpPr>
            <a:spLocks noGrp="1" noChangeArrowheads="1"/>
          </p:cNvSpPr>
          <p:nvPr>
            <p:ph type="title"/>
          </p:nvPr>
        </p:nvSpPr>
        <p:spPr>
          <a:xfrm>
            <a:off x="4535488" y="141685"/>
            <a:ext cx="4429126" cy="857250"/>
          </a:xfrm>
        </p:spPr>
        <p:txBody>
          <a:bodyPr>
            <a:normAutofit fontScale="90000"/>
          </a:bodyPr>
          <a:lstStyle/>
          <a:p>
            <a:r>
              <a:rPr lang="zh-CN" altLang="en-US" sz="3600" b="1" dirty="0" smtClean="0">
                <a:ea typeface="微软雅黑" pitchFamily="34" charset="-122"/>
              </a:rPr>
              <a:t>十月革命有的历史意义？</a:t>
            </a:r>
          </a:p>
        </p:txBody>
      </p:sp>
      <p:pic>
        <p:nvPicPr>
          <p:cNvPr id="89091" name="图片 89090" descr="列宁清扫地球"/>
          <p:cNvPicPr>
            <a:picLocks noChangeAspect="1" noChangeArrowheads="1"/>
          </p:cNvPicPr>
          <p:nvPr/>
        </p:nvPicPr>
        <p:blipFill>
          <a:blip r:embed="rId2"/>
          <a:srcRect/>
          <a:stretch>
            <a:fillRect/>
          </a:stretch>
        </p:blipFill>
        <p:spPr bwMode="auto">
          <a:xfrm>
            <a:off x="1" y="0"/>
            <a:ext cx="4646613" cy="5076825"/>
          </a:xfrm>
          <a:prstGeom prst="rect">
            <a:avLst/>
          </a:prstGeom>
          <a:noFill/>
          <a:ln w="9525">
            <a:noFill/>
            <a:miter lim="800000"/>
            <a:headEnd/>
            <a:tailEnd/>
          </a:ln>
        </p:spPr>
      </p:pic>
      <p:sp>
        <p:nvSpPr>
          <p:cNvPr id="89092" name="文本框 89091"/>
          <p:cNvSpPr txBox="1">
            <a:spLocks noChangeArrowheads="1"/>
          </p:cNvSpPr>
          <p:nvPr/>
        </p:nvSpPr>
        <p:spPr bwMode="auto">
          <a:xfrm>
            <a:off x="539751" y="4553605"/>
            <a:ext cx="2348720" cy="523220"/>
          </a:xfrm>
          <a:prstGeom prst="rect">
            <a:avLst/>
          </a:prstGeom>
          <a:solidFill>
            <a:srgbClr val="FFFF99"/>
          </a:solidFill>
          <a:ln w="9525">
            <a:noFill/>
            <a:miter lim="800000"/>
            <a:headEnd/>
            <a:tailEnd/>
          </a:ln>
        </p:spPr>
        <p:txBody>
          <a:bodyPr wrap="none">
            <a:spAutoFit/>
          </a:bodyPr>
          <a:lstStyle/>
          <a:p>
            <a:r>
              <a:rPr lang="zh-CN" altLang="en-US" sz="2800" b="1">
                <a:ea typeface="黑体" pitchFamily="49" charset="-122"/>
              </a:rPr>
              <a:t>列宁清扫地球</a:t>
            </a:r>
          </a:p>
        </p:txBody>
      </p:sp>
      <p:sp>
        <p:nvSpPr>
          <p:cNvPr id="89095" name="文本框 89094"/>
          <p:cNvSpPr txBox="1">
            <a:spLocks noChangeArrowheads="1"/>
          </p:cNvSpPr>
          <p:nvPr/>
        </p:nvSpPr>
        <p:spPr bwMode="auto">
          <a:xfrm>
            <a:off x="4646614" y="998935"/>
            <a:ext cx="4356100" cy="1815882"/>
          </a:xfrm>
          <a:prstGeom prst="rect">
            <a:avLst/>
          </a:prstGeom>
          <a:noFill/>
          <a:ln w="9525">
            <a:noFill/>
            <a:miter lim="800000"/>
            <a:headEnd/>
            <a:tailEnd/>
          </a:ln>
        </p:spPr>
        <p:txBody>
          <a:bodyPr wrap="square">
            <a:spAutoFit/>
          </a:bodyPr>
          <a:lstStyle/>
          <a:p>
            <a:r>
              <a:rPr lang="en-US" altLang="zh-CN" sz="2800" b="1" dirty="0" smtClean="0">
                <a:solidFill>
                  <a:srgbClr val="FF0000"/>
                </a:solidFill>
                <a:ea typeface="黑体" pitchFamily="49" charset="-122"/>
              </a:rPr>
              <a:t>①</a:t>
            </a:r>
            <a:r>
              <a:rPr lang="zh-CN" altLang="en-US" sz="2800" b="1" dirty="0" smtClean="0">
                <a:solidFill>
                  <a:srgbClr val="FF0000"/>
                </a:solidFill>
                <a:ea typeface="黑体" pitchFamily="49" charset="-122"/>
              </a:rPr>
              <a:t>是人类历史上第一次胜利的社会主义革命，建立了第一个无产阶级专政的国家</a:t>
            </a:r>
            <a:endParaRPr lang="zh-CN" altLang="en-US" sz="2800" b="1" dirty="0">
              <a:solidFill>
                <a:srgbClr val="FF0000"/>
              </a:solidFill>
              <a:ea typeface="黑体" pitchFamily="49" charset="-122"/>
            </a:endParaRPr>
          </a:p>
        </p:txBody>
      </p:sp>
      <p:sp>
        <p:nvSpPr>
          <p:cNvPr id="89096" name="文本框 89095"/>
          <p:cNvSpPr txBox="1">
            <a:spLocks noChangeArrowheads="1"/>
          </p:cNvSpPr>
          <p:nvPr/>
        </p:nvSpPr>
        <p:spPr bwMode="auto">
          <a:xfrm>
            <a:off x="4643438" y="2814817"/>
            <a:ext cx="4500562" cy="954107"/>
          </a:xfrm>
          <a:prstGeom prst="rect">
            <a:avLst/>
          </a:prstGeom>
          <a:noFill/>
          <a:ln w="9525">
            <a:noFill/>
            <a:miter lim="800000"/>
            <a:headEnd/>
            <a:tailEnd/>
          </a:ln>
        </p:spPr>
        <p:txBody>
          <a:bodyPr>
            <a:spAutoFit/>
          </a:bodyPr>
          <a:lstStyle/>
          <a:p>
            <a:r>
              <a:rPr lang="en-US" altLang="zh-CN" sz="2800" b="1" dirty="0" smtClean="0">
                <a:solidFill>
                  <a:srgbClr val="FF0000"/>
                </a:solidFill>
                <a:ea typeface="黑体" pitchFamily="49" charset="-122"/>
              </a:rPr>
              <a:t>②</a:t>
            </a:r>
            <a:r>
              <a:rPr lang="zh-CN" altLang="en-US" sz="2800" b="1" dirty="0" smtClean="0">
                <a:solidFill>
                  <a:srgbClr val="FF0000"/>
                </a:solidFill>
                <a:ea typeface="黑体" pitchFamily="49" charset="-122"/>
              </a:rPr>
              <a:t>推动了国际无产阶级革命运动</a:t>
            </a:r>
            <a:endParaRPr lang="zh-CN" altLang="en-US" sz="2800" b="1" dirty="0">
              <a:solidFill>
                <a:srgbClr val="FF0000"/>
              </a:solidFill>
              <a:ea typeface="黑体" pitchFamily="49" charset="-122"/>
            </a:endParaRPr>
          </a:p>
        </p:txBody>
      </p:sp>
      <p:sp>
        <p:nvSpPr>
          <p:cNvPr id="89097" name="文本框 89096">
            <a:hlinkClick r:id="rId3" action="ppaction://hlinksldjump"/>
          </p:cNvPr>
          <p:cNvSpPr txBox="1">
            <a:spLocks noChangeArrowheads="1"/>
          </p:cNvSpPr>
          <p:nvPr/>
        </p:nvSpPr>
        <p:spPr bwMode="auto">
          <a:xfrm>
            <a:off x="4716463" y="3868341"/>
            <a:ext cx="4140200" cy="954107"/>
          </a:xfrm>
          <a:prstGeom prst="rect">
            <a:avLst/>
          </a:prstGeom>
          <a:noFill/>
          <a:ln w="9525">
            <a:noFill/>
            <a:miter lim="800000"/>
            <a:headEnd/>
            <a:tailEnd/>
          </a:ln>
        </p:spPr>
        <p:txBody>
          <a:bodyPr>
            <a:spAutoFit/>
          </a:bodyPr>
          <a:lstStyle/>
          <a:p>
            <a:r>
              <a:rPr lang="en-US" altLang="zh-CN" sz="2800" b="1" dirty="0" smtClean="0">
                <a:solidFill>
                  <a:srgbClr val="FF0000"/>
                </a:solidFill>
                <a:ea typeface="黑体" pitchFamily="49" charset="-122"/>
              </a:rPr>
              <a:t>③</a:t>
            </a:r>
            <a:r>
              <a:rPr lang="zh-CN" altLang="en-US" sz="2800" b="1" dirty="0" smtClean="0">
                <a:solidFill>
                  <a:srgbClr val="FF0000"/>
                </a:solidFill>
                <a:ea typeface="黑体" pitchFamily="49" charset="-122"/>
              </a:rPr>
              <a:t>鼓舞了殖民地半殖民地人民的解放斗争</a:t>
            </a:r>
            <a:endParaRPr lang="zh-CN" altLang="en-US" sz="2800" b="1" dirty="0">
              <a:solidFill>
                <a:srgbClr val="FF0000"/>
              </a:solidFill>
              <a:ea typeface="黑体" pitchFamily="49" charset="-122"/>
            </a:endParaRPr>
          </a:p>
        </p:txBody>
      </p:sp>
      <p:sp>
        <p:nvSpPr>
          <p:cNvPr id="89098" name="椭圆 89097"/>
          <p:cNvSpPr>
            <a:spLocks noChangeArrowheads="1"/>
          </p:cNvSpPr>
          <p:nvPr/>
        </p:nvSpPr>
        <p:spPr bwMode="auto">
          <a:xfrm>
            <a:off x="1187451" y="1"/>
            <a:ext cx="1008063" cy="573881"/>
          </a:xfrm>
          <a:prstGeom prst="ellipse">
            <a:avLst/>
          </a:prstGeom>
          <a:noFill/>
          <a:ln w="57150">
            <a:solidFill>
              <a:srgbClr val="FF0000"/>
            </a:solidFill>
            <a:round/>
            <a:headEnd/>
            <a:tailEnd/>
          </a:ln>
        </p:spPr>
        <p:txBody>
          <a:bodyPr/>
          <a:lstStyle/>
          <a:p>
            <a:pPr algn="ctr"/>
            <a:endParaRPr lang="zh-CN" altLang="en-US"/>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9095"/>
                                        </p:tgtEl>
                                        <p:attrNameLst>
                                          <p:attrName>style.visibility</p:attrName>
                                        </p:attrNameLst>
                                      </p:cBhvr>
                                      <p:to>
                                        <p:strVal val="visible"/>
                                      </p:to>
                                    </p:set>
                                    <p:animEffect transition="in" filter="box(in)">
                                      <p:cBhvr>
                                        <p:cTn id="7" dur="500"/>
                                        <p:tgtEl>
                                          <p:spTgt spid="8909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89091"/>
                                        </p:tgtEl>
                                        <p:attrNameLst>
                                          <p:attrName>style.visibility</p:attrName>
                                        </p:attrNameLst>
                                      </p:cBhvr>
                                      <p:to>
                                        <p:strVal val="visible"/>
                                      </p:to>
                                    </p:set>
                                    <p:animEffect transition="in" filter="box(in)">
                                      <p:cBhvr>
                                        <p:cTn id="12" dur="500"/>
                                        <p:tgtEl>
                                          <p:spTgt spid="8909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9098"/>
                                        </p:tgtEl>
                                        <p:attrNameLst>
                                          <p:attrName>style.visibility</p:attrName>
                                        </p:attrNameLst>
                                      </p:cBhvr>
                                      <p:to>
                                        <p:strVal val="visible"/>
                                      </p:to>
                                    </p:set>
                                    <p:animEffect transition="in" filter="blinds(horizontal)">
                                      <p:cBhvr>
                                        <p:cTn id="17" dur="500"/>
                                        <p:tgtEl>
                                          <p:spTgt spid="8909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9092"/>
                                        </p:tgtEl>
                                        <p:attrNameLst>
                                          <p:attrName>style.visibility</p:attrName>
                                        </p:attrNameLst>
                                      </p:cBhvr>
                                      <p:to>
                                        <p:strVal val="visible"/>
                                      </p:to>
                                    </p:set>
                                    <p:animEffect transition="in" filter="checkerboard(across)">
                                      <p:cBhvr>
                                        <p:cTn id="22" dur="500"/>
                                        <p:tgtEl>
                                          <p:spTgt spid="8909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89096"/>
                                        </p:tgtEl>
                                        <p:attrNameLst>
                                          <p:attrName>style.visibility</p:attrName>
                                        </p:attrNameLst>
                                      </p:cBhvr>
                                      <p:to>
                                        <p:strVal val="visible"/>
                                      </p:to>
                                    </p:set>
                                    <p:animEffect transition="in" filter="box(in)">
                                      <p:cBhvr>
                                        <p:cTn id="27" dur="500"/>
                                        <p:tgtEl>
                                          <p:spTgt spid="89096"/>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89097"/>
                                        </p:tgtEl>
                                        <p:attrNameLst>
                                          <p:attrName>style.visibility</p:attrName>
                                        </p:attrNameLst>
                                      </p:cBhvr>
                                      <p:to>
                                        <p:strVal val="visible"/>
                                      </p:to>
                                    </p:set>
                                    <p:animEffect transition="in" filter="box(in)">
                                      <p:cBhvr>
                                        <p:cTn id="32" dur="500"/>
                                        <p:tgtEl>
                                          <p:spTgt spid="89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animBg="1"/>
      <p:bldP spid="89095" grpId="0"/>
      <p:bldP spid="89096" grpId="0"/>
      <p:bldP spid="890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图片 132099" descr="1"/>
          <p:cNvPicPr>
            <a:picLocks noChangeAspect="1" noChangeArrowheads="1"/>
          </p:cNvPicPr>
          <p:nvPr/>
        </p:nvPicPr>
        <p:blipFill>
          <a:blip r:embed="rId2"/>
          <a:srcRect/>
          <a:stretch>
            <a:fillRect/>
          </a:stretch>
        </p:blipFill>
        <p:spPr bwMode="auto">
          <a:xfrm>
            <a:off x="6416712" y="814846"/>
            <a:ext cx="2514600" cy="2571750"/>
          </a:xfrm>
          <a:prstGeom prst="rect">
            <a:avLst/>
          </a:prstGeom>
          <a:noFill/>
          <a:ln w="57150">
            <a:solidFill>
              <a:srgbClr val="FF0000"/>
            </a:solidFill>
            <a:miter lim="800000"/>
            <a:headEnd/>
            <a:tailEnd/>
          </a:ln>
        </p:spPr>
      </p:pic>
      <p:sp>
        <p:nvSpPr>
          <p:cNvPr id="132101" name="文本框 132100"/>
          <p:cNvSpPr txBox="1"/>
          <p:nvPr/>
        </p:nvSpPr>
        <p:spPr>
          <a:xfrm>
            <a:off x="228600" y="769144"/>
            <a:ext cx="6629400" cy="1546577"/>
          </a:xfrm>
          <a:prstGeom prst="rect">
            <a:avLst/>
          </a:prstGeom>
          <a:noFill/>
          <a:ln w="9525">
            <a:noFill/>
          </a:ln>
        </p:spPr>
        <p:txBody>
          <a:bodyPr>
            <a:spAutoFit/>
          </a:bodyPr>
          <a:lstStyle/>
          <a:p>
            <a:pPr>
              <a:lnSpc>
                <a:spcPct val="105000"/>
              </a:lnSpc>
            </a:pPr>
            <a:r>
              <a:rPr lang="en-US" altLang="zh-CN" sz="3000" b="1" noProof="1">
                <a:solidFill>
                  <a:srgbClr val="FFFF00"/>
                </a:solidFill>
                <a:effectLst>
                  <a:outerShdw blurRad="38100" dist="38100" dir="2700000">
                    <a:srgbClr val="C0C0C0"/>
                  </a:outerShdw>
                </a:effectLst>
                <a:latin typeface="Times New Roman" panose="02020603050405020304" pitchFamily="18" charset="0"/>
                <a:ea typeface="黑体" panose="02010609060101010101" pitchFamily="49" charset="-122"/>
                <a:cs typeface="+mn-ea"/>
              </a:rPr>
              <a:t>      </a:t>
            </a:r>
            <a:r>
              <a:rPr lang="en-US" altLang="zh-CN" sz="3000" b="1" noProof="1">
                <a:solidFill>
                  <a:schemeClr val="accent2"/>
                </a:solidFill>
                <a:effectLst>
                  <a:outerShdw blurRad="38100" dist="38100" dir="2700000">
                    <a:srgbClr val="C0C0C0"/>
                  </a:outerShdw>
                </a:effectLst>
                <a:latin typeface="Times New Roman" panose="02020603050405020304" pitchFamily="18" charset="0"/>
                <a:ea typeface="微软雅黑" panose="020B0503020204020204" pitchFamily="34" charset="-122"/>
                <a:cs typeface="+mn-ea"/>
              </a:rPr>
              <a:t>“</a:t>
            </a:r>
            <a:r>
              <a:rPr lang="zh-CN" altLang="en-US" sz="3000" b="1" noProof="1">
                <a:solidFill>
                  <a:schemeClr val="accent2"/>
                </a:solidFill>
                <a:effectLst>
                  <a:outerShdw blurRad="38100" dist="38100" dir="2700000">
                    <a:srgbClr val="C0C0C0"/>
                  </a:outerShdw>
                </a:effectLst>
                <a:latin typeface="Times New Roman" panose="02020603050405020304" pitchFamily="18" charset="0"/>
                <a:ea typeface="微软雅黑" panose="020B0503020204020204" pitchFamily="34" charset="-122"/>
                <a:cs typeface="+mn-ea"/>
              </a:rPr>
              <a:t>十月革命的一声炮响</a:t>
            </a:r>
            <a:r>
              <a:rPr lang="zh-CN" altLang="en-US" sz="3000" b="1" noProof="1">
                <a:solidFill>
                  <a:schemeClr val="accent2"/>
                </a:solidFill>
                <a:effectLst>
                  <a:outerShdw blurRad="38100" dist="38100" dir="2700000">
                    <a:srgbClr val="C0C0C0"/>
                  </a:outerShdw>
                </a:effectLst>
                <a:latin typeface="黑体" panose="02010609060101010101" pitchFamily="49" charset="-122"/>
                <a:ea typeface="微软雅黑" panose="020B0503020204020204" pitchFamily="34" charset="-122"/>
                <a:cs typeface="+mn-ea"/>
              </a:rPr>
              <a:t>，</a:t>
            </a:r>
            <a:r>
              <a:rPr lang="zh-CN" altLang="en-US" sz="3000" b="1" noProof="1">
                <a:solidFill>
                  <a:schemeClr val="accent2"/>
                </a:solidFill>
                <a:effectLst>
                  <a:outerShdw blurRad="38100" dist="38100" dir="2700000">
                    <a:srgbClr val="C0C0C0"/>
                  </a:outerShdw>
                </a:effectLst>
                <a:latin typeface="Times New Roman" panose="02020603050405020304" pitchFamily="18" charset="0"/>
                <a:ea typeface="微软雅黑" panose="020B0503020204020204" pitchFamily="34" charset="-122"/>
                <a:cs typeface="+mn-ea"/>
              </a:rPr>
              <a:t>给我们</a:t>
            </a:r>
            <a:endParaRPr lang="zh-CN" altLang="en-US" sz="3000" b="1" noProof="1">
              <a:solidFill>
                <a:schemeClr val="accent2"/>
              </a:solidFill>
              <a:effectLst>
                <a:outerShdw blurRad="38100" dist="38100" dir="2700000">
                  <a:srgbClr val="C0C0C0"/>
                </a:outerShdw>
              </a:effectLst>
              <a:latin typeface="Times New Roman" panose="02020603050405020304" pitchFamily="18" charset="0"/>
              <a:ea typeface="微软雅黑" panose="020B0503020204020204" pitchFamily="34" charset="-122"/>
            </a:endParaRPr>
          </a:p>
          <a:p>
            <a:pPr>
              <a:lnSpc>
                <a:spcPct val="105000"/>
              </a:lnSpc>
            </a:pPr>
            <a:r>
              <a:rPr lang="zh-CN" altLang="en-US" sz="3000" b="1" noProof="1">
                <a:solidFill>
                  <a:schemeClr val="accent2"/>
                </a:solidFill>
                <a:effectLst>
                  <a:outerShdw blurRad="38100" dist="38100" dir="2700000">
                    <a:srgbClr val="C0C0C0"/>
                  </a:outerShdw>
                </a:effectLst>
                <a:latin typeface="Times New Roman" panose="02020603050405020304" pitchFamily="18" charset="0"/>
                <a:ea typeface="微软雅黑" panose="020B0503020204020204" pitchFamily="34" charset="-122"/>
                <a:cs typeface="+mn-ea"/>
              </a:rPr>
              <a:t>送来了马克思列宁主义。</a:t>
            </a:r>
            <a:r>
              <a:rPr lang="zh-CN" altLang="en-US" sz="3000" b="1" noProof="1">
                <a:solidFill>
                  <a:srgbClr val="FFFF00"/>
                </a:solidFill>
                <a:effectLst>
                  <a:outerShdw blurRad="38100" dist="38100" dir="2700000">
                    <a:srgbClr val="C0C0C0"/>
                  </a:outerShdw>
                </a:effectLst>
                <a:latin typeface="Times New Roman" panose="02020603050405020304" pitchFamily="18" charset="0"/>
                <a:ea typeface="黑体" panose="02010609060101010101" pitchFamily="49" charset="-122"/>
                <a:cs typeface="+mn-ea"/>
              </a:rPr>
              <a:t>                                                        </a:t>
            </a:r>
            <a:endParaRPr lang="zh-CN" altLang="en-US" sz="3000" b="1" noProof="1">
              <a:solidFill>
                <a:srgbClr val="FFFF00"/>
              </a:solidFill>
              <a:effectLst>
                <a:outerShdw blurRad="38100" dist="38100" dir="2700000">
                  <a:srgbClr val="C0C0C0"/>
                </a:outerShdw>
              </a:effectLst>
              <a:latin typeface="Times New Roman" panose="02020603050405020304" pitchFamily="18" charset="0"/>
              <a:ea typeface="黑体" panose="02010609060101010101" pitchFamily="49" charset="-122"/>
            </a:endParaRPr>
          </a:p>
          <a:p>
            <a:pPr>
              <a:lnSpc>
                <a:spcPct val="105000"/>
              </a:lnSpc>
            </a:pPr>
            <a:r>
              <a:rPr lang="zh-CN" altLang="en-US" sz="3000" b="1" noProof="1">
                <a:effectLst>
                  <a:outerShdw blurRad="38100" dist="38100" dir="2700000">
                    <a:srgbClr val="C0C0C0"/>
                  </a:outerShdw>
                </a:effectLst>
                <a:latin typeface="黑体" panose="02010609060101010101" pitchFamily="49" charset="-122"/>
                <a:ea typeface="黑体" panose="02010609060101010101" pitchFamily="49" charset="-122"/>
                <a:cs typeface="+mn-ea"/>
              </a:rPr>
              <a:t>                    </a:t>
            </a:r>
            <a:r>
              <a:rPr lang="en-US" altLang="zh-CN" sz="3000" b="1" noProof="1">
                <a:effectLst>
                  <a:outerShdw blurRad="38100" dist="38100" dir="2700000">
                    <a:srgbClr val="C0C0C0"/>
                  </a:outerShdw>
                </a:effectLst>
                <a:latin typeface="黑体" panose="02010609060101010101" pitchFamily="49" charset="-122"/>
                <a:ea typeface="黑体" panose="02010609060101010101" pitchFamily="49" charset="-122"/>
                <a:cs typeface="+mn-ea"/>
              </a:rPr>
              <a:t>----</a:t>
            </a:r>
            <a:r>
              <a:rPr lang="zh-CN" altLang="en-US" sz="3000" b="1" noProof="1">
                <a:effectLst>
                  <a:outerShdw blurRad="38100" dist="38100" dir="2700000">
                    <a:srgbClr val="C0C0C0"/>
                  </a:outerShdw>
                </a:effectLst>
                <a:latin typeface="黑体" panose="02010609060101010101" pitchFamily="49" charset="-122"/>
                <a:ea typeface="黑体" panose="02010609060101010101" pitchFamily="49" charset="-122"/>
                <a:cs typeface="+mn-ea"/>
              </a:rPr>
              <a:t>毛泽东</a:t>
            </a:r>
            <a:endParaRPr lang="zh-CN" altLang="en-US" sz="3000" b="1" noProof="1">
              <a:effectLst>
                <a:outerShdw blurRad="38100" dist="38100" dir="2700000">
                  <a:srgbClr val="C0C0C0"/>
                </a:outerShdw>
              </a:effectLst>
              <a:latin typeface="黑体" panose="02010609060101010101" pitchFamily="49" charset="-122"/>
              <a:ea typeface="黑体" panose="02010609060101010101" pitchFamily="49" charset="-122"/>
            </a:endParaRPr>
          </a:p>
        </p:txBody>
      </p:sp>
      <p:sp>
        <p:nvSpPr>
          <p:cNvPr id="13317" name="文本框 132102"/>
          <p:cNvSpPr txBox="1">
            <a:spLocks noChangeArrowheads="1"/>
          </p:cNvSpPr>
          <p:nvPr/>
        </p:nvSpPr>
        <p:spPr bwMode="auto">
          <a:xfrm>
            <a:off x="179389" y="2085975"/>
            <a:ext cx="6316153" cy="954107"/>
          </a:xfrm>
          <a:prstGeom prst="rect">
            <a:avLst/>
          </a:prstGeom>
          <a:noFill/>
          <a:ln w="9525">
            <a:noFill/>
            <a:miter lim="800000"/>
            <a:headEnd/>
            <a:tailEnd/>
          </a:ln>
        </p:spPr>
        <p:txBody>
          <a:bodyPr wrap="none">
            <a:spAutoFit/>
          </a:bodyPr>
          <a:lstStyle/>
          <a:p>
            <a:pPr algn="ctr"/>
            <a:r>
              <a:rPr lang="zh-CN" altLang="en-US" sz="2800" b="1">
                <a:ea typeface="黑体" pitchFamily="49" charset="-122"/>
              </a:rPr>
              <a:t>第一个将马克思主义传到中国的人是？</a:t>
            </a:r>
          </a:p>
          <a:p>
            <a:pPr algn="ctr"/>
            <a:r>
              <a:rPr lang="zh-CN" altLang="en-US" sz="2800" b="1">
                <a:ea typeface="黑体" pitchFamily="49" charset="-122"/>
              </a:rPr>
              <a:t>对中国产生了什么直接影响？</a:t>
            </a:r>
          </a:p>
        </p:txBody>
      </p:sp>
      <p:sp>
        <p:nvSpPr>
          <p:cNvPr id="132104" name="文本框 132103"/>
          <p:cNvSpPr txBox="1">
            <a:spLocks noChangeArrowheads="1"/>
          </p:cNvSpPr>
          <p:nvPr/>
        </p:nvSpPr>
        <p:spPr bwMode="auto">
          <a:xfrm>
            <a:off x="395288" y="3260468"/>
            <a:ext cx="7124864" cy="1569660"/>
          </a:xfrm>
          <a:prstGeom prst="rect">
            <a:avLst/>
          </a:prstGeom>
          <a:noFill/>
          <a:ln w="9525">
            <a:noFill/>
            <a:miter lim="800000"/>
            <a:headEnd/>
            <a:tailEnd/>
          </a:ln>
        </p:spPr>
        <p:txBody>
          <a:bodyPr wrap="square">
            <a:spAutoFit/>
          </a:bodyPr>
          <a:lstStyle/>
          <a:p>
            <a:pPr algn="ctr"/>
            <a:r>
              <a:rPr lang="zh-CN" altLang="en-US" sz="3200" b="1" dirty="0">
                <a:solidFill>
                  <a:srgbClr val="FF0000"/>
                </a:solidFill>
                <a:ea typeface="黑体" pitchFamily="49" charset="-122"/>
              </a:rPr>
              <a:t>李大钊；</a:t>
            </a:r>
          </a:p>
          <a:p>
            <a:pPr algn="ctr"/>
            <a:r>
              <a:rPr lang="zh-CN" altLang="en-US" sz="3200" b="1" dirty="0">
                <a:solidFill>
                  <a:srgbClr val="FF0000"/>
                </a:solidFill>
                <a:ea typeface="黑体" pitchFamily="49" charset="-122"/>
              </a:rPr>
              <a:t>成为</a:t>
            </a:r>
            <a:r>
              <a:rPr lang="zh-CN" altLang="en-US" sz="3200" b="1" dirty="0">
                <a:solidFill>
                  <a:srgbClr val="0000FF"/>
                </a:solidFill>
                <a:ea typeface="黑体" pitchFamily="49" charset="-122"/>
              </a:rPr>
              <a:t>新文化运动</a:t>
            </a:r>
            <a:r>
              <a:rPr lang="zh-CN" altLang="en-US" sz="3200" b="1" dirty="0">
                <a:solidFill>
                  <a:srgbClr val="FF0000"/>
                </a:solidFill>
                <a:ea typeface="黑体" pitchFamily="49" charset="-122"/>
              </a:rPr>
              <a:t>后期的主要内容，</a:t>
            </a:r>
          </a:p>
          <a:p>
            <a:pPr algn="ctr"/>
            <a:r>
              <a:rPr lang="zh-CN" altLang="en-US" sz="3200" b="1" dirty="0">
                <a:solidFill>
                  <a:srgbClr val="FF0000"/>
                </a:solidFill>
                <a:ea typeface="黑体" pitchFamily="49" charset="-122"/>
              </a:rPr>
              <a:t>影响</a:t>
            </a:r>
            <a:r>
              <a:rPr lang="zh-CN" altLang="en-US" sz="3200" b="1" dirty="0">
                <a:solidFill>
                  <a:srgbClr val="0000FF"/>
                </a:solidFill>
                <a:ea typeface="黑体" pitchFamily="49" charset="-122"/>
              </a:rPr>
              <a:t>五四运动</a:t>
            </a:r>
            <a:r>
              <a:rPr lang="zh-CN" altLang="en-US" sz="3200" b="1" dirty="0">
                <a:solidFill>
                  <a:srgbClr val="FF0000"/>
                </a:solidFill>
                <a:ea typeface="黑体" pitchFamily="49" charset="-122"/>
              </a:rPr>
              <a:t>和</a:t>
            </a:r>
            <a:r>
              <a:rPr lang="zh-CN" altLang="en-US" sz="3200" b="1" dirty="0">
                <a:solidFill>
                  <a:srgbClr val="0000FF"/>
                </a:solidFill>
                <a:ea typeface="黑体" pitchFamily="49" charset="-122"/>
              </a:rPr>
              <a:t>中国共产党</a:t>
            </a:r>
            <a:r>
              <a:rPr lang="zh-CN" altLang="en-US" sz="3200" b="1" dirty="0">
                <a:solidFill>
                  <a:srgbClr val="FF0000"/>
                </a:solidFill>
                <a:ea typeface="黑体" pitchFamily="49" charset="-122"/>
              </a:rPr>
              <a:t>的诞生</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2104">
                                            <p:txEl>
                                              <p:pRg st="0" end="0"/>
                                            </p:txEl>
                                          </p:spTgt>
                                        </p:tgtEl>
                                        <p:attrNameLst>
                                          <p:attrName>style.visibility</p:attrName>
                                        </p:attrNameLst>
                                      </p:cBhvr>
                                      <p:to>
                                        <p:strVal val="visible"/>
                                      </p:to>
                                    </p:set>
                                    <p:animEffect transition="in" filter="box(in)">
                                      <p:cBhvr>
                                        <p:cTn id="7" dur="500"/>
                                        <p:tgtEl>
                                          <p:spTgt spid="13210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2104">
                                            <p:txEl>
                                              <p:pRg st="1" end="1"/>
                                            </p:txEl>
                                          </p:spTgt>
                                        </p:tgtEl>
                                        <p:attrNameLst>
                                          <p:attrName>style.visibility</p:attrName>
                                        </p:attrNameLst>
                                      </p:cBhvr>
                                      <p:to>
                                        <p:strVal val="visible"/>
                                      </p:to>
                                    </p:set>
                                    <p:animEffect transition="in" filter="box(in)">
                                      <p:cBhvr>
                                        <p:cTn id="12" dur="500"/>
                                        <p:tgtEl>
                                          <p:spTgt spid="13210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32104">
                                            <p:txEl>
                                              <p:pRg st="2" end="2"/>
                                            </p:txEl>
                                          </p:spTgt>
                                        </p:tgtEl>
                                        <p:attrNameLst>
                                          <p:attrName>style.visibility</p:attrName>
                                        </p:attrNameLst>
                                      </p:cBhvr>
                                      <p:to>
                                        <p:strVal val="visible"/>
                                      </p:to>
                                    </p:set>
                                    <p:animEffect transition="in" filter="box(in)">
                                      <p:cBhvr>
                                        <p:cTn id="17" dur="500"/>
                                        <p:tgtEl>
                                          <p:spTgt spid="13210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381110" y="127863"/>
            <a:ext cx="8496300" cy="523220"/>
          </a:xfrm>
          <a:prstGeom prst="rect">
            <a:avLst/>
          </a:prstGeom>
          <a:noFill/>
          <a:ln w="9525">
            <a:noFill/>
            <a:miter lim="800000"/>
            <a:headEnd/>
            <a:tailEnd/>
          </a:ln>
          <a:effectLst/>
        </p:spPr>
        <p:txBody>
          <a:bodyPr>
            <a:spAutoFit/>
          </a:bodyPr>
          <a:lstStyle/>
          <a:p>
            <a:pPr algn="l"/>
            <a:r>
              <a:rPr lang="zh-CN" altLang="en-US" sz="2800" dirty="0">
                <a:solidFill>
                  <a:srgbClr val="A50021"/>
                </a:solidFill>
              </a:rPr>
              <a:t>马克思主义的诞生和指导的各国革命斗争</a:t>
            </a:r>
          </a:p>
        </p:txBody>
      </p:sp>
      <p:sp>
        <p:nvSpPr>
          <p:cNvPr id="59395" name="Text Box 3"/>
          <p:cNvSpPr txBox="1">
            <a:spLocks noChangeArrowheads="1"/>
          </p:cNvSpPr>
          <p:nvPr/>
        </p:nvSpPr>
        <p:spPr bwMode="auto">
          <a:xfrm>
            <a:off x="460921" y="781782"/>
            <a:ext cx="8207375" cy="523220"/>
          </a:xfrm>
          <a:prstGeom prst="rect">
            <a:avLst/>
          </a:prstGeom>
          <a:noFill/>
          <a:ln w="9525">
            <a:noFill/>
            <a:miter lim="800000"/>
            <a:headEnd/>
            <a:tailEnd/>
          </a:ln>
          <a:effectLst/>
        </p:spPr>
        <p:txBody>
          <a:bodyPr>
            <a:spAutoFit/>
          </a:bodyPr>
          <a:lstStyle/>
          <a:p>
            <a:pPr algn="l"/>
            <a:r>
              <a:rPr lang="en-US" altLang="zh-CN" sz="2800" dirty="0">
                <a:solidFill>
                  <a:srgbClr val="0000FF"/>
                </a:solidFill>
              </a:rPr>
              <a:t>1</a:t>
            </a:r>
            <a:r>
              <a:rPr lang="zh-CN" altLang="en-US" sz="2800" dirty="0">
                <a:solidFill>
                  <a:srgbClr val="0000FF"/>
                </a:solidFill>
              </a:rPr>
              <a:t>、马克思主义的诞生的标志性事件</a:t>
            </a:r>
            <a:r>
              <a:rPr lang="en-US" altLang="zh-CN" sz="2800" dirty="0">
                <a:solidFill>
                  <a:srgbClr val="0000FF"/>
                </a:solidFill>
                <a:latin typeface="Arial"/>
              </a:rPr>
              <a:t>——</a:t>
            </a:r>
            <a:endParaRPr lang="en-US" altLang="zh-CN" sz="2800" dirty="0">
              <a:solidFill>
                <a:srgbClr val="0000FF"/>
              </a:solidFill>
            </a:endParaRPr>
          </a:p>
        </p:txBody>
      </p:sp>
      <p:sp>
        <p:nvSpPr>
          <p:cNvPr id="59396" name="Text Box 4"/>
          <p:cNvSpPr txBox="1">
            <a:spLocks noChangeArrowheads="1"/>
          </p:cNvSpPr>
          <p:nvPr/>
        </p:nvSpPr>
        <p:spPr bwMode="auto">
          <a:xfrm>
            <a:off x="460921" y="1769635"/>
            <a:ext cx="8808071" cy="523220"/>
          </a:xfrm>
          <a:prstGeom prst="rect">
            <a:avLst/>
          </a:prstGeom>
          <a:noFill/>
          <a:ln w="9525">
            <a:noFill/>
            <a:miter lim="800000"/>
            <a:headEnd/>
            <a:tailEnd/>
          </a:ln>
          <a:effectLst/>
        </p:spPr>
        <p:txBody>
          <a:bodyPr wrap="square">
            <a:spAutoFit/>
          </a:bodyPr>
          <a:lstStyle/>
          <a:p>
            <a:pPr algn="l"/>
            <a:r>
              <a:rPr lang="en-US" altLang="zh-CN" sz="2800" dirty="0">
                <a:solidFill>
                  <a:srgbClr val="0000FF"/>
                </a:solidFill>
              </a:rPr>
              <a:t>2</a:t>
            </a:r>
            <a:r>
              <a:rPr lang="zh-CN" altLang="en-US" sz="2800" dirty="0">
                <a:solidFill>
                  <a:srgbClr val="0000FF"/>
                </a:solidFill>
              </a:rPr>
              <a:t>、马克思主义的诞生后的第一次伟大</a:t>
            </a:r>
            <a:r>
              <a:rPr lang="zh-CN" altLang="en-US" sz="2800" dirty="0" smtClean="0">
                <a:solidFill>
                  <a:srgbClr val="0000FF"/>
                </a:solidFill>
              </a:rPr>
              <a:t>实践</a:t>
            </a:r>
            <a:r>
              <a:rPr lang="en-US" altLang="zh-CN" sz="2800" dirty="0" smtClean="0">
                <a:solidFill>
                  <a:srgbClr val="0000FF"/>
                </a:solidFill>
                <a:latin typeface="Arial"/>
              </a:rPr>
              <a:t>——</a:t>
            </a:r>
            <a:endParaRPr lang="en-US" altLang="zh-CN" sz="2800" dirty="0">
              <a:solidFill>
                <a:srgbClr val="0000FF"/>
              </a:solidFill>
            </a:endParaRPr>
          </a:p>
        </p:txBody>
      </p:sp>
      <p:sp>
        <p:nvSpPr>
          <p:cNvPr id="59397" name="Text Box 5"/>
          <p:cNvSpPr txBox="1">
            <a:spLocks noChangeArrowheads="1"/>
          </p:cNvSpPr>
          <p:nvPr/>
        </p:nvSpPr>
        <p:spPr bwMode="auto">
          <a:xfrm>
            <a:off x="5278165" y="2190750"/>
            <a:ext cx="4340225" cy="523220"/>
          </a:xfrm>
          <a:prstGeom prst="rect">
            <a:avLst/>
          </a:prstGeom>
          <a:noFill/>
          <a:ln w="9525">
            <a:noFill/>
            <a:miter lim="800000"/>
            <a:headEnd/>
            <a:tailEnd/>
          </a:ln>
          <a:effectLst/>
        </p:spPr>
        <p:txBody>
          <a:bodyPr>
            <a:spAutoFit/>
          </a:bodyPr>
          <a:lstStyle/>
          <a:p>
            <a:pPr algn="l"/>
            <a:r>
              <a:rPr lang="zh-CN" altLang="en-US" sz="2800" dirty="0">
                <a:solidFill>
                  <a:srgbClr val="FF3300"/>
                </a:solidFill>
              </a:rPr>
              <a:t>巴黎公社</a:t>
            </a:r>
          </a:p>
        </p:txBody>
      </p:sp>
      <p:sp>
        <p:nvSpPr>
          <p:cNvPr id="59398" name="Text Box 6"/>
          <p:cNvSpPr txBox="1">
            <a:spLocks noChangeArrowheads="1"/>
          </p:cNvSpPr>
          <p:nvPr/>
        </p:nvSpPr>
        <p:spPr bwMode="auto">
          <a:xfrm>
            <a:off x="445155" y="2736920"/>
            <a:ext cx="8207375" cy="954107"/>
          </a:xfrm>
          <a:prstGeom prst="rect">
            <a:avLst/>
          </a:prstGeom>
          <a:noFill/>
          <a:ln w="9525">
            <a:noFill/>
            <a:miter lim="800000"/>
            <a:headEnd/>
            <a:tailEnd/>
          </a:ln>
          <a:effectLst/>
        </p:spPr>
        <p:txBody>
          <a:bodyPr>
            <a:spAutoFit/>
          </a:bodyPr>
          <a:lstStyle/>
          <a:p>
            <a:pPr algn="l"/>
            <a:r>
              <a:rPr lang="en-US" altLang="zh-CN" sz="2800" dirty="0">
                <a:solidFill>
                  <a:srgbClr val="0000FF"/>
                </a:solidFill>
              </a:rPr>
              <a:t>3</a:t>
            </a:r>
            <a:r>
              <a:rPr lang="zh-CN" altLang="en-US" sz="2800" dirty="0">
                <a:solidFill>
                  <a:srgbClr val="0000FF"/>
                </a:solidFill>
              </a:rPr>
              <a:t>、马克思主义的诞生后指导的第一次取得胜利的社会主义革命</a:t>
            </a:r>
            <a:r>
              <a:rPr lang="en-US" altLang="zh-CN" sz="2800" dirty="0">
                <a:solidFill>
                  <a:srgbClr val="0000FF"/>
                </a:solidFill>
                <a:latin typeface="Arial"/>
              </a:rPr>
              <a:t>——</a:t>
            </a:r>
            <a:endParaRPr lang="en-US" altLang="zh-CN" sz="2800" dirty="0">
              <a:solidFill>
                <a:srgbClr val="0000FF"/>
              </a:solidFill>
            </a:endParaRPr>
          </a:p>
        </p:txBody>
      </p:sp>
      <p:sp>
        <p:nvSpPr>
          <p:cNvPr id="59399" name="Text Box 7"/>
          <p:cNvSpPr txBox="1">
            <a:spLocks noChangeArrowheads="1"/>
          </p:cNvSpPr>
          <p:nvPr/>
        </p:nvSpPr>
        <p:spPr bwMode="auto">
          <a:xfrm>
            <a:off x="4840288" y="3206891"/>
            <a:ext cx="3835400" cy="523220"/>
          </a:xfrm>
          <a:prstGeom prst="rect">
            <a:avLst/>
          </a:prstGeom>
          <a:noFill/>
          <a:ln w="9525">
            <a:noFill/>
            <a:miter lim="800000"/>
            <a:headEnd/>
            <a:tailEnd/>
          </a:ln>
          <a:effectLst/>
        </p:spPr>
        <p:txBody>
          <a:bodyPr>
            <a:spAutoFit/>
          </a:bodyPr>
          <a:lstStyle/>
          <a:p>
            <a:pPr algn="l"/>
            <a:r>
              <a:rPr lang="zh-CN" altLang="en-US" sz="2800" dirty="0">
                <a:solidFill>
                  <a:srgbClr val="FF3300"/>
                </a:solidFill>
              </a:rPr>
              <a:t>十月革命</a:t>
            </a:r>
          </a:p>
        </p:txBody>
      </p:sp>
      <p:sp>
        <p:nvSpPr>
          <p:cNvPr id="59400" name="Text Box 8"/>
          <p:cNvSpPr txBox="1">
            <a:spLocks noChangeArrowheads="1"/>
          </p:cNvSpPr>
          <p:nvPr/>
        </p:nvSpPr>
        <p:spPr bwMode="auto">
          <a:xfrm>
            <a:off x="492453" y="3777409"/>
            <a:ext cx="8424863" cy="523220"/>
          </a:xfrm>
          <a:prstGeom prst="rect">
            <a:avLst/>
          </a:prstGeom>
          <a:noFill/>
          <a:ln w="9525">
            <a:noFill/>
            <a:miter lim="800000"/>
            <a:headEnd/>
            <a:tailEnd/>
          </a:ln>
          <a:effectLst/>
        </p:spPr>
        <p:txBody>
          <a:bodyPr>
            <a:spAutoFit/>
          </a:bodyPr>
          <a:lstStyle/>
          <a:p>
            <a:pPr algn="l"/>
            <a:r>
              <a:rPr lang="en-US" altLang="zh-CN" sz="2800" dirty="0">
                <a:solidFill>
                  <a:srgbClr val="0000FF"/>
                </a:solidFill>
              </a:rPr>
              <a:t>4</a:t>
            </a:r>
            <a:r>
              <a:rPr lang="zh-CN" altLang="en-US" sz="2800" dirty="0">
                <a:solidFill>
                  <a:srgbClr val="0000FF"/>
                </a:solidFill>
              </a:rPr>
              <a:t>、马克思主义诞生后指导的中国革命</a:t>
            </a:r>
            <a:r>
              <a:rPr lang="en-US" altLang="zh-CN" sz="2800" dirty="0">
                <a:solidFill>
                  <a:srgbClr val="0000FF"/>
                </a:solidFill>
                <a:latin typeface="Arial"/>
              </a:rPr>
              <a:t>——</a:t>
            </a:r>
            <a:endParaRPr lang="en-US" altLang="zh-CN" sz="2800" dirty="0">
              <a:solidFill>
                <a:srgbClr val="0000FF"/>
              </a:solidFill>
            </a:endParaRPr>
          </a:p>
        </p:txBody>
      </p:sp>
      <p:sp>
        <p:nvSpPr>
          <p:cNvPr id="59401" name="Text Box 9"/>
          <p:cNvSpPr txBox="1">
            <a:spLocks noChangeArrowheads="1"/>
          </p:cNvSpPr>
          <p:nvPr/>
        </p:nvSpPr>
        <p:spPr bwMode="auto">
          <a:xfrm>
            <a:off x="3471864" y="4343072"/>
            <a:ext cx="4916487" cy="523220"/>
          </a:xfrm>
          <a:prstGeom prst="rect">
            <a:avLst/>
          </a:prstGeom>
          <a:noFill/>
          <a:ln w="9525">
            <a:noFill/>
            <a:miter lim="800000"/>
            <a:headEnd/>
            <a:tailEnd/>
          </a:ln>
          <a:effectLst/>
        </p:spPr>
        <p:txBody>
          <a:bodyPr>
            <a:spAutoFit/>
          </a:bodyPr>
          <a:lstStyle/>
          <a:p>
            <a:pPr algn="l"/>
            <a:r>
              <a:rPr lang="zh-CN" altLang="en-US" sz="2800" dirty="0">
                <a:solidFill>
                  <a:srgbClr val="FF3300"/>
                </a:solidFill>
              </a:rPr>
              <a:t>新民主主义革命</a:t>
            </a:r>
          </a:p>
        </p:txBody>
      </p:sp>
      <p:sp>
        <p:nvSpPr>
          <p:cNvPr id="59402" name="Text Box 10"/>
          <p:cNvSpPr txBox="1">
            <a:spLocks noChangeArrowheads="1"/>
          </p:cNvSpPr>
          <p:nvPr/>
        </p:nvSpPr>
        <p:spPr bwMode="auto">
          <a:xfrm>
            <a:off x="3652417" y="1279425"/>
            <a:ext cx="5616575" cy="523220"/>
          </a:xfrm>
          <a:prstGeom prst="rect">
            <a:avLst/>
          </a:prstGeom>
          <a:noFill/>
          <a:ln w="9525">
            <a:noFill/>
            <a:miter lim="800000"/>
            <a:headEnd/>
            <a:tailEnd/>
          </a:ln>
          <a:effectLst/>
        </p:spPr>
        <p:txBody>
          <a:bodyPr>
            <a:spAutoFit/>
          </a:bodyPr>
          <a:lstStyle/>
          <a:p>
            <a:pPr algn="l"/>
            <a:r>
              <a:rPr lang="en-US" altLang="zh-CN" sz="2800" dirty="0">
                <a:solidFill>
                  <a:srgbClr val="FF3300"/>
                </a:solidFill>
              </a:rPr>
              <a:t>《</a:t>
            </a:r>
            <a:r>
              <a:rPr lang="zh-CN" altLang="en-US" sz="2800" dirty="0">
                <a:solidFill>
                  <a:srgbClr val="FF3300"/>
                </a:solidFill>
              </a:rPr>
              <a:t>共产党宣言</a:t>
            </a:r>
            <a:r>
              <a:rPr lang="en-US" altLang="zh-CN" sz="2800" dirty="0">
                <a:solidFill>
                  <a:srgbClr val="FF3300"/>
                </a:solidFill>
              </a:rPr>
              <a:t>》</a:t>
            </a:r>
            <a:r>
              <a:rPr lang="zh-CN" altLang="en-US" sz="2800" dirty="0">
                <a:solidFill>
                  <a:srgbClr val="FF3300"/>
                </a:solidFill>
              </a:rPr>
              <a:t>的发表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9402"/>
                                        </p:tgtEl>
                                        <p:attrNameLst>
                                          <p:attrName>style.visibility</p:attrName>
                                        </p:attrNameLst>
                                      </p:cBhvr>
                                      <p:to>
                                        <p:strVal val="visible"/>
                                      </p:to>
                                    </p:set>
                                    <p:animEffect transition="in" filter="box(in)">
                                      <p:cBhvr>
                                        <p:cTn id="7" dur="500"/>
                                        <p:tgtEl>
                                          <p:spTgt spid="5940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9397"/>
                                        </p:tgtEl>
                                        <p:attrNameLst>
                                          <p:attrName>style.visibility</p:attrName>
                                        </p:attrNameLst>
                                      </p:cBhvr>
                                      <p:to>
                                        <p:strVal val="visible"/>
                                      </p:to>
                                    </p:set>
                                    <p:animEffect transition="in" filter="box(in)">
                                      <p:cBhvr>
                                        <p:cTn id="12" dur="500"/>
                                        <p:tgtEl>
                                          <p:spTgt spid="5939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9399"/>
                                        </p:tgtEl>
                                        <p:attrNameLst>
                                          <p:attrName>style.visibility</p:attrName>
                                        </p:attrNameLst>
                                      </p:cBhvr>
                                      <p:to>
                                        <p:strVal val="visible"/>
                                      </p:to>
                                    </p:set>
                                    <p:animEffect transition="in" filter="box(in)">
                                      <p:cBhvr>
                                        <p:cTn id="17" dur="500"/>
                                        <p:tgtEl>
                                          <p:spTgt spid="5939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9401"/>
                                        </p:tgtEl>
                                        <p:attrNameLst>
                                          <p:attrName>style.visibility</p:attrName>
                                        </p:attrNameLst>
                                      </p:cBhvr>
                                      <p:to>
                                        <p:strVal val="visible"/>
                                      </p:to>
                                    </p:set>
                                    <p:animEffect transition="in" filter="box(in)">
                                      <p:cBhvr>
                                        <p:cTn id="22" dur="500"/>
                                        <p:tgtEl>
                                          <p:spTgt spid="59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59399" grpId="0"/>
      <p:bldP spid="59401" grpId="0"/>
      <p:bldP spid="5940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426" y="188821"/>
            <a:ext cx="1841679" cy="369332"/>
          </a:xfrm>
          <a:prstGeom prst="rect">
            <a:avLst/>
          </a:prstGeom>
          <a:noFill/>
        </p:spPr>
        <p:txBody>
          <a:bodyPr wrap="square" rtlCol="0">
            <a:spAutoFit/>
          </a:bodyPr>
          <a:lstStyle/>
          <a:p>
            <a:r>
              <a:rPr lang="zh-CN" altLang="en-US" dirty="0" smtClean="0"/>
              <a:t>大家来找茬</a:t>
            </a:r>
            <a:endParaRPr lang="zh-CN" altLang="en-US" dirty="0"/>
          </a:p>
        </p:txBody>
      </p:sp>
      <p:sp>
        <p:nvSpPr>
          <p:cNvPr id="3" name="矩形 2"/>
          <p:cNvSpPr/>
          <p:nvPr/>
        </p:nvSpPr>
        <p:spPr>
          <a:xfrm>
            <a:off x="2009105" y="34933"/>
            <a:ext cx="1620957" cy="523220"/>
          </a:xfrm>
          <a:prstGeom prst="rect">
            <a:avLst/>
          </a:prstGeom>
          <a:noFill/>
        </p:spPr>
        <p:txBody>
          <a:bodyPr wrap="none" lIns="91440" tIns="45720" rIns="91440" bIns="45720">
            <a:spAutoFit/>
          </a:bodyPr>
          <a:lstStyle/>
          <a:p>
            <a:pPr algn="ctr"/>
            <a:r>
              <a:rPr lang="zh-CN" altLang="en-US" sz="28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rPr>
              <a:t>火眼金睛</a:t>
            </a:r>
            <a:endParaRPr lang="zh-CN" alt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华文行楷" pitchFamily="2" charset="-122"/>
              <a:ea typeface="华文行楷" pitchFamily="2" charset="-122"/>
            </a:endParaRPr>
          </a:p>
        </p:txBody>
      </p:sp>
      <p:sp>
        <p:nvSpPr>
          <p:cNvPr id="4" name="TextBox 3"/>
          <p:cNvSpPr txBox="1"/>
          <p:nvPr/>
        </p:nvSpPr>
        <p:spPr>
          <a:xfrm>
            <a:off x="268022" y="768515"/>
            <a:ext cx="8223160" cy="3785652"/>
          </a:xfrm>
          <a:prstGeom prst="rect">
            <a:avLst/>
          </a:prstGeom>
          <a:noFill/>
        </p:spPr>
        <p:txBody>
          <a:bodyPr wrap="square" rtlCol="0">
            <a:spAutoFit/>
          </a:bodyPr>
          <a:lstStyle/>
          <a:p>
            <a:r>
              <a:rPr lang="en-US" altLang="zh-CN" sz="2400" b="1" dirty="0" smtClean="0"/>
              <a:t>1.</a:t>
            </a:r>
            <a:r>
              <a:rPr lang="zh-CN" altLang="en-US" sz="2400" b="1" dirty="0" smtClean="0"/>
              <a:t>俄国十月革命推翻了沙皇的专制统治</a:t>
            </a:r>
            <a:endParaRPr lang="en-US" altLang="zh-CN" sz="2400" b="1" dirty="0" smtClean="0"/>
          </a:p>
          <a:p>
            <a:r>
              <a:rPr lang="en-US" altLang="zh-CN" sz="2400" b="1" dirty="0" smtClean="0"/>
              <a:t>2.</a:t>
            </a:r>
            <a:r>
              <a:rPr lang="zh-CN" altLang="en-US" sz="2400" b="1" dirty="0" smtClean="0"/>
              <a:t>世界上第一次获得胜利的社会主义革命是巴黎公社运动。</a:t>
            </a:r>
            <a:endParaRPr lang="en-US" altLang="zh-CN" sz="2400" b="1" dirty="0" smtClean="0"/>
          </a:p>
          <a:p>
            <a:r>
              <a:rPr lang="en-US" altLang="zh-CN" sz="2400" b="1" dirty="0" smtClean="0"/>
              <a:t>3.</a:t>
            </a:r>
            <a:r>
              <a:rPr lang="zh-CN" altLang="en-US" sz="2400" b="1" dirty="0" smtClean="0"/>
              <a:t>俄国十月革命为我国新文化运动的爆发奠定了基础</a:t>
            </a:r>
            <a:endParaRPr lang="en-US" altLang="zh-CN" sz="2400" b="1" dirty="0" smtClean="0"/>
          </a:p>
          <a:p>
            <a:r>
              <a:rPr lang="en-US" altLang="zh-CN" sz="2400" b="1" dirty="0" smtClean="0"/>
              <a:t>4.1917</a:t>
            </a:r>
            <a:r>
              <a:rPr lang="zh-CN" altLang="en-US" sz="2400" b="1" dirty="0" smtClean="0"/>
              <a:t>年</a:t>
            </a:r>
            <a:r>
              <a:rPr lang="en-US" altLang="zh-CN" sz="2400" b="1" dirty="0" smtClean="0"/>
              <a:t>11</a:t>
            </a:r>
            <a:r>
              <a:rPr lang="zh-CN" altLang="en-US" sz="2400" b="1" dirty="0" smtClean="0"/>
              <a:t>月</a:t>
            </a:r>
            <a:r>
              <a:rPr lang="en-US" altLang="zh-CN" sz="2400" b="1" dirty="0" smtClean="0"/>
              <a:t>6</a:t>
            </a:r>
            <a:r>
              <a:rPr lang="zh-CN" altLang="en-US" sz="2400" b="1" dirty="0" smtClean="0"/>
              <a:t>日晚，列宁秘密来到圣彼得堡的起义总指挥部</a:t>
            </a:r>
            <a:r>
              <a:rPr lang="en-US" altLang="zh-CN" sz="2400" b="1" dirty="0" smtClean="0"/>
              <a:t>——</a:t>
            </a:r>
            <a:r>
              <a:rPr lang="zh-CN" altLang="en-US" sz="2400" b="1" dirty="0" smtClean="0"/>
              <a:t>斯莫尔尼宫，亲自领导起义</a:t>
            </a:r>
            <a:endParaRPr lang="en-US" altLang="zh-CN" sz="2400" b="1" dirty="0" smtClean="0"/>
          </a:p>
          <a:p>
            <a:r>
              <a:rPr lang="en-US" altLang="zh-CN" sz="2400" b="1" dirty="0" smtClean="0"/>
              <a:t>5.</a:t>
            </a:r>
            <a:r>
              <a:rPr lang="zh-CN" altLang="en-US" sz="2400" b="1" dirty="0" smtClean="0"/>
              <a:t>苏俄为了战胜敌人，采取了“战时共产主义”政策，捍卫了新生的苏维埃政权，这是恰当的过渡到共产主义的方式</a:t>
            </a:r>
            <a:endParaRPr lang="en-US" altLang="zh-CN" sz="2400" b="1" dirty="0" smtClean="0"/>
          </a:p>
          <a:p>
            <a:r>
              <a:rPr lang="en-US" altLang="zh-CN" sz="2400" b="1" dirty="0" smtClean="0"/>
              <a:t>6.</a:t>
            </a:r>
            <a:r>
              <a:rPr lang="zh-CN" altLang="en-US" sz="2400" b="1" dirty="0" smtClean="0"/>
              <a:t>俄国二月革命的领导中心是工兵代表苏维埃，因此它的性质是社会主义革命</a:t>
            </a:r>
            <a:endParaRPr lang="en-US" altLang="zh-CN" sz="2400" b="1" dirty="0" smtClean="0"/>
          </a:p>
          <a:p>
            <a:endParaRPr lang="en-US" altLang="zh-CN" sz="2400" b="1" dirty="0" smtClean="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8" name="Group 2"/>
          <p:cNvGraphicFramePr>
            <a:graphicFrameLocks noGrp="1"/>
          </p:cNvGraphicFramePr>
          <p:nvPr/>
        </p:nvGraphicFramePr>
        <p:xfrm>
          <a:off x="179388" y="1597819"/>
          <a:ext cx="8678862" cy="2217468"/>
        </p:xfrm>
        <a:graphic>
          <a:graphicData uri="http://schemas.openxmlformats.org/drawingml/2006/table">
            <a:tbl>
              <a:tblPr/>
              <a:tblGrid>
                <a:gridCol w="1225550"/>
                <a:gridCol w="1425575"/>
                <a:gridCol w="1922462"/>
                <a:gridCol w="2198688"/>
                <a:gridCol w="1906587"/>
              </a:tblGrid>
              <a:tr h="4702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0066FF"/>
                          </a:solidFill>
                          <a:effectLst/>
                          <a:latin typeface="Arial" pitchFamily="34" charset="0"/>
                          <a:ea typeface="方正少儿简体" pitchFamily="65" charset="-122"/>
                        </a:rPr>
                        <a:t>名称</a:t>
                      </a: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0066FF"/>
                          </a:solidFill>
                          <a:effectLst/>
                          <a:latin typeface="Arial" pitchFamily="34" charset="0"/>
                          <a:ea typeface="方正少儿简体" pitchFamily="65" charset="-122"/>
                        </a:rPr>
                        <a:t>时间</a:t>
                      </a: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0066FF"/>
                          </a:solidFill>
                          <a:effectLst/>
                          <a:latin typeface="Arial" pitchFamily="34" charset="0"/>
                          <a:ea typeface="方正少儿简体" pitchFamily="65" charset="-122"/>
                        </a:rPr>
                        <a:t>性质</a:t>
                      </a: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0066FF"/>
                          </a:solidFill>
                          <a:effectLst/>
                          <a:latin typeface="Arial" pitchFamily="34" charset="0"/>
                          <a:ea typeface="方正少儿简体" pitchFamily="65" charset="-122"/>
                        </a:rPr>
                        <a:t>任务</a:t>
                      </a: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0066FF"/>
                          </a:solidFill>
                          <a:effectLst/>
                          <a:latin typeface="Arial" pitchFamily="34" charset="0"/>
                          <a:ea typeface="方正少儿简体" pitchFamily="65" charset="-122"/>
                        </a:rPr>
                        <a:t>结果</a:t>
                      </a: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325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FF0000"/>
                          </a:solidFill>
                          <a:effectLst/>
                          <a:latin typeface="Arial" pitchFamily="34" charset="0"/>
                          <a:ea typeface="方正少儿简体" pitchFamily="65" charset="-122"/>
                        </a:rPr>
                        <a:t>二月</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FF0000"/>
                          </a:solidFill>
                          <a:effectLst/>
                          <a:latin typeface="Arial" pitchFamily="34" charset="0"/>
                          <a:ea typeface="方正少儿简体" pitchFamily="65" charset="-122"/>
                        </a:rPr>
                        <a:t>革命</a:t>
                      </a: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391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FF0000"/>
                          </a:solidFill>
                          <a:effectLst/>
                          <a:latin typeface="Arial" pitchFamily="34" charset="0"/>
                          <a:ea typeface="方正少儿简体" pitchFamily="65" charset="-122"/>
                        </a:rPr>
                        <a:t>十月</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sz="2400" b="1" i="0" u="none" strike="noStrike" cap="none" normalizeH="0" baseline="0" smtClean="0">
                          <a:ln>
                            <a:noFill/>
                          </a:ln>
                          <a:solidFill>
                            <a:srgbClr val="FF0000"/>
                          </a:solidFill>
                          <a:effectLst/>
                          <a:latin typeface="Arial" pitchFamily="34" charset="0"/>
                          <a:ea typeface="方正少儿简体" pitchFamily="65" charset="-122"/>
                        </a:rPr>
                        <a:t>革命</a:t>
                      </a: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zh-CN" sz="2400" b="1" i="0" u="none" strike="noStrike" cap="none" normalizeH="0" baseline="0" smtClean="0">
                        <a:ln>
                          <a:noFill/>
                        </a:ln>
                        <a:solidFill>
                          <a:schemeClr val="accent1"/>
                        </a:solidFill>
                        <a:effectLst/>
                        <a:latin typeface="方正少儿简体" pitchFamily="65" charset="-122"/>
                        <a:ea typeface="方正少儿简体" pitchFamily="65"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0204" name="Text Box 28"/>
          <p:cNvSpPr txBox="1">
            <a:spLocks noChangeArrowheads="1"/>
          </p:cNvSpPr>
          <p:nvPr/>
        </p:nvSpPr>
        <p:spPr bwMode="auto">
          <a:xfrm>
            <a:off x="1490664" y="2356248"/>
            <a:ext cx="1218603" cy="461665"/>
          </a:xfrm>
          <a:prstGeom prst="rect">
            <a:avLst/>
          </a:prstGeom>
          <a:noFill/>
          <a:ln w="9525">
            <a:noFill/>
            <a:miter lim="800000"/>
            <a:headEnd/>
            <a:tailEnd/>
          </a:ln>
        </p:spPr>
        <p:txBody>
          <a:bodyPr wrap="none">
            <a:spAutoFit/>
          </a:bodyPr>
          <a:lstStyle/>
          <a:p>
            <a:pPr algn="ctr" eaLnBrk="0" hangingPunct="0"/>
            <a:r>
              <a:rPr lang="en-US" altLang="zh-CN" sz="2400" b="1">
                <a:latin typeface="方正少儿简体" pitchFamily="65" charset="-122"/>
                <a:ea typeface="方正少儿简体" pitchFamily="65" charset="-122"/>
              </a:rPr>
              <a:t>1917.3</a:t>
            </a:r>
          </a:p>
        </p:txBody>
      </p:sp>
      <p:sp>
        <p:nvSpPr>
          <p:cNvPr id="50205" name="Text Box 29"/>
          <p:cNvSpPr txBox="1">
            <a:spLocks noChangeArrowheads="1"/>
          </p:cNvSpPr>
          <p:nvPr/>
        </p:nvSpPr>
        <p:spPr bwMode="auto">
          <a:xfrm>
            <a:off x="1404938" y="3112294"/>
            <a:ext cx="1407757" cy="461665"/>
          </a:xfrm>
          <a:prstGeom prst="rect">
            <a:avLst/>
          </a:prstGeom>
          <a:noFill/>
          <a:ln w="9525">
            <a:noFill/>
            <a:miter lim="800000"/>
            <a:headEnd/>
            <a:tailEnd/>
          </a:ln>
        </p:spPr>
        <p:txBody>
          <a:bodyPr wrap="none">
            <a:spAutoFit/>
          </a:bodyPr>
          <a:lstStyle/>
          <a:p>
            <a:pPr algn="ctr" eaLnBrk="0" hangingPunct="0"/>
            <a:r>
              <a:rPr lang="en-US" altLang="zh-CN" sz="2400" b="1">
                <a:latin typeface="方正少儿简体" pitchFamily="65" charset="-122"/>
                <a:ea typeface="方正少儿简体" pitchFamily="65" charset="-122"/>
              </a:rPr>
              <a:t>1917.11</a:t>
            </a:r>
          </a:p>
        </p:txBody>
      </p:sp>
      <p:sp>
        <p:nvSpPr>
          <p:cNvPr id="50206" name="Text Box 30"/>
          <p:cNvSpPr txBox="1">
            <a:spLocks noChangeArrowheads="1"/>
          </p:cNvSpPr>
          <p:nvPr/>
        </p:nvSpPr>
        <p:spPr bwMode="auto">
          <a:xfrm>
            <a:off x="2771775" y="2140744"/>
            <a:ext cx="1943100" cy="830997"/>
          </a:xfrm>
          <a:prstGeom prst="rect">
            <a:avLst/>
          </a:prstGeom>
          <a:noFill/>
          <a:ln w="9525">
            <a:noFill/>
            <a:miter lim="800000"/>
            <a:headEnd/>
            <a:tailEnd/>
          </a:ln>
        </p:spPr>
        <p:txBody>
          <a:bodyPr>
            <a:spAutoFit/>
          </a:bodyPr>
          <a:lstStyle/>
          <a:p>
            <a:pPr algn="ctr" eaLnBrk="0" hangingPunct="0"/>
            <a:r>
              <a:rPr lang="zh-CN" altLang="en-US" sz="2400" b="1">
                <a:ea typeface="方正少儿简体" pitchFamily="65" charset="-122"/>
              </a:rPr>
              <a:t>资产阶级民主革命</a:t>
            </a:r>
          </a:p>
        </p:txBody>
      </p:sp>
      <p:sp>
        <p:nvSpPr>
          <p:cNvPr id="50207" name="Text Box 31"/>
          <p:cNvSpPr txBox="1">
            <a:spLocks noChangeArrowheads="1"/>
          </p:cNvSpPr>
          <p:nvPr/>
        </p:nvSpPr>
        <p:spPr bwMode="auto">
          <a:xfrm>
            <a:off x="2844801" y="3007193"/>
            <a:ext cx="1673225" cy="830997"/>
          </a:xfrm>
          <a:prstGeom prst="rect">
            <a:avLst/>
          </a:prstGeom>
          <a:noFill/>
          <a:ln w="9525">
            <a:noFill/>
            <a:miter lim="800000"/>
            <a:headEnd/>
            <a:tailEnd/>
          </a:ln>
        </p:spPr>
        <p:txBody>
          <a:bodyPr>
            <a:spAutoFit/>
          </a:bodyPr>
          <a:lstStyle/>
          <a:p>
            <a:pPr algn="ctr" eaLnBrk="0" hangingPunct="0"/>
            <a:r>
              <a:rPr lang="zh-CN" altLang="en-US" sz="2400" b="1" dirty="0">
                <a:ea typeface="方正少儿简体" pitchFamily="65" charset="-122"/>
              </a:rPr>
              <a:t>无产阶级革命</a:t>
            </a:r>
          </a:p>
        </p:txBody>
      </p:sp>
      <p:sp>
        <p:nvSpPr>
          <p:cNvPr id="50208" name="Text Box 32"/>
          <p:cNvSpPr txBox="1">
            <a:spLocks noChangeArrowheads="1"/>
          </p:cNvSpPr>
          <p:nvPr/>
        </p:nvSpPr>
        <p:spPr bwMode="auto">
          <a:xfrm>
            <a:off x="4789489" y="2140744"/>
            <a:ext cx="1946275" cy="830997"/>
          </a:xfrm>
          <a:prstGeom prst="rect">
            <a:avLst/>
          </a:prstGeom>
          <a:noFill/>
          <a:ln w="9525">
            <a:noFill/>
            <a:miter lim="800000"/>
            <a:headEnd/>
            <a:tailEnd/>
          </a:ln>
        </p:spPr>
        <p:txBody>
          <a:bodyPr>
            <a:spAutoFit/>
          </a:bodyPr>
          <a:lstStyle/>
          <a:p>
            <a:pPr algn="ctr" eaLnBrk="0" hangingPunct="0"/>
            <a:r>
              <a:rPr lang="zh-CN" altLang="en-US" sz="2400" b="1" dirty="0">
                <a:ea typeface="方正少儿简体" pitchFamily="65" charset="-122"/>
              </a:rPr>
              <a:t>推翻沙皇专制统治</a:t>
            </a:r>
          </a:p>
        </p:txBody>
      </p:sp>
      <p:sp>
        <p:nvSpPr>
          <p:cNvPr id="50209" name="Rectangle 33"/>
          <p:cNvSpPr>
            <a:spLocks noChangeArrowheads="1"/>
          </p:cNvSpPr>
          <p:nvPr/>
        </p:nvSpPr>
        <p:spPr bwMode="auto">
          <a:xfrm>
            <a:off x="4860925" y="3005138"/>
            <a:ext cx="2089150" cy="830997"/>
          </a:xfrm>
          <a:prstGeom prst="rect">
            <a:avLst/>
          </a:prstGeom>
          <a:noFill/>
          <a:ln w="9525">
            <a:noFill/>
            <a:miter lim="800000"/>
            <a:headEnd/>
            <a:tailEnd/>
          </a:ln>
        </p:spPr>
        <p:txBody>
          <a:bodyPr>
            <a:spAutoFit/>
          </a:bodyPr>
          <a:lstStyle/>
          <a:p>
            <a:pPr algn="ctr"/>
            <a:r>
              <a:rPr lang="zh-CN" altLang="en-US" sz="2400" b="1" dirty="0">
                <a:ea typeface="方正少儿简体" pitchFamily="65" charset="-122"/>
                <a:sym typeface="Arial" pitchFamily="34" charset="0"/>
              </a:rPr>
              <a:t>推翻资产阶</a:t>
            </a:r>
          </a:p>
          <a:p>
            <a:pPr algn="ctr"/>
            <a:r>
              <a:rPr lang="zh-CN" altLang="en-US" sz="2400" b="1" dirty="0">
                <a:ea typeface="方正少儿简体" pitchFamily="65" charset="-122"/>
                <a:sym typeface="Arial" pitchFamily="34" charset="0"/>
              </a:rPr>
              <a:t>级临时政府</a:t>
            </a:r>
          </a:p>
        </p:txBody>
      </p:sp>
      <p:sp>
        <p:nvSpPr>
          <p:cNvPr id="50210" name="Text Box 34"/>
          <p:cNvSpPr txBox="1">
            <a:spLocks noChangeArrowheads="1"/>
          </p:cNvSpPr>
          <p:nvPr/>
        </p:nvSpPr>
        <p:spPr bwMode="auto">
          <a:xfrm>
            <a:off x="7021513" y="2195513"/>
            <a:ext cx="1663700" cy="830997"/>
          </a:xfrm>
          <a:prstGeom prst="rect">
            <a:avLst/>
          </a:prstGeom>
          <a:noFill/>
          <a:ln w="9525">
            <a:noFill/>
            <a:miter lim="800000"/>
            <a:headEnd/>
            <a:tailEnd/>
          </a:ln>
        </p:spPr>
        <p:txBody>
          <a:bodyPr>
            <a:spAutoFit/>
          </a:bodyPr>
          <a:lstStyle/>
          <a:p>
            <a:pPr algn="ctr" eaLnBrk="0" hangingPunct="0"/>
            <a:r>
              <a:rPr lang="zh-CN" altLang="en-US" sz="2400" b="1">
                <a:ea typeface="方正少儿简体" pitchFamily="65" charset="-122"/>
              </a:rPr>
              <a:t>两个政权并存</a:t>
            </a:r>
          </a:p>
        </p:txBody>
      </p:sp>
      <p:sp>
        <p:nvSpPr>
          <p:cNvPr id="50211" name="Text Box 35"/>
          <p:cNvSpPr txBox="1">
            <a:spLocks noChangeArrowheads="1"/>
          </p:cNvSpPr>
          <p:nvPr/>
        </p:nvSpPr>
        <p:spPr bwMode="auto">
          <a:xfrm>
            <a:off x="6915150" y="3005138"/>
            <a:ext cx="2051050" cy="830997"/>
          </a:xfrm>
          <a:prstGeom prst="rect">
            <a:avLst/>
          </a:prstGeom>
          <a:noFill/>
          <a:ln w="9525">
            <a:noFill/>
            <a:miter lim="800000"/>
            <a:headEnd/>
            <a:tailEnd/>
          </a:ln>
        </p:spPr>
        <p:txBody>
          <a:bodyPr>
            <a:spAutoFit/>
          </a:bodyPr>
          <a:lstStyle/>
          <a:p>
            <a:pPr algn="ctr" eaLnBrk="0" hangingPunct="0"/>
            <a:r>
              <a:rPr lang="zh-CN" altLang="en-US" sz="2400" b="1">
                <a:ea typeface="方正少儿简体" pitchFamily="65" charset="-122"/>
              </a:rPr>
              <a:t>建立社会主义国家</a:t>
            </a:r>
          </a:p>
        </p:txBody>
      </p:sp>
      <p:sp>
        <p:nvSpPr>
          <p:cNvPr id="121892" name="Rectangle 36"/>
          <p:cNvSpPr>
            <a:spLocks noChangeArrowheads="1"/>
          </p:cNvSpPr>
          <p:nvPr/>
        </p:nvSpPr>
        <p:spPr bwMode="auto">
          <a:xfrm>
            <a:off x="769938" y="623888"/>
            <a:ext cx="7497762" cy="769441"/>
          </a:xfrm>
          <a:prstGeom prst="rect">
            <a:avLst/>
          </a:prstGeom>
          <a:noFill/>
          <a:ln w="9525">
            <a:noFill/>
            <a:miter lim="800000"/>
            <a:headEnd/>
            <a:tailEnd/>
          </a:ln>
        </p:spPr>
        <p:txBody>
          <a:bodyPr>
            <a:spAutoFit/>
          </a:bodyPr>
          <a:lstStyle/>
          <a:p>
            <a:pPr algn="ctr"/>
            <a:r>
              <a:rPr lang="zh-CN" altLang="en-US" sz="4400" b="1">
                <a:solidFill>
                  <a:srgbClr val="000066"/>
                </a:solidFill>
                <a:ea typeface="方正少儿简体" pitchFamily="65" charset="-122"/>
              </a:rPr>
              <a:t>二月革命与十月革命对比</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204"/>
                                        </p:tgtEl>
                                        <p:attrNameLst>
                                          <p:attrName>style.visibility</p:attrName>
                                        </p:attrNameLst>
                                      </p:cBhvr>
                                      <p:to>
                                        <p:strVal val="visible"/>
                                      </p:to>
                                    </p:set>
                                    <p:anim calcmode="lin" valueType="num">
                                      <p:cBhvr additive="base">
                                        <p:cTn id="7" dur="500" fill="hold"/>
                                        <p:tgtEl>
                                          <p:spTgt spid="50204"/>
                                        </p:tgtEl>
                                        <p:attrNameLst>
                                          <p:attrName>ppt_x</p:attrName>
                                        </p:attrNameLst>
                                      </p:cBhvr>
                                      <p:tavLst>
                                        <p:tav tm="0">
                                          <p:val>
                                            <p:strVal val="#ppt_x"/>
                                          </p:val>
                                        </p:tav>
                                        <p:tav tm="100000">
                                          <p:val>
                                            <p:strVal val="#ppt_x"/>
                                          </p:val>
                                        </p:tav>
                                      </p:tavLst>
                                    </p:anim>
                                    <p:anim calcmode="lin" valueType="num">
                                      <p:cBhvr additive="base">
                                        <p:cTn id="8" dur="500" fill="hold"/>
                                        <p:tgtEl>
                                          <p:spTgt spid="5020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0205"/>
                                        </p:tgtEl>
                                        <p:attrNameLst>
                                          <p:attrName>style.visibility</p:attrName>
                                        </p:attrNameLst>
                                      </p:cBhvr>
                                      <p:to>
                                        <p:strVal val="visible"/>
                                      </p:to>
                                    </p:set>
                                    <p:anim calcmode="lin" valueType="num">
                                      <p:cBhvr additive="base">
                                        <p:cTn id="13" dur="500" fill="hold"/>
                                        <p:tgtEl>
                                          <p:spTgt spid="50205"/>
                                        </p:tgtEl>
                                        <p:attrNameLst>
                                          <p:attrName>ppt_x</p:attrName>
                                        </p:attrNameLst>
                                      </p:cBhvr>
                                      <p:tavLst>
                                        <p:tav tm="0">
                                          <p:val>
                                            <p:strVal val="#ppt_x"/>
                                          </p:val>
                                        </p:tav>
                                        <p:tav tm="100000">
                                          <p:val>
                                            <p:strVal val="#ppt_x"/>
                                          </p:val>
                                        </p:tav>
                                      </p:tavLst>
                                    </p:anim>
                                    <p:anim calcmode="lin" valueType="num">
                                      <p:cBhvr additive="base">
                                        <p:cTn id="14" dur="500" fill="hold"/>
                                        <p:tgtEl>
                                          <p:spTgt spid="5020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206"/>
                                        </p:tgtEl>
                                        <p:attrNameLst>
                                          <p:attrName>style.visibility</p:attrName>
                                        </p:attrNameLst>
                                      </p:cBhvr>
                                      <p:to>
                                        <p:strVal val="visible"/>
                                      </p:to>
                                    </p:set>
                                    <p:anim calcmode="lin" valueType="num">
                                      <p:cBhvr additive="base">
                                        <p:cTn id="19" dur="500" fill="hold"/>
                                        <p:tgtEl>
                                          <p:spTgt spid="50206"/>
                                        </p:tgtEl>
                                        <p:attrNameLst>
                                          <p:attrName>ppt_x</p:attrName>
                                        </p:attrNameLst>
                                      </p:cBhvr>
                                      <p:tavLst>
                                        <p:tav tm="0">
                                          <p:val>
                                            <p:strVal val="#ppt_x"/>
                                          </p:val>
                                        </p:tav>
                                        <p:tav tm="100000">
                                          <p:val>
                                            <p:strVal val="#ppt_x"/>
                                          </p:val>
                                        </p:tav>
                                      </p:tavLst>
                                    </p:anim>
                                    <p:anim calcmode="lin" valueType="num">
                                      <p:cBhvr additive="base">
                                        <p:cTn id="20" dur="500" fill="hold"/>
                                        <p:tgtEl>
                                          <p:spTgt spid="5020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0207"/>
                                        </p:tgtEl>
                                        <p:attrNameLst>
                                          <p:attrName>style.visibility</p:attrName>
                                        </p:attrNameLst>
                                      </p:cBhvr>
                                      <p:to>
                                        <p:strVal val="visible"/>
                                      </p:to>
                                    </p:set>
                                    <p:anim calcmode="lin" valueType="num">
                                      <p:cBhvr additive="base">
                                        <p:cTn id="25" dur="500" fill="hold"/>
                                        <p:tgtEl>
                                          <p:spTgt spid="50207"/>
                                        </p:tgtEl>
                                        <p:attrNameLst>
                                          <p:attrName>ppt_x</p:attrName>
                                        </p:attrNameLst>
                                      </p:cBhvr>
                                      <p:tavLst>
                                        <p:tav tm="0">
                                          <p:val>
                                            <p:strVal val="#ppt_x"/>
                                          </p:val>
                                        </p:tav>
                                        <p:tav tm="100000">
                                          <p:val>
                                            <p:strVal val="#ppt_x"/>
                                          </p:val>
                                        </p:tav>
                                      </p:tavLst>
                                    </p:anim>
                                    <p:anim calcmode="lin" valueType="num">
                                      <p:cBhvr additive="base">
                                        <p:cTn id="26" dur="500" fill="hold"/>
                                        <p:tgtEl>
                                          <p:spTgt spid="5020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0208"/>
                                        </p:tgtEl>
                                        <p:attrNameLst>
                                          <p:attrName>style.visibility</p:attrName>
                                        </p:attrNameLst>
                                      </p:cBhvr>
                                      <p:to>
                                        <p:strVal val="visible"/>
                                      </p:to>
                                    </p:set>
                                    <p:anim calcmode="lin" valueType="num">
                                      <p:cBhvr additive="base">
                                        <p:cTn id="31" dur="500" fill="hold"/>
                                        <p:tgtEl>
                                          <p:spTgt spid="50208"/>
                                        </p:tgtEl>
                                        <p:attrNameLst>
                                          <p:attrName>ppt_x</p:attrName>
                                        </p:attrNameLst>
                                      </p:cBhvr>
                                      <p:tavLst>
                                        <p:tav tm="0">
                                          <p:val>
                                            <p:strVal val="#ppt_x"/>
                                          </p:val>
                                        </p:tav>
                                        <p:tav tm="100000">
                                          <p:val>
                                            <p:strVal val="#ppt_x"/>
                                          </p:val>
                                        </p:tav>
                                      </p:tavLst>
                                    </p:anim>
                                    <p:anim calcmode="lin" valueType="num">
                                      <p:cBhvr additive="base">
                                        <p:cTn id="32" dur="500" fill="hold"/>
                                        <p:tgtEl>
                                          <p:spTgt spid="5020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0209"/>
                                        </p:tgtEl>
                                        <p:attrNameLst>
                                          <p:attrName>style.visibility</p:attrName>
                                        </p:attrNameLst>
                                      </p:cBhvr>
                                      <p:to>
                                        <p:strVal val="visible"/>
                                      </p:to>
                                    </p:set>
                                    <p:anim calcmode="lin" valueType="num">
                                      <p:cBhvr additive="base">
                                        <p:cTn id="37" dur="500" fill="hold"/>
                                        <p:tgtEl>
                                          <p:spTgt spid="50209"/>
                                        </p:tgtEl>
                                        <p:attrNameLst>
                                          <p:attrName>ppt_x</p:attrName>
                                        </p:attrNameLst>
                                      </p:cBhvr>
                                      <p:tavLst>
                                        <p:tav tm="0">
                                          <p:val>
                                            <p:strVal val="#ppt_x"/>
                                          </p:val>
                                        </p:tav>
                                        <p:tav tm="100000">
                                          <p:val>
                                            <p:strVal val="#ppt_x"/>
                                          </p:val>
                                        </p:tav>
                                      </p:tavLst>
                                    </p:anim>
                                    <p:anim calcmode="lin" valueType="num">
                                      <p:cBhvr additive="base">
                                        <p:cTn id="38" dur="500" fill="hold"/>
                                        <p:tgtEl>
                                          <p:spTgt spid="5020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0210"/>
                                        </p:tgtEl>
                                        <p:attrNameLst>
                                          <p:attrName>style.visibility</p:attrName>
                                        </p:attrNameLst>
                                      </p:cBhvr>
                                      <p:to>
                                        <p:strVal val="visible"/>
                                      </p:to>
                                    </p:set>
                                    <p:anim calcmode="lin" valueType="num">
                                      <p:cBhvr additive="base">
                                        <p:cTn id="43" dur="500" fill="hold"/>
                                        <p:tgtEl>
                                          <p:spTgt spid="50210"/>
                                        </p:tgtEl>
                                        <p:attrNameLst>
                                          <p:attrName>ppt_x</p:attrName>
                                        </p:attrNameLst>
                                      </p:cBhvr>
                                      <p:tavLst>
                                        <p:tav tm="0">
                                          <p:val>
                                            <p:strVal val="#ppt_x"/>
                                          </p:val>
                                        </p:tav>
                                        <p:tav tm="100000">
                                          <p:val>
                                            <p:strVal val="#ppt_x"/>
                                          </p:val>
                                        </p:tav>
                                      </p:tavLst>
                                    </p:anim>
                                    <p:anim calcmode="lin" valueType="num">
                                      <p:cBhvr additive="base">
                                        <p:cTn id="44" dur="500" fill="hold"/>
                                        <p:tgtEl>
                                          <p:spTgt spid="502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0211"/>
                                        </p:tgtEl>
                                        <p:attrNameLst>
                                          <p:attrName>style.visibility</p:attrName>
                                        </p:attrNameLst>
                                      </p:cBhvr>
                                      <p:to>
                                        <p:strVal val="visible"/>
                                      </p:to>
                                    </p:set>
                                    <p:anim calcmode="lin" valueType="num">
                                      <p:cBhvr additive="base">
                                        <p:cTn id="49" dur="500" fill="hold"/>
                                        <p:tgtEl>
                                          <p:spTgt spid="50211"/>
                                        </p:tgtEl>
                                        <p:attrNameLst>
                                          <p:attrName>ppt_x</p:attrName>
                                        </p:attrNameLst>
                                      </p:cBhvr>
                                      <p:tavLst>
                                        <p:tav tm="0">
                                          <p:val>
                                            <p:strVal val="#ppt_x"/>
                                          </p:val>
                                        </p:tav>
                                        <p:tav tm="100000">
                                          <p:val>
                                            <p:strVal val="#ppt_x"/>
                                          </p:val>
                                        </p:tav>
                                      </p:tavLst>
                                    </p:anim>
                                    <p:anim calcmode="lin" valueType="num">
                                      <p:cBhvr additive="base">
                                        <p:cTn id="50" dur="500" fill="hold"/>
                                        <p:tgtEl>
                                          <p:spTgt spid="50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04" grpId="0" autoUpdateAnimBg="0"/>
      <p:bldP spid="50205" grpId="0" autoUpdateAnimBg="0"/>
      <p:bldP spid="50206" grpId="0" autoUpdateAnimBg="0"/>
      <p:bldP spid="50207" grpId="0" autoUpdateAnimBg="0"/>
      <p:bldP spid="50208" grpId="0" autoUpdateAnimBg="0"/>
      <p:bldP spid="50209" grpId="0" autoUpdateAnimBg="0"/>
      <p:bldP spid="50210" grpId="0" autoUpdateAnimBg="0"/>
      <p:bldP spid="5021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表格 34"/>
          <p:cNvGraphicFramePr>
            <a:graphicFrameLocks noGrp="1"/>
          </p:cNvGraphicFramePr>
          <p:nvPr/>
        </p:nvGraphicFramePr>
        <p:xfrm>
          <a:off x="148097" y="437880"/>
          <a:ext cx="8686801" cy="4389120"/>
        </p:xfrm>
        <a:graphic>
          <a:graphicData uri="http://schemas.openxmlformats.org/drawingml/2006/table">
            <a:tbl>
              <a:tblPr/>
              <a:tblGrid>
                <a:gridCol w="452693"/>
                <a:gridCol w="2009586"/>
                <a:gridCol w="6224522"/>
              </a:tblGrid>
              <a:tr h="557880">
                <a:tc>
                  <a:txBody>
                    <a:bodyPr/>
                    <a:lstStyle/>
                    <a:p>
                      <a:pPr algn="l">
                        <a:spcAft>
                          <a:spcPts val="0"/>
                        </a:spcAft>
                      </a:pPr>
                      <a:r>
                        <a:rPr lang="zh-CN" sz="1600" b="1" kern="100" dirty="0">
                          <a:latin typeface="Times New Roman"/>
                          <a:ea typeface="宋体"/>
                          <a:cs typeface="Times New Roman"/>
                        </a:rPr>
                        <a:t>背景</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en-US" sz="1600" b="1" kern="100" dirty="0">
                          <a:latin typeface="宋体"/>
                          <a:ea typeface="宋体"/>
                          <a:cs typeface="Times New Roman"/>
                        </a:rPr>
                        <a:t>_________________</a:t>
                      </a:r>
                      <a:r>
                        <a:rPr lang="zh-CN" sz="1600" b="1" kern="100" dirty="0">
                          <a:latin typeface="Times New Roman"/>
                          <a:ea typeface="宋体"/>
                          <a:cs typeface="Times New Roman"/>
                        </a:rPr>
                        <a:t>使俄国社会矛盾激化；</a:t>
                      </a:r>
                      <a:endParaRPr lang="zh-CN" sz="1400" kern="100" dirty="0">
                        <a:latin typeface="Times New Roman"/>
                        <a:ea typeface="宋体"/>
                        <a:cs typeface="Times New Roman"/>
                      </a:endParaRPr>
                    </a:p>
                    <a:p>
                      <a:pPr algn="l">
                        <a:spcAft>
                          <a:spcPts val="0"/>
                        </a:spcAft>
                      </a:pPr>
                      <a:r>
                        <a:rPr lang="en-US" sz="1600" b="1" kern="100" dirty="0">
                          <a:latin typeface="宋体"/>
                          <a:ea typeface="宋体"/>
                          <a:cs typeface="Times New Roman"/>
                        </a:rPr>
                        <a:t>1917</a:t>
                      </a:r>
                      <a:r>
                        <a:rPr lang="zh-CN" sz="1600" b="1" kern="100" dirty="0">
                          <a:latin typeface="Times New Roman"/>
                          <a:ea typeface="宋体"/>
                          <a:cs typeface="Times New Roman"/>
                        </a:rPr>
                        <a:t>年</a:t>
                      </a:r>
                      <a:r>
                        <a:rPr lang="en-US" sz="1600" b="1" kern="100" dirty="0">
                          <a:latin typeface="Times New Roman"/>
                          <a:ea typeface="宋体"/>
                          <a:cs typeface="Times New Roman"/>
                        </a:rPr>
                        <a:t>3</a:t>
                      </a:r>
                      <a:r>
                        <a:rPr lang="zh-CN" sz="1600" b="1" kern="100" dirty="0">
                          <a:latin typeface="Times New Roman"/>
                          <a:ea typeface="宋体"/>
                          <a:cs typeface="Times New Roman"/>
                        </a:rPr>
                        <a:t>月，俄国发生</a:t>
                      </a:r>
                      <a:r>
                        <a:rPr lang="en-US" sz="1600" b="1" kern="100" dirty="0">
                          <a:latin typeface="Times New Roman"/>
                          <a:ea typeface="宋体"/>
                          <a:cs typeface="Times New Roman"/>
                        </a:rPr>
                        <a:t>_________</a:t>
                      </a:r>
                      <a:r>
                        <a:rPr lang="zh-CN" sz="1600" b="1" kern="100" dirty="0">
                          <a:latin typeface="Times New Roman"/>
                          <a:ea typeface="宋体"/>
                          <a:cs typeface="Times New Roman"/>
                        </a:rPr>
                        <a:t>，推翻了</a:t>
                      </a:r>
                      <a:r>
                        <a:rPr lang="en-US" sz="1600" b="1" kern="100" dirty="0">
                          <a:latin typeface="Times New Roman"/>
                          <a:ea typeface="宋体"/>
                          <a:cs typeface="Times New Roman"/>
                        </a:rPr>
                        <a:t>___________</a:t>
                      </a:r>
                      <a:r>
                        <a:rPr lang="zh-CN" sz="1600" b="1" kern="100" dirty="0">
                          <a:latin typeface="Times New Roman"/>
                          <a:ea typeface="宋体"/>
                          <a:cs typeface="Times New Roman"/>
                        </a:rPr>
                        <a:t>统治，建立了</a:t>
                      </a:r>
                      <a:r>
                        <a:rPr lang="en-US" sz="1600" b="1" kern="100" dirty="0">
                          <a:latin typeface="Times New Roman"/>
                          <a:ea typeface="宋体"/>
                          <a:cs typeface="Times New Roman"/>
                        </a:rPr>
                        <a:t>_______________</a:t>
                      </a:r>
                      <a:r>
                        <a:rPr lang="zh-CN" sz="1600" b="1" kern="100" dirty="0">
                          <a:latin typeface="Times New Roman"/>
                          <a:ea typeface="宋体"/>
                          <a:cs typeface="Times New Roman"/>
                        </a:rPr>
                        <a:t>；</a:t>
                      </a:r>
                      <a:endParaRPr lang="zh-CN" sz="1400" kern="100" dirty="0">
                        <a:latin typeface="Times New Roman"/>
                        <a:ea typeface="宋体"/>
                        <a:cs typeface="Times New Roman"/>
                      </a:endParaRPr>
                    </a:p>
                    <a:p>
                      <a:pPr algn="l">
                        <a:spcAft>
                          <a:spcPts val="0"/>
                        </a:spcAft>
                      </a:pPr>
                      <a:r>
                        <a:rPr lang="zh-CN" sz="1600" b="1" kern="100" dirty="0">
                          <a:latin typeface="Times New Roman"/>
                          <a:ea typeface="宋体"/>
                          <a:cs typeface="Times New Roman"/>
                        </a:rPr>
                        <a:t>临时政府继续世界大战，统治陷入全面危机；</a:t>
                      </a:r>
                      <a:r>
                        <a:rPr lang="en-US" sz="1600" b="1" kern="100" dirty="0">
                          <a:latin typeface="Times New Roman"/>
                          <a:ea typeface="宋体"/>
                          <a:cs typeface="Times New Roman"/>
                        </a:rPr>
                        <a:t>_______</a:t>
                      </a:r>
                      <a:r>
                        <a:rPr lang="zh-CN" sz="1600" b="1" kern="100" dirty="0">
                          <a:latin typeface="Times New Roman"/>
                          <a:ea typeface="宋体"/>
                          <a:cs typeface="Times New Roman"/>
                        </a:rPr>
                        <a:t>分析了形势，指出</a:t>
                      </a:r>
                      <a:r>
                        <a:rPr lang="en-US" sz="1600" b="1" kern="100" dirty="0">
                          <a:latin typeface="Times New Roman"/>
                          <a:ea typeface="宋体"/>
                          <a:cs typeface="Times New Roman"/>
                        </a:rPr>
                        <a:t>________</a:t>
                      </a:r>
                      <a:r>
                        <a:rPr lang="zh-CN" sz="1600" b="1" kern="100" dirty="0">
                          <a:latin typeface="Times New Roman"/>
                          <a:ea typeface="宋体"/>
                          <a:cs typeface="Times New Roman"/>
                        </a:rPr>
                        <a:t>必须通过</a:t>
                      </a:r>
                      <a:r>
                        <a:rPr lang="en-US" sz="1600" b="1" kern="100" dirty="0">
                          <a:latin typeface="Times New Roman"/>
                          <a:ea typeface="宋体"/>
                          <a:cs typeface="Times New Roman"/>
                        </a:rPr>
                        <a:t>_____________</a:t>
                      </a:r>
                      <a:r>
                        <a:rPr lang="zh-CN" sz="1600" b="1" kern="100" dirty="0">
                          <a:latin typeface="Times New Roman"/>
                          <a:ea typeface="宋体"/>
                          <a:cs typeface="Times New Roman"/>
                        </a:rPr>
                        <a:t>夺取政权</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223152">
                <a:tc>
                  <a:txBody>
                    <a:bodyPr/>
                    <a:lstStyle/>
                    <a:p>
                      <a:pPr algn="l">
                        <a:spcAft>
                          <a:spcPts val="0"/>
                        </a:spcAft>
                      </a:pPr>
                      <a:r>
                        <a:rPr lang="zh-CN" sz="1600" b="1" kern="100">
                          <a:latin typeface="Times New Roman"/>
                          <a:ea typeface="宋体"/>
                          <a:cs typeface="Times New Roman"/>
                        </a:rPr>
                        <a:t>过程</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en-US" sz="1600" b="1" kern="100" dirty="0">
                          <a:latin typeface="宋体"/>
                          <a:ea typeface="宋体"/>
                          <a:cs typeface="Times New Roman"/>
                        </a:rPr>
                        <a:t>_______</a:t>
                      </a:r>
                      <a:r>
                        <a:rPr lang="zh-CN" sz="1600" b="1" kern="100" dirty="0">
                          <a:latin typeface="Times New Roman"/>
                          <a:ea typeface="宋体"/>
                          <a:cs typeface="Times New Roman"/>
                        </a:rPr>
                        <a:t>年</a:t>
                      </a:r>
                      <a:r>
                        <a:rPr lang="en-US" sz="1600" b="1" kern="100" dirty="0">
                          <a:latin typeface="Times New Roman"/>
                          <a:ea typeface="宋体"/>
                          <a:cs typeface="Times New Roman"/>
                        </a:rPr>
                        <a:t>11</a:t>
                      </a:r>
                      <a:r>
                        <a:rPr lang="zh-CN" sz="1600" b="1" kern="100" dirty="0">
                          <a:latin typeface="Times New Roman"/>
                          <a:ea typeface="宋体"/>
                          <a:cs typeface="Times New Roman"/>
                        </a:rPr>
                        <a:t>月</a:t>
                      </a:r>
                      <a:r>
                        <a:rPr lang="en-US" sz="1600" b="1" kern="100" dirty="0">
                          <a:latin typeface="Times New Roman"/>
                          <a:ea typeface="宋体"/>
                          <a:cs typeface="Times New Roman"/>
                        </a:rPr>
                        <a:t>6</a:t>
                      </a:r>
                      <a:r>
                        <a:rPr lang="zh-CN" sz="1600" b="1" kern="100" dirty="0">
                          <a:latin typeface="Times New Roman"/>
                          <a:ea typeface="宋体"/>
                          <a:cs typeface="Times New Roman"/>
                        </a:rPr>
                        <a:t>日，列宁秘密来到</a:t>
                      </a:r>
                      <a:r>
                        <a:rPr lang="en-US" sz="1600" b="1" kern="100" dirty="0">
                          <a:latin typeface="Times New Roman"/>
                          <a:ea typeface="宋体"/>
                          <a:cs typeface="Times New Roman"/>
                        </a:rPr>
                        <a:t>___________</a:t>
                      </a:r>
                      <a:r>
                        <a:rPr lang="zh-CN" sz="1600" b="1" kern="100" dirty="0">
                          <a:latin typeface="Times New Roman"/>
                          <a:ea typeface="宋体"/>
                          <a:cs typeface="Times New Roman"/>
                        </a:rPr>
                        <a:t>，亲自领导起义；</a:t>
                      </a:r>
                      <a:r>
                        <a:rPr lang="en-US" sz="1600" b="1" kern="100" dirty="0">
                          <a:latin typeface="Times New Roman"/>
                          <a:ea typeface="宋体"/>
                          <a:cs typeface="Times New Roman"/>
                        </a:rPr>
                        <a:t>1917</a:t>
                      </a:r>
                      <a:r>
                        <a:rPr lang="zh-CN" sz="1600" b="1" kern="100" dirty="0">
                          <a:latin typeface="Times New Roman"/>
                          <a:ea typeface="宋体"/>
                          <a:cs typeface="Times New Roman"/>
                        </a:rPr>
                        <a:t>年</a:t>
                      </a:r>
                      <a:r>
                        <a:rPr lang="en-US" sz="1600" b="1" kern="100" dirty="0">
                          <a:latin typeface="Times New Roman"/>
                          <a:ea typeface="宋体"/>
                          <a:cs typeface="Times New Roman"/>
                        </a:rPr>
                        <a:t>11</a:t>
                      </a:r>
                      <a:r>
                        <a:rPr lang="zh-CN" sz="1600" b="1" kern="100" dirty="0">
                          <a:latin typeface="Times New Roman"/>
                          <a:ea typeface="宋体"/>
                          <a:cs typeface="Times New Roman"/>
                        </a:rPr>
                        <a:t>月</a:t>
                      </a:r>
                      <a:r>
                        <a:rPr lang="en-US" sz="1600" b="1" kern="100" dirty="0">
                          <a:latin typeface="Times New Roman"/>
                          <a:ea typeface="宋体"/>
                          <a:cs typeface="Times New Roman"/>
                        </a:rPr>
                        <a:t>7</a:t>
                      </a:r>
                      <a:r>
                        <a:rPr lang="zh-CN" sz="1600" b="1" kern="100" dirty="0">
                          <a:latin typeface="Times New Roman"/>
                          <a:ea typeface="宋体"/>
                          <a:cs typeface="Times New Roman"/>
                        </a:rPr>
                        <a:t>日，以</a:t>
                      </a:r>
                      <a:r>
                        <a:rPr lang="en-US" sz="1600" b="1" kern="100" dirty="0">
                          <a:latin typeface="Times New Roman"/>
                          <a:ea typeface="宋体"/>
                          <a:cs typeface="Times New Roman"/>
                        </a:rPr>
                        <a:t>_________</a:t>
                      </a:r>
                      <a:r>
                        <a:rPr lang="zh-CN" sz="1600" b="1" kern="100" dirty="0">
                          <a:latin typeface="Times New Roman"/>
                          <a:ea typeface="宋体"/>
                          <a:cs typeface="Times New Roman"/>
                        </a:rPr>
                        <a:t>号巡洋舰炮声为信号，攻占</a:t>
                      </a:r>
                      <a:r>
                        <a:rPr lang="en-US" sz="1600" b="1" kern="100" dirty="0">
                          <a:latin typeface="Times New Roman"/>
                          <a:ea typeface="宋体"/>
                          <a:cs typeface="Times New Roman"/>
                        </a:rPr>
                        <a:t>______</a:t>
                      </a:r>
                      <a:r>
                        <a:rPr lang="zh-CN" sz="1600" b="1" kern="100" dirty="0">
                          <a:latin typeface="Times New Roman"/>
                          <a:ea typeface="宋体"/>
                          <a:cs typeface="Times New Roman"/>
                        </a:rPr>
                        <a:t>，推翻</a:t>
                      </a:r>
                      <a:r>
                        <a:rPr lang="en-US" sz="1600" b="1" kern="100" dirty="0">
                          <a:latin typeface="Times New Roman"/>
                          <a:ea typeface="宋体"/>
                          <a:cs typeface="Times New Roman"/>
                        </a:rPr>
                        <a:t>__________</a:t>
                      </a:r>
                      <a:r>
                        <a:rPr lang="zh-CN" sz="1600" b="1" kern="100" dirty="0">
                          <a:latin typeface="Times New Roman"/>
                          <a:ea typeface="宋体"/>
                          <a:cs typeface="Times New Roman"/>
                        </a:rPr>
                        <a:t>。</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111576">
                <a:tc rowSpan="3">
                  <a:txBody>
                    <a:bodyPr/>
                    <a:lstStyle/>
                    <a:p>
                      <a:pPr algn="l">
                        <a:spcAft>
                          <a:spcPts val="0"/>
                        </a:spcAft>
                      </a:pPr>
                      <a:r>
                        <a:rPr lang="zh-CN" sz="1600" b="1" kern="100">
                          <a:latin typeface="Times New Roman"/>
                          <a:ea typeface="宋体"/>
                          <a:cs typeface="Times New Roman"/>
                        </a:rPr>
                        <a:t>成果</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spcAft>
                          <a:spcPts val="0"/>
                        </a:spcAft>
                      </a:pPr>
                      <a:r>
                        <a:rPr lang="zh-CN" sz="1600" b="1" kern="100" dirty="0">
                          <a:latin typeface="Times New Roman"/>
                          <a:ea typeface="宋体"/>
                          <a:cs typeface="Times New Roman"/>
                        </a:rPr>
                        <a:t>建立</a:t>
                      </a:r>
                      <a:r>
                        <a:rPr lang="en-US" sz="1600" b="1" kern="100" dirty="0">
                          <a:latin typeface="Times New Roman"/>
                          <a:ea typeface="宋体"/>
                          <a:cs typeface="Times New Roman"/>
                        </a:rPr>
                        <a:t>______</a:t>
                      </a:r>
                      <a:r>
                        <a:rPr lang="zh-CN" sz="1600" b="1" kern="100" dirty="0">
                          <a:latin typeface="Times New Roman"/>
                          <a:ea typeface="宋体"/>
                          <a:cs typeface="Times New Roman"/>
                        </a:rPr>
                        <a:t>政权</a:t>
                      </a:r>
                      <a:endParaRPr lang="zh-CN" sz="1400" kern="100" dirty="0">
                        <a:latin typeface="Times New Roman"/>
                        <a:ea typeface="宋体"/>
                        <a:cs typeface="Times New Roman"/>
                      </a:endParaRPr>
                    </a:p>
                    <a:p>
                      <a:pPr algn="l">
                        <a:spcAft>
                          <a:spcPts val="0"/>
                        </a:spcAft>
                      </a:pPr>
                      <a:r>
                        <a:rPr lang="zh-CN" sz="1600" b="1" kern="100" dirty="0">
                          <a:latin typeface="Times New Roman"/>
                          <a:ea typeface="宋体"/>
                          <a:cs typeface="Times New Roman"/>
                        </a:rPr>
                        <a:t>（全俄工兵代表苏维埃第二次代表大会在</a:t>
                      </a:r>
                      <a:r>
                        <a:rPr lang="en-US" sz="1600" b="1" kern="100" dirty="0" smtClean="0">
                          <a:latin typeface="Times New Roman"/>
                          <a:ea typeface="宋体"/>
                          <a:cs typeface="Times New Roman"/>
                        </a:rPr>
                        <a:t>___________</a:t>
                      </a:r>
                      <a:r>
                        <a:rPr lang="zh-CN" sz="1600" b="1" kern="100" dirty="0">
                          <a:latin typeface="Times New Roman"/>
                          <a:ea typeface="宋体"/>
                          <a:cs typeface="Times New Roman"/>
                        </a:rPr>
                        <a:t>召开）</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600" b="1" kern="100">
                          <a:latin typeface="Times New Roman"/>
                          <a:ea typeface="宋体"/>
                          <a:cs typeface="Times New Roman"/>
                        </a:rPr>
                        <a:t>宣布各地全部政权一律转工兵代表</a:t>
                      </a:r>
                      <a:r>
                        <a:rPr lang="en-US" sz="1600" b="1" kern="100">
                          <a:latin typeface="Times New Roman"/>
                          <a:ea typeface="宋体"/>
                          <a:cs typeface="Times New Roman"/>
                        </a:rPr>
                        <a:t>____________</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576">
                <a:tc vMerge="1">
                  <a:txBody>
                    <a:bodyPr/>
                    <a:lstStyle/>
                    <a:p>
                      <a:endParaRPr lang="zh-CN" altLang="en-US"/>
                    </a:p>
                  </a:txBody>
                  <a:tcPr/>
                </a:tc>
                <a:tc vMerge="1">
                  <a:txBody>
                    <a:bodyPr/>
                    <a:lstStyle/>
                    <a:p>
                      <a:endParaRPr lang="zh-CN" altLang="en-US"/>
                    </a:p>
                  </a:txBody>
                  <a:tcPr/>
                </a:tc>
                <a:tc>
                  <a:txBody>
                    <a:bodyPr/>
                    <a:lstStyle/>
                    <a:p>
                      <a:pPr algn="l">
                        <a:spcAft>
                          <a:spcPts val="0"/>
                        </a:spcAft>
                      </a:pPr>
                      <a:r>
                        <a:rPr lang="zh-CN" sz="1600" b="1" kern="100">
                          <a:latin typeface="Times New Roman"/>
                          <a:ea typeface="宋体"/>
                          <a:cs typeface="Times New Roman"/>
                        </a:rPr>
                        <a:t>通过</a:t>
                      </a:r>
                      <a:r>
                        <a:rPr lang="en-US" sz="1600" b="1" kern="100">
                          <a:latin typeface="Times New Roman"/>
                          <a:ea typeface="宋体"/>
                          <a:cs typeface="Times New Roman"/>
                        </a:rPr>
                        <a:t>___________</a:t>
                      </a:r>
                      <a:r>
                        <a:rPr lang="zh-CN" sz="1600" b="1" kern="100">
                          <a:latin typeface="Times New Roman"/>
                          <a:ea typeface="宋体"/>
                          <a:cs typeface="Times New Roman"/>
                        </a:rPr>
                        <a:t>，缔结</a:t>
                      </a:r>
                      <a:r>
                        <a:rPr lang="en-US" sz="1600" b="1" kern="100">
                          <a:latin typeface="Times New Roman"/>
                          <a:ea typeface="宋体"/>
                          <a:cs typeface="Times New Roman"/>
                        </a:rPr>
                        <a:t>________</a:t>
                      </a:r>
                      <a:r>
                        <a:rPr lang="zh-CN" sz="1600" b="1" kern="100">
                          <a:latin typeface="Times New Roman"/>
                          <a:ea typeface="宋体"/>
                          <a:cs typeface="Times New Roman"/>
                        </a:rPr>
                        <a:t>、</a:t>
                      </a:r>
                      <a:r>
                        <a:rPr lang="en-US" sz="1600" b="1" kern="100">
                          <a:latin typeface="Times New Roman"/>
                          <a:ea typeface="宋体"/>
                          <a:cs typeface="Times New Roman"/>
                        </a:rPr>
                        <a:t>____________</a:t>
                      </a:r>
                      <a:r>
                        <a:rPr lang="zh-CN" sz="1600" b="1" kern="100">
                          <a:latin typeface="Times New Roman"/>
                          <a:ea typeface="宋体"/>
                          <a:cs typeface="Times New Roman"/>
                        </a:rPr>
                        <a:t>的合约</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152">
                <a:tc vMerge="1">
                  <a:txBody>
                    <a:bodyPr/>
                    <a:lstStyle/>
                    <a:p>
                      <a:endParaRPr lang="zh-CN" altLang="en-US"/>
                    </a:p>
                  </a:txBody>
                  <a:tcPr/>
                </a:tc>
                <a:tc vMerge="1">
                  <a:txBody>
                    <a:bodyPr/>
                    <a:lstStyle/>
                    <a:p>
                      <a:endParaRPr lang="zh-CN" altLang="en-US"/>
                    </a:p>
                  </a:txBody>
                  <a:tcPr/>
                </a:tc>
                <a:tc>
                  <a:txBody>
                    <a:bodyPr/>
                    <a:lstStyle/>
                    <a:p>
                      <a:pPr algn="l">
                        <a:spcAft>
                          <a:spcPts val="0"/>
                        </a:spcAft>
                      </a:pPr>
                      <a:r>
                        <a:rPr lang="zh-CN" sz="1600" b="1" kern="100">
                          <a:latin typeface="Times New Roman"/>
                          <a:ea typeface="宋体"/>
                          <a:cs typeface="Times New Roman"/>
                        </a:rPr>
                        <a:t>成立苏维埃政府，新政府由</a:t>
                      </a:r>
                      <a:r>
                        <a:rPr lang="en-US" sz="1600" b="1" kern="100">
                          <a:latin typeface="Times New Roman"/>
                          <a:ea typeface="宋体"/>
                          <a:cs typeface="Times New Roman"/>
                        </a:rPr>
                        <a:t>______________</a:t>
                      </a:r>
                      <a:r>
                        <a:rPr lang="zh-CN" sz="1600" b="1" kern="100">
                          <a:latin typeface="Times New Roman"/>
                          <a:ea typeface="宋体"/>
                          <a:cs typeface="Times New Roman"/>
                        </a:rPr>
                        <a:t>组成，列宁任</a:t>
                      </a:r>
                      <a:r>
                        <a:rPr lang="en-US" sz="1600" b="1" kern="100">
                          <a:latin typeface="Times New Roman"/>
                          <a:ea typeface="宋体"/>
                          <a:cs typeface="Times New Roman"/>
                        </a:rPr>
                        <a:t>____________</a:t>
                      </a:r>
                      <a:r>
                        <a:rPr lang="zh-CN" sz="1600" b="1" kern="100">
                          <a:latin typeface="Times New Roman"/>
                          <a:ea typeface="宋体"/>
                          <a:cs typeface="Times New Roman"/>
                        </a:rPr>
                        <a:t>主席</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9456">
                <a:tc>
                  <a:txBody>
                    <a:bodyPr/>
                    <a:lstStyle/>
                    <a:p>
                      <a:pPr algn="l">
                        <a:spcAft>
                          <a:spcPts val="0"/>
                        </a:spcAft>
                      </a:pPr>
                      <a:r>
                        <a:rPr lang="zh-CN" sz="1600" b="1" kern="100">
                          <a:latin typeface="Times New Roman"/>
                          <a:ea typeface="宋体"/>
                          <a:cs typeface="Times New Roman"/>
                        </a:rPr>
                        <a:t>巩固</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zh-CN" sz="1600" b="1" kern="100" dirty="0">
                          <a:latin typeface="Times New Roman"/>
                          <a:ea typeface="宋体"/>
                          <a:cs typeface="Times New Roman"/>
                        </a:rPr>
                        <a:t>政治：废除了旧的国家机器，创建了新的</a:t>
                      </a:r>
                      <a:r>
                        <a:rPr lang="en-US" sz="1600" b="1" kern="100" dirty="0">
                          <a:latin typeface="Times New Roman"/>
                          <a:ea typeface="宋体"/>
                          <a:cs typeface="Times New Roman"/>
                        </a:rPr>
                        <a:t>_____________</a:t>
                      </a:r>
                      <a:endParaRPr lang="zh-CN" sz="1400" kern="100" dirty="0">
                        <a:latin typeface="Times New Roman"/>
                        <a:ea typeface="宋体"/>
                        <a:cs typeface="Times New Roman"/>
                      </a:endParaRPr>
                    </a:p>
                    <a:p>
                      <a:pPr algn="l">
                        <a:spcAft>
                          <a:spcPts val="0"/>
                        </a:spcAft>
                      </a:pPr>
                      <a:r>
                        <a:rPr lang="zh-CN" sz="1600" b="1" kern="100" dirty="0">
                          <a:latin typeface="Times New Roman"/>
                          <a:ea typeface="宋体"/>
                          <a:cs typeface="Times New Roman"/>
                        </a:rPr>
                        <a:t>经济： 将</a:t>
                      </a:r>
                      <a:r>
                        <a:rPr lang="en-US" sz="1600" b="1" kern="100" dirty="0">
                          <a:latin typeface="Times New Roman"/>
                          <a:ea typeface="宋体"/>
                          <a:cs typeface="Times New Roman"/>
                        </a:rPr>
                        <a:t>______</a:t>
                      </a:r>
                      <a:r>
                        <a:rPr lang="zh-CN" sz="1600" b="1" kern="100" dirty="0">
                          <a:latin typeface="Times New Roman"/>
                          <a:ea typeface="宋体"/>
                          <a:cs typeface="Times New Roman"/>
                        </a:rPr>
                        <a:t>、</a:t>
                      </a:r>
                      <a:r>
                        <a:rPr lang="en-US" sz="1600" b="1" kern="100" dirty="0">
                          <a:latin typeface="Times New Roman"/>
                          <a:ea typeface="宋体"/>
                          <a:cs typeface="Times New Roman"/>
                        </a:rPr>
                        <a:t>_____</a:t>
                      </a:r>
                      <a:r>
                        <a:rPr lang="zh-CN" sz="1600" b="1" kern="100" dirty="0">
                          <a:latin typeface="Times New Roman"/>
                          <a:ea typeface="宋体"/>
                          <a:cs typeface="Times New Roman"/>
                        </a:rPr>
                        <a:t>和</a:t>
                      </a:r>
                      <a:r>
                        <a:rPr lang="en-US" sz="1600" b="1" kern="100" dirty="0">
                          <a:latin typeface="Times New Roman"/>
                          <a:ea typeface="宋体"/>
                          <a:cs typeface="Times New Roman"/>
                        </a:rPr>
                        <a:t>______</a:t>
                      </a:r>
                      <a:r>
                        <a:rPr lang="zh-CN" sz="1600" b="1" kern="100" dirty="0">
                          <a:latin typeface="Times New Roman"/>
                          <a:ea typeface="宋体"/>
                          <a:cs typeface="Times New Roman"/>
                        </a:rPr>
                        <a:t>收归国有，建立</a:t>
                      </a:r>
                      <a:r>
                        <a:rPr lang="en-US" sz="1600" b="1" kern="100" dirty="0" smtClean="0">
                          <a:latin typeface="Times New Roman"/>
                          <a:ea typeface="宋体"/>
                          <a:cs typeface="Times New Roman"/>
                        </a:rPr>
                        <a:t>_______________</a:t>
                      </a:r>
                      <a:r>
                        <a:rPr lang="zh-CN" sz="1600" b="1" kern="100" dirty="0">
                          <a:latin typeface="Times New Roman"/>
                          <a:ea typeface="宋体"/>
                          <a:cs typeface="Times New Roman"/>
                        </a:rPr>
                        <a:t>；废除</a:t>
                      </a:r>
                      <a:r>
                        <a:rPr lang="en-US" sz="1600" b="1" kern="100" dirty="0">
                          <a:latin typeface="Times New Roman"/>
                          <a:ea typeface="宋体"/>
                          <a:cs typeface="Times New Roman"/>
                        </a:rPr>
                        <a:t>____________</a:t>
                      </a:r>
                      <a:r>
                        <a:rPr lang="zh-CN" sz="1600" b="1" kern="100" dirty="0">
                          <a:latin typeface="Times New Roman"/>
                          <a:ea typeface="宋体"/>
                          <a:cs typeface="Times New Roman"/>
                        </a:rPr>
                        <a:t>，没收地主、皇室和寺院的土地，分给农民耕种</a:t>
                      </a:r>
                      <a:endParaRPr lang="zh-CN" sz="1400" kern="100" dirty="0">
                        <a:latin typeface="Times New Roman"/>
                        <a:ea typeface="宋体"/>
                        <a:cs typeface="Times New Roman"/>
                      </a:endParaRPr>
                    </a:p>
                    <a:p>
                      <a:pPr algn="l">
                        <a:spcAft>
                          <a:spcPts val="0"/>
                        </a:spcAft>
                      </a:pPr>
                      <a:r>
                        <a:rPr lang="zh-CN" sz="1600" b="1" kern="100" dirty="0">
                          <a:latin typeface="Times New Roman"/>
                          <a:ea typeface="宋体"/>
                          <a:cs typeface="Times New Roman"/>
                        </a:rPr>
                        <a:t>军事：废除了旧的常备军，组建了</a:t>
                      </a:r>
                      <a:r>
                        <a:rPr lang="en-US" sz="1600" b="1" kern="100" dirty="0">
                          <a:latin typeface="Times New Roman"/>
                          <a:ea typeface="宋体"/>
                          <a:cs typeface="Times New Roman"/>
                        </a:rPr>
                        <a:t>______</a:t>
                      </a:r>
                      <a:r>
                        <a:rPr lang="zh-CN" sz="1600" b="1" kern="100" dirty="0">
                          <a:latin typeface="Times New Roman"/>
                          <a:ea typeface="宋体"/>
                          <a:cs typeface="Times New Roman"/>
                        </a:rPr>
                        <a:t>；经过</a:t>
                      </a:r>
                      <a:r>
                        <a:rPr lang="en-US" sz="1600" b="1" kern="100" dirty="0">
                          <a:latin typeface="Times New Roman"/>
                          <a:ea typeface="宋体"/>
                          <a:cs typeface="Times New Roman"/>
                        </a:rPr>
                        <a:t>3</a:t>
                      </a:r>
                      <a:r>
                        <a:rPr lang="zh-CN" sz="1600" b="1" kern="100" dirty="0">
                          <a:latin typeface="Times New Roman"/>
                          <a:ea typeface="宋体"/>
                          <a:cs typeface="Times New Roman"/>
                        </a:rPr>
                        <a:t>年艰苦斗争，粉碎了外国的</a:t>
                      </a:r>
                      <a:r>
                        <a:rPr lang="en-US" sz="1600" b="1" kern="100" dirty="0" smtClean="0">
                          <a:latin typeface="Times New Roman"/>
                          <a:ea typeface="宋体"/>
                          <a:cs typeface="Times New Roman"/>
                        </a:rPr>
                        <a:t>_________</a:t>
                      </a:r>
                      <a:r>
                        <a:rPr lang="zh-CN" sz="1600" b="1" kern="100" dirty="0">
                          <a:latin typeface="Times New Roman"/>
                          <a:ea typeface="宋体"/>
                          <a:cs typeface="Times New Roman"/>
                        </a:rPr>
                        <a:t>和本国的</a:t>
                      </a:r>
                      <a:r>
                        <a:rPr lang="en-US" sz="1600" b="1" kern="100" dirty="0">
                          <a:latin typeface="Times New Roman"/>
                          <a:ea typeface="宋体"/>
                          <a:cs typeface="Times New Roman"/>
                        </a:rPr>
                        <a:t>_________</a:t>
                      </a:r>
                      <a:endParaRPr lang="zh-CN" sz="1400" kern="100" dirty="0">
                        <a:latin typeface="Times New Roman"/>
                        <a:ea typeface="宋体"/>
                        <a:cs typeface="Times New Roman"/>
                      </a:endParaRPr>
                    </a:p>
                    <a:p>
                      <a:pPr algn="l">
                        <a:spcAft>
                          <a:spcPts val="0"/>
                        </a:spcAft>
                      </a:pPr>
                      <a:r>
                        <a:rPr lang="zh-CN" sz="1600" b="1" kern="100" dirty="0">
                          <a:latin typeface="Times New Roman"/>
                          <a:ea typeface="宋体"/>
                          <a:cs typeface="Times New Roman"/>
                        </a:rPr>
                        <a:t>外交：</a:t>
                      </a:r>
                      <a:r>
                        <a:rPr lang="en-US" sz="1600" b="1" kern="100" dirty="0">
                          <a:latin typeface="Times New Roman"/>
                          <a:ea typeface="宋体"/>
                          <a:cs typeface="Times New Roman"/>
                        </a:rPr>
                        <a:t>_______</a:t>
                      </a:r>
                      <a:r>
                        <a:rPr lang="zh-CN" sz="1600" b="1" kern="100" dirty="0">
                          <a:latin typeface="Times New Roman"/>
                          <a:ea typeface="宋体"/>
                          <a:cs typeface="Times New Roman"/>
                        </a:rPr>
                        <a:t>一切不平等条约；退出</a:t>
                      </a:r>
                      <a:r>
                        <a:rPr lang="en-US" sz="1600" b="1" kern="100" dirty="0">
                          <a:latin typeface="Times New Roman"/>
                          <a:ea typeface="宋体"/>
                          <a:cs typeface="Times New Roman"/>
                        </a:rPr>
                        <a:t>____________</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223152">
                <a:tc>
                  <a:txBody>
                    <a:bodyPr/>
                    <a:lstStyle/>
                    <a:p>
                      <a:pPr algn="l">
                        <a:spcAft>
                          <a:spcPts val="0"/>
                        </a:spcAft>
                      </a:pPr>
                      <a:r>
                        <a:rPr lang="zh-CN" sz="1600" b="1" kern="100">
                          <a:latin typeface="Times New Roman"/>
                          <a:ea typeface="宋体"/>
                          <a:cs typeface="Times New Roman"/>
                        </a:rPr>
                        <a:t>意义</a:t>
                      </a:r>
                      <a:endParaRPr lang="zh-CN" sz="1400" kern="10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zh-CN" sz="1600" b="1" kern="100" dirty="0">
                          <a:latin typeface="Times New Roman"/>
                          <a:ea typeface="宋体"/>
                          <a:cs typeface="Times New Roman"/>
                        </a:rPr>
                        <a:t>十月革命是人类历史上第一次</a:t>
                      </a:r>
                      <a:r>
                        <a:rPr lang="en-US" sz="1600" b="1" kern="100" dirty="0">
                          <a:latin typeface="Times New Roman"/>
                          <a:ea typeface="宋体"/>
                          <a:cs typeface="Times New Roman"/>
                        </a:rPr>
                        <a:t>_____</a:t>
                      </a:r>
                      <a:r>
                        <a:rPr lang="zh-CN" sz="1600" b="1" kern="100" dirty="0">
                          <a:latin typeface="Times New Roman"/>
                          <a:ea typeface="宋体"/>
                          <a:cs typeface="Times New Roman"/>
                        </a:rPr>
                        <a:t>的社会主义革命，建立了第一个</a:t>
                      </a:r>
                      <a:r>
                        <a:rPr lang="en-US" sz="1600" b="1" kern="100" dirty="0" smtClean="0">
                          <a:latin typeface="Times New Roman"/>
                          <a:ea typeface="宋体"/>
                          <a:cs typeface="Times New Roman"/>
                        </a:rPr>
                        <a:t>______________</a:t>
                      </a:r>
                      <a:r>
                        <a:rPr lang="zh-CN" sz="1600" b="1" kern="100" dirty="0">
                          <a:latin typeface="Times New Roman"/>
                          <a:ea typeface="宋体"/>
                          <a:cs typeface="Times New Roman"/>
                        </a:rPr>
                        <a:t>国家，推动了</a:t>
                      </a:r>
                      <a:r>
                        <a:rPr lang="en-US" sz="1600" b="1" kern="100" dirty="0">
                          <a:latin typeface="Times New Roman"/>
                          <a:ea typeface="宋体"/>
                          <a:cs typeface="Times New Roman"/>
                        </a:rPr>
                        <a:t>_____</a:t>
                      </a:r>
                      <a:r>
                        <a:rPr lang="zh-CN" sz="1600" b="1" kern="100" dirty="0">
                          <a:latin typeface="Times New Roman"/>
                          <a:ea typeface="宋体"/>
                          <a:cs typeface="Times New Roman"/>
                        </a:rPr>
                        <a:t>无产阶级革命运动，鼓舞了殖民地半殖民地的</a:t>
                      </a:r>
                      <a:r>
                        <a:rPr lang="en-US" sz="1600" b="1" kern="100" dirty="0">
                          <a:latin typeface="Times New Roman"/>
                          <a:ea typeface="宋体"/>
                          <a:cs typeface="Times New Roman"/>
                        </a:rPr>
                        <a:t>_____________</a:t>
                      </a:r>
                      <a:r>
                        <a:rPr lang="zh-CN" sz="1600" b="1" kern="100" dirty="0">
                          <a:latin typeface="Times New Roman"/>
                          <a:ea typeface="宋体"/>
                          <a:cs typeface="Times New Roman"/>
                        </a:rPr>
                        <a:t>。</a:t>
                      </a:r>
                      <a:endParaRPr lang="zh-CN" sz="1400" kern="100" dirty="0">
                        <a:latin typeface="Times New Roman"/>
                        <a:ea typeface="宋体"/>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34" name="TextBox 33"/>
          <p:cNvSpPr txBox="1"/>
          <p:nvPr/>
        </p:nvSpPr>
        <p:spPr>
          <a:xfrm>
            <a:off x="692114" y="386368"/>
            <a:ext cx="1999559" cy="338554"/>
          </a:xfrm>
          <a:prstGeom prst="rect">
            <a:avLst/>
          </a:prstGeom>
          <a:noFill/>
        </p:spPr>
        <p:txBody>
          <a:bodyPr wrap="square" rtlCol="0">
            <a:spAutoFit/>
          </a:bodyPr>
          <a:lstStyle/>
          <a:p>
            <a:r>
              <a:rPr lang="zh-CN" altLang="en-US" sz="1600" dirty="0" smtClean="0">
                <a:solidFill>
                  <a:srgbClr val="FF0000"/>
                </a:solidFill>
              </a:rPr>
              <a:t>第一次世界大战</a:t>
            </a:r>
            <a:endParaRPr lang="zh-CN" altLang="en-US" sz="1600" dirty="0">
              <a:solidFill>
                <a:srgbClr val="FF0000"/>
              </a:solidFill>
            </a:endParaRPr>
          </a:p>
        </p:txBody>
      </p:sp>
      <p:sp>
        <p:nvSpPr>
          <p:cNvPr id="38" name="TextBox 37"/>
          <p:cNvSpPr txBox="1"/>
          <p:nvPr/>
        </p:nvSpPr>
        <p:spPr>
          <a:xfrm>
            <a:off x="2550962" y="641215"/>
            <a:ext cx="1999559" cy="338554"/>
          </a:xfrm>
          <a:prstGeom prst="rect">
            <a:avLst/>
          </a:prstGeom>
          <a:noFill/>
        </p:spPr>
        <p:txBody>
          <a:bodyPr wrap="square" rtlCol="0">
            <a:spAutoFit/>
          </a:bodyPr>
          <a:lstStyle/>
          <a:p>
            <a:r>
              <a:rPr lang="zh-CN" altLang="en-US" sz="1600" dirty="0" smtClean="0">
                <a:solidFill>
                  <a:srgbClr val="FF0000"/>
                </a:solidFill>
              </a:rPr>
              <a:t>二月革命</a:t>
            </a:r>
            <a:endParaRPr lang="zh-CN" altLang="en-US" sz="1600" dirty="0">
              <a:solidFill>
                <a:srgbClr val="FF0000"/>
              </a:solidFill>
            </a:endParaRPr>
          </a:p>
        </p:txBody>
      </p:sp>
      <p:sp>
        <p:nvSpPr>
          <p:cNvPr id="39" name="TextBox 38"/>
          <p:cNvSpPr txBox="1"/>
          <p:nvPr/>
        </p:nvSpPr>
        <p:spPr>
          <a:xfrm>
            <a:off x="4354007" y="641215"/>
            <a:ext cx="1999559" cy="338554"/>
          </a:xfrm>
          <a:prstGeom prst="rect">
            <a:avLst/>
          </a:prstGeom>
          <a:noFill/>
        </p:spPr>
        <p:txBody>
          <a:bodyPr wrap="square" rtlCol="0">
            <a:spAutoFit/>
          </a:bodyPr>
          <a:lstStyle/>
          <a:p>
            <a:r>
              <a:rPr lang="zh-CN" altLang="en-US" sz="1600" dirty="0" smtClean="0">
                <a:solidFill>
                  <a:srgbClr val="FF0000"/>
                </a:solidFill>
              </a:rPr>
              <a:t>沙皇专制</a:t>
            </a:r>
            <a:endParaRPr lang="zh-CN" altLang="en-US" sz="1600" dirty="0">
              <a:solidFill>
                <a:srgbClr val="FF0000"/>
              </a:solidFill>
            </a:endParaRPr>
          </a:p>
        </p:txBody>
      </p:sp>
      <p:sp>
        <p:nvSpPr>
          <p:cNvPr id="40" name="TextBox 39"/>
          <p:cNvSpPr txBox="1"/>
          <p:nvPr/>
        </p:nvSpPr>
        <p:spPr>
          <a:xfrm>
            <a:off x="6665765" y="641215"/>
            <a:ext cx="1999559" cy="338554"/>
          </a:xfrm>
          <a:prstGeom prst="rect">
            <a:avLst/>
          </a:prstGeom>
          <a:noFill/>
        </p:spPr>
        <p:txBody>
          <a:bodyPr wrap="square" rtlCol="0">
            <a:spAutoFit/>
          </a:bodyPr>
          <a:lstStyle/>
          <a:p>
            <a:r>
              <a:rPr lang="zh-CN" altLang="en-US" sz="1600" dirty="0" smtClean="0">
                <a:solidFill>
                  <a:srgbClr val="FF0000"/>
                </a:solidFill>
              </a:rPr>
              <a:t>资产阶级临时政府</a:t>
            </a:r>
            <a:endParaRPr lang="zh-CN" altLang="en-US" sz="1600" dirty="0">
              <a:solidFill>
                <a:srgbClr val="FF0000"/>
              </a:solidFill>
            </a:endParaRPr>
          </a:p>
        </p:txBody>
      </p:sp>
      <p:sp>
        <p:nvSpPr>
          <p:cNvPr id="41" name="TextBox 40"/>
          <p:cNvSpPr txBox="1"/>
          <p:nvPr/>
        </p:nvSpPr>
        <p:spPr>
          <a:xfrm>
            <a:off x="4814303" y="874882"/>
            <a:ext cx="1999559" cy="338554"/>
          </a:xfrm>
          <a:prstGeom prst="rect">
            <a:avLst/>
          </a:prstGeom>
          <a:noFill/>
        </p:spPr>
        <p:txBody>
          <a:bodyPr wrap="square" rtlCol="0">
            <a:spAutoFit/>
          </a:bodyPr>
          <a:lstStyle/>
          <a:p>
            <a:r>
              <a:rPr lang="zh-CN" altLang="en-US" sz="1600" dirty="0" smtClean="0">
                <a:solidFill>
                  <a:srgbClr val="FF0000"/>
                </a:solidFill>
              </a:rPr>
              <a:t>列宁</a:t>
            </a:r>
            <a:endParaRPr lang="zh-CN" altLang="en-US" sz="1600" dirty="0">
              <a:solidFill>
                <a:srgbClr val="FF0000"/>
              </a:solidFill>
            </a:endParaRPr>
          </a:p>
        </p:txBody>
      </p:sp>
      <p:sp>
        <p:nvSpPr>
          <p:cNvPr id="42" name="TextBox 41"/>
          <p:cNvSpPr txBox="1"/>
          <p:nvPr/>
        </p:nvSpPr>
        <p:spPr>
          <a:xfrm>
            <a:off x="6974858" y="877322"/>
            <a:ext cx="1999559" cy="338554"/>
          </a:xfrm>
          <a:prstGeom prst="rect">
            <a:avLst/>
          </a:prstGeom>
          <a:noFill/>
        </p:spPr>
        <p:txBody>
          <a:bodyPr wrap="square" rtlCol="0">
            <a:spAutoFit/>
          </a:bodyPr>
          <a:lstStyle/>
          <a:p>
            <a:r>
              <a:rPr lang="zh-CN" altLang="en-US" sz="1600" dirty="0" smtClean="0">
                <a:solidFill>
                  <a:srgbClr val="FF0000"/>
                </a:solidFill>
              </a:rPr>
              <a:t>无产阶级</a:t>
            </a:r>
            <a:endParaRPr lang="zh-CN" altLang="en-US" sz="1600" dirty="0">
              <a:solidFill>
                <a:srgbClr val="FF0000"/>
              </a:solidFill>
            </a:endParaRPr>
          </a:p>
        </p:txBody>
      </p:sp>
      <p:sp>
        <p:nvSpPr>
          <p:cNvPr id="43" name="TextBox 42"/>
          <p:cNvSpPr txBox="1"/>
          <p:nvPr/>
        </p:nvSpPr>
        <p:spPr>
          <a:xfrm>
            <a:off x="841178" y="1104550"/>
            <a:ext cx="1999559" cy="338554"/>
          </a:xfrm>
          <a:prstGeom prst="rect">
            <a:avLst/>
          </a:prstGeom>
          <a:noFill/>
        </p:spPr>
        <p:txBody>
          <a:bodyPr wrap="square" rtlCol="0">
            <a:spAutoFit/>
          </a:bodyPr>
          <a:lstStyle/>
          <a:p>
            <a:r>
              <a:rPr lang="zh-CN" altLang="en-US" sz="1600" dirty="0" smtClean="0">
                <a:solidFill>
                  <a:srgbClr val="FF0000"/>
                </a:solidFill>
              </a:rPr>
              <a:t>武装起义</a:t>
            </a:r>
            <a:endParaRPr lang="zh-CN" altLang="en-US" sz="1600" dirty="0">
              <a:solidFill>
                <a:srgbClr val="FF0000"/>
              </a:solidFill>
            </a:endParaRPr>
          </a:p>
        </p:txBody>
      </p:sp>
      <p:sp>
        <p:nvSpPr>
          <p:cNvPr id="44" name="TextBox 43"/>
          <p:cNvSpPr txBox="1"/>
          <p:nvPr/>
        </p:nvSpPr>
        <p:spPr>
          <a:xfrm>
            <a:off x="692114" y="1372275"/>
            <a:ext cx="1999559" cy="338554"/>
          </a:xfrm>
          <a:prstGeom prst="rect">
            <a:avLst/>
          </a:prstGeom>
          <a:noFill/>
        </p:spPr>
        <p:txBody>
          <a:bodyPr wrap="square" rtlCol="0">
            <a:spAutoFit/>
          </a:bodyPr>
          <a:lstStyle/>
          <a:p>
            <a:r>
              <a:rPr lang="en-US" altLang="zh-CN" sz="1600" dirty="0" smtClean="0">
                <a:solidFill>
                  <a:srgbClr val="FF0000"/>
                </a:solidFill>
              </a:rPr>
              <a:t>1917</a:t>
            </a:r>
            <a:endParaRPr lang="zh-CN" altLang="en-US" sz="1600" dirty="0">
              <a:solidFill>
                <a:srgbClr val="FF0000"/>
              </a:solidFill>
            </a:endParaRPr>
          </a:p>
        </p:txBody>
      </p:sp>
      <p:sp>
        <p:nvSpPr>
          <p:cNvPr id="45" name="TextBox 44"/>
          <p:cNvSpPr txBox="1"/>
          <p:nvPr/>
        </p:nvSpPr>
        <p:spPr>
          <a:xfrm>
            <a:off x="3814523" y="1372275"/>
            <a:ext cx="1999559" cy="338554"/>
          </a:xfrm>
          <a:prstGeom prst="rect">
            <a:avLst/>
          </a:prstGeom>
          <a:noFill/>
        </p:spPr>
        <p:txBody>
          <a:bodyPr wrap="square" rtlCol="0">
            <a:spAutoFit/>
          </a:bodyPr>
          <a:lstStyle/>
          <a:p>
            <a:r>
              <a:rPr lang="zh-CN" altLang="en-US" sz="1600" dirty="0" smtClean="0">
                <a:solidFill>
                  <a:srgbClr val="FF0000"/>
                </a:solidFill>
              </a:rPr>
              <a:t>彼得格勒</a:t>
            </a:r>
            <a:endParaRPr lang="zh-CN" altLang="en-US" sz="1600" dirty="0">
              <a:solidFill>
                <a:srgbClr val="FF0000"/>
              </a:solidFill>
            </a:endParaRPr>
          </a:p>
        </p:txBody>
      </p:sp>
      <p:sp>
        <p:nvSpPr>
          <p:cNvPr id="46" name="TextBox 45"/>
          <p:cNvSpPr txBox="1"/>
          <p:nvPr/>
        </p:nvSpPr>
        <p:spPr>
          <a:xfrm>
            <a:off x="621285" y="1629177"/>
            <a:ext cx="1999559" cy="338554"/>
          </a:xfrm>
          <a:prstGeom prst="rect">
            <a:avLst/>
          </a:prstGeom>
          <a:noFill/>
        </p:spPr>
        <p:txBody>
          <a:bodyPr wrap="square" rtlCol="0">
            <a:spAutoFit/>
          </a:bodyPr>
          <a:lstStyle/>
          <a:p>
            <a:r>
              <a:rPr lang="zh-CN" altLang="en-US" sz="1600" dirty="0" smtClean="0">
                <a:solidFill>
                  <a:srgbClr val="FF0000"/>
                </a:solidFill>
              </a:rPr>
              <a:t>阿芙乐尔</a:t>
            </a:r>
            <a:endParaRPr lang="zh-CN" altLang="en-US" sz="1600" dirty="0">
              <a:solidFill>
                <a:srgbClr val="FF0000"/>
              </a:solidFill>
            </a:endParaRPr>
          </a:p>
        </p:txBody>
      </p:sp>
      <p:sp>
        <p:nvSpPr>
          <p:cNvPr id="47" name="TextBox 46"/>
          <p:cNvSpPr txBox="1"/>
          <p:nvPr/>
        </p:nvSpPr>
        <p:spPr>
          <a:xfrm>
            <a:off x="4083551" y="1629177"/>
            <a:ext cx="1999559" cy="338554"/>
          </a:xfrm>
          <a:prstGeom prst="rect">
            <a:avLst/>
          </a:prstGeom>
          <a:noFill/>
        </p:spPr>
        <p:txBody>
          <a:bodyPr wrap="square" rtlCol="0">
            <a:spAutoFit/>
          </a:bodyPr>
          <a:lstStyle/>
          <a:p>
            <a:r>
              <a:rPr lang="zh-CN" altLang="en-US" sz="1600" dirty="0" smtClean="0">
                <a:solidFill>
                  <a:srgbClr val="FF0000"/>
                </a:solidFill>
              </a:rPr>
              <a:t>冬宫</a:t>
            </a:r>
            <a:endParaRPr lang="zh-CN" altLang="en-US" sz="1600" dirty="0">
              <a:solidFill>
                <a:srgbClr val="FF0000"/>
              </a:solidFill>
            </a:endParaRPr>
          </a:p>
        </p:txBody>
      </p:sp>
      <p:sp>
        <p:nvSpPr>
          <p:cNvPr id="48" name="TextBox 47"/>
          <p:cNvSpPr txBox="1"/>
          <p:nvPr/>
        </p:nvSpPr>
        <p:spPr>
          <a:xfrm>
            <a:off x="5197573" y="1629177"/>
            <a:ext cx="1999559" cy="338554"/>
          </a:xfrm>
          <a:prstGeom prst="rect">
            <a:avLst/>
          </a:prstGeom>
          <a:noFill/>
        </p:spPr>
        <p:txBody>
          <a:bodyPr wrap="square" rtlCol="0">
            <a:spAutoFit/>
          </a:bodyPr>
          <a:lstStyle/>
          <a:p>
            <a:r>
              <a:rPr lang="zh-CN" altLang="en-US" sz="1600" dirty="0" smtClean="0">
                <a:solidFill>
                  <a:srgbClr val="FF0000"/>
                </a:solidFill>
              </a:rPr>
              <a:t>临时政府</a:t>
            </a:r>
            <a:endParaRPr lang="zh-CN" altLang="en-US" sz="1600" dirty="0">
              <a:solidFill>
                <a:srgbClr val="FF0000"/>
              </a:solidFill>
            </a:endParaRPr>
          </a:p>
        </p:txBody>
      </p:sp>
      <p:sp>
        <p:nvSpPr>
          <p:cNvPr id="49" name="TextBox 48"/>
          <p:cNvSpPr txBox="1"/>
          <p:nvPr/>
        </p:nvSpPr>
        <p:spPr>
          <a:xfrm>
            <a:off x="986187" y="1863229"/>
            <a:ext cx="1999559" cy="338554"/>
          </a:xfrm>
          <a:prstGeom prst="rect">
            <a:avLst/>
          </a:prstGeom>
          <a:noFill/>
        </p:spPr>
        <p:txBody>
          <a:bodyPr wrap="square" rtlCol="0">
            <a:spAutoFit/>
          </a:bodyPr>
          <a:lstStyle/>
          <a:p>
            <a:r>
              <a:rPr lang="zh-CN" altLang="en-US" sz="1600" dirty="0" smtClean="0">
                <a:solidFill>
                  <a:srgbClr val="FF0000"/>
                </a:solidFill>
              </a:rPr>
              <a:t>苏维埃</a:t>
            </a:r>
            <a:endParaRPr lang="zh-CN" altLang="en-US" sz="1600" dirty="0">
              <a:solidFill>
                <a:srgbClr val="FF0000"/>
              </a:solidFill>
            </a:endParaRPr>
          </a:p>
        </p:txBody>
      </p:sp>
      <p:sp>
        <p:nvSpPr>
          <p:cNvPr id="50" name="TextBox 49"/>
          <p:cNvSpPr txBox="1"/>
          <p:nvPr/>
        </p:nvSpPr>
        <p:spPr>
          <a:xfrm>
            <a:off x="602915" y="2588656"/>
            <a:ext cx="1999559" cy="338554"/>
          </a:xfrm>
          <a:prstGeom prst="rect">
            <a:avLst/>
          </a:prstGeom>
          <a:noFill/>
        </p:spPr>
        <p:txBody>
          <a:bodyPr wrap="square" rtlCol="0">
            <a:spAutoFit/>
          </a:bodyPr>
          <a:lstStyle/>
          <a:p>
            <a:r>
              <a:rPr lang="zh-CN" altLang="en-US" sz="1600" dirty="0" smtClean="0">
                <a:solidFill>
                  <a:srgbClr val="FF0000"/>
                </a:solidFill>
              </a:rPr>
              <a:t>斯莫尔尼宫</a:t>
            </a:r>
            <a:endParaRPr lang="zh-CN" altLang="en-US" sz="1600" dirty="0">
              <a:solidFill>
                <a:srgbClr val="FF0000"/>
              </a:solidFill>
            </a:endParaRPr>
          </a:p>
        </p:txBody>
      </p:sp>
      <p:sp>
        <p:nvSpPr>
          <p:cNvPr id="51" name="TextBox 50"/>
          <p:cNvSpPr txBox="1"/>
          <p:nvPr/>
        </p:nvSpPr>
        <p:spPr>
          <a:xfrm>
            <a:off x="2934234" y="2098759"/>
            <a:ext cx="1999559" cy="338554"/>
          </a:xfrm>
          <a:prstGeom prst="rect">
            <a:avLst/>
          </a:prstGeom>
          <a:noFill/>
        </p:spPr>
        <p:txBody>
          <a:bodyPr wrap="square" rtlCol="0">
            <a:spAutoFit/>
          </a:bodyPr>
          <a:lstStyle/>
          <a:p>
            <a:r>
              <a:rPr lang="en-US" altLang="zh-CN" sz="1600" dirty="0" smtClean="0">
                <a:solidFill>
                  <a:srgbClr val="FF0000"/>
                </a:solidFill>
              </a:rPr>
              <a:t>《</a:t>
            </a:r>
            <a:r>
              <a:rPr lang="zh-CN" altLang="en-US" sz="1600" dirty="0" smtClean="0">
                <a:solidFill>
                  <a:srgbClr val="FF0000"/>
                </a:solidFill>
              </a:rPr>
              <a:t>和平法令</a:t>
            </a:r>
            <a:r>
              <a:rPr lang="en-US" altLang="zh-CN" sz="1600" dirty="0" smtClean="0">
                <a:solidFill>
                  <a:srgbClr val="FF0000"/>
                </a:solidFill>
              </a:rPr>
              <a:t>》</a:t>
            </a:r>
            <a:endParaRPr lang="zh-CN" altLang="en-US" sz="1600" dirty="0">
              <a:solidFill>
                <a:srgbClr val="FF0000"/>
              </a:solidFill>
            </a:endParaRPr>
          </a:p>
        </p:txBody>
      </p:sp>
      <p:sp>
        <p:nvSpPr>
          <p:cNvPr id="52" name="TextBox 51"/>
          <p:cNvSpPr txBox="1"/>
          <p:nvPr/>
        </p:nvSpPr>
        <p:spPr>
          <a:xfrm>
            <a:off x="4814303" y="2098759"/>
            <a:ext cx="1999559" cy="338554"/>
          </a:xfrm>
          <a:prstGeom prst="rect">
            <a:avLst/>
          </a:prstGeom>
          <a:noFill/>
        </p:spPr>
        <p:txBody>
          <a:bodyPr wrap="square" rtlCol="0">
            <a:spAutoFit/>
          </a:bodyPr>
          <a:lstStyle/>
          <a:p>
            <a:r>
              <a:rPr lang="zh-CN" altLang="en-US" sz="1600" dirty="0" smtClean="0">
                <a:solidFill>
                  <a:srgbClr val="FF0000"/>
                </a:solidFill>
              </a:rPr>
              <a:t>不割地</a:t>
            </a:r>
            <a:endParaRPr lang="zh-CN" altLang="en-US" sz="1600" dirty="0">
              <a:solidFill>
                <a:srgbClr val="FF0000"/>
              </a:solidFill>
            </a:endParaRPr>
          </a:p>
        </p:txBody>
      </p:sp>
      <p:sp>
        <p:nvSpPr>
          <p:cNvPr id="53" name="TextBox 52"/>
          <p:cNvSpPr txBox="1"/>
          <p:nvPr/>
        </p:nvSpPr>
        <p:spPr>
          <a:xfrm>
            <a:off x="5814082" y="2098759"/>
            <a:ext cx="1999559" cy="338554"/>
          </a:xfrm>
          <a:prstGeom prst="rect">
            <a:avLst/>
          </a:prstGeom>
          <a:noFill/>
        </p:spPr>
        <p:txBody>
          <a:bodyPr wrap="square" rtlCol="0">
            <a:spAutoFit/>
          </a:bodyPr>
          <a:lstStyle/>
          <a:p>
            <a:r>
              <a:rPr lang="zh-CN" altLang="en-US" sz="1600" dirty="0" smtClean="0">
                <a:solidFill>
                  <a:srgbClr val="FF0000"/>
                </a:solidFill>
              </a:rPr>
              <a:t>不赔款</a:t>
            </a:r>
            <a:endParaRPr lang="zh-CN" altLang="en-US" sz="1600" dirty="0">
              <a:solidFill>
                <a:srgbClr val="FF0000"/>
              </a:solidFill>
            </a:endParaRPr>
          </a:p>
        </p:txBody>
      </p:sp>
      <p:sp>
        <p:nvSpPr>
          <p:cNvPr id="54" name="TextBox 53"/>
          <p:cNvSpPr txBox="1"/>
          <p:nvPr/>
        </p:nvSpPr>
        <p:spPr>
          <a:xfrm>
            <a:off x="5133183" y="2346687"/>
            <a:ext cx="1999559" cy="338554"/>
          </a:xfrm>
          <a:prstGeom prst="rect">
            <a:avLst/>
          </a:prstGeom>
          <a:noFill/>
        </p:spPr>
        <p:txBody>
          <a:bodyPr wrap="square" rtlCol="0">
            <a:spAutoFit/>
          </a:bodyPr>
          <a:lstStyle/>
          <a:p>
            <a:r>
              <a:rPr lang="zh-CN" altLang="en-US" sz="1600" dirty="0" smtClean="0">
                <a:solidFill>
                  <a:srgbClr val="FF0000"/>
                </a:solidFill>
              </a:rPr>
              <a:t>布尔什维克党</a:t>
            </a:r>
            <a:endParaRPr lang="zh-CN" altLang="en-US" sz="1600" dirty="0">
              <a:solidFill>
                <a:srgbClr val="FF0000"/>
              </a:solidFill>
            </a:endParaRPr>
          </a:p>
        </p:txBody>
      </p:sp>
      <p:sp>
        <p:nvSpPr>
          <p:cNvPr id="55" name="TextBox 54"/>
          <p:cNvSpPr txBox="1"/>
          <p:nvPr/>
        </p:nvSpPr>
        <p:spPr>
          <a:xfrm>
            <a:off x="2620844" y="2588656"/>
            <a:ext cx="1999559" cy="338554"/>
          </a:xfrm>
          <a:prstGeom prst="rect">
            <a:avLst/>
          </a:prstGeom>
          <a:noFill/>
        </p:spPr>
        <p:txBody>
          <a:bodyPr wrap="square" rtlCol="0">
            <a:spAutoFit/>
          </a:bodyPr>
          <a:lstStyle/>
          <a:p>
            <a:r>
              <a:rPr lang="zh-CN" altLang="en-US" sz="1600" dirty="0" smtClean="0">
                <a:solidFill>
                  <a:srgbClr val="FF0000"/>
                </a:solidFill>
              </a:rPr>
              <a:t>人民委员会</a:t>
            </a:r>
            <a:endParaRPr lang="zh-CN" altLang="en-US" sz="1600" dirty="0">
              <a:solidFill>
                <a:srgbClr val="FF0000"/>
              </a:solidFill>
            </a:endParaRPr>
          </a:p>
        </p:txBody>
      </p:sp>
      <p:sp>
        <p:nvSpPr>
          <p:cNvPr id="56" name="TextBox 55"/>
          <p:cNvSpPr txBox="1"/>
          <p:nvPr/>
        </p:nvSpPr>
        <p:spPr>
          <a:xfrm>
            <a:off x="4354007" y="2835201"/>
            <a:ext cx="1999559" cy="338554"/>
          </a:xfrm>
          <a:prstGeom prst="rect">
            <a:avLst/>
          </a:prstGeom>
          <a:noFill/>
        </p:spPr>
        <p:txBody>
          <a:bodyPr wrap="square" rtlCol="0">
            <a:spAutoFit/>
          </a:bodyPr>
          <a:lstStyle/>
          <a:p>
            <a:r>
              <a:rPr lang="zh-CN" altLang="en-US" sz="1600" dirty="0" smtClean="0">
                <a:solidFill>
                  <a:srgbClr val="FF0000"/>
                </a:solidFill>
              </a:rPr>
              <a:t>政权机关</a:t>
            </a:r>
            <a:endParaRPr lang="zh-CN" altLang="en-US" sz="1600" dirty="0">
              <a:solidFill>
                <a:srgbClr val="FF0000"/>
              </a:solidFill>
            </a:endParaRPr>
          </a:p>
        </p:txBody>
      </p:sp>
      <p:sp>
        <p:nvSpPr>
          <p:cNvPr id="57" name="TextBox 56"/>
          <p:cNvSpPr txBox="1"/>
          <p:nvPr/>
        </p:nvSpPr>
        <p:spPr>
          <a:xfrm>
            <a:off x="1441711" y="3082638"/>
            <a:ext cx="1999559" cy="338554"/>
          </a:xfrm>
          <a:prstGeom prst="rect">
            <a:avLst/>
          </a:prstGeom>
          <a:noFill/>
        </p:spPr>
        <p:txBody>
          <a:bodyPr wrap="square" rtlCol="0">
            <a:spAutoFit/>
          </a:bodyPr>
          <a:lstStyle/>
          <a:p>
            <a:r>
              <a:rPr lang="zh-CN" altLang="en-US" sz="1600" dirty="0" smtClean="0">
                <a:solidFill>
                  <a:srgbClr val="FF0000"/>
                </a:solidFill>
              </a:rPr>
              <a:t>大工业</a:t>
            </a:r>
            <a:endParaRPr lang="zh-CN" altLang="en-US" sz="1600" dirty="0">
              <a:solidFill>
                <a:srgbClr val="FF0000"/>
              </a:solidFill>
            </a:endParaRPr>
          </a:p>
        </p:txBody>
      </p:sp>
      <p:sp>
        <p:nvSpPr>
          <p:cNvPr id="58" name="TextBox 57"/>
          <p:cNvSpPr txBox="1"/>
          <p:nvPr/>
        </p:nvSpPr>
        <p:spPr>
          <a:xfrm>
            <a:off x="2309375" y="3063321"/>
            <a:ext cx="1999559" cy="338554"/>
          </a:xfrm>
          <a:prstGeom prst="rect">
            <a:avLst/>
          </a:prstGeom>
          <a:noFill/>
        </p:spPr>
        <p:txBody>
          <a:bodyPr wrap="square" rtlCol="0">
            <a:spAutoFit/>
          </a:bodyPr>
          <a:lstStyle/>
          <a:p>
            <a:r>
              <a:rPr lang="zh-CN" altLang="en-US" sz="1600" dirty="0" smtClean="0">
                <a:solidFill>
                  <a:srgbClr val="FF0000"/>
                </a:solidFill>
              </a:rPr>
              <a:t>铁路</a:t>
            </a:r>
            <a:endParaRPr lang="zh-CN" altLang="en-US" sz="1600" dirty="0">
              <a:solidFill>
                <a:srgbClr val="FF0000"/>
              </a:solidFill>
            </a:endParaRPr>
          </a:p>
        </p:txBody>
      </p:sp>
      <p:sp>
        <p:nvSpPr>
          <p:cNvPr id="59" name="TextBox 58"/>
          <p:cNvSpPr txBox="1"/>
          <p:nvPr/>
        </p:nvSpPr>
        <p:spPr>
          <a:xfrm>
            <a:off x="3083771" y="3065761"/>
            <a:ext cx="1999559" cy="338554"/>
          </a:xfrm>
          <a:prstGeom prst="rect">
            <a:avLst/>
          </a:prstGeom>
          <a:noFill/>
        </p:spPr>
        <p:txBody>
          <a:bodyPr wrap="square" rtlCol="0">
            <a:spAutoFit/>
          </a:bodyPr>
          <a:lstStyle/>
          <a:p>
            <a:r>
              <a:rPr lang="zh-CN" altLang="en-US" sz="1600" dirty="0" smtClean="0">
                <a:solidFill>
                  <a:srgbClr val="FF0000"/>
                </a:solidFill>
              </a:rPr>
              <a:t>银行</a:t>
            </a:r>
            <a:endParaRPr lang="zh-CN" altLang="en-US" sz="1600" dirty="0">
              <a:solidFill>
                <a:srgbClr val="FF0000"/>
              </a:solidFill>
            </a:endParaRPr>
          </a:p>
        </p:txBody>
      </p:sp>
      <p:sp>
        <p:nvSpPr>
          <p:cNvPr id="60" name="TextBox 59"/>
          <p:cNvSpPr txBox="1"/>
          <p:nvPr/>
        </p:nvSpPr>
        <p:spPr>
          <a:xfrm>
            <a:off x="5083330" y="3082638"/>
            <a:ext cx="1999559" cy="338554"/>
          </a:xfrm>
          <a:prstGeom prst="rect">
            <a:avLst/>
          </a:prstGeom>
          <a:noFill/>
        </p:spPr>
        <p:txBody>
          <a:bodyPr wrap="square" rtlCol="0">
            <a:spAutoFit/>
          </a:bodyPr>
          <a:lstStyle/>
          <a:p>
            <a:r>
              <a:rPr lang="zh-CN" altLang="en-US" sz="1600" dirty="0" smtClean="0">
                <a:solidFill>
                  <a:srgbClr val="FF0000"/>
                </a:solidFill>
              </a:rPr>
              <a:t>社会主义公有制</a:t>
            </a:r>
            <a:endParaRPr lang="zh-CN" altLang="en-US" sz="1600" dirty="0">
              <a:solidFill>
                <a:srgbClr val="FF0000"/>
              </a:solidFill>
            </a:endParaRPr>
          </a:p>
        </p:txBody>
      </p:sp>
      <p:sp>
        <p:nvSpPr>
          <p:cNvPr id="61" name="TextBox 60"/>
          <p:cNvSpPr txBox="1"/>
          <p:nvPr/>
        </p:nvSpPr>
        <p:spPr>
          <a:xfrm>
            <a:off x="7197132" y="3065761"/>
            <a:ext cx="1999559" cy="338554"/>
          </a:xfrm>
          <a:prstGeom prst="rect">
            <a:avLst/>
          </a:prstGeom>
          <a:noFill/>
        </p:spPr>
        <p:txBody>
          <a:bodyPr wrap="square" rtlCol="0">
            <a:spAutoFit/>
          </a:bodyPr>
          <a:lstStyle/>
          <a:p>
            <a:r>
              <a:rPr lang="zh-CN" altLang="en-US" sz="1600" dirty="0" smtClean="0">
                <a:solidFill>
                  <a:srgbClr val="FF0000"/>
                </a:solidFill>
              </a:rPr>
              <a:t>土地私有制</a:t>
            </a:r>
            <a:endParaRPr lang="zh-CN" altLang="en-US" sz="1600" dirty="0">
              <a:solidFill>
                <a:srgbClr val="FF0000"/>
              </a:solidFill>
            </a:endParaRPr>
          </a:p>
        </p:txBody>
      </p:sp>
      <p:sp>
        <p:nvSpPr>
          <p:cNvPr id="62" name="TextBox 61"/>
          <p:cNvSpPr txBox="1"/>
          <p:nvPr/>
        </p:nvSpPr>
        <p:spPr>
          <a:xfrm>
            <a:off x="3678574" y="3573592"/>
            <a:ext cx="1999559" cy="338554"/>
          </a:xfrm>
          <a:prstGeom prst="rect">
            <a:avLst/>
          </a:prstGeom>
          <a:noFill/>
        </p:spPr>
        <p:txBody>
          <a:bodyPr wrap="square" rtlCol="0">
            <a:spAutoFit/>
          </a:bodyPr>
          <a:lstStyle/>
          <a:p>
            <a:r>
              <a:rPr lang="zh-CN" altLang="en-US" sz="1600" dirty="0" smtClean="0">
                <a:solidFill>
                  <a:srgbClr val="FF0000"/>
                </a:solidFill>
              </a:rPr>
              <a:t>红军</a:t>
            </a:r>
            <a:endParaRPr lang="zh-CN" altLang="en-US" sz="1600" dirty="0">
              <a:solidFill>
                <a:srgbClr val="FF0000"/>
              </a:solidFill>
            </a:endParaRPr>
          </a:p>
        </p:txBody>
      </p:sp>
      <p:sp>
        <p:nvSpPr>
          <p:cNvPr id="63" name="TextBox 62"/>
          <p:cNvSpPr txBox="1"/>
          <p:nvPr/>
        </p:nvSpPr>
        <p:spPr>
          <a:xfrm>
            <a:off x="7479757" y="3573592"/>
            <a:ext cx="1999559" cy="338554"/>
          </a:xfrm>
          <a:prstGeom prst="rect">
            <a:avLst/>
          </a:prstGeom>
          <a:noFill/>
        </p:spPr>
        <p:txBody>
          <a:bodyPr wrap="square" rtlCol="0">
            <a:spAutoFit/>
          </a:bodyPr>
          <a:lstStyle/>
          <a:p>
            <a:r>
              <a:rPr lang="zh-CN" altLang="en-US" sz="1600" dirty="0" smtClean="0">
                <a:solidFill>
                  <a:srgbClr val="FF0000"/>
                </a:solidFill>
              </a:rPr>
              <a:t>武装干涉</a:t>
            </a:r>
            <a:endParaRPr lang="zh-CN" altLang="en-US" sz="1600" dirty="0">
              <a:solidFill>
                <a:srgbClr val="FF0000"/>
              </a:solidFill>
            </a:endParaRPr>
          </a:p>
        </p:txBody>
      </p:sp>
      <p:sp>
        <p:nvSpPr>
          <p:cNvPr id="64" name="TextBox 63"/>
          <p:cNvSpPr txBox="1"/>
          <p:nvPr/>
        </p:nvSpPr>
        <p:spPr>
          <a:xfrm>
            <a:off x="1213010" y="3807259"/>
            <a:ext cx="1999559" cy="338554"/>
          </a:xfrm>
          <a:prstGeom prst="rect">
            <a:avLst/>
          </a:prstGeom>
          <a:noFill/>
        </p:spPr>
        <p:txBody>
          <a:bodyPr wrap="square" rtlCol="0">
            <a:spAutoFit/>
          </a:bodyPr>
          <a:lstStyle/>
          <a:p>
            <a:r>
              <a:rPr lang="zh-CN" altLang="en-US" sz="1600" dirty="0" smtClean="0">
                <a:solidFill>
                  <a:srgbClr val="FF0000"/>
                </a:solidFill>
              </a:rPr>
              <a:t>反革命叛变</a:t>
            </a:r>
            <a:endParaRPr lang="zh-CN" altLang="en-US" sz="1600" dirty="0">
              <a:solidFill>
                <a:srgbClr val="FF0000"/>
              </a:solidFill>
            </a:endParaRPr>
          </a:p>
        </p:txBody>
      </p:sp>
      <p:sp>
        <p:nvSpPr>
          <p:cNvPr id="65" name="TextBox 64"/>
          <p:cNvSpPr txBox="1"/>
          <p:nvPr/>
        </p:nvSpPr>
        <p:spPr>
          <a:xfrm>
            <a:off x="1213010" y="4053804"/>
            <a:ext cx="1999559" cy="338554"/>
          </a:xfrm>
          <a:prstGeom prst="rect">
            <a:avLst/>
          </a:prstGeom>
          <a:noFill/>
        </p:spPr>
        <p:txBody>
          <a:bodyPr wrap="square" rtlCol="0">
            <a:spAutoFit/>
          </a:bodyPr>
          <a:lstStyle/>
          <a:p>
            <a:r>
              <a:rPr lang="zh-CN" altLang="en-US" sz="1600" dirty="0" smtClean="0">
                <a:solidFill>
                  <a:srgbClr val="FF0000"/>
                </a:solidFill>
              </a:rPr>
              <a:t>废除</a:t>
            </a:r>
            <a:endParaRPr lang="zh-CN" altLang="en-US" sz="1600" dirty="0">
              <a:solidFill>
                <a:srgbClr val="FF0000"/>
              </a:solidFill>
            </a:endParaRPr>
          </a:p>
        </p:txBody>
      </p:sp>
      <p:sp>
        <p:nvSpPr>
          <p:cNvPr id="66" name="TextBox 65"/>
          <p:cNvSpPr txBox="1"/>
          <p:nvPr/>
        </p:nvSpPr>
        <p:spPr>
          <a:xfrm>
            <a:off x="4083550" y="4053804"/>
            <a:ext cx="1999559" cy="338554"/>
          </a:xfrm>
          <a:prstGeom prst="rect">
            <a:avLst/>
          </a:prstGeom>
          <a:noFill/>
        </p:spPr>
        <p:txBody>
          <a:bodyPr wrap="square" rtlCol="0">
            <a:spAutoFit/>
          </a:bodyPr>
          <a:lstStyle/>
          <a:p>
            <a:r>
              <a:rPr lang="zh-CN" altLang="en-US" sz="1600" dirty="0" smtClean="0">
                <a:solidFill>
                  <a:srgbClr val="FF0000"/>
                </a:solidFill>
              </a:rPr>
              <a:t>第一次世界大战</a:t>
            </a:r>
            <a:endParaRPr lang="zh-CN" altLang="en-US" sz="1600" dirty="0">
              <a:solidFill>
                <a:srgbClr val="FF0000"/>
              </a:solidFill>
            </a:endParaRPr>
          </a:p>
        </p:txBody>
      </p:sp>
      <p:sp>
        <p:nvSpPr>
          <p:cNvPr id="67" name="TextBox 66"/>
          <p:cNvSpPr txBox="1"/>
          <p:nvPr/>
        </p:nvSpPr>
        <p:spPr>
          <a:xfrm>
            <a:off x="3276959" y="4300349"/>
            <a:ext cx="1999559" cy="338554"/>
          </a:xfrm>
          <a:prstGeom prst="rect">
            <a:avLst/>
          </a:prstGeom>
          <a:noFill/>
        </p:spPr>
        <p:txBody>
          <a:bodyPr wrap="square" rtlCol="0">
            <a:spAutoFit/>
          </a:bodyPr>
          <a:lstStyle/>
          <a:p>
            <a:r>
              <a:rPr lang="zh-CN" altLang="en-US" sz="1600" dirty="0" smtClean="0">
                <a:solidFill>
                  <a:srgbClr val="FF0000"/>
                </a:solidFill>
              </a:rPr>
              <a:t>胜利</a:t>
            </a:r>
            <a:endParaRPr lang="zh-CN" altLang="en-US" sz="1600" dirty="0">
              <a:solidFill>
                <a:srgbClr val="FF0000"/>
              </a:solidFill>
            </a:endParaRPr>
          </a:p>
        </p:txBody>
      </p:sp>
      <p:sp>
        <p:nvSpPr>
          <p:cNvPr id="68" name="TextBox 67"/>
          <p:cNvSpPr txBox="1"/>
          <p:nvPr/>
        </p:nvSpPr>
        <p:spPr>
          <a:xfrm>
            <a:off x="6700120" y="4300349"/>
            <a:ext cx="1999559" cy="338554"/>
          </a:xfrm>
          <a:prstGeom prst="rect">
            <a:avLst/>
          </a:prstGeom>
          <a:noFill/>
        </p:spPr>
        <p:txBody>
          <a:bodyPr wrap="square" rtlCol="0">
            <a:spAutoFit/>
          </a:bodyPr>
          <a:lstStyle/>
          <a:p>
            <a:r>
              <a:rPr lang="zh-CN" altLang="en-US" sz="1600" dirty="0" smtClean="0">
                <a:solidFill>
                  <a:srgbClr val="FF0000"/>
                </a:solidFill>
              </a:rPr>
              <a:t>无产阶级专政</a:t>
            </a:r>
            <a:endParaRPr lang="zh-CN" altLang="en-US" sz="1600" dirty="0">
              <a:solidFill>
                <a:srgbClr val="FF0000"/>
              </a:solidFill>
            </a:endParaRPr>
          </a:p>
        </p:txBody>
      </p:sp>
      <p:sp>
        <p:nvSpPr>
          <p:cNvPr id="69" name="TextBox 68"/>
          <p:cNvSpPr txBox="1"/>
          <p:nvPr/>
        </p:nvSpPr>
        <p:spPr>
          <a:xfrm>
            <a:off x="1213010" y="4544758"/>
            <a:ext cx="1999559" cy="338554"/>
          </a:xfrm>
          <a:prstGeom prst="rect">
            <a:avLst/>
          </a:prstGeom>
          <a:noFill/>
        </p:spPr>
        <p:txBody>
          <a:bodyPr wrap="square" rtlCol="0">
            <a:spAutoFit/>
          </a:bodyPr>
          <a:lstStyle/>
          <a:p>
            <a:r>
              <a:rPr lang="zh-CN" altLang="en-US" sz="1600" dirty="0" smtClean="0">
                <a:solidFill>
                  <a:srgbClr val="FF0000"/>
                </a:solidFill>
              </a:rPr>
              <a:t>国际</a:t>
            </a:r>
            <a:endParaRPr lang="zh-CN" altLang="en-US" sz="1600" dirty="0">
              <a:solidFill>
                <a:srgbClr val="FF0000"/>
              </a:solidFill>
            </a:endParaRPr>
          </a:p>
        </p:txBody>
      </p:sp>
      <p:sp>
        <p:nvSpPr>
          <p:cNvPr id="70" name="TextBox 69"/>
          <p:cNvSpPr txBox="1"/>
          <p:nvPr/>
        </p:nvSpPr>
        <p:spPr>
          <a:xfrm>
            <a:off x="5814082" y="4544758"/>
            <a:ext cx="1999559" cy="338554"/>
          </a:xfrm>
          <a:prstGeom prst="rect">
            <a:avLst/>
          </a:prstGeom>
          <a:noFill/>
        </p:spPr>
        <p:txBody>
          <a:bodyPr wrap="square" rtlCol="0">
            <a:spAutoFit/>
          </a:bodyPr>
          <a:lstStyle/>
          <a:p>
            <a:r>
              <a:rPr lang="zh-CN" altLang="en-US" sz="1600" dirty="0" smtClean="0">
                <a:solidFill>
                  <a:srgbClr val="FF0000"/>
                </a:solidFill>
              </a:rPr>
              <a:t>人民解放斗争</a:t>
            </a:r>
            <a:endParaRPr lang="zh-CN" altLang="en-US" sz="16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blinds(horizontal)">
                                      <p:cBhvr>
                                        <p:cTn id="12" dur="500"/>
                                        <p:tgtEl>
                                          <p:spTgt spid="3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blinds(horizontal)">
                                      <p:cBhvr>
                                        <p:cTn id="17" dur="500"/>
                                        <p:tgtEl>
                                          <p:spTgt spid="3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blinds(horizontal)">
                                      <p:cBhvr>
                                        <p:cTn id="22" dur="5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blinds(horizontal)">
                                      <p:cBhvr>
                                        <p:cTn id="27" dur="500"/>
                                        <p:tgtEl>
                                          <p:spTgt spid="4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blinds(horizontal)">
                                      <p:cBhvr>
                                        <p:cTn id="32" dur="500"/>
                                        <p:tgtEl>
                                          <p:spTgt spid="4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blinds(horizontal)">
                                      <p:cBhvr>
                                        <p:cTn id="37" dur="500"/>
                                        <p:tgtEl>
                                          <p:spTgt spid="4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linds(horizontal)">
                                      <p:cBhvr>
                                        <p:cTn id="42" dur="500"/>
                                        <p:tgtEl>
                                          <p:spTgt spid="4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linds(horizontal)">
                                      <p:cBhvr>
                                        <p:cTn id="47" dur="500"/>
                                        <p:tgtEl>
                                          <p:spTgt spid="45"/>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blinds(horizontal)">
                                      <p:cBhvr>
                                        <p:cTn id="52" dur="500"/>
                                        <p:tgtEl>
                                          <p:spTgt spid="4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blinds(horizontal)">
                                      <p:cBhvr>
                                        <p:cTn id="57" dur="500"/>
                                        <p:tgtEl>
                                          <p:spTgt spid="4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blinds(horizontal)">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blinds(horizontal)">
                                      <p:cBhvr>
                                        <p:cTn id="67" dur="500"/>
                                        <p:tgtEl>
                                          <p:spTgt spid="4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blinds(horizontal)">
                                      <p:cBhvr>
                                        <p:cTn id="72" dur="500"/>
                                        <p:tgtEl>
                                          <p:spTgt spid="50"/>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blinds(horizontal)">
                                      <p:cBhvr>
                                        <p:cTn id="77" dur="500"/>
                                        <p:tgtEl>
                                          <p:spTgt spid="51"/>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blinds(horizontal)">
                                      <p:cBhvr>
                                        <p:cTn id="82" dur="500"/>
                                        <p:tgtEl>
                                          <p:spTgt spid="52"/>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blinds(horizontal)">
                                      <p:cBhvr>
                                        <p:cTn id="87" dur="500"/>
                                        <p:tgtEl>
                                          <p:spTgt spid="53"/>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54"/>
                                        </p:tgtEl>
                                        <p:attrNameLst>
                                          <p:attrName>style.visibility</p:attrName>
                                        </p:attrNameLst>
                                      </p:cBhvr>
                                      <p:to>
                                        <p:strVal val="visible"/>
                                      </p:to>
                                    </p:set>
                                    <p:animEffect transition="in" filter="blinds(horizontal)">
                                      <p:cBhvr>
                                        <p:cTn id="92" dur="500"/>
                                        <p:tgtEl>
                                          <p:spTgt spid="54"/>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55"/>
                                        </p:tgtEl>
                                        <p:attrNameLst>
                                          <p:attrName>style.visibility</p:attrName>
                                        </p:attrNameLst>
                                      </p:cBhvr>
                                      <p:to>
                                        <p:strVal val="visible"/>
                                      </p:to>
                                    </p:set>
                                    <p:animEffect transition="in" filter="blinds(horizontal)">
                                      <p:cBhvr>
                                        <p:cTn id="97" dur="500"/>
                                        <p:tgtEl>
                                          <p:spTgt spid="55"/>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blinds(horizontal)">
                                      <p:cBhvr>
                                        <p:cTn id="102" dur="500"/>
                                        <p:tgtEl>
                                          <p:spTgt spid="56"/>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57"/>
                                        </p:tgtEl>
                                        <p:attrNameLst>
                                          <p:attrName>style.visibility</p:attrName>
                                        </p:attrNameLst>
                                      </p:cBhvr>
                                      <p:to>
                                        <p:strVal val="visible"/>
                                      </p:to>
                                    </p:set>
                                    <p:animEffect transition="in" filter="blinds(horizontal)">
                                      <p:cBhvr>
                                        <p:cTn id="107" dur="500"/>
                                        <p:tgtEl>
                                          <p:spTgt spid="57"/>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58"/>
                                        </p:tgtEl>
                                        <p:attrNameLst>
                                          <p:attrName>style.visibility</p:attrName>
                                        </p:attrNameLst>
                                      </p:cBhvr>
                                      <p:to>
                                        <p:strVal val="visible"/>
                                      </p:to>
                                    </p:set>
                                    <p:animEffect transition="in" filter="blinds(horizontal)">
                                      <p:cBhvr>
                                        <p:cTn id="112" dur="500"/>
                                        <p:tgtEl>
                                          <p:spTgt spid="58"/>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blinds(horizontal)">
                                      <p:cBhvr>
                                        <p:cTn id="117" dur="500"/>
                                        <p:tgtEl>
                                          <p:spTgt spid="59"/>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grpId="0" nodeType="clickEffect">
                                  <p:stCondLst>
                                    <p:cond delay="0"/>
                                  </p:stCondLst>
                                  <p:childTnLst>
                                    <p:set>
                                      <p:cBhvr>
                                        <p:cTn id="121" dur="1" fill="hold">
                                          <p:stCondLst>
                                            <p:cond delay="0"/>
                                          </p:stCondLst>
                                        </p:cTn>
                                        <p:tgtEl>
                                          <p:spTgt spid="60"/>
                                        </p:tgtEl>
                                        <p:attrNameLst>
                                          <p:attrName>style.visibility</p:attrName>
                                        </p:attrNameLst>
                                      </p:cBhvr>
                                      <p:to>
                                        <p:strVal val="visible"/>
                                      </p:to>
                                    </p:set>
                                    <p:animEffect transition="in" filter="blinds(horizontal)">
                                      <p:cBhvr>
                                        <p:cTn id="122" dur="500"/>
                                        <p:tgtEl>
                                          <p:spTgt spid="60"/>
                                        </p:tgtEl>
                                      </p:cBhvr>
                                    </p:animEffect>
                                  </p:childTnLst>
                                </p:cTn>
                              </p:par>
                            </p:childTnLst>
                          </p:cTn>
                        </p:par>
                      </p:childTnLst>
                    </p:cTn>
                  </p:par>
                  <p:par>
                    <p:cTn id="123" fill="hold">
                      <p:stCondLst>
                        <p:cond delay="indefinite"/>
                      </p:stCondLst>
                      <p:childTnLst>
                        <p:par>
                          <p:cTn id="124" fill="hold">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61"/>
                                        </p:tgtEl>
                                        <p:attrNameLst>
                                          <p:attrName>style.visibility</p:attrName>
                                        </p:attrNameLst>
                                      </p:cBhvr>
                                      <p:to>
                                        <p:strVal val="visible"/>
                                      </p:to>
                                    </p:set>
                                    <p:animEffect transition="in" filter="blinds(horizontal)">
                                      <p:cBhvr>
                                        <p:cTn id="127" dur="500"/>
                                        <p:tgtEl>
                                          <p:spTgt spid="61"/>
                                        </p:tgtEl>
                                      </p:cBhvr>
                                    </p:animEffect>
                                  </p:childTnLst>
                                </p:cTn>
                              </p:par>
                            </p:childTnLst>
                          </p:cTn>
                        </p:par>
                      </p:childTnLst>
                    </p:cTn>
                  </p:par>
                  <p:par>
                    <p:cTn id="128" fill="hold">
                      <p:stCondLst>
                        <p:cond delay="indefinite"/>
                      </p:stCondLst>
                      <p:childTnLst>
                        <p:par>
                          <p:cTn id="129" fill="hold">
                            <p:stCondLst>
                              <p:cond delay="0"/>
                            </p:stCondLst>
                            <p:childTnLst>
                              <p:par>
                                <p:cTn id="130" presetID="3" presetClass="entr" presetSubtype="10" fill="hold" grpId="0" nodeType="clickEffect">
                                  <p:stCondLst>
                                    <p:cond delay="0"/>
                                  </p:stCondLst>
                                  <p:childTnLst>
                                    <p:set>
                                      <p:cBhvr>
                                        <p:cTn id="131" dur="1" fill="hold">
                                          <p:stCondLst>
                                            <p:cond delay="0"/>
                                          </p:stCondLst>
                                        </p:cTn>
                                        <p:tgtEl>
                                          <p:spTgt spid="62"/>
                                        </p:tgtEl>
                                        <p:attrNameLst>
                                          <p:attrName>style.visibility</p:attrName>
                                        </p:attrNameLst>
                                      </p:cBhvr>
                                      <p:to>
                                        <p:strVal val="visible"/>
                                      </p:to>
                                    </p:set>
                                    <p:animEffect transition="in" filter="blinds(horizontal)">
                                      <p:cBhvr>
                                        <p:cTn id="132" dur="500"/>
                                        <p:tgtEl>
                                          <p:spTgt spid="62"/>
                                        </p:tgtEl>
                                      </p:cBhvr>
                                    </p:animEffect>
                                  </p:childTnLst>
                                </p:cTn>
                              </p:par>
                            </p:childTnLst>
                          </p:cTn>
                        </p:par>
                      </p:childTnLst>
                    </p:cTn>
                  </p:par>
                  <p:par>
                    <p:cTn id="133" fill="hold">
                      <p:stCondLst>
                        <p:cond delay="indefinite"/>
                      </p:stCondLst>
                      <p:childTnLst>
                        <p:par>
                          <p:cTn id="134" fill="hold">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63"/>
                                        </p:tgtEl>
                                        <p:attrNameLst>
                                          <p:attrName>style.visibility</p:attrName>
                                        </p:attrNameLst>
                                      </p:cBhvr>
                                      <p:to>
                                        <p:strVal val="visible"/>
                                      </p:to>
                                    </p:set>
                                    <p:animEffect transition="in" filter="blinds(horizontal)">
                                      <p:cBhvr>
                                        <p:cTn id="137" dur="500"/>
                                        <p:tgtEl>
                                          <p:spTgt spid="63"/>
                                        </p:tgtEl>
                                      </p:cBhvr>
                                    </p:animEffect>
                                  </p:childTnLst>
                                </p:cTn>
                              </p:par>
                            </p:childTnLst>
                          </p:cTn>
                        </p:par>
                      </p:childTnLst>
                    </p:cTn>
                  </p:par>
                  <p:par>
                    <p:cTn id="138" fill="hold">
                      <p:stCondLst>
                        <p:cond delay="indefinite"/>
                      </p:stCondLst>
                      <p:childTnLst>
                        <p:par>
                          <p:cTn id="139" fill="hold">
                            <p:stCondLst>
                              <p:cond delay="0"/>
                            </p:stCondLst>
                            <p:childTnLst>
                              <p:par>
                                <p:cTn id="140" presetID="3" presetClass="entr" presetSubtype="10" fill="hold" grpId="0" nodeType="click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blinds(horizontal)">
                                      <p:cBhvr>
                                        <p:cTn id="142" dur="500"/>
                                        <p:tgtEl>
                                          <p:spTgt spid="64"/>
                                        </p:tgtEl>
                                      </p:cBhvr>
                                    </p:animEffect>
                                  </p:childTnLst>
                                </p:cTn>
                              </p:par>
                            </p:childTnLst>
                          </p:cTn>
                        </p:par>
                      </p:childTnLst>
                    </p:cTn>
                  </p:par>
                  <p:par>
                    <p:cTn id="143" fill="hold">
                      <p:stCondLst>
                        <p:cond delay="indefinite"/>
                      </p:stCondLst>
                      <p:childTnLst>
                        <p:par>
                          <p:cTn id="144" fill="hold">
                            <p:stCondLst>
                              <p:cond delay="0"/>
                            </p:stCondLst>
                            <p:childTnLst>
                              <p:par>
                                <p:cTn id="145" presetID="3" presetClass="entr" presetSubtype="10" fill="hold" grpId="0" nodeType="clickEffect">
                                  <p:stCondLst>
                                    <p:cond delay="0"/>
                                  </p:stCondLst>
                                  <p:childTnLst>
                                    <p:set>
                                      <p:cBhvr>
                                        <p:cTn id="146" dur="1" fill="hold">
                                          <p:stCondLst>
                                            <p:cond delay="0"/>
                                          </p:stCondLst>
                                        </p:cTn>
                                        <p:tgtEl>
                                          <p:spTgt spid="65"/>
                                        </p:tgtEl>
                                        <p:attrNameLst>
                                          <p:attrName>style.visibility</p:attrName>
                                        </p:attrNameLst>
                                      </p:cBhvr>
                                      <p:to>
                                        <p:strVal val="visible"/>
                                      </p:to>
                                    </p:set>
                                    <p:animEffect transition="in" filter="blinds(horizontal)">
                                      <p:cBhvr>
                                        <p:cTn id="147" dur="500"/>
                                        <p:tgtEl>
                                          <p:spTgt spid="65"/>
                                        </p:tgtEl>
                                      </p:cBhvr>
                                    </p:animEffect>
                                  </p:childTnLst>
                                </p:cTn>
                              </p:par>
                            </p:childTnLst>
                          </p:cTn>
                        </p:par>
                      </p:childTnLst>
                    </p:cTn>
                  </p:par>
                  <p:par>
                    <p:cTn id="148" fill="hold">
                      <p:stCondLst>
                        <p:cond delay="indefinite"/>
                      </p:stCondLst>
                      <p:childTnLst>
                        <p:par>
                          <p:cTn id="149" fill="hold">
                            <p:stCondLst>
                              <p:cond delay="0"/>
                            </p:stCondLst>
                            <p:childTnLst>
                              <p:par>
                                <p:cTn id="150" presetID="3" presetClass="entr" presetSubtype="10" fill="hold" grpId="0" nodeType="clickEffect">
                                  <p:stCondLst>
                                    <p:cond delay="0"/>
                                  </p:stCondLst>
                                  <p:childTnLst>
                                    <p:set>
                                      <p:cBhvr>
                                        <p:cTn id="151" dur="1" fill="hold">
                                          <p:stCondLst>
                                            <p:cond delay="0"/>
                                          </p:stCondLst>
                                        </p:cTn>
                                        <p:tgtEl>
                                          <p:spTgt spid="66"/>
                                        </p:tgtEl>
                                        <p:attrNameLst>
                                          <p:attrName>style.visibility</p:attrName>
                                        </p:attrNameLst>
                                      </p:cBhvr>
                                      <p:to>
                                        <p:strVal val="visible"/>
                                      </p:to>
                                    </p:set>
                                    <p:animEffect transition="in" filter="blinds(horizontal)">
                                      <p:cBhvr>
                                        <p:cTn id="152" dur="500"/>
                                        <p:tgtEl>
                                          <p:spTgt spid="66"/>
                                        </p:tgtEl>
                                      </p:cBhvr>
                                    </p:animEffect>
                                  </p:childTnLst>
                                </p:cTn>
                              </p:par>
                            </p:childTnLst>
                          </p:cTn>
                        </p:par>
                      </p:childTnLst>
                    </p:cTn>
                  </p:par>
                  <p:par>
                    <p:cTn id="153" fill="hold">
                      <p:stCondLst>
                        <p:cond delay="indefinite"/>
                      </p:stCondLst>
                      <p:childTnLst>
                        <p:par>
                          <p:cTn id="154" fill="hold">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67"/>
                                        </p:tgtEl>
                                        <p:attrNameLst>
                                          <p:attrName>style.visibility</p:attrName>
                                        </p:attrNameLst>
                                      </p:cBhvr>
                                      <p:to>
                                        <p:strVal val="visible"/>
                                      </p:to>
                                    </p:set>
                                    <p:animEffect transition="in" filter="blinds(horizontal)">
                                      <p:cBhvr>
                                        <p:cTn id="157" dur="500"/>
                                        <p:tgtEl>
                                          <p:spTgt spid="67"/>
                                        </p:tgtEl>
                                      </p:cBhvr>
                                    </p:animEffect>
                                  </p:childTnLst>
                                </p:cTn>
                              </p:par>
                            </p:childTnLst>
                          </p:cTn>
                        </p:par>
                      </p:childTnLst>
                    </p:cTn>
                  </p:par>
                  <p:par>
                    <p:cTn id="158" fill="hold">
                      <p:stCondLst>
                        <p:cond delay="indefinite"/>
                      </p:stCondLst>
                      <p:childTnLst>
                        <p:par>
                          <p:cTn id="159" fill="hold">
                            <p:stCondLst>
                              <p:cond delay="0"/>
                            </p:stCondLst>
                            <p:childTnLst>
                              <p:par>
                                <p:cTn id="160" presetID="3" presetClass="entr" presetSubtype="10" fill="hold" grpId="0" nodeType="clickEffect">
                                  <p:stCondLst>
                                    <p:cond delay="0"/>
                                  </p:stCondLst>
                                  <p:childTnLst>
                                    <p:set>
                                      <p:cBhvr>
                                        <p:cTn id="161" dur="1" fill="hold">
                                          <p:stCondLst>
                                            <p:cond delay="0"/>
                                          </p:stCondLst>
                                        </p:cTn>
                                        <p:tgtEl>
                                          <p:spTgt spid="68"/>
                                        </p:tgtEl>
                                        <p:attrNameLst>
                                          <p:attrName>style.visibility</p:attrName>
                                        </p:attrNameLst>
                                      </p:cBhvr>
                                      <p:to>
                                        <p:strVal val="visible"/>
                                      </p:to>
                                    </p:set>
                                    <p:animEffect transition="in" filter="blinds(horizontal)">
                                      <p:cBhvr>
                                        <p:cTn id="162" dur="500"/>
                                        <p:tgtEl>
                                          <p:spTgt spid="68"/>
                                        </p:tgtEl>
                                      </p:cBhvr>
                                    </p:animEffect>
                                  </p:childTnLst>
                                </p:cTn>
                              </p:par>
                            </p:childTnLst>
                          </p:cTn>
                        </p:par>
                      </p:childTnLst>
                    </p:cTn>
                  </p:par>
                  <p:par>
                    <p:cTn id="163" fill="hold">
                      <p:stCondLst>
                        <p:cond delay="indefinite"/>
                      </p:stCondLst>
                      <p:childTnLst>
                        <p:par>
                          <p:cTn id="164" fill="hold">
                            <p:stCondLst>
                              <p:cond delay="0"/>
                            </p:stCondLst>
                            <p:childTnLst>
                              <p:par>
                                <p:cTn id="165" presetID="3" presetClass="entr" presetSubtype="10" fill="hold" grpId="0" nodeType="clickEffect">
                                  <p:stCondLst>
                                    <p:cond delay="0"/>
                                  </p:stCondLst>
                                  <p:childTnLst>
                                    <p:set>
                                      <p:cBhvr>
                                        <p:cTn id="166" dur="1" fill="hold">
                                          <p:stCondLst>
                                            <p:cond delay="0"/>
                                          </p:stCondLst>
                                        </p:cTn>
                                        <p:tgtEl>
                                          <p:spTgt spid="69"/>
                                        </p:tgtEl>
                                        <p:attrNameLst>
                                          <p:attrName>style.visibility</p:attrName>
                                        </p:attrNameLst>
                                      </p:cBhvr>
                                      <p:to>
                                        <p:strVal val="visible"/>
                                      </p:to>
                                    </p:set>
                                    <p:animEffect transition="in" filter="blinds(horizontal)">
                                      <p:cBhvr>
                                        <p:cTn id="167" dur="500"/>
                                        <p:tgtEl>
                                          <p:spTgt spid="69"/>
                                        </p:tgtEl>
                                      </p:cBhvr>
                                    </p:animEffect>
                                  </p:childTnLst>
                                </p:cTn>
                              </p:par>
                            </p:childTnLst>
                          </p:cTn>
                        </p:par>
                      </p:childTnLst>
                    </p:cTn>
                  </p:par>
                  <p:par>
                    <p:cTn id="168" fill="hold">
                      <p:stCondLst>
                        <p:cond delay="indefinite"/>
                      </p:stCondLst>
                      <p:childTnLst>
                        <p:par>
                          <p:cTn id="169" fill="hold">
                            <p:stCondLst>
                              <p:cond delay="0"/>
                            </p:stCondLst>
                            <p:childTnLst>
                              <p:par>
                                <p:cTn id="170" presetID="3" presetClass="entr" presetSubtype="10" fill="hold" grpId="0" nodeType="clickEffect">
                                  <p:stCondLst>
                                    <p:cond delay="0"/>
                                  </p:stCondLst>
                                  <p:childTnLst>
                                    <p:set>
                                      <p:cBhvr>
                                        <p:cTn id="171" dur="1" fill="hold">
                                          <p:stCondLst>
                                            <p:cond delay="0"/>
                                          </p:stCondLst>
                                        </p:cTn>
                                        <p:tgtEl>
                                          <p:spTgt spid="70"/>
                                        </p:tgtEl>
                                        <p:attrNameLst>
                                          <p:attrName>style.visibility</p:attrName>
                                        </p:attrNameLst>
                                      </p:cBhvr>
                                      <p:to>
                                        <p:strVal val="visible"/>
                                      </p:to>
                                    </p:set>
                                    <p:animEffect transition="in" filter="blinds(horizontal)">
                                      <p:cBhvr>
                                        <p:cTn id="17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372075" y="1046622"/>
            <a:ext cx="8398437" cy="23083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dirty="0" smtClean="0"/>
              <a:t>1.</a:t>
            </a:r>
            <a:r>
              <a:rPr lang="zh-CN" altLang="en-US" sz="2400" dirty="0" smtClean="0"/>
              <a:t>某学者评述一政策时写道：</a:t>
            </a:r>
            <a:r>
              <a:rPr lang="en-US" sz="2400" dirty="0" smtClean="0"/>
              <a:t>“</a:t>
            </a:r>
            <a:r>
              <a:rPr lang="zh-CN" altLang="en-US" sz="2400" dirty="0" smtClean="0"/>
              <a:t>把社会主义同市场、商品货币关系和资本主义直接联系起来，这是列宁建设社会主义思想的一大转变，它对小农占优势的国家具有指导意义。</a:t>
            </a:r>
            <a:r>
              <a:rPr lang="en-US" sz="2400" dirty="0" smtClean="0"/>
              <a:t>”</a:t>
            </a:r>
            <a:r>
              <a:rPr lang="zh-CN" altLang="en-US" sz="2400" dirty="0" smtClean="0"/>
              <a:t>这一政策是</a:t>
            </a:r>
            <a:r>
              <a:rPr lang="en-US" sz="2400" dirty="0" smtClean="0"/>
              <a:t>(</a:t>
            </a:r>
            <a:r>
              <a:rPr lang="zh-CN" altLang="en-US" sz="2400" dirty="0" smtClean="0"/>
              <a:t>　 　</a:t>
            </a:r>
            <a:r>
              <a:rPr lang="en-US" sz="2400" dirty="0" smtClean="0"/>
              <a:t>)</a:t>
            </a:r>
            <a:endParaRPr lang="zh-CN" altLang="en-US" sz="2400" dirty="0" smtClean="0"/>
          </a:p>
          <a:p>
            <a:r>
              <a:rPr lang="en-US" sz="2400" dirty="0" smtClean="0"/>
              <a:t>A</a:t>
            </a:r>
            <a:r>
              <a:rPr lang="zh-CN" altLang="en-US" sz="2400" dirty="0" smtClean="0"/>
              <a:t>．废藩置县政策</a:t>
            </a:r>
            <a:r>
              <a:rPr lang="en-US" sz="2400" dirty="0" smtClean="0"/>
              <a:t>                     B</a:t>
            </a:r>
            <a:r>
              <a:rPr lang="zh-CN" altLang="en-US" sz="2400" dirty="0" smtClean="0"/>
              <a:t>．战时共产主义政策</a:t>
            </a:r>
            <a:r>
              <a:rPr lang="en-US" sz="2400" dirty="0" smtClean="0"/>
              <a:t>  </a:t>
            </a:r>
            <a:endParaRPr lang="zh-CN" altLang="en-US" sz="2400" dirty="0" smtClean="0"/>
          </a:p>
          <a:p>
            <a:r>
              <a:rPr lang="en-US" sz="2400" dirty="0" smtClean="0"/>
              <a:t>C</a:t>
            </a:r>
            <a:r>
              <a:rPr lang="zh-CN" altLang="en-US" sz="2400" dirty="0" smtClean="0"/>
              <a:t>．新经济政策</a:t>
            </a:r>
            <a:r>
              <a:rPr lang="en-US" sz="2400" dirty="0" smtClean="0"/>
              <a:t>                        D</a:t>
            </a:r>
            <a:r>
              <a:rPr lang="zh-CN" altLang="en-US" sz="2400" dirty="0" smtClean="0"/>
              <a:t>．农业集体化</a:t>
            </a:r>
            <a:endParaRPr lang="zh-CN" altLang="en-US" sz="2400" dirty="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84359" y="1098470"/>
            <a:ext cx="8228320" cy="3046988"/>
          </a:xfrm>
          <a:prstGeom prst="rect">
            <a:avLst/>
          </a:prstGeom>
        </p:spPr>
        <p:txBody>
          <a:bodyPr wrap="square">
            <a:spAutoFit/>
          </a:bodyPr>
          <a:lstStyle/>
          <a:p>
            <a:r>
              <a:rPr lang="en-US" sz="2400" dirty="0" smtClean="0"/>
              <a:t>2.</a:t>
            </a:r>
            <a:r>
              <a:rPr lang="zh-CN" altLang="en-US" sz="2400" dirty="0" smtClean="0"/>
              <a:t>（</a:t>
            </a:r>
            <a:r>
              <a:rPr lang="en-US" sz="2400" dirty="0" smtClean="0"/>
              <a:t>2018</a:t>
            </a:r>
            <a:r>
              <a:rPr lang="en-US" altLang="zh-CN" sz="2400" dirty="0" smtClean="0"/>
              <a:t>·</a:t>
            </a:r>
            <a:r>
              <a:rPr lang="zh-CN" altLang="en-US" sz="2400" dirty="0" smtClean="0"/>
              <a:t>陕西省</a:t>
            </a:r>
            <a:r>
              <a:rPr lang="en-US" altLang="zh-CN" sz="2400" dirty="0" smtClean="0"/>
              <a:t>·</a:t>
            </a:r>
            <a:r>
              <a:rPr lang="en-US" sz="2400" dirty="0" smtClean="0"/>
              <a:t>18</a:t>
            </a:r>
            <a:r>
              <a:rPr lang="zh-CN" altLang="en-US" sz="2400" dirty="0" smtClean="0"/>
              <a:t>）霍布斯鲍姆在</a:t>
            </a:r>
            <a:r>
              <a:rPr lang="en-US" altLang="zh-CN" sz="2400" dirty="0" smtClean="0"/>
              <a:t>《</a:t>
            </a:r>
            <a:r>
              <a:rPr lang="zh-CN" altLang="en-US" sz="2400" dirty="0" smtClean="0"/>
              <a:t>极端的年代</a:t>
            </a:r>
            <a:r>
              <a:rPr lang="en-US" altLang="zh-CN" sz="2400" dirty="0" smtClean="0"/>
              <a:t>》</a:t>
            </a:r>
            <a:r>
              <a:rPr lang="zh-CN" altLang="en-US" sz="2400" dirty="0" smtClean="0"/>
              <a:t>中认为：“如果说法国大革命追寻的理想，传之后世的生命比布尔什维克为长；</a:t>
            </a:r>
            <a:r>
              <a:rPr lang="en-US" sz="2400" dirty="0" smtClean="0"/>
              <a:t>1917</a:t>
            </a:r>
            <a:r>
              <a:rPr lang="zh-CN" altLang="en-US" sz="2400" dirty="0" smtClean="0"/>
              <a:t>年革命事件产生的实际后果，却比</a:t>
            </a:r>
            <a:r>
              <a:rPr lang="en-US" sz="2400" dirty="0" smtClean="0"/>
              <a:t>1789</a:t>
            </a:r>
            <a:r>
              <a:rPr lang="zh-CN" altLang="en-US" sz="2400" dirty="0" smtClean="0"/>
              <a:t>年更为深远。”“</a:t>
            </a:r>
            <a:r>
              <a:rPr lang="en-US" sz="2400" dirty="0" smtClean="0"/>
              <a:t>1917</a:t>
            </a:r>
            <a:r>
              <a:rPr lang="zh-CN" altLang="en-US" sz="2400" dirty="0" smtClean="0"/>
              <a:t>年革命事件”产生的重大影响是（</a:t>
            </a:r>
            <a:r>
              <a:rPr lang="en-US" sz="2400" dirty="0" smtClean="0"/>
              <a:t>   </a:t>
            </a:r>
            <a:r>
              <a:rPr lang="zh-CN" altLang="en-US" sz="2400" dirty="0" smtClean="0"/>
              <a:t>）</a:t>
            </a:r>
          </a:p>
          <a:p>
            <a:r>
              <a:rPr lang="en-US" sz="2400" dirty="0" smtClean="0"/>
              <a:t>A</a:t>
            </a:r>
            <a:r>
              <a:rPr lang="zh-CN" altLang="en-US" sz="2400" dirty="0" smtClean="0"/>
              <a:t>．使苏联跻身于工业化的国家行列</a:t>
            </a:r>
            <a:r>
              <a:rPr lang="en-US" sz="2400" dirty="0" smtClean="0"/>
              <a:t>               </a:t>
            </a:r>
          </a:p>
          <a:p>
            <a:r>
              <a:rPr lang="en-US" sz="2400" dirty="0" smtClean="0"/>
              <a:t>B</a:t>
            </a:r>
            <a:r>
              <a:rPr lang="zh-CN" altLang="en-US" sz="2400" dirty="0" smtClean="0"/>
              <a:t>．使苏俄退出协约国宣告一战结束</a:t>
            </a:r>
          </a:p>
          <a:p>
            <a:r>
              <a:rPr lang="en-US" sz="2400" dirty="0" smtClean="0"/>
              <a:t>C</a:t>
            </a:r>
            <a:r>
              <a:rPr lang="zh-CN" altLang="en-US" sz="2400" dirty="0" smtClean="0"/>
              <a:t>．使俄国走上实现现代化独特道路</a:t>
            </a:r>
            <a:r>
              <a:rPr lang="en-US" sz="2400" dirty="0" smtClean="0"/>
              <a:t>               </a:t>
            </a:r>
          </a:p>
          <a:p>
            <a:r>
              <a:rPr lang="en-US" sz="2400" dirty="0" smtClean="0"/>
              <a:t>D</a:t>
            </a:r>
            <a:r>
              <a:rPr lang="zh-CN" altLang="en-US" sz="2400" dirty="0" smtClean="0"/>
              <a:t>．结束封建统治传播民主共和思想</a:t>
            </a:r>
            <a:endParaRPr lang="zh-CN" altLang="en-US" sz="2400" dirty="0"/>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185" y="827325"/>
            <a:ext cx="7840909" cy="2308324"/>
          </a:xfrm>
          <a:prstGeom prst="rect">
            <a:avLst/>
          </a:prstGeom>
        </p:spPr>
        <p:txBody>
          <a:bodyPr wrap="square">
            <a:spAutoFit/>
          </a:bodyPr>
          <a:lstStyle/>
          <a:p>
            <a:r>
              <a:rPr lang="en-US" sz="2400" dirty="0" smtClean="0"/>
              <a:t>3.</a:t>
            </a:r>
            <a:r>
              <a:rPr lang="zh-CN" altLang="en-US" sz="2400" dirty="0" smtClean="0"/>
              <a:t>（</a:t>
            </a:r>
            <a:r>
              <a:rPr lang="en-US" sz="2400" dirty="0" smtClean="0"/>
              <a:t>2018</a:t>
            </a:r>
            <a:r>
              <a:rPr lang="en-US" altLang="zh-CN" sz="2400" dirty="0" smtClean="0"/>
              <a:t>·</a:t>
            </a:r>
            <a:r>
              <a:rPr lang="zh-CN" altLang="en-US" sz="2400" dirty="0" smtClean="0"/>
              <a:t>四川雅安</a:t>
            </a:r>
            <a:r>
              <a:rPr lang="en-US" altLang="zh-CN" sz="2400" dirty="0" smtClean="0"/>
              <a:t>·</a:t>
            </a:r>
            <a:r>
              <a:rPr lang="en-US" sz="2400" dirty="0" smtClean="0"/>
              <a:t>20</a:t>
            </a:r>
            <a:r>
              <a:rPr lang="zh-CN" altLang="en-US" sz="2400" dirty="0" smtClean="0"/>
              <a:t>）图</a:t>
            </a:r>
            <a:r>
              <a:rPr lang="en-US" sz="2400" dirty="0" smtClean="0"/>
              <a:t>5</a:t>
            </a:r>
            <a:r>
              <a:rPr lang="zh-CN" altLang="en-US" sz="2400" dirty="0" smtClean="0"/>
              <a:t>为某历史教材的部分目录。这部分目录的主题应该是（</a:t>
            </a:r>
            <a:r>
              <a:rPr lang="en-US" sz="2400" dirty="0" smtClean="0"/>
              <a:t>   </a:t>
            </a:r>
            <a:r>
              <a:rPr lang="zh-CN" altLang="en-US" sz="2400" dirty="0" smtClean="0"/>
              <a:t>）</a:t>
            </a:r>
          </a:p>
          <a:p>
            <a:r>
              <a:rPr lang="en-US" sz="2400" dirty="0" smtClean="0"/>
              <a:t>A</a:t>
            </a:r>
            <a:r>
              <a:rPr lang="zh-CN" altLang="en-US" sz="2400" dirty="0" smtClean="0"/>
              <a:t>．社会主义革命的胜利</a:t>
            </a:r>
            <a:r>
              <a:rPr lang="en-US" sz="2400" dirty="0" smtClean="0"/>
              <a:t>		     </a:t>
            </a:r>
          </a:p>
          <a:p>
            <a:r>
              <a:rPr lang="en-US" sz="2400" dirty="0" smtClean="0"/>
              <a:t>B</a:t>
            </a:r>
            <a:r>
              <a:rPr lang="zh-CN" altLang="en-US" sz="2400" dirty="0" smtClean="0"/>
              <a:t>．苏联社会主义模式的形成</a:t>
            </a:r>
          </a:p>
          <a:p>
            <a:r>
              <a:rPr lang="en-US" sz="2400" dirty="0" smtClean="0"/>
              <a:t>C</a:t>
            </a:r>
            <a:r>
              <a:rPr lang="zh-CN" altLang="en-US" sz="2400" dirty="0" smtClean="0"/>
              <a:t>．建设中国特色社会主义</a:t>
            </a:r>
            <a:r>
              <a:rPr lang="en-US" sz="2400" dirty="0" smtClean="0"/>
              <a:t>		     </a:t>
            </a:r>
          </a:p>
          <a:p>
            <a:r>
              <a:rPr lang="en-US" sz="2400" dirty="0" smtClean="0"/>
              <a:t>D</a:t>
            </a:r>
            <a:r>
              <a:rPr lang="zh-CN" altLang="en-US" sz="2400" dirty="0" smtClean="0"/>
              <a:t>．社会主义从理论到实践的发展</a:t>
            </a:r>
            <a:endParaRPr lang="zh-CN" altLang="en-US" sz="2400" dirty="0"/>
          </a:p>
        </p:txBody>
      </p:sp>
      <p:pic>
        <p:nvPicPr>
          <p:cNvPr id="3" name="图片 2" descr="LS20"/>
          <p:cNvPicPr/>
          <p:nvPr/>
        </p:nvPicPr>
        <p:blipFill>
          <a:blip r:embed="rId2"/>
          <a:srcRect/>
          <a:stretch>
            <a:fillRect/>
          </a:stretch>
        </p:blipFill>
        <p:spPr bwMode="auto">
          <a:xfrm>
            <a:off x="5199992" y="1621174"/>
            <a:ext cx="3229231" cy="275120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4185" y="827325"/>
            <a:ext cx="7840909" cy="3416320"/>
          </a:xfrm>
          <a:prstGeom prst="rect">
            <a:avLst/>
          </a:prstGeom>
        </p:spPr>
        <p:txBody>
          <a:bodyPr wrap="square">
            <a:spAutoFit/>
          </a:bodyPr>
          <a:lstStyle/>
          <a:p>
            <a:r>
              <a:rPr lang="en-US" sz="2400" dirty="0" smtClean="0"/>
              <a:t>4.</a:t>
            </a:r>
            <a:r>
              <a:rPr lang="zh-CN" altLang="en-US" sz="2400" dirty="0" smtClean="0"/>
              <a:t>（</a:t>
            </a:r>
            <a:r>
              <a:rPr lang="en-US" sz="2400" dirty="0" smtClean="0"/>
              <a:t>2018</a:t>
            </a:r>
            <a:r>
              <a:rPr lang="en-US" altLang="zh-CN" sz="2400" dirty="0" smtClean="0"/>
              <a:t>·</a:t>
            </a:r>
            <a:r>
              <a:rPr lang="zh-CN" altLang="en-US" sz="2400" dirty="0" smtClean="0"/>
              <a:t>山东莱芜</a:t>
            </a:r>
            <a:r>
              <a:rPr lang="en-US" altLang="zh-CN" sz="2400" dirty="0" smtClean="0"/>
              <a:t>·</a:t>
            </a:r>
            <a:r>
              <a:rPr lang="en-US" sz="2400" dirty="0" smtClean="0"/>
              <a:t>19</a:t>
            </a:r>
            <a:r>
              <a:rPr lang="zh-CN" altLang="en-US" sz="2400" dirty="0" smtClean="0"/>
              <a:t>）前苏联国歌</a:t>
            </a:r>
            <a:r>
              <a:rPr lang="en-US" altLang="zh-CN" sz="2400" dirty="0" smtClean="0"/>
              <a:t>《</a:t>
            </a:r>
            <a:r>
              <a:rPr lang="zh-CN" altLang="en-US" sz="2400" dirty="0" smtClean="0"/>
              <a:t>牢不可破的联盟</a:t>
            </a:r>
            <a:r>
              <a:rPr lang="en-US" altLang="zh-CN" sz="2400" dirty="0" smtClean="0"/>
              <a:t>》</a:t>
            </a:r>
            <a:r>
              <a:rPr lang="zh-CN" altLang="en-US" sz="2400" dirty="0" smtClean="0"/>
              <a:t>中唱到：“伟大俄罗斯，永久的联盟；独立共和国，自由结合成。各民族意志，建立的苏联。</a:t>
            </a:r>
            <a:r>
              <a:rPr lang="en-US" altLang="zh-CN" sz="2400" dirty="0" smtClean="0"/>
              <a:t>……</a:t>
            </a:r>
            <a:r>
              <a:rPr lang="zh-CN" altLang="en-US" sz="2400" dirty="0" smtClean="0"/>
              <a:t>伟大的列宁，指明了前程。斯大林教导，要忠于人民；并激励我们，去建立功勋。”我们从国歌中不能得到的信息是（</a:t>
            </a:r>
            <a:r>
              <a:rPr lang="en-US" sz="2400" dirty="0" smtClean="0"/>
              <a:t>   </a:t>
            </a:r>
            <a:r>
              <a:rPr lang="zh-CN" altLang="en-US" sz="2400" dirty="0" smtClean="0"/>
              <a:t>）</a:t>
            </a:r>
          </a:p>
          <a:p>
            <a:r>
              <a:rPr lang="en-US" sz="2400" dirty="0" smtClean="0"/>
              <a:t>A</a:t>
            </a:r>
            <a:r>
              <a:rPr lang="zh-CN" altLang="en-US" sz="2400" dirty="0" smtClean="0"/>
              <a:t>．十月革命鼓舞了殖民地人民解放运动 </a:t>
            </a:r>
            <a:r>
              <a:rPr lang="en-US" sz="2400" dirty="0" smtClean="0"/>
              <a:t>         </a:t>
            </a:r>
          </a:p>
          <a:p>
            <a:r>
              <a:rPr lang="en-US" sz="2400" dirty="0" smtClean="0"/>
              <a:t>B</a:t>
            </a:r>
            <a:r>
              <a:rPr lang="zh-CN" altLang="en-US" sz="2400" dirty="0" smtClean="0"/>
              <a:t>．各族人民自愿加入苏维埃共和国联盟</a:t>
            </a:r>
          </a:p>
          <a:p>
            <a:r>
              <a:rPr lang="en-US" sz="2400" dirty="0" smtClean="0"/>
              <a:t>C</a:t>
            </a:r>
            <a:r>
              <a:rPr lang="zh-CN" altLang="en-US" sz="2400" dirty="0" smtClean="0"/>
              <a:t>．列宁对社会主义道路的探索成就显著</a:t>
            </a:r>
            <a:r>
              <a:rPr lang="en-US" sz="2400" dirty="0" smtClean="0"/>
              <a:t>         </a:t>
            </a:r>
          </a:p>
          <a:p>
            <a:r>
              <a:rPr lang="en-US" sz="2400" dirty="0" smtClean="0"/>
              <a:t>D</a:t>
            </a:r>
            <a:r>
              <a:rPr lang="zh-CN" altLang="en-US" sz="2400" dirty="0" smtClean="0"/>
              <a:t>．斯大林模式促成经济建设的辉煌成就</a:t>
            </a:r>
            <a:endParaRPr lang="zh-CN" altLang="en-US" sz="2400" dirty="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07018" y="3837119"/>
            <a:ext cx="7171443" cy="461665"/>
          </a:xfrm>
          <a:prstGeom prst="rect">
            <a:avLst/>
          </a:prstGeom>
          <a:noFill/>
          <a:ln w="9525">
            <a:noFill/>
          </a:ln>
        </p:spPr>
        <p:txBody>
          <a:bodyPr wrap="square">
            <a:spAutoFit/>
          </a:bodyPr>
          <a:lstStyle/>
          <a:p>
            <a:r>
              <a:rPr lang="en-US" altLang="zh-CN" sz="2400" dirty="0" smtClean="0">
                <a:solidFill>
                  <a:srgbClr val="FF0000"/>
                </a:solidFill>
              </a:rPr>
              <a:t>《</a:t>
            </a:r>
            <a:r>
              <a:rPr lang="zh-CN" altLang="en-US" sz="2400" dirty="0" smtClean="0">
                <a:solidFill>
                  <a:srgbClr val="FF0000"/>
                </a:solidFill>
              </a:rPr>
              <a:t>共产党宣言</a:t>
            </a:r>
            <a:r>
              <a:rPr lang="en-US" altLang="zh-CN" sz="2400" dirty="0" smtClean="0">
                <a:solidFill>
                  <a:srgbClr val="FF0000"/>
                </a:solidFill>
              </a:rPr>
              <a:t>》</a:t>
            </a:r>
            <a:r>
              <a:rPr lang="zh-CN" altLang="en-US" sz="2400" dirty="0" smtClean="0">
                <a:solidFill>
                  <a:srgbClr val="FF0000"/>
                </a:solidFill>
              </a:rPr>
              <a:t>的发表（</a:t>
            </a:r>
            <a:r>
              <a:rPr lang="en-US" sz="2400" dirty="0" smtClean="0">
                <a:solidFill>
                  <a:srgbClr val="FF0000"/>
                </a:solidFill>
              </a:rPr>
              <a:t>2</a:t>
            </a:r>
            <a:r>
              <a:rPr lang="zh-CN" altLang="en-US" sz="2400" dirty="0" smtClean="0">
                <a:solidFill>
                  <a:srgbClr val="FF0000"/>
                </a:solidFill>
              </a:rPr>
              <a:t>分）；李大钊（</a:t>
            </a:r>
            <a:r>
              <a:rPr lang="en-US" sz="2400" dirty="0" smtClean="0">
                <a:solidFill>
                  <a:srgbClr val="FF0000"/>
                </a:solidFill>
              </a:rPr>
              <a:t>2</a:t>
            </a:r>
            <a:r>
              <a:rPr lang="zh-CN" altLang="en-US" sz="2400" dirty="0" smtClean="0">
                <a:solidFill>
                  <a:srgbClr val="FF0000"/>
                </a:solidFill>
              </a:rPr>
              <a:t>分）。</a:t>
            </a:r>
            <a:endParaRPr lang="zh-CN" altLang="en-US" sz="2400" dirty="0">
              <a:solidFill>
                <a:srgbClr val="FF0000"/>
              </a:solidFill>
            </a:endParaRPr>
          </a:p>
        </p:txBody>
      </p:sp>
      <p:sp>
        <p:nvSpPr>
          <p:cNvPr id="100" name="文本框 99"/>
          <p:cNvSpPr txBox="1"/>
          <p:nvPr/>
        </p:nvSpPr>
        <p:spPr>
          <a:xfrm>
            <a:off x="182394" y="420800"/>
            <a:ext cx="8440133" cy="3170099"/>
          </a:xfrm>
          <a:prstGeom prst="rect">
            <a:avLst/>
          </a:prstGeom>
          <a:noFill/>
          <a:ln w="9525">
            <a:noFill/>
          </a:ln>
        </p:spPr>
        <p:txBody>
          <a:bodyPr wrap="square">
            <a:spAutoFit/>
          </a:bodyPr>
          <a:lstStyle/>
          <a:p>
            <a:r>
              <a:rPr lang="zh-CN" altLang="en-US" sz="2000" dirty="0" smtClean="0"/>
              <a:t>“习近平指出在人类思想上，没有一种思想理论像马克思主义那样对人类产生了如此广泛而深刻的影响。马克思主义极大推进了人类文明进程</a:t>
            </a:r>
            <a:r>
              <a:rPr lang="en-US" altLang="zh-CN" sz="2000" dirty="0" smtClean="0"/>
              <a:t>……</a:t>
            </a:r>
            <a:r>
              <a:rPr lang="zh-CN" altLang="en-US" sz="2000" dirty="0" smtClean="0"/>
              <a:t>不仅深刻改变了世界，也深刻改变了中国。</a:t>
            </a:r>
          </a:p>
          <a:p>
            <a:r>
              <a:rPr lang="zh-CN" altLang="en-US" sz="2000" dirty="0" smtClean="0"/>
              <a:t>材料一</a:t>
            </a:r>
            <a:r>
              <a:rPr lang="en-US" sz="2000" dirty="0" smtClean="0"/>
              <a:t>  </a:t>
            </a:r>
            <a:r>
              <a:rPr lang="zh-CN" altLang="en-US" sz="2000" dirty="0" smtClean="0"/>
              <a:t>“让统治阶级在共产主义革命面前发抖吧，无产者在这个革命中失去的只是锁链，他们获得的将是整个世界。”并号召“全世界无产者，联合起来”。</a:t>
            </a:r>
          </a:p>
          <a:p>
            <a:pPr algn="r"/>
            <a:r>
              <a:rPr lang="en-US" sz="2000" dirty="0" smtClean="0"/>
              <a:t>——</a:t>
            </a:r>
            <a:r>
              <a:rPr lang="zh-CN" altLang="en-US" sz="2000" dirty="0" smtClean="0"/>
              <a:t>摘自岳麓版</a:t>
            </a:r>
            <a:r>
              <a:rPr lang="en-US" altLang="zh-CN" sz="2000" dirty="0" smtClean="0"/>
              <a:t>《</a:t>
            </a:r>
            <a:r>
              <a:rPr lang="zh-CN" altLang="en-US" sz="2000" dirty="0" smtClean="0"/>
              <a:t>世界历史</a:t>
            </a:r>
            <a:r>
              <a:rPr lang="en-US" altLang="zh-CN" sz="2000" dirty="0" smtClean="0"/>
              <a:t>》</a:t>
            </a:r>
            <a:r>
              <a:rPr lang="zh-CN" altLang="en-US" sz="2000" dirty="0" smtClean="0"/>
              <a:t>九年级上册</a:t>
            </a:r>
          </a:p>
          <a:p>
            <a:endParaRPr lang="en-US" altLang="zh-CN" sz="2000" dirty="0" smtClean="0"/>
          </a:p>
          <a:p>
            <a:r>
              <a:rPr lang="zh-CN" altLang="en-US" sz="2000" dirty="0" smtClean="0"/>
              <a:t> （</a:t>
            </a:r>
            <a:r>
              <a:rPr lang="en-US" sz="2000" dirty="0" smtClean="0"/>
              <a:t>1</a:t>
            </a:r>
            <a:r>
              <a:rPr lang="zh-CN" altLang="en-US" sz="2000" dirty="0" smtClean="0"/>
              <a:t>）根据材料一中的文字和图片并结合所学知识，请你写出马克思主义诞生的标志。（</a:t>
            </a:r>
            <a:r>
              <a:rPr lang="en-US" sz="2000" dirty="0" smtClean="0"/>
              <a:t>2</a:t>
            </a:r>
            <a:r>
              <a:rPr lang="zh-CN" altLang="en-US" sz="2000" dirty="0" smtClean="0"/>
              <a:t>分）并写出在中国传播马克思主义的先驱。（</a:t>
            </a:r>
            <a:r>
              <a:rPr lang="en-US" sz="2000" dirty="0" smtClean="0"/>
              <a:t>2 </a:t>
            </a:r>
            <a:r>
              <a:rPr lang="zh-CN" altLang="en-US" sz="2000" dirty="0" smtClean="0"/>
              <a:t>分）</a:t>
            </a:r>
            <a:endParaRPr lang="zh-CN" altLang="en-US" sz="2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1538" y="3264794"/>
            <a:ext cx="8599807" cy="1569660"/>
          </a:xfrm>
          <a:prstGeom prst="rect">
            <a:avLst/>
          </a:prstGeom>
          <a:noFill/>
          <a:ln w="9525">
            <a:noFill/>
          </a:ln>
        </p:spPr>
        <p:txBody>
          <a:bodyPr wrap="square">
            <a:spAutoFit/>
          </a:bodyPr>
          <a:lstStyle/>
          <a:p>
            <a:r>
              <a:rPr lang="zh-CN" altLang="en-US" sz="2400" dirty="0" smtClean="0">
                <a:solidFill>
                  <a:srgbClr val="FF0000"/>
                </a:solidFill>
              </a:rPr>
              <a:t>十月革命（</a:t>
            </a:r>
            <a:r>
              <a:rPr lang="en-US" sz="2400" dirty="0" smtClean="0">
                <a:solidFill>
                  <a:srgbClr val="FF0000"/>
                </a:solidFill>
              </a:rPr>
              <a:t>2</a:t>
            </a:r>
            <a:r>
              <a:rPr lang="zh-CN" altLang="en-US" sz="2400" dirty="0" smtClean="0">
                <a:solidFill>
                  <a:srgbClr val="FF0000"/>
                </a:solidFill>
              </a:rPr>
              <a:t>分）意义：①是人类历史上第一次胜利的社会主义革命，建立了第一个无产阶级专政国家；②推动了国际无产阶级革命运动；③鼓舞了殖民地半殖民地人民的解放斗争（答对其中任意一点计</a:t>
            </a:r>
            <a:r>
              <a:rPr lang="en-US" sz="2400" dirty="0" smtClean="0">
                <a:solidFill>
                  <a:srgbClr val="FF0000"/>
                </a:solidFill>
              </a:rPr>
              <a:t>2</a:t>
            </a:r>
            <a:r>
              <a:rPr lang="zh-CN" altLang="en-US" sz="2400" dirty="0" smtClean="0">
                <a:solidFill>
                  <a:srgbClr val="FF0000"/>
                </a:solidFill>
              </a:rPr>
              <a:t>分，共</a:t>
            </a:r>
            <a:r>
              <a:rPr lang="en-US" sz="2400" dirty="0" smtClean="0">
                <a:solidFill>
                  <a:srgbClr val="FF0000"/>
                </a:solidFill>
              </a:rPr>
              <a:t>2</a:t>
            </a:r>
            <a:r>
              <a:rPr lang="zh-CN" altLang="en-US" sz="2400" dirty="0" smtClean="0">
                <a:solidFill>
                  <a:srgbClr val="FF0000"/>
                </a:solidFill>
              </a:rPr>
              <a:t>分。）</a:t>
            </a:r>
            <a:endParaRPr lang="zh-CN" altLang="en-US" sz="2400" dirty="0">
              <a:solidFill>
                <a:srgbClr val="FF0000"/>
              </a:solidFill>
            </a:endParaRPr>
          </a:p>
        </p:txBody>
      </p:sp>
      <p:sp>
        <p:nvSpPr>
          <p:cNvPr id="5" name="Rectangle 2"/>
          <p:cNvSpPr>
            <a:spLocks noChangeArrowheads="1"/>
          </p:cNvSpPr>
          <p:nvPr/>
        </p:nvSpPr>
        <p:spPr bwMode="auto">
          <a:xfrm>
            <a:off x="138022" y="560199"/>
            <a:ext cx="8333117" cy="28623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r>
              <a:rPr lang="zh-CN" altLang="en-US" sz="2000" dirty="0" smtClean="0"/>
              <a:t>材料二</a:t>
            </a:r>
            <a:r>
              <a:rPr lang="en-US" sz="2000" dirty="0" smtClean="0"/>
              <a:t>  </a:t>
            </a:r>
            <a:r>
              <a:rPr lang="zh-CN" altLang="en-US" sz="2000" dirty="0" smtClean="0"/>
              <a:t>“</a:t>
            </a:r>
            <a:r>
              <a:rPr lang="en-US" altLang="zh-CN" sz="2000" dirty="0" smtClean="0"/>
              <a:t>……</a:t>
            </a:r>
            <a:r>
              <a:rPr lang="zh-CN" altLang="en-US" sz="2000" dirty="0" smtClean="0"/>
              <a:t>这次革命不只是开创了俄国历史的新纪元，而且开创了世界历史的新纪元，因为这次革命不仅仅影响到世界的历史进程和世界政治格局的变化，而且也影响到世界各国内部的变化，同样地而且还特别深刻地影响到中国内部的变化</a:t>
            </a:r>
            <a:r>
              <a:rPr lang="en-US" altLang="zh-CN" sz="2000" dirty="0" smtClean="0"/>
              <a:t>……”</a:t>
            </a:r>
          </a:p>
          <a:p>
            <a:r>
              <a:rPr lang="en-US" sz="2000" dirty="0" smtClean="0"/>
              <a:t>——</a:t>
            </a:r>
            <a:r>
              <a:rPr lang="zh-CN" altLang="en-US" sz="2000" dirty="0" smtClean="0"/>
              <a:t>摘自（</a:t>
            </a:r>
            <a:r>
              <a:rPr lang="en-US" altLang="zh-CN" sz="2000" dirty="0" smtClean="0"/>
              <a:t>《</a:t>
            </a:r>
            <a:r>
              <a:rPr lang="zh-CN" altLang="en-US" sz="2000" dirty="0" smtClean="0"/>
              <a:t>矛盾论</a:t>
            </a:r>
            <a:r>
              <a:rPr lang="en-US" altLang="zh-CN" sz="2000" dirty="0" smtClean="0"/>
              <a:t>》</a:t>
            </a:r>
            <a:r>
              <a:rPr lang="zh-CN" altLang="en-US" sz="2000" dirty="0" smtClean="0"/>
              <a:t>，</a:t>
            </a:r>
            <a:r>
              <a:rPr lang="en-US" altLang="zh-CN" sz="2000" dirty="0" smtClean="0"/>
              <a:t>《</a:t>
            </a:r>
            <a:r>
              <a:rPr lang="zh-CN" altLang="en-US" sz="2000" dirty="0" smtClean="0"/>
              <a:t>毛泽东选集</a:t>
            </a:r>
            <a:r>
              <a:rPr lang="en-US" altLang="zh-CN" sz="2000" dirty="0" smtClean="0"/>
              <a:t>》</a:t>
            </a:r>
            <a:r>
              <a:rPr lang="zh-CN" altLang="en-US" sz="2000" dirty="0" smtClean="0"/>
              <a:t>第一卷，</a:t>
            </a:r>
            <a:r>
              <a:rPr lang="en-US" sz="2000" dirty="0" smtClean="0"/>
              <a:t>1991 </a:t>
            </a:r>
            <a:r>
              <a:rPr lang="zh-CN" altLang="en-US" sz="2000" dirty="0" smtClean="0"/>
              <a:t>年版第</a:t>
            </a:r>
            <a:r>
              <a:rPr lang="en-US" sz="2000" dirty="0" smtClean="0"/>
              <a:t>303 </a:t>
            </a:r>
            <a:r>
              <a:rPr lang="zh-CN" altLang="en-US" sz="2000" dirty="0" smtClean="0"/>
              <a:t>页）</a:t>
            </a:r>
            <a:endParaRPr lang="en-US" altLang="zh-CN" sz="2000" dirty="0" smtClean="0"/>
          </a:p>
          <a:p>
            <a:endParaRPr lang="en-US" altLang="zh-CN" sz="2000" dirty="0" smtClean="0"/>
          </a:p>
          <a:p>
            <a:r>
              <a:rPr lang="zh-CN" altLang="en-US" sz="2000" dirty="0" smtClean="0"/>
              <a:t>（</a:t>
            </a:r>
            <a:r>
              <a:rPr lang="en-US" sz="2000" dirty="0" smtClean="0"/>
              <a:t>2</a:t>
            </a:r>
            <a:r>
              <a:rPr lang="zh-CN" altLang="en-US" sz="2000" dirty="0" smtClean="0"/>
              <a:t>）材料二中的“这次革命”是指在俄国发生的哪次革命？（</a:t>
            </a:r>
            <a:r>
              <a:rPr lang="en-US" sz="2000" dirty="0" smtClean="0"/>
              <a:t>2 </a:t>
            </a:r>
            <a:r>
              <a:rPr lang="zh-CN" altLang="en-US" sz="2000" dirty="0" smtClean="0"/>
              <a:t>分）“这次革命”有何重大意义？（</a:t>
            </a:r>
            <a:r>
              <a:rPr lang="en-US" sz="2000" dirty="0" smtClean="0"/>
              <a:t>2 </a:t>
            </a:r>
            <a:r>
              <a:rPr lang="zh-CN" altLang="en-US" sz="2000" dirty="0" smtClean="0"/>
              <a:t>分）</a:t>
            </a:r>
          </a:p>
          <a:p>
            <a:endParaRPr lang="zh-CN" altLang="en-US" sz="2000" dirty="0"/>
          </a:p>
        </p:txBody>
      </p:sp>
      <p:pic>
        <p:nvPicPr>
          <p:cNvPr id="1025" name="Picture 1" descr="学科网(www.zxxk.com)--教育资源门户，提供试卷、教案、课件、论文、素材及各类教学资源下载，还有大量而丰富的教学相关资讯！"/>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457200"/>
            <a:ext cx="12700" cy="254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174402" y="328411"/>
            <a:ext cx="8319216" cy="4093428"/>
          </a:xfrm>
          <a:prstGeom prst="rect">
            <a:avLst/>
          </a:prstGeom>
          <a:noFill/>
          <a:ln w="9525">
            <a:noFill/>
          </a:ln>
        </p:spPr>
        <p:txBody>
          <a:bodyPr wrap="square">
            <a:spAutoFit/>
          </a:bodyPr>
          <a:lstStyle/>
          <a:p>
            <a:r>
              <a:rPr lang="zh-CN" altLang="en-US" sz="2000" dirty="0" smtClean="0"/>
              <a:t>材料三</a:t>
            </a:r>
            <a:r>
              <a:rPr lang="en-US" sz="2000" dirty="0" smtClean="0"/>
              <a:t>  </a:t>
            </a:r>
            <a:r>
              <a:rPr lang="zh-CN" altLang="en-US" sz="2000" dirty="0" smtClean="0"/>
              <a:t>在纪念马克思诞辰</a:t>
            </a:r>
            <a:r>
              <a:rPr lang="en-US" sz="2000" dirty="0" smtClean="0"/>
              <a:t> 200 </a:t>
            </a:r>
            <a:r>
              <a:rPr lang="zh-CN" altLang="en-US" sz="2000" dirty="0" smtClean="0"/>
              <a:t>周年的大会上，习近平指出，马克思至今依然被公认为“千年第一思想家”。</a:t>
            </a:r>
            <a:r>
              <a:rPr lang="en-US" altLang="zh-CN" sz="2000" dirty="0" smtClean="0"/>
              <a:t>……</a:t>
            </a:r>
            <a:r>
              <a:rPr lang="zh-CN" altLang="en-US" sz="2000" dirty="0" smtClean="0"/>
              <a:t>实践还证明，马克思主义为中国革命、建设、改革提供了强大思想武器，使中国这个古老的东方大国创造了人类历史上前所未有的发展奇迹。</a:t>
            </a:r>
            <a:r>
              <a:rPr lang="en-US" altLang="zh-CN" sz="2000" dirty="0" smtClean="0"/>
              <a:t>……</a:t>
            </a:r>
            <a:r>
              <a:rPr lang="zh-CN" altLang="en-US" sz="2000" dirty="0" smtClean="0"/>
              <a:t>坚持马克思主义基本原理同中国具体实际相结合、不断推进马克思主义中国化时代化是完全正确的。可以告慰马克思的是，马克思主义指引中国成功走上了全面建设社会主义现代化强国的康庄大道。</a:t>
            </a:r>
            <a:endParaRPr lang="en-US" altLang="zh-CN" sz="2000" dirty="0" smtClean="0"/>
          </a:p>
          <a:p>
            <a:pPr algn="r"/>
            <a:r>
              <a:rPr lang="en-US" sz="2000" dirty="0" smtClean="0"/>
              <a:t>——</a:t>
            </a:r>
            <a:r>
              <a:rPr lang="zh-CN" altLang="en-US" sz="2000" dirty="0" smtClean="0"/>
              <a:t>摘编自</a:t>
            </a:r>
            <a:r>
              <a:rPr lang="en-US" altLang="zh-CN" sz="2000" dirty="0" smtClean="0"/>
              <a:t>《</a:t>
            </a:r>
            <a:r>
              <a:rPr lang="zh-CN" altLang="en-US" sz="2000" dirty="0" smtClean="0"/>
              <a:t>湖南日报</a:t>
            </a:r>
            <a:r>
              <a:rPr lang="en-US" altLang="zh-CN" sz="2000" dirty="0" smtClean="0"/>
              <a:t>》</a:t>
            </a:r>
            <a:r>
              <a:rPr lang="en-US" sz="2000" dirty="0" smtClean="0"/>
              <a:t>2018 </a:t>
            </a:r>
            <a:r>
              <a:rPr lang="zh-CN" altLang="en-US" sz="2000" dirty="0" smtClean="0"/>
              <a:t>年</a:t>
            </a:r>
            <a:r>
              <a:rPr lang="en-US" sz="2000" dirty="0" smtClean="0"/>
              <a:t>5</a:t>
            </a:r>
            <a:r>
              <a:rPr lang="zh-CN" altLang="en-US" sz="2000" dirty="0" smtClean="0"/>
              <a:t>月</a:t>
            </a:r>
            <a:r>
              <a:rPr lang="en-US" sz="2000" dirty="0" smtClean="0"/>
              <a:t>5 </a:t>
            </a:r>
            <a:r>
              <a:rPr lang="zh-CN" altLang="en-US" sz="2000" dirty="0" smtClean="0"/>
              <a:t>日</a:t>
            </a:r>
            <a:endParaRPr lang="en-US" altLang="zh-CN" sz="2000" dirty="0" smtClean="0"/>
          </a:p>
          <a:p>
            <a:pPr algn="just"/>
            <a:r>
              <a:rPr lang="zh-CN" altLang="en-US" sz="2000" dirty="0" smtClean="0"/>
              <a:t>（</a:t>
            </a:r>
            <a:r>
              <a:rPr lang="en-US" sz="2000" dirty="0" smtClean="0"/>
              <a:t>3</a:t>
            </a:r>
            <a:r>
              <a:rPr lang="zh-CN" altLang="en-US" sz="2000" dirty="0" smtClean="0"/>
              <a:t>）根据材料三并结合所学知识，请你写出在中国以马克思主义理论为行动指南建立的无产阶级政党的名称。（</a:t>
            </a:r>
            <a:r>
              <a:rPr lang="en-US" sz="2000" dirty="0" smtClean="0"/>
              <a:t>2</a:t>
            </a:r>
            <a:r>
              <a:rPr lang="zh-CN" altLang="en-US" sz="2000" dirty="0" smtClean="0"/>
              <a:t>分）并归纳出坚持马克思主义基本原理同中国具体实际相结合所产生的思想理论有哪些？（</a:t>
            </a:r>
            <a:r>
              <a:rPr lang="en-US" sz="2000" dirty="0" smtClean="0"/>
              <a:t>2</a:t>
            </a:r>
            <a:r>
              <a:rPr lang="zh-CN" altLang="en-US" sz="2000" dirty="0" smtClean="0"/>
              <a:t>分）</a:t>
            </a:r>
          </a:p>
          <a:p>
            <a:pPr algn="just"/>
            <a:endParaRPr lang="zh-CN" altLang="en-US" sz="2000" dirty="0" smtClean="0"/>
          </a:p>
          <a:p>
            <a:endParaRPr lang="zh-CN" altLang="en-US" sz="2000" dirty="0"/>
          </a:p>
        </p:txBody>
      </p:sp>
      <p:sp>
        <p:nvSpPr>
          <p:cNvPr id="4" name="文本框 3"/>
          <p:cNvSpPr txBox="1"/>
          <p:nvPr/>
        </p:nvSpPr>
        <p:spPr>
          <a:xfrm>
            <a:off x="419100" y="3908738"/>
            <a:ext cx="8493616" cy="707886"/>
          </a:xfrm>
          <a:prstGeom prst="rect">
            <a:avLst/>
          </a:prstGeom>
          <a:noFill/>
          <a:ln w="9525">
            <a:noFill/>
          </a:ln>
        </p:spPr>
        <p:txBody>
          <a:bodyPr wrap="square">
            <a:spAutoFit/>
          </a:bodyPr>
          <a:lstStyle/>
          <a:p>
            <a:r>
              <a:rPr lang="zh-CN" altLang="en-US" sz="2000" dirty="0" smtClean="0">
                <a:solidFill>
                  <a:srgbClr val="FF0000"/>
                </a:solidFill>
              </a:rPr>
              <a:t>中国共产党（</a:t>
            </a:r>
            <a:r>
              <a:rPr lang="en-US" sz="2000" dirty="0" smtClean="0">
                <a:solidFill>
                  <a:srgbClr val="FF0000"/>
                </a:solidFill>
              </a:rPr>
              <a:t>2</a:t>
            </a:r>
            <a:r>
              <a:rPr lang="zh-CN" altLang="en-US" sz="2000" dirty="0" smtClean="0">
                <a:solidFill>
                  <a:srgbClr val="FF0000"/>
                </a:solidFill>
              </a:rPr>
              <a:t>分）：毛泽东思想、邓小平理论、“三个代表”重要思想、科学发展观、习近平新时代中国特色社会主义思想等。（任意一点即可）</a:t>
            </a:r>
            <a:endParaRPr lang="zh-CN" altLang="en-US" sz="2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419100" y="958754"/>
            <a:ext cx="8319216" cy="707886"/>
          </a:xfrm>
          <a:prstGeom prst="rect">
            <a:avLst/>
          </a:prstGeom>
          <a:noFill/>
          <a:ln w="9525">
            <a:noFill/>
          </a:ln>
        </p:spPr>
        <p:txBody>
          <a:bodyPr wrap="square">
            <a:spAutoFit/>
          </a:bodyPr>
          <a:lstStyle/>
          <a:p>
            <a:r>
              <a:rPr lang="zh-CN" altLang="en-US" sz="2000" dirty="0" smtClean="0"/>
              <a:t>（</a:t>
            </a:r>
            <a:r>
              <a:rPr lang="en-US" sz="2000" dirty="0" smtClean="0"/>
              <a:t>4</a:t>
            </a:r>
            <a:r>
              <a:rPr lang="zh-CN" altLang="en-US" sz="2000" dirty="0" smtClean="0"/>
              <a:t>）综合上述材料并结合所学知识，作为新时代的中学生，马克思的哪些精神品质值得你学习？（</a:t>
            </a:r>
            <a:r>
              <a:rPr lang="en-US" sz="2000" dirty="0" smtClean="0"/>
              <a:t>2</a:t>
            </a:r>
            <a:r>
              <a:rPr lang="zh-CN" altLang="en-US" sz="2000" dirty="0" smtClean="0"/>
              <a:t>分）</a:t>
            </a:r>
          </a:p>
        </p:txBody>
      </p:sp>
      <p:sp>
        <p:nvSpPr>
          <p:cNvPr id="4" name="文本框 3"/>
          <p:cNvSpPr txBox="1"/>
          <p:nvPr/>
        </p:nvSpPr>
        <p:spPr>
          <a:xfrm>
            <a:off x="419100" y="2009330"/>
            <a:ext cx="8493616" cy="707886"/>
          </a:xfrm>
          <a:prstGeom prst="rect">
            <a:avLst/>
          </a:prstGeom>
          <a:noFill/>
          <a:ln w="9525">
            <a:noFill/>
          </a:ln>
        </p:spPr>
        <p:txBody>
          <a:bodyPr wrap="square">
            <a:spAutoFit/>
          </a:bodyPr>
          <a:lstStyle/>
          <a:p>
            <a:r>
              <a:rPr lang="zh-CN" altLang="en-US" sz="2000" dirty="0" smtClean="0">
                <a:solidFill>
                  <a:srgbClr val="FF0000"/>
                </a:solidFill>
              </a:rPr>
              <a:t>树立远大志向；有冲高理想；勇于创新、探索；解放思想、实事求是；为人类谋幸福；不怕困难</a:t>
            </a:r>
            <a:endParaRPr lang="zh-CN" altLang="en-US" sz="2000"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Dragon</Template>
  <TotalTime>1826</TotalTime>
  <Words>2754</Words>
  <PresentationFormat>全屏显示(16:9)</PresentationFormat>
  <Paragraphs>286</Paragraphs>
  <Slides>34</Slides>
  <Notes>3</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龙腾四海</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十月革命有的历史意义？</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2018-09-02T11:41:00Z</dcterms:created>
  <dcterms:modified xsi:type="dcterms:W3CDTF">2018-11-20T16:00:57Z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