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256" r:id="rId2"/>
    <p:sldId id="263" r:id="rId3"/>
    <p:sldId id="264" r:id="rId4"/>
    <p:sldId id="318" r:id="rId5"/>
    <p:sldId id="315" r:id="rId6"/>
    <p:sldId id="319" r:id="rId7"/>
    <p:sldId id="324" r:id="rId8"/>
    <p:sldId id="320" r:id="rId9"/>
    <p:sldId id="321" r:id="rId10"/>
    <p:sldId id="326" r:id="rId11"/>
    <p:sldId id="323" r:id="rId12"/>
    <p:sldId id="329" r:id="rId13"/>
    <p:sldId id="330" r:id="rId14"/>
    <p:sldId id="332" r:id="rId15"/>
    <p:sldId id="331" r:id="rId16"/>
    <p:sldId id="333" r:id="rId17"/>
    <p:sldId id="334" r:id="rId18"/>
    <p:sldId id="335" r:id="rId19"/>
    <p:sldId id="336" r:id="rId20"/>
    <p:sldId id="337" r:id="rId21"/>
    <p:sldId id="338" r:id="rId22"/>
    <p:sldId id="339" r:id="rId23"/>
    <p:sldId id="340" r:id="rId24"/>
    <p:sldId id="341" r:id="rId25"/>
    <p:sldId id="342" r:id="rId26"/>
    <p:sldId id="344" r:id="rId27"/>
    <p:sldId id="345" r:id="rId28"/>
    <p:sldId id="346" r:id="rId29"/>
    <p:sldId id="348"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0" d="100"/>
          <a:sy n="70" d="100"/>
        </p:scale>
        <p:origin x="-702"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2020/12/3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18.pn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19.pn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192002" cy="6858000"/>
            <a:chOff x="-1" y="0"/>
            <a:chExt cx="12192002" cy="685800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sp>
        <p:nvSpPr>
          <p:cNvPr id="4" name="文本框 3"/>
          <p:cNvSpPr txBox="1"/>
          <p:nvPr/>
        </p:nvSpPr>
        <p:spPr>
          <a:xfrm>
            <a:off x="1838903" y="1158828"/>
            <a:ext cx="8077313" cy="1198880"/>
          </a:xfrm>
          <a:prstGeom prst="rect">
            <a:avLst/>
          </a:prstGeom>
          <a:noFill/>
        </p:spPr>
        <p:txBody>
          <a:bodyPr wrap="square" rtlCol="0" anchor="t">
            <a:spAutoFit/>
          </a:bodyPr>
          <a:lstStyle/>
          <a:p>
            <a:pPr algn="ctr"/>
            <a:r>
              <a:rPr lang="zh-CN" altLang="en-US" sz="7200" dirty="0">
                <a:solidFill>
                  <a:srgbClr val="940000"/>
                </a:solidFill>
                <a:latin typeface="微软雅黑" panose="020B0503020204020204" pitchFamily="34" charset="-122"/>
                <a:ea typeface="微软雅黑" panose="020B0503020204020204" pitchFamily="34" charset="-122"/>
              </a:rPr>
              <a:t>古代世界的帝国</a:t>
            </a:r>
          </a:p>
        </p:txBody>
      </p:sp>
      <p:pic>
        <p:nvPicPr>
          <p:cNvPr id="10" name="图片 2"/>
          <p:cNvPicPr>
            <a:picLocks noChangeAspect="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xmlns="" val="0"/>
              </a:ext>
            </a:extLst>
          </a:blip>
          <a:srcRect r="16246"/>
          <a:stretch>
            <a:fillRect/>
          </a:stretch>
        </p:blipFill>
        <p:spPr>
          <a:xfrm>
            <a:off x="1151833" y="2909862"/>
            <a:ext cx="9652149" cy="2041086"/>
          </a:xfrm>
          <a:prstGeom prst="rect">
            <a:avLst/>
          </a:prstGeom>
        </p:spPr>
      </p:pic>
      <p:pic>
        <p:nvPicPr>
          <p:cNvPr id="2" name="图片 -2147482487"/>
          <p:cNvPicPr>
            <a:picLocks noChangeAspect="1"/>
          </p:cNvPicPr>
          <p:nvPr/>
        </p:nvPicPr>
        <p:blipFill>
          <a:blip r:embed="rId4" cstate="print"/>
          <a:stretch>
            <a:fillRect/>
          </a:stretch>
        </p:blipFill>
        <p:spPr>
          <a:xfrm>
            <a:off x="3239770" y="3167380"/>
            <a:ext cx="1916430" cy="1525905"/>
          </a:xfrm>
          <a:prstGeom prst="rect">
            <a:avLst/>
          </a:prstGeom>
          <a:noFill/>
          <a:ln w="9525">
            <a:noFill/>
          </a:ln>
        </p:spPr>
      </p:pic>
      <p:pic>
        <p:nvPicPr>
          <p:cNvPr id="7" name="图片 4"/>
          <p:cNvPicPr>
            <a:picLocks noChangeAspect="1"/>
          </p:cNvPicPr>
          <p:nvPr/>
        </p:nvPicPr>
        <p:blipFill>
          <a:blip r:embed="rId5" cstate="print"/>
          <a:stretch>
            <a:fillRect/>
          </a:stretch>
        </p:blipFill>
        <p:spPr>
          <a:xfrm>
            <a:off x="1215390" y="3239135"/>
            <a:ext cx="1924685" cy="1382395"/>
          </a:xfrm>
          <a:prstGeom prst="rect">
            <a:avLst/>
          </a:prstGeom>
          <a:noFill/>
          <a:ln w="9525">
            <a:noFill/>
          </a:ln>
          <a:effectLst>
            <a:reflection blurRad="6350" stA="50000" endA="300" endPos="55500" dist="50800" dir="5400000" sy="-100000" algn="bl" rotWithShape="0"/>
          </a:effectLst>
        </p:spPr>
      </p:pic>
      <p:pic>
        <p:nvPicPr>
          <p:cNvPr id="9" name="图片 -2147482508"/>
          <p:cNvPicPr>
            <a:picLocks noChangeAspect="1"/>
          </p:cNvPicPr>
          <p:nvPr/>
        </p:nvPicPr>
        <p:blipFill>
          <a:blip r:embed="rId6" cstate="print"/>
          <a:stretch>
            <a:fillRect/>
          </a:stretch>
        </p:blipFill>
        <p:spPr>
          <a:xfrm>
            <a:off x="5172075" y="3166745"/>
            <a:ext cx="1847850" cy="1525905"/>
          </a:xfrm>
          <a:prstGeom prst="rect">
            <a:avLst/>
          </a:prstGeom>
          <a:noFill/>
          <a:ln w="9525">
            <a:noFill/>
          </a:ln>
          <a:effectLst>
            <a:reflection blurRad="6350" stA="50000" endA="295" endPos="92000" dist="101600" dir="5400000" sy="-100000" algn="bl" rotWithShape="0"/>
          </a:effectLst>
        </p:spPr>
      </p:pic>
      <p:pic>
        <p:nvPicPr>
          <p:cNvPr id="11" name="图片 4"/>
          <p:cNvPicPr>
            <a:picLocks noChangeAspect="1"/>
          </p:cNvPicPr>
          <p:nvPr/>
        </p:nvPicPr>
        <p:blipFill>
          <a:blip r:embed="rId7" cstate="print"/>
          <a:srcRect l="7895" t="16014" r="6407" b="16132"/>
          <a:stretch>
            <a:fillRect/>
          </a:stretch>
        </p:blipFill>
        <p:spPr>
          <a:xfrm>
            <a:off x="8794750" y="3203575"/>
            <a:ext cx="1865630" cy="1454150"/>
          </a:xfrm>
          <a:prstGeom prst="rect">
            <a:avLst/>
          </a:prstGeom>
          <a:noFill/>
          <a:ln w="9525">
            <a:noFill/>
          </a:ln>
          <a:effectLst>
            <a:reflection blurRad="6350" stA="50000" endA="300" endPos="90000" dist="50800" dir="5400000" sy="-100000" algn="bl" rotWithShape="0"/>
          </a:effectLst>
        </p:spPr>
      </p:pic>
      <p:pic>
        <p:nvPicPr>
          <p:cNvPr id="12" name="Picture 2" descr="https://uploads.5068.com/allimg/1811/212-1Q113092925.jpg"/>
          <p:cNvPicPr>
            <a:picLocks noChangeAspect="1"/>
          </p:cNvPicPr>
          <p:nvPr/>
        </p:nvPicPr>
        <p:blipFill>
          <a:blip r:embed="rId8" cstate="print"/>
          <a:stretch>
            <a:fillRect/>
          </a:stretch>
        </p:blipFill>
        <p:spPr>
          <a:xfrm>
            <a:off x="7019925" y="3166745"/>
            <a:ext cx="1774825" cy="1526540"/>
          </a:xfrm>
          <a:prstGeom prst="rect">
            <a:avLst/>
          </a:prstGeom>
          <a:noFill/>
          <a:ln w="9525">
            <a:noFill/>
          </a:ln>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3500" y="0"/>
            <a:ext cx="12192002" cy="6858000"/>
            <a:chOff x="-1" y="0"/>
            <a:chExt cx="12192002" cy="6858000"/>
          </a:xfrm>
        </p:grpSpPr>
        <p:pic>
          <p:nvPicPr>
            <p:cNvPr id="4" name="图片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grpSp>
        <p:nvGrpSpPr>
          <p:cNvPr id="10" name="组合 9"/>
          <p:cNvGrpSpPr/>
          <p:nvPr/>
        </p:nvGrpSpPr>
        <p:grpSpPr>
          <a:xfrm>
            <a:off x="4148253" y="1606117"/>
            <a:ext cx="5495388" cy="779780"/>
            <a:chOff x="3880623" y="1695327"/>
            <a:chExt cx="5495388" cy="779780"/>
          </a:xfrm>
        </p:grpSpPr>
        <p:sp>
          <p:nvSpPr>
            <p:cNvPr id="8" name="文本框 7"/>
            <p:cNvSpPr txBox="1"/>
            <p:nvPr/>
          </p:nvSpPr>
          <p:spPr>
            <a:xfrm>
              <a:off x="4888665" y="1705933"/>
              <a:ext cx="4487346" cy="768350"/>
            </a:xfrm>
            <a:prstGeom prst="rect">
              <a:avLst/>
            </a:prstGeom>
            <a:noFill/>
          </p:spPr>
          <p:txBody>
            <a:bodyPr wrap="square" rtlCol="0" anchor="t">
              <a:spAutoFit/>
            </a:bodyPr>
            <a:lstStyle/>
            <a:p>
              <a:r>
                <a:rPr lang="zh-CN" altLang="en-US" sz="4400" dirty="0">
                  <a:solidFill>
                    <a:schemeClr val="tx1">
                      <a:lumMod val="65000"/>
                      <a:lumOff val="35000"/>
                    </a:schemeClr>
                  </a:solidFill>
                  <a:latin typeface="思源黑體 Heavy" panose="020B0A00000000000000" pitchFamily="34" charset="-128"/>
                  <a:ea typeface="思源黑體 Heavy" panose="020B0A00000000000000" pitchFamily="34" charset="-128"/>
                </a:rPr>
                <a:t>教学目标</a:t>
              </a:r>
            </a:p>
          </p:txBody>
        </p:sp>
        <p:sp>
          <p:nvSpPr>
            <p:cNvPr id="9" name="矩形: 圆角 8"/>
            <p:cNvSpPr/>
            <p:nvPr/>
          </p:nvSpPr>
          <p:spPr>
            <a:xfrm>
              <a:off x="3880623" y="1695327"/>
              <a:ext cx="880110" cy="779780"/>
            </a:xfrm>
            <a:prstGeom prst="roundRect">
              <a:avLst/>
            </a:prstGeom>
            <a:noFill/>
            <a:ln w="19050">
              <a:solidFill>
                <a:srgbClr val="9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940000"/>
                  </a:solidFill>
                  <a:latin typeface="思源黑體 Heavy" panose="020B0A00000000000000" pitchFamily="34" charset="-128"/>
                  <a:ea typeface="思源黑體 Heavy" panose="020B0A00000000000000" pitchFamily="34" charset="-128"/>
                </a:rPr>
                <a:t>一</a:t>
              </a:r>
            </a:p>
          </p:txBody>
        </p:sp>
      </p:grpSp>
      <p:grpSp>
        <p:nvGrpSpPr>
          <p:cNvPr id="11" name="组合 10"/>
          <p:cNvGrpSpPr/>
          <p:nvPr/>
        </p:nvGrpSpPr>
        <p:grpSpPr>
          <a:xfrm>
            <a:off x="4148253" y="2883993"/>
            <a:ext cx="6713036" cy="778956"/>
            <a:chOff x="3880623" y="1695327"/>
            <a:chExt cx="6713036" cy="778956"/>
          </a:xfrm>
        </p:grpSpPr>
        <p:sp>
          <p:nvSpPr>
            <p:cNvPr id="12" name="文本框 11"/>
            <p:cNvSpPr txBox="1"/>
            <p:nvPr/>
          </p:nvSpPr>
          <p:spPr>
            <a:xfrm>
              <a:off x="4888665" y="1705933"/>
              <a:ext cx="5704994" cy="768350"/>
            </a:xfrm>
            <a:prstGeom prst="rect">
              <a:avLst/>
            </a:prstGeom>
            <a:noFill/>
          </p:spPr>
          <p:txBody>
            <a:bodyPr wrap="square" rtlCol="0" anchor="t">
              <a:spAutoFit/>
            </a:bodyPr>
            <a:lstStyle/>
            <a:p>
              <a:r>
                <a:rPr lang="zh-CN" altLang="en-US" sz="4400" dirty="0">
                  <a:solidFill>
                    <a:schemeClr val="tx1">
                      <a:lumMod val="65000"/>
                      <a:lumOff val="35000"/>
                    </a:schemeClr>
                  </a:solidFill>
                  <a:latin typeface="思源黑體 Heavy" panose="020B0A00000000000000" pitchFamily="34" charset="-128"/>
                  <a:ea typeface="思源黑體 Heavy" panose="020B0A00000000000000" pitchFamily="34" charset="-128"/>
                </a:rPr>
                <a:t>案例详情</a:t>
              </a:r>
            </a:p>
          </p:txBody>
        </p:sp>
        <p:sp>
          <p:nvSpPr>
            <p:cNvPr id="13" name="矩形: 圆角 12"/>
            <p:cNvSpPr/>
            <p:nvPr/>
          </p:nvSpPr>
          <p:spPr>
            <a:xfrm>
              <a:off x="3880623" y="1695327"/>
              <a:ext cx="880110" cy="777875"/>
            </a:xfrm>
            <a:prstGeom prst="roundRect">
              <a:avLst/>
            </a:prstGeom>
            <a:noFill/>
            <a:ln w="19050">
              <a:solidFill>
                <a:srgbClr val="9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940000"/>
                  </a:solidFill>
                  <a:latin typeface="思源黑體 Heavy" panose="020B0A00000000000000" pitchFamily="34" charset="-128"/>
                  <a:ea typeface="思源黑體 Heavy" panose="020B0A00000000000000" pitchFamily="34" charset="-128"/>
                </a:rPr>
                <a:t>二</a:t>
              </a:r>
            </a:p>
          </p:txBody>
        </p:sp>
      </p:grpSp>
      <p:sp>
        <p:nvSpPr>
          <p:cNvPr id="20" name="文本框 19"/>
          <p:cNvSpPr txBox="1"/>
          <p:nvPr/>
        </p:nvSpPr>
        <p:spPr>
          <a:xfrm>
            <a:off x="1330711" y="2538894"/>
            <a:ext cx="1962983" cy="1014730"/>
          </a:xfrm>
          <a:prstGeom prst="rect">
            <a:avLst/>
          </a:prstGeom>
          <a:noFill/>
        </p:spPr>
        <p:txBody>
          <a:bodyPr wrap="square" rtlCol="0" anchor="t">
            <a:spAutoFit/>
          </a:bodyPr>
          <a:lstStyle/>
          <a:p>
            <a:pPr algn="ctr"/>
            <a:r>
              <a:rPr lang="zh-CN" altLang="en-US" sz="6000" dirty="0">
                <a:solidFill>
                  <a:srgbClr val="940000"/>
                </a:solidFill>
                <a:latin typeface="微软雅黑" panose="020B0503020204020204" pitchFamily="34" charset="-122"/>
                <a:ea typeface="微软雅黑" panose="020B0503020204020204" pitchFamily="34" charset="-122"/>
              </a:rPr>
              <a:t>目录</a:t>
            </a:r>
          </a:p>
        </p:txBody>
      </p:sp>
      <p:sp>
        <p:nvSpPr>
          <p:cNvPr id="21" name="矩形 20"/>
          <p:cNvSpPr/>
          <p:nvPr/>
        </p:nvSpPr>
        <p:spPr>
          <a:xfrm>
            <a:off x="1860577" y="3663617"/>
            <a:ext cx="903249" cy="70938"/>
          </a:xfrm>
          <a:prstGeom prst="rect">
            <a:avLst/>
          </a:prstGeom>
          <a:solidFill>
            <a:srgbClr val="940000"/>
          </a:solidFill>
          <a:ln>
            <a:solidFill>
              <a:srgbClr val="94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p:tgtEl>
                                          <p:spTgt spid="10"/>
                                        </p:tgtEl>
                                        <p:attrNameLst>
                                          <p:attrName>ppt_y</p:attrName>
                                        </p:attrNameLst>
                                      </p:cBhvr>
                                      <p:tavLst>
                                        <p:tav tm="0">
                                          <p:val>
                                            <p:strVal val="#ppt_y+#ppt_h*1.125000"/>
                                          </p:val>
                                        </p:tav>
                                        <p:tav tm="100000">
                                          <p:val>
                                            <p:strVal val="#ppt_y"/>
                                          </p:val>
                                        </p:tav>
                                      </p:tavLst>
                                    </p:anim>
                                    <p:animEffect transition="in" filter="wipe(up)">
                                      <p:cBhvr>
                                        <p:cTn id="8" dur="500"/>
                                        <p:tgtEl>
                                          <p:spTgt spid="10"/>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up)">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902335"/>
          </a:xfrm>
          <a:prstGeom prst="rect">
            <a:avLst/>
          </a:prstGeom>
          <a:solidFill>
            <a:srgbClr val="9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70879" y="86203"/>
            <a:ext cx="6980664" cy="706755"/>
          </a:xfrm>
          <a:prstGeom prst="rect">
            <a:avLst/>
          </a:prstGeom>
          <a:noFill/>
        </p:spPr>
        <p:txBody>
          <a:bodyPr wrap="square" rtlCol="0" anchor="t">
            <a:spAutoFit/>
          </a:bodyPr>
          <a:lstStyle/>
          <a:p>
            <a:r>
              <a:rPr lang="zh-CN" altLang="en-US" sz="4000" dirty="0">
                <a:solidFill>
                  <a:schemeClr val="bg1"/>
                </a:solidFill>
                <a:latin typeface="微软雅黑" panose="020B0503020204020204" pitchFamily="34" charset="-122"/>
                <a:ea typeface="微软雅黑" panose="020B0503020204020204" pitchFamily="34" charset="-122"/>
              </a:rPr>
              <a:t>教学目标</a:t>
            </a:r>
          </a:p>
        </p:txBody>
      </p:sp>
      <p:sp>
        <p:nvSpPr>
          <p:cNvPr id="13" name="矩形 12"/>
          <p:cNvSpPr/>
          <p:nvPr/>
        </p:nvSpPr>
        <p:spPr>
          <a:xfrm>
            <a:off x="247015" y="85725"/>
            <a:ext cx="834390" cy="707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22316" y="54387"/>
            <a:ext cx="576147" cy="769441"/>
          </a:xfrm>
          <a:prstGeom prst="rect">
            <a:avLst/>
          </a:prstGeom>
          <a:noFill/>
        </p:spPr>
        <p:txBody>
          <a:bodyPr wrap="square" rtlCol="0" anchor="t">
            <a:spAutoFit/>
          </a:bodyPr>
          <a:lstStyle/>
          <a:p>
            <a:r>
              <a:rPr lang="zh-CN" altLang="en-US" sz="4400" dirty="0">
                <a:solidFill>
                  <a:srgbClr val="940000"/>
                </a:solidFill>
                <a:latin typeface="思源黑體 Heavy" panose="020B0A00000000000000" pitchFamily="34" charset="-128"/>
                <a:ea typeface="思源黑體 Heavy" panose="020B0A00000000000000" pitchFamily="34" charset="-128"/>
              </a:rPr>
              <a:t>一</a:t>
            </a:r>
          </a:p>
        </p:txBody>
      </p:sp>
      <p:graphicFrame>
        <p:nvGraphicFramePr>
          <p:cNvPr id="17" name="表格 16"/>
          <p:cNvGraphicFramePr/>
          <p:nvPr>
            <p:custDataLst>
              <p:tags r:id="rId1"/>
            </p:custDataLst>
          </p:nvPr>
        </p:nvGraphicFramePr>
        <p:xfrm>
          <a:off x="677545" y="1437640"/>
          <a:ext cx="10836910" cy="3535680"/>
        </p:xfrm>
        <a:graphic>
          <a:graphicData uri="http://schemas.openxmlformats.org/drawingml/2006/table">
            <a:tbl>
              <a:tblPr firstRow="1" bandRow="1">
                <a:tableStyleId>{5C22544A-7EE6-4342-B048-85BDC9FD1C3A}</a:tableStyleId>
              </a:tblPr>
              <a:tblGrid>
                <a:gridCol w="437515"/>
                <a:gridCol w="10399395"/>
              </a:tblGrid>
              <a:tr h="1292860">
                <a:tc>
                  <a:txBody>
                    <a:bodyPr/>
                    <a:lstStyle/>
                    <a:p>
                      <a:pPr>
                        <a:buNone/>
                      </a:pPr>
                      <a:r>
                        <a:rPr lang="en-US" altLang="zh-CN" sz="2400" b="0">
                          <a:solidFill>
                            <a:schemeClr val="tx1"/>
                          </a:solidFill>
                          <a:latin typeface="楷体" panose="02010609060101010101" charset="-122"/>
                          <a:ea typeface="楷体" panose="02010609060101010101" charset="-122"/>
                        </a:rPr>
                        <a:t>1</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a:lstStyle/>
                    <a:p>
                      <a:pPr fontAlgn="auto">
                        <a:lnSpc>
                          <a:spcPts val="3080"/>
                        </a:lnSpc>
                        <a:buNone/>
                      </a:pPr>
                      <a:r>
                        <a:rPr lang="zh-CN" altLang="en-US" sz="2400" b="1">
                          <a:solidFill>
                            <a:schemeClr val="tx1"/>
                          </a:solidFill>
                          <a:latin typeface="楷体" panose="02010609060101010101" charset="-122"/>
                          <a:ea typeface="楷体" panose="02010609060101010101" charset="-122"/>
                          <a:cs typeface="楷体" panose="02010609060101010101" charset="-122"/>
                        </a:rPr>
                        <a:t>运用时空定位, 知道古代波斯帝国、马其顿亚历山大帝国、罗马帝国出现先后顺序和各自的基本情况,了解古代大帝国兴起前，不同文明已有不同程度的扩展。</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r h="381000">
                <a:tc>
                  <a:txBody>
                    <a:bodyPr/>
                    <a:lstStyle/>
                    <a:p>
                      <a:pPr>
                        <a:buNone/>
                      </a:pPr>
                      <a:r>
                        <a:rPr lang="en-US" altLang="zh-CN" sz="2400">
                          <a:solidFill>
                            <a:schemeClr val="tx1"/>
                          </a:solidFill>
                          <a:latin typeface="楷体" panose="02010609060101010101" charset="-122"/>
                          <a:ea typeface="楷体" panose="02010609060101010101" charset="-122"/>
                        </a:rPr>
                        <a:t>2</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a:lstStyle/>
                    <a:p>
                      <a:pPr fontAlgn="auto">
                        <a:lnSpc>
                          <a:spcPts val="3080"/>
                        </a:lnSpc>
                        <a:buNone/>
                      </a:pPr>
                      <a:r>
                        <a:rPr lang="zh-CN" altLang="en-US" sz="2400" b="1">
                          <a:solidFill>
                            <a:schemeClr val="tx1"/>
                          </a:solidFill>
                          <a:latin typeface="楷体" panose="02010609060101010101" charset="-122"/>
                          <a:ea typeface="楷体" panose="02010609060101010101" charset="-122"/>
                        </a:rPr>
                        <a:t>能够以地图为依托，介绍古代大帝国的兴衰发展情况；在史实分析的基础上，全面认识帝国扩张带来的影响。</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r h="381000">
                <a:tc>
                  <a:txBody>
                    <a:bodyPr/>
                    <a:lstStyle/>
                    <a:p>
                      <a:pPr>
                        <a:buNone/>
                      </a:pPr>
                      <a:r>
                        <a:rPr lang="en-US" altLang="zh-CN" sz="2400">
                          <a:solidFill>
                            <a:schemeClr val="tx1"/>
                          </a:solidFill>
                          <a:latin typeface="楷体" panose="02010609060101010101" charset="-122"/>
                          <a:ea typeface="楷体" panose="02010609060101010101" charset="-122"/>
                        </a:rPr>
                        <a:t>3</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a:lstStyle/>
                    <a:p>
                      <a:pPr fontAlgn="auto">
                        <a:lnSpc>
                          <a:spcPts val="3080"/>
                        </a:lnSpc>
                        <a:buNone/>
                      </a:pPr>
                      <a:r>
                        <a:rPr lang="zh-CN" altLang="en-US" sz="2400" b="1">
                          <a:solidFill>
                            <a:schemeClr val="tx1"/>
                          </a:solidFill>
                          <a:latin typeface="楷体" panose="02010609060101010101" charset="-122"/>
                          <a:ea typeface="楷体" panose="02010609060101010101" charset="-122"/>
                          <a:cs typeface="楷体" panose="02010609060101010101" charset="-122"/>
                        </a:rPr>
                        <a:t>通过史料分析,了解四大帝国的制度建设,理解相互之间的联系发展。</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r h="381000">
                <a:tc>
                  <a:txBody>
                    <a:bodyPr/>
                    <a:lstStyle/>
                    <a:p>
                      <a:pPr>
                        <a:buNone/>
                      </a:pPr>
                      <a:r>
                        <a:rPr lang="en-US" altLang="zh-CN" sz="2400">
                          <a:solidFill>
                            <a:schemeClr val="tx1"/>
                          </a:solidFill>
                          <a:latin typeface="楷体" panose="02010609060101010101" charset="-122"/>
                          <a:ea typeface="楷体" panose="02010609060101010101" charset="-122"/>
                        </a:rPr>
                        <a:t>4</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c>
                  <a:txBody>
                    <a:bodyPr/>
                    <a:lstStyle/>
                    <a:p>
                      <a:pPr fontAlgn="auto">
                        <a:lnSpc>
                          <a:spcPts val="3080"/>
                        </a:lnSpc>
                        <a:buNone/>
                      </a:pPr>
                      <a:r>
                        <a:rPr lang="zh-CN" altLang="en-US" sz="2400" b="1">
                          <a:solidFill>
                            <a:schemeClr val="tx1"/>
                          </a:solidFill>
                          <a:latin typeface="楷体" panose="02010609060101010101" charset="-122"/>
                          <a:ea typeface="楷体" panose="02010609060101010101" charset="-122"/>
                        </a:rPr>
                        <a:t>能够从帝国兴衰存亡中，体会到为国家富强而奋斗的民族责任感；能够从历史与现实的分析中，认识到和平交流是人类文明交流永恒的追求和主旋律。</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1"/>
                    </a:solidFill>
                  </a:tcPr>
                </a:tc>
              </a:tr>
            </a:tbl>
          </a:graphicData>
        </a:graphic>
      </p:graphicFrame>
      <p:sp>
        <p:nvSpPr>
          <p:cNvPr id="19" name="圆角矩形 18"/>
          <p:cNvSpPr/>
          <p:nvPr/>
        </p:nvSpPr>
        <p:spPr>
          <a:xfrm>
            <a:off x="1081405" y="5409565"/>
            <a:ext cx="9813290" cy="755650"/>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2">
                    <a:lumMod val="75000"/>
                  </a:schemeClr>
                </a:solidFill>
                <a:latin typeface="黑体" panose="02010609060101010101" charset="-122"/>
                <a:ea typeface="黑体" panose="02010609060101010101" charset="-122"/>
              </a:rPr>
              <a:t>课程目标：认识古代各大帝国的区域性影响和不同文明之间的早期交流</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902335"/>
          </a:xfrm>
          <a:prstGeom prst="rect">
            <a:avLst/>
          </a:prstGeom>
          <a:solidFill>
            <a:srgbClr val="9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70879" y="86203"/>
            <a:ext cx="6980664" cy="706755"/>
          </a:xfrm>
          <a:prstGeom prst="rect">
            <a:avLst/>
          </a:prstGeom>
          <a:noFill/>
        </p:spPr>
        <p:txBody>
          <a:bodyPr wrap="square" rtlCol="0" anchor="t">
            <a:spAutoFit/>
          </a:bodyPr>
          <a:lstStyle/>
          <a:p>
            <a:r>
              <a:rPr lang="zh-CN" altLang="en-US" sz="4000" dirty="0">
                <a:solidFill>
                  <a:schemeClr val="bg1"/>
                </a:solidFill>
                <a:latin typeface="微软雅黑" panose="020B0503020204020204" pitchFamily="34" charset="-122"/>
                <a:ea typeface="微软雅黑" panose="020B0503020204020204" pitchFamily="34" charset="-122"/>
              </a:rPr>
              <a:t>案例详情</a:t>
            </a:r>
          </a:p>
        </p:txBody>
      </p:sp>
      <p:sp>
        <p:nvSpPr>
          <p:cNvPr id="13" name="矩形 12"/>
          <p:cNvSpPr/>
          <p:nvPr/>
        </p:nvSpPr>
        <p:spPr>
          <a:xfrm>
            <a:off x="211455" y="86360"/>
            <a:ext cx="889000" cy="706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22316" y="54387"/>
            <a:ext cx="576147" cy="768350"/>
          </a:xfrm>
          <a:prstGeom prst="rect">
            <a:avLst/>
          </a:prstGeom>
          <a:noFill/>
        </p:spPr>
        <p:txBody>
          <a:bodyPr wrap="square" rtlCol="0" anchor="t">
            <a:spAutoFit/>
          </a:bodyPr>
          <a:lstStyle/>
          <a:p>
            <a:r>
              <a:rPr lang="zh-CN" altLang="en-US" sz="4400" dirty="0">
                <a:solidFill>
                  <a:srgbClr val="940000"/>
                </a:solidFill>
                <a:latin typeface="思源黑體 Heavy" panose="020B0A00000000000000" pitchFamily="34" charset="-128"/>
                <a:ea typeface="思源黑體 Heavy" panose="020B0A00000000000000" pitchFamily="34" charset="-128"/>
              </a:rPr>
              <a:t>二</a:t>
            </a:r>
          </a:p>
        </p:txBody>
      </p:sp>
      <p:sp>
        <p:nvSpPr>
          <p:cNvPr id="8" name="圆角矩形 7"/>
          <p:cNvSpPr/>
          <p:nvPr/>
        </p:nvSpPr>
        <p:spPr>
          <a:xfrm>
            <a:off x="2980690" y="2162810"/>
            <a:ext cx="8250555" cy="122110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solidFill>
                  <a:srgbClr val="C00000"/>
                </a:solidFill>
                <a:latin typeface="微软雅黑" panose="020B0503020204020204" pitchFamily="34" charset="-122"/>
                <a:ea typeface="微软雅黑" panose="020B0503020204020204" pitchFamily="34" charset="-122"/>
              </a:rPr>
              <a:t>影片中提到的波斯帝国是从哪里兴起的？它又是是怎样的一个帝国？</a:t>
            </a:r>
          </a:p>
        </p:txBody>
      </p:sp>
      <p:sp>
        <p:nvSpPr>
          <p:cNvPr id="2" name="文本框 1"/>
          <p:cNvSpPr txBox="1"/>
          <p:nvPr/>
        </p:nvSpPr>
        <p:spPr>
          <a:xfrm>
            <a:off x="1406525" y="2063115"/>
            <a:ext cx="886460" cy="1568450"/>
          </a:xfrm>
          <a:prstGeom prst="rect">
            <a:avLst/>
          </a:prstGeom>
          <a:noFill/>
        </p:spPr>
        <p:txBody>
          <a:bodyPr wrap="none" rtlCol="0" anchor="t">
            <a:spAutoFit/>
          </a:bodyPr>
          <a:lstStyle/>
          <a:p>
            <a:r>
              <a:rPr lang="zh-CN" altLang="en-US" sz="9600">
                <a:solidFill>
                  <a:srgbClr val="FF0000"/>
                </a:solidFill>
                <a:effectLst>
                  <a:reflection blurRad="6350" stA="60000" endA="900" endPos="60000" dist="29997" dir="5400000" sy="-100000" algn="bl" rotWithShape="0"/>
                </a:effectLst>
                <a:latin typeface="站酷快乐体" panose="02010600030101010101" charset="-128"/>
                <a:ea typeface="站酷快乐体" panose="02010600030101010101" charset="-128"/>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902335"/>
          </a:xfrm>
          <a:prstGeom prst="rect">
            <a:avLst/>
          </a:prstGeom>
          <a:solidFill>
            <a:srgbClr val="9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70879" y="97633"/>
            <a:ext cx="6980664" cy="706755"/>
          </a:xfrm>
          <a:prstGeom prst="rect">
            <a:avLst/>
          </a:prstGeom>
          <a:noFill/>
        </p:spPr>
        <p:txBody>
          <a:bodyPr wrap="square" rtlCol="0" anchor="t">
            <a:spAutoFit/>
          </a:bodyPr>
          <a:lstStyle/>
          <a:p>
            <a:r>
              <a:rPr lang="zh-CN" altLang="en-US" sz="4000" dirty="0">
                <a:solidFill>
                  <a:schemeClr val="bg1"/>
                </a:solidFill>
                <a:latin typeface="微软雅黑" panose="020B0503020204020204" pitchFamily="34" charset="-122"/>
                <a:ea typeface="微软雅黑" panose="020B0503020204020204" pitchFamily="34" charset="-122"/>
              </a:rPr>
              <a:t>案例详情</a:t>
            </a:r>
          </a:p>
        </p:txBody>
      </p:sp>
      <p:sp>
        <p:nvSpPr>
          <p:cNvPr id="13" name="矩形 12"/>
          <p:cNvSpPr/>
          <p:nvPr/>
        </p:nvSpPr>
        <p:spPr>
          <a:xfrm>
            <a:off x="211455" y="86360"/>
            <a:ext cx="889000" cy="706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22316" y="54387"/>
            <a:ext cx="576147" cy="768350"/>
          </a:xfrm>
          <a:prstGeom prst="rect">
            <a:avLst/>
          </a:prstGeom>
          <a:noFill/>
        </p:spPr>
        <p:txBody>
          <a:bodyPr wrap="square" rtlCol="0" anchor="t">
            <a:spAutoFit/>
          </a:bodyPr>
          <a:lstStyle/>
          <a:p>
            <a:r>
              <a:rPr lang="zh-CN" altLang="en-US" sz="4400" dirty="0">
                <a:solidFill>
                  <a:srgbClr val="940000"/>
                </a:solidFill>
                <a:latin typeface="思源黑體 Heavy" panose="020B0A00000000000000" pitchFamily="34" charset="-128"/>
                <a:ea typeface="思源黑體 Heavy" panose="020B0A00000000000000" pitchFamily="34" charset="-128"/>
              </a:rPr>
              <a:t>二</a:t>
            </a:r>
          </a:p>
        </p:txBody>
      </p:sp>
      <p:graphicFrame>
        <p:nvGraphicFramePr>
          <p:cNvPr id="9" name="表格 8"/>
          <p:cNvGraphicFramePr/>
          <p:nvPr>
            <p:custDataLst>
              <p:tags r:id="rId1"/>
            </p:custDataLst>
          </p:nvPr>
        </p:nvGraphicFramePr>
        <p:xfrm>
          <a:off x="1407160" y="1934210"/>
          <a:ext cx="9145270" cy="4521835"/>
        </p:xfrm>
        <a:graphic>
          <a:graphicData uri="http://schemas.openxmlformats.org/drawingml/2006/table">
            <a:tbl>
              <a:tblPr firstRow="1" bandRow="1">
                <a:tableStyleId>{5C22544A-7EE6-4342-B048-85BDC9FD1C3A}</a:tableStyleId>
              </a:tblPr>
              <a:tblGrid>
                <a:gridCol w="702310"/>
                <a:gridCol w="8442960"/>
              </a:tblGrid>
              <a:tr h="486410">
                <a:tc gridSpan="2">
                  <a:txBody>
                    <a:bodyPr/>
                    <a:lstStyle/>
                    <a:p>
                      <a:pPr>
                        <a:buNone/>
                      </a:pPr>
                      <a:r>
                        <a:rPr lang="zh-CN" altLang="en-US" sz="2400">
                          <a:solidFill>
                            <a:schemeClr val="tx1"/>
                          </a:solidFill>
                          <a:latin typeface="楷体" panose="02010609060101010101" charset="-122"/>
                          <a:ea typeface="楷体" panose="02010609060101010101" charset="-122"/>
                        </a:rPr>
                        <a:t>要求</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hMerge="1">
                  <a:txBody>
                    <a:bodyPr/>
                    <a:lstStyle/>
                    <a:p>
                      <a:endParaRPr lang="zh-CN"/>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r>
              <a:tr h="1118870">
                <a:tc>
                  <a:txBody>
                    <a:bodyPr/>
                    <a:lstStyle/>
                    <a:p>
                      <a:pPr>
                        <a:buNone/>
                      </a:pPr>
                      <a:r>
                        <a:rPr lang="en-US" altLang="zh-CN" sz="2400">
                          <a:solidFill>
                            <a:schemeClr val="tx1"/>
                          </a:solidFill>
                          <a:latin typeface="楷体" panose="02010609060101010101" charset="-122"/>
                          <a:ea typeface="楷体" panose="02010609060101010101" charset="-122"/>
                        </a:rPr>
                        <a:t>1</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fontAlgn="auto">
                        <a:lnSpc>
                          <a:spcPts val="3080"/>
                        </a:lnSpc>
                        <a:buNone/>
                      </a:pPr>
                      <a:r>
                        <a:rPr lang="zh-CN" altLang="en-US" sz="2400">
                          <a:solidFill>
                            <a:schemeClr val="tx1"/>
                          </a:solidFill>
                          <a:latin typeface="楷体" panose="02010609060101010101" charset="-122"/>
                          <a:ea typeface="楷体" panose="02010609060101010101" charset="-122"/>
                          <a:cs typeface="楷体" panose="02010609060101010101" charset="-122"/>
                        </a:rPr>
                        <a:t>以地图为依托,介绍波斯帝国、亚历山大帝国、罗马帝国的扩张路线、政权概况及帝国扩张带来的影响等.</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r>
              <a:tr h="953135">
                <a:tc>
                  <a:txBody>
                    <a:bodyPr/>
                    <a:lstStyle/>
                    <a:p>
                      <a:pPr>
                        <a:buNone/>
                      </a:pPr>
                      <a:r>
                        <a:rPr lang="en-US" altLang="zh-CN" sz="2400">
                          <a:solidFill>
                            <a:schemeClr val="tx1"/>
                          </a:solidFill>
                          <a:latin typeface="楷体" panose="02010609060101010101" charset="-122"/>
                          <a:ea typeface="楷体" panose="02010609060101010101" charset="-122"/>
                        </a:rPr>
                        <a:t>2</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fontAlgn="auto">
                        <a:lnSpc>
                          <a:spcPts val="3080"/>
                        </a:lnSpc>
                        <a:buNone/>
                      </a:pPr>
                      <a:r>
                        <a:rPr lang="zh-CN" altLang="en-US" sz="2400">
                          <a:solidFill>
                            <a:schemeClr val="tx1"/>
                          </a:solidFill>
                          <a:latin typeface="楷体" panose="02010609060101010101" charset="-122"/>
                          <a:ea typeface="楷体" panose="02010609060101010101" charset="-122"/>
                        </a:rPr>
                        <a:t>资料：教材第二目内容、导学案、史料阅读、图片、已知的知识等</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r>
              <a:tr h="774700">
                <a:tc>
                  <a:txBody>
                    <a:bodyPr/>
                    <a:lstStyle/>
                    <a:p>
                      <a:pPr>
                        <a:buNone/>
                      </a:pPr>
                      <a:r>
                        <a:rPr lang="en-US" altLang="zh-CN" sz="2400">
                          <a:solidFill>
                            <a:schemeClr val="tx1"/>
                          </a:solidFill>
                          <a:latin typeface="楷体" panose="02010609060101010101" charset="-122"/>
                          <a:ea typeface="楷体" panose="02010609060101010101" charset="-122"/>
                        </a:rPr>
                        <a:t>3</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fontAlgn="auto">
                        <a:lnSpc>
                          <a:spcPts val="3080"/>
                        </a:lnSpc>
                        <a:buNone/>
                      </a:pPr>
                      <a:r>
                        <a:rPr lang="zh-CN" altLang="en-US" sz="2400">
                          <a:solidFill>
                            <a:schemeClr val="tx1"/>
                          </a:solidFill>
                          <a:latin typeface="楷体" panose="02010609060101010101" charset="-122"/>
                          <a:ea typeface="楷体" panose="02010609060101010101" charset="-122"/>
                          <a:cs typeface="楷体" panose="02010609060101010101" charset="-122"/>
                        </a:rPr>
                        <a:t>准备时间：</a:t>
                      </a:r>
                      <a:r>
                        <a:rPr lang="en-US" altLang="zh-CN" sz="2400">
                          <a:solidFill>
                            <a:schemeClr val="tx1"/>
                          </a:solidFill>
                          <a:latin typeface="楷体" panose="02010609060101010101" charset="-122"/>
                          <a:ea typeface="楷体" panose="02010609060101010101" charset="-122"/>
                          <a:cs typeface="楷体" panose="02010609060101010101" charset="-122"/>
                        </a:rPr>
                        <a:t>5</a:t>
                      </a:r>
                      <a:r>
                        <a:rPr lang="zh-CN" altLang="en-US" sz="2400">
                          <a:solidFill>
                            <a:schemeClr val="tx1"/>
                          </a:solidFill>
                          <a:latin typeface="楷体" panose="02010609060101010101" charset="-122"/>
                          <a:ea typeface="楷体" panose="02010609060101010101" charset="-122"/>
                          <a:cs typeface="楷体" panose="02010609060101010101" charset="-122"/>
                        </a:rPr>
                        <a:t>分钟</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r>
              <a:tr h="1188720">
                <a:tc>
                  <a:txBody>
                    <a:bodyPr/>
                    <a:lstStyle/>
                    <a:p>
                      <a:pPr>
                        <a:buNone/>
                      </a:pPr>
                      <a:r>
                        <a:rPr lang="en-US" altLang="zh-CN" sz="2400">
                          <a:solidFill>
                            <a:schemeClr val="tx1"/>
                          </a:solidFill>
                          <a:latin typeface="楷体" panose="02010609060101010101" charset="-122"/>
                          <a:ea typeface="楷体" panose="02010609060101010101" charset="-122"/>
                        </a:rPr>
                        <a:t>4</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fontAlgn="auto">
                        <a:lnSpc>
                          <a:spcPts val="3080"/>
                        </a:lnSpc>
                        <a:buNone/>
                      </a:pPr>
                      <a:r>
                        <a:rPr lang="zh-CN" altLang="en-US" sz="2400">
                          <a:solidFill>
                            <a:schemeClr val="tx1"/>
                          </a:solidFill>
                          <a:latin typeface="楷体" panose="02010609060101010101" charset="-122"/>
                          <a:ea typeface="楷体" panose="02010609060101010101" charset="-122"/>
                          <a:cs typeface="楷体" panose="02010609060101010101" charset="-122"/>
                        </a:rPr>
                        <a:t>录取名额：三名</a:t>
                      </a:r>
                      <a:r>
                        <a:rPr lang="en-US" altLang="zh-CN" sz="2400">
                          <a:solidFill>
                            <a:schemeClr val="tx1"/>
                          </a:solidFill>
                          <a:latin typeface="楷体" panose="02010609060101010101" charset="-122"/>
                          <a:ea typeface="楷体" panose="02010609060101010101" charset="-122"/>
                          <a:cs typeface="楷体" panose="02010609060101010101" charset="-122"/>
                        </a:rPr>
                        <a:t>(</a:t>
                      </a:r>
                      <a:r>
                        <a:rPr lang="zh-CN" altLang="en-US" sz="2400">
                          <a:solidFill>
                            <a:schemeClr val="tx1"/>
                          </a:solidFill>
                          <a:latin typeface="楷体" panose="02010609060101010101" charset="-122"/>
                          <a:ea typeface="楷体" panose="02010609060101010101" charset="-122"/>
                          <a:cs typeface="楷体" panose="02010609060101010101" charset="-122"/>
                        </a:rPr>
                        <a:t>各一名</a:t>
                      </a:r>
                      <a:r>
                        <a:rPr lang="en-US" altLang="zh-CN" sz="2400">
                          <a:solidFill>
                            <a:schemeClr val="tx1"/>
                          </a:solidFill>
                          <a:latin typeface="楷体" panose="02010609060101010101" charset="-122"/>
                          <a:ea typeface="楷体" panose="02010609060101010101" charset="-122"/>
                          <a:cs typeface="楷体" panose="02010609060101010101" charset="-122"/>
                        </a:rPr>
                        <a:t>)</a:t>
                      </a:r>
                      <a:r>
                        <a:rPr lang="zh-CN" altLang="en-US" sz="2400">
                          <a:solidFill>
                            <a:schemeClr val="tx1"/>
                          </a:solidFill>
                          <a:latin typeface="楷体" panose="02010609060101010101" charset="-122"/>
                          <a:ea typeface="楷体" panose="02010609060101010101" charset="-122"/>
                          <a:cs typeface="楷体" panose="02010609060101010101" charset="-122"/>
                        </a:rPr>
                        <a:t>，有奖励</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r>
            </a:tbl>
          </a:graphicData>
        </a:graphic>
      </p:graphicFrame>
      <p:sp>
        <p:nvSpPr>
          <p:cNvPr id="10" name="文本框 9"/>
          <p:cNvSpPr txBox="1"/>
          <p:nvPr/>
        </p:nvSpPr>
        <p:spPr>
          <a:xfrm>
            <a:off x="3397250" y="1127760"/>
            <a:ext cx="4617720" cy="645160"/>
          </a:xfrm>
          <a:prstGeom prst="rect">
            <a:avLst/>
          </a:prstGeom>
          <a:noFill/>
        </p:spPr>
        <p:txBody>
          <a:bodyPr wrap="square" rtlCol="0">
            <a:spAutoFit/>
          </a:bodyPr>
          <a:lstStyle/>
          <a:p>
            <a:pPr algn="ctr"/>
            <a:r>
              <a:rPr lang="zh-CN" altLang="en-US" sz="3600" b="1">
                <a:solidFill>
                  <a:schemeClr val="accent2">
                    <a:lumMod val="75000"/>
                  </a:schemeClr>
                </a:solidFill>
                <a:latin typeface="楷体" panose="02010609060101010101" charset="-122"/>
                <a:ea typeface="楷体" panose="02010609060101010101" charset="-122"/>
              </a:rPr>
              <a:t>招聘解说员</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367919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（一）波斯帝国</a:t>
            </a:r>
          </a:p>
        </p:txBody>
      </p:sp>
      <p:pic>
        <p:nvPicPr>
          <p:cNvPr id="2" name="图片 7"/>
          <p:cNvPicPr>
            <a:picLocks noChangeAspect="1"/>
          </p:cNvPicPr>
          <p:nvPr/>
        </p:nvPicPr>
        <p:blipFill>
          <a:blip r:embed="rId3" cstate="print"/>
          <a:stretch>
            <a:fillRect/>
          </a:stretch>
        </p:blipFill>
        <p:spPr>
          <a:xfrm rot="5400000">
            <a:off x="1609090" y="-273050"/>
            <a:ext cx="5617845" cy="8254365"/>
          </a:xfrm>
          <a:prstGeom prst="rect">
            <a:avLst/>
          </a:prstGeom>
          <a:noFill/>
          <a:ln w="9525">
            <a:noFill/>
          </a:ln>
        </p:spPr>
      </p:pic>
      <p:cxnSp>
        <p:nvCxnSpPr>
          <p:cNvPr id="9" name="直接连接符 8"/>
          <p:cNvCxnSpPr/>
          <p:nvPr/>
        </p:nvCxnSpPr>
        <p:spPr>
          <a:xfrm flipV="1">
            <a:off x="6391275" y="5563870"/>
            <a:ext cx="1830705" cy="9525"/>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0" name="圆角矩形 9"/>
          <p:cNvSpPr/>
          <p:nvPr/>
        </p:nvSpPr>
        <p:spPr>
          <a:xfrm>
            <a:off x="4542155" y="3797300"/>
            <a:ext cx="1138555" cy="937895"/>
          </a:xfrm>
          <a:prstGeom prst="roundRect">
            <a:avLst/>
          </a:prstGeom>
          <a:noFill/>
          <a:ln w="76200">
            <a:solidFill>
              <a:srgbClr val="7030A0"/>
            </a:solidFill>
            <a:prstDash val="dash"/>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545195" y="2594610"/>
            <a:ext cx="3304540" cy="1969135"/>
          </a:xfrm>
          <a:prstGeom prst="rect">
            <a:avLst/>
          </a:prstGeom>
          <a:solidFill>
            <a:schemeClr val="accent2">
              <a:lumMod val="20000"/>
              <a:lumOff val="80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zh-CN" altLang="en-US" sz="3200" b="1">
                <a:solidFill>
                  <a:schemeClr val="accent2">
                    <a:lumMod val="75000"/>
                  </a:schemeClr>
                </a:solidFill>
                <a:latin typeface="楷体" panose="02010609060101010101" charset="-122"/>
                <a:ea typeface="楷体" panose="02010609060101010101" charset="-122"/>
              </a:rPr>
              <a:t>兴起时间，地点，与扩张范围？</a:t>
            </a: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54610"/>
            <a:ext cx="12191365" cy="6858000"/>
          </a:xfrm>
          <a:prstGeom prst="rect">
            <a:avLst/>
          </a:prstGeom>
        </p:spPr>
      </p:pic>
      <p:sp>
        <p:nvSpPr>
          <p:cNvPr id="8" name="文本框 7"/>
          <p:cNvSpPr txBox="1"/>
          <p:nvPr/>
        </p:nvSpPr>
        <p:spPr>
          <a:xfrm>
            <a:off x="-136525" y="400050"/>
            <a:ext cx="367919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（一）波斯帝国</a:t>
            </a:r>
          </a:p>
        </p:txBody>
      </p:sp>
      <p:sp>
        <p:nvSpPr>
          <p:cNvPr id="2" name="文本框 1"/>
          <p:cNvSpPr txBox="1"/>
          <p:nvPr/>
        </p:nvSpPr>
        <p:spPr>
          <a:xfrm>
            <a:off x="0" y="852805"/>
            <a:ext cx="11711940" cy="5262245"/>
          </a:xfrm>
          <a:prstGeom prst="rect">
            <a:avLst/>
          </a:prstGeom>
          <a:noFill/>
        </p:spPr>
        <p:txBody>
          <a:bodyPr wrap="square" rtlCol="0">
            <a:spAutoFit/>
          </a:bodyPr>
          <a:lstStyle/>
          <a:p>
            <a:pPr algn="just" fontAlgn="auto"/>
            <a:r>
              <a:rPr lang="zh-CN" altLang="en-US" sz="2400">
                <a:latin typeface="楷体" panose="02010609060101010101" charset="-122"/>
                <a:ea typeface="楷体" panose="02010609060101010101" charset="-122"/>
                <a:cs typeface="楷体" panose="02010609060101010101" charset="-122"/>
              </a:rPr>
              <a:t>材料一：波斯国王大流士一世宣称：“凡忠信之士，我赐予恩典；凡不义之人，我严惩不贷-----凡我给他们的命令，他们都遵行不误。----靠阿胡拉马兹达之佑，我统治了这个王国。”</a:t>
            </a:r>
          </a:p>
          <a:p>
            <a:pPr algn="just" fontAlgn="auto"/>
            <a:r>
              <a:rPr lang="zh-CN" altLang="en-US" sz="2400">
                <a:latin typeface="楷体" panose="02010609060101010101" charset="-122"/>
                <a:ea typeface="楷体" panose="02010609060101010101" charset="-122"/>
                <a:cs typeface="楷体" panose="02010609060101010101" charset="-122"/>
              </a:rPr>
              <a:t>                                                         ——李铁匠选译《古代伊朗史料选辑》</a:t>
            </a:r>
          </a:p>
          <a:p>
            <a:pPr algn="just" fontAlgn="auto"/>
            <a:r>
              <a:rPr lang="zh-CN" altLang="en-US" sz="2400">
                <a:latin typeface="楷体" panose="02010609060101010101" charset="-122"/>
                <a:ea typeface="楷体" panose="02010609060101010101" charset="-122"/>
                <a:cs typeface="楷体" panose="02010609060101010101" charset="-122"/>
              </a:rPr>
              <a:t>材料二：波斯作为一个后进民族，在面对如此丰富的先进文化时，不是采取拒之于门外的保守态度，而是如饥似渴地吸收，并且在吸收中融进自己的传统因素。当然，作为一个统治民族，也是完全有条件、有能力将辖内的先进东西拿为己用的。</a:t>
            </a:r>
          </a:p>
          <a:p>
            <a:pPr algn="just" fontAlgn="auto"/>
            <a:r>
              <a:rPr lang="zh-CN" altLang="en-US" sz="2400">
                <a:latin typeface="楷体" panose="02010609060101010101" charset="-122"/>
                <a:ea typeface="楷体" panose="02010609060101010101" charset="-122"/>
                <a:cs typeface="楷体" panose="02010609060101010101" charset="-122"/>
              </a:rPr>
              <a:t>                                                                      ——刘景华《人类六千年》</a:t>
            </a:r>
          </a:p>
          <a:p>
            <a:pPr algn="just" fontAlgn="auto"/>
            <a:r>
              <a:rPr lang="zh-CN" altLang="en-US" sz="2400">
                <a:latin typeface="楷体" panose="02010609060101010101" charset="-122"/>
                <a:ea typeface="楷体" panose="02010609060101010101" charset="-122"/>
                <a:cs typeface="楷体" panose="02010609060101010101" charset="-122"/>
              </a:rPr>
              <a:t>材料三：波斯帝国境内有几条重要的驿道。最著名的是从小亚细亚的以弗所到帝国行政中心苏萨的“御道”，它全长2400多千米，设施完善，每隔25千米左右设一驿站，驿站备有马匹供信使使用。此外，从巴比伦开始的驿站有两条，分别通向波斯另一都城波斯波利斯和中亚以及印度。通向中亚的驿道的长度不在“御道”之下，为著名的丝绸之路的前身。</a:t>
            </a:r>
          </a:p>
          <a:p>
            <a:pPr algn="just" fontAlgn="auto"/>
            <a:r>
              <a:rPr lang="zh-CN" altLang="en-US" sz="2400">
                <a:latin typeface="楷体" panose="02010609060101010101" charset="-122"/>
                <a:ea typeface="楷体" panose="02010609060101010101" charset="-122"/>
                <a:cs typeface="楷体" panose="02010609060101010101" charset="-122"/>
              </a:rPr>
              <a:t>                                                                     ——教材《探究与拓展》</a:t>
            </a:r>
          </a:p>
        </p:txBody>
      </p:sp>
      <p:sp>
        <p:nvSpPr>
          <p:cNvPr id="4" name="椭圆 3"/>
          <p:cNvSpPr/>
          <p:nvPr/>
        </p:nvSpPr>
        <p:spPr>
          <a:xfrm>
            <a:off x="11045190" y="1356360"/>
            <a:ext cx="264160" cy="382905"/>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2137410" y="1287780"/>
            <a:ext cx="264160" cy="382905"/>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7283450" y="973455"/>
            <a:ext cx="264160" cy="382905"/>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047240" y="904875"/>
            <a:ext cx="2212340" cy="382905"/>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045190" y="973455"/>
            <a:ext cx="264160" cy="382905"/>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405630" y="2782570"/>
            <a:ext cx="646430" cy="318770"/>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283450" y="2651760"/>
            <a:ext cx="2821940" cy="581025"/>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209800" y="4241165"/>
            <a:ext cx="646430" cy="318770"/>
          </a:xfrm>
          <a:prstGeom prst="ellipse">
            <a:avLst/>
          </a:prstGeom>
          <a:noFill/>
          <a:ln w="38100">
            <a:solidFill>
              <a:srgbClr val="FF0000"/>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0" y="6114415"/>
            <a:ext cx="12021185" cy="79819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accent2">
                    <a:lumMod val="75000"/>
                  </a:schemeClr>
                </a:solidFill>
                <a:latin typeface="楷体" panose="02010609060101010101" charset="-122"/>
                <a:ea typeface="楷体" panose="02010609060101010101" charset="-122"/>
              </a:rPr>
              <a:t>阅读教科书和材料，总结波斯帝国进行管理统治采取了什么样的措施？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ssolve">
                                      <p:cBhvr>
                                        <p:cTn id="7" dur="500"/>
                                        <p:tgtEl>
                                          <p:spTgt spid="2">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dissolve">
                                      <p:cBhvr>
                                        <p:cTn id="10" dur="500"/>
                                        <p:tgtEl>
                                          <p:spTgt spid="2">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dissolve">
                                      <p:cBhvr>
                                        <p:cTn id="13" dur="500"/>
                                        <p:tgtEl>
                                          <p:spTgt spid="2">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dissolve">
                                      <p:cBhvr>
                                        <p:cTn id="16" dur="500"/>
                                        <p:tgtEl>
                                          <p:spTgt spid="2">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dissolve">
                                      <p:cBhvr>
                                        <p:cTn id="19" dur="500"/>
                                        <p:tgtEl>
                                          <p:spTgt spid="2">
                                            <p:txEl>
                                              <p:pRg st="4" end="4"/>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dissolve">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5" grpId="0" bldLvl="0" animBg="1"/>
      <p:bldP spid="5" grpId="1" animBg="1"/>
      <p:bldP spid="6" grpId="0" bldLvl="0" animBg="1"/>
      <p:bldP spid="6" grpId="1" animBg="1"/>
      <p:bldP spid="7" grpId="0" bldLvl="0" animBg="1"/>
      <p:bldP spid="7" grpId="1" animBg="1"/>
      <p:bldP spid="9" grpId="0" bldLvl="0" animBg="1"/>
      <p:bldP spid="9" grpId="1" animBg="1"/>
      <p:bldP spid="10" grpId="0" bldLvl="0" animBg="1"/>
      <p:bldP spid="10" grpId="1" animBg="1"/>
      <p:bldP spid="11" grpId="0" bldLvl="0" animBg="1"/>
      <p:bldP spid="11" grpId="1" animBg="1"/>
      <p:bldP spid="12" grpId="0" bldLvl="0" animBg="1"/>
      <p:bldP spid="12" grpId="1" animBg="1"/>
      <p:bldP spid="14" grpId="0" animBg="1"/>
      <p:bldP spid="1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367919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（一）波斯帝国</a:t>
            </a:r>
          </a:p>
        </p:txBody>
      </p:sp>
      <p:graphicFrame>
        <p:nvGraphicFramePr>
          <p:cNvPr id="6" name="表格 5"/>
          <p:cNvGraphicFramePr/>
          <p:nvPr>
            <p:custDataLst>
              <p:tags r:id="rId1"/>
            </p:custDataLst>
          </p:nvPr>
        </p:nvGraphicFramePr>
        <p:xfrm>
          <a:off x="203200" y="944880"/>
          <a:ext cx="11739245" cy="5425440"/>
        </p:xfrm>
        <a:graphic>
          <a:graphicData uri="http://schemas.openxmlformats.org/drawingml/2006/table">
            <a:tbl>
              <a:tblPr firstRow="1" bandRow="1">
                <a:effectLst>
                  <a:reflection blurRad="6350" stA="50000" endA="300" endPos="90000" dir="5400000" sy="-100000" algn="bl" rotWithShape="0"/>
                </a:effectLst>
                <a:tableStyleId>{5C22544A-7EE6-4342-B048-85BDC9FD1C3A}</a:tableStyleId>
              </a:tblPr>
              <a:tblGrid>
                <a:gridCol w="5050155"/>
                <a:gridCol w="6689090"/>
              </a:tblGrid>
              <a:tr h="3383280">
                <a:tc>
                  <a:txBody>
                    <a:bodyPr/>
                    <a:lstStyle/>
                    <a:p>
                      <a:pPr>
                        <a:buNone/>
                      </a:pPr>
                      <a:endParaRPr lang="zh-CN" altLang="en-US"/>
                    </a:p>
                  </a:txBody>
                  <a:tcPr>
                    <a:blipFill>
                      <a:blip r:embed="rId4"/>
                      <a:stretch>
                        <a:fillRect/>
                      </a:stretch>
                    </a:blipFill>
                  </a:tcPr>
                </a:tc>
                <a:tc>
                  <a:txBody>
                    <a:bodyPr/>
                    <a:lstStyle/>
                    <a:p>
                      <a:pPr algn="just" fontAlgn="auto">
                        <a:buNone/>
                      </a:pPr>
                      <a:r>
                        <a:rPr lang="en-US" altLang="zh-CN" sz="2000" b="0">
                          <a:solidFill>
                            <a:schemeClr val="tx1"/>
                          </a:solidFill>
                          <a:latin typeface="楷体" panose="02010609060101010101" charset="-122"/>
                          <a:ea typeface="楷体" panose="02010609060101010101" charset="-122"/>
                        </a:rPr>
                        <a:t> </a:t>
                      </a:r>
                      <a:r>
                        <a:rPr lang="en-US" altLang="zh-CN" sz="2400" b="0">
                          <a:solidFill>
                            <a:schemeClr val="tx1"/>
                          </a:solidFill>
                          <a:latin typeface="楷体" panose="02010609060101010101" charset="-122"/>
                          <a:ea typeface="楷体" panose="02010609060101010101" charset="-122"/>
                        </a:rPr>
                        <a:t> </a:t>
                      </a:r>
                      <a:r>
                        <a:rPr lang="zh-CN" altLang="en-US" sz="2400" b="0">
                          <a:solidFill>
                            <a:schemeClr val="tx1"/>
                          </a:solidFill>
                          <a:latin typeface="楷体" panose="02010609060101010101" charset="-122"/>
                          <a:ea typeface="楷体" panose="02010609060101010101" charset="-122"/>
                        </a:rPr>
                        <a:t>该浮雕描绘了帝国统治下各地区的臣民向波斯统治者纳贡的情景：两只羊的是亚述人；他们身后的两位是希腊人，手里捧着的可能是某种手工业产品；最后那位是埃兰人，抱着一头幼兽。其他如帕提亚人贡献骆驼，犍陀罗人的贡品是牛，亚述人和吕底亚人缴纳的也是某种手工业品或者橄榄油之类。</a:t>
                      </a:r>
                      <a:r>
                        <a:rPr lang="zh-CN" altLang="en-US" sz="2400">
                          <a:solidFill>
                            <a:srgbClr val="C00000"/>
                          </a:solidFill>
                          <a:latin typeface="楷体" panose="02010609060101010101" charset="-122"/>
                          <a:ea typeface="楷体" panose="02010609060101010101" charset="-122"/>
                        </a:rPr>
                        <a:t>支撑帝国的，正是这些纳贡的劳动者。</a:t>
                      </a:r>
                    </a:p>
                  </a:txBody>
                  <a:tcPr>
                    <a:solidFill>
                      <a:schemeClr val="accent2">
                        <a:lumMod val="20000"/>
                        <a:lumOff val="80000"/>
                      </a:schemeClr>
                    </a:solidFill>
                  </a:tcPr>
                </a:tc>
              </a:tr>
              <a:tr h="2042160">
                <a:tc>
                  <a:txBody>
                    <a:bodyPr/>
                    <a:lstStyle/>
                    <a:p>
                      <a:pPr>
                        <a:buNone/>
                      </a:pPr>
                      <a:endParaRPr lang="zh-CN" altLang="en-US" sz="1800">
                        <a:latin typeface="楷体" panose="02010609060101010101" charset="-122"/>
                        <a:ea typeface="楷体" panose="02010609060101010101" charset="-122"/>
                      </a:endParaRPr>
                    </a:p>
                    <a:p>
                      <a:pPr>
                        <a:buNone/>
                      </a:pPr>
                      <a:endParaRPr lang="zh-CN" altLang="en-US" sz="1800">
                        <a:latin typeface="楷体" panose="02010609060101010101" charset="-122"/>
                        <a:ea typeface="楷体" panose="02010609060101010101" charset="-122"/>
                      </a:endParaRPr>
                    </a:p>
                    <a:p>
                      <a:pPr>
                        <a:buNone/>
                      </a:pPr>
                      <a:r>
                        <a:rPr lang="zh-CN" altLang="en-US" sz="2400">
                          <a:latin typeface="楷体" panose="02010609060101010101" charset="-122"/>
                          <a:ea typeface="楷体" panose="02010609060101010101" charset="-122"/>
                        </a:rPr>
                        <a:t>这是波斯波利斯宫殿里的一幅浮雕，描绘的是正在接受贡品的大流士一世</a:t>
                      </a:r>
                    </a:p>
                  </a:txBody>
                  <a:tcPr>
                    <a:solidFill>
                      <a:schemeClr val="accent2">
                        <a:lumMod val="20000"/>
                        <a:lumOff val="80000"/>
                      </a:schemeClr>
                    </a:solidFill>
                  </a:tcPr>
                </a:tc>
                <a:tc>
                  <a:txBody>
                    <a:bodyPr/>
                    <a:lstStyle/>
                    <a:p>
                      <a:pPr>
                        <a:buNone/>
                      </a:pPr>
                      <a:endParaRPr lang="zh-CN" altLang="en-US"/>
                    </a:p>
                  </a:txBody>
                  <a:tcPr>
                    <a:blipFill>
                      <a:blip r:embed="rId5"/>
                      <a:stretch>
                        <a:fillRect/>
                      </a:stretch>
                    </a:blip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367919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（一）波斯帝国</a:t>
            </a:r>
          </a:p>
        </p:txBody>
      </p:sp>
      <p:sp>
        <p:nvSpPr>
          <p:cNvPr id="2" name="右箭头 1"/>
          <p:cNvSpPr/>
          <p:nvPr/>
        </p:nvSpPr>
        <p:spPr>
          <a:xfrm>
            <a:off x="246380" y="2508885"/>
            <a:ext cx="2914015" cy="1839595"/>
          </a:xfrm>
          <a:prstGeom prst="rightArrow">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方正舒体" panose="02010601030101010101" charset="-122"/>
                <a:ea typeface="方正舒体" panose="02010601030101010101" charset="-122"/>
              </a:rPr>
              <a:t>现场解说</a:t>
            </a:r>
          </a:p>
        </p:txBody>
      </p:sp>
      <p:graphicFrame>
        <p:nvGraphicFramePr>
          <p:cNvPr id="6" name="表格 5"/>
          <p:cNvGraphicFramePr/>
          <p:nvPr>
            <p:custDataLst>
              <p:tags r:id="rId1"/>
            </p:custDataLst>
          </p:nvPr>
        </p:nvGraphicFramePr>
        <p:xfrm>
          <a:off x="3151505" y="1099820"/>
          <a:ext cx="8725535" cy="5157470"/>
        </p:xfrm>
        <a:graphic>
          <a:graphicData uri="http://schemas.openxmlformats.org/drawingml/2006/table">
            <a:tbl>
              <a:tblPr firstRow="1" bandRow="1">
                <a:tableStyleId>{5940675A-B579-460E-94D1-54222C63F5DA}</a:tableStyleId>
              </a:tblPr>
              <a:tblGrid>
                <a:gridCol w="3522980"/>
                <a:gridCol w="3097530"/>
                <a:gridCol w="2105025"/>
              </a:tblGrid>
              <a:tr h="1356360">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1.兴起时间，发源地-</a:t>
                      </a:r>
                      <a:r>
                        <a:rPr lang="zh-CN" altLang="en-US" sz="2400" b="1">
                          <a:solidFill>
                            <a:srgbClr val="333333"/>
                          </a:solidFill>
                          <a:latin typeface="楷体" panose="02010609060101010101" charset="-122"/>
                          <a:ea typeface="楷体" panose="02010609060101010101" charset="-122"/>
                          <a:cs typeface="楷体" panose="02010609060101010101" charset="-122"/>
                        </a:rPr>
                        <a:t>依图解说</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a:lstStyle/>
                    <a:p>
                      <a:pPr indent="0">
                        <a:buNone/>
                      </a:pPr>
                      <a:r>
                        <a:rPr lang="en-US" sz="2400" b="0">
                          <a:solidFill>
                            <a:srgbClr val="333333"/>
                          </a:solidFill>
                          <a:latin typeface="楷体" panose="02010609060101010101" charset="-122"/>
                          <a:ea typeface="楷体" panose="02010609060101010101" charset="-122"/>
                          <a:cs typeface="楷体" panose="02010609060101010101" charset="-122"/>
                        </a:rPr>
                        <a:t> </a:t>
                      </a:r>
                    </a:p>
                    <a:p>
                      <a:pPr indent="0">
                        <a:buNone/>
                      </a:pPr>
                      <a:r>
                        <a:rPr lang="en-US" altLang="zh-CN" sz="2400" b="0">
                          <a:solidFill>
                            <a:srgbClr val="333333"/>
                          </a:solidFill>
                          <a:latin typeface="楷体" panose="02010609060101010101" charset="-122"/>
                          <a:ea typeface="楷体" panose="02010609060101010101" charset="-122"/>
                        </a:rPr>
                        <a:t> </a:t>
                      </a:r>
                      <a:endParaRPr 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5953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2.扩张范围-依图解说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lang="zh-CN"/>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44157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3.管理统治措施-依材料解说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zh-CN" altLang="en-US" sz="2000" b="0">
                          <a:solidFill>
                            <a:srgbClr val="C00000"/>
                          </a:solidFill>
                          <a:latin typeface="楷体" panose="02010609060101010101" charset="-122"/>
                          <a:ea typeface="楷体" panose="02010609060101010101" charset="-122"/>
                          <a:cs typeface="楷体" panose="02010609060101010101" charset="-122"/>
                        </a:rPr>
                        <a:t>提示：</a:t>
                      </a:r>
                    </a:p>
                    <a:p>
                      <a:pPr indent="0">
                        <a:buNone/>
                      </a:pPr>
                      <a:r>
                        <a:rPr lang="zh-CN" altLang="en-US" sz="2000" b="0">
                          <a:solidFill>
                            <a:srgbClr val="C00000"/>
                          </a:solidFill>
                          <a:latin typeface="楷体" panose="02010609060101010101" charset="-122"/>
                          <a:ea typeface="楷体" panose="02010609060101010101" charset="-122"/>
                          <a:cs typeface="楷体" panose="02010609060101010101" charset="-122"/>
                        </a:rPr>
                        <a:t>中央</a:t>
                      </a:r>
                    </a:p>
                    <a:p>
                      <a:pPr indent="0">
                        <a:buNone/>
                      </a:pPr>
                      <a:r>
                        <a:rPr lang="zh-CN" altLang="en-US" sz="2000" b="0">
                          <a:solidFill>
                            <a:srgbClr val="C00000"/>
                          </a:solidFill>
                          <a:latin typeface="楷体" panose="02010609060101010101" charset="-122"/>
                          <a:ea typeface="楷体" panose="02010609060101010101" charset="-122"/>
                          <a:cs typeface="楷体" panose="02010609060101010101" charset="-122"/>
                        </a:rPr>
                        <a:t>地方</a:t>
                      </a:r>
                    </a:p>
                    <a:p>
                      <a:pPr indent="0">
                        <a:buNone/>
                      </a:pPr>
                      <a:r>
                        <a:rPr lang="zh-CN" altLang="en-US" sz="2000" b="0">
                          <a:solidFill>
                            <a:srgbClr val="C00000"/>
                          </a:solidFill>
                          <a:latin typeface="楷体" panose="02010609060101010101" charset="-122"/>
                          <a:ea typeface="楷体" panose="02010609060101010101" charset="-122"/>
                          <a:cs typeface="楷体" panose="02010609060101010101" charset="-122"/>
                        </a:rPr>
                        <a:t>经济</a:t>
                      </a:r>
                    </a:p>
                    <a:p>
                      <a:pPr indent="0">
                        <a:buNone/>
                      </a:pPr>
                      <a:endParaRPr lang="zh-CN" altLang="en-US" sz="2000" b="0">
                        <a:solidFill>
                          <a:srgbClr val="C00000"/>
                        </a:solidFill>
                        <a:latin typeface="楷体" panose="02010609060101010101" charset="-122"/>
                        <a:ea typeface="楷体" panose="02010609060101010101" charset="-122"/>
                        <a:cs typeface="楷体" panose="02010609060101010101" charset="-122"/>
                      </a:endParaRPr>
                    </a:p>
                    <a:p>
                      <a:pPr indent="0">
                        <a:buNone/>
                      </a:pPr>
                      <a:endParaRPr lang="zh-CN" altLang="en-US" sz="2000" b="0">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7" name="图片 6"/>
          <p:cNvPicPr/>
          <p:nvPr/>
        </p:nvPicPr>
        <p:blipFill>
          <a:blip r:embed="rId4" cstate="print"/>
          <a:stretch>
            <a:fillRect/>
          </a:stretch>
        </p:blipFill>
        <p:spPr>
          <a:xfrm>
            <a:off x="6699885" y="1045210"/>
            <a:ext cx="3043555" cy="276987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ssolv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367919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（一）波斯帝国</a:t>
            </a:r>
          </a:p>
        </p:txBody>
      </p:sp>
      <p:sp>
        <p:nvSpPr>
          <p:cNvPr id="2" name="右箭头 1"/>
          <p:cNvSpPr/>
          <p:nvPr/>
        </p:nvSpPr>
        <p:spPr>
          <a:xfrm>
            <a:off x="246380" y="2508885"/>
            <a:ext cx="2914015" cy="1839595"/>
          </a:xfrm>
          <a:prstGeom prst="rightArrow">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方正舒体" panose="02010601030101010101" charset="-122"/>
                <a:ea typeface="方正舒体" panose="02010601030101010101" charset="-122"/>
              </a:rPr>
              <a:t>现场解说</a:t>
            </a:r>
          </a:p>
        </p:txBody>
      </p:sp>
      <p:graphicFrame>
        <p:nvGraphicFramePr>
          <p:cNvPr id="6" name="表格 5"/>
          <p:cNvGraphicFramePr/>
          <p:nvPr>
            <p:custDataLst>
              <p:tags r:id="rId1"/>
            </p:custDataLst>
          </p:nvPr>
        </p:nvGraphicFramePr>
        <p:xfrm>
          <a:off x="3151505" y="1099820"/>
          <a:ext cx="8725535" cy="4987925"/>
        </p:xfrm>
        <a:graphic>
          <a:graphicData uri="http://schemas.openxmlformats.org/drawingml/2006/table">
            <a:tbl>
              <a:tblPr firstRow="1" bandRow="1">
                <a:tableStyleId>{5940675A-B579-460E-94D1-54222C63F5DA}</a:tableStyleId>
              </a:tblPr>
              <a:tblGrid>
                <a:gridCol w="2338705"/>
                <a:gridCol w="2169160"/>
                <a:gridCol w="4217670"/>
              </a:tblGrid>
              <a:tr h="96456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1.兴起时间，发源地-</a:t>
                      </a:r>
                      <a:r>
                        <a:rPr lang="zh-CN" altLang="en-US" sz="2400" b="1">
                          <a:solidFill>
                            <a:srgbClr val="333333"/>
                          </a:solidFill>
                          <a:latin typeface="楷体" panose="02010609060101010101" charset="-122"/>
                          <a:ea typeface="楷体" panose="02010609060101010101" charset="-122"/>
                          <a:cs typeface="楷体" panose="02010609060101010101" charset="-122"/>
                        </a:rPr>
                        <a:t>依图解说</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a:lstStyle/>
                    <a:p>
                      <a:pPr indent="0">
                        <a:buNone/>
                      </a:pPr>
                      <a:r>
                        <a:rPr lang="en-US" sz="2400" b="0">
                          <a:solidFill>
                            <a:srgbClr val="333333"/>
                          </a:solidFill>
                          <a:latin typeface="楷体" panose="02010609060101010101" charset="-122"/>
                          <a:ea typeface="楷体" panose="02010609060101010101" charset="-122"/>
                          <a:cs typeface="楷体" panose="02010609060101010101" charset="-122"/>
                        </a:rPr>
                        <a:t> </a:t>
                      </a:r>
                    </a:p>
                    <a:p>
                      <a:pPr indent="0">
                        <a:buNone/>
                      </a:pPr>
                      <a:r>
                        <a:rPr lang="en-US" altLang="zh-CN" sz="2400" b="0">
                          <a:solidFill>
                            <a:srgbClr val="333333"/>
                          </a:solidFill>
                          <a:latin typeface="楷体" panose="02010609060101010101" charset="-122"/>
                          <a:ea typeface="楷体" panose="02010609060101010101" charset="-122"/>
                        </a:rPr>
                        <a:t> </a:t>
                      </a:r>
                      <a:endParaRPr 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zh-CN" altLang="en-US" sz="2400" b="1" dirty="0">
                          <a:solidFill>
                            <a:srgbClr val="000000"/>
                          </a:solidFill>
                          <a:latin typeface="楷体" panose="02010609060101010101" charset="-122"/>
                          <a:ea typeface="楷体" panose="02010609060101010101" charset="-122"/>
                          <a:cs typeface="楷体" panose="02010609060101010101" charset="-122"/>
                          <a:sym typeface="+mn-ea"/>
                        </a:rPr>
                        <a:t>公元前</a:t>
                      </a:r>
                      <a:r>
                        <a:rPr lang="zh-CN" altLang="en-US" sz="2400" b="1" dirty="0">
                          <a:solidFill>
                            <a:srgbClr val="FF0000"/>
                          </a:solidFill>
                          <a:latin typeface="楷体" panose="02010609060101010101" charset="-122"/>
                          <a:ea typeface="楷体" panose="02010609060101010101" charset="-122"/>
                          <a:cs typeface="楷体" panose="02010609060101010101" charset="-122"/>
                          <a:sym typeface="+mn-ea"/>
                        </a:rPr>
                        <a:t>6</a:t>
                      </a:r>
                      <a:r>
                        <a:rPr lang="zh-CN" altLang="en-US" sz="2400" b="1" dirty="0">
                          <a:solidFill>
                            <a:srgbClr val="000000"/>
                          </a:solidFill>
                          <a:latin typeface="楷体" panose="02010609060101010101" charset="-122"/>
                          <a:ea typeface="楷体" panose="02010609060101010101" charset="-122"/>
                          <a:cs typeface="楷体" panose="02010609060101010101" charset="-122"/>
                          <a:sym typeface="+mn-ea"/>
                        </a:rPr>
                        <a:t>世纪，发源地</a:t>
                      </a:r>
                      <a:r>
                        <a:rPr lang="zh-CN" altLang="en-US" sz="2400" b="1" dirty="0">
                          <a:solidFill>
                            <a:srgbClr val="FF0000"/>
                          </a:solidFill>
                          <a:latin typeface="楷体" panose="02010609060101010101" charset="-122"/>
                          <a:ea typeface="楷体" panose="02010609060101010101" charset="-122"/>
                          <a:cs typeface="楷体" panose="02010609060101010101" charset="-122"/>
                          <a:sym typeface="+mn-ea"/>
                        </a:rPr>
                        <a:t>伊朗高原</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5953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2.扩张范围-依图解说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lang="zh-CN"/>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zh-CN" altLang="en-US" sz="2400" b="1" dirty="0">
                          <a:solidFill>
                            <a:srgbClr val="000000"/>
                          </a:solidFill>
                          <a:latin typeface="楷体" panose="02010609060101010101" charset="-122"/>
                          <a:ea typeface="楷体" panose="02010609060101010101" charset="-122"/>
                          <a:sym typeface="+mn-ea"/>
                        </a:rPr>
                        <a:t>扩张范围包括</a:t>
                      </a:r>
                      <a:r>
                        <a:rPr lang="zh-CN" altLang="en-US" sz="2400" b="1" dirty="0">
                          <a:solidFill>
                            <a:srgbClr val="FF0000"/>
                          </a:solidFill>
                          <a:latin typeface="楷体" panose="02010609060101010101" charset="-122"/>
                          <a:ea typeface="楷体" panose="02010609060101010101" charset="-122"/>
                          <a:sym typeface="+mn-ea"/>
                        </a:rPr>
                        <a:t>两河流域、埃及、小亚细亚</a:t>
                      </a:r>
                      <a:r>
                        <a:rPr lang="zh-CN" altLang="en-US" sz="2400" b="1" dirty="0">
                          <a:solidFill>
                            <a:srgbClr val="000000"/>
                          </a:solidFill>
                          <a:latin typeface="楷体" panose="02010609060101010101" charset="-122"/>
                          <a:ea typeface="楷体" panose="02010609060101010101" charset="-122"/>
                          <a:sym typeface="+mn-ea"/>
                        </a:rPr>
                        <a:t>和</a:t>
                      </a:r>
                      <a:r>
                        <a:rPr lang="zh-CN" altLang="en-US" sz="2400" b="1" dirty="0">
                          <a:solidFill>
                            <a:srgbClr val="FF0000"/>
                          </a:solidFill>
                          <a:latin typeface="楷体" panose="02010609060101010101" charset="-122"/>
                          <a:ea typeface="楷体" panose="02010609060101010101" charset="-122"/>
                          <a:sym typeface="+mn-ea"/>
                        </a:rPr>
                        <a:t>巴尔干半岛北部</a:t>
                      </a:r>
                      <a:r>
                        <a:rPr lang="zh-CN" altLang="en-US" sz="2400" b="1" dirty="0">
                          <a:solidFill>
                            <a:srgbClr val="000000"/>
                          </a:solidFill>
                          <a:latin typeface="楷体" panose="02010609060101010101" charset="-122"/>
                          <a:ea typeface="楷体" panose="02010609060101010101" charset="-122"/>
                          <a:sym typeface="+mn-ea"/>
                        </a:rPr>
                        <a:t>在内的广大地区，建立起</a:t>
                      </a:r>
                      <a:r>
                        <a:rPr lang="zh-CN" altLang="en-US" sz="2400" b="1" dirty="0">
                          <a:solidFill>
                            <a:srgbClr val="FF0000"/>
                          </a:solidFill>
                          <a:latin typeface="楷体" panose="02010609060101010101" charset="-122"/>
                          <a:ea typeface="楷体" panose="02010609060101010101" charset="-122"/>
                          <a:sym typeface="+mn-ea"/>
                        </a:rPr>
                        <a:t>地跨亚非欧</a:t>
                      </a:r>
                      <a:r>
                        <a:rPr lang="zh-CN" altLang="en-US" sz="2400" b="1" dirty="0">
                          <a:solidFill>
                            <a:srgbClr val="000000"/>
                          </a:solidFill>
                          <a:latin typeface="楷体" panose="02010609060101010101" charset="-122"/>
                          <a:ea typeface="楷体" panose="02010609060101010101" charset="-122"/>
                          <a:sym typeface="+mn-ea"/>
                        </a:rPr>
                        <a:t>三大洲的帝国</a:t>
                      </a:r>
                      <a:endParaRPr lang="zh-CN" altLang="en-US" sz="2400" b="1" dirty="0">
                        <a:solidFill>
                          <a:srgbClr val="000000"/>
                        </a:solidFill>
                        <a:latin typeface="楷体" panose="02010609060101010101" charset="-122"/>
                        <a:ea typeface="楷体" panose="02010609060101010101" charset="-122"/>
                        <a:cs typeface="楷体" panose="02010609060101010101" charset="-122"/>
                        <a:sym typeface="+mn-ea"/>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44157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3.管理统治措施-依</a:t>
                      </a:r>
                      <a:r>
                        <a:rPr lang="zh-CN" altLang="en-US" sz="2400" b="1">
                          <a:solidFill>
                            <a:srgbClr val="333333"/>
                          </a:solidFill>
                          <a:latin typeface="楷体" panose="02010609060101010101" charset="-122"/>
                          <a:ea typeface="楷体" panose="02010609060101010101" charset="-122"/>
                          <a:cs typeface="楷体" panose="02010609060101010101" charset="-122"/>
                        </a:rPr>
                        <a:t>教科书和</a:t>
                      </a:r>
                      <a:r>
                        <a:rPr lang="en-US" sz="2400" b="1">
                          <a:solidFill>
                            <a:srgbClr val="333333"/>
                          </a:solidFill>
                          <a:latin typeface="楷体" panose="02010609060101010101" charset="-122"/>
                          <a:ea typeface="楷体" panose="02010609060101010101" charset="-122"/>
                          <a:cs typeface="楷体" panose="02010609060101010101" charset="-122"/>
                        </a:rPr>
                        <a:t>材料解说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zh-CN" altLang="en-US" sz="2000" b="1">
                          <a:solidFill>
                            <a:srgbClr val="FF0000"/>
                          </a:solidFill>
                          <a:latin typeface="楷体" panose="02010609060101010101" charset="-122"/>
                          <a:ea typeface="楷体" panose="02010609060101010101" charset="-122"/>
                          <a:cs typeface="楷体" panose="02010609060101010101" charset="-122"/>
                        </a:rPr>
                        <a:t>提示：</a:t>
                      </a:r>
                    </a:p>
                    <a:p>
                      <a:pPr indent="0">
                        <a:buNone/>
                      </a:pPr>
                      <a:r>
                        <a:rPr lang="zh-CN" altLang="en-US" sz="2000" b="1">
                          <a:solidFill>
                            <a:srgbClr val="FF0000"/>
                          </a:solidFill>
                          <a:latin typeface="楷体" panose="02010609060101010101" charset="-122"/>
                          <a:ea typeface="楷体" panose="02010609060101010101" charset="-122"/>
                          <a:cs typeface="楷体" panose="02010609060101010101" charset="-122"/>
                        </a:rPr>
                        <a:t>中央</a:t>
                      </a:r>
                    </a:p>
                    <a:p>
                      <a:pPr indent="0">
                        <a:buNone/>
                      </a:pPr>
                      <a:r>
                        <a:rPr lang="zh-CN" altLang="en-US" sz="2000" b="1">
                          <a:solidFill>
                            <a:srgbClr val="FF0000"/>
                          </a:solidFill>
                          <a:latin typeface="楷体" panose="02010609060101010101" charset="-122"/>
                          <a:ea typeface="楷体" panose="02010609060101010101" charset="-122"/>
                          <a:cs typeface="楷体" panose="02010609060101010101" charset="-122"/>
                        </a:rPr>
                        <a:t>地方</a:t>
                      </a:r>
                    </a:p>
                    <a:p>
                      <a:pPr indent="0">
                        <a:buNone/>
                      </a:pPr>
                      <a:r>
                        <a:rPr lang="zh-CN" altLang="en-US" sz="2000" b="1">
                          <a:solidFill>
                            <a:srgbClr val="FF0000"/>
                          </a:solidFill>
                          <a:latin typeface="楷体" panose="02010609060101010101" charset="-122"/>
                          <a:ea typeface="楷体" panose="02010609060101010101" charset="-122"/>
                          <a:cs typeface="楷体" panose="02010609060101010101" charset="-122"/>
                        </a:rPr>
                        <a:t>经济</a:t>
                      </a:r>
                    </a:p>
                    <a:p>
                      <a:pPr indent="0">
                        <a:buNone/>
                      </a:pPr>
                      <a:endParaRPr lang="zh-CN" altLang="en-US" sz="2000" b="0">
                        <a:solidFill>
                          <a:srgbClr val="C00000"/>
                        </a:solidFill>
                        <a:latin typeface="楷体" panose="02010609060101010101" charset="-122"/>
                        <a:ea typeface="楷体" panose="02010609060101010101" charset="-122"/>
                        <a:cs typeface="楷体" panose="02010609060101010101" charset="-122"/>
                      </a:endParaRPr>
                    </a:p>
                    <a:p>
                      <a:pPr indent="0">
                        <a:buNone/>
                      </a:pPr>
                      <a:endParaRPr lang="zh-CN" altLang="en-US" sz="2000" b="0">
                        <a:solidFill>
                          <a:srgbClr val="C00000"/>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zh-CN" altLang="en-US" sz="2400" b="1">
                          <a:solidFill>
                            <a:srgbClr val="333333"/>
                          </a:solidFill>
                          <a:latin typeface="楷体" panose="02010609060101010101" charset="-122"/>
                          <a:ea typeface="楷体" panose="02010609060101010101" charset="-122"/>
                          <a:cs typeface="楷体" panose="02010609060101010101" charset="-122"/>
                        </a:rPr>
                        <a:t>中央：</a:t>
                      </a:r>
                      <a:r>
                        <a:rPr lang="zh-CN" altLang="en-US" sz="2400" b="1">
                          <a:solidFill>
                            <a:srgbClr val="FF0000"/>
                          </a:solidFill>
                          <a:latin typeface="楷体" panose="02010609060101010101" charset="-122"/>
                          <a:ea typeface="楷体" panose="02010609060101010101" charset="-122"/>
                          <a:cs typeface="楷体" panose="02010609060101010101" charset="-122"/>
                        </a:rPr>
                        <a:t>继承</a:t>
                      </a:r>
                      <a:r>
                        <a:rPr lang="zh-CN" altLang="en-US" sz="2400" b="1">
                          <a:solidFill>
                            <a:srgbClr val="333333"/>
                          </a:solidFill>
                          <a:latin typeface="楷体" panose="02010609060101010101" charset="-122"/>
                          <a:ea typeface="楷体" panose="02010609060101010101" charset="-122"/>
                          <a:cs typeface="楷体" panose="02010609060101010101" charset="-122"/>
                        </a:rPr>
                        <a:t>西亚</a:t>
                      </a:r>
                      <a:r>
                        <a:rPr lang="zh-CN" altLang="en-US" sz="2400" b="1">
                          <a:solidFill>
                            <a:srgbClr val="FF0000"/>
                          </a:solidFill>
                          <a:latin typeface="楷体" panose="02010609060101010101" charset="-122"/>
                          <a:ea typeface="楷体" panose="02010609060101010101" charset="-122"/>
                          <a:cs typeface="楷体" panose="02010609060101010101" charset="-122"/>
                        </a:rPr>
                        <a:t>君主专制制度</a:t>
                      </a:r>
                      <a:r>
                        <a:rPr lang="zh-CN" altLang="en-US" sz="2400" b="1">
                          <a:solidFill>
                            <a:srgbClr val="333333"/>
                          </a:solidFill>
                          <a:latin typeface="楷体" panose="02010609060101010101" charset="-122"/>
                          <a:ea typeface="楷体" panose="02010609060101010101" charset="-122"/>
                          <a:cs typeface="楷体" panose="02010609060101010101" charset="-122"/>
                        </a:rPr>
                        <a:t>，王权至上；君权神授。</a:t>
                      </a:r>
                    </a:p>
                    <a:p>
                      <a:pPr indent="0">
                        <a:buNone/>
                      </a:pPr>
                      <a:r>
                        <a:rPr lang="zh-CN" altLang="en-US" sz="2400" b="1">
                          <a:solidFill>
                            <a:srgbClr val="333333"/>
                          </a:solidFill>
                          <a:latin typeface="楷体" panose="02010609060101010101" charset="-122"/>
                          <a:ea typeface="楷体" panose="02010609060101010101" charset="-122"/>
                          <a:cs typeface="楷体" panose="02010609060101010101" charset="-122"/>
                        </a:rPr>
                        <a:t>地方：</a:t>
                      </a:r>
                      <a:r>
                        <a:rPr lang="zh-CN" altLang="en-US" sz="2400" b="1">
                          <a:solidFill>
                            <a:srgbClr val="FF0000"/>
                          </a:solidFill>
                          <a:latin typeface="楷体" panose="02010609060101010101" charset="-122"/>
                          <a:ea typeface="楷体" panose="02010609060101010101" charset="-122"/>
                          <a:cs typeface="楷体" panose="02010609060101010101" charset="-122"/>
                        </a:rPr>
                        <a:t>行省</a:t>
                      </a:r>
                      <a:r>
                        <a:rPr lang="zh-CN" altLang="en-US" sz="2400" b="1">
                          <a:solidFill>
                            <a:srgbClr val="333333"/>
                          </a:solidFill>
                          <a:latin typeface="楷体" panose="02010609060101010101" charset="-122"/>
                          <a:ea typeface="楷体" panose="02010609060101010101" charset="-122"/>
                          <a:cs typeface="楷体" panose="02010609060101010101" charset="-122"/>
                        </a:rPr>
                        <a:t>制度，总督和军事长官相互制约</a:t>
                      </a:r>
                    </a:p>
                    <a:p>
                      <a:pPr indent="0">
                        <a:buNone/>
                      </a:pPr>
                      <a:r>
                        <a:rPr lang="zh-CN" altLang="en-US" sz="2400" b="1">
                          <a:solidFill>
                            <a:srgbClr val="333333"/>
                          </a:solidFill>
                          <a:latin typeface="楷体" panose="02010609060101010101" charset="-122"/>
                          <a:ea typeface="楷体" panose="02010609060101010101" charset="-122"/>
                          <a:cs typeface="楷体" panose="02010609060101010101" charset="-122"/>
                        </a:rPr>
                        <a:t>经济：建立比较完善的官僚体系和</a:t>
                      </a:r>
                      <a:r>
                        <a:rPr lang="zh-CN" altLang="en-US" sz="2400" b="1">
                          <a:solidFill>
                            <a:srgbClr val="FF0000"/>
                          </a:solidFill>
                          <a:latin typeface="楷体" panose="02010609060101010101" charset="-122"/>
                          <a:ea typeface="楷体" panose="02010609060101010101" charset="-122"/>
                          <a:cs typeface="楷体" panose="02010609060101010101" charset="-122"/>
                        </a:rPr>
                        <a:t>税收系统</a:t>
                      </a:r>
                      <a:r>
                        <a:rPr lang="zh-CN" altLang="en-US" sz="2400" b="1">
                          <a:solidFill>
                            <a:srgbClr val="333333"/>
                          </a:solidFill>
                          <a:latin typeface="楷体" panose="02010609060101010101" charset="-122"/>
                          <a:ea typeface="楷体" panose="02010609060101010101" charset="-122"/>
                          <a:cs typeface="楷体" panose="02010609060101010101" charset="-122"/>
                        </a:rPr>
                        <a:t>；设立</a:t>
                      </a:r>
                      <a:r>
                        <a:rPr lang="zh-CN" altLang="en-US" sz="2400" b="1">
                          <a:solidFill>
                            <a:srgbClr val="FF0000"/>
                          </a:solidFill>
                          <a:latin typeface="楷体" panose="02010609060101010101" charset="-122"/>
                          <a:ea typeface="楷体" panose="02010609060101010101" charset="-122"/>
                          <a:cs typeface="楷体" panose="02010609060101010101" charset="-122"/>
                        </a:rPr>
                        <a:t>驿道，传递信息，</a:t>
                      </a:r>
                      <a:r>
                        <a:rPr lang="zh-CN" altLang="en-US" sz="2400" b="1">
                          <a:solidFill>
                            <a:schemeClr val="tx1"/>
                          </a:solidFill>
                          <a:latin typeface="楷体" panose="02010609060101010101" charset="-122"/>
                          <a:ea typeface="楷体" panose="02010609060101010101" charset="-122"/>
                          <a:cs typeface="楷体" panose="02010609060101010101" charset="-122"/>
                        </a:rPr>
                        <a:t>防止被征服地区反抗</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7" name="图片 6"/>
          <p:cNvPicPr/>
          <p:nvPr/>
        </p:nvPicPr>
        <p:blipFill>
          <a:blip r:embed="rId4" cstate="print"/>
          <a:stretch>
            <a:fillRect/>
          </a:stretch>
        </p:blipFill>
        <p:spPr>
          <a:xfrm>
            <a:off x="5516245" y="1099820"/>
            <a:ext cx="2114550" cy="23971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367919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（一）波斯帝国</a:t>
            </a:r>
          </a:p>
        </p:txBody>
      </p:sp>
      <p:sp>
        <p:nvSpPr>
          <p:cNvPr id="6" name="圆角矩形 5"/>
          <p:cNvSpPr/>
          <p:nvPr/>
        </p:nvSpPr>
        <p:spPr>
          <a:xfrm>
            <a:off x="0" y="1045210"/>
            <a:ext cx="3060065" cy="92900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accent2">
                    <a:lumMod val="75000"/>
                  </a:schemeClr>
                </a:solidFill>
                <a:latin typeface="楷体" panose="02010609060101010101" charset="-122"/>
                <a:ea typeface="楷体" panose="02010609060101010101" charset="-122"/>
                <a:cs typeface="楷体" panose="02010609060101010101" charset="-122"/>
              </a:rPr>
              <a:t>希波战争（前5世纪-前5世纪中叶）：</a:t>
            </a:r>
          </a:p>
        </p:txBody>
      </p:sp>
      <p:sp>
        <p:nvSpPr>
          <p:cNvPr id="7" name="圆角矩形 6"/>
          <p:cNvSpPr/>
          <p:nvPr/>
        </p:nvSpPr>
        <p:spPr>
          <a:xfrm>
            <a:off x="3406140" y="1044575"/>
            <a:ext cx="2822575" cy="929640"/>
          </a:xfrm>
          <a:prstGeom prst="round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accent2">
                    <a:lumMod val="75000"/>
                  </a:schemeClr>
                </a:solidFill>
                <a:latin typeface="楷体" panose="02010609060101010101" charset="-122"/>
                <a:ea typeface="楷体" panose="02010609060101010101" charset="-122"/>
                <a:cs typeface="楷体" panose="02010609060101010101" charset="-122"/>
              </a:rPr>
              <a:t>波斯帝国灭亡（前330）：</a:t>
            </a:r>
          </a:p>
        </p:txBody>
      </p:sp>
      <p:sp>
        <p:nvSpPr>
          <p:cNvPr id="19" name="文本框 18"/>
          <p:cNvSpPr txBox="1"/>
          <p:nvPr/>
        </p:nvSpPr>
        <p:spPr>
          <a:xfrm>
            <a:off x="362585" y="2122170"/>
            <a:ext cx="11548110" cy="2066290"/>
          </a:xfrm>
          <a:prstGeom prst="rect">
            <a:avLst/>
          </a:prstGeom>
          <a:noFill/>
        </p:spPr>
        <p:txBody>
          <a:bodyPr wrap="square" rtlCol="0">
            <a:spAutoFit/>
          </a:bodyPr>
          <a:lstStyle/>
          <a:p>
            <a:pPr algn="just" fontAlgn="auto">
              <a:lnSpc>
                <a:spcPts val="308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波斯帝国建立后，其军事扩张并未停止，依然在继续。希波战争对波斯帝国来说是衰落的转折点，波斯帝国从此失去了扩张能力。希波战争消耗了波斯帝国大量的人力和物力，严重削弱了它的实力。此次战争暴露了它的弱点，激化了帝国内部的阶级矛盾和民族矛盾。</a:t>
            </a:r>
          </a:p>
          <a:p>
            <a:pPr algn="just" fontAlgn="auto">
              <a:lnSpc>
                <a:spcPts val="3080"/>
              </a:lnSpc>
            </a:pPr>
            <a:r>
              <a:rPr lang="zh-CN" altLang="en-US" sz="2400">
                <a:latin typeface="楷体" panose="02010609060101010101" charset="-122"/>
                <a:ea typeface="楷体" panose="02010609060101010101" charset="-122"/>
                <a:cs typeface="楷体" panose="02010609060101010101" charset="-122"/>
              </a:rPr>
              <a:t>                      ——《世界上古史》，周启迪主编，北京师范大学出版社</a:t>
            </a:r>
          </a:p>
        </p:txBody>
      </p:sp>
      <p:sp>
        <p:nvSpPr>
          <p:cNvPr id="20" name="文本框 19"/>
          <p:cNvSpPr txBox="1"/>
          <p:nvPr/>
        </p:nvSpPr>
        <p:spPr>
          <a:xfrm>
            <a:off x="472440" y="4435475"/>
            <a:ext cx="11247120" cy="1568450"/>
          </a:xfrm>
          <a:prstGeom prst="rect">
            <a:avLst/>
          </a:prstGeom>
          <a:noFill/>
        </p:spPr>
        <p:txBody>
          <a:bodyPr wrap="square" rtlCol="0">
            <a:spAutoFit/>
          </a:bodyPr>
          <a:lstStyle/>
          <a:p>
            <a:pPr algn="just" fontAlgn="auto"/>
            <a:r>
              <a:rPr lang="en-US" altLang="zh-CN" sz="2400">
                <a:latin typeface="黑体" panose="02010609060101010101" charset="-122"/>
                <a:ea typeface="黑体" panose="02010609060101010101" charset="-122"/>
                <a:cs typeface="黑体" panose="02010609060101010101" charset="-122"/>
              </a:rPr>
              <a:t>  </a:t>
            </a:r>
            <a:r>
              <a:rPr lang="zh-CN" altLang="en-US" sz="2400">
                <a:latin typeface="楷体" panose="02010609060101010101" charset="-122"/>
                <a:ea typeface="楷体" panose="02010609060101010101" charset="-122"/>
                <a:cs typeface="楷体" panose="02010609060101010101" charset="-122"/>
              </a:rPr>
              <a:t>公元前334年，希腊马其顿的亚历山大为了称霸希腊，打着为希腊复仇的旗帜，率军远征波斯帝国，经过格拉尼库斯河战役，伊苏斯战役和高加美战役，摧垮了波斯帝国的军事实力。大流士三世逃到巴克特里亚被杀。公元前330年，波斯帝国被亚历山大所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
                                            <p:txEl>
                                              <p:pRg st="1" end="1"/>
                                            </p:txEl>
                                          </p:spTgt>
                                        </p:tgtEl>
                                        <p:attrNameLst>
                                          <p:attrName>style.visibility</p:attrName>
                                        </p:attrNameLst>
                                      </p:cBhvr>
                                      <p:to>
                                        <p:strVal val="visible"/>
                                      </p:to>
                                    </p:set>
                                    <p:animEffect transition="in" filter="blinds(horizontal)">
                                      <p:cBhvr>
                                        <p:cTn id="10" dur="500"/>
                                        <p:tgtEl>
                                          <p:spTgt spid="1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blinds(horizontal)">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0"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（二）亚历山大帝国</a:t>
            </a:r>
          </a:p>
        </p:txBody>
      </p:sp>
      <p:pic>
        <p:nvPicPr>
          <p:cNvPr id="2" name="图片 1" descr="503d269759ee3d6d110355634a166d224e4ade55"/>
          <p:cNvPicPr>
            <a:picLocks noChangeAspect="1"/>
          </p:cNvPicPr>
          <p:nvPr/>
        </p:nvPicPr>
        <p:blipFill>
          <a:blip r:embed="rId3" cstate="print"/>
          <a:stretch>
            <a:fillRect/>
          </a:stretch>
        </p:blipFill>
        <p:spPr>
          <a:xfrm>
            <a:off x="1033780" y="1169670"/>
            <a:ext cx="2849880" cy="2242185"/>
          </a:xfrm>
          <a:prstGeom prst="rect">
            <a:avLst/>
          </a:prstGeom>
          <a:noFill/>
          <a:ln w="9525">
            <a:noFill/>
          </a:ln>
        </p:spPr>
      </p:pic>
      <p:sp>
        <p:nvSpPr>
          <p:cNvPr id="4" name="文本框 3"/>
          <p:cNvSpPr txBox="1"/>
          <p:nvPr/>
        </p:nvSpPr>
        <p:spPr>
          <a:xfrm>
            <a:off x="1117600" y="3487420"/>
            <a:ext cx="2682240" cy="398780"/>
          </a:xfrm>
          <a:prstGeom prst="rect">
            <a:avLst/>
          </a:prstGeom>
          <a:noFill/>
        </p:spPr>
        <p:txBody>
          <a:bodyPr wrap="square" rtlCol="0">
            <a:spAutoFit/>
          </a:bodyPr>
          <a:lstStyle/>
          <a:p>
            <a:r>
              <a:rPr lang="zh-CN" altLang="en-US" sz="2000">
                <a:solidFill>
                  <a:schemeClr val="accent2">
                    <a:lumMod val="75000"/>
                  </a:schemeClr>
                </a:solidFill>
                <a:latin typeface="黑体" panose="02010609060101010101" charset="-122"/>
                <a:ea typeface="黑体" panose="02010609060101010101" charset="-122"/>
              </a:rPr>
              <a:t>亚历山大大帝雕像</a:t>
            </a:r>
          </a:p>
        </p:txBody>
      </p:sp>
      <p:sp>
        <p:nvSpPr>
          <p:cNvPr id="5" name="文本框 4"/>
          <p:cNvSpPr txBox="1"/>
          <p:nvPr/>
        </p:nvSpPr>
        <p:spPr>
          <a:xfrm>
            <a:off x="4133215" y="1261110"/>
            <a:ext cx="7277100" cy="2368550"/>
          </a:xfrm>
          <a:prstGeom prst="rect">
            <a:avLst/>
          </a:prstGeom>
          <a:noFill/>
        </p:spPr>
        <p:txBody>
          <a:bodyPr wrap="square" rtlCol="0">
            <a:spAutoFit/>
          </a:bodyPr>
          <a:lstStyle/>
          <a:p>
            <a:pPr algn="just" fontAlgn="auto">
              <a:lnSpc>
                <a:spcPts val="2960"/>
              </a:lnSpc>
            </a:pPr>
            <a:r>
              <a:rPr lang="en-US" altLang="zh-CN" sz="2400" b="1" dirty="0">
                <a:latin typeface="黑体" panose="02010609060101010101" charset="-122"/>
                <a:ea typeface="黑体" panose="02010609060101010101" charset="-122"/>
                <a:cs typeface="黑体" panose="02010609060101010101" charset="-122"/>
                <a:sym typeface="+mn-ea"/>
              </a:rPr>
              <a:t>  </a:t>
            </a:r>
            <a:r>
              <a:rPr lang="zh-CN" altLang="en-US" sz="2400" b="1" dirty="0">
                <a:latin typeface="楷体" panose="02010609060101010101" charset="-122"/>
                <a:ea typeface="楷体" panose="02010609060101010101" charset="-122"/>
                <a:cs typeface="楷体" panose="02010609060101010101" charset="-122"/>
                <a:sym typeface="+mn-ea"/>
              </a:rPr>
              <a:t>亚历山大大帝（前356年—前323年）</a:t>
            </a:r>
            <a:r>
              <a:rPr lang="zh-CN" altLang="en-US" sz="2400" dirty="0">
                <a:latin typeface="楷体" panose="02010609060101010101" charset="-122"/>
                <a:ea typeface="楷体" panose="02010609060101010101" charset="-122"/>
                <a:cs typeface="楷体" panose="02010609060101010101" charset="-122"/>
                <a:sym typeface="+mn-ea"/>
              </a:rPr>
              <a:t>，即亚历山大三世，马其顿王国（亚历山大帝国）国王，生于古马其顿王国首都佩拉，世界古代史上著名的军事家和政治家。是欧洲历史上最伟大的四大军事统帅之首，曾师从古希腊著名学者亚里士多德，以其雄才大略，先后统一希腊全境。</a:t>
            </a:r>
          </a:p>
        </p:txBody>
      </p:sp>
      <p:sp>
        <p:nvSpPr>
          <p:cNvPr id="9" name="文本框 8"/>
          <p:cNvSpPr txBox="1"/>
          <p:nvPr/>
        </p:nvSpPr>
        <p:spPr>
          <a:xfrm>
            <a:off x="1082040" y="4199255"/>
            <a:ext cx="10328275" cy="1568450"/>
          </a:xfrm>
          <a:prstGeom prst="rect">
            <a:avLst/>
          </a:prstGeom>
          <a:noFill/>
        </p:spPr>
        <p:txBody>
          <a:bodyPr wrap="square" rtlCol="0">
            <a:spAutoFit/>
          </a:bodyPr>
          <a:lstStyle/>
          <a:p>
            <a:r>
              <a:rPr lang="zh-CN" altLang="en-US" sz="2400" b="1">
                <a:latin typeface="楷体" panose="02010609060101010101" charset="-122"/>
                <a:ea typeface="楷体" panose="02010609060101010101" charset="-122"/>
                <a:cs typeface="楷体" panose="02010609060101010101" charset="-122"/>
              </a:rPr>
              <a:t>亚历山大大帝的名言:</a:t>
            </a:r>
          </a:p>
          <a:p>
            <a:r>
              <a:rPr lang="zh-CN" altLang="en-US" sz="2400">
                <a:latin typeface="楷体" panose="02010609060101010101" charset="-122"/>
                <a:ea typeface="楷体" panose="02010609060101010101" charset="-122"/>
                <a:cs typeface="楷体" panose="02010609060101010101" charset="-122"/>
              </a:rPr>
              <a:t>“山不走到我这里来，我就到它那里去”</a:t>
            </a:r>
          </a:p>
          <a:p>
            <a:r>
              <a:rPr lang="zh-CN" altLang="en-US" sz="2400">
                <a:latin typeface="楷体" panose="02010609060101010101" charset="-122"/>
                <a:ea typeface="楷体" panose="02010609060101010101" charset="-122"/>
                <a:cs typeface="楷体" panose="02010609060101010101" charset="-122"/>
              </a:rPr>
              <a:t>“把世界当做自己的家乡”</a:t>
            </a:r>
          </a:p>
          <a:p>
            <a:r>
              <a:rPr lang="zh-CN" altLang="en-US" sz="2400">
                <a:latin typeface="楷体" panose="02010609060101010101" charset="-122"/>
                <a:ea typeface="楷体" panose="02010609060101010101" charset="-122"/>
                <a:cs typeface="楷体" panose="02010609060101010101" charset="-122"/>
              </a:rPr>
              <a:t>“把财富分给别人，把希望留给自己，他将带给我无穷的财富”</a:t>
            </a:r>
          </a:p>
        </p:txBody>
      </p:sp>
      <p:sp>
        <p:nvSpPr>
          <p:cNvPr id="10" name="圆角矩形 9"/>
          <p:cNvSpPr/>
          <p:nvPr/>
        </p:nvSpPr>
        <p:spPr>
          <a:xfrm>
            <a:off x="1490980" y="5706110"/>
            <a:ext cx="7514590" cy="792480"/>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latin typeface="黑体" panose="02010609060101010101" charset="-122"/>
                <a:ea typeface="黑体" panose="02010609060101010101" charset="-122"/>
              </a:rPr>
              <a:t>亚历山大大帝的名言体现了他的什么思想？</a:t>
            </a:r>
          </a:p>
        </p:txBody>
      </p:sp>
      <p:sp>
        <p:nvSpPr>
          <p:cNvPr id="11" name="圆角矩形 10"/>
          <p:cNvSpPr/>
          <p:nvPr/>
        </p:nvSpPr>
        <p:spPr>
          <a:xfrm>
            <a:off x="1033780" y="5551805"/>
            <a:ext cx="9070340" cy="847090"/>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latin typeface="黑体" panose="02010609060101010101" charset="-122"/>
                <a:ea typeface="黑体" panose="02010609060101010101" charset="-122"/>
              </a:rPr>
              <a:t>表现了历山大大帝的野心：扩张领土、征服世界、掠夺财富</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blinds(horizontal)">
                                      <p:cBhvr>
                                        <p:cTn id="17" dur="500"/>
                                        <p:tgtEl>
                                          <p:spTgt spid="9">
                                            <p:txEl>
                                              <p:pRg st="0" end="0"/>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Effect transition="in" filter="blinds(horizontal)">
                                      <p:cBhvr>
                                        <p:cTn id="20" dur="500"/>
                                        <p:tgtEl>
                                          <p:spTgt spid="9">
                                            <p:txEl>
                                              <p:pRg st="1" end="1"/>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blinds(horizontal)">
                                      <p:cBhvr>
                                        <p:cTn id="23" dur="500"/>
                                        <p:tgtEl>
                                          <p:spTgt spid="9">
                                            <p:txEl>
                                              <p:pRg st="2" end="2"/>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9">
                                            <p:txEl>
                                              <p:pRg st="3" end="3"/>
                                            </p:txEl>
                                          </p:spTgt>
                                        </p:tgtEl>
                                        <p:attrNameLst>
                                          <p:attrName>style.visibility</p:attrName>
                                        </p:attrNameLst>
                                      </p:cBhvr>
                                      <p:to>
                                        <p:strVal val="visible"/>
                                      </p:to>
                                    </p:set>
                                    <p:animEffect transition="in" filter="blinds(horizontal)">
                                      <p:cBhvr>
                                        <p:cTn id="26" dur="500"/>
                                        <p:tgtEl>
                                          <p:spTgt spid="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heel(1)">
                                      <p:cBhvr>
                                        <p:cTn id="31" dur="20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heel(1)">
                                      <p:cBhvr>
                                        <p:cTn id="3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0" grpId="1" animBg="1"/>
      <p:bldP spid="11" grpId="0" animBg="1"/>
      <p:bldP spid="11"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（二）亚历山大帝国</a:t>
            </a:r>
          </a:p>
        </p:txBody>
      </p:sp>
      <p:sp>
        <p:nvSpPr>
          <p:cNvPr id="2" name="右箭头 1"/>
          <p:cNvSpPr/>
          <p:nvPr/>
        </p:nvSpPr>
        <p:spPr>
          <a:xfrm>
            <a:off x="246380" y="2508885"/>
            <a:ext cx="2914015" cy="1839595"/>
          </a:xfrm>
          <a:prstGeom prst="rightArrow">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方正舒体" panose="02010601030101010101" charset="-122"/>
                <a:ea typeface="方正舒体" panose="02010601030101010101" charset="-122"/>
              </a:rPr>
              <a:t>现场解说</a:t>
            </a:r>
          </a:p>
        </p:txBody>
      </p:sp>
      <p:graphicFrame>
        <p:nvGraphicFramePr>
          <p:cNvPr id="4" name="表格 3"/>
          <p:cNvGraphicFramePr/>
          <p:nvPr>
            <p:custDataLst>
              <p:tags r:id="rId1"/>
            </p:custDataLst>
          </p:nvPr>
        </p:nvGraphicFramePr>
        <p:xfrm>
          <a:off x="3218815" y="1386205"/>
          <a:ext cx="6983730" cy="3730625"/>
        </p:xfrm>
        <a:graphic>
          <a:graphicData uri="http://schemas.openxmlformats.org/drawingml/2006/table">
            <a:tbl>
              <a:tblPr firstRow="1" bandRow="1">
                <a:tableStyleId>{5940675A-B579-460E-94D1-54222C63F5DA}</a:tableStyleId>
              </a:tblPr>
              <a:tblGrid>
                <a:gridCol w="2428875"/>
                <a:gridCol w="3256280"/>
                <a:gridCol w="1298575"/>
              </a:tblGrid>
              <a:tr h="185610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1.扩张范围-依图解说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200" b="0">
                          <a:solidFill>
                            <a:srgbClr val="333333"/>
                          </a:solidFill>
                          <a:latin typeface="楷体" panose="02010609060101010101" charset="-122"/>
                          <a:ea typeface="楷体" panose="02010609060101010101" charset="-122"/>
                          <a:cs typeface="楷体" panose="02010609060101010101" charset="-122"/>
                        </a:rPr>
                        <a:t> </a:t>
                      </a:r>
                      <a:endParaRPr lang="en-US" altLang="en-US" sz="1000" b="0">
                        <a:latin typeface="Calibri" panose="020F0502020204030204" charset="0"/>
                        <a:ea typeface="Calibri" panose="020F0502020204030204" charset="0"/>
                        <a:cs typeface="Calibri" panose="020F050202020403020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1000" b="0">
                        <a:latin typeface="Calibri" panose="020F0502020204030204" charset="0"/>
                        <a:ea typeface="Calibri" panose="020F0502020204030204" charset="0"/>
                        <a:cs typeface="Calibri" panose="020F050202020403020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874520">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2.管理统治措施-依教材解说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a:lstStyle/>
                    <a:p>
                      <a:pPr indent="0">
                        <a:buNone/>
                      </a:pPr>
                      <a:endParaRPr lang="en-US" altLang="en-US" sz="12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a:lstStyle/>
                    <a:p>
                      <a:endParaRPr lang="zh-CN"/>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5" name="图片 4"/>
          <p:cNvPicPr/>
          <p:nvPr/>
        </p:nvPicPr>
        <p:blipFill>
          <a:blip r:embed="rId4" cstate="print"/>
          <a:stretch>
            <a:fillRect/>
          </a:stretch>
        </p:blipFill>
        <p:spPr>
          <a:xfrm>
            <a:off x="5647055" y="1386205"/>
            <a:ext cx="3220720" cy="177990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（二）亚历山大帝国</a:t>
            </a:r>
          </a:p>
        </p:txBody>
      </p:sp>
      <p:sp>
        <p:nvSpPr>
          <p:cNvPr id="2" name="右箭头 1"/>
          <p:cNvSpPr/>
          <p:nvPr/>
        </p:nvSpPr>
        <p:spPr>
          <a:xfrm>
            <a:off x="246380" y="2508885"/>
            <a:ext cx="2914015" cy="1839595"/>
          </a:xfrm>
          <a:prstGeom prst="rightArrow">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方正舒体" panose="02010601030101010101" charset="-122"/>
                <a:ea typeface="方正舒体" panose="02010601030101010101" charset="-122"/>
              </a:rPr>
              <a:t>现场解说</a:t>
            </a:r>
          </a:p>
        </p:txBody>
      </p:sp>
      <p:graphicFrame>
        <p:nvGraphicFramePr>
          <p:cNvPr id="4" name="表格 3"/>
          <p:cNvGraphicFramePr/>
          <p:nvPr>
            <p:custDataLst>
              <p:tags r:id="rId1"/>
            </p:custDataLst>
          </p:nvPr>
        </p:nvGraphicFramePr>
        <p:xfrm>
          <a:off x="3160395" y="1045210"/>
          <a:ext cx="7785100" cy="4349750"/>
        </p:xfrm>
        <a:graphic>
          <a:graphicData uri="http://schemas.openxmlformats.org/drawingml/2006/table">
            <a:tbl>
              <a:tblPr firstRow="1" bandRow="1">
                <a:tableStyleId>{5940675A-B579-460E-94D1-54222C63F5DA}</a:tableStyleId>
              </a:tblPr>
              <a:tblGrid>
                <a:gridCol w="1818640"/>
                <a:gridCol w="2673350"/>
                <a:gridCol w="3293110"/>
              </a:tblGrid>
              <a:tr h="2475230">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1.扩张范围-依图解说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1200" b="0">
                          <a:solidFill>
                            <a:srgbClr val="333333"/>
                          </a:solidFill>
                          <a:latin typeface="楷体" panose="02010609060101010101" charset="-122"/>
                          <a:ea typeface="楷体" panose="02010609060101010101" charset="-122"/>
                          <a:cs typeface="楷体" panose="02010609060101010101" charset="-122"/>
                        </a:rPr>
                        <a:t> </a:t>
                      </a:r>
                      <a:endParaRPr lang="en-US" altLang="en-US" sz="1000" b="0">
                        <a:latin typeface="Calibri" panose="020F0502020204030204" charset="0"/>
                        <a:ea typeface="Calibri" panose="020F0502020204030204" charset="0"/>
                        <a:cs typeface="Calibri" panose="020F0502020204030204" charset="0"/>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zh-CN" altLang="en-US" sz="2400" b="0">
                          <a:latin typeface="楷体" panose="02010609060101010101" charset="-122"/>
                          <a:ea typeface="楷体" panose="02010609060101010101" charset="-122"/>
                          <a:cs typeface="Calibri" panose="020F0502020204030204" charset="0"/>
                        </a:rPr>
                        <a:t>扩张范围包括：包括</a:t>
                      </a:r>
                      <a:r>
                        <a:rPr lang="zh-CN" altLang="en-US" sz="2400" b="1">
                          <a:solidFill>
                            <a:srgbClr val="FF0000"/>
                          </a:solidFill>
                          <a:latin typeface="楷体" panose="02010609060101010101" charset="-122"/>
                          <a:ea typeface="楷体" panose="02010609060101010101" charset="-122"/>
                          <a:cs typeface="Calibri" panose="020F0502020204030204" charset="0"/>
                        </a:rPr>
                        <a:t>小亚细亚、埃及、两河流域和伊朗高原</a:t>
                      </a:r>
                      <a:r>
                        <a:rPr lang="zh-CN" altLang="en-US" sz="2400" b="0">
                          <a:latin typeface="楷体" panose="02010609060101010101" charset="-122"/>
                          <a:ea typeface="楷体" panose="02010609060101010101" charset="-122"/>
                          <a:cs typeface="Calibri" panose="020F0502020204030204" charset="0"/>
                        </a:rPr>
                        <a:t>，并扩张至</a:t>
                      </a:r>
                      <a:r>
                        <a:rPr lang="zh-CN" altLang="en-US" sz="2400" b="1">
                          <a:solidFill>
                            <a:srgbClr val="FF0000"/>
                          </a:solidFill>
                          <a:latin typeface="楷体" panose="02010609060101010101" charset="-122"/>
                          <a:ea typeface="楷体" panose="02010609060101010101" charset="-122"/>
                          <a:cs typeface="Calibri" panose="020F0502020204030204" charset="0"/>
                        </a:rPr>
                        <a:t>印度河流域</a:t>
                      </a:r>
                      <a:r>
                        <a:rPr lang="zh-CN" altLang="en-US" sz="2400" b="0">
                          <a:latin typeface="楷体" panose="02010609060101010101" charset="-122"/>
                          <a:ea typeface="楷体" panose="02010609060101010101" charset="-122"/>
                          <a:cs typeface="Calibri" panose="020F0502020204030204" charset="0"/>
                        </a:rPr>
                        <a:t>，地跨</a:t>
                      </a:r>
                      <a:r>
                        <a:rPr lang="zh-CN" altLang="en-US" sz="2400" b="1">
                          <a:solidFill>
                            <a:srgbClr val="FF0000"/>
                          </a:solidFill>
                          <a:latin typeface="楷体" panose="02010609060101010101" charset="-122"/>
                          <a:ea typeface="楷体" panose="02010609060101010101" charset="-122"/>
                          <a:cs typeface="Calibri" panose="020F0502020204030204" charset="0"/>
                        </a:rPr>
                        <a:t>亚非欧</a:t>
                      </a:r>
                      <a:r>
                        <a:rPr lang="zh-CN" altLang="en-US" sz="2400" b="0">
                          <a:latin typeface="楷体" panose="02010609060101010101" charset="-122"/>
                          <a:ea typeface="楷体" panose="02010609060101010101" charset="-122"/>
                          <a:cs typeface="Calibri" panose="020F0502020204030204" charset="0"/>
                        </a:rPr>
                        <a:t>三洲</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874520">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2.管理统治措施-依教材解说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a:lstStyle/>
                    <a:p>
                      <a:pPr indent="0">
                        <a:buNone/>
                      </a:pPr>
                      <a:r>
                        <a:rPr lang="en-US" altLang="en-US" sz="2400" b="0">
                          <a:solidFill>
                            <a:srgbClr val="333333"/>
                          </a:solidFill>
                          <a:latin typeface="楷体" panose="02010609060101010101" charset="-122"/>
                          <a:ea typeface="楷体" panose="02010609060101010101" charset="-122"/>
                          <a:cs typeface="楷体" panose="02010609060101010101" charset="-122"/>
                        </a:rPr>
                        <a:t>亚历山大</a:t>
                      </a:r>
                      <a:r>
                        <a:rPr lang="en-US" altLang="en-US" sz="2400" b="1">
                          <a:solidFill>
                            <a:srgbClr val="FF0000"/>
                          </a:solidFill>
                          <a:latin typeface="楷体" panose="02010609060101010101" charset="-122"/>
                          <a:ea typeface="楷体" panose="02010609060101010101" charset="-122"/>
                          <a:cs typeface="楷体" panose="02010609060101010101" charset="-122"/>
                        </a:rPr>
                        <a:t>继承</a:t>
                      </a:r>
                      <a:r>
                        <a:rPr lang="en-US" altLang="en-US" sz="2400" b="0">
                          <a:solidFill>
                            <a:srgbClr val="333333"/>
                          </a:solidFill>
                          <a:latin typeface="楷体" panose="02010609060101010101" charset="-122"/>
                          <a:ea typeface="楷体" panose="02010609060101010101" charset="-122"/>
                          <a:cs typeface="楷体" panose="02010609060101010101" charset="-122"/>
                        </a:rPr>
                        <a:t>波斯帝国的基本制度，宣布君权神授，将政治、军事等大权集于一身。地方实行行省制，任用</a:t>
                      </a:r>
                      <a:r>
                        <a:rPr lang="en-US" altLang="en-US" sz="2400" b="1">
                          <a:solidFill>
                            <a:srgbClr val="FF0000"/>
                          </a:solidFill>
                          <a:latin typeface="楷体" panose="02010609060101010101" charset="-122"/>
                          <a:ea typeface="楷体" panose="02010609060101010101" charset="-122"/>
                          <a:cs typeface="楷体" panose="02010609060101010101" charset="-122"/>
                        </a:rPr>
                        <a:t>马其顿人和希腊人</a:t>
                      </a:r>
                      <a:r>
                        <a:rPr lang="en-US" altLang="en-US" sz="2400" b="0">
                          <a:solidFill>
                            <a:srgbClr val="333333"/>
                          </a:solidFill>
                          <a:latin typeface="楷体" panose="02010609060101010101" charset="-122"/>
                          <a:ea typeface="楷体" panose="02010609060101010101" charset="-122"/>
                          <a:cs typeface="楷体" panose="02010609060101010101" charset="-122"/>
                        </a:rPr>
                        <a:t>担任主要职务，推广希腊文化。</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a:lstStyle/>
                    <a:p>
                      <a:endParaRPr lang="zh-CN"/>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5" name="图片 4"/>
          <p:cNvPicPr/>
          <p:nvPr/>
        </p:nvPicPr>
        <p:blipFill>
          <a:blip r:embed="rId4" cstate="print"/>
          <a:stretch>
            <a:fillRect/>
          </a:stretch>
        </p:blipFill>
        <p:spPr>
          <a:xfrm>
            <a:off x="4990465" y="1045210"/>
            <a:ext cx="2647950" cy="2380615"/>
          </a:xfrm>
          <a:prstGeom prst="rect">
            <a:avLst/>
          </a:prstGeom>
          <a:noFill/>
          <a:ln w="9525">
            <a:noFill/>
          </a:ln>
        </p:spPr>
      </p:pic>
      <p:sp>
        <p:nvSpPr>
          <p:cNvPr id="6" name="文本框 5"/>
          <p:cNvSpPr txBox="1"/>
          <p:nvPr/>
        </p:nvSpPr>
        <p:spPr>
          <a:xfrm>
            <a:off x="3160395" y="5490210"/>
            <a:ext cx="8297545" cy="829945"/>
          </a:xfrm>
          <a:prstGeom prst="rect">
            <a:avLst/>
          </a:prstGeom>
          <a:noFill/>
        </p:spPr>
        <p:txBody>
          <a:bodyPr wrap="square" rtlCol="0">
            <a:spAutoFit/>
          </a:bodyPr>
          <a:lstStyle/>
          <a:p>
            <a:r>
              <a:rPr lang="zh-CN" altLang="en-US" sz="2400">
                <a:latin typeface="黑体" panose="02010609060101010101" charset="-122"/>
                <a:ea typeface="黑体" panose="02010609060101010101" charset="-122"/>
                <a:cs typeface="黑体" panose="02010609060101010101" charset="-122"/>
              </a:rPr>
              <a:t>前323年，亚历山大在筹备远征阿拉伯半岛时死亡，亚历山大帝国灭亡，帝国被分成一些独立的王国。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edg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（二）亚历山大帝国</a:t>
            </a:r>
          </a:p>
        </p:txBody>
      </p:sp>
      <p:sp>
        <p:nvSpPr>
          <p:cNvPr id="10" name="文本框 9"/>
          <p:cNvSpPr txBox="1"/>
          <p:nvPr/>
        </p:nvSpPr>
        <p:spPr>
          <a:xfrm>
            <a:off x="249555" y="1182370"/>
            <a:ext cx="1200785" cy="553085"/>
          </a:xfrm>
          <a:prstGeom prst="rect">
            <a:avLst/>
          </a:prstGeom>
          <a:solidFill>
            <a:schemeClr val="accent2">
              <a:lumMod val="60000"/>
              <a:lumOff val="40000"/>
            </a:schemeClr>
          </a:solidFill>
          <a:ln>
            <a:solidFill>
              <a:schemeClr val="accent2">
                <a:lumMod val="75000"/>
              </a:schemeClr>
            </a:solidFill>
          </a:ln>
        </p:spPr>
        <p:txBody>
          <a:bodyPr wrap="square" rtlCol="0">
            <a:spAutoFit/>
          </a:bodyPr>
          <a:lstStyle/>
          <a:p>
            <a:pPr algn="just">
              <a:lnSpc>
                <a:spcPct val="125000"/>
              </a:lnSpc>
              <a:spcBef>
                <a:spcPts val="0"/>
              </a:spcBef>
              <a:spcAft>
                <a:spcPts val="0"/>
              </a:spcAft>
            </a:pPr>
            <a:r>
              <a:rPr lang="zh-CN" altLang="en-US" sz="2400" b="1" dirty="0">
                <a:solidFill>
                  <a:srgbClr val="000000"/>
                </a:solidFill>
                <a:latin typeface="黑体" panose="02010609060101010101" charset="-122"/>
                <a:ea typeface="黑体" panose="02010609060101010101" charset="-122"/>
              </a:rPr>
              <a:t>影响：</a:t>
            </a:r>
            <a:endParaRPr lang="zh-CN" altLang="en-US" sz="2400" b="1" dirty="0">
              <a:latin typeface="黑体" panose="02010609060101010101" charset="-122"/>
              <a:ea typeface="黑体" panose="02010609060101010101" charset="-122"/>
              <a:sym typeface="宋体" panose="02010600030101010101" pitchFamily="2" charset="-122"/>
            </a:endParaRPr>
          </a:p>
        </p:txBody>
      </p:sp>
      <p:sp>
        <p:nvSpPr>
          <p:cNvPr id="7" name="矩形 10"/>
          <p:cNvSpPr>
            <a:spLocks noChangeArrowheads="1"/>
          </p:cNvSpPr>
          <p:nvPr/>
        </p:nvSpPr>
        <p:spPr bwMode="auto">
          <a:xfrm>
            <a:off x="67675" y="1830410"/>
            <a:ext cx="11837881" cy="4892675"/>
          </a:xfrm>
          <a:prstGeom prst="rect">
            <a:avLst/>
          </a:prstGeom>
          <a:solidFill>
            <a:schemeClr val="bg1"/>
          </a:solidFill>
          <a:ln w="28575">
            <a:solidFill>
              <a:schemeClr val="accent2">
                <a:lumMod val="75000"/>
              </a:schemeClr>
            </a:solidFill>
            <a:miter lim="800000"/>
          </a:ln>
        </p:spPr>
        <p:txBody>
          <a:bodyPr wrap="square">
            <a:spAutoFit/>
          </a:bodyPr>
          <a:lstStyle>
            <a:lvl1pPr>
              <a:defRPr>
                <a:solidFill>
                  <a:schemeClr val="tx1"/>
                </a:solidFill>
                <a:latin typeface="Calibri" panose="020F0502020204030204" charset="0"/>
                <a:ea typeface="宋体" panose="02010600030101010101" pitchFamily="2" charset="-122"/>
              </a:defRPr>
            </a:lvl1pPr>
            <a:lvl2pPr eaLnBrk="0" hangingPunct="0">
              <a:defRPr>
                <a:solidFill>
                  <a:schemeClr val="tx1"/>
                </a:solidFill>
                <a:latin typeface="Calibri" panose="020F0502020204030204" charset="0"/>
                <a:ea typeface="宋体" panose="02010600030101010101" pitchFamily="2" charset="-122"/>
              </a:defRPr>
            </a:lvl2pPr>
            <a:lvl3pPr eaLnBrk="0" hangingPunct="0">
              <a:defRPr>
                <a:solidFill>
                  <a:schemeClr val="tx1"/>
                </a:solidFill>
                <a:latin typeface="Calibri" panose="020F0502020204030204" charset="0"/>
                <a:ea typeface="宋体" panose="02010600030101010101" pitchFamily="2" charset="-122"/>
              </a:defRPr>
            </a:lvl3pPr>
            <a:lvl4pPr eaLnBrk="0" hangingPunct="0">
              <a:defRPr>
                <a:solidFill>
                  <a:schemeClr val="tx1"/>
                </a:solidFill>
                <a:latin typeface="Calibri" panose="020F0502020204030204" charset="0"/>
                <a:ea typeface="宋体" panose="02010600030101010101" pitchFamily="2" charset="-122"/>
              </a:defRPr>
            </a:lvl4pPr>
            <a:lvl5pPr eaLnBrk="0" hangingPunct="0">
              <a:defRPr>
                <a:solidFill>
                  <a:schemeClr val="tx1"/>
                </a:solidFill>
                <a:latin typeface="Calibri" panose="020F050202020403020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fontAlgn="auto">
              <a:lnSpc>
                <a:spcPct val="100000"/>
              </a:lnSpc>
            </a:pPr>
            <a:r>
              <a:rPr lang="en-US" altLang="zh-CN" b="1" dirty="0">
                <a:latin typeface="宋体" panose="02010600030101010101" pitchFamily="2" charset="-122"/>
              </a:rPr>
              <a:t>    </a:t>
            </a:r>
            <a:r>
              <a:rPr lang="zh-CN" altLang="zh-CN" sz="2400" b="1" dirty="0">
                <a:latin typeface="楷体" panose="02010609060101010101" charset="-122"/>
                <a:ea typeface="楷体" panose="02010609060101010101" charset="-122"/>
                <a:cs typeface="楷体" panose="02010609060101010101" charset="-122"/>
              </a:rPr>
              <a:t>亚历山大的远征及其所建立的帝国虽然只是县花一现，但却开创了一个希腊古典文明向东传播的历史时代</a:t>
            </a:r>
            <a:r>
              <a:rPr lang="en-US" altLang="zh-CN" sz="2400" b="1" dirty="0">
                <a:latin typeface="楷体" panose="02010609060101010101" charset="-122"/>
                <a:ea typeface="楷体" panose="02010609060101010101" charset="-122"/>
                <a:cs typeface="楷体" panose="02010609060101010101" charset="-122"/>
              </a:rPr>
              <a:t>——</a:t>
            </a:r>
            <a:r>
              <a:rPr lang="en-US" altLang="zh-CN" sz="2400" b="1" dirty="0">
                <a:solidFill>
                  <a:srgbClr val="FF0000"/>
                </a:solidFill>
                <a:latin typeface="楷体" panose="02010609060101010101" charset="-122"/>
                <a:ea typeface="楷体" panose="02010609060101010101" charset="-122"/>
                <a:cs typeface="楷体" panose="02010609060101010101" charset="-122"/>
              </a:rPr>
              <a:t>“</a:t>
            </a:r>
            <a:r>
              <a:rPr lang="zh-CN" altLang="zh-CN" sz="2400" b="1" dirty="0">
                <a:solidFill>
                  <a:srgbClr val="FF0000"/>
                </a:solidFill>
                <a:latin typeface="楷体" panose="02010609060101010101" charset="-122"/>
                <a:ea typeface="楷体" panose="02010609060101010101" charset="-122"/>
                <a:cs typeface="楷体" panose="02010609060101010101" charset="-122"/>
              </a:rPr>
              <a:t>希腊化时代</a:t>
            </a:r>
            <a:r>
              <a:rPr lang="en-US" altLang="zh-CN" sz="2400" b="1" dirty="0">
                <a:solidFill>
                  <a:srgbClr val="FF0000"/>
                </a:solidFill>
                <a:latin typeface="楷体" panose="02010609060101010101" charset="-122"/>
                <a:ea typeface="楷体" panose="02010609060101010101" charset="-122"/>
                <a:cs typeface="楷体" panose="02010609060101010101" charset="-122"/>
              </a:rPr>
              <a:t>”</a:t>
            </a:r>
            <a:r>
              <a:rPr lang="zh-CN" altLang="zh-CN" sz="2400" b="1" dirty="0">
                <a:latin typeface="楷体" panose="02010609060101010101" charset="-122"/>
                <a:ea typeface="楷体" panose="02010609060101010101" charset="-122"/>
                <a:cs typeface="楷体" panose="02010609060101010101" charset="-122"/>
              </a:rPr>
              <a:t>。亚历山大帝国西起希腊、马其顿，东至印度河流域，南临尼罗河第一瀑布，北达多瑙河。帝国分裂后又形成一系列的希腊化国家。在这一新的政治地理范围中，</a:t>
            </a:r>
            <a:r>
              <a:rPr lang="zh-CN" altLang="zh-CN" sz="2400" b="1" dirty="0">
                <a:solidFill>
                  <a:srgbClr val="FF0000"/>
                </a:solidFill>
                <a:latin typeface="楷体" panose="02010609060101010101" charset="-122"/>
                <a:ea typeface="楷体" panose="02010609060101010101" charset="-122"/>
                <a:cs typeface="楷体" panose="02010609060101010101" charset="-122"/>
              </a:rPr>
              <a:t>希腊文明逐渐向东扩展</a:t>
            </a:r>
            <a:r>
              <a:rPr lang="zh-CN" altLang="zh-CN" sz="2400" b="1" dirty="0">
                <a:latin typeface="楷体" panose="02010609060101010101" charset="-122"/>
                <a:ea typeface="楷体" panose="02010609060101010101" charset="-122"/>
                <a:cs typeface="楷体" panose="02010609060101010101" charset="-122"/>
              </a:rPr>
              <a:t>，并与东方文明进行了多层面、多角度的交流与融合，揭开了人类文明史上的新篇章。</a:t>
            </a:r>
            <a:endParaRPr lang="en-US" altLang="zh-CN" sz="2400" b="1" dirty="0">
              <a:latin typeface="楷体" panose="02010609060101010101" charset="-122"/>
              <a:ea typeface="楷体" panose="02010609060101010101" charset="-122"/>
              <a:cs typeface="楷体" panose="02010609060101010101" charset="-122"/>
            </a:endParaRPr>
          </a:p>
          <a:p>
            <a:pPr algn="just" fontAlgn="auto">
              <a:lnSpc>
                <a:spcPct val="100000"/>
              </a:lnSpc>
            </a:pPr>
            <a:r>
              <a:rPr lang="en-US" altLang="zh-CN" sz="2400" b="1" dirty="0">
                <a:latin typeface="楷体" panose="02010609060101010101" charset="-122"/>
                <a:ea typeface="楷体" panose="02010609060101010101" charset="-122"/>
                <a:cs typeface="楷体" panose="02010609060101010101" charset="-122"/>
              </a:rPr>
              <a:t>                                               ——</a:t>
            </a:r>
            <a:r>
              <a:rPr lang="zh-CN" altLang="zh-CN" sz="2400" b="1" dirty="0">
                <a:latin typeface="楷体" panose="02010609060101010101" charset="-122"/>
                <a:ea typeface="楷体" panose="02010609060101010101" charset="-122"/>
                <a:cs typeface="楷体" panose="02010609060101010101" charset="-122"/>
              </a:rPr>
              <a:t>李世安《世界文明史》</a:t>
            </a:r>
            <a:r>
              <a:rPr lang="en-US" altLang="zh-CN" sz="2400" b="1" dirty="0">
                <a:latin typeface="楷体" panose="02010609060101010101" charset="-122"/>
                <a:ea typeface="楷体" panose="02010609060101010101" charset="-122"/>
                <a:cs typeface="楷体" panose="02010609060101010101" charset="-122"/>
              </a:rPr>
              <a:t> </a:t>
            </a:r>
          </a:p>
          <a:p>
            <a:pPr algn="just" fontAlgn="auto">
              <a:lnSpc>
                <a:spcPct val="100000"/>
              </a:lnSpc>
            </a:pPr>
            <a:r>
              <a:rPr lang="en-US" altLang="zh-CN" sz="2400" b="1" dirty="0">
                <a:latin typeface="楷体" panose="02010609060101010101" charset="-122"/>
                <a:ea typeface="楷体" panose="02010609060101010101" charset="-122"/>
                <a:cs typeface="楷体" panose="02010609060101010101" charset="-122"/>
              </a:rPr>
              <a:t>                                                                                                                  </a:t>
            </a:r>
          </a:p>
          <a:p>
            <a:pPr algn="just" fontAlgn="auto">
              <a:lnSpc>
                <a:spcPct val="100000"/>
              </a:lnSpc>
            </a:pPr>
            <a:r>
              <a:rPr lang="zh-CN" altLang="en-US" sz="2400" b="1" dirty="0">
                <a:latin typeface="楷体" panose="02010609060101010101" charset="-122"/>
                <a:ea typeface="楷体" panose="02010609060101010101" charset="-122"/>
                <a:cs typeface="楷体" panose="02010609060101010101" charset="-122"/>
              </a:rPr>
              <a:t>    影响更深远的一点是</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尽管常常被人们忽视</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他留在身后的巨大遗产，以及古希腊文明与波斯、印度、中亚及中国文明的交汇融合。</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亚历山大的征服行动为所及地域的人们开放思想铺平了道路，也为边远地区的人们接触新思想、新观念、新意象提供了机遇。亚历山大死后的几十年间，随着古希腊的思想、观念和意象逐渐传入东方，人们目睹了渐进的但确定无疑的希腊化进程。</a:t>
            </a:r>
            <a:endParaRPr lang="en-US" altLang="zh-CN" sz="2400" b="1" dirty="0">
              <a:latin typeface="楷体" panose="02010609060101010101" charset="-122"/>
              <a:ea typeface="楷体" panose="02010609060101010101" charset="-122"/>
              <a:cs typeface="楷体" panose="02010609060101010101" charset="-122"/>
            </a:endParaRPr>
          </a:p>
          <a:p>
            <a:pPr algn="just" fontAlgn="auto">
              <a:lnSpc>
                <a:spcPct val="100000"/>
              </a:lnSpc>
            </a:pPr>
            <a:r>
              <a:rPr lang="en-US" altLang="zh-CN" sz="2400" b="1" dirty="0">
                <a:latin typeface="楷体" panose="02010609060101010101" charset="-122"/>
                <a:ea typeface="楷体" panose="02010609060101010101" charset="-122"/>
                <a:cs typeface="楷体" panose="02010609060101010101" charset="-122"/>
              </a:rPr>
              <a:t>                                              ——</a:t>
            </a:r>
            <a:r>
              <a:rPr lang="zh-CN" altLang="en-US" sz="2400" b="1" dirty="0">
                <a:latin typeface="楷体" panose="02010609060101010101" charset="-122"/>
                <a:ea typeface="楷体" panose="02010609060101010101" charset="-122"/>
                <a:cs typeface="楷体" panose="02010609060101010101" charset="-122"/>
              </a:rPr>
              <a:t>彼得</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弗兰科潘 </a:t>
            </a:r>
            <a:r>
              <a:rPr lang="en-US" altLang="zh-CN" sz="2400" b="1" dirty="0">
                <a:latin typeface="楷体" panose="02010609060101010101" charset="-122"/>
                <a:ea typeface="楷体" panose="02010609060101010101" charset="-122"/>
                <a:cs typeface="楷体" panose="02010609060101010101" charset="-122"/>
              </a:rPr>
              <a:t>《</a:t>
            </a:r>
            <a:r>
              <a:rPr lang="zh-CN" altLang="en-US" sz="2400" b="1" dirty="0">
                <a:latin typeface="楷体" panose="02010609060101010101" charset="-122"/>
                <a:ea typeface="楷体" panose="02010609060101010101" charset="-122"/>
                <a:cs typeface="楷体" panose="02010609060101010101" charset="-122"/>
              </a:rPr>
              <a:t>丝绸之路</a:t>
            </a:r>
            <a:r>
              <a:rPr lang="en-US" altLang="zh-CN" sz="2400" b="1" dirty="0">
                <a:latin typeface="楷体" panose="02010609060101010101" charset="-122"/>
                <a:ea typeface="楷体" panose="02010609060101010101" charset="-122"/>
                <a:cs typeface="楷体" panose="02010609060101010101"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edge">
                                      <p:cBhvr>
                                        <p:cTn id="7" dur="2000"/>
                                        <p:tgtEl>
                                          <p:spTgt spid="7">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wedge">
                                      <p:cBhvr>
                                        <p:cTn id="10" dur="2000"/>
                                        <p:tgtEl>
                                          <p:spTgt spid="7">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wedge">
                                      <p:cBhvr>
                                        <p:cTn id="13" dur="2000"/>
                                        <p:tgtEl>
                                          <p:spTgt spid="7">
                                            <p:txEl>
                                              <p:pRg st="2" end="2"/>
                                            </p:txEl>
                                          </p:spTgt>
                                        </p:tgtEl>
                                      </p:cBhvr>
                                    </p:animEffect>
                                  </p:childTnLst>
                                </p:cTn>
                              </p:par>
                              <p:par>
                                <p:cTn id="14" presetID="2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wedge">
                                      <p:cBhvr>
                                        <p:cTn id="16" dur="2000"/>
                                        <p:tgtEl>
                                          <p:spTgt spid="7">
                                            <p:txEl>
                                              <p:pRg st="3" end="3"/>
                                            </p:txEl>
                                          </p:spTgt>
                                        </p:tgtEl>
                                      </p:cBhvr>
                                    </p:animEffect>
                                  </p:childTnLst>
                                </p:cTn>
                              </p:par>
                              <p:par>
                                <p:cTn id="17" presetID="2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wedge">
                                      <p:cBhvr>
                                        <p:cTn id="19"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graphicFrame>
        <p:nvGraphicFramePr>
          <p:cNvPr id="2" name="表格 1"/>
          <p:cNvGraphicFramePr/>
          <p:nvPr/>
        </p:nvGraphicFramePr>
        <p:xfrm>
          <a:off x="344170" y="1186180"/>
          <a:ext cx="8533130" cy="5203190"/>
        </p:xfrm>
        <a:graphic>
          <a:graphicData uri="http://schemas.openxmlformats.org/drawingml/2006/table">
            <a:tbl>
              <a:tblPr firstRow="1" bandRow="1">
                <a:tableStyleId>{5C22544A-7EE6-4342-B048-85BDC9FD1C3A}</a:tableStyleId>
              </a:tblPr>
              <a:tblGrid>
                <a:gridCol w="2684780"/>
                <a:gridCol w="5848350"/>
              </a:tblGrid>
              <a:tr h="5203190">
                <a:tc>
                  <a:txBody>
                    <a:bodyPr/>
                    <a:lstStyle/>
                    <a:p>
                      <a:pPr>
                        <a:buNone/>
                      </a:pPr>
                      <a:endParaRPr lang="zh-CN" altLang="en-US"/>
                    </a:p>
                  </a:txBody>
                  <a:tcPr>
                    <a:blipFill>
                      <a:blip r:embed="rId3"/>
                      <a:stretch>
                        <a:fillRect/>
                      </a:stretch>
                    </a:blipFill>
                  </a:tcPr>
                </a:tc>
                <a:tc>
                  <a:txBody>
                    <a:bodyPr/>
                    <a:lstStyle/>
                    <a:p>
                      <a:pPr>
                        <a:buNone/>
                      </a:pPr>
                      <a:endParaRPr lang="zh-CN" altLang="en-US"/>
                    </a:p>
                  </a:txBody>
                  <a:tcPr>
                    <a:blipFill>
                      <a:blip r:embed="rId4"/>
                      <a:stretch>
                        <a:fillRect/>
                      </a:stretch>
                    </a:blipFill>
                  </a:tcPr>
                </a:tc>
              </a:tr>
            </a:tbl>
          </a:graphicData>
        </a:graphic>
      </p:graphicFrame>
      <p:sp>
        <p:nvSpPr>
          <p:cNvPr id="4" name="椭圆 3"/>
          <p:cNvSpPr/>
          <p:nvPr/>
        </p:nvSpPr>
        <p:spPr>
          <a:xfrm rot="20220000">
            <a:off x="400050" y="1577340"/>
            <a:ext cx="2424430" cy="4300855"/>
          </a:xfrm>
          <a:prstGeom prst="ellipse">
            <a:avLst/>
          </a:prstGeom>
          <a:noFill/>
          <a:ln w="76200">
            <a:solidFill>
              <a:srgbClr val="7030A0"/>
            </a:solidFill>
            <a:prstDash val="dashDot"/>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545195" y="2594610"/>
            <a:ext cx="3304540" cy="1969135"/>
          </a:xfrm>
          <a:prstGeom prst="rect">
            <a:avLst/>
          </a:prstGeom>
          <a:solidFill>
            <a:schemeClr val="accent2">
              <a:lumMod val="20000"/>
              <a:lumOff val="80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zh-CN" altLang="en-US" sz="3200" b="1">
                <a:solidFill>
                  <a:schemeClr val="accent2">
                    <a:lumMod val="75000"/>
                  </a:schemeClr>
                </a:solidFill>
                <a:latin typeface="楷体" panose="02010609060101010101" charset="-122"/>
                <a:ea typeface="楷体" panose="02010609060101010101" charset="-122"/>
              </a:rPr>
              <a:t>兴起地点，与扩张范围？</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11" grpId="0" animBg="1"/>
      <p:bldP spid="11"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sp>
        <p:nvSpPr>
          <p:cNvPr id="10" name="文本框 9"/>
          <p:cNvSpPr txBox="1"/>
          <p:nvPr/>
        </p:nvSpPr>
        <p:spPr>
          <a:xfrm>
            <a:off x="240665" y="1155065"/>
            <a:ext cx="1939290" cy="553085"/>
          </a:xfrm>
          <a:prstGeom prst="rect">
            <a:avLst/>
          </a:prstGeom>
          <a:solidFill>
            <a:schemeClr val="accent2">
              <a:lumMod val="60000"/>
              <a:lumOff val="40000"/>
            </a:schemeClr>
          </a:solidFill>
          <a:ln>
            <a:solidFill>
              <a:schemeClr val="accent2">
                <a:lumMod val="75000"/>
              </a:schemeClr>
            </a:solidFill>
          </a:ln>
        </p:spPr>
        <p:txBody>
          <a:bodyPr wrap="square" rtlCol="0">
            <a:spAutoFit/>
          </a:bodyPr>
          <a:lstStyle/>
          <a:p>
            <a:pPr algn="just">
              <a:lnSpc>
                <a:spcPct val="125000"/>
              </a:lnSpc>
              <a:spcBef>
                <a:spcPts val="0"/>
              </a:spcBef>
              <a:spcAft>
                <a:spcPts val="0"/>
              </a:spcAft>
            </a:pPr>
            <a:r>
              <a:rPr lang="zh-CN" altLang="en-US" sz="2400" b="1" dirty="0">
                <a:solidFill>
                  <a:srgbClr val="000000"/>
                </a:solidFill>
                <a:latin typeface="黑体" panose="02010609060101010101" charset="-122"/>
                <a:ea typeface="黑体" panose="02010609060101010101" charset="-122"/>
              </a:rPr>
              <a:t>繁荣与危机：</a:t>
            </a:r>
            <a:endParaRPr lang="zh-CN" altLang="en-US" sz="2400" b="1" dirty="0">
              <a:latin typeface="黑体" panose="02010609060101010101" charset="-122"/>
              <a:ea typeface="黑体" panose="02010609060101010101" charset="-122"/>
              <a:sym typeface="宋体" panose="02010600030101010101" pitchFamily="2" charset="-122"/>
            </a:endParaRPr>
          </a:p>
        </p:txBody>
      </p:sp>
      <p:sp>
        <p:nvSpPr>
          <p:cNvPr id="6" name="文本框 5"/>
          <p:cNvSpPr txBox="1"/>
          <p:nvPr/>
        </p:nvSpPr>
        <p:spPr>
          <a:xfrm>
            <a:off x="298450" y="1786255"/>
            <a:ext cx="11765915" cy="2604770"/>
          </a:xfrm>
          <a:prstGeom prst="rect">
            <a:avLst/>
          </a:prstGeom>
          <a:noFill/>
        </p:spPr>
        <p:txBody>
          <a:bodyPr wrap="square" rtlCol="0">
            <a:spAutoFit/>
          </a:bodyPr>
          <a:lstStyle/>
          <a:p>
            <a:pPr algn="just" fontAlgn="auto">
              <a:lnSpc>
                <a:spcPts val="2800"/>
              </a:lnSpc>
            </a:pPr>
            <a:r>
              <a:rPr lang="zh-CN" altLang="en-US" sz="2400" b="1">
                <a:latin typeface="楷体" panose="02010609060101010101" charset="-122"/>
                <a:ea typeface="楷体" panose="02010609060101010101" charset="-122"/>
                <a:cs typeface="楷体" panose="02010609060101010101" charset="-122"/>
              </a:rPr>
              <a:t>材料一</a:t>
            </a:r>
            <a:r>
              <a:rPr lang="zh-CN" altLang="en-US" sz="2400">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2世纪的演说家阿利斯提德对罗马城作为商品汇聚地的描绘：“所有的货物，所有现存的和曾经存在的东西，贸易、航海、农业、金属加工，任何曾经创造出来或者生长出来的东西，都在这里汇合。这里看不到的东西，肯定不存在于这个世界上。” </a:t>
            </a:r>
          </a:p>
          <a:p>
            <a:pPr algn="just" fontAlgn="auto">
              <a:lnSpc>
                <a:spcPts val="2800"/>
              </a:lnSpc>
            </a:pPr>
            <a:r>
              <a:rPr lang="zh-CN" altLang="en-US" sz="2400" b="1">
                <a:latin typeface="楷体" panose="02010609060101010101" charset="-122"/>
                <a:ea typeface="楷体" panose="02010609060101010101" charset="-122"/>
                <a:cs typeface="楷体" panose="02010609060101010101" charset="-122"/>
              </a:rPr>
              <a:t>                            ——编者译自阿利斯提德的演说《致罗马》英文版</a:t>
            </a:r>
          </a:p>
          <a:p>
            <a:pPr algn="just" fontAlgn="auto">
              <a:lnSpc>
                <a:spcPts val="2800"/>
              </a:lnSpc>
            </a:pPr>
            <a:endParaRPr lang="zh-CN" altLang="en-US" sz="2400" b="1">
              <a:latin typeface="楷体" panose="02010609060101010101" charset="-122"/>
              <a:ea typeface="楷体" panose="02010609060101010101" charset="-122"/>
              <a:cs typeface="楷体" panose="02010609060101010101" charset="-122"/>
            </a:endParaRPr>
          </a:p>
          <a:p>
            <a:pPr algn="just" fontAlgn="auto">
              <a:lnSpc>
                <a:spcPts val="2800"/>
              </a:lnSpc>
            </a:pPr>
            <a:endParaRPr lang="zh-CN" altLang="en-US" sz="2400" b="1">
              <a:latin typeface="楷体" panose="02010609060101010101" charset="-122"/>
              <a:ea typeface="楷体" panose="02010609060101010101" charset="-122"/>
              <a:cs typeface="楷体" panose="02010609060101010101" charset="-122"/>
            </a:endParaRPr>
          </a:p>
        </p:txBody>
      </p:sp>
      <p:sp>
        <p:nvSpPr>
          <p:cNvPr id="7" name="文本框 6"/>
          <p:cNvSpPr txBox="1"/>
          <p:nvPr/>
        </p:nvSpPr>
        <p:spPr>
          <a:xfrm>
            <a:off x="808355" y="3362960"/>
            <a:ext cx="5673725" cy="460375"/>
          </a:xfrm>
          <a:prstGeom prst="rect">
            <a:avLst/>
          </a:prstGeom>
          <a:noFill/>
        </p:spPr>
        <p:txBody>
          <a:bodyPr wrap="square" rtlCol="0">
            <a:spAutoFit/>
          </a:bodyPr>
          <a:lstStyle/>
          <a:p>
            <a:r>
              <a:rPr lang="zh-CN" altLang="en-US" sz="2400" b="1">
                <a:solidFill>
                  <a:srgbClr val="FF0000"/>
                </a:solidFill>
                <a:latin typeface="黑体" panose="02010609060101010101" charset="-122"/>
                <a:ea typeface="黑体" panose="02010609060101010101" charset="-122"/>
              </a:rPr>
              <a:t>思考一：材料反映了什么？</a:t>
            </a:r>
          </a:p>
        </p:txBody>
      </p:sp>
      <p:sp>
        <p:nvSpPr>
          <p:cNvPr id="9" name="文本框 8"/>
          <p:cNvSpPr txBox="1"/>
          <p:nvPr/>
        </p:nvSpPr>
        <p:spPr>
          <a:xfrm>
            <a:off x="370840" y="3447415"/>
            <a:ext cx="11693525" cy="2306955"/>
          </a:xfrm>
          <a:prstGeom prst="rect">
            <a:avLst/>
          </a:prstGeom>
          <a:noFill/>
        </p:spPr>
        <p:txBody>
          <a:bodyPr wrap="square" rtlCol="0">
            <a:spAutoFit/>
          </a:bodyPr>
          <a:lstStyle/>
          <a:p>
            <a:pPr algn="just" fontAlgn="auto"/>
            <a:endParaRPr lang="zh-CN" altLang="en-US" sz="2400" b="1">
              <a:latin typeface="楷体" panose="02010609060101010101" charset="-122"/>
              <a:ea typeface="楷体" panose="02010609060101010101" charset="-122"/>
              <a:cs typeface="楷体" panose="02010609060101010101" charset="-122"/>
            </a:endParaRPr>
          </a:p>
          <a:p>
            <a:pPr algn="just" fontAlgn="auto"/>
            <a:r>
              <a:rPr lang="zh-CN" altLang="en-US" sz="2400" b="1">
                <a:latin typeface="楷体" panose="02010609060101010101" charset="-122"/>
                <a:ea typeface="楷体" panose="02010609060101010101" charset="-122"/>
                <a:cs typeface="楷体" panose="02010609060101010101" charset="-122"/>
              </a:rPr>
              <a:t>材料二：罗马进入“共和时代”以后，由于不断对外侵略和扩张，外族奴隶的数量增加很快。到公元前1世纪，罗马城有150万人口，奴隶就占了90万。当时（公元前3世纪至2世纪），被征服地区的军民俘虏源源不断地流入罗马，据统计，在第一次布匿战争中，罗马总共把7.5万名俘虏卖为奴隶。</a:t>
            </a:r>
          </a:p>
          <a:p>
            <a:pPr algn="just" fontAlgn="auto"/>
            <a:r>
              <a:rPr lang="zh-CN" altLang="en-US" sz="2400" b="1">
                <a:latin typeface="楷体" panose="02010609060101010101" charset="-122"/>
                <a:ea typeface="楷体" panose="02010609060101010101" charset="-122"/>
                <a:cs typeface="楷体" panose="02010609060101010101" charset="-122"/>
              </a:rPr>
              <a:t>                                     ----吴于廑、齐世荣：《世界史•古代史编》</a:t>
            </a:r>
          </a:p>
        </p:txBody>
      </p:sp>
      <p:sp>
        <p:nvSpPr>
          <p:cNvPr id="12" name="文本框 11"/>
          <p:cNvSpPr txBox="1"/>
          <p:nvPr/>
        </p:nvSpPr>
        <p:spPr>
          <a:xfrm>
            <a:off x="161925" y="5699760"/>
            <a:ext cx="12111990" cy="829945"/>
          </a:xfrm>
          <a:prstGeom prst="rect">
            <a:avLst/>
          </a:prstGeom>
          <a:noFill/>
        </p:spPr>
        <p:txBody>
          <a:bodyPr wrap="square" rtlCol="0">
            <a:spAutoFit/>
          </a:bodyPr>
          <a:lstStyle/>
          <a:p>
            <a:r>
              <a:rPr lang="zh-CN" altLang="en-US" sz="2400" b="1">
                <a:solidFill>
                  <a:srgbClr val="FF0000"/>
                </a:solidFill>
                <a:latin typeface="黑体" panose="02010609060101010101" charset="-122"/>
                <a:ea typeface="黑体" panose="02010609060101010101" charset="-122"/>
              </a:rPr>
              <a:t>思考二：材料中罗马奴隶的主要来源是什么？有何特点？结合课本历史纵横思考罗马奴隶制的发展给社会带来什么影响？</a:t>
            </a:r>
          </a:p>
        </p:txBody>
      </p:sp>
      <p:pic>
        <p:nvPicPr>
          <p:cNvPr id="2" name="Picture 2" descr="https://uploads.5068.com/allimg/1811/212-1Q113092925.jpg"/>
          <p:cNvPicPr>
            <a:picLocks noChangeAspect="1"/>
          </p:cNvPicPr>
          <p:nvPr/>
        </p:nvPicPr>
        <p:blipFill>
          <a:blip r:embed="rId3" cstate="print"/>
          <a:stretch>
            <a:fillRect/>
          </a:stretch>
        </p:blipFill>
        <p:spPr>
          <a:xfrm>
            <a:off x="8691880" y="167005"/>
            <a:ext cx="2087880" cy="1619250"/>
          </a:xfrm>
          <a:prstGeom prst="rect">
            <a:avLst/>
          </a:prstGeom>
          <a:noFill/>
          <a:ln w="9525">
            <a:noFill/>
          </a:ln>
        </p:spPr>
      </p:pic>
      <p:sp>
        <p:nvSpPr>
          <p:cNvPr id="15" name="文本框 14"/>
          <p:cNvSpPr txBox="1"/>
          <p:nvPr/>
        </p:nvSpPr>
        <p:spPr>
          <a:xfrm>
            <a:off x="6836410" y="217805"/>
            <a:ext cx="821690" cy="1568450"/>
          </a:xfrm>
          <a:prstGeom prst="rect">
            <a:avLst/>
          </a:prstGeom>
          <a:noFill/>
          <a:ln w="9525">
            <a:noFill/>
          </a:ln>
        </p:spPr>
        <p:txBody>
          <a:bodyPr wrap="square">
            <a:spAutoFit/>
          </a:bodyPr>
          <a:lstStyle/>
          <a:p>
            <a:pPr indent="1066800"/>
            <a:r>
              <a:rPr lang="zh-CN" sz="2400" b="0">
                <a:solidFill>
                  <a:srgbClr val="333333"/>
                </a:solidFill>
                <a:latin typeface="黑体" panose="02010609060101010101" charset="-122"/>
                <a:ea typeface="黑体" panose="02010609060101010101" charset="-122"/>
              </a:rPr>
              <a:t>奴</a:t>
            </a:r>
          </a:p>
          <a:p>
            <a:pPr indent="1066800"/>
            <a:r>
              <a:rPr lang="zh-CN" sz="2400" b="0">
                <a:solidFill>
                  <a:srgbClr val="333333"/>
                </a:solidFill>
                <a:latin typeface="黑体" panose="02010609060101010101" charset="-122"/>
                <a:ea typeface="黑体" panose="02010609060101010101" charset="-122"/>
              </a:rPr>
              <a:t>隶</a:t>
            </a:r>
          </a:p>
          <a:p>
            <a:pPr indent="1066800"/>
            <a:r>
              <a:rPr lang="zh-CN" sz="2400" b="0">
                <a:solidFill>
                  <a:srgbClr val="333333"/>
                </a:solidFill>
                <a:latin typeface="黑体" panose="02010609060101010101" charset="-122"/>
                <a:ea typeface="黑体" panose="02010609060101010101" charset="-122"/>
              </a:rPr>
              <a:t>起</a:t>
            </a:r>
          </a:p>
          <a:p>
            <a:pPr indent="1066800"/>
            <a:r>
              <a:rPr lang="zh-CN" sz="2400" b="0">
                <a:solidFill>
                  <a:srgbClr val="333333"/>
                </a:solidFill>
                <a:latin typeface="黑体" panose="02010609060101010101" charset="-122"/>
                <a:ea typeface="黑体" panose="02010609060101010101" charset="-122"/>
              </a:rPr>
              <a:t>义</a:t>
            </a:r>
            <a:endParaRPr lang="zh-CN" altLang="en-US" sz="2400" b="0">
              <a:solidFill>
                <a:srgbClr val="333333"/>
              </a:solidFill>
              <a:latin typeface="黑体" panose="02010609060101010101" charset="-122"/>
              <a:ea typeface="黑体" panose="02010609060101010101"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9" grpId="0"/>
      <p:bldP spid="9" grpId="1"/>
      <p:bldP spid="12" grpId="0"/>
      <p:bldP spid="12"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0395"/>
          </a:xfrm>
          <a:prstGeom prst="rect">
            <a:avLst/>
          </a:prstGeom>
        </p:spPr>
      </p:pic>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sp>
        <p:nvSpPr>
          <p:cNvPr id="10" name="文本框 9"/>
          <p:cNvSpPr txBox="1"/>
          <p:nvPr/>
        </p:nvSpPr>
        <p:spPr>
          <a:xfrm>
            <a:off x="231775" y="1045210"/>
            <a:ext cx="1939290" cy="553085"/>
          </a:xfrm>
          <a:prstGeom prst="rect">
            <a:avLst/>
          </a:prstGeom>
          <a:solidFill>
            <a:schemeClr val="accent2">
              <a:lumMod val="60000"/>
              <a:lumOff val="40000"/>
            </a:schemeClr>
          </a:solidFill>
          <a:ln>
            <a:solidFill>
              <a:schemeClr val="accent2">
                <a:lumMod val="75000"/>
              </a:schemeClr>
            </a:solidFill>
          </a:ln>
        </p:spPr>
        <p:txBody>
          <a:bodyPr wrap="square" rtlCol="0">
            <a:spAutoFit/>
          </a:bodyPr>
          <a:lstStyle/>
          <a:p>
            <a:pPr algn="just">
              <a:lnSpc>
                <a:spcPct val="125000"/>
              </a:lnSpc>
              <a:spcBef>
                <a:spcPts val="0"/>
              </a:spcBef>
              <a:spcAft>
                <a:spcPts val="0"/>
              </a:spcAft>
            </a:pPr>
            <a:r>
              <a:rPr lang="zh-CN" altLang="en-US" sz="2400" b="1" dirty="0">
                <a:solidFill>
                  <a:srgbClr val="000000"/>
                </a:solidFill>
                <a:latin typeface="黑体" panose="02010609060101010101" charset="-122"/>
                <a:ea typeface="黑体" panose="02010609060101010101" charset="-122"/>
              </a:rPr>
              <a:t>繁荣与危机：</a:t>
            </a:r>
            <a:endParaRPr lang="zh-CN" altLang="en-US" sz="2400" b="1" dirty="0">
              <a:latin typeface="黑体" panose="02010609060101010101" charset="-122"/>
              <a:ea typeface="黑体" panose="02010609060101010101" charset="-122"/>
              <a:sym typeface="宋体" panose="02010600030101010101" pitchFamily="2" charset="-122"/>
            </a:endParaRPr>
          </a:p>
        </p:txBody>
      </p:sp>
      <p:sp>
        <p:nvSpPr>
          <p:cNvPr id="4" name="圆角矩形 3"/>
          <p:cNvSpPr/>
          <p:nvPr/>
        </p:nvSpPr>
        <p:spPr>
          <a:xfrm>
            <a:off x="231775" y="1664335"/>
            <a:ext cx="11811635" cy="1849120"/>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zh-CN" altLang="en-US" b="1">
                <a:solidFill>
                  <a:srgbClr val="C00000"/>
                </a:solidFill>
                <a:latin typeface="黑体" panose="02010609060101010101" charset="-122"/>
                <a:ea typeface="黑体" panose="02010609060101010101" charset="-122"/>
              </a:rPr>
              <a:t>思考一：</a:t>
            </a:r>
            <a:r>
              <a:rPr lang="zh-CN" altLang="en-US" sz="2400">
                <a:solidFill>
                  <a:schemeClr val="tx1"/>
                </a:solidFill>
                <a:latin typeface="楷体" panose="02010609060101010101" charset="-122"/>
                <a:ea typeface="楷体" panose="02010609060101010101" charset="-122"/>
                <a:cs typeface="楷体" panose="02010609060101010101" charset="-122"/>
              </a:rPr>
              <a:t>最后两句话体现了罗马作为</a:t>
            </a:r>
            <a:r>
              <a:rPr lang="zh-CN" altLang="en-US" sz="2400" b="1">
                <a:solidFill>
                  <a:srgbClr val="FF0000"/>
                </a:solidFill>
                <a:latin typeface="楷体" panose="02010609060101010101" charset="-122"/>
                <a:ea typeface="楷体" panose="02010609060101010101" charset="-122"/>
                <a:cs typeface="楷体" panose="02010609060101010101" charset="-122"/>
              </a:rPr>
              <a:t>世界市场中心</a:t>
            </a:r>
            <a:r>
              <a:rPr lang="zh-CN" altLang="en-US" sz="2400">
                <a:solidFill>
                  <a:schemeClr val="tx1"/>
                </a:solidFill>
                <a:latin typeface="楷体" panose="02010609060101010101" charset="-122"/>
                <a:ea typeface="楷体" panose="02010609060101010101" charset="-122"/>
                <a:cs typeface="楷体" panose="02010609060101010101" charset="-122"/>
              </a:rPr>
              <a:t>的地位。在阿利斯提德看来，只要这个世界上存在的东西.都能在罗马找到.侧面体现了罗马作为</a:t>
            </a:r>
            <a:r>
              <a:rPr lang="zh-CN" altLang="en-US" sz="2400" b="1">
                <a:solidFill>
                  <a:srgbClr val="FF0000"/>
                </a:solidFill>
                <a:latin typeface="楷体" panose="02010609060101010101" charset="-122"/>
                <a:ea typeface="楷体" panose="02010609060101010101" charset="-122"/>
                <a:cs typeface="楷体" panose="02010609060101010101" charset="-122"/>
              </a:rPr>
              <a:t>世界帝国的霸主地位</a:t>
            </a:r>
            <a:r>
              <a:rPr lang="zh-CN" altLang="en-US" sz="2400">
                <a:solidFill>
                  <a:schemeClr val="tx1"/>
                </a:solidFill>
                <a:latin typeface="楷体" panose="02010609060101010101" charset="-122"/>
                <a:ea typeface="楷体" panose="02010609060101010101" charset="-122"/>
                <a:cs typeface="楷体" panose="02010609060101010101" charset="-122"/>
              </a:rPr>
              <a:t>，同时也体现了罗马作为世界货物集散地的中心地位，充分</a:t>
            </a:r>
            <a:r>
              <a:rPr lang="zh-CN" altLang="en-US" sz="2400" b="1">
                <a:solidFill>
                  <a:srgbClr val="FF0000"/>
                </a:solidFill>
                <a:latin typeface="楷体" panose="02010609060101010101" charset="-122"/>
                <a:ea typeface="楷体" panose="02010609060101010101" charset="-122"/>
                <a:cs typeface="楷体" panose="02010609060101010101" charset="-122"/>
              </a:rPr>
              <a:t>反映了罗马帝国的繁荣和商品交往的程度</a:t>
            </a:r>
            <a:r>
              <a:rPr lang="zh-CN" altLang="en-US" sz="2400">
                <a:solidFill>
                  <a:schemeClr val="tx1"/>
                </a:solidFill>
                <a:latin typeface="楷体" panose="02010609060101010101" charset="-122"/>
                <a:ea typeface="楷体" panose="02010609060101010101" charset="-122"/>
                <a:cs typeface="楷体" panose="02010609060101010101" charset="-122"/>
              </a:rPr>
              <a:t>。</a:t>
            </a:r>
          </a:p>
        </p:txBody>
      </p:sp>
      <p:sp>
        <p:nvSpPr>
          <p:cNvPr id="5" name="圆角矩形 4"/>
          <p:cNvSpPr/>
          <p:nvPr/>
        </p:nvSpPr>
        <p:spPr>
          <a:xfrm>
            <a:off x="231775" y="3716655"/>
            <a:ext cx="11689715" cy="2565400"/>
          </a:xfrm>
          <a:prstGeom prst="round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zh-CN" altLang="en-US">
                <a:solidFill>
                  <a:srgbClr val="C00000"/>
                </a:solidFill>
                <a:latin typeface="黑体" panose="02010609060101010101" charset="-122"/>
                <a:ea typeface="黑体" panose="02010609060101010101" charset="-122"/>
              </a:rPr>
              <a:t>思考二：</a:t>
            </a:r>
            <a:r>
              <a:rPr lang="zh-CN" altLang="en-US" sz="2400">
                <a:solidFill>
                  <a:schemeClr val="tx1"/>
                </a:solidFill>
                <a:latin typeface="楷体" panose="02010609060101010101" charset="-122"/>
                <a:ea typeface="楷体" panose="02010609060101010101" charset="-122"/>
              </a:rPr>
              <a:t>罗马奴隶主要来源于战争的俘虏，罗马奴隶制的特点是</a:t>
            </a:r>
            <a:r>
              <a:rPr lang="zh-CN" altLang="en-US" sz="2400" b="1">
                <a:solidFill>
                  <a:srgbClr val="FF0000"/>
                </a:solidFill>
                <a:latin typeface="楷体" panose="02010609060101010101" charset="-122"/>
                <a:ea typeface="楷体" panose="02010609060101010101" charset="-122"/>
              </a:rPr>
              <a:t>外族奴隶</a:t>
            </a:r>
            <a:r>
              <a:rPr lang="zh-CN" altLang="en-US" sz="2400">
                <a:solidFill>
                  <a:schemeClr val="tx1"/>
                </a:solidFill>
                <a:latin typeface="楷体" panose="02010609060101010101" charset="-122"/>
                <a:ea typeface="楷体" panose="02010609060101010101" charset="-122"/>
              </a:rPr>
              <a:t>占绝大部分。</a:t>
            </a:r>
          </a:p>
          <a:p>
            <a:pPr algn="just" fontAlgn="auto"/>
            <a:r>
              <a:rPr lang="zh-CN" altLang="en-US" sz="2400" b="1">
                <a:solidFill>
                  <a:schemeClr val="tx1"/>
                </a:solidFill>
                <a:latin typeface="楷体" panose="02010609060101010101" charset="-122"/>
                <a:ea typeface="楷体" panose="02010609060101010101" charset="-122"/>
              </a:rPr>
              <a:t>积极影响</a:t>
            </a:r>
            <a:r>
              <a:rPr lang="zh-CN" altLang="en-US" sz="2400">
                <a:solidFill>
                  <a:schemeClr val="tx1"/>
                </a:solidFill>
                <a:latin typeface="楷体" panose="02010609060101010101" charset="-122"/>
                <a:ea typeface="楷体" panose="02010609060101010101" charset="-122"/>
              </a:rPr>
              <a:t>：奴隶制庄园经济促进了罗马经济的繁荣，提供了充足的</a:t>
            </a:r>
            <a:r>
              <a:rPr lang="zh-CN" altLang="en-US" sz="2400" b="1">
                <a:solidFill>
                  <a:srgbClr val="FF0000"/>
                </a:solidFill>
                <a:latin typeface="楷体" panose="02010609060101010101" charset="-122"/>
                <a:ea typeface="楷体" panose="02010609060101010101" charset="-122"/>
              </a:rPr>
              <a:t>劳动力</a:t>
            </a:r>
            <a:r>
              <a:rPr lang="zh-CN" altLang="en-US" sz="2400">
                <a:solidFill>
                  <a:schemeClr val="tx1"/>
                </a:solidFill>
                <a:latin typeface="楷体" panose="02010609060101010101" charset="-122"/>
                <a:ea typeface="楷体" panose="02010609060101010101" charset="-122"/>
              </a:rPr>
              <a:t>；</a:t>
            </a:r>
          </a:p>
          <a:p>
            <a:pPr algn="just" fontAlgn="auto"/>
            <a:r>
              <a:rPr lang="zh-CN" altLang="en-US" sz="2400">
                <a:solidFill>
                  <a:schemeClr val="tx1"/>
                </a:solidFill>
                <a:latin typeface="楷体" panose="02010609060101010101" charset="-122"/>
                <a:ea typeface="楷体" panose="02010609060101010101" charset="-122"/>
              </a:rPr>
              <a:t>          由于奴隶和平民的努力，帝国在1—2世纪保持了</a:t>
            </a:r>
            <a:r>
              <a:rPr lang="zh-CN" altLang="en-US" sz="2400" b="1">
                <a:solidFill>
                  <a:srgbClr val="FF0000"/>
                </a:solidFill>
                <a:latin typeface="楷体" panose="02010609060101010101" charset="-122"/>
                <a:ea typeface="楷体" panose="02010609060101010101" charset="-122"/>
              </a:rPr>
              <a:t>200年的和平与繁荣</a:t>
            </a:r>
            <a:endParaRPr lang="zh-CN" altLang="en-US" sz="2400">
              <a:solidFill>
                <a:schemeClr val="tx1"/>
              </a:solidFill>
              <a:latin typeface="楷体" panose="02010609060101010101" charset="-122"/>
              <a:ea typeface="楷体" panose="02010609060101010101" charset="-122"/>
            </a:endParaRPr>
          </a:p>
          <a:p>
            <a:pPr algn="just" fontAlgn="auto"/>
            <a:r>
              <a:rPr lang="zh-CN" altLang="en-US" sz="2400" b="1">
                <a:solidFill>
                  <a:schemeClr val="tx1"/>
                </a:solidFill>
                <a:latin typeface="楷体" panose="02010609060101010101" charset="-122"/>
                <a:ea typeface="楷体" panose="02010609060101010101" charset="-122"/>
              </a:rPr>
              <a:t>消极影响</a:t>
            </a:r>
            <a:r>
              <a:rPr lang="zh-CN" altLang="en-US" sz="2400">
                <a:solidFill>
                  <a:schemeClr val="tx1"/>
                </a:solidFill>
                <a:latin typeface="楷体" panose="02010609060101010101" charset="-122"/>
                <a:ea typeface="楷体" panose="02010609060101010101" charset="-122"/>
              </a:rPr>
              <a:t>：外族奴隶占大多数，后期出现的奴隶起义</a:t>
            </a:r>
            <a:r>
              <a:rPr lang="zh-CN" altLang="en-US" sz="2400" b="1">
                <a:solidFill>
                  <a:srgbClr val="FF0000"/>
                </a:solidFill>
                <a:latin typeface="楷体" panose="02010609060101010101" charset="-122"/>
                <a:ea typeface="楷体" panose="02010609060101010101" charset="-122"/>
              </a:rPr>
              <a:t>动摇帝国的稳定</a:t>
            </a:r>
            <a:r>
              <a:rPr lang="zh-CN" altLang="en-US" sz="2400">
                <a:solidFill>
                  <a:schemeClr val="tx1"/>
                </a:solidFill>
                <a:latin typeface="楷体" panose="02010609060101010101" charset="-122"/>
                <a:ea typeface="楷体" panose="02010609060101010101" charset="-122"/>
              </a:rPr>
              <a:t>，如西西里奴隶起义、斯巴达克起义等；</a:t>
            </a:r>
          </a:p>
          <a:p>
            <a:pPr algn="just" fontAlgn="auto"/>
            <a:r>
              <a:rPr lang="zh-CN" altLang="en-US" sz="2400">
                <a:solidFill>
                  <a:schemeClr val="tx1"/>
                </a:solidFill>
                <a:latin typeface="楷体" panose="02010609060101010101" charset="-122"/>
                <a:ea typeface="楷体" panose="02010609060101010101" charset="-122"/>
              </a:rPr>
              <a:t>           压迫奴隶的人身自由；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192002" cy="6858000"/>
            <a:chOff x="-1" y="0"/>
            <a:chExt cx="12192002" cy="685800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pic>
        <p:nvPicPr>
          <p:cNvPr id="31746" name="图片 4"/>
          <p:cNvPicPr>
            <a:picLocks noChangeAspect="1"/>
          </p:cNvPicPr>
          <p:nvPr/>
        </p:nvPicPr>
        <p:blipFill>
          <a:blip r:embed="rId3" cstate="print"/>
          <a:srcRect l="7895" t="16014" r="6407" b="16132"/>
          <a:stretch>
            <a:fillRect/>
          </a:stretch>
        </p:blipFill>
        <p:spPr>
          <a:xfrm>
            <a:off x="244475" y="1219200"/>
            <a:ext cx="3789363" cy="3581400"/>
          </a:xfrm>
          <a:prstGeom prst="rect">
            <a:avLst/>
          </a:prstGeom>
          <a:noFill/>
          <a:ln w="9525">
            <a:noFill/>
          </a:ln>
        </p:spPr>
      </p:pic>
      <p:sp>
        <p:nvSpPr>
          <p:cNvPr id="100" name="文本框 99"/>
          <p:cNvSpPr txBox="1"/>
          <p:nvPr/>
        </p:nvSpPr>
        <p:spPr>
          <a:xfrm>
            <a:off x="4389755" y="1219200"/>
            <a:ext cx="7369175" cy="3415030"/>
          </a:xfrm>
          <a:prstGeom prst="rect">
            <a:avLst/>
          </a:prstGeom>
          <a:noFill/>
          <a:ln w="9525">
            <a:noFill/>
          </a:ln>
        </p:spPr>
        <p:txBody>
          <a:bodyPr wrap="square">
            <a:spAutoFit/>
          </a:bodyPr>
          <a:lstStyle/>
          <a:p>
            <a:pPr indent="0" algn="just" fontAlgn="auto"/>
            <a:r>
              <a:rPr lang="zh-CN" sz="2400" b="0">
                <a:latin typeface="黑体" panose="02010609060101010101" charset="-122"/>
                <a:ea typeface="黑体" panose="02010609060101010101" charset="-122"/>
                <a:cs typeface="楷体" panose="02010609060101010101" charset="-122"/>
              </a:rPr>
              <a:t>材料三：</a:t>
            </a:r>
          </a:p>
          <a:p>
            <a:pPr indent="0" algn="just" fontAlgn="auto"/>
            <a:r>
              <a:rPr lang="zh-CN" sz="2400" b="0">
                <a:latin typeface="楷体" panose="02010609060101010101" charset="-122"/>
                <a:ea typeface="楷体" panose="02010609060101010101" charset="-122"/>
                <a:cs typeface="楷体" panose="02010609060101010101" charset="-122"/>
              </a:rPr>
              <a:t>   基督教起源于帝国东部的巴勒斯坦，其文化内涵是犹太教人文主义和希腊哲学的理性主义，后来这一宗教成为帝国的国教，是罗马文明的一个重要组成部分。</a:t>
            </a:r>
            <a:endParaRPr lang="en-US" sz="2400" b="0">
              <a:latin typeface="楷体" panose="02010609060101010101" charset="-122"/>
              <a:ea typeface="楷体" panose="02010609060101010101" charset="-122"/>
              <a:cs typeface="楷体" panose="02010609060101010101" charset="-122"/>
            </a:endParaRPr>
          </a:p>
          <a:p>
            <a:pPr indent="0" algn="just" fontAlgn="auto"/>
            <a:r>
              <a:rPr lang="zh-CN" sz="2400" b="0">
                <a:latin typeface="楷体" panose="02010609060101010101" charset="-122"/>
                <a:ea typeface="楷体" panose="02010609060101010101" charset="-122"/>
                <a:cs typeface="楷体" panose="02010609060101010101" charset="-122"/>
              </a:rPr>
              <a:t>   初始的基督教其实是犹太教内部的一个宗教运动，……这个运动在公元1世纪末已经演变成独具特色的新宗教，确定希腊语为宗教语言，吸收了希腊哲学某些流派的思想。</a:t>
            </a:r>
          </a:p>
          <a:p>
            <a:r>
              <a:rPr lang="zh-CN" sz="2400" b="0">
                <a:latin typeface="楷体" panose="02010609060101010101" charset="-122"/>
                <a:ea typeface="楷体" panose="02010609060101010101" charset="-122"/>
                <a:cs typeface="楷体" panose="02010609060101010101" charset="-122"/>
              </a:rPr>
              <a:t>                     ——马克垚《世界文明史》</a:t>
            </a:r>
            <a:endParaRPr lang="zh-CN" altLang="en-US" sz="2400" b="0">
              <a:latin typeface="楷体" panose="02010609060101010101" charset="-122"/>
              <a:ea typeface="楷体" panose="02010609060101010101" charset="-122"/>
              <a:cs typeface="楷体" panose="02010609060101010101" charset="-122"/>
            </a:endParaRPr>
          </a:p>
        </p:txBody>
      </p:sp>
      <p:sp>
        <p:nvSpPr>
          <p:cNvPr id="9" name="文本框 8"/>
          <p:cNvSpPr txBox="1"/>
          <p:nvPr/>
        </p:nvSpPr>
        <p:spPr>
          <a:xfrm>
            <a:off x="4498975" y="4634230"/>
            <a:ext cx="6985000" cy="460375"/>
          </a:xfrm>
          <a:prstGeom prst="rect">
            <a:avLst/>
          </a:prstGeom>
          <a:noFill/>
        </p:spPr>
        <p:txBody>
          <a:bodyPr wrap="square" rtlCol="0">
            <a:spAutoFit/>
          </a:bodyPr>
          <a:lstStyle/>
          <a:p>
            <a:r>
              <a:rPr lang="zh-CN" altLang="en-US" sz="2400" b="1">
                <a:solidFill>
                  <a:schemeClr val="accent2">
                    <a:lumMod val="75000"/>
                  </a:schemeClr>
                </a:solidFill>
                <a:latin typeface="楷体" panose="02010609060101010101" charset="-122"/>
                <a:ea typeface="楷体" panose="02010609060101010101" charset="-122"/>
              </a:rPr>
              <a:t>根据材料和教科书，简述基督教的形成，及其特点。</a:t>
            </a:r>
          </a:p>
        </p:txBody>
      </p:sp>
      <p:sp>
        <p:nvSpPr>
          <p:cNvPr id="31747" name="文本框 5"/>
          <p:cNvSpPr txBox="1"/>
          <p:nvPr/>
        </p:nvSpPr>
        <p:spPr>
          <a:xfrm>
            <a:off x="1755775" y="4800600"/>
            <a:ext cx="1054100" cy="460375"/>
          </a:xfrm>
          <a:prstGeom prst="rect">
            <a:avLst/>
          </a:prstGeom>
          <a:noFill/>
          <a:ln w="9525">
            <a:noFill/>
          </a:ln>
        </p:spPr>
        <p:txBody>
          <a:bodyPr anchor="t">
            <a:spAutoFit/>
          </a:bodyPr>
          <a:lstStyle/>
          <a:p>
            <a:pPr eaLnBrk="0" hangingPunct="0"/>
            <a:r>
              <a:rPr lang="zh-CN" altLang="en-US" sz="2400" b="1" dirty="0">
                <a:latin typeface="黑体" panose="02010609060101010101" charset="-122"/>
                <a:ea typeface="黑体" panose="02010609060101010101" charset="-122"/>
              </a:rPr>
              <a:t>圣经</a:t>
            </a:r>
          </a:p>
        </p:txBody>
      </p:sp>
      <p:sp>
        <p:nvSpPr>
          <p:cNvPr id="10" name="矩形 9"/>
          <p:cNvSpPr/>
          <p:nvPr/>
        </p:nvSpPr>
        <p:spPr>
          <a:xfrm>
            <a:off x="64770" y="5161915"/>
            <a:ext cx="12011660" cy="130365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en-US" altLang="zh-CN" sz="2000" b="1">
                <a:solidFill>
                  <a:schemeClr val="accent2">
                    <a:lumMod val="75000"/>
                  </a:schemeClr>
                </a:solidFill>
                <a:latin typeface="楷体" panose="02010609060101010101" charset="-122"/>
                <a:ea typeface="楷体" panose="02010609060101010101" charset="-122"/>
                <a:cs typeface="楷体" panose="02010609060101010101" charset="-122"/>
              </a:rPr>
              <a:t>  </a:t>
            </a:r>
            <a:r>
              <a:rPr lang="zh-CN" altLang="en-US" sz="2400" b="1">
                <a:solidFill>
                  <a:srgbClr val="FF0000"/>
                </a:solidFill>
                <a:latin typeface="楷体" panose="02010609060101010101" charset="-122"/>
                <a:ea typeface="楷体" panose="02010609060101010101" charset="-122"/>
                <a:cs typeface="楷体" panose="02010609060101010101" charset="-122"/>
              </a:rPr>
              <a:t>基督教最初是犹太教的一个宗派，起源于巴勒斯坦地区的犹太教人中。基督教是在罗马帝国时期犹太人多次反抗外族统治失败的背景下产生的，到</a:t>
            </a:r>
            <a:r>
              <a:rPr lang="en-US" altLang="zh-CN" sz="2400" b="1">
                <a:solidFill>
                  <a:srgbClr val="FF0000"/>
                </a:solidFill>
                <a:latin typeface="楷体" panose="02010609060101010101" charset="-122"/>
                <a:ea typeface="楷体" panose="02010609060101010101" charset="-122"/>
                <a:cs typeface="楷体" panose="02010609060101010101" charset="-122"/>
              </a:rPr>
              <a:t>4</a:t>
            </a:r>
            <a:r>
              <a:rPr lang="zh-CN" altLang="en-US" sz="2400" b="1">
                <a:solidFill>
                  <a:srgbClr val="FF0000"/>
                </a:solidFill>
                <a:latin typeface="楷体" panose="02010609060101010101" charset="-122"/>
                <a:ea typeface="楷体" panose="02010609060101010101" charset="-122"/>
                <a:cs typeface="楷体" panose="02010609060101010101" charset="-122"/>
              </a:rPr>
              <a:t>世纪末成为罗马帝国国教。</a:t>
            </a:r>
          </a:p>
          <a:p>
            <a:pPr algn="just" fontAlgn="auto"/>
            <a:r>
              <a:rPr lang="zh-CN" altLang="en-US" sz="2400" b="1">
                <a:solidFill>
                  <a:srgbClr val="FF0000"/>
                </a:solidFill>
                <a:latin typeface="楷体" panose="02010609060101010101" charset="-122"/>
                <a:ea typeface="楷体" panose="02010609060101010101" charset="-122"/>
                <a:cs typeface="楷体" panose="02010609060101010101" charset="-122"/>
              </a:rPr>
              <a:t>  特点：具有继承性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checkerboard(across)">
                                      <p:cBhvr>
                                        <p:cTn id="7" dur="500"/>
                                        <p:tgtEl>
                                          <p:spTgt spid="317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blinds(horizontal)">
                                      <p:cBhvr>
                                        <p:cTn id="12" dur="500"/>
                                        <p:tgtEl>
                                          <p:spTgt spid="10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0" grpId="1"/>
      <p:bldP spid="9" grpId="0"/>
      <p:bldP spid="9" grpId="1"/>
      <p:bldP spid="10" grpId="0" bldLvl="0" animBg="1"/>
      <p:bldP spid="10"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192002" cy="6858000"/>
            <a:chOff x="-1" y="0"/>
            <a:chExt cx="12192002" cy="685800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3"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sp>
        <p:nvSpPr>
          <p:cNvPr id="2" name="右箭头 1"/>
          <p:cNvSpPr/>
          <p:nvPr/>
        </p:nvSpPr>
        <p:spPr>
          <a:xfrm>
            <a:off x="246380" y="2508885"/>
            <a:ext cx="2914015" cy="1839595"/>
          </a:xfrm>
          <a:prstGeom prst="rightArrow">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方正舒体" panose="02010601030101010101" charset="-122"/>
                <a:ea typeface="方正舒体" panose="02010601030101010101" charset="-122"/>
              </a:rPr>
              <a:t>现场解说</a:t>
            </a:r>
          </a:p>
        </p:txBody>
      </p:sp>
      <p:graphicFrame>
        <p:nvGraphicFramePr>
          <p:cNvPr id="4" name="表格 3"/>
          <p:cNvGraphicFramePr/>
          <p:nvPr>
            <p:custDataLst>
              <p:tags r:id="rId1"/>
            </p:custDataLst>
          </p:nvPr>
        </p:nvGraphicFramePr>
        <p:xfrm>
          <a:off x="3159760" y="1231265"/>
          <a:ext cx="7344410" cy="4297680"/>
        </p:xfrm>
        <a:graphic>
          <a:graphicData uri="http://schemas.openxmlformats.org/drawingml/2006/table">
            <a:tbl>
              <a:tblPr firstRow="1" bandRow="1">
                <a:tableStyleId>{5940675A-B579-460E-94D1-54222C63F5DA}</a:tableStyleId>
              </a:tblPr>
              <a:tblGrid>
                <a:gridCol w="2738755"/>
                <a:gridCol w="3010535"/>
                <a:gridCol w="1595120"/>
              </a:tblGrid>
              <a:tr h="3200400">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1.兴起</a:t>
                      </a:r>
                      <a:r>
                        <a:rPr lang="zh-CN" altLang="en-US" sz="2400" b="1">
                          <a:solidFill>
                            <a:srgbClr val="333333"/>
                          </a:solidFill>
                          <a:latin typeface="楷体" panose="02010609060101010101" charset="-122"/>
                          <a:ea typeface="楷体" panose="02010609060101010101" charset="-122"/>
                          <a:cs typeface="楷体" panose="02010609060101010101" charset="-122"/>
                        </a:rPr>
                        <a:t>，扩张范围</a:t>
                      </a:r>
                      <a:r>
                        <a:rPr lang="en-US" sz="2400" b="1">
                          <a:solidFill>
                            <a:srgbClr val="333333"/>
                          </a:solidFill>
                          <a:latin typeface="楷体" panose="02010609060101010101" charset="-122"/>
                          <a:ea typeface="楷体" panose="02010609060101010101" charset="-122"/>
                          <a:cs typeface="楷体" panose="02010609060101010101" charset="-122"/>
                        </a:rPr>
                        <a:t>-依图解说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400" b="0">
                          <a:solidFill>
                            <a:srgbClr val="333333"/>
                          </a:solidFill>
                          <a:latin typeface="楷体" panose="02010609060101010101" charset="-122"/>
                          <a:ea typeface="楷体" panose="02010609060101010101" charset="-122"/>
                          <a:cs typeface="楷体" panose="02010609060101010101" charset="-122"/>
                        </a:rPr>
                        <a:t> </a:t>
                      </a: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469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2.管理统治措施-依</a:t>
                      </a:r>
                      <a:r>
                        <a:rPr lang="zh-CN" altLang="en-US" sz="2400" b="1">
                          <a:solidFill>
                            <a:srgbClr val="333333"/>
                          </a:solidFill>
                          <a:latin typeface="楷体" panose="02010609060101010101" charset="-122"/>
                          <a:ea typeface="楷体" panose="02010609060101010101" charset="-122"/>
                          <a:cs typeface="楷体" panose="02010609060101010101" charset="-122"/>
                        </a:rPr>
                        <a:t>教科书和材料</a:t>
                      </a:r>
                      <a:r>
                        <a:rPr lang="en-US" sz="2400" b="1">
                          <a:solidFill>
                            <a:srgbClr val="333333"/>
                          </a:solidFill>
                          <a:latin typeface="楷体" panose="02010609060101010101" charset="-122"/>
                          <a:ea typeface="楷体" panose="02010609060101010101" charset="-122"/>
                          <a:cs typeface="楷体" panose="02010609060101010101" charset="-122"/>
                        </a:rPr>
                        <a:t>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a:lstStyle/>
                    <a:p>
                      <a:pPr indent="0">
                        <a:buNone/>
                      </a:pP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a:lstStyle/>
                    <a:p>
                      <a:endParaRPr lang="zh-CN"/>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7" name="图片 6"/>
          <p:cNvPicPr/>
          <p:nvPr/>
        </p:nvPicPr>
        <p:blipFill>
          <a:blip r:embed="rId4" cstate="print"/>
          <a:stretch>
            <a:fillRect/>
          </a:stretch>
        </p:blipFill>
        <p:spPr>
          <a:xfrm>
            <a:off x="5944235" y="1294765"/>
            <a:ext cx="2858770" cy="1440815"/>
          </a:xfrm>
          <a:prstGeom prst="rect">
            <a:avLst/>
          </a:prstGeom>
          <a:noFill/>
          <a:ln w="9525">
            <a:noFill/>
          </a:ln>
        </p:spPr>
      </p:pic>
      <p:pic>
        <p:nvPicPr>
          <p:cNvPr id="9" name="图片 -2147482473"/>
          <p:cNvPicPr>
            <a:picLocks noChangeAspect="1"/>
          </p:cNvPicPr>
          <p:nvPr/>
        </p:nvPicPr>
        <p:blipFill>
          <a:blip r:embed="rId5" cstate="print"/>
          <a:stretch>
            <a:fillRect/>
          </a:stretch>
        </p:blipFill>
        <p:spPr>
          <a:xfrm rot="5400000">
            <a:off x="6613525" y="2159000"/>
            <a:ext cx="1519555" cy="285813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192002" cy="6858000"/>
            <a:chOff x="-1" y="0"/>
            <a:chExt cx="12192002" cy="685800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3"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sp>
        <p:nvSpPr>
          <p:cNvPr id="2" name="右箭头 1"/>
          <p:cNvSpPr/>
          <p:nvPr/>
        </p:nvSpPr>
        <p:spPr>
          <a:xfrm>
            <a:off x="246380" y="2508885"/>
            <a:ext cx="2914015" cy="1839595"/>
          </a:xfrm>
          <a:prstGeom prst="rightArrow">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solidFill>
                  <a:srgbClr val="C00000"/>
                </a:solidFill>
                <a:latin typeface="方正舒体" panose="02010601030101010101" charset="-122"/>
                <a:ea typeface="方正舒体" panose="02010601030101010101" charset="-122"/>
              </a:rPr>
              <a:t>现场解说</a:t>
            </a:r>
          </a:p>
        </p:txBody>
      </p:sp>
      <p:graphicFrame>
        <p:nvGraphicFramePr>
          <p:cNvPr id="4" name="表格 3"/>
          <p:cNvGraphicFramePr/>
          <p:nvPr>
            <p:custDataLst>
              <p:tags r:id="rId1"/>
            </p:custDataLst>
          </p:nvPr>
        </p:nvGraphicFramePr>
        <p:xfrm>
          <a:off x="3159760" y="1231265"/>
          <a:ext cx="7745095" cy="4297680"/>
        </p:xfrm>
        <a:graphic>
          <a:graphicData uri="http://schemas.openxmlformats.org/drawingml/2006/table">
            <a:tbl>
              <a:tblPr firstRow="1" bandRow="1">
                <a:tableStyleId>{5940675A-B579-460E-94D1-54222C63F5DA}</a:tableStyleId>
              </a:tblPr>
              <a:tblGrid>
                <a:gridCol w="2237740"/>
                <a:gridCol w="1798955"/>
                <a:gridCol w="3708400"/>
              </a:tblGrid>
              <a:tr h="3200400">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1.兴起</a:t>
                      </a:r>
                      <a:r>
                        <a:rPr lang="zh-CN" altLang="en-US" sz="2400" b="1">
                          <a:solidFill>
                            <a:srgbClr val="333333"/>
                          </a:solidFill>
                          <a:latin typeface="楷体" panose="02010609060101010101" charset="-122"/>
                          <a:ea typeface="楷体" panose="02010609060101010101" charset="-122"/>
                          <a:cs typeface="楷体" panose="02010609060101010101" charset="-122"/>
                        </a:rPr>
                        <a:t>，扩张范围</a:t>
                      </a:r>
                      <a:r>
                        <a:rPr lang="en-US" sz="2400" b="1">
                          <a:solidFill>
                            <a:srgbClr val="333333"/>
                          </a:solidFill>
                          <a:latin typeface="楷体" panose="02010609060101010101" charset="-122"/>
                          <a:ea typeface="楷体" panose="02010609060101010101" charset="-122"/>
                          <a:cs typeface="楷体" panose="02010609060101010101" charset="-122"/>
                        </a:rPr>
                        <a:t>-依图解说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0">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marL="342900" indent="-342900">
                        <a:buFont typeface="Arial" panose="020B0604020202020204" pitchFamily="34" charset="0"/>
                        <a:buChar char="•"/>
                      </a:pPr>
                      <a:r>
                        <a:rPr lang="en-US" sz="2400" b="0">
                          <a:solidFill>
                            <a:srgbClr val="333333"/>
                          </a:solidFill>
                          <a:latin typeface="楷体" panose="02010609060101010101" charset="-122"/>
                          <a:ea typeface="楷体" panose="02010609060101010101" charset="-122"/>
                          <a:cs typeface="楷体" panose="02010609060101010101" charset="-122"/>
                        </a:rPr>
                        <a:t>意大利中部的一个</a:t>
                      </a:r>
                      <a:r>
                        <a:rPr lang="en-US" sz="2400" b="1">
                          <a:solidFill>
                            <a:srgbClr val="FF0000"/>
                          </a:solidFill>
                          <a:latin typeface="楷体" panose="02010609060101010101" charset="-122"/>
                          <a:ea typeface="楷体" panose="02010609060101010101" charset="-122"/>
                          <a:cs typeface="楷体" panose="02010609060101010101" charset="-122"/>
                        </a:rPr>
                        <a:t>城邦</a:t>
                      </a:r>
                      <a:endParaRPr lang="en-US" sz="2400" b="0">
                        <a:solidFill>
                          <a:srgbClr val="333333"/>
                        </a:solidFill>
                        <a:latin typeface="楷体" panose="02010609060101010101" charset="-122"/>
                        <a:ea typeface="楷体" panose="02010609060101010101" charset="-122"/>
                        <a:cs typeface="楷体" panose="02010609060101010101" charset="-122"/>
                      </a:endParaRPr>
                    </a:p>
                    <a:p>
                      <a:pPr marL="342900" indent="-342900">
                        <a:buFont typeface="Arial" panose="020B0604020202020204" pitchFamily="34" charset="0"/>
                        <a:buChar char="•"/>
                      </a:pPr>
                      <a:r>
                        <a:rPr lang="en-US" sz="2400" b="0">
                          <a:solidFill>
                            <a:srgbClr val="333333"/>
                          </a:solidFill>
                          <a:latin typeface="楷体" panose="02010609060101010101" charset="-122"/>
                          <a:ea typeface="楷体" panose="02010609060101010101" charset="-122"/>
                          <a:cs typeface="楷体" panose="02010609060101010101" charset="-122"/>
                        </a:rPr>
                        <a:t>先后征服了整个</a:t>
                      </a:r>
                      <a:r>
                        <a:rPr lang="en-US" sz="2400" b="1">
                          <a:solidFill>
                            <a:srgbClr val="FF0000"/>
                          </a:solidFill>
                          <a:latin typeface="楷体" panose="02010609060101010101" charset="-122"/>
                          <a:ea typeface="楷体" panose="02010609060101010101" charset="-122"/>
                          <a:cs typeface="楷体" panose="02010609060101010101" charset="-122"/>
                        </a:rPr>
                        <a:t>地中海周边地区</a:t>
                      </a:r>
                      <a:r>
                        <a:rPr lang="en-US" sz="2400" b="0">
                          <a:solidFill>
                            <a:srgbClr val="333333"/>
                          </a:solidFill>
                          <a:latin typeface="楷体" panose="02010609060101010101" charset="-122"/>
                          <a:ea typeface="楷体" panose="02010609060101010101" charset="-122"/>
                          <a:cs typeface="楷体" panose="02010609060101010101" charset="-122"/>
                        </a:rPr>
                        <a:t>，包括今天的</a:t>
                      </a:r>
                      <a:r>
                        <a:rPr lang="en-US" sz="2400" b="1">
                          <a:solidFill>
                            <a:srgbClr val="FF0000"/>
                          </a:solidFill>
                          <a:latin typeface="楷体" panose="02010609060101010101" charset="-122"/>
                          <a:ea typeface="楷体" panose="02010609060101010101" charset="-122"/>
                          <a:cs typeface="楷体" panose="02010609060101010101" charset="-122"/>
                        </a:rPr>
                        <a:t>法国和英格兰</a:t>
                      </a:r>
                      <a:r>
                        <a:rPr lang="en-US" sz="2400" b="0">
                          <a:solidFill>
                            <a:srgbClr val="333333"/>
                          </a:solidFill>
                          <a:latin typeface="楷体" panose="02010609060101010101" charset="-122"/>
                          <a:ea typeface="楷体" panose="02010609060101010101" charset="-122"/>
                          <a:cs typeface="楷体" panose="02010609060101010101" charset="-122"/>
                        </a:rPr>
                        <a:t>，把整个地中海变成了罗马的内海。</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4695">
                <a:tc>
                  <a:txBody>
                    <a:bodyPr/>
                    <a:lstStyle/>
                    <a:p>
                      <a:pPr indent="0">
                        <a:buNone/>
                      </a:pPr>
                      <a:r>
                        <a:rPr lang="en-US" sz="2400" b="1">
                          <a:solidFill>
                            <a:srgbClr val="333333"/>
                          </a:solidFill>
                          <a:latin typeface="楷体" panose="02010609060101010101" charset="-122"/>
                          <a:ea typeface="楷体" panose="02010609060101010101" charset="-122"/>
                          <a:cs typeface="楷体" panose="02010609060101010101" charset="-122"/>
                        </a:rPr>
                        <a:t>2.管理统治措施-依</a:t>
                      </a:r>
                      <a:r>
                        <a:rPr lang="zh-CN" altLang="en-US" sz="2400" b="1">
                          <a:solidFill>
                            <a:srgbClr val="333333"/>
                          </a:solidFill>
                          <a:latin typeface="楷体" panose="02010609060101010101" charset="-122"/>
                          <a:ea typeface="楷体" panose="02010609060101010101" charset="-122"/>
                          <a:cs typeface="楷体" panose="02010609060101010101" charset="-122"/>
                        </a:rPr>
                        <a:t>教科书和材料</a:t>
                      </a:r>
                      <a:r>
                        <a:rPr lang="en-US" sz="2400" b="1">
                          <a:solidFill>
                            <a:srgbClr val="333333"/>
                          </a:solidFill>
                          <a:latin typeface="楷体" panose="02010609060101010101" charset="-122"/>
                          <a:ea typeface="楷体" panose="02010609060101010101" charset="-122"/>
                          <a:cs typeface="楷体" panose="02010609060101010101" charset="-122"/>
                        </a:rPr>
                        <a:t>解说</a:t>
                      </a:r>
                      <a:endParaRPr lang="en-US" altLang="en-US" sz="2400" b="1">
                        <a:solidFill>
                          <a:srgbClr val="333333"/>
                        </a:solidFill>
                        <a:latin typeface="楷体" panose="02010609060101010101" charset="-122"/>
                        <a:ea typeface="楷体" panose="02010609060101010101" charset="-122"/>
                        <a:cs typeface="楷体" panose="02010609060101010101"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a:lstStyle/>
                    <a:p>
                      <a:pPr marL="342900" indent="-342900">
                        <a:buFont typeface="Arial" panose="020B0604020202020204" pitchFamily="34" charset="0"/>
                        <a:buChar char="•"/>
                      </a:pPr>
                      <a:r>
                        <a:rPr lang="zh-CN" altLang="en-US" sz="2400" b="1">
                          <a:solidFill>
                            <a:srgbClr val="FF0000"/>
                          </a:solidFill>
                          <a:latin typeface="楷体" panose="02010609060101010101" charset="-122"/>
                          <a:ea typeface="楷体" panose="02010609060101010101" charset="-122"/>
                          <a:cs typeface="楷体" panose="02010609060101010101" charset="-122"/>
                        </a:rPr>
                        <a:t>推行奴隶制</a:t>
                      </a:r>
                    </a:p>
                    <a:p>
                      <a:pPr marL="342900" indent="-342900">
                        <a:buFont typeface="Arial" panose="020B0604020202020204" pitchFamily="34" charset="0"/>
                        <a:buChar char="•"/>
                      </a:pPr>
                      <a:r>
                        <a:rPr lang="zh-CN" altLang="en-US" sz="2400" b="1">
                          <a:solidFill>
                            <a:srgbClr val="FF0000"/>
                          </a:solidFill>
                          <a:latin typeface="楷体" panose="02010609060101010101" charset="-122"/>
                          <a:ea typeface="楷体" panose="02010609060101010101" charset="-122"/>
                          <a:cs typeface="楷体" panose="02010609060101010101" charset="-122"/>
                        </a:rPr>
                        <a:t>以基督教为国教</a:t>
                      </a: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a:lstStyle/>
                    <a:p>
                      <a:endParaRPr lang="zh-CN"/>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7" name="图片 6"/>
          <p:cNvPicPr/>
          <p:nvPr/>
        </p:nvPicPr>
        <p:blipFill>
          <a:blip r:embed="rId4" cstate="print"/>
          <a:stretch>
            <a:fillRect/>
          </a:stretch>
        </p:blipFill>
        <p:spPr>
          <a:xfrm>
            <a:off x="5462270" y="1294765"/>
            <a:ext cx="1574800" cy="1440815"/>
          </a:xfrm>
          <a:prstGeom prst="rect">
            <a:avLst/>
          </a:prstGeom>
          <a:noFill/>
          <a:ln w="9525">
            <a:noFill/>
          </a:ln>
        </p:spPr>
      </p:pic>
      <p:pic>
        <p:nvPicPr>
          <p:cNvPr id="9" name="图片 -2147482473"/>
          <p:cNvPicPr>
            <a:picLocks noChangeAspect="1"/>
          </p:cNvPicPr>
          <p:nvPr/>
        </p:nvPicPr>
        <p:blipFill>
          <a:blip r:embed="rId5" cstate="print"/>
          <a:stretch>
            <a:fillRect/>
          </a:stretch>
        </p:blipFill>
        <p:spPr>
          <a:xfrm rot="5400000">
            <a:off x="5489575" y="2801620"/>
            <a:ext cx="1519555" cy="1574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192002" cy="6858000"/>
            <a:chOff x="-1" y="0"/>
            <a:chExt cx="12192002" cy="685800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sp>
        <p:nvSpPr>
          <p:cNvPr id="8" name="文本框 7"/>
          <p:cNvSpPr txBox="1"/>
          <p:nvPr/>
        </p:nvSpPr>
        <p:spPr>
          <a:xfrm>
            <a:off x="-136525" y="400050"/>
            <a:ext cx="4526280"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（三）罗马帝国</a:t>
            </a:r>
          </a:p>
        </p:txBody>
      </p:sp>
      <p:sp>
        <p:nvSpPr>
          <p:cNvPr id="10" name="文本框 9"/>
          <p:cNvSpPr txBox="1"/>
          <p:nvPr/>
        </p:nvSpPr>
        <p:spPr>
          <a:xfrm>
            <a:off x="240665" y="1155065"/>
            <a:ext cx="1939290" cy="553085"/>
          </a:xfrm>
          <a:prstGeom prst="rect">
            <a:avLst/>
          </a:prstGeom>
          <a:solidFill>
            <a:schemeClr val="accent2">
              <a:lumMod val="60000"/>
              <a:lumOff val="40000"/>
            </a:schemeClr>
          </a:solidFill>
          <a:ln>
            <a:solidFill>
              <a:schemeClr val="accent2">
                <a:lumMod val="75000"/>
              </a:schemeClr>
            </a:solidFill>
          </a:ln>
        </p:spPr>
        <p:txBody>
          <a:bodyPr wrap="square" rtlCol="0">
            <a:spAutoFit/>
          </a:bodyPr>
          <a:lstStyle/>
          <a:p>
            <a:pPr algn="just">
              <a:lnSpc>
                <a:spcPct val="125000"/>
              </a:lnSpc>
              <a:spcBef>
                <a:spcPts val="0"/>
              </a:spcBef>
              <a:spcAft>
                <a:spcPts val="0"/>
              </a:spcAft>
            </a:pPr>
            <a:r>
              <a:rPr lang="zh-CN" altLang="en-US" sz="2400" b="1" dirty="0">
                <a:solidFill>
                  <a:srgbClr val="000000"/>
                </a:solidFill>
                <a:latin typeface="黑体" panose="02010609060101010101" charset="-122"/>
                <a:ea typeface="黑体" panose="02010609060101010101" charset="-122"/>
              </a:rPr>
              <a:t>分裂与灭亡：</a:t>
            </a:r>
            <a:endParaRPr lang="zh-CN" altLang="en-US" sz="2400" b="1" dirty="0">
              <a:latin typeface="黑体" panose="02010609060101010101" charset="-122"/>
              <a:ea typeface="黑体" panose="02010609060101010101" charset="-122"/>
              <a:sym typeface="宋体" panose="02010600030101010101" pitchFamily="2" charset="-122"/>
            </a:endParaRPr>
          </a:p>
        </p:txBody>
      </p:sp>
      <p:pic>
        <p:nvPicPr>
          <p:cNvPr id="11" name="图片 10"/>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680460" y="261620"/>
            <a:ext cx="8429625" cy="6295390"/>
          </a:xfrm>
          <a:prstGeom prst="rect">
            <a:avLst/>
          </a:prstGeom>
        </p:spPr>
      </p:pic>
      <p:sp>
        <p:nvSpPr>
          <p:cNvPr id="12" name="文本框 11"/>
          <p:cNvSpPr txBox="1"/>
          <p:nvPr/>
        </p:nvSpPr>
        <p:spPr>
          <a:xfrm>
            <a:off x="71120" y="1866265"/>
            <a:ext cx="3609975" cy="3887470"/>
          </a:xfrm>
          <a:prstGeom prst="rect">
            <a:avLst/>
          </a:prstGeom>
          <a:noFill/>
        </p:spPr>
        <p:txBody>
          <a:bodyPr wrap="square" rtlCol="0">
            <a:spAutoFit/>
          </a:bodyPr>
          <a:lstStyle/>
          <a:p>
            <a:pPr algn="just" fontAlgn="auto">
              <a:lnSpc>
                <a:spcPts val="2960"/>
              </a:lnSpc>
            </a:pPr>
            <a:r>
              <a:rPr lang="zh-CN" altLang="en-US"/>
              <a:t>      </a:t>
            </a:r>
            <a:r>
              <a:rPr lang="zh-CN" altLang="en-US" sz="2000"/>
              <a:t> </a:t>
            </a:r>
            <a:r>
              <a:rPr lang="zh-CN" altLang="en-US" sz="2400">
                <a:latin typeface="楷体" panose="02010609060101010101" charset="-122"/>
                <a:ea typeface="楷体" panose="02010609060101010101" charset="-122"/>
                <a:cs typeface="楷体" panose="02010609060101010101" charset="-122"/>
              </a:rPr>
              <a:t>公元</a:t>
            </a:r>
            <a:r>
              <a:rPr lang="zh-CN" altLang="en-US" sz="2400" b="1">
                <a:solidFill>
                  <a:srgbClr val="FF0000"/>
                </a:solidFill>
                <a:latin typeface="楷体" panose="02010609060101010101" charset="-122"/>
                <a:ea typeface="楷体" panose="02010609060101010101" charset="-122"/>
                <a:cs typeface="楷体" panose="02010609060101010101" charset="-122"/>
              </a:rPr>
              <a:t>395</a:t>
            </a:r>
            <a:r>
              <a:rPr lang="zh-CN" altLang="en-US" sz="2400">
                <a:latin typeface="楷体" panose="02010609060101010101" charset="-122"/>
                <a:ea typeface="楷体" panose="02010609060101010101" charset="-122"/>
                <a:cs typeface="楷体" panose="02010609060101010101" charset="-122"/>
              </a:rPr>
              <a:t>年，狄奥多西一世将帝国分给两个儿子，实行东西分治，从此罗马帝国再未统一。公元476年，西罗马帝国在内忧外患下灭亡；公元1453年，奥斯曼帝国苏丹穆罕默德二世率军攻破君士坦丁堡，东罗马帝国（拜占庭帝国）灭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linds(horizontal)">
                                      <p:cBhvr>
                                        <p:cTn id="1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192002" cy="6858000"/>
            <a:chOff x="-1" y="0"/>
            <a:chExt cx="12192002" cy="685800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pic>
        <p:nvPicPr>
          <p:cNvPr id="15" name="图片 1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601710" y="0"/>
            <a:ext cx="3717290" cy="6858000"/>
          </a:xfrm>
          <a:prstGeom prst="rect">
            <a:avLst/>
          </a:prstGeom>
        </p:spPr>
      </p:pic>
      <p:pic>
        <p:nvPicPr>
          <p:cNvPr id="2" name="图片 -2147482476"/>
          <p:cNvPicPr>
            <a:picLocks noChangeAspect="1"/>
          </p:cNvPicPr>
          <p:nvPr/>
        </p:nvPicPr>
        <p:blipFill>
          <a:blip r:embed="rId3" cstate="print"/>
          <a:stretch>
            <a:fillRect/>
          </a:stretch>
        </p:blipFill>
        <p:spPr>
          <a:xfrm>
            <a:off x="7201535" y="594995"/>
            <a:ext cx="4855845" cy="5517515"/>
          </a:xfrm>
          <a:prstGeom prst="rect">
            <a:avLst/>
          </a:prstGeom>
          <a:noFill/>
          <a:ln w="9525">
            <a:noFill/>
          </a:ln>
          <a:effectLst>
            <a:reflection blurRad="6350" stA="50000" endA="300" endPos="55500" dist="50800" dir="5400000" sy="-100000" algn="bl" rotWithShape="0"/>
          </a:effectLst>
        </p:spPr>
      </p:pic>
      <p:pic>
        <p:nvPicPr>
          <p:cNvPr id="16" name="图片 15"/>
          <p:cNvPicPr>
            <a:picLocks noChangeAspect="1"/>
          </p:cNvPicPr>
          <p:nvPr/>
        </p:nvPicPr>
        <p:blipFill>
          <a:blip r:embed="rId4" cstate="print"/>
          <a:stretch>
            <a:fillRect/>
          </a:stretch>
        </p:blipFill>
        <p:spPr>
          <a:xfrm>
            <a:off x="367030" y="849630"/>
            <a:ext cx="6532245" cy="1818005"/>
          </a:xfrm>
          <a:prstGeom prst="rect">
            <a:avLst/>
          </a:prstGeom>
        </p:spPr>
      </p:pic>
      <p:sp>
        <p:nvSpPr>
          <p:cNvPr id="17" name="矩形 16"/>
          <p:cNvSpPr/>
          <p:nvPr/>
        </p:nvSpPr>
        <p:spPr>
          <a:xfrm>
            <a:off x="0" y="3121660"/>
            <a:ext cx="7301865" cy="2122805"/>
          </a:xfrm>
          <a:prstGeom prst="rect">
            <a:avLst/>
          </a:prstGeom>
          <a:ln w="19050">
            <a:solidFill>
              <a:srgbClr val="F69200">
                <a:lumMod val="50000"/>
              </a:srgbClr>
            </a:solidFill>
          </a:ln>
        </p:spPr>
        <p:txBody>
          <a:bodyPr wrap="square">
            <a:spAutoFit/>
          </a:bodyPr>
          <a:lstStyle/>
          <a:p>
            <a:pPr>
              <a:lnSpc>
                <a:spcPct val="150000"/>
              </a:lnSpc>
            </a:pPr>
            <a:r>
              <a:rPr lang="zh-CN" altLang="zh-CN" sz="3200" b="1" dirty="0">
                <a:solidFill>
                  <a:srgbClr val="FF0000"/>
                </a:solidFill>
                <a:latin typeface="黑体" panose="02010609060101010101" charset="-122"/>
                <a:ea typeface="黑体" panose="02010609060101010101" charset="-122"/>
                <a:cs typeface="Times New Roman" panose="02020603050405020304" pitchFamily="18" charset="0"/>
              </a:rPr>
              <a:t>文明扩张与帝国统治的关系：</a:t>
            </a:r>
            <a:endParaRPr lang="en-US" altLang="zh-CN" sz="2800" b="1" dirty="0">
              <a:solidFill>
                <a:srgbClr val="DF5327">
                  <a:lumMod val="75000"/>
                </a:srgbClr>
              </a:solidFill>
              <a:latin typeface="黑体" panose="02010609060101010101" charset="-122"/>
              <a:ea typeface="黑体" panose="02010609060101010101" charset="-122"/>
              <a:cs typeface="Times New Roman" panose="02020603050405020304" pitchFamily="18" charset="0"/>
            </a:endParaRPr>
          </a:p>
          <a:p>
            <a:pPr>
              <a:lnSpc>
                <a:spcPct val="150000"/>
              </a:lnSpc>
            </a:pPr>
            <a:r>
              <a:rPr lang="zh-CN" altLang="en-US" sz="2800" b="1" dirty="0">
                <a:solidFill>
                  <a:srgbClr val="418AB3">
                    <a:lumMod val="50000"/>
                  </a:srgbClr>
                </a:solidFill>
                <a:latin typeface="楷体" panose="02010609060101010101" charset="-122"/>
                <a:ea typeface="楷体" panose="02010609060101010101" charset="-122"/>
              </a:rPr>
              <a:t>农耕文明和海洋文明   古代文明的扩展  </a:t>
            </a:r>
          </a:p>
          <a:p>
            <a:pPr>
              <a:lnSpc>
                <a:spcPct val="150000"/>
              </a:lnSpc>
            </a:pPr>
            <a:r>
              <a:rPr lang="zh-CN" altLang="en-US" sz="2800" b="1" dirty="0">
                <a:solidFill>
                  <a:srgbClr val="418AB3">
                    <a:lumMod val="50000"/>
                  </a:srgbClr>
                </a:solidFill>
                <a:latin typeface="楷体" panose="02010609060101010101" charset="-122"/>
                <a:ea typeface="楷体" panose="02010609060101010101" charset="-122"/>
              </a:rPr>
              <a:t>古代帝国的兴起（扩展）   古代文明的交流</a:t>
            </a:r>
          </a:p>
        </p:txBody>
      </p:sp>
      <p:cxnSp>
        <p:nvCxnSpPr>
          <p:cNvPr id="18" name="直接箭头连接符 17"/>
          <p:cNvCxnSpPr/>
          <p:nvPr/>
        </p:nvCxnSpPr>
        <p:spPr>
          <a:xfrm>
            <a:off x="3367405" y="4273550"/>
            <a:ext cx="464820" cy="0"/>
          </a:xfrm>
          <a:prstGeom prst="straightConnector1">
            <a:avLst/>
          </a:prstGeom>
          <a:ln w="57150">
            <a:solidFill>
              <a:srgbClr val="C00000"/>
            </a:solidFill>
            <a:tailEnd type="arrow" w="med" len="med"/>
          </a:ln>
        </p:spPr>
        <p:style>
          <a:lnRef idx="3">
            <a:schemeClr val="dk1"/>
          </a:lnRef>
          <a:fillRef idx="0">
            <a:schemeClr val="dk1"/>
          </a:fillRef>
          <a:effectRef idx="2">
            <a:schemeClr val="dk1"/>
          </a:effectRef>
          <a:fontRef idx="minor">
            <a:schemeClr val="tx1"/>
          </a:fontRef>
        </p:style>
      </p:cxnSp>
      <p:cxnSp>
        <p:nvCxnSpPr>
          <p:cNvPr id="19" name="直接箭头连接符 18"/>
          <p:cNvCxnSpPr/>
          <p:nvPr/>
        </p:nvCxnSpPr>
        <p:spPr>
          <a:xfrm flipV="1">
            <a:off x="6308725" y="4264025"/>
            <a:ext cx="738505" cy="9525"/>
          </a:xfrm>
          <a:prstGeom prst="straightConnector1">
            <a:avLst/>
          </a:prstGeom>
          <a:ln w="57150">
            <a:solidFill>
              <a:srgbClr val="C00000"/>
            </a:solidFill>
            <a:tailEnd type="arrow" w="med" len="med"/>
          </a:ln>
        </p:spPr>
        <p:style>
          <a:lnRef idx="3">
            <a:schemeClr val="dk1"/>
          </a:lnRef>
          <a:fillRef idx="0">
            <a:schemeClr val="dk1"/>
          </a:fillRef>
          <a:effectRef idx="2">
            <a:schemeClr val="dk1"/>
          </a:effectRef>
          <a:fontRef idx="minor">
            <a:schemeClr val="tx1"/>
          </a:fontRef>
        </p:style>
      </p:cxnSp>
      <p:cxnSp>
        <p:nvCxnSpPr>
          <p:cNvPr id="20" name="直接箭头连接符 19"/>
          <p:cNvCxnSpPr/>
          <p:nvPr/>
        </p:nvCxnSpPr>
        <p:spPr>
          <a:xfrm flipV="1">
            <a:off x="3832225" y="4883785"/>
            <a:ext cx="737235" cy="17780"/>
          </a:xfrm>
          <a:prstGeom prst="straightConnector1">
            <a:avLst/>
          </a:prstGeom>
          <a:ln w="57150">
            <a:solidFill>
              <a:srgbClr val="C00000"/>
            </a:solidFill>
            <a:tailEnd type="arrow" w="med" len="med"/>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6711315"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（四）大国兴衰之思和战争之思</a:t>
            </a:r>
          </a:p>
        </p:txBody>
      </p:sp>
      <p:graphicFrame>
        <p:nvGraphicFramePr>
          <p:cNvPr id="7" name="表格 6"/>
          <p:cNvGraphicFramePr/>
          <p:nvPr/>
        </p:nvGraphicFramePr>
        <p:xfrm>
          <a:off x="1531620" y="1612900"/>
          <a:ext cx="8860790" cy="2672715"/>
        </p:xfrm>
        <a:graphic>
          <a:graphicData uri="http://schemas.openxmlformats.org/drawingml/2006/table">
            <a:tbl>
              <a:tblPr firstRow="1" bandRow="1">
                <a:tableStyleId>{5C22544A-7EE6-4342-B048-85BDC9FD1C3A}</a:tableStyleId>
              </a:tblPr>
              <a:tblGrid>
                <a:gridCol w="4430395"/>
                <a:gridCol w="4430395"/>
              </a:tblGrid>
              <a:tr h="2672715">
                <a:tc>
                  <a:txBody>
                    <a:bodyPr/>
                    <a:lstStyle/>
                    <a:p>
                      <a:pPr>
                        <a:buNone/>
                      </a:pPr>
                      <a:endParaRPr lang="zh-CN" altLang="en-US"/>
                    </a:p>
                  </a:txBody>
                  <a:tcPr>
                    <a:blipFill>
                      <a:blip r:embed="rId3"/>
                      <a:stretch>
                        <a:fillRect/>
                      </a:stretch>
                    </a:blipFill>
                  </a:tcPr>
                </a:tc>
                <a:tc>
                  <a:txBody>
                    <a:bodyPr/>
                    <a:lstStyle/>
                    <a:p>
                      <a:pPr>
                        <a:buNone/>
                      </a:pPr>
                      <a:endParaRPr lang="zh-CN" altLang="en-US"/>
                    </a:p>
                  </a:txBody>
                  <a:tcPr>
                    <a:blipFill>
                      <a:blip r:embed="rId4"/>
                      <a:stretch>
                        <a:fillRect/>
                      </a:stretch>
                    </a:blipFill>
                  </a:tcPr>
                </a:tc>
              </a:tr>
            </a:tbl>
          </a:graphicData>
        </a:graphic>
      </p:graphicFrame>
      <p:sp>
        <p:nvSpPr>
          <p:cNvPr id="12" name="文本框 11"/>
          <p:cNvSpPr txBox="1"/>
          <p:nvPr/>
        </p:nvSpPr>
        <p:spPr>
          <a:xfrm>
            <a:off x="1531620" y="1152525"/>
            <a:ext cx="9488805" cy="460375"/>
          </a:xfrm>
          <a:prstGeom prst="rect">
            <a:avLst/>
          </a:prstGeom>
          <a:noFill/>
        </p:spPr>
        <p:txBody>
          <a:bodyPr wrap="square" rtlCol="0">
            <a:spAutoFit/>
          </a:bodyPr>
          <a:lstStyle/>
          <a:p>
            <a:r>
              <a:rPr lang="zh-CN" altLang="en-US" sz="2400">
                <a:latin typeface="黑体" panose="02010609060101010101" charset="-122"/>
                <a:ea typeface="黑体" panose="02010609060101010101" charset="-122"/>
                <a:cs typeface="黑体" panose="02010609060101010101" charset="-122"/>
              </a:rPr>
              <a:t>材料一：昔日的亚历山大帝国     材料二：今日的马其顿共和国</a:t>
            </a:r>
          </a:p>
        </p:txBody>
      </p:sp>
      <p:sp>
        <p:nvSpPr>
          <p:cNvPr id="13" name="圆角矩形 12"/>
          <p:cNvSpPr/>
          <p:nvPr/>
        </p:nvSpPr>
        <p:spPr>
          <a:xfrm>
            <a:off x="1627505" y="4416425"/>
            <a:ext cx="8642350" cy="1492885"/>
          </a:xfrm>
          <a:prstGeom prst="roundRect">
            <a:avLst/>
          </a:prstGeom>
          <a:solidFill>
            <a:schemeClr val="accent2">
              <a:lumMod val="20000"/>
              <a:lumOff val="80000"/>
            </a:scheme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zh-CN" altLang="en-US" sz="2400">
                <a:solidFill>
                  <a:srgbClr val="C00000"/>
                </a:solidFill>
                <a:latin typeface="楷体" panose="02010609060101010101" charset="-122"/>
                <a:ea typeface="楷体" panose="02010609060101010101" charset="-122"/>
              </a:rPr>
              <a:t>畅所欲言：</a:t>
            </a:r>
            <a:r>
              <a:rPr lang="zh-CN" altLang="en-US" sz="2400" b="1">
                <a:solidFill>
                  <a:schemeClr val="tx1"/>
                </a:solidFill>
                <a:latin typeface="楷体" panose="02010609060101010101" charset="-122"/>
                <a:ea typeface="楷体" panose="02010609060101010101" charset="-122"/>
              </a:rPr>
              <a:t>昔日的大国辉煌到今日的穷困潦倒。从亚历山大帝国的兴衰历程，你有哪些感受？你要为我们国家的富强做些什么呢？</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heel(1)">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6711315"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（四）大国兴衰之思和战争之思</a:t>
            </a:r>
          </a:p>
        </p:txBody>
      </p:sp>
      <p:sp>
        <p:nvSpPr>
          <p:cNvPr id="13" name="矩形 12"/>
          <p:cNvSpPr/>
          <p:nvPr/>
        </p:nvSpPr>
        <p:spPr>
          <a:xfrm>
            <a:off x="6794500" y="1894840"/>
            <a:ext cx="4335145" cy="3213735"/>
          </a:xfrm>
          <a:prstGeom prst="rect">
            <a:avLst/>
          </a:prstGeom>
          <a:solidFill>
            <a:schemeClr val="accent2">
              <a:lumMod val="40000"/>
              <a:lumOff val="60000"/>
            </a:schemeClr>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lnSpc>
                <a:spcPts val="3080"/>
              </a:lnSpc>
            </a:pPr>
            <a:r>
              <a:rPr lang="en-US" altLang="zh-CN" sz="2400">
                <a:solidFill>
                  <a:schemeClr val="tx1"/>
                </a:solidFill>
                <a:latin typeface="楷体" panose="02010609060101010101" charset="-122"/>
                <a:ea typeface="楷体" panose="02010609060101010101" charset="-122"/>
              </a:rPr>
              <a:t>  </a:t>
            </a:r>
            <a:r>
              <a:rPr lang="zh-CN" altLang="en-US" sz="2400">
                <a:solidFill>
                  <a:schemeClr val="tx1"/>
                </a:solidFill>
                <a:latin typeface="楷体" panose="02010609060101010101" charset="-122"/>
                <a:ea typeface="楷体" panose="02010609060101010101" charset="-122"/>
              </a:rPr>
              <a:t>在曾经的战争之地，一带一路，横贯欧亚大陆，不仅成为了广受欢迎的国际合作平台，还成为推动构建人类命运共同体的重要实践舞台。我们正在努力践行着：坚持和平发展道路，推动构建人类命运共同体。</a:t>
            </a:r>
          </a:p>
        </p:txBody>
      </p:sp>
      <p:pic>
        <p:nvPicPr>
          <p:cNvPr id="2" name="图片 -2147482480" descr="C:\Users\the sky's limit\Desktop\22\u=3628883126,1952520444&amp;fm=26&amp;gp=0.jpgu=3628883126,1952520444&amp;fm=26&amp;gp=0"/>
          <p:cNvPicPr>
            <a:picLocks noChangeAspect="1"/>
          </p:cNvPicPr>
          <p:nvPr/>
        </p:nvPicPr>
        <p:blipFill>
          <a:blip r:embed="rId3" cstate="print"/>
          <a:srcRect/>
          <a:stretch>
            <a:fillRect/>
          </a:stretch>
        </p:blipFill>
        <p:spPr>
          <a:xfrm>
            <a:off x="962660" y="1311910"/>
            <a:ext cx="5831840" cy="4688840"/>
          </a:xfrm>
          <a:prstGeom prst="rect">
            <a:avLst/>
          </a:prstGeom>
          <a:noFill/>
          <a:ln w="9525">
            <a:solidFill>
              <a:srgbClr val="000000">
                <a:alpha val="0"/>
              </a:srgbClr>
            </a:solidFill>
          </a:ln>
          <a:effectLst>
            <a:outerShdw blurRad="50800" dist="38100" algn="l" rotWithShape="0">
              <a:prstClr val="black">
                <a:alpha val="40000"/>
              </a:prstClr>
            </a:outerShdw>
            <a:reflection blurRad="6350" stA="52000" endA="300" endPos="3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6711315"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（五）板书设计</a:t>
            </a:r>
          </a:p>
        </p:txBody>
      </p:sp>
      <p:pic>
        <p:nvPicPr>
          <p:cNvPr id="2" name="图片 -2147482479"/>
          <p:cNvPicPr>
            <a:picLocks noChangeAspect="1"/>
          </p:cNvPicPr>
          <p:nvPr/>
        </p:nvPicPr>
        <p:blipFill>
          <a:blip r:embed="rId3" cstate="print"/>
          <a:stretch>
            <a:fillRect/>
          </a:stretch>
        </p:blipFill>
        <p:spPr>
          <a:xfrm>
            <a:off x="602615" y="1386840"/>
            <a:ext cx="6263005" cy="4740275"/>
          </a:xfrm>
          <a:prstGeom prst="rect">
            <a:avLst/>
          </a:prstGeom>
          <a:noFill/>
          <a:ln w="9525">
            <a:noFill/>
          </a:ln>
        </p:spPr>
      </p:pic>
      <p:sp>
        <p:nvSpPr>
          <p:cNvPr id="5" name="右大括号 4"/>
          <p:cNvSpPr/>
          <p:nvPr/>
        </p:nvSpPr>
        <p:spPr>
          <a:xfrm>
            <a:off x="6964680" y="1720850"/>
            <a:ext cx="519430" cy="3223895"/>
          </a:xfrm>
          <a:prstGeom prst="rightBrace">
            <a:avLst/>
          </a:pr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7" name="矩形 16"/>
          <p:cNvSpPr/>
          <p:nvPr/>
        </p:nvSpPr>
        <p:spPr>
          <a:xfrm>
            <a:off x="7722870" y="2340610"/>
            <a:ext cx="4058920" cy="2861310"/>
          </a:xfrm>
          <a:prstGeom prst="rect">
            <a:avLst/>
          </a:prstGeom>
          <a:ln w="19050">
            <a:solidFill>
              <a:srgbClr val="F69200">
                <a:lumMod val="50000"/>
              </a:srgbClr>
            </a:solidFill>
          </a:ln>
        </p:spPr>
        <p:txBody>
          <a:bodyPr wrap="square">
            <a:spAutoFit/>
          </a:bodyPr>
          <a:lstStyle/>
          <a:p>
            <a:pPr>
              <a:lnSpc>
                <a:spcPct val="150000"/>
              </a:lnSpc>
            </a:pPr>
            <a:r>
              <a:rPr lang="zh-CN" altLang="zh-CN" sz="2400" b="1" dirty="0">
                <a:solidFill>
                  <a:srgbClr val="FF0000"/>
                </a:solidFill>
                <a:latin typeface="黑体" panose="02010609060101010101" charset="-122"/>
                <a:ea typeface="黑体" panose="02010609060101010101" charset="-122"/>
                <a:cs typeface="Times New Roman" panose="02020603050405020304" pitchFamily="18" charset="0"/>
              </a:rPr>
              <a:t>文明扩张与帝国统治的关系：</a:t>
            </a:r>
            <a:endParaRPr lang="en-US" altLang="zh-CN" sz="2000" b="1" dirty="0">
              <a:solidFill>
                <a:srgbClr val="DF5327">
                  <a:lumMod val="75000"/>
                </a:srgbClr>
              </a:solidFill>
              <a:latin typeface="黑体" panose="02010609060101010101" charset="-122"/>
              <a:ea typeface="黑体" panose="02010609060101010101" charset="-122"/>
              <a:cs typeface="Times New Roman" panose="02020603050405020304" pitchFamily="18" charset="0"/>
            </a:endParaRPr>
          </a:p>
          <a:p>
            <a:pPr>
              <a:lnSpc>
                <a:spcPct val="150000"/>
              </a:lnSpc>
            </a:pPr>
            <a:r>
              <a:rPr lang="zh-CN" altLang="en-US" sz="2400" b="1" dirty="0">
                <a:solidFill>
                  <a:srgbClr val="418AB3">
                    <a:lumMod val="50000"/>
                  </a:srgbClr>
                </a:solidFill>
                <a:latin typeface="楷体" panose="02010609060101010101" charset="-122"/>
                <a:ea typeface="楷体" panose="02010609060101010101" charset="-122"/>
              </a:rPr>
              <a:t>农耕文明和海洋文明   古代文明的扩展   古代帝国的兴起（扩展）   古代文明的交流</a:t>
            </a:r>
          </a:p>
        </p:txBody>
      </p:sp>
      <p:cxnSp>
        <p:nvCxnSpPr>
          <p:cNvPr id="18" name="直接箭头连接符 17"/>
          <p:cNvCxnSpPr/>
          <p:nvPr/>
        </p:nvCxnSpPr>
        <p:spPr>
          <a:xfrm>
            <a:off x="10581005" y="3262630"/>
            <a:ext cx="464820" cy="0"/>
          </a:xfrm>
          <a:prstGeom prst="straightConnector1">
            <a:avLst/>
          </a:prstGeom>
          <a:ln w="57150">
            <a:solidFill>
              <a:srgbClr val="C00000"/>
            </a:solidFill>
            <a:tailEnd type="arrow" w="med" len="med"/>
          </a:ln>
        </p:spPr>
        <p:style>
          <a:lnRef idx="3">
            <a:schemeClr val="dk1"/>
          </a:lnRef>
          <a:fillRef idx="0">
            <a:schemeClr val="dk1"/>
          </a:fillRef>
          <a:effectRef idx="2">
            <a:schemeClr val="dk1"/>
          </a:effectRef>
          <a:fontRef idx="minor">
            <a:schemeClr val="tx1"/>
          </a:fontRef>
        </p:style>
      </p:cxnSp>
      <p:cxnSp>
        <p:nvCxnSpPr>
          <p:cNvPr id="6" name="直接箭头连接符 5"/>
          <p:cNvCxnSpPr/>
          <p:nvPr/>
        </p:nvCxnSpPr>
        <p:spPr>
          <a:xfrm>
            <a:off x="9360535" y="3871595"/>
            <a:ext cx="464820" cy="0"/>
          </a:xfrm>
          <a:prstGeom prst="straightConnector1">
            <a:avLst/>
          </a:prstGeom>
          <a:ln w="57150">
            <a:solidFill>
              <a:srgbClr val="C00000"/>
            </a:solidFill>
            <a:tailEnd type="arrow" w="med" len="med"/>
          </a:ln>
        </p:spPr>
        <p:style>
          <a:lnRef idx="3">
            <a:schemeClr val="dk1"/>
          </a:lnRef>
          <a:fillRef idx="0">
            <a:schemeClr val="dk1"/>
          </a:fillRef>
          <a:effectRef idx="2">
            <a:schemeClr val="dk1"/>
          </a:effectRef>
          <a:fontRef idx="minor">
            <a:schemeClr val="tx1"/>
          </a:fontRef>
        </p:style>
      </p:cxnSp>
      <p:cxnSp>
        <p:nvCxnSpPr>
          <p:cNvPr id="9" name="直接箭头连接符 8"/>
          <p:cNvCxnSpPr/>
          <p:nvPr/>
        </p:nvCxnSpPr>
        <p:spPr>
          <a:xfrm flipV="1">
            <a:off x="9241790" y="4343400"/>
            <a:ext cx="546100" cy="12065"/>
          </a:xfrm>
          <a:prstGeom prst="straightConnector1">
            <a:avLst/>
          </a:prstGeom>
          <a:ln w="57150">
            <a:solidFill>
              <a:srgbClr val="C00000"/>
            </a:solidFill>
            <a:tailEnd type="arrow" w="med" len="med"/>
          </a:ln>
        </p:spPr>
        <p:style>
          <a:lnRef idx="3">
            <a:schemeClr val="dk1"/>
          </a:lnRef>
          <a:fillRef idx="0">
            <a:schemeClr val="dk1"/>
          </a:fillRef>
          <a:effectRef idx="2">
            <a:schemeClr val="dk1"/>
          </a:effectRef>
          <a:fontRef idx="minor">
            <a:schemeClr val="tx1"/>
          </a:fontRef>
        </p:style>
      </p:cxn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6711315"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（五）课后练习</a:t>
            </a:r>
          </a:p>
        </p:txBody>
      </p:sp>
      <p:sp>
        <p:nvSpPr>
          <p:cNvPr id="4" name="文本框 3"/>
          <p:cNvSpPr txBox="1"/>
          <p:nvPr/>
        </p:nvSpPr>
        <p:spPr>
          <a:xfrm>
            <a:off x="443865" y="1045210"/>
            <a:ext cx="11155680" cy="5262245"/>
          </a:xfrm>
          <a:prstGeom prst="rect">
            <a:avLst/>
          </a:prstGeom>
          <a:noFill/>
        </p:spPr>
        <p:txBody>
          <a:bodyPr wrap="square" rtlCol="0">
            <a:spAutoFit/>
          </a:bodyPr>
          <a:lstStyle/>
          <a:p>
            <a:pPr algn="just" fontAlgn="auto"/>
            <a:r>
              <a:rPr lang="en-US" altLang="zh-CN" sz="2800">
                <a:latin typeface="楷体" panose="02010609060101010101" charset="-122"/>
                <a:ea typeface="楷体" panose="02010609060101010101" charset="-122"/>
                <a:cs typeface="楷体" panose="02010609060101010101" charset="-122"/>
              </a:rPr>
              <a:t>1.</a:t>
            </a:r>
            <a:r>
              <a:rPr lang="zh-CN" altLang="en-US" sz="2800">
                <a:latin typeface="楷体" panose="02010609060101010101" charset="-122"/>
                <a:ea typeface="楷体" panose="02010609060101010101" charset="-122"/>
                <a:cs typeface="楷体" panose="02010609060101010101" charset="-122"/>
              </a:rPr>
              <a:t>东汉班超于公元97年率领士兵到达里海，并派遣部下甘英出使大秦，据《后汉书·西域传》记载：“大秦国一名广鞬，以在海西，亦云海西国。地方数千里，有四百余城，小国役属者数十……其人民皆长大平正，有类中国，故称之大秦。”由此可见，甘英出使的“大秦”是指当时的（  ）</a:t>
            </a:r>
          </a:p>
          <a:p>
            <a:pPr algn="just" fontAlgn="auto"/>
            <a:r>
              <a:rPr lang="zh-CN" altLang="en-US" sz="2800">
                <a:latin typeface="楷体" panose="02010609060101010101" charset="-122"/>
                <a:ea typeface="楷体" panose="02010609060101010101" charset="-122"/>
                <a:cs typeface="楷体" panose="02010609060101010101" charset="-122"/>
              </a:rPr>
              <a:t>A .雅典城邦        B .斯巴达城邦</a:t>
            </a:r>
          </a:p>
          <a:p>
            <a:pPr algn="just" fontAlgn="auto"/>
            <a:r>
              <a:rPr lang="zh-CN" altLang="en-US" sz="2800">
                <a:latin typeface="楷体" panose="02010609060101010101" charset="-122"/>
                <a:ea typeface="楷体" panose="02010609060101010101" charset="-122"/>
                <a:cs typeface="楷体" panose="02010609060101010101" charset="-122"/>
              </a:rPr>
              <a:t>C .波斯帝国        D .罗马帝国</a:t>
            </a:r>
          </a:p>
          <a:p>
            <a:pPr algn="just" fontAlgn="auto"/>
            <a:endParaRPr lang="zh-CN" altLang="en-US" sz="2800">
              <a:latin typeface="楷体" panose="02010609060101010101" charset="-122"/>
              <a:ea typeface="楷体" panose="02010609060101010101" charset="-122"/>
              <a:cs typeface="楷体" panose="02010609060101010101" charset="-122"/>
            </a:endParaRPr>
          </a:p>
          <a:p>
            <a:pPr algn="just" fontAlgn="auto"/>
            <a:r>
              <a:rPr lang="en-US" altLang="zh-CN" sz="2800">
                <a:latin typeface="楷体" panose="02010609060101010101" charset="-122"/>
                <a:ea typeface="楷体" panose="02010609060101010101" charset="-122"/>
                <a:cs typeface="楷体" panose="02010609060101010101" charset="-122"/>
              </a:rPr>
              <a:t>2.</a:t>
            </a:r>
            <a:r>
              <a:rPr lang="zh-CN" altLang="en-US" sz="2800">
                <a:latin typeface="楷体" panose="02010609060101010101" charset="-122"/>
                <a:ea typeface="楷体" panose="02010609060101010101" charset="-122"/>
                <a:cs typeface="楷体" panose="02010609060101010101" charset="-122"/>
              </a:rPr>
              <a:t>罗马被誉为“万城之城”是因为它有着辉煌的历史。它由共和国阶段转变为帝国阶段,依靠的主要手段是	(　　)</a:t>
            </a:r>
          </a:p>
          <a:p>
            <a:pPr algn="just" fontAlgn="auto"/>
            <a:r>
              <a:rPr lang="zh-CN" altLang="en-US" sz="2800">
                <a:latin typeface="楷体" panose="02010609060101010101" charset="-122"/>
                <a:ea typeface="楷体" panose="02010609060101010101" charset="-122"/>
                <a:cs typeface="楷体" panose="02010609060101010101" charset="-122"/>
              </a:rPr>
              <a:t>A.从事海外贸易	                         B.实行对外开放</a:t>
            </a:r>
          </a:p>
          <a:p>
            <a:pPr algn="just" fontAlgn="auto"/>
            <a:r>
              <a:rPr lang="zh-CN" altLang="en-US" sz="2800">
                <a:latin typeface="楷体" panose="02010609060101010101" charset="-122"/>
                <a:ea typeface="楷体" panose="02010609060101010101" charset="-122"/>
                <a:cs typeface="楷体" panose="02010609060101010101" charset="-122"/>
              </a:rPr>
              <a:t>C.发动扩张战争	                         D.传播先进思想</a:t>
            </a:r>
          </a:p>
        </p:txBody>
      </p:sp>
      <p:sp>
        <p:nvSpPr>
          <p:cNvPr id="7" name="文本框 6"/>
          <p:cNvSpPr txBox="1"/>
          <p:nvPr/>
        </p:nvSpPr>
        <p:spPr>
          <a:xfrm>
            <a:off x="7192645" y="4817110"/>
            <a:ext cx="601345" cy="768350"/>
          </a:xfrm>
          <a:prstGeom prst="rect">
            <a:avLst/>
          </a:prstGeom>
          <a:noFill/>
        </p:spPr>
        <p:txBody>
          <a:bodyPr wrap="square" rtlCol="0">
            <a:spAutoFit/>
          </a:bodyPr>
          <a:lstStyle/>
          <a:p>
            <a:r>
              <a:rPr lang="en-US" altLang="zh-CN" sz="4400" b="1">
                <a:solidFill>
                  <a:srgbClr val="FF0000"/>
                </a:solidFill>
                <a:latin typeface="黑体" panose="02010609060101010101" charset="-122"/>
                <a:ea typeface="黑体" panose="02010609060101010101" charset="-122"/>
              </a:rPr>
              <a:t>C</a:t>
            </a:r>
          </a:p>
        </p:txBody>
      </p:sp>
      <p:sp>
        <p:nvSpPr>
          <p:cNvPr id="10" name="文本框 9"/>
          <p:cNvSpPr txBox="1"/>
          <p:nvPr/>
        </p:nvSpPr>
        <p:spPr>
          <a:xfrm>
            <a:off x="2246630" y="2630805"/>
            <a:ext cx="601345" cy="768350"/>
          </a:xfrm>
          <a:prstGeom prst="rect">
            <a:avLst/>
          </a:prstGeom>
          <a:noFill/>
        </p:spPr>
        <p:txBody>
          <a:bodyPr wrap="square" rtlCol="0">
            <a:spAutoFit/>
          </a:bodyPr>
          <a:lstStyle/>
          <a:p>
            <a:r>
              <a:rPr lang="en-US" altLang="zh-CN" sz="4400" b="1">
                <a:solidFill>
                  <a:srgbClr val="FF0000"/>
                </a:solidFill>
                <a:latin typeface="黑体" panose="02010609060101010101" charset="-122"/>
                <a:ea typeface="黑体" panose="02010609060101010101" charset="-122"/>
              </a:rPr>
              <a:t>D</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0" grpId="0"/>
      <p:bldP spid="10"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1365" cy="6858000"/>
          </a:xfrm>
          <a:prstGeom prst="rect">
            <a:avLst/>
          </a:prstGeom>
        </p:spPr>
      </p:pic>
      <p:sp>
        <p:nvSpPr>
          <p:cNvPr id="8" name="文本框 7"/>
          <p:cNvSpPr txBox="1"/>
          <p:nvPr/>
        </p:nvSpPr>
        <p:spPr>
          <a:xfrm>
            <a:off x="-136525" y="400050"/>
            <a:ext cx="6711315" cy="645160"/>
          </a:xfrm>
          <a:prstGeom prst="rect">
            <a:avLst/>
          </a:prstGeom>
          <a:noFill/>
        </p:spPr>
        <p:txBody>
          <a:bodyPr wrap="square" rtlCol="0">
            <a:spAutoFit/>
          </a:bodyPr>
          <a:lstStyle/>
          <a:p>
            <a:r>
              <a:rPr lang="zh-CN" altLang="en-US" sz="3600">
                <a:latin typeface="黑体" panose="02010609060101010101" charset="-122"/>
                <a:ea typeface="黑体" panose="02010609060101010101" charset="-122"/>
              </a:rPr>
              <a:t>（五）课后练习</a:t>
            </a:r>
          </a:p>
        </p:txBody>
      </p:sp>
      <p:sp>
        <p:nvSpPr>
          <p:cNvPr id="4" name="文本框 3"/>
          <p:cNvSpPr txBox="1"/>
          <p:nvPr/>
        </p:nvSpPr>
        <p:spPr>
          <a:xfrm>
            <a:off x="398145" y="1045210"/>
            <a:ext cx="11520170" cy="4892675"/>
          </a:xfrm>
          <a:prstGeom prst="rect">
            <a:avLst/>
          </a:prstGeom>
          <a:noFill/>
        </p:spPr>
        <p:txBody>
          <a:bodyPr wrap="square" rtlCol="0">
            <a:spAutoFit/>
          </a:bodyPr>
          <a:lstStyle/>
          <a:p>
            <a:pPr algn="just" fontAlgn="auto"/>
            <a:r>
              <a:rPr lang="en-US" altLang="zh-CN" sz="2400">
                <a:latin typeface="楷体" panose="02010609060101010101" charset="-122"/>
                <a:ea typeface="楷体" panose="02010609060101010101" charset="-122"/>
                <a:cs typeface="楷体" panose="02010609060101010101" charset="-122"/>
              </a:rPr>
              <a:t>3.阅读材料,回答问题。	</a:t>
            </a:r>
          </a:p>
          <a:p>
            <a:pPr algn="just" fontAlgn="auto"/>
            <a:r>
              <a:rPr lang="en-US" altLang="zh-CN" sz="2400">
                <a:latin typeface="楷体" panose="02010609060101010101" charset="-122"/>
                <a:ea typeface="楷体" panose="02010609060101010101" charset="-122"/>
                <a:cs typeface="楷体" panose="02010609060101010101" charset="-122"/>
              </a:rPr>
              <a:t>材料一：罗马与秦汉帝国,都将广大地区组织于一个庞大的经济体系中。但是罗马各地物产的交流,还是在地方性的市场圈内解决;而汉代中国,通过一个道路系统紧密联系为互相依存的整体。中国经济体系一旦编织成形,可以扩展,却难以裂解。中国历史上,国家分裂时经济的重新整合,常早于政权的统一。罗马则不然,地区之间无须依赖一个固定的交通网和固定的资源供求。因此,罗马的经济体系一旦破裂,便没有再求重整的需要。中国的大帝国、文化圈与经济网络,彼此叠合,互相加强,遂有强固的凝聚力。罗马帝国秩序的稳定性不如中国,罗马帝国之后,欧洲、中东、北非裂解为多文化、多族群的列国体制。 </a:t>
            </a:r>
          </a:p>
          <a:p>
            <a:pPr algn="just" fontAlgn="auto"/>
            <a:r>
              <a:rPr lang="en-US" altLang="zh-CN" sz="2400">
                <a:latin typeface="楷体" panose="02010609060101010101" charset="-122"/>
                <a:ea typeface="楷体" panose="02010609060101010101" charset="-122"/>
                <a:cs typeface="楷体" panose="02010609060101010101" charset="-122"/>
              </a:rPr>
              <a:t>                          ——摘自《万古江河:中国历史文化的转折与开展》</a:t>
            </a:r>
          </a:p>
          <a:p>
            <a:pPr algn="just" fontAlgn="auto"/>
            <a:r>
              <a:rPr lang="en-US" altLang="zh-CN" sz="2400">
                <a:latin typeface="楷体" panose="02010609060101010101" charset="-122"/>
                <a:ea typeface="楷体" panose="02010609060101010101" charset="-122"/>
                <a:cs typeface="楷体" panose="02010609060101010101" charset="-122"/>
              </a:rPr>
              <a:t> </a:t>
            </a:r>
          </a:p>
          <a:p>
            <a:pPr algn="just" fontAlgn="auto"/>
            <a:r>
              <a:rPr lang="en-US" altLang="zh-CN" sz="2400">
                <a:latin typeface="楷体" panose="02010609060101010101" charset="-122"/>
                <a:ea typeface="楷体" panose="02010609060101010101" charset="-122"/>
                <a:cs typeface="楷体" panose="02010609060101010101" charset="-122"/>
              </a:rPr>
              <a:t>(1)依据材料,比较古代中国和古代罗马经济体系的差异。</a:t>
            </a:r>
          </a:p>
          <a:p>
            <a:pPr algn="just" fontAlgn="auto"/>
            <a:r>
              <a:rPr lang="en-US" altLang="zh-CN" sz="2400">
                <a:latin typeface="楷体" panose="02010609060101010101" charset="-122"/>
                <a:ea typeface="楷体" panose="02010609060101010101" charset="-122"/>
                <a:cs typeface="楷体" panose="02010609060101010101" charset="-122"/>
              </a:rPr>
              <a:t>(2)上述差异说明了什么?</a:t>
            </a:r>
          </a:p>
        </p:txBody>
      </p:sp>
      <p:sp>
        <p:nvSpPr>
          <p:cNvPr id="2" name="矩形 1"/>
          <p:cNvSpPr/>
          <p:nvPr/>
        </p:nvSpPr>
        <p:spPr>
          <a:xfrm>
            <a:off x="188595" y="3068955"/>
            <a:ext cx="11539220" cy="210375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auto"/>
            <a:r>
              <a:rPr lang="zh-CN" altLang="en-US" sz="2400">
                <a:solidFill>
                  <a:srgbClr val="C00000"/>
                </a:solidFill>
                <a:latin typeface="黑体" panose="02010609060101010101" charset="-122"/>
                <a:ea typeface="黑体" panose="02010609060101010101" charset="-122"/>
                <a:cs typeface="黑体" panose="02010609060101010101" charset="-122"/>
              </a:rPr>
              <a:t>(1)古代中国形成了一个整体性很强的全国性的经济体系,稳定性强(联系紧密);促成了经济、政治、文化的高度统一,是自古以来中国作为一个不可分割的统一整体的重要基础。古代罗马经济体系呈现地域性的特点,稳定性差;无助于政权的统一,罗马帝国灭亡后就永久分裂为不同的文化和民族体系。</a:t>
            </a:r>
          </a:p>
          <a:p>
            <a:pPr algn="just" fontAlgn="auto"/>
            <a:r>
              <a:rPr lang="zh-CN" altLang="en-US" sz="2400">
                <a:solidFill>
                  <a:srgbClr val="C00000"/>
                </a:solidFill>
                <a:latin typeface="黑体" panose="02010609060101010101" charset="-122"/>
                <a:ea typeface="黑体" panose="02010609060101010101" charset="-122"/>
                <a:cs typeface="黑体" panose="02010609060101010101" charset="-122"/>
              </a:rPr>
              <a:t>(2)古代文明的多样性与多元化。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0"/>
            <a:ext cx="12192002" cy="6858000"/>
            <a:chOff x="-1" y="0"/>
            <a:chExt cx="12192002" cy="6858000"/>
          </a:xfrm>
        </p:grpSpPr>
        <p:pic>
          <p:nvPicPr>
            <p:cNvPr id="4" name="图片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8474697" cy="6858000"/>
            </a:xfrm>
            <a:prstGeom prst="rect">
              <a:avLst/>
            </a:prstGeom>
          </p:spPr>
        </p:pic>
        <p:pic>
          <p:nvPicPr>
            <p:cNvPr id="5" name="图片 4"/>
            <p:cNvPicPr>
              <a:picLocks noChangeAspect="1"/>
            </p:cNvPicPr>
            <p:nvPr/>
          </p:nvPicPr>
          <p:blipFill rotWithShape="1">
            <a:blip r:embed="rId2" cstate="print">
              <a:extLst>
                <a:ext uri="{28A0092B-C50C-407E-A947-70E740481C1C}">
                  <a14:useLocalDpi xmlns:a14="http://schemas.microsoft.com/office/drawing/2010/main" xmlns="" val="0"/>
                </a:ext>
              </a:extLst>
            </a:blip>
            <a:srcRect r="56137"/>
            <a:stretch>
              <a:fillRect/>
            </a:stretch>
          </p:blipFill>
          <p:spPr>
            <a:xfrm>
              <a:off x="8474697" y="0"/>
              <a:ext cx="3717304" cy="6858000"/>
            </a:xfrm>
            <a:prstGeom prst="rect">
              <a:avLst/>
            </a:prstGeom>
          </p:spPr>
        </p:pic>
      </p:grpSp>
      <p:sp>
        <p:nvSpPr>
          <p:cNvPr id="2" name="矩形 1"/>
          <p:cNvSpPr/>
          <p:nvPr/>
        </p:nvSpPr>
        <p:spPr>
          <a:xfrm>
            <a:off x="3137535" y="2365107"/>
            <a:ext cx="5267960" cy="1630045"/>
          </a:xfrm>
          <a:prstGeom prst="rect">
            <a:avLst/>
          </a:prstGeom>
          <a:noFill/>
          <a:ln>
            <a:noFill/>
          </a:ln>
        </p:spPr>
        <p:txBody>
          <a:bodyPr wrap="none" rtlCol="0" anchor="t">
            <a:spAutoFit/>
            <a:scene3d>
              <a:camera prst="obliqueTopLeft"/>
              <a:lightRig rig="chilly" dir="t"/>
            </a:scene3d>
            <a:sp3d prstMaterial="matte"/>
          </a:bodyPr>
          <a:lstStyle/>
          <a:p>
            <a:pPr algn="ctr"/>
            <a:r>
              <a:rPr lang="zh-CN" altLang="en-US" sz="10000" b="1">
                <a:ln>
                  <a:solidFill>
                    <a:schemeClr val="bg1"/>
                  </a:solidFill>
                </a:ln>
                <a:solidFill>
                  <a:schemeClr val="tx1"/>
                </a:solidFill>
                <a:effectLst>
                  <a:outerShdw dist="25400" dir="8100000" sx="101000" sy="101000" algn="tr" rotWithShape="0">
                    <a:prstClr val="black">
                      <a:alpha val="100000"/>
                    </a:prstClr>
                  </a:outerShdw>
                </a:effectLst>
                <a:latin typeface="汉仪铸字葫芦娃简" panose="00020600040101010101" charset="-122"/>
                <a:ea typeface="汉仪铸字葫芦娃简" panose="00020600040101010101" charset="-122"/>
              </a:rPr>
              <a:t>请指正！</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DOC_GUID" val="{f2a8ca01-22b3-43c8-87c6-34c5841b0e8e}"/>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7da510b7-245e-4d5b-a5a2-2c1a2c41c556}"/>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aa611c78-8a2a-469c-8513-1e463d2d6938}"/>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ea2b6546-e0ba-4f95-8144-9c9019b00390}"/>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dad89665-ff4d-486b-9a53-bb26bc856ff1}"/>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dad89665-ff4d-486b-9a53-bb26bc856ff1}"/>
</p:tagLst>
</file>

<file path=ppt/tags/tag7.xml><?xml version="1.0" encoding="utf-8"?>
<p:tagLst xmlns:a="http://schemas.openxmlformats.org/drawingml/2006/main" xmlns:r="http://schemas.openxmlformats.org/officeDocument/2006/relationships" xmlns:p="http://schemas.openxmlformats.org/presentationml/2006/main">
  <p:tag name="KSO_WM_UNIT_TABLE_BEAUTIFY" val="smartTable{1b7f9294-1831-4435-9513-bd8996c92ee5}"/>
</p:tagLst>
</file>

<file path=ppt/tags/tag8.xml><?xml version="1.0" encoding="utf-8"?>
<p:tagLst xmlns:a="http://schemas.openxmlformats.org/drawingml/2006/main" xmlns:r="http://schemas.openxmlformats.org/officeDocument/2006/relationships" xmlns:p="http://schemas.openxmlformats.org/presentationml/2006/main">
  <p:tag name="KSO_WM_UNIT_TABLE_BEAUTIFY" val="smartTable{1b7f9294-1831-4435-9513-bd8996c92ee5}"/>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ff47c469-43bf-4974-a095-b214146d983b}"/>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ff47c469-43bf-4974-a095-b214146d983b}"/>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3861</Words>
  <Application>Microsoft Office PowerPoint</Application>
  <PresentationFormat>自定义</PresentationFormat>
  <Paragraphs>189</Paragraphs>
  <Slides>29</Slides>
  <Notes>2</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63</cp:revision>
  <dcterms:created xsi:type="dcterms:W3CDTF">2019-04-15T03:50:00Z</dcterms:created>
  <dcterms:modified xsi:type="dcterms:W3CDTF">2020-12-03T13:39:45Z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