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2" r:id="rId4"/>
    <p:sldMasterId id="2147483683" r:id="rId5"/>
    <p:sldMasterId id="2147483694" r:id="rId6"/>
    <p:sldMasterId id="2147483705" r:id="rId7"/>
  </p:sldMasterIdLst>
  <p:notesMasterIdLst>
    <p:notesMasterId r:id="rId9"/>
  </p:notesMasterIdLst>
  <p:handoutMasterIdLst>
    <p:handoutMasterId r:id="rId18"/>
  </p:handoutMasterIdLst>
  <p:sldIdLst>
    <p:sldId id="295" r:id="rId8"/>
    <p:sldId id="319" r:id="rId10"/>
    <p:sldId id="296" r:id="rId11"/>
    <p:sldId id="416" r:id="rId12"/>
    <p:sldId id="415" r:id="rId13"/>
    <p:sldId id="419" r:id="rId14"/>
    <p:sldId id="417" r:id="rId15"/>
    <p:sldId id="418" r:id="rId16"/>
    <p:sldId id="320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33CC"/>
    <a:srgbClr val="FEFEFE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15" autoAdjust="0"/>
    <p:restoredTop sz="87410" autoAdjust="0"/>
  </p:normalViewPr>
  <p:slideViewPr>
    <p:cSldViewPr snapToGrid="0">
      <p:cViewPr varScale="1">
        <p:scale>
          <a:sx n="65" d="100"/>
          <a:sy n="65" d="100"/>
        </p:scale>
        <p:origin x="1020" y="6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handoutMaster" Target="handoutMasters/handoutMaster1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.jpeg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5" Type="http://schemas.openxmlformats.org/officeDocument/2006/relationships/image" Target="../media/image1.jpeg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0"/>
            <a:ext cx="122936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4.xml"/><Relationship Id="rId17" Type="http://schemas.openxmlformats.org/officeDocument/2006/relationships/tags" Target="../tags/tag63.xml"/><Relationship Id="rId16" Type="http://schemas.openxmlformats.org/officeDocument/2006/relationships/tags" Target="../tags/tag62.xml"/><Relationship Id="rId15" Type="http://schemas.openxmlformats.org/officeDocument/2006/relationships/tags" Target="../tags/tag61.xml"/><Relationship Id="rId14" Type="http://schemas.openxmlformats.org/officeDocument/2006/relationships/tags" Target="../tags/tag60.xml"/><Relationship Id="rId13" Type="http://schemas.openxmlformats.org/officeDocument/2006/relationships/tags" Target="../tags/tag59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5" Type="http://schemas.openxmlformats.org/officeDocument/2006/relationships/tags" Target="../tags/tag67.xml"/><Relationship Id="rId14" Type="http://schemas.openxmlformats.org/officeDocument/2006/relationships/tags" Target="../tags/tag66.xml"/><Relationship Id="rId13" Type="http://schemas.openxmlformats.org/officeDocument/2006/relationships/tags" Target="../tags/tag65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6" Type="http://schemas.openxmlformats.org/officeDocument/2006/relationships/theme" Target="../theme/theme3.xml"/><Relationship Id="rId15" Type="http://schemas.openxmlformats.org/officeDocument/2006/relationships/tags" Target="../tags/tag70.xml"/><Relationship Id="rId14" Type="http://schemas.openxmlformats.org/officeDocument/2006/relationships/tags" Target="../tags/tag69.xml"/><Relationship Id="rId13" Type="http://schemas.openxmlformats.org/officeDocument/2006/relationships/tags" Target="../tags/tag68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0.xml"/><Relationship Id="rId7" Type="http://schemas.openxmlformats.org/officeDocument/2006/relationships/slideLayout" Target="../slideLayouts/slideLayout39.xml"/><Relationship Id="rId6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6" Type="http://schemas.openxmlformats.org/officeDocument/2006/relationships/theme" Target="../theme/theme4.xml"/><Relationship Id="rId15" Type="http://schemas.openxmlformats.org/officeDocument/2006/relationships/tags" Target="../tags/tag73.xml"/><Relationship Id="rId14" Type="http://schemas.openxmlformats.org/officeDocument/2006/relationships/tags" Target="../tags/tag72.xml"/><Relationship Id="rId13" Type="http://schemas.openxmlformats.org/officeDocument/2006/relationships/tags" Target="../tags/tag71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42.xml"/><Relationship Id="rId1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0.xml"/><Relationship Id="rId7" Type="http://schemas.openxmlformats.org/officeDocument/2006/relationships/slideLayout" Target="../slideLayouts/slideLayout49.xml"/><Relationship Id="rId6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4.xml"/><Relationship Id="rId16" Type="http://schemas.openxmlformats.org/officeDocument/2006/relationships/theme" Target="../theme/theme5.xml"/><Relationship Id="rId15" Type="http://schemas.openxmlformats.org/officeDocument/2006/relationships/tags" Target="../tags/tag76.xml"/><Relationship Id="rId14" Type="http://schemas.openxmlformats.org/officeDocument/2006/relationships/tags" Target="../tags/tag75.xml"/><Relationship Id="rId13" Type="http://schemas.openxmlformats.org/officeDocument/2006/relationships/tags" Target="../tags/tag74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52.xml"/><Relationship Id="rId1" Type="http://schemas.openxmlformats.org/officeDocument/2006/relationships/slideLayout" Target="../slideLayouts/slideLayout43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1.xml"/><Relationship Id="rId8" Type="http://schemas.openxmlformats.org/officeDocument/2006/relationships/slideLayout" Target="../slideLayouts/slideLayout60.xml"/><Relationship Id="rId7" Type="http://schemas.openxmlformats.org/officeDocument/2006/relationships/slideLayout" Target="../slideLayouts/slideLayout59.xml"/><Relationship Id="rId6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6.xml"/><Relationship Id="rId3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4.xml"/><Relationship Id="rId13" Type="http://schemas.openxmlformats.org/officeDocument/2006/relationships/theme" Target="../theme/theme6.xml"/><Relationship Id="rId12" Type="http://schemas.openxmlformats.org/officeDocument/2006/relationships/image" Target="../media/image4.jpeg"/><Relationship Id="rId11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2.xml"/><Relationship Id="rId1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56" name="Rectangle 1188"/>
          <p:cNvSpPr>
            <a:spLocks noChangeArrowheads="1"/>
          </p:cNvSpPr>
          <p:nvPr userDrawn="1"/>
        </p:nvSpPr>
        <p:spPr bwMode="auto">
          <a:xfrm>
            <a:off x="5486401" y="50801"/>
            <a:ext cx="6720417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第</a:t>
            </a:r>
            <a:r>
              <a:rPr kumimoji="1" lang="en-US" altLang="zh-CN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25</a:t>
            </a: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课 世界多极化趋势</a:t>
            </a:r>
            <a:endParaRPr kumimoji="1" lang="zh-CN" altLang="en-US" sz="2800" smtClean="0">
              <a:solidFill>
                <a:srgbClr val="D6D7BB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557" name="Rectangle 1189"/>
          <p:cNvSpPr>
            <a:spLocks noChangeArrowheads="1"/>
          </p:cNvSpPr>
          <p:nvPr userDrawn="1"/>
        </p:nvSpPr>
        <p:spPr bwMode="auto">
          <a:xfrm>
            <a:off x="0" y="706439"/>
            <a:ext cx="12192000" cy="274637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  <p:sp>
        <p:nvSpPr>
          <p:cNvPr id="59558" name="Rectangle 1190"/>
          <p:cNvSpPr>
            <a:spLocks noChangeArrowheads="1"/>
          </p:cNvSpPr>
          <p:nvPr userDrawn="1"/>
        </p:nvSpPr>
        <p:spPr bwMode="auto">
          <a:xfrm>
            <a:off x="0" y="984250"/>
            <a:ext cx="12192000" cy="5873750"/>
          </a:xfrm>
          <a:prstGeom prst="rect">
            <a:avLst/>
          </a:prstGeom>
          <a:solidFill>
            <a:srgbClr val="E2DFD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93715" y="1109466"/>
            <a:ext cx="1165518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800" b="1" dirty="0"/>
              <a:t>第</a:t>
            </a:r>
            <a:r>
              <a:rPr lang="en-US" altLang="zh-CN" sz="4800" b="1" dirty="0"/>
              <a:t>8</a:t>
            </a:r>
            <a:r>
              <a:rPr lang="zh-CN" altLang="en-US" sz="4800" b="1" dirty="0"/>
              <a:t>课 </a:t>
            </a:r>
            <a:r>
              <a:rPr lang="zh-CN" altLang="en-US" sz="4800" b="1" dirty="0" smtClean="0"/>
              <a:t>  近</a:t>
            </a:r>
            <a:r>
              <a:rPr lang="zh-CN" altLang="en-US" sz="4800" b="1" dirty="0"/>
              <a:t>代西方的法律与教化</a:t>
            </a:r>
            <a:endParaRPr lang="zh-CN" altLang="zh-CN" sz="4800" dirty="0"/>
          </a:p>
        </p:txBody>
      </p:sp>
      <p:sp>
        <p:nvSpPr>
          <p:cNvPr id="3" name="矩形 2"/>
          <p:cNvSpPr/>
          <p:nvPr/>
        </p:nvSpPr>
        <p:spPr>
          <a:xfrm>
            <a:off x="1090825" y="2257879"/>
            <a:ext cx="104441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4000" b="1" kern="1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【课标要求</a:t>
            </a:r>
            <a:r>
              <a:rPr lang="zh-CN" altLang="zh-CN" sz="40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en-US" altLang="zh-CN" sz="4000" b="1" kern="100" dirty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ts val="0"/>
              </a:spcAft>
            </a:pPr>
            <a:r>
              <a:rPr lang="en-US" altLang="zh-CN" sz="32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endParaRPr lang="en-US" altLang="zh-CN" sz="3200" kern="100" dirty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ts val="0"/>
              </a:spcAft>
            </a:pPr>
            <a:r>
              <a:rPr lang="zh-CN" altLang="en-US" sz="32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en-US" sz="3200" b="1" kern="10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通</a:t>
            </a:r>
            <a:r>
              <a:rPr lang="zh-CN" altLang="en-US" sz="3200" b="1" kern="10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过本单元学习，了解古代中国法律、礼教并用的治理手段，了解近代西方法律的渊源和基本特征，以及当代中国的法制建设和精神文明建设成就。</a:t>
            </a:r>
            <a:endParaRPr lang="zh-CN" altLang="zh-CN" sz="32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ts val="0"/>
              </a:spcAft>
            </a:pPr>
            <a:endParaRPr lang="zh-CN" altLang="zh-CN" sz="32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CN" altLang="en-US" sz="2400" kern="100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3124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第</a:t>
            </a:r>
            <a:r>
              <a:rPr lang="zh-CN" altLang="en-US" sz="2400" dirty="0"/>
              <a:t>三</a:t>
            </a:r>
            <a:r>
              <a:rPr lang="zh-CN" altLang="en-US" sz="2400" dirty="0" smtClean="0"/>
              <a:t>单元  法律与教化</a:t>
            </a:r>
            <a:endParaRPr lang="zh-CN" altLang="en-US" sz="2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导入新课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zh-CN" b="1" dirty="0">
                <a:effectLst/>
              </a:rPr>
              <a:t>第</a:t>
            </a:r>
            <a:r>
              <a:rPr lang="en-US" altLang="zh-CN" b="1" dirty="0">
                <a:effectLst/>
              </a:rPr>
              <a:t>8</a:t>
            </a:r>
            <a:r>
              <a:rPr lang="zh-CN" altLang="zh-CN" b="1" dirty="0">
                <a:effectLst/>
              </a:rPr>
              <a:t>课 近代西方的法律与教化</a:t>
            </a:r>
            <a:endParaRPr lang="zh-CN" altLang="zh-CN" dirty="0">
              <a:effectLst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86405" y="1186897"/>
            <a:ext cx="107468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法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律与教化是社会治理的重要工具。法律着眼于防范与惩处，教化着眼于教育与引导，两者相辅相成。</a:t>
            </a:r>
            <a:endParaRPr lang="zh-CN" altLang="en-US" sz="32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中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国古代法律最早成文于春秋时期，确立于秦，成熟于隋唐，形成了中华法系礼法结合是中华法系的重要特点。</a:t>
            </a:r>
            <a:endParaRPr lang="zh-CN" altLang="en-US" sz="32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西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方法律在罗马法的基础上，英国和法国分别发展了英美法系和大陆法系，强调司法独立、保护个人权利。</a:t>
            </a:r>
            <a:endParaRPr lang="zh-CN" altLang="en-US" sz="32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新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中国成立后，法治建设取得显著成就，形成了中国特色社会主义法律体系，全面推进依法治国；社会主义精神文明建设取得新成就，形成了社会主义核心价值观。</a:t>
            </a:r>
            <a:endParaRPr lang="zh-CN" altLang="en-US" sz="32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22302" y="2725691"/>
            <a:ext cx="716093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/>
              <a:t>一</a:t>
            </a:r>
            <a:r>
              <a:rPr lang="zh-CN" altLang="en-US" sz="3200" b="1" dirty="0" smtClean="0"/>
              <a:t>、</a:t>
            </a:r>
            <a:r>
              <a:rPr lang="zh-CN" altLang="en-US" sz="3200" b="1" dirty="0"/>
              <a:t>近</a:t>
            </a:r>
            <a:r>
              <a:rPr lang="zh-CN" altLang="en-US" sz="3200" b="1" dirty="0" smtClean="0"/>
              <a:t>代西方法律制度的渊源及发展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  <a:p>
            <a:endParaRPr lang="zh-CN" altLang="zh-CN" sz="3200" dirty="0"/>
          </a:p>
          <a:p>
            <a:r>
              <a:rPr lang="zh-CN" altLang="en-US" sz="3200" b="1" dirty="0"/>
              <a:t>二</a:t>
            </a:r>
            <a:r>
              <a:rPr lang="zh-CN" altLang="en-US" sz="3200" b="1" dirty="0" smtClean="0"/>
              <a:t>、近代西方法律制度的基本特征</a:t>
            </a:r>
            <a:r>
              <a:rPr lang="en-US" altLang="zh-CN" sz="3200" b="1" dirty="0" smtClean="0"/>
              <a:t>:</a:t>
            </a:r>
            <a:endParaRPr lang="en-US" altLang="zh-CN" sz="3200" b="1" dirty="0" smtClean="0"/>
          </a:p>
          <a:p>
            <a:endParaRPr lang="en-US" altLang="zh-CN" sz="3200" b="1" dirty="0"/>
          </a:p>
          <a:p>
            <a:r>
              <a:rPr lang="zh-CN" altLang="en-US" sz="3200" b="1" dirty="0" smtClean="0"/>
              <a:t>三</a:t>
            </a:r>
            <a:r>
              <a:rPr lang="zh-CN" altLang="en-US" sz="3200" b="1" dirty="0" smtClean="0"/>
              <a:t>、宗教伦理与</a:t>
            </a:r>
            <a:r>
              <a:rPr lang="zh-CN" altLang="en-US" sz="3200" b="1" dirty="0" smtClean="0"/>
              <a:t>教化：</a:t>
            </a:r>
            <a:endParaRPr lang="en-US" altLang="zh-CN" sz="3200" b="1" dirty="0" smtClean="0"/>
          </a:p>
        </p:txBody>
      </p:sp>
      <p:sp>
        <p:nvSpPr>
          <p:cNvPr id="8" name="文本框 7"/>
          <p:cNvSpPr txBox="1"/>
          <p:nvPr/>
        </p:nvSpPr>
        <p:spPr>
          <a:xfrm>
            <a:off x="452548" y="900110"/>
            <a:ext cx="11107614" cy="9058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8</a:t>
            </a:r>
            <a:r>
              <a:rPr lang="zh-CN" altLang="en-US" dirty="0"/>
              <a:t>课 近代西方的法律与教化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知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识结构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8</a:t>
            </a:r>
            <a:r>
              <a:rPr lang="zh-CN" altLang="en-US" dirty="0"/>
              <a:t>课 近代西方的法律与教化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82069" y="646168"/>
            <a:ext cx="7160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/>
              <a:t>一</a:t>
            </a:r>
            <a:r>
              <a:rPr lang="zh-CN" altLang="en-US" sz="3200" b="1" dirty="0" smtClean="0"/>
              <a:t>、</a:t>
            </a:r>
            <a:r>
              <a:rPr lang="zh-CN" altLang="en-US" sz="3200" b="1" dirty="0"/>
              <a:t>近</a:t>
            </a:r>
            <a:r>
              <a:rPr lang="zh-CN" altLang="en-US" sz="3200" b="1" dirty="0" smtClean="0"/>
              <a:t>代西方法律制度的渊源及发展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8</a:t>
            </a:r>
            <a:r>
              <a:rPr lang="zh-CN" altLang="en-US" dirty="0"/>
              <a:t>课 近代西方的法律与教化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382069" y="1230943"/>
            <a:ext cx="5326779" cy="52629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zh-CN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古罗马时期：</a:t>
            </a:r>
            <a:r>
              <a:rPr lang="zh-CN" altLang="en-US" sz="2800" b="1" kern="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渊源</a:t>
            </a:r>
            <a:endParaRPr lang="en-US" altLang="zh-CN" sz="2800" b="1" kern="0" dirty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ct val="150000"/>
              </a:lnSpc>
            </a:pP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）罗马共和国：</a:t>
            </a:r>
            <a:endParaRPr lang="en-US" altLang="zh-CN" sz="2800" b="1" kern="0" dirty="0" smtClean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）罗马帝国：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en-US" altLang="zh-CN" sz="28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、中古时期：发展</a:t>
            </a:r>
            <a:endParaRPr lang="en-US" altLang="zh-CN" sz="2800" b="1" kern="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）“日耳曼法”、教会法：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）普通法：</a:t>
            </a:r>
            <a:endParaRPr lang="en-US" altLang="zh-CN" sz="2800" b="1" kern="0" dirty="0" smtClean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）英美法系：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）大陆法系：</a:t>
            </a:r>
            <a:endParaRPr lang="zh-CN" altLang="zh-CN" sz="2800" kern="10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62536" y="1990720"/>
            <a:ext cx="51940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公元前</a:t>
            </a:r>
            <a:r>
              <a:rPr lang="en-US" altLang="zh-CN" sz="2800" b="1" dirty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450</a:t>
            </a:r>
            <a:r>
              <a:rPr lang="zh-CN" altLang="zh-CN" sz="2800" b="1" dirty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年</a:t>
            </a:r>
            <a:r>
              <a:rPr lang="zh-CN" altLang="zh-CN" sz="2800" b="1" dirty="0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，</a:t>
            </a:r>
            <a:r>
              <a:rPr lang="en-US" altLang="zh-CN" sz="2800" b="1" dirty="0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 </a:t>
            </a:r>
            <a:r>
              <a:rPr lang="zh-CN" altLang="zh-CN" sz="2800" b="1" dirty="0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《</a:t>
            </a:r>
            <a:r>
              <a:rPr lang="zh-CN" altLang="zh-CN" sz="2800" b="1" dirty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十二铜表法》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83376" y="2590132"/>
            <a:ext cx="72378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6</a:t>
            </a:r>
            <a:r>
              <a:rPr lang="zh-CN" altLang="zh-CN" sz="2800" b="1" dirty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世纪</a:t>
            </a:r>
            <a:r>
              <a:rPr lang="zh-CN" altLang="zh-CN" sz="2800" b="1" dirty="0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，《</a:t>
            </a:r>
            <a:r>
              <a:rPr lang="zh-CN" altLang="zh-CN" sz="2800" b="1" dirty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查士丁尼民法大全</a:t>
            </a:r>
            <a:r>
              <a:rPr lang="zh-CN" altLang="zh-CN" sz="2800" b="1" dirty="0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》</a:t>
            </a:r>
            <a:r>
              <a:rPr lang="zh-CN" altLang="en-US" sz="2800" b="1" dirty="0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：</a:t>
            </a:r>
            <a:r>
              <a:rPr lang="zh-CN" altLang="en-US" sz="2800" b="1" dirty="0" smtClean="0">
                <a:ea typeface="宋体" panose="02010600030101010101" pitchFamily="2" charset="-122"/>
                <a:cs typeface="Songti SC"/>
              </a:rPr>
              <a:t>原因、地位</a:t>
            </a:r>
            <a:endParaRPr lang="zh-CN" altLang="en-US" sz="2800" b="1" dirty="0"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631904" y="3906201"/>
            <a:ext cx="198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概念、作用</a:t>
            </a:r>
            <a:endParaRPr lang="zh-CN" altLang="en-US" sz="2800" b="1" dirty="0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146747" y="4542027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形成过程</a:t>
            </a:r>
            <a:endParaRPr lang="zh-CN" altLang="en-US" sz="2800" b="1" dirty="0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643859" y="5517974"/>
            <a:ext cx="198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概念、不同</a:t>
            </a:r>
            <a:endParaRPr lang="zh-CN" altLang="en-US" sz="2800" b="1" dirty="0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64082" y="646169"/>
            <a:ext cx="65902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/>
              <a:t> </a:t>
            </a:r>
            <a:r>
              <a:rPr lang="zh-CN" altLang="en-US" sz="3200" b="1" dirty="0" smtClean="0"/>
              <a:t>二、近代西方法律制度的基本特征</a:t>
            </a:r>
            <a:r>
              <a:rPr lang="en-US" altLang="zh-CN" sz="3200" b="1" dirty="0" smtClean="0"/>
              <a:t>:</a:t>
            </a:r>
            <a:endParaRPr lang="en-US" altLang="zh-CN" sz="3200" b="1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8</a:t>
            </a:r>
            <a:r>
              <a:rPr lang="zh-CN" altLang="en-US" dirty="0"/>
              <a:t>课 近代西方的法律与教化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540773" y="1395250"/>
            <a:ext cx="1096296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1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在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国家权力结构层面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上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304800"/>
            <a:r>
              <a:rPr lang="en-US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en-US" altLang="zh-CN" sz="28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</a:t>
            </a:r>
            <a:r>
              <a:rPr lang="zh-CN" altLang="zh-CN" sz="28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坚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持权力制衡、三权分立。国家权力分为立法权、行政权和司法权，法律由代表人民行使权力的议会制定，行政机构在法律规定的框架内行使行政权，法院根据法律独立掌握旨法权。</a:t>
            </a:r>
            <a:endParaRPr lang="zh-CN" altLang="zh-CN" sz="2000" b="1" kern="100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2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在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法律内容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上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: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304800"/>
            <a:r>
              <a:rPr lang="en-US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</a:t>
            </a:r>
            <a:r>
              <a:rPr lang="zh-CN" altLang="zh-CN" sz="28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注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重保护个人权利。法律中都不同程度地体现了</a:t>
            </a:r>
            <a:r>
              <a:rPr lang="en-US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“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天赋人权</a:t>
            </a:r>
            <a:r>
              <a:rPr lang="en-US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”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和人人平等思想，注意保护个人的各种权利，包括生命权、自由权和财产权等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zh-CN" altLang="zh-CN" sz="20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3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在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司法实践过程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中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: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304800"/>
            <a:r>
              <a:rPr lang="en-US" altLang="zh-CN" sz="28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</a:t>
            </a:r>
            <a:r>
              <a:rPr lang="zh-CN" altLang="zh-CN" sz="28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坚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持程序公正和无罪推定。建立了律师制度和陪审团制度。实行无罪推定原则，所有被审判者在判决之前都是无罪的。</a:t>
            </a:r>
            <a:endParaRPr lang="zh-CN" altLang="zh-CN" sz="2000" b="1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64082" y="646169"/>
            <a:ext cx="65902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/>
              <a:t> </a:t>
            </a:r>
            <a:r>
              <a:rPr lang="zh-CN" altLang="en-US" sz="3200" b="1" dirty="0" smtClean="0"/>
              <a:t>二、近代西方法律制度的基本特征</a:t>
            </a:r>
            <a:r>
              <a:rPr lang="en-US" altLang="zh-CN" sz="3200" b="1" dirty="0" smtClean="0"/>
              <a:t>:</a:t>
            </a:r>
            <a:endParaRPr lang="en-US" altLang="zh-CN" sz="3200" b="1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8</a:t>
            </a:r>
            <a:r>
              <a:rPr lang="zh-CN" altLang="en-US" dirty="0"/>
              <a:t>课 近代西方的法律与教化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248695" y="1542733"/>
            <a:ext cx="945863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6070"/>
            <a:r>
              <a:rPr lang="en-US" altLang="zh-CN" sz="40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4</a:t>
            </a:r>
            <a:r>
              <a:rPr lang="zh-CN" altLang="en-US" sz="40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zh-CN" sz="40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局</a:t>
            </a:r>
            <a:r>
              <a:rPr lang="zh-CN" altLang="zh-CN" sz="40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限性</a:t>
            </a:r>
            <a:r>
              <a:rPr lang="zh-CN" altLang="zh-CN" sz="40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40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306070"/>
            <a:r>
              <a:rPr lang="zh-CN" altLang="en-US" sz="40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</a:t>
            </a:r>
            <a:r>
              <a:rPr lang="zh-CN" altLang="en-US" sz="40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40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40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40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西</a:t>
            </a:r>
            <a:r>
              <a:rPr lang="zh-CN" altLang="en-US" sz="40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方法律</a:t>
            </a:r>
            <a:r>
              <a:rPr lang="zh-CN" altLang="zh-CN" sz="40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过</a:t>
            </a:r>
            <a:r>
              <a:rPr lang="zh-CN" altLang="zh-CN" sz="40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于强调保护私有财产，为资产阶级利益服务</a:t>
            </a:r>
            <a:r>
              <a:rPr lang="zh-CN" altLang="zh-CN" sz="40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；</a:t>
            </a:r>
            <a:endParaRPr lang="en-US" altLang="zh-CN" sz="4000" b="1" kern="0" dirty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306070"/>
            <a:r>
              <a:rPr lang="en-US" altLang="zh-CN" sz="40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</a:t>
            </a:r>
            <a:r>
              <a:rPr lang="zh-CN" altLang="en-US" sz="40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40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2</a:t>
            </a:r>
            <a:r>
              <a:rPr lang="zh-CN" altLang="en-US" sz="40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40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同</a:t>
            </a:r>
            <a:r>
              <a:rPr lang="zh-CN" altLang="zh-CN" sz="40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时，对个人权利的认定也有逐渐改进的进程，</a:t>
            </a:r>
            <a:r>
              <a:rPr lang="zh-CN" altLang="zh-CN" sz="4000" b="1" kern="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直到</a:t>
            </a:r>
            <a:r>
              <a:rPr lang="en-US" altLang="zh-CN" sz="4000" b="1" kern="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20</a:t>
            </a:r>
            <a:r>
              <a:rPr lang="zh-CN" altLang="zh-CN" sz="4000" b="1" kern="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世纪，黑人、土著居民和妇女还在为完全的公民权积极斗争。</a:t>
            </a:r>
            <a:endParaRPr lang="zh-CN" altLang="zh-CN" sz="3200" b="1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82069" y="631420"/>
            <a:ext cx="44021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三、宗教伦理与</a:t>
            </a:r>
            <a:r>
              <a:rPr lang="zh-CN" altLang="en-US" sz="3200" b="1" dirty="0" smtClean="0"/>
              <a:t>教化：</a:t>
            </a:r>
            <a:endParaRPr lang="en-US" altLang="zh-CN" sz="3200" b="1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8</a:t>
            </a:r>
            <a:r>
              <a:rPr lang="zh-CN" altLang="en-US" dirty="0"/>
              <a:t>课 近代西方的法律与教化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17468" y="1039214"/>
            <a:ext cx="9097042" cy="59093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zh-CN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宗教改革前：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如何认识基督教的地位和教化作用？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ct val="150000"/>
              </a:lnSpc>
            </a:pPr>
            <a:r>
              <a:rPr lang="en-US" altLang="zh-CN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2800" b="1" kern="0" dirty="0" smtClean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endParaRPr lang="en-US" altLang="zh-CN" sz="28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endParaRPr lang="en-US" altLang="zh-CN" sz="28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endParaRPr lang="en-US" altLang="zh-CN" sz="28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endParaRPr lang="en-US" altLang="zh-CN" sz="2800" b="1" kern="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en-US" altLang="zh-CN" sz="28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、宗教改革后： </a:t>
            </a: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如何认识新教 新思想的教化作用？</a:t>
            </a:r>
            <a:endParaRPr lang="en-US" altLang="zh-CN" sz="2800" b="1" kern="0" dirty="0" smtClean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sz="2800" kern="10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35741" y="1773546"/>
            <a:ext cx="1032878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/>
            <a:r>
              <a:rPr lang="zh-CN" altLang="en-US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地位：</a:t>
            </a:r>
            <a:r>
              <a:rPr lang="zh-CN" altLang="zh-CN" sz="24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基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督教影响了中世纪欧洲人的政治、经济，以及社会生活各个方面。</a:t>
            </a:r>
            <a:endParaRPr lang="zh-CN" altLang="zh-CN" b="1" kern="100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/>
            <a:r>
              <a:rPr lang="zh-CN" altLang="en-US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作用：</a:t>
            </a:r>
            <a:endParaRPr lang="en-US" altLang="zh-CN" sz="24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304800"/>
            <a:r>
              <a:rPr lang="zh-CN" altLang="zh-CN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①</a:t>
            </a:r>
            <a:r>
              <a:rPr lang="zh-CN" altLang="zh-CN" sz="24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教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士们搜集和抄录经典，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保存了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一些宝贵的古典文化；</a:t>
            </a:r>
            <a:endParaRPr lang="zh-CN" altLang="zh-CN" b="1" kern="100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/>
            <a:r>
              <a:rPr lang="zh-CN" altLang="en-US" sz="24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②</a:t>
            </a:r>
            <a:r>
              <a:rPr lang="zh-CN" altLang="zh-CN" sz="24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教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士们宣讲教义，开办宗教学校和世俗学校，讲授宗教内容等。在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教育和文化方面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发挥了重要作用；</a:t>
            </a:r>
            <a:endParaRPr lang="zh-CN" altLang="zh-CN" b="1" kern="100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/>
            <a:r>
              <a:rPr lang="zh-CN" altLang="en-US" sz="24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③</a:t>
            </a:r>
            <a:r>
              <a:rPr lang="zh-CN" altLang="zh-CN" sz="24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教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会时刻不忘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告诫人们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必须孝敬父母、不许偷盗、奸淫、杀人，忍受人间的痛苦等。</a:t>
            </a:r>
            <a:endParaRPr lang="zh-CN" altLang="zh-CN" b="1" kern="100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/>
            <a:r>
              <a:rPr lang="zh-CN" altLang="en-US" sz="24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④总之</a:t>
            </a:r>
            <a:r>
              <a:rPr lang="zh-CN" altLang="en-US" sz="2400" b="1" kern="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：</a:t>
            </a:r>
            <a:r>
              <a:rPr lang="zh-CN" altLang="zh-CN" sz="24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基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督教的宗教伦理和教化作用强化了教会对人们的控制，深刻影响了人们的思想意识和日常行为。</a:t>
            </a:r>
            <a:endParaRPr lang="zh-CN" altLang="zh-CN" b="1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17468" y="587175"/>
            <a:ext cx="44021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三、宗教伦理与</a:t>
            </a:r>
            <a:r>
              <a:rPr lang="zh-CN" altLang="en-US" sz="3200" b="1" dirty="0" smtClean="0"/>
              <a:t>教化：</a:t>
            </a:r>
            <a:endParaRPr lang="en-US" altLang="zh-CN" sz="3200" b="1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8</a:t>
            </a:r>
            <a:r>
              <a:rPr lang="zh-CN" altLang="en-US" dirty="0"/>
              <a:t>课 近代西方的法律与教化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317468" y="1039214"/>
            <a:ext cx="893353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en-US" altLang="zh-CN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zh-CN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宗教改革前：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如何认识基督教的地位和教化作用？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ct val="150000"/>
              </a:lnSpc>
            </a:pPr>
            <a:r>
              <a:rPr lang="en-US" altLang="zh-CN" sz="28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、宗教改革后： </a:t>
            </a: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如何认识新教新思想的教化作用？</a:t>
            </a:r>
            <a:endParaRPr lang="en-US" altLang="zh-CN" sz="2800" b="1" kern="0" dirty="0" smtClean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6727" y="2424209"/>
            <a:ext cx="1088226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>
              <a:lnSpc>
                <a:spcPct val="150000"/>
              </a:lnSpc>
            </a:pP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1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）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新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教反对教皇权威，主张信徒自己阅读《圣经》，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促使越来越多的人学会读书认字，促进了文化的普及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。</a:t>
            </a:r>
            <a:endParaRPr lang="zh-CN" altLang="zh-CN" sz="20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>
              <a:lnSpc>
                <a:spcPct val="150000"/>
              </a:lnSpc>
            </a:pP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2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）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新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教还提倡节俭和积极入世的态度。新教认为人可以通过自己的努力，来证明自己是不是上帝的选民，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激发了人们追求发财致富的热情。</a:t>
            </a:r>
            <a:endParaRPr lang="zh-CN" altLang="zh-CN" sz="2000" b="1" kern="100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>
              <a:lnSpc>
                <a:spcPct val="150000"/>
              </a:lnSpc>
            </a:pP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3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）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但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是新教仍然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是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基督教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，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它对宗教的迷信束缚了人们的思想。</a:t>
            </a:r>
            <a:endParaRPr lang="zh-CN" altLang="zh-CN" sz="2000" b="1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课堂小结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8</a:t>
            </a:r>
            <a:r>
              <a:rPr lang="zh-CN" altLang="en-US" dirty="0"/>
              <a:t>课 近代西方的法律与教化</a:t>
            </a:r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182216" y="1196995"/>
            <a:ext cx="6288901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/>
              <a:t>一</a:t>
            </a:r>
            <a:r>
              <a:rPr lang="zh-CN" altLang="en-US" sz="2800" b="1" dirty="0" smtClean="0"/>
              <a:t>、</a:t>
            </a:r>
            <a:r>
              <a:rPr lang="zh-CN" altLang="en-US" sz="2800" b="1" dirty="0"/>
              <a:t>近</a:t>
            </a:r>
            <a:r>
              <a:rPr lang="zh-CN" altLang="en-US" sz="2800" b="1" dirty="0" smtClean="0"/>
              <a:t>代西方法律制度的渊源及发展</a:t>
            </a:r>
            <a:r>
              <a:rPr lang="zh-CN" altLang="zh-CN" sz="2800" b="1" dirty="0" smtClean="0"/>
              <a:t>：</a:t>
            </a:r>
            <a:endParaRPr lang="en-US" altLang="zh-CN" sz="2800" b="1" dirty="0" smtClean="0"/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endParaRPr lang="en-US" altLang="zh-CN" sz="2800" dirty="0" smtClean="0"/>
          </a:p>
          <a:p>
            <a:endParaRPr lang="zh-CN" altLang="zh-CN" sz="2800" dirty="0"/>
          </a:p>
          <a:p>
            <a:r>
              <a:rPr lang="zh-CN" altLang="en-US" sz="2800" b="1" dirty="0"/>
              <a:t>二</a:t>
            </a:r>
            <a:r>
              <a:rPr lang="zh-CN" altLang="en-US" sz="2800" b="1" dirty="0" smtClean="0"/>
              <a:t>、近代西方法律制度的基本特征</a:t>
            </a:r>
            <a:r>
              <a:rPr lang="en-US" altLang="zh-CN" sz="2800" b="1" dirty="0" smtClean="0"/>
              <a:t>:</a:t>
            </a:r>
            <a:endParaRPr lang="en-US" altLang="zh-CN" sz="2800" b="1" dirty="0" smtClean="0"/>
          </a:p>
          <a:p>
            <a:endParaRPr lang="en-US" altLang="zh-CN" sz="2800" b="1" dirty="0" smtClean="0"/>
          </a:p>
          <a:p>
            <a:endParaRPr lang="en-US" altLang="zh-CN" sz="2800" b="1" dirty="0" smtClean="0"/>
          </a:p>
          <a:p>
            <a:endParaRPr lang="en-US" altLang="zh-CN" sz="2800" b="1" dirty="0"/>
          </a:p>
          <a:p>
            <a:r>
              <a:rPr lang="zh-CN" altLang="en-US" sz="2800" b="1" dirty="0" smtClean="0"/>
              <a:t>三</a:t>
            </a:r>
            <a:r>
              <a:rPr lang="zh-CN" altLang="en-US" sz="2800" b="1" dirty="0" smtClean="0"/>
              <a:t>、宗教伦理与</a:t>
            </a:r>
            <a:r>
              <a:rPr lang="zh-CN" altLang="en-US" sz="2800" b="1" dirty="0" smtClean="0"/>
              <a:t>教化：</a:t>
            </a:r>
            <a:endParaRPr lang="en-US" altLang="zh-CN" sz="28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644277" y="291106"/>
            <a:ext cx="11107614" cy="9058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8</a:t>
            </a:r>
            <a:r>
              <a:rPr lang="zh-CN" altLang="en-US" dirty="0"/>
              <a:t>课 近代西方的法律与教化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994904" y="1753145"/>
            <a:ext cx="388407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/>
            <a:r>
              <a:rPr lang="en-US" altLang="zh-CN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zh-CN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古罗马时期：</a:t>
            </a:r>
            <a:r>
              <a:rPr lang="zh-CN" altLang="en-US" sz="2800" b="1" kern="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渊源</a:t>
            </a:r>
            <a:endParaRPr lang="en-US" altLang="zh-CN" sz="2800" b="1" kern="0" dirty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）罗马共和国：</a:t>
            </a:r>
            <a:endParaRPr lang="en-US" altLang="zh-CN" sz="2800" b="1" kern="0" dirty="0" smtClean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/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）罗马帝国：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509826" y="1648388"/>
            <a:ext cx="5326779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/>
            <a:r>
              <a:rPr lang="en-US" altLang="zh-CN" sz="28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、中古时期：发展</a:t>
            </a:r>
            <a:endParaRPr lang="en-US" altLang="zh-CN" sz="2800" b="1" kern="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/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）“日耳曼法”、教会法：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/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）普通法：</a:t>
            </a:r>
            <a:endParaRPr lang="en-US" altLang="zh-CN" sz="2800" b="1" kern="0" dirty="0" smtClean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/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）英美法系：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/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）大陆法系：</a:t>
            </a:r>
            <a:endParaRPr lang="zh-CN" altLang="zh-CN" sz="2800" kern="10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44277" y="4386523"/>
            <a:ext cx="100758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1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在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国家权力结构层面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上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；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2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在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法律内容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上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:</a:t>
            </a:r>
            <a:endParaRPr lang="zh-CN" altLang="zh-CN" sz="20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3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在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司法实践过程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中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:               4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、局限性：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382924" y="5532311"/>
            <a:ext cx="893353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/>
            <a:r>
              <a:rPr lang="en-US" altLang="zh-CN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1</a:t>
            </a:r>
            <a:r>
              <a:rPr lang="zh-CN" altLang="zh-CN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en-US" sz="2800" b="1" kern="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宗教改革前：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如何认识基督教的地位和教化作用 </a:t>
            </a:r>
            <a:endParaRPr lang="en-US" altLang="zh-CN" sz="2800" b="1" kern="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、宗教改革后：</a:t>
            </a:r>
            <a:r>
              <a:rPr lang="zh-CN" altLang="en-US" sz="2800" b="1" kern="0" dirty="0" smtClean="0">
                <a:solidFill>
                  <a:srgbClr val="0033CC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如何认识新教 新思想的教化作用 </a:t>
            </a:r>
            <a:endParaRPr lang="en-US" altLang="zh-CN" sz="2800" b="1" kern="0" dirty="0" smtClean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6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7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8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9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0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6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7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000000"/>
      </a:folHlink>
    </a:clrScheme>
    <a:fontScheme name="1_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1746</Words>
  <Application>WPS 演示</Application>
  <PresentationFormat>宽屏</PresentationFormat>
  <Paragraphs>139</Paragraphs>
  <Slides>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9</vt:i4>
      </vt:variant>
    </vt:vector>
  </HeadingPairs>
  <TitlesOfParts>
    <vt:vector size="29" baseType="lpstr">
      <vt:lpstr>Arial</vt:lpstr>
      <vt:lpstr>宋体</vt:lpstr>
      <vt:lpstr>Wingdings</vt:lpstr>
      <vt:lpstr>黑体</vt:lpstr>
      <vt:lpstr>Times New Roman</vt:lpstr>
      <vt:lpstr>微软雅黑</vt:lpstr>
      <vt:lpstr>Calibri</vt:lpstr>
      <vt:lpstr>Songti SC</vt:lpstr>
      <vt:lpstr>Segoe Print</vt:lpstr>
      <vt:lpstr>Iowan Old Style</vt:lpstr>
      <vt:lpstr>华文隶书</vt:lpstr>
      <vt:lpstr>华文新魏</vt:lpstr>
      <vt:lpstr>华文行楷</vt:lpstr>
      <vt:lpstr>Arial Unicode MS</vt:lpstr>
      <vt:lpstr>Office 主题​​</vt:lpstr>
      <vt:lpstr>Office 主题</vt:lpstr>
      <vt:lpstr>1_Office 主题</vt:lpstr>
      <vt:lpstr>2_Office 主题</vt:lpstr>
      <vt:lpstr>3_Office 主题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2020-02-08T05:56:00Z</dcterms:created>
  <dcterms:modified xsi:type="dcterms:W3CDTF">2021-01-07T02:11:23Z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