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304" r:id="rId3"/>
    <p:sldId id="540" r:id="rId4"/>
    <p:sldId id="541" r:id="rId5"/>
    <p:sldId id="543" r:id="rId6"/>
    <p:sldId id="544" r:id="rId7"/>
    <p:sldId id="545" r:id="rId8"/>
    <p:sldId id="546" r:id="rId9"/>
    <p:sldId id="561" r:id="rId10"/>
    <p:sldId id="560" r:id="rId11"/>
    <p:sldId id="547" r:id="rId12"/>
    <p:sldId id="548" r:id="rId13"/>
    <p:sldId id="549" r:id="rId14"/>
    <p:sldId id="562" r:id="rId15"/>
    <p:sldId id="563" r:id="rId16"/>
    <p:sldId id="550" r:id="rId17"/>
    <p:sldId id="551" r:id="rId18"/>
    <p:sldId id="564" r:id="rId19"/>
    <p:sldId id="552" r:id="rId20"/>
    <p:sldId id="553" r:id="rId21"/>
    <p:sldId id="554" r:id="rId22"/>
    <p:sldId id="523" r:id="rId23"/>
    <p:sldId id="358" r:id="rId24"/>
    <p:sldId id="359" r:id="rId2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35" autoAdjust="0"/>
    <p:restoredTop sz="94660"/>
  </p:normalViewPr>
  <p:slideViewPr>
    <p:cSldViewPr>
      <p:cViewPr varScale="1">
        <p:scale>
          <a:sx n="87" d="100"/>
          <a:sy n="87" d="100"/>
        </p:scale>
        <p:origin x="-96" y="-3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notesMaster" Target="notesMasters/notesMaster1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1E7061-6DE1-4F77-A46B-9A47C88B57D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F8AA16-E786-4C50-8862-7C79E162523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GIF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1" Type="http://schemas.openxmlformats.org/officeDocument/2006/relationships/image" Target="../media/image9.GI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1" Type="http://schemas.openxmlformats.org/officeDocument/2006/relationships/image" Target="../media/image11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png"/><Relationship Id="rId1" Type="http://schemas.openxmlformats.org/officeDocument/2006/relationships/image" Target="../media/image11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50064"/>
            <a:ext cx="4860032" cy="298406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642910" y="1285860"/>
            <a:ext cx="761298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ea"/>
              </a:rPr>
              <a:t>第</a:t>
            </a:r>
            <a:r>
              <a:rPr lang="en-US" altLang="zh-CN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ea"/>
              </a:rPr>
              <a:t>16</a:t>
            </a:r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ea"/>
              </a:rPr>
              <a:t>课</a:t>
            </a:r>
            <a:endParaRPr lang="en-US" altLang="zh-CN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+mn-ea"/>
            </a:endParaRPr>
          </a:p>
          <a:p>
            <a:pPr algn="ctr"/>
            <a:endParaRPr lang="en-US" altLang="zh-CN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zh-CN" alt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毛泽东开辟井冈山道路 </a:t>
            </a:r>
            <a:endParaRPr lang="en-US" altLang="zh-CN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国民党迫害群众1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0"/>
            <a:ext cx="9144000" cy="66437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国民党迫害群众2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4875" y="0"/>
            <a:ext cx="9148875" cy="6572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四一二反革命政变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01常用01.pn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2324" y="0"/>
            <a:ext cx="9099352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187624" y="1556792"/>
            <a:ext cx="735811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南京国民政府成立后，蒋介石对中国共产党人及革命群众施行斩尽杀绝的恐怖政策，中国大地笼罩在一片腥风血雨之中。面对国民党的恐怖统治，以中国共产党为核心的共产党人和革命群众是怎样</a:t>
            </a:r>
            <a:r>
              <a:rPr lang="zh-CN" altLang="en-US" sz="2800" b="1" dirty="0" smtClean="0"/>
              <a:t>应对的</a:t>
            </a:r>
            <a:r>
              <a:rPr lang="zh-CN" altLang="en-US" sz="2800" b="1" dirty="0"/>
              <a:t>？其结果如何呢？</a:t>
            </a:r>
            <a:endParaRPr lang="zh-CN" altLang="en-US" sz="2800" b="1" dirty="0"/>
          </a:p>
        </p:txBody>
      </p:sp>
      <p:pic>
        <p:nvPicPr>
          <p:cNvPr id="6" name="图片 5" descr="19041737_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5201816"/>
            <a:ext cx="1656184" cy="16561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0" y="285728"/>
            <a:ext cx="9144000" cy="5572164"/>
            <a:chOff x="0" y="285728"/>
            <a:chExt cx="8801638" cy="5572164"/>
          </a:xfrm>
        </p:grpSpPr>
        <p:sp>
          <p:nvSpPr>
            <p:cNvPr id="2" name="TextBox 1"/>
            <p:cNvSpPr txBox="1"/>
            <p:nvPr/>
          </p:nvSpPr>
          <p:spPr>
            <a:xfrm>
              <a:off x="428596" y="285728"/>
              <a:ext cx="52864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/>
                <a:t>一、南昌起义</a:t>
              </a:r>
              <a:endParaRPr lang="zh-CN" altLang="en-US" sz="3600" b="1" dirty="0"/>
            </a:p>
          </p:txBody>
        </p:sp>
        <p:pic>
          <p:nvPicPr>
            <p:cNvPr id="3" name="图片 2" descr="八一南昌起义纪念馆.jpg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0" y="928670"/>
              <a:ext cx="8801638" cy="4929222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827584" y="6021288"/>
            <a:ext cx="7929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你认</a:t>
            </a:r>
            <a:r>
              <a:rPr lang="zh-CN" altLang="en-US" sz="2800" b="1" dirty="0" smtClean="0"/>
              <a:t>为应从</a:t>
            </a:r>
            <a:r>
              <a:rPr lang="zh-CN" altLang="en-US" sz="2800" b="1" dirty="0"/>
              <a:t>哪些角度来认识南昌起义？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1-16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827584" y="1844824"/>
            <a:ext cx="7416824" cy="37022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7158" y="571480"/>
            <a:ext cx="8286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1</a:t>
            </a:r>
            <a:r>
              <a:rPr lang="en-US" altLang="zh-CN" sz="2800" b="1" dirty="0">
                <a:latin typeface="+mn-ea"/>
              </a:rPr>
              <a:t>.</a:t>
            </a:r>
            <a:r>
              <a:rPr lang="zh-CN" altLang="en-US" sz="2800" b="1" dirty="0">
                <a:latin typeface="+mn-ea"/>
              </a:rPr>
              <a:t>为什么要纪念南昌起义？（为什么以“八一”作为中国人民解放军</a:t>
            </a:r>
            <a:r>
              <a:rPr lang="zh-CN" altLang="en-US" sz="2800" b="1" dirty="0"/>
              <a:t>的建军节？）</a:t>
            </a:r>
            <a:endParaRPr lang="zh-CN" alt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267744" y="2780928"/>
            <a:ext cx="47149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南昌起义打响了武装反抗国民党反</a:t>
            </a:r>
            <a:r>
              <a:rPr lang="zh-CN" altLang="en-US" sz="2800" b="1" dirty="0" smtClean="0"/>
              <a:t>动统治的</a:t>
            </a:r>
            <a:r>
              <a:rPr lang="zh-CN" altLang="en-US" sz="2800" b="1" dirty="0"/>
              <a:t>第一枪。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00100" y="928670"/>
            <a:ext cx="8286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 </a:t>
            </a:r>
            <a:r>
              <a:rPr lang="en-US" altLang="zh-CN" sz="2800" b="1" dirty="0">
                <a:latin typeface="+mn-ea"/>
              </a:rPr>
              <a:t>2.</a:t>
            </a:r>
            <a:r>
              <a:rPr lang="zh-CN" altLang="en-US" sz="2800" b="1" dirty="0">
                <a:latin typeface="+mn-ea"/>
              </a:rPr>
              <a:t>八一南昌起义爆发的原因有哪些？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8662" y="1571612"/>
            <a:ext cx="75724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）从大革命失败的教训中，中国共产党开始认识到独立掌握革命武装力量的重要性。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1600" y="2708920"/>
            <a:ext cx="75724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）国民党反动派的血腥屠杀政策，激起了中国共产党</a:t>
            </a:r>
            <a:r>
              <a:rPr lang="zh-CN" altLang="en-US" sz="2800" b="1" dirty="0" smtClean="0">
                <a:latin typeface="+mn-ea"/>
              </a:rPr>
              <a:t>和革</a:t>
            </a:r>
            <a:r>
              <a:rPr lang="zh-CN" altLang="en-US" sz="2800" b="1" dirty="0">
                <a:latin typeface="+mn-ea"/>
              </a:rPr>
              <a:t>命群众的极大愤慨和强烈反抗。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v-15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643702" y="4146556"/>
            <a:ext cx="2500298" cy="27114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57290" y="500042"/>
            <a:ext cx="67151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3</a:t>
            </a:r>
            <a:r>
              <a:rPr lang="en-US" altLang="zh-CN" sz="2800" b="1" dirty="0">
                <a:latin typeface="+mn-ea"/>
              </a:rPr>
              <a:t>.</a:t>
            </a:r>
            <a:r>
              <a:rPr lang="zh-CN" altLang="en-US" sz="2800" b="1" dirty="0">
                <a:latin typeface="+mn-ea"/>
              </a:rPr>
              <a:t>八一南昌起义爆发的时间是</a:t>
            </a:r>
            <a:r>
              <a:rPr lang="zh-CN" altLang="en-US" sz="2800" b="1" dirty="0" smtClean="0">
                <a:latin typeface="+mn-ea"/>
              </a:rPr>
              <a:t>什么？起义</a:t>
            </a:r>
            <a:r>
              <a:rPr lang="zh-CN" altLang="en-US" sz="2800" b="1" dirty="0">
                <a:latin typeface="+mn-ea"/>
              </a:rPr>
              <a:t>领导人是谁？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2910" y="1500174"/>
            <a:ext cx="4714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</a:t>
            </a:r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）</a:t>
            </a:r>
            <a:r>
              <a:rPr lang="en-US" altLang="zh-CN" sz="2800" b="1" dirty="0">
                <a:latin typeface="+mn-ea"/>
              </a:rPr>
              <a:t>1927</a:t>
            </a:r>
            <a:r>
              <a:rPr lang="zh-CN" altLang="en-US" sz="2800" b="1" dirty="0">
                <a:latin typeface="+mn-ea"/>
              </a:rPr>
              <a:t>年</a:t>
            </a:r>
            <a:r>
              <a:rPr lang="en-US" altLang="zh-CN" sz="2800" b="1" dirty="0">
                <a:latin typeface="+mn-ea"/>
              </a:rPr>
              <a:t>8</a:t>
            </a:r>
            <a:r>
              <a:rPr lang="zh-CN" altLang="en-US" sz="2800" b="1" dirty="0">
                <a:latin typeface="+mn-ea"/>
              </a:rPr>
              <a:t>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 smtClean="0">
                <a:latin typeface="+mn-ea"/>
              </a:rPr>
              <a:t>日。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4348" y="2143116"/>
            <a:ext cx="8106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</a:t>
            </a:r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）周恩来、贺龙、叶挺、朱德、刘伯</a:t>
            </a:r>
            <a:r>
              <a:rPr lang="zh-CN" altLang="en-US" sz="2800" b="1" dirty="0" smtClean="0">
                <a:latin typeface="+mn-ea"/>
              </a:rPr>
              <a:t>承。</a:t>
            </a:r>
            <a:endParaRPr lang="zh-CN" altLang="en-US" sz="2800" b="1" dirty="0">
              <a:latin typeface="+mn-ea"/>
            </a:endParaRPr>
          </a:p>
        </p:txBody>
      </p:sp>
      <p:pic>
        <p:nvPicPr>
          <p:cNvPr id="6" name="图片 5" descr="南昌起义主要领导人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4414" y="2996952"/>
            <a:ext cx="5589834" cy="38610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14414" y="857232"/>
            <a:ext cx="6357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4</a:t>
            </a:r>
            <a:r>
              <a:rPr lang="en-US" altLang="zh-CN" sz="2800" b="1" dirty="0">
                <a:latin typeface="+mn-ea"/>
              </a:rPr>
              <a:t>.</a:t>
            </a:r>
            <a:r>
              <a:rPr lang="zh-CN" altLang="en-US" sz="2800" b="1" dirty="0">
                <a:latin typeface="+mn-ea"/>
              </a:rPr>
              <a:t>八一南昌起义的结果如何？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85786" y="1785926"/>
            <a:ext cx="75724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    起</a:t>
            </a:r>
            <a:r>
              <a:rPr lang="zh-CN" altLang="en-US" sz="2800" b="1" dirty="0">
                <a:latin typeface="+mn-ea"/>
              </a:rPr>
              <a:t>义胜利后，在起义军南下广东时，遭到敌人的封堵，损失惨重。朱德、陈毅率</a:t>
            </a:r>
            <a:r>
              <a:rPr lang="zh-CN" altLang="en-US" sz="2800" b="1" dirty="0" smtClean="0">
                <a:latin typeface="+mn-ea"/>
              </a:rPr>
              <a:t>领南昌起义的部分队伍，转战湘南，坚持斗争。</a:t>
            </a:r>
            <a:endParaRPr lang="en-US" altLang="zh-CN" sz="2800" b="1" dirty="0" smtClean="0">
              <a:latin typeface="+mn-ea"/>
            </a:endParaRPr>
          </a:p>
          <a:p>
            <a:r>
              <a:rPr lang="zh-CN" altLang="en-US" sz="2800" b="1" dirty="0" smtClean="0">
                <a:latin typeface="+mn-ea"/>
              </a:rPr>
              <a:t>    南昌起义后，毛泽东到湖南领导了一次武装暴动</a:t>
            </a:r>
            <a:r>
              <a:rPr lang="en-US" altLang="zh-CN" sz="2800" b="1" dirty="0" smtClean="0">
                <a:latin typeface="+mn-ea"/>
              </a:rPr>
              <a:t>——</a:t>
            </a:r>
            <a:r>
              <a:rPr lang="zh-CN" altLang="en-US" sz="2800" b="1" dirty="0" smtClean="0">
                <a:latin typeface="+mn-ea"/>
              </a:rPr>
              <a:t>秋收起义。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285728"/>
            <a:ext cx="628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/>
              <a:t>二、秋收起义与井冈山会师</a:t>
            </a:r>
            <a:endParaRPr lang="zh-CN" altLang="en-US" sz="3600" b="1" dirty="0"/>
          </a:p>
        </p:txBody>
      </p:sp>
      <p:pic>
        <p:nvPicPr>
          <p:cNvPr id="3" name="图片 2" descr="7.gif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14282" y="4500570"/>
            <a:ext cx="1676400" cy="2095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4357694"/>
            <a:ext cx="2214578" cy="171451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zh-CN" altLang="en-US" sz="3600" b="1" cap="all" spc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自主学习</a:t>
            </a:r>
            <a:endParaRPr lang="zh-CN" altLang="en-US" sz="36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57422" y="1785926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+mn-ea"/>
              </a:rPr>
              <a:t>1927</a:t>
            </a:r>
            <a:r>
              <a:rPr lang="zh-CN" altLang="en-US" sz="2800" b="1" dirty="0">
                <a:latin typeface="+mn-ea"/>
              </a:rPr>
              <a:t>年</a:t>
            </a:r>
            <a:r>
              <a:rPr lang="en-US" altLang="zh-CN" sz="2800" b="1" dirty="0">
                <a:latin typeface="+mn-ea"/>
              </a:rPr>
              <a:t>9</a:t>
            </a:r>
            <a:r>
              <a:rPr lang="zh-CN" altLang="en-US" sz="2800" b="1" dirty="0" smtClean="0">
                <a:latin typeface="+mn-ea"/>
              </a:rPr>
              <a:t>月。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57422" y="2428868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湘赣边</a:t>
            </a:r>
            <a:r>
              <a:rPr lang="zh-CN" altLang="en-US" sz="2800" b="1" dirty="0" smtClean="0"/>
              <a:t>界。</a:t>
            </a:r>
            <a:endParaRPr lang="zh-CN" altLang="en-US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643174" y="3143248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毛泽</a:t>
            </a:r>
            <a:r>
              <a:rPr lang="zh-CN" altLang="en-US" sz="2800" b="1" dirty="0" smtClean="0"/>
              <a:t>东。</a:t>
            </a:r>
            <a:endParaRPr lang="zh-CN" altLang="en-US" sz="2800" b="1" dirty="0"/>
          </a:p>
        </p:txBody>
      </p:sp>
      <p:grpSp>
        <p:nvGrpSpPr>
          <p:cNvPr id="14" name="组合 13"/>
          <p:cNvGrpSpPr/>
          <p:nvPr/>
        </p:nvGrpSpPr>
        <p:grpSpPr>
          <a:xfrm>
            <a:off x="428596" y="1071546"/>
            <a:ext cx="5643602" cy="3166426"/>
            <a:chOff x="412319" y="1071546"/>
            <a:chExt cx="5000660" cy="3166426"/>
          </a:xfrm>
        </p:grpSpPr>
        <p:sp>
          <p:nvSpPr>
            <p:cNvPr id="5" name="TextBox 4"/>
            <p:cNvSpPr txBox="1"/>
            <p:nvPr/>
          </p:nvSpPr>
          <p:spPr>
            <a:xfrm>
              <a:off x="412319" y="1071546"/>
              <a:ext cx="50006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latin typeface="+mn-ea"/>
                </a:rPr>
                <a:t>1.</a:t>
              </a:r>
              <a:r>
                <a:rPr lang="zh-CN" altLang="en-US" sz="3200" b="1" dirty="0">
                  <a:latin typeface="+mn-ea"/>
                </a:rPr>
                <a:t>秋收起义</a:t>
              </a:r>
              <a:endParaRPr lang="zh-CN" altLang="en-US" sz="3200" b="1" dirty="0">
                <a:latin typeface="+mn-ea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642910" y="1785926"/>
              <a:ext cx="18573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        时间：</a:t>
              </a:r>
              <a:endParaRPr lang="zh-CN" altLang="en-US" sz="2800" b="1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42910" y="2428868"/>
              <a:ext cx="18573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        地点：</a:t>
              </a:r>
              <a:endParaRPr lang="zh-CN" altLang="en-US" sz="2800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11560" y="3140968"/>
              <a:ext cx="30290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        </a:t>
              </a:r>
              <a:r>
                <a:rPr lang="zh-CN" altLang="en-US" sz="2800" b="1" dirty="0" smtClean="0"/>
                <a:t>领导人：</a:t>
              </a:r>
              <a:endParaRPr lang="zh-CN" altLang="en-US" sz="2800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285852" y="3714752"/>
              <a:ext cx="235745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经过与结果：</a:t>
              </a:r>
              <a:endParaRPr lang="zh-CN" altLang="en-US" sz="2800" b="1" dirty="0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500430" y="3714752"/>
            <a:ext cx="485778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起义开始时比较顺利，攻占了一些 县城 ，但由于城里敌人力量强大，起义军受到严重挫折。于是放弃攻打中心城市长沙的计划，改向敌人统治力量薄弱的山区进军。</a:t>
            </a:r>
            <a:endParaRPr lang="en-US" altLang="zh-CN" sz="2800" b="1" dirty="0"/>
          </a:p>
          <a:p>
            <a:r>
              <a:rPr lang="zh-CN" altLang="en-US" sz="2800" b="1" dirty="0"/>
              <a:t>起义失败。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9" grpId="0"/>
      <p:bldP spid="11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7.gif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14282" y="4500570"/>
            <a:ext cx="1676400" cy="2095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4357694"/>
            <a:ext cx="2214578" cy="171451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zh-CN" altLang="en-US" sz="3600" b="1" cap="all" spc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自主学习</a:t>
            </a:r>
            <a:endParaRPr lang="zh-CN" altLang="en-US" sz="36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357166"/>
            <a:ext cx="8286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+mn-ea"/>
              </a:rPr>
              <a:t>2.</a:t>
            </a:r>
            <a:r>
              <a:rPr lang="zh-CN" altLang="en-US" sz="3200" b="1" dirty="0">
                <a:latin typeface="+mn-ea"/>
              </a:rPr>
              <a:t>井冈山革命根据地的创建</a:t>
            </a:r>
            <a:endParaRPr lang="zh-CN" altLang="en-US" sz="3200" b="1" dirty="0">
              <a:latin typeface="+mn-ea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0" y="1214422"/>
            <a:ext cx="8715404" cy="5643578"/>
            <a:chOff x="0" y="1484784"/>
            <a:chExt cx="8715404" cy="5373216"/>
          </a:xfrm>
        </p:grpSpPr>
        <p:sp>
          <p:nvSpPr>
            <p:cNvPr id="11" name="TextBox 10"/>
            <p:cNvSpPr txBox="1"/>
            <p:nvPr/>
          </p:nvSpPr>
          <p:spPr>
            <a:xfrm>
              <a:off x="0" y="1484784"/>
              <a:ext cx="235745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            过程：</a:t>
              </a:r>
              <a:endParaRPr lang="zh-CN" altLang="en-US" sz="2800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979712" y="1484784"/>
              <a:ext cx="5320042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latin typeface="+mn-ea"/>
                </a:rPr>
                <a:t>1927</a:t>
              </a:r>
              <a:r>
                <a:rPr lang="zh-CN" altLang="en-US" sz="2800" b="1" dirty="0">
                  <a:latin typeface="+mn-ea"/>
                </a:rPr>
                <a:t>年</a:t>
              </a:r>
              <a:r>
                <a:rPr lang="en-US" altLang="zh-CN" sz="2800" b="1" dirty="0">
                  <a:latin typeface="+mn-ea"/>
                </a:rPr>
                <a:t>10</a:t>
              </a:r>
              <a:r>
                <a:rPr lang="zh-CN" altLang="en-US" sz="2800" b="1" dirty="0">
                  <a:latin typeface="+mn-ea"/>
                </a:rPr>
                <a:t>月，毛泽东率领工农革命军到达井冈山地区，开展游击战争，进行土地革命，创建了第一个农村革命根据地</a:t>
              </a:r>
              <a:r>
                <a:rPr lang="en-US" altLang="zh-CN" sz="2800" b="1" dirty="0">
                  <a:latin typeface="+mn-ea"/>
                </a:rPr>
                <a:t>——</a:t>
              </a:r>
              <a:r>
                <a:rPr lang="zh-CN" altLang="en-US" sz="2800" b="1" dirty="0">
                  <a:latin typeface="+mn-ea"/>
                </a:rPr>
                <a:t>井冈山革命根据</a:t>
              </a:r>
              <a:r>
                <a:rPr lang="zh-CN" altLang="en-US" sz="2800" b="1" dirty="0" smtClean="0">
                  <a:latin typeface="+mn-ea"/>
                </a:rPr>
                <a:t>地。</a:t>
              </a:r>
              <a:endParaRPr lang="zh-CN" altLang="en-US" sz="2800" b="1" dirty="0">
                <a:latin typeface="+mn-ea"/>
              </a:endParaRPr>
            </a:p>
          </p:txBody>
        </p:sp>
        <p:pic>
          <p:nvPicPr>
            <p:cNvPr id="14338" name="Picture 2" descr="https://ss1.bdstatic.com/70cFvXSh_Q1YnxGkpoWK1HF6hhy/it/u=157483499,382299128&amp;fm=26&amp;gp=0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57422" y="3786190"/>
              <a:ext cx="6357982" cy="307181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7.gif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14282" y="4500570"/>
            <a:ext cx="1676400" cy="2095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4357694"/>
            <a:ext cx="2214578" cy="171451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zh-CN" altLang="en-US" sz="3600" b="1" cap="all" spc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自主学习</a:t>
            </a:r>
            <a:endParaRPr lang="zh-CN" altLang="en-US" sz="36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1071546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+mn-ea"/>
              </a:rPr>
              <a:t>1928</a:t>
            </a:r>
            <a:r>
              <a:rPr lang="zh-CN" altLang="en-US" sz="2800" b="1" dirty="0">
                <a:latin typeface="+mn-ea"/>
              </a:rPr>
              <a:t>年</a:t>
            </a:r>
            <a:r>
              <a:rPr lang="en-US" altLang="zh-CN" sz="2800" b="1" dirty="0">
                <a:latin typeface="+mn-ea"/>
              </a:rPr>
              <a:t>4</a:t>
            </a:r>
            <a:r>
              <a:rPr lang="zh-CN" altLang="en-US" sz="2800" b="1" dirty="0" smtClean="0">
                <a:latin typeface="+mn-ea"/>
              </a:rPr>
              <a:t>月。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00298" y="1714488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井冈山地</a:t>
            </a:r>
            <a:r>
              <a:rPr lang="zh-CN" altLang="en-US" sz="2800" b="1" dirty="0" smtClean="0"/>
              <a:t>区。</a:t>
            </a:r>
            <a:endParaRPr lang="zh-CN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786050" y="2285992"/>
            <a:ext cx="60722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毛泽东领导的工农革命军与朱德、陈毅率领南昌起义的部分军队和湘南的工农武</a:t>
            </a:r>
            <a:r>
              <a:rPr lang="zh-CN" altLang="en-US" sz="2800" b="1" dirty="0" smtClean="0"/>
              <a:t>装。</a:t>
            </a:r>
            <a:endParaRPr lang="zh-CN" altLang="en-US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071802" y="3571876"/>
            <a:ext cx="592935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会师部队合编为中国工农革命</a:t>
            </a:r>
            <a:r>
              <a:rPr lang="zh-CN" altLang="en-US" sz="2800" b="1" dirty="0" smtClean="0"/>
              <a:t>军第</a:t>
            </a:r>
            <a:r>
              <a:rPr lang="zh-CN" altLang="en-US" sz="2800" b="1" dirty="0"/>
              <a:t>四军，后改称为中国工农红军第四军。全军一万多人，朱德任军长，毛泽东任党代表。</a:t>
            </a:r>
            <a:endParaRPr lang="zh-CN" altLang="en-US" sz="2800" b="1" dirty="0"/>
          </a:p>
        </p:txBody>
      </p:sp>
      <p:grpSp>
        <p:nvGrpSpPr>
          <p:cNvPr id="15" name="组合 14"/>
          <p:cNvGrpSpPr/>
          <p:nvPr/>
        </p:nvGrpSpPr>
        <p:grpSpPr>
          <a:xfrm>
            <a:off x="428596" y="357166"/>
            <a:ext cx="8286808" cy="5675792"/>
            <a:chOff x="428596" y="357166"/>
            <a:chExt cx="8286808" cy="5675792"/>
          </a:xfrm>
        </p:grpSpPr>
        <p:sp>
          <p:nvSpPr>
            <p:cNvPr id="4" name="TextBox 3"/>
            <p:cNvSpPr txBox="1"/>
            <p:nvPr/>
          </p:nvSpPr>
          <p:spPr>
            <a:xfrm>
              <a:off x="428596" y="357166"/>
              <a:ext cx="828680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latin typeface="+mn-ea"/>
                </a:rPr>
                <a:t>3</a:t>
              </a:r>
              <a:r>
                <a:rPr lang="en-US" altLang="zh-CN" sz="3200" b="1" dirty="0" smtClean="0">
                  <a:latin typeface="+mn-ea"/>
                </a:rPr>
                <a:t>.</a:t>
              </a:r>
              <a:r>
                <a:rPr lang="zh-CN" altLang="en-US" sz="3200" b="1" dirty="0" smtClean="0">
                  <a:latin typeface="+mn-ea"/>
                </a:rPr>
                <a:t>井</a:t>
              </a:r>
              <a:r>
                <a:rPr lang="zh-CN" altLang="en-US" sz="3200" b="1" dirty="0">
                  <a:latin typeface="+mn-ea"/>
                </a:rPr>
                <a:t>冈山会师</a:t>
              </a:r>
              <a:endParaRPr lang="zh-CN" altLang="en-US" sz="3200" b="1" dirty="0"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85786" y="1071546"/>
              <a:ext cx="18573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        时间：</a:t>
              </a:r>
              <a:endParaRPr lang="zh-CN" altLang="en-US" sz="2800" b="1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85786" y="1714488"/>
              <a:ext cx="18573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/>
                <a:t>        地点：</a:t>
              </a:r>
              <a:endParaRPr lang="zh-CN" altLang="en-US" sz="2800" b="1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115616" y="2276872"/>
              <a:ext cx="221457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    领导人：</a:t>
              </a:r>
              <a:endParaRPr lang="zh-CN" altLang="en-US" sz="2800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071638" y="3608609"/>
              <a:ext cx="1143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/>
                <a:t>成果：</a:t>
              </a:r>
              <a:endParaRPr lang="zh-CN" altLang="en-US" sz="2800" b="1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143076" y="5509738"/>
              <a:ext cx="11430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/>
                <a:t>影响：</a:t>
              </a:r>
              <a:endParaRPr lang="zh-CN" altLang="en-US" sz="2800" b="1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143240" y="5500702"/>
            <a:ext cx="58579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会师后的红军在井冈</a:t>
            </a:r>
            <a:r>
              <a:rPr lang="zh-CN" altLang="en-US" sz="2800" b="1" dirty="0" smtClean="0"/>
              <a:t>山开</a:t>
            </a:r>
            <a:r>
              <a:rPr lang="zh-CN" altLang="en-US" sz="2800" b="1" dirty="0"/>
              <a:t>展武装斗争，不断巩固和扩大井冈山根据地。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2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7.gif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14282" y="4500570"/>
            <a:ext cx="1676400" cy="2095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4357694"/>
            <a:ext cx="2214578" cy="171451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zh-CN" altLang="en-US" sz="3600" b="1" cap="all" spc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自主学习</a:t>
            </a:r>
            <a:endParaRPr lang="zh-CN" altLang="en-US" sz="36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571480"/>
            <a:ext cx="8286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+mn-ea"/>
              </a:rPr>
              <a:t>4.</a:t>
            </a:r>
            <a:r>
              <a:rPr lang="zh-CN" altLang="en-US" sz="3200" b="1" dirty="0">
                <a:latin typeface="+mn-ea"/>
              </a:rPr>
              <a:t>南昌起义、秋收起义的共同历史意义</a:t>
            </a:r>
            <a:endParaRPr lang="zh-CN" altLang="en-US" sz="3200" b="1" dirty="0"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42976" y="1500174"/>
            <a:ext cx="607223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       </a:t>
            </a:r>
            <a:r>
              <a:rPr lang="en-US" altLang="zh-CN" sz="2800" b="1" dirty="0" smtClean="0"/>
              <a:t>  </a:t>
            </a:r>
            <a:r>
              <a:rPr lang="zh-CN" altLang="en-US" sz="2800" b="1" dirty="0" smtClean="0"/>
              <a:t>南</a:t>
            </a:r>
            <a:r>
              <a:rPr lang="zh-CN" altLang="en-US" sz="2800" b="1" dirty="0"/>
              <a:t>昌起义、秋收起义是中国共产党独立领导武装斗争、创建革命军队的开始，拉开了中国革命从城市</a:t>
            </a:r>
            <a:r>
              <a:rPr lang="zh-CN" altLang="en-US" sz="2800" b="1" dirty="0" smtClean="0"/>
              <a:t>转入农村</a:t>
            </a:r>
            <a:r>
              <a:rPr lang="zh-CN" altLang="en-US" sz="2800" b="1" dirty="0"/>
              <a:t>、建立农村革命根据地的序幕。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7.gif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14282" y="4500570"/>
            <a:ext cx="1676400" cy="2095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4357694"/>
            <a:ext cx="2214578" cy="171451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zh-CN" altLang="en-US" sz="3600" b="1" cap="all" spc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合作探究</a:t>
            </a:r>
            <a:endParaRPr lang="zh-CN" altLang="en-US" sz="36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285728"/>
            <a:ext cx="83913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        </a:t>
            </a:r>
            <a:r>
              <a:rPr lang="zh-CN" altLang="en-US" sz="2800" b="1" dirty="0" smtClean="0"/>
              <a:t>在</a:t>
            </a:r>
            <a:r>
              <a:rPr lang="zh-CN" altLang="en-US" sz="2800" b="1" dirty="0"/>
              <a:t>秋收起义后，毛泽东为什么要选择由城市转向农村、建立井冈山革命根据地的道路？</a:t>
            </a:r>
            <a:endParaRPr lang="zh-CN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14348" y="1357298"/>
            <a:ext cx="80724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</a:t>
            </a:r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）因为八一南昌起义和秋收起义的目标是夺取中心城市，但在攻打过程中或转战中，遭到敌人优势兵力的阻击或围攻，损失惨重。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348" y="2714620"/>
            <a:ext cx="80724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</a:t>
            </a:r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）总结失败教训，中国革命要想取得胜利，就必须依靠和发动广大人民群众，到农村去建立革命根据地。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71670" y="4071942"/>
            <a:ext cx="67866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（</a:t>
            </a:r>
            <a:r>
              <a:rPr lang="en-US" altLang="zh-CN" sz="2800" b="1" dirty="0">
                <a:latin typeface="+mn-ea"/>
              </a:rPr>
              <a:t>3</a:t>
            </a:r>
            <a:r>
              <a:rPr lang="zh-CN" altLang="en-US" sz="2800" b="1" dirty="0"/>
              <a:t>）保存革命力量。</a:t>
            </a:r>
            <a:endParaRPr lang="zh-CN" altLang="en-US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071670" y="4714884"/>
            <a:ext cx="67866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（</a:t>
            </a:r>
            <a:r>
              <a:rPr lang="en-US" altLang="zh-CN" sz="2800" b="1" dirty="0">
                <a:latin typeface="+mn-ea"/>
              </a:rPr>
              <a:t>4</a:t>
            </a:r>
            <a:r>
              <a:rPr lang="zh-CN" altLang="en-US" sz="2800" b="1" dirty="0"/>
              <a:t>）山区的敌人统治力量薄弱。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.gif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14282" y="4500570"/>
            <a:ext cx="1676400" cy="2095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4357694"/>
            <a:ext cx="2214578" cy="171451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zh-CN" altLang="en-US" sz="3600" b="1" cap="all" spc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自主学习</a:t>
            </a:r>
            <a:endParaRPr lang="zh-CN" altLang="en-US" sz="36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214414" y="214290"/>
            <a:ext cx="7678066" cy="5294319"/>
            <a:chOff x="1214414" y="214290"/>
            <a:chExt cx="7678066" cy="5294319"/>
          </a:xfrm>
        </p:grpSpPr>
        <p:sp>
          <p:nvSpPr>
            <p:cNvPr id="2" name="TextBox 1"/>
            <p:cNvSpPr txBox="1"/>
            <p:nvPr/>
          </p:nvSpPr>
          <p:spPr>
            <a:xfrm>
              <a:off x="1214414" y="214290"/>
              <a:ext cx="521497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/>
                <a:t>三、工农武装割据</a:t>
              </a:r>
              <a:endParaRPr lang="zh-CN" altLang="en-US" sz="3600" b="1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357290" y="1071546"/>
              <a:ext cx="6572296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>
                  <a:latin typeface="+mn-ea"/>
                </a:rPr>
                <a:t>1</a:t>
              </a:r>
              <a:r>
                <a:rPr lang="en-US" altLang="zh-CN" sz="3200" b="1" dirty="0">
                  <a:latin typeface="+mn-ea"/>
                </a:rPr>
                <a:t>.</a:t>
              </a:r>
              <a:r>
                <a:rPr lang="zh-CN" altLang="en-US" sz="3200" b="1" dirty="0">
                  <a:latin typeface="+mn-ea"/>
                </a:rPr>
                <a:t>井冈山革命根据地“工农武装割据”局面的创建</a:t>
              </a:r>
              <a:endParaRPr lang="zh-CN" altLang="en-US" sz="3200" b="1" dirty="0">
                <a:latin typeface="+mn-ea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285852" y="2143116"/>
              <a:ext cx="7358114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>
                  <a:latin typeface="+mn-ea"/>
                </a:rPr>
                <a:t>    1927</a:t>
              </a:r>
              <a:r>
                <a:rPr lang="zh-CN" altLang="en-US" sz="2800" b="1" dirty="0">
                  <a:latin typeface="+mn-ea"/>
                </a:rPr>
                <a:t>年</a:t>
              </a:r>
              <a:r>
                <a:rPr lang="en-US" altLang="zh-CN" sz="2800" b="1" dirty="0">
                  <a:latin typeface="+mn-ea"/>
                </a:rPr>
                <a:t>10</a:t>
              </a:r>
              <a:r>
                <a:rPr lang="zh-CN" altLang="en-US" sz="2800" b="1" dirty="0">
                  <a:latin typeface="+mn-ea"/>
                </a:rPr>
                <a:t>月，毛泽东率领工农革命军到达井冈山地区，在井冈山打土豪，分田地，建立 革命政权，开展土地革命和游击战争，创造了“工农武装割据”的局面。</a:t>
              </a:r>
              <a:endParaRPr lang="zh-CN" altLang="en-US" sz="2800" b="1" dirty="0">
                <a:latin typeface="+mn-ea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071670" y="4000504"/>
              <a:ext cx="6820810" cy="1508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>
                  <a:latin typeface="+mn-ea"/>
                </a:rPr>
                <a:t>2</a:t>
              </a:r>
              <a:r>
                <a:rPr lang="en-US" altLang="zh-CN" sz="3200" b="1" dirty="0">
                  <a:latin typeface="+mn-ea"/>
                </a:rPr>
                <a:t>.</a:t>
              </a:r>
              <a:r>
                <a:rPr lang="zh-CN" altLang="en-US" sz="3200" b="1" dirty="0">
                  <a:latin typeface="+mn-ea"/>
                </a:rPr>
                <a:t>古田会议召</a:t>
              </a:r>
              <a:r>
                <a:rPr lang="zh-CN" altLang="en-US" sz="3200" b="1" dirty="0" smtClean="0">
                  <a:latin typeface="+mn-ea"/>
                </a:rPr>
                <a:t>开</a:t>
              </a:r>
              <a:endParaRPr lang="en-US" altLang="zh-CN" sz="3200" b="1" dirty="0" smtClean="0">
                <a:latin typeface="+mn-ea"/>
              </a:endParaRPr>
            </a:p>
            <a:p>
              <a:r>
                <a:rPr lang="en-US" altLang="zh-CN" sz="3200" b="1" dirty="0" smtClean="0">
                  <a:latin typeface="+mn-ea"/>
                </a:rPr>
                <a:t>   </a:t>
              </a:r>
              <a:r>
                <a:rPr lang="zh-CN" altLang="en-US" sz="2800" b="1" dirty="0" smtClean="0">
                  <a:latin typeface="+mn-ea"/>
                </a:rPr>
                <a:t>在</a:t>
              </a:r>
              <a:r>
                <a:rPr lang="zh-CN" altLang="en-US" sz="2800" b="1" dirty="0">
                  <a:latin typeface="+mn-ea"/>
                </a:rPr>
                <a:t>会议上，确立了“思想建党、政治建军”的建党建军原</a:t>
              </a:r>
              <a:r>
                <a:rPr lang="zh-CN" altLang="en-US" sz="2800" b="1" dirty="0" smtClean="0">
                  <a:latin typeface="+mn-ea"/>
                </a:rPr>
                <a:t>则。</a:t>
              </a:r>
              <a:endParaRPr lang="zh-CN" altLang="en-US" sz="2800" b="1" dirty="0">
                <a:latin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古田会议旧址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7.gif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14282" y="4500570"/>
            <a:ext cx="1676400" cy="2095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4357694"/>
            <a:ext cx="2214578" cy="171451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zh-CN" altLang="en-US" sz="3600" b="1" cap="all" spc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自主学习</a:t>
            </a:r>
            <a:endParaRPr lang="zh-CN" altLang="en-US" sz="36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19872" y="1052736"/>
            <a:ext cx="3929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+mn-ea"/>
              </a:rPr>
              <a:t> 1931</a:t>
            </a:r>
            <a:r>
              <a:rPr lang="zh-CN" altLang="en-US" sz="2800" b="1" dirty="0">
                <a:latin typeface="+mn-ea"/>
              </a:rPr>
              <a:t>年冬，江西</a:t>
            </a:r>
            <a:r>
              <a:rPr lang="zh-CN" altLang="en-US" sz="2800" b="1" dirty="0" smtClean="0">
                <a:latin typeface="+mn-ea"/>
              </a:rPr>
              <a:t>瑞金。</a:t>
            </a:r>
            <a:endParaRPr lang="zh-CN" altLang="en-US" sz="2800" b="1" dirty="0">
              <a:latin typeface="+mn-ea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785786" y="357166"/>
            <a:ext cx="8215370" cy="1880542"/>
            <a:chOff x="785786" y="357166"/>
            <a:chExt cx="8215370" cy="1880542"/>
          </a:xfrm>
        </p:grpSpPr>
        <p:sp>
          <p:nvSpPr>
            <p:cNvPr id="2" name="TextBox 1"/>
            <p:cNvSpPr txBox="1"/>
            <p:nvPr/>
          </p:nvSpPr>
          <p:spPr>
            <a:xfrm>
              <a:off x="1142976" y="357166"/>
              <a:ext cx="78581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latin typeface="+mn-ea"/>
                </a:rPr>
                <a:t> </a:t>
              </a:r>
              <a:r>
                <a:rPr lang="en-US" altLang="zh-CN" sz="3200" b="1" dirty="0" smtClean="0">
                  <a:latin typeface="+mn-ea"/>
                </a:rPr>
                <a:t>3</a:t>
              </a:r>
              <a:r>
                <a:rPr lang="en-US" altLang="zh-CN" sz="3200" b="1" dirty="0">
                  <a:latin typeface="+mn-ea"/>
                </a:rPr>
                <a:t>.</a:t>
              </a:r>
              <a:r>
                <a:rPr lang="zh-CN" altLang="en-US" sz="3200" b="1" dirty="0">
                  <a:latin typeface="+mn-ea"/>
                </a:rPr>
                <a:t>中华苏维埃第一次全国代表大会</a:t>
              </a:r>
              <a:endParaRPr lang="zh-CN" altLang="en-US" sz="3200" b="1" dirty="0"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85786" y="1071546"/>
              <a:ext cx="292895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        时间、地点：</a:t>
              </a:r>
              <a:endParaRPr lang="zh-CN" altLang="en-US" sz="2800" b="1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85786" y="1714488"/>
              <a:ext cx="292895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        内容：</a:t>
              </a:r>
              <a:endParaRPr lang="zh-CN" altLang="en-US" sz="2800" b="1" dirty="0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2571736" y="1714488"/>
            <a:ext cx="60722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会议宣布成立中华苏维埃共和国临时中央政府，定都瑞金，毛泽东当选为临时中央政府主席。</a:t>
            </a:r>
            <a:endParaRPr lang="zh-CN" altLang="en-US" sz="2800" b="1" dirty="0"/>
          </a:p>
        </p:txBody>
      </p:sp>
      <p:sp>
        <p:nvSpPr>
          <p:cNvPr id="11266" name="AutoShape 2" descr="https://ss3.bdstatic.com/70cFv8Sh_Q1YnxGkpoWK1HF6hhy/it/u=455494048,2582697815&amp;fm=26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204225" y="3143248"/>
            <a:ext cx="51117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+mn-ea"/>
              </a:rPr>
              <a:t>瑞金临时中央政府大礼堂</a:t>
            </a:r>
            <a:endParaRPr lang="zh-CN" altLang="en-US" sz="2000" b="1" dirty="0">
              <a:latin typeface="+mn-ea"/>
            </a:endParaRPr>
          </a:p>
        </p:txBody>
      </p:sp>
      <p:pic>
        <p:nvPicPr>
          <p:cNvPr id="15" name="图片 14" descr="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3000372"/>
            <a:ext cx="6143668" cy="37147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5536" y="260648"/>
            <a:ext cx="203773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合作探究</a:t>
            </a:r>
            <a:endParaRPr lang="zh-CN" alt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29454" y="1571612"/>
            <a:ext cx="203503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</a:t>
            </a:r>
            <a:r>
              <a:rPr lang="zh-CN" altLang="en-US" sz="2800" b="1" dirty="0" smtClean="0">
                <a:latin typeface="+mn-ea"/>
              </a:rPr>
              <a:t>结合</a:t>
            </a:r>
            <a:r>
              <a:rPr lang="en-US" altLang="zh-CN" sz="2800" b="1" dirty="0" smtClean="0">
                <a:latin typeface="+mn-ea"/>
              </a:rPr>
              <a:t>1929—1932</a:t>
            </a:r>
            <a:r>
              <a:rPr lang="zh-CN" altLang="en-US" sz="2800" b="1" dirty="0">
                <a:latin typeface="+mn-ea"/>
              </a:rPr>
              <a:t>年农村革命根据地形势示意图，简要介绍全国工农武装割据的状况。</a:t>
            </a:r>
            <a:endParaRPr lang="zh-CN" altLang="en-US" sz="2800" b="1" dirty="0">
              <a:latin typeface="+mn-ea"/>
            </a:endParaRPr>
          </a:p>
        </p:txBody>
      </p:sp>
      <p:pic>
        <p:nvPicPr>
          <p:cNvPr id="6" name="图片 5" descr="历史八上79.bm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285860"/>
            <a:ext cx="6572264" cy="55721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571472" y="571480"/>
            <a:ext cx="8072494" cy="5240387"/>
            <a:chOff x="571472" y="571480"/>
            <a:chExt cx="8072494" cy="5240387"/>
          </a:xfrm>
        </p:grpSpPr>
        <p:sp>
          <p:nvSpPr>
            <p:cNvPr id="2" name="TextBox 1"/>
            <p:cNvSpPr txBox="1"/>
            <p:nvPr/>
          </p:nvSpPr>
          <p:spPr>
            <a:xfrm>
              <a:off x="571472" y="571480"/>
              <a:ext cx="807249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     </a:t>
              </a:r>
              <a:r>
                <a:rPr lang="zh-CN" altLang="en-US" sz="2800" b="1" dirty="0">
                  <a:latin typeface="+mn-ea"/>
                </a:rPr>
                <a:t>（</a:t>
              </a:r>
              <a:r>
                <a:rPr lang="en-US" altLang="zh-CN" sz="2800" b="1" dirty="0">
                  <a:latin typeface="+mn-ea"/>
                </a:rPr>
                <a:t>1</a:t>
              </a:r>
              <a:r>
                <a:rPr lang="zh-CN" altLang="en-US" sz="2800" b="1" dirty="0">
                  <a:latin typeface="+mn-ea"/>
                </a:rPr>
                <a:t>）</a:t>
              </a:r>
              <a:r>
                <a:rPr lang="en-US" altLang="zh-CN" sz="2800" b="1" dirty="0">
                  <a:latin typeface="+mn-ea"/>
                </a:rPr>
                <a:t>1927</a:t>
              </a:r>
              <a:r>
                <a:rPr lang="zh-CN" altLang="en-US" sz="2800" b="1" dirty="0">
                  <a:latin typeface="+mn-ea"/>
                </a:rPr>
                <a:t>年</a:t>
              </a:r>
              <a:r>
                <a:rPr lang="en-US" altLang="zh-CN" sz="2800" b="1" dirty="0">
                  <a:latin typeface="+mn-ea"/>
                </a:rPr>
                <a:t>10</a:t>
              </a:r>
              <a:r>
                <a:rPr lang="zh-CN" altLang="en-US" sz="2800" b="1" dirty="0">
                  <a:latin typeface="+mn-ea"/>
                </a:rPr>
                <a:t>月，毛泽东率领秋收起义部队到达井冈山地区，创建了第一个农村革命</a:t>
              </a:r>
              <a:r>
                <a:rPr lang="zh-CN" altLang="en-US" sz="2800" b="1" dirty="0" smtClean="0">
                  <a:latin typeface="+mn-ea"/>
                </a:rPr>
                <a:t>根据地</a:t>
              </a:r>
              <a:r>
                <a:rPr lang="en-US" altLang="zh-CN" sz="2800" b="1" dirty="0" smtClean="0">
                  <a:latin typeface="+mn-ea"/>
                </a:rPr>
                <a:t>——</a:t>
              </a:r>
              <a:r>
                <a:rPr lang="zh-CN" altLang="en-US" sz="2800" b="1" dirty="0" smtClean="0">
                  <a:latin typeface="+mn-ea"/>
                </a:rPr>
                <a:t>井冈山</a:t>
              </a:r>
              <a:r>
                <a:rPr lang="zh-CN" altLang="en-US" sz="2800" b="1" dirty="0">
                  <a:latin typeface="+mn-ea"/>
                </a:rPr>
                <a:t>革命根据地。</a:t>
              </a:r>
              <a:endParaRPr lang="zh-CN" altLang="en-US" sz="2800" b="1" dirty="0">
                <a:latin typeface="+mn-ea"/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571472" y="1928802"/>
              <a:ext cx="807249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     </a:t>
              </a:r>
              <a:r>
                <a:rPr lang="zh-CN" altLang="en-US" sz="2800" b="1" dirty="0">
                  <a:latin typeface="+mn-ea"/>
                </a:rPr>
                <a:t>（</a:t>
              </a:r>
              <a:r>
                <a:rPr lang="en-US" altLang="zh-CN" sz="2800" b="1" dirty="0">
                  <a:latin typeface="+mn-ea"/>
                </a:rPr>
                <a:t>2</a:t>
              </a:r>
              <a:r>
                <a:rPr lang="zh-CN" altLang="en-US" sz="2800" b="1" dirty="0">
                  <a:latin typeface="+mn-ea"/>
                </a:rPr>
                <a:t>）井冈山革命根据地建立后，方志敏、邓小平、贺龙、徐向前、刘志丹等人也在各地领导武装起义，建立革命根据地。</a:t>
              </a:r>
              <a:endParaRPr lang="zh-CN" altLang="en-US" sz="2800" b="1" dirty="0">
                <a:latin typeface="+mn-ea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928662" y="3357562"/>
              <a:ext cx="7675786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latin typeface="+mn-ea"/>
                </a:rPr>
                <a:t>（</a:t>
              </a:r>
              <a:r>
                <a:rPr lang="en-US" altLang="zh-CN" sz="2800" b="1" dirty="0">
                  <a:latin typeface="+mn-ea"/>
                </a:rPr>
                <a:t>3</a:t>
              </a:r>
              <a:r>
                <a:rPr lang="zh-CN" altLang="en-US" sz="2800" b="1" dirty="0">
                  <a:latin typeface="+mn-ea"/>
                </a:rPr>
                <a:t>）到</a:t>
              </a:r>
              <a:r>
                <a:rPr lang="en-US" altLang="zh-CN" sz="2800" b="1" dirty="0">
                  <a:latin typeface="+mn-ea"/>
                </a:rPr>
                <a:t>1930</a:t>
              </a:r>
              <a:r>
                <a:rPr lang="zh-CN" altLang="en-US" sz="2800" b="1" dirty="0">
                  <a:latin typeface="+mn-ea"/>
                </a:rPr>
                <a:t>年，全国各地创建了十几块革命根据地。其中，以红四军为主在赣南、闽西建立的中央革命根据地面积最大。</a:t>
              </a:r>
              <a:endParaRPr lang="zh-CN" altLang="en-US" sz="2800" b="1" dirty="0"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928662" y="4857760"/>
              <a:ext cx="771530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latin typeface="+mn-ea"/>
                </a:rPr>
                <a:t>（</a:t>
              </a:r>
              <a:r>
                <a:rPr lang="en-US" altLang="zh-CN" sz="2800" b="1" dirty="0">
                  <a:latin typeface="+mn-ea"/>
                </a:rPr>
                <a:t>4</a:t>
              </a:r>
              <a:r>
                <a:rPr lang="zh-CN" altLang="en-US" sz="2800" b="1" dirty="0">
                  <a:latin typeface="+mn-ea"/>
                </a:rPr>
                <a:t>）在各革命根据地内，有几百个县建立了人民政权。革命武装发展到十万人。</a:t>
              </a:r>
              <a:endParaRPr lang="zh-CN" altLang="en-US" sz="2800" b="1" dirty="0">
                <a:latin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77249" y="428604"/>
            <a:ext cx="157447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小结：</a:t>
            </a:r>
            <a:endParaRPr lang="zh-CN" alt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85786" y="1500174"/>
            <a:ext cx="778674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/>
              <a:t>       </a:t>
            </a:r>
            <a:r>
              <a:rPr lang="zh-CN" altLang="en-US" sz="2800" b="1" dirty="0"/>
              <a:t>本课主要介绍中国共产党独立领导武装斗争、创建革命军队、开创工农武装割据局面的艰难而辉煌的历程。让我们体会先烈们不畏艰难、勇于献身的革命精神，学习他们战胜一切困难、不断前进的坚强意志。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板书设计</a:t>
            </a:r>
            <a:endParaRPr lang="zh-CN" altLang="en-US" sz="54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2" name="左大括号 21"/>
          <p:cNvSpPr/>
          <p:nvPr/>
        </p:nvSpPr>
        <p:spPr>
          <a:xfrm>
            <a:off x="928662" y="1285860"/>
            <a:ext cx="357190" cy="5072098"/>
          </a:xfrm>
          <a:prstGeom prst="leftBrace">
            <a:avLst>
              <a:gd name="adj1" fmla="val 150000"/>
              <a:gd name="adj2" fmla="val 50000"/>
            </a:avLst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251520" y="1988840"/>
            <a:ext cx="615553" cy="38027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/>
              <a:t>毛泽东开辟井冈山道路</a:t>
            </a:r>
            <a:endParaRPr lang="zh-CN" altLang="en-US" sz="28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1357290" y="1071546"/>
            <a:ext cx="2714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南昌起义</a:t>
            </a:r>
            <a:endParaRPr lang="zh-CN" altLang="en-US" sz="2800" b="1" dirty="0"/>
          </a:p>
        </p:txBody>
      </p:sp>
      <p:cxnSp>
        <p:nvCxnSpPr>
          <p:cNvPr id="34" name="直接箭头连接符 33"/>
          <p:cNvCxnSpPr/>
          <p:nvPr/>
        </p:nvCxnSpPr>
        <p:spPr>
          <a:xfrm>
            <a:off x="2928926" y="1357298"/>
            <a:ext cx="35719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3419872" y="1052736"/>
            <a:ext cx="5429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背景、时间、意义</a:t>
            </a:r>
            <a:endParaRPr lang="zh-CN" altLang="en-US" sz="28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1214414" y="2357430"/>
            <a:ext cx="164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秋收起义</a:t>
            </a:r>
            <a:endParaRPr lang="zh-CN" altLang="en-US" sz="2800" b="1"/>
          </a:p>
        </p:txBody>
      </p:sp>
      <p:cxnSp>
        <p:nvCxnSpPr>
          <p:cNvPr id="37" name="直接箭头连接符 36"/>
          <p:cNvCxnSpPr/>
          <p:nvPr/>
        </p:nvCxnSpPr>
        <p:spPr>
          <a:xfrm>
            <a:off x="2857488" y="2643182"/>
            <a:ext cx="35719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3286116" y="2357430"/>
            <a:ext cx="55007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背景、时间、地点、人物、经过、结果</a:t>
            </a:r>
            <a:endParaRPr lang="zh-CN" altLang="en-US" sz="28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214414" y="4214818"/>
            <a:ext cx="2357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工农武装割据</a:t>
            </a:r>
            <a:endParaRPr lang="zh-CN" altLang="en-US" sz="2800" b="1"/>
          </a:p>
        </p:txBody>
      </p:sp>
      <p:cxnSp>
        <p:nvCxnSpPr>
          <p:cNvPr id="43" name="直接箭头连接符 42"/>
          <p:cNvCxnSpPr/>
          <p:nvPr/>
        </p:nvCxnSpPr>
        <p:spPr>
          <a:xfrm>
            <a:off x="3571868" y="4429132"/>
            <a:ext cx="57150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4071934" y="4214818"/>
            <a:ext cx="4429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形成过程、典型代表</a:t>
            </a:r>
            <a:endParaRPr lang="zh-CN" altLang="en-US" sz="2800" b="1"/>
          </a:p>
        </p:txBody>
      </p:sp>
      <p:cxnSp>
        <p:nvCxnSpPr>
          <p:cNvPr id="45" name="直接箭头连接符 44"/>
          <p:cNvCxnSpPr/>
          <p:nvPr/>
        </p:nvCxnSpPr>
        <p:spPr>
          <a:xfrm>
            <a:off x="5148064" y="5949280"/>
            <a:ext cx="428628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1214414" y="5643578"/>
            <a:ext cx="40056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中华苏维埃第一次全国代表大会</a:t>
            </a:r>
            <a:endParaRPr lang="zh-CN" altLang="en-US" sz="28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1285852" y="1571612"/>
            <a:ext cx="2714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八七会议</a:t>
            </a:r>
            <a:endParaRPr lang="zh-CN" altLang="en-US" sz="2800" b="1"/>
          </a:p>
        </p:txBody>
      </p:sp>
      <p:cxnSp>
        <p:nvCxnSpPr>
          <p:cNvPr id="19" name="直接箭头连接符 18"/>
          <p:cNvCxnSpPr/>
          <p:nvPr/>
        </p:nvCxnSpPr>
        <p:spPr>
          <a:xfrm>
            <a:off x="2928926" y="1857364"/>
            <a:ext cx="35719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419872" y="1556792"/>
            <a:ext cx="5429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时间、地点、内容</a:t>
            </a:r>
            <a:endParaRPr lang="zh-CN" altLang="en-US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1214414" y="3500438"/>
            <a:ext cx="2286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井冈山会师</a:t>
            </a:r>
            <a:endParaRPr lang="zh-CN" altLang="en-US" sz="2800" b="1"/>
          </a:p>
        </p:txBody>
      </p:sp>
      <p:cxnSp>
        <p:nvCxnSpPr>
          <p:cNvPr id="23" name="直接箭头连接符 22"/>
          <p:cNvCxnSpPr/>
          <p:nvPr/>
        </p:nvCxnSpPr>
        <p:spPr>
          <a:xfrm>
            <a:off x="3286116" y="3786190"/>
            <a:ext cx="785818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286248" y="3286124"/>
            <a:ext cx="45005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时间、地点、会师部队及领导人、结果、影响</a:t>
            </a:r>
            <a:endParaRPr lang="zh-CN" altLang="en-US" sz="2800" b="1"/>
          </a:p>
        </p:txBody>
      </p:sp>
      <p:sp>
        <p:nvSpPr>
          <p:cNvPr id="26" name="TextBox 25"/>
          <p:cNvSpPr txBox="1"/>
          <p:nvPr/>
        </p:nvSpPr>
        <p:spPr>
          <a:xfrm>
            <a:off x="1285852" y="4929198"/>
            <a:ext cx="2286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古田会议</a:t>
            </a:r>
            <a:endParaRPr lang="zh-CN" altLang="en-US" sz="28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5724128" y="5733256"/>
            <a:ext cx="3143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时间、地点、内容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786050" y="2285992"/>
            <a:ext cx="317266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7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谢 谢！</a:t>
            </a:r>
            <a:endParaRPr lang="zh-CN" altLang="en-US" sz="7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1971</Words>
  <Application>WPS 演示</Application>
  <PresentationFormat>全屏显示(4:3)</PresentationFormat>
  <Paragraphs>177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0" baseType="lpstr">
      <vt:lpstr>Arial</vt:lpstr>
      <vt:lpstr>宋体</vt:lpstr>
      <vt:lpstr>Wingdings</vt:lpstr>
      <vt:lpstr>Calibri</vt:lpstr>
      <vt:lpstr>微软雅黑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dreamsummit</dc:creator>
  <cp:lastModifiedBy>Administrator</cp:lastModifiedBy>
  <cp:revision>589</cp:revision>
  <dcterms:created xsi:type="dcterms:W3CDTF">2017-02-03T10:34:00Z</dcterms:created>
  <dcterms:modified xsi:type="dcterms:W3CDTF">2020-12-13T00:57:39Z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