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57" r:id="rId2"/>
    <p:sldId id="259" r:id="rId3"/>
    <p:sldId id="300" r:id="rId4"/>
    <p:sldId id="262" r:id="rId5"/>
    <p:sldId id="264" r:id="rId6"/>
    <p:sldId id="267" r:id="rId7"/>
    <p:sldId id="269" r:id="rId8"/>
    <p:sldId id="270" r:id="rId9"/>
    <p:sldId id="271" r:id="rId10"/>
    <p:sldId id="272" r:id="rId11"/>
    <p:sldId id="317" r:id="rId12"/>
    <p:sldId id="276" r:id="rId13"/>
    <p:sldId id="313" r:id="rId14"/>
    <p:sldId id="303" r:id="rId15"/>
    <p:sldId id="288" r:id="rId16"/>
    <p:sldId id="307" r:id="rId17"/>
    <p:sldId id="308" r:id="rId18"/>
    <p:sldId id="310" r:id="rId19"/>
    <p:sldId id="319" r:id="rId20"/>
    <p:sldId id="312" r:id="rId21"/>
    <p:sldId id="287" r:id="rId22"/>
    <p:sldId id="290" r:id="rId23"/>
    <p:sldId id="292" r:id="rId24"/>
    <p:sldId id="297" r:id="rId25"/>
    <p:sldId id="316" r:id="rId26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957" autoAdjust="0"/>
    <p:restoredTop sz="94660"/>
  </p:normalViewPr>
  <p:slideViewPr>
    <p:cSldViewPr>
      <p:cViewPr varScale="1">
        <p:scale>
          <a:sx n="84" d="100"/>
          <a:sy n="84" d="100"/>
        </p:scale>
        <p:origin x="-1050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___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zh-CN"/>
  <c:chart>
    <c:plotArea>
      <c:layout>
        <c:manualLayout>
          <c:layoutTarget val="inner"/>
          <c:xMode val="edge"/>
          <c:yMode val="edge"/>
          <c:x val="6.1434000330495502E-2"/>
          <c:y val="4.3638669777432096E-2"/>
          <c:w val="0.92971415874426566"/>
          <c:h val="0.77123334927359211"/>
        </c:manualLayout>
      </c:layout>
      <c:bar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ln w="12700"/>
          </c:spPr>
          <c:cat>
            <c:strRef>
              <c:f>Sheet1!$A$2:$A$21</c:f>
              <c:strCache>
                <c:ptCount val="20"/>
                <c:pt idx="0">
                  <c:v>1999年</c:v>
                </c:pt>
                <c:pt idx="1">
                  <c:v>2000年</c:v>
                </c:pt>
                <c:pt idx="2">
                  <c:v>2001年</c:v>
                </c:pt>
                <c:pt idx="3">
                  <c:v>2002年</c:v>
                </c:pt>
                <c:pt idx="4">
                  <c:v>2003年</c:v>
                </c:pt>
                <c:pt idx="5">
                  <c:v>2004年</c:v>
                </c:pt>
                <c:pt idx="6">
                  <c:v>2005年</c:v>
                </c:pt>
                <c:pt idx="7">
                  <c:v>2006年</c:v>
                </c:pt>
                <c:pt idx="8">
                  <c:v>2007年</c:v>
                </c:pt>
                <c:pt idx="9">
                  <c:v>2008年</c:v>
                </c:pt>
                <c:pt idx="10">
                  <c:v>2009年</c:v>
                </c:pt>
                <c:pt idx="11">
                  <c:v>2010年</c:v>
                </c:pt>
                <c:pt idx="12">
                  <c:v>2011年</c:v>
                </c:pt>
                <c:pt idx="13">
                  <c:v>2012年</c:v>
                </c:pt>
                <c:pt idx="14">
                  <c:v>2013年</c:v>
                </c:pt>
                <c:pt idx="15">
                  <c:v>2014年</c:v>
                </c:pt>
                <c:pt idx="16">
                  <c:v>2015年</c:v>
                </c:pt>
                <c:pt idx="17">
                  <c:v>2016年</c:v>
                </c:pt>
                <c:pt idx="18">
                  <c:v>2017年</c:v>
                </c:pt>
                <c:pt idx="19">
                  <c:v>2018年</c:v>
                </c:pt>
              </c:strCache>
            </c:strRef>
          </c:cat>
          <c:val>
            <c:numRef>
              <c:f>Sheet1!$B$2:$B$21</c:f>
              <c:numCache>
                <c:formatCode>General</c:formatCode>
                <c:ptCount val="20"/>
                <c:pt idx="0">
                  <c:v>9</c:v>
                </c:pt>
                <c:pt idx="1">
                  <c:v>13</c:v>
                </c:pt>
                <c:pt idx="2">
                  <c:v>12</c:v>
                </c:pt>
                <c:pt idx="3">
                  <c:v>13</c:v>
                </c:pt>
                <c:pt idx="4">
                  <c:v>12</c:v>
                </c:pt>
                <c:pt idx="5">
                  <c:v>16</c:v>
                </c:pt>
                <c:pt idx="6">
                  <c:v>18</c:v>
                </c:pt>
                <c:pt idx="7">
                  <c:v>23</c:v>
                </c:pt>
                <c:pt idx="8">
                  <c:v>30</c:v>
                </c:pt>
                <c:pt idx="9">
                  <c:v>37</c:v>
                </c:pt>
                <c:pt idx="10">
                  <c:v>46</c:v>
                </c:pt>
                <c:pt idx="11">
                  <c:v>61</c:v>
                </c:pt>
                <c:pt idx="12">
                  <c:v>73</c:v>
                </c:pt>
                <c:pt idx="13">
                  <c:v>89</c:v>
                </c:pt>
                <c:pt idx="14">
                  <c:v>93</c:v>
                </c:pt>
                <c:pt idx="15">
                  <c:v>95</c:v>
                </c:pt>
                <c:pt idx="16">
                  <c:v>103</c:v>
                </c:pt>
                <c:pt idx="17">
                  <c:v>109</c:v>
                </c:pt>
                <c:pt idx="18">
                  <c:v>115</c:v>
                </c:pt>
                <c:pt idx="19">
                  <c:v>120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cat>
            <c:strRef>
              <c:f>Sheet1!$A$2:$A$21</c:f>
              <c:strCache>
                <c:ptCount val="20"/>
                <c:pt idx="0">
                  <c:v>1999年</c:v>
                </c:pt>
                <c:pt idx="1">
                  <c:v>2000年</c:v>
                </c:pt>
                <c:pt idx="2">
                  <c:v>2001年</c:v>
                </c:pt>
                <c:pt idx="3">
                  <c:v>2002年</c:v>
                </c:pt>
                <c:pt idx="4">
                  <c:v>2003年</c:v>
                </c:pt>
                <c:pt idx="5">
                  <c:v>2004年</c:v>
                </c:pt>
                <c:pt idx="6">
                  <c:v>2005年</c:v>
                </c:pt>
                <c:pt idx="7">
                  <c:v>2006年</c:v>
                </c:pt>
                <c:pt idx="8">
                  <c:v>2007年</c:v>
                </c:pt>
                <c:pt idx="9">
                  <c:v>2008年</c:v>
                </c:pt>
                <c:pt idx="10">
                  <c:v>2009年</c:v>
                </c:pt>
                <c:pt idx="11">
                  <c:v>2010年</c:v>
                </c:pt>
                <c:pt idx="12">
                  <c:v>2011年</c:v>
                </c:pt>
                <c:pt idx="13">
                  <c:v>2012年</c:v>
                </c:pt>
                <c:pt idx="14">
                  <c:v>2013年</c:v>
                </c:pt>
                <c:pt idx="15">
                  <c:v>2014年</c:v>
                </c:pt>
                <c:pt idx="16">
                  <c:v>2015年</c:v>
                </c:pt>
                <c:pt idx="17">
                  <c:v>2016年</c:v>
                </c:pt>
                <c:pt idx="18">
                  <c:v>2017年</c:v>
                </c:pt>
                <c:pt idx="19">
                  <c:v>2018年</c:v>
                </c:pt>
              </c:strCache>
            </c:strRef>
          </c:cat>
          <c:val>
            <c:numRef>
              <c:f>Sheet1!$C$2:$C$21</c:f>
              <c:numCache>
                <c:formatCode>General</c:formatCode>
                <c:ptCount val="20"/>
              </c:numCache>
            </c:numRef>
          </c:val>
        </c:ser>
        <c:axId val="57697024"/>
        <c:axId val="57698560"/>
      </c:barChart>
      <c:catAx>
        <c:axId val="57697024"/>
        <c:scaling>
          <c:orientation val="minMax"/>
        </c:scaling>
        <c:axPos val="b"/>
        <c:numFmt formatCode="General" sourceLinked="1"/>
        <c:tickLblPos val="nextTo"/>
        <c:crossAx val="57698560"/>
        <c:crosses val="autoZero"/>
        <c:auto val="1"/>
        <c:lblAlgn val="ctr"/>
        <c:lblOffset val="100"/>
      </c:catAx>
      <c:valAx>
        <c:axId val="57698560"/>
        <c:scaling>
          <c:orientation val="minMax"/>
        </c:scaling>
        <c:axPos val="l"/>
        <c:majorGridlines/>
        <c:numFmt formatCode="General" sourceLinked="1"/>
        <c:tickLblPos val="nextTo"/>
        <c:crossAx val="57697024"/>
        <c:crosses val="autoZero"/>
        <c:crossBetween val="between"/>
      </c:valAx>
    </c:plotArea>
    <c:plotVisOnly val="1"/>
  </c:chart>
  <c:spPr>
    <a:solidFill>
      <a:schemeClr val="bg1"/>
    </a:solidFill>
  </c:spPr>
  <c:txPr>
    <a:bodyPr/>
    <a:lstStyle/>
    <a:p>
      <a:pPr>
        <a:defRPr sz="1800"/>
      </a:pPr>
      <a:endParaRPr lang="zh-CN"/>
    </a:p>
  </c:txPr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D4077D2-B331-4062-A485-3A3FBC4A1314}" type="datetimeFigureOut">
              <a:rPr lang="zh-CN" altLang="en-US" smtClean="0"/>
              <a:pPr/>
              <a:t>2018/10/6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18BDA88-856C-49FC-A4CA-5DB1D88CD77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8BDA88-856C-49FC-A4CA-5DB1D88CD771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B8CA5FB-CE8A-470B-8301-182855C15307}" type="slidenum">
              <a:rPr lang="en-US" altLang="zh-CN" smtClean="0"/>
              <a:pPr/>
              <a:t>6</a:t>
            </a:fld>
            <a:endParaRPr lang="en-US" altLang="zh-CN" smtClean="0"/>
          </a:p>
        </p:txBody>
      </p:sp>
      <p:sp>
        <p:nvSpPr>
          <p:cNvPr id="184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zh-CN" altLang="zh-CN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C140670-69E5-47E8-A3F3-314A6FA205E8}" type="slidenum">
              <a:rPr lang="en-US" altLang="zh-CN" smtClean="0"/>
              <a:pPr>
                <a:defRPr/>
              </a:pPr>
              <a:t>7</a:t>
            </a:fld>
            <a:endParaRPr lang="en-US" altLang="zh-CN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8BDA88-856C-49FC-A4CA-5DB1D88CD771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E52E1-8278-4E93-BA0C-58D2C60E6708}" type="datetimeFigureOut">
              <a:rPr lang="zh-CN" altLang="en-US" smtClean="0"/>
              <a:pPr/>
              <a:t>2018/10/6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94271C-A259-4922-8349-C6CAA44098EF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E52E1-8278-4E93-BA0C-58D2C60E6708}" type="datetimeFigureOut">
              <a:rPr lang="zh-CN" altLang="en-US" smtClean="0"/>
              <a:pPr/>
              <a:t>2018/10/6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94271C-A259-4922-8349-C6CAA44098EF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E52E1-8278-4E93-BA0C-58D2C60E6708}" type="datetimeFigureOut">
              <a:rPr lang="zh-CN" altLang="en-US" smtClean="0"/>
              <a:pPr/>
              <a:t>2018/10/6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94271C-A259-4922-8349-C6CAA44098EF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E52E1-8278-4E93-BA0C-58D2C60E6708}" type="datetimeFigureOut">
              <a:rPr lang="zh-CN" altLang="en-US" smtClean="0"/>
              <a:pPr/>
              <a:t>2018/10/6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94271C-A259-4922-8349-C6CAA44098EF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E52E1-8278-4E93-BA0C-58D2C60E6708}" type="datetimeFigureOut">
              <a:rPr lang="zh-CN" altLang="en-US" smtClean="0"/>
              <a:pPr/>
              <a:t>2018/10/6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94271C-A259-4922-8349-C6CAA44098EF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E52E1-8278-4E93-BA0C-58D2C60E6708}" type="datetimeFigureOut">
              <a:rPr lang="zh-CN" altLang="en-US" smtClean="0"/>
              <a:pPr/>
              <a:t>2018/10/6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94271C-A259-4922-8349-C6CAA44098EF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E52E1-8278-4E93-BA0C-58D2C60E6708}" type="datetimeFigureOut">
              <a:rPr lang="zh-CN" altLang="en-US" smtClean="0"/>
              <a:pPr/>
              <a:t>2018/10/6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94271C-A259-4922-8349-C6CAA44098EF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E52E1-8278-4E93-BA0C-58D2C60E6708}" type="datetimeFigureOut">
              <a:rPr lang="zh-CN" altLang="en-US" smtClean="0"/>
              <a:pPr/>
              <a:t>2018/10/6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94271C-A259-4922-8349-C6CAA44098EF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E52E1-8278-4E93-BA0C-58D2C60E6708}" type="datetimeFigureOut">
              <a:rPr lang="zh-CN" altLang="en-US" smtClean="0"/>
              <a:pPr/>
              <a:t>2018/10/6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94271C-A259-4922-8349-C6CAA44098EF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E52E1-8278-4E93-BA0C-58D2C60E6708}" type="datetimeFigureOut">
              <a:rPr lang="zh-CN" altLang="en-US" smtClean="0"/>
              <a:pPr/>
              <a:t>2018/10/6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94271C-A259-4922-8349-C6CAA44098EF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E52E1-8278-4E93-BA0C-58D2C60E6708}" type="datetimeFigureOut">
              <a:rPr lang="zh-CN" altLang="en-US" smtClean="0"/>
              <a:pPr/>
              <a:t>2018/10/6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94271C-A259-4922-8349-C6CAA44098EF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标题，一项大型内容和两项小型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8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980AE2-F6FE-43FA-BFE8-7D8BE92833F6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A1FA6E-9350-4BC9-8E29-2278492F3C4D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0E52E1-8278-4E93-BA0C-58D2C60E6708}" type="datetimeFigureOut">
              <a:rPr lang="zh-CN" altLang="en-US" smtClean="0"/>
              <a:pPr/>
              <a:t>2018/10/6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94271C-A259-4922-8349-C6CAA44098EF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13.xml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30.pn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改革开放40周年"/>
          <p:cNvPicPr>
            <a:picLocks noChangeAspect="1" noChangeArrowheads="1"/>
          </p:cNvPicPr>
          <p:nvPr/>
        </p:nvPicPr>
        <p:blipFill>
          <a:blip r:embed="rId2" cstate="print"/>
          <a:srcRect l="3661" t="11363" r="4055" b="15400"/>
          <a:stretch>
            <a:fillRect/>
          </a:stretch>
        </p:blipFill>
        <p:spPr bwMode="auto">
          <a:xfrm>
            <a:off x="0" y="2996952"/>
            <a:ext cx="9144000" cy="3861048"/>
          </a:xfrm>
          <a:prstGeom prst="rect">
            <a:avLst/>
          </a:prstGeom>
          <a:noFill/>
        </p:spPr>
      </p:pic>
      <p:sp>
        <p:nvSpPr>
          <p:cNvPr id="6" name="矩形 5"/>
          <p:cNvSpPr/>
          <p:nvPr/>
        </p:nvSpPr>
        <p:spPr>
          <a:xfrm>
            <a:off x="107504" y="188640"/>
            <a:ext cx="8820472" cy="26186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5000"/>
              </a:lnSpc>
            </a:pPr>
            <a:r>
              <a:rPr lang="zh-CN" altLang="en-US" sz="3200" b="1" dirty="0" smtClean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   </a:t>
            </a:r>
            <a:r>
              <a:rPr lang="zh-CN" altLang="en-US" sz="3200" dirty="0" smtClean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改革开放是决定当代中国命运的关键一招。</a:t>
            </a:r>
            <a:endParaRPr lang="en-US" altLang="zh-CN" sz="3200" dirty="0" smtClean="0">
              <a:solidFill>
                <a:schemeClr val="bg1"/>
              </a:solidFill>
              <a:latin typeface="楷体" pitchFamily="49" charset="-122"/>
              <a:ea typeface="楷体" pitchFamily="49" charset="-122"/>
            </a:endParaRPr>
          </a:p>
          <a:p>
            <a:pPr algn="just">
              <a:lnSpc>
                <a:spcPts val="5000"/>
              </a:lnSpc>
            </a:pPr>
            <a:r>
              <a:rPr lang="zh-CN" altLang="en-US" sz="3200" dirty="0" smtClean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   改革开放只有进行时，没有完成时。没有改革开放就没有中国的今天，也就没有中国的明天。</a:t>
            </a:r>
            <a:endParaRPr lang="en-US" altLang="zh-CN" sz="3200" dirty="0" smtClean="0">
              <a:solidFill>
                <a:schemeClr val="bg1"/>
              </a:solidFill>
              <a:latin typeface="楷体" pitchFamily="49" charset="-122"/>
              <a:ea typeface="楷体" pitchFamily="49" charset="-122"/>
            </a:endParaRPr>
          </a:p>
          <a:p>
            <a:pPr algn="r">
              <a:lnSpc>
                <a:spcPts val="3500"/>
              </a:lnSpc>
              <a:spcBef>
                <a:spcPts val="1200"/>
              </a:spcBef>
            </a:pPr>
            <a:r>
              <a:rPr lang="en-US" altLang="zh-CN" sz="2400" dirty="0" smtClean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——</a:t>
            </a:r>
            <a:r>
              <a:rPr lang="zh-CN" altLang="en-US" sz="2400" dirty="0" smtClean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习</a:t>
            </a:r>
            <a:r>
              <a:rPr lang="zh-CN" altLang="en-US" sz="2400" dirty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近</a:t>
            </a:r>
            <a:r>
              <a:rPr lang="zh-CN" altLang="en-US" sz="2400" dirty="0" smtClean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平</a:t>
            </a:r>
            <a:endParaRPr lang="zh-CN" altLang="en-US" sz="2400" dirty="0">
              <a:solidFill>
                <a:schemeClr val="bg1"/>
              </a:solidFill>
              <a:latin typeface="楷体" pitchFamily="49" charset="-122"/>
              <a:ea typeface="楷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44455" y="2988241"/>
            <a:ext cx="83920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 smtClean="0">
                <a:solidFill>
                  <a:schemeClr val="bg1"/>
                </a:solidFill>
                <a:latin typeface="方正启体简体" pitchFamily="65" charset="-122"/>
                <a:ea typeface="方正启体简体" pitchFamily="65" charset="-122"/>
              </a:rPr>
              <a:t>第</a:t>
            </a:r>
            <a:r>
              <a:rPr lang="en-US" altLang="zh-CN" sz="3200" dirty="0" smtClean="0">
                <a:solidFill>
                  <a:schemeClr val="bg1"/>
                </a:solidFill>
                <a:latin typeface="方正启体简体" pitchFamily="65" charset="-122"/>
                <a:ea typeface="方正启体简体" pitchFamily="65" charset="-122"/>
              </a:rPr>
              <a:t>28</a:t>
            </a:r>
            <a:r>
              <a:rPr lang="zh-CN" altLang="en-US" sz="3200" dirty="0" smtClean="0">
                <a:solidFill>
                  <a:schemeClr val="bg1"/>
                </a:solidFill>
                <a:latin typeface="方正启体简体" pitchFamily="65" charset="-122"/>
                <a:ea typeface="方正启体简体" pitchFamily="65" charset="-122"/>
              </a:rPr>
              <a:t>课 中国特色社会主义道路的开辟和发展</a:t>
            </a:r>
            <a:endParaRPr lang="zh-CN" altLang="en-US" sz="3200" dirty="0">
              <a:solidFill>
                <a:schemeClr val="bg1"/>
              </a:solidFill>
              <a:latin typeface="方正启体简体" pitchFamily="65" charset="-122"/>
              <a:ea typeface="方正启体简体" pitchFamily="65" charset="-122"/>
            </a:endParaRPr>
          </a:p>
        </p:txBody>
      </p:sp>
      <p:pic>
        <p:nvPicPr>
          <p:cNvPr id="6" name="Picture 3" descr="图片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1828ED"/>
              </a:clrFrom>
              <a:clrTo>
                <a:srgbClr val="1828E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0"/>
            <a:ext cx="3275856" cy="25358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5" name="Picture 5" descr="https://ss1.bdstatic.com/70cFuXSh_Q1YnxGkpoWK1HF6hhy/it/u=129112379,617821668&amp;fm=26&amp;gp=0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0846FD"/>
              </a:clrFrom>
              <a:clrTo>
                <a:srgbClr val="0846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644008" y="3838575"/>
            <a:ext cx="4762500" cy="30194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矩形 18"/>
          <p:cNvSpPr/>
          <p:nvPr/>
        </p:nvSpPr>
        <p:spPr>
          <a:xfrm>
            <a:off x="3563888" y="1556792"/>
            <a:ext cx="2448272" cy="5301208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TextBox 8"/>
          <p:cNvSpPr txBox="1"/>
          <p:nvPr/>
        </p:nvSpPr>
        <p:spPr>
          <a:xfrm>
            <a:off x="0" y="2380818"/>
            <a:ext cx="243131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l"/>
            </a:pPr>
            <a:r>
              <a:rPr lang="zh-CN" altLang="en-US" sz="2000" b="1" dirty="0" smtClean="0">
                <a:solidFill>
                  <a:schemeClr val="bg1"/>
                </a:solidFill>
                <a:latin typeface="仿宋" pitchFamily="49" charset="-122"/>
                <a:ea typeface="仿宋" pitchFamily="49" charset="-122"/>
              </a:rPr>
              <a:t>平反冤假错案</a:t>
            </a:r>
            <a:endParaRPr lang="zh-CN" altLang="en-US" sz="2000" b="1" dirty="0">
              <a:solidFill>
                <a:schemeClr val="bg1"/>
              </a:solidFill>
              <a:latin typeface="仿宋" pitchFamily="49" charset="-122"/>
              <a:ea typeface="仿宋" pitchFamily="49" charset="-122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0" y="2793122"/>
            <a:ext cx="35638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l"/>
            </a:pPr>
            <a:r>
              <a:rPr lang="zh-CN" altLang="en-US" sz="2000" b="1" dirty="0" smtClean="0">
                <a:solidFill>
                  <a:schemeClr val="bg1"/>
                </a:solidFill>
                <a:latin typeface="仿宋" pitchFamily="49" charset="-122"/>
                <a:ea typeface="仿宋" pitchFamily="49" charset="-122"/>
              </a:rPr>
              <a:t>农村改革：家庭联产承包责</a:t>
            </a:r>
            <a:endParaRPr lang="en-US" altLang="zh-CN" sz="2000" b="1" dirty="0" smtClean="0">
              <a:solidFill>
                <a:schemeClr val="bg1"/>
              </a:solidFill>
              <a:latin typeface="仿宋" pitchFamily="49" charset="-122"/>
              <a:ea typeface="仿宋" pitchFamily="49" charset="-122"/>
            </a:endParaRPr>
          </a:p>
          <a:p>
            <a:r>
              <a:rPr lang="zh-CN" altLang="en-US" sz="2000" b="1" dirty="0" smtClean="0">
                <a:solidFill>
                  <a:schemeClr val="bg1"/>
                </a:solidFill>
                <a:latin typeface="仿宋" pitchFamily="49" charset="-122"/>
                <a:ea typeface="仿宋" pitchFamily="49" charset="-122"/>
              </a:rPr>
              <a:t>任制</a:t>
            </a:r>
            <a:endParaRPr lang="zh-CN" altLang="en-US" sz="2000" b="1" dirty="0">
              <a:solidFill>
                <a:schemeClr val="bg1"/>
              </a:solidFill>
              <a:latin typeface="仿宋" pitchFamily="49" charset="-122"/>
              <a:ea typeface="仿宋" pitchFamily="49" charset="-122"/>
            </a:endParaRPr>
          </a:p>
        </p:txBody>
      </p:sp>
      <p:sp>
        <p:nvSpPr>
          <p:cNvPr id="12" name="右箭头 11"/>
          <p:cNvSpPr/>
          <p:nvPr/>
        </p:nvSpPr>
        <p:spPr>
          <a:xfrm>
            <a:off x="-36512" y="836712"/>
            <a:ext cx="9252520" cy="1008112"/>
          </a:xfrm>
          <a:prstGeom prst="rightArrow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2400" dirty="0" smtClean="0">
                <a:solidFill>
                  <a:schemeClr val="tx1"/>
                </a:solidFill>
              </a:rPr>
              <a:t>   </a:t>
            </a:r>
            <a:r>
              <a:rPr lang="en-US" altLang="zh-CN" sz="2400" dirty="0" smtClean="0">
                <a:solidFill>
                  <a:srgbClr val="FF0000"/>
                </a:solidFill>
              </a:rPr>
              <a:t>1978 </a:t>
            </a:r>
            <a:r>
              <a:rPr lang="en-US" altLang="zh-CN" sz="2400" dirty="0" smtClean="0">
                <a:solidFill>
                  <a:schemeClr val="tx1"/>
                </a:solidFill>
              </a:rPr>
              <a:t>                   	            </a:t>
            </a:r>
            <a:r>
              <a:rPr lang="en-US" altLang="zh-CN" sz="2400" dirty="0" smtClean="0">
                <a:solidFill>
                  <a:srgbClr val="FF0000"/>
                </a:solidFill>
              </a:rPr>
              <a:t>1992</a:t>
            </a:r>
            <a:r>
              <a:rPr lang="en-US" altLang="zh-CN" sz="2400" dirty="0" smtClean="0">
                <a:solidFill>
                  <a:schemeClr val="tx1"/>
                </a:solidFill>
              </a:rPr>
              <a:t>                            </a:t>
            </a:r>
            <a:r>
              <a:rPr lang="en-US" altLang="zh-CN" sz="2400" dirty="0" smtClean="0">
                <a:solidFill>
                  <a:srgbClr val="FF0000"/>
                </a:solidFill>
              </a:rPr>
              <a:t>2001</a:t>
            </a:r>
            <a:r>
              <a:rPr lang="en-US" altLang="zh-CN" sz="2400" dirty="0" smtClean="0">
                <a:solidFill>
                  <a:schemeClr val="tx1"/>
                </a:solidFill>
              </a:rPr>
              <a:t> 	           2018                                                                                                                             </a:t>
            </a:r>
            <a:endParaRPr lang="zh-CN" altLang="en-US" sz="2400" dirty="0">
              <a:solidFill>
                <a:schemeClr val="tx1"/>
              </a:solidFill>
            </a:endParaRPr>
          </a:p>
        </p:txBody>
      </p:sp>
      <p:sp>
        <p:nvSpPr>
          <p:cNvPr id="10" name="矩形 9"/>
          <p:cNvSpPr/>
          <p:nvPr/>
        </p:nvSpPr>
        <p:spPr>
          <a:xfrm>
            <a:off x="0" y="3441194"/>
            <a:ext cx="356388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l"/>
            </a:pPr>
            <a:r>
              <a:rPr lang="zh-CN" altLang="en-US" sz="2000" b="1" dirty="0" smtClean="0">
                <a:solidFill>
                  <a:schemeClr val="bg1"/>
                </a:solidFill>
                <a:latin typeface="仿宋" pitchFamily="49" charset="-122"/>
                <a:ea typeface="仿宋" pitchFamily="49" charset="-122"/>
              </a:rPr>
              <a:t>城市改革：扩大企业自主权</a:t>
            </a:r>
            <a:r>
              <a:rPr lang="en-US" altLang="zh-CN" sz="2000" b="1" dirty="0" smtClean="0">
                <a:solidFill>
                  <a:schemeClr val="bg1"/>
                </a:solidFill>
                <a:latin typeface="仿宋" pitchFamily="49" charset="-122"/>
                <a:ea typeface="仿宋" pitchFamily="49" charset="-122"/>
              </a:rPr>
              <a:t>,</a:t>
            </a:r>
          </a:p>
          <a:p>
            <a:r>
              <a:rPr lang="zh-CN" altLang="en-US" sz="2000" b="1" dirty="0" smtClean="0">
                <a:solidFill>
                  <a:schemeClr val="bg1"/>
                </a:solidFill>
                <a:latin typeface="仿宋" pitchFamily="49" charset="-122"/>
                <a:ea typeface="仿宋" pitchFamily="49" charset="-122"/>
              </a:rPr>
              <a:t>政企分开</a:t>
            </a:r>
            <a:endParaRPr lang="zh-CN" altLang="en-US" sz="2000" b="1" dirty="0">
              <a:solidFill>
                <a:schemeClr val="bg1"/>
              </a:solidFill>
              <a:latin typeface="仿宋" pitchFamily="49" charset="-122"/>
              <a:ea typeface="仿宋" pitchFamily="49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0" y="4089266"/>
            <a:ext cx="356388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l"/>
            </a:pPr>
            <a:r>
              <a:rPr lang="zh-CN" altLang="en-US" sz="2000" b="1" dirty="0" smtClean="0">
                <a:solidFill>
                  <a:schemeClr val="bg1"/>
                </a:solidFill>
                <a:latin typeface="仿宋" pitchFamily="49" charset="-122"/>
                <a:ea typeface="仿宋" pitchFamily="49" charset="-122"/>
              </a:rPr>
              <a:t>对外开放：建立深圳等四个</a:t>
            </a:r>
            <a:endParaRPr lang="en-US" altLang="zh-CN" sz="2000" b="1" dirty="0" smtClean="0">
              <a:solidFill>
                <a:schemeClr val="bg1"/>
              </a:solidFill>
              <a:latin typeface="仿宋" pitchFamily="49" charset="-122"/>
              <a:ea typeface="仿宋" pitchFamily="49" charset="-122"/>
            </a:endParaRPr>
          </a:p>
          <a:p>
            <a:r>
              <a:rPr lang="zh-CN" altLang="en-US" sz="2000" b="1" dirty="0" smtClean="0">
                <a:solidFill>
                  <a:schemeClr val="bg1"/>
                </a:solidFill>
                <a:latin typeface="仿宋" pitchFamily="49" charset="-122"/>
                <a:ea typeface="仿宋" pitchFamily="49" charset="-122"/>
              </a:rPr>
              <a:t>经济特区</a:t>
            </a:r>
            <a:endParaRPr lang="zh-CN" altLang="en-US" sz="2000" b="1" dirty="0">
              <a:solidFill>
                <a:schemeClr val="bg1"/>
              </a:solidFill>
              <a:latin typeface="仿宋" pitchFamily="49" charset="-122"/>
              <a:ea typeface="仿宋" pitchFamily="49" charset="-122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563888" y="1693257"/>
            <a:ext cx="223224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l"/>
            </a:pPr>
            <a:r>
              <a:rPr lang="en-US" altLang="zh-CN" sz="2000" b="1" dirty="0" smtClean="0">
                <a:solidFill>
                  <a:schemeClr val="bg1"/>
                </a:solidFill>
                <a:latin typeface="仿宋" pitchFamily="49" charset="-122"/>
                <a:ea typeface="仿宋" pitchFamily="49" charset="-122"/>
              </a:rPr>
              <a:t>1992</a:t>
            </a:r>
            <a:r>
              <a:rPr lang="zh-CN" altLang="en-US" sz="2000" b="1" dirty="0" smtClean="0">
                <a:solidFill>
                  <a:schemeClr val="bg1"/>
                </a:solidFill>
                <a:latin typeface="仿宋" pitchFamily="49" charset="-122"/>
                <a:ea typeface="仿宋" pitchFamily="49" charset="-122"/>
              </a:rPr>
              <a:t>年十四大确立改革目标：社会主义市场经济体制</a:t>
            </a:r>
            <a:endParaRPr lang="zh-CN" altLang="en-US" sz="2000" b="1" dirty="0">
              <a:solidFill>
                <a:schemeClr val="bg1"/>
              </a:solidFill>
              <a:latin typeface="仿宋" pitchFamily="49" charset="-122"/>
              <a:ea typeface="仿宋" pitchFamily="49" charset="-122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5496" y="1700808"/>
            <a:ext cx="350810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l"/>
            </a:pPr>
            <a:r>
              <a:rPr lang="en-US" altLang="zh-CN" sz="2000" b="1" dirty="0" smtClean="0">
                <a:solidFill>
                  <a:schemeClr val="bg1"/>
                </a:solidFill>
                <a:latin typeface="仿宋" pitchFamily="49" charset="-122"/>
                <a:ea typeface="仿宋" pitchFamily="49" charset="-122"/>
              </a:rPr>
              <a:t>1978</a:t>
            </a:r>
            <a:r>
              <a:rPr lang="zh-CN" altLang="en-US" sz="2000" b="1" dirty="0" smtClean="0">
                <a:solidFill>
                  <a:schemeClr val="bg1"/>
                </a:solidFill>
                <a:latin typeface="仿宋" pitchFamily="49" charset="-122"/>
                <a:ea typeface="仿宋" pitchFamily="49" charset="-122"/>
              </a:rPr>
              <a:t>年十一届三中全会拉开改革开放序幕 </a:t>
            </a:r>
            <a:endParaRPr lang="zh-CN" altLang="en-US" sz="2000" b="1" dirty="0">
              <a:solidFill>
                <a:schemeClr val="bg1"/>
              </a:solidFill>
              <a:latin typeface="仿宋" pitchFamily="49" charset="-122"/>
              <a:ea typeface="仿宋" pitchFamily="49" charset="-122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6084168" y="1700808"/>
            <a:ext cx="23042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l"/>
            </a:pPr>
            <a:r>
              <a:rPr lang="en-US" altLang="zh-CN" sz="2000" b="1" dirty="0" smtClean="0">
                <a:solidFill>
                  <a:schemeClr val="bg1"/>
                </a:solidFill>
                <a:latin typeface="仿宋" pitchFamily="49" charset="-122"/>
                <a:ea typeface="仿宋" pitchFamily="49" charset="-122"/>
              </a:rPr>
              <a:t>2001</a:t>
            </a:r>
            <a:r>
              <a:rPr lang="zh-CN" altLang="en-US" sz="2000" b="1" dirty="0" smtClean="0">
                <a:solidFill>
                  <a:schemeClr val="bg1"/>
                </a:solidFill>
                <a:latin typeface="仿宋" pitchFamily="49" charset="-122"/>
                <a:ea typeface="仿宋" pitchFamily="49" charset="-122"/>
              </a:rPr>
              <a:t>年中国入世</a:t>
            </a:r>
            <a:endParaRPr lang="zh-CN" altLang="en-US" sz="2000" b="1" dirty="0">
              <a:solidFill>
                <a:schemeClr val="bg1"/>
              </a:solidFill>
              <a:latin typeface="仿宋" pitchFamily="49" charset="-122"/>
              <a:ea typeface="仿宋" pitchFamily="49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0" y="5385410"/>
            <a:ext cx="356388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l"/>
            </a:pPr>
            <a:r>
              <a:rPr lang="zh-CN" altLang="en-US" sz="2000" b="1" dirty="0" smtClean="0">
                <a:solidFill>
                  <a:schemeClr val="bg1"/>
                </a:solidFill>
                <a:latin typeface="仿宋" pitchFamily="49" charset="-122"/>
                <a:ea typeface="仿宋" pitchFamily="49" charset="-122"/>
              </a:rPr>
              <a:t>十二大：“建设有中国特色</a:t>
            </a:r>
            <a:endParaRPr lang="en-US" altLang="zh-CN" sz="2000" b="1" dirty="0" smtClean="0">
              <a:solidFill>
                <a:schemeClr val="bg1"/>
              </a:solidFill>
              <a:latin typeface="仿宋" pitchFamily="49" charset="-122"/>
              <a:ea typeface="仿宋" pitchFamily="49" charset="-122"/>
            </a:endParaRPr>
          </a:p>
          <a:p>
            <a:r>
              <a:rPr lang="zh-CN" altLang="en-US" sz="2000" b="1" dirty="0" smtClean="0">
                <a:solidFill>
                  <a:schemeClr val="bg1"/>
                </a:solidFill>
                <a:latin typeface="仿宋" pitchFamily="49" charset="-122"/>
                <a:ea typeface="仿宋" pitchFamily="49" charset="-122"/>
              </a:rPr>
              <a:t>的社会主义”</a:t>
            </a:r>
            <a:endParaRPr lang="zh-CN" altLang="en-US" sz="2000" b="1" dirty="0">
              <a:solidFill>
                <a:schemeClr val="bg1"/>
              </a:solidFill>
              <a:latin typeface="仿宋" pitchFamily="49" charset="-122"/>
              <a:ea typeface="仿宋" pitchFamily="49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0" y="6033482"/>
            <a:ext cx="363589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l"/>
            </a:pPr>
            <a:r>
              <a:rPr lang="zh-CN" altLang="en-US" sz="2000" b="1" dirty="0" smtClean="0">
                <a:solidFill>
                  <a:schemeClr val="bg1"/>
                </a:solidFill>
                <a:latin typeface="仿宋" pitchFamily="49" charset="-122"/>
                <a:ea typeface="仿宋" pitchFamily="49" charset="-122"/>
              </a:rPr>
              <a:t>十三大：社会主义初级阶段</a:t>
            </a:r>
          </a:p>
          <a:p>
            <a:r>
              <a:rPr lang="zh-CN" altLang="en-US" sz="2000" b="1" dirty="0" smtClean="0">
                <a:solidFill>
                  <a:schemeClr val="bg1"/>
                </a:solidFill>
                <a:latin typeface="仿宋" pitchFamily="49" charset="-122"/>
                <a:ea typeface="仿宋" pitchFamily="49" charset="-122"/>
              </a:rPr>
              <a:t>理论</a:t>
            </a:r>
            <a:endParaRPr lang="zh-CN" altLang="en-US" sz="2000" b="1" dirty="0">
              <a:solidFill>
                <a:schemeClr val="bg1"/>
              </a:solidFill>
              <a:latin typeface="仿宋" pitchFamily="49" charset="-122"/>
              <a:ea typeface="仿宋" pitchFamily="49" charset="-122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2022678" y="260648"/>
            <a:ext cx="510909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dirty="0" smtClean="0">
                <a:solidFill>
                  <a:schemeClr val="bg1"/>
                </a:solidFill>
                <a:latin typeface="方正启体简体" pitchFamily="65" charset="-122"/>
                <a:ea typeface="方正启体简体" pitchFamily="65" charset="-122"/>
              </a:rPr>
              <a:t>中国改革开放四十年大事记</a:t>
            </a:r>
            <a:endParaRPr lang="zh-CN" altLang="en-US" sz="3200" dirty="0">
              <a:solidFill>
                <a:schemeClr val="bg1"/>
              </a:solidFill>
              <a:latin typeface="方正启体简体" pitchFamily="65" charset="-122"/>
              <a:ea typeface="方正启体简体" pitchFamily="65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35496" y="4737338"/>
            <a:ext cx="345638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l"/>
            </a:pPr>
            <a:r>
              <a:rPr lang="zh-CN" altLang="en-US" sz="2000" b="1" dirty="0" smtClean="0">
                <a:solidFill>
                  <a:schemeClr val="bg1"/>
                </a:solidFill>
                <a:latin typeface="仿宋" pitchFamily="49" charset="-122"/>
                <a:ea typeface="仿宋" pitchFamily="49" charset="-122"/>
              </a:rPr>
              <a:t>对外开放：开放</a:t>
            </a:r>
            <a:r>
              <a:rPr lang="en-US" altLang="zh-CN" sz="2000" b="1" dirty="0" smtClean="0">
                <a:solidFill>
                  <a:schemeClr val="bg1"/>
                </a:solidFill>
                <a:latin typeface="仿宋" pitchFamily="49" charset="-122"/>
                <a:ea typeface="仿宋" pitchFamily="49" charset="-122"/>
              </a:rPr>
              <a:t>14</a:t>
            </a:r>
            <a:r>
              <a:rPr lang="zh-CN" altLang="en-US" sz="2000" b="1" dirty="0" smtClean="0">
                <a:solidFill>
                  <a:schemeClr val="bg1"/>
                </a:solidFill>
                <a:latin typeface="仿宋" pitchFamily="49" charset="-122"/>
                <a:ea typeface="仿宋" pitchFamily="49" charset="-122"/>
              </a:rPr>
              <a:t>个沿海港</a:t>
            </a:r>
            <a:endParaRPr lang="en-US" altLang="zh-CN" sz="2000" b="1" dirty="0" smtClean="0">
              <a:solidFill>
                <a:schemeClr val="bg1"/>
              </a:solidFill>
              <a:latin typeface="仿宋" pitchFamily="49" charset="-122"/>
              <a:ea typeface="仿宋" pitchFamily="49" charset="-122"/>
            </a:endParaRPr>
          </a:p>
          <a:p>
            <a:r>
              <a:rPr lang="zh-CN" altLang="en-US" sz="2000" b="1" dirty="0" smtClean="0">
                <a:solidFill>
                  <a:schemeClr val="bg1"/>
                </a:solidFill>
                <a:latin typeface="仿宋" pitchFamily="49" charset="-122"/>
                <a:ea typeface="仿宋" pitchFamily="49" charset="-122"/>
              </a:rPr>
              <a:t>口城市</a:t>
            </a:r>
            <a:endParaRPr lang="zh-CN" alt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mph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5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EF254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7" presetID="3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EF254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9" presetID="3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EF254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  <p:bldP spid="11" grpId="1"/>
      <p:bldP spid="10" grpId="0"/>
      <p:bldP spid="15" grpId="0"/>
      <p:bldP spid="15" grpId="1"/>
      <p:bldP spid="23" grpId="0"/>
      <p:bldP spid="24" grpId="0"/>
      <p:bldP spid="24" grpId="1"/>
      <p:bldP spid="25" grpId="0"/>
      <p:bldP spid="17" grpId="0"/>
      <p:bldP spid="18" grpId="0"/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Text Box 5"/>
          <p:cNvSpPr txBox="1">
            <a:spLocks noChangeArrowheads="1"/>
          </p:cNvSpPr>
          <p:nvPr/>
        </p:nvSpPr>
        <p:spPr bwMode="auto">
          <a:xfrm>
            <a:off x="251520" y="116632"/>
            <a:ext cx="3528392" cy="2893100"/>
          </a:xfrm>
          <a:prstGeom prst="rect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dirty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  </a:t>
            </a:r>
            <a:r>
              <a:rPr lang="en-US" altLang="zh-CN" sz="2800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  </a:t>
            </a:r>
            <a:r>
              <a:rPr lang="zh-CN" altLang="en-US" sz="2800" dirty="0" smtClean="0">
                <a:solidFill>
                  <a:srgbClr val="FFFF00"/>
                </a:solidFill>
                <a:latin typeface="黑体" pitchFamily="49" charset="-122"/>
                <a:ea typeface="黑体" pitchFamily="49" charset="-122"/>
              </a:rPr>
              <a:t>凡是</a:t>
            </a:r>
            <a:r>
              <a:rPr lang="zh-CN" altLang="en-US" sz="2800" dirty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毛主席作出的决策，我们都坚决维护；</a:t>
            </a:r>
            <a:r>
              <a:rPr lang="zh-CN" altLang="en-US" sz="2800" dirty="0">
                <a:solidFill>
                  <a:srgbClr val="FFFF00"/>
                </a:solidFill>
                <a:latin typeface="黑体" pitchFamily="49" charset="-122"/>
                <a:ea typeface="黑体" pitchFamily="49" charset="-122"/>
              </a:rPr>
              <a:t>凡是</a:t>
            </a:r>
            <a:r>
              <a:rPr lang="zh-CN" altLang="en-US" sz="2800" dirty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毛主席作出的指示，我们都始终不渝地遵循。</a:t>
            </a:r>
          </a:p>
          <a:p>
            <a:pPr algn="r">
              <a:spcBef>
                <a:spcPct val="50000"/>
              </a:spcBef>
            </a:pPr>
            <a:r>
              <a:rPr lang="zh-CN" altLang="en-US" sz="2800" dirty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     </a:t>
            </a:r>
            <a:r>
              <a:rPr lang="en-US" altLang="zh-CN" sz="2800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——</a:t>
            </a:r>
            <a:r>
              <a:rPr lang="zh-CN" altLang="en-US" sz="2400" dirty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华国锋</a:t>
            </a:r>
            <a:endParaRPr lang="zh-CN" altLang="en-US" sz="2800" dirty="0">
              <a:solidFill>
                <a:schemeClr val="bg1"/>
              </a:solidFill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3" name="Picture 4" descr="https://gss2.bdstatic.com/-fo3dSag_xI4khGkpoWK1HF6hhy/baike/crop%3D0%2C0%2C500%2C329%3Bc0%3Dbaike80%2C5%2C5%2C80%2C26/sign=2822e17a98529822117c6383eafa57fb/b7003af33a87e9505b2b2ed118385343fbf2b44b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39952" y="0"/>
            <a:ext cx="4762500" cy="31337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矩形标注 8"/>
          <p:cNvSpPr/>
          <p:nvPr/>
        </p:nvSpPr>
        <p:spPr>
          <a:xfrm>
            <a:off x="6588224" y="476672"/>
            <a:ext cx="2016224" cy="504056"/>
          </a:xfrm>
          <a:prstGeom prst="wedgeRectCallout">
            <a:avLst>
              <a:gd name="adj1" fmla="val -77814"/>
              <a:gd name="adj2" fmla="val 39242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sz="2000" dirty="0" smtClean="0"/>
              <a:t>1978</a:t>
            </a:r>
            <a:r>
              <a:rPr lang="zh-CN" altLang="en-US" sz="2000" dirty="0" smtClean="0"/>
              <a:t>年</a:t>
            </a:r>
            <a:r>
              <a:rPr lang="en-US" altLang="zh-CN" sz="2000" dirty="0" smtClean="0"/>
              <a:t>5</a:t>
            </a:r>
            <a:r>
              <a:rPr lang="zh-CN" altLang="en-US" sz="2000" dirty="0" smtClean="0"/>
              <a:t>月</a:t>
            </a:r>
            <a:r>
              <a:rPr lang="en-US" altLang="zh-CN" sz="2000" dirty="0" smtClean="0"/>
              <a:t>11</a:t>
            </a:r>
            <a:r>
              <a:rPr lang="zh-CN" altLang="en-US" sz="2000" dirty="0" smtClean="0"/>
              <a:t>日</a:t>
            </a:r>
          </a:p>
        </p:txBody>
      </p:sp>
      <p:cxnSp>
        <p:nvCxnSpPr>
          <p:cNvPr id="11" name="直接连接符 10"/>
          <p:cNvCxnSpPr/>
          <p:nvPr/>
        </p:nvCxnSpPr>
        <p:spPr>
          <a:xfrm>
            <a:off x="4932040" y="1484784"/>
            <a:ext cx="3168352" cy="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1029" name="Rectangle 5"/>
          <p:cNvSpPr>
            <a:spLocks noChangeArrowheads="1"/>
          </p:cNvSpPr>
          <p:nvPr/>
        </p:nvSpPr>
        <p:spPr bwMode="auto">
          <a:xfrm>
            <a:off x="107504" y="3140968"/>
            <a:ext cx="8784976" cy="3539430"/>
          </a:xfrm>
          <a:prstGeom prst="rect">
            <a:avLst/>
          </a:prstGeom>
          <a:solidFill>
            <a:srgbClr val="C00000"/>
          </a:solidFill>
          <a:ln w="9525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667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80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楷体" pitchFamily="49" charset="-122"/>
                <a:ea typeface="楷体" pitchFamily="49" charset="-122"/>
                <a:cs typeface="Arial" pitchFamily="34" charset="0"/>
              </a:rPr>
              <a:t>  </a:t>
            </a:r>
            <a:r>
              <a:rPr kumimoji="0" lang="en-US" altLang="zh-CN" sz="2800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楷体" pitchFamily="49" charset="-122"/>
                <a:ea typeface="楷体" pitchFamily="49" charset="-122"/>
                <a:cs typeface="Arial" pitchFamily="34" charset="0"/>
              </a:rPr>
              <a:t> </a:t>
            </a:r>
            <a:r>
              <a:rPr kumimoji="0" lang="zh-CN" sz="280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黑体" pitchFamily="49" charset="-122"/>
                <a:ea typeface="黑体" pitchFamily="49" charset="-122"/>
                <a:cs typeface="Arial" pitchFamily="34" charset="0"/>
              </a:rPr>
              <a:t>一个党，一个国家，一个民族，如果一切从本本出发，思想僵化，迷信盛行，那它就不能前进，它的生机就停止了，就要亡党亡国。这是毛泽东同志在整风运动中反复讲过的。只有解放思想，坚持实事求是，一切从实际出发，理论联系实际，我们的社会主义现代化建设才能顺利进行，我们党的马列主义、毛泽东思想的理论也才能顺利发展。</a:t>
            </a:r>
            <a:endParaRPr kumimoji="0" lang="en-US" altLang="zh-CN" sz="280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黑体" pitchFamily="49" charset="-122"/>
              <a:ea typeface="黑体" pitchFamily="49" charset="-122"/>
              <a:cs typeface="Arial" pitchFamily="34" charset="0"/>
            </a:endParaRPr>
          </a:p>
          <a:p>
            <a:pPr marL="0" marR="0" lvl="0" indent="26670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zh-CN" sz="2400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  <a:cs typeface="Arial" pitchFamily="34" charset="0"/>
              </a:rPr>
              <a:t>——</a:t>
            </a:r>
            <a:r>
              <a:rPr lang="zh-CN" altLang="en-US" sz="2400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  <a:cs typeface="Arial" pitchFamily="34" charset="0"/>
              </a:rPr>
              <a:t>邓小平</a:t>
            </a:r>
            <a:r>
              <a:rPr lang="en-US" altLang="zh-CN" sz="2400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  <a:cs typeface="Arial" pitchFamily="34" charset="0"/>
              </a:rPr>
              <a:t>《</a:t>
            </a:r>
            <a:r>
              <a:rPr lang="zh-CN" altLang="en-US" sz="2400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  <a:cs typeface="Arial" pitchFamily="34" charset="0"/>
              </a:rPr>
              <a:t>解放思想，实事求是，团结一致向前看</a:t>
            </a:r>
            <a:r>
              <a:rPr lang="en-US" altLang="zh-CN" sz="2400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  <a:cs typeface="Arial" pitchFamily="34" charset="0"/>
              </a:rPr>
              <a:t>》</a:t>
            </a:r>
            <a:endParaRPr kumimoji="0" lang="zh-CN" sz="720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黑体" pitchFamily="49" charset="-122"/>
              <a:ea typeface="黑体" pitchFamily="49" charset="-122"/>
              <a:cs typeface="宋体" pitchFamily="2" charset="-122"/>
            </a:endParaRPr>
          </a:p>
        </p:txBody>
      </p:sp>
      <p:cxnSp>
        <p:nvCxnSpPr>
          <p:cNvPr id="15" name="直接连接符 14"/>
          <p:cNvCxnSpPr/>
          <p:nvPr/>
        </p:nvCxnSpPr>
        <p:spPr>
          <a:xfrm>
            <a:off x="3851920" y="4941168"/>
            <a:ext cx="1368152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7" name="直接连接符 16"/>
          <p:cNvCxnSpPr/>
          <p:nvPr/>
        </p:nvCxnSpPr>
        <p:spPr>
          <a:xfrm>
            <a:off x="6372200" y="4941168"/>
            <a:ext cx="1368152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8" name="线形标注 1 17"/>
          <p:cNvSpPr/>
          <p:nvPr/>
        </p:nvSpPr>
        <p:spPr>
          <a:xfrm>
            <a:off x="251520" y="332656"/>
            <a:ext cx="3528392" cy="2520280"/>
          </a:xfrm>
          <a:prstGeom prst="borderCallout1">
            <a:avLst>
              <a:gd name="adj1" fmla="val 99165"/>
              <a:gd name="adj2" fmla="val 50143"/>
              <a:gd name="adj3" fmla="val 174168"/>
              <a:gd name="adj4" fmla="val 108522"/>
            </a:avLst>
          </a:prstGeom>
          <a:solidFill>
            <a:schemeClr val="accent2">
              <a:lumMod val="50000"/>
            </a:schemeClr>
          </a:solidFill>
          <a:ln w="381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altLang="zh-CN" sz="3600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【</a:t>
            </a:r>
            <a:r>
              <a:rPr lang="zh-CN" altLang="en-US" sz="3600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解放</a:t>
            </a:r>
            <a:r>
              <a:rPr lang="en-US" altLang="zh-CN" sz="3600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】</a:t>
            </a:r>
            <a:r>
              <a:rPr lang="en-US" altLang="zh-CN" sz="2800" dirty="0" err="1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jiě</a:t>
            </a:r>
            <a:r>
              <a:rPr lang="en-US" altLang="zh-CN" sz="2800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 </a:t>
            </a:r>
            <a:r>
              <a:rPr lang="en-US" altLang="zh-CN" sz="2800" dirty="0" err="1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fàng</a:t>
            </a:r>
            <a:r>
              <a:rPr lang="zh-CN" altLang="en-US" sz="2000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 </a:t>
            </a:r>
            <a:r>
              <a:rPr lang="en-US" altLang="zh-CN" sz="2800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①</a:t>
            </a:r>
            <a:r>
              <a:rPr lang="zh-CN" altLang="en-US" sz="2800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解除束缚，得到自由或发展：～思想    ～生产力。</a:t>
            </a:r>
            <a:endParaRPr lang="en-US" altLang="zh-CN" sz="2800" dirty="0" smtClean="0">
              <a:solidFill>
                <a:schemeClr val="bg1"/>
              </a:solidFill>
              <a:latin typeface="黑体" pitchFamily="49" charset="-122"/>
              <a:ea typeface="黑体" pitchFamily="49" charset="-122"/>
            </a:endParaRPr>
          </a:p>
          <a:p>
            <a:pPr algn="r"/>
            <a:r>
              <a:rPr lang="en-US" altLang="zh-CN" sz="2400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——《</a:t>
            </a:r>
            <a:r>
              <a:rPr lang="zh-CN" altLang="en-US" sz="2400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现代汉语词典</a:t>
            </a:r>
            <a:r>
              <a:rPr lang="en-US" altLang="zh-CN" sz="2400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》</a:t>
            </a:r>
            <a:endParaRPr lang="zh-CN" altLang="en-US" sz="2400" dirty="0" smtClean="0">
              <a:solidFill>
                <a:schemeClr val="bg1"/>
              </a:solidFill>
              <a:latin typeface="黑体" pitchFamily="49" charset="-122"/>
              <a:ea typeface="黑体" pitchFamily="49" charset="-122"/>
            </a:endParaRPr>
          </a:p>
          <a:p>
            <a:pPr algn="ctr"/>
            <a:endParaRPr lang="zh-CN" alt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 animBg="1"/>
      <p:bldP spid="9" grpId="0" animBg="1"/>
      <p:bldP spid="1029" grpId="0" animBg="1"/>
      <p:bldP spid="1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9512" y="188640"/>
            <a:ext cx="89819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一、伟大的历史转折：中共十一届三中全会（</a:t>
            </a:r>
            <a:r>
              <a:rPr lang="en-US" altLang="zh-CN" sz="2800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1978.12</a:t>
            </a:r>
            <a:r>
              <a:rPr lang="zh-CN" altLang="en-US" sz="2800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）</a:t>
            </a:r>
            <a:endParaRPr lang="zh-CN" altLang="en-US" sz="2800" dirty="0">
              <a:solidFill>
                <a:schemeClr val="bg1"/>
              </a:solidFill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20486" name="Picture 6" descr="https://timgsa.baidu.com/timg?image&amp;quality=80&amp;size=b9999_10000&amp;sec=1538463092264&amp;di=085d652cb7bd22b3353bf36345ad45cc&amp;imgtype=0&amp;src=http%3A%2F%2Fopinion.people.com.cn%2FNMediaFile%2F2013%2F1025%2FMAIN20131025155600797895800605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772816"/>
            <a:ext cx="3504543" cy="23974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矩形 6"/>
          <p:cNvSpPr/>
          <p:nvPr/>
        </p:nvSpPr>
        <p:spPr>
          <a:xfrm>
            <a:off x="3779912" y="3262332"/>
            <a:ext cx="5112568" cy="830997"/>
          </a:xfrm>
          <a:prstGeom prst="rect">
            <a:avLst/>
          </a:prstGeom>
          <a:solidFill>
            <a:srgbClr val="C00000"/>
          </a:soli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just">
              <a:buFont typeface="Wingdings" pitchFamily="2" charset="2"/>
              <a:buChar char="l"/>
            </a:pPr>
            <a:r>
              <a:rPr lang="zh-CN" altLang="zh-CN" sz="2400" dirty="0" smtClean="0">
                <a:solidFill>
                  <a:srgbClr val="FFFF00"/>
                </a:solidFill>
                <a:latin typeface="黑体" pitchFamily="49" charset="-122"/>
                <a:ea typeface="黑体" pitchFamily="49" charset="-122"/>
              </a:rPr>
              <a:t>全党工作的着重点</a:t>
            </a:r>
            <a:r>
              <a:rPr lang="zh-CN" altLang="zh-CN" sz="2400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应该从一九七九年</a:t>
            </a:r>
            <a:r>
              <a:rPr lang="zh-CN" altLang="zh-CN" sz="2400" dirty="0" smtClean="0">
                <a:solidFill>
                  <a:srgbClr val="FFFF00"/>
                </a:solidFill>
                <a:latin typeface="黑体" pitchFamily="49" charset="-122"/>
                <a:ea typeface="黑体" pitchFamily="49" charset="-122"/>
              </a:rPr>
              <a:t>转移到社会主义现代化建设上来</a:t>
            </a:r>
            <a:r>
              <a:rPr lang="zh-CN" altLang="zh-CN" sz="2400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。</a:t>
            </a:r>
            <a:endParaRPr lang="zh-CN" altLang="en-US" sz="2400" dirty="0">
              <a:solidFill>
                <a:schemeClr val="bg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251520" y="4221088"/>
            <a:ext cx="8712968" cy="1200329"/>
          </a:xfrm>
          <a:prstGeom prst="rect">
            <a:avLst/>
          </a:prstGeom>
          <a:solidFill>
            <a:srgbClr val="C00000"/>
          </a:soli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just">
              <a:buFont typeface="Wingdings" pitchFamily="2" charset="2"/>
              <a:buChar char="l"/>
            </a:pPr>
            <a:r>
              <a:rPr lang="zh-CN" altLang="en-US" sz="2400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对经济管理体制和经营管理方法着手认真的</a:t>
            </a:r>
            <a:r>
              <a:rPr lang="zh-CN" altLang="en-US" sz="2400" u="sng" dirty="0" smtClean="0">
                <a:solidFill>
                  <a:srgbClr val="FFFF00"/>
                </a:solidFill>
                <a:latin typeface="黑体" pitchFamily="49" charset="-122"/>
                <a:ea typeface="黑体" pitchFamily="49" charset="-122"/>
              </a:rPr>
              <a:t>改革</a:t>
            </a:r>
            <a:r>
              <a:rPr lang="zh-CN" altLang="en-US" sz="2400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，在自力更生的基础上积极发展</a:t>
            </a:r>
            <a:r>
              <a:rPr lang="zh-CN" altLang="en-US" sz="2400" u="sng" dirty="0" smtClean="0">
                <a:solidFill>
                  <a:srgbClr val="FFFF00"/>
                </a:solidFill>
                <a:latin typeface="黑体" pitchFamily="49" charset="-122"/>
                <a:ea typeface="黑体" pitchFamily="49" charset="-122"/>
              </a:rPr>
              <a:t>同世界各国平等互利的经济合作</a:t>
            </a:r>
            <a:r>
              <a:rPr lang="zh-CN" altLang="en-US" sz="2400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，努力</a:t>
            </a:r>
            <a:r>
              <a:rPr lang="zh-CN" altLang="en-US" sz="2400" u="sng" dirty="0" smtClean="0">
                <a:solidFill>
                  <a:srgbClr val="FFFF00"/>
                </a:solidFill>
                <a:latin typeface="黑体" pitchFamily="49" charset="-122"/>
                <a:ea typeface="黑体" pitchFamily="49" charset="-122"/>
              </a:rPr>
              <a:t>采用世界先进技术和先进设备</a:t>
            </a:r>
            <a:r>
              <a:rPr lang="en-US" altLang="zh-CN" sz="2400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……    </a:t>
            </a:r>
            <a:r>
              <a:rPr lang="zh-CN" altLang="en-US" sz="2400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    </a:t>
            </a:r>
            <a:endParaRPr lang="zh-CN" altLang="en-US" sz="2400" dirty="0">
              <a:solidFill>
                <a:schemeClr val="bg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3779912" y="1894180"/>
            <a:ext cx="5112568" cy="1200329"/>
          </a:xfrm>
          <a:prstGeom prst="rect">
            <a:avLst/>
          </a:prstGeom>
          <a:solidFill>
            <a:srgbClr val="C00000"/>
          </a:soli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just">
              <a:buFont typeface="Wingdings" pitchFamily="2" charset="2"/>
              <a:buChar char="l"/>
            </a:pPr>
            <a:r>
              <a:rPr lang="zh-CN" altLang="en-US" sz="2400" dirty="0" smtClean="0">
                <a:solidFill>
                  <a:srgbClr val="FFFF00"/>
                </a:solidFill>
                <a:latin typeface="黑体" pitchFamily="49" charset="-122"/>
                <a:ea typeface="黑体" pitchFamily="49" charset="-122"/>
              </a:rPr>
              <a:t>解放思想</a:t>
            </a:r>
            <a:r>
              <a:rPr lang="zh-CN" altLang="en-US" sz="2400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，努力研究新情况新事物新问题，坚持</a:t>
            </a:r>
            <a:r>
              <a:rPr lang="zh-CN" altLang="en-US" sz="2400" dirty="0" smtClean="0">
                <a:solidFill>
                  <a:srgbClr val="FFFF00"/>
                </a:solidFill>
                <a:latin typeface="黑体" pitchFamily="49" charset="-122"/>
                <a:ea typeface="黑体" pitchFamily="49" charset="-122"/>
              </a:rPr>
              <a:t>实事求是</a:t>
            </a:r>
            <a:r>
              <a:rPr lang="zh-CN" altLang="en-US" sz="2400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、一切从实际出发、理论联系实际的原则</a:t>
            </a:r>
            <a:r>
              <a:rPr lang="en-US" altLang="zh-CN" sz="2400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……</a:t>
            </a:r>
            <a:endParaRPr lang="zh-CN" altLang="en-US" sz="2400" dirty="0">
              <a:solidFill>
                <a:schemeClr val="bg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67545" y="836712"/>
            <a:ext cx="867645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-648000"/>
            <a:r>
              <a:rPr lang="zh-CN" altLang="en-US" sz="2800" dirty="0" smtClean="0">
                <a:solidFill>
                  <a:schemeClr val="bg1"/>
                </a:solidFill>
                <a:latin typeface="方正启体简体" pitchFamily="65" charset="-122"/>
                <a:ea typeface="方正启体简体" pitchFamily="65" charset="-122"/>
              </a:rPr>
              <a:t>史料研习</a:t>
            </a:r>
            <a:r>
              <a:rPr lang="zh-CN" altLang="en-US" sz="2800" b="1" dirty="0" smtClean="0">
                <a:solidFill>
                  <a:schemeClr val="bg1"/>
                </a:solidFill>
                <a:latin typeface="+mn-ea"/>
              </a:rPr>
              <a:t>：</a:t>
            </a:r>
            <a:r>
              <a:rPr lang="zh-CN" altLang="en-US" sz="2800" b="1" dirty="0" smtClean="0">
                <a:solidFill>
                  <a:schemeClr val="bg1"/>
                </a:solidFill>
                <a:latin typeface="仿宋" pitchFamily="49" charset="-122"/>
                <a:ea typeface="仿宋" pitchFamily="49" charset="-122"/>
              </a:rPr>
              <a:t>为什么说十一届三中全会是伟大的历史</a:t>
            </a:r>
            <a:endParaRPr lang="en-US" altLang="zh-CN" sz="2800" b="1" dirty="0" smtClean="0">
              <a:solidFill>
                <a:schemeClr val="bg1"/>
              </a:solidFill>
              <a:latin typeface="仿宋" pitchFamily="49" charset="-122"/>
              <a:ea typeface="仿宋" pitchFamily="49" charset="-122"/>
            </a:endParaRPr>
          </a:p>
          <a:p>
            <a:pPr indent="-648000"/>
            <a:r>
              <a:rPr lang="en-US" altLang="zh-CN" sz="2800" b="1" dirty="0" smtClean="0">
                <a:solidFill>
                  <a:schemeClr val="bg1"/>
                </a:solidFill>
                <a:latin typeface="仿宋" pitchFamily="49" charset="-122"/>
                <a:ea typeface="仿宋" pitchFamily="49" charset="-122"/>
              </a:rPr>
              <a:t>          </a:t>
            </a:r>
            <a:r>
              <a:rPr lang="zh-CN" altLang="en-US" sz="2800" b="1" dirty="0" smtClean="0">
                <a:solidFill>
                  <a:schemeClr val="bg1"/>
                </a:solidFill>
                <a:latin typeface="仿宋" pitchFamily="49" charset="-122"/>
                <a:ea typeface="仿宋" pitchFamily="49" charset="-122"/>
              </a:rPr>
              <a:t>转折？</a:t>
            </a:r>
            <a:endParaRPr lang="zh-CN" altLang="en-US" sz="2800" b="1" dirty="0">
              <a:solidFill>
                <a:schemeClr val="bg1"/>
              </a:solidFill>
              <a:latin typeface="仿宋" pitchFamily="49" charset="-122"/>
              <a:ea typeface="仿宋" pitchFamily="49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251520" y="5517232"/>
            <a:ext cx="8640960" cy="1138773"/>
          </a:xfrm>
          <a:prstGeom prst="rect">
            <a:avLst/>
          </a:prstGeom>
          <a:solidFill>
            <a:srgbClr val="C00000"/>
          </a:soli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just">
              <a:buFont typeface="Wingdings" pitchFamily="2" charset="2"/>
              <a:buChar char="l"/>
            </a:pPr>
            <a:r>
              <a:rPr lang="zh-CN" altLang="zh-CN" sz="2400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实现四个现代化，要求大幅度地提高</a:t>
            </a:r>
            <a:r>
              <a:rPr lang="zh-CN" altLang="zh-CN" sz="2400" u="sng" dirty="0" smtClean="0">
                <a:solidFill>
                  <a:srgbClr val="FFFF00"/>
                </a:solidFill>
                <a:latin typeface="黑体" pitchFamily="49" charset="-122"/>
                <a:ea typeface="黑体" pitchFamily="49" charset="-122"/>
              </a:rPr>
              <a:t>生产力</a:t>
            </a:r>
            <a:r>
              <a:rPr lang="zh-CN" altLang="zh-CN" sz="2400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，也就必然要求多方面地改变同生产力发展不适应的</a:t>
            </a:r>
            <a:r>
              <a:rPr lang="zh-CN" altLang="zh-CN" sz="2400" u="sng" dirty="0" smtClean="0">
                <a:solidFill>
                  <a:srgbClr val="FFFF00"/>
                </a:solidFill>
                <a:latin typeface="黑体" pitchFamily="49" charset="-122"/>
                <a:ea typeface="黑体" pitchFamily="49" charset="-122"/>
              </a:rPr>
              <a:t>生产关系</a:t>
            </a:r>
            <a:r>
              <a:rPr lang="zh-CN" altLang="zh-CN" sz="2400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和</a:t>
            </a:r>
            <a:r>
              <a:rPr lang="zh-CN" altLang="zh-CN" sz="2400" u="sng" dirty="0" smtClean="0">
                <a:solidFill>
                  <a:srgbClr val="FFFF00"/>
                </a:solidFill>
                <a:latin typeface="黑体" pitchFamily="49" charset="-122"/>
                <a:ea typeface="黑体" pitchFamily="49" charset="-122"/>
              </a:rPr>
              <a:t>上层建筑</a:t>
            </a:r>
            <a:r>
              <a:rPr lang="en-US" altLang="zh-CN" sz="2400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……         </a:t>
            </a:r>
          </a:p>
          <a:p>
            <a:pPr algn="r"/>
            <a:r>
              <a:rPr lang="en-US" altLang="zh-CN" sz="2000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——《</a:t>
            </a:r>
            <a:r>
              <a:rPr lang="zh-CN" altLang="en-US" sz="2000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中国共产党第十一届中央委员会第三次全体会议公报</a:t>
            </a:r>
            <a:r>
              <a:rPr lang="en-US" altLang="zh-CN" sz="2000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》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491880" y="1249596"/>
            <a:ext cx="487345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solidFill>
                  <a:schemeClr val="bg1"/>
                </a:solidFill>
                <a:latin typeface="仿宋" pitchFamily="49" charset="-122"/>
                <a:ea typeface="仿宋" pitchFamily="49" charset="-122"/>
              </a:rPr>
              <a:t>经济体制改革的实质是什么？</a:t>
            </a:r>
            <a:endParaRPr lang="zh-CN" altLang="en-US" sz="2800" b="1" dirty="0">
              <a:solidFill>
                <a:schemeClr val="bg1"/>
              </a:solidFill>
              <a:latin typeface="仿宋" pitchFamily="49" charset="-122"/>
              <a:ea typeface="仿宋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2" grpId="0" animBg="1"/>
      <p:bldP spid="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://n5.cmsfile.pg0.cn/group2/M00/45/F8/Cgqg2VgJca-AJ2ukAADbFVJOUrs255.jpg?enable=&amp;w=550&amp;h=400&amp;cut=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492896"/>
            <a:ext cx="4650984" cy="338437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TextBox 6"/>
          <p:cNvSpPr txBox="1"/>
          <p:nvPr/>
        </p:nvSpPr>
        <p:spPr>
          <a:xfrm>
            <a:off x="467544" y="5910371"/>
            <a:ext cx="37444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 dirty="0" smtClean="0">
                <a:latin typeface="仿宋" pitchFamily="49" charset="-122"/>
                <a:ea typeface="仿宋" pitchFamily="49" charset="-122"/>
              </a:rPr>
              <a:t>安徽凤阳小岗村农民 </a:t>
            </a:r>
            <a:endParaRPr lang="en-US" altLang="zh-CN" sz="2400" b="1" dirty="0" smtClean="0">
              <a:latin typeface="仿宋" pitchFamily="49" charset="-122"/>
              <a:ea typeface="仿宋" pitchFamily="49" charset="-122"/>
            </a:endParaRPr>
          </a:p>
          <a:p>
            <a:pPr algn="ctr"/>
            <a:r>
              <a:rPr lang="zh-CN" altLang="en-US" sz="2400" b="1" dirty="0" smtClean="0">
                <a:latin typeface="仿宋" pitchFamily="49" charset="-122"/>
                <a:ea typeface="仿宋" pitchFamily="49" charset="-122"/>
              </a:rPr>
              <a:t>“分田到户”契约</a:t>
            </a:r>
            <a:endParaRPr lang="zh-CN" altLang="en-US" sz="2400" b="1" dirty="0">
              <a:latin typeface="仿宋" pitchFamily="49" charset="-122"/>
              <a:ea typeface="仿宋" pitchFamily="49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860032" y="2564904"/>
            <a:ext cx="4104456" cy="384913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lnSpc>
                <a:spcPts val="2700"/>
              </a:lnSpc>
              <a:buFont typeface="Wingdings" pitchFamily="2" charset="2"/>
              <a:buChar char="l"/>
            </a:pPr>
            <a:r>
              <a:rPr lang="en-US" altLang="zh-CN" sz="2400" dirty="0" smtClean="0">
                <a:latin typeface="黑体" pitchFamily="49" charset="-122"/>
                <a:ea typeface="黑体" pitchFamily="49" charset="-122"/>
              </a:rPr>
              <a:t>1978</a:t>
            </a:r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年</a:t>
            </a:r>
            <a:r>
              <a:rPr lang="en-US" altLang="zh-CN" sz="2400" dirty="0" smtClean="0">
                <a:latin typeface="黑体" pitchFamily="49" charset="-122"/>
                <a:ea typeface="黑体" pitchFamily="49" charset="-122"/>
              </a:rPr>
              <a:t>12</a:t>
            </a:r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月</a:t>
            </a:r>
            <a:endParaRPr lang="en-US" altLang="zh-CN" sz="2400" dirty="0" smtClean="0">
              <a:latin typeface="黑体" pitchFamily="49" charset="-122"/>
              <a:ea typeface="黑体" pitchFamily="49" charset="-122"/>
            </a:endParaRPr>
          </a:p>
          <a:p>
            <a:pPr>
              <a:lnSpc>
                <a:spcPts val="2700"/>
              </a:lnSpc>
              <a:buFont typeface="Wingdings" pitchFamily="2" charset="2"/>
              <a:buChar char="l"/>
            </a:pPr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地点 严立华家</a:t>
            </a:r>
            <a:endParaRPr lang="en-US" altLang="zh-CN" sz="2400" dirty="0" smtClean="0">
              <a:latin typeface="黑体" pitchFamily="49" charset="-122"/>
              <a:ea typeface="黑体" pitchFamily="49" charset="-122"/>
            </a:endParaRPr>
          </a:p>
          <a:p>
            <a:pPr algn="just">
              <a:lnSpc>
                <a:spcPts val="2700"/>
              </a:lnSpc>
              <a:buFont typeface="Wingdings" pitchFamily="2" charset="2"/>
              <a:buChar char="l"/>
            </a:pPr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我们分田到户，每户户主签字盖章，如以后能干，每户保证完成每户全年的上交公粮，不在（再）向国家伸手要钱要粮。如不成，我们干部坐牢杀头也甘心。大家社员们保证把我们的小孩养到十八岁。</a:t>
            </a:r>
            <a:endParaRPr lang="en-US" altLang="zh-CN" sz="2400" dirty="0" smtClean="0">
              <a:latin typeface="黑体" pitchFamily="49" charset="-122"/>
              <a:ea typeface="黑体" pitchFamily="49" charset="-122"/>
            </a:endParaRPr>
          </a:p>
          <a:p>
            <a:pPr algn="r">
              <a:lnSpc>
                <a:spcPts val="2700"/>
              </a:lnSpc>
            </a:pPr>
            <a:r>
              <a:rPr lang="en-US" altLang="zh-CN" sz="1600" dirty="0" smtClean="0">
                <a:latin typeface="黑体" pitchFamily="49" charset="-122"/>
                <a:ea typeface="黑体" pitchFamily="49" charset="-122"/>
              </a:rPr>
              <a:t>——</a:t>
            </a:r>
            <a:r>
              <a:rPr lang="zh-CN" altLang="en-US" sz="1600" dirty="0" smtClean="0">
                <a:latin typeface="黑体" pitchFamily="49" charset="-122"/>
                <a:ea typeface="黑体" pitchFamily="49" charset="-122"/>
              </a:rPr>
              <a:t>吴敬琏</a:t>
            </a:r>
            <a:r>
              <a:rPr lang="en-US" altLang="zh-CN" sz="1600" dirty="0" smtClean="0">
                <a:latin typeface="黑体" pitchFamily="49" charset="-122"/>
                <a:ea typeface="黑体" pitchFamily="49" charset="-122"/>
              </a:rPr>
              <a:t>《</a:t>
            </a:r>
            <a:r>
              <a:rPr lang="zh-CN" altLang="en-US" sz="1600" dirty="0" smtClean="0">
                <a:latin typeface="黑体" pitchFamily="49" charset="-122"/>
                <a:ea typeface="黑体" pitchFamily="49" charset="-122"/>
              </a:rPr>
              <a:t>当代中国经济改革教程</a:t>
            </a:r>
            <a:r>
              <a:rPr lang="en-US" altLang="zh-CN" sz="1600" dirty="0" smtClean="0">
                <a:latin typeface="黑体" pitchFamily="49" charset="-122"/>
                <a:ea typeface="黑体" pitchFamily="49" charset="-122"/>
              </a:rPr>
              <a:t>》</a:t>
            </a:r>
            <a:endParaRPr lang="zh-CN" altLang="en-US" sz="1600" dirty="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0" y="0"/>
            <a:ext cx="9144000" cy="2276872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251520" y="116632"/>
            <a:ext cx="8748464" cy="19697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1200"/>
              </a:spcBef>
              <a:buSzPct val="102000"/>
            </a:pPr>
            <a:r>
              <a:rPr lang="zh-CN" altLang="en-US" sz="2800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二、改革开放进程</a:t>
            </a:r>
            <a:endParaRPr lang="en-US" altLang="zh-CN" sz="2800" dirty="0" smtClean="0">
              <a:solidFill>
                <a:srgbClr val="FFFF00"/>
              </a:solidFill>
              <a:latin typeface="方正启体简体" pitchFamily="65" charset="-122"/>
              <a:ea typeface="方正启体简体" pitchFamily="65" charset="-122"/>
            </a:endParaRPr>
          </a:p>
          <a:p>
            <a:pPr algn="just">
              <a:buSzPct val="102000"/>
              <a:buFont typeface="Wingdings" pitchFamily="2" charset="2"/>
              <a:buChar char="l"/>
            </a:pPr>
            <a:r>
              <a:rPr lang="zh-CN" altLang="zh-CN" sz="2800" dirty="0" smtClean="0">
                <a:solidFill>
                  <a:srgbClr val="FFFF00"/>
                </a:solidFill>
                <a:latin typeface="黑体" pitchFamily="49" charset="-122"/>
                <a:ea typeface="黑体" pitchFamily="49" charset="-122"/>
              </a:rPr>
              <a:t>小岗破冰：农村的“第二次解放”</a:t>
            </a:r>
            <a:endParaRPr lang="en-US" altLang="zh-CN" sz="2800" dirty="0" smtClean="0">
              <a:solidFill>
                <a:schemeClr val="bg1"/>
              </a:solidFill>
              <a:latin typeface="黑体" pitchFamily="49" charset="-122"/>
              <a:ea typeface="黑体" pitchFamily="49" charset="-122"/>
            </a:endParaRPr>
          </a:p>
          <a:p>
            <a:pPr indent="-648000">
              <a:spcBef>
                <a:spcPts val="1200"/>
              </a:spcBef>
            </a:pPr>
            <a:r>
              <a:rPr lang="zh-CN" altLang="en-US" sz="2800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    </a:t>
            </a:r>
            <a:r>
              <a:rPr lang="zh-CN" altLang="en-US" sz="2800" dirty="0" smtClean="0">
                <a:solidFill>
                  <a:schemeClr val="bg1"/>
                </a:solidFill>
                <a:latin typeface="方正启体简体" pitchFamily="65" charset="-122"/>
                <a:ea typeface="方正启体简体" pitchFamily="65" charset="-122"/>
              </a:rPr>
              <a:t>史料研习</a:t>
            </a:r>
            <a:r>
              <a:rPr lang="zh-CN" altLang="en-US" sz="2800" b="1" dirty="0" smtClean="0">
                <a:solidFill>
                  <a:schemeClr val="bg1"/>
                </a:solidFill>
                <a:latin typeface="方正启体简体" pitchFamily="65" charset="-122"/>
                <a:ea typeface="方正启体简体" pitchFamily="65" charset="-122"/>
              </a:rPr>
              <a:t>：</a:t>
            </a:r>
            <a:r>
              <a:rPr lang="zh-CN" altLang="en-US" sz="2800" b="1" dirty="0" smtClean="0">
                <a:solidFill>
                  <a:schemeClr val="bg1"/>
                </a:solidFill>
                <a:latin typeface="仿宋" pitchFamily="49" charset="-122"/>
                <a:ea typeface="仿宋" pitchFamily="49" charset="-122"/>
              </a:rPr>
              <a:t>契约中为什么说“如不成，我们干部</a:t>
            </a:r>
            <a:endParaRPr lang="en-US" altLang="zh-CN" sz="2800" b="1" dirty="0" smtClean="0">
              <a:solidFill>
                <a:schemeClr val="bg1"/>
              </a:solidFill>
              <a:latin typeface="仿宋" pitchFamily="49" charset="-122"/>
              <a:ea typeface="仿宋" pitchFamily="49" charset="-122"/>
            </a:endParaRPr>
          </a:p>
          <a:p>
            <a:pPr indent="-648000" algn="just"/>
            <a:r>
              <a:rPr lang="en-US" altLang="zh-CN" sz="2800" b="1" i="1" dirty="0" smtClean="0">
                <a:solidFill>
                  <a:schemeClr val="bg1"/>
                </a:solidFill>
                <a:latin typeface="仿宋" pitchFamily="49" charset="-122"/>
                <a:ea typeface="仿宋" pitchFamily="49" charset="-122"/>
              </a:rPr>
              <a:t>              </a:t>
            </a:r>
            <a:r>
              <a:rPr lang="zh-CN" altLang="en-US" sz="2800" b="1" i="1" dirty="0" smtClean="0">
                <a:solidFill>
                  <a:srgbClr val="FFFF00"/>
                </a:solidFill>
                <a:latin typeface="仿宋" pitchFamily="49" charset="-122"/>
                <a:ea typeface="仿宋" pitchFamily="49" charset="-122"/>
              </a:rPr>
              <a:t>坐牢杀头</a:t>
            </a:r>
            <a:r>
              <a:rPr lang="zh-CN" altLang="en-US" sz="2800" b="1" dirty="0" smtClean="0">
                <a:solidFill>
                  <a:schemeClr val="bg1"/>
                </a:solidFill>
                <a:latin typeface="仿宋" pitchFamily="49" charset="-122"/>
                <a:ea typeface="仿宋" pitchFamily="49" charset="-122"/>
              </a:rPr>
              <a:t>也甘心 ”</a:t>
            </a:r>
            <a:r>
              <a:rPr lang="zh-CN" altLang="en-US" sz="2800" b="1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？</a:t>
            </a:r>
            <a:endParaRPr lang="zh-CN" altLang="en-US" sz="2800" b="1" dirty="0">
              <a:solidFill>
                <a:schemeClr val="bg1"/>
              </a:solidFill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1" name="Text Box 6"/>
          <p:cNvSpPr txBox="1">
            <a:spLocks noChangeArrowheads="1"/>
          </p:cNvSpPr>
          <p:nvPr/>
        </p:nvSpPr>
        <p:spPr bwMode="auto">
          <a:xfrm>
            <a:off x="0" y="119534"/>
            <a:ext cx="8676456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buClr>
                <a:srgbClr val="FFFF00"/>
              </a:buClr>
              <a:buFont typeface="Wingdings" pitchFamily="2" charset="2"/>
              <a:buChar char="Ø"/>
            </a:pPr>
            <a:r>
              <a:rPr lang="zh-CN" altLang="en-US" sz="3200" dirty="0" smtClean="0">
                <a:solidFill>
                  <a:schemeClr val="bg1"/>
                </a:solidFill>
                <a:latin typeface="方正启体简体" pitchFamily="65" charset="-122"/>
                <a:ea typeface="方正启体简体" pitchFamily="65" charset="-122"/>
              </a:rPr>
              <a:t>史料研习</a:t>
            </a:r>
            <a:r>
              <a:rPr lang="zh-CN" altLang="en-US" sz="3200" b="1" dirty="0" smtClean="0">
                <a:solidFill>
                  <a:schemeClr val="bg1"/>
                </a:solidFill>
                <a:latin typeface="方正启体简体" pitchFamily="65" charset="-122"/>
                <a:ea typeface="方正启体简体" pitchFamily="65" charset="-122"/>
              </a:rPr>
              <a:t>：</a:t>
            </a:r>
            <a:r>
              <a:rPr lang="zh-CN" altLang="en-US" sz="3200" b="1" dirty="0" smtClean="0">
                <a:solidFill>
                  <a:schemeClr val="bg1"/>
                </a:solidFill>
                <a:latin typeface="仿宋" pitchFamily="49" charset="-122"/>
                <a:ea typeface="仿宋" pitchFamily="49" charset="-122"/>
              </a:rPr>
              <a:t>农村改革改了什么？没改什么？</a:t>
            </a:r>
            <a:endParaRPr lang="en-US" altLang="zh-CN" sz="3200" b="1" dirty="0" smtClean="0">
              <a:solidFill>
                <a:schemeClr val="bg1"/>
              </a:solidFill>
              <a:latin typeface="仿宋" pitchFamily="49" charset="-122"/>
              <a:ea typeface="仿宋" pitchFamily="49" charset="-122"/>
            </a:endParaRPr>
          </a:p>
          <a:p>
            <a:pPr>
              <a:buClr>
                <a:srgbClr val="FFFF00"/>
              </a:buClr>
            </a:pPr>
            <a:r>
              <a:rPr lang="en-US" altLang="zh-CN" sz="3200" b="1" dirty="0" smtClean="0">
                <a:solidFill>
                  <a:schemeClr val="bg1"/>
                </a:solidFill>
                <a:latin typeface="仿宋" pitchFamily="49" charset="-122"/>
                <a:ea typeface="仿宋" pitchFamily="49" charset="-122"/>
              </a:rPr>
              <a:t>	</a:t>
            </a:r>
            <a:endParaRPr lang="zh-CN" altLang="en-US" sz="3200" b="1" dirty="0">
              <a:solidFill>
                <a:schemeClr val="bg1"/>
              </a:solidFill>
              <a:latin typeface="仿宋" pitchFamily="49" charset="-122"/>
              <a:ea typeface="仿宋" pitchFamily="49" charset="-122"/>
            </a:endParaRPr>
          </a:p>
        </p:txBody>
      </p:sp>
      <p:pic>
        <p:nvPicPr>
          <p:cNvPr id="9" name="Picture 4" descr="安徽凤阳农民陈立章包干后一年收入万元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2420888"/>
            <a:ext cx="3137541" cy="28083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Rectangle 5"/>
          <p:cNvSpPr>
            <a:spLocks noChangeArrowheads="1"/>
          </p:cNvSpPr>
          <p:nvPr/>
        </p:nvSpPr>
        <p:spPr bwMode="auto">
          <a:xfrm>
            <a:off x="251520" y="5085184"/>
            <a:ext cx="4464496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kumimoji="1" lang="zh-CN" altLang="en-US" sz="2000" b="1" dirty="0" smtClean="0">
                <a:solidFill>
                  <a:schemeClr val="bg1"/>
                </a:solidFill>
                <a:latin typeface="仿宋" pitchFamily="49" charset="-122"/>
                <a:ea typeface="仿宋" pitchFamily="49" charset="-122"/>
              </a:rPr>
              <a:t>材料二 凤</a:t>
            </a:r>
            <a:r>
              <a:rPr kumimoji="1" lang="zh-CN" altLang="en-US" sz="2000" b="1" dirty="0">
                <a:solidFill>
                  <a:schemeClr val="bg1"/>
                </a:solidFill>
                <a:latin typeface="仿宋" pitchFamily="49" charset="-122"/>
                <a:ea typeface="仿宋" pitchFamily="49" charset="-122"/>
              </a:rPr>
              <a:t>阳农民</a:t>
            </a:r>
            <a:r>
              <a:rPr kumimoji="1" lang="zh-CN" altLang="en-US" sz="2000" b="1" dirty="0" smtClean="0">
                <a:solidFill>
                  <a:schemeClr val="bg1"/>
                </a:solidFill>
                <a:latin typeface="仿宋" pitchFamily="49" charset="-122"/>
                <a:ea typeface="仿宋" pitchFamily="49" charset="-122"/>
              </a:rPr>
              <a:t>陈立章包干</a:t>
            </a:r>
            <a:endParaRPr kumimoji="1" lang="en-US" altLang="zh-CN" sz="2000" b="1" dirty="0" smtClean="0">
              <a:solidFill>
                <a:schemeClr val="bg1"/>
              </a:solidFill>
              <a:latin typeface="仿宋" pitchFamily="49" charset="-122"/>
              <a:ea typeface="仿宋" pitchFamily="49" charset="-122"/>
            </a:endParaRPr>
          </a:p>
          <a:p>
            <a:pPr algn="ctr"/>
            <a:r>
              <a:rPr kumimoji="1" lang="zh-CN" altLang="en-US" sz="2000" b="1" dirty="0" smtClean="0">
                <a:solidFill>
                  <a:schemeClr val="bg1"/>
                </a:solidFill>
                <a:latin typeface="仿宋" pitchFamily="49" charset="-122"/>
                <a:ea typeface="仿宋" pitchFamily="49" charset="-122"/>
              </a:rPr>
              <a:t>一年后</a:t>
            </a:r>
            <a:r>
              <a:rPr kumimoji="1" lang="zh-CN" altLang="en-US" sz="2000" b="1" dirty="0">
                <a:solidFill>
                  <a:schemeClr val="bg1"/>
                </a:solidFill>
                <a:latin typeface="仿宋" pitchFamily="49" charset="-122"/>
                <a:ea typeface="仿宋" pitchFamily="49" charset="-122"/>
              </a:rPr>
              <a:t>收入一万元</a:t>
            </a:r>
          </a:p>
        </p:txBody>
      </p:sp>
      <p:sp>
        <p:nvSpPr>
          <p:cNvPr id="11" name="矩形 10"/>
          <p:cNvSpPr/>
          <p:nvPr/>
        </p:nvSpPr>
        <p:spPr>
          <a:xfrm>
            <a:off x="3851920" y="2766407"/>
            <a:ext cx="514806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zh-CN" altLang="en-US" sz="2400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材料三 </a:t>
            </a:r>
            <a:r>
              <a:rPr lang="zh-CN" altLang="zh-CN" sz="2400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小岗队的包产到户经过一年的实践，获得了自</a:t>
            </a:r>
            <a:r>
              <a:rPr lang="en-US" altLang="zh-CN" sz="2400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1957</a:t>
            </a:r>
            <a:r>
              <a:rPr lang="zh-CN" altLang="zh-CN" sz="2400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年来第一次空前的大丰收。将粮食总产</a:t>
            </a:r>
            <a:r>
              <a:rPr lang="en-US" altLang="zh-CN" sz="2400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6.6</a:t>
            </a:r>
            <a:r>
              <a:rPr lang="zh-CN" altLang="zh-CN" sz="2400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万公斤，等于以往</a:t>
            </a:r>
            <a:r>
              <a:rPr lang="en-US" altLang="zh-CN" sz="2400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5</a:t>
            </a:r>
            <a:r>
              <a:rPr lang="zh-CN" altLang="zh-CN" sz="2400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年的总和……社员分配人均</a:t>
            </a:r>
            <a:r>
              <a:rPr lang="en-US" altLang="zh-CN" sz="2400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200</a:t>
            </a:r>
            <a:r>
              <a:rPr lang="zh-CN" altLang="zh-CN" sz="2400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元，一跃成为全县的冒尖队。</a:t>
            </a:r>
            <a:endParaRPr lang="en-US" altLang="zh-CN" sz="2400" dirty="0" smtClean="0">
              <a:solidFill>
                <a:schemeClr val="bg1"/>
              </a:solidFill>
              <a:latin typeface="黑体" pitchFamily="49" charset="-122"/>
              <a:ea typeface="黑体" pitchFamily="49" charset="-122"/>
            </a:endParaRPr>
          </a:p>
          <a:p>
            <a:pPr algn="r"/>
            <a:r>
              <a:rPr lang="en-US" altLang="zh-CN" sz="2000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——</a:t>
            </a:r>
            <a:r>
              <a:rPr lang="zh-CN" altLang="en-US" sz="2000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贺耀敏等</a:t>
            </a:r>
            <a:r>
              <a:rPr lang="en-US" altLang="zh-CN" sz="2000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《</a:t>
            </a:r>
            <a:r>
              <a:rPr lang="zh-CN" altLang="en-US" sz="2000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六十年国事纪要</a:t>
            </a:r>
            <a:r>
              <a:rPr lang="en-US" altLang="zh-CN" sz="2000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· </a:t>
            </a:r>
            <a:r>
              <a:rPr lang="zh-CN" altLang="en-US" sz="2000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经济卷</a:t>
            </a:r>
            <a:r>
              <a:rPr lang="en-US" altLang="zh-CN" sz="2000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》</a:t>
            </a:r>
            <a:endParaRPr lang="zh-CN" altLang="en-US" sz="2000" dirty="0">
              <a:solidFill>
                <a:schemeClr val="bg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179512" y="1105287"/>
            <a:ext cx="885698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ts val="600"/>
              </a:spcBef>
            </a:pPr>
            <a:r>
              <a:rPr kumimoji="1" lang="zh-CN" altLang="en-US" sz="2400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材料一 家庭联产承包责任制指的是：在土地公有制基础上把土地长期包给各家各户使用，“保证国家的，留足集体的，剩下都是自己的”。</a:t>
            </a:r>
            <a:endParaRPr kumimoji="1" lang="zh-CN" altLang="en-US" sz="2400" dirty="0">
              <a:solidFill>
                <a:schemeClr val="bg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2339752" y="539969"/>
            <a:ext cx="698300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  <a:latin typeface="仿宋" pitchFamily="49" charset="-122"/>
                <a:ea typeface="仿宋" pitchFamily="49" charset="-122"/>
              </a:rPr>
              <a:t> </a:t>
            </a:r>
            <a:r>
              <a:rPr lang="zh-CN" altLang="en-US" sz="3200" b="1" dirty="0" smtClean="0">
                <a:solidFill>
                  <a:schemeClr val="bg1"/>
                </a:solidFill>
                <a:latin typeface="仿宋" pitchFamily="49" charset="-122"/>
                <a:ea typeface="仿宋" pitchFamily="49" charset="-122"/>
              </a:rPr>
              <a:t>“家庭联产承包责任制”有何影响？</a:t>
            </a:r>
            <a:endParaRPr lang="zh-CN" altLang="en-US" sz="3200" dirty="0"/>
          </a:p>
        </p:txBody>
      </p:sp>
      <p:sp>
        <p:nvSpPr>
          <p:cNvPr id="15" name="TextBox 14"/>
          <p:cNvSpPr txBox="1"/>
          <p:nvPr/>
        </p:nvSpPr>
        <p:spPr>
          <a:xfrm>
            <a:off x="179512" y="5805264"/>
            <a:ext cx="8964488" cy="954107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just"/>
            <a:r>
              <a:rPr lang="zh-CN" altLang="en-US" sz="2800" dirty="0" smtClean="0">
                <a:solidFill>
                  <a:schemeClr val="bg1"/>
                </a:solidFill>
              </a:rPr>
              <a:t>生产资料公有制没变，农民获得了生产经营和分配的自主权，克服了平均主义的弊端，促进了农业生产的发展。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3" grpId="0"/>
      <p:bldP spid="1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pic_10284zz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8313" y="1341438"/>
            <a:ext cx="4591050" cy="5300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0532" name="Oval 4"/>
          <p:cNvSpPr>
            <a:spLocks noChangeArrowheads="1"/>
          </p:cNvSpPr>
          <p:nvPr/>
        </p:nvSpPr>
        <p:spPr bwMode="auto">
          <a:xfrm>
            <a:off x="2628900" y="5446713"/>
            <a:ext cx="142875" cy="142875"/>
          </a:xfrm>
          <a:prstGeom prst="ellipse">
            <a:avLst/>
          </a:prstGeom>
          <a:solidFill>
            <a:srgbClr val="FF33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50533" name="Oval 5"/>
          <p:cNvSpPr>
            <a:spLocks noChangeArrowheads="1"/>
          </p:cNvSpPr>
          <p:nvPr/>
        </p:nvSpPr>
        <p:spPr bwMode="auto">
          <a:xfrm>
            <a:off x="2268538" y="5518150"/>
            <a:ext cx="142875" cy="142875"/>
          </a:xfrm>
          <a:prstGeom prst="ellipse">
            <a:avLst/>
          </a:prstGeom>
          <a:solidFill>
            <a:srgbClr val="FF33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50534" name="Oval 6"/>
          <p:cNvSpPr>
            <a:spLocks noChangeArrowheads="1"/>
          </p:cNvSpPr>
          <p:nvPr/>
        </p:nvSpPr>
        <p:spPr bwMode="auto">
          <a:xfrm>
            <a:off x="2125663" y="5591175"/>
            <a:ext cx="142875" cy="142875"/>
          </a:xfrm>
          <a:prstGeom prst="ellipse">
            <a:avLst/>
          </a:prstGeom>
          <a:solidFill>
            <a:srgbClr val="FF33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50535" name="Oval 7"/>
          <p:cNvSpPr>
            <a:spLocks noChangeArrowheads="1"/>
          </p:cNvSpPr>
          <p:nvPr/>
        </p:nvSpPr>
        <p:spPr bwMode="auto">
          <a:xfrm>
            <a:off x="2916238" y="5157788"/>
            <a:ext cx="142875" cy="142875"/>
          </a:xfrm>
          <a:prstGeom prst="ellipse">
            <a:avLst/>
          </a:prstGeom>
          <a:solidFill>
            <a:srgbClr val="FF33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50567" name="Text Box 39"/>
          <p:cNvSpPr txBox="1">
            <a:spLocks noChangeArrowheads="1"/>
          </p:cNvSpPr>
          <p:nvPr/>
        </p:nvSpPr>
        <p:spPr bwMode="auto">
          <a:xfrm>
            <a:off x="5436096" y="2126531"/>
            <a:ext cx="3240087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>
              <a:buFont typeface="Wingdings" pitchFamily="2" charset="2"/>
              <a:buChar char="u"/>
            </a:pPr>
            <a:r>
              <a:rPr lang="zh-CN" altLang="en-US" sz="3200" b="1" dirty="0">
                <a:solidFill>
                  <a:srgbClr val="FFFF00"/>
                </a:solidFill>
                <a:latin typeface="仿宋" pitchFamily="49" charset="-122"/>
                <a:ea typeface="仿宋" pitchFamily="49" charset="-122"/>
              </a:rPr>
              <a:t>我国第一批经济特区有哪些？</a:t>
            </a:r>
          </a:p>
        </p:txBody>
      </p:sp>
      <p:sp>
        <p:nvSpPr>
          <p:cNvPr id="150568" name="Text Box 40"/>
          <p:cNvSpPr txBox="1">
            <a:spLocks noChangeArrowheads="1"/>
          </p:cNvSpPr>
          <p:nvPr/>
        </p:nvSpPr>
        <p:spPr bwMode="auto">
          <a:xfrm>
            <a:off x="5436096" y="3567981"/>
            <a:ext cx="3311525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>
              <a:buFont typeface="Wingdings" pitchFamily="2" charset="2"/>
              <a:buChar char="u"/>
            </a:pPr>
            <a:r>
              <a:rPr lang="zh-CN" altLang="en-US" sz="3200" b="1" dirty="0">
                <a:solidFill>
                  <a:srgbClr val="FFFF00"/>
                </a:solidFill>
                <a:latin typeface="仿宋" pitchFamily="49" charset="-122"/>
                <a:ea typeface="仿宋" pitchFamily="49" charset="-122"/>
              </a:rPr>
              <a:t>为什么选择这些地方做经济特区？</a:t>
            </a:r>
          </a:p>
        </p:txBody>
      </p:sp>
      <p:sp>
        <p:nvSpPr>
          <p:cNvPr id="150569" name="Oval 41"/>
          <p:cNvSpPr>
            <a:spLocks noChangeArrowheads="1"/>
          </p:cNvSpPr>
          <p:nvPr/>
        </p:nvSpPr>
        <p:spPr bwMode="auto">
          <a:xfrm rot="3502509">
            <a:off x="2261393" y="4301332"/>
            <a:ext cx="652463" cy="2076450"/>
          </a:xfrm>
          <a:prstGeom prst="ellips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50561" name="AutoShape 33"/>
          <p:cNvSpPr>
            <a:spLocks noChangeArrowheads="1"/>
          </p:cNvSpPr>
          <p:nvPr/>
        </p:nvSpPr>
        <p:spPr bwMode="auto">
          <a:xfrm>
            <a:off x="1404938" y="5084763"/>
            <a:ext cx="774700" cy="388937"/>
          </a:xfrm>
          <a:prstGeom prst="wedgeRectCallout">
            <a:avLst>
              <a:gd name="adj1" fmla="val 66806"/>
              <a:gd name="adj2" fmla="val 73671"/>
            </a:avLst>
          </a:prstGeom>
          <a:solidFill>
            <a:schemeClr val="accent2">
              <a:lumMod val="50000"/>
            </a:schemeClr>
          </a:solidFill>
          <a:ln w="9525">
            <a:solidFill>
              <a:srgbClr val="800000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zh-CN" altLang="en-US" sz="2000" b="1" dirty="0">
                <a:solidFill>
                  <a:schemeClr val="bg1"/>
                </a:solidFill>
                <a:latin typeface="Times New Roman" pitchFamily="18" charset="0"/>
                <a:ea typeface="黑体" pitchFamily="2" charset="-122"/>
              </a:rPr>
              <a:t>深圳</a:t>
            </a:r>
          </a:p>
        </p:txBody>
      </p:sp>
      <p:sp>
        <p:nvSpPr>
          <p:cNvPr id="150562" name="AutoShape 34"/>
          <p:cNvSpPr>
            <a:spLocks noChangeArrowheads="1"/>
          </p:cNvSpPr>
          <p:nvPr/>
        </p:nvSpPr>
        <p:spPr bwMode="auto">
          <a:xfrm>
            <a:off x="2413000" y="5805488"/>
            <a:ext cx="792163" cy="360362"/>
          </a:xfrm>
          <a:prstGeom prst="wedgeRectCallout">
            <a:avLst>
              <a:gd name="adj1" fmla="val -74648"/>
              <a:gd name="adj2" fmla="val -83921"/>
            </a:avLst>
          </a:prstGeom>
          <a:solidFill>
            <a:schemeClr val="accent2">
              <a:lumMod val="50000"/>
            </a:schemeClr>
          </a:solidFill>
          <a:ln w="9525">
            <a:solidFill>
              <a:srgbClr val="800000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zh-CN" altLang="en-US" sz="2000" b="1">
                <a:solidFill>
                  <a:schemeClr val="bg1"/>
                </a:solidFill>
                <a:latin typeface="Times New Roman" pitchFamily="18" charset="0"/>
                <a:ea typeface="黑体" pitchFamily="2" charset="-122"/>
              </a:rPr>
              <a:t>珠海</a:t>
            </a:r>
          </a:p>
        </p:txBody>
      </p:sp>
      <p:sp>
        <p:nvSpPr>
          <p:cNvPr id="150563" name="AutoShape 35"/>
          <p:cNvSpPr>
            <a:spLocks noChangeArrowheads="1"/>
          </p:cNvSpPr>
          <p:nvPr/>
        </p:nvSpPr>
        <p:spPr bwMode="auto">
          <a:xfrm>
            <a:off x="2197100" y="4868863"/>
            <a:ext cx="720725" cy="433387"/>
          </a:xfrm>
          <a:prstGeom prst="wedgeRectCallout">
            <a:avLst>
              <a:gd name="adj1" fmla="val 14759"/>
              <a:gd name="adj2" fmla="val 90657"/>
            </a:avLst>
          </a:prstGeom>
          <a:solidFill>
            <a:schemeClr val="accent2">
              <a:lumMod val="50000"/>
            </a:schemeClr>
          </a:solidFill>
          <a:ln w="9525">
            <a:solidFill>
              <a:srgbClr val="800000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zh-CN" altLang="en-US" sz="2000" b="1">
                <a:solidFill>
                  <a:schemeClr val="bg1"/>
                </a:solidFill>
                <a:latin typeface="Times New Roman" pitchFamily="18" charset="0"/>
                <a:ea typeface="黑体" pitchFamily="2" charset="-122"/>
              </a:rPr>
              <a:t>汕头</a:t>
            </a:r>
          </a:p>
        </p:txBody>
      </p:sp>
      <p:sp>
        <p:nvSpPr>
          <p:cNvPr id="150564" name="AutoShape 36"/>
          <p:cNvSpPr>
            <a:spLocks noChangeArrowheads="1"/>
          </p:cNvSpPr>
          <p:nvPr/>
        </p:nvSpPr>
        <p:spPr bwMode="auto">
          <a:xfrm>
            <a:off x="3276600" y="4652963"/>
            <a:ext cx="720725" cy="431800"/>
          </a:xfrm>
          <a:prstGeom prst="wedgeRectCallout">
            <a:avLst>
              <a:gd name="adj1" fmla="val -88324"/>
              <a:gd name="adj2" fmla="val 72796"/>
            </a:avLst>
          </a:prstGeom>
          <a:solidFill>
            <a:schemeClr val="accent2">
              <a:lumMod val="50000"/>
            </a:schemeClr>
          </a:solidFill>
          <a:ln w="9525">
            <a:solidFill>
              <a:srgbClr val="800000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zh-CN" altLang="en-US" sz="2000" b="1" dirty="0">
                <a:solidFill>
                  <a:schemeClr val="bg1"/>
                </a:solidFill>
                <a:latin typeface="Times New Roman" pitchFamily="18" charset="0"/>
                <a:ea typeface="黑体" pitchFamily="2" charset="-122"/>
              </a:rPr>
              <a:t>厦门</a:t>
            </a:r>
          </a:p>
        </p:txBody>
      </p:sp>
      <p:sp>
        <p:nvSpPr>
          <p:cNvPr id="9233" name="Rectangle 42"/>
          <p:cNvSpPr>
            <a:spLocks noChangeArrowheads="1"/>
          </p:cNvSpPr>
          <p:nvPr/>
        </p:nvSpPr>
        <p:spPr bwMode="auto">
          <a:xfrm>
            <a:off x="84138" y="110044"/>
            <a:ext cx="635952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zh-CN" altLang="en-US" sz="3200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二、改革开放进程</a:t>
            </a:r>
            <a:endParaRPr lang="zh-CN" altLang="en-US" sz="3200" dirty="0">
              <a:solidFill>
                <a:schemeClr val="bg1"/>
              </a:solidFill>
              <a:ea typeface="黑体" pitchFamily="2" charset="-122"/>
            </a:endParaRPr>
          </a:p>
        </p:txBody>
      </p:sp>
      <p:sp>
        <p:nvSpPr>
          <p:cNvPr id="9234" name="Rectangle 43"/>
          <p:cNvSpPr>
            <a:spLocks noChangeArrowheads="1"/>
          </p:cNvSpPr>
          <p:nvPr/>
        </p:nvSpPr>
        <p:spPr bwMode="auto">
          <a:xfrm>
            <a:off x="683568" y="651465"/>
            <a:ext cx="633670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>
              <a:buFont typeface="Wingdings" pitchFamily="2" charset="2"/>
              <a:buChar char="l"/>
            </a:pPr>
            <a:r>
              <a:rPr lang="zh-CN" altLang="en-US" sz="2800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深圳兴涛：“一夜崛起的城市”</a:t>
            </a:r>
            <a:endParaRPr lang="zh-CN" altLang="en-US" sz="1400" dirty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505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505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50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1505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150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1505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0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0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0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0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505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-37110" y="0"/>
            <a:ext cx="9144001" cy="6858000"/>
            <a:chOff x="251" y="0"/>
            <a:chExt cx="5465" cy="4320"/>
          </a:xfrm>
        </p:grpSpPr>
        <p:pic>
          <p:nvPicPr>
            <p:cNvPr id="10252" name="Picture 3" descr="02-1-14_jpg"/>
            <p:cNvPicPr>
              <a:picLocks noChangeAspect="1" noChangeArrowheads="1"/>
            </p:cNvPicPr>
            <p:nvPr/>
          </p:nvPicPr>
          <p:blipFill>
            <a:blip r:embed="rId2" cstate="print"/>
            <a:srcRect l="5113"/>
            <a:stretch>
              <a:fillRect/>
            </a:stretch>
          </p:blipFill>
          <p:spPr bwMode="auto">
            <a:xfrm>
              <a:off x="251" y="0"/>
              <a:ext cx="5465" cy="4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0253" name="Text Box 4"/>
            <p:cNvSpPr txBox="1">
              <a:spLocks noChangeArrowheads="1"/>
            </p:cNvSpPr>
            <p:nvPr/>
          </p:nvSpPr>
          <p:spPr bwMode="auto">
            <a:xfrm>
              <a:off x="1824" y="489"/>
              <a:ext cx="2400" cy="3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7" dist="17961" dir="2700000">
                <a:srgbClr val="99993D">
                  <a:alpha val="50000"/>
                </a:srgbClr>
              </a:prstShdw>
            </a:effectLst>
          </p:spPr>
          <p:txBody>
            <a:bodyPr>
              <a:spAutoFit/>
            </a:bodyPr>
            <a:lstStyle/>
            <a:p>
              <a:pPr>
                <a:lnSpc>
                  <a:spcPct val="90000"/>
                </a:lnSpc>
                <a:spcBef>
                  <a:spcPct val="50000"/>
                </a:spcBef>
                <a:buFont typeface="Wingdings" pitchFamily="2" charset="2"/>
                <a:buNone/>
              </a:pPr>
              <a:r>
                <a:rPr lang="en-US" altLang="zh-CN" sz="2800" b="1">
                  <a:solidFill>
                    <a:srgbClr val="0000FF"/>
                  </a:solidFill>
                  <a:latin typeface="黑体" pitchFamily="2" charset="-122"/>
                  <a:ea typeface="黑体" pitchFamily="2" charset="-122"/>
                </a:rPr>
                <a:t>20</a:t>
              </a:r>
              <a:r>
                <a:rPr lang="zh-CN" altLang="en-US" sz="2800" b="1">
                  <a:solidFill>
                    <a:srgbClr val="0000FF"/>
                  </a:solidFill>
                  <a:latin typeface="黑体" pitchFamily="2" charset="-122"/>
                  <a:ea typeface="黑体" pitchFamily="2" charset="-122"/>
                </a:rPr>
                <a:t>世纪</a:t>
              </a:r>
              <a:r>
                <a:rPr lang="en-US" altLang="zh-CN" sz="2800" b="1">
                  <a:solidFill>
                    <a:srgbClr val="0000FF"/>
                  </a:solidFill>
                  <a:latin typeface="黑体" pitchFamily="2" charset="-122"/>
                  <a:ea typeface="黑体" pitchFamily="2" charset="-122"/>
                </a:rPr>
                <a:t>70</a:t>
              </a:r>
              <a:r>
                <a:rPr lang="zh-CN" altLang="en-US" sz="2800" b="1">
                  <a:solidFill>
                    <a:srgbClr val="0000FF"/>
                  </a:solidFill>
                  <a:latin typeface="黑体" pitchFamily="2" charset="-122"/>
                  <a:ea typeface="黑体" pitchFamily="2" charset="-122"/>
                </a:rPr>
                <a:t>年代末的深圳</a:t>
              </a:r>
            </a:p>
          </p:txBody>
        </p:sp>
      </p:grpSp>
      <p:grpSp>
        <p:nvGrpSpPr>
          <p:cNvPr id="3" name="Group 5"/>
          <p:cNvGrpSpPr>
            <a:grpSpLocks/>
          </p:cNvGrpSpPr>
          <p:nvPr/>
        </p:nvGrpSpPr>
        <p:grpSpPr bwMode="auto">
          <a:xfrm>
            <a:off x="-36513" y="0"/>
            <a:ext cx="9144000" cy="6858000"/>
            <a:chOff x="-23" y="0"/>
            <a:chExt cx="5760" cy="4320"/>
          </a:xfrm>
        </p:grpSpPr>
        <p:pic>
          <p:nvPicPr>
            <p:cNvPr id="10250" name="Picture 6" descr="02-1-10_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-23" y="0"/>
              <a:ext cx="5760" cy="4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0251" name="Text Box 7"/>
            <p:cNvSpPr txBox="1">
              <a:spLocks noChangeArrowheads="1"/>
            </p:cNvSpPr>
            <p:nvPr/>
          </p:nvSpPr>
          <p:spPr bwMode="auto">
            <a:xfrm>
              <a:off x="2112" y="288"/>
              <a:ext cx="2688" cy="6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7" dist="17961" dir="2700000">
                <a:srgbClr val="99993D">
                  <a:alpha val="50000"/>
                </a:srgbClr>
              </a:prstShdw>
            </a:effectLst>
          </p:spPr>
          <p:txBody>
            <a:bodyPr>
              <a:spAutoFit/>
            </a:bodyPr>
            <a:lstStyle/>
            <a:p>
              <a:pPr>
                <a:lnSpc>
                  <a:spcPct val="90000"/>
                </a:lnSpc>
                <a:spcBef>
                  <a:spcPct val="50000"/>
                </a:spcBef>
                <a:buFont typeface="Wingdings" pitchFamily="2" charset="2"/>
                <a:buNone/>
              </a:pPr>
              <a:r>
                <a:rPr lang="en-US" altLang="zh-CN" sz="2800" b="1">
                  <a:solidFill>
                    <a:srgbClr val="FF3300"/>
                  </a:solidFill>
                  <a:latin typeface="黑体" pitchFamily="2" charset="-122"/>
                  <a:ea typeface="黑体" pitchFamily="2" charset="-122"/>
                </a:rPr>
                <a:t>20</a:t>
              </a:r>
              <a:r>
                <a:rPr lang="zh-CN" altLang="en-US" sz="2800" b="1">
                  <a:solidFill>
                    <a:srgbClr val="FF3300"/>
                  </a:solidFill>
                  <a:latin typeface="黑体" pitchFamily="2" charset="-122"/>
                  <a:ea typeface="黑体" pitchFamily="2" charset="-122"/>
                </a:rPr>
                <a:t>世纪</a:t>
              </a:r>
              <a:r>
                <a:rPr lang="en-US" altLang="zh-CN" sz="2800" b="1">
                  <a:solidFill>
                    <a:srgbClr val="FF3300"/>
                  </a:solidFill>
                  <a:latin typeface="黑体" pitchFamily="2" charset="-122"/>
                  <a:ea typeface="黑体" pitchFamily="2" charset="-122"/>
                </a:rPr>
                <a:t>80</a:t>
              </a:r>
              <a:r>
                <a:rPr lang="zh-CN" altLang="en-US" sz="2800" b="1">
                  <a:solidFill>
                    <a:srgbClr val="FF3300"/>
                  </a:solidFill>
                  <a:latin typeface="黑体" pitchFamily="2" charset="-122"/>
                  <a:ea typeface="黑体" pitchFamily="2" charset="-122"/>
                </a:rPr>
                <a:t>年代的深圳  </a:t>
              </a:r>
            </a:p>
            <a:p>
              <a:pPr>
                <a:lnSpc>
                  <a:spcPct val="90000"/>
                </a:lnSpc>
                <a:spcBef>
                  <a:spcPct val="50000"/>
                </a:spcBef>
                <a:buFont typeface="Wingdings" pitchFamily="2" charset="2"/>
                <a:buNone/>
              </a:pPr>
              <a:r>
                <a:rPr lang="zh-CN" altLang="en-US" sz="2800" b="1">
                  <a:solidFill>
                    <a:srgbClr val="FF3300"/>
                  </a:solidFill>
                  <a:latin typeface="黑体" pitchFamily="2" charset="-122"/>
                  <a:ea typeface="黑体" pitchFamily="2" charset="-122"/>
                </a:rPr>
                <a:t> </a:t>
              </a:r>
              <a:r>
                <a:rPr lang="zh-CN" altLang="en-US" sz="2800" b="1">
                  <a:solidFill>
                    <a:srgbClr val="FF3300"/>
                  </a:solidFill>
                  <a:ea typeface="黑体" pitchFamily="2" charset="-122"/>
                </a:rPr>
                <a:t>“</a:t>
              </a:r>
              <a:r>
                <a:rPr lang="zh-CN" altLang="en-US" sz="2800" b="1">
                  <a:solidFill>
                    <a:srgbClr val="FF3300"/>
                  </a:solidFill>
                  <a:latin typeface="黑体" pitchFamily="2" charset="-122"/>
                  <a:ea typeface="黑体" pitchFamily="2" charset="-122"/>
                </a:rPr>
                <a:t>一夜崛起的城市</a:t>
              </a:r>
              <a:r>
                <a:rPr lang="zh-CN" altLang="en-US" sz="2800" b="1">
                  <a:solidFill>
                    <a:srgbClr val="FF3300"/>
                  </a:solidFill>
                  <a:ea typeface="黑体" pitchFamily="2" charset="-122"/>
                </a:rPr>
                <a:t>”</a:t>
              </a:r>
              <a:endParaRPr lang="zh-CN" altLang="en-US" sz="2800" b="1">
                <a:solidFill>
                  <a:srgbClr val="FF3300"/>
                </a:solidFill>
                <a:latin typeface="黑体" pitchFamily="2" charset="-122"/>
                <a:ea typeface="黑体" pitchFamily="2" charset="-122"/>
              </a:endParaRPr>
            </a:p>
          </p:txBody>
        </p:sp>
      </p:grpSp>
      <p:grpSp>
        <p:nvGrpSpPr>
          <p:cNvPr id="4" name="Group 8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10248" name="Picture 9" descr="02-1-1_jp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0249" name="Rectangle 10"/>
            <p:cNvSpPr>
              <a:spLocks noChangeArrowheads="1"/>
            </p:cNvSpPr>
            <p:nvPr/>
          </p:nvSpPr>
          <p:spPr bwMode="auto">
            <a:xfrm>
              <a:off x="1152" y="9"/>
              <a:ext cx="3172" cy="6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pPr algn="ctr"/>
              <a:r>
                <a:rPr lang="en-US" altLang="zh-CN" sz="2800" b="1">
                  <a:solidFill>
                    <a:srgbClr val="FF3300"/>
                  </a:solidFill>
                  <a:latin typeface="黑体" pitchFamily="2" charset="-122"/>
                  <a:ea typeface="黑体" pitchFamily="2" charset="-122"/>
                </a:rPr>
                <a:t>20</a:t>
              </a:r>
              <a:r>
                <a:rPr lang="zh-CN" altLang="en-US" sz="2800" b="1">
                  <a:solidFill>
                    <a:srgbClr val="FF3300"/>
                  </a:solidFill>
                  <a:latin typeface="黑体" pitchFamily="2" charset="-122"/>
                  <a:ea typeface="黑体" pitchFamily="2" charset="-122"/>
                </a:rPr>
                <a:t>世纪</a:t>
              </a:r>
              <a:r>
                <a:rPr lang="en-US" altLang="zh-CN" sz="2800" b="1">
                  <a:solidFill>
                    <a:srgbClr val="FF3300"/>
                  </a:solidFill>
                  <a:latin typeface="黑体" pitchFamily="2" charset="-122"/>
                  <a:ea typeface="黑体" pitchFamily="2" charset="-122"/>
                </a:rPr>
                <a:t>90</a:t>
              </a:r>
              <a:r>
                <a:rPr lang="zh-CN" altLang="en-US" sz="2800" b="1">
                  <a:solidFill>
                    <a:srgbClr val="FF3300"/>
                  </a:solidFill>
                  <a:latin typeface="黑体" pitchFamily="2" charset="-122"/>
                  <a:ea typeface="黑体" pitchFamily="2" charset="-122"/>
                </a:rPr>
                <a:t>年代</a:t>
              </a:r>
            </a:p>
            <a:p>
              <a:pPr algn="ctr"/>
              <a:r>
                <a:rPr lang="zh-CN" altLang="en-US" sz="2800" b="1">
                  <a:solidFill>
                    <a:srgbClr val="FF3300"/>
                  </a:solidFill>
                  <a:latin typeface="黑体" pitchFamily="2" charset="-122"/>
                  <a:ea typeface="黑体" pitchFamily="2" charset="-122"/>
                </a:rPr>
                <a:t>一个现代特大都市的雏形已显</a:t>
              </a:r>
              <a:r>
                <a:rPr lang="zh-CN" altLang="en-US" sz="3600" b="1">
                  <a:solidFill>
                    <a:srgbClr val="FF3300"/>
                  </a:solidFill>
                  <a:latin typeface="黑体" pitchFamily="2" charset="-122"/>
                  <a:ea typeface="黑体" pitchFamily="2" charset="-122"/>
                </a:rPr>
                <a:t> </a:t>
              </a:r>
            </a:p>
          </p:txBody>
        </p:sp>
      </p:grpSp>
      <p:grpSp>
        <p:nvGrpSpPr>
          <p:cNvPr id="5" name="Group 14"/>
          <p:cNvGrpSpPr>
            <a:grpSpLocks/>
          </p:cNvGrpSpPr>
          <p:nvPr/>
        </p:nvGrpSpPr>
        <p:grpSpPr bwMode="auto">
          <a:xfrm>
            <a:off x="0" y="0"/>
            <a:ext cx="9144000" cy="7532688"/>
            <a:chOff x="0" y="0"/>
            <a:chExt cx="5760" cy="4320"/>
          </a:xfrm>
        </p:grpSpPr>
        <p:pic>
          <p:nvPicPr>
            <p:cNvPr id="10246" name="Picture 15" descr="2005109153549241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0247" name="Rectangle 16"/>
            <p:cNvSpPr>
              <a:spLocks noChangeArrowheads="1"/>
            </p:cNvSpPr>
            <p:nvPr/>
          </p:nvSpPr>
          <p:spPr bwMode="auto">
            <a:xfrm>
              <a:off x="1152" y="60"/>
              <a:ext cx="3456" cy="4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>
              <a:spAutoFit/>
            </a:bodyPr>
            <a:lstStyle/>
            <a:p>
              <a:r>
                <a:rPr lang="zh-CN" altLang="en-US" sz="4400" b="1">
                  <a:solidFill>
                    <a:srgbClr val="FF3300"/>
                  </a:solidFill>
                  <a:latin typeface="黑体" pitchFamily="2" charset="-122"/>
                  <a:ea typeface="黑体" pitchFamily="2" charset="-122"/>
                </a:rPr>
                <a:t>进入</a:t>
              </a:r>
              <a:r>
                <a:rPr lang="en-US" altLang="zh-CN" sz="4400" b="1">
                  <a:solidFill>
                    <a:srgbClr val="FF3300"/>
                  </a:solidFill>
                  <a:latin typeface="黑体" pitchFamily="2" charset="-122"/>
                  <a:ea typeface="黑体" pitchFamily="2" charset="-122"/>
                </a:rPr>
                <a:t>21</a:t>
              </a:r>
              <a:r>
                <a:rPr lang="zh-CN" altLang="en-US" sz="4400" b="1">
                  <a:solidFill>
                    <a:srgbClr val="FF3300"/>
                  </a:solidFill>
                  <a:latin typeface="黑体" pitchFamily="2" charset="-122"/>
                  <a:ea typeface="黑体" pitchFamily="2" charset="-122"/>
                </a:rPr>
                <a:t>世纪的深圳 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Text Box 4"/>
          <p:cNvSpPr txBox="1">
            <a:spLocks noChangeArrowheads="1"/>
          </p:cNvSpPr>
          <p:nvPr/>
        </p:nvSpPr>
        <p:spPr bwMode="auto">
          <a:xfrm>
            <a:off x="539552" y="1556792"/>
            <a:ext cx="8064500" cy="3951845"/>
          </a:xfrm>
          <a:prstGeom prst="rect">
            <a:avLst/>
          </a:prstGeom>
          <a:solidFill>
            <a:schemeClr val="bg1"/>
          </a:solidFill>
          <a:ln w="38100">
            <a:solidFill>
              <a:schemeClr val="folHlink"/>
            </a:solidFill>
            <a:prstDash val="sysDot"/>
            <a:miter lim="800000"/>
            <a:headEnd/>
            <a:tailEnd/>
          </a:ln>
        </p:spPr>
        <p:txBody>
          <a:bodyPr lIns="91434" tIns="45717" rIns="91434" bIns="45717">
            <a:spAutoFit/>
          </a:bodyPr>
          <a:lstStyle/>
          <a:p>
            <a:pPr algn="just">
              <a:lnSpc>
                <a:spcPct val="110000"/>
              </a:lnSpc>
              <a:spcBef>
                <a:spcPct val="50000"/>
              </a:spcBef>
            </a:pPr>
            <a:r>
              <a:rPr lang="en-US" altLang="zh-CN" sz="2600" b="1" dirty="0">
                <a:latin typeface="黑体" pitchFamily="2" charset="-122"/>
                <a:ea typeface="黑体" pitchFamily="2" charset="-122"/>
              </a:rPr>
              <a:t>   </a:t>
            </a:r>
            <a:r>
              <a:rPr lang="zh-CN" altLang="en-US" sz="2600" b="1" dirty="0">
                <a:latin typeface="楷体_GB2312" pitchFamily="49" charset="-122"/>
                <a:ea typeface="楷体_GB2312" pitchFamily="49" charset="-122"/>
              </a:rPr>
              <a:t>材料一</a:t>
            </a:r>
            <a:r>
              <a:rPr lang="zh-CN" altLang="en-US" sz="2600" b="1" dirty="0">
                <a:latin typeface="黑体" pitchFamily="2" charset="-122"/>
                <a:ea typeface="黑体" pitchFamily="2" charset="-122"/>
              </a:rPr>
              <a:t>  </a:t>
            </a:r>
            <a:r>
              <a:rPr lang="zh-CN" altLang="en-US" sz="2600" dirty="0">
                <a:latin typeface="黑体" pitchFamily="2" charset="-122"/>
                <a:ea typeface="黑体" pitchFamily="2" charset="-122"/>
              </a:rPr>
              <a:t>税收方面</a:t>
            </a:r>
            <a:r>
              <a:rPr lang="zh-CN" altLang="en-US" sz="2600" dirty="0">
                <a:ea typeface="黑体" pitchFamily="2" charset="-122"/>
              </a:rPr>
              <a:t>“</a:t>
            </a:r>
            <a:r>
              <a:rPr lang="zh-CN" altLang="en-US" sz="2600" dirty="0">
                <a:latin typeface="黑体" pitchFamily="2" charset="-122"/>
                <a:ea typeface="黑体" pitchFamily="2" charset="-122"/>
              </a:rPr>
              <a:t>三资</a:t>
            </a:r>
            <a:r>
              <a:rPr lang="zh-CN" altLang="en-US" sz="2600" dirty="0">
                <a:ea typeface="黑体" pitchFamily="2" charset="-122"/>
              </a:rPr>
              <a:t>”</a:t>
            </a:r>
            <a:r>
              <a:rPr lang="zh-CN" altLang="en-US" sz="2600" dirty="0">
                <a:latin typeface="黑体" pitchFamily="2" charset="-122"/>
                <a:ea typeface="黑体" pitchFamily="2" charset="-122"/>
              </a:rPr>
              <a:t>企业所得税率为</a:t>
            </a:r>
            <a:r>
              <a:rPr lang="en-US" altLang="zh-CN" sz="2600" dirty="0">
                <a:latin typeface="黑体" pitchFamily="2" charset="-122"/>
                <a:ea typeface="黑体" pitchFamily="2" charset="-122"/>
              </a:rPr>
              <a:t>15%</a:t>
            </a:r>
            <a:r>
              <a:rPr lang="zh-CN" altLang="en-US" sz="2600" dirty="0">
                <a:latin typeface="黑体" pitchFamily="2" charset="-122"/>
                <a:ea typeface="黑体" pitchFamily="2" charset="-122"/>
              </a:rPr>
              <a:t>（同期香港为</a:t>
            </a:r>
            <a:r>
              <a:rPr lang="en-US" altLang="zh-CN" sz="2600" dirty="0">
                <a:latin typeface="黑体" pitchFamily="2" charset="-122"/>
                <a:ea typeface="黑体" pitchFamily="2" charset="-122"/>
              </a:rPr>
              <a:t>18.5%</a:t>
            </a:r>
            <a:r>
              <a:rPr lang="zh-CN" altLang="en-US" sz="2600" dirty="0">
                <a:latin typeface="黑体" pitchFamily="2" charset="-122"/>
                <a:ea typeface="黑体" pitchFamily="2" charset="-122"/>
              </a:rPr>
              <a:t>，内地中外合资企业税率为</a:t>
            </a:r>
            <a:r>
              <a:rPr lang="en-US" altLang="zh-CN" sz="2600" dirty="0">
                <a:latin typeface="黑体" pitchFamily="2" charset="-122"/>
                <a:ea typeface="黑体" pitchFamily="2" charset="-122"/>
              </a:rPr>
              <a:t>33%</a:t>
            </a:r>
            <a:r>
              <a:rPr lang="zh-CN" altLang="en-US" sz="2600" dirty="0">
                <a:latin typeface="黑体" pitchFamily="2" charset="-122"/>
                <a:ea typeface="黑体" pitchFamily="2" charset="-122"/>
              </a:rPr>
              <a:t>），深圳特区的外资企业一般从投资开始免征一至三年的所得税</a:t>
            </a:r>
            <a:r>
              <a:rPr lang="en-US" altLang="zh-CN" sz="2600" dirty="0">
                <a:ea typeface="黑体" pitchFamily="2" charset="-122"/>
              </a:rPr>
              <a:t>……</a:t>
            </a:r>
            <a:r>
              <a:rPr lang="en-US" altLang="zh-CN" sz="2600" dirty="0">
                <a:latin typeface="黑体" pitchFamily="2" charset="-122"/>
                <a:ea typeface="黑体" pitchFamily="2" charset="-122"/>
              </a:rPr>
              <a:t> </a:t>
            </a:r>
            <a:r>
              <a:rPr lang="en-US" altLang="zh-CN" sz="2600" dirty="0" smtClean="0">
                <a:latin typeface="黑体" pitchFamily="2" charset="-122"/>
                <a:ea typeface="黑体" pitchFamily="2" charset="-122"/>
              </a:rPr>
              <a:t>               </a:t>
            </a:r>
            <a:r>
              <a:rPr lang="en-US" altLang="zh-CN" sz="2000" dirty="0" smtClean="0">
                <a:latin typeface="黑体" pitchFamily="49" charset="-122"/>
                <a:ea typeface="黑体" pitchFamily="49" charset="-122"/>
              </a:rPr>
              <a:t>——</a:t>
            </a:r>
            <a:r>
              <a:rPr lang="zh-CN" altLang="en-US" sz="2000" dirty="0">
                <a:latin typeface="黑体" pitchFamily="2" charset="-122"/>
                <a:ea typeface="黑体" pitchFamily="2" charset="-122"/>
              </a:rPr>
              <a:t>孙健等主编</a:t>
            </a:r>
            <a:r>
              <a:rPr lang="en-US" altLang="zh-CN" sz="2000" dirty="0">
                <a:latin typeface="黑体" pitchFamily="2" charset="-122"/>
                <a:ea typeface="黑体" pitchFamily="2" charset="-122"/>
              </a:rPr>
              <a:t>《</a:t>
            </a:r>
            <a:r>
              <a:rPr lang="zh-CN" altLang="en-US" sz="2000" dirty="0">
                <a:latin typeface="黑体" pitchFamily="2" charset="-122"/>
                <a:ea typeface="黑体" pitchFamily="2" charset="-122"/>
              </a:rPr>
              <a:t>中国经济通史</a:t>
            </a:r>
            <a:r>
              <a:rPr lang="en-US" altLang="zh-CN" sz="2000" dirty="0">
                <a:latin typeface="黑体" pitchFamily="2" charset="-122"/>
                <a:ea typeface="黑体" pitchFamily="2" charset="-122"/>
              </a:rPr>
              <a:t>》</a:t>
            </a:r>
          </a:p>
          <a:p>
            <a:pPr algn="just">
              <a:lnSpc>
                <a:spcPct val="110000"/>
              </a:lnSpc>
            </a:pPr>
            <a:r>
              <a:rPr lang="en-US" altLang="zh-CN" sz="2600" b="1" dirty="0"/>
              <a:t>      </a:t>
            </a:r>
            <a:r>
              <a:rPr lang="zh-CN" altLang="en-US" sz="2600" b="1" dirty="0">
                <a:ea typeface="楷体_GB2312" pitchFamily="49" charset="-122"/>
              </a:rPr>
              <a:t>材料二</a:t>
            </a:r>
            <a:r>
              <a:rPr lang="zh-CN" altLang="en-US" sz="2600" dirty="0"/>
              <a:t>   </a:t>
            </a:r>
            <a:r>
              <a:rPr lang="zh-CN" altLang="en-US" sz="2600" dirty="0">
                <a:latin typeface="黑体" pitchFamily="2" charset="-122"/>
                <a:ea typeface="黑体" pitchFamily="2" charset="-122"/>
              </a:rPr>
              <a:t>除投资规模在一亿元以上项目要报国务院审批，轻工业投资在</a:t>
            </a:r>
            <a:r>
              <a:rPr lang="en-US" altLang="zh-CN" sz="2600" dirty="0">
                <a:latin typeface="黑体" pitchFamily="2" charset="-122"/>
                <a:ea typeface="黑体" pitchFamily="2" charset="-122"/>
              </a:rPr>
              <a:t>3000</a:t>
            </a:r>
            <a:r>
              <a:rPr lang="zh-CN" altLang="en-US" sz="2600" dirty="0">
                <a:latin typeface="黑体" pitchFamily="2" charset="-122"/>
                <a:ea typeface="黑体" pitchFamily="2" charset="-122"/>
              </a:rPr>
              <a:t>万元以上，重工业投资</a:t>
            </a:r>
            <a:r>
              <a:rPr lang="en-US" altLang="zh-CN" sz="2600" dirty="0">
                <a:latin typeface="黑体" pitchFamily="2" charset="-122"/>
                <a:ea typeface="黑体" pitchFamily="2" charset="-122"/>
              </a:rPr>
              <a:t>5000</a:t>
            </a:r>
            <a:r>
              <a:rPr lang="zh-CN" altLang="en-US" sz="2600" dirty="0">
                <a:latin typeface="黑体" pitchFamily="2" charset="-122"/>
                <a:ea typeface="黑体" pitchFamily="2" charset="-122"/>
              </a:rPr>
              <a:t>万元以上项目要报国家计委审批外，其余项目不需国家综合平衡，特区可以自己审批。</a:t>
            </a:r>
          </a:p>
          <a:p>
            <a:pPr algn="r">
              <a:lnSpc>
                <a:spcPct val="110000"/>
              </a:lnSpc>
            </a:pPr>
            <a:r>
              <a:rPr lang="en-US" altLang="zh-CN" sz="2000" b="1" dirty="0" smtClean="0">
                <a:latin typeface="黑体" pitchFamily="49" charset="-122"/>
                <a:ea typeface="黑体" pitchFamily="49" charset="-122"/>
              </a:rPr>
              <a:t>——</a:t>
            </a:r>
            <a:r>
              <a:rPr lang="en-US" altLang="zh-CN" sz="2000" dirty="0" smtClean="0">
                <a:latin typeface="黑体" pitchFamily="49" charset="-122"/>
                <a:ea typeface="黑体" pitchFamily="49" charset="-122"/>
              </a:rPr>
              <a:t> </a:t>
            </a:r>
            <a:r>
              <a:rPr lang="en-US" altLang="zh-CN" sz="2000" dirty="0" smtClean="0">
                <a:ea typeface="黑体" pitchFamily="2" charset="-122"/>
              </a:rPr>
              <a:t>《</a:t>
            </a:r>
            <a:r>
              <a:rPr lang="zh-CN" altLang="en-US" sz="2000" dirty="0" smtClean="0">
                <a:ea typeface="黑体" pitchFamily="2" charset="-122"/>
              </a:rPr>
              <a:t>六十年</a:t>
            </a:r>
            <a:r>
              <a:rPr lang="zh-CN" altLang="en-US" sz="2000" dirty="0">
                <a:ea typeface="黑体" pitchFamily="2" charset="-122"/>
              </a:rPr>
              <a:t>国事纪要</a:t>
            </a:r>
            <a:r>
              <a:rPr lang="en-US" altLang="zh-CN" sz="2000" dirty="0">
                <a:ea typeface="黑体" pitchFamily="2" charset="-122"/>
              </a:rPr>
              <a:t>·</a:t>
            </a:r>
            <a:r>
              <a:rPr lang="zh-CN" altLang="en-US" sz="2000" dirty="0">
                <a:ea typeface="黑体" pitchFamily="2" charset="-122"/>
              </a:rPr>
              <a:t>经济卷</a:t>
            </a:r>
            <a:r>
              <a:rPr lang="en-US" altLang="zh-CN" sz="2000" dirty="0">
                <a:ea typeface="黑体" pitchFamily="2" charset="-122"/>
              </a:rPr>
              <a:t>》</a:t>
            </a:r>
          </a:p>
        </p:txBody>
      </p:sp>
      <p:sp>
        <p:nvSpPr>
          <p:cNvPr id="139269" name="Text Box 5"/>
          <p:cNvSpPr txBox="1">
            <a:spLocks noChangeArrowheads="1"/>
          </p:cNvSpPr>
          <p:nvPr/>
        </p:nvSpPr>
        <p:spPr bwMode="auto">
          <a:xfrm>
            <a:off x="250825" y="5500688"/>
            <a:ext cx="8893175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4" tIns="45717" rIns="91434" bIns="45717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chemeClr val="bg1"/>
                </a:solidFill>
                <a:latin typeface="仿宋" pitchFamily="49" charset="-122"/>
                <a:ea typeface="仿宋" pitchFamily="49" charset="-122"/>
              </a:rPr>
              <a:t>    国家实对特区行特殊的</a:t>
            </a:r>
            <a:r>
              <a:rPr lang="zh-CN" altLang="en-US" sz="3600" b="1" dirty="0">
                <a:solidFill>
                  <a:srgbClr val="FFFF00"/>
                </a:solidFill>
                <a:latin typeface="仿宋" pitchFamily="49" charset="-122"/>
                <a:ea typeface="仿宋" pitchFamily="49" charset="-122"/>
              </a:rPr>
              <a:t>经济政策，</a:t>
            </a:r>
            <a:r>
              <a:rPr lang="zh-CN" altLang="en-US" sz="3600" b="1" dirty="0">
                <a:solidFill>
                  <a:schemeClr val="bg1"/>
                </a:solidFill>
                <a:latin typeface="仿宋" pitchFamily="49" charset="-122"/>
                <a:ea typeface="仿宋" pitchFamily="49" charset="-122"/>
              </a:rPr>
              <a:t>给与特区较大的</a:t>
            </a:r>
            <a:r>
              <a:rPr lang="zh-CN" altLang="en-US" sz="3600" b="1" dirty="0">
                <a:solidFill>
                  <a:srgbClr val="FFFF00"/>
                </a:solidFill>
                <a:latin typeface="仿宋" pitchFamily="49" charset="-122"/>
                <a:ea typeface="仿宋" pitchFamily="49" charset="-122"/>
              </a:rPr>
              <a:t>经济管理权限</a:t>
            </a:r>
            <a:r>
              <a:rPr lang="zh-CN" altLang="en-US" sz="3600" b="1" dirty="0">
                <a:solidFill>
                  <a:schemeClr val="bg1"/>
                </a:solidFill>
                <a:latin typeface="仿宋" pitchFamily="49" charset="-122"/>
                <a:ea typeface="仿宋" pitchFamily="49" charset="-122"/>
              </a:rPr>
              <a:t>。</a:t>
            </a:r>
            <a:r>
              <a:rPr lang="zh-CN" altLang="en-US" b="1" dirty="0">
                <a:solidFill>
                  <a:srgbClr val="000066"/>
                </a:solidFill>
                <a:latin typeface="仿宋" pitchFamily="49" charset="-122"/>
                <a:ea typeface="仿宋" pitchFamily="49" charset="-122"/>
              </a:rPr>
              <a:t>政策</a:t>
            </a:r>
          </a:p>
        </p:txBody>
      </p:sp>
      <p:grpSp>
        <p:nvGrpSpPr>
          <p:cNvPr id="2" name="Group 7"/>
          <p:cNvGrpSpPr>
            <a:grpSpLocks/>
          </p:cNvGrpSpPr>
          <p:nvPr/>
        </p:nvGrpSpPr>
        <p:grpSpPr bwMode="auto">
          <a:xfrm>
            <a:off x="0" y="0"/>
            <a:ext cx="2230438" cy="1296988"/>
            <a:chOff x="0" y="0"/>
            <a:chExt cx="1462" cy="981"/>
          </a:xfrm>
        </p:grpSpPr>
        <p:pic>
          <p:nvPicPr>
            <p:cNvPr id="11270" name="Picture 8" descr="book9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1462" cy="98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1271" name="Text Box 9">
              <a:hlinkClick r:id="rId3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128" y="281"/>
              <a:ext cx="1197" cy="39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zh-CN" altLang="en-US" sz="2800" b="1" dirty="0" smtClean="0">
                  <a:ea typeface="隶书" pitchFamily="49" charset="-122"/>
                </a:rPr>
                <a:t>史料研习</a:t>
              </a:r>
              <a:endParaRPr lang="zh-CN" altLang="en-US" sz="2800" b="1" dirty="0">
                <a:ea typeface="隶书" pitchFamily="49" charset="-122"/>
              </a:endParaRPr>
            </a:p>
          </p:txBody>
        </p:sp>
      </p:grpSp>
      <p:sp>
        <p:nvSpPr>
          <p:cNvPr id="7" name="TextBox 6"/>
          <p:cNvSpPr txBox="1"/>
          <p:nvPr/>
        </p:nvSpPr>
        <p:spPr>
          <a:xfrm>
            <a:off x="2267744" y="260648"/>
            <a:ext cx="65527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>
                <a:solidFill>
                  <a:srgbClr val="FFFF00"/>
                </a:solidFill>
                <a:latin typeface="仿宋" pitchFamily="49" charset="-122"/>
                <a:ea typeface="仿宋" pitchFamily="49" charset="-122"/>
              </a:rPr>
              <a:t>深圳为什么能成为“一夜崛起的城市”？</a:t>
            </a:r>
            <a:endParaRPr lang="zh-CN" altLang="en-US" sz="3600" b="1" dirty="0">
              <a:solidFill>
                <a:srgbClr val="FFFF00"/>
              </a:solidFill>
              <a:latin typeface="仿宋" pitchFamily="49" charset="-122"/>
              <a:ea typeface="仿宋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92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92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926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2625" y="1052513"/>
            <a:ext cx="7921625" cy="4608512"/>
          </a:xfrm>
          <a:solidFill>
            <a:schemeClr val="bg1"/>
          </a:solidFill>
          <a:ln w="38100">
            <a:solidFill>
              <a:srgbClr val="CC0000"/>
            </a:solidFill>
            <a:prstDash val="sysDot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l" eaLnBrk="1" hangingPunct="1">
              <a:lnSpc>
                <a:spcPct val="110000"/>
              </a:lnSpc>
              <a:spcBef>
                <a:spcPct val="80000"/>
              </a:spcBef>
            </a:pPr>
            <a:r>
              <a:rPr lang="en-US" altLang="zh-CN" sz="2400" b="1" dirty="0" smtClean="0">
                <a:solidFill>
                  <a:schemeClr val="tx1"/>
                </a:solidFill>
                <a:latin typeface="楷体_GB2312" pitchFamily="49" charset="-122"/>
                <a:ea typeface="楷体_GB2312" pitchFamily="49" charset="-122"/>
              </a:rPr>
              <a:t>    </a:t>
            </a:r>
            <a:r>
              <a:rPr lang="zh-CN" altLang="en-US" sz="2400" b="1" dirty="0" smtClean="0">
                <a:solidFill>
                  <a:schemeClr val="tx1"/>
                </a:solidFill>
                <a:latin typeface="楷体_GB2312" pitchFamily="49" charset="-122"/>
                <a:ea typeface="楷体_GB2312" pitchFamily="49" charset="-122"/>
              </a:rPr>
              <a:t>材料三  </a:t>
            </a:r>
            <a:r>
              <a:rPr lang="zh-CN" altLang="en-US" sz="2400" dirty="0" smtClean="0">
                <a:solidFill>
                  <a:schemeClr val="tx1"/>
                </a:solidFill>
                <a:latin typeface="黑体" pitchFamily="2" charset="-122"/>
                <a:ea typeface="黑体" pitchFamily="2" charset="-122"/>
              </a:rPr>
              <a:t>深圳有大片未经开发的土地和廉价的劳动力，这恰恰是香港所缺乏的。</a:t>
            </a:r>
            <a:r>
              <a:rPr lang="en-US" altLang="zh-CN" sz="2400" dirty="0" smtClean="0">
                <a:solidFill>
                  <a:schemeClr val="tx1"/>
                </a:solidFill>
                <a:latin typeface="黑体" pitchFamily="2" charset="-122"/>
                <a:ea typeface="黑体" pitchFamily="2" charset="-122"/>
              </a:rPr>
              <a:t>1980</a:t>
            </a:r>
            <a:r>
              <a:rPr lang="zh-CN" altLang="en-US" sz="2400" dirty="0" smtClean="0">
                <a:solidFill>
                  <a:schemeClr val="tx1"/>
                </a:solidFill>
                <a:latin typeface="黑体" pitchFamily="2" charset="-122"/>
                <a:ea typeface="黑体" pitchFamily="2" charset="-122"/>
              </a:rPr>
              <a:t>年前后深圳一个普通工人一个月的劳务费</a:t>
            </a:r>
            <a:r>
              <a:rPr lang="en-US" altLang="zh-CN" sz="2400" dirty="0" smtClean="0">
                <a:solidFill>
                  <a:schemeClr val="tx1"/>
                </a:solidFill>
                <a:latin typeface="黑体" pitchFamily="2" charset="-122"/>
                <a:ea typeface="黑体" pitchFamily="2" charset="-122"/>
              </a:rPr>
              <a:t>(</a:t>
            </a:r>
            <a:r>
              <a:rPr lang="zh-CN" altLang="en-US" sz="2400" dirty="0" smtClean="0">
                <a:solidFill>
                  <a:schemeClr val="tx1"/>
                </a:solidFill>
                <a:latin typeface="黑体" pitchFamily="2" charset="-122"/>
                <a:ea typeface="黑体" pitchFamily="2" charset="-122"/>
              </a:rPr>
              <a:t>包括工资和福利</a:t>
            </a:r>
            <a:r>
              <a:rPr lang="en-US" altLang="zh-CN" sz="2400" dirty="0" smtClean="0">
                <a:solidFill>
                  <a:schemeClr val="tx1"/>
                </a:solidFill>
                <a:latin typeface="黑体" pitchFamily="2" charset="-122"/>
                <a:ea typeface="黑体" pitchFamily="2" charset="-122"/>
              </a:rPr>
              <a:t>)</a:t>
            </a:r>
            <a:r>
              <a:rPr lang="zh-CN" altLang="en-US" sz="2400" dirty="0" smtClean="0">
                <a:solidFill>
                  <a:schemeClr val="tx1"/>
                </a:solidFill>
                <a:latin typeface="黑体" pitchFamily="2" charset="-122"/>
                <a:ea typeface="黑体" pitchFamily="2" charset="-122"/>
              </a:rPr>
              <a:t>只有</a:t>
            </a:r>
            <a:r>
              <a:rPr lang="en-US" altLang="zh-CN" sz="2400" dirty="0" smtClean="0">
                <a:solidFill>
                  <a:schemeClr val="tx1"/>
                </a:solidFill>
                <a:latin typeface="黑体" pitchFamily="2" charset="-122"/>
                <a:ea typeface="黑体" pitchFamily="2" charset="-122"/>
              </a:rPr>
              <a:t>700</a:t>
            </a:r>
            <a:r>
              <a:rPr lang="zh-CN" altLang="en-US" sz="2400" dirty="0" smtClean="0">
                <a:solidFill>
                  <a:schemeClr val="tx1"/>
                </a:solidFill>
                <a:latin typeface="黑体" pitchFamily="2" charset="-122"/>
                <a:ea typeface="黑体" pitchFamily="2" charset="-122"/>
              </a:rPr>
              <a:t>元港币，而香港一个普通工人的工资起码要</a:t>
            </a:r>
            <a:r>
              <a:rPr lang="en-US" altLang="zh-CN" sz="2400" dirty="0" smtClean="0">
                <a:solidFill>
                  <a:schemeClr val="tx1"/>
                </a:solidFill>
                <a:latin typeface="黑体" pitchFamily="2" charset="-122"/>
                <a:ea typeface="黑体" pitchFamily="2" charset="-122"/>
              </a:rPr>
              <a:t>7000</a:t>
            </a:r>
            <a:r>
              <a:rPr lang="zh-CN" altLang="en-US" sz="2400" dirty="0" smtClean="0">
                <a:solidFill>
                  <a:schemeClr val="tx1"/>
                </a:solidFill>
                <a:latin typeface="黑体" pitchFamily="2" charset="-122"/>
                <a:ea typeface="黑体" pitchFamily="2" charset="-122"/>
              </a:rPr>
              <a:t>元港币。香港的工业用地价格比深圳高</a:t>
            </a:r>
            <a:r>
              <a:rPr lang="en-US" altLang="zh-CN" sz="2400" dirty="0" smtClean="0">
                <a:solidFill>
                  <a:schemeClr val="tx1"/>
                </a:solidFill>
                <a:latin typeface="黑体" pitchFamily="2" charset="-122"/>
                <a:ea typeface="黑体" pitchFamily="2" charset="-122"/>
              </a:rPr>
              <a:t>10</a:t>
            </a:r>
            <a:r>
              <a:rPr lang="zh-CN" altLang="en-US" sz="2400" dirty="0" smtClean="0">
                <a:solidFill>
                  <a:schemeClr val="tx1"/>
                </a:solidFill>
                <a:latin typeface="黑体" pitchFamily="2" charset="-122"/>
                <a:ea typeface="黑体" pitchFamily="2" charset="-122"/>
              </a:rPr>
              <a:t>倍以上。</a:t>
            </a:r>
            <a:r>
              <a:rPr lang="zh-CN" altLang="en-US" sz="2400" dirty="0" smtClean="0">
                <a:solidFill>
                  <a:schemeClr val="bg1"/>
                </a:solidFill>
                <a:latin typeface="黑体" pitchFamily="2" charset="-122"/>
                <a:ea typeface="黑体" pitchFamily="2" charset="-122"/>
              </a:rPr>
              <a:t>高</a:t>
            </a:r>
            <a:r>
              <a:rPr lang="en-US" altLang="zh-CN" sz="2400" dirty="0" smtClean="0">
                <a:solidFill>
                  <a:schemeClr val="bg1"/>
                </a:solidFill>
                <a:latin typeface="黑体" pitchFamily="2" charset="-122"/>
                <a:ea typeface="黑体" pitchFamily="2" charset="-122"/>
              </a:rPr>
              <a:t>10</a:t>
            </a:r>
            <a:r>
              <a:rPr lang="zh-CN" altLang="en-US" sz="2400" dirty="0" smtClean="0">
                <a:solidFill>
                  <a:schemeClr val="bg1"/>
                </a:solidFill>
                <a:latin typeface="黑体" pitchFamily="2" charset="-122"/>
                <a:ea typeface="黑体" pitchFamily="2" charset="-122"/>
              </a:rPr>
              <a:t>倍以上</a:t>
            </a:r>
            <a:r>
              <a:rPr lang="zh-CN" altLang="en-US" sz="2400" dirty="0" smtClean="0">
                <a:solidFill>
                  <a:schemeClr val="tx1"/>
                </a:solidFill>
                <a:latin typeface="黑体" pitchFamily="2" charset="-122"/>
                <a:ea typeface="黑体" pitchFamily="2" charset="-122"/>
              </a:rPr>
              <a:t/>
            </a:r>
            <a:br>
              <a:rPr lang="zh-CN" altLang="en-US" sz="2400" dirty="0" smtClean="0">
                <a:solidFill>
                  <a:schemeClr val="tx1"/>
                </a:solidFill>
                <a:latin typeface="黑体" pitchFamily="2" charset="-122"/>
                <a:ea typeface="黑体" pitchFamily="2" charset="-122"/>
              </a:rPr>
            </a:br>
            <a:r>
              <a:rPr lang="zh-CN" altLang="en-US" sz="2400" dirty="0" smtClean="0">
                <a:solidFill>
                  <a:schemeClr val="tx1"/>
                </a:solidFill>
                <a:latin typeface="黑体" pitchFamily="2" charset="-122"/>
                <a:ea typeface="黑体" pitchFamily="2" charset="-122"/>
              </a:rPr>
              <a:t>   </a:t>
            </a:r>
            <a:r>
              <a:rPr lang="zh-CN" altLang="en-US" sz="2400" dirty="0" smtClean="0">
                <a:solidFill>
                  <a:schemeClr val="tx1"/>
                </a:solidFill>
              </a:rPr>
              <a:t/>
            </a:r>
            <a:br>
              <a:rPr lang="zh-CN" altLang="en-US" sz="2400" dirty="0" smtClean="0">
                <a:solidFill>
                  <a:schemeClr val="tx1"/>
                </a:solidFill>
              </a:rPr>
            </a:br>
            <a:endParaRPr lang="zh-CN" altLang="en-US" sz="2400" dirty="0" smtClean="0">
              <a:solidFill>
                <a:schemeClr val="tx1"/>
              </a:solidFill>
            </a:endParaRPr>
          </a:p>
        </p:txBody>
      </p:sp>
      <p:sp>
        <p:nvSpPr>
          <p:cNvPr id="160773" name="Rectangle 5"/>
          <p:cNvSpPr>
            <a:spLocks noChangeArrowheads="1"/>
          </p:cNvSpPr>
          <p:nvPr/>
        </p:nvSpPr>
        <p:spPr bwMode="auto">
          <a:xfrm>
            <a:off x="683568" y="5805264"/>
            <a:ext cx="7596187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  <a:latin typeface="仿宋" pitchFamily="49" charset="-122"/>
                <a:ea typeface="仿宋" pitchFamily="49" charset="-122"/>
              </a:rPr>
              <a:t>特区发挥</a:t>
            </a:r>
            <a:r>
              <a:rPr lang="zh-CN" altLang="en-US" sz="2800" b="1" dirty="0">
                <a:solidFill>
                  <a:srgbClr val="FFFF00"/>
                </a:solidFill>
                <a:latin typeface="仿宋" pitchFamily="49" charset="-122"/>
                <a:ea typeface="仿宋" pitchFamily="49" charset="-122"/>
              </a:rPr>
              <a:t>自身优势</a:t>
            </a:r>
            <a:r>
              <a:rPr lang="zh-CN" altLang="en-US" sz="2800" b="1" dirty="0" smtClean="0">
                <a:solidFill>
                  <a:schemeClr val="bg1"/>
                </a:solidFill>
                <a:latin typeface="仿宋" pitchFamily="49" charset="-122"/>
                <a:ea typeface="仿宋" pitchFamily="49" charset="-122"/>
              </a:rPr>
              <a:t>，突破了旧的</a:t>
            </a:r>
            <a:r>
              <a:rPr lang="zh-CN" altLang="en-US" sz="2800" b="1" dirty="0" smtClean="0">
                <a:solidFill>
                  <a:srgbClr val="FFFF00"/>
                </a:solidFill>
                <a:latin typeface="仿宋" pitchFamily="49" charset="-122"/>
                <a:ea typeface="仿宋" pitchFamily="49" charset="-122"/>
              </a:rPr>
              <a:t>经济体制</a:t>
            </a:r>
            <a:r>
              <a:rPr lang="zh-CN" altLang="en-US" sz="2800" b="1" dirty="0">
                <a:solidFill>
                  <a:schemeClr val="accent1"/>
                </a:solidFill>
                <a:latin typeface="仿宋" pitchFamily="49" charset="-122"/>
                <a:ea typeface="仿宋" pitchFamily="49" charset="-122"/>
              </a:rPr>
              <a:t>。</a:t>
            </a:r>
          </a:p>
        </p:txBody>
      </p:sp>
      <p:sp>
        <p:nvSpPr>
          <p:cNvPr id="12292" name="Rectangle 8"/>
          <p:cNvSpPr>
            <a:spLocks noChangeArrowheads="1"/>
          </p:cNvSpPr>
          <p:nvPr/>
        </p:nvSpPr>
        <p:spPr bwMode="auto">
          <a:xfrm>
            <a:off x="2268538" y="5157788"/>
            <a:ext cx="62801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000">
                <a:ea typeface="黑体" pitchFamily="2" charset="-122"/>
              </a:rPr>
              <a:t>——</a:t>
            </a:r>
            <a:r>
              <a:rPr lang="zh-CN" altLang="en-US" sz="2000">
                <a:ea typeface="黑体" pitchFamily="2" charset="-122"/>
              </a:rPr>
              <a:t>周溪舞</a:t>
            </a:r>
            <a:r>
              <a:rPr lang="en-US" altLang="zh-CN" sz="2000">
                <a:ea typeface="黑体" pitchFamily="2" charset="-122"/>
              </a:rPr>
              <a:t>《</a:t>
            </a:r>
            <a:r>
              <a:rPr lang="zh-CN" altLang="en-US" sz="2000">
                <a:ea typeface="黑体" pitchFamily="2" charset="-122"/>
              </a:rPr>
              <a:t>深圳以工业为主发展外向型经济的轨迹</a:t>
            </a:r>
            <a:r>
              <a:rPr lang="en-US" altLang="zh-CN" sz="2000">
                <a:ea typeface="黑体" pitchFamily="2" charset="-122"/>
              </a:rPr>
              <a:t>》</a:t>
            </a:r>
          </a:p>
        </p:txBody>
      </p:sp>
      <p:sp>
        <p:nvSpPr>
          <p:cNvPr id="12294" name="Rectangle 11"/>
          <p:cNvSpPr>
            <a:spLocks noChangeArrowheads="1"/>
          </p:cNvSpPr>
          <p:nvPr/>
        </p:nvSpPr>
        <p:spPr bwMode="auto">
          <a:xfrm>
            <a:off x="755650" y="3141663"/>
            <a:ext cx="7920038" cy="210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2400" b="1" dirty="0">
                <a:latin typeface="黑体" pitchFamily="2" charset="-122"/>
                <a:ea typeface="黑体" pitchFamily="2" charset="-122"/>
              </a:rPr>
              <a:t>    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材料四</a:t>
            </a:r>
            <a:r>
              <a:rPr lang="zh-CN" altLang="en-US" sz="2400" b="1" dirty="0">
                <a:latin typeface="黑体" pitchFamily="2" charset="-122"/>
                <a:ea typeface="黑体" pitchFamily="2" charset="-122"/>
              </a:rPr>
              <a:t>  </a:t>
            </a:r>
            <a:r>
              <a:rPr lang="zh-CN" altLang="en-US" sz="2400" dirty="0">
                <a:latin typeface="黑体" pitchFamily="2" charset="-122"/>
                <a:ea typeface="黑体" pitchFamily="2" charset="-122"/>
              </a:rPr>
              <a:t>深圳的</a:t>
            </a:r>
            <a:r>
              <a:rPr lang="zh-CN" altLang="en-US" sz="2400" dirty="0">
                <a:ea typeface="黑体" pitchFamily="2" charset="-122"/>
              </a:rPr>
              <a:t>“</a:t>
            </a:r>
            <a:r>
              <a:rPr lang="zh-CN" altLang="en-US" sz="2400" dirty="0">
                <a:latin typeface="黑体" pitchFamily="2" charset="-122"/>
                <a:ea typeface="黑体" pitchFamily="2" charset="-122"/>
              </a:rPr>
              <a:t>四个为主</a:t>
            </a:r>
            <a:r>
              <a:rPr lang="zh-CN" altLang="en-US" sz="2400" dirty="0">
                <a:ea typeface="黑体" pitchFamily="2" charset="-122"/>
              </a:rPr>
              <a:t>”</a:t>
            </a:r>
            <a:r>
              <a:rPr lang="zh-CN" altLang="en-US" sz="2400" dirty="0">
                <a:latin typeface="黑体" pitchFamily="2" charset="-122"/>
                <a:ea typeface="黑体" pitchFamily="2" charset="-122"/>
              </a:rPr>
              <a:t>：建设</a:t>
            </a:r>
            <a:r>
              <a:rPr lang="zh-CN" altLang="en-US" sz="2400" u="sng" dirty="0">
                <a:latin typeface="黑体" pitchFamily="2" charset="-122"/>
                <a:ea typeface="黑体" pitchFamily="2" charset="-122"/>
              </a:rPr>
              <a:t>资金</a:t>
            </a:r>
            <a:r>
              <a:rPr lang="zh-CN" altLang="en-US" sz="2400" dirty="0">
                <a:latin typeface="黑体" pitchFamily="2" charset="-122"/>
                <a:ea typeface="黑体" pitchFamily="2" charset="-122"/>
              </a:rPr>
              <a:t>以吸收和利用外资为主；</a:t>
            </a:r>
            <a:r>
              <a:rPr lang="zh-CN" altLang="en-US" sz="2400" u="sng" dirty="0">
                <a:latin typeface="黑体" pitchFamily="2" charset="-122"/>
                <a:ea typeface="黑体" pitchFamily="2" charset="-122"/>
              </a:rPr>
              <a:t>经济结构</a:t>
            </a:r>
            <a:r>
              <a:rPr lang="zh-CN" altLang="en-US" sz="2400" dirty="0">
                <a:latin typeface="黑体" pitchFamily="2" charset="-122"/>
                <a:ea typeface="黑体" pitchFamily="2" charset="-122"/>
              </a:rPr>
              <a:t>以中外合资、合作经营企业和外商独资经营企业为主；企业</a:t>
            </a:r>
            <a:r>
              <a:rPr lang="zh-CN" altLang="en-US" sz="2400" u="sng" dirty="0">
                <a:latin typeface="黑体" pitchFamily="2" charset="-122"/>
                <a:ea typeface="黑体" pitchFamily="2" charset="-122"/>
              </a:rPr>
              <a:t>产品</a:t>
            </a:r>
            <a:r>
              <a:rPr lang="zh-CN" altLang="en-US" sz="2400" dirty="0">
                <a:latin typeface="黑体" pitchFamily="2" charset="-122"/>
                <a:ea typeface="黑体" pitchFamily="2" charset="-122"/>
              </a:rPr>
              <a:t>以出口外销为主；经济活动以</a:t>
            </a:r>
            <a:r>
              <a:rPr lang="zh-CN" altLang="en-US" sz="2400" u="sng" dirty="0">
                <a:latin typeface="黑体" pitchFamily="2" charset="-122"/>
                <a:ea typeface="黑体" pitchFamily="2" charset="-122"/>
              </a:rPr>
              <a:t>市场调节</a:t>
            </a:r>
            <a:r>
              <a:rPr lang="zh-CN" altLang="en-US" sz="2400" dirty="0">
                <a:latin typeface="黑体" pitchFamily="2" charset="-122"/>
                <a:ea typeface="黑体" pitchFamily="2" charset="-122"/>
              </a:rPr>
              <a:t>为主。</a:t>
            </a:r>
            <a:r>
              <a:rPr lang="en-US" altLang="zh-CN" sz="2400" dirty="0">
                <a:ea typeface="黑体" pitchFamily="2" charset="-122"/>
              </a:rPr>
              <a:t>……</a:t>
            </a:r>
            <a:r>
              <a:rPr lang="zh-CN" altLang="en-US" sz="2400" dirty="0">
                <a:latin typeface="黑体" pitchFamily="2" charset="-122"/>
                <a:ea typeface="黑体" pitchFamily="2" charset="-122"/>
              </a:rPr>
              <a:t>逐渐明确了以工业为主，发展外向型经济的思路。</a:t>
            </a:r>
          </a:p>
        </p:txBody>
      </p:sp>
      <p:grpSp>
        <p:nvGrpSpPr>
          <p:cNvPr id="2" name="Group 12"/>
          <p:cNvGrpSpPr>
            <a:grpSpLocks/>
          </p:cNvGrpSpPr>
          <p:nvPr/>
        </p:nvGrpSpPr>
        <p:grpSpPr bwMode="auto">
          <a:xfrm>
            <a:off x="0" y="0"/>
            <a:ext cx="2230438" cy="1296988"/>
            <a:chOff x="0" y="0"/>
            <a:chExt cx="1462" cy="981"/>
          </a:xfrm>
        </p:grpSpPr>
        <p:pic>
          <p:nvPicPr>
            <p:cNvPr id="12296" name="Picture 13" descr="book9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1462" cy="98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2297" name="Text Box 14">
              <a:hlinkClick r:id="rId3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128" y="281"/>
              <a:ext cx="1197" cy="39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zh-CN" altLang="en-US" sz="2800" b="1">
                  <a:ea typeface="隶书" pitchFamily="49" charset="-122"/>
                </a:rPr>
                <a:t>问题探究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0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077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pic_10284zz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0"/>
            <a:ext cx="59404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8964" name="Oval 4"/>
          <p:cNvSpPr>
            <a:spLocks noChangeArrowheads="1"/>
          </p:cNvSpPr>
          <p:nvPr/>
        </p:nvSpPr>
        <p:spPr bwMode="auto">
          <a:xfrm>
            <a:off x="2987675" y="5300663"/>
            <a:ext cx="142875" cy="142875"/>
          </a:xfrm>
          <a:prstGeom prst="ellipse">
            <a:avLst/>
          </a:prstGeom>
          <a:solidFill>
            <a:srgbClr val="FF33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68965" name="Oval 5"/>
          <p:cNvSpPr>
            <a:spLocks noChangeArrowheads="1"/>
          </p:cNvSpPr>
          <p:nvPr/>
        </p:nvSpPr>
        <p:spPr bwMode="auto">
          <a:xfrm>
            <a:off x="2497138" y="5446713"/>
            <a:ext cx="142875" cy="142875"/>
          </a:xfrm>
          <a:prstGeom prst="ellipse">
            <a:avLst/>
          </a:prstGeom>
          <a:solidFill>
            <a:srgbClr val="FF33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68966" name="Oval 6"/>
          <p:cNvSpPr>
            <a:spLocks noChangeArrowheads="1"/>
          </p:cNvSpPr>
          <p:nvPr/>
        </p:nvSpPr>
        <p:spPr bwMode="auto">
          <a:xfrm>
            <a:off x="2339975" y="5516563"/>
            <a:ext cx="142875" cy="142875"/>
          </a:xfrm>
          <a:prstGeom prst="ellipse">
            <a:avLst/>
          </a:prstGeom>
          <a:solidFill>
            <a:srgbClr val="FF33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68967" name="Oval 7"/>
          <p:cNvSpPr>
            <a:spLocks noChangeArrowheads="1"/>
          </p:cNvSpPr>
          <p:nvPr/>
        </p:nvSpPr>
        <p:spPr bwMode="auto">
          <a:xfrm>
            <a:off x="3348038" y="5014913"/>
            <a:ext cx="142875" cy="142875"/>
          </a:xfrm>
          <a:prstGeom prst="ellipse">
            <a:avLst/>
          </a:prstGeom>
          <a:solidFill>
            <a:srgbClr val="FF33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68969" name="Oval 9"/>
          <p:cNvSpPr>
            <a:spLocks noChangeArrowheads="1"/>
          </p:cNvSpPr>
          <p:nvPr/>
        </p:nvSpPr>
        <p:spPr bwMode="auto">
          <a:xfrm>
            <a:off x="4067175" y="3284538"/>
            <a:ext cx="142875" cy="142875"/>
          </a:xfrm>
          <a:prstGeom prst="ellipse">
            <a:avLst/>
          </a:prstGeom>
          <a:solidFill>
            <a:srgbClr val="66FF33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68970" name="Oval 10"/>
          <p:cNvSpPr>
            <a:spLocks noChangeArrowheads="1"/>
          </p:cNvSpPr>
          <p:nvPr/>
        </p:nvSpPr>
        <p:spPr bwMode="auto">
          <a:xfrm>
            <a:off x="3073400" y="1341438"/>
            <a:ext cx="142875" cy="142875"/>
          </a:xfrm>
          <a:prstGeom prst="ellipse">
            <a:avLst/>
          </a:prstGeom>
          <a:solidFill>
            <a:srgbClr val="66FF33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68971" name="Oval 11"/>
          <p:cNvSpPr>
            <a:spLocks noChangeArrowheads="1"/>
          </p:cNvSpPr>
          <p:nvPr/>
        </p:nvSpPr>
        <p:spPr bwMode="auto">
          <a:xfrm>
            <a:off x="3851275" y="1414463"/>
            <a:ext cx="142875" cy="142875"/>
          </a:xfrm>
          <a:prstGeom prst="ellipse">
            <a:avLst/>
          </a:prstGeom>
          <a:solidFill>
            <a:srgbClr val="66FF33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68972" name="Oval 12"/>
          <p:cNvSpPr>
            <a:spLocks noChangeArrowheads="1"/>
          </p:cNvSpPr>
          <p:nvPr/>
        </p:nvSpPr>
        <p:spPr bwMode="auto">
          <a:xfrm>
            <a:off x="3419475" y="1125538"/>
            <a:ext cx="142875" cy="142875"/>
          </a:xfrm>
          <a:prstGeom prst="ellipse">
            <a:avLst/>
          </a:prstGeom>
          <a:solidFill>
            <a:srgbClr val="66FF33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68973" name="Oval 13"/>
          <p:cNvSpPr>
            <a:spLocks noChangeArrowheads="1"/>
          </p:cNvSpPr>
          <p:nvPr/>
        </p:nvSpPr>
        <p:spPr bwMode="auto">
          <a:xfrm>
            <a:off x="3852863" y="1700213"/>
            <a:ext cx="142875" cy="142875"/>
          </a:xfrm>
          <a:prstGeom prst="ellipse">
            <a:avLst/>
          </a:prstGeom>
          <a:solidFill>
            <a:srgbClr val="66FF33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68974" name="Oval 14"/>
          <p:cNvSpPr>
            <a:spLocks noChangeArrowheads="1"/>
          </p:cNvSpPr>
          <p:nvPr/>
        </p:nvSpPr>
        <p:spPr bwMode="auto">
          <a:xfrm>
            <a:off x="3708400" y="2060575"/>
            <a:ext cx="142875" cy="142875"/>
          </a:xfrm>
          <a:prstGeom prst="ellipse">
            <a:avLst/>
          </a:prstGeom>
          <a:solidFill>
            <a:srgbClr val="66FF33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68975" name="Oval 15"/>
          <p:cNvSpPr>
            <a:spLocks noChangeArrowheads="1"/>
          </p:cNvSpPr>
          <p:nvPr/>
        </p:nvSpPr>
        <p:spPr bwMode="auto">
          <a:xfrm>
            <a:off x="3924300" y="3068638"/>
            <a:ext cx="142875" cy="142875"/>
          </a:xfrm>
          <a:prstGeom prst="ellipse">
            <a:avLst/>
          </a:prstGeom>
          <a:solidFill>
            <a:srgbClr val="66FF33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68976" name="Oval 16"/>
          <p:cNvSpPr>
            <a:spLocks noChangeArrowheads="1"/>
          </p:cNvSpPr>
          <p:nvPr/>
        </p:nvSpPr>
        <p:spPr bwMode="auto">
          <a:xfrm>
            <a:off x="4010025" y="3644900"/>
            <a:ext cx="142875" cy="142875"/>
          </a:xfrm>
          <a:prstGeom prst="ellipse">
            <a:avLst/>
          </a:prstGeom>
          <a:solidFill>
            <a:srgbClr val="66FF33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68977" name="Oval 17"/>
          <p:cNvSpPr>
            <a:spLocks noChangeArrowheads="1"/>
          </p:cNvSpPr>
          <p:nvPr/>
        </p:nvSpPr>
        <p:spPr bwMode="auto">
          <a:xfrm>
            <a:off x="3492500" y="2492375"/>
            <a:ext cx="142875" cy="142875"/>
          </a:xfrm>
          <a:prstGeom prst="ellipse">
            <a:avLst/>
          </a:prstGeom>
          <a:solidFill>
            <a:srgbClr val="66FF33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68978" name="Oval 18"/>
          <p:cNvSpPr>
            <a:spLocks noChangeArrowheads="1"/>
          </p:cNvSpPr>
          <p:nvPr/>
        </p:nvSpPr>
        <p:spPr bwMode="auto">
          <a:xfrm>
            <a:off x="3851275" y="4149725"/>
            <a:ext cx="142875" cy="142875"/>
          </a:xfrm>
          <a:prstGeom prst="ellipse">
            <a:avLst/>
          </a:prstGeom>
          <a:solidFill>
            <a:srgbClr val="66FF33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68979" name="Oval 19"/>
          <p:cNvSpPr>
            <a:spLocks noChangeArrowheads="1"/>
          </p:cNvSpPr>
          <p:nvPr/>
        </p:nvSpPr>
        <p:spPr bwMode="auto">
          <a:xfrm>
            <a:off x="3649663" y="4581525"/>
            <a:ext cx="142875" cy="142875"/>
          </a:xfrm>
          <a:prstGeom prst="ellipse">
            <a:avLst/>
          </a:prstGeom>
          <a:solidFill>
            <a:srgbClr val="66FF33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68980" name="Oval 20"/>
          <p:cNvSpPr>
            <a:spLocks noChangeArrowheads="1"/>
          </p:cNvSpPr>
          <p:nvPr/>
        </p:nvSpPr>
        <p:spPr bwMode="auto">
          <a:xfrm>
            <a:off x="1547813" y="5805488"/>
            <a:ext cx="142875" cy="142875"/>
          </a:xfrm>
          <a:prstGeom prst="ellipse">
            <a:avLst/>
          </a:prstGeom>
          <a:solidFill>
            <a:srgbClr val="66FF33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68981" name="Oval 21"/>
          <p:cNvSpPr>
            <a:spLocks noChangeArrowheads="1"/>
          </p:cNvSpPr>
          <p:nvPr/>
        </p:nvSpPr>
        <p:spPr bwMode="auto">
          <a:xfrm>
            <a:off x="1346200" y="5734050"/>
            <a:ext cx="142875" cy="142875"/>
          </a:xfrm>
          <a:prstGeom prst="ellipse">
            <a:avLst/>
          </a:prstGeom>
          <a:solidFill>
            <a:srgbClr val="66FF33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68982" name="Oval 22"/>
          <p:cNvSpPr>
            <a:spLocks noChangeArrowheads="1"/>
          </p:cNvSpPr>
          <p:nvPr/>
        </p:nvSpPr>
        <p:spPr bwMode="auto">
          <a:xfrm>
            <a:off x="2281238" y="5373688"/>
            <a:ext cx="142875" cy="142875"/>
          </a:xfrm>
          <a:prstGeom prst="ellipse">
            <a:avLst/>
          </a:prstGeom>
          <a:solidFill>
            <a:srgbClr val="66FF33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68987" name="Rectangle 27"/>
          <p:cNvSpPr>
            <a:spLocks noChangeArrowheads="1"/>
          </p:cNvSpPr>
          <p:nvPr/>
        </p:nvSpPr>
        <p:spPr bwMode="auto">
          <a:xfrm>
            <a:off x="6516688" y="2205038"/>
            <a:ext cx="2160587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kumimoji="1" lang="en-US" altLang="zh-CN" sz="2800" dirty="0">
                <a:solidFill>
                  <a:schemeClr val="bg1"/>
                </a:solidFill>
                <a:latin typeface="黑体" pitchFamily="2" charset="-122"/>
                <a:ea typeface="黑体" pitchFamily="2" charset="-122"/>
              </a:rPr>
              <a:t>1980</a:t>
            </a:r>
            <a:r>
              <a:rPr kumimoji="1" lang="zh-CN" altLang="en-US" sz="2800" dirty="0">
                <a:solidFill>
                  <a:schemeClr val="bg1"/>
                </a:solidFill>
                <a:latin typeface="黑体" pitchFamily="2" charset="-122"/>
                <a:ea typeface="黑体" pitchFamily="2" charset="-122"/>
              </a:rPr>
              <a:t>年</a:t>
            </a:r>
          </a:p>
          <a:p>
            <a:pPr>
              <a:defRPr/>
            </a:pPr>
            <a:r>
              <a:rPr kumimoji="1" lang="zh-CN" alt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itchFamily="2" charset="-122"/>
                <a:ea typeface="黑体" pitchFamily="2" charset="-122"/>
              </a:rPr>
              <a:t>经济特区</a:t>
            </a:r>
          </a:p>
          <a:p>
            <a:pPr>
              <a:defRPr/>
            </a:pPr>
            <a:endParaRPr kumimoji="1" lang="zh-CN" altLang="en-US" sz="280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黑体" pitchFamily="2" charset="-122"/>
              <a:ea typeface="黑体" pitchFamily="2" charset="-122"/>
            </a:endParaRPr>
          </a:p>
          <a:p>
            <a:pPr>
              <a:defRPr/>
            </a:pPr>
            <a:endParaRPr lang="zh-CN" altLang="en-US" sz="2400" dirty="0">
              <a:solidFill>
                <a:schemeClr val="bg1"/>
              </a:solidFill>
            </a:endParaRPr>
          </a:p>
          <a:p>
            <a:pPr>
              <a:defRPr/>
            </a:pPr>
            <a:r>
              <a:rPr lang="en-US" altLang="zh-CN" sz="2800" dirty="0">
                <a:solidFill>
                  <a:schemeClr val="bg1"/>
                </a:solidFill>
              </a:rPr>
              <a:t>1984</a:t>
            </a:r>
            <a:r>
              <a:rPr lang="zh-CN" altLang="en-US" sz="2800" dirty="0">
                <a:solidFill>
                  <a:schemeClr val="bg1"/>
                </a:solidFill>
                <a:ea typeface="黑体" pitchFamily="2" charset="-122"/>
              </a:rPr>
              <a:t>年</a:t>
            </a:r>
            <a:endParaRPr kumimoji="1" lang="zh-CN" altLang="en-US" sz="360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黑体" pitchFamily="2" charset="-122"/>
              <a:ea typeface="黑体" pitchFamily="2" charset="-122"/>
            </a:endParaRPr>
          </a:p>
          <a:p>
            <a:pPr>
              <a:defRPr/>
            </a:pPr>
            <a:r>
              <a:rPr kumimoji="1" lang="zh-CN" alt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itchFamily="2" charset="-122"/>
                <a:ea typeface="黑体" pitchFamily="2" charset="-122"/>
              </a:rPr>
              <a:t>沿海开放城市</a:t>
            </a:r>
            <a:endParaRPr kumimoji="1" lang="zh-CN" altLang="en-US" sz="240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黑体" pitchFamily="2" charset="-122"/>
              <a:ea typeface="黑体" pitchFamily="2" charset="-122"/>
            </a:endParaRPr>
          </a:p>
          <a:p>
            <a:pPr>
              <a:defRPr/>
            </a:pPr>
            <a:endParaRPr kumimoji="1" lang="zh-CN" altLang="en-US" sz="240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黑体" pitchFamily="2" charset="-122"/>
              <a:ea typeface="黑体" pitchFamily="2" charset="-122"/>
            </a:endParaRPr>
          </a:p>
          <a:p>
            <a:pPr>
              <a:defRPr/>
            </a:pPr>
            <a:endParaRPr lang="en-US" altLang="zh-CN" sz="2400" dirty="0">
              <a:solidFill>
                <a:schemeClr val="bg1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15382" name="Rectangle 28"/>
          <p:cNvSpPr>
            <a:spLocks noChangeArrowheads="1"/>
          </p:cNvSpPr>
          <p:nvPr/>
        </p:nvSpPr>
        <p:spPr bwMode="auto">
          <a:xfrm>
            <a:off x="6372225" y="981075"/>
            <a:ext cx="2771775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200" b="1">
                <a:solidFill>
                  <a:srgbClr val="FFFF00"/>
                </a:solidFill>
                <a:latin typeface="楷体_GB2312" pitchFamily="49" charset="-122"/>
                <a:ea typeface="楷体_GB2312" pitchFamily="49" charset="-122"/>
              </a:rPr>
              <a:t>20</a:t>
            </a:r>
            <a:r>
              <a:rPr lang="zh-CN" altLang="en-US" sz="3200" b="1">
                <a:solidFill>
                  <a:srgbClr val="FFFF00"/>
                </a:solidFill>
                <a:latin typeface="楷体_GB2312" pitchFamily="49" charset="-122"/>
                <a:ea typeface="楷体_GB2312" pitchFamily="49" charset="-122"/>
              </a:rPr>
              <a:t>世纪</a:t>
            </a:r>
            <a:r>
              <a:rPr lang="en-US" altLang="zh-CN" sz="3200" b="1">
                <a:solidFill>
                  <a:srgbClr val="FFFF00"/>
                </a:solidFill>
                <a:latin typeface="楷体_GB2312" pitchFamily="49" charset="-122"/>
                <a:ea typeface="楷体_GB2312" pitchFamily="49" charset="-122"/>
              </a:rPr>
              <a:t>80</a:t>
            </a:r>
            <a:r>
              <a:rPr lang="zh-CN" altLang="en-US" sz="3200" b="1">
                <a:solidFill>
                  <a:srgbClr val="FFFF00"/>
                </a:solidFill>
                <a:latin typeface="楷体_GB2312" pitchFamily="49" charset="-122"/>
                <a:ea typeface="楷体_GB2312" pitchFamily="49" charset="-122"/>
              </a:rPr>
              <a:t>年代的开放过程</a:t>
            </a:r>
          </a:p>
        </p:txBody>
      </p:sp>
      <p:sp>
        <p:nvSpPr>
          <p:cNvPr id="168989" name="AutoShape 29"/>
          <p:cNvSpPr>
            <a:spLocks noChangeArrowheads="1"/>
          </p:cNvSpPr>
          <p:nvPr/>
        </p:nvSpPr>
        <p:spPr bwMode="auto">
          <a:xfrm>
            <a:off x="6805613" y="3213100"/>
            <a:ext cx="1008062" cy="504825"/>
          </a:xfrm>
          <a:prstGeom prst="downArrow">
            <a:avLst>
              <a:gd name="adj1" fmla="val 50000"/>
              <a:gd name="adj2" fmla="val 25000"/>
            </a:avLst>
          </a:prstGeom>
          <a:solidFill>
            <a:srgbClr val="FFFF00"/>
          </a:solidFill>
          <a:ln w="9525">
            <a:solidFill>
              <a:srgbClr val="FFFF00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endParaRPr lang="zh-CN" altLang="en-US"/>
          </a:p>
        </p:txBody>
      </p:sp>
      <p:grpSp>
        <p:nvGrpSpPr>
          <p:cNvPr id="2" name="Group 32"/>
          <p:cNvGrpSpPr>
            <a:grpSpLocks/>
          </p:cNvGrpSpPr>
          <p:nvPr/>
        </p:nvGrpSpPr>
        <p:grpSpPr bwMode="auto">
          <a:xfrm>
            <a:off x="6227763" y="0"/>
            <a:ext cx="1944687" cy="1125538"/>
            <a:chOff x="0" y="0"/>
            <a:chExt cx="1462" cy="981"/>
          </a:xfrm>
        </p:grpSpPr>
        <p:pic>
          <p:nvPicPr>
            <p:cNvPr id="15385" name="Picture 33" descr="book9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0" y="0"/>
              <a:ext cx="1462" cy="98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5386" name="Text Box 34"/>
            <p:cNvSpPr txBox="1">
              <a:spLocks noChangeArrowheads="1"/>
            </p:cNvSpPr>
            <p:nvPr/>
          </p:nvSpPr>
          <p:spPr bwMode="auto">
            <a:xfrm>
              <a:off x="127" y="281"/>
              <a:ext cx="1198" cy="3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zh-CN" altLang="en-US" sz="2400" b="1" dirty="0">
                  <a:ea typeface="隶书" pitchFamily="49" charset="-122"/>
                </a:rPr>
                <a:t>看图学史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89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689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689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1689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68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689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689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1689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1689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689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1689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1689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1689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1689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689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500"/>
                                        <p:tgtEl>
                                          <p:spTgt spid="1689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500"/>
                                        <p:tgtEl>
                                          <p:spTgt spid="168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500"/>
                                        <p:tgtEl>
                                          <p:spTgt spid="1689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500"/>
                                        <p:tgtEl>
                                          <p:spTgt spid="1689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689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1689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0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2000"/>
                                        <p:tgtEl>
                                          <p:spTgt spid="1689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2000"/>
                                        <p:tgtEl>
                                          <p:spTgt spid="1689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8964" grpId="0" animBg="1"/>
      <p:bldP spid="168965" grpId="0" animBg="1"/>
      <p:bldP spid="168966" grpId="0" animBg="1"/>
      <p:bldP spid="168967" grpId="0" animBg="1"/>
      <p:bldP spid="168969" grpId="0" animBg="1"/>
      <p:bldP spid="168970" grpId="0" animBg="1"/>
      <p:bldP spid="168971" grpId="0" animBg="1"/>
      <p:bldP spid="168972" grpId="0" animBg="1"/>
      <p:bldP spid="168973" grpId="0" animBg="1"/>
      <p:bldP spid="168974" grpId="0" animBg="1"/>
      <p:bldP spid="168975" grpId="0" animBg="1"/>
      <p:bldP spid="168976" grpId="0" animBg="1"/>
      <p:bldP spid="168977" grpId="0" animBg="1"/>
      <p:bldP spid="168978" grpId="0" animBg="1"/>
      <p:bldP spid="168979" grpId="0" animBg="1"/>
      <p:bldP spid="168980" grpId="0" animBg="1"/>
      <p:bldP spid="168981" grpId="0" animBg="1"/>
      <p:bldP spid="168982" grpId="0" animBg="1"/>
      <p:bldP spid="16898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矩形 18"/>
          <p:cNvSpPr/>
          <p:nvPr/>
        </p:nvSpPr>
        <p:spPr>
          <a:xfrm>
            <a:off x="3563888" y="1556792"/>
            <a:ext cx="2448272" cy="5301208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TextBox 8"/>
          <p:cNvSpPr txBox="1"/>
          <p:nvPr/>
        </p:nvSpPr>
        <p:spPr>
          <a:xfrm>
            <a:off x="0" y="2380818"/>
            <a:ext cx="243131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l"/>
            </a:pPr>
            <a:r>
              <a:rPr lang="zh-CN" altLang="en-US" sz="2000" b="1" dirty="0" smtClean="0">
                <a:solidFill>
                  <a:schemeClr val="bg1"/>
                </a:solidFill>
                <a:latin typeface="仿宋" pitchFamily="49" charset="-122"/>
                <a:ea typeface="仿宋" pitchFamily="49" charset="-122"/>
              </a:rPr>
              <a:t>平反冤假错案</a:t>
            </a:r>
            <a:endParaRPr lang="zh-CN" altLang="en-US" sz="2000" b="1" dirty="0">
              <a:solidFill>
                <a:schemeClr val="bg1"/>
              </a:solidFill>
              <a:latin typeface="仿宋" pitchFamily="49" charset="-122"/>
              <a:ea typeface="仿宋" pitchFamily="49" charset="-122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0" y="2793122"/>
            <a:ext cx="35638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l"/>
            </a:pPr>
            <a:r>
              <a:rPr lang="zh-CN" altLang="en-US" sz="2000" b="1" dirty="0" smtClean="0">
                <a:solidFill>
                  <a:srgbClr val="FFFF00"/>
                </a:solidFill>
                <a:latin typeface="仿宋" pitchFamily="49" charset="-122"/>
                <a:ea typeface="仿宋" pitchFamily="49" charset="-122"/>
              </a:rPr>
              <a:t>农村改革：家庭联产承包责</a:t>
            </a:r>
            <a:endParaRPr lang="en-US" altLang="zh-CN" sz="2000" b="1" dirty="0" smtClean="0">
              <a:solidFill>
                <a:srgbClr val="FFFF00"/>
              </a:solidFill>
              <a:latin typeface="仿宋" pitchFamily="49" charset="-122"/>
              <a:ea typeface="仿宋" pitchFamily="49" charset="-122"/>
            </a:endParaRPr>
          </a:p>
          <a:p>
            <a:r>
              <a:rPr lang="zh-CN" altLang="en-US" sz="2000" b="1" dirty="0" smtClean="0">
                <a:solidFill>
                  <a:srgbClr val="FFFF00"/>
                </a:solidFill>
                <a:latin typeface="仿宋" pitchFamily="49" charset="-122"/>
                <a:ea typeface="仿宋" pitchFamily="49" charset="-122"/>
              </a:rPr>
              <a:t>任制</a:t>
            </a:r>
            <a:endParaRPr lang="zh-CN" altLang="en-US" sz="2000" b="1" dirty="0">
              <a:solidFill>
                <a:srgbClr val="FFFF00"/>
              </a:solidFill>
              <a:latin typeface="仿宋" pitchFamily="49" charset="-122"/>
              <a:ea typeface="仿宋" pitchFamily="49" charset="-122"/>
            </a:endParaRPr>
          </a:p>
        </p:txBody>
      </p:sp>
      <p:sp>
        <p:nvSpPr>
          <p:cNvPr id="12" name="右箭头 11"/>
          <p:cNvSpPr/>
          <p:nvPr/>
        </p:nvSpPr>
        <p:spPr>
          <a:xfrm>
            <a:off x="-36512" y="836712"/>
            <a:ext cx="9252520" cy="1008112"/>
          </a:xfrm>
          <a:prstGeom prst="rightArrow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2400" dirty="0" smtClean="0">
                <a:solidFill>
                  <a:schemeClr val="tx1"/>
                </a:solidFill>
              </a:rPr>
              <a:t>   </a:t>
            </a:r>
            <a:r>
              <a:rPr lang="en-US" altLang="zh-CN" sz="2400" dirty="0" smtClean="0">
                <a:solidFill>
                  <a:srgbClr val="FF0000"/>
                </a:solidFill>
              </a:rPr>
              <a:t>1978 </a:t>
            </a:r>
            <a:r>
              <a:rPr lang="en-US" altLang="zh-CN" sz="2400" dirty="0" smtClean="0">
                <a:solidFill>
                  <a:schemeClr val="tx1"/>
                </a:solidFill>
              </a:rPr>
              <a:t>                   	            </a:t>
            </a:r>
            <a:r>
              <a:rPr lang="en-US" altLang="zh-CN" sz="2400" dirty="0" smtClean="0">
                <a:solidFill>
                  <a:srgbClr val="FF0000"/>
                </a:solidFill>
              </a:rPr>
              <a:t>1992</a:t>
            </a:r>
            <a:r>
              <a:rPr lang="en-US" altLang="zh-CN" sz="2400" dirty="0" smtClean="0">
                <a:solidFill>
                  <a:schemeClr val="tx1"/>
                </a:solidFill>
              </a:rPr>
              <a:t>                            </a:t>
            </a:r>
            <a:r>
              <a:rPr lang="en-US" altLang="zh-CN" sz="2400" dirty="0" smtClean="0">
                <a:solidFill>
                  <a:srgbClr val="FF0000"/>
                </a:solidFill>
              </a:rPr>
              <a:t>2001</a:t>
            </a:r>
            <a:r>
              <a:rPr lang="en-US" altLang="zh-CN" sz="2400" dirty="0" smtClean="0">
                <a:solidFill>
                  <a:schemeClr val="tx1"/>
                </a:solidFill>
              </a:rPr>
              <a:t> 	           2018                                                                                                                             </a:t>
            </a:r>
            <a:endParaRPr lang="zh-CN" altLang="en-US" sz="2400" dirty="0">
              <a:solidFill>
                <a:schemeClr val="tx1"/>
              </a:solidFill>
            </a:endParaRPr>
          </a:p>
        </p:txBody>
      </p:sp>
      <p:sp>
        <p:nvSpPr>
          <p:cNvPr id="10" name="矩形 9"/>
          <p:cNvSpPr/>
          <p:nvPr/>
        </p:nvSpPr>
        <p:spPr>
          <a:xfrm>
            <a:off x="0" y="3441194"/>
            <a:ext cx="356388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l"/>
            </a:pPr>
            <a:r>
              <a:rPr lang="zh-CN" altLang="en-US" sz="2000" b="1" dirty="0" smtClean="0">
                <a:solidFill>
                  <a:schemeClr val="bg1"/>
                </a:solidFill>
                <a:latin typeface="仿宋" pitchFamily="49" charset="-122"/>
                <a:ea typeface="仿宋" pitchFamily="49" charset="-122"/>
              </a:rPr>
              <a:t>城市改革：扩大企业自主权</a:t>
            </a:r>
            <a:r>
              <a:rPr lang="en-US" altLang="zh-CN" sz="2000" b="1" dirty="0" smtClean="0">
                <a:solidFill>
                  <a:schemeClr val="bg1"/>
                </a:solidFill>
                <a:latin typeface="仿宋" pitchFamily="49" charset="-122"/>
                <a:ea typeface="仿宋" pitchFamily="49" charset="-122"/>
              </a:rPr>
              <a:t>,</a:t>
            </a:r>
          </a:p>
          <a:p>
            <a:r>
              <a:rPr lang="zh-CN" altLang="en-US" sz="2000" b="1" dirty="0" smtClean="0">
                <a:solidFill>
                  <a:schemeClr val="bg1"/>
                </a:solidFill>
                <a:latin typeface="仿宋" pitchFamily="49" charset="-122"/>
                <a:ea typeface="仿宋" pitchFamily="49" charset="-122"/>
              </a:rPr>
              <a:t>政企分开</a:t>
            </a:r>
            <a:endParaRPr lang="zh-CN" altLang="en-US" sz="2000" b="1" dirty="0">
              <a:solidFill>
                <a:schemeClr val="bg1"/>
              </a:solidFill>
              <a:latin typeface="仿宋" pitchFamily="49" charset="-122"/>
              <a:ea typeface="仿宋" pitchFamily="49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0" y="4089266"/>
            <a:ext cx="356388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l"/>
            </a:pPr>
            <a:r>
              <a:rPr lang="zh-CN" altLang="en-US" sz="2000" b="1" dirty="0" smtClean="0">
                <a:solidFill>
                  <a:srgbClr val="FFFF00"/>
                </a:solidFill>
                <a:latin typeface="仿宋" pitchFamily="49" charset="-122"/>
                <a:ea typeface="仿宋" pitchFamily="49" charset="-122"/>
              </a:rPr>
              <a:t>对外开放：建立深圳等四个</a:t>
            </a:r>
            <a:endParaRPr lang="en-US" altLang="zh-CN" sz="2000" b="1" dirty="0" smtClean="0">
              <a:solidFill>
                <a:srgbClr val="FFFF00"/>
              </a:solidFill>
              <a:latin typeface="仿宋" pitchFamily="49" charset="-122"/>
              <a:ea typeface="仿宋" pitchFamily="49" charset="-122"/>
            </a:endParaRPr>
          </a:p>
          <a:p>
            <a:r>
              <a:rPr lang="zh-CN" altLang="en-US" sz="2000" b="1" dirty="0" smtClean="0">
                <a:solidFill>
                  <a:srgbClr val="FFFF00"/>
                </a:solidFill>
                <a:latin typeface="仿宋" pitchFamily="49" charset="-122"/>
                <a:ea typeface="仿宋" pitchFamily="49" charset="-122"/>
              </a:rPr>
              <a:t>经济特区</a:t>
            </a:r>
            <a:endParaRPr lang="zh-CN" altLang="en-US" sz="2000" b="1" dirty="0">
              <a:solidFill>
                <a:srgbClr val="FFFF00"/>
              </a:solidFill>
              <a:latin typeface="仿宋" pitchFamily="49" charset="-122"/>
              <a:ea typeface="仿宋" pitchFamily="49" charset="-122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563888" y="1693257"/>
            <a:ext cx="244827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l"/>
            </a:pPr>
            <a:r>
              <a:rPr lang="en-US" altLang="zh-CN" sz="2000" b="1" dirty="0" smtClean="0">
                <a:solidFill>
                  <a:schemeClr val="bg1"/>
                </a:solidFill>
                <a:latin typeface="仿宋" pitchFamily="49" charset="-122"/>
                <a:ea typeface="仿宋" pitchFamily="49" charset="-122"/>
              </a:rPr>
              <a:t>1992</a:t>
            </a:r>
            <a:r>
              <a:rPr lang="zh-CN" altLang="en-US" sz="2000" b="1" dirty="0" smtClean="0">
                <a:solidFill>
                  <a:schemeClr val="bg1"/>
                </a:solidFill>
                <a:latin typeface="仿宋" pitchFamily="49" charset="-122"/>
                <a:ea typeface="仿宋" pitchFamily="49" charset="-122"/>
              </a:rPr>
              <a:t>年十四大确立改革目标：社会主义市场经济体制</a:t>
            </a:r>
            <a:endParaRPr lang="zh-CN" altLang="en-US" sz="2000" b="1" dirty="0">
              <a:solidFill>
                <a:schemeClr val="bg1"/>
              </a:solidFill>
              <a:latin typeface="仿宋" pitchFamily="49" charset="-122"/>
              <a:ea typeface="仿宋" pitchFamily="49" charset="-122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5496" y="1700808"/>
            <a:ext cx="350810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l"/>
            </a:pPr>
            <a:r>
              <a:rPr lang="en-US" altLang="zh-CN" sz="2000" b="1" dirty="0" smtClean="0">
                <a:solidFill>
                  <a:srgbClr val="FFFF00"/>
                </a:solidFill>
                <a:latin typeface="仿宋" pitchFamily="49" charset="-122"/>
                <a:ea typeface="仿宋" pitchFamily="49" charset="-122"/>
              </a:rPr>
              <a:t>1978</a:t>
            </a:r>
            <a:r>
              <a:rPr lang="zh-CN" altLang="en-US" sz="2000" b="1" dirty="0" smtClean="0">
                <a:solidFill>
                  <a:srgbClr val="FFFF00"/>
                </a:solidFill>
                <a:latin typeface="仿宋" pitchFamily="49" charset="-122"/>
                <a:ea typeface="仿宋" pitchFamily="49" charset="-122"/>
              </a:rPr>
              <a:t>年十一届三中全会拉开改革开放序幕 </a:t>
            </a:r>
            <a:endParaRPr lang="zh-CN" altLang="en-US" sz="2000" b="1" dirty="0">
              <a:solidFill>
                <a:srgbClr val="FFFF00"/>
              </a:solidFill>
              <a:latin typeface="仿宋" pitchFamily="49" charset="-122"/>
              <a:ea typeface="仿宋" pitchFamily="49" charset="-122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6084168" y="1700808"/>
            <a:ext cx="23042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l"/>
            </a:pPr>
            <a:r>
              <a:rPr lang="en-US" altLang="zh-CN" sz="2000" b="1" dirty="0" smtClean="0">
                <a:solidFill>
                  <a:schemeClr val="bg1"/>
                </a:solidFill>
                <a:latin typeface="仿宋" pitchFamily="49" charset="-122"/>
                <a:ea typeface="仿宋" pitchFamily="49" charset="-122"/>
              </a:rPr>
              <a:t>2001</a:t>
            </a:r>
            <a:r>
              <a:rPr lang="zh-CN" altLang="en-US" sz="2000" b="1" dirty="0" smtClean="0">
                <a:solidFill>
                  <a:schemeClr val="bg1"/>
                </a:solidFill>
                <a:latin typeface="仿宋" pitchFamily="49" charset="-122"/>
                <a:ea typeface="仿宋" pitchFamily="49" charset="-122"/>
              </a:rPr>
              <a:t>年中国入世</a:t>
            </a:r>
            <a:endParaRPr lang="zh-CN" altLang="en-US" sz="2000" b="1" dirty="0">
              <a:solidFill>
                <a:schemeClr val="bg1"/>
              </a:solidFill>
              <a:latin typeface="仿宋" pitchFamily="49" charset="-122"/>
              <a:ea typeface="仿宋" pitchFamily="49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0" y="5385410"/>
            <a:ext cx="356388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l"/>
            </a:pPr>
            <a:r>
              <a:rPr lang="zh-CN" altLang="en-US" sz="2000" b="1" dirty="0" smtClean="0">
                <a:solidFill>
                  <a:schemeClr val="bg1"/>
                </a:solidFill>
                <a:latin typeface="仿宋" pitchFamily="49" charset="-122"/>
                <a:ea typeface="仿宋" pitchFamily="49" charset="-122"/>
              </a:rPr>
              <a:t>十二大：“建设有中国特色</a:t>
            </a:r>
            <a:endParaRPr lang="en-US" altLang="zh-CN" sz="2000" b="1" dirty="0" smtClean="0">
              <a:solidFill>
                <a:schemeClr val="bg1"/>
              </a:solidFill>
              <a:latin typeface="仿宋" pitchFamily="49" charset="-122"/>
              <a:ea typeface="仿宋" pitchFamily="49" charset="-122"/>
            </a:endParaRPr>
          </a:p>
          <a:p>
            <a:r>
              <a:rPr lang="zh-CN" altLang="en-US" sz="2000" b="1" dirty="0" smtClean="0">
                <a:solidFill>
                  <a:schemeClr val="bg1"/>
                </a:solidFill>
                <a:latin typeface="仿宋" pitchFamily="49" charset="-122"/>
                <a:ea typeface="仿宋" pitchFamily="49" charset="-122"/>
              </a:rPr>
              <a:t>的社会主义”</a:t>
            </a:r>
            <a:endParaRPr lang="zh-CN" altLang="en-US" sz="2000" b="1" dirty="0">
              <a:solidFill>
                <a:schemeClr val="bg1"/>
              </a:solidFill>
              <a:latin typeface="仿宋" pitchFamily="49" charset="-122"/>
              <a:ea typeface="仿宋" pitchFamily="49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0" y="6033482"/>
            <a:ext cx="363589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l"/>
            </a:pPr>
            <a:r>
              <a:rPr lang="zh-CN" altLang="en-US" sz="2000" b="1" dirty="0" smtClean="0">
                <a:solidFill>
                  <a:schemeClr val="bg1"/>
                </a:solidFill>
                <a:latin typeface="仿宋" pitchFamily="49" charset="-122"/>
                <a:ea typeface="仿宋" pitchFamily="49" charset="-122"/>
              </a:rPr>
              <a:t>十三大：社会主义初级阶段</a:t>
            </a:r>
            <a:endParaRPr lang="en-US" altLang="zh-CN" sz="2000" b="1" dirty="0" smtClean="0">
              <a:solidFill>
                <a:schemeClr val="bg1"/>
              </a:solidFill>
              <a:latin typeface="仿宋" pitchFamily="49" charset="-122"/>
              <a:ea typeface="仿宋" pitchFamily="49" charset="-122"/>
            </a:endParaRPr>
          </a:p>
          <a:p>
            <a:r>
              <a:rPr lang="zh-CN" altLang="en-US" sz="2000" b="1" dirty="0" smtClean="0">
                <a:solidFill>
                  <a:schemeClr val="bg1"/>
                </a:solidFill>
                <a:latin typeface="仿宋" pitchFamily="49" charset="-122"/>
                <a:ea typeface="仿宋" pitchFamily="49" charset="-122"/>
              </a:rPr>
              <a:t>理论</a:t>
            </a:r>
            <a:endParaRPr lang="zh-CN" altLang="en-US" sz="2000" b="1" dirty="0">
              <a:solidFill>
                <a:schemeClr val="bg1"/>
              </a:solidFill>
              <a:latin typeface="仿宋" pitchFamily="49" charset="-122"/>
              <a:ea typeface="仿宋" pitchFamily="49" charset="-122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2022678" y="260648"/>
            <a:ext cx="510909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dirty="0" smtClean="0">
                <a:solidFill>
                  <a:schemeClr val="bg1"/>
                </a:solidFill>
                <a:latin typeface="方正启体简体" pitchFamily="65" charset="-122"/>
                <a:ea typeface="方正启体简体" pitchFamily="65" charset="-122"/>
              </a:rPr>
              <a:t>中国改革开放四十年大事记</a:t>
            </a:r>
            <a:endParaRPr lang="zh-CN" altLang="en-US" sz="3200" dirty="0">
              <a:solidFill>
                <a:schemeClr val="bg1"/>
              </a:solidFill>
              <a:latin typeface="方正启体简体" pitchFamily="65" charset="-122"/>
              <a:ea typeface="方正启体简体" pitchFamily="65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35496" y="4737338"/>
            <a:ext cx="345638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l"/>
            </a:pPr>
            <a:r>
              <a:rPr lang="zh-CN" altLang="en-US" sz="2000" b="1" dirty="0" smtClean="0">
                <a:solidFill>
                  <a:schemeClr val="bg1"/>
                </a:solidFill>
                <a:latin typeface="仿宋" pitchFamily="49" charset="-122"/>
                <a:ea typeface="仿宋" pitchFamily="49" charset="-122"/>
              </a:rPr>
              <a:t>对外开放：开放</a:t>
            </a:r>
            <a:r>
              <a:rPr lang="en-US" altLang="zh-CN" sz="2000" b="1" dirty="0" smtClean="0">
                <a:solidFill>
                  <a:schemeClr val="bg1"/>
                </a:solidFill>
                <a:latin typeface="仿宋" pitchFamily="49" charset="-122"/>
                <a:ea typeface="仿宋" pitchFamily="49" charset="-122"/>
              </a:rPr>
              <a:t>14</a:t>
            </a:r>
            <a:r>
              <a:rPr lang="zh-CN" altLang="en-US" sz="2000" b="1" dirty="0" smtClean="0">
                <a:solidFill>
                  <a:schemeClr val="bg1"/>
                </a:solidFill>
                <a:latin typeface="仿宋" pitchFamily="49" charset="-122"/>
                <a:ea typeface="仿宋" pitchFamily="49" charset="-122"/>
              </a:rPr>
              <a:t>个沿海港</a:t>
            </a:r>
            <a:endParaRPr lang="en-US" altLang="zh-CN" sz="2000" b="1" dirty="0" smtClean="0">
              <a:solidFill>
                <a:schemeClr val="bg1"/>
              </a:solidFill>
              <a:latin typeface="仿宋" pitchFamily="49" charset="-122"/>
              <a:ea typeface="仿宋" pitchFamily="49" charset="-122"/>
            </a:endParaRPr>
          </a:p>
          <a:p>
            <a:r>
              <a:rPr lang="zh-CN" altLang="en-US" sz="2000" b="1" dirty="0" smtClean="0">
                <a:solidFill>
                  <a:schemeClr val="bg1"/>
                </a:solidFill>
                <a:latin typeface="仿宋" pitchFamily="49" charset="-122"/>
                <a:ea typeface="仿宋" pitchFamily="49" charset="-122"/>
              </a:rPr>
              <a:t>口城市</a:t>
            </a:r>
            <a:endParaRPr lang="zh-CN" altLang="en-US" sz="2000" dirty="0">
              <a:solidFill>
                <a:schemeClr val="bg1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563888" y="2708920"/>
            <a:ext cx="24482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l"/>
            </a:pPr>
            <a:r>
              <a:rPr lang="zh-CN" altLang="en-US" sz="2000" b="1" dirty="0" smtClean="0">
                <a:solidFill>
                  <a:schemeClr val="bg1"/>
                </a:solidFill>
                <a:latin typeface="仿宋" pitchFamily="49" charset="-122"/>
                <a:ea typeface="仿宋" pitchFamily="49" charset="-122"/>
              </a:rPr>
              <a:t>深化改革：建立现代企业制度</a:t>
            </a:r>
            <a:endParaRPr lang="en-US" altLang="zh-CN" sz="2000" b="1" dirty="0" smtClean="0">
              <a:solidFill>
                <a:schemeClr val="bg1"/>
              </a:solidFill>
              <a:latin typeface="仿宋" pitchFamily="49" charset="-122"/>
              <a:ea typeface="仿宋" pitchFamily="49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3563888" y="4521314"/>
            <a:ext cx="244827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l"/>
            </a:pPr>
            <a:r>
              <a:rPr lang="zh-CN" altLang="en-US" sz="2000" b="1" dirty="0" smtClean="0">
                <a:solidFill>
                  <a:schemeClr val="bg1"/>
                </a:solidFill>
                <a:latin typeface="仿宋" pitchFamily="49" charset="-122"/>
                <a:ea typeface="仿宋" pitchFamily="49" charset="-122"/>
              </a:rPr>
              <a:t>全方位对外开放格局的形成</a:t>
            </a:r>
            <a:endParaRPr lang="zh-CN" altLang="en-US" sz="2000" b="1" dirty="0">
              <a:solidFill>
                <a:schemeClr val="bg1"/>
              </a:solidFill>
              <a:latin typeface="仿宋" pitchFamily="49" charset="-122"/>
              <a:ea typeface="仿宋" pitchFamily="49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3563888" y="3429000"/>
            <a:ext cx="244827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l"/>
            </a:pPr>
            <a:r>
              <a:rPr lang="zh-CN" altLang="en-US" sz="2000" b="1" dirty="0" smtClean="0">
                <a:solidFill>
                  <a:schemeClr val="bg1"/>
                </a:solidFill>
                <a:latin typeface="仿宋" pitchFamily="49" charset="-122"/>
                <a:ea typeface="仿宋" pitchFamily="49" charset="-122"/>
              </a:rPr>
              <a:t>深化改革：财政税收、外贸、社会保障等体制改革</a:t>
            </a:r>
          </a:p>
        </p:txBody>
      </p:sp>
      <p:sp>
        <p:nvSpPr>
          <p:cNvPr id="27" name="矩形 26"/>
          <p:cNvSpPr/>
          <p:nvPr/>
        </p:nvSpPr>
        <p:spPr>
          <a:xfrm>
            <a:off x="3563888" y="5301208"/>
            <a:ext cx="251463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l"/>
            </a:pPr>
            <a:r>
              <a:rPr lang="zh-CN" altLang="en-US" sz="2000" b="1" dirty="0" smtClean="0">
                <a:solidFill>
                  <a:schemeClr val="bg1"/>
                </a:solidFill>
                <a:latin typeface="仿宋" pitchFamily="49" charset="-122"/>
                <a:ea typeface="仿宋" pitchFamily="49" charset="-122"/>
              </a:rPr>
              <a:t>扩大开放：“走出去”“请进来”战略</a:t>
            </a:r>
            <a:endParaRPr lang="en-US" altLang="zh-CN" sz="2000" b="1" dirty="0" smtClean="0">
              <a:solidFill>
                <a:schemeClr val="bg1"/>
              </a:solidFill>
              <a:latin typeface="仿宋" pitchFamily="49" charset="-122"/>
              <a:ea typeface="仿宋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EEF779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2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E8F446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3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EEF779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16" grpId="0"/>
      <p:bldP spid="16" grpId="1"/>
      <p:bldP spid="21" grpId="0"/>
      <p:bldP spid="21" grpId="1"/>
      <p:bldP spid="22" grpId="0"/>
      <p:bldP spid="2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539552" y="2348294"/>
            <a:ext cx="8136904" cy="3600986"/>
          </a:xfrm>
          <a:prstGeom prst="rect">
            <a:avLst/>
          </a:prstGeom>
          <a:ln w="41275">
            <a:solidFill>
              <a:schemeClr val="accent4">
                <a:lumMod val="60000"/>
                <a:lumOff val="40000"/>
              </a:schemeClr>
            </a:solidFill>
            <a:prstDash val="sysDash"/>
          </a:ln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2800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    计划多一点还是市场多一点，不是社会主义与资本主义的本质区别。计划经济不等于社会主义，资本主义也有计划；市场经济不等于资本主义，社会主义也有市场，计划和市场都是经济手段。社会主义的本质，是解放生产力，发展生产力，消灭剥削，消除两极分化，最终达到共同富裕。</a:t>
            </a:r>
            <a:endParaRPr lang="en-US" altLang="zh-CN" sz="2800" dirty="0" smtClean="0">
              <a:solidFill>
                <a:schemeClr val="bg1"/>
              </a:solidFill>
              <a:latin typeface="黑体" pitchFamily="49" charset="-122"/>
              <a:ea typeface="黑体" pitchFamily="49" charset="-122"/>
            </a:endParaRPr>
          </a:p>
          <a:p>
            <a:pPr algn="r">
              <a:lnSpc>
                <a:spcPct val="120000"/>
              </a:lnSpc>
            </a:pPr>
            <a:r>
              <a:rPr lang="en-US" altLang="zh-CN" sz="2200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——</a:t>
            </a:r>
            <a:r>
              <a:rPr lang="zh-CN" altLang="en-US" sz="2200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邓小平：</a:t>
            </a:r>
            <a:r>
              <a:rPr lang="en-US" altLang="zh-CN" sz="2200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《</a:t>
            </a:r>
            <a:r>
              <a:rPr lang="zh-CN" altLang="en-US" sz="2200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在武昌、深圳、珠海、上海等地的谈话要点</a:t>
            </a:r>
            <a:r>
              <a:rPr lang="en-US" altLang="zh-CN" sz="2200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》</a:t>
            </a:r>
            <a:endParaRPr lang="zh-CN" altLang="en-US" sz="2200" dirty="0">
              <a:solidFill>
                <a:schemeClr val="bg1"/>
              </a:solidFill>
              <a:latin typeface="黑体" pitchFamily="49" charset="-122"/>
              <a:ea typeface="黑体" pitchFamily="49" charset="-122"/>
            </a:endParaRPr>
          </a:p>
        </p:txBody>
      </p:sp>
      <p:cxnSp>
        <p:nvCxnSpPr>
          <p:cNvPr id="7" name="直接连接符 6"/>
          <p:cNvCxnSpPr/>
          <p:nvPr/>
        </p:nvCxnSpPr>
        <p:spPr>
          <a:xfrm>
            <a:off x="3491880" y="4436526"/>
            <a:ext cx="5040560" cy="0"/>
          </a:xfrm>
          <a:prstGeom prst="line">
            <a:avLst/>
          </a:prstGeom>
          <a:ln w="381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>
            <a:off x="683568" y="4940582"/>
            <a:ext cx="6480720" cy="0"/>
          </a:xfrm>
          <a:prstGeom prst="line">
            <a:avLst/>
          </a:prstGeom>
          <a:ln w="381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43"/>
          <p:cNvSpPr>
            <a:spLocks noChangeArrowheads="1"/>
          </p:cNvSpPr>
          <p:nvPr/>
        </p:nvSpPr>
        <p:spPr bwMode="auto">
          <a:xfrm>
            <a:off x="1547664" y="313492"/>
            <a:ext cx="648072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buFont typeface="Wingdings" pitchFamily="2" charset="2"/>
              <a:buChar char="l"/>
            </a:pPr>
            <a:r>
              <a:rPr lang="zh-CN" altLang="en-US" sz="2800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理论突破：邓小平“南方谈话”</a:t>
            </a:r>
            <a:endParaRPr lang="zh-CN" altLang="en-US" sz="1400" dirty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67544" y="1106741"/>
            <a:ext cx="828092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zh-CN" sz="2800" dirty="0" smtClean="0">
                <a:solidFill>
                  <a:schemeClr val="bg1"/>
                </a:solidFill>
                <a:latin typeface="方正启体简体" pitchFamily="65" charset="-122"/>
                <a:ea typeface="方正启体简体" pitchFamily="65" charset="-122"/>
              </a:rPr>
              <a:t>史料研习：</a:t>
            </a:r>
            <a:r>
              <a:rPr lang="zh-CN" altLang="zh-CN" sz="2800" b="1" dirty="0" smtClean="0">
                <a:solidFill>
                  <a:schemeClr val="bg1"/>
                </a:solidFill>
                <a:latin typeface="华文仿宋" pitchFamily="2" charset="-122"/>
                <a:ea typeface="华文仿宋" pitchFamily="2" charset="-122"/>
              </a:rPr>
              <a:t>为什么说南方谈话是当代中国的第二次思想解放？</a:t>
            </a:r>
            <a:endParaRPr lang="zh-CN" altLang="zh-CN" sz="2800" b="1" dirty="0">
              <a:solidFill>
                <a:schemeClr val="bg1"/>
              </a:solidFill>
              <a:latin typeface="华文仿宋" pitchFamily="2" charset="-122"/>
              <a:ea typeface="华文仿宋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611188" y="1052513"/>
            <a:ext cx="4967287" cy="3106737"/>
          </a:xfrm>
          <a:noFill/>
        </p:spPr>
      </p:pic>
      <p:sp>
        <p:nvSpPr>
          <p:cNvPr id="13315" name="Rectangle 3"/>
          <p:cNvSpPr>
            <a:spLocks noChangeArrowheads="1"/>
          </p:cNvSpPr>
          <p:nvPr/>
        </p:nvSpPr>
        <p:spPr bwMode="auto">
          <a:xfrm>
            <a:off x="2268538" y="4365625"/>
            <a:ext cx="49688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chemeClr val="bg1"/>
                </a:solidFill>
              </a:rPr>
              <a:t>中国共产党第十四次全国代表大会</a:t>
            </a:r>
          </a:p>
        </p:txBody>
      </p:sp>
      <p:pic>
        <p:nvPicPr>
          <p:cNvPr id="13317" name="Picture 5" descr="jiangzemin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11863" y="1341438"/>
            <a:ext cx="2438400" cy="2592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8" name="Text Box 2"/>
          <p:cNvSpPr txBox="1">
            <a:spLocks noChangeArrowheads="1"/>
          </p:cNvSpPr>
          <p:nvPr/>
        </p:nvSpPr>
        <p:spPr bwMode="auto">
          <a:xfrm>
            <a:off x="0" y="285750"/>
            <a:ext cx="978693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buFont typeface="Wingdings" pitchFamily="2" charset="2"/>
              <a:buChar char="l"/>
            </a:pPr>
            <a:r>
              <a:rPr lang="zh-CN" altLang="en-US" sz="3200" b="1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社会主义</a:t>
            </a:r>
            <a:r>
              <a:rPr lang="zh-CN" altLang="en-US" sz="3200" b="1" dirty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市场经济体制的建立</a:t>
            </a:r>
          </a:p>
        </p:txBody>
      </p:sp>
      <p:sp>
        <p:nvSpPr>
          <p:cNvPr id="7" name="矩形 6"/>
          <p:cNvSpPr/>
          <p:nvPr/>
        </p:nvSpPr>
        <p:spPr>
          <a:xfrm>
            <a:off x="1763688" y="5085184"/>
            <a:ext cx="59046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1" lang="zh-CN" altLang="en-US" sz="2800" b="1" dirty="0" smtClean="0">
                <a:solidFill>
                  <a:srgbClr val="FFFF00"/>
                </a:solidFill>
                <a:latin typeface="仿宋" pitchFamily="49" charset="-122"/>
                <a:ea typeface="仿宋" pitchFamily="49" charset="-122"/>
              </a:rPr>
              <a:t>经济体制改革的目标：建立社会主义市场经济体制</a:t>
            </a:r>
            <a:endParaRPr kumimoji="1" lang="zh-CN" altLang="en-US" sz="2800" b="1" dirty="0">
              <a:solidFill>
                <a:srgbClr val="FFFF00"/>
              </a:solidFill>
              <a:latin typeface="仿宋" pitchFamily="49" charset="-122"/>
              <a:ea typeface="仿宋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67544" y="745540"/>
            <a:ext cx="8229600" cy="706090"/>
          </a:xfrm>
        </p:spPr>
        <p:txBody>
          <a:bodyPr>
            <a:noAutofit/>
          </a:bodyPr>
          <a:lstStyle/>
          <a:p>
            <a:pPr>
              <a:buFont typeface="Wingdings" pitchFamily="2" charset="2"/>
              <a:buChar char="l"/>
            </a:pPr>
            <a:r>
              <a:rPr lang="zh-CN" altLang="en-US" sz="3600" b="1" dirty="0" smtClean="0">
                <a:solidFill>
                  <a:srgbClr val="FFFF00"/>
                </a:solidFill>
                <a:latin typeface="仿宋" pitchFamily="49" charset="-122"/>
                <a:ea typeface="仿宋" pitchFamily="49" charset="-122"/>
              </a:rPr>
              <a:t>现代企业制度的建立</a:t>
            </a:r>
            <a:br>
              <a:rPr lang="zh-CN" altLang="en-US" sz="3600" b="1" dirty="0" smtClean="0">
                <a:solidFill>
                  <a:srgbClr val="FFFF00"/>
                </a:solidFill>
                <a:latin typeface="仿宋" pitchFamily="49" charset="-122"/>
                <a:ea typeface="仿宋" pitchFamily="49" charset="-122"/>
              </a:rPr>
            </a:br>
            <a:endParaRPr lang="zh-CN" altLang="en-US" sz="3600" dirty="0">
              <a:solidFill>
                <a:srgbClr val="FFFF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95536" y="1321604"/>
            <a:ext cx="79928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zh-CN" altLang="en-US" sz="3200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何为现代企业制度？</a:t>
            </a:r>
            <a:endParaRPr lang="zh-CN" altLang="en-US" sz="3200" dirty="0">
              <a:solidFill>
                <a:schemeClr val="bg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115616" y="2185700"/>
            <a:ext cx="6480720" cy="2554545"/>
          </a:xfrm>
          <a:prstGeom prst="rect">
            <a:avLst/>
          </a:prstGeom>
          <a:ln w="41275">
            <a:solidFill>
              <a:srgbClr val="FFFF00"/>
            </a:solidFill>
            <a:prstDash val="sysDash"/>
          </a:ln>
        </p:spPr>
        <p:txBody>
          <a:bodyPr wrap="square">
            <a:spAutoFit/>
          </a:bodyPr>
          <a:lstStyle/>
          <a:p>
            <a:r>
              <a:rPr lang="zh-CN" altLang="en-US" sz="3200" b="1" i="1" dirty="0" smtClean="0">
                <a:solidFill>
                  <a:schemeClr val="bg1"/>
                </a:solidFill>
                <a:latin typeface="仿宋" pitchFamily="49" charset="-122"/>
                <a:ea typeface="仿宋" pitchFamily="49" charset="-122"/>
              </a:rPr>
              <a:t>    </a:t>
            </a:r>
            <a:r>
              <a:rPr lang="zh-CN" altLang="en-US" sz="3200" b="1" dirty="0" smtClean="0">
                <a:solidFill>
                  <a:schemeClr val="bg1"/>
                </a:solidFill>
                <a:latin typeface="仿宋" pitchFamily="49" charset="-122"/>
                <a:ea typeface="仿宋" pitchFamily="49" charset="-122"/>
              </a:rPr>
              <a:t>现代企业制度是以</a:t>
            </a:r>
            <a:r>
              <a:rPr lang="zh-CN" altLang="en-US" sz="3200" b="1" i="1" dirty="0" smtClean="0">
                <a:solidFill>
                  <a:srgbClr val="FFFF00"/>
                </a:solidFill>
                <a:latin typeface="仿宋" pitchFamily="49" charset="-122"/>
                <a:ea typeface="仿宋" pitchFamily="49" charset="-122"/>
              </a:rPr>
              <a:t>市场经济</a:t>
            </a:r>
            <a:r>
              <a:rPr lang="zh-CN" altLang="en-US" sz="3200" b="1" dirty="0" smtClean="0">
                <a:solidFill>
                  <a:schemeClr val="bg1"/>
                </a:solidFill>
                <a:latin typeface="仿宋" pitchFamily="49" charset="-122"/>
                <a:ea typeface="仿宋" pitchFamily="49" charset="-122"/>
              </a:rPr>
              <a:t>为基础，以企业法人制度为主体，以</a:t>
            </a:r>
            <a:r>
              <a:rPr lang="zh-CN" altLang="en-US" sz="3200" b="1" i="1" dirty="0" smtClean="0">
                <a:solidFill>
                  <a:srgbClr val="FFFF00"/>
                </a:solidFill>
                <a:latin typeface="仿宋" pitchFamily="49" charset="-122"/>
                <a:ea typeface="仿宋" pitchFamily="49" charset="-122"/>
              </a:rPr>
              <a:t>公司制度</a:t>
            </a:r>
            <a:r>
              <a:rPr lang="zh-CN" altLang="en-US" sz="3200" b="1" dirty="0" smtClean="0">
                <a:solidFill>
                  <a:schemeClr val="bg1"/>
                </a:solidFill>
                <a:latin typeface="仿宋" pitchFamily="49" charset="-122"/>
                <a:ea typeface="仿宋" pitchFamily="49" charset="-122"/>
              </a:rPr>
              <a:t>为核心，以</a:t>
            </a:r>
            <a:r>
              <a:rPr lang="zh-CN" altLang="en-US" sz="3200" b="1" i="1" dirty="0" smtClean="0">
                <a:solidFill>
                  <a:srgbClr val="FFFF00"/>
                </a:solidFill>
                <a:latin typeface="仿宋" pitchFamily="49" charset="-122"/>
                <a:ea typeface="仿宋" pitchFamily="49" charset="-122"/>
              </a:rPr>
              <a:t>产权清晰、权责明确、政企分开、管理科学</a:t>
            </a:r>
            <a:r>
              <a:rPr lang="zh-CN" altLang="en-US" sz="3200" b="1" dirty="0" smtClean="0">
                <a:solidFill>
                  <a:schemeClr val="bg1"/>
                </a:solidFill>
                <a:latin typeface="仿宋" pitchFamily="49" charset="-122"/>
                <a:ea typeface="仿宋" pitchFamily="49" charset="-122"/>
              </a:rPr>
              <a:t>为条件的新型企业制度。</a:t>
            </a:r>
            <a:endParaRPr lang="zh-CN" altLang="en-US" sz="3600" b="1" dirty="0">
              <a:solidFill>
                <a:schemeClr val="bg1"/>
              </a:solidFill>
              <a:latin typeface="仿宋" pitchFamily="49" charset="-122"/>
              <a:ea typeface="仿宋" pitchFamily="49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67544" y="5282044"/>
            <a:ext cx="79928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zh-CN" altLang="en-US" sz="2800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至</a:t>
            </a:r>
            <a:r>
              <a:rPr lang="en-US" altLang="zh-CN" sz="2800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1999</a:t>
            </a:r>
            <a:r>
              <a:rPr lang="zh-CN" altLang="en-US" sz="2800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年底，全国</a:t>
            </a:r>
            <a:r>
              <a:rPr lang="en-US" altLang="zh-CN" sz="2800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81.5%</a:t>
            </a:r>
            <a:r>
              <a:rPr lang="zh-CN" altLang="en-US" sz="2800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的企业进行了改制。</a:t>
            </a:r>
            <a:endParaRPr lang="zh-CN" altLang="en-US" sz="2800" dirty="0">
              <a:solidFill>
                <a:schemeClr val="bg1"/>
              </a:solidFill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95536" y="-90264"/>
            <a:ext cx="8229600" cy="1143000"/>
          </a:xfrm>
        </p:spPr>
        <p:txBody>
          <a:bodyPr>
            <a:noAutofit/>
          </a:bodyPr>
          <a:lstStyle/>
          <a:p>
            <a:pPr>
              <a:buFont typeface="Wingdings" pitchFamily="2" charset="2"/>
              <a:buChar char="l"/>
            </a:pPr>
            <a:r>
              <a:rPr lang="zh-CN" altLang="en-US" sz="3200" dirty="0" smtClean="0">
                <a:solidFill>
                  <a:srgbClr val="FFFF00"/>
                </a:solidFill>
                <a:latin typeface="黑体" pitchFamily="49" charset="-122"/>
                <a:ea typeface="黑体" pitchFamily="49" charset="-122"/>
              </a:rPr>
              <a:t>首钢的改制</a:t>
            </a:r>
            <a:endParaRPr lang="zh-CN" altLang="en-US" sz="3200" dirty="0">
              <a:solidFill>
                <a:srgbClr val="FFFF00"/>
              </a:solidFill>
            </a:endParaRPr>
          </a:p>
        </p:txBody>
      </p:sp>
      <p:pic>
        <p:nvPicPr>
          <p:cNvPr id="53250" name="Picture 2" descr="https://gss1.bdstatic.com/9vo3dSag_xI4khGkpoWK1HF6hhy/baike/c0%3Dbaike92%2C5%2C5%2C92%2C30/sign=5fa4bd482e381f308a1485fbc868276d/b90e7bec54e736d1eea503789d504fc2d5626908.jpg"/>
          <p:cNvPicPr>
            <a:picLocks noChangeAspect="1" noChangeArrowheads="1"/>
          </p:cNvPicPr>
          <p:nvPr/>
        </p:nvPicPr>
        <p:blipFill>
          <a:blip r:embed="rId2" cstate="print"/>
          <a:srcRect b="11710"/>
          <a:stretch>
            <a:fillRect/>
          </a:stretch>
        </p:blipFill>
        <p:spPr bwMode="auto">
          <a:xfrm>
            <a:off x="6516101" y="0"/>
            <a:ext cx="2660625" cy="1772816"/>
          </a:xfrm>
          <a:prstGeom prst="rect">
            <a:avLst/>
          </a:prstGeom>
          <a:noFill/>
        </p:spPr>
      </p:pic>
      <p:sp>
        <p:nvSpPr>
          <p:cNvPr id="5" name="矩形 4"/>
          <p:cNvSpPr/>
          <p:nvPr/>
        </p:nvSpPr>
        <p:spPr>
          <a:xfrm>
            <a:off x="179512" y="974333"/>
            <a:ext cx="8856984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zh-CN" altLang="en-US" sz="2800" b="1" dirty="0" smtClean="0">
                <a:solidFill>
                  <a:schemeClr val="bg1"/>
                </a:solidFill>
                <a:latin typeface="仿宋" pitchFamily="49" charset="-122"/>
                <a:ea typeface="仿宋" pitchFamily="49" charset="-122"/>
              </a:rPr>
              <a:t>原名石景山钢铁厂</a:t>
            </a:r>
            <a:endParaRPr lang="en-US" altLang="zh-CN" sz="2800" b="1" dirty="0" smtClean="0">
              <a:solidFill>
                <a:schemeClr val="bg1"/>
              </a:solidFill>
              <a:latin typeface="仿宋" pitchFamily="49" charset="-122"/>
              <a:ea typeface="仿宋" pitchFamily="49" charset="-122"/>
            </a:endParaRPr>
          </a:p>
          <a:p>
            <a:pPr>
              <a:buFont typeface="Wingdings" pitchFamily="2" charset="2"/>
              <a:buChar char="Ø"/>
            </a:pPr>
            <a:r>
              <a:rPr lang="en-US" altLang="zh-CN" sz="2800" b="1" dirty="0" smtClean="0">
                <a:solidFill>
                  <a:schemeClr val="bg1"/>
                </a:solidFill>
                <a:latin typeface="仿宋" pitchFamily="49" charset="-122"/>
                <a:ea typeface="仿宋" pitchFamily="49" charset="-122"/>
              </a:rPr>
              <a:t>1996</a:t>
            </a:r>
            <a:r>
              <a:rPr lang="zh-CN" altLang="en-US" sz="2800" b="1" dirty="0" smtClean="0">
                <a:solidFill>
                  <a:schemeClr val="bg1"/>
                </a:solidFill>
                <a:latin typeface="仿宋" pitchFamily="49" charset="-122"/>
                <a:ea typeface="仿宋" pitchFamily="49" charset="-122"/>
              </a:rPr>
              <a:t>年：改名“</a:t>
            </a:r>
            <a:r>
              <a:rPr lang="zh-CN" altLang="en-US" sz="2800" b="1" dirty="0" smtClean="0">
                <a:solidFill>
                  <a:srgbClr val="FFFF00"/>
                </a:solidFill>
                <a:latin typeface="仿宋" pitchFamily="49" charset="-122"/>
                <a:ea typeface="仿宋" pitchFamily="49" charset="-122"/>
              </a:rPr>
              <a:t>首都钢铁公司</a:t>
            </a:r>
            <a:r>
              <a:rPr lang="zh-CN" altLang="en-US" sz="2800" b="1" dirty="0" smtClean="0">
                <a:solidFill>
                  <a:schemeClr val="bg1"/>
                </a:solidFill>
                <a:latin typeface="仿宋" pitchFamily="49" charset="-122"/>
                <a:ea typeface="仿宋" pitchFamily="49" charset="-122"/>
              </a:rPr>
              <a:t>” 建立</a:t>
            </a:r>
            <a:endParaRPr lang="en-US" altLang="zh-CN" sz="2800" b="1" dirty="0" smtClean="0">
              <a:solidFill>
                <a:schemeClr val="bg1"/>
              </a:solidFill>
              <a:latin typeface="仿宋" pitchFamily="49" charset="-122"/>
              <a:ea typeface="仿宋" pitchFamily="49" charset="-122"/>
            </a:endParaRPr>
          </a:p>
          <a:p>
            <a:r>
              <a:rPr lang="en-US" altLang="zh-CN" sz="2800" b="1" dirty="0" smtClean="0">
                <a:solidFill>
                  <a:schemeClr val="bg1"/>
                </a:solidFill>
                <a:latin typeface="仿宋" pitchFamily="49" charset="-122"/>
                <a:ea typeface="仿宋" pitchFamily="49" charset="-122"/>
              </a:rPr>
              <a:t>  </a:t>
            </a:r>
            <a:r>
              <a:rPr lang="zh-CN" altLang="en-US" sz="2800" b="1" dirty="0" smtClean="0">
                <a:solidFill>
                  <a:srgbClr val="FFFF00"/>
                </a:solidFill>
                <a:latin typeface="仿宋" pitchFamily="49" charset="-122"/>
                <a:ea typeface="仿宋" pitchFamily="49" charset="-122"/>
              </a:rPr>
              <a:t>母子公司管理体制和公司法人治理结构</a:t>
            </a:r>
            <a:endParaRPr lang="en-US" altLang="zh-CN" sz="2800" b="1" dirty="0" smtClean="0">
              <a:solidFill>
                <a:srgbClr val="FFFF00"/>
              </a:solidFill>
              <a:latin typeface="仿宋" pitchFamily="49" charset="-122"/>
              <a:ea typeface="仿宋" pitchFamily="49" charset="-122"/>
            </a:endParaRPr>
          </a:p>
          <a:p>
            <a:pPr>
              <a:buFont typeface="Wingdings" pitchFamily="2" charset="2"/>
              <a:buChar char="Ø"/>
            </a:pPr>
            <a:r>
              <a:rPr lang="en-US" altLang="zh-CN" sz="2800" b="1" dirty="0" smtClean="0">
                <a:solidFill>
                  <a:schemeClr val="bg1"/>
                </a:solidFill>
                <a:latin typeface="仿宋" pitchFamily="49" charset="-122"/>
                <a:ea typeface="仿宋" pitchFamily="49" charset="-122"/>
              </a:rPr>
              <a:t>1999</a:t>
            </a:r>
            <a:r>
              <a:rPr lang="zh-CN" altLang="en-US" sz="2800" b="1" dirty="0" smtClean="0">
                <a:solidFill>
                  <a:schemeClr val="bg1"/>
                </a:solidFill>
                <a:latin typeface="仿宋" pitchFamily="49" charset="-122"/>
                <a:ea typeface="仿宋" pitchFamily="49" charset="-122"/>
              </a:rPr>
              <a:t>年：钢铁主流程优质资产组建为“</a:t>
            </a:r>
            <a:r>
              <a:rPr lang="zh-CN" altLang="en-US" sz="2800" b="1" dirty="0" smtClean="0">
                <a:solidFill>
                  <a:srgbClr val="FFFF00"/>
                </a:solidFill>
                <a:latin typeface="仿宋" pitchFamily="49" charset="-122"/>
                <a:ea typeface="仿宋" pitchFamily="49" charset="-122"/>
              </a:rPr>
              <a:t>北京首钢股份有限公司</a:t>
            </a:r>
            <a:r>
              <a:rPr lang="zh-CN" altLang="en-US" sz="2800" b="1" dirty="0" smtClean="0">
                <a:solidFill>
                  <a:schemeClr val="bg1"/>
                </a:solidFill>
                <a:latin typeface="仿宋" pitchFamily="49" charset="-122"/>
                <a:ea typeface="仿宋" pitchFamily="49" charset="-122"/>
              </a:rPr>
              <a:t>”，</a:t>
            </a:r>
            <a:r>
              <a:rPr lang="zh-CN" altLang="en-US" sz="2800" b="1" dirty="0" smtClean="0">
                <a:solidFill>
                  <a:srgbClr val="FFFF00"/>
                </a:solidFill>
                <a:latin typeface="仿宋" pitchFamily="49" charset="-122"/>
                <a:ea typeface="仿宋" pitchFamily="49" charset="-122"/>
              </a:rPr>
              <a:t>公司上市</a:t>
            </a:r>
            <a:endParaRPr lang="en-US" altLang="zh-CN" sz="2800" b="1" dirty="0" smtClean="0">
              <a:solidFill>
                <a:schemeClr val="bg1"/>
              </a:solidFill>
              <a:latin typeface="仿宋" pitchFamily="49" charset="-122"/>
              <a:ea typeface="仿宋" pitchFamily="49" charset="-122"/>
            </a:endParaRPr>
          </a:p>
          <a:p>
            <a:pPr>
              <a:buFont typeface="Wingdings" pitchFamily="2" charset="2"/>
              <a:buChar char="Ø"/>
            </a:pPr>
            <a:r>
              <a:rPr lang="en-US" altLang="zh-CN" sz="2800" b="1" dirty="0" smtClean="0">
                <a:solidFill>
                  <a:schemeClr val="bg1"/>
                </a:solidFill>
                <a:latin typeface="仿宋" pitchFamily="49" charset="-122"/>
                <a:ea typeface="仿宋" pitchFamily="49" charset="-122"/>
              </a:rPr>
              <a:t>2000</a:t>
            </a:r>
            <a:r>
              <a:rPr lang="zh-CN" altLang="en-US" sz="2800" b="1" dirty="0" smtClean="0">
                <a:solidFill>
                  <a:schemeClr val="bg1"/>
                </a:solidFill>
                <a:latin typeface="仿宋" pitchFamily="49" charset="-122"/>
                <a:ea typeface="仿宋" pitchFamily="49" charset="-122"/>
              </a:rPr>
              <a:t>年：非上市公司资产和特钢公司等组建</a:t>
            </a:r>
            <a:r>
              <a:rPr lang="zh-CN" altLang="en-US" sz="2800" b="1" dirty="0" smtClean="0">
                <a:solidFill>
                  <a:srgbClr val="FFFF00"/>
                </a:solidFill>
                <a:latin typeface="仿宋" pitchFamily="49" charset="-122"/>
                <a:ea typeface="仿宋" pitchFamily="49" charset="-122"/>
              </a:rPr>
              <a:t>北京首钢新钢有限责任公司</a:t>
            </a:r>
            <a:endParaRPr lang="en-US" altLang="zh-CN" sz="2800" b="1" dirty="0" smtClean="0">
              <a:solidFill>
                <a:srgbClr val="FFFF00"/>
              </a:solidFill>
              <a:latin typeface="仿宋" pitchFamily="49" charset="-122"/>
              <a:ea typeface="仿宋" pitchFamily="49" charset="-122"/>
            </a:endParaRPr>
          </a:p>
          <a:p>
            <a:r>
              <a:rPr lang="en-US" altLang="zh-CN" sz="2800" b="1" dirty="0" smtClean="0">
                <a:solidFill>
                  <a:schemeClr val="bg1"/>
                </a:solidFill>
                <a:latin typeface="仿宋" pitchFamily="49" charset="-122"/>
                <a:ea typeface="仿宋" pitchFamily="49" charset="-122"/>
              </a:rPr>
              <a:t> ……</a:t>
            </a:r>
          </a:p>
          <a:p>
            <a:pPr>
              <a:buFont typeface="Wingdings" pitchFamily="2" charset="2"/>
              <a:buChar char="Ø"/>
            </a:pPr>
            <a:r>
              <a:rPr lang="en-US" altLang="zh-CN" sz="2800" b="1" dirty="0" smtClean="0">
                <a:solidFill>
                  <a:schemeClr val="bg1"/>
                </a:solidFill>
                <a:latin typeface="仿宋" pitchFamily="49" charset="-122"/>
                <a:ea typeface="仿宋" pitchFamily="49" charset="-122"/>
              </a:rPr>
              <a:t>2011</a:t>
            </a:r>
            <a:r>
              <a:rPr lang="zh-CN" altLang="en-US" sz="2800" b="1" dirty="0" smtClean="0">
                <a:solidFill>
                  <a:schemeClr val="bg1"/>
                </a:solidFill>
                <a:latin typeface="仿宋" pitchFamily="49" charset="-122"/>
                <a:ea typeface="仿宋" pitchFamily="49" charset="-122"/>
              </a:rPr>
              <a:t>年：首钢搬迁曹妃甸完成</a:t>
            </a:r>
            <a:endParaRPr lang="en-US" altLang="zh-CN" sz="2800" b="1" dirty="0" smtClean="0">
              <a:solidFill>
                <a:schemeClr val="bg1"/>
              </a:solidFill>
              <a:latin typeface="仿宋" pitchFamily="49" charset="-122"/>
              <a:ea typeface="仿宋" pitchFamily="49" charset="-122"/>
            </a:endParaRPr>
          </a:p>
          <a:p>
            <a:pPr>
              <a:buFont typeface="Wingdings" pitchFamily="2" charset="2"/>
              <a:buChar char="Ø"/>
            </a:pPr>
            <a:r>
              <a:rPr lang="zh-CN" altLang="en-US" sz="2800" b="1" dirty="0" smtClean="0">
                <a:solidFill>
                  <a:schemeClr val="bg1"/>
                </a:solidFill>
                <a:latin typeface="仿宋" pitchFamily="49" charset="-122"/>
                <a:ea typeface="仿宋" pitchFamily="49" charset="-122"/>
              </a:rPr>
              <a:t>今日首钢：为以钢铁业为主，兼营矿产资源业、环境产业及生产性服务业、海外产业等的</a:t>
            </a:r>
            <a:r>
              <a:rPr lang="zh-CN" altLang="en-US" sz="2800" b="1" dirty="0" smtClean="0">
                <a:solidFill>
                  <a:srgbClr val="FFFF00"/>
                </a:solidFill>
                <a:latin typeface="仿宋" pitchFamily="49" charset="-122"/>
                <a:ea typeface="仿宋" pitchFamily="49" charset="-122"/>
              </a:rPr>
              <a:t>跨行业、跨地区、跨所有制、跨国经营</a:t>
            </a:r>
            <a:r>
              <a:rPr lang="zh-CN" altLang="en-US" sz="2800" b="1" dirty="0" smtClean="0">
                <a:solidFill>
                  <a:schemeClr val="bg1"/>
                </a:solidFill>
                <a:latin typeface="仿宋" pitchFamily="49" charset="-122"/>
                <a:ea typeface="仿宋" pitchFamily="49" charset="-122"/>
              </a:rPr>
              <a:t>的</a:t>
            </a:r>
            <a:r>
              <a:rPr lang="zh-CN" altLang="en-US" sz="2800" b="1" dirty="0" smtClean="0">
                <a:solidFill>
                  <a:srgbClr val="FFFF00"/>
                </a:solidFill>
                <a:latin typeface="仿宋" pitchFamily="49" charset="-122"/>
                <a:ea typeface="仿宋" pitchFamily="49" charset="-122"/>
              </a:rPr>
              <a:t>特大型企业集团，</a:t>
            </a:r>
            <a:r>
              <a:rPr lang="en-US" altLang="zh-CN" sz="2800" b="1" dirty="0" smtClean="0">
                <a:solidFill>
                  <a:srgbClr val="FFFF00"/>
                </a:solidFill>
                <a:latin typeface="仿宋" pitchFamily="49" charset="-122"/>
                <a:ea typeface="仿宋" pitchFamily="49" charset="-122"/>
              </a:rPr>
              <a:t>2018</a:t>
            </a:r>
            <a:r>
              <a:rPr lang="zh-CN" altLang="en-US" sz="2800" b="1" dirty="0" smtClean="0">
                <a:solidFill>
                  <a:srgbClr val="FFFF00"/>
                </a:solidFill>
                <a:latin typeface="仿宋" pitchFamily="49" charset="-122"/>
                <a:ea typeface="仿宋" pitchFamily="49" charset="-122"/>
              </a:rPr>
              <a:t>年</a:t>
            </a:r>
            <a:r>
              <a:rPr lang="en-US" altLang="zh-CN" sz="2800" b="1" dirty="0" smtClean="0">
                <a:solidFill>
                  <a:srgbClr val="FFFF00"/>
                </a:solidFill>
                <a:latin typeface="仿宋" pitchFamily="49" charset="-122"/>
                <a:ea typeface="仿宋" pitchFamily="49" charset="-122"/>
              </a:rPr>
              <a:t>《</a:t>
            </a:r>
            <a:r>
              <a:rPr lang="zh-CN" altLang="en-US" sz="2800" b="1" dirty="0" smtClean="0">
                <a:solidFill>
                  <a:srgbClr val="FFFF00"/>
                </a:solidFill>
                <a:latin typeface="仿宋" pitchFamily="49" charset="-122"/>
                <a:ea typeface="仿宋" pitchFamily="49" charset="-122"/>
              </a:rPr>
              <a:t>财富</a:t>
            </a:r>
            <a:r>
              <a:rPr lang="en-US" altLang="zh-CN" sz="2800" b="1" dirty="0" smtClean="0">
                <a:solidFill>
                  <a:srgbClr val="FFFF00"/>
                </a:solidFill>
                <a:latin typeface="仿宋" pitchFamily="49" charset="-122"/>
                <a:ea typeface="仿宋" pitchFamily="49" charset="-122"/>
              </a:rPr>
              <a:t>》</a:t>
            </a:r>
            <a:r>
              <a:rPr lang="zh-CN" altLang="en-US" sz="2800" b="1" dirty="0" smtClean="0">
                <a:solidFill>
                  <a:srgbClr val="FFFF00"/>
                </a:solidFill>
                <a:latin typeface="仿宋" pitchFamily="49" charset="-122"/>
                <a:ea typeface="仿宋" pitchFamily="49" charset="-122"/>
              </a:rPr>
              <a:t>世界</a:t>
            </a:r>
            <a:r>
              <a:rPr lang="en-US" altLang="zh-CN" sz="2800" b="1" dirty="0" smtClean="0">
                <a:solidFill>
                  <a:srgbClr val="FFFF00"/>
                </a:solidFill>
                <a:latin typeface="仿宋" pitchFamily="49" charset="-122"/>
                <a:ea typeface="仿宋" pitchFamily="49" charset="-122"/>
              </a:rPr>
              <a:t>500</a:t>
            </a:r>
            <a:r>
              <a:rPr lang="zh-CN" altLang="en-US" sz="2800" b="1" dirty="0" smtClean="0">
                <a:solidFill>
                  <a:srgbClr val="FFFF00"/>
                </a:solidFill>
                <a:latin typeface="仿宋" pitchFamily="49" charset="-122"/>
                <a:ea typeface="仿宋" pitchFamily="49" charset="-122"/>
              </a:rPr>
              <a:t>强排行榜第</a:t>
            </a:r>
            <a:r>
              <a:rPr lang="en-US" altLang="zh-CN" sz="2800" b="1" dirty="0" smtClean="0">
                <a:solidFill>
                  <a:srgbClr val="FFFF00"/>
                </a:solidFill>
                <a:latin typeface="仿宋" pitchFamily="49" charset="-122"/>
                <a:ea typeface="仿宋" pitchFamily="49" charset="-122"/>
              </a:rPr>
              <a:t>431</a:t>
            </a:r>
            <a:r>
              <a:rPr lang="zh-CN" altLang="en-US" sz="2800" b="1" dirty="0" smtClean="0">
                <a:solidFill>
                  <a:srgbClr val="FFFF00"/>
                </a:solidFill>
                <a:latin typeface="仿宋" pitchFamily="49" charset="-122"/>
                <a:ea typeface="仿宋" pitchFamily="49" charset="-122"/>
              </a:rPr>
              <a:t>名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中国进入</a:t>
            </a:r>
            <a:r>
              <a:rPr lang="en-US" altLang="zh-CN" sz="2800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《</a:t>
            </a:r>
            <a:r>
              <a:rPr lang="zh-CN" altLang="en-US" sz="2800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财富</a:t>
            </a:r>
            <a:r>
              <a:rPr lang="en-US" altLang="zh-CN" sz="2800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》</a:t>
            </a:r>
            <a:r>
              <a:rPr lang="zh-CN" altLang="en-US" sz="2800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世界</a:t>
            </a:r>
            <a:r>
              <a:rPr lang="en-US" altLang="zh-CN" sz="2800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500</a:t>
            </a:r>
            <a:r>
              <a:rPr lang="zh-CN" altLang="en-US" sz="2800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强企业历年数量变化</a:t>
            </a:r>
            <a:br>
              <a:rPr lang="zh-CN" altLang="en-US" sz="2800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</a:br>
            <a:endParaRPr lang="zh-CN" altLang="en-US" sz="2800" dirty="0">
              <a:solidFill>
                <a:schemeClr val="bg1"/>
              </a:solidFill>
              <a:latin typeface="黑体" pitchFamily="49" charset="-122"/>
              <a:ea typeface="黑体" pitchFamily="49" charset="-122"/>
            </a:endParaRPr>
          </a:p>
        </p:txBody>
      </p:sp>
      <p:graphicFrame>
        <p:nvGraphicFramePr>
          <p:cNvPr id="4" name="图表 3"/>
          <p:cNvGraphicFramePr/>
          <p:nvPr/>
        </p:nvGraphicFramePr>
        <p:xfrm>
          <a:off x="323528" y="980728"/>
          <a:ext cx="8568952" cy="45365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矩形 4"/>
          <p:cNvSpPr/>
          <p:nvPr/>
        </p:nvSpPr>
        <p:spPr>
          <a:xfrm>
            <a:off x="395536" y="5589240"/>
            <a:ext cx="835292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800" b="1" dirty="0" smtClean="0">
                <a:solidFill>
                  <a:schemeClr val="bg1"/>
                </a:solidFill>
              </a:rPr>
              <a:t>中国企业数量稳居</a:t>
            </a:r>
            <a:r>
              <a:rPr lang="en-US" altLang="zh-CN" sz="2800" b="1" dirty="0" smtClean="0">
                <a:solidFill>
                  <a:schemeClr val="bg1"/>
                </a:solidFill>
              </a:rPr>
              <a:t>《</a:t>
            </a:r>
            <a:r>
              <a:rPr lang="zh-CN" altLang="en-US" sz="2800" b="1" dirty="0" smtClean="0">
                <a:solidFill>
                  <a:schemeClr val="bg1"/>
                </a:solidFill>
              </a:rPr>
              <a:t>财富</a:t>
            </a:r>
            <a:r>
              <a:rPr lang="en-US" altLang="zh-CN" sz="2800" b="1" dirty="0" smtClean="0">
                <a:solidFill>
                  <a:schemeClr val="bg1"/>
                </a:solidFill>
              </a:rPr>
              <a:t>》</a:t>
            </a:r>
            <a:r>
              <a:rPr lang="zh-CN" altLang="en-US" sz="2800" b="1" dirty="0" smtClean="0">
                <a:solidFill>
                  <a:schemeClr val="bg1"/>
                </a:solidFill>
              </a:rPr>
              <a:t>世界</a:t>
            </a:r>
            <a:r>
              <a:rPr lang="en-US" altLang="zh-CN" sz="2800" b="1" dirty="0" smtClean="0">
                <a:solidFill>
                  <a:schemeClr val="bg1"/>
                </a:solidFill>
              </a:rPr>
              <a:t>500</a:t>
            </a:r>
            <a:r>
              <a:rPr lang="zh-CN" altLang="en-US" sz="2800" b="1" dirty="0" smtClean="0">
                <a:solidFill>
                  <a:schemeClr val="bg1"/>
                </a:solidFill>
              </a:rPr>
              <a:t>强第二位</a:t>
            </a:r>
            <a:endParaRPr lang="en-US" altLang="zh-CN" sz="2800" b="1" dirty="0" smtClean="0">
              <a:solidFill>
                <a:schemeClr val="bg1"/>
              </a:solidFill>
            </a:endParaRPr>
          </a:p>
          <a:p>
            <a:pPr algn="ctr"/>
            <a:r>
              <a:rPr lang="zh-CN" altLang="en-US" sz="2800" b="1" dirty="0" smtClean="0">
                <a:solidFill>
                  <a:schemeClr val="bg1"/>
                </a:solidFill>
              </a:rPr>
              <a:t>中国的国家电网、中石化和中石油分列第二到四位</a:t>
            </a:r>
            <a:endParaRPr lang="zh-CN" altLang="en-US" sz="2800" b="1" dirty="0">
              <a:solidFill>
                <a:schemeClr val="bg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92224" y="3769876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rgbClr val="FF0000"/>
                </a:solidFill>
              </a:rPr>
              <a:t>9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244408" y="1105580"/>
            <a:ext cx="7328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rgbClr val="FF0000"/>
                </a:solidFill>
              </a:rPr>
              <a:t>120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stdmapchina3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27586"/>
          <a:stretch>
            <a:fillRect/>
          </a:stretch>
        </p:blipFill>
        <p:spPr bwMode="auto">
          <a:xfrm>
            <a:off x="683568" y="260648"/>
            <a:ext cx="8077200" cy="655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5484168" y="2470448"/>
            <a:ext cx="2273300" cy="4084637"/>
            <a:chOff x="0" y="0"/>
            <a:chExt cx="1432" cy="2573"/>
          </a:xfrm>
        </p:grpSpPr>
        <p:sp>
          <p:nvSpPr>
            <p:cNvPr id="18464" name="未知"/>
            <p:cNvSpPr>
              <a:spLocks/>
            </p:cNvSpPr>
            <p:nvPr/>
          </p:nvSpPr>
          <p:spPr bwMode="auto">
            <a:xfrm>
              <a:off x="0" y="2151"/>
              <a:ext cx="194" cy="114"/>
            </a:xfrm>
            <a:custGeom>
              <a:avLst/>
              <a:gdLst>
                <a:gd name="T0" fmla="*/ 1 w 194"/>
                <a:gd name="T1" fmla="*/ 60 h 114"/>
                <a:gd name="T2" fmla="*/ 52 w 194"/>
                <a:gd name="T3" fmla="*/ 0 h 114"/>
                <a:gd name="T4" fmla="*/ 170 w 194"/>
                <a:gd name="T5" fmla="*/ 34 h 114"/>
                <a:gd name="T6" fmla="*/ 145 w 194"/>
                <a:gd name="T7" fmla="*/ 60 h 114"/>
                <a:gd name="T8" fmla="*/ 128 w 194"/>
                <a:gd name="T9" fmla="*/ 102 h 114"/>
                <a:gd name="T10" fmla="*/ 43 w 194"/>
                <a:gd name="T11" fmla="*/ 93 h 114"/>
                <a:gd name="T12" fmla="*/ 1 w 194"/>
                <a:gd name="T13" fmla="*/ 60 h 11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94"/>
                <a:gd name="T22" fmla="*/ 0 h 114"/>
                <a:gd name="T23" fmla="*/ 194 w 194"/>
                <a:gd name="T24" fmla="*/ 114 h 114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94" h="114">
                  <a:moveTo>
                    <a:pt x="1" y="60"/>
                  </a:moveTo>
                  <a:cubicBezTo>
                    <a:pt x="29" y="16"/>
                    <a:pt x="36" y="46"/>
                    <a:pt x="52" y="0"/>
                  </a:cubicBezTo>
                  <a:cubicBezTo>
                    <a:pt x="98" y="7"/>
                    <a:pt x="132" y="8"/>
                    <a:pt x="170" y="34"/>
                  </a:cubicBezTo>
                  <a:cubicBezTo>
                    <a:pt x="162" y="43"/>
                    <a:pt x="149" y="49"/>
                    <a:pt x="145" y="60"/>
                  </a:cubicBezTo>
                  <a:cubicBezTo>
                    <a:pt x="127" y="114"/>
                    <a:pt x="194" y="57"/>
                    <a:pt x="128" y="102"/>
                  </a:cubicBezTo>
                  <a:cubicBezTo>
                    <a:pt x="93" y="93"/>
                    <a:pt x="77" y="83"/>
                    <a:pt x="43" y="93"/>
                  </a:cubicBezTo>
                  <a:cubicBezTo>
                    <a:pt x="0" y="83"/>
                    <a:pt x="13" y="96"/>
                    <a:pt x="1" y="60"/>
                  </a:cubicBez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65" name="未知"/>
            <p:cNvSpPr>
              <a:spLocks/>
            </p:cNvSpPr>
            <p:nvPr/>
          </p:nvSpPr>
          <p:spPr bwMode="auto">
            <a:xfrm>
              <a:off x="26" y="1812"/>
              <a:ext cx="969" cy="761"/>
            </a:xfrm>
            <a:custGeom>
              <a:avLst/>
              <a:gdLst>
                <a:gd name="T0" fmla="*/ 161 w 969"/>
                <a:gd name="T1" fmla="*/ 390 h 761"/>
                <a:gd name="T2" fmla="*/ 229 w 969"/>
                <a:gd name="T3" fmla="*/ 331 h 761"/>
                <a:gd name="T4" fmla="*/ 314 w 969"/>
                <a:gd name="T5" fmla="*/ 288 h 761"/>
                <a:gd name="T6" fmla="*/ 365 w 969"/>
                <a:gd name="T7" fmla="*/ 221 h 761"/>
                <a:gd name="T8" fmla="*/ 390 w 969"/>
                <a:gd name="T9" fmla="*/ 111 h 761"/>
                <a:gd name="T10" fmla="*/ 466 w 969"/>
                <a:gd name="T11" fmla="*/ 26 h 761"/>
                <a:gd name="T12" fmla="*/ 475 w 969"/>
                <a:gd name="T13" fmla="*/ 51 h 761"/>
                <a:gd name="T14" fmla="*/ 526 w 969"/>
                <a:gd name="T15" fmla="*/ 17 h 761"/>
                <a:gd name="T16" fmla="*/ 551 w 969"/>
                <a:gd name="T17" fmla="*/ 0 h 761"/>
                <a:gd name="T18" fmla="*/ 585 w 969"/>
                <a:gd name="T19" fmla="*/ 9 h 761"/>
                <a:gd name="T20" fmla="*/ 576 w 969"/>
                <a:gd name="T21" fmla="*/ 34 h 761"/>
                <a:gd name="T22" fmla="*/ 627 w 969"/>
                <a:gd name="T23" fmla="*/ 68 h 761"/>
                <a:gd name="T24" fmla="*/ 644 w 969"/>
                <a:gd name="T25" fmla="*/ 94 h 761"/>
                <a:gd name="T26" fmla="*/ 653 w 969"/>
                <a:gd name="T27" fmla="*/ 119 h 761"/>
                <a:gd name="T28" fmla="*/ 695 w 969"/>
                <a:gd name="T29" fmla="*/ 68 h 761"/>
                <a:gd name="T30" fmla="*/ 797 w 969"/>
                <a:gd name="T31" fmla="*/ 43 h 761"/>
                <a:gd name="T32" fmla="*/ 924 w 969"/>
                <a:gd name="T33" fmla="*/ 60 h 761"/>
                <a:gd name="T34" fmla="*/ 949 w 969"/>
                <a:gd name="T35" fmla="*/ 43 h 761"/>
                <a:gd name="T36" fmla="*/ 966 w 969"/>
                <a:gd name="T37" fmla="*/ 94 h 761"/>
                <a:gd name="T38" fmla="*/ 890 w 969"/>
                <a:gd name="T39" fmla="*/ 178 h 761"/>
                <a:gd name="T40" fmla="*/ 873 w 969"/>
                <a:gd name="T41" fmla="*/ 229 h 761"/>
                <a:gd name="T42" fmla="*/ 678 w 969"/>
                <a:gd name="T43" fmla="*/ 255 h 761"/>
                <a:gd name="T44" fmla="*/ 593 w 969"/>
                <a:gd name="T45" fmla="*/ 288 h 761"/>
                <a:gd name="T46" fmla="*/ 576 w 969"/>
                <a:gd name="T47" fmla="*/ 263 h 761"/>
                <a:gd name="T48" fmla="*/ 568 w 969"/>
                <a:gd name="T49" fmla="*/ 322 h 761"/>
                <a:gd name="T50" fmla="*/ 475 w 969"/>
                <a:gd name="T51" fmla="*/ 373 h 761"/>
                <a:gd name="T52" fmla="*/ 305 w 969"/>
                <a:gd name="T53" fmla="*/ 407 h 761"/>
                <a:gd name="T54" fmla="*/ 238 w 969"/>
                <a:gd name="T55" fmla="*/ 458 h 761"/>
                <a:gd name="T56" fmla="*/ 229 w 969"/>
                <a:gd name="T57" fmla="*/ 492 h 761"/>
                <a:gd name="T58" fmla="*/ 254 w 969"/>
                <a:gd name="T59" fmla="*/ 509 h 761"/>
                <a:gd name="T60" fmla="*/ 263 w 969"/>
                <a:gd name="T61" fmla="*/ 534 h 761"/>
                <a:gd name="T62" fmla="*/ 288 w 969"/>
                <a:gd name="T63" fmla="*/ 559 h 761"/>
                <a:gd name="T64" fmla="*/ 322 w 969"/>
                <a:gd name="T65" fmla="*/ 593 h 761"/>
                <a:gd name="T66" fmla="*/ 314 w 969"/>
                <a:gd name="T67" fmla="*/ 644 h 761"/>
                <a:gd name="T68" fmla="*/ 305 w 969"/>
                <a:gd name="T69" fmla="*/ 670 h 761"/>
                <a:gd name="T70" fmla="*/ 280 w 969"/>
                <a:gd name="T71" fmla="*/ 678 h 761"/>
                <a:gd name="T72" fmla="*/ 195 w 969"/>
                <a:gd name="T73" fmla="*/ 712 h 761"/>
                <a:gd name="T74" fmla="*/ 136 w 969"/>
                <a:gd name="T75" fmla="*/ 746 h 761"/>
                <a:gd name="T76" fmla="*/ 0 w 969"/>
                <a:gd name="T77" fmla="*/ 695 h 761"/>
                <a:gd name="T78" fmla="*/ 102 w 969"/>
                <a:gd name="T79" fmla="*/ 585 h 761"/>
                <a:gd name="T80" fmla="*/ 204 w 969"/>
                <a:gd name="T81" fmla="*/ 534 h 761"/>
                <a:gd name="T82" fmla="*/ 153 w 969"/>
                <a:gd name="T83" fmla="*/ 458 h 761"/>
                <a:gd name="T84" fmla="*/ 246 w 969"/>
                <a:gd name="T85" fmla="*/ 339 h 761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969"/>
                <a:gd name="T130" fmla="*/ 0 h 761"/>
                <a:gd name="T131" fmla="*/ 969 w 969"/>
                <a:gd name="T132" fmla="*/ 761 h 761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969" h="761">
                  <a:moveTo>
                    <a:pt x="161" y="390"/>
                  </a:moveTo>
                  <a:cubicBezTo>
                    <a:pt x="221" y="383"/>
                    <a:pt x="250" y="391"/>
                    <a:pt x="229" y="331"/>
                  </a:cubicBezTo>
                  <a:cubicBezTo>
                    <a:pt x="253" y="294"/>
                    <a:pt x="270" y="297"/>
                    <a:pt x="314" y="288"/>
                  </a:cubicBezTo>
                  <a:cubicBezTo>
                    <a:pt x="333" y="260"/>
                    <a:pt x="354" y="252"/>
                    <a:pt x="365" y="221"/>
                  </a:cubicBezTo>
                  <a:cubicBezTo>
                    <a:pt x="356" y="167"/>
                    <a:pt x="326" y="132"/>
                    <a:pt x="390" y="111"/>
                  </a:cubicBezTo>
                  <a:cubicBezTo>
                    <a:pt x="406" y="59"/>
                    <a:pt x="408" y="40"/>
                    <a:pt x="466" y="26"/>
                  </a:cubicBezTo>
                  <a:cubicBezTo>
                    <a:pt x="469" y="34"/>
                    <a:pt x="466" y="52"/>
                    <a:pt x="475" y="51"/>
                  </a:cubicBezTo>
                  <a:cubicBezTo>
                    <a:pt x="495" y="48"/>
                    <a:pt x="509" y="28"/>
                    <a:pt x="526" y="17"/>
                  </a:cubicBezTo>
                  <a:cubicBezTo>
                    <a:pt x="534" y="11"/>
                    <a:pt x="551" y="0"/>
                    <a:pt x="551" y="0"/>
                  </a:cubicBezTo>
                  <a:cubicBezTo>
                    <a:pt x="562" y="3"/>
                    <a:pt x="578" y="0"/>
                    <a:pt x="585" y="9"/>
                  </a:cubicBezTo>
                  <a:cubicBezTo>
                    <a:pt x="590" y="16"/>
                    <a:pt x="571" y="27"/>
                    <a:pt x="576" y="34"/>
                  </a:cubicBezTo>
                  <a:cubicBezTo>
                    <a:pt x="588" y="51"/>
                    <a:pt x="627" y="68"/>
                    <a:pt x="627" y="68"/>
                  </a:cubicBezTo>
                  <a:cubicBezTo>
                    <a:pt x="633" y="77"/>
                    <a:pt x="639" y="85"/>
                    <a:pt x="644" y="94"/>
                  </a:cubicBezTo>
                  <a:cubicBezTo>
                    <a:pt x="648" y="102"/>
                    <a:pt x="644" y="119"/>
                    <a:pt x="653" y="119"/>
                  </a:cubicBezTo>
                  <a:cubicBezTo>
                    <a:pt x="667" y="119"/>
                    <a:pt x="688" y="75"/>
                    <a:pt x="695" y="68"/>
                  </a:cubicBezTo>
                  <a:cubicBezTo>
                    <a:pt x="724" y="38"/>
                    <a:pt x="754" y="47"/>
                    <a:pt x="797" y="43"/>
                  </a:cubicBezTo>
                  <a:cubicBezTo>
                    <a:pt x="874" y="58"/>
                    <a:pt x="836" y="72"/>
                    <a:pt x="924" y="60"/>
                  </a:cubicBezTo>
                  <a:cubicBezTo>
                    <a:pt x="932" y="54"/>
                    <a:pt x="939" y="41"/>
                    <a:pt x="949" y="43"/>
                  </a:cubicBezTo>
                  <a:cubicBezTo>
                    <a:pt x="951" y="43"/>
                    <a:pt x="966" y="93"/>
                    <a:pt x="966" y="94"/>
                  </a:cubicBezTo>
                  <a:cubicBezTo>
                    <a:pt x="955" y="183"/>
                    <a:pt x="969" y="163"/>
                    <a:pt x="890" y="178"/>
                  </a:cubicBezTo>
                  <a:cubicBezTo>
                    <a:pt x="884" y="195"/>
                    <a:pt x="890" y="224"/>
                    <a:pt x="873" y="229"/>
                  </a:cubicBezTo>
                  <a:cubicBezTo>
                    <a:pt x="798" y="249"/>
                    <a:pt x="775" y="249"/>
                    <a:pt x="678" y="255"/>
                  </a:cubicBezTo>
                  <a:cubicBezTo>
                    <a:pt x="662" y="305"/>
                    <a:pt x="642" y="297"/>
                    <a:pt x="593" y="288"/>
                  </a:cubicBezTo>
                  <a:cubicBezTo>
                    <a:pt x="587" y="280"/>
                    <a:pt x="586" y="263"/>
                    <a:pt x="576" y="263"/>
                  </a:cubicBezTo>
                  <a:cubicBezTo>
                    <a:pt x="543" y="263"/>
                    <a:pt x="567" y="319"/>
                    <a:pt x="568" y="322"/>
                  </a:cubicBezTo>
                  <a:cubicBezTo>
                    <a:pt x="540" y="364"/>
                    <a:pt x="527" y="365"/>
                    <a:pt x="475" y="373"/>
                  </a:cubicBezTo>
                  <a:cubicBezTo>
                    <a:pt x="420" y="409"/>
                    <a:pt x="376" y="402"/>
                    <a:pt x="305" y="407"/>
                  </a:cubicBezTo>
                  <a:cubicBezTo>
                    <a:pt x="271" y="418"/>
                    <a:pt x="257" y="427"/>
                    <a:pt x="238" y="458"/>
                  </a:cubicBezTo>
                  <a:cubicBezTo>
                    <a:pt x="235" y="469"/>
                    <a:pt x="225" y="481"/>
                    <a:pt x="229" y="492"/>
                  </a:cubicBezTo>
                  <a:cubicBezTo>
                    <a:pt x="232" y="502"/>
                    <a:pt x="248" y="501"/>
                    <a:pt x="254" y="509"/>
                  </a:cubicBezTo>
                  <a:cubicBezTo>
                    <a:pt x="260" y="516"/>
                    <a:pt x="258" y="527"/>
                    <a:pt x="263" y="534"/>
                  </a:cubicBezTo>
                  <a:cubicBezTo>
                    <a:pt x="270" y="544"/>
                    <a:pt x="280" y="551"/>
                    <a:pt x="288" y="559"/>
                  </a:cubicBezTo>
                  <a:cubicBezTo>
                    <a:pt x="266" y="631"/>
                    <a:pt x="287" y="532"/>
                    <a:pt x="322" y="593"/>
                  </a:cubicBezTo>
                  <a:cubicBezTo>
                    <a:pt x="331" y="608"/>
                    <a:pt x="318" y="627"/>
                    <a:pt x="314" y="644"/>
                  </a:cubicBezTo>
                  <a:cubicBezTo>
                    <a:pt x="312" y="653"/>
                    <a:pt x="311" y="664"/>
                    <a:pt x="305" y="670"/>
                  </a:cubicBezTo>
                  <a:cubicBezTo>
                    <a:pt x="299" y="676"/>
                    <a:pt x="288" y="675"/>
                    <a:pt x="280" y="678"/>
                  </a:cubicBezTo>
                  <a:cubicBezTo>
                    <a:pt x="252" y="696"/>
                    <a:pt x="226" y="701"/>
                    <a:pt x="195" y="712"/>
                  </a:cubicBezTo>
                  <a:cubicBezTo>
                    <a:pt x="184" y="759"/>
                    <a:pt x="182" y="761"/>
                    <a:pt x="136" y="746"/>
                  </a:cubicBezTo>
                  <a:cubicBezTo>
                    <a:pt x="87" y="708"/>
                    <a:pt x="66" y="710"/>
                    <a:pt x="0" y="695"/>
                  </a:cubicBezTo>
                  <a:cubicBezTo>
                    <a:pt x="48" y="680"/>
                    <a:pt x="66" y="621"/>
                    <a:pt x="102" y="585"/>
                  </a:cubicBezTo>
                  <a:cubicBezTo>
                    <a:pt x="118" y="533"/>
                    <a:pt x="150" y="541"/>
                    <a:pt x="204" y="534"/>
                  </a:cubicBezTo>
                  <a:cubicBezTo>
                    <a:pt x="178" y="509"/>
                    <a:pt x="164" y="492"/>
                    <a:pt x="153" y="458"/>
                  </a:cubicBezTo>
                  <a:cubicBezTo>
                    <a:pt x="171" y="399"/>
                    <a:pt x="169" y="339"/>
                    <a:pt x="246" y="339"/>
                  </a:cubicBezTo>
                </a:path>
              </a:pathLst>
            </a:custGeom>
            <a:solidFill>
              <a:srgbClr val="FF0000"/>
            </a:solidFill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66" name="未知"/>
            <p:cNvSpPr>
              <a:spLocks/>
            </p:cNvSpPr>
            <p:nvPr/>
          </p:nvSpPr>
          <p:spPr bwMode="auto">
            <a:xfrm>
              <a:off x="967" y="1231"/>
              <a:ext cx="431" cy="731"/>
            </a:xfrm>
            <a:custGeom>
              <a:avLst/>
              <a:gdLst>
                <a:gd name="T0" fmla="*/ 17 w 431"/>
                <a:gd name="T1" fmla="*/ 632 h 731"/>
                <a:gd name="T2" fmla="*/ 33 w 431"/>
                <a:gd name="T3" fmla="*/ 607 h 731"/>
                <a:gd name="T4" fmla="*/ 42 w 431"/>
                <a:gd name="T5" fmla="*/ 581 h 731"/>
                <a:gd name="T6" fmla="*/ 93 w 431"/>
                <a:gd name="T7" fmla="*/ 564 h 731"/>
                <a:gd name="T8" fmla="*/ 118 w 431"/>
                <a:gd name="T9" fmla="*/ 556 h 731"/>
                <a:gd name="T10" fmla="*/ 144 w 431"/>
                <a:gd name="T11" fmla="*/ 539 h 731"/>
                <a:gd name="T12" fmla="*/ 169 w 431"/>
                <a:gd name="T13" fmla="*/ 370 h 731"/>
                <a:gd name="T14" fmla="*/ 228 w 431"/>
                <a:gd name="T15" fmla="*/ 310 h 731"/>
                <a:gd name="T16" fmla="*/ 237 w 431"/>
                <a:gd name="T17" fmla="*/ 132 h 731"/>
                <a:gd name="T18" fmla="*/ 194 w 431"/>
                <a:gd name="T19" fmla="*/ 48 h 731"/>
                <a:gd name="T20" fmla="*/ 177 w 431"/>
                <a:gd name="T21" fmla="*/ 22 h 731"/>
                <a:gd name="T22" fmla="*/ 398 w 431"/>
                <a:gd name="T23" fmla="*/ 39 h 731"/>
                <a:gd name="T24" fmla="*/ 372 w 431"/>
                <a:gd name="T25" fmla="*/ 158 h 731"/>
                <a:gd name="T26" fmla="*/ 313 w 431"/>
                <a:gd name="T27" fmla="*/ 217 h 731"/>
                <a:gd name="T28" fmla="*/ 296 w 431"/>
                <a:gd name="T29" fmla="*/ 268 h 731"/>
                <a:gd name="T30" fmla="*/ 254 w 431"/>
                <a:gd name="T31" fmla="*/ 437 h 731"/>
                <a:gd name="T32" fmla="*/ 203 w 431"/>
                <a:gd name="T33" fmla="*/ 463 h 731"/>
                <a:gd name="T34" fmla="*/ 118 w 431"/>
                <a:gd name="T35" fmla="*/ 607 h 731"/>
                <a:gd name="T36" fmla="*/ 50 w 431"/>
                <a:gd name="T37" fmla="*/ 692 h 731"/>
                <a:gd name="T38" fmla="*/ 42 w 431"/>
                <a:gd name="T39" fmla="*/ 717 h 731"/>
                <a:gd name="T40" fmla="*/ 0 w 431"/>
                <a:gd name="T41" fmla="*/ 658 h 731"/>
                <a:gd name="T42" fmla="*/ 8 w 431"/>
                <a:gd name="T43" fmla="*/ 624 h 731"/>
                <a:gd name="T44" fmla="*/ 42 w 431"/>
                <a:gd name="T45" fmla="*/ 615 h 731"/>
                <a:gd name="T46" fmla="*/ 17 w 431"/>
                <a:gd name="T47" fmla="*/ 632 h 731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431"/>
                <a:gd name="T73" fmla="*/ 0 h 731"/>
                <a:gd name="T74" fmla="*/ 431 w 431"/>
                <a:gd name="T75" fmla="*/ 731 h 731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431" h="731">
                  <a:moveTo>
                    <a:pt x="17" y="632"/>
                  </a:moveTo>
                  <a:cubicBezTo>
                    <a:pt x="22" y="624"/>
                    <a:pt x="29" y="616"/>
                    <a:pt x="33" y="607"/>
                  </a:cubicBezTo>
                  <a:cubicBezTo>
                    <a:pt x="37" y="599"/>
                    <a:pt x="35" y="586"/>
                    <a:pt x="42" y="581"/>
                  </a:cubicBezTo>
                  <a:cubicBezTo>
                    <a:pt x="57" y="571"/>
                    <a:pt x="76" y="570"/>
                    <a:pt x="93" y="564"/>
                  </a:cubicBezTo>
                  <a:cubicBezTo>
                    <a:pt x="101" y="561"/>
                    <a:pt x="118" y="556"/>
                    <a:pt x="118" y="556"/>
                  </a:cubicBezTo>
                  <a:cubicBezTo>
                    <a:pt x="127" y="550"/>
                    <a:pt x="141" y="549"/>
                    <a:pt x="144" y="539"/>
                  </a:cubicBezTo>
                  <a:cubicBezTo>
                    <a:pt x="158" y="492"/>
                    <a:pt x="72" y="401"/>
                    <a:pt x="169" y="370"/>
                  </a:cubicBezTo>
                  <a:cubicBezTo>
                    <a:pt x="228" y="331"/>
                    <a:pt x="214" y="356"/>
                    <a:pt x="228" y="310"/>
                  </a:cubicBezTo>
                  <a:cubicBezTo>
                    <a:pt x="231" y="251"/>
                    <a:pt x="237" y="191"/>
                    <a:pt x="237" y="132"/>
                  </a:cubicBezTo>
                  <a:cubicBezTo>
                    <a:pt x="237" y="101"/>
                    <a:pt x="209" y="70"/>
                    <a:pt x="194" y="48"/>
                  </a:cubicBezTo>
                  <a:cubicBezTo>
                    <a:pt x="188" y="39"/>
                    <a:pt x="177" y="22"/>
                    <a:pt x="177" y="22"/>
                  </a:cubicBezTo>
                  <a:cubicBezTo>
                    <a:pt x="250" y="0"/>
                    <a:pt x="325" y="29"/>
                    <a:pt x="398" y="39"/>
                  </a:cubicBezTo>
                  <a:cubicBezTo>
                    <a:pt x="413" y="88"/>
                    <a:pt x="431" y="138"/>
                    <a:pt x="372" y="158"/>
                  </a:cubicBezTo>
                  <a:cubicBezTo>
                    <a:pt x="352" y="188"/>
                    <a:pt x="333" y="187"/>
                    <a:pt x="313" y="217"/>
                  </a:cubicBezTo>
                  <a:cubicBezTo>
                    <a:pt x="308" y="234"/>
                    <a:pt x="299" y="250"/>
                    <a:pt x="296" y="268"/>
                  </a:cubicBezTo>
                  <a:cubicBezTo>
                    <a:pt x="290" y="309"/>
                    <a:pt x="298" y="402"/>
                    <a:pt x="254" y="437"/>
                  </a:cubicBezTo>
                  <a:cubicBezTo>
                    <a:pt x="239" y="449"/>
                    <a:pt x="219" y="452"/>
                    <a:pt x="203" y="463"/>
                  </a:cubicBezTo>
                  <a:cubicBezTo>
                    <a:pt x="193" y="580"/>
                    <a:pt x="211" y="575"/>
                    <a:pt x="118" y="607"/>
                  </a:cubicBezTo>
                  <a:cubicBezTo>
                    <a:pt x="100" y="660"/>
                    <a:pt x="107" y="677"/>
                    <a:pt x="50" y="692"/>
                  </a:cubicBezTo>
                  <a:cubicBezTo>
                    <a:pt x="47" y="700"/>
                    <a:pt x="50" y="713"/>
                    <a:pt x="42" y="717"/>
                  </a:cubicBezTo>
                  <a:cubicBezTo>
                    <a:pt x="13" y="731"/>
                    <a:pt x="4" y="671"/>
                    <a:pt x="0" y="658"/>
                  </a:cubicBezTo>
                  <a:cubicBezTo>
                    <a:pt x="3" y="647"/>
                    <a:pt x="0" y="632"/>
                    <a:pt x="8" y="624"/>
                  </a:cubicBezTo>
                  <a:cubicBezTo>
                    <a:pt x="16" y="616"/>
                    <a:pt x="33" y="607"/>
                    <a:pt x="42" y="615"/>
                  </a:cubicBezTo>
                  <a:cubicBezTo>
                    <a:pt x="50" y="622"/>
                    <a:pt x="25" y="626"/>
                    <a:pt x="17" y="632"/>
                  </a:cubicBez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67" name="未知"/>
            <p:cNvSpPr>
              <a:spLocks/>
            </p:cNvSpPr>
            <p:nvPr/>
          </p:nvSpPr>
          <p:spPr bwMode="auto">
            <a:xfrm>
              <a:off x="968" y="720"/>
              <a:ext cx="335" cy="533"/>
            </a:xfrm>
            <a:custGeom>
              <a:avLst/>
              <a:gdLst>
                <a:gd name="T0" fmla="*/ 193 w 335"/>
                <a:gd name="T1" fmla="*/ 533 h 533"/>
                <a:gd name="T2" fmla="*/ 143 w 335"/>
                <a:gd name="T3" fmla="*/ 525 h 533"/>
                <a:gd name="T4" fmla="*/ 92 w 335"/>
                <a:gd name="T5" fmla="*/ 508 h 533"/>
                <a:gd name="T6" fmla="*/ 7 w 335"/>
                <a:gd name="T7" fmla="*/ 406 h 533"/>
                <a:gd name="T8" fmla="*/ 32 w 335"/>
                <a:gd name="T9" fmla="*/ 339 h 533"/>
                <a:gd name="T10" fmla="*/ 83 w 335"/>
                <a:gd name="T11" fmla="*/ 322 h 533"/>
                <a:gd name="T12" fmla="*/ 109 w 335"/>
                <a:gd name="T13" fmla="*/ 271 h 533"/>
                <a:gd name="T14" fmla="*/ 83 w 335"/>
                <a:gd name="T15" fmla="*/ 262 h 533"/>
                <a:gd name="T16" fmla="*/ 58 w 335"/>
                <a:gd name="T17" fmla="*/ 203 h 533"/>
                <a:gd name="T18" fmla="*/ 24 w 335"/>
                <a:gd name="T19" fmla="*/ 152 h 533"/>
                <a:gd name="T20" fmla="*/ 32 w 335"/>
                <a:gd name="T21" fmla="*/ 0 h 533"/>
                <a:gd name="T22" fmla="*/ 83 w 335"/>
                <a:gd name="T23" fmla="*/ 67 h 533"/>
                <a:gd name="T24" fmla="*/ 143 w 335"/>
                <a:gd name="T25" fmla="*/ 118 h 533"/>
                <a:gd name="T26" fmla="*/ 168 w 335"/>
                <a:gd name="T27" fmla="*/ 135 h 533"/>
                <a:gd name="T28" fmla="*/ 193 w 335"/>
                <a:gd name="T29" fmla="*/ 118 h 533"/>
                <a:gd name="T30" fmla="*/ 176 w 335"/>
                <a:gd name="T31" fmla="*/ 186 h 533"/>
                <a:gd name="T32" fmla="*/ 176 w 335"/>
                <a:gd name="T33" fmla="*/ 237 h 533"/>
                <a:gd name="T34" fmla="*/ 193 w 335"/>
                <a:gd name="T35" fmla="*/ 262 h 533"/>
                <a:gd name="T36" fmla="*/ 219 w 335"/>
                <a:gd name="T37" fmla="*/ 254 h 533"/>
                <a:gd name="T38" fmla="*/ 270 w 335"/>
                <a:gd name="T39" fmla="*/ 313 h 533"/>
                <a:gd name="T40" fmla="*/ 320 w 335"/>
                <a:gd name="T41" fmla="*/ 330 h 533"/>
                <a:gd name="T42" fmla="*/ 295 w 335"/>
                <a:gd name="T43" fmla="*/ 406 h 533"/>
                <a:gd name="T44" fmla="*/ 261 w 335"/>
                <a:gd name="T45" fmla="*/ 355 h 533"/>
                <a:gd name="T46" fmla="*/ 253 w 335"/>
                <a:gd name="T47" fmla="*/ 381 h 533"/>
                <a:gd name="T48" fmla="*/ 329 w 335"/>
                <a:gd name="T49" fmla="*/ 432 h 533"/>
                <a:gd name="T50" fmla="*/ 320 w 335"/>
                <a:gd name="T51" fmla="*/ 508 h 533"/>
                <a:gd name="T52" fmla="*/ 270 w 335"/>
                <a:gd name="T53" fmla="*/ 516 h 533"/>
                <a:gd name="T54" fmla="*/ 244 w 335"/>
                <a:gd name="T55" fmla="*/ 533 h 533"/>
                <a:gd name="T56" fmla="*/ 193 w 335"/>
                <a:gd name="T57" fmla="*/ 533 h 533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w 335"/>
                <a:gd name="T88" fmla="*/ 0 h 533"/>
                <a:gd name="T89" fmla="*/ 335 w 335"/>
                <a:gd name="T90" fmla="*/ 533 h 533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T87" t="T88" r="T89" b="T90"/>
              <a:pathLst>
                <a:path w="335" h="533">
                  <a:moveTo>
                    <a:pt x="193" y="533"/>
                  </a:moveTo>
                  <a:cubicBezTo>
                    <a:pt x="176" y="530"/>
                    <a:pt x="159" y="529"/>
                    <a:pt x="143" y="525"/>
                  </a:cubicBezTo>
                  <a:cubicBezTo>
                    <a:pt x="126" y="521"/>
                    <a:pt x="92" y="508"/>
                    <a:pt x="92" y="508"/>
                  </a:cubicBezTo>
                  <a:cubicBezTo>
                    <a:pt x="50" y="447"/>
                    <a:pt x="81" y="432"/>
                    <a:pt x="7" y="406"/>
                  </a:cubicBezTo>
                  <a:cubicBezTo>
                    <a:pt x="10" y="391"/>
                    <a:pt x="14" y="350"/>
                    <a:pt x="32" y="339"/>
                  </a:cubicBezTo>
                  <a:cubicBezTo>
                    <a:pt x="47" y="329"/>
                    <a:pt x="83" y="322"/>
                    <a:pt x="83" y="322"/>
                  </a:cubicBezTo>
                  <a:cubicBezTo>
                    <a:pt x="130" y="291"/>
                    <a:pt x="157" y="295"/>
                    <a:pt x="109" y="271"/>
                  </a:cubicBezTo>
                  <a:cubicBezTo>
                    <a:pt x="101" y="267"/>
                    <a:pt x="92" y="265"/>
                    <a:pt x="83" y="262"/>
                  </a:cubicBezTo>
                  <a:cubicBezTo>
                    <a:pt x="24" y="175"/>
                    <a:pt x="110" y="308"/>
                    <a:pt x="58" y="203"/>
                  </a:cubicBezTo>
                  <a:cubicBezTo>
                    <a:pt x="49" y="185"/>
                    <a:pt x="24" y="152"/>
                    <a:pt x="24" y="152"/>
                  </a:cubicBezTo>
                  <a:cubicBezTo>
                    <a:pt x="6" y="97"/>
                    <a:pt x="0" y="51"/>
                    <a:pt x="32" y="0"/>
                  </a:cubicBezTo>
                  <a:cubicBezTo>
                    <a:pt x="62" y="20"/>
                    <a:pt x="72" y="33"/>
                    <a:pt x="83" y="67"/>
                  </a:cubicBezTo>
                  <a:cubicBezTo>
                    <a:pt x="67" y="118"/>
                    <a:pt x="100" y="110"/>
                    <a:pt x="143" y="118"/>
                  </a:cubicBezTo>
                  <a:cubicBezTo>
                    <a:pt x="151" y="124"/>
                    <a:pt x="158" y="135"/>
                    <a:pt x="168" y="135"/>
                  </a:cubicBezTo>
                  <a:cubicBezTo>
                    <a:pt x="178" y="135"/>
                    <a:pt x="187" y="110"/>
                    <a:pt x="193" y="118"/>
                  </a:cubicBezTo>
                  <a:cubicBezTo>
                    <a:pt x="199" y="127"/>
                    <a:pt x="181" y="173"/>
                    <a:pt x="176" y="186"/>
                  </a:cubicBezTo>
                  <a:cubicBezTo>
                    <a:pt x="221" y="252"/>
                    <a:pt x="176" y="169"/>
                    <a:pt x="176" y="237"/>
                  </a:cubicBezTo>
                  <a:cubicBezTo>
                    <a:pt x="176" y="247"/>
                    <a:pt x="187" y="254"/>
                    <a:pt x="193" y="262"/>
                  </a:cubicBezTo>
                  <a:cubicBezTo>
                    <a:pt x="202" y="259"/>
                    <a:pt x="210" y="254"/>
                    <a:pt x="219" y="254"/>
                  </a:cubicBezTo>
                  <a:cubicBezTo>
                    <a:pt x="262" y="254"/>
                    <a:pt x="250" y="293"/>
                    <a:pt x="270" y="313"/>
                  </a:cubicBezTo>
                  <a:cubicBezTo>
                    <a:pt x="272" y="315"/>
                    <a:pt x="317" y="329"/>
                    <a:pt x="320" y="330"/>
                  </a:cubicBezTo>
                  <a:cubicBezTo>
                    <a:pt x="301" y="389"/>
                    <a:pt x="310" y="364"/>
                    <a:pt x="295" y="406"/>
                  </a:cubicBezTo>
                  <a:cubicBezTo>
                    <a:pt x="291" y="392"/>
                    <a:pt x="283" y="355"/>
                    <a:pt x="261" y="355"/>
                  </a:cubicBezTo>
                  <a:cubicBezTo>
                    <a:pt x="252" y="355"/>
                    <a:pt x="256" y="372"/>
                    <a:pt x="253" y="381"/>
                  </a:cubicBezTo>
                  <a:cubicBezTo>
                    <a:pt x="289" y="406"/>
                    <a:pt x="304" y="394"/>
                    <a:pt x="329" y="432"/>
                  </a:cubicBezTo>
                  <a:cubicBezTo>
                    <a:pt x="326" y="457"/>
                    <a:pt x="335" y="487"/>
                    <a:pt x="320" y="508"/>
                  </a:cubicBezTo>
                  <a:cubicBezTo>
                    <a:pt x="310" y="522"/>
                    <a:pt x="286" y="511"/>
                    <a:pt x="270" y="516"/>
                  </a:cubicBezTo>
                  <a:cubicBezTo>
                    <a:pt x="260" y="519"/>
                    <a:pt x="253" y="527"/>
                    <a:pt x="244" y="533"/>
                  </a:cubicBezTo>
                  <a:cubicBezTo>
                    <a:pt x="188" y="514"/>
                    <a:pt x="193" y="498"/>
                    <a:pt x="193" y="533"/>
                  </a:cubicBez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68" name="未知"/>
            <p:cNvSpPr>
              <a:spLocks/>
            </p:cNvSpPr>
            <p:nvPr/>
          </p:nvSpPr>
          <p:spPr bwMode="auto">
            <a:xfrm>
              <a:off x="696" y="0"/>
              <a:ext cx="736" cy="855"/>
            </a:xfrm>
            <a:custGeom>
              <a:avLst/>
              <a:gdLst>
                <a:gd name="T0" fmla="*/ 296 w 736"/>
                <a:gd name="T1" fmla="*/ 711 h 855"/>
                <a:gd name="T2" fmla="*/ 194 w 736"/>
                <a:gd name="T3" fmla="*/ 762 h 855"/>
                <a:gd name="T4" fmla="*/ 144 w 736"/>
                <a:gd name="T5" fmla="*/ 855 h 855"/>
                <a:gd name="T6" fmla="*/ 25 w 736"/>
                <a:gd name="T7" fmla="*/ 804 h 855"/>
                <a:gd name="T8" fmla="*/ 0 w 736"/>
                <a:gd name="T9" fmla="*/ 754 h 855"/>
                <a:gd name="T10" fmla="*/ 33 w 736"/>
                <a:gd name="T11" fmla="*/ 643 h 855"/>
                <a:gd name="T12" fmla="*/ 59 w 736"/>
                <a:gd name="T13" fmla="*/ 627 h 855"/>
                <a:gd name="T14" fmla="*/ 33 w 736"/>
                <a:gd name="T15" fmla="*/ 525 h 855"/>
                <a:gd name="T16" fmla="*/ 16 w 736"/>
                <a:gd name="T17" fmla="*/ 474 h 855"/>
                <a:gd name="T18" fmla="*/ 0 w 736"/>
                <a:gd name="T19" fmla="*/ 423 h 855"/>
                <a:gd name="T20" fmla="*/ 135 w 736"/>
                <a:gd name="T21" fmla="*/ 355 h 855"/>
                <a:gd name="T22" fmla="*/ 186 w 736"/>
                <a:gd name="T23" fmla="*/ 288 h 855"/>
                <a:gd name="T24" fmla="*/ 220 w 736"/>
                <a:gd name="T25" fmla="*/ 237 h 855"/>
                <a:gd name="T26" fmla="*/ 237 w 736"/>
                <a:gd name="T27" fmla="*/ 186 h 855"/>
                <a:gd name="T28" fmla="*/ 372 w 736"/>
                <a:gd name="T29" fmla="*/ 135 h 855"/>
                <a:gd name="T30" fmla="*/ 465 w 736"/>
                <a:gd name="T31" fmla="*/ 59 h 855"/>
                <a:gd name="T32" fmla="*/ 499 w 736"/>
                <a:gd name="T33" fmla="*/ 0 h 855"/>
                <a:gd name="T34" fmla="*/ 525 w 736"/>
                <a:gd name="T35" fmla="*/ 118 h 855"/>
                <a:gd name="T36" fmla="*/ 533 w 736"/>
                <a:gd name="T37" fmla="*/ 67 h 855"/>
                <a:gd name="T38" fmla="*/ 567 w 736"/>
                <a:gd name="T39" fmla="*/ 59 h 855"/>
                <a:gd name="T40" fmla="*/ 592 w 736"/>
                <a:gd name="T41" fmla="*/ 42 h 855"/>
                <a:gd name="T42" fmla="*/ 652 w 736"/>
                <a:gd name="T43" fmla="*/ 25 h 855"/>
                <a:gd name="T44" fmla="*/ 694 w 736"/>
                <a:gd name="T45" fmla="*/ 34 h 855"/>
                <a:gd name="T46" fmla="*/ 660 w 736"/>
                <a:gd name="T47" fmla="*/ 135 h 855"/>
                <a:gd name="T48" fmla="*/ 728 w 736"/>
                <a:gd name="T49" fmla="*/ 144 h 855"/>
                <a:gd name="T50" fmla="*/ 711 w 736"/>
                <a:gd name="T51" fmla="*/ 169 h 855"/>
                <a:gd name="T52" fmla="*/ 652 w 736"/>
                <a:gd name="T53" fmla="*/ 220 h 855"/>
                <a:gd name="T54" fmla="*/ 609 w 736"/>
                <a:gd name="T55" fmla="*/ 271 h 855"/>
                <a:gd name="T56" fmla="*/ 601 w 736"/>
                <a:gd name="T57" fmla="*/ 296 h 855"/>
                <a:gd name="T58" fmla="*/ 576 w 736"/>
                <a:gd name="T59" fmla="*/ 305 h 855"/>
                <a:gd name="T60" fmla="*/ 550 w 736"/>
                <a:gd name="T61" fmla="*/ 322 h 855"/>
                <a:gd name="T62" fmla="*/ 465 w 736"/>
                <a:gd name="T63" fmla="*/ 347 h 855"/>
                <a:gd name="T64" fmla="*/ 457 w 736"/>
                <a:gd name="T65" fmla="*/ 389 h 855"/>
                <a:gd name="T66" fmla="*/ 432 w 736"/>
                <a:gd name="T67" fmla="*/ 372 h 855"/>
                <a:gd name="T68" fmla="*/ 423 w 736"/>
                <a:gd name="T69" fmla="*/ 203 h 855"/>
                <a:gd name="T70" fmla="*/ 330 w 736"/>
                <a:gd name="T71" fmla="*/ 228 h 855"/>
                <a:gd name="T72" fmla="*/ 262 w 736"/>
                <a:gd name="T73" fmla="*/ 330 h 855"/>
                <a:gd name="T74" fmla="*/ 160 w 736"/>
                <a:gd name="T75" fmla="*/ 389 h 855"/>
                <a:gd name="T76" fmla="*/ 144 w 736"/>
                <a:gd name="T77" fmla="*/ 415 h 855"/>
                <a:gd name="T78" fmla="*/ 118 w 736"/>
                <a:gd name="T79" fmla="*/ 423 h 855"/>
                <a:gd name="T80" fmla="*/ 152 w 736"/>
                <a:gd name="T81" fmla="*/ 466 h 855"/>
                <a:gd name="T82" fmla="*/ 245 w 736"/>
                <a:gd name="T83" fmla="*/ 491 h 855"/>
                <a:gd name="T84" fmla="*/ 364 w 736"/>
                <a:gd name="T85" fmla="*/ 550 h 855"/>
                <a:gd name="T86" fmla="*/ 482 w 736"/>
                <a:gd name="T87" fmla="*/ 508 h 855"/>
                <a:gd name="T88" fmla="*/ 559 w 736"/>
                <a:gd name="T89" fmla="*/ 525 h 855"/>
                <a:gd name="T90" fmla="*/ 550 w 736"/>
                <a:gd name="T91" fmla="*/ 567 h 855"/>
                <a:gd name="T92" fmla="*/ 448 w 736"/>
                <a:gd name="T93" fmla="*/ 643 h 855"/>
                <a:gd name="T94" fmla="*/ 398 w 736"/>
                <a:gd name="T95" fmla="*/ 703 h 855"/>
                <a:gd name="T96" fmla="*/ 381 w 736"/>
                <a:gd name="T97" fmla="*/ 728 h 855"/>
                <a:gd name="T98" fmla="*/ 372 w 736"/>
                <a:gd name="T99" fmla="*/ 754 h 855"/>
                <a:gd name="T100" fmla="*/ 347 w 736"/>
                <a:gd name="T101" fmla="*/ 762 h 855"/>
                <a:gd name="T102" fmla="*/ 364 w 736"/>
                <a:gd name="T103" fmla="*/ 745 h 855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736"/>
                <a:gd name="T157" fmla="*/ 0 h 855"/>
                <a:gd name="T158" fmla="*/ 736 w 736"/>
                <a:gd name="T159" fmla="*/ 855 h 855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736" h="855">
                  <a:moveTo>
                    <a:pt x="296" y="711"/>
                  </a:moveTo>
                  <a:cubicBezTo>
                    <a:pt x="242" y="720"/>
                    <a:pt x="231" y="726"/>
                    <a:pt x="194" y="762"/>
                  </a:cubicBezTo>
                  <a:cubicBezTo>
                    <a:pt x="178" y="810"/>
                    <a:pt x="182" y="829"/>
                    <a:pt x="144" y="855"/>
                  </a:cubicBezTo>
                  <a:cubicBezTo>
                    <a:pt x="25" y="843"/>
                    <a:pt x="97" y="853"/>
                    <a:pt x="25" y="804"/>
                  </a:cubicBezTo>
                  <a:cubicBezTo>
                    <a:pt x="16" y="791"/>
                    <a:pt x="0" y="772"/>
                    <a:pt x="0" y="754"/>
                  </a:cubicBezTo>
                  <a:cubicBezTo>
                    <a:pt x="0" y="741"/>
                    <a:pt x="25" y="653"/>
                    <a:pt x="33" y="643"/>
                  </a:cubicBezTo>
                  <a:cubicBezTo>
                    <a:pt x="39" y="635"/>
                    <a:pt x="50" y="632"/>
                    <a:pt x="59" y="627"/>
                  </a:cubicBezTo>
                  <a:cubicBezTo>
                    <a:pt x="72" y="586"/>
                    <a:pt x="55" y="558"/>
                    <a:pt x="33" y="525"/>
                  </a:cubicBezTo>
                  <a:cubicBezTo>
                    <a:pt x="7" y="440"/>
                    <a:pt x="43" y="557"/>
                    <a:pt x="16" y="474"/>
                  </a:cubicBezTo>
                  <a:cubicBezTo>
                    <a:pt x="10" y="457"/>
                    <a:pt x="0" y="423"/>
                    <a:pt x="0" y="423"/>
                  </a:cubicBezTo>
                  <a:cubicBezTo>
                    <a:pt x="18" y="367"/>
                    <a:pt x="84" y="364"/>
                    <a:pt x="135" y="355"/>
                  </a:cubicBezTo>
                  <a:cubicBezTo>
                    <a:pt x="167" y="334"/>
                    <a:pt x="168" y="319"/>
                    <a:pt x="186" y="288"/>
                  </a:cubicBezTo>
                  <a:cubicBezTo>
                    <a:pt x="196" y="270"/>
                    <a:pt x="220" y="237"/>
                    <a:pt x="220" y="237"/>
                  </a:cubicBezTo>
                  <a:cubicBezTo>
                    <a:pt x="221" y="234"/>
                    <a:pt x="234" y="188"/>
                    <a:pt x="237" y="186"/>
                  </a:cubicBezTo>
                  <a:cubicBezTo>
                    <a:pt x="278" y="145"/>
                    <a:pt x="318" y="143"/>
                    <a:pt x="372" y="135"/>
                  </a:cubicBezTo>
                  <a:cubicBezTo>
                    <a:pt x="419" y="121"/>
                    <a:pt x="432" y="92"/>
                    <a:pt x="465" y="59"/>
                  </a:cubicBezTo>
                  <a:cubicBezTo>
                    <a:pt x="453" y="23"/>
                    <a:pt x="464" y="11"/>
                    <a:pt x="499" y="0"/>
                  </a:cubicBezTo>
                  <a:cubicBezTo>
                    <a:pt x="514" y="43"/>
                    <a:pt x="494" y="207"/>
                    <a:pt x="525" y="118"/>
                  </a:cubicBezTo>
                  <a:cubicBezTo>
                    <a:pt x="528" y="101"/>
                    <a:pt x="523" y="81"/>
                    <a:pt x="533" y="67"/>
                  </a:cubicBezTo>
                  <a:cubicBezTo>
                    <a:pt x="540" y="58"/>
                    <a:pt x="556" y="64"/>
                    <a:pt x="567" y="59"/>
                  </a:cubicBezTo>
                  <a:cubicBezTo>
                    <a:pt x="576" y="55"/>
                    <a:pt x="583" y="46"/>
                    <a:pt x="592" y="42"/>
                  </a:cubicBezTo>
                  <a:cubicBezTo>
                    <a:pt x="611" y="34"/>
                    <a:pt x="632" y="32"/>
                    <a:pt x="652" y="25"/>
                  </a:cubicBezTo>
                  <a:cubicBezTo>
                    <a:pt x="666" y="28"/>
                    <a:pt x="687" y="22"/>
                    <a:pt x="694" y="34"/>
                  </a:cubicBezTo>
                  <a:cubicBezTo>
                    <a:pt x="709" y="60"/>
                    <a:pt x="669" y="111"/>
                    <a:pt x="660" y="135"/>
                  </a:cubicBezTo>
                  <a:cubicBezTo>
                    <a:pt x="683" y="138"/>
                    <a:pt x="709" y="131"/>
                    <a:pt x="728" y="144"/>
                  </a:cubicBezTo>
                  <a:cubicBezTo>
                    <a:pt x="736" y="150"/>
                    <a:pt x="715" y="160"/>
                    <a:pt x="711" y="169"/>
                  </a:cubicBezTo>
                  <a:cubicBezTo>
                    <a:pt x="692" y="207"/>
                    <a:pt x="694" y="205"/>
                    <a:pt x="652" y="220"/>
                  </a:cubicBezTo>
                  <a:cubicBezTo>
                    <a:pt x="639" y="238"/>
                    <a:pt x="621" y="252"/>
                    <a:pt x="609" y="271"/>
                  </a:cubicBezTo>
                  <a:cubicBezTo>
                    <a:pt x="604" y="278"/>
                    <a:pt x="607" y="290"/>
                    <a:pt x="601" y="296"/>
                  </a:cubicBezTo>
                  <a:cubicBezTo>
                    <a:pt x="595" y="302"/>
                    <a:pt x="584" y="301"/>
                    <a:pt x="576" y="305"/>
                  </a:cubicBezTo>
                  <a:cubicBezTo>
                    <a:pt x="567" y="310"/>
                    <a:pt x="559" y="316"/>
                    <a:pt x="550" y="322"/>
                  </a:cubicBezTo>
                  <a:cubicBezTo>
                    <a:pt x="511" y="308"/>
                    <a:pt x="489" y="312"/>
                    <a:pt x="465" y="347"/>
                  </a:cubicBezTo>
                  <a:cubicBezTo>
                    <a:pt x="462" y="361"/>
                    <a:pt x="468" y="380"/>
                    <a:pt x="457" y="389"/>
                  </a:cubicBezTo>
                  <a:cubicBezTo>
                    <a:pt x="449" y="395"/>
                    <a:pt x="434" y="382"/>
                    <a:pt x="432" y="372"/>
                  </a:cubicBezTo>
                  <a:cubicBezTo>
                    <a:pt x="422" y="317"/>
                    <a:pt x="426" y="259"/>
                    <a:pt x="423" y="203"/>
                  </a:cubicBezTo>
                  <a:cubicBezTo>
                    <a:pt x="392" y="213"/>
                    <a:pt x="361" y="218"/>
                    <a:pt x="330" y="228"/>
                  </a:cubicBezTo>
                  <a:cubicBezTo>
                    <a:pt x="273" y="265"/>
                    <a:pt x="321" y="291"/>
                    <a:pt x="262" y="330"/>
                  </a:cubicBezTo>
                  <a:cubicBezTo>
                    <a:pt x="235" y="370"/>
                    <a:pt x="206" y="378"/>
                    <a:pt x="160" y="389"/>
                  </a:cubicBezTo>
                  <a:cubicBezTo>
                    <a:pt x="155" y="398"/>
                    <a:pt x="152" y="409"/>
                    <a:pt x="144" y="415"/>
                  </a:cubicBezTo>
                  <a:cubicBezTo>
                    <a:pt x="137" y="421"/>
                    <a:pt x="122" y="415"/>
                    <a:pt x="118" y="423"/>
                  </a:cubicBezTo>
                  <a:cubicBezTo>
                    <a:pt x="109" y="442"/>
                    <a:pt x="143" y="462"/>
                    <a:pt x="152" y="466"/>
                  </a:cubicBezTo>
                  <a:cubicBezTo>
                    <a:pt x="188" y="482"/>
                    <a:pt x="208" y="484"/>
                    <a:pt x="245" y="491"/>
                  </a:cubicBezTo>
                  <a:cubicBezTo>
                    <a:pt x="304" y="577"/>
                    <a:pt x="215" y="564"/>
                    <a:pt x="364" y="550"/>
                  </a:cubicBezTo>
                  <a:cubicBezTo>
                    <a:pt x="387" y="479"/>
                    <a:pt x="392" y="499"/>
                    <a:pt x="482" y="508"/>
                  </a:cubicBezTo>
                  <a:cubicBezTo>
                    <a:pt x="507" y="516"/>
                    <a:pt x="542" y="505"/>
                    <a:pt x="559" y="525"/>
                  </a:cubicBezTo>
                  <a:cubicBezTo>
                    <a:pt x="568" y="536"/>
                    <a:pt x="556" y="554"/>
                    <a:pt x="550" y="567"/>
                  </a:cubicBezTo>
                  <a:cubicBezTo>
                    <a:pt x="525" y="622"/>
                    <a:pt x="504" y="633"/>
                    <a:pt x="448" y="643"/>
                  </a:cubicBezTo>
                  <a:cubicBezTo>
                    <a:pt x="427" y="677"/>
                    <a:pt x="436" y="689"/>
                    <a:pt x="398" y="703"/>
                  </a:cubicBezTo>
                  <a:cubicBezTo>
                    <a:pt x="392" y="711"/>
                    <a:pt x="386" y="719"/>
                    <a:pt x="381" y="728"/>
                  </a:cubicBezTo>
                  <a:cubicBezTo>
                    <a:pt x="377" y="736"/>
                    <a:pt x="378" y="748"/>
                    <a:pt x="372" y="754"/>
                  </a:cubicBezTo>
                  <a:cubicBezTo>
                    <a:pt x="366" y="760"/>
                    <a:pt x="353" y="769"/>
                    <a:pt x="347" y="762"/>
                  </a:cubicBezTo>
                  <a:cubicBezTo>
                    <a:pt x="342" y="756"/>
                    <a:pt x="358" y="751"/>
                    <a:pt x="364" y="745"/>
                  </a:cubicBezTo>
                </a:path>
              </a:pathLst>
            </a:custGeom>
            <a:solidFill>
              <a:srgbClr val="FF0000"/>
            </a:solidFill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69" name="未知"/>
            <p:cNvSpPr>
              <a:spLocks/>
            </p:cNvSpPr>
            <p:nvPr/>
          </p:nvSpPr>
          <p:spPr bwMode="auto">
            <a:xfrm>
              <a:off x="204" y="2075"/>
              <a:ext cx="51" cy="57"/>
            </a:xfrm>
            <a:custGeom>
              <a:avLst/>
              <a:gdLst>
                <a:gd name="T0" fmla="*/ 26 w 51"/>
                <a:gd name="T1" fmla="*/ 0 h 57"/>
                <a:gd name="T2" fmla="*/ 0 w 51"/>
                <a:gd name="T3" fmla="*/ 25 h 57"/>
                <a:gd name="T4" fmla="*/ 51 w 51"/>
                <a:gd name="T5" fmla="*/ 34 h 57"/>
                <a:gd name="T6" fmla="*/ 26 w 51"/>
                <a:gd name="T7" fmla="*/ 0 h 57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51"/>
                <a:gd name="T13" fmla="*/ 0 h 57"/>
                <a:gd name="T14" fmla="*/ 51 w 51"/>
                <a:gd name="T15" fmla="*/ 57 h 57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51" h="57">
                  <a:moveTo>
                    <a:pt x="26" y="0"/>
                  </a:moveTo>
                  <a:cubicBezTo>
                    <a:pt x="17" y="8"/>
                    <a:pt x="0" y="13"/>
                    <a:pt x="0" y="25"/>
                  </a:cubicBezTo>
                  <a:cubicBezTo>
                    <a:pt x="0" y="57"/>
                    <a:pt x="44" y="36"/>
                    <a:pt x="51" y="34"/>
                  </a:cubicBezTo>
                  <a:cubicBezTo>
                    <a:pt x="41" y="2"/>
                    <a:pt x="51" y="12"/>
                    <a:pt x="26" y="0"/>
                  </a:cubicBez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70" name="未知"/>
            <p:cNvSpPr>
              <a:spLocks/>
            </p:cNvSpPr>
            <p:nvPr/>
          </p:nvSpPr>
          <p:spPr bwMode="auto">
            <a:xfrm>
              <a:off x="257" y="1908"/>
              <a:ext cx="102" cy="125"/>
            </a:xfrm>
            <a:custGeom>
              <a:avLst/>
              <a:gdLst>
                <a:gd name="T0" fmla="*/ 40 w 102"/>
                <a:gd name="T1" fmla="*/ 31 h 125"/>
                <a:gd name="T2" fmla="*/ 32 w 102"/>
                <a:gd name="T3" fmla="*/ 57 h 125"/>
                <a:gd name="T4" fmla="*/ 57 w 102"/>
                <a:gd name="T5" fmla="*/ 57 h 125"/>
                <a:gd name="T6" fmla="*/ 74 w 102"/>
                <a:gd name="T7" fmla="*/ 6 h 125"/>
                <a:gd name="T8" fmla="*/ 23 w 102"/>
                <a:gd name="T9" fmla="*/ 23 h 125"/>
                <a:gd name="T10" fmla="*/ 23 w 102"/>
                <a:gd name="T11" fmla="*/ 116 h 125"/>
                <a:gd name="T12" fmla="*/ 49 w 102"/>
                <a:gd name="T13" fmla="*/ 99 h 125"/>
                <a:gd name="T14" fmla="*/ 40 w 102"/>
                <a:gd name="T15" fmla="*/ 31 h 125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02"/>
                <a:gd name="T25" fmla="*/ 0 h 125"/>
                <a:gd name="T26" fmla="*/ 102 w 102"/>
                <a:gd name="T27" fmla="*/ 125 h 125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02" h="125">
                  <a:moveTo>
                    <a:pt x="40" y="31"/>
                  </a:moveTo>
                  <a:cubicBezTo>
                    <a:pt x="37" y="40"/>
                    <a:pt x="32" y="48"/>
                    <a:pt x="32" y="57"/>
                  </a:cubicBezTo>
                  <a:cubicBezTo>
                    <a:pt x="32" y="102"/>
                    <a:pt x="48" y="77"/>
                    <a:pt x="57" y="57"/>
                  </a:cubicBezTo>
                  <a:cubicBezTo>
                    <a:pt x="64" y="41"/>
                    <a:pt x="91" y="0"/>
                    <a:pt x="74" y="6"/>
                  </a:cubicBezTo>
                  <a:cubicBezTo>
                    <a:pt x="40" y="18"/>
                    <a:pt x="57" y="12"/>
                    <a:pt x="23" y="23"/>
                  </a:cubicBezTo>
                  <a:cubicBezTo>
                    <a:pt x="13" y="53"/>
                    <a:pt x="0" y="82"/>
                    <a:pt x="23" y="116"/>
                  </a:cubicBezTo>
                  <a:cubicBezTo>
                    <a:pt x="29" y="125"/>
                    <a:pt x="40" y="105"/>
                    <a:pt x="49" y="99"/>
                  </a:cubicBezTo>
                  <a:cubicBezTo>
                    <a:pt x="92" y="35"/>
                    <a:pt x="102" y="56"/>
                    <a:pt x="40" y="31"/>
                  </a:cubicBez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pic>
        <p:nvPicPr>
          <p:cNvPr id="18436" name="Picture 11" descr="huo4"/>
          <p:cNvPicPr>
            <a:picLocks noChangeAspect="1" noChangeArrowheads="1"/>
          </p:cNvPicPr>
          <p:nvPr/>
        </p:nvPicPr>
        <p:blipFill>
          <a:blip r:embed="rId3" cstate="print">
            <a:grayscl/>
            <a:biLevel thresh="50000"/>
          </a:blip>
          <a:srcRect/>
          <a:stretch>
            <a:fillRect/>
          </a:stretch>
        </p:blipFill>
        <p:spPr bwMode="auto">
          <a:xfrm>
            <a:off x="6703368" y="3080048"/>
            <a:ext cx="2286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7" name="Picture 12" descr="huo4"/>
          <p:cNvPicPr>
            <a:picLocks noChangeAspect="1" noChangeArrowheads="1"/>
          </p:cNvPicPr>
          <p:nvPr/>
        </p:nvPicPr>
        <p:blipFill>
          <a:blip r:embed="rId3" cstate="print">
            <a:grayscl/>
            <a:biLevel thresh="50000"/>
          </a:blip>
          <a:srcRect/>
          <a:stretch>
            <a:fillRect/>
          </a:stretch>
        </p:blipFill>
        <p:spPr bwMode="auto">
          <a:xfrm>
            <a:off x="6931968" y="2927648"/>
            <a:ext cx="2286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8" name="Picture 13" descr="huo4"/>
          <p:cNvPicPr>
            <a:picLocks noChangeAspect="1" noChangeArrowheads="1"/>
          </p:cNvPicPr>
          <p:nvPr/>
        </p:nvPicPr>
        <p:blipFill>
          <a:blip r:embed="rId3" cstate="print">
            <a:grayscl/>
            <a:biLevel thresh="50000"/>
          </a:blip>
          <a:srcRect/>
          <a:stretch>
            <a:fillRect/>
          </a:stretch>
        </p:blipFill>
        <p:spPr bwMode="auto">
          <a:xfrm>
            <a:off x="7236768" y="3003848"/>
            <a:ext cx="2286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9" name="Picture 14" descr="huo4"/>
          <p:cNvPicPr>
            <a:picLocks noChangeAspect="1" noChangeArrowheads="1"/>
          </p:cNvPicPr>
          <p:nvPr/>
        </p:nvPicPr>
        <p:blipFill>
          <a:blip r:embed="rId3" cstate="print">
            <a:grayscl/>
            <a:biLevel thresh="50000"/>
          </a:blip>
          <a:srcRect/>
          <a:stretch>
            <a:fillRect/>
          </a:stretch>
        </p:blipFill>
        <p:spPr bwMode="auto">
          <a:xfrm>
            <a:off x="7160568" y="3537248"/>
            <a:ext cx="2286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0" name="Picture 15" descr="huo4"/>
          <p:cNvPicPr>
            <a:picLocks noChangeAspect="1" noChangeArrowheads="1"/>
          </p:cNvPicPr>
          <p:nvPr/>
        </p:nvPicPr>
        <p:blipFill>
          <a:blip r:embed="rId3" cstate="print">
            <a:grayscl/>
            <a:biLevel thresh="50000"/>
          </a:blip>
          <a:srcRect/>
          <a:stretch>
            <a:fillRect/>
          </a:stretch>
        </p:blipFill>
        <p:spPr bwMode="auto">
          <a:xfrm>
            <a:off x="7389168" y="3308648"/>
            <a:ext cx="2286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1" name="Picture 16" descr="huo4"/>
          <p:cNvPicPr>
            <a:picLocks noChangeAspect="1" noChangeArrowheads="1"/>
          </p:cNvPicPr>
          <p:nvPr/>
        </p:nvPicPr>
        <p:blipFill>
          <a:blip r:embed="rId3" cstate="print">
            <a:grayscl/>
            <a:biLevel thresh="50000"/>
          </a:blip>
          <a:srcRect/>
          <a:stretch>
            <a:fillRect/>
          </a:stretch>
        </p:blipFill>
        <p:spPr bwMode="auto">
          <a:xfrm>
            <a:off x="7084368" y="3842048"/>
            <a:ext cx="2286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2" name="Picture 17" descr="huo4"/>
          <p:cNvPicPr>
            <a:picLocks noChangeAspect="1" noChangeArrowheads="1"/>
          </p:cNvPicPr>
          <p:nvPr/>
        </p:nvPicPr>
        <p:blipFill>
          <a:blip r:embed="rId3" cstate="print">
            <a:grayscl/>
            <a:biLevel thresh="50000"/>
          </a:blip>
          <a:srcRect/>
          <a:stretch>
            <a:fillRect/>
          </a:stretch>
        </p:blipFill>
        <p:spPr bwMode="auto">
          <a:xfrm>
            <a:off x="7312968" y="4223048"/>
            <a:ext cx="2286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3" name="Picture 18" descr="huo4"/>
          <p:cNvPicPr>
            <a:picLocks noChangeAspect="1" noChangeArrowheads="1"/>
          </p:cNvPicPr>
          <p:nvPr/>
        </p:nvPicPr>
        <p:blipFill>
          <a:blip r:embed="rId3" cstate="print">
            <a:grayscl/>
            <a:biLevel thresh="50000"/>
          </a:blip>
          <a:srcRect/>
          <a:stretch>
            <a:fillRect/>
          </a:stretch>
        </p:blipFill>
        <p:spPr bwMode="auto">
          <a:xfrm>
            <a:off x="7465368" y="4451648"/>
            <a:ext cx="2286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4" name="Picture 19" descr="huo4"/>
          <p:cNvPicPr>
            <a:picLocks noChangeAspect="1" noChangeArrowheads="1"/>
          </p:cNvPicPr>
          <p:nvPr/>
        </p:nvPicPr>
        <p:blipFill>
          <a:blip r:embed="rId3" cstate="print">
            <a:grayscl/>
            <a:biLevel thresh="50000"/>
          </a:blip>
          <a:srcRect/>
          <a:stretch>
            <a:fillRect/>
          </a:stretch>
        </p:blipFill>
        <p:spPr bwMode="auto">
          <a:xfrm>
            <a:off x="7312968" y="4908848"/>
            <a:ext cx="2286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5" name="Picture 20" descr="huo4"/>
          <p:cNvPicPr>
            <a:picLocks noChangeAspect="1" noChangeArrowheads="1"/>
          </p:cNvPicPr>
          <p:nvPr/>
        </p:nvPicPr>
        <p:blipFill>
          <a:blip r:embed="rId3" cstate="print">
            <a:grayscl/>
            <a:biLevel thresh="50000"/>
          </a:blip>
          <a:srcRect/>
          <a:stretch>
            <a:fillRect/>
          </a:stretch>
        </p:blipFill>
        <p:spPr bwMode="auto">
          <a:xfrm>
            <a:off x="7465368" y="4680248"/>
            <a:ext cx="2286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6" name="Picture 21" descr="huo4"/>
          <p:cNvPicPr>
            <a:picLocks noChangeAspect="1" noChangeArrowheads="1"/>
          </p:cNvPicPr>
          <p:nvPr/>
        </p:nvPicPr>
        <p:blipFill>
          <a:blip r:embed="rId3" cstate="print">
            <a:grayscl/>
            <a:biLevel thresh="50000"/>
          </a:blip>
          <a:srcRect/>
          <a:stretch>
            <a:fillRect/>
          </a:stretch>
        </p:blipFill>
        <p:spPr bwMode="auto">
          <a:xfrm>
            <a:off x="7160568" y="5213648"/>
            <a:ext cx="2286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7" name="Picture 22" descr="huo4"/>
          <p:cNvPicPr>
            <a:picLocks noChangeAspect="1" noChangeArrowheads="1"/>
          </p:cNvPicPr>
          <p:nvPr/>
        </p:nvPicPr>
        <p:blipFill>
          <a:blip r:embed="rId3" cstate="print">
            <a:grayscl/>
            <a:biLevel thresh="50000"/>
          </a:blip>
          <a:srcRect/>
          <a:stretch>
            <a:fillRect/>
          </a:stretch>
        </p:blipFill>
        <p:spPr bwMode="auto">
          <a:xfrm>
            <a:off x="6322368" y="5670848"/>
            <a:ext cx="2286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8" name="Picture 23" descr="huo4"/>
          <p:cNvPicPr>
            <a:picLocks noChangeAspect="1" noChangeArrowheads="1"/>
          </p:cNvPicPr>
          <p:nvPr/>
        </p:nvPicPr>
        <p:blipFill>
          <a:blip r:embed="rId3" cstate="print">
            <a:grayscl/>
            <a:biLevel thresh="50000"/>
          </a:blip>
          <a:srcRect/>
          <a:stretch>
            <a:fillRect/>
          </a:stretch>
        </p:blipFill>
        <p:spPr bwMode="auto">
          <a:xfrm>
            <a:off x="5712768" y="5899448"/>
            <a:ext cx="2286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9" name="Picture 24" descr="huo4"/>
          <p:cNvPicPr>
            <a:picLocks noChangeAspect="1" noChangeArrowheads="1"/>
          </p:cNvPicPr>
          <p:nvPr/>
        </p:nvPicPr>
        <p:blipFill>
          <a:blip r:embed="rId3" cstate="print">
            <a:grayscl/>
            <a:biLevel thresh="50000"/>
          </a:blip>
          <a:srcRect/>
          <a:stretch>
            <a:fillRect/>
          </a:stretch>
        </p:blipFill>
        <p:spPr bwMode="auto">
          <a:xfrm>
            <a:off x="5941368" y="5975648"/>
            <a:ext cx="2286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8569" name="未知"/>
          <p:cNvSpPr>
            <a:spLocks/>
          </p:cNvSpPr>
          <p:nvPr/>
        </p:nvSpPr>
        <p:spPr bwMode="auto">
          <a:xfrm>
            <a:off x="2969568" y="3708698"/>
            <a:ext cx="4616450" cy="1514475"/>
          </a:xfrm>
          <a:custGeom>
            <a:avLst/>
            <a:gdLst>
              <a:gd name="T0" fmla="*/ 0 w 2908"/>
              <a:gd name="T1" fmla="*/ 161290008 h 954"/>
              <a:gd name="T2" fmla="*/ 577114992 w 2908"/>
              <a:gd name="T3" fmla="*/ 269657543 h 954"/>
              <a:gd name="T4" fmla="*/ 940017569 w 2908"/>
              <a:gd name="T5" fmla="*/ 118448157 h 954"/>
              <a:gd name="T6" fmla="*/ 1761590215 w 2908"/>
              <a:gd name="T7" fmla="*/ 980341721 h 954"/>
              <a:gd name="T8" fmla="*/ 1900197968 w 2908"/>
              <a:gd name="T9" fmla="*/ 1804432207 h 954"/>
              <a:gd name="T10" fmla="*/ 1920359211 w 2908"/>
              <a:gd name="T11" fmla="*/ 1678424427 h 954"/>
              <a:gd name="T12" fmla="*/ 2048886343 w 2908"/>
              <a:gd name="T13" fmla="*/ 2147483647 h 954"/>
              <a:gd name="T14" fmla="*/ 2147483647 w 2908"/>
              <a:gd name="T15" fmla="*/ 2018646227 h 954"/>
              <a:gd name="T16" fmla="*/ 2147483647 w 2908"/>
              <a:gd name="T17" fmla="*/ 2147483647 h 954"/>
              <a:gd name="T18" fmla="*/ 2147483647 w 2908"/>
              <a:gd name="T19" fmla="*/ 2147483647 h 954"/>
              <a:gd name="T20" fmla="*/ 2147483647 w 2908"/>
              <a:gd name="T21" fmla="*/ 2147483647 h 954"/>
              <a:gd name="T22" fmla="*/ 2147483647 w 2908"/>
              <a:gd name="T23" fmla="*/ 2147483647 h 954"/>
              <a:gd name="T24" fmla="*/ 2147483647 w 2908"/>
              <a:gd name="T25" fmla="*/ 2147483647 h 954"/>
              <a:gd name="T26" fmla="*/ 2147483647 w 2908"/>
              <a:gd name="T27" fmla="*/ 2127012124 h 954"/>
              <a:gd name="T28" fmla="*/ 2147483647 w 2908"/>
              <a:gd name="T29" fmla="*/ 1827114401 h 954"/>
              <a:gd name="T30" fmla="*/ 2147483647 w 2908"/>
              <a:gd name="T31" fmla="*/ 1741429111 h 954"/>
              <a:gd name="T32" fmla="*/ 2147483647 w 2908"/>
              <a:gd name="T33" fmla="*/ 1721267866 h 954"/>
              <a:gd name="T34" fmla="*/ 2147483647 w 2908"/>
              <a:gd name="T35" fmla="*/ 1570058133 h 954"/>
              <a:gd name="T36" fmla="*/ 2147483647 w 2908"/>
              <a:gd name="T37" fmla="*/ 1436489092 h 954"/>
              <a:gd name="T38" fmla="*/ 2147483647 w 2908"/>
              <a:gd name="T39" fmla="*/ 1164312286 h 954"/>
              <a:gd name="T40" fmla="*/ 2147483647 w 2908"/>
              <a:gd name="T41" fmla="*/ 1207154138 h 954"/>
              <a:gd name="T42" fmla="*/ 2147483647 w 2908"/>
              <a:gd name="T43" fmla="*/ 1484372842 h 954"/>
              <a:gd name="T44" fmla="*/ 2147483647 w 2908"/>
              <a:gd name="T45" fmla="*/ 1186994481 h 954"/>
              <a:gd name="T46" fmla="*/ 2147483647 w 2908"/>
              <a:gd name="T47" fmla="*/ 1436489092 h 954"/>
              <a:gd name="T48" fmla="*/ 2147483647 w 2908"/>
              <a:gd name="T49" fmla="*/ 715724390 h 954"/>
              <a:gd name="T50" fmla="*/ 2147483647 w 2908"/>
              <a:gd name="T51" fmla="*/ 864414563 h 954"/>
              <a:gd name="T52" fmla="*/ 2147483647 w 2908"/>
              <a:gd name="T53" fmla="*/ 751006569 h 954"/>
              <a:gd name="T54" fmla="*/ 2147483647 w 2908"/>
              <a:gd name="T55" fmla="*/ 758567829 h 954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w 2908"/>
              <a:gd name="T85" fmla="*/ 0 h 954"/>
              <a:gd name="T86" fmla="*/ 2908 w 2908"/>
              <a:gd name="T87" fmla="*/ 954 h 954"/>
            </a:gdLst>
            <a:ahLst/>
            <a:cxnLst>
              <a:cxn ang="T56">
                <a:pos x="T0" y="T1"/>
              </a:cxn>
              <a:cxn ang="T57">
                <a:pos x="T2" y="T3"/>
              </a:cxn>
              <a:cxn ang="T58">
                <a:pos x="T4" y="T5"/>
              </a:cxn>
              <a:cxn ang="T59">
                <a:pos x="T6" y="T7"/>
              </a:cxn>
              <a:cxn ang="T60">
                <a:pos x="T8" y="T9"/>
              </a:cxn>
              <a:cxn ang="T61">
                <a:pos x="T10" y="T11"/>
              </a:cxn>
              <a:cxn ang="T62">
                <a:pos x="T12" y="T13"/>
              </a:cxn>
              <a:cxn ang="T63">
                <a:pos x="T14" y="T15"/>
              </a:cxn>
              <a:cxn ang="T64">
                <a:pos x="T16" y="T17"/>
              </a:cxn>
              <a:cxn ang="T65">
                <a:pos x="T18" y="T19"/>
              </a:cxn>
              <a:cxn ang="T66">
                <a:pos x="T20" y="T21"/>
              </a:cxn>
              <a:cxn ang="T67">
                <a:pos x="T22" y="T23"/>
              </a:cxn>
              <a:cxn ang="T68">
                <a:pos x="T24" y="T25"/>
              </a:cxn>
              <a:cxn ang="T69">
                <a:pos x="T26" y="T27"/>
              </a:cxn>
              <a:cxn ang="T70">
                <a:pos x="T28" y="T29"/>
              </a:cxn>
              <a:cxn ang="T71">
                <a:pos x="T30" y="T31"/>
              </a:cxn>
              <a:cxn ang="T72">
                <a:pos x="T32" y="T33"/>
              </a:cxn>
              <a:cxn ang="T73">
                <a:pos x="T34" y="T35"/>
              </a:cxn>
              <a:cxn ang="T74">
                <a:pos x="T36" y="T37"/>
              </a:cxn>
              <a:cxn ang="T75">
                <a:pos x="T38" y="T39"/>
              </a:cxn>
              <a:cxn ang="T76">
                <a:pos x="T40" y="T41"/>
              </a:cxn>
              <a:cxn ang="T77">
                <a:pos x="T42" y="T43"/>
              </a:cxn>
              <a:cxn ang="T78">
                <a:pos x="T44" y="T45"/>
              </a:cxn>
              <a:cxn ang="T79">
                <a:pos x="T46" y="T47"/>
              </a:cxn>
              <a:cxn ang="T80">
                <a:pos x="T48" y="T49"/>
              </a:cxn>
              <a:cxn ang="T81">
                <a:pos x="T50" y="T51"/>
              </a:cxn>
              <a:cxn ang="T82">
                <a:pos x="T52" y="T53"/>
              </a:cxn>
              <a:cxn ang="T83">
                <a:pos x="T54" y="T55"/>
              </a:cxn>
            </a:cxnLst>
            <a:rect l="T84" t="T85" r="T86" b="T87"/>
            <a:pathLst>
              <a:path w="2908" h="954">
                <a:moveTo>
                  <a:pt x="0" y="64"/>
                </a:moveTo>
                <a:cubicBezTo>
                  <a:pt x="38" y="72"/>
                  <a:pt x="167" y="110"/>
                  <a:pt x="229" y="107"/>
                </a:cubicBezTo>
                <a:cubicBezTo>
                  <a:pt x="291" y="104"/>
                  <a:pt x="295" y="0"/>
                  <a:pt x="373" y="47"/>
                </a:cubicBezTo>
                <a:cubicBezTo>
                  <a:pt x="451" y="94"/>
                  <a:pt x="636" y="278"/>
                  <a:pt x="699" y="389"/>
                </a:cubicBezTo>
                <a:cubicBezTo>
                  <a:pt x="762" y="500"/>
                  <a:pt x="744" y="670"/>
                  <a:pt x="754" y="716"/>
                </a:cubicBezTo>
                <a:cubicBezTo>
                  <a:pt x="764" y="762"/>
                  <a:pt x="752" y="638"/>
                  <a:pt x="762" y="666"/>
                </a:cubicBezTo>
                <a:cubicBezTo>
                  <a:pt x="772" y="694"/>
                  <a:pt x="793" y="863"/>
                  <a:pt x="813" y="886"/>
                </a:cubicBezTo>
                <a:cubicBezTo>
                  <a:pt x="833" y="909"/>
                  <a:pt x="871" y="794"/>
                  <a:pt x="881" y="801"/>
                </a:cubicBezTo>
                <a:cubicBezTo>
                  <a:pt x="891" y="808"/>
                  <a:pt x="871" y="904"/>
                  <a:pt x="872" y="928"/>
                </a:cubicBezTo>
                <a:cubicBezTo>
                  <a:pt x="873" y="952"/>
                  <a:pt x="872" y="946"/>
                  <a:pt x="889" y="945"/>
                </a:cubicBezTo>
                <a:cubicBezTo>
                  <a:pt x="906" y="944"/>
                  <a:pt x="950" y="918"/>
                  <a:pt x="974" y="920"/>
                </a:cubicBezTo>
                <a:cubicBezTo>
                  <a:pt x="998" y="922"/>
                  <a:pt x="1010" y="954"/>
                  <a:pt x="1033" y="954"/>
                </a:cubicBezTo>
                <a:cubicBezTo>
                  <a:pt x="1056" y="954"/>
                  <a:pt x="1090" y="938"/>
                  <a:pt x="1110" y="920"/>
                </a:cubicBezTo>
                <a:cubicBezTo>
                  <a:pt x="1130" y="902"/>
                  <a:pt x="1136" y="876"/>
                  <a:pt x="1152" y="844"/>
                </a:cubicBezTo>
                <a:cubicBezTo>
                  <a:pt x="1168" y="812"/>
                  <a:pt x="1178" y="750"/>
                  <a:pt x="1203" y="725"/>
                </a:cubicBezTo>
                <a:cubicBezTo>
                  <a:pt x="1228" y="700"/>
                  <a:pt x="1280" y="698"/>
                  <a:pt x="1304" y="691"/>
                </a:cubicBezTo>
                <a:cubicBezTo>
                  <a:pt x="1328" y="684"/>
                  <a:pt x="1316" y="694"/>
                  <a:pt x="1347" y="683"/>
                </a:cubicBezTo>
                <a:cubicBezTo>
                  <a:pt x="1378" y="672"/>
                  <a:pt x="1453" y="642"/>
                  <a:pt x="1491" y="623"/>
                </a:cubicBezTo>
                <a:cubicBezTo>
                  <a:pt x="1529" y="604"/>
                  <a:pt x="1542" y="597"/>
                  <a:pt x="1577" y="570"/>
                </a:cubicBezTo>
                <a:cubicBezTo>
                  <a:pt x="1612" y="543"/>
                  <a:pt x="1650" y="477"/>
                  <a:pt x="1703" y="462"/>
                </a:cubicBezTo>
                <a:cubicBezTo>
                  <a:pt x="1756" y="447"/>
                  <a:pt x="1835" y="458"/>
                  <a:pt x="1896" y="479"/>
                </a:cubicBezTo>
                <a:cubicBezTo>
                  <a:pt x="1957" y="500"/>
                  <a:pt x="2009" y="590"/>
                  <a:pt x="2067" y="589"/>
                </a:cubicBezTo>
                <a:cubicBezTo>
                  <a:pt x="2125" y="588"/>
                  <a:pt x="2194" y="474"/>
                  <a:pt x="2245" y="471"/>
                </a:cubicBezTo>
                <a:cubicBezTo>
                  <a:pt x="2296" y="468"/>
                  <a:pt x="2302" y="601"/>
                  <a:pt x="2375" y="570"/>
                </a:cubicBezTo>
                <a:cubicBezTo>
                  <a:pt x="2448" y="539"/>
                  <a:pt x="2612" y="322"/>
                  <a:pt x="2685" y="284"/>
                </a:cubicBezTo>
                <a:cubicBezTo>
                  <a:pt x="2758" y="246"/>
                  <a:pt x="2779" y="341"/>
                  <a:pt x="2814" y="343"/>
                </a:cubicBezTo>
                <a:cubicBezTo>
                  <a:pt x="2849" y="345"/>
                  <a:pt x="2880" y="305"/>
                  <a:pt x="2894" y="298"/>
                </a:cubicBezTo>
                <a:cubicBezTo>
                  <a:pt x="2908" y="291"/>
                  <a:pt x="2897" y="301"/>
                  <a:pt x="2897" y="301"/>
                </a:cubicBezTo>
              </a:path>
            </a:pathLst>
          </a:custGeom>
          <a:noFill/>
          <a:ln w="38100">
            <a:solidFill>
              <a:srgbClr val="0000CC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3" name="Group 42"/>
          <p:cNvGrpSpPr>
            <a:grpSpLocks/>
          </p:cNvGrpSpPr>
          <p:nvPr/>
        </p:nvGrpSpPr>
        <p:grpSpPr bwMode="auto">
          <a:xfrm>
            <a:off x="4368156" y="4123035"/>
            <a:ext cx="2819400" cy="717550"/>
            <a:chOff x="0" y="0"/>
            <a:chExt cx="1776" cy="452"/>
          </a:xfrm>
        </p:grpSpPr>
        <p:sp>
          <p:nvSpPr>
            <p:cNvPr id="18459" name="Text Box 43"/>
            <p:cNvSpPr txBox="1">
              <a:spLocks noChangeArrowheads="1"/>
            </p:cNvSpPr>
            <p:nvPr/>
          </p:nvSpPr>
          <p:spPr bwMode="auto">
            <a:xfrm>
              <a:off x="0" y="192"/>
              <a:ext cx="480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000" b="1">
                  <a:latin typeface="Verdana" pitchFamily="34" charset="0"/>
                </a:rPr>
                <a:t>重庆</a:t>
              </a:r>
            </a:p>
          </p:txBody>
        </p:sp>
        <p:sp>
          <p:nvSpPr>
            <p:cNvPr id="18460" name="Text Box 44"/>
            <p:cNvSpPr txBox="1">
              <a:spLocks noChangeArrowheads="1"/>
            </p:cNvSpPr>
            <p:nvPr/>
          </p:nvSpPr>
          <p:spPr bwMode="auto">
            <a:xfrm>
              <a:off x="240" y="10"/>
              <a:ext cx="480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000" b="1">
                  <a:latin typeface="Verdana" pitchFamily="34" charset="0"/>
                </a:rPr>
                <a:t>万县</a:t>
              </a:r>
            </a:p>
          </p:txBody>
        </p:sp>
        <p:sp>
          <p:nvSpPr>
            <p:cNvPr id="18461" name="Text Box 45"/>
            <p:cNvSpPr txBox="1">
              <a:spLocks noChangeArrowheads="1"/>
            </p:cNvSpPr>
            <p:nvPr/>
          </p:nvSpPr>
          <p:spPr bwMode="auto">
            <a:xfrm>
              <a:off x="768" y="0"/>
              <a:ext cx="480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000" b="1">
                  <a:latin typeface="Verdana" pitchFamily="34" charset="0"/>
                </a:rPr>
                <a:t>宜昌</a:t>
              </a:r>
            </a:p>
          </p:txBody>
        </p:sp>
        <p:sp>
          <p:nvSpPr>
            <p:cNvPr id="18462" name="Text Box 46"/>
            <p:cNvSpPr txBox="1">
              <a:spLocks noChangeArrowheads="1"/>
            </p:cNvSpPr>
            <p:nvPr/>
          </p:nvSpPr>
          <p:spPr bwMode="auto">
            <a:xfrm>
              <a:off x="1152" y="0"/>
              <a:ext cx="480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000" b="1">
                  <a:latin typeface="Verdana" pitchFamily="34" charset="0"/>
                </a:rPr>
                <a:t>武汉</a:t>
              </a:r>
            </a:p>
          </p:txBody>
        </p:sp>
        <p:sp>
          <p:nvSpPr>
            <p:cNvPr id="18463" name="Text Box 47"/>
            <p:cNvSpPr txBox="1">
              <a:spLocks noChangeArrowheads="1"/>
            </p:cNvSpPr>
            <p:nvPr/>
          </p:nvSpPr>
          <p:spPr bwMode="auto">
            <a:xfrm>
              <a:off x="1296" y="202"/>
              <a:ext cx="480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000" b="1">
                  <a:latin typeface="Verdana" pitchFamily="34" charset="0"/>
                </a:rPr>
                <a:t>九江</a:t>
              </a:r>
            </a:p>
          </p:txBody>
        </p:sp>
      </p:grpSp>
      <p:sp>
        <p:nvSpPr>
          <p:cNvPr id="40" name="Rectangle 58"/>
          <p:cNvSpPr>
            <a:spLocks noChangeArrowheads="1"/>
          </p:cNvSpPr>
          <p:nvPr/>
        </p:nvSpPr>
        <p:spPr bwMode="auto">
          <a:xfrm>
            <a:off x="1547664" y="188640"/>
            <a:ext cx="63595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buFont typeface="Wingdings" pitchFamily="2" charset="2"/>
              <a:buChar char="l"/>
            </a:pPr>
            <a:r>
              <a:rPr lang="zh-CN" altLang="en-US" sz="3200" dirty="0" smtClean="0">
                <a:solidFill>
                  <a:srgbClr val="FFFF00"/>
                </a:solidFill>
                <a:ea typeface="黑体" pitchFamily="2" charset="-122"/>
              </a:rPr>
              <a:t>全方位对外开放</a:t>
            </a:r>
            <a:r>
              <a:rPr lang="zh-CN" altLang="en-US" sz="3200" dirty="0">
                <a:solidFill>
                  <a:srgbClr val="FFFF00"/>
                </a:solidFill>
                <a:ea typeface="黑体" pitchFamily="2" charset="-122"/>
              </a:rPr>
              <a:t>格局的形成</a:t>
            </a:r>
          </a:p>
        </p:txBody>
      </p:sp>
      <p:grpSp>
        <p:nvGrpSpPr>
          <p:cNvPr id="50" name="Group 21"/>
          <p:cNvGrpSpPr>
            <a:grpSpLocks/>
          </p:cNvGrpSpPr>
          <p:nvPr/>
        </p:nvGrpSpPr>
        <p:grpSpPr bwMode="auto">
          <a:xfrm>
            <a:off x="1546970" y="1196975"/>
            <a:ext cx="7031038" cy="4716463"/>
            <a:chOff x="181" y="44"/>
            <a:chExt cx="4429" cy="2971"/>
          </a:xfrm>
        </p:grpSpPr>
        <p:sp>
          <p:nvSpPr>
            <p:cNvPr id="51" name="Text Box 22"/>
            <p:cNvSpPr txBox="1">
              <a:spLocks noChangeArrowheads="1"/>
            </p:cNvSpPr>
            <p:nvPr/>
          </p:nvSpPr>
          <p:spPr bwMode="auto">
            <a:xfrm>
              <a:off x="635" y="407"/>
              <a:ext cx="528" cy="250"/>
            </a:xfrm>
            <a:prstGeom prst="rect">
              <a:avLst/>
            </a:prstGeom>
            <a:ln>
              <a:headEnd/>
              <a:tailEnd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zh-CN" altLang="en-US" sz="2000" b="1" dirty="0">
                  <a:solidFill>
                    <a:srgbClr val="FF00FF"/>
                  </a:solidFill>
                  <a:latin typeface="Verdana" pitchFamily="34" charset="0"/>
                </a:rPr>
                <a:t>塔城</a:t>
              </a:r>
            </a:p>
          </p:txBody>
        </p:sp>
        <p:sp>
          <p:nvSpPr>
            <p:cNvPr id="52" name="Text Box 23"/>
            <p:cNvSpPr txBox="1">
              <a:spLocks noChangeArrowheads="1"/>
            </p:cNvSpPr>
            <p:nvPr/>
          </p:nvSpPr>
          <p:spPr bwMode="auto">
            <a:xfrm>
              <a:off x="181" y="679"/>
              <a:ext cx="528" cy="250"/>
            </a:xfrm>
            <a:prstGeom prst="rect">
              <a:avLst/>
            </a:prstGeom>
            <a:ln>
              <a:headEnd/>
              <a:tailEnd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zh-CN" altLang="en-US" sz="2000" b="1" dirty="0">
                  <a:solidFill>
                    <a:srgbClr val="FF00FF"/>
                  </a:solidFill>
                  <a:latin typeface="Verdana" pitchFamily="34" charset="0"/>
                </a:rPr>
                <a:t>伊宁</a:t>
              </a:r>
            </a:p>
          </p:txBody>
        </p:sp>
        <p:sp>
          <p:nvSpPr>
            <p:cNvPr id="53" name="Text Box 24"/>
            <p:cNvSpPr txBox="1">
              <a:spLocks noChangeArrowheads="1"/>
            </p:cNvSpPr>
            <p:nvPr/>
          </p:nvSpPr>
          <p:spPr bwMode="auto">
            <a:xfrm>
              <a:off x="1315" y="2629"/>
              <a:ext cx="528" cy="250"/>
            </a:xfrm>
            <a:prstGeom prst="rect">
              <a:avLst/>
            </a:prstGeom>
            <a:ln>
              <a:headEnd/>
              <a:tailEnd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zh-CN" altLang="en-US" sz="2000" b="1" dirty="0">
                  <a:solidFill>
                    <a:srgbClr val="FF00FF"/>
                  </a:solidFill>
                  <a:latin typeface="Verdana" pitchFamily="34" charset="0"/>
                </a:rPr>
                <a:t>瑞丽</a:t>
              </a:r>
            </a:p>
          </p:txBody>
        </p:sp>
        <p:sp>
          <p:nvSpPr>
            <p:cNvPr id="54" name="Text Box 25"/>
            <p:cNvSpPr txBox="1">
              <a:spLocks noChangeArrowheads="1"/>
            </p:cNvSpPr>
            <p:nvPr/>
          </p:nvSpPr>
          <p:spPr bwMode="auto">
            <a:xfrm>
              <a:off x="1860" y="2765"/>
              <a:ext cx="528" cy="250"/>
            </a:xfrm>
            <a:prstGeom prst="rect">
              <a:avLst/>
            </a:prstGeom>
            <a:ln>
              <a:headEnd/>
              <a:tailEnd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zh-CN" altLang="en-US" sz="2000" b="1" dirty="0">
                  <a:solidFill>
                    <a:srgbClr val="FF00FF"/>
                  </a:solidFill>
                  <a:latin typeface="Verdana" pitchFamily="34" charset="0"/>
                </a:rPr>
                <a:t>河口</a:t>
              </a:r>
            </a:p>
          </p:txBody>
        </p:sp>
        <p:sp>
          <p:nvSpPr>
            <p:cNvPr id="55" name="Text Box 26"/>
            <p:cNvSpPr txBox="1">
              <a:spLocks noChangeArrowheads="1"/>
            </p:cNvSpPr>
            <p:nvPr/>
          </p:nvSpPr>
          <p:spPr bwMode="auto">
            <a:xfrm>
              <a:off x="2313" y="2675"/>
              <a:ext cx="528" cy="250"/>
            </a:xfrm>
            <a:prstGeom prst="rect">
              <a:avLst/>
            </a:prstGeom>
            <a:ln>
              <a:headEnd/>
              <a:tailEnd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zh-CN" altLang="en-US" sz="2000" b="1" dirty="0">
                  <a:solidFill>
                    <a:srgbClr val="FF00FF"/>
                  </a:solidFill>
                  <a:latin typeface="Verdana" pitchFamily="34" charset="0"/>
                </a:rPr>
                <a:t>东兴</a:t>
              </a:r>
            </a:p>
          </p:txBody>
        </p:sp>
        <p:sp>
          <p:nvSpPr>
            <p:cNvPr id="56" name="Text Box 27"/>
            <p:cNvSpPr txBox="1">
              <a:spLocks noChangeArrowheads="1"/>
            </p:cNvSpPr>
            <p:nvPr/>
          </p:nvSpPr>
          <p:spPr bwMode="auto">
            <a:xfrm>
              <a:off x="3266" y="135"/>
              <a:ext cx="720" cy="250"/>
            </a:xfrm>
            <a:prstGeom prst="rect">
              <a:avLst/>
            </a:prstGeom>
            <a:ln>
              <a:headEnd/>
              <a:tailEnd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zh-CN" altLang="en-US" sz="2000" b="1" dirty="0">
                  <a:solidFill>
                    <a:srgbClr val="FF00FF"/>
                  </a:solidFill>
                  <a:latin typeface="Verdana" pitchFamily="34" charset="0"/>
                </a:rPr>
                <a:t>满洲里</a:t>
              </a:r>
            </a:p>
          </p:txBody>
        </p:sp>
        <p:sp>
          <p:nvSpPr>
            <p:cNvPr id="57" name="Text Box 28"/>
            <p:cNvSpPr txBox="1">
              <a:spLocks noChangeArrowheads="1"/>
            </p:cNvSpPr>
            <p:nvPr/>
          </p:nvSpPr>
          <p:spPr bwMode="auto">
            <a:xfrm>
              <a:off x="3901" y="44"/>
              <a:ext cx="528" cy="250"/>
            </a:xfrm>
            <a:prstGeom prst="rect">
              <a:avLst/>
            </a:prstGeom>
            <a:ln>
              <a:headEnd/>
              <a:tailEnd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zh-CN" altLang="en-US" sz="2000" b="1" dirty="0">
                  <a:solidFill>
                    <a:srgbClr val="FF00FF"/>
                  </a:solidFill>
                  <a:latin typeface="Verdana" pitchFamily="34" charset="0"/>
                </a:rPr>
                <a:t>黑河</a:t>
              </a:r>
            </a:p>
          </p:txBody>
        </p:sp>
        <p:sp>
          <p:nvSpPr>
            <p:cNvPr id="58" name="Text Box 29"/>
            <p:cNvSpPr txBox="1">
              <a:spLocks noChangeArrowheads="1"/>
            </p:cNvSpPr>
            <p:nvPr/>
          </p:nvSpPr>
          <p:spPr bwMode="auto">
            <a:xfrm>
              <a:off x="4082" y="452"/>
              <a:ext cx="528" cy="250"/>
            </a:xfrm>
            <a:prstGeom prst="rect">
              <a:avLst/>
            </a:prstGeom>
            <a:ln>
              <a:headEnd/>
              <a:tailEnd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zh-CN" altLang="en-US" sz="2000" b="1" dirty="0">
                  <a:solidFill>
                    <a:srgbClr val="FF00FF"/>
                  </a:solidFill>
                  <a:latin typeface="Verdana" pitchFamily="34" charset="0"/>
                </a:rPr>
                <a:t>珲春</a:t>
              </a:r>
            </a:p>
          </p:txBody>
        </p:sp>
      </p:grpSp>
      <p:grpSp>
        <p:nvGrpSpPr>
          <p:cNvPr id="59" name="Group 3"/>
          <p:cNvGrpSpPr>
            <a:grpSpLocks/>
          </p:cNvGrpSpPr>
          <p:nvPr/>
        </p:nvGrpSpPr>
        <p:grpSpPr bwMode="auto">
          <a:xfrm>
            <a:off x="2042840" y="1880196"/>
            <a:ext cx="5748338" cy="3602038"/>
            <a:chOff x="544" y="113"/>
            <a:chExt cx="3621" cy="2269"/>
          </a:xfrm>
        </p:grpSpPr>
        <p:sp>
          <p:nvSpPr>
            <p:cNvPr id="60" name="Text Box 4"/>
            <p:cNvSpPr txBox="1">
              <a:spLocks noChangeArrowheads="1"/>
            </p:cNvSpPr>
            <p:nvPr/>
          </p:nvSpPr>
          <p:spPr bwMode="auto">
            <a:xfrm>
              <a:off x="544" y="590"/>
              <a:ext cx="862" cy="252"/>
            </a:xfrm>
            <a:prstGeom prst="rect">
              <a:avLst/>
            </a:prstGeom>
            <a:ln>
              <a:headEnd/>
              <a:tailEnd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zh-CN" altLang="en-US" sz="2000" b="1" dirty="0">
                  <a:latin typeface="Verdana" pitchFamily="34" charset="0"/>
                </a:rPr>
                <a:t>乌鲁木齐</a:t>
              </a:r>
            </a:p>
          </p:txBody>
        </p:sp>
        <p:sp>
          <p:nvSpPr>
            <p:cNvPr id="61" name="Text Box 5"/>
            <p:cNvSpPr txBox="1">
              <a:spLocks noChangeArrowheads="1"/>
            </p:cNvSpPr>
            <p:nvPr/>
          </p:nvSpPr>
          <p:spPr bwMode="auto">
            <a:xfrm>
              <a:off x="640" y="1497"/>
              <a:ext cx="576" cy="250"/>
            </a:xfrm>
            <a:prstGeom prst="rect">
              <a:avLst/>
            </a:prstGeom>
            <a:ln>
              <a:headEnd/>
              <a:tailEnd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zh-CN" altLang="en-US" sz="2000" b="1" dirty="0">
                  <a:latin typeface="Verdana" pitchFamily="34" charset="0"/>
                </a:rPr>
                <a:t>拉萨</a:t>
              </a:r>
            </a:p>
          </p:txBody>
        </p:sp>
        <p:sp>
          <p:nvSpPr>
            <p:cNvPr id="62" name="Text Box 6"/>
            <p:cNvSpPr txBox="1">
              <a:spLocks noChangeArrowheads="1"/>
            </p:cNvSpPr>
            <p:nvPr/>
          </p:nvSpPr>
          <p:spPr bwMode="auto">
            <a:xfrm>
              <a:off x="1865" y="2132"/>
              <a:ext cx="576" cy="250"/>
            </a:xfrm>
            <a:prstGeom prst="rect">
              <a:avLst/>
            </a:prstGeom>
            <a:ln>
              <a:headEnd/>
              <a:tailEnd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zh-CN" altLang="en-US" sz="2000" b="1" dirty="0">
                  <a:latin typeface="Verdana" pitchFamily="34" charset="0"/>
                </a:rPr>
                <a:t>昆明</a:t>
              </a:r>
            </a:p>
          </p:txBody>
        </p:sp>
        <p:sp>
          <p:nvSpPr>
            <p:cNvPr id="63" name="Text Box 7"/>
            <p:cNvSpPr txBox="1">
              <a:spLocks noChangeArrowheads="1"/>
            </p:cNvSpPr>
            <p:nvPr/>
          </p:nvSpPr>
          <p:spPr bwMode="auto">
            <a:xfrm>
              <a:off x="2409" y="1996"/>
              <a:ext cx="576" cy="250"/>
            </a:xfrm>
            <a:prstGeom prst="rect">
              <a:avLst/>
            </a:prstGeom>
            <a:ln>
              <a:headEnd/>
              <a:tailEnd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zh-CN" altLang="en-US" sz="2000" b="1" dirty="0">
                  <a:latin typeface="Verdana" pitchFamily="34" charset="0"/>
                </a:rPr>
                <a:t>贵阳</a:t>
              </a:r>
            </a:p>
          </p:txBody>
        </p:sp>
        <p:sp>
          <p:nvSpPr>
            <p:cNvPr id="64" name="Text Box 8"/>
            <p:cNvSpPr txBox="1">
              <a:spLocks noChangeArrowheads="1"/>
            </p:cNvSpPr>
            <p:nvPr/>
          </p:nvSpPr>
          <p:spPr bwMode="auto">
            <a:xfrm>
              <a:off x="2818" y="1860"/>
              <a:ext cx="576" cy="250"/>
            </a:xfrm>
            <a:prstGeom prst="rect">
              <a:avLst/>
            </a:prstGeom>
            <a:ln>
              <a:headEnd/>
              <a:tailEnd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zh-CN" altLang="en-US" sz="2000" b="1" dirty="0">
                  <a:latin typeface="Verdana" pitchFamily="34" charset="0"/>
                </a:rPr>
                <a:t>长沙</a:t>
              </a:r>
            </a:p>
          </p:txBody>
        </p:sp>
        <p:sp>
          <p:nvSpPr>
            <p:cNvPr id="65" name="Text Box 9"/>
            <p:cNvSpPr txBox="1">
              <a:spLocks noChangeArrowheads="1"/>
            </p:cNvSpPr>
            <p:nvPr/>
          </p:nvSpPr>
          <p:spPr bwMode="auto">
            <a:xfrm>
              <a:off x="1457" y="998"/>
              <a:ext cx="576" cy="250"/>
            </a:xfrm>
            <a:prstGeom prst="rect">
              <a:avLst/>
            </a:prstGeom>
            <a:ln>
              <a:headEnd/>
              <a:tailEnd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r>
                <a:rPr lang="zh-CN" altLang="en-US" sz="2000" b="1" dirty="0">
                  <a:latin typeface="Verdana" pitchFamily="34" charset="0"/>
                </a:rPr>
                <a:t>西宁</a:t>
              </a:r>
            </a:p>
          </p:txBody>
        </p:sp>
        <p:sp>
          <p:nvSpPr>
            <p:cNvPr id="66" name="Text Box 10"/>
            <p:cNvSpPr txBox="1">
              <a:spLocks noChangeArrowheads="1"/>
            </p:cNvSpPr>
            <p:nvPr/>
          </p:nvSpPr>
          <p:spPr bwMode="auto">
            <a:xfrm>
              <a:off x="2183" y="998"/>
              <a:ext cx="576" cy="250"/>
            </a:xfrm>
            <a:prstGeom prst="rect">
              <a:avLst/>
            </a:prstGeom>
            <a:ln>
              <a:headEnd/>
              <a:tailEnd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r>
                <a:rPr lang="zh-CN" altLang="en-US" sz="2000" b="1" dirty="0">
                  <a:latin typeface="Verdana" pitchFamily="34" charset="0"/>
                </a:rPr>
                <a:t>银川</a:t>
              </a:r>
            </a:p>
          </p:txBody>
        </p:sp>
        <p:sp>
          <p:nvSpPr>
            <p:cNvPr id="67" name="Text Box 11"/>
            <p:cNvSpPr txBox="1">
              <a:spLocks noChangeArrowheads="1"/>
            </p:cNvSpPr>
            <p:nvPr/>
          </p:nvSpPr>
          <p:spPr bwMode="auto">
            <a:xfrm>
              <a:off x="2409" y="544"/>
              <a:ext cx="816" cy="250"/>
            </a:xfrm>
            <a:prstGeom prst="rect">
              <a:avLst/>
            </a:prstGeom>
            <a:ln>
              <a:headEnd/>
              <a:tailEnd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zh-CN" altLang="en-US" sz="2000" b="1" dirty="0">
                  <a:latin typeface="Verdana" pitchFamily="34" charset="0"/>
                </a:rPr>
                <a:t>呼和浩特</a:t>
              </a:r>
            </a:p>
          </p:txBody>
        </p:sp>
        <p:sp>
          <p:nvSpPr>
            <p:cNvPr id="68" name="Text Box 12"/>
            <p:cNvSpPr txBox="1">
              <a:spLocks noChangeArrowheads="1"/>
            </p:cNvSpPr>
            <p:nvPr/>
          </p:nvSpPr>
          <p:spPr bwMode="auto">
            <a:xfrm>
              <a:off x="3589" y="113"/>
              <a:ext cx="576" cy="250"/>
            </a:xfrm>
            <a:prstGeom prst="rect">
              <a:avLst/>
            </a:prstGeom>
            <a:ln>
              <a:headEnd/>
              <a:tailEnd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zh-CN" altLang="en-US" sz="2000" b="1" dirty="0">
                  <a:latin typeface="Verdana" pitchFamily="34" charset="0"/>
                </a:rPr>
                <a:t>长春</a:t>
              </a:r>
            </a:p>
          </p:txBody>
        </p:sp>
      </p:grpSp>
      <p:sp>
        <p:nvSpPr>
          <p:cNvPr id="69" name="AutoShape 41"/>
          <p:cNvSpPr>
            <a:spLocks noChangeArrowheads="1"/>
          </p:cNvSpPr>
          <p:nvPr/>
        </p:nvSpPr>
        <p:spPr bwMode="auto">
          <a:xfrm>
            <a:off x="2339752" y="2780928"/>
            <a:ext cx="4751388" cy="2160587"/>
          </a:xfrm>
          <a:prstGeom prst="star16">
            <a:avLst>
              <a:gd name="adj" fmla="val 37500"/>
            </a:avLst>
          </a:prstGeom>
          <a:solidFill>
            <a:srgbClr val="C00000"/>
          </a:solidFill>
          <a:ln w="9525">
            <a:solidFill>
              <a:srgbClr val="C00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kumimoji="1" lang="zh-CN" altLang="en-US" sz="2400" b="1" dirty="0" smtClean="0">
                <a:solidFill>
                  <a:schemeClr val="bg1"/>
                </a:solidFill>
                <a:ea typeface="黑体" pitchFamily="2" charset="-122"/>
              </a:rPr>
              <a:t>全方位</a:t>
            </a:r>
            <a:endParaRPr lang="zh-CN" altLang="en-US" sz="2400" dirty="0" smtClean="0">
              <a:solidFill>
                <a:schemeClr val="bg1"/>
              </a:solidFill>
              <a:ea typeface="黑体" pitchFamily="2" charset="-122"/>
            </a:endParaRPr>
          </a:p>
          <a:p>
            <a:pPr algn="ctr"/>
            <a:r>
              <a:rPr kumimoji="1" lang="zh-CN" altLang="en-US" sz="2400" b="1" dirty="0" smtClean="0">
                <a:solidFill>
                  <a:schemeClr val="bg1"/>
                </a:solidFill>
                <a:ea typeface="黑体" pitchFamily="2" charset="-122"/>
              </a:rPr>
              <a:t>的开放格局新格局</a:t>
            </a:r>
            <a:endParaRPr kumimoji="1" lang="zh-CN" altLang="en-US" sz="2400" b="1" dirty="0">
              <a:solidFill>
                <a:schemeClr val="bg1"/>
              </a:solidFill>
              <a:ea typeface="黑体" pitchFamily="2" charset="-122"/>
            </a:endParaRPr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2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矩形 18"/>
          <p:cNvSpPr/>
          <p:nvPr/>
        </p:nvSpPr>
        <p:spPr>
          <a:xfrm>
            <a:off x="3563888" y="1556792"/>
            <a:ext cx="2448272" cy="5301208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TextBox 8"/>
          <p:cNvSpPr txBox="1"/>
          <p:nvPr/>
        </p:nvSpPr>
        <p:spPr>
          <a:xfrm>
            <a:off x="0" y="2380818"/>
            <a:ext cx="243131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l"/>
            </a:pPr>
            <a:r>
              <a:rPr lang="zh-CN" altLang="en-US" sz="2000" b="1" dirty="0" smtClean="0">
                <a:solidFill>
                  <a:schemeClr val="bg1"/>
                </a:solidFill>
                <a:latin typeface="仿宋" pitchFamily="49" charset="-122"/>
                <a:ea typeface="仿宋" pitchFamily="49" charset="-122"/>
              </a:rPr>
              <a:t>平反冤假错案</a:t>
            </a:r>
            <a:endParaRPr lang="zh-CN" altLang="en-US" sz="2000" b="1" dirty="0">
              <a:solidFill>
                <a:schemeClr val="bg1"/>
              </a:solidFill>
              <a:latin typeface="仿宋" pitchFamily="49" charset="-122"/>
              <a:ea typeface="仿宋" pitchFamily="49" charset="-122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0" y="2793122"/>
            <a:ext cx="35638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l"/>
            </a:pPr>
            <a:r>
              <a:rPr lang="zh-CN" altLang="en-US" sz="2000" b="1" dirty="0" smtClean="0">
                <a:solidFill>
                  <a:srgbClr val="FFFF00"/>
                </a:solidFill>
                <a:latin typeface="仿宋" pitchFamily="49" charset="-122"/>
                <a:ea typeface="仿宋" pitchFamily="49" charset="-122"/>
              </a:rPr>
              <a:t>农村改革：家庭联产承包责</a:t>
            </a:r>
            <a:endParaRPr lang="en-US" altLang="zh-CN" sz="2000" b="1" dirty="0" smtClean="0">
              <a:solidFill>
                <a:srgbClr val="FFFF00"/>
              </a:solidFill>
              <a:latin typeface="仿宋" pitchFamily="49" charset="-122"/>
              <a:ea typeface="仿宋" pitchFamily="49" charset="-122"/>
            </a:endParaRPr>
          </a:p>
          <a:p>
            <a:r>
              <a:rPr lang="zh-CN" altLang="en-US" sz="2000" b="1" dirty="0" smtClean="0">
                <a:solidFill>
                  <a:srgbClr val="FFFF00"/>
                </a:solidFill>
                <a:latin typeface="仿宋" pitchFamily="49" charset="-122"/>
                <a:ea typeface="仿宋" pitchFamily="49" charset="-122"/>
              </a:rPr>
              <a:t>任制</a:t>
            </a:r>
            <a:endParaRPr lang="zh-CN" altLang="en-US" sz="2000" b="1" dirty="0">
              <a:solidFill>
                <a:srgbClr val="FFFF00"/>
              </a:solidFill>
              <a:latin typeface="仿宋" pitchFamily="49" charset="-122"/>
              <a:ea typeface="仿宋" pitchFamily="49" charset="-122"/>
            </a:endParaRPr>
          </a:p>
        </p:txBody>
      </p:sp>
      <p:sp>
        <p:nvSpPr>
          <p:cNvPr id="12" name="右箭头 11"/>
          <p:cNvSpPr/>
          <p:nvPr/>
        </p:nvSpPr>
        <p:spPr>
          <a:xfrm>
            <a:off x="-36512" y="836712"/>
            <a:ext cx="9252520" cy="1008112"/>
          </a:xfrm>
          <a:prstGeom prst="rightArrow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2400" dirty="0" smtClean="0">
                <a:solidFill>
                  <a:schemeClr val="tx1"/>
                </a:solidFill>
              </a:rPr>
              <a:t>   </a:t>
            </a:r>
            <a:r>
              <a:rPr lang="en-US" altLang="zh-CN" sz="2400" dirty="0" smtClean="0">
                <a:solidFill>
                  <a:srgbClr val="FF0000"/>
                </a:solidFill>
              </a:rPr>
              <a:t>1978 </a:t>
            </a:r>
            <a:r>
              <a:rPr lang="en-US" altLang="zh-CN" sz="2400" dirty="0" smtClean="0">
                <a:solidFill>
                  <a:schemeClr val="tx1"/>
                </a:solidFill>
              </a:rPr>
              <a:t>                   	            </a:t>
            </a:r>
            <a:r>
              <a:rPr lang="en-US" altLang="zh-CN" sz="2400" dirty="0" smtClean="0">
                <a:solidFill>
                  <a:srgbClr val="FF0000"/>
                </a:solidFill>
              </a:rPr>
              <a:t>1992</a:t>
            </a:r>
            <a:r>
              <a:rPr lang="en-US" altLang="zh-CN" sz="2400" dirty="0" smtClean="0">
                <a:solidFill>
                  <a:schemeClr val="tx1"/>
                </a:solidFill>
              </a:rPr>
              <a:t>                            </a:t>
            </a:r>
            <a:r>
              <a:rPr lang="en-US" altLang="zh-CN" sz="2400" dirty="0" smtClean="0">
                <a:solidFill>
                  <a:srgbClr val="FF0000"/>
                </a:solidFill>
              </a:rPr>
              <a:t>2001</a:t>
            </a:r>
            <a:r>
              <a:rPr lang="en-US" altLang="zh-CN" sz="2400" dirty="0" smtClean="0">
                <a:solidFill>
                  <a:schemeClr val="tx1"/>
                </a:solidFill>
              </a:rPr>
              <a:t> 	           2018                                                                                                                             </a:t>
            </a:r>
            <a:endParaRPr lang="zh-CN" altLang="en-US" sz="2400" dirty="0">
              <a:solidFill>
                <a:schemeClr val="tx1"/>
              </a:solidFill>
            </a:endParaRPr>
          </a:p>
        </p:txBody>
      </p:sp>
      <p:sp>
        <p:nvSpPr>
          <p:cNvPr id="10" name="矩形 9"/>
          <p:cNvSpPr/>
          <p:nvPr/>
        </p:nvSpPr>
        <p:spPr>
          <a:xfrm>
            <a:off x="0" y="3441194"/>
            <a:ext cx="356388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l"/>
            </a:pPr>
            <a:r>
              <a:rPr lang="zh-CN" altLang="en-US" sz="2000" b="1" dirty="0" smtClean="0">
                <a:solidFill>
                  <a:schemeClr val="bg1"/>
                </a:solidFill>
                <a:latin typeface="仿宋" pitchFamily="49" charset="-122"/>
                <a:ea typeface="仿宋" pitchFamily="49" charset="-122"/>
              </a:rPr>
              <a:t>城市改革：扩大企业自主权</a:t>
            </a:r>
            <a:r>
              <a:rPr lang="en-US" altLang="zh-CN" sz="2000" b="1" dirty="0" smtClean="0">
                <a:solidFill>
                  <a:schemeClr val="bg1"/>
                </a:solidFill>
                <a:latin typeface="仿宋" pitchFamily="49" charset="-122"/>
                <a:ea typeface="仿宋" pitchFamily="49" charset="-122"/>
              </a:rPr>
              <a:t>,</a:t>
            </a:r>
          </a:p>
          <a:p>
            <a:r>
              <a:rPr lang="zh-CN" altLang="en-US" sz="2000" b="1" dirty="0" smtClean="0">
                <a:solidFill>
                  <a:schemeClr val="bg1"/>
                </a:solidFill>
                <a:latin typeface="仿宋" pitchFamily="49" charset="-122"/>
                <a:ea typeface="仿宋" pitchFamily="49" charset="-122"/>
              </a:rPr>
              <a:t>政企分开</a:t>
            </a:r>
            <a:endParaRPr lang="zh-CN" altLang="en-US" sz="2000" b="1" dirty="0">
              <a:solidFill>
                <a:schemeClr val="bg1"/>
              </a:solidFill>
              <a:latin typeface="仿宋" pitchFamily="49" charset="-122"/>
              <a:ea typeface="仿宋" pitchFamily="49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0" y="4089266"/>
            <a:ext cx="356388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l"/>
            </a:pPr>
            <a:r>
              <a:rPr lang="zh-CN" altLang="en-US" sz="2000" b="1" dirty="0" smtClean="0">
                <a:solidFill>
                  <a:srgbClr val="FFFF00"/>
                </a:solidFill>
                <a:latin typeface="仿宋" pitchFamily="49" charset="-122"/>
                <a:ea typeface="仿宋" pitchFamily="49" charset="-122"/>
              </a:rPr>
              <a:t>对外开放：建立深圳等四个</a:t>
            </a:r>
            <a:endParaRPr lang="en-US" altLang="zh-CN" sz="2000" b="1" dirty="0" smtClean="0">
              <a:solidFill>
                <a:srgbClr val="FFFF00"/>
              </a:solidFill>
              <a:latin typeface="仿宋" pitchFamily="49" charset="-122"/>
              <a:ea typeface="仿宋" pitchFamily="49" charset="-122"/>
            </a:endParaRPr>
          </a:p>
          <a:p>
            <a:r>
              <a:rPr lang="zh-CN" altLang="en-US" sz="2000" b="1" dirty="0" smtClean="0">
                <a:solidFill>
                  <a:srgbClr val="FFFF00"/>
                </a:solidFill>
                <a:latin typeface="仿宋" pitchFamily="49" charset="-122"/>
                <a:ea typeface="仿宋" pitchFamily="49" charset="-122"/>
              </a:rPr>
              <a:t>经济特区</a:t>
            </a:r>
            <a:endParaRPr lang="zh-CN" altLang="en-US" sz="2000" b="1" dirty="0">
              <a:solidFill>
                <a:srgbClr val="FFFF00"/>
              </a:solidFill>
              <a:latin typeface="仿宋" pitchFamily="49" charset="-122"/>
              <a:ea typeface="仿宋" pitchFamily="49" charset="-122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563888" y="1693257"/>
            <a:ext cx="244827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l"/>
            </a:pPr>
            <a:r>
              <a:rPr lang="en-US" altLang="zh-CN" sz="2000" b="1" dirty="0" smtClean="0">
                <a:solidFill>
                  <a:srgbClr val="FFFF00"/>
                </a:solidFill>
                <a:latin typeface="仿宋" pitchFamily="49" charset="-122"/>
                <a:ea typeface="仿宋" pitchFamily="49" charset="-122"/>
              </a:rPr>
              <a:t>1992</a:t>
            </a:r>
            <a:r>
              <a:rPr lang="zh-CN" altLang="en-US" sz="2000" b="1" dirty="0" smtClean="0">
                <a:solidFill>
                  <a:srgbClr val="FFFF00"/>
                </a:solidFill>
                <a:latin typeface="仿宋" pitchFamily="49" charset="-122"/>
                <a:ea typeface="仿宋" pitchFamily="49" charset="-122"/>
              </a:rPr>
              <a:t>年十四大确立改革目标：社会主义市场经济体制</a:t>
            </a:r>
            <a:endParaRPr lang="zh-CN" altLang="en-US" sz="2000" b="1" dirty="0">
              <a:solidFill>
                <a:srgbClr val="FFFF00"/>
              </a:solidFill>
              <a:latin typeface="仿宋" pitchFamily="49" charset="-122"/>
              <a:ea typeface="仿宋" pitchFamily="49" charset="-122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5496" y="1700808"/>
            <a:ext cx="350810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l"/>
            </a:pPr>
            <a:r>
              <a:rPr lang="en-US" altLang="zh-CN" sz="2000" b="1" dirty="0" smtClean="0">
                <a:solidFill>
                  <a:srgbClr val="FFFF00"/>
                </a:solidFill>
                <a:latin typeface="仿宋" pitchFamily="49" charset="-122"/>
                <a:ea typeface="仿宋" pitchFamily="49" charset="-122"/>
              </a:rPr>
              <a:t>1978</a:t>
            </a:r>
            <a:r>
              <a:rPr lang="zh-CN" altLang="en-US" sz="2000" b="1" dirty="0" smtClean="0">
                <a:solidFill>
                  <a:srgbClr val="FFFF00"/>
                </a:solidFill>
                <a:latin typeface="仿宋" pitchFamily="49" charset="-122"/>
                <a:ea typeface="仿宋" pitchFamily="49" charset="-122"/>
              </a:rPr>
              <a:t>年十一届三中全会拉开改革开放序幕 </a:t>
            </a:r>
            <a:endParaRPr lang="zh-CN" altLang="en-US" sz="2000" b="1" dirty="0">
              <a:solidFill>
                <a:srgbClr val="FFFF00"/>
              </a:solidFill>
              <a:latin typeface="仿宋" pitchFamily="49" charset="-122"/>
              <a:ea typeface="仿宋" pitchFamily="49" charset="-122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6084168" y="1700808"/>
            <a:ext cx="23042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l"/>
            </a:pPr>
            <a:r>
              <a:rPr lang="en-US" altLang="zh-CN" sz="2000" b="1" dirty="0" smtClean="0">
                <a:solidFill>
                  <a:schemeClr val="bg1"/>
                </a:solidFill>
                <a:latin typeface="仿宋" pitchFamily="49" charset="-122"/>
                <a:ea typeface="仿宋" pitchFamily="49" charset="-122"/>
              </a:rPr>
              <a:t>2001</a:t>
            </a:r>
            <a:r>
              <a:rPr lang="zh-CN" altLang="en-US" sz="2000" b="1" dirty="0" smtClean="0">
                <a:solidFill>
                  <a:schemeClr val="bg1"/>
                </a:solidFill>
                <a:latin typeface="仿宋" pitchFamily="49" charset="-122"/>
                <a:ea typeface="仿宋" pitchFamily="49" charset="-122"/>
              </a:rPr>
              <a:t>年中国入世</a:t>
            </a:r>
            <a:endParaRPr lang="zh-CN" altLang="en-US" sz="2000" b="1" dirty="0">
              <a:solidFill>
                <a:schemeClr val="bg1"/>
              </a:solidFill>
              <a:latin typeface="仿宋" pitchFamily="49" charset="-122"/>
              <a:ea typeface="仿宋" pitchFamily="49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0" y="5385410"/>
            <a:ext cx="356388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l"/>
            </a:pPr>
            <a:r>
              <a:rPr lang="zh-CN" altLang="en-US" sz="2000" b="1" dirty="0" smtClean="0">
                <a:solidFill>
                  <a:schemeClr val="bg1"/>
                </a:solidFill>
                <a:latin typeface="仿宋" pitchFamily="49" charset="-122"/>
                <a:ea typeface="仿宋" pitchFamily="49" charset="-122"/>
              </a:rPr>
              <a:t>十二大：“建设有中国特色</a:t>
            </a:r>
            <a:endParaRPr lang="en-US" altLang="zh-CN" sz="2000" b="1" dirty="0" smtClean="0">
              <a:solidFill>
                <a:schemeClr val="bg1"/>
              </a:solidFill>
              <a:latin typeface="仿宋" pitchFamily="49" charset="-122"/>
              <a:ea typeface="仿宋" pitchFamily="49" charset="-122"/>
            </a:endParaRPr>
          </a:p>
          <a:p>
            <a:r>
              <a:rPr lang="zh-CN" altLang="en-US" sz="2000" b="1" dirty="0" smtClean="0">
                <a:solidFill>
                  <a:schemeClr val="bg1"/>
                </a:solidFill>
                <a:latin typeface="仿宋" pitchFamily="49" charset="-122"/>
                <a:ea typeface="仿宋" pitchFamily="49" charset="-122"/>
              </a:rPr>
              <a:t>的社会主义”</a:t>
            </a:r>
            <a:endParaRPr lang="zh-CN" altLang="en-US" sz="2000" b="1" dirty="0">
              <a:solidFill>
                <a:schemeClr val="bg1"/>
              </a:solidFill>
              <a:latin typeface="仿宋" pitchFamily="49" charset="-122"/>
              <a:ea typeface="仿宋" pitchFamily="49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0" y="6033482"/>
            <a:ext cx="363589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l"/>
            </a:pPr>
            <a:r>
              <a:rPr lang="zh-CN" altLang="en-US" sz="2000" b="1" dirty="0" smtClean="0">
                <a:solidFill>
                  <a:schemeClr val="bg1"/>
                </a:solidFill>
                <a:latin typeface="仿宋" pitchFamily="49" charset="-122"/>
                <a:ea typeface="仿宋" pitchFamily="49" charset="-122"/>
              </a:rPr>
              <a:t>十三大：社会主义初级阶段</a:t>
            </a:r>
            <a:endParaRPr lang="en-US" altLang="zh-CN" sz="2000" b="1" dirty="0" smtClean="0">
              <a:solidFill>
                <a:schemeClr val="bg1"/>
              </a:solidFill>
              <a:latin typeface="仿宋" pitchFamily="49" charset="-122"/>
              <a:ea typeface="仿宋" pitchFamily="49" charset="-122"/>
            </a:endParaRPr>
          </a:p>
          <a:p>
            <a:r>
              <a:rPr lang="zh-CN" altLang="en-US" sz="2000" b="1" dirty="0" smtClean="0">
                <a:solidFill>
                  <a:schemeClr val="bg1"/>
                </a:solidFill>
                <a:latin typeface="仿宋" pitchFamily="49" charset="-122"/>
                <a:ea typeface="仿宋" pitchFamily="49" charset="-122"/>
              </a:rPr>
              <a:t>理论</a:t>
            </a:r>
            <a:endParaRPr lang="zh-CN" altLang="en-US" sz="2000" b="1" dirty="0">
              <a:solidFill>
                <a:schemeClr val="bg1"/>
              </a:solidFill>
              <a:latin typeface="仿宋" pitchFamily="49" charset="-122"/>
              <a:ea typeface="仿宋" pitchFamily="49" charset="-122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2022678" y="260648"/>
            <a:ext cx="510909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dirty="0" smtClean="0">
                <a:solidFill>
                  <a:schemeClr val="bg1"/>
                </a:solidFill>
                <a:latin typeface="方正启体简体" pitchFamily="65" charset="-122"/>
                <a:ea typeface="方正启体简体" pitchFamily="65" charset="-122"/>
              </a:rPr>
              <a:t>中国改革开放四十年大事记</a:t>
            </a:r>
            <a:endParaRPr lang="zh-CN" altLang="en-US" sz="3200" dirty="0">
              <a:solidFill>
                <a:schemeClr val="bg1"/>
              </a:solidFill>
              <a:latin typeface="方正启体简体" pitchFamily="65" charset="-122"/>
              <a:ea typeface="方正启体简体" pitchFamily="65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35496" y="4737338"/>
            <a:ext cx="345638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l"/>
            </a:pPr>
            <a:r>
              <a:rPr lang="zh-CN" altLang="en-US" sz="2000" b="1" dirty="0" smtClean="0">
                <a:solidFill>
                  <a:srgbClr val="FFFF00"/>
                </a:solidFill>
                <a:latin typeface="仿宋" pitchFamily="49" charset="-122"/>
                <a:ea typeface="仿宋" pitchFamily="49" charset="-122"/>
              </a:rPr>
              <a:t>对外开放：开放</a:t>
            </a:r>
            <a:r>
              <a:rPr lang="en-US" altLang="zh-CN" sz="2000" b="1" dirty="0" smtClean="0">
                <a:solidFill>
                  <a:srgbClr val="FFFF00"/>
                </a:solidFill>
                <a:latin typeface="仿宋" pitchFamily="49" charset="-122"/>
                <a:ea typeface="仿宋" pitchFamily="49" charset="-122"/>
              </a:rPr>
              <a:t>14</a:t>
            </a:r>
            <a:r>
              <a:rPr lang="zh-CN" altLang="en-US" sz="2000" b="1" dirty="0" smtClean="0">
                <a:solidFill>
                  <a:srgbClr val="FFFF00"/>
                </a:solidFill>
                <a:latin typeface="仿宋" pitchFamily="49" charset="-122"/>
                <a:ea typeface="仿宋" pitchFamily="49" charset="-122"/>
              </a:rPr>
              <a:t>个沿海港</a:t>
            </a:r>
            <a:endParaRPr lang="en-US" altLang="zh-CN" sz="2000" b="1" dirty="0" smtClean="0">
              <a:solidFill>
                <a:srgbClr val="FFFF00"/>
              </a:solidFill>
              <a:latin typeface="仿宋" pitchFamily="49" charset="-122"/>
              <a:ea typeface="仿宋" pitchFamily="49" charset="-122"/>
            </a:endParaRPr>
          </a:p>
          <a:p>
            <a:r>
              <a:rPr lang="zh-CN" altLang="en-US" sz="2000" b="1" dirty="0" smtClean="0">
                <a:solidFill>
                  <a:srgbClr val="FFFF00"/>
                </a:solidFill>
                <a:latin typeface="仿宋" pitchFamily="49" charset="-122"/>
                <a:ea typeface="仿宋" pitchFamily="49" charset="-122"/>
              </a:rPr>
              <a:t>口城市</a:t>
            </a:r>
            <a:endParaRPr lang="zh-CN" altLang="en-US" sz="2000" dirty="0">
              <a:solidFill>
                <a:srgbClr val="FFFF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563888" y="2708920"/>
            <a:ext cx="24482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l"/>
            </a:pPr>
            <a:r>
              <a:rPr lang="zh-CN" altLang="en-US" sz="2000" b="1" dirty="0" smtClean="0">
                <a:solidFill>
                  <a:srgbClr val="FFFF00"/>
                </a:solidFill>
                <a:latin typeface="仿宋" pitchFamily="49" charset="-122"/>
                <a:ea typeface="仿宋" pitchFamily="49" charset="-122"/>
              </a:rPr>
              <a:t>深化改革：建立现代企业制度</a:t>
            </a:r>
            <a:endParaRPr lang="en-US" altLang="zh-CN" sz="2000" b="1" dirty="0" smtClean="0">
              <a:solidFill>
                <a:srgbClr val="FFFF00"/>
              </a:solidFill>
              <a:latin typeface="仿宋" pitchFamily="49" charset="-122"/>
              <a:ea typeface="仿宋" pitchFamily="49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3563888" y="4509120"/>
            <a:ext cx="244827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l"/>
            </a:pPr>
            <a:r>
              <a:rPr lang="zh-CN" altLang="en-US" sz="2000" b="1" dirty="0" smtClean="0">
                <a:solidFill>
                  <a:srgbClr val="FFFF00"/>
                </a:solidFill>
                <a:latin typeface="仿宋" pitchFamily="49" charset="-122"/>
                <a:ea typeface="仿宋" pitchFamily="49" charset="-122"/>
              </a:rPr>
              <a:t>全方位对外开放格局的形成</a:t>
            </a:r>
            <a:endParaRPr lang="zh-CN" altLang="en-US" sz="2000" b="1" dirty="0">
              <a:solidFill>
                <a:srgbClr val="FFFF00"/>
              </a:solidFill>
              <a:latin typeface="仿宋" pitchFamily="49" charset="-122"/>
              <a:ea typeface="仿宋" pitchFamily="49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3563888" y="3429000"/>
            <a:ext cx="244827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l"/>
            </a:pPr>
            <a:r>
              <a:rPr lang="zh-CN" altLang="en-US" sz="2000" b="1" dirty="0" smtClean="0">
                <a:solidFill>
                  <a:schemeClr val="bg1"/>
                </a:solidFill>
                <a:latin typeface="仿宋" pitchFamily="49" charset="-122"/>
                <a:ea typeface="仿宋" pitchFamily="49" charset="-122"/>
              </a:rPr>
              <a:t>深化改革：财政税收、外贸、社会保障等体制改革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3563888" y="5313402"/>
            <a:ext cx="25202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l"/>
            </a:pPr>
            <a:r>
              <a:rPr lang="zh-CN" altLang="en-US" sz="2000" b="1" dirty="0" smtClean="0">
                <a:solidFill>
                  <a:schemeClr val="bg1"/>
                </a:solidFill>
                <a:latin typeface="仿宋" pitchFamily="49" charset="-122"/>
                <a:ea typeface="仿宋" pitchFamily="49" charset="-122"/>
              </a:rPr>
              <a:t>扩大开放：“走出去”“请进来”战略</a:t>
            </a:r>
            <a:endParaRPr lang="en-US" altLang="zh-CN" sz="2000" b="1" dirty="0" smtClean="0">
              <a:solidFill>
                <a:schemeClr val="bg1"/>
              </a:solidFill>
              <a:latin typeface="仿宋" pitchFamily="49" charset="-122"/>
              <a:ea typeface="仿宋" pitchFamily="49" charset="-122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6084168" y="2289066"/>
            <a:ext cx="25202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l"/>
            </a:pPr>
            <a:r>
              <a:rPr lang="zh-CN" altLang="en-US" sz="2000" b="1" dirty="0" smtClean="0">
                <a:solidFill>
                  <a:schemeClr val="bg1"/>
                </a:solidFill>
                <a:latin typeface="仿宋" pitchFamily="49" charset="-122"/>
                <a:ea typeface="仿宋" pitchFamily="49" charset="-122"/>
              </a:rPr>
              <a:t>改革开放向重点领域和关键环节推进</a:t>
            </a:r>
            <a:endParaRPr lang="zh-CN" altLang="en-US" sz="2000" b="1" dirty="0">
              <a:solidFill>
                <a:schemeClr val="bg1"/>
              </a:solidFill>
              <a:latin typeface="仿宋" pitchFamily="49" charset="-122"/>
              <a:ea typeface="仿宋" pitchFamily="49" charset="-122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6084168" y="3225170"/>
            <a:ext cx="25202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l"/>
            </a:pPr>
            <a:r>
              <a:rPr lang="en-US" altLang="zh-CN" sz="2000" b="1" dirty="0" smtClean="0">
                <a:solidFill>
                  <a:schemeClr val="bg1"/>
                </a:solidFill>
                <a:latin typeface="仿宋" pitchFamily="49" charset="-122"/>
                <a:ea typeface="仿宋" pitchFamily="49" charset="-122"/>
              </a:rPr>
              <a:t>2010</a:t>
            </a:r>
            <a:r>
              <a:rPr lang="zh-CN" altLang="en-US" sz="2000" b="1" dirty="0" smtClean="0">
                <a:solidFill>
                  <a:schemeClr val="bg1"/>
                </a:solidFill>
                <a:latin typeface="仿宋" pitchFamily="49" charset="-122"/>
                <a:ea typeface="仿宋" pitchFamily="49" charset="-122"/>
              </a:rPr>
              <a:t>年中国跃升世界第二大经济体</a:t>
            </a:r>
            <a:endParaRPr lang="zh-CN" altLang="en-US" sz="2000" b="1" dirty="0">
              <a:solidFill>
                <a:schemeClr val="bg1"/>
              </a:solidFill>
              <a:latin typeface="仿宋" pitchFamily="49" charset="-122"/>
              <a:ea typeface="仿宋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AFF21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7" grpId="0"/>
      <p:bldP spid="2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5" descr="2001年 中国加入世贸组织议定书在多哈签署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476672"/>
            <a:ext cx="7854015" cy="5184576"/>
          </a:xfrm>
          <a:prstGeom prst="rect">
            <a:avLst/>
          </a:prstGeom>
          <a:noFill/>
          <a:ln w="9525">
            <a:solidFill>
              <a:srgbClr val="FFFF00"/>
            </a:solidFill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1043608" y="5805264"/>
            <a:ext cx="716093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2001</a:t>
            </a:r>
            <a:r>
              <a:rPr lang="zh-CN" altLang="en-US" sz="3200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年中国入世，对外开放进入新阶段</a:t>
            </a:r>
            <a:endParaRPr lang="zh-CN" altLang="en-US" sz="3200" dirty="0">
              <a:solidFill>
                <a:schemeClr val="bg1"/>
              </a:solidFill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1" descr="C:\Users\Administrator\Desktop\tim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0"/>
            <a:ext cx="8172400" cy="6974880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6804248" y="5733256"/>
            <a:ext cx="800219" cy="461665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txBody>
          <a:bodyPr wrap="non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</a:rPr>
              <a:t>香港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868144" y="6021288"/>
            <a:ext cx="800219" cy="461665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txBody>
          <a:bodyPr wrap="non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</a:rPr>
              <a:t>澳门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812360" y="5085184"/>
            <a:ext cx="800219" cy="461665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txBody>
          <a:bodyPr wrap="non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</a:rPr>
              <a:t>台湾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55576" y="260648"/>
            <a:ext cx="55707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latin typeface="黑体" pitchFamily="49" charset="-122"/>
                <a:ea typeface="黑体" pitchFamily="49" charset="-122"/>
              </a:rPr>
              <a:t>三、“一国两制”与祖国统一大业</a:t>
            </a:r>
            <a:endParaRPr lang="zh-CN" altLang="en-US" sz="2800" dirty="0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0" y="0"/>
            <a:ext cx="9144000" cy="126876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218" name="Text Box 4"/>
          <p:cNvSpPr txBox="1">
            <a:spLocks noChangeArrowheads="1"/>
          </p:cNvSpPr>
          <p:nvPr/>
        </p:nvSpPr>
        <p:spPr bwMode="auto">
          <a:xfrm>
            <a:off x="3923928" y="1385475"/>
            <a:ext cx="4968553" cy="5139869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kumimoji="0" lang="zh-CN" altLang="en-US" sz="2800" b="1" dirty="0" smtClean="0">
                <a:ea typeface="宋体" pitchFamily="2" charset="-122"/>
              </a:rPr>
              <a:t>          在</a:t>
            </a:r>
            <a:r>
              <a:rPr kumimoji="0" lang="zh-CN" altLang="en-US" sz="2800" b="1" u="sng" dirty="0">
                <a:solidFill>
                  <a:srgbClr val="FF0000"/>
                </a:solidFill>
                <a:ea typeface="宋体" pitchFamily="2" charset="-122"/>
              </a:rPr>
              <a:t>一个中国</a:t>
            </a:r>
            <a:r>
              <a:rPr kumimoji="0" lang="zh-CN" altLang="en-US" sz="2800" b="1" dirty="0">
                <a:ea typeface="宋体" pitchFamily="2" charset="-122"/>
              </a:rPr>
              <a:t>的前提</a:t>
            </a:r>
            <a:r>
              <a:rPr kumimoji="0" lang="zh-CN" altLang="en-US" sz="2800" b="1" dirty="0" smtClean="0">
                <a:ea typeface="宋体" pitchFamily="2" charset="-122"/>
              </a:rPr>
              <a:t>下，</a:t>
            </a:r>
            <a:r>
              <a:rPr kumimoji="0" lang="en-US" altLang="zh-CN" sz="2800" b="1" dirty="0" smtClean="0">
                <a:ea typeface="宋体" pitchFamily="2" charset="-122"/>
              </a:rPr>
              <a:t> </a:t>
            </a:r>
            <a:endParaRPr kumimoji="0" lang="en-US" altLang="zh-CN" sz="2800" b="1" dirty="0">
              <a:ea typeface="宋体" pitchFamily="2" charset="-122"/>
            </a:endParaRPr>
          </a:p>
          <a:p>
            <a:r>
              <a:rPr kumimoji="0" lang="en-US" altLang="zh-CN" sz="2800" b="1" dirty="0">
                <a:ea typeface="宋体" pitchFamily="2" charset="-122"/>
              </a:rPr>
              <a:t>                          </a:t>
            </a:r>
            <a:r>
              <a:rPr kumimoji="0" lang="en-US" altLang="zh-CN" sz="2800" b="1" dirty="0" smtClean="0">
                <a:ea typeface="宋体" pitchFamily="2" charset="-122"/>
              </a:rPr>
              <a:t>        </a:t>
            </a:r>
            <a:r>
              <a:rPr kumimoji="0" lang="en-US" altLang="zh-CN" sz="2000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——</a:t>
            </a:r>
            <a:r>
              <a:rPr kumimoji="0" lang="zh-CN" altLang="en-US" sz="2400" b="1" dirty="0" smtClean="0">
                <a:solidFill>
                  <a:srgbClr val="FF0000"/>
                </a:solidFill>
                <a:ea typeface="宋体" pitchFamily="2" charset="-122"/>
              </a:rPr>
              <a:t>一</a:t>
            </a:r>
            <a:r>
              <a:rPr kumimoji="0" lang="zh-CN" altLang="en-US" sz="2400" b="1" dirty="0">
                <a:solidFill>
                  <a:srgbClr val="FF0000"/>
                </a:solidFill>
                <a:ea typeface="宋体" pitchFamily="2" charset="-122"/>
              </a:rPr>
              <a:t>个国家</a:t>
            </a:r>
            <a:endParaRPr kumimoji="0" lang="zh-CN" altLang="en-US" b="1" dirty="0">
              <a:solidFill>
                <a:srgbClr val="FF0000"/>
              </a:solidFill>
              <a:ea typeface="宋体" pitchFamily="2" charset="-122"/>
            </a:endParaRPr>
          </a:p>
          <a:p>
            <a:r>
              <a:rPr lang="zh-CN" altLang="en-US" sz="2800" b="1" dirty="0" smtClean="0">
                <a:ea typeface="宋体" pitchFamily="2" charset="-122"/>
              </a:rPr>
              <a:t>国家主体</a:t>
            </a:r>
            <a:r>
              <a:rPr kumimoji="0" lang="zh-CN" altLang="en-US" sz="2800" b="1" dirty="0" smtClean="0">
                <a:ea typeface="宋体" pitchFamily="2" charset="-122"/>
              </a:rPr>
              <a:t>坚持</a:t>
            </a:r>
            <a:r>
              <a:rPr kumimoji="0" lang="zh-CN" altLang="en-US" sz="2800" b="1" dirty="0" smtClean="0">
                <a:solidFill>
                  <a:srgbClr val="FF0000"/>
                </a:solidFill>
                <a:ea typeface="宋体" pitchFamily="2" charset="-122"/>
              </a:rPr>
              <a:t>社会主义制度，</a:t>
            </a:r>
            <a:endParaRPr kumimoji="0" lang="en-US" altLang="zh-CN" sz="2800" b="1" dirty="0">
              <a:ea typeface="宋体" pitchFamily="2" charset="-122"/>
            </a:endParaRPr>
          </a:p>
          <a:p>
            <a:endParaRPr kumimoji="0" lang="en-US" altLang="zh-CN" sz="2800" b="1" dirty="0">
              <a:ea typeface="宋体" pitchFamily="2" charset="-122"/>
            </a:endParaRPr>
          </a:p>
          <a:p>
            <a:r>
              <a:rPr kumimoji="0" lang="zh-CN" altLang="en-US" sz="2800" b="1" dirty="0">
                <a:ea typeface="宋体" pitchFamily="2" charset="-122"/>
              </a:rPr>
              <a:t>香港、澳门、台湾保持原有的    </a:t>
            </a:r>
          </a:p>
          <a:p>
            <a:r>
              <a:rPr kumimoji="0" lang="zh-CN" altLang="en-US" sz="2800" b="1" dirty="0">
                <a:ea typeface="宋体" pitchFamily="2" charset="-122"/>
              </a:rPr>
              <a:t> </a:t>
            </a:r>
            <a:r>
              <a:rPr kumimoji="0" lang="en-US" altLang="zh-CN" sz="2800" b="1" dirty="0" smtClean="0">
                <a:ea typeface="宋体" pitchFamily="2" charset="-122"/>
              </a:rPr>
              <a:t>			</a:t>
            </a:r>
            <a:endParaRPr kumimoji="0" lang="zh-CN" altLang="en-US" sz="2800" b="1" dirty="0">
              <a:ea typeface="宋体" pitchFamily="2" charset="-122"/>
            </a:endParaRPr>
          </a:p>
          <a:p>
            <a:r>
              <a:rPr kumimoji="0" lang="zh-CN" altLang="en-US" sz="2800" b="1" dirty="0">
                <a:solidFill>
                  <a:srgbClr val="FF0000"/>
                </a:solidFill>
                <a:ea typeface="宋体" pitchFamily="2" charset="-122"/>
              </a:rPr>
              <a:t>资本主义制度</a:t>
            </a:r>
            <a:r>
              <a:rPr kumimoji="0" lang="zh-CN" altLang="en-US" sz="2800" b="1" dirty="0">
                <a:ea typeface="宋体" pitchFamily="2" charset="-122"/>
              </a:rPr>
              <a:t>不变</a:t>
            </a:r>
            <a:r>
              <a:rPr kumimoji="0" lang="zh-CN" altLang="en-US" sz="2800" b="1" dirty="0" smtClean="0">
                <a:ea typeface="宋体" pitchFamily="2" charset="-122"/>
              </a:rPr>
              <a:t>。</a:t>
            </a:r>
            <a:r>
              <a:rPr lang="zh-CN" altLang="en-US" sz="2800" b="1" dirty="0" smtClean="0">
                <a:ea typeface="宋体" pitchFamily="2" charset="-122"/>
              </a:rPr>
              <a:t>在国际上</a:t>
            </a:r>
            <a:endParaRPr kumimoji="0" lang="en-US" altLang="zh-CN" sz="2800" b="1" dirty="0" smtClean="0">
              <a:ea typeface="宋体" pitchFamily="2" charset="-122"/>
            </a:endParaRPr>
          </a:p>
          <a:p>
            <a:r>
              <a:rPr lang="en-US" altLang="zh-CN" sz="2400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                   </a:t>
            </a:r>
            <a:r>
              <a:rPr lang="en-US" altLang="zh-CN" sz="2000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——</a:t>
            </a:r>
            <a:r>
              <a:rPr lang="zh-CN" altLang="en-US" sz="2400" b="1" dirty="0" smtClean="0">
                <a:solidFill>
                  <a:srgbClr val="FF0000"/>
                </a:solidFill>
                <a:ea typeface="宋体" pitchFamily="2" charset="-122"/>
              </a:rPr>
              <a:t>两种制度</a:t>
            </a:r>
            <a:r>
              <a:rPr lang="zh-CN" altLang="en-US" sz="3600" b="1" dirty="0" smtClean="0">
                <a:ea typeface="宋体" pitchFamily="2" charset="-122"/>
              </a:rPr>
              <a:t> </a:t>
            </a:r>
            <a:endParaRPr kumimoji="0" lang="en-US" altLang="zh-CN" sz="2800" b="1" dirty="0" smtClean="0">
              <a:ea typeface="宋体" pitchFamily="2" charset="-122"/>
            </a:endParaRPr>
          </a:p>
          <a:p>
            <a:r>
              <a:rPr lang="zh-CN" altLang="en-US" sz="2800" b="1" dirty="0" smtClean="0">
                <a:ea typeface="宋体" pitchFamily="2" charset="-122"/>
              </a:rPr>
              <a:t>代表中国的，只能是中华人民</a:t>
            </a:r>
            <a:endParaRPr lang="en-US" altLang="zh-CN" sz="2800" b="1" dirty="0" smtClean="0">
              <a:ea typeface="宋体" pitchFamily="2" charset="-122"/>
            </a:endParaRPr>
          </a:p>
          <a:p>
            <a:endParaRPr lang="en-US" altLang="zh-CN" sz="2800" b="1" dirty="0" smtClean="0">
              <a:ea typeface="宋体" pitchFamily="2" charset="-122"/>
            </a:endParaRPr>
          </a:p>
          <a:p>
            <a:r>
              <a:rPr lang="zh-CN" altLang="en-US" sz="2800" b="1" dirty="0" smtClean="0">
                <a:ea typeface="宋体" pitchFamily="2" charset="-122"/>
              </a:rPr>
              <a:t>共和国。</a:t>
            </a:r>
            <a:endParaRPr kumimoji="0" lang="zh-CN" altLang="en-US" sz="2800" b="1" dirty="0">
              <a:ea typeface="宋体" pitchFamily="2" charset="-122"/>
            </a:endParaRPr>
          </a:p>
        </p:txBody>
      </p:sp>
      <p:pic>
        <p:nvPicPr>
          <p:cNvPr id="9221" name="Picture 9" descr="de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385475"/>
            <a:ext cx="3701932" cy="453647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9223" name="Text Box 15"/>
          <p:cNvSpPr txBox="1">
            <a:spLocks noChangeArrowheads="1"/>
          </p:cNvSpPr>
          <p:nvPr/>
        </p:nvSpPr>
        <p:spPr bwMode="auto">
          <a:xfrm>
            <a:off x="1907704" y="332656"/>
            <a:ext cx="486092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buFont typeface="Wingdings" pitchFamily="2" charset="2"/>
              <a:buChar char="l"/>
            </a:pPr>
            <a:r>
              <a:rPr lang="zh-CN" altLang="en-US" sz="3200" b="1" dirty="0" smtClean="0">
                <a:solidFill>
                  <a:srgbClr val="FFFF00"/>
                </a:solidFill>
                <a:latin typeface="黑体" pitchFamily="49" charset="-122"/>
                <a:ea typeface="黑体" pitchFamily="49" charset="-122"/>
              </a:rPr>
              <a:t>“一国两制”构想</a:t>
            </a:r>
            <a:endParaRPr lang="zh-CN" altLang="en-US" sz="3200" b="1" dirty="0">
              <a:solidFill>
                <a:srgbClr val="FFFF00"/>
              </a:solidFill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2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21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1" descr="C:\Users\Administrator\Desktop\tim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860032" cy="4397991"/>
          </a:xfrm>
          <a:prstGeom prst="rect">
            <a:avLst/>
          </a:prstGeom>
          <a:noFill/>
        </p:spPr>
      </p:pic>
      <p:pic>
        <p:nvPicPr>
          <p:cNvPr id="12290" name="Picture 2" descr="C:\Users\Administrator\Desktop\tim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50662" y="3545632"/>
            <a:ext cx="4893338" cy="3312368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5076056" y="6027003"/>
            <a:ext cx="3570208" cy="830997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algn="ctr"/>
            <a:r>
              <a:rPr lang="en-US" altLang="zh-CN" sz="2400" dirty="0" smtClean="0">
                <a:latin typeface="黑体" pitchFamily="49" charset="-122"/>
                <a:ea typeface="黑体" pitchFamily="49" charset="-122"/>
              </a:rPr>
              <a:t>1999</a:t>
            </a:r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年</a:t>
            </a:r>
            <a:r>
              <a:rPr lang="en-US" altLang="zh-CN" sz="2400" dirty="0" smtClean="0">
                <a:latin typeface="黑体" pitchFamily="49" charset="-122"/>
                <a:ea typeface="黑体" pitchFamily="49" charset="-122"/>
              </a:rPr>
              <a:t>12</a:t>
            </a:r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月</a:t>
            </a:r>
            <a:r>
              <a:rPr lang="en-US" altLang="zh-CN" sz="2400" dirty="0" smtClean="0">
                <a:latin typeface="黑体" pitchFamily="49" charset="-122"/>
                <a:ea typeface="黑体" pitchFamily="49" charset="-122"/>
              </a:rPr>
              <a:t>20</a:t>
            </a:r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日</a:t>
            </a:r>
            <a:endParaRPr lang="en-US" altLang="zh-CN" sz="2400" dirty="0" smtClean="0">
              <a:latin typeface="黑体" pitchFamily="49" charset="-122"/>
              <a:ea typeface="黑体" pitchFamily="49" charset="-122"/>
            </a:endParaRPr>
          </a:p>
          <a:p>
            <a:pPr algn="ctr"/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中国对澳门恢复行使主权</a:t>
            </a:r>
            <a:endParaRPr lang="zh-CN" altLang="en-US" sz="2400" dirty="0"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12292" name="Picture 4" descr="https://timgsa.baidu.com/timg?image&amp;quality=80&amp;size=b9999_10000&amp;sec=1512487413249&amp;di=3b2da95ffb7b3cf9e9c46c34133e6263&amp;imgtype=0&amp;src=http%3A%2F%2Fa0.att.hudong.com%2F26%2F57%2F01300000609837131002575383764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92869" y="692696"/>
            <a:ext cx="4451131" cy="2780928"/>
          </a:xfrm>
          <a:prstGeom prst="rect">
            <a:avLst/>
          </a:prstGeom>
          <a:noFill/>
        </p:spPr>
      </p:pic>
      <p:pic>
        <p:nvPicPr>
          <p:cNvPr id="12294" name="Picture 6" descr="https://timgsa.baidu.com/timg?image&amp;quality=80&amp;size=b9999_10000&amp;sec=1512487495239&amp;di=becda52a9fa8a06d1c56d6aa809a5aea&amp;imgtype=0&amp;src=http%3A%2F%2Fa4.att.hudong.com%2F63%2F54%2F0120000003129713632354234588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4221088"/>
            <a:ext cx="4283967" cy="26369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右箭头 2"/>
          <p:cNvSpPr/>
          <p:nvPr/>
        </p:nvSpPr>
        <p:spPr>
          <a:xfrm>
            <a:off x="-36512" y="836712"/>
            <a:ext cx="9252520" cy="1008112"/>
          </a:xfrm>
          <a:prstGeom prst="rightArrow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2400" dirty="0" smtClean="0">
                <a:solidFill>
                  <a:schemeClr val="tx1"/>
                </a:solidFill>
              </a:rPr>
              <a:t>   </a:t>
            </a:r>
            <a:r>
              <a:rPr lang="en-US" altLang="zh-CN" sz="2400" dirty="0" smtClean="0">
                <a:solidFill>
                  <a:srgbClr val="FF0000"/>
                </a:solidFill>
              </a:rPr>
              <a:t>1979 </a:t>
            </a:r>
            <a:r>
              <a:rPr lang="en-US" altLang="zh-CN" sz="2400" dirty="0" smtClean="0">
                <a:solidFill>
                  <a:schemeClr val="tx1"/>
                </a:solidFill>
              </a:rPr>
              <a:t>                    </a:t>
            </a:r>
            <a:r>
              <a:rPr lang="en-US" altLang="zh-CN" sz="2400" dirty="0" smtClean="0">
                <a:solidFill>
                  <a:srgbClr val="FF0000"/>
                </a:solidFill>
              </a:rPr>
              <a:t>1992</a:t>
            </a:r>
            <a:r>
              <a:rPr lang="en-US" altLang="zh-CN" sz="2400" dirty="0" smtClean="0">
                <a:solidFill>
                  <a:schemeClr val="tx1"/>
                </a:solidFill>
              </a:rPr>
              <a:t>                 </a:t>
            </a:r>
            <a:r>
              <a:rPr lang="en-US" altLang="zh-CN" sz="2400" dirty="0" smtClean="0">
                <a:solidFill>
                  <a:srgbClr val="FF0000"/>
                </a:solidFill>
              </a:rPr>
              <a:t>1993</a:t>
            </a:r>
            <a:r>
              <a:rPr lang="en-US" altLang="zh-CN" sz="2400" dirty="0" smtClean="0">
                <a:solidFill>
                  <a:schemeClr val="tx1"/>
                </a:solidFill>
              </a:rPr>
              <a:t> </a:t>
            </a:r>
            <a:r>
              <a:rPr lang="en-US" altLang="zh-CN" sz="2400" dirty="0" smtClean="0">
                <a:solidFill>
                  <a:srgbClr val="FF0000"/>
                </a:solidFill>
              </a:rPr>
              <a:t>	  2005                 2015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2267744" y="260648"/>
            <a:ext cx="387798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dirty="0" smtClean="0">
                <a:solidFill>
                  <a:schemeClr val="bg1"/>
                </a:solidFill>
                <a:latin typeface="方正启体简体" pitchFamily="65" charset="-122"/>
                <a:ea typeface="方正启体简体" pitchFamily="65" charset="-122"/>
              </a:rPr>
              <a:t>海峡两岸关系的发展</a:t>
            </a:r>
            <a:endParaRPr lang="zh-CN" altLang="en-US" sz="3200" dirty="0">
              <a:solidFill>
                <a:schemeClr val="bg1"/>
              </a:solidFill>
              <a:latin typeface="方正启体简体" pitchFamily="65" charset="-122"/>
              <a:ea typeface="方正启体简体" pitchFamily="65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51520" y="1412776"/>
            <a:ext cx="553998" cy="2736304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/>
            <a:r>
              <a:rPr lang="en-US" altLang="zh-CN" sz="2400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《</a:t>
            </a:r>
            <a:r>
              <a:rPr lang="zh-CN" altLang="en-US" sz="2400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告台湾同胞书</a:t>
            </a:r>
            <a:r>
              <a:rPr lang="en-US" altLang="zh-CN" sz="2400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》</a:t>
            </a:r>
            <a:endParaRPr lang="zh-CN" altLang="en-US" sz="2400" dirty="0">
              <a:solidFill>
                <a:schemeClr val="bg1"/>
              </a:solidFill>
              <a:latin typeface="黑体" pitchFamily="49" charset="-122"/>
              <a:ea typeface="黑体" pitchFamily="49" charset="-122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2627784" y="1916832"/>
            <a:ext cx="5275357" cy="3096344"/>
            <a:chOff x="2339752" y="1916832"/>
            <a:chExt cx="5275357" cy="2520280"/>
          </a:xfrm>
        </p:grpSpPr>
        <p:pic>
          <p:nvPicPr>
            <p:cNvPr id="7" name="Picture 1" descr="C:\Users\Administrator\Desktop\au4238214.jpg"/>
            <p:cNvPicPr>
              <a:picLocks noChangeAspect="1" noChangeArrowheads="1"/>
            </p:cNvPicPr>
            <p:nvPr/>
          </p:nvPicPr>
          <p:blipFill>
            <a:blip r:embed="rId2" cstate="print"/>
            <a:srcRect t="28478"/>
            <a:stretch>
              <a:fillRect/>
            </a:stretch>
          </p:blipFill>
          <p:spPr bwMode="auto">
            <a:xfrm>
              <a:off x="2339752" y="1916832"/>
              <a:ext cx="5275357" cy="2520280"/>
            </a:xfrm>
            <a:prstGeom prst="rect">
              <a:avLst/>
            </a:prstGeom>
            <a:noFill/>
          </p:spPr>
        </p:pic>
        <p:cxnSp>
          <p:nvCxnSpPr>
            <p:cNvPr id="9" name="直接连接符 8"/>
            <p:cNvCxnSpPr/>
            <p:nvPr/>
          </p:nvCxnSpPr>
          <p:spPr>
            <a:xfrm>
              <a:off x="3419872" y="3645024"/>
              <a:ext cx="3240360" cy="0"/>
            </a:xfrm>
            <a:prstGeom prst="line">
              <a:avLst/>
            </a:prstGeom>
            <a:ln w="3175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/>
            <p:cNvCxnSpPr/>
            <p:nvPr/>
          </p:nvCxnSpPr>
          <p:spPr>
            <a:xfrm>
              <a:off x="5148064" y="2420888"/>
              <a:ext cx="1872208" cy="0"/>
            </a:xfrm>
            <a:prstGeom prst="line">
              <a:avLst/>
            </a:prstGeom>
            <a:ln w="3175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7" name="TextBox 16"/>
          <p:cNvSpPr txBox="1"/>
          <p:nvPr/>
        </p:nvSpPr>
        <p:spPr>
          <a:xfrm>
            <a:off x="2289810" y="1484784"/>
            <a:ext cx="553998" cy="2808312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/>
            <a:r>
              <a:rPr lang="zh-CN" altLang="en-US" sz="2400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达成“九二共识”</a:t>
            </a:r>
            <a:endParaRPr lang="zh-CN" altLang="en-US" sz="2400" dirty="0">
              <a:solidFill>
                <a:schemeClr val="bg1"/>
              </a:solidFill>
              <a:latin typeface="黑体" pitchFamily="49" charset="-122"/>
              <a:ea typeface="黑体" pitchFamily="49" charset="-122"/>
            </a:endParaRPr>
          </a:p>
        </p:txBody>
      </p:sp>
      <p:grpSp>
        <p:nvGrpSpPr>
          <p:cNvPr id="26" name="组合 25"/>
          <p:cNvGrpSpPr/>
          <p:nvPr/>
        </p:nvGrpSpPr>
        <p:grpSpPr>
          <a:xfrm>
            <a:off x="3059832" y="1821409"/>
            <a:ext cx="4464496" cy="3191767"/>
            <a:chOff x="3059832" y="1821409"/>
            <a:chExt cx="4464496" cy="3191767"/>
          </a:xfrm>
        </p:grpSpPr>
        <p:pic>
          <p:nvPicPr>
            <p:cNvPr id="62466" name="Picture 2" descr="C:\Users\Administrator\Desktop\图片\L3Byb3h5L2h0dHAvaW1hZ2U5Ny4zNjBkb2MuY29tL0Rvd25sb2FkSW1nLzIwMTYvMDUvMjEwNS83MjI2MTU2MF81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059832" y="1821409"/>
              <a:ext cx="4464496" cy="3191767"/>
            </a:xfrm>
            <a:prstGeom prst="rect">
              <a:avLst/>
            </a:prstGeom>
            <a:noFill/>
          </p:spPr>
        </p:pic>
        <p:cxnSp>
          <p:nvCxnSpPr>
            <p:cNvPr id="22" name="直接连接符 21"/>
            <p:cNvCxnSpPr/>
            <p:nvPr/>
          </p:nvCxnSpPr>
          <p:spPr>
            <a:xfrm>
              <a:off x="5364088" y="4437112"/>
              <a:ext cx="1728192" cy="0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接连接符 23"/>
            <p:cNvCxnSpPr/>
            <p:nvPr/>
          </p:nvCxnSpPr>
          <p:spPr>
            <a:xfrm>
              <a:off x="3419872" y="4653136"/>
              <a:ext cx="2520280" cy="0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62467" name="Picture 3" descr="C:\Users\Administrator\Desktop\图片\L3Byb3h5L2h0dHAvaW1hZ2U5Ny4zNjBkb2MuY29tL0Rvd25sb2FkSW1nLzIwMTYvMDUvMjEwNS83MjI2MTU2MF8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76056" y="1844824"/>
            <a:ext cx="4125657" cy="3312368"/>
          </a:xfrm>
          <a:prstGeom prst="rect">
            <a:avLst/>
          </a:prstGeom>
          <a:noFill/>
        </p:spPr>
      </p:pic>
      <p:sp>
        <p:nvSpPr>
          <p:cNvPr id="27" name="TextBox 26"/>
          <p:cNvSpPr txBox="1"/>
          <p:nvPr/>
        </p:nvSpPr>
        <p:spPr>
          <a:xfrm>
            <a:off x="4067944" y="1052736"/>
            <a:ext cx="553998" cy="2808312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/>
            <a:r>
              <a:rPr lang="zh-CN" altLang="en-US" sz="2400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“汪辜会谈”</a:t>
            </a:r>
            <a:endParaRPr lang="zh-CN" altLang="en-US" sz="2400" dirty="0">
              <a:solidFill>
                <a:schemeClr val="bg1"/>
              </a:solidFill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62468" name="Picture 4" descr="C:\Users\Administrator\Desktop\图片\反国家分裂法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16216" y="1772816"/>
            <a:ext cx="2374615" cy="3456384"/>
          </a:xfrm>
          <a:prstGeom prst="rect">
            <a:avLst/>
          </a:prstGeom>
          <a:noFill/>
        </p:spPr>
      </p:pic>
      <p:sp>
        <p:nvSpPr>
          <p:cNvPr id="30" name="TextBox 29"/>
          <p:cNvSpPr txBox="1"/>
          <p:nvPr/>
        </p:nvSpPr>
        <p:spPr>
          <a:xfrm>
            <a:off x="5724128" y="1340768"/>
            <a:ext cx="553998" cy="2808312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/>
            <a:r>
              <a:rPr lang="en-US" altLang="zh-CN" sz="2400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《</a:t>
            </a:r>
            <a:r>
              <a:rPr lang="zh-CN" altLang="en-US" sz="2400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反国家分裂法</a:t>
            </a:r>
            <a:r>
              <a:rPr lang="en-US" altLang="zh-CN" sz="2400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》</a:t>
            </a:r>
            <a:endParaRPr lang="zh-CN" altLang="en-US" sz="2400" dirty="0">
              <a:solidFill>
                <a:schemeClr val="bg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7452320" y="1628800"/>
            <a:ext cx="553998" cy="144016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2400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习马会</a:t>
            </a:r>
            <a:endParaRPr lang="zh-CN" altLang="en-US" sz="2400" dirty="0">
              <a:solidFill>
                <a:schemeClr val="bg1"/>
              </a:solidFill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62469" name="Picture 5" descr="C:\Users\Administrator\Desktop\图片\习马会2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199770" y="1772816"/>
            <a:ext cx="3676485" cy="34794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4.6531E-6 L -0.41423 0.26757 " pathEditMode="relative" rAng="0" ptsTypes="AA">
                                      <p:cBhvr>
                                        <p:cTn id="1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7" y="134"/>
                                    </p:animMotion>
                                  </p:childTnLst>
                                </p:cTn>
                              </p:par>
                              <p:par>
                                <p:cTn id="20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" dur="2000" fill="hold"/>
                                        <p:tgtEl>
                                          <p:spTgt spid="16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2.67345E-6 L -0.18889 0.29556 " pathEditMode="relative" rAng="0" ptsTypes="AA">
                                      <p:cBhvr>
                                        <p:cTn id="2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4" y="148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1" dur="2000" fill="hold"/>
                                        <p:tgtEl>
                                          <p:spTgt spid="26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62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5521 -0.00971 L -0.1941 0.26226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6246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" y="136"/>
                                    </p:animMotion>
                                  </p:childTnLst>
                                </p:cTn>
                              </p:par>
                              <p:par>
                                <p:cTn id="4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6" dur="2000" fill="hold"/>
                                        <p:tgtEl>
                                          <p:spTgt spid="62467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500"/>
                                        <p:tgtEl>
                                          <p:spTgt spid="62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4.49584E-6 L -0.10625 0.29371 " pathEditMode="relative" rAng="0" ptsTypes="AA">
                                      <p:cBhvr>
                                        <p:cTn id="59" dur="2000" fill="hold"/>
                                        <p:tgtEl>
                                          <p:spTgt spid="624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3" y="147"/>
                                    </p:animMotion>
                                  </p:childTnLst>
                                </p:cTn>
                              </p:par>
                              <p:par>
                                <p:cTn id="60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1" dur="2000" fill="hold"/>
                                        <p:tgtEl>
                                          <p:spTgt spid="62468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9" dur="500"/>
                                        <p:tgtEl>
                                          <p:spTgt spid="624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4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3.36725E-6 L 0.33507 0.26064 " pathEditMode="relative" rAng="0" ptsTypes="AA">
                                      <p:cBhvr>
                                        <p:cTn id="73" dur="2000" fill="hold"/>
                                        <p:tgtEl>
                                          <p:spTgt spid="6246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8" y="130"/>
                                    </p:animMotion>
                                  </p:childTnLst>
                                </p:cTn>
                              </p:par>
                              <p:par>
                                <p:cTn id="74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5" dur="2000" fill="hold"/>
                                        <p:tgtEl>
                                          <p:spTgt spid="62469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7" grpId="0"/>
      <p:bldP spid="27" grpId="0"/>
      <p:bldP spid="30" grpId="0"/>
      <p:bldP spid="31" grpId="0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1300</TotalTime>
  <Words>1797</Words>
  <Application>Microsoft Office PowerPoint</Application>
  <PresentationFormat>全屏显示(4:3)</PresentationFormat>
  <Paragraphs>216</Paragraphs>
  <Slides>25</Slides>
  <Notes>4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26" baseType="lpstr">
      <vt:lpstr>Office 主题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    材料三  深圳有大片未经开发的土地和廉价的劳动力，这恰恰是香港所缺乏的。1980年前后深圳一个普通工人一个月的劳务费(包括工资和福利)只有700元港币，而香港一个普通工人的工资起码要7000元港币。香港的工业用地价格比深圳高10倍以上。高10倍以上     </vt:lpstr>
      <vt:lpstr>幻灯片 12</vt:lpstr>
      <vt:lpstr>幻灯片 13</vt:lpstr>
      <vt:lpstr>幻灯片 14</vt:lpstr>
      <vt:lpstr>幻灯片 15</vt:lpstr>
      <vt:lpstr>现代企业制度的建立 </vt:lpstr>
      <vt:lpstr>首钢的改制</vt:lpstr>
      <vt:lpstr>中国进入《财富》世界500强企业历年数量变化 </vt:lpstr>
      <vt:lpstr>幻灯片 19</vt:lpstr>
      <vt:lpstr>幻灯片 20</vt:lpstr>
      <vt:lpstr>幻灯片 21</vt:lpstr>
      <vt:lpstr>幻灯片 22</vt:lpstr>
      <vt:lpstr>幻灯片 23</vt:lpstr>
      <vt:lpstr>幻灯片 24</vt:lpstr>
      <vt:lpstr>幻灯片 25</vt:lpstr>
    </vt:vector>
  </TitlesOfParts>
  <Company>Lenovo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uuu</dc:creator>
  <cp:lastModifiedBy>uuu</cp:lastModifiedBy>
  <cp:revision>48</cp:revision>
  <dcterms:created xsi:type="dcterms:W3CDTF">2018-10-01T08:28:59Z</dcterms:created>
  <dcterms:modified xsi:type="dcterms:W3CDTF">2018-10-06T03:44:41Z</dcterms:modified>
</cp:coreProperties>
</file>