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351" r:id="rId5"/>
    <p:sldId id="381" r:id="rId6"/>
    <p:sldId id="389" r:id="rId7"/>
    <p:sldId id="390" r:id="rId8"/>
    <p:sldId id="406" r:id="rId9"/>
    <p:sldId id="391" r:id="rId10"/>
    <p:sldId id="550" r:id="rId11"/>
    <p:sldId id="552" r:id="rId12"/>
    <p:sldId id="413" r:id="rId13"/>
    <p:sldId id="433" r:id="rId14"/>
    <p:sldId id="553" r:id="rId15"/>
    <p:sldId id="473" r:id="rId16"/>
    <p:sldId id="435" r:id="rId17"/>
    <p:sldId id="501" r:id="rId18"/>
  </p:sldIdLst>
  <p:sldSz cx="12192000" cy="6858000"/>
  <p:notesSz cx="6858000" cy="9144000"/>
  <p:custDataLst>
    <p:tags r:id="rId1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Administrator" initials="A"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17" autoAdjust="0"/>
    <p:restoredTop sz="94660"/>
  </p:normalViewPr>
  <p:slideViewPr>
    <p:cSldViewPr snapToGrid="0">
      <p:cViewPr varScale="1">
        <p:scale>
          <a:sx n="65" d="100"/>
          <a:sy n="65" d="100"/>
        </p:scale>
        <p:origin x="102" y="276"/>
      </p:cViewPr>
      <p:guideLst/>
    </p:cSldViewPr>
  </p:slideViewPr>
  <p:notesTextViewPr>
    <p:cViewPr>
      <p:scale>
        <a:sx n="1" d="1"/>
        <a:sy n="1" d="1"/>
      </p:scale>
      <p:origin x="0" y="0"/>
    </p:cViewPr>
  </p:notesTextViewPr>
  <p:sorterViewPr>
    <p:cViewPr>
      <p:scale>
        <a:sx n="110" d="100"/>
        <a:sy n="110" d="100"/>
      </p:scale>
      <p:origin x="0" y="-15306"/>
    </p:cViewPr>
  </p:sorterViewPr>
  <p:notesViewPr>
    <p:cSldViewPr>
      <p:cViewPr>
        <p:scale>
          <a:sx n="1" d="100"/>
          <a:sy n="1" d="100"/>
        </p:scale>
        <p:origin x="0" y="0"/>
      </p:cViewPr>
    </p:cSldViewPr>
  </p:notesViewPr>
  <p:gridSpacing cx="36004" cy="36004"/>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tags" Target="tags/tag4.xml" /><Relationship Id="rId2" Type="http://schemas.openxmlformats.org/officeDocument/2006/relationships/slideMaster" Target="slideMasters/slideMaster1.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ea typeface="兰米粗楷简体" panose="02000503000000000000"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ea typeface="兰米粗楷简体" panose="02000503000000000000" charset="-122"/>
              </a:rPr>
              <a:t/>
            </a:fld>
            <a:endParaRPr lang="zh-CN" altLang="en-US">
              <a:ea typeface="兰米粗楷简体" panose="02000503000000000000"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ea typeface="兰米粗楷简体" panose="02000503000000000000"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ea typeface="兰米粗楷简体" panose="02000503000000000000" charset="-122"/>
              </a:rPr>
              <a:t/>
            </a:fld>
            <a:endParaRPr lang="zh-CN" altLang="en-US">
              <a:ea typeface="兰米粗楷简体" panose="02000503000000000000" charset="-122"/>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76C5B2-0240-4C68-A129-A268E8602E9D}" type="datetimeFigureOut">
              <a:rPr lang="en-US" smtClean="0"/>
              <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0C6200-15D8-4533-8096-E953776B0B17}" type="slidenum">
              <a:rPr lang="en-US" smtClean="0"/>
              <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中国为什么有实力作出贡献？</a:t>
            </a:r>
            <a:endParaRPr lang="zh-CN" altLang="en-US"/>
          </a:p>
          <a:p>
            <a:r>
              <a:rPr lang="zh-CN" altLang="en-US"/>
              <a:t>过去数十年中国经济腾飞，成为推动全球经济治理改革的重要因素。</a:t>
            </a:r>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p>
            <a:fld id="{AEDC534B-5F7E-4CF7-8EDB-478AC5BDFBC6}" type="datetime1">
              <a:rPr lang="en-US" smtClean="0"/>
              <a:t/>
            </a:fld>
            <a:endParaRPr lang="en-US"/>
          </a:p>
        </p:txBody>
      </p:sp>
      <p:sp>
        <p:nvSpPr>
          <p:cNvPr id="5" name="Footer Placeholder 4"/>
          <p:cNvSpPr>
            <a:spLocks noGrp="1"/>
          </p:cNvSpPr>
          <p:nvPr>
            <p:ph type="ftr" sz="quarter" idx="11"/>
          </p:nvPr>
        </p:nvSpPr>
        <p:spPr/>
        <p:txBody>
          <a:bodyPr/>
          <a:lstStyle/>
          <a:p>
            <a:r>
              <a:rPr lang="en-US" smtClean="0"/>
              <a:t>Converting your business from Good to Great.</a:t>
            </a:r>
            <a:endParaRPr lang="en-US"/>
          </a:p>
        </p:txBody>
      </p:sp>
      <p:sp>
        <p:nvSpPr>
          <p:cNvPr id="6" name="Slide Number Placeholder 5"/>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fld id="{AEDC534B-5F7E-4CF7-8EDB-478AC5BDFBC6}" type="datetime1">
              <a:rPr lang="en-US" smtClean="0"/>
              <a:t/>
            </a:fld>
            <a:endParaRPr lang="en-US"/>
          </a:p>
        </p:txBody>
      </p:sp>
      <p:sp>
        <p:nvSpPr>
          <p:cNvPr id="5" name="Footer Placeholder 4"/>
          <p:cNvSpPr>
            <a:spLocks noGrp="1"/>
          </p:cNvSpPr>
          <p:nvPr>
            <p:ph type="ftr" sz="quarter" idx="11"/>
          </p:nvPr>
        </p:nvSpPr>
        <p:spPr/>
        <p:txBody>
          <a:bodyPr/>
          <a:lstStyle/>
          <a:p>
            <a:r>
              <a:rPr lang="en-US" smtClean="0"/>
              <a:t>Converting your business from Good to Great.</a:t>
            </a:r>
            <a:endParaRPr lang="en-US"/>
          </a:p>
        </p:txBody>
      </p:sp>
      <p:sp>
        <p:nvSpPr>
          <p:cNvPr id="6" name="Slide Number Placeholder 5"/>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AEDC534B-5F7E-4CF7-8EDB-478AC5BDFBC6}" type="datetime1">
              <a:rPr lang="en-US" smtClean="0"/>
              <a:t/>
            </a:fld>
            <a:endParaRPr lang="en-US"/>
          </a:p>
        </p:txBody>
      </p:sp>
      <p:sp>
        <p:nvSpPr>
          <p:cNvPr id="5" name="Footer Placeholder 4"/>
          <p:cNvSpPr>
            <a:spLocks noGrp="1"/>
          </p:cNvSpPr>
          <p:nvPr>
            <p:ph type="ftr" sz="quarter" idx="11"/>
          </p:nvPr>
        </p:nvSpPr>
        <p:spPr/>
        <p:txBody>
          <a:bodyPr/>
          <a:lstStyle/>
          <a:p>
            <a:r>
              <a:rPr lang="en-US" smtClean="0"/>
              <a:t>Converting your business from Good to Great.</a:t>
            </a:r>
            <a:endParaRPr lang="en-US"/>
          </a:p>
        </p:txBody>
      </p:sp>
      <p:sp>
        <p:nvSpPr>
          <p:cNvPr id="6" name="Slide Number Placeholder 5"/>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Date Placeholder 4"/>
          <p:cNvSpPr>
            <a:spLocks noGrp="1"/>
          </p:cNvSpPr>
          <p:nvPr>
            <p:ph type="dt" sz="half" idx="10"/>
          </p:nvPr>
        </p:nvSpPr>
        <p:spPr/>
        <p:txBody>
          <a:bodyPr/>
          <a:lstStyle/>
          <a:p>
            <a:fld id="{AEDC534B-5F7E-4CF7-8EDB-478AC5BDFBC6}" type="datetime1">
              <a:rPr lang="en-US" smtClean="0"/>
              <a:t/>
            </a:fld>
            <a:endParaRPr lang="en-US"/>
          </a:p>
        </p:txBody>
      </p:sp>
      <p:sp>
        <p:nvSpPr>
          <p:cNvPr id="6" name="Footer Placeholder 5"/>
          <p:cNvSpPr>
            <a:spLocks noGrp="1"/>
          </p:cNvSpPr>
          <p:nvPr>
            <p:ph type="ftr" sz="quarter" idx="11"/>
          </p:nvPr>
        </p:nvSpPr>
        <p:spPr/>
        <p:txBody>
          <a:bodyPr/>
          <a:lstStyle/>
          <a:p>
            <a:r>
              <a:rPr lang="en-US" smtClean="0"/>
              <a:t>Converting your business from Good to Great.</a:t>
            </a:r>
            <a:endParaRPr lang="en-US"/>
          </a:p>
        </p:txBody>
      </p:sp>
      <p:sp>
        <p:nvSpPr>
          <p:cNvPr id="7" name="Slide Number Placeholder 6"/>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Date Placeholder 6"/>
          <p:cNvSpPr>
            <a:spLocks noGrp="1"/>
          </p:cNvSpPr>
          <p:nvPr>
            <p:ph type="dt" sz="half" idx="10"/>
          </p:nvPr>
        </p:nvSpPr>
        <p:spPr/>
        <p:txBody>
          <a:bodyPr/>
          <a:lstStyle/>
          <a:p>
            <a:fld id="{AEDC534B-5F7E-4CF7-8EDB-478AC5BDFBC6}" type="datetime1">
              <a:rPr lang="en-US" smtClean="0"/>
              <a:t/>
            </a:fld>
            <a:endParaRPr lang="en-US"/>
          </a:p>
        </p:txBody>
      </p:sp>
      <p:sp>
        <p:nvSpPr>
          <p:cNvPr id="8" name="Footer Placeholder 7"/>
          <p:cNvSpPr>
            <a:spLocks noGrp="1"/>
          </p:cNvSpPr>
          <p:nvPr>
            <p:ph type="ftr" sz="quarter" idx="11"/>
          </p:nvPr>
        </p:nvSpPr>
        <p:spPr/>
        <p:txBody>
          <a:bodyPr/>
          <a:lstStyle/>
          <a:p>
            <a:r>
              <a:rPr lang="en-US" smtClean="0"/>
              <a:t>Converting your business from Good to Great.</a:t>
            </a:r>
            <a:endParaRPr lang="en-US"/>
          </a:p>
        </p:txBody>
      </p:sp>
      <p:sp>
        <p:nvSpPr>
          <p:cNvPr id="9" name="Slide Number Placeholder 8"/>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AEDC534B-5F7E-4CF7-8EDB-478AC5BDFBC6}" type="datetime1">
              <a:rPr lang="en-US" smtClean="0"/>
              <a:t/>
            </a:fld>
            <a:endParaRPr lang="en-US"/>
          </a:p>
        </p:txBody>
      </p:sp>
      <p:sp>
        <p:nvSpPr>
          <p:cNvPr id="4" name="Footer Placeholder 3"/>
          <p:cNvSpPr>
            <a:spLocks noGrp="1"/>
          </p:cNvSpPr>
          <p:nvPr>
            <p:ph type="ftr" sz="quarter" idx="11"/>
          </p:nvPr>
        </p:nvSpPr>
        <p:spPr/>
        <p:txBody>
          <a:bodyPr/>
          <a:lstStyle/>
          <a:p>
            <a:r>
              <a:rPr lang="en-US" smtClean="0"/>
              <a:t>Converting your business from Good to Great.</a:t>
            </a:r>
            <a:endParaRPr lang="en-US"/>
          </a:p>
        </p:txBody>
      </p:sp>
      <p:sp>
        <p:nvSpPr>
          <p:cNvPr id="5" name="Slide Number Placeholder 4"/>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AEDC534B-5F7E-4CF7-8EDB-478AC5BDFBC6}" type="datetime1">
              <a:rPr lang="en-US" smtClean="0"/>
              <a:t/>
            </a:fld>
            <a:endParaRPr lang="en-US"/>
          </a:p>
        </p:txBody>
      </p:sp>
      <p:sp>
        <p:nvSpPr>
          <p:cNvPr id="3" name="Footer Placeholder 2"/>
          <p:cNvSpPr>
            <a:spLocks noGrp="1"/>
          </p:cNvSpPr>
          <p:nvPr>
            <p:ph type="ftr" sz="quarter" idx="11"/>
          </p:nvPr>
        </p:nvSpPr>
        <p:spPr/>
        <p:txBody>
          <a:bodyPr/>
          <a:lstStyle/>
          <a:p>
            <a:r>
              <a:rPr lang="en-US" smtClean="0"/>
              <a:t>Converting your business from Good to Great.</a:t>
            </a:r>
            <a:endParaRPr lang="en-US"/>
          </a:p>
        </p:txBody>
      </p:sp>
      <p:sp>
        <p:nvSpPr>
          <p:cNvPr id="4" name="Slide Number Placeholder 3"/>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EDC534B-5F7E-4CF7-8EDB-478AC5BDFBC6}" type="datetime1">
              <a:rPr lang="en-US" smtClean="0"/>
              <a:t/>
            </a:fld>
            <a:endParaRPr lang="en-US"/>
          </a:p>
        </p:txBody>
      </p:sp>
      <p:sp>
        <p:nvSpPr>
          <p:cNvPr id="6" name="Footer Placeholder 5"/>
          <p:cNvSpPr>
            <a:spLocks noGrp="1"/>
          </p:cNvSpPr>
          <p:nvPr>
            <p:ph type="ftr" sz="quarter" idx="11"/>
          </p:nvPr>
        </p:nvSpPr>
        <p:spPr/>
        <p:txBody>
          <a:bodyPr/>
          <a:lstStyle/>
          <a:p>
            <a:r>
              <a:rPr lang="en-US" smtClean="0"/>
              <a:t>Converting your business from Good to Great.</a:t>
            </a:r>
            <a:endParaRPr lang="en-US"/>
          </a:p>
        </p:txBody>
      </p:sp>
      <p:sp>
        <p:nvSpPr>
          <p:cNvPr id="7" name="Slide Number Placeholder 6"/>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AEDC534B-5F7E-4CF7-8EDB-478AC5BDFBC6}" type="datetime1">
              <a:rPr lang="en-US" smtClean="0"/>
              <a:t/>
            </a:fld>
            <a:endParaRPr lang="en-US"/>
          </a:p>
        </p:txBody>
      </p:sp>
      <p:sp>
        <p:nvSpPr>
          <p:cNvPr id="6" name="Footer Placeholder 5"/>
          <p:cNvSpPr>
            <a:spLocks noGrp="1"/>
          </p:cNvSpPr>
          <p:nvPr>
            <p:ph type="ftr" sz="quarter" idx="11"/>
          </p:nvPr>
        </p:nvSpPr>
        <p:spPr/>
        <p:txBody>
          <a:bodyPr/>
          <a:lstStyle/>
          <a:p>
            <a:r>
              <a:rPr lang="en-US" smtClean="0"/>
              <a:t>Converting your business from Good to Great.</a:t>
            </a:r>
            <a:endParaRPr lang="en-US"/>
          </a:p>
        </p:txBody>
      </p:sp>
      <p:sp>
        <p:nvSpPr>
          <p:cNvPr id="7" name="Slide Number Placeholder 6"/>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fld id="{AEDC534B-5F7E-4CF7-8EDB-478AC5BDFBC6}" type="datetime1">
              <a:rPr lang="en-US" smtClean="0"/>
              <a:t/>
            </a:fld>
            <a:endParaRPr lang="en-US"/>
          </a:p>
        </p:txBody>
      </p:sp>
      <p:sp>
        <p:nvSpPr>
          <p:cNvPr id="5" name="Footer Placeholder 4"/>
          <p:cNvSpPr>
            <a:spLocks noGrp="1"/>
          </p:cNvSpPr>
          <p:nvPr>
            <p:ph type="ftr" sz="quarter" idx="11"/>
          </p:nvPr>
        </p:nvSpPr>
        <p:spPr/>
        <p:txBody>
          <a:bodyPr/>
          <a:lstStyle/>
          <a:p>
            <a:r>
              <a:rPr lang="en-US" smtClean="0"/>
              <a:t>Converting your business from Good to Great.</a:t>
            </a:r>
            <a:endParaRPr lang="en-US"/>
          </a:p>
        </p:txBody>
      </p:sp>
      <p:sp>
        <p:nvSpPr>
          <p:cNvPr id="6" name="Slide Number Placeholder 5"/>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fld id="{AEDC534B-5F7E-4CF7-8EDB-478AC5BDFBC6}" type="datetime1">
              <a:rPr lang="en-US" smtClean="0"/>
              <a:t/>
            </a:fld>
            <a:endParaRPr lang="en-US"/>
          </a:p>
        </p:txBody>
      </p:sp>
      <p:sp>
        <p:nvSpPr>
          <p:cNvPr id="5" name="Footer Placeholder 4"/>
          <p:cNvSpPr>
            <a:spLocks noGrp="1"/>
          </p:cNvSpPr>
          <p:nvPr>
            <p:ph type="ftr" sz="quarter" idx="11"/>
          </p:nvPr>
        </p:nvSpPr>
        <p:spPr/>
        <p:txBody>
          <a:bodyPr/>
          <a:lstStyle/>
          <a:p>
            <a:r>
              <a:rPr lang="en-US" smtClean="0"/>
              <a:t>Converting your business from Good to Great.</a:t>
            </a:r>
            <a:endParaRPr lang="en-US"/>
          </a:p>
        </p:txBody>
      </p:sp>
      <p:sp>
        <p:nvSpPr>
          <p:cNvPr id="6" name="Slide Number Placeholder 5"/>
          <p:cNvSpPr>
            <a:spLocks noGrp="1"/>
          </p:cNvSpPr>
          <p:nvPr>
            <p:ph type="sldNum" sz="quarter" idx="12"/>
          </p:nvPr>
        </p:nvSpPr>
        <p:spPr/>
        <p:txBody>
          <a:bodyPr/>
          <a:lstStyle/>
          <a:p>
            <a:fld id="{8409FBBB-C588-4B8D-A7FF-E25C81CC24C8}" type="slidenum">
              <a:rPr lang="en-US" smtClean="0"/>
              <a:t/>
            </a:fld>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hf hdr="0" dt="0"/>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Cover">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25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Contents">
    <p:spTree>
      <p:nvGrpSpPr>
        <p:cNvPr id="1" name=""/>
        <p:cNvGrpSpPr/>
        <p:nvPr/>
      </p:nvGrpSpPr>
      <p:grpSpPr>
        <a:xfrm>
          <a:off x="0" y="0"/>
          <a:ext cx="0" cy="0"/>
        </a:xfrm>
      </p:grpSpPr>
      <p:sp>
        <p:nvSpPr>
          <p:cNvPr id="27" name="Freeform 26"/>
          <p:cNvSpPr>
            <a:spLocks noEditPoints="1"/>
          </p:cNvSpPr>
          <p:nvPr userDrawn="1"/>
        </p:nvSpPr>
        <p:spPr bwMode="auto">
          <a:xfrm>
            <a:off x="3172808" y="767080"/>
            <a:ext cx="9018982" cy="2934468"/>
          </a:xfrm>
          <a:custGeom>
            <a:gdLst>
              <a:gd name="T0" fmla="*/ 799 w 1699"/>
              <a:gd name="T1" fmla="*/ 251 h 560"/>
              <a:gd name="T2" fmla="*/ 745 w 1699"/>
              <a:gd name="T3" fmla="*/ 122 h 560"/>
              <a:gd name="T4" fmla="*/ 762 w 1699"/>
              <a:gd name="T5" fmla="*/ 141 h 560"/>
              <a:gd name="T6" fmla="*/ 792 w 1699"/>
              <a:gd name="T7" fmla="*/ 18 h 560"/>
              <a:gd name="T8" fmla="*/ 800 w 1699"/>
              <a:gd name="T9" fmla="*/ 27 h 560"/>
              <a:gd name="T10" fmla="*/ 1013 w 1699"/>
              <a:gd name="T11" fmla="*/ 298 h 560"/>
              <a:gd name="T12" fmla="*/ 618 w 1699"/>
              <a:gd name="T13" fmla="*/ 186 h 560"/>
              <a:gd name="T14" fmla="*/ 627 w 1699"/>
              <a:gd name="T15" fmla="*/ 196 h 560"/>
              <a:gd name="T16" fmla="*/ 849 w 1699"/>
              <a:gd name="T17" fmla="*/ 181 h 560"/>
              <a:gd name="T18" fmla="*/ 886 w 1699"/>
              <a:gd name="T19" fmla="*/ 147 h 560"/>
              <a:gd name="T20" fmla="*/ 1130 w 1699"/>
              <a:gd name="T21" fmla="*/ 340 h 560"/>
              <a:gd name="T22" fmla="*/ 993 w 1699"/>
              <a:gd name="T23" fmla="*/ 86 h 560"/>
              <a:gd name="T24" fmla="*/ 1001 w 1699"/>
              <a:gd name="T25" fmla="*/ 95 h 560"/>
              <a:gd name="T26" fmla="*/ 1034 w 1699"/>
              <a:gd name="T27" fmla="*/ 4 h 560"/>
              <a:gd name="T28" fmla="*/ 1039 w 1699"/>
              <a:gd name="T29" fmla="*/ 0 h 560"/>
              <a:gd name="T30" fmla="*/ 554 w 1699"/>
              <a:gd name="T31" fmla="*/ 113 h 560"/>
              <a:gd name="T32" fmla="*/ 5 w 1699"/>
              <a:gd name="T33" fmla="*/ 169 h 560"/>
              <a:gd name="T34" fmla="*/ 9 w 1699"/>
              <a:gd name="T35" fmla="*/ 174 h 560"/>
              <a:gd name="T36" fmla="*/ 169 w 1699"/>
              <a:gd name="T37" fmla="*/ 191 h 560"/>
              <a:gd name="T38" fmla="*/ 174 w 1699"/>
              <a:gd name="T39" fmla="*/ 187 h 560"/>
              <a:gd name="T40" fmla="*/ 91 w 1699"/>
              <a:gd name="T41" fmla="*/ 119 h 560"/>
              <a:gd name="T42" fmla="*/ 455 w 1699"/>
              <a:gd name="T43" fmla="*/ 181 h 560"/>
              <a:gd name="T44" fmla="*/ 459 w 1699"/>
              <a:gd name="T45" fmla="*/ 186 h 560"/>
              <a:gd name="T46" fmla="*/ 449 w 1699"/>
              <a:gd name="T47" fmla="*/ 56 h 560"/>
              <a:gd name="T48" fmla="*/ 454 w 1699"/>
              <a:gd name="T49" fmla="*/ 61 h 560"/>
              <a:gd name="T50" fmla="*/ 279 w 1699"/>
              <a:gd name="T51" fmla="*/ 64 h 560"/>
              <a:gd name="T52" fmla="*/ 348 w 1699"/>
              <a:gd name="T53" fmla="*/ 122 h 560"/>
              <a:gd name="T54" fmla="*/ 365 w 1699"/>
              <a:gd name="T55" fmla="*/ 141 h 560"/>
              <a:gd name="T56" fmla="*/ 1555 w 1699"/>
              <a:gd name="T57" fmla="*/ 240 h 560"/>
              <a:gd name="T58" fmla="*/ 1573 w 1699"/>
              <a:gd name="T59" fmla="*/ 223 h 560"/>
              <a:gd name="T60" fmla="*/ 1540 w 1699"/>
              <a:gd name="T61" fmla="*/ 104 h 560"/>
              <a:gd name="T62" fmla="*/ 1544 w 1699"/>
              <a:gd name="T63" fmla="*/ 503 h 560"/>
              <a:gd name="T64" fmla="*/ 1553 w 1699"/>
              <a:gd name="T65" fmla="*/ 512 h 560"/>
              <a:gd name="T66" fmla="*/ 1054 w 1699"/>
              <a:gd name="T67" fmla="*/ 165 h 560"/>
              <a:gd name="T68" fmla="*/ 1112 w 1699"/>
              <a:gd name="T69" fmla="*/ 113 h 560"/>
              <a:gd name="T70" fmla="*/ 1472 w 1699"/>
              <a:gd name="T71" fmla="*/ 10 h 560"/>
              <a:gd name="T72" fmla="*/ 1677 w 1699"/>
              <a:gd name="T73" fmla="*/ 3 h 560"/>
              <a:gd name="T74" fmla="*/ 1699 w 1699"/>
              <a:gd name="T75" fmla="*/ 134 h 560"/>
              <a:gd name="T76" fmla="*/ 1658 w 1699"/>
              <a:gd name="T77" fmla="*/ 377 h 560"/>
              <a:gd name="T78" fmla="*/ 1654 w 1699"/>
              <a:gd name="T79" fmla="*/ 381 h 560"/>
              <a:gd name="T80" fmla="*/ 1699 w 1699"/>
              <a:gd name="T81" fmla="*/ 560 h 560"/>
              <a:gd name="T82" fmla="*/ 1550 w 1699"/>
              <a:gd name="T83" fmla="*/ 399 h 560"/>
              <a:gd name="T84" fmla="*/ 1512 w 1699"/>
              <a:gd name="T85" fmla="*/ 433 h 560"/>
              <a:gd name="T86" fmla="*/ 1254 w 1699"/>
              <a:gd name="T87" fmla="*/ 168 h 560"/>
              <a:gd name="T88" fmla="*/ 1259 w 1699"/>
              <a:gd name="T89" fmla="*/ 164 h 560"/>
              <a:gd name="T90" fmla="*/ 1230 w 1699"/>
              <a:gd name="T91" fmla="*/ 308 h 560"/>
              <a:gd name="T92" fmla="*/ 1201 w 1699"/>
              <a:gd name="T93" fmla="*/ 76 h 560"/>
              <a:gd name="T94" fmla="*/ 1205 w 1699"/>
              <a:gd name="T95" fmla="*/ 80 h 560"/>
              <a:gd name="T96" fmla="*/ 1371 w 1699"/>
              <a:gd name="T97" fmla="*/ 250 h 560"/>
              <a:gd name="T98" fmla="*/ 1380 w 1699"/>
              <a:gd name="T99" fmla="*/ 241 h 560"/>
              <a:gd name="T100" fmla="*/ 1357 w 1699"/>
              <a:gd name="T101" fmla="*/ 121 h 560"/>
              <a:gd name="T102" fmla="*/ 1337 w 1699"/>
              <a:gd name="T103" fmla="*/ 43 h 560"/>
              <a:gd name="T104" fmla="*/ 1346 w 1699"/>
              <a:gd name="T105" fmla="*/ 52 h 560"/>
              <a:gd name="T106" fmla="*/ 1328 w 1699"/>
              <a:gd name="T107" fmla="*/ 362 h 560"/>
              <a:gd name="T108" fmla="*/ 1333 w 1699"/>
              <a:gd name="T109" fmla="*/ 357 h 56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99" h="560">
                <a:moveTo>
                  <a:pt x="799" y="233"/>
                </a:moveTo>
                <a:cubicBezTo>
                  <a:pt x="794" y="233"/>
                  <a:pt x="790" y="237"/>
                  <a:pt x="790" y="242"/>
                </a:cubicBezTo>
                <a:cubicBezTo>
                  <a:pt x="790" y="247"/>
                  <a:pt x="794" y="251"/>
                  <a:pt x="799" y="251"/>
                </a:cubicBezTo>
                <a:cubicBezTo>
                  <a:pt x="804" y="251"/>
                  <a:pt x="808" y="248"/>
                  <a:pt x="808" y="243"/>
                </a:cubicBezTo>
                <a:cubicBezTo>
                  <a:pt x="808" y="238"/>
                  <a:pt x="804" y="233"/>
                  <a:pt x="799" y="233"/>
                </a:cubicBezTo>
                <a:close/>
                <a:moveTo>
                  <a:pt x="745" y="122"/>
                </a:moveTo>
                <a:cubicBezTo>
                  <a:pt x="735" y="122"/>
                  <a:pt x="726" y="129"/>
                  <a:pt x="726" y="139"/>
                </a:cubicBezTo>
                <a:cubicBezTo>
                  <a:pt x="725" y="149"/>
                  <a:pt x="733" y="158"/>
                  <a:pt x="743" y="158"/>
                </a:cubicBezTo>
                <a:cubicBezTo>
                  <a:pt x="753" y="159"/>
                  <a:pt x="761" y="151"/>
                  <a:pt x="762" y="141"/>
                </a:cubicBezTo>
                <a:cubicBezTo>
                  <a:pt x="762" y="131"/>
                  <a:pt x="755" y="123"/>
                  <a:pt x="745" y="122"/>
                </a:cubicBezTo>
                <a:close/>
                <a:moveTo>
                  <a:pt x="800" y="27"/>
                </a:moveTo>
                <a:cubicBezTo>
                  <a:pt x="801" y="22"/>
                  <a:pt x="797" y="18"/>
                  <a:pt x="792" y="18"/>
                </a:cubicBezTo>
                <a:cubicBezTo>
                  <a:pt x="787" y="18"/>
                  <a:pt x="783" y="21"/>
                  <a:pt x="782" y="26"/>
                </a:cubicBezTo>
                <a:cubicBezTo>
                  <a:pt x="782" y="31"/>
                  <a:pt x="786" y="36"/>
                  <a:pt x="791" y="36"/>
                </a:cubicBezTo>
                <a:cubicBezTo>
                  <a:pt x="796" y="36"/>
                  <a:pt x="800" y="32"/>
                  <a:pt x="800" y="27"/>
                </a:cubicBezTo>
                <a:close/>
                <a:moveTo>
                  <a:pt x="1014" y="280"/>
                </a:moveTo>
                <a:cubicBezTo>
                  <a:pt x="1009" y="280"/>
                  <a:pt x="1004" y="284"/>
                  <a:pt x="1004" y="289"/>
                </a:cubicBezTo>
                <a:cubicBezTo>
                  <a:pt x="1004" y="294"/>
                  <a:pt x="1008" y="298"/>
                  <a:pt x="1013" y="298"/>
                </a:cubicBezTo>
                <a:cubicBezTo>
                  <a:pt x="1018" y="298"/>
                  <a:pt x="1022" y="295"/>
                  <a:pt x="1022" y="290"/>
                </a:cubicBezTo>
                <a:cubicBezTo>
                  <a:pt x="1023" y="285"/>
                  <a:pt x="1019" y="280"/>
                  <a:pt x="1014" y="280"/>
                </a:cubicBezTo>
                <a:close/>
                <a:moveTo>
                  <a:pt x="618" y="186"/>
                </a:moveTo>
                <a:cubicBezTo>
                  <a:pt x="613" y="186"/>
                  <a:pt x="609" y="190"/>
                  <a:pt x="608" y="195"/>
                </a:cubicBezTo>
                <a:cubicBezTo>
                  <a:pt x="608" y="200"/>
                  <a:pt x="612" y="204"/>
                  <a:pt x="617" y="204"/>
                </a:cubicBezTo>
                <a:cubicBezTo>
                  <a:pt x="622" y="205"/>
                  <a:pt x="626" y="201"/>
                  <a:pt x="627" y="196"/>
                </a:cubicBezTo>
                <a:cubicBezTo>
                  <a:pt x="627" y="191"/>
                  <a:pt x="623" y="187"/>
                  <a:pt x="618" y="186"/>
                </a:cubicBezTo>
                <a:close/>
                <a:moveTo>
                  <a:pt x="886" y="147"/>
                </a:moveTo>
                <a:cubicBezTo>
                  <a:pt x="866" y="146"/>
                  <a:pt x="850" y="161"/>
                  <a:pt x="849" y="181"/>
                </a:cubicBezTo>
                <a:cubicBezTo>
                  <a:pt x="848" y="201"/>
                  <a:pt x="863" y="218"/>
                  <a:pt x="883" y="219"/>
                </a:cubicBezTo>
                <a:cubicBezTo>
                  <a:pt x="903" y="220"/>
                  <a:pt x="920" y="204"/>
                  <a:pt x="921" y="184"/>
                </a:cubicBezTo>
                <a:cubicBezTo>
                  <a:pt x="922" y="165"/>
                  <a:pt x="906" y="148"/>
                  <a:pt x="886" y="147"/>
                </a:cubicBezTo>
                <a:close/>
                <a:moveTo>
                  <a:pt x="1131" y="322"/>
                </a:moveTo>
                <a:cubicBezTo>
                  <a:pt x="1126" y="321"/>
                  <a:pt x="1122" y="325"/>
                  <a:pt x="1122" y="330"/>
                </a:cubicBezTo>
                <a:cubicBezTo>
                  <a:pt x="1121" y="335"/>
                  <a:pt x="1125" y="339"/>
                  <a:pt x="1130" y="340"/>
                </a:cubicBezTo>
                <a:cubicBezTo>
                  <a:pt x="1135" y="340"/>
                  <a:pt x="1140" y="336"/>
                  <a:pt x="1140" y="331"/>
                </a:cubicBezTo>
                <a:cubicBezTo>
                  <a:pt x="1140" y="326"/>
                  <a:pt x="1136" y="322"/>
                  <a:pt x="1131" y="322"/>
                </a:cubicBezTo>
                <a:close/>
                <a:moveTo>
                  <a:pt x="993" y="86"/>
                </a:moveTo>
                <a:cubicBezTo>
                  <a:pt x="988" y="86"/>
                  <a:pt x="983" y="90"/>
                  <a:pt x="983" y="94"/>
                </a:cubicBezTo>
                <a:cubicBezTo>
                  <a:pt x="983" y="99"/>
                  <a:pt x="987" y="104"/>
                  <a:pt x="992" y="104"/>
                </a:cubicBezTo>
                <a:cubicBezTo>
                  <a:pt x="997" y="104"/>
                  <a:pt x="1001" y="100"/>
                  <a:pt x="1001" y="95"/>
                </a:cubicBezTo>
                <a:cubicBezTo>
                  <a:pt x="1002" y="90"/>
                  <a:pt x="998" y="86"/>
                  <a:pt x="993" y="86"/>
                </a:cubicBezTo>
                <a:close/>
                <a:moveTo>
                  <a:pt x="1039" y="0"/>
                </a:moveTo>
                <a:cubicBezTo>
                  <a:pt x="1036" y="0"/>
                  <a:pt x="1034" y="1"/>
                  <a:pt x="1034" y="4"/>
                </a:cubicBezTo>
                <a:cubicBezTo>
                  <a:pt x="1034" y="6"/>
                  <a:pt x="1036" y="9"/>
                  <a:pt x="1038" y="9"/>
                </a:cubicBezTo>
                <a:cubicBezTo>
                  <a:pt x="1041" y="9"/>
                  <a:pt x="1043" y="7"/>
                  <a:pt x="1043" y="4"/>
                </a:cubicBezTo>
                <a:cubicBezTo>
                  <a:pt x="1043" y="2"/>
                  <a:pt x="1041" y="0"/>
                  <a:pt x="1039" y="0"/>
                </a:cubicBezTo>
                <a:close/>
                <a:moveTo>
                  <a:pt x="555" y="95"/>
                </a:moveTo>
                <a:cubicBezTo>
                  <a:pt x="550" y="95"/>
                  <a:pt x="546" y="99"/>
                  <a:pt x="545" y="104"/>
                </a:cubicBezTo>
                <a:cubicBezTo>
                  <a:pt x="545" y="109"/>
                  <a:pt x="549" y="113"/>
                  <a:pt x="554" y="113"/>
                </a:cubicBezTo>
                <a:cubicBezTo>
                  <a:pt x="559" y="114"/>
                  <a:pt x="563" y="110"/>
                  <a:pt x="563" y="105"/>
                </a:cubicBezTo>
                <a:cubicBezTo>
                  <a:pt x="564" y="100"/>
                  <a:pt x="560" y="95"/>
                  <a:pt x="555" y="95"/>
                </a:cubicBezTo>
                <a:close/>
                <a:moveTo>
                  <a:pt x="5" y="169"/>
                </a:moveTo>
                <a:cubicBezTo>
                  <a:pt x="2" y="169"/>
                  <a:pt x="0" y="171"/>
                  <a:pt x="0" y="173"/>
                </a:cubicBezTo>
                <a:cubicBezTo>
                  <a:pt x="0" y="176"/>
                  <a:pt x="2" y="178"/>
                  <a:pt x="4" y="178"/>
                </a:cubicBezTo>
                <a:cubicBezTo>
                  <a:pt x="7" y="178"/>
                  <a:pt x="9" y="176"/>
                  <a:pt x="9" y="174"/>
                </a:cubicBezTo>
                <a:cubicBezTo>
                  <a:pt x="9" y="171"/>
                  <a:pt x="7" y="169"/>
                  <a:pt x="5" y="169"/>
                </a:cubicBezTo>
                <a:close/>
                <a:moveTo>
                  <a:pt x="174" y="187"/>
                </a:moveTo>
                <a:cubicBezTo>
                  <a:pt x="171" y="187"/>
                  <a:pt x="169" y="189"/>
                  <a:pt x="169" y="191"/>
                </a:cubicBezTo>
                <a:cubicBezTo>
                  <a:pt x="169" y="194"/>
                  <a:pt x="171" y="196"/>
                  <a:pt x="173" y="196"/>
                </a:cubicBezTo>
                <a:cubicBezTo>
                  <a:pt x="176" y="196"/>
                  <a:pt x="178" y="194"/>
                  <a:pt x="178" y="191"/>
                </a:cubicBezTo>
                <a:cubicBezTo>
                  <a:pt x="178" y="189"/>
                  <a:pt x="176" y="187"/>
                  <a:pt x="174" y="187"/>
                </a:cubicBezTo>
                <a:close/>
                <a:moveTo>
                  <a:pt x="92" y="101"/>
                </a:moveTo>
                <a:cubicBezTo>
                  <a:pt x="87" y="101"/>
                  <a:pt x="83" y="105"/>
                  <a:pt x="83" y="110"/>
                </a:cubicBezTo>
                <a:cubicBezTo>
                  <a:pt x="82" y="115"/>
                  <a:pt x="86" y="119"/>
                  <a:pt x="91" y="119"/>
                </a:cubicBezTo>
                <a:cubicBezTo>
                  <a:pt x="96" y="119"/>
                  <a:pt x="100" y="116"/>
                  <a:pt x="101" y="111"/>
                </a:cubicBezTo>
                <a:cubicBezTo>
                  <a:pt x="101" y="106"/>
                  <a:pt x="97" y="101"/>
                  <a:pt x="92" y="101"/>
                </a:cubicBezTo>
                <a:close/>
                <a:moveTo>
                  <a:pt x="455" y="181"/>
                </a:moveTo>
                <a:cubicBezTo>
                  <a:pt x="452" y="181"/>
                  <a:pt x="450" y="183"/>
                  <a:pt x="450" y="185"/>
                </a:cubicBezTo>
                <a:cubicBezTo>
                  <a:pt x="450" y="188"/>
                  <a:pt x="452" y="190"/>
                  <a:pt x="455" y="190"/>
                </a:cubicBezTo>
                <a:cubicBezTo>
                  <a:pt x="457" y="190"/>
                  <a:pt x="459" y="188"/>
                  <a:pt x="459" y="186"/>
                </a:cubicBezTo>
                <a:cubicBezTo>
                  <a:pt x="459" y="183"/>
                  <a:pt x="457" y="181"/>
                  <a:pt x="455" y="181"/>
                </a:cubicBezTo>
                <a:close/>
                <a:moveTo>
                  <a:pt x="454" y="61"/>
                </a:moveTo>
                <a:cubicBezTo>
                  <a:pt x="454" y="59"/>
                  <a:pt x="452" y="56"/>
                  <a:pt x="449" y="56"/>
                </a:cubicBezTo>
                <a:cubicBezTo>
                  <a:pt x="447" y="56"/>
                  <a:pt x="445" y="58"/>
                  <a:pt x="445" y="61"/>
                </a:cubicBezTo>
                <a:cubicBezTo>
                  <a:pt x="445" y="63"/>
                  <a:pt x="446" y="65"/>
                  <a:pt x="449" y="65"/>
                </a:cubicBezTo>
                <a:cubicBezTo>
                  <a:pt x="451" y="66"/>
                  <a:pt x="454" y="64"/>
                  <a:pt x="454" y="61"/>
                </a:cubicBezTo>
                <a:close/>
                <a:moveTo>
                  <a:pt x="280" y="55"/>
                </a:moveTo>
                <a:cubicBezTo>
                  <a:pt x="277" y="55"/>
                  <a:pt x="275" y="57"/>
                  <a:pt x="275" y="59"/>
                </a:cubicBezTo>
                <a:cubicBezTo>
                  <a:pt x="275" y="62"/>
                  <a:pt x="277" y="64"/>
                  <a:pt x="279" y="64"/>
                </a:cubicBezTo>
                <a:cubicBezTo>
                  <a:pt x="282" y="64"/>
                  <a:pt x="284" y="62"/>
                  <a:pt x="284" y="60"/>
                </a:cubicBezTo>
                <a:cubicBezTo>
                  <a:pt x="284" y="57"/>
                  <a:pt x="282" y="55"/>
                  <a:pt x="280" y="55"/>
                </a:cubicBezTo>
                <a:close/>
                <a:moveTo>
                  <a:pt x="348" y="122"/>
                </a:moveTo>
                <a:cubicBezTo>
                  <a:pt x="338" y="121"/>
                  <a:pt x="330" y="129"/>
                  <a:pt x="329" y="139"/>
                </a:cubicBezTo>
                <a:cubicBezTo>
                  <a:pt x="329" y="149"/>
                  <a:pt x="337" y="158"/>
                  <a:pt x="346" y="158"/>
                </a:cubicBezTo>
                <a:cubicBezTo>
                  <a:pt x="356" y="158"/>
                  <a:pt x="365" y="151"/>
                  <a:pt x="365" y="141"/>
                </a:cubicBezTo>
                <a:cubicBezTo>
                  <a:pt x="366" y="131"/>
                  <a:pt x="358" y="122"/>
                  <a:pt x="348" y="122"/>
                </a:cubicBezTo>
                <a:close/>
                <a:moveTo>
                  <a:pt x="1573" y="223"/>
                </a:moveTo>
                <a:cubicBezTo>
                  <a:pt x="1563" y="223"/>
                  <a:pt x="1555" y="230"/>
                  <a:pt x="1555" y="240"/>
                </a:cubicBezTo>
                <a:cubicBezTo>
                  <a:pt x="1554" y="250"/>
                  <a:pt x="1562" y="259"/>
                  <a:pt x="1572" y="259"/>
                </a:cubicBezTo>
                <a:cubicBezTo>
                  <a:pt x="1582" y="260"/>
                  <a:pt x="1590" y="252"/>
                  <a:pt x="1591" y="242"/>
                </a:cubicBezTo>
                <a:cubicBezTo>
                  <a:pt x="1591" y="232"/>
                  <a:pt x="1583" y="224"/>
                  <a:pt x="1573" y="223"/>
                </a:cubicBezTo>
                <a:close/>
                <a:moveTo>
                  <a:pt x="1549" y="88"/>
                </a:moveTo>
                <a:cubicBezTo>
                  <a:pt x="1545" y="86"/>
                  <a:pt x="1540" y="87"/>
                  <a:pt x="1537" y="91"/>
                </a:cubicBezTo>
                <a:cubicBezTo>
                  <a:pt x="1534" y="95"/>
                  <a:pt x="1535" y="101"/>
                  <a:pt x="1540" y="104"/>
                </a:cubicBezTo>
                <a:cubicBezTo>
                  <a:pt x="1544" y="106"/>
                  <a:pt x="1549" y="105"/>
                  <a:pt x="1552" y="101"/>
                </a:cubicBezTo>
                <a:cubicBezTo>
                  <a:pt x="1555" y="97"/>
                  <a:pt x="1554" y="91"/>
                  <a:pt x="1549" y="88"/>
                </a:cubicBezTo>
                <a:close/>
                <a:moveTo>
                  <a:pt x="1544" y="503"/>
                </a:moveTo>
                <a:cubicBezTo>
                  <a:pt x="1539" y="502"/>
                  <a:pt x="1535" y="506"/>
                  <a:pt x="1535" y="511"/>
                </a:cubicBezTo>
                <a:cubicBezTo>
                  <a:pt x="1534" y="516"/>
                  <a:pt x="1538" y="520"/>
                  <a:pt x="1543" y="521"/>
                </a:cubicBezTo>
                <a:cubicBezTo>
                  <a:pt x="1548" y="521"/>
                  <a:pt x="1552" y="517"/>
                  <a:pt x="1553" y="512"/>
                </a:cubicBezTo>
                <a:cubicBezTo>
                  <a:pt x="1553" y="507"/>
                  <a:pt x="1549" y="503"/>
                  <a:pt x="1544" y="503"/>
                </a:cubicBezTo>
                <a:close/>
                <a:moveTo>
                  <a:pt x="1112" y="113"/>
                </a:moveTo>
                <a:cubicBezTo>
                  <a:pt x="1082" y="111"/>
                  <a:pt x="1056" y="135"/>
                  <a:pt x="1054" y="165"/>
                </a:cubicBezTo>
                <a:cubicBezTo>
                  <a:pt x="1053" y="195"/>
                  <a:pt x="1077" y="221"/>
                  <a:pt x="1107" y="222"/>
                </a:cubicBezTo>
                <a:cubicBezTo>
                  <a:pt x="1137" y="224"/>
                  <a:pt x="1163" y="200"/>
                  <a:pt x="1164" y="170"/>
                </a:cubicBezTo>
                <a:cubicBezTo>
                  <a:pt x="1166" y="140"/>
                  <a:pt x="1142" y="114"/>
                  <a:pt x="1112" y="113"/>
                </a:cubicBezTo>
                <a:close/>
                <a:moveTo>
                  <a:pt x="1477" y="2"/>
                </a:moveTo>
                <a:cubicBezTo>
                  <a:pt x="1475" y="1"/>
                  <a:pt x="1472" y="1"/>
                  <a:pt x="1471" y="4"/>
                </a:cubicBezTo>
                <a:cubicBezTo>
                  <a:pt x="1470" y="6"/>
                  <a:pt x="1470" y="8"/>
                  <a:pt x="1472" y="10"/>
                </a:cubicBezTo>
                <a:cubicBezTo>
                  <a:pt x="1474" y="11"/>
                  <a:pt x="1477" y="10"/>
                  <a:pt x="1479" y="8"/>
                </a:cubicBezTo>
                <a:cubicBezTo>
                  <a:pt x="1480" y="6"/>
                  <a:pt x="1479" y="3"/>
                  <a:pt x="1477" y="2"/>
                </a:cubicBezTo>
                <a:close/>
                <a:moveTo>
                  <a:pt x="1677" y="3"/>
                </a:moveTo>
                <a:cubicBezTo>
                  <a:pt x="1639" y="1"/>
                  <a:pt x="1608" y="30"/>
                  <a:pt x="1606" y="68"/>
                </a:cubicBezTo>
                <a:cubicBezTo>
                  <a:pt x="1604" y="105"/>
                  <a:pt x="1633" y="137"/>
                  <a:pt x="1670" y="139"/>
                </a:cubicBezTo>
                <a:cubicBezTo>
                  <a:pt x="1681" y="139"/>
                  <a:pt x="1690" y="137"/>
                  <a:pt x="1699" y="134"/>
                </a:cubicBezTo>
                <a:cubicBezTo>
                  <a:pt x="1699" y="8"/>
                  <a:pt x="1699" y="8"/>
                  <a:pt x="1699" y="8"/>
                </a:cubicBezTo>
                <a:cubicBezTo>
                  <a:pt x="1692" y="5"/>
                  <a:pt x="1685" y="4"/>
                  <a:pt x="1677" y="3"/>
                </a:cubicBezTo>
                <a:close/>
                <a:moveTo>
                  <a:pt x="1658" y="377"/>
                </a:moveTo>
                <a:cubicBezTo>
                  <a:pt x="1659" y="374"/>
                  <a:pt x="1657" y="372"/>
                  <a:pt x="1654" y="372"/>
                </a:cubicBezTo>
                <a:cubicBezTo>
                  <a:pt x="1652" y="372"/>
                  <a:pt x="1650" y="374"/>
                  <a:pt x="1649" y="376"/>
                </a:cubicBezTo>
                <a:cubicBezTo>
                  <a:pt x="1649" y="379"/>
                  <a:pt x="1651" y="381"/>
                  <a:pt x="1654" y="381"/>
                </a:cubicBezTo>
                <a:cubicBezTo>
                  <a:pt x="1656" y="381"/>
                  <a:pt x="1658" y="379"/>
                  <a:pt x="1658" y="377"/>
                </a:cubicBezTo>
                <a:close/>
                <a:moveTo>
                  <a:pt x="1638" y="467"/>
                </a:moveTo>
                <a:cubicBezTo>
                  <a:pt x="1636" y="509"/>
                  <a:pt x="1662" y="546"/>
                  <a:pt x="1699" y="560"/>
                </a:cubicBezTo>
                <a:cubicBezTo>
                  <a:pt x="1699" y="384"/>
                  <a:pt x="1699" y="384"/>
                  <a:pt x="1699" y="384"/>
                </a:cubicBezTo>
                <a:cubicBezTo>
                  <a:pt x="1665" y="396"/>
                  <a:pt x="1640" y="429"/>
                  <a:pt x="1638" y="467"/>
                </a:cubicBezTo>
                <a:close/>
                <a:moveTo>
                  <a:pt x="1550" y="399"/>
                </a:moveTo>
                <a:cubicBezTo>
                  <a:pt x="1551" y="379"/>
                  <a:pt x="1535" y="362"/>
                  <a:pt x="1515" y="361"/>
                </a:cubicBezTo>
                <a:cubicBezTo>
                  <a:pt x="1496" y="360"/>
                  <a:pt x="1479" y="375"/>
                  <a:pt x="1478" y="395"/>
                </a:cubicBezTo>
                <a:cubicBezTo>
                  <a:pt x="1477" y="415"/>
                  <a:pt x="1492" y="432"/>
                  <a:pt x="1512" y="433"/>
                </a:cubicBezTo>
                <a:cubicBezTo>
                  <a:pt x="1532" y="434"/>
                  <a:pt x="1549" y="419"/>
                  <a:pt x="1550" y="399"/>
                </a:cubicBezTo>
                <a:close/>
                <a:moveTo>
                  <a:pt x="1259" y="164"/>
                </a:moveTo>
                <a:cubicBezTo>
                  <a:pt x="1257" y="164"/>
                  <a:pt x="1255" y="166"/>
                  <a:pt x="1254" y="168"/>
                </a:cubicBezTo>
                <a:cubicBezTo>
                  <a:pt x="1254" y="171"/>
                  <a:pt x="1256" y="173"/>
                  <a:pt x="1259" y="173"/>
                </a:cubicBezTo>
                <a:cubicBezTo>
                  <a:pt x="1261" y="173"/>
                  <a:pt x="1263" y="171"/>
                  <a:pt x="1263" y="169"/>
                </a:cubicBezTo>
                <a:cubicBezTo>
                  <a:pt x="1264" y="166"/>
                  <a:pt x="1262" y="164"/>
                  <a:pt x="1259" y="164"/>
                </a:cubicBezTo>
                <a:close/>
                <a:moveTo>
                  <a:pt x="1232" y="272"/>
                </a:moveTo>
                <a:cubicBezTo>
                  <a:pt x="1222" y="272"/>
                  <a:pt x="1213" y="279"/>
                  <a:pt x="1213" y="289"/>
                </a:cubicBezTo>
                <a:cubicBezTo>
                  <a:pt x="1212" y="299"/>
                  <a:pt x="1220" y="308"/>
                  <a:pt x="1230" y="308"/>
                </a:cubicBezTo>
                <a:cubicBezTo>
                  <a:pt x="1240" y="309"/>
                  <a:pt x="1248" y="301"/>
                  <a:pt x="1249" y="291"/>
                </a:cubicBezTo>
                <a:cubicBezTo>
                  <a:pt x="1249" y="281"/>
                  <a:pt x="1242" y="273"/>
                  <a:pt x="1232" y="272"/>
                </a:cubicBezTo>
                <a:close/>
                <a:moveTo>
                  <a:pt x="1201" y="76"/>
                </a:moveTo>
                <a:cubicBezTo>
                  <a:pt x="1198" y="75"/>
                  <a:pt x="1196" y="77"/>
                  <a:pt x="1196" y="80"/>
                </a:cubicBezTo>
                <a:cubicBezTo>
                  <a:pt x="1196" y="82"/>
                  <a:pt x="1198" y="84"/>
                  <a:pt x="1200" y="85"/>
                </a:cubicBezTo>
                <a:cubicBezTo>
                  <a:pt x="1203" y="85"/>
                  <a:pt x="1205" y="83"/>
                  <a:pt x="1205" y="80"/>
                </a:cubicBezTo>
                <a:cubicBezTo>
                  <a:pt x="1205" y="78"/>
                  <a:pt x="1203" y="76"/>
                  <a:pt x="1201" y="76"/>
                </a:cubicBezTo>
                <a:close/>
                <a:moveTo>
                  <a:pt x="1380" y="241"/>
                </a:moveTo>
                <a:cubicBezTo>
                  <a:pt x="1375" y="241"/>
                  <a:pt x="1371" y="245"/>
                  <a:pt x="1371" y="250"/>
                </a:cubicBezTo>
                <a:cubicBezTo>
                  <a:pt x="1371" y="255"/>
                  <a:pt x="1374" y="259"/>
                  <a:pt x="1379" y="259"/>
                </a:cubicBezTo>
                <a:cubicBezTo>
                  <a:pt x="1384" y="260"/>
                  <a:pt x="1389" y="256"/>
                  <a:pt x="1389" y="251"/>
                </a:cubicBezTo>
                <a:cubicBezTo>
                  <a:pt x="1389" y="246"/>
                  <a:pt x="1385" y="242"/>
                  <a:pt x="1380" y="241"/>
                </a:cubicBezTo>
                <a:close/>
                <a:moveTo>
                  <a:pt x="1362" y="113"/>
                </a:moveTo>
                <a:cubicBezTo>
                  <a:pt x="1360" y="112"/>
                  <a:pt x="1357" y="113"/>
                  <a:pt x="1356" y="115"/>
                </a:cubicBezTo>
                <a:cubicBezTo>
                  <a:pt x="1355" y="117"/>
                  <a:pt x="1355" y="120"/>
                  <a:pt x="1357" y="121"/>
                </a:cubicBezTo>
                <a:cubicBezTo>
                  <a:pt x="1360" y="122"/>
                  <a:pt x="1362" y="122"/>
                  <a:pt x="1364" y="120"/>
                </a:cubicBezTo>
                <a:cubicBezTo>
                  <a:pt x="1365" y="118"/>
                  <a:pt x="1364" y="115"/>
                  <a:pt x="1362" y="113"/>
                </a:cubicBezTo>
                <a:close/>
                <a:moveTo>
                  <a:pt x="1337" y="43"/>
                </a:moveTo>
                <a:cubicBezTo>
                  <a:pt x="1332" y="43"/>
                  <a:pt x="1328" y="47"/>
                  <a:pt x="1328" y="52"/>
                </a:cubicBezTo>
                <a:cubicBezTo>
                  <a:pt x="1327" y="57"/>
                  <a:pt x="1331" y="61"/>
                  <a:pt x="1336" y="61"/>
                </a:cubicBezTo>
                <a:cubicBezTo>
                  <a:pt x="1341" y="61"/>
                  <a:pt x="1345" y="57"/>
                  <a:pt x="1346" y="52"/>
                </a:cubicBezTo>
                <a:cubicBezTo>
                  <a:pt x="1346" y="47"/>
                  <a:pt x="1342" y="43"/>
                  <a:pt x="1337" y="43"/>
                </a:cubicBezTo>
                <a:close/>
                <a:moveTo>
                  <a:pt x="1333" y="357"/>
                </a:moveTo>
                <a:cubicBezTo>
                  <a:pt x="1330" y="357"/>
                  <a:pt x="1328" y="359"/>
                  <a:pt x="1328" y="362"/>
                </a:cubicBezTo>
                <a:cubicBezTo>
                  <a:pt x="1328" y="364"/>
                  <a:pt x="1330" y="366"/>
                  <a:pt x="1332" y="366"/>
                </a:cubicBezTo>
                <a:cubicBezTo>
                  <a:pt x="1335" y="366"/>
                  <a:pt x="1337" y="365"/>
                  <a:pt x="1337" y="362"/>
                </a:cubicBezTo>
                <a:cubicBezTo>
                  <a:pt x="1337" y="360"/>
                  <a:pt x="1335" y="357"/>
                  <a:pt x="1333" y="357"/>
                </a:cubicBezTo>
                <a:close/>
              </a:path>
            </a:pathLst>
          </a:custGeom>
          <a:gradFill>
            <a:gsLst>
              <a:gs pos="0">
                <a:schemeClr val="accent1"/>
              </a:gs>
              <a:gs pos="100000">
                <a:schemeClr val="accent2"/>
              </a:gs>
            </a:gsLst>
            <a:lin ang="0" scaled="0"/>
          </a:gradFill>
          <a:ln>
            <a:noFill/>
          </a:ln>
        </p:spPr>
        <p:txBody>
          <a:bodyPr vert="horz" wrap="square" lIns="91440" tIns="45720" rIns="91440" bIns="45720" numCol="1" anchor="t" anchorCtr="0" compatLnSpc="1"/>
          <a:lstStyle/>
          <a:p>
            <a:endParaRPr lang="en-US" sz="1800"/>
          </a:p>
        </p:txBody>
      </p:sp>
      <p:sp>
        <p:nvSpPr>
          <p:cNvPr id="2" name="Title 1"/>
          <p:cNvSpPr>
            <a:spLocks noGrp="1"/>
          </p:cNvSpPr>
          <p:nvPr>
            <p:ph type="title" hasCustomPrompt="1"/>
          </p:nvPr>
        </p:nvSpPr>
        <p:spPr>
          <a:xfrm>
            <a:off x="1199457" y="1085031"/>
            <a:ext cx="9793088" cy="593682"/>
          </a:xfrm>
        </p:spPr>
        <p:txBody>
          <a:bodyPr anchor="b"/>
          <a:lstStyle>
            <a:lvl1pPr algn="l">
              <a:defRPr sz="3600">
                <a:solidFill>
                  <a:schemeClr val="accent1"/>
                </a:solidFill>
              </a:defRPr>
            </a:lvl1pPr>
          </a:lstStyle>
          <a:p>
            <a:r>
              <a:rPr lang="en-US" smtClean="0"/>
              <a:t>Contents</a:t>
            </a:r>
            <a:endParaRPr lang="en-US"/>
          </a:p>
        </p:txBody>
      </p:sp>
      <p:sp>
        <p:nvSpPr>
          <p:cNvPr id="21" name="Text Placeholder 20"/>
          <p:cNvSpPr>
            <a:spLocks noGrp="1"/>
          </p:cNvSpPr>
          <p:nvPr>
            <p:ph type="body" sz="quarter" idx="10" hasCustomPrompt="1"/>
          </p:nvPr>
        </p:nvSpPr>
        <p:spPr>
          <a:xfrm>
            <a:off x="1200151" y="2018483"/>
            <a:ext cx="9791700" cy="430213"/>
          </a:xfrm>
        </p:spPr>
        <p:txBody>
          <a:bodyPr lIns="0" tIns="0" rIns="0" bIns="0">
            <a:noAutofit/>
          </a:bodyPr>
          <a:lstStyle>
            <a:lvl1pPr marL="0" indent="0">
              <a:lnSpc>
                <a:spcPts val="1700"/>
              </a:lnSpc>
              <a:spcBef>
                <a:spcPct val="0"/>
              </a:spcBef>
              <a:buFont typeface="Arial" panose="020b0604020202020204" pitchFamily="34" charset="0"/>
              <a:buNone/>
              <a:defRPr sz="1100" spc="-30" baseline="0">
                <a:solidFill>
                  <a:schemeClr val="bg2"/>
                </a:solidFill>
              </a:defRPr>
            </a:lvl1pPr>
            <a:lvl2pPr marL="457200" indent="0">
              <a:buFont typeface="Arial" panose="020b0604020202020204" pitchFamily="34" charset="0"/>
              <a:buNone/>
              <a:defRPr sz="1100">
                <a:solidFill>
                  <a:schemeClr val="bg2"/>
                </a:solidFill>
              </a:defRPr>
            </a:lvl2pPr>
            <a:lvl3pPr marL="914400" indent="0">
              <a:buFont typeface="Arial" panose="020b0604020202020204" pitchFamily="34" charset="0"/>
              <a:buNone/>
              <a:defRPr sz="1100">
                <a:solidFill>
                  <a:schemeClr val="bg2"/>
                </a:solidFill>
              </a:defRPr>
            </a:lvl3pPr>
            <a:lvl4pPr marL="1371600" indent="0">
              <a:buFont typeface="Arial" panose="020b0604020202020204" pitchFamily="34" charset="0"/>
              <a:buNone/>
              <a:defRPr sz="1100">
                <a:solidFill>
                  <a:schemeClr val="bg2"/>
                </a:solidFill>
              </a:defRPr>
            </a:lvl4pPr>
            <a:lvl5pPr marL="1828800" indent="0">
              <a:buFont typeface="Arial" panose="020b0604020202020204" pitchFamily="34" charset="0"/>
              <a:buNone/>
              <a:defRPr sz="1100">
                <a:solidFill>
                  <a:schemeClr val="bg2"/>
                </a:solidFill>
              </a:defRPr>
            </a:lvl5pPr>
          </a:lstStyle>
          <a:p>
            <a:pPr lvl="0"/>
            <a:r>
              <a:rPr lang="en-US" smtClean="0"/>
              <a:t>Insert Your Text Here</a:t>
            </a:r>
            <a:endParaRPr lang="en-US"/>
          </a:p>
        </p:txBody>
      </p:sp>
      <p:sp>
        <p:nvSpPr>
          <p:cNvPr id="23" name="Text Placeholder 22"/>
          <p:cNvSpPr>
            <a:spLocks noGrp="1"/>
          </p:cNvSpPr>
          <p:nvPr>
            <p:ph type="body" sz="quarter" idx="11" hasCustomPrompt="1"/>
          </p:nvPr>
        </p:nvSpPr>
        <p:spPr>
          <a:xfrm>
            <a:off x="1200151" y="2836853"/>
            <a:ext cx="9791700" cy="2277888"/>
          </a:xfrm>
        </p:spPr>
        <p:txBody>
          <a:bodyPr lIns="0" tIns="0" rIns="0" bIns="0">
            <a:noAutofit/>
          </a:bodyPr>
          <a:lstStyle>
            <a:lvl1pPr>
              <a:lnSpc>
                <a:spcPct val="100000"/>
              </a:lnSpc>
              <a:spcBef>
                <a:spcPts val="1300"/>
              </a:spcBef>
              <a:defRPr sz="1400" b="1" spc="-30" baseline="0">
                <a:solidFill>
                  <a:schemeClr val="bg1"/>
                </a:solidFill>
              </a:defRPr>
            </a:lvl1pPr>
            <a:lvl2pPr>
              <a:defRPr sz="1400"/>
            </a:lvl2pPr>
            <a:lvl3pPr>
              <a:defRPr sz="1400"/>
            </a:lvl3pPr>
            <a:lvl4pPr>
              <a:defRPr sz="1400"/>
            </a:lvl4pPr>
            <a:lvl5pPr>
              <a:defRPr sz="1400"/>
            </a:lvl5pPr>
          </a:lstStyle>
          <a:p>
            <a:pPr lvl="0"/>
            <a:r>
              <a:rPr lang="en-US" smtClean="0"/>
              <a:t>1) Insert Your Text Here</a:t>
            </a:r>
            <a:endParaRPr lang="en-US"/>
          </a:p>
        </p:txBody>
      </p:sp>
      <p:sp>
        <p:nvSpPr>
          <p:cNvPr id="26" name="Rectangle 9"/>
          <p:cNvSpPr>
            <a:spLocks noChangeArrowheads="1"/>
          </p:cNvSpPr>
          <p:nvPr userDrawn="1"/>
        </p:nvSpPr>
        <p:spPr bwMode="auto">
          <a:xfrm>
            <a:off x="0" y="6715126"/>
            <a:ext cx="12192000" cy="142875"/>
          </a:xfrm>
          <a:prstGeom prst="rect">
            <a:avLst/>
          </a:prstGeom>
          <a:gradFill>
            <a:gsLst>
              <a:gs pos="0">
                <a:schemeClr val="accent1"/>
              </a:gs>
              <a:gs pos="100000">
                <a:schemeClr val="accent2"/>
              </a:gs>
            </a:gsLst>
            <a:lin ang="0" scaled="0"/>
          </a:gradFill>
          <a:ln>
            <a:noFill/>
          </a:ln>
        </p:spPr>
        <p:txBody>
          <a:bodyPr vert="horz" wrap="square" lIns="91440" tIns="45720" rIns="91440" bIns="45720" numCol="1" anchor="t" anchorCtr="0" compatLnSpc="1"/>
          <a:lstStyle/>
          <a:p>
            <a:endParaRPr lang="en-US" sz="1800"/>
          </a:p>
        </p:txBody>
      </p:sp>
      <p:grpSp>
        <p:nvGrpSpPr>
          <p:cNvPr id="28" name="그룹 25"/>
          <p:cNvGrpSpPr/>
          <p:nvPr userDrawn="1"/>
        </p:nvGrpSpPr>
        <p:grpSpPr>
          <a:xfrm>
            <a:off x="9939936" y="5970146"/>
            <a:ext cx="1656163" cy="502163"/>
            <a:chOff x="7077075" y="5270500"/>
            <a:chExt cx="1484313" cy="600076"/>
          </a:xfrm>
        </p:grpSpPr>
        <p:sp>
          <p:nvSpPr>
            <p:cNvPr id="29" name="Freeform 5"/>
            <p:cNvSpPr>
              <a:spLocks noEditPoints="1"/>
            </p:cNvSpPr>
            <p:nvPr userDrawn="1"/>
          </p:nvSpPr>
          <p:spPr bwMode="auto">
            <a:xfrm>
              <a:off x="7099300" y="5270500"/>
              <a:ext cx="1457325" cy="328613"/>
            </a:xfrm>
            <a:custGeom>
              <a:gdLst>
                <a:gd name="T0" fmla="*/ 49 w 386"/>
                <a:gd name="T1" fmla="*/ 21 h 86"/>
                <a:gd name="T2" fmla="*/ 69 w 386"/>
                <a:gd name="T3" fmla="*/ 86 h 86"/>
                <a:gd name="T4" fmla="*/ 89 w 386"/>
                <a:gd name="T5" fmla="*/ 21 h 86"/>
                <a:gd name="T6" fmla="*/ 76 w 386"/>
                <a:gd name="T7" fmla="*/ 66 h 86"/>
                <a:gd name="T8" fmla="*/ 64 w 386"/>
                <a:gd name="T9" fmla="*/ 72 h 86"/>
                <a:gd name="T10" fmla="*/ 64 w 386"/>
                <a:gd name="T11" fmla="*/ 14 h 86"/>
                <a:gd name="T12" fmla="*/ 76 w 386"/>
                <a:gd name="T13" fmla="*/ 20 h 86"/>
                <a:gd name="T14" fmla="*/ 122 w 386"/>
                <a:gd name="T15" fmla="*/ 72 h 86"/>
                <a:gd name="T16" fmla="*/ 110 w 386"/>
                <a:gd name="T17" fmla="*/ 66 h 86"/>
                <a:gd name="T18" fmla="*/ 97 w 386"/>
                <a:gd name="T19" fmla="*/ 65 h 86"/>
                <a:gd name="T20" fmla="*/ 131 w 386"/>
                <a:gd name="T21" fmla="*/ 81 h 86"/>
                <a:gd name="T22" fmla="*/ 124 w 386"/>
                <a:gd name="T23" fmla="*/ 1 h 86"/>
                <a:gd name="T24" fmla="*/ 14 w 386"/>
                <a:gd name="T25" fmla="*/ 1 h 86"/>
                <a:gd name="T26" fmla="*/ 17 w 386"/>
                <a:gd name="T27" fmla="*/ 85 h 86"/>
                <a:gd name="T28" fmla="*/ 47 w 386"/>
                <a:gd name="T29" fmla="*/ 1 h 86"/>
                <a:gd name="T30" fmla="*/ 272 w 386"/>
                <a:gd name="T31" fmla="*/ 0 h 86"/>
                <a:gd name="T32" fmla="*/ 252 w 386"/>
                <a:gd name="T33" fmla="*/ 65 h 86"/>
                <a:gd name="T34" fmla="*/ 287 w 386"/>
                <a:gd name="T35" fmla="*/ 80 h 86"/>
                <a:gd name="T36" fmla="*/ 287 w 386"/>
                <a:gd name="T37" fmla="*/ 5 h 86"/>
                <a:gd name="T38" fmla="*/ 277 w 386"/>
                <a:gd name="T39" fmla="*/ 72 h 86"/>
                <a:gd name="T40" fmla="*/ 265 w 386"/>
                <a:gd name="T41" fmla="*/ 66 h 86"/>
                <a:gd name="T42" fmla="*/ 272 w 386"/>
                <a:gd name="T43" fmla="*/ 12 h 86"/>
                <a:gd name="T44" fmla="*/ 279 w 386"/>
                <a:gd name="T45" fmla="*/ 66 h 86"/>
                <a:gd name="T46" fmla="*/ 299 w 386"/>
                <a:gd name="T47" fmla="*/ 21 h 86"/>
                <a:gd name="T48" fmla="*/ 319 w 386"/>
                <a:gd name="T49" fmla="*/ 86 h 86"/>
                <a:gd name="T50" fmla="*/ 339 w 386"/>
                <a:gd name="T51" fmla="*/ 38 h 86"/>
                <a:gd name="T52" fmla="*/ 326 w 386"/>
                <a:gd name="T53" fmla="*/ 50 h 86"/>
                <a:gd name="T54" fmla="*/ 319 w 386"/>
                <a:gd name="T55" fmla="*/ 74 h 86"/>
                <a:gd name="T56" fmla="*/ 313 w 386"/>
                <a:gd name="T57" fmla="*/ 20 h 86"/>
                <a:gd name="T58" fmla="*/ 324 w 386"/>
                <a:gd name="T59" fmla="*/ 14 h 86"/>
                <a:gd name="T60" fmla="*/ 339 w 386"/>
                <a:gd name="T61" fmla="*/ 29 h 86"/>
                <a:gd name="T62" fmla="*/ 319 w 386"/>
                <a:gd name="T63" fmla="*/ 0 h 86"/>
                <a:gd name="T64" fmla="*/ 351 w 386"/>
                <a:gd name="T65" fmla="*/ 5 h 86"/>
                <a:gd name="T66" fmla="*/ 351 w 386"/>
                <a:gd name="T67" fmla="*/ 80 h 86"/>
                <a:gd name="T68" fmla="*/ 386 w 386"/>
                <a:gd name="T69" fmla="*/ 65 h 86"/>
                <a:gd name="T70" fmla="*/ 373 w 386"/>
                <a:gd name="T71" fmla="*/ 66 h 86"/>
                <a:gd name="T72" fmla="*/ 361 w 386"/>
                <a:gd name="T73" fmla="*/ 72 h 86"/>
                <a:gd name="T74" fmla="*/ 361 w 386"/>
                <a:gd name="T75" fmla="*/ 14 h 86"/>
                <a:gd name="T76" fmla="*/ 373 w 386"/>
                <a:gd name="T77" fmla="*/ 20 h 86"/>
                <a:gd name="T78" fmla="*/ 185 w 386"/>
                <a:gd name="T79" fmla="*/ 62 h 86"/>
                <a:gd name="T80" fmla="*/ 185 w 386"/>
                <a:gd name="T81" fmla="*/ 27 h 86"/>
                <a:gd name="T82" fmla="*/ 165 w 386"/>
                <a:gd name="T83" fmla="*/ 1 h 86"/>
                <a:gd name="T84" fmla="*/ 159 w 386"/>
                <a:gd name="T85" fmla="*/ 85 h 86"/>
                <a:gd name="T86" fmla="*/ 170 w 386"/>
                <a:gd name="T87" fmla="*/ 53 h 86"/>
                <a:gd name="T88" fmla="*/ 172 w 386"/>
                <a:gd name="T89" fmla="*/ 79 h 86"/>
                <a:gd name="T90" fmla="*/ 173 w 386"/>
                <a:gd name="T91" fmla="*/ 85 h 86"/>
                <a:gd name="T92" fmla="*/ 185 w 386"/>
                <a:gd name="T93" fmla="*/ 75 h 86"/>
                <a:gd name="T94" fmla="*/ 164 w 386"/>
                <a:gd name="T95" fmla="*/ 39 h 86"/>
                <a:gd name="T96" fmla="*/ 165 w 386"/>
                <a:gd name="T97" fmla="*/ 13 h 86"/>
                <a:gd name="T98" fmla="*/ 172 w 386"/>
                <a:gd name="T99" fmla="*/ 30 h 86"/>
                <a:gd name="T100" fmla="*/ 212 w 386"/>
                <a:gd name="T101" fmla="*/ 85 h 86"/>
                <a:gd name="T102" fmla="*/ 225 w 386"/>
                <a:gd name="T103" fmla="*/ 73 h 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86" h="86">
                  <a:moveTo>
                    <a:pt x="69" y="0"/>
                  </a:moveTo>
                  <a:cubicBezTo>
                    <a:pt x="63" y="0"/>
                    <a:pt x="58" y="2"/>
                    <a:pt x="54" y="5"/>
                  </a:cubicBezTo>
                  <a:cubicBezTo>
                    <a:pt x="51" y="9"/>
                    <a:pt x="49" y="14"/>
                    <a:pt x="49" y="21"/>
                  </a:cubicBezTo>
                  <a:cubicBezTo>
                    <a:pt x="49" y="65"/>
                    <a:pt x="49" y="65"/>
                    <a:pt x="49" y="65"/>
                  </a:cubicBezTo>
                  <a:cubicBezTo>
                    <a:pt x="49" y="72"/>
                    <a:pt x="51" y="77"/>
                    <a:pt x="54" y="80"/>
                  </a:cubicBezTo>
                  <a:cubicBezTo>
                    <a:pt x="58" y="84"/>
                    <a:pt x="63" y="86"/>
                    <a:pt x="69" y="86"/>
                  </a:cubicBezTo>
                  <a:cubicBezTo>
                    <a:pt x="76" y="86"/>
                    <a:pt x="81" y="84"/>
                    <a:pt x="84" y="80"/>
                  </a:cubicBezTo>
                  <a:cubicBezTo>
                    <a:pt x="87" y="77"/>
                    <a:pt x="89" y="72"/>
                    <a:pt x="89" y="65"/>
                  </a:cubicBezTo>
                  <a:cubicBezTo>
                    <a:pt x="89" y="21"/>
                    <a:pt x="89" y="21"/>
                    <a:pt x="89" y="21"/>
                  </a:cubicBezTo>
                  <a:cubicBezTo>
                    <a:pt x="89" y="14"/>
                    <a:pt x="87" y="9"/>
                    <a:pt x="84" y="5"/>
                  </a:cubicBezTo>
                  <a:cubicBezTo>
                    <a:pt x="81" y="2"/>
                    <a:pt x="76" y="0"/>
                    <a:pt x="69" y="0"/>
                  </a:cubicBezTo>
                  <a:close/>
                  <a:moveTo>
                    <a:pt x="76" y="66"/>
                  </a:moveTo>
                  <a:cubicBezTo>
                    <a:pt x="76" y="69"/>
                    <a:pt x="75" y="71"/>
                    <a:pt x="74" y="72"/>
                  </a:cubicBezTo>
                  <a:cubicBezTo>
                    <a:pt x="73" y="73"/>
                    <a:pt x="71" y="74"/>
                    <a:pt x="69" y="74"/>
                  </a:cubicBezTo>
                  <a:cubicBezTo>
                    <a:pt x="67" y="74"/>
                    <a:pt x="65" y="73"/>
                    <a:pt x="64" y="72"/>
                  </a:cubicBezTo>
                  <a:cubicBezTo>
                    <a:pt x="63" y="71"/>
                    <a:pt x="62" y="69"/>
                    <a:pt x="62" y="66"/>
                  </a:cubicBezTo>
                  <a:cubicBezTo>
                    <a:pt x="62" y="20"/>
                    <a:pt x="62" y="20"/>
                    <a:pt x="62" y="20"/>
                  </a:cubicBezTo>
                  <a:cubicBezTo>
                    <a:pt x="62" y="17"/>
                    <a:pt x="63" y="15"/>
                    <a:pt x="64" y="14"/>
                  </a:cubicBezTo>
                  <a:cubicBezTo>
                    <a:pt x="65" y="13"/>
                    <a:pt x="67" y="12"/>
                    <a:pt x="69" y="12"/>
                  </a:cubicBezTo>
                  <a:cubicBezTo>
                    <a:pt x="71" y="12"/>
                    <a:pt x="73" y="13"/>
                    <a:pt x="74" y="14"/>
                  </a:cubicBezTo>
                  <a:cubicBezTo>
                    <a:pt x="75" y="15"/>
                    <a:pt x="76" y="17"/>
                    <a:pt x="76" y="20"/>
                  </a:cubicBezTo>
                  <a:lnTo>
                    <a:pt x="76" y="66"/>
                  </a:lnTo>
                  <a:close/>
                  <a:moveTo>
                    <a:pt x="124" y="66"/>
                  </a:moveTo>
                  <a:cubicBezTo>
                    <a:pt x="124" y="69"/>
                    <a:pt x="123" y="71"/>
                    <a:pt x="122" y="72"/>
                  </a:cubicBezTo>
                  <a:cubicBezTo>
                    <a:pt x="121" y="73"/>
                    <a:pt x="119" y="74"/>
                    <a:pt x="117" y="74"/>
                  </a:cubicBezTo>
                  <a:cubicBezTo>
                    <a:pt x="115" y="74"/>
                    <a:pt x="113" y="73"/>
                    <a:pt x="112" y="72"/>
                  </a:cubicBezTo>
                  <a:cubicBezTo>
                    <a:pt x="111" y="71"/>
                    <a:pt x="110" y="69"/>
                    <a:pt x="110" y="66"/>
                  </a:cubicBezTo>
                  <a:cubicBezTo>
                    <a:pt x="110" y="1"/>
                    <a:pt x="110" y="1"/>
                    <a:pt x="110" y="1"/>
                  </a:cubicBezTo>
                  <a:cubicBezTo>
                    <a:pt x="97" y="1"/>
                    <a:pt x="97" y="1"/>
                    <a:pt x="97" y="1"/>
                  </a:cubicBezTo>
                  <a:cubicBezTo>
                    <a:pt x="97" y="65"/>
                    <a:pt x="97" y="65"/>
                    <a:pt x="97" y="65"/>
                  </a:cubicBezTo>
                  <a:cubicBezTo>
                    <a:pt x="97" y="72"/>
                    <a:pt x="99" y="77"/>
                    <a:pt x="102" y="81"/>
                  </a:cubicBezTo>
                  <a:cubicBezTo>
                    <a:pt x="105" y="84"/>
                    <a:pt x="110" y="86"/>
                    <a:pt x="117" y="86"/>
                  </a:cubicBezTo>
                  <a:cubicBezTo>
                    <a:pt x="123" y="86"/>
                    <a:pt x="128" y="84"/>
                    <a:pt x="131" y="81"/>
                  </a:cubicBezTo>
                  <a:cubicBezTo>
                    <a:pt x="135" y="77"/>
                    <a:pt x="136" y="72"/>
                    <a:pt x="136" y="65"/>
                  </a:cubicBezTo>
                  <a:cubicBezTo>
                    <a:pt x="136" y="1"/>
                    <a:pt x="136" y="1"/>
                    <a:pt x="136" y="1"/>
                  </a:cubicBezTo>
                  <a:cubicBezTo>
                    <a:pt x="124" y="1"/>
                    <a:pt x="124" y="1"/>
                    <a:pt x="124" y="1"/>
                  </a:cubicBezTo>
                  <a:lnTo>
                    <a:pt x="124" y="66"/>
                  </a:lnTo>
                  <a:close/>
                  <a:moveTo>
                    <a:pt x="24" y="39"/>
                  </a:moveTo>
                  <a:cubicBezTo>
                    <a:pt x="14" y="1"/>
                    <a:pt x="14" y="1"/>
                    <a:pt x="14" y="1"/>
                  </a:cubicBezTo>
                  <a:cubicBezTo>
                    <a:pt x="0" y="1"/>
                    <a:pt x="0" y="1"/>
                    <a:pt x="0" y="1"/>
                  </a:cubicBezTo>
                  <a:cubicBezTo>
                    <a:pt x="17" y="57"/>
                    <a:pt x="17" y="57"/>
                    <a:pt x="17" y="57"/>
                  </a:cubicBezTo>
                  <a:cubicBezTo>
                    <a:pt x="17" y="85"/>
                    <a:pt x="17" y="85"/>
                    <a:pt x="17" y="85"/>
                  </a:cubicBezTo>
                  <a:cubicBezTo>
                    <a:pt x="30" y="85"/>
                    <a:pt x="30" y="85"/>
                    <a:pt x="30" y="85"/>
                  </a:cubicBezTo>
                  <a:cubicBezTo>
                    <a:pt x="30" y="57"/>
                    <a:pt x="30" y="57"/>
                    <a:pt x="30" y="57"/>
                  </a:cubicBezTo>
                  <a:cubicBezTo>
                    <a:pt x="47" y="1"/>
                    <a:pt x="47" y="1"/>
                    <a:pt x="47" y="1"/>
                  </a:cubicBezTo>
                  <a:cubicBezTo>
                    <a:pt x="34" y="1"/>
                    <a:pt x="34" y="1"/>
                    <a:pt x="34" y="1"/>
                  </a:cubicBezTo>
                  <a:lnTo>
                    <a:pt x="24" y="39"/>
                  </a:lnTo>
                  <a:close/>
                  <a:moveTo>
                    <a:pt x="272" y="0"/>
                  </a:moveTo>
                  <a:cubicBezTo>
                    <a:pt x="265" y="0"/>
                    <a:pt x="260" y="2"/>
                    <a:pt x="257" y="5"/>
                  </a:cubicBezTo>
                  <a:cubicBezTo>
                    <a:pt x="254" y="9"/>
                    <a:pt x="252" y="14"/>
                    <a:pt x="252" y="21"/>
                  </a:cubicBezTo>
                  <a:cubicBezTo>
                    <a:pt x="252" y="65"/>
                    <a:pt x="252" y="65"/>
                    <a:pt x="252" y="65"/>
                  </a:cubicBezTo>
                  <a:cubicBezTo>
                    <a:pt x="252" y="72"/>
                    <a:pt x="254" y="77"/>
                    <a:pt x="257" y="80"/>
                  </a:cubicBezTo>
                  <a:cubicBezTo>
                    <a:pt x="260" y="84"/>
                    <a:pt x="265" y="86"/>
                    <a:pt x="272" y="86"/>
                  </a:cubicBezTo>
                  <a:cubicBezTo>
                    <a:pt x="278" y="86"/>
                    <a:pt x="283" y="84"/>
                    <a:pt x="287" y="80"/>
                  </a:cubicBezTo>
                  <a:cubicBezTo>
                    <a:pt x="290" y="77"/>
                    <a:pt x="292" y="72"/>
                    <a:pt x="292" y="65"/>
                  </a:cubicBezTo>
                  <a:cubicBezTo>
                    <a:pt x="292" y="21"/>
                    <a:pt x="292" y="21"/>
                    <a:pt x="292" y="21"/>
                  </a:cubicBezTo>
                  <a:cubicBezTo>
                    <a:pt x="292" y="14"/>
                    <a:pt x="290" y="9"/>
                    <a:pt x="287" y="5"/>
                  </a:cubicBezTo>
                  <a:cubicBezTo>
                    <a:pt x="283" y="2"/>
                    <a:pt x="278" y="0"/>
                    <a:pt x="272" y="0"/>
                  </a:cubicBezTo>
                  <a:close/>
                  <a:moveTo>
                    <a:pt x="279" y="66"/>
                  </a:moveTo>
                  <a:cubicBezTo>
                    <a:pt x="279" y="69"/>
                    <a:pt x="278" y="71"/>
                    <a:pt x="277" y="72"/>
                  </a:cubicBezTo>
                  <a:cubicBezTo>
                    <a:pt x="276" y="73"/>
                    <a:pt x="274" y="74"/>
                    <a:pt x="272" y="74"/>
                  </a:cubicBezTo>
                  <a:cubicBezTo>
                    <a:pt x="270" y="74"/>
                    <a:pt x="268" y="73"/>
                    <a:pt x="267" y="72"/>
                  </a:cubicBezTo>
                  <a:cubicBezTo>
                    <a:pt x="266" y="71"/>
                    <a:pt x="265" y="69"/>
                    <a:pt x="265" y="66"/>
                  </a:cubicBezTo>
                  <a:cubicBezTo>
                    <a:pt x="265" y="20"/>
                    <a:pt x="265" y="20"/>
                    <a:pt x="265" y="20"/>
                  </a:cubicBezTo>
                  <a:cubicBezTo>
                    <a:pt x="265" y="17"/>
                    <a:pt x="266" y="15"/>
                    <a:pt x="267" y="14"/>
                  </a:cubicBezTo>
                  <a:cubicBezTo>
                    <a:pt x="268" y="13"/>
                    <a:pt x="270" y="12"/>
                    <a:pt x="272" y="12"/>
                  </a:cubicBezTo>
                  <a:cubicBezTo>
                    <a:pt x="274" y="12"/>
                    <a:pt x="276" y="13"/>
                    <a:pt x="277" y="14"/>
                  </a:cubicBezTo>
                  <a:cubicBezTo>
                    <a:pt x="278" y="15"/>
                    <a:pt x="279" y="17"/>
                    <a:pt x="279" y="20"/>
                  </a:cubicBezTo>
                  <a:lnTo>
                    <a:pt x="279" y="66"/>
                  </a:lnTo>
                  <a:close/>
                  <a:moveTo>
                    <a:pt x="319" y="0"/>
                  </a:moveTo>
                  <a:cubicBezTo>
                    <a:pt x="313" y="0"/>
                    <a:pt x="308" y="2"/>
                    <a:pt x="304" y="5"/>
                  </a:cubicBezTo>
                  <a:cubicBezTo>
                    <a:pt x="301" y="9"/>
                    <a:pt x="299" y="14"/>
                    <a:pt x="299" y="21"/>
                  </a:cubicBezTo>
                  <a:cubicBezTo>
                    <a:pt x="299" y="65"/>
                    <a:pt x="299" y="65"/>
                    <a:pt x="299" y="65"/>
                  </a:cubicBezTo>
                  <a:cubicBezTo>
                    <a:pt x="299" y="72"/>
                    <a:pt x="301" y="77"/>
                    <a:pt x="304" y="80"/>
                  </a:cubicBezTo>
                  <a:cubicBezTo>
                    <a:pt x="308" y="84"/>
                    <a:pt x="313" y="86"/>
                    <a:pt x="319" y="86"/>
                  </a:cubicBezTo>
                  <a:cubicBezTo>
                    <a:pt x="325" y="86"/>
                    <a:pt x="330" y="84"/>
                    <a:pt x="334" y="80"/>
                  </a:cubicBezTo>
                  <a:cubicBezTo>
                    <a:pt x="337" y="77"/>
                    <a:pt x="339" y="72"/>
                    <a:pt x="339" y="65"/>
                  </a:cubicBezTo>
                  <a:cubicBezTo>
                    <a:pt x="339" y="38"/>
                    <a:pt x="339" y="38"/>
                    <a:pt x="339" y="38"/>
                  </a:cubicBezTo>
                  <a:cubicBezTo>
                    <a:pt x="320" y="38"/>
                    <a:pt x="320" y="38"/>
                    <a:pt x="320" y="38"/>
                  </a:cubicBezTo>
                  <a:cubicBezTo>
                    <a:pt x="320" y="50"/>
                    <a:pt x="320" y="50"/>
                    <a:pt x="320" y="50"/>
                  </a:cubicBezTo>
                  <a:cubicBezTo>
                    <a:pt x="326" y="50"/>
                    <a:pt x="326" y="50"/>
                    <a:pt x="326" y="50"/>
                  </a:cubicBezTo>
                  <a:cubicBezTo>
                    <a:pt x="326" y="66"/>
                    <a:pt x="326" y="66"/>
                    <a:pt x="326" y="66"/>
                  </a:cubicBezTo>
                  <a:cubicBezTo>
                    <a:pt x="326" y="69"/>
                    <a:pt x="326" y="71"/>
                    <a:pt x="324" y="72"/>
                  </a:cubicBezTo>
                  <a:cubicBezTo>
                    <a:pt x="323" y="73"/>
                    <a:pt x="321" y="74"/>
                    <a:pt x="319" y="74"/>
                  </a:cubicBezTo>
                  <a:cubicBezTo>
                    <a:pt x="317" y="74"/>
                    <a:pt x="316" y="73"/>
                    <a:pt x="314" y="72"/>
                  </a:cubicBezTo>
                  <a:cubicBezTo>
                    <a:pt x="313" y="71"/>
                    <a:pt x="313" y="69"/>
                    <a:pt x="313" y="66"/>
                  </a:cubicBezTo>
                  <a:cubicBezTo>
                    <a:pt x="313" y="20"/>
                    <a:pt x="313" y="20"/>
                    <a:pt x="313" y="20"/>
                  </a:cubicBezTo>
                  <a:cubicBezTo>
                    <a:pt x="313" y="17"/>
                    <a:pt x="313" y="15"/>
                    <a:pt x="314" y="14"/>
                  </a:cubicBezTo>
                  <a:cubicBezTo>
                    <a:pt x="316" y="13"/>
                    <a:pt x="317" y="12"/>
                    <a:pt x="319" y="12"/>
                  </a:cubicBezTo>
                  <a:cubicBezTo>
                    <a:pt x="321" y="12"/>
                    <a:pt x="323" y="13"/>
                    <a:pt x="324" y="14"/>
                  </a:cubicBezTo>
                  <a:cubicBezTo>
                    <a:pt x="326" y="15"/>
                    <a:pt x="326" y="17"/>
                    <a:pt x="326" y="20"/>
                  </a:cubicBezTo>
                  <a:cubicBezTo>
                    <a:pt x="326" y="29"/>
                    <a:pt x="326" y="29"/>
                    <a:pt x="326" y="29"/>
                  </a:cubicBezTo>
                  <a:cubicBezTo>
                    <a:pt x="339" y="29"/>
                    <a:pt x="339" y="29"/>
                    <a:pt x="339" y="29"/>
                  </a:cubicBezTo>
                  <a:cubicBezTo>
                    <a:pt x="339" y="21"/>
                    <a:pt x="339" y="21"/>
                    <a:pt x="339" y="21"/>
                  </a:cubicBezTo>
                  <a:cubicBezTo>
                    <a:pt x="339" y="14"/>
                    <a:pt x="337" y="9"/>
                    <a:pt x="334" y="5"/>
                  </a:cubicBezTo>
                  <a:cubicBezTo>
                    <a:pt x="330" y="2"/>
                    <a:pt x="325" y="0"/>
                    <a:pt x="319" y="0"/>
                  </a:cubicBezTo>
                  <a:close/>
                  <a:moveTo>
                    <a:pt x="381" y="5"/>
                  </a:moveTo>
                  <a:cubicBezTo>
                    <a:pt x="378" y="2"/>
                    <a:pt x="373" y="0"/>
                    <a:pt x="366" y="0"/>
                  </a:cubicBezTo>
                  <a:cubicBezTo>
                    <a:pt x="360" y="0"/>
                    <a:pt x="355" y="2"/>
                    <a:pt x="351" y="5"/>
                  </a:cubicBezTo>
                  <a:cubicBezTo>
                    <a:pt x="348" y="9"/>
                    <a:pt x="346" y="14"/>
                    <a:pt x="346" y="21"/>
                  </a:cubicBezTo>
                  <a:cubicBezTo>
                    <a:pt x="346" y="65"/>
                    <a:pt x="346" y="65"/>
                    <a:pt x="346" y="65"/>
                  </a:cubicBezTo>
                  <a:cubicBezTo>
                    <a:pt x="346" y="72"/>
                    <a:pt x="348" y="77"/>
                    <a:pt x="351" y="80"/>
                  </a:cubicBezTo>
                  <a:cubicBezTo>
                    <a:pt x="355" y="84"/>
                    <a:pt x="360" y="86"/>
                    <a:pt x="366" y="86"/>
                  </a:cubicBezTo>
                  <a:cubicBezTo>
                    <a:pt x="373" y="86"/>
                    <a:pt x="378" y="84"/>
                    <a:pt x="381" y="80"/>
                  </a:cubicBezTo>
                  <a:cubicBezTo>
                    <a:pt x="384" y="77"/>
                    <a:pt x="386" y="72"/>
                    <a:pt x="386" y="65"/>
                  </a:cubicBezTo>
                  <a:cubicBezTo>
                    <a:pt x="386" y="21"/>
                    <a:pt x="386" y="21"/>
                    <a:pt x="386" y="21"/>
                  </a:cubicBezTo>
                  <a:cubicBezTo>
                    <a:pt x="386" y="14"/>
                    <a:pt x="384" y="9"/>
                    <a:pt x="381" y="5"/>
                  </a:cubicBezTo>
                  <a:close/>
                  <a:moveTo>
                    <a:pt x="373" y="66"/>
                  </a:moveTo>
                  <a:cubicBezTo>
                    <a:pt x="373" y="69"/>
                    <a:pt x="372" y="71"/>
                    <a:pt x="371" y="72"/>
                  </a:cubicBezTo>
                  <a:cubicBezTo>
                    <a:pt x="370" y="73"/>
                    <a:pt x="368" y="74"/>
                    <a:pt x="366" y="74"/>
                  </a:cubicBezTo>
                  <a:cubicBezTo>
                    <a:pt x="364" y="74"/>
                    <a:pt x="362" y="73"/>
                    <a:pt x="361" y="72"/>
                  </a:cubicBezTo>
                  <a:cubicBezTo>
                    <a:pt x="360" y="71"/>
                    <a:pt x="359" y="69"/>
                    <a:pt x="359" y="66"/>
                  </a:cubicBezTo>
                  <a:cubicBezTo>
                    <a:pt x="359" y="20"/>
                    <a:pt x="359" y="20"/>
                    <a:pt x="359" y="20"/>
                  </a:cubicBezTo>
                  <a:cubicBezTo>
                    <a:pt x="359" y="17"/>
                    <a:pt x="360" y="15"/>
                    <a:pt x="361" y="14"/>
                  </a:cubicBezTo>
                  <a:cubicBezTo>
                    <a:pt x="362" y="13"/>
                    <a:pt x="364" y="12"/>
                    <a:pt x="366" y="12"/>
                  </a:cubicBezTo>
                  <a:cubicBezTo>
                    <a:pt x="368" y="12"/>
                    <a:pt x="370" y="13"/>
                    <a:pt x="371" y="14"/>
                  </a:cubicBezTo>
                  <a:cubicBezTo>
                    <a:pt x="372" y="15"/>
                    <a:pt x="373" y="17"/>
                    <a:pt x="373" y="20"/>
                  </a:cubicBezTo>
                  <a:lnTo>
                    <a:pt x="373" y="66"/>
                  </a:lnTo>
                  <a:close/>
                  <a:moveTo>
                    <a:pt x="185" y="75"/>
                  </a:moveTo>
                  <a:cubicBezTo>
                    <a:pt x="185" y="62"/>
                    <a:pt x="185" y="62"/>
                    <a:pt x="185" y="62"/>
                  </a:cubicBezTo>
                  <a:cubicBezTo>
                    <a:pt x="185" y="57"/>
                    <a:pt x="184" y="54"/>
                    <a:pt x="183" y="51"/>
                  </a:cubicBezTo>
                  <a:cubicBezTo>
                    <a:pt x="182" y="47"/>
                    <a:pt x="180" y="45"/>
                    <a:pt x="176" y="44"/>
                  </a:cubicBezTo>
                  <a:cubicBezTo>
                    <a:pt x="182" y="41"/>
                    <a:pt x="185" y="35"/>
                    <a:pt x="185" y="27"/>
                  </a:cubicBezTo>
                  <a:cubicBezTo>
                    <a:pt x="185" y="20"/>
                    <a:pt x="185" y="20"/>
                    <a:pt x="185" y="20"/>
                  </a:cubicBezTo>
                  <a:cubicBezTo>
                    <a:pt x="185" y="14"/>
                    <a:pt x="183" y="9"/>
                    <a:pt x="180" y="6"/>
                  </a:cubicBezTo>
                  <a:cubicBezTo>
                    <a:pt x="177" y="3"/>
                    <a:pt x="172" y="1"/>
                    <a:pt x="165" y="1"/>
                  </a:cubicBezTo>
                  <a:cubicBezTo>
                    <a:pt x="145" y="1"/>
                    <a:pt x="145" y="1"/>
                    <a:pt x="145" y="1"/>
                  </a:cubicBezTo>
                  <a:cubicBezTo>
                    <a:pt x="145" y="85"/>
                    <a:pt x="145" y="85"/>
                    <a:pt x="145" y="85"/>
                  </a:cubicBezTo>
                  <a:cubicBezTo>
                    <a:pt x="159" y="85"/>
                    <a:pt x="159" y="85"/>
                    <a:pt x="159" y="85"/>
                  </a:cubicBezTo>
                  <a:cubicBezTo>
                    <a:pt x="159" y="51"/>
                    <a:pt x="159" y="51"/>
                    <a:pt x="159" y="51"/>
                  </a:cubicBezTo>
                  <a:cubicBezTo>
                    <a:pt x="163" y="51"/>
                    <a:pt x="163" y="51"/>
                    <a:pt x="163" y="51"/>
                  </a:cubicBezTo>
                  <a:cubicBezTo>
                    <a:pt x="166" y="51"/>
                    <a:pt x="168" y="52"/>
                    <a:pt x="170" y="53"/>
                  </a:cubicBezTo>
                  <a:cubicBezTo>
                    <a:pt x="171" y="55"/>
                    <a:pt x="172" y="57"/>
                    <a:pt x="172" y="61"/>
                  </a:cubicBezTo>
                  <a:cubicBezTo>
                    <a:pt x="172" y="75"/>
                    <a:pt x="172" y="75"/>
                    <a:pt x="172" y="75"/>
                  </a:cubicBezTo>
                  <a:cubicBezTo>
                    <a:pt x="172" y="76"/>
                    <a:pt x="172" y="78"/>
                    <a:pt x="172" y="79"/>
                  </a:cubicBezTo>
                  <a:cubicBezTo>
                    <a:pt x="172" y="80"/>
                    <a:pt x="172" y="81"/>
                    <a:pt x="172" y="82"/>
                  </a:cubicBezTo>
                  <a:cubicBezTo>
                    <a:pt x="172" y="82"/>
                    <a:pt x="172" y="83"/>
                    <a:pt x="173" y="83"/>
                  </a:cubicBezTo>
                  <a:cubicBezTo>
                    <a:pt x="173" y="84"/>
                    <a:pt x="173" y="84"/>
                    <a:pt x="173" y="85"/>
                  </a:cubicBezTo>
                  <a:cubicBezTo>
                    <a:pt x="186" y="85"/>
                    <a:pt x="186" y="85"/>
                    <a:pt x="186" y="85"/>
                  </a:cubicBezTo>
                  <a:cubicBezTo>
                    <a:pt x="186" y="83"/>
                    <a:pt x="185" y="82"/>
                    <a:pt x="185" y="80"/>
                  </a:cubicBezTo>
                  <a:cubicBezTo>
                    <a:pt x="185" y="79"/>
                    <a:pt x="185" y="77"/>
                    <a:pt x="185" y="75"/>
                  </a:cubicBezTo>
                  <a:close/>
                  <a:moveTo>
                    <a:pt x="172" y="30"/>
                  </a:moveTo>
                  <a:cubicBezTo>
                    <a:pt x="172" y="33"/>
                    <a:pt x="171" y="36"/>
                    <a:pt x="170" y="37"/>
                  </a:cubicBezTo>
                  <a:cubicBezTo>
                    <a:pt x="168" y="38"/>
                    <a:pt x="166" y="39"/>
                    <a:pt x="164" y="39"/>
                  </a:cubicBezTo>
                  <a:cubicBezTo>
                    <a:pt x="159" y="39"/>
                    <a:pt x="159" y="39"/>
                    <a:pt x="159" y="39"/>
                  </a:cubicBezTo>
                  <a:cubicBezTo>
                    <a:pt x="159" y="13"/>
                    <a:pt x="159" y="13"/>
                    <a:pt x="159" y="13"/>
                  </a:cubicBezTo>
                  <a:cubicBezTo>
                    <a:pt x="165" y="13"/>
                    <a:pt x="165" y="13"/>
                    <a:pt x="165" y="13"/>
                  </a:cubicBezTo>
                  <a:cubicBezTo>
                    <a:pt x="167" y="13"/>
                    <a:pt x="169" y="14"/>
                    <a:pt x="170" y="15"/>
                  </a:cubicBezTo>
                  <a:cubicBezTo>
                    <a:pt x="171" y="16"/>
                    <a:pt x="172" y="19"/>
                    <a:pt x="172" y="22"/>
                  </a:cubicBezTo>
                  <a:lnTo>
                    <a:pt x="172" y="30"/>
                  </a:lnTo>
                  <a:close/>
                  <a:moveTo>
                    <a:pt x="225" y="1"/>
                  </a:moveTo>
                  <a:cubicBezTo>
                    <a:pt x="212" y="1"/>
                    <a:pt x="212" y="1"/>
                    <a:pt x="212" y="1"/>
                  </a:cubicBezTo>
                  <a:cubicBezTo>
                    <a:pt x="212" y="85"/>
                    <a:pt x="212" y="85"/>
                    <a:pt x="212" y="85"/>
                  </a:cubicBezTo>
                  <a:cubicBezTo>
                    <a:pt x="247" y="85"/>
                    <a:pt x="247" y="85"/>
                    <a:pt x="247" y="85"/>
                  </a:cubicBezTo>
                  <a:cubicBezTo>
                    <a:pt x="247" y="73"/>
                    <a:pt x="247" y="73"/>
                    <a:pt x="247" y="73"/>
                  </a:cubicBezTo>
                  <a:cubicBezTo>
                    <a:pt x="225" y="73"/>
                    <a:pt x="225" y="73"/>
                    <a:pt x="225" y="73"/>
                  </a:cubicBezTo>
                  <a:lnTo>
                    <a:pt x="225" y="1"/>
                  </a:lnTo>
                  <a:close/>
                </a:path>
              </a:pathLst>
            </a:custGeom>
            <a:solidFill>
              <a:srgbClr val="2E2E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1800"/>
            </a:p>
          </p:txBody>
        </p:sp>
        <p:sp>
          <p:nvSpPr>
            <p:cNvPr id="30" name="Freeform 6"/>
            <p:cNvSpPr>
              <a:spLocks noEditPoints="1"/>
            </p:cNvSpPr>
            <p:nvPr userDrawn="1"/>
          </p:nvSpPr>
          <p:spPr bwMode="auto">
            <a:xfrm>
              <a:off x="7077075" y="5729288"/>
              <a:ext cx="1484313" cy="141288"/>
            </a:xfrm>
            <a:custGeom>
              <a:gdLst>
                <a:gd name="T0" fmla="*/ 132 w 393"/>
                <a:gd name="T1" fmla="*/ 28 h 37"/>
                <a:gd name="T2" fmla="*/ 127 w 393"/>
                <a:gd name="T3" fmla="*/ 26 h 37"/>
                <a:gd name="T4" fmla="*/ 133 w 393"/>
                <a:gd name="T5" fmla="*/ 18 h 37"/>
                <a:gd name="T6" fmla="*/ 186 w 393"/>
                <a:gd name="T7" fmla="*/ 8 h 37"/>
                <a:gd name="T8" fmla="*/ 174 w 393"/>
                <a:gd name="T9" fmla="*/ 8 h 37"/>
                <a:gd name="T10" fmla="*/ 163 w 393"/>
                <a:gd name="T11" fmla="*/ 29 h 37"/>
                <a:gd name="T12" fmla="*/ 173 w 393"/>
                <a:gd name="T13" fmla="*/ 12 h 37"/>
                <a:gd name="T14" fmla="*/ 192 w 393"/>
                <a:gd name="T15" fmla="*/ 29 h 37"/>
                <a:gd name="T16" fmla="*/ 106 w 393"/>
                <a:gd name="T17" fmla="*/ 25 h 37"/>
                <a:gd name="T18" fmla="*/ 103 w 393"/>
                <a:gd name="T19" fmla="*/ 32 h 37"/>
                <a:gd name="T20" fmla="*/ 103 w 393"/>
                <a:gd name="T21" fmla="*/ 36 h 37"/>
                <a:gd name="T22" fmla="*/ 154 w 393"/>
                <a:gd name="T23" fmla="*/ 19 h 37"/>
                <a:gd name="T24" fmla="*/ 144 w 393"/>
                <a:gd name="T25" fmla="*/ 19 h 37"/>
                <a:gd name="T26" fmla="*/ 144 w 393"/>
                <a:gd name="T27" fmla="*/ 28 h 37"/>
                <a:gd name="T28" fmla="*/ 154 w 393"/>
                <a:gd name="T29" fmla="*/ 8 h 37"/>
                <a:gd name="T30" fmla="*/ 375 w 393"/>
                <a:gd name="T31" fmla="*/ 7 h 37"/>
                <a:gd name="T32" fmla="*/ 369 w 393"/>
                <a:gd name="T33" fmla="*/ 29 h 37"/>
                <a:gd name="T34" fmla="*/ 378 w 393"/>
                <a:gd name="T35" fmla="*/ 15 h 37"/>
                <a:gd name="T36" fmla="*/ 388 w 393"/>
                <a:gd name="T37" fmla="*/ 11 h 37"/>
                <a:gd name="T38" fmla="*/ 392 w 393"/>
                <a:gd name="T39" fmla="*/ 9 h 37"/>
                <a:gd name="T40" fmla="*/ 38 w 393"/>
                <a:gd name="T41" fmla="*/ 20 h 37"/>
                <a:gd name="T42" fmla="*/ 39 w 393"/>
                <a:gd name="T43" fmla="*/ 29 h 37"/>
                <a:gd name="T44" fmla="*/ 54 w 393"/>
                <a:gd name="T45" fmla="*/ 8 h 37"/>
                <a:gd name="T46" fmla="*/ 13 w 393"/>
                <a:gd name="T47" fmla="*/ 8 h 37"/>
                <a:gd name="T48" fmla="*/ 7 w 393"/>
                <a:gd name="T49" fmla="*/ 29 h 37"/>
                <a:gd name="T50" fmla="*/ 29 w 393"/>
                <a:gd name="T51" fmla="*/ 8 h 37"/>
                <a:gd name="T52" fmla="*/ 88 w 393"/>
                <a:gd name="T53" fmla="*/ 25 h 37"/>
                <a:gd name="T54" fmla="*/ 71 w 393"/>
                <a:gd name="T55" fmla="*/ 8 h 37"/>
                <a:gd name="T56" fmla="*/ 64 w 393"/>
                <a:gd name="T57" fmla="*/ 29 h 37"/>
                <a:gd name="T58" fmla="*/ 87 w 393"/>
                <a:gd name="T59" fmla="*/ 8 h 37"/>
                <a:gd name="T60" fmla="*/ 207 w 393"/>
                <a:gd name="T61" fmla="*/ 26 h 37"/>
                <a:gd name="T62" fmla="*/ 214 w 393"/>
                <a:gd name="T63" fmla="*/ 26 h 37"/>
                <a:gd name="T64" fmla="*/ 214 w 393"/>
                <a:gd name="T65" fmla="*/ 7 h 37"/>
                <a:gd name="T66" fmla="*/ 208 w 393"/>
                <a:gd name="T67" fmla="*/ 16 h 37"/>
                <a:gd name="T68" fmla="*/ 286 w 393"/>
                <a:gd name="T69" fmla="*/ 11 h 37"/>
                <a:gd name="T70" fmla="*/ 277 w 393"/>
                <a:gd name="T71" fmla="*/ 8 h 37"/>
                <a:gd name="T72" fmla="*/ 284 w 393"/>
                <a:gd name="T73" fmla="*/ 29 h 37"/>
                <a:gd name="T74" fmla="*/ 327 w 393"/>
                <a:gd name="T75" fmla="*/ 24 h 37"/>
                <a:gd name="T76" fmla="*/ 340 w 393"/>
                <a:gd name="T77" fmla="*/ 14 h 37"/>
                <a:gd name="T78" fmla="*/ 325 w 393"/>
                <a:gd name="T79" fmla="*/ 26 h 37"/>
                <a:gd name="T80" fmla="*/ 298 w 393"/>
                <a:gd name="T81" fmla="*/ 7 h 37"/>
                <a:gd name="T82" fmla="*/ 307 w 393"/>
                <a:gd name="T83" fmla="*/ 22 h 37"/>
                <a:gd name="T84" fmla="*/ 308 w 393"/>
                <a:gd name="T85" fmla="*/ 19 h 37"/>
                <a:gd name="T86" fmla="*/ 298 w 393"/>
                <a:gd name="T87" fmla="*/ 10 h 37"/>
                <a:gd name="T88" fmla="*/ 273 w 393"/>
                <a:gd name="T89" fmla="*/ 0 h 37"/>
                <a:gd name="T90" fmla="*/ 344 w 393"/>
                <a:gd name="T91" fmla="*/ 26 h 37"/>
                <a:gd name="T92" fmla="*/ 351 w 393"/>
                <a:gd name="T93" fmla="*/ 7 h 37"/>
                <a:gd name="T94" fmla="*/ 351 w 393"/>
                <a:gd name="T95" fmla="*/ 10 h 37"/>
                <a:gd name="T96" fmla="*/ 237 w 393"/>
                <a:gd name="T97" fmla="*/ 7 h 37"/>
                <a:gd name="T98" fmla="*/ 231 w 393"/>
                <a:gd name="T99" fmla="*/ 26 h 37"/>
                <a:gd name="T100" fmla="*/ 240 w 393"/>
                <a:gd name="T101" fmla="*/ 24 h 37"/>
                <a:gd name="T102" fmla="*/ 240 w 393"/>
                <a:gd name="T103" fmla="*/ 12 h 37"/>
                <a:gd name="T104" fmla="*/ 270 w 393"/>
                <a:gd name="T105" fmla="*/ 8 h 37"/>
                <a:gd name="T106" fmla="*/ 313 w 393"/>
                <a:gd name="T107" fmla="*/ 29 h 37"/>
                <a:gd name="T108" fmla="*/ 253 w 393"/>
                <a:gd name="T109" fmla="*/ 11 h 37"/>
                <a:gd name="T110" fmla="*/ 261 w 393"/>
                <a:gd name="T111" fmla="*/ 8 h 37"/>
                <a:gd name="T112" fmla="*/ 250 w 393"/>
                <a:gd name="T113" fmla="*/ 16 h 37"/>
                <a:gd name="T114" fmla="*/ 257 w 393"/>
                <a:gd name="T115" fmla="*/ 26 h 37"/>
                <a:gd name="T116" fmla="*/ 261 w 393"/>
                <a:gd name="T117" fmla="*/ 28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93" h="37">
                  <a:moveTo>
                    <a:pt x="127" y="7"/>
                  </a:moveTo>
                  <a:cubicBezTo>
                    <a:pt x="124" y="7"/>
                    <a:pt x="122" y="8"/>
                    <a:pt x="120" y="10"/>
                  </a:cubicBezTo>
                  <a:cubicBezTo>
                    <a:pt x="118" y="12"/>
                    <a:pt x="117" y="14"/>
                    <a:pt x="117" y="18"/>
                  </a:cubicBezTo>
                  <a:cubicBezTo>
                    <a:pt x="117" y="22"/>
                    <a:pt x="118" y="24"/>
                    <a:pt x="120" y="26"/>
                  </a:cubicBezTo>
                  <a:cubicBezTo>
                    <a:pt x="122" y="28"/>
                    <a:pt x="124" y="29"/>
                    <a:pt x="127" y="29"/>
                  </a:cubicBezTo>
                  <a:cubicBezTo>
                    <a:pt x="129" y="29"/>
                    <a:pt x="130" y="29"/>
                    <a:pt x="132" y="28"/>
                  </a:cubicBezTo>
                  <a:cubicBezTo>
                    <a:pt x="133" y="27"/>
                    <a:pt x="135" y="26"/>
                    <a:pt x="135" y="24"/>
                  </a:cubicBezTo>
                  <a:cubicBezTo>
                    <a:pt x="136" y="23"/>
                    <a:pt x="137" y="21"/>
                    <a:pt x="137" y="18"/>
                  </a:cubicBezTo>
                  <a:cubicBezTo>
                    <a:pt x="137" y="15"/>
                    <a:pt x="136" y="12"/>
                    <a:pt x="134" y="10"/>
                  </a:cubicBezTo>
                  <a:cubicBezTo>
                    <a:pt x="132" y="8"/>
                    <a:pt x="130" y="7"/>
                    <a:pt x="127" y="7"/>
                  </a:cubicBezTo>
                  <a:close/>
                  <a:moveTo>
                    <a:pt x="131" y="24"/>
                  </a:moveTo>
                  <a:cubicBezTo>
                    <a:pt x="130" y="26"/>
                    <a:pt x="129" y="26"/>
                    <a:pt x="127" y="26"/>
                  </a:cubicBezTo>
                  <a:cubicBezTo>
                    <a:pt x="125" y="26"/>
                    <a:pt x="124" y="26"/>
                    <a:pt x="122" y="24"/>
                  </a:cubicBezTo>
                  <a:cubicBezTo>
                    <a:pt x="121" y="23"/>
                    <a:pt x="121" y="21"/>
                    <a:pt x="121" y="18"/>
                  </a:cubicBezTo>
                  <a:cubicBezTo>
                    <a:pt x="121" y="16"/>
                    <a:pt x="121" y="14"/>
                    <a:pt x="122" y="12"/>
                  </a:cubicBezTo>
                  <a:cubicBezTo>
                    <a:pt x="124" y="11"/>
                    <a:pt x="125" y="10"/>
                    <a:pt x="127" y="10"/>
                  </a:cubicBezTo>
                  <a:cubicBezTo>
                    <a:pt x="129" y="10"/>
                    <a:pt x="130" y="11"/>
                    <a:pt x="131" y="12"/>
                  </a:cubicBezTo>
                  <a:cubicBezTo>
                    <a:pt x="132" y="14"/>
                    <a:pt x="133" y="16"/>
                    <a:pt x="133" y="18"/>
                  </a:cubicBezTo>
                  <a:cubicBezTo>
                    <a:pt x="133" y="21"/>
                    <a:pt x="132" y="23"/>
                    <a:pt x="131" y="24"/>
                  </a:cubicBezTo>
                  <a:close/>
                  <a:moveTo>
                    <a:pt x="195" y="20"/>
                  </a:moveTo>
                  <a:cubicBezTo>
                    <a:pt x="194" y="24"/>
                    <a:pt x="194" y="24"/>
                    <a:pt x="194" y="24"/>
                  </a:cubicBezTo>
                  <a:cubicBezTo>
                    <a:pt x="193" y="20"/>
                    <a:pt x="193" y="20"/>
                    <a:pt x="193" y="20"/>
                  </a:cubicBezTo>
                  <a:cubicBezTo>
                    <a:pt x="190" y="8"/>
                    <a:pt x="190" y="8"/>
                    <a:pt x="190" y="8"/>
                  </a:cubicBezTo>
                  <a:cubicBezTo>
                    <a:pt x="186" y="8"/>
                    <a:pt x="186" y="8"/>
                    <a:pt x="186" y="8"/>
                  </a:cubicBezTo>
                  <a:cubicBezTo>
                    <a:pt x="183" y="20"/>
                    <a:pt x="183" y="20"/>
                    <a:pt x="183" y="20"/>
                  </a:cubicBezTo>
                  <a:cubicBezTo>
                    <a:pt x="182" y="23"/>
                    <a:pt x="182" y="24"/>
                    <a:pt x="182" y="24"/>
                  </a:cubicBezTo>
                  <a:cubicBezTo>
                    <a:pt x="181" y="20"/>
                    <a:pt x="181" y="20"/>
                    <a:pt x="181" y="20"/>
                  </a:cubicBezTo>
                  <a:cubicBezTo>
                    <a:pt x="177" y="8"/>
                    <a:pt x="177" y="8"/>
                    <a:pt x="177" y="8"/>
                  </a:cubicBezTo>
                  <a:cubicBezTo>
                    <a:pt x="174" y="8"/>
                    <a:pt x="174" y="8"/>
                    <a:pt x="174" y="8"/>
                  </a:cubicBezTo>
                  <a:cubicBezTo>
                    <a:pt x="174" y="8"/>
                    <a:pt x="174" y="8"/>
                    <a:pt x="174" y="8"/>
                  </a:cubicBezTo>
                  <a:cubicBezTo>
                    <a:pt x="173" y="8"/>
                    <a:pt x="172" y="7"/>
                    <a:pt x="171" y="7"/>
                  </a:cubicBezTo>
                  <a:cubicBezTo>
                    <a:pt x="170" y="7"/>
                    <a:pt x="169" y="8"/>
                    <a:pt x="168" y="8"/>
                  </a:cubicBezTo>
                  <a:cubicBezTo>
                    <a:pt x="168" y="9"/>
                    <a:pt x="167" y="10"/>
                    <a:pt x="166" y="11"/>
                  </a:cubicBezTo>
                  <a:cubicBezTo>
                    <a:pt x="166" y="8"/>
                    <a:pt x="166" y="8"/>
                    <a:pt x="166" y="8"/>
                  </a:cubicBezTo>
                  <a:cubicBezTo>
                    <a:pt x="163" y="8"/>
                    <a:pt x="163" y="8"/>
                    <a:pt x="163" y="8"/>
                  </a:cubicBezTo>
                  <a:cubicBezTo>
                    <a:pt x="163" y="29"/>
                    <a:pt x="163" y="29"/>
                    <a:pt x="163" y="29"/>
                  </a:cubicBezTo>
                  <a:cubicBezTo>
                    <a:pt x="166" y="29"/>
                    <a:pt x="166" y="29"/>
                    <a:pt x="166" y="29"/>
                  </a:cubicBezTo>
                  <a:cubicBezTo>
                    <a:pt x="166" y="18"/>
                    <a:pt x="166" y="18"/>
                    <a:pt x="166" y="18"/>
                  </a:cubicBezTo>
                  <a:cubicBezTo>
                    <a:pt x="166" y="16"/>
                    <a:pt x="167" y="15"/>
                    <a:pt x="167" y="14"/>
                  </a:cubicBezTo>
                  <a:cubicBezTo>
                    <a:pt x="167" y="13"/>
                    <a:pt x="168" y="12"/>
                    <a:pt x="168" y="12"/>
                  </a:cubicBezTo>
                  <a:cubicBezTo>
                    <a:pt x="169" y="11"/>
                    <a:pt x="170" y="11"/>
                    <a:pt x="170" y="11"/>
                  </a:cubicBezTo>
                  <a:cubicBezTo>
                    <a:pt x="171" y="11"/>
                    <a:pt x="172" y="11"/>
                    <a:pt x="173" y="12"/>
                  </a:cubicBezTo>
                  <a:cubicBezTo>
                    <a:pt x="174" y="9"/>
                    <a:pt x="174" y="9"/>
                    <a:pt x="174" y="9"/>
                  </a:cubicBezTo>
                  <a:cubicBezTo>
                    <a:pt x="180" y="29"/>
                    <a:pt x="180" y="29"/>
                    <a:pt x="180" y="29"/>
                  </a:cubicBezTo>
                  <a:cubicBezTo>
                    <a:pt x="184" y="29"/>
                    <a:pt x="184" y="29"/>
                    <a:pt x="184" y="29"/>
                  </a:cubicBezTo>
                  <a:cubicBezTo>
                    <a:pt x="188" y="13"/>
                    <a:pt x="188" y="13"/>
                    <a:pt x="188" y="13"/>
                  </a:cubicBezTo>
                  <a:cubicBezTo>
                    <a:pt x="189" y="16"/>
                    <a:pt x="189" y="16"/>
                    <a:pt x="189" y="16"/>
                  </a:cubicBezTo>
                  <a:cubicBezTo>
                    <a:pt x="192" y="29"/>
                    <a:pt x="192" y="29"/>
                    <a:pt x="192" y="29"/>
                  </a:cubicBezTo>
                  <a:cubicBezTo>
                    <a:pt x="196" y="29"/>
                    <a:pt x="196" y="29"/>
                    <a:pt x="196" y="29"/>
                  </a:cubicBezTo>
                  <a:cubicBezTo>
                    <a:pt x="202" y="8"/>
                    <a:pt x="202" y="8"/>
                    <a:pt x="202" y="8"/>
                  </a:cubicBezTo>
                  <a:cubicBezTo>
                    <a:pt x="199" y="8"/>
                    <a:pt x="199" y="8"/>
                    <a:pt x="199" y="8"/>
                  </a:cubicBezTo>
                  <a:lnTo>
                    <a:pt x="195" y="20"/>
                  </a:lnTo>
                  <a:close/>
                  <a:moveTo>
                    <a:pt x="108" y="20"/>
                  </a:moveTo>
                  <a:cubicBezTo>
                    <a:pt x="107" y="22"/>
                    <a:pt x="106" y="23"/>
                    <a:pt x="106" y="25"/>
                  </a:cubicBezTo>
                  <a:cubicBezTo>
                    <a:pt x="106" y="23"/>
                    <a:pt x="105" y="21"/>
                    <a:pt x="105" y="20"/>
                  </a:cubicBezTo>
                  <a:cubicBezTo>
                    <a:pt x="100" y="8"/>
                    <a:pt x="100" y="8"/>
                    <a:pt x="100" y="8"/>
                  </a:cubicBezTo>
                  <a:cubicBezTo>
                    <a:pt x="96" y="8"/>
                    <a:pt x="96" y="8"/>
                    <a:pt x="96" y="8"/>
                  </a:cubicBezTo>
                  <a:cubicBezTo>
                    <a:pt x="104" y="29"/>
                    <a:pt x="104" y="29"/>
                    <a:pt x="104" y="29"/>
                  </a:cubicBezTo>
                  <a:cubicBezTo>
                    <a:pt x="104" y="29"/>
                    <a:pt x="104" y="29"/>
                    <a:pt x="104" y="30"/>
                  </a:cubicBezTo>
                  <a:cubicBezTo>
                    <a:pt x="104" y="31"/>
                    <a:pt x="103" y="32"/>
                    <a:pt x="103" y="32"/>
                  </a:cubicBezTo>
                  <a:cubicBezTo>
                    <a:pt x="103" y="33"/>
                    <a:pt x="102" y="33"/>
                    <a:pt x="102" y="33"/>
                  </a:cubicBezTo>
                  <a:cubicBezTo>
                    <a:pt x="101" y="34"/>
                    <a:pt x="101" y="34"/>
                    <a:pt x="100" y="34"/>
                  </a:cubicBezTo>
                  <a:cubicBezTo>
                    <a:pt x="99" y="34"/>
                    <a:pt x="99" y="34"/>
                    <a:pt x="98" y="33"/>
                  </a:cubicBezTo>
                  <a:cubicBezTo>
                    <a:pt x="98" y="37"/>
                    <a:pt x="98" y="37"/>
                    <a:pt x="98" y="37"/>
                  </a:cubicBezTo>
                  <a:cubicBezTo>
                    <a:pt x="99" y="37"/>
                    <a:pt x="100" y="37"/>
                    <a:pt x="101" y="37"/>
                  </a:cubicBezTo>
                  <a:cubicBezTo>
                    <a:pt x="102" y="37"/>
                    <a:pt x="103" y="37"/>
                    <a:pt x="103" y="36"/>
                  </a:cubicBezTo>
                  <a:cubicBezTo>
                    <a:pt x="104" y="36"/>
                    <a:pt x="105" y="35"/>
                    <a:pt x="106" y="34"/>
                  </a:cubicBezTo>
                  <a:cubicBezTo>
                    <a:pt x="106" y="33"/>
                    <a:pt x="107" y="31"/>
                    <a:pt x="108" y="29"/>
                  </a:cubicBezTo>
                  <a:cubicBezTo>
                    <a:pt x="115" y="8"/>
                    <a:pt x="115" y="8"/>
                    <a:pt x="115" y="8"/>
                  </a:cubicBezTo>
                  <a:cubicBezTo>
                    <a:pt x="112" y="8"/>
                    <a:pt x="112" y="8"/>
                    <a:pt x="112" y="8"/>
                  </a:cubicBezTo>
                  <a:lnTo>
                    <a:pt x="108" y="20"/>
                  </a:lnTo>
                  <a:close/>
                  <a:moveTo>
                    <a:pt x="154" y="19"/>
                  </a:moveTo>
                  <a:cubicBezTo>
                    <a:pt x="154" y="21"/>
                    <a:pt x="154" y="22"/>
                    <a:pt x="153" y="23"/>
                  </a:cubicBezTo>
                  <a:cubicBezTo>
                    <a:pt x="153" y="24"/>
                    <a:pt x="152" y="25"/>
                    <a:pt x="151" y="25"/>
                  </a:cubicBezTo>
                  <a:cubicBezTo>
                    <a:pt x="150" y="26"/>
                    <a:pt x="149" y="26"/>
                    <a:pt x="148" y="26"/>
                  </a:cubicBezTo>
                  <a:cubicBezTo>
                    <a:pt x="147" y="26"/>
                    <a:pt x="146" y="26"/>
                    <a:pt x="146" y="25"/>
                  </a:cubicBezTo>
                  <a:cubicBezTo>
                    <a:pt x="145" y="25"/>
                    <a:pt x="145" y="24"/>
                    <a:pt x="144" y="23"/>
                  </a:cubicBezTo>
                  <a:cubicBezTo>
                    <a:pt x="144" y="22"/>
                    <a:pt x="144" y="21"/>
                    <a:pt x="144" y="19"/>
                  </a:cubicBezTo>
                  <a:cubicBezTo>
                    <a:pt x="144" y="8"/>
                    <a:pt x="144" y="8"/>
                    <a:pt x="144" y="8"/>
                  </a:cubicBezTo>
                  <a:cubicBezTo>
                    <a:pt x="141" y="8"/>
                    <a:pt x="141" y="8"/>
                    <a:pt x="141" y="8"/>
                  </a:cubicBezTo>
                  <a:cubicBezTo>
                    <a:pt x="141" y="21"/>
                    <a:pt x="141" y="21"/>
                    <a:pt x="141" y="21"/>
                  </a:cubicBezTo>
                  <a:cubicBezTo>
                    <a:pt x="141" y="22"/>
                    <a:pt x="141" y="23"/>
                    <a:pt x="141" y="24"/>
                  </a:cubicBezTo>
                  <a:cubicBezTo>
                    <a:pt x="141" y="25"/>
                    <a:pt x="141" y="26"/>
                    <a:pt x="142" y="27"/>
                  </a:cubicBezTo>
                  <a:cubicBezTo>
                    <a:pt x="142" y="27"/>
                    <a:pt x="143" y="28"/>
                    <a:pt x="144" y="28"/>
                  </a:cubicBezTo>
                  <a:cubicBezTo>
                    <a:pt x="145" y="29"/>
                    <a:pt x="146" y="29"/>
                    <a:pt x="148" y="29"/>
                  </a:cubicBezTo>
                  <a:cubicBezTo>
                    <a:pt x="150" y="29"/>
                    <a:pt x="153" y="28"/>
                    <a:pt x="154" y="26"/>
                  </a:cubicBezTo>
                  <a:cubicBezTo>
                    <a:pt x="154" y="29"/>
                    <a:pt x="154" y="29"/>
                    <a:pt x="154" y="29"/>
                  </a:cubicBezTo>
                  <a:cubicBezTo>
                    <a:pt x="157" y="29"/>
                    <a:pt x="157" y="29"/>
                    <a:pt x="157" y="29"/>
                  </a:cubicBezTo>
                  <a:cubicBezTo>
                    <a:pt x="157" y="8"/>
                    <a:pt x="157" y="8"/>
                    <a:pt x="157" y="8"/>
                  </a:cubicBezTo>
                  <a:cubicBezTo>
                    <a:pt x="154" y="8"/>
                    <a:pt x="154" y="8"/>
                    <a:pt x="154" y="8"/>
                  </a:cubicBezTo>
                  <a:lnTo>
                    <a:pt x="154" y="19"/>
                  </a:lnTo>
                  <a:close/>
                  <a:moveTo>
                    <a:pt x="392" y="9"/>
                  </a:moveTo>
                  <a:cubicBezTo>
                    <a:pt x="391" y="8"/>
                    <a:pt x="389" y="7"/>
                    <a:pt x="387" y="7"/>
                  </a:cubicBezTo>
                  <a:cubicBezTo>
                    <a:pt x="384" y="7"/>
                    <a:pt x="382" y="9"/>
                    <a:pt x="381" y="11"/>
                  </a:cubicBezTo>
                  <a:cubicBezTo>
                    <a:pt x="380" y="10"/>
                    <a:pt x="379" y="9"/>
                    <a:pt x="378" y="8"/>
                  </a:cubicBezTo>
                  <a:cubicBezTo>
                    <a:pt x="377" y="8"/>
                    <a:pt x="376" y="7"/>
                    <a:pt x="375" y="7"/>
                  </a:cubicBezTo>
                  <a:cubicBezTo>
                    <a:pt x="373" y="7"/>
                    <a:pt x="372" y="8"/>
                    <a:pt x="371" y="8"/>
                  </a:cubicBezTo>
                  <a:cubicBezTo>
                    <a:pt x="370" y="9"/>
                    <a:pt x="369" y="10"/>
                    <a:pt x="368" y="11"/>
                  </a:cubicBezTo>
                  <a:cubicBezTo>
                    <a:pt x="368" y="8"/>
                    <a:pt x="368" y="8"/>
                    <a:pt x="368" y="8"/>
                  </a:cubicBezTo>
                  <a:cubicBezTo>
                    <a:pt x="365" y="8"/>
                    <a:pt x="365" y="8"/>
                    <a:pt x="365" y="8"/>
                  </a:cubicBezTo>
                  <a:cubicBezTo>
                    <a:pt x="365" y="29"/>
                    <a:pt x="365" y="29"/>
                    <a:pt x="365" y="29"/>
                  </a:cubicBezTo>
                  <a:cubicBezTo>
                    <a:pt x="369" y="29"/>
                    <a:pt x="369" y="29"/>
                    <a:pt x="369" y="29"/>
                  </a:cubicBezTo>
                  <a:cubicBezTo>
                    <a:pt x="369" y="18"/>
                    <a:pt x="369" y="18"/>
                    <a:pt x="369" y="18"/>
                  </a:cubicBezTo>
                  <a:cubicBezTo>
                    <a:pt x="369" y="16"/>
                    <a:pt x="369" y="15"/>
                    <a:pt x="369" y="14"/>
                  </a:cubicBezTo>
                  <a:cubicBezTo>
                    <a:pt x="370" y="13"/>
                    <a:pt x="370" y="12"/>
                    <a:pt x="371" y="11"/>
                  </a:cubicBezTo>
                  <a:cubicBezTo>
                    <a:pt x="372" y="11"/>
                    <a:pt x="373" y="10"/>
                    <a:pt x="374" y="10"/>
                  </a:cubicBezTo>
                  <a:cubicBezTo>
                    <a:pt x="375" y="10"/>
                    <a:pt x="376" y="11"/>
                    <a:pt x="377" y="12"/>
                  </a:cubicBezTo>
                  <a:cubicBezTo>
                    <a:pt x="377" y="12"/>
                    <a:pt x="378" y="14"/>
                    <a:pt x="378" y="15"/>
                  </a:cubicBezTo>
                  <a:cubicBezTo>
                    <a:pt x="378" y="29"/>
                    <a:pt x="378" y="29"/>
                    <a:pt x="378" y="29"/>
                  </a:cubicBezTo>
                  <a:cubicBezTo>
                    <a:pt x="381" y="29"/>
                    <a:pt x="381" y="29"/>
                    <a:pt x="381" y="29"/>
                  </a:cubicBezTo>
                  <a:cubicBezTo>
                    <a:pt x="381" y="17"/>
                    <a:pt x="381" y="17"/>
                    <a:pt x="381" y="17"/>
                  </a:cubicBezTo>
                  <a:cubicBezTo>
                    <a:pt x="381" y="14"/>
                    <a:pt x="382" y="13"/>
                    <a:pt x="383" y="12"/>
                  </a:cubicBezTo>
                  <a:cubicBezTo>
                    <a:pt x="384" y="11"/>
                    <a:pt x="385" y="10"/>
                    <a:pt x="386" y="10"/>
                  </a:cubicBezTo>
                  <a:cubicBezTo>
                    <a:pt x="387" y="10"/>
                    <a:pt x="388" y="11"/>
                    <a:pt x="388" y="11"/>
                  </a:cubicBezTo>
                  <a:cubicBezTo>
                    <a:pt x="389" y="11"/>
                    <a:pt x="389" y="12"/>
                    <a:pt x="390" y="13"/>
                  </a:cubicBezTo>
                  <a:cubicBezTo>
                    <a:pt x="390" y="13"/>
                    <a:pt x="390" y="14"/>
                    <a:pt x="390" y="16"/>
                  </a:cubicBezTo>
                  <a:cubicBezTo>
                    <a:pt x="390" y="29"/>
                    <a:pt x="390" y="29"/>
                    <a:pt x="390" y="29"/>
                  </a:cubicBezTo>
                  <a:cubicBezTo>
                    <a:pt x="393" y="29"/>
                    <a:pt x="393" y="29"/>
                    <a:pt x="393" y="29"/>
                  </a:cubicBezTo>
                  <a:cubicBezTo>
                    <a:pt x="393" y="14"/>
                    <a:pt x="393" y="14"/>
                    <a:pt x="393" y="14"/>
                  </a:cubicBezTo>
                  <a:cubicBezTo>
                    <a:pt x="393" y="12"/>
                    <a:pt x="393" y="10"/>
                    <a:pt x="392" y="9"/>
                  </a:cubicBezTo>
                  <a:close/>
                  <a:moveTo>
                    <a:pt x="51" y="20"/>
                  </a:moveTo>
                  <a:cubicBezTo>
                    <a:pt x="50" y="24"/>
                    <a:pt x="50" y="24"/>
                    <a:pt x="50" y="24"/>
                  </a:cubicBezTo>
                  <a:cubicBezTo>
                    <a:pt x="49" y="20"/>
                    <a:pt x="49" y="20"/>
                    <a:pt x="49" y="20"/>
                  </a:cubicBezTo>
                  <a:cubicBezTo>
                    <a:pt x="45" y="8"/>
                    <a:pt x="45" y="8"/>
                    <a:pt x="45" y="8"/>
                  </a:cubicBezTo>
                  <a:cubicBezTo>
                    <a:pt x="42" y="8"/>
                    <a:pt x="42" y="8"/>
                    <a:pt x="42" y="8"/>
                  </a:cubicBezTo>
                  <a:cubicBezTo>
                    <a:pt x="38" y="20"/>
                    <a:pt x="38" y="20"/>
                    <a:pt x="38" y="20"/>
                  </a:cubicBezTo>
                  <a:cubicBezTo>
                    <a:pt x="38" y="23"/>
                    <a:pt x="37" y="24"/>
                    <a:pt x="37" y="24"/>
                  </a:cubicBezTo>
                  <a:cubicBezTo>
                    <a:pt x="36" y="20"/>
                    <a:pt x="36" y="20"/>
                    <a:pt x="36" y="20"/>
                  </a:cubicBezTo>
                  <a:cubicBezTo>
                    <a:pt x="33" y="8"/>
                    <a:pt x="33" y="8"/>
                    <a:pt x="33" y="8"/>
                  </a:cubicBezTo>
                  <a:cubicBezTo>
                    <a:pt x="29" y="8"/>
                    <a:pt x="29" y="8"/>
                    <a:pt x="29" y="8"/>
                  </a:cubicBezTo>
                  <a:cubicBezTo>
                    <a:pt x="36" y="29"/>
                    <a:pt x="36" y="29"/>
                    <a:pt x="36" y="29"/>
                  </a:cubicBezTo>
                  <a:cubicBezTo>
                    <a:pt x="39" y="29"/>
                    <a:pt x="39" y="29"/>
                    <a:pt x="39" y="29"/>
                  </a:cubicBezTo>
                  <a:cubicBezTo>
                    <a:pt x="43" y="13"/>
                    <a:pt x="43" y="13"/>
                    <a:pt x="43" y="13"/>
                  </a:cubicBezTo>
                  <a:cubicBezTo>
                    <a:pt x="44" y="16"/>
                    <a:pt x="44" y="16"/>
                    <a:pt x="44" y="16"/>
                  </a:cubicBezTo>
                  <a:cubicBezTo>
                    <a:pt x="48" y="29"/>
                    <a:pt x="48" y="29"/>
                    <a:pt x="48" y="29"/>
                  </a:cubicBezTo>
                  <a:cubicBezTo>
                    <a:pt x="51" y="29"/>
                    <a:pt x="51" y="29"/>
                    <a:pt x="51" y="29"/>
                  </a:cubicBezTo>
                  <a:cubicBezTo>
                    <a:pt x="58" y="8"/>
                    <a:pt x="58" y="8"/>
                    <a:pt x="58" y="8"/>
                  </a:cubicBezTo>
                  <a:cubicBezTo>
                    <a:pt x="54" y="8"/>
                    <a:pt x="54" y="8"/>
                    <a:pt x="54" y="8"/>
                  </a:cubicBezTo>
                  <a:lnTo>
                    <a:pt x="51" y="20"/>
                  </a:lnTo>
                  <a:close/>
                  <a:moveTo>
                    <a:pt x="22" y="20"/>
                  </a:moveTo>
                  <a:cubicBezTo>
                    <a:pt x="21" y="24"/>
                    <a:pt x="21" y="24"/>
                    <a:pt x="21" y="24"/>
                  </a:cubicBezTo>
                  <a:cubicBezTo>
                    <a:pt x="20" y="20"/>
                    <a:pt x="20" y="20"/>
                    <a:pt x="20" y="20"/>
                  </a:cubicBezTo>
                  <a:cubicBezTo>
                    <a:pt x="17" y="8"/>
                    <a:pt x="17" y="8"/>
                    <a:pt x="17" y="8"/>
                  </a:cubicBezTo>
                  <a:cubicBezTo>
                    <a:pt x="13" y="8"/>
                    <a:pt x="13" y="8"/>
                    <a:pt x="13" y="8"/>
                  </a:cubicBezTo>
                  <a:cubicBezTo>
                    <a:pt x="10" y="20"/>
                    <a:pt x="10" y="20"/>
                    <a:pt x="10" y="20"/>
                  </a:cubicBezTo>
                  <a:cubicBezTo>
                    <a:pt x="9" y="23"/>
                    <a:pt x="9" y="24"/>
                    <a:pt x="9" y="24"/>
                  </a:cubicBezTo>
                  <a:cubicBezTo>
                    <a:pt x="7" y="20"/>
                    <a:pt x="7" y="20"/>
                    <a:pt x="7" y="20"/>
                  </a:cubicBezTo>
                  <a:cubicBezTo>
                    <a:pt x="4" y="8"/>
                    <a:pt x="4" y="8"/>
                    <a:pt x="4" y="8"/>
                  </a:cubicBezTo>
                  <a:cubicBezTo>
                    <a:pt x="0" y="8"/>
                    <a:pt x="0" y="8"/>
                    <a:pt x="0" y="8"/>
                  </a:cubicBezTo>
                  <a:cubicBezTo>
                    <a:pt x="7" y="29"/>
                    <a:pt x="7" y="29"/>
                    <a:pt x="7" y="29"/>
                  </a:cubicBezTo>
                  <a:cubicBezTo>
                    <a:pt x="10" y="29"/>
                    <a:pt x="10" y="29"/>
                    <a:pt x="10" y="29"/>
                  </a:cubicBezTo>
                  <a:cubicBezTo>
                    <a:pt x="15" y="13"/>
                    <a:pt x="15" y="13"/>
                    <a:pt x="15" y="13"/>
                  </a:cubicBezTo>
                  <a:cubicBezTo>
                    <a:pt x="15" y="16"/>
                    <a:pt x="15" y="16"/>
                    <a:pt x="15" y="16"/>
                  </a:cubicBezTo>
                  <a:cubicBezTo>
                    <a:pt x="19" y="29"/>
                    <a:pt x="19" y="29"/>
                    <a:pt x="19" y="29"/>
                  </a:cubicBezTo>
                  <a:cubicBezTo>
                    <a:pt x="22" y="29"/>
                    <a:pt x="22" y="29"/>
                    <a:pt x="22" y="29"/>
                  </a:cubicBezTo>
                  <a:cubicBezTo>
                    <a:pt x="29" y="8"/>
                    <a:pt x="29" y="8"/>
                    <a:pt x="29" y="8"/>
                  </a:cubicBezTo>
                  <a:cubicBezTo>
                    <a:pt x="25" y="8"/>
                    <a:pt x="25" y="8"/>
                    <a:pt x="25" y="8"/>
                  </a:cubicBezTo>
                  <a:lnTo>
                    <a:pt x="22" y="20"/>
                  </a:lnTo>
                  <a:close/>
                  <a:moveTo>
                    <a:pt x="88" y="29"/>
                  </a:moveTo>
                  <a:cubicBezTo>
                    <a:pt x="92" y="29"/>
                    <a:pt x="92" y="29"/>
                    <a:pt x="92" y="29"/>
                  </a:cubicBezTo>
                  <a:cubicBezTo>
                    <a:pt x="92" y="25"/>
                    <a:pt x="92" y="25"/>
                    <a:pt x="92" y="25"/>
                  </a:cubicBezTo>
                  <a:cubicBezTo>
                    <a:pt x="88" y="25"/>
                    <a:pt x="88" y="25"/>
                    <a:pt x="88" y="25"/>
                  </a:cubicBezTo>
                  <a:lnTo>
                    <a:pt x="88" y="29"/>
                  </a:lnTo>
                  <a:close/>
                  <a:moveTo>
                    <a:pt x="80" y="20"/>
                  </a:moveTo>
                  <a:cubicBezTo>
                    <a:pt x="78" y="24"/>
                    <a:pt x="78" y="24"/>
                    <a:pt x="78" y="24"/>
                  </a:cubicBezTo>
                  <a:cubicBezTo>
                    <a:pt x="77" y="20"/>
                    <a:pt x="77" y="20"/>
                    <a:pt x="77" y="20"/>
                  </a:cubicBezTo>
                  <a:cubicBezTo>
                    <a:pt x="74" y="8"/>
                    <a:pt x="74" y="8"/>
                    <a:pt x="74" y="8"/>
                  </a:cubicBezTo>
                  <a:cubicBezTo>
                    <a:pt x="71" y="8"/>
                    <a:pt x="71" y="8"/>
                    <a:pt x="71" y="8"/>
                  </a:cubicBezTo>
                  <a:cubicBezTo>
                    <a:pt x="67" y="20"/>
                    <a:pt x="67" y="20"/>
                    <a:pt x="67" y="20"/>
                  </a:cubicBezTo>
                  <a:cubicBezTo>
                    <a:pt x="67" y="23"/>
                    <a:pt x="66" y="24"/>
                    <a:pt x="66" y="24"/>
                  </a:cubicBezTo>
                  <a:cubicBezTo>
                    <a:pt x="65" y="20"/>
                    <a:pt x="65" y="20"/>
                    <a:pt x="65" y="20"/>
                  </a:cubicBezTo>
                  <a:cubicBezTo>
                    <a:pt x="62" y="8"/>
                    <a:pt x="62" y="8"/>
                    <a:pt x="62" y="8"/>
                  </a:cubicBezTo>
                  <a:cubicBezTo>
                    <a:pt x="58" y="8"/>
                    <a:pt x="58" y="8"/>
                    <a:pt x="58" y="8"/>
                  </a:cubicBezTo>
                  <a:cubicBezTo>
                    <a:pt x="64" y="29"/>
                    <a:pt x="64" y="29"/>
                    <a:pt x="64" y="29"/>
                  </a:cubicBezTo>
                  <a:cubicBezTo>
                    <a:pt x="68" y="29"/>
                    <a:pt x="68" y="29"/>
                    <a:pt x="68" y="29"/>
                  </a:cubicBezTo>
                  <a:cubicBezTo>
                    <a:pt x="72" y="13"/>
                    <a:pt x="72" y="13"/>
                    <a:pt x="72" y="13"/>
                  </a:cubicBezTo>
                  <a:cubicBezTo>
                    <a:pt x="73" y="16"/>
                    <a:pt x="73" y="16"/>
                    <a:pt x="73" y="16"/>
                  </a:cubicBezTo>
                  <a:cubicBezTo>
                    <a:pt x="76" y="29"/>
                    <a:pt x="76" y="29"/>
                    <a:pt x="76" y="29"/>
                  </a:cubicBezTo>
                  <a:cubicBezTo>
                    <a:pt x="80" y="29"/>
                    <a:pt x="80" y="29"/>
                    <a:pt x="80" y="29"/>
                  </a:cubicBezTo>
                  <a:cubicBezTo>
                    <a:pt x="87" y="8"/>
                    <a:pt x="87" y="8"/>
                    <a:pt x="87" y="8"/>
                  </a:cubicBezTo>
                  <a:cubicBezTo>
                    <a:pt x="83" y="8"/>
                    <a:pt x="83" y="8"/>
                    <a:pt x="83" y="8"/>
                  </a:cubicBezTo>
                  <a:lnTo>
                    <a:pt x="80" y="20"/>
                  </a:lnTo>
                  <a:close/>
                  <a:moveTo>
                    <a:pt x="214" y="7"/>
                  </a:moveTo>
                  <a:cubicBezTo>
                    <a:pt x="211" y="7"/>
                    <a:pt x="208" y="8"/>
                    <a:pt x="207" y="10"/>
                  </a:cubicBezTo>
                  <a:cubicBezTo>
                    <a:pt x="205" y="12"/>
                    <a:pt x="204" y="15"/>
                    <a:pt x="204" y="18"/>
                  </a:cubicBezTo>
                  <a:cubicBezTo>
                    <a:pt x="204" y="22"/>
                    <a:pt x="205" y="24"/>
                    <a:pt x="207" y="26"/>
                  </a:cubicBezTo>
                  <a:cubicBezTo>
                    <a:pt x="208" y="28"/>
                    <a:pt x="211" y="29"/>
                    <a:pt x="214" y="29"/>
                  </a:cubicBezTo>
                  <a:cubicBezTo>
                    <a:pt x="216" y="29"/>
                    <a:pt x="218" y="29"/>
                    <a:pt x="220" y="27"/>
                  </a:cubicBezTo>
                  <a:cubicBezTo>
                    <a:pt x="221" y="26"/>
                    <a:pt x="222" y="25"/>
                    <a:pt x="223" y="22"/>
                  </a:cubicBezTo>
                  <a:cubicBezTo>
                    <a:pt x="219" y="22"/>
                    <a:pt x="219" y="22"/>
                    <a:pt x="219" y="22"/>
                  </a:cubicBezTo>
                  <a:cubicBezTo>
                    <a:pt x="219" y="23"/>
                    <a:pt x="218" y="25"/>
                    <a:pt x="217" y="25"/>
                  </a:cubicBezTo>
                  <a:cubicBezTo>
                    <a:pt x="216" y="26"/>
                    <a:pt x="215" y="26"/>
                    <a:pt x="214" y="26"/>
                  </a:cubicBezTo>
                  <a:cubicBezTo>
                    <a:pt x="212" y="26"/>
                    <a:pt x="211" y="26"/>
                    <a:pt x="210" y="24"/>
                  </a:cubicBezTo>
                  <a:cubicBezTo>
                    <a:pt x="208" y="23"/>
                    <a:pt x="208" y="21"/>
                    <a:pt x="208" y="19"/>
                  </a:cubicBezTo>
                  <a:cubicBezTo>
                    <a:pt x="223" y="19"/>
                    <a:pt x="223" y="19"/>
                    <a:pt x="223" y="19"/>
                  </a:cubicBezTo>
                  <a:cubicBezTo>
                    <a:pt x="223" y="19"/>
                    <a:pt x="223" y="18"/>
                    <a:pt x="223" y="18"/>
                  </a:cubicBezTo>
                  <a:cubicBezTo>
                    <a:pt x="223" y="15"/>
                    <a:pt x="222" y="12"/>
                    <a:pt x="220" y="10"/>
                  </a:cubicBezTo>
                  <a:cubicBezTo>
                    <a:pt x="219" y="8"/>
                    <a:pt x="216" y="7"/>
                    <a:pt x="214" y="7"/>
                  </a:cubicBezTo>
                  <a:close/>
                  <a:moveTo>
                    <a:pt x="208" y="16"/>
                  </a:moveTo>
                  <a:cubicBezTo>
                    <a:pt x="208" y="14"/>
                    <a:pt x="209" y="13"/>
                    <a:pt x="210" y="12"/>
                  </a:cubicBezTo>
                  <a:cubicBezTo>
                    <a:pt x="211" y="11"/>
                    <a:pt x="212" y="10"/>
                    <a:pt x="214" y="10"/>
                  </a:cubicBezTo>
                  <a:cubicBezTo>
                    <a:pt x="215" y="10"/>
                    <a:pt x="217" y="11"/>
                    <a:pt x="218" y="12"/>
                  </a:cubicBezTo>
                  <a:cubicBezTo>
                    <a:pt x="219" y="13"/>
                    <a:pt x="219" y="15"/>
                    <a:pt x="219" y="16"/>
                  </a:cubicBezTo>
                  <a:lnTo>
                    <a:pt x="208" y="16"/>
                  </a:lnTo>
                  <a:close/>
                  <a:moveTo>
                    <a:pt x="285" y="26"/>
                  </a:moveTo>
                  <a:cubicBezTo>
                    <a:pt x="284" y="26"/>
                    <a:pt x="284" y="26"/>
                    <a:pt x="283" y="25"/>
                  </a:cubicBezTo>
                  <a:cubicBezTo>
                    <a:pt x="283" y="25"/>
                    <a:pt x="283" y="25"/>
                    <a:pt x="283" y="25"/>
                  </a:cubicBezTo>
                  <a:cubicBezTo>
                    <a:pt x="283" y="24"/>
                    <a:pt x="283" y="24"/>
                    <a:pt x="283" y="23"/>
                  </a:cubicBezTo>
                  <a:cubicBezTo>
                    <a:pt x="283" y="11"/>
                    <a:pt x="283" y="11"/>
                    <a:pt x="283" y="11"/>
                  </a:cubicBezTo>
                  <a:cubicBezTo>
                    <a:pt x="286" y="11"/>
                    <a:pt x="286" y="11"/>
                    <a:pt x="286" y="11"/>
                  </a:cubicBezTo>
                  <a:cubicBezTo>
                    <a:pt x="286" y="8"/>
                    <a:pt x="286" y="8"/>
                    <a:pt x="286" y="8"/>
                  </a:cubicBezTo>
                  <a:cubicBezTo>
                    <a:pt x="283" y="8"/>
                    <a:pt x="283" y="8"/>
                    <a:pt x="283" y="8"/>
                  </a:cubicBezTo>
                  <a:cubicBezTo>
                    <a:pt x="283" y="1"/>
                    <a:pt x="283" y="1"/>
                    <a:pt x="283" y="1"/>
                  </a:cubicBezTo>
                  <a:cubicBezTo>
                    <a:pt x="279" y="3"/>
                    <a:pt x="279" y="3"/>
                    <a:pt x="279" y="3"/>
                  </a:cubicBezTo>
                  <a:cubicBezTo>
                    <a:pt x="279" y="8"/>
                    <a:pt x="279" y="8"/>
                    <a:pt x="279" y="8"/>
                  </a:cubicBezTo>
                  <a:cubicBezTo>
                    <a:pt x="277" y="8"/>
                    <a:pt x="277" y="8"/>
                    <a:pt x="277" y="8"/>
                  </a:cubicBezTo>
                  <a:cubicBezTo>
                    <a:pt x="277" y="11"/>
                    <a:pt x="277" y="11"/>
                    <a:pt x="277" y="11"/>
                  </a:cubicBezTo>
                  <a:cubicBezTo>
                    <a:pt x="279" y="11"/>
                    <a:pt x="279" y="11"/>
                    <a:pt x="279" y="11"/>
                  </a:cubicBezTo>
                  <a:cubicBezTo>
                    <a:pt x="279" y="23"/>
                    <a:pt x="279" y="23"/>
                    <a:pt x="279" y="23"/>
                  </a:cubicBezTo>
                  <a:cubicBezTo>
                    <a:pt x="279" y="25"/>
                    <a:pt x="279" y="26"/>
                    <a:pt x="280" y="27"/>
                  </a:cubicBezTo>
                  <a:cubicBezTo>
                    <a:pt x="280" y="27"/>
                    <a:pt x="280" y="28"/>
                    <a:pt x="281" y="28"/>
                  </a:cubicBezTo>
                  <a:cubicBezTo>
                    <a:pt x="282" y="29"/>
                    <a:pt x="283" y="29"/>
                    <a:pt x="284" y="29"/>
                  </a:cubicBezTo>
                  <a:cubicBezTo>
                    <a:pt x="285" y="29"/>
                    <a:pt x="286" y="29"/>
                    <a:pt x="287" y="29"/>
                  </a:cubicBezTo>
                  <a:cubicBezTo>
                    <a:pt x="286" y="26"/>
                    <a:pt x="286" y="26"/>
                    <a:pt x="286" y="26"/>
                  </a:cubicBezTo>
                  <a:cubicBezTo>
                    <a:pt x="286" y="26"/>
                    <a:pt x="285" y="26"/>
                    <a:pt x="285" y="26"/>
                  </a:cubicBezTo>
                  <a:close/>
                  <a:moveTo>
                    <a:pt x="335" y="25"/>
                  </a:moveTo>
                  <a:cubicBezTo>
                    <a:pt x="334" y="26"/>
                    <a:pt x="333" y="26"/>
                    <a:pt x="331" y="26"/>
                  </a:cubicBezTo>
                  <a:cubicBezTo>
                    <a:pt x="330" y="26"/>
                    <a:pt x="328" y="26"/>
                    <a:pt x="327" y="24"/>
                  </a:cubicBezTo>
                  <a:cubicBezTo>
                    <a:pt x="326" y="23"/>
                    <a:pt x="326" y="21"/>
                    <a:pt x="326" y="18"/>
                  </a:cubicBezTo>
                  <a:cubicBezTo>
                    <a:pt x="326" y="16"/>
                    <a:pt x="326" y="14"/>
                    <a:pt x="327" y="12"/>
                  </a:cubicBezTo>
                  <a:cubicBezTo>
                    <a:pt x="328" y="11"/>
                    <a:pt x="330" y="10"/>
                    <a:pt x="332" y="10"/>
                  </a:cubicBezTo>
                  <a:cubicBezTo>
                    <a:pt x="333" y="10"/>
                    <a:pt x="334" y="11"/>
                    <a:pt x="335" y="11"/>
                  </a:cubicBezTo>
                  <a:cubicBezTo>
                    <a:pt x="335" y="12"/>
                    <a:pt x="336" y="13"/>
                    <a:pt x="336" y="15"/>
                  </a:cubicBezTo>
                  <a:cubicBezTo>
                    <a:pt x="340" y="14"/>
                    <a:pt x="340" y="14"/>
                    <a:pt x="340" y="14"/>
                  </a:cubicBezTo>
                  <a:cubicBezTo>
                    <a:pt x="339" y="12"/>
                    <a:pt x="338" y="10"/>
                    <a:pt x="337" y="9"/>
                  </a:cubicBezTo>
                  <a:cubicBezTo>
                    <a:pt x="335" y="8"/>
                    <a:pt x="334" y="7"/>
                    <a:pt x="331" y="7"/>
                  </a:cubicBezTo>
                  <a:cubicBezTo>
                    <a:pt x="330" y="7"/>
                    <a:pt x="328" y="8"/>
                    <a:pt x="326" y="9"/>
                  </a:cubicBezTo>
                  <a:cubicBezTo>
                    <a:pt x="325" y="10"/>
                    <a:pt x="324" y="11"/>
                    <a:pt x="323" y="12"/>
                  </a:cubicBezTo>
                  <a:cubicBezTo>
                    <a:pt x="322" y="14"/>
                    <a:pt x="322" y="16"/>
                    <a:pt x="322" y="18"/>
                  </a:cubicBezTo>
                  <a:cubicBezTo>
                    <a:pt x="322" y="22"/>
                    <a:pt x="323" y="24"/>
                    <a:pt x="325" y="26"/>
                  </a:cubicBezTo>
                  <a:cubicBezTo>
                    <a:pt x="326" y="28"/>
                    <a:pt x="329" y="29"/>
                    <a:pt x="331" y="29"/>
                  </a:cubicBezTo>
                  <a:cubicBezTo>
                    <a:pt x="334" y="29"/>
                    <a:pt x="336" y="28"/>
                    <a:pt x="337" y="27"/>
                  </a:cubicBezTo>
                  <a:cubicBezTo>
                    <a:pt x="339" y="26"/>
                    <a:pt x="340" y="24"/>
                    <a:pt x="340" y="22"/>
                  </a:cubicBezTo>
                  <a:cubicBezTo>
                    <a:pt x="337" y="21"/>
                    <a:pt x="337" y="21"/>
                    <a:pt x="337" y="21"/>
                  </a:cubicBezTo>
                  <a:cubicBezTo>
                    <a:pt x="336" y="23"/>
                    <a:pt x="336" y="24"/>
                    <a:pt x="335" y="25"/>
                  </a:cubicBezTo>
                  <a:close/>
                  <a:moveTo>
                    <a:pt x="298" y="7"/>
                  </a:moveTo>
                  <a:cubicBezTo>
                    <a:pt x="295" y="7"/>
                    <a:pt x="293" y="8"/>
                    <a:pt x="291" y="10"/>
                  </a:cubicBezTo>
                  <a:cubicBezTo>
                    <a:pt x="289" y="12"/>
                    <a:pt x="288" y="15"/>
                    <a:pt x="288" y="18"/>
                  </a:cubicBezTo>
                  <a:cubicBezTo>
                    <a:pt x="288" y="22"/>
                    <a:pt x="289" y="24"/>
                    <a:pt x="291" y="26"/>
                  </a:cubicBezTo>
                  <a:cubicBezTo>
                    <a:pt x="293" y="28"/>
                    <a:pt x="295" y="29"/>
                    <a:pt x="298" y="29"/>
                  </a:cubicBezTo>
                  <a:cubicBezTo>
                    <a:pt x="301" y="29"/>
                    <a:pt x="303" y="29"/>
                    <a:pt x="304" y="27"/>
                  </a:cubicBezTo>
                  <a:cubicBezTo>
                    <a:pt x="306" y="26"/>
                    <a:pt x="307" y="25"/>
                    <a:pt x="307" y="22"/>
                  </a:cubicBezTo>
                  <a:cubicBezTo>
                    <a:pt x="304" y="22"/>
                    <a:pt x="304" y="22"/>
                    <a:pt x="304" y="22"/>
                  </a:cubicBezTo>
                  <a:cubicBezTo>
                    <a:pt x="303" y="23"/>
                    <a:pt x="303" y="25"/>
                    <a:pt x="302" y="25"/>
                  </a:cubicBezTo>
                  <a:cubicBezTo>
                    <a:pt x="301" y="26"/>
                    <a:pt x="300" y="26"/>
                    <a:pt x="298" y="26"/>
                  </a:cubicBezTo>
                  <a:cubicBezTo>
                    <a:pt x="297" y="26"/>
                    <a:pt x="295" y="26"/>
                    <a:pt x="294" y="24"/>
                  </a:cubicBezTo>
                  <a:cubicBezTo>
                    <a:pt x="293" y="23"/>
                    <a:pt x="292" y="21"/>
                    <a:pt x="292" y="19"/>
                  </a:cubicBezTo>
                  <a:cubicBezTo>
                    <a:pt x="308" y="19"/>
                    <a:pt x="308" y="19"/>
                    <a:pt x="308" y="19"/>
                  </a:cubicBezTo>
                  <a:cubicBezTo>
                    <a:pt x="308" y="19"/>
                    <a:pt x="308" y="18"/>
                    <a:pt x="308" y="18"/>
                  </a:cubicBezTo>
                  <a:cubicBezTo>
                    <a:pt x="308" y="15"/>
                    <a:pt x="307" y="12"/>
                    <a:pt x="305" y="10"/>
                  </a:cubicBezTo>
                  <a:cubicBezTo>
                    <a:pt x="303" y="8"/>
                    <a:pt x="301" y="7"/>
                    <a:pt x="298" y="7"/>
                  </a:cubicBezTo>
                  <a:close/>
                  <a:moveTo>
                    <a:pt x="292" y="16"/>
                  </a:moveTo>
                  <a:cubicBezTo>
                    <a:pt x="292" y="14"/>
                    <a:pt x="293" y="13"/>
                    <a:pt x="294" y="12"/>
                  </a:cubicBezTo>
                  <a:cubicBezTo>
                    <a:pt x="295" y="11"/>
                    <a:pt x="297" y="10"/>
                    <a:pt x="298" y="10"/>
                  </a:cubicBezTo>
                  <a:cubicBezTo>
                    <a:pt x="300" y="10"/>
                    <a:pt x="301" y="11"/>
                    <a:pt x="303" y="12"/>
                  </a:cubicBezTo>
                  <a:cubicBezTo>
                    <a:pt x="303" y="13"/>
                    <a:pt x="304" y="15"/>
                    <a:pt x="304" y="16"/>
                  </a:cubicBezTo>
                  <a:lnTo>
                    <a:pt x="292" y="16"/>
                  </a:lnTo>
                  <a:close/>
                  <a:moveTo>
                    <a:pt x="270" y="4"/>
                  </a:moveTo>
                  <a:cubicBezTo>
                    <a:pt x="273" y="4"/>
                    <a:pt x="273" y="4"/>
                    <a:pt x="273" y="4"/>
                  </a:cubicBezTo>
                  <a:cubicBezTo>
                    <a:pt x="273" y="0"/>
                    <a:pt x="273" y="0"/>
                    <a:pt x="273" y="0"/>
                  </a:cubicBezTo>
                  <a:cubicBezTo>
                    <a:pt x="270" y="0"/>
                    <a:pt x="270" y="0"/>
                    <a:pt x="270" y="0"/>
                  </a:cubicBezTo>
                  <a:lnTo>
                    <a:pt x="270" y="4"/>
                  </a:lnTo>
                  <a:close/>
                  <a:moveTo>
                    <a:pt x="351" y="7"/>
                  </a:moveTo>
                  <a:cubicBezTo>
                    <a:pt x="349" y="7"/>
                    <a:pt x="347" y="8"/>
                    <a:pt x="345" y="10"/>
                  </a:cubicBezTo>
                  <a:cubicBezTo>
                    <a:pt x="343" y="12"/>
                    <a:pt x="342" y="14"/>
                    <a:pt x="342" y="18"/>
                  </a:cubicBezTo>
                  <a:cubicBezTo>
                    <a:pt x="342" y="22"/>
                    <a:pt x="343" y="24"/>
                    <a:pt x="344" y="26"/>
                  </a:cubicBezTo>
                  <a:cubicBezTo>
                    <a:pt x="346" y="28"/>
                    <a:pt x="349" y="29"/>
                    <a:pt x="351" y="29"/>
                  </a:cubicBezTo>
                  <a:cubicBezTo>
                    <a:pt x="353" y="29"/>
                    <a:pt x="355" y="29"/>
                    <a:pt x="356" y="28"/>
                  </a:cubicBezTo>
                  <a:cubicBezTo>
                    <a:pt x="358" y="27"/>
                    <a:pt x="359" y="26"/>
                    <a:pt x="360" y="24"/>
                  </a:cubicBezTo>
                  <a:cubicBezTo>
                    <a:pt x="361" y="23"/>
                    <a:pt x="361" y="21"/>
                    <a:pt x="361" y="18"/>
                  </a:cubicBezTo>
                  <a:cubicBezTo>
                    <a:pt x="361" y="15"/>
                    <a:pt x="360" y="12"/>
                    <a:pt x="358" y="10"/>
                  </a:cubicBezTo>
                  <a:cubicBezTo>
                    <a:pt x="357" y="8"/>
                    <a:pt x="354" y="7"/>
                    <a:pt x="351" y="7"/>
                  </a:cubicBezTo>
                  <a:close/>
                  <a:moveTo>
                    <a:pt x="356" y="24"/>
                  </a:moveTo>
                  <a:cubicBezTo>
                    <a:pt x="355" y="26"/>
                    <a:pt x="353" y="26"/>
                    <a:pt x="351" y="26"/>
                  </a:cubicBezTo>
                  <a:cubicBezTo>
                    <a:pt x="350" y="26"/>
                    <a:pt x="348" y="26"/>
                    <a:pt x="347" y="24"/>
                  </a:cubicBezTo>
                  <a:cubicBezTo>
                    <a:pt x="346" y="23"/>
                    <a:pt x="345" y="21"/>
                    <a:pt x="345" y="18"/>
                  </a:cubicBezTo>
                  <a:cubicBezTo>
                    <a:pt x="345" y="16"/>
                    <a:pt x="346" y="14"/>
                    <a:pt x="347" y="12"/>
                  </a:cubicBezTo>
                  <a:cubicBezTo>
                    <a:pt x="348" y="11"/>
                    <a:pt x="350" y="10"/>
                    <a:pt x="351" y="10"/>
                  </a:cubicBezTo>
                  <a:cubicBezTo>
                    <a:pt x="353" y="10"/>
                    <a:pt x="355" y="11"/>
                    <a:pt x="356" y="12"/>
                  </a:cubicBezTo>
                  <a:cubicBezTo>
                    <a:pt x="357" y="14"/>
                    <a:pt x="358" y="16"/>
                    <a:pt x="358" y="18"/>
                  </a:cubicBezTo>
                  <a:cubicBezTo>
                    <a:pt x="358" y="21"/>
                    <a:pt x="357" y="23"/>
                    <a:pt x="356" y="24"/>
                  </a:cubicBezTo>
                  <a:close/>
                  <a:moveTo>
                    <a:pt x="243" y="10"/>
                  </a:moveTo>
                  <a:cubicBezTo>
                    <a:pt x="242" y="9"/>
                    <a:pt x="241" y="9"/>
                    <a:pt x="240" y="8"/>
                  </a:cubicBezTo>
                  <a:cubicBezTo>
                    <a:pt x="239" y="8"/>
                    <a:pt x="238" y="7"/>
                    <a:pt x="237" y="7"/>
                  </a:cubicBezTo>
                  <a:cubicBezTo>
                    <a:pt x="234" y="7"/>
                    <a:pt x="232" y="8"/>
                    <a:pt x="231" y="10"/>
                  </a:cubicBezTo>
                  <a:cubicBezTo>
                    <a:pt x="231" y="0"/>
                    <a:pt x="231" y="0"/>
                    <a:pt x="231" y="0"/>
                  </a:cubicBezTo>
                  <a:cubicBezTo>
                    <a:pt x="227" y="0"/>
                    <a:pt x="227" y="0"/>
                    <a:pt x="227" y="0"/>
                  </a:cubicBezTo>
                  <a:cubicBezTo>
                    <a:pt x="227" y="29"/>
                    <a:pt x="227" y="29"/>
                    <a:pt x="227" y="29"/>
                  </a:cubicBezTo>
                  <a:cubicBezTo>
                    <a:pt x="231" y="29"/>
                    <a:pt x="231" y="29"/>
                    <a:pt x="231" y="29"/>
                  </a:cubicBezTo>
                  <a:cubicBezTo>
                    <a:pt x="231" y="26"/>
                    <a:pt x="231" y="26"/>
                    <a:pt x="231" y="26"/>
                  </a:cubicBezTo>
                  <a:cubicBezTo>
                    <a:pt x="232" y="28"/>
                    <a:pt x="234" y="29"/>
                    <a:pt x="236" y="29"/>
                  </a:cubicBezTo>
                  <a:cubicBezTo>
                    <a:pt x="239" y="29"/>
                    <a:pt x="241" y="28"/>
                    <a:pt x="243" y="26"/>
                  </a:cubicBezTo>
                  <a:cubicBezTo>
                    <a:pt x="244" y="24"/>
                    <a:pt x="245" y="22"/>
                    <a:pt x="245" y="18"/>
                  </a:cubicBezTo>
                  <a:cubicBezTo>
                    <a:pt x="245" y="16"/>
                    <a:pt x="245" y="15"/>
                    <a:pt x="245" y="14"/>
                  </a:cubicBezTo>
                  <a:cubicBezTo>
                    <a:pt x="244" y="12"/>
                    <a:pt x="244" y="11"/>
                    <a:pt x="243" y="10"/>
                  </a:cubicBezTo>
                  <a:close/>
                  <a:moveTo>
                    <a:pt x="240" y="24"/>
                  </a:moveTo>
                  <a:cubicBezTo>
                    <a:pt x="239" y="26"/>
                    <a:pt x="238" y="26"/>
                    <a:pt x="236" y="26"/>
                  </a:cubicBezTo>
                  <a:cubicBezTo>
                    <a:pt x="234" y="26"/>
                    <a:pt x="233" y="25"/>
                    <a:pt x="232" y="24"/>
                  </a:cubicBezTo>
                  <a:cubicBezTo>
                    <a:pt x="231" y="22"/>
                    <a:pt x="231" y="21"/>
                    <a:pt x="231" y="18"/>
                  </a:cubicBezTo>
                  <a:cubicBezTo>
                    <a:pt x="231" y="16"/>
                    <a:pt x="231" y="14"/>
                    <a:pt x="232" y="12"/>
                  </a:cubicBezTo>
                  <a:cubicBezTo>
                    <a:pt x="233" y="11"/>
                    <a:pt x="235" y="10"/>
                    <a:pt x="236" y="10"/>
                  </a:cubicBezTo>
                  <a:cubicBezTo>
                    <a:pt x="238" y="10"/>
                    <a:pt x="239" y="11"/>
                    <a:pt x="240" y="12"/>
                  </a:cubicBezTo>
                  <a:cubicBezTo>
                    <a:pt x="241" y="14"/>
                    <a:pt x="242" y="16"/>
                    <a:pt x="242" y="18"/>
                  </a:cubicBezTo>
                  <a:cubicBezTo>
                    <a:pt x="242" y="21"/>
                    <a:pt x="241" y="23"/>
                    <a:pt x="240" y="24"/>
                  </a:cubicBezTo>
                  <a:close/>
                  <a:moveTo>
                    <a:pt x="270" y="29"/>
                  </a:moveTo>
                  <a:cubicBezTo>
                    <a:pt x="273" y="29"/>
                    <a:pt x="273" y="29"/>
                    <a:pt x="273" y="29"/>
                  </a:cubicBezTo>
                  <a:cubicBezTo>
                    <a:pt x="273" y="8"/>
                    <a:pt x="273" y="8"/>
                    <a:pt x="273" y="8"/>
                  </a:cubicBezTo>
                  <a:cubicBezTo>
                    <a:pt x="270" y="8"/>
                    <a:pt x="270" y="8"/>
                    <a:pt x="270" y="8"/>
                  </a:cubicBezTo>
                  <a:lnTo>
                    <a:pt x="270" y="29"/>
                  </a:lnTo>
                  <a:close/>
                  <a:moveTo>
                    <a:pt x="313" y="29"/>
                  </a:moveTo>
                  <a:cubicBezTo>
                    <a:pt x="317" y="29"/>
                    <a:pt x="317" y="29"/>
                    <a:pt x="317" y="29"/>
                  </a:cubicBezTo>
                  <a:cubicBezTo>
                    <a:pt x="317" y="25"/>
                    <a:pt x="317" y="25"/>
                    <a:pt x="317" y="25"/>
                  </a:cubicBezTo>
                  <a:cubicBezTo>
                    <a:pt x="313" y="25"/>
                    <a:pt x="313" y="25"/>
                    <a:pt x="313" y="25"/>
                  </a:cubicBezTo>
                  <a:lnTo>
                    <a:pt x="313" y="29"/>
                  </a:lnTo>
                  <a:close/>
                  <a:moveTo>
                    <a:pt x="262" y="18"/>
                  </a:moveTo>
                  <a:cubicBezTo>
                    <a:pt x="261" y="17"/>
                    <a:pt x="260" y="17"/>
                    <a:pt x="257" y="16"/>
                  </a:cubicBezTo>
                  <a:cubicBezTo>
                    <a:pt x="255" y="16"/>
                    <a:pt x="254" y="15"/>
                    <a:pt x="254" y="15"/>
                  </a:cubicBezTo>
                  <a:cubicBezTo>
                    <a:pt x="253" y="15"/>
                    <a:pt x="253" y="15"/>
                    <a:pt x="253" y="14"/>
                  </a:cubicBezTo>
                  <a:cubicBezTo>
                    <a:pt x="252" y="14"/>
                    <a:pt x="252" y="13"/>
                    <a:pt x="252" y="13"/>
                  </a:cubicBezTo>
                  <a:cubicBezTo>
                    <a:pt x="252" y="12"/>
                    <a:pt x="253" y="12"/>
                    <a:pt x="253" y="11"/>
                  </a:cubicBezTo>
                  <a:cubicBezTo>
                    <a:pt x="254" y="11"/>
                    <a:pt x="255" y="10"/>
                    <a:pt x="257" y="10"/>
                  </a:cubicBezTo>
                  <a:cubicBezTo>
                    <a:pt x="258" y="10"/>
                    <a:pt x="259" y="11"/>
                    <a:pt x="260" y="11"/>
                  </a:cubicBezTo>
                  <a:cubicBezTo>
                    <a:pt x="261" y="12"/>
                    <a:pt x="261" y="13"/>
                    <a:pt x="261" y="14"/>
                  </a:cubicBezTo>
                  <a:cubicBezTo>
                    <a:pt x="265" y="13"/>
                    <a:pt x="265" y="13"/>
                    <a:pt x="265" y="13"/>
                  </a:cubicBezTo>
                  <a:cubicBezTo>
                    <a:pt x="264" y="12"/>
                    <a:pt x="264" y="11"/>
                    <a:pt x="263" y="10"/>
                  </a:cubicBezTo>
                  <a:cubicBezTo>
                    <a:pt x="263" y="9"/>
                    <a:pt x="262" y="9"/>
                    <a:pt x="261" y="8"/>
                  </a:cubicBezTo>
                  <a:cubicBezTo>
                    <a:pt x="260" y="8"/>
                    <a:pt x="258" y="7"/>
                    <a:pt x="256" y="7"/>
                  </a:cubicBezTo>
                  <a:cubicBezTo>
                    <a:pt x="255" y="7"/>
                    <a:pt x="254" y="8"/>
                    <a:pt x="253" y="8"/>
                  </a:cubicBezTo>
                  <a:cubicBezTo>
                    <a:pt x="252" y="8"/>
                    <a:pt x="252" y="8"/>
                    <a:pt x="251" y="9"/>
                  </a:cubicBezTo>
                  <a:cubicBezTo>
                    <a:pt x="250" y="9"/>
                    <a:pt x="250" y="10"/>
                    <a:pt x="249" y="11"/>
                  </a:cubicBezTo>
                  <a:cubicBezTo>
                    <a:pt x="249" y="12"/>
                    <a:pt x="249" y="12"/>
                    <a:pt x="249" y="13"/>
                  </a:cubicBezTo>
                  <a:cubicBezTo>
                    <a:pt x="249" y="14"/>
                    <a:pt x="249" y="15"/>
                    <a:pt x="250" y="16"/>
                  </a:cubicBezTo>
                  <a:cubicBezTo>
                    <a:pt x="250" y="17"/>
                    <a:pt x="251" y="18"/>
                    <a:pt x="252" y="18"/>
                  </a:cubicBezTo>
                  <a:cubicBezTo>
                    <a:pt x="253" y="19"/>
                    <a:pt x="255" y="19"/>
                    <a:pt x="257" y="20"/>
                  </a:cubicBezTo>
                  <a:cubicBezTo>
                    <a:pt x="259" y="20"/>
                    <a:pt x="260" y="21"/>
                    <a:pt x="261" y="21"/>
                  </a:cubicBezTo>
                  <a:cubicBezTo>
                    <a:pt x="262" y="22"/>
                    <a:pt x="262" y="22"/>
                    <a:pt x="262" y="23"/>
                  </a:cubicBezTo>
                  <a:cubicBezTo>
                    <a:pt x="262" y="24"/>
                    <a:pt x="261" y="25"/>
                    <a:pt x="261" y="25"/>
                  </a:cubicBezTo>
                  <a:cubicBezTo>
                    <a:pt x="260" y="26"/>
                    <a:pt x="259" y="26"/>
                    <a:pt x="257" y="26"/>
                  </a:cubicBezTo>
                  <a:cubicBezTo>
                    <a:pt x="255" y="26"/>
                    <a:pt x="254" y="26"/>
                    <a:pt x="253" y="25"/>
                  </a:cubicBezTo>
                  <a:cubicBezTo>
                    <a:pt x="252" y="24"/>
                    <a:pt x="252" y="23"/>
                    <a:pt x="252" y="22"/>
                  </a:cubicBezTo>
                  <a:cubicBezTo>
                    <a:pt x="248" y="22"/>
                    <a:pt x="248" y="22"/>
                    <a:pt x="248" y="22"/>
                  </a:cubicBezTo>
                  <a:cubicBezTo>
                    <a:pt x="249" y="25"/>
                    <a:pt x="250" y="26"/>
                    <a:pt x="251" y="27"/>
                  </a:cubicBezTo>
                  <a:cubicBezTo>
                    <a:pt x="252" y="29"/>
                    <a:pt x="254" y="29"/>
                    <a:pt x="257" y="29"/>
                  </a:cubicBezTo>
                  <a:cubicBezTo>
                    <a:pt x="259" y="29"/>
                    <a:pt x="260" y="29"/>
                    <a:pt x="261" y="28"/>
                  </a:cubicBezTo>
                  <a:cubicBezTo>
                    <a:pt x="263" y="28"/>
                    <a:pt x="264" y="27"/>
                    <a:pt x="264" y="26"/>
                  </a:cubicBezTo>
                  <a:cubicBezTo>
                    <a:pt x="265" y="25"/>
                    <a:pt x="265" y="24"/>
                    <a:pt x="265" y="23"/>
                  </a:cubicBezTo>
                  <a:cubicBezTo>
                    <a:pt x="265" y="21"/>
                    <a:pt x="265" y="20"/>
                    <a:pt x="265" y="20"/>
                  </a:cubicBezTo>
                  <a:cubicBezTo>
                    <a:pt x="264" y="19"/>
                    <a:pt x="263" y="18"/>
                    <a:pt x="262" y="18"/>
                  </a:cubicBezTo>
                  <a:close/>
                </a:path>
              </a:pathLst>
            </a:custGeom>
            <a:solidFill>
              <a:srgbClr val="8287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1800"/>
            </a:p>
          </p:txBody>
        </p:sp>
      </p:grpSp>
    </p:spTree>
  </p:cSld>
  <p:clrMapOvr>
    <a:masterClrMapping/>
  </p:clrMapOvr>
  <mc:AlternateContent>
    <mc:Choice xmlns:p14="http://schemas.microsoft.com/office/powerpoint/2010/main" Requires="p14">
      <p:transition p14:dur="25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Section Break">
    <p:spTree>
      <p:nvGrpSpPr>
        <p:cNvPr id="1" name=""/>
        <p:cNvGrpSpPr/>
        <p:nvPr/>
      </p:nvGrpSpPr>
      <p:grpSpPr>
        <a:xfrm>
          <a:off x="0" y="0"/>
          <a:ext cx="0" cy="0"/>
        </a:xfrm>
      </p:grpSpPr>
      <p:sp>
        <p:nvSpPr>
          <p:cNvPr id="16" name="Freeform 15"/>
          <p:cNvSpPr>
            <a:spLocks noEditPoints="1"/>
          </p:cNvSpPr>
          <p:nvPr userDrawn="1"/>
        </p:nvSpPr>
        <p:spPr bwMode="auto">
          <a:xfrm>
            <a:off x="2119" y="460376"/>
            <a:ext cx="7912364" cy="3456930"/>
          </a:xfrm>
          <a:custGeom>
            <a:gdLst>
              <a:gd name="T0" fmla="*/ 326 w 1660"/>
              <a:gd name="T1" fmla="*/ 205 h 777"/>
              <a:gd name="T2" fmla="*/ 316 w 1660"/>
              <a:gd name="T3" fmla="*/ 390 h 777"/>
              <a:gd name="T4" fmla="*/ 327 w 1660"/>
              <a:gd name="T5" fmla="*/ 397 h 777"/>
              <a:gd name="T6" fmla="*/ 179 w 1660"/>
              <a:gd name="T7" fmla="*/ 577 h 777"/>
              <a:gd name="T8" fmla="*/ 206 w 1660"/>
              <a:gd name="T9" fmla="*/ 533 h 777"/>
              <a:gd name="T10" fmla="*/ 310 w 1660"/>
              <a:gd name="T11" fmla="*/ 261 h 777"/>
              <a:gd name="T12" fmla="*/ 421 w 1660"/>
              <a:gd name="T13" fmla="*/ 291 h 777"/>
              <a:gd name="T14" fmla="*/ 426 w 1660"/>
              <a:gd name="T15" fmla="*/ 295 h 777"/>
              <a:gd name="T16" fmla="*/ 381 w 1660"/>
              <a:gd name="T17" fmla="*/ 501 h 777"/>
              <a:gd name="T18" fmla="*/ 385 w 1660"/>
              <a:gd name="T19" fmla="*/ 495 h 777"/>
              <a:gd name="T20" fmla="*/ 209 w 1660"/>
              <a:gd name="T21" fmla="*/ 695 h 777"/>
              <a:gd name="T22" fmla="*/ 123 w 1660"/>
              <a:gd name="T23" fmla="*/ 408 h 777"/>
              <a:gd name="T24" fmla="*/ 145 w 1660"/>
              <a:gd name="T25" fmla="*/ 422 h 777"/>
              <a:gd name="T26" fmla="*/ 467 w 1660"/>
              <a:gd name="T27" fmla="*/ 197 h 777"/>
              <a:gd name="T28" fmla="*/ 464 w 1660"/>
              <a:gd name="T29" fmla="*/ 202 h 777"/>
              <a:gd name="T30" fmla="*/ 72 w 1660"/>
              <a:gd name="T31" fmla="*/ 570 h 777"/>
              <a:gd name="T32" fmla="*/ 134 w 1660"/>
              <a:gd name="T33" fmla="*/ 285 h 777"/>
              <a:gd name="T34" fmla="*/ 121 w 1660"/>
              <a:gd name="T35" fmla="*/ 284 h 777"/>
              <a:gd name="T36" fmla="*/ 612 w 1660"/>
              <a:gd name="T37" fmla="*/ 92 h 777"/>
              <a:gd name="T38" fmla="*/ 608 w 1660"/>
              <a:gd name="T39" fmla="*/ 97 h 777"/>
              <a:gd name="T40" fmla="*/ 0 w 1660"/>
              <a:gd name="T41" fmla="*/ 345 h 777"/>
              <a:gd name="T42" fmla="*/ 468 w 1660"/>
              <a:gd name="T43" fmla="*/ 392 h 777"/>
              <a:gd name="T44" fmla="*/ 490 w 1660"/>
              <a:gd name="T45" fmla="*/ 406 h 777"/>
              <a:gd name="T46" fmla="*/ 0 w 1660"/>
              <a:gd name="T47" fmla="*/ 775 h 777"/>
              <a:gd name="T48" fmla="*/ 0 w 1660"/>
              <a:gd name="T49" fmla="*/ 589 h 777"/>
              <a:gd name="T50" fmla="*/ 176 w 1660"/>
              <a:gd name="T51" fmla="*/ 173 h 777"/>
              <a:gd name="T52" fmla="*/ 679 w 1660"/>
              <a:gd name="T53" fmla="*/ 171 h 777"/>
              <a:gd name="T54" fmla="*/ 672 w 1660"/>
              <a:gd name="T55" fmla="*/ 182 h 777"/>
              <a:gd name="T56" fmla="*/ 1210 w 1660"/>
              <a:gd name="T57" fmla="*/ 162 h 777"/>
              <a:gd name="T58" fmla="*/ 1214 w 1660"/>
              <a:gd name="T59" fmla="*/ 157 h 777"/>
              <a:gd name="T60" fmla="*/ 1364 w 1660"/>
              <a:gd name="T61" fmla="*/ 9 h 777"/>
              <a:gd name="T62" fmla="*/ 1308 w 1660"/>
              <a:gd name="T63" fmla="*/ 79 h 777"/>
              <a:gd name="T64" fmla="*/ 1329 w 1660"/>
              <a:gd name="T65" fmla="*/ 92 h 777"/>
              <a:gd name="T66" fmla="*/ 1193 w 1660"/>
              <a:gd name="T67" fmla="*/ 39 h 777"/>
              <a:gd name="T68" fmla="*/ 1196 w 1660"/>
              <a:gd name="T69" fmla="*/ 33 h 777"/>
              <a:gd name="T70" fmla="*/ 1651 w 1660"/>
              <a:gd name="T71" fmla="*/ 66 h 777"/>
              <a:gd name="T72" fmla="*/ 1100 w 1660"/>
              <a:gd name="T73" fmla="*/ 91 h 777"/>
              <a:gd name="T74" fmla="*/ 1110 w 1660"/>
              <a:gd name="T75" fmla="*/ 98 h 777"/>
              <a:gd name="T76" fmla="*/ 1488 w 1660"/>
              <a:gd name="T77" fmla="*/ 115 h 777"/>
              <a:gd name="T78" fmla="*/ 1491 w 1660"/>
              <a:gd name="T79" fmla="*/ 110 h 777"/>
              <a:gd name="T80" fmla="*/ 1559 w 1660"/>
              <a:gd name="T81" fmla="*/ 28 h 777"/>
              <a:gd name="T82" fmla="*/ 1055 w 1660"/>
              <a:gd name="T83" fmla="*/ 193 h 777"/>
              <a:gd name="T84" fmla="*/ 1066 w 1660"/>
              <a:gd name="T85" fmla="*/ 200 h 777"/>
              <a:gd name="T86" fmla="*/ 569 w 1660"/>
              <a:gd name="T87" fmla="*/ 433 h 777"/>
              <a:gd name="T88" fmla="*/ 576 w 1660"/>
              <a:gd name="T89" fmla="*/ 422 h 777"/>
              <a:gd name="T90" fmla="*/ 581 w 1660"/>
              <a:gd name="T91" fmla="*/ 320 h 777"/>
              <a:gd name="T92" fmla="*/ 784 w 1660"/>
              <a:gd name="T93" fmla="*/ 204 h 777"/>
              <a:gd name="T94" fmla="*/ 827 w 1660"/>
              <a:gd name="T95" fmla="*/ 231 h 777"/>
              <a:gd name="T96" fmla="*/ 677 w 1660"/>
              <a:gd name="T97" fmla="*/ 370 h 777"/>
              <a:gd name="T98" fmla="*/ 684 w 1660"/>
              <a:gd name="T99" fmla="*/ 359 h 777"/>
              <a:gd name="T100" fmla="*/ 927 w 1660"/>
              <a:gd name="T101" fmla="*/ 189 h 777"/>
              <a:gd name="T102" fmla="*/ 852 w 1660"/>
              <a:gd name="T103" fmla="*/ 60 h 777"/>
              <a:gd name="T104" fmla="*/ 863 w 1660"/>
              <a:gd name="T105" fmla="*/ 67 h 777"/>
              <a:gd name="T106" fmla="*/ 879 w 1660"/>
              <a:gd name="T107" fmla="*/ 284 h 777"/>
              <a:gd name="T108" fmla="*/ 885 w 1660"/>
              <a:gd name="T109" fmla="*/ 273 h 77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60" h="777">
                <a:moveTo>
                  <a:pt x="322" y="187"/>
                </a:moveTo>
                <a:cubicBezTo>
                  <a:pt x="317" y="188"/>
                  <a:pt x="314" y="193"/>
                  <a:pt x="315" y="198"/>
                </a:cubicBezTo>
                <a:cubicBezTo>
                  <a:pt x="316" y="203"/>
                  <a:pt x="321" y="206"/>
                  <a:pt x="326" y="205"/>
                </a:cubicBezTo>
                <a:cubicBezTo>
                  <a:pt x="331" y="203"/>
                  <a:pt x="334" y="199"/>
                  <a:pt x="332" y="194"/>
                </a:cubicBezTo>
                <a:cubicBezTo>
                  <a:pt x="331" y="189"/>
                  <a:pt x="326" y="186"/>
                  <a:pt x="322" y="187"/>
                </a:cubicBezTo>
                <a:close/>
                <a:moveTo>
                  <a:pt x="316" y="390"/>
                </a:moveTo>
                <a:cubicBezTo>
                  <a:pt x="311" y="391"/>
                  <a:pt x="308" y="396"/>
                  <a:pt x="310" y="401"/>
                </a:cubicBezTo>
                <a:cubicBezTo>
                  <a:pt x="311" y="406"/>
                  <a:pt x="316" y="409"/>
                  <a:pt x="320" y="408"/>
                </a:cubicBezTo>
                <a:cubicBezTo>
                  <a:pt x="325" y="406"/>
                  <a:pt x="328" y="402"/>
                  <a:pt x="327" y="397"/>
                </a:cubicBezTo>
                <a:cubicBezTo>
                  <a:pt x="326" y="392"/>
                  <a:pt x="321" y="389"/>
                  <a:pt x="316" y="390"/>
                </a:cubicBezTo>
                <a:close/>
                <a:moveTo>
                  <a:pt x="206" y="533"/>
                </a:moveTo>
                <a:cubicBezTo>
                  <a:pt x="187" y="538"/>
                  <a:pt x="175" y="557"/>
                  <a:pt x="179" y="577"/>
                </a:cubicBezTo>
                <a:cubicBezTo>
                  <a:pt x="184" y="596"/>
                  <a:pt x="203" y="608"/>
                  <a:pt x="223" y="603"/>
                </a:cubicBezTo>
                <a:cubicBezTo>
                  <a:pt x="242" y="599"/>
                  <a:pt x="254" y="579"/>
                  <a:pt x="250" y="560"/>
                </a:cubicBezTo>
                <a:cubicBezTo>
                  <a:pt x="245" y="540"/>
                  <a:pt x="225" y="528"/>
                  <a:pt x="206" y="533"/>
                </a:cubicBezTo>
                <a:close/>
                <a:moveTo>
                  <a:pt x="316" y="268"/>
                </a:moveTo>
                <a:cubicBezTo>
                  <a:pt x="318" y="266"/>
                  <a:pt x="318" y="263"/>
                  <a:pt x="316" y="261"/>
                </a:cubicBezTo>
                <a:cubicBezTo>
                  <a:pt x="315" y="259"/>
                  <a:pt x="312" y="259"/>
                  <a:pt x="310" y="261"/>
                </a:cubicBezTo>
                <a:cubicBezTo>
                  <a:pt x="308" y="263"/>
                  <a:pt x="308" y="266"/>
                  <a:pt x="310" y="267"/>
                </a:cubicBezTo>
                <a:cubicBezTo>
                  <a:pt x="311" y="269"/>
                  <a:pt x="314" y="269"/>
                  <a:pt x="316" y="268"/>
                </a:cubicBezTo>
                <a:close/>
                <a:moveTo>
                  <a:pt x="421" y="291"/>
                </a:moveTo>
                <a:cubicBezTo>
                  <a:pt x="418" y="292"/>
                  <a:pt x="417" y="294"/>
                  <a:pt x="417" y="297"/>
                </a:cubicBezTo>
                <a:cubicBezTo>
                  <a:pt x="418" y="299"/>
                  <a:pt x="420" y="301"/>
                  <a:pt x="423" y="300"/>
                </a:cubicBezTo>
                <a:cubicBezTo>
                  <a:pt x="425" y="299"/>
                  <a:pt x="427" y="297"/>
                  <a:pt x="426" y="295"/>
                </a:cubicBezTo>
                <a:cubicBezTo>
                  <a:pt x="426" y="292"/>
                  <a:pt x="423" y="291"/>
                  <a:pt x="421" y="291"/>
                </a:cubicBezTo>
                <a:close/>
                <a:moveTo>
                  <a:pt x="385" y="495"/>
                </a:moveTo>
                <a:cubicBezTo>
                  <a:pt x="382" y="496"/>
                  <a:pt x="381" y="498"/>
                  <a:pt x="381" y="501"/>
                </a:cubicBezTo>
                <a:cubicBezTo>
                  <a:pt x="382" y="503"/>
                  <a:pt x="384" y="504"/>
                  <a:pt x="387" y="504"/>
                </a:cubicBezTo>
                <a:cubicBezTo>
                  <a:pt x="389" y="503"/>
                  <a:pt x="391" y="501"/>
                  <a:pt x="390" y="498"/>
                </a:cubicBezTo>
                <a:cubicBezTo>
                  <a:pt x="390" y="496"/>
                  <a:pt x="387" y="494"/>
                  <a:pt x="385" y="495"/>
                </a:cubicBezTo>
                <a:close/>
                <a:moveTo>
                  <a:pt x="205" y="677"/>
                </a:moveTo>
                <a:cubicBezTo>
                  <a:pt x="200" y="679"/>
                  <a:pt x="197" y="683"/>
                  <a:pt x="198" y="688"/>
                </a:cubicBezTo>
                <a:cubicBezTo>
                  <a:pt x="199" y="693"/>
                  <a:pt x="204" y="696"/>
                  <a:pt x="209" y="695"/>
                </a:cubicBezTo>
                <a:cubicBezTo>
                  <a:pt x="214" y="694"/>
                  <a:pt x="217" y="689"/>
                  <a:pt x="216" y="684"/>
                </a:cubicBezTo>
                <a:cubicBezTo>
                  <a:pt x="214" y="679"/>
                  <a:pt x="209" y="676"/>
                  <a:pt x="205" y="677"/>
                </a:cubicBezTo>
                <a:close/>
                <a:moveTo>
                  <a:pt x="123" y="408"/>
                </a:moveTo>
                <a:cubicBezTo>
                  <a:pt x="113" y="411"/>
                  <a:pt x="107" y="421"/>
                  <a:pt x="110" y="430"/>
                </a:cubicBezTo>
                <a:cubicBezTo>
                  <a:pt x="112" y="440"/>
                  <a:pt x="122" y="446"/>
                  <a:pt x="132" y="444"/>
                </a:cubicBezTo>
                <a:cubicBezTo>
                  <a:pt x="141" y="441"/>
                  <a:pt x="147" y="431"/>
                  <a:pt x="145" y="422"/>
                </a:cubicBezTo>
                <a:cubicBezTo>
                  <a:pt x="143" y="412"/>
                  <a:pt x="133" y="406"/>
                  <a:pt x="123" y="408"/>
                </a:cubicBezTo>
                <a:close/>
                <a:moveTo>
                  <a:pt x="464" y="202"/>
                </a:moveTo>
                <a:cubicBezTo>
                  <a:pt x="466" y="202"/>
                  <a:pt x="468" y="199"/>
                  <a:pt x="467" y="197"/>
                </a:cubicBezTo>
                <a:cubicBezTo>
                  <a:pt x="466" y="194"/>
                  <a:pt x="464" y="193"/>
                  <a:pt x="462" y="194"/>
                </a:cubicBezTo>
                <a:cubicBezTo>
                  <a:pt x="459" y="194"/>
                  <a:pt x="458" y="197"/>
                  <a:pt x="458" y="199"/>
                </a:cubicBezTo>
                <a:cubicBezTo>
                  <a:pt x="459" y="201"/>
                  <a:pt x="461" y="203"/>
                  <a:pt x="464" y="202"/>
                </a:cubicBezTo>
                <a:close/>
                <a:moveTo>
                  <a:pt x="74" y="579"/>
                </a:moveTo>
                <a:cubicBezTo>
                  <a:pt x="76" y="578"/>
                  <a:pt x="78" y="576"/>
                  <a:pt x="77" y="573"/>
                </a:cubicBezTo>
                <a:cubicBezTo>
                  <a:pt x="77" y="571"/>
                  <a:pt x="74" y="569"/>
                  <a:pt x="72" y="570"/>
                </a:cubicBezTo>
                <a:cubicBezTo>
                  <a:pt x="69" y="571"/>
                  <a:pt x="68" y="573"/>
                  <a:pt x="69" y="575"/>
                </a:cubicBezTo>
                <a:cubicBezTo>
                  <a:pt x="69" y="578"/>
                  <a:pt x="72" y="579"/>
                  <a:pt x="74" y="579"/>
                </a:cubicBezTo>
                <a:close/>
                <a:moveTo>
                  <a:pt x="134" y="285"/>
                </a:moveTo>
                <a:cubicBezTo>
                  <a:pt x="137" y="281"/>
                  <a:pt x="138" y="276"/>
                  <a:pt x="134" y="272"/>
                </a:cubicBezTo>
                <a:cubicBezTo>
                  <a:pt x="131" y="268"/>
                  <a:pt x="125" y="268"/>
                  <a:pt x="121" y="272"/>
                </a:cubicBezTo>
                <a:cubicBezTo>
                  <a:pt x="118" y="275"/>
                  <a:pt x="118" y="281"/>
                  <a:pt x="121" y="284"/>
                </a:cubicBezTo>
                <a:cubicBezTo>
                  <a:pt x="124" y="288"/>
                  <a:pt x="130" y="288"/>
                  <a:pt x="134" y="285"/>
                </a:cubicBezTo>
                <a:close/>
                <a:moveTo>
                  <a:pt x="608" y="97"/>
                </a:moveTo>
                <a:cubicBezTo>
                  <a:pt x="611" y="97"/>
                  <a:pt x="612" y="94"/>
                  <a:pt x="612" y="92"/>
                </a:cubicBezTo>
                <a:cubicBezTo>
                  <a:pt x="611" y="89"/>
                  <a:pt x="609" y="88"/>
                  <a:pt x="606" y="88"/>
                </a:cubicBezTo>
                <a:cubicBezTo>
                  <a:pt x="604" y="89"/>
                  <a:pt x="602" y="92"/>
                  <a:pt x="603" y="94"/>
                </a:cubicBezTo>
                <a:cubicBezTo>
                  <a:pt x="604" y="96"/>
                  <a:pt x="606" y="98"/>
                  <a:pt x="608" y="97"/>
                </a:cubicBezTo>
                <a:close/>
                <a:moveTo>
                  <a:pt x="62" y="262"/>
                </a:moveTo>
                <a:cubicBezTo>
                  <a:pt x="55" y="232"/>
                  <a:pt x="29" y="212"/>
                  <a:pt x="0" y="210"/>
                </a:cubicBezTo>
                <a:cubicBezTo>
                  <a:pt x="0" y="345"/>
                  <a:pt x="0" y="345"/>
                  <a:pt x="0" y="345"/>
                </a:cubicBezTo>
                <a:cubicBezTo>
                  <a:pt x="4" y="345"/>
                  <a:pt x="8" y="345"/>
                  <a:pt x="12" y="344"/>
                </a:cubicBezTo>
                <a:cubicBezTo>
                  <a:pt x="48" y="335"/>
                  <a:pt x="71" y="298"/>
                  <a:pt x="62" y="262"/>
                </a:cubicBezTo>
                <a:close/>
                <a:moveTo>
                  <a:pt x="468" y="392"/>
                </a:moveTo>
                <a:cubicBezTo>
                  <a:pt x="458" y="395"/>
                  <a:pt x="452" y="404"/>
                  <a:pt x="455" y="414"/>
                </a:cubicBezTo>
                <a:cubicBezTo>
                  <a:pt x="457" y="424"/>
                  <a:pt x="467" y="430"/>
                  <a:pt x="477" y="428"/>
                </a:cubicBezTo>
                <a:cubicBezTo>
                  <a:pt x="486" y="425"/>
                  <a:pt x="492" y="415"/>
                  <a:pt x="490" y="406"/>
                </a:cubicBezTo>
                <a:cubicBezTo>
                  <a:pt x="488" y="396"/>
                  <a:pt x="478" y="390"/>
                  <a:pt x="468" y="392"/>
                </a:cubicBezTo>
                <a:close/>
                <a:moveTo>
                  <a:pt x="0" y="589"/>
                </a:moveTo>
                <a:cubicBezTo>
                  <a:pt x="0" y="775"/>
                  <a:pt x="0" y="775"/>
                  <a:pt x="0" y="775"/>
                </a:cubicBezTo>
                <a:cubicBezTo>
                  <a:pt x="12" y="777"/>
                  <a:pt x="24" y="777"/>
                  <a:pt x="36" y="774"/>
                </a:cubicBezTo>
                <a:cubicBezTo>
                  <a:pt x="87" y="762"/>
                  <a:pt x="118" y="711"/>
                  <a:pt x="106" y="661"/>
                </a:cubicBezTo>
                <a:cubicBezTo>
                  <a:pt x="94" y="613"/>
                  <a:pt x="48" y="582"/>
                  <a:pt x="0" y="589"/>
                </a:cubicBezTo>
                <a:close/>
                <a:moveTo>
                  <a:pt x="182" y="180"/>
                </a:moveTo>
                <a:cubicBezTo>
                  <a:pt x="184" y="178"/>
                  <a:pt x="184" y="175"/>
                  <a:pt x="183" y="174"/>
                </a:cubicBezTo>
                <a:cubicBezTo>
                  <a:pt x="181" y="172"/>
                  <a:pt x="178" y="172"/>
                  <a:pt x="176" y="173"/>
                </a:cubicBezTo>
                <a:cubicBezTo>
                  <a:pt x="174" y="175"/>
                  <a:pt x="174" y="178"/>
                  <a:pt x="176" y="180"/>
                </a:cubicBezTo>
                <a:cubicBezTo>
                  <a:pt x="178" y="182"/>
                  <a:pt x="181" y="182"/>
                  <a:pt x="182" y="180"/>
                </a:cubicBezTo>
                <a:close/>
                <a:moveTo>
                  <a:pt x="679" y="171"/>
                </a:moveTo>
                <a:cubicBezTo>
                  <a:pt x="678" y="166"/>
                  <a:pt x="673" y="163"/>
                  <a:pt x="668" y="165"/>
                </a:cubicBezTo>
                <a:cubicBezTo>
                  <a:pt x="663" y="166"/>
                  <a:pt x="660" y="171"/>
                  <a:pt x="661" y="175"/>
                </a:cubicBezTo>
                <a:cubicBezTo>
                  <a:pt x="662" y="180"/>
                  <a:pt x="667" y="183"/>
                  <a:pt x="672" y="182"/>
                </a:cubicBezTo>
                <a:cubicBezTo>
                  <a:pt x="677" y="181"/>
                  <a:pt x="680" y="176"/>
                  <a:pt x="679" y="171"/>
                </a:cubicBezTo>
                <a:close/>
                <a:moveTo>
                  <a:pt x="1214" y="157"/>
                </a:moveTo>
                <a:cubicBezTo>
                  <a:pt x="1211" y="157"/>
                  <a:pt x="1210" y="160"/>
                  <a:pt x="1210" y="162"/>
                </a:cubicBezTo>
                <a:cubicBezTo>
                  <a:pt x="1211" y="165"/>
                  <a:pt x="1213" y="166"/>
                  <a:pt x="1216" y="165"/>
                </a:cubicBezTo>
                <a:cubicBezTo>
                  <a:pt x="1218" y="165"/>
                  <a:pt x="1220" y="162"/>
                  <a:pt x="1219" y="160"/>
                </a:cubicBezTo>
                <a:cubicBezTo>
                  <a:pt x="1219" y="158"/>
                  <a:pt x="1216" y="156"/>
                  <a:pt x="1214" y="157"/>
                </a:cubicBezTo>
                <a:close/>
                <a:moveTo>
                  <a:pt x="1362" y="0"/>
                </a:moveTo>
                <a:cubicBezTo>
                  <a:pt x="1360" y="1"/>
                  <a:pt x="1358" y="3"/>
                  <a:pt x="1359" y="6"/>
                </a:cubicBezTo>
                <a:cubicBezTo>
                  <a:pt x="1360" y="8"/>
                  <a:pt x="1362" y="9"/>
                  <a:pt x="1364" y="9"/>
                </a:cubicBezTo>
                <a:cubicBezTo>
                  <a:pt x="1367" y="8"/>
                  <a:pt x="1368" y="6"/>
                  <a:pt x="1368" y="3"/>
                </a:cubicBezTo>
                <a:cubicBezTo>
                  <a:pt x="1367" y="1"/>
                  <a:pt x="1365" y="0"/>
                  <a:pt x="1362" y="0"/>
                </a:cubicBezTo>
                <a:close/>
                <a:moveTo>
                  <a:pt x="1308" y="79"/>
                </a:moveTo>
                <a:cubicBezTo>
                  <a:pt x="1298" y="81"/>
                  <a:pt x="1292" y="91"/>
                  <a:pt x="1294" y="101"/>
                </a:cubicBezTo>
                <a:cubicBezTo>
                  <a:pt x="1297" y="110"/>
                  <a:pt x="1306" y="116"/>
                  <a:pt x="1316" y="114"/>
                </a:cubicBezTo>
                <a:cubicBezTo>
                  <a:pt x="1326" y="112"/>
                  <a:pt x="1332" y="102"/>
                  <a:pt x="1329" y="92"/>
                </a:cubicBezTo>
                <a:cubicBezTo>
                  <a:pt x="1327" y="82"/>
                  <a:pt x="1317" y="76"/>
                  <a:pt x="1308" y="79"/>
                </a:cubicBezTo>
                <a:close/>
                <a:moveTo>
                  <a:pt x="1196" y="33"/>
                </a:moveTo>
                <a:cubicBezTo>
                  <a:pt x="1193" y="34"/>
                  <a:pt x="1192" y="36"/>
                  <a:pt x="1193" y="39"/>
                </a:cubicBezTo>
                <a:cubicBezTo>
                  <a:pt x="1193" y="41"/>
                  <a:pt x="1196" y="43"/>
                  <a:pt x="1198" y="42"/>
                </a:cubicBezTo>
                <a:cubicBezTo>
                  <a:pt x="1200" y="42"/>
                  <a:pt x="1202" y="39"/>
                  <a:pt x="1201" y="37"/>
                </a:cubicBezTo>
                <a:cubicBezTo>
                  <a:pt x="1201" y="34"/>
                  <a:pt x="1198" y="33"/>
                  <a:pt x="1196" y="33"/>
                </a:cubicBezTo>
                <a:close/>
                <a:moveTo>
                  <a:pt x="1659" y="64"/>
                </a:moveTo>
                <a:cubicBezTo>
                  <a:pt x="1659" y="61"/>
                  <a:pt x="1656" y="60"/>
                  <a:pt x="1654" y="60"/>
                </a:cubicBezTo>
                <a:cubicBezTo>
                  <a:pt x="1651" y="61"/>
                  <a:pt x="1650" y="63"/>
                  <a:pt x="1651" y="66"/>
                </a:cubicBezTo>
                <a:cubicBezTo>
                  <a:pt x="1651" y="68"/>
                  <a:pt x="1654" y="70"/>
                  <a:pt x="1656" y="69"/>
                </a:cubicBezTo>
                <a:cubicBezTo>
                  <a:pt x="1658" y="69"/>
                  <a:pt x="1660" y="66"/>
                  <a:pt x="1659" y="64"/>
                </a:cubicBezTo>
                <a:close/>
                <a:moveTo>
                  <a:pt x="1100" y="91"/>
                </a:moveTo>
                <a:cubicBezTo>
                  <a:pt x="1095" y="93"/>
                  <a:pt x="1092" y="97"/>
                  <a:pt x="1093" y="102"/>
                </a:cubicBezTo>
                <a:cubicBezTo>
                  <a:pt x="1094" y="107"/>
                  <a:pt x="1099" y="110"/>
                  <a:pt x="1104" y="109"/>
                </a:cubicBezTo>
                <a:cubicBezTo>
                  <a:pt x="1109" y="108"/>
                  <a:pt x="1112" y="103"/>
                  <a:pt x="1110" y="98"/>
                </a:cubicBezTo>
                <a:cubicBezTo>
                  <a:pt x="1109" y="93"/>
                  <a:pt x="1104" y="90"/>
                  <a:pt x="1100" y="91"/>
                </a:cubicBezTo>
                <a:close/>
                <a:moveTo>
                  <a:pt x="1491" y="110"/>
                </a:moveTo>
                <a:cubicBezTo>
                  <a:pt x="1489" y="110"/>
                  <a:pt x="1487" y="113"/>
                  <a:pt x="1488" y="115"/>
                </a:cubicBezTo>
                <a:cubicBezTo>
                  <a:pt x="1489" y="118"/>
                  <a:pt x="1491" y="119"/>
                  <a:pt x="1493" y="118"/>
                </a:cubicBezTo>
                <a:cubicBezTo>
                  <a:pt x="1496" y="118"/>
                  <a:pt x="1497" y="115"/>
                  <a:pt x="1497" y="113"/>
                </a:cubicBezTo>
                <a:cubicBezTo>
                  <a:pt x="1496" y="111"/>
                  <a:pt x="1494" y="109"/>
                  <a:pt x="1491" y="110"/>
                </a:cubicBezTo>
                <a:close/>
                <a:moveTo>
                  <a:pt x="1555" y="10"/>
                </a:moveTo>
                <a:cubicBezTo>
                  <a:pt x="1550" y="11"/>
                  <a:pt x="1547" y="16"/>
                  <a:pt x="1549" y="21"/>
                </a:cubicBezTo>
                <a:cubicBezTo>
                  <a:pt x="1550" y="26"/>
                  <a:pt x="1555" y="29"/>
                  <a:pt x="1559" y="28"/>
                </a:cubicBezTo>
                <a:cubicBezTo>
                  <a:pt x="1564" y="27"/>
                  <a:pt x="1567" y="22"/>
                  <a:pt x="1566" y="17"/>
                </a:cubicBezTo>
                <a:cubicBezTo>
                  <a:pt x="1565" y="12"/>
                  <a:pt x="1560" y="9"/>
                  <a:pt x="1555" y="10"/>
                </a:cubicBezTo>
                <a:close/>
                <a:moveTo>
                  <a:pt x="1055" y="193"/>
                </a:moveTo>
                <a:cubicBezTo>
                  <a:pt x="1050" y="194"/>
                  <a:pt x="1047" y="199"/>
                  <a:pt x="1048" y="204"/>
                </a:cubicBezTo>
                <a:cubicBezTo>
                  <a:pt x="1049" y="209"/>
                  <a:pt x="1054" y="212"/>
                  <a:pt x="1059" y="210"/>
                </a:cubicBezTo>
                <a:cubicBezTo>
                  <a:pt x="1064" y="209"/>
                  <a:pt x="1067" y="204"/>
                  <a:pt x="1066" y="200"/>
                </a:cubicBezTo>
                <a:cubicBezTo>
                  <a:pt x="1064" y="195"/>
                  <a:pt x="1060" y="192"/>
                  <a:pt x="1055" y="193"/>
                </a:cubicBezTo>
                <a:close/>
                <a:moveTo>
                  <a:pt x="576" y="422"/>
                </a:moveTo>
                <a:cubicBezTo>
                  <a:pt x="571" y="423"/>
                  <a:pt x="568" y="428"/>
                  <a:pt x="569" y="433"/>
                </a:cubicBezTo>
                <a:cubicBezTo>
                  <a:pt x="571" y="438"/>
                  <a:pt x="575" y="441"/>
                  <a:pt x="580" y="440"/>
                </a:cubicBezTo>
                <a:cubicBezTo>
                  <a:pt x="585" y="438"/>
                  <a:pt x="588" y="434"/>
                  <a:pt x="587" y="429"/>
                </a:cubicBezTo>
                <a:cubicBezTo>
                  <a:pt x="586" y="424"/>
                  <a:pt x="581" y="421"/>
                  <a:pt x="576" y="422"/>
                </a:cubicBezTo>
                <a:close/>
                <a:moveTo>
                  <a:pt x="556" y="213"/>
                </a:moveTo>
                <a:cubicBezTo>
                  <a:pt x="526" y="220"/>
                  <a:pt x="508" y="250"/>
                  <a:pt x="515" y="279"/>
                </a:cubicBezTo>
                <a:cubicBezTo>
                  <a:pt x="522" y="309"/>
                  <a:pt x="552" y="327"/>
                  <a:pt x="581" y="320"/>
                </a:cubicBezTo>
                <a:cubicBezTo>
                  <a:pt x="611" y="313"/>
                  <a:pt x="629" y="283"/>
                  <a:pt x="622" y="254"/>
                </a:cubicBezTo>
                <a:cubicBezTo>
                  <a:pt x="615" y="224"/>
                  <a:pt x="585" y="206"/>
                  <a:pt x="556" y="213"/>
                </a:cubicBezTo>
                <a:close/>
                <a:moveTo>
                  <a:pt x="784" y="204"/>
                </a:moveTo>
                <a:cubicBezTo>
                  <a:pt x="764" y="209"/>
                  <a:pt x="752" y="228"/>
                  <a:pt x="757" y="248"/>
                </a:cubicBezTo>
                <a:cubicBezTo>
                  <a:pt x="761" y="267"/>
                  <a:pt x="781" y="279"/>
                  <a:pt x="800" y="275"/>
                </a:cubicBezTo>
                <a:cubicBezTo>
                  <a:pt x="820" y="270"/>
                  <a:pt x="832" y="250"/>
                  <a:pt x="827" y="231"/>
                </a:cubicBezTo>
                <a:cubicBezTo>
                  <a:pt x="822" y="212"/>
                  <a:pt x="803" y="200"/>
                  <a:pt x="784" y="204"/>
                </a:cubicBezTo>
                <a:close/>
                <a:moveTo>
                  <a:pt x="684" y="359"/>
                </a:moveTo>
                <a:cubicBezTo>
                  <a:pt x="679" y="361"/>
                  <a:pt x="676" y="365"/>
                  <a:pt x="677" y="370"/>
                </a:cubicBezTo>
                <a:cubicBezTo>
                  <a:pt x="678" y="375"/>
                  <a:pt x="683" y="378"/>
                  <a:pt x="688" y="377"/>
                </a:cubicBezTo>
                <a:cubicBezTo>
                  <a:pt x="693" y="376"/>
                  <a:pt x="696" y="371"/>
                  <a:pt x="695" y="366"/>
                </a:cubicBezTo>
                <a:cubicBezTo>
                  <a:pt x="693" y="361"/>
                  <a:pt x="689" y="358"/>
                  <a:pt x="684" y="359"/>
                </a:cubicBezTo>
                <a:close/>
                <a:moveTo>
                  <a:pt x="918" y="153"/>
                </a:moveTo>
                <a:cubicBezTo>
                  <a:pt x="908" y="156"/>
                  <a:pt x="902" y="166"/>
                  <a:pt x="905" y="175"/>
                </a:cubicBezTo>
                <a:cubicBezTo>
                  <a:pt x="907" y="185"/>
                  <a:pt x="917" y="191"/>
                  <a:pt x="927" y="189"/>
                </a:cubicBezTo>
                <a:cubicBezTo>
                  <a:pt x="936" y="186"/>
                  <a:pt x="942" y="177"/>
                  <a:pt x="940" y="167"/>
                </a:cubicBezTo>
                <a:cubicBezTo>
                  <a:pt x="938" y="157"/>
                  <a:pt x="928" y="151"/>
                  <a:pt x="918" y="153"/>
                </a:cubicBezTo>
                <a:close/>
                <a:moveTo>
                  <a:pt x="852" y="60"/>
                </a:moveTo>
                <a:cubicBezTo>
                  <a:pt x="847" y="61"/>
                  <a:pt x="844" y="66"/>
                  <a:pt x="846" y="71"/>
                </a:cubicBezTo>
                <a:cubicBezTo>
                  <a:pt x="847" y="76"/>
                  <a:pt x="852" y="79"/>
                  <a:pt x="856" y="78"/>
                </a:cubicBezTo>
                <a:cubicBezTo>
                  <a:pt x="861" y="76"/>
                  <a:pt x="864" y="72"/>
                  <a:pt x="863" y="67"/>
                </a:cubicBezTo>
                <a:cubicBezTo>
                  <a:pt x="862" y="62"/>
                  <a:pt x="857" y="59"/>
                  <a:pt x="852" y="60"/>
                </a:cubicBezTo>
                <a:close/>
                <a:moveTo>
                  <a:pt x="885" y="273"/>
                </a:moveTo>
                <a:cubicBezTo>
                  <a:pt x="880" y="274"/>
                  <a:pt x="877" y="279"/>
                  <a:pt x="879" y="284"/>
                </a:cubicBezTo>
                <a:cubicBezTo>
                  <a:pt x="880" y="289"/>
                  <a:pt x="885" y="292"/>
                  <a:pt x="889" y="290"/>
                </a:cubicBezTo>
                <a:cubicBezTo>
                  <a:pt x="894" y="289"/>
                  <a:pt x="897" y="284"/>
                  <a:pt x="896" y="280"/>
                </a:cubicBezTo>
                <a:cubicBezTo>
                  <a:pt x="895" y="275"/>
                  <a:pt x="890" y="272"/>
                  <a:pt x="885" y="273"/>
                </a:cubicBezTo>
                <a:close/>
              </a:path>
            </a:pathLst>
          </a:custGeom>
          <a:gradFill>
            <a:gsLst>
              <a:gs pos="0">
                <a:schemeClr val="accent1"/>
              </a:gs>
              <a:gs pos="100000">
                <a:schemeClr val="accent2"/>
              </a:gs>
            </a:gsLst>
            <a:lin ang="0" scaled="0"/>
          </a:gradFill>
          <a:ln>
            <a:noFill/>
          </a:ln>
        </p:spPr>
        <p:txBody>
          <a:bodyPr vert="horz" wrap="square" lIns="91440" tIns="45720" rIns="91440" bIns="45720" numCol="1" anchor="t" anchorCtr="0" compatLnSpc="1"/>
          <a:lstStyle/>
          <a:p>
            <a:endParaRPr lang="en-US" sz="1800"/>
          </a:p>
        </p:txBody>
      </p:sp>
      <p:sp>
        <p:nvSpPr>
          <p:cNvPr id="2" name="Title 1"/>
          <p:cNvSpPr>
            <a:spLocks noGrp="1"/>
          </p:cNvSpPr>
          <p:nvPr>
            <p:ph type="title" hasCustomPrompt="1"/>
          </p:nvPr>
        </p:nvSpPr>
        <p:spPr>
          <a:xfrm>
            <a:off x="814918" y="1778356"/>
            <a:ext cx="10562167" cy="1664224"/>
          </a:xfrm>
        </p:spPr>
        <p:txBody>
          <a:bodyPr anchor="b"/>
          <a:lstStyle>
            <a:lvl1pPr algn="ctr">
              <a:lnSpc>
                <a:spcPts val="4300"/>
              </a:lnSpc>
              <a:defRPr sz="3600" baseline="0">
                <a:solidFill>
                  <a:schemeClr val="bg1"/>
                </a:solidFill>
              </a:defRPr>
            </a:lvl1pPr>
          </a:lstStyle>
          <a:p>
            <a:r>
              <a:rPr lang="en-US" smtClean="0"/>
              <a:t>Insert Your</a:t>
            </a:r>
            <a:br>
              <a:rPr lang="en-US" smtClean="0"/>
            </a:br>
            <a:r>
              <a:rPr lang="en-US" smtClean="0"/>
              <a:t>Section Break Title</a:t>
            </a:r>
            <a:endParaRPr lang="en-US"/>
          </a:p>
        </p:txBody>
      </p:sp>
      <p:sp>
        <p:nvSpPr>
          <p:cNvPr id="39" name="Text Placeholder 38"/>
          <p:cNvSpPr>
            <a:spLocks noGrp="1"/>
          </p:cNvSpPr>
          <p:nvPr>
            <p:ph type="body" sz="quarter" idx="10" hasCustomPrompt="1"/>
          </p:nvPr>
        </p:nvSpPr>
        <p:spPr>
          <a:xfrm>
            <a:off x="814918" y="3917306"/>
            <a:ext cx="10562167" cy="996950"/>
          </a:xfrm>
        </p:spPr>
        <p:txBody>
          <a:bodyPr lIns="0" tIns="0" rIns="0" bIns="0">
            <a:noAutofit/>
          </a:bodyPr>
          <a:lstStyle>
            <a:lvl1pPr marL="0" marR="0" indent="0" algn="ctr" defTabSz="914400" rtl="0" eaLnBrk="1" fontAlgn="auto" latinLnBrk="0" hangingPunct="1">
              <a:lnSpc>
                <a:spcPts val="1800"/>
              </a:lnSpc>
              <a:spcBef>
                <a:spcPct val="0"/>
              </a:spcBef>
              <a:spcAft>
                <a:spcPct val="0"/>
              </a:spcAft>
              <a:buClrTx/>
              <a:buSzTx/>
              <a:buFont typeface="Arial" panose="020b0604020202020204" pitchFamily="34" charset="0"/>
              <a:buNone/>
              <a:defRPr lang="en-US" sz="1300" kern="1200" spc="-30" baseline="0" smtClean="0">
                <a:solidFill>
                  <a:schemeClr val="bg2"/>
                </a:solidFill>
                <a:latin typeface="+mn-lt"/>
                <a:ea typeface="+mn-ea"/>
                <a:cs typeface="+mn-cs"/>
              </a:defRPr>
            </a:lvl1pPr>
            <a:lvl2pPr>
              <a:defRPr lang="en-US" sz="1100" kern="1200" baseline="0" smtClean="0">
                <a:solidFill>
                  <a:schemeClr val="bg2"/>
                </a:solidFill>
                <a:latin typeface="+mn-lt"/>
                <a:ea typeface="+mn-ea"/>
                <a:cs typeface="+mn-cs"/>
              </a:defRPr>
            </a:lvl2pPr>
            <a:lvl3pPr>
              <a:defRPr lang="en-US" sz="1100" kern="1200" baseline="0" smtClean="0">
                <a:solidFill>
                  <a:schemeClr val="bg2"/>
                </a:solidFill>
                <a:latin typeface="+mn-lt"/>
                <a:ea typeface="+mn-ea"/>
                <a:cs typeface="+mn-cs"/>
              </a:defRPr>
            </a:lvl3pPr>
            <a:lvl4pPr>
              <a:defRPr lang="en-US" sz="1100" kern="1200" baseline="0" smtClean="0">
                <a:solidFill>
                  <a:schemeClr val="bg2"/>
                </a:solidFill>
                <a:latin typeface="+mn-lt"/>
                <a:ea typeface="+mn-ea"/>
                <a:cs typeface="+mn-cs"/>
              </a:defRPr>
            </a:lvl4pPr>
            <a:lvl5pPr>
              <a:defRPr lang="en-US" sz="1100" kern="1200" baseline="0">
                <a:solidFill>
                  <a:schemeClr val="bg2"/>
                </a:solidFill>
                <a:latin typeface="+mn-lt"/>
                <a:ea typeface="+mn-ea"/>
                <a:cs typeface="+mn-cs"/>
              </a:defRPr>
            </a:lvl5pPr>
          </a:lstStyle>
          <a:p>
            <a:pPr lvl="0"/>
            <a:r>
              <a:rPr lang="en-US" smtClean="0"/>
              <a:t>Insert Your Title Here</a:t>
            </a:r>
            <a:endParaRPr lang="en-US" smtClean="0"/>
          </a:p>
        </p:txBody>
      </p:sp>
    </p:spTree>
  </p:cSld>
  <p:clrMapOvr>
    <a:masterClrMapping/>
  </p:clrMapOvr>
  <mc:AlternateContent>
    <mc:Choice xmlns:p14="http://schemas.microsoft.com/office/powerpoint/2010/main" Requires="p14">
      <p:transition p14:dur="25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Page Layout">
    <p:spTree>
      <p:nvGrpSpPr>
        <p:cNvPr id="1" name=""/>
        <p:cNvGrpSpPr/>
        <p:nvPr/>
      </p:nvGrpSpPr>
      <p:grpSpPr>
        <a:xfrm>
          <a:off x="0" y="0"/>
          <a:ext cx="0" cy="0"/>
        </a:xfrm>
      </p:grpSpPr>
      <p:sp>
        <p:nvSpPr>
          <p:cNvPr id="2" name="Title 1"/>
          <p:cNvSpPr>
            <a:spLocks noGrp="1"/>
          </p:cNvSpPr>
          <p:nvPr>
            <p:ph type="title" hasCustomPrompt="1"/>
          </p:nvPr>
        </p:nvSpPr>
        <p:spPr/>
        <p:txBody>
          <a:bodyPr/>
          <a:lstStyle>
            <a:lvl1pPr>
              <a:defRPr baseline="0">
                <a:solidFill>
                  <a:schemeClr val="tx1"/>
                </a:solidFill>
              </a:defRPr>
            </a:lvl1pPr>
          </a:lstStyle>
          <a:p>
            <a:r>
              <a:rPr lang="en-US" smtClean="0"/>
              <a:t>Insert Title Here</a:t>
            </a:r>
            <a:endParaRPr lang="en-US"/>
          </a:p>
        </p:txBody>
      </p:sp>
      <p:sp>
        <p:nvSpPr>
          <p:cNvPr id="3" name="Date Placeholder 2"/>
          <p:cNvSpPr>
            <a:spLocks noGrp="1"/>
          </p:cNvSpPr>
          <p:nvPr>
            <p:ph type="dt" sz="half" idx="10"/>
          </p:nvPr>
        </p:nvSpPr>
        <p:spPr/>
        <p:txBody>
          <a:bodyPr/>
          <a:lstStyle>
            <a:lvl1pPr>
              <a:defRPr>
                <a:solidFill>
                  <a:schemeClr val="tx1"/>
                </a:solidFill>
              </a:defRPr>
            </a:lvl1pPr>
          </a:lstStyle>
          <a:p>
            <a:fld id="{08B03930-8964-4F2B-8987-9D77E9D58696}" type="datetime1">
              <a:rPr lang="en-US" smtClean="0"/>
              <a:t/>
            </a:fld>
            <a:endParaRPr lang="en-US"/>
          </a:p>
        </p:txBody>
      </p:sp>
      <p:sp>
        <p:nvSpPr>
          <p:cNvPr id="4" name="Footer Placeholder 3"/>
          <p:cNvSpPr>
            <a:spLocks noGrp="1"/>
          </p:cNvSpPr>
          <p:nvPr>
            <p:ph type="ftr" sz="quarter" idx="11"/>
          </p:nvPr>
        </p:nvSpPr>
        <p:spPr>
          <a:xfrm>
            <a:off x="7360355" y="6366933"/>
            <a:ext cx="3736623" cy="491068"/>
          </a:xfrm>
        </p:spPr>
        <p:txBody>
          <a:bodyPr/>
          <a:lstStyle>
            <a:lvl1pPr>
              <a:defRPr>
                <a:solidFill>
                  <a:schemeClr val="tx1"/>
                </a:solidFill>
              </a:defRPr>
            </a:lvl1pPr>
          </a:lstStyle>
          <a:p>
            <a:r>
              <a:rPr lang="en-US" smtClean="0"/>
              <a:t>Converting your business from Good to Great.</a:t>
            </a:r>
            <a:endParaRPr lang="en-US"/>
          </a:p>
        </p:txBody>
      </p:sp>
      <p:sp>
        <p:nvSpPr>
          <p:cNvPr id="5" name="Slide Number Placeholder 4"/>
          <p:cNvSpPr>
            <a:spLocks noGrp="1"/>
          </p:cNvSpPr>
          <p:nvPr>
            <p:ph type="sldNum" sz="quarter" idx="12"/>
          </p:nvPr>
        </p:nvSpPr>
        <p:spPr>
          <a:xfrm>
            <a:off x="10995378" y="6366933"/>
            <a:ext cx="572911" cy="491068"/>
          </a:xfrm>
        </p:spPr>
        <p:txBody>
          <a:bodyPr/>
          <a:lstStyle/>
          <a:p>
            <a:fld id="{8409FBBB-C588-4B8D-A7FF-E25C81CC24C8}" type="slidenum">
              <a:rPr lang="en-US" smtClean="0"/>
              <a:t/>
            </a:fld>
            <a:endParaRPr lang="en-US"/>
          </a:p>
        </p:txBody>
      </p:sp>
      <p:sp>
        <p:nvSpPr>
          <p:cNvPr id="25" name="Text Placeholder 24"/>
          <p:cNvSpPr>
            <a:spLocks noGrp="1"/>
          </p:cNvSpPr>
          <p:nvPr>
            <p:ph type="body" sz="quarter" idx="13" hasCustomPrompt="1"/>
          </p:nvPr>
        </p:nvSpPr>
        <p:spPr>
          <a:xfrm>
            <a:off x="814918" y="1109249"/>
            <a:ext cx="10562167" cy="360892"/>
          </a:xfrm>
        </p:spPr>
        <p:txBody>
          <a:bodyPr lIns="0" tIns="0" rIns="0" bIns="0">
            <a:noAutofit/>
          </a:bodyPr>
          <a:lstStyle>
            <a:lvl1pPr marL="0" indent="0" algn="ctr">
              <a:lnSpc>
                <a:spcPct val="100000"/>
              </a:lnSpc>
              <a:spcBef>
                <a:spcPct val="0"/>
              </a:spcBef>
              <a:buNone/>
              <a:defRPr sz="1100" spc="-30" baseline="0">
                <a:solidFill>
                  <a:schemeClr val="tx1"/>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a:r>
              <a:rPr lang="en-US" smtClean="0"/>
              <a:t>Click to edit Master text</a:t>
            </a:r>
            <a:endParaRPr lang="en-US"/>
          </a:p>
        </p:txBody>
      </p:sp>
    </p:spTree>
  </p:cSld>
  <p:clrMapOvr>
    <a:masterClrMapping/>
  </p:clrMapOvr>
  <mc:AlternateContent>
    <mc:Choice xmlns:p14="http://schemas.microsoft.com/office/powerpoint/2010/main" Requires="p14">
      <p:transition p14:dur="25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image" Target="../media/image1.jpeg" /><Relationship Id="rId17"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6">
            <a:lum/>
          </a:blip>
          <a:stretch>
            <a:fillRect/>
          </a:stretch>
        </a:blipFill>
        <a:effectLst/>
      </p:bgPr>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fld id="{AEDC534B-5F7E-4CF7-8EDB-478AC5BDFBC6}" type="datetime1">
              <a:rPr lang="en-US" smtClean="0"/>
              <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smtClean="0"/>
              <a:t>Converting your business from Good to Great.</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8409FBBB-C588-4B8D-A7FF-E25C81CC24C8}" type="slidenum">
              <a:rPr lang="en-US" smtClean="0"/>
              <a:t/>
            </a:fld>
            <a:endParaRPr lang="en-US"/>
          </a:p>
        </p:txBody>
      </p:sp>
      <p:sp>
        <p:nvSpPr>
          <p:cNvPr id="8" name="Freeform 14"/>
          <p:cNvSpPr/>
          <p:nvPr userDrawn="1"/>
        </p:nvSpPr>
        <p:spPr bwMode="auto">
          <a:xfrm rot="10800000">
            <a:off x="1509395" y="6781800"/>
            <a:ext cx="9173210" cy="76200"/>
          </a:xfrm>
          <a:custGeom>
            <a:gdLst>
              <a:gd name="T0" fmla="*/ 2427 w 2472"/>
              <a:gd name="T1" fmla="*/ 45 h 45"/>
              <a:gd name="T2" fmla="*/ 45 w 2472"/>
              <a:gd name="T3" fmla="*/ 45 h 45"/>
              <a:gd name="T4" fmla="*/ 0 w 2472"/>
              <a:gd name="T5" fmla="*/ 0 h 45"/>
              <a:gd name="T6" fmla="*/ 0 w 2472"/>
              <a:gd name="T7" fmla="*/ 0 h 45"/>
              <a:gd name="T8" fmla="*/ 2472 w 2472"/>
              <a:gd name="T9" fmla="*/ 0 h 45"/>
              <a:gd name="T10" fmla="*/ 2472 w 2472"/>
              <a:gd name="T11" fmla="*/ 0 h 45"/>
              <a:gd name="T12" fmla="*/ 2427 w 2472"/>
              <a:gd name="T13" fmla="*/ 45 h 45"/>
            </a:gdLst>
            <a:cxnLst>
              <a:cxn ang="0">
                <a:pos x="T0" y="T1"/>
              </a:cxn>
              <a:cxn ang="0">
                <a:pos x="T2" y="T3"/>
              </a:cxn>
              <a:cxn ang="0">
                <a:pos x="T4" y="T5"/>
              </a:cxn>
              <a:cxn ang="0">
                <a:pos x="T6" y="T7"/>
              </a:cxn>
              <a:cxn ang="0">
                <a:pos x="T8" y="T9"/>
              </a:cxn>
              <a:cxn ang="0">
                <a:pos x="T10" y="T11"/>
              </a:cxn>
              <a:cxn ang="0">
                <a:pos x="T12" y="T13"/>
              </a:cxn>
            </a:cxnLst>
            <a:rect l="0" t="0" r="r" b="b"/>
            <a:pathLst>
              <a:path w="2472" h="45">
                <a:moveTo>
                  <a:pt x="2427" y="45"/>
                </a:moveTo>
                <a:cubicBezTo>
                  <a:pt x="45" y="45"/>
                  <a:pt x="45" y="45"/>
                  <a:pt x="45" y="45"/>
                </a:cubicBezTo>
                <a:cubicBezTo>
                  <a:pt x="20" y="45"/>
                  <a:pt x="0" y="25"/>
                  <a:pt x="0" y="0"/>
                </a:cubicBezTo>
                <a:cubicBezTo>
                  <a:pt x="0" y="0"/>
                  <a:pt x="0" y="0"/>
                  <a:pt x="0" y="0"/>
                </a:cubicBezTo>
                <a:cubicBezTo>
                  <a:pt x="2472" y="0"/>
                  <a:pt x="2472" y="0"/>
                  <a:pt x="2472" y="0"/>
                </a:cubicBezTo>
                <a:cubicBezTo>
                  <a:pt x="2472" y="0"/>
                  <a:pt x="2472" y="0"/>
                  <a:pt x="2472" y="0"/>
                </a:cubicBezTo>
                <a:cubicBezTo>
                  <a:pt x="2472" y="25"/>
                  <a:pt x="2452" y="45"/>
                  <a:pt x="2427" y="45"/>
                </a:cubicBezTo>
                <a:close/>
              </a:path>
            </a:pathLst>
          </a:custGeom>
          <a:gradFill>
            <a:gsLst>
              <a:gs pos="0">
                <a:schemeClr val="accent1"/>
              </a:gs>
              <a:gs pos="100000">
                <a:schemeClr val="accent2"/>
              </a:gs>
            </a:gsLst>
            <a:lin ang="0" scaled="0"/>
          </a:gradFill>
          <a:ln>
            <a:noFill/>
          </a:ln>
        </p:spPr>
        <p:txBody>
          <a:bodyPr vert="horz" wrap="square" lIns="91440" tIns="45720" rIns="91440" bIns="45720" numCol="1" anchor="t" anchorCtr="0" compatLnSpc="1"/>
          <a:lstStyle/>
          <a:p>
            <a:endParaRPr lang="en-US" sz="1800"/>
          </a:p>
        </p:txBody>
      </p:sp>
      <p:sp>
        <p:nvSpPr>
          <p:cNvPr id="17" name="Rectangle 9"/>
          <p:cNvSpPr>
            <a:spLocks noChangeArrowheads="1"/>
          </p:cNvSpPr>
          <p:nvPr userDrawn="1"/>
        </p:nvSpPr>
        <p:spPr bwMode="auto">
          <a:xfrm>
            <a:off x="0" y="0"/>
            <a:ext cx="12192000" cy="76200"/>
          </a:xfrm>
          <a:prstGeom prst="rect">
            <a:avLst/>
          </a:prstGeom>
          <a:gradFill>
            <a:gsLst>
              <a:gs pos="0">
                <a:schemeClr val="accent1"/>
              </a:gs>
              <a:gs pos="100000">
                <a:schemeClr val="accent2"/>
              </a:gs>
            </a:gsLst>
            <a:lin ang="0" scaled="0"/>
          </a:gradFill>
          <a:ln>
            <a:noFill/>
          </a:ln>
        </p:spPr>
        <p:txBody>
          <a:bodyPr vert="horz" wrap="square" lIns="91440" tIns="45720" rIns="91440" bIns="45720" numCol="1" anchor="t" anchorCtr="0" compatLnSpc="1"/>
          <a:lstStyle/>
          <a:p>
            <a:endParaRPr lang="en-US" sz="18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mc:AlternateContent>
    <mc:Choice xmlns:p14="http://schemas.microsoft.com/office/powerpoint/2010/main" Requires="p14">
      <p:transition p14:dur="250"/>
    </mc:Choice>
    <mc:Fallback>
      <p:transition/>
    </mc:Fallback>
  </mc:AlternateContent>
  <p:timing/>
  <p:hf hdr="0" dt="0"/>
  <p:txStyles>
    <p:titleStyle>
      <a:lvl1pPr algn="l" defTabSz="914400" rtl="0" eaLnBrk="1" latinLnBrk="0" hangingPunct="1">
        <a:lnSpc>
          <a:spcPct val="90000"/>
        </a:lnSpc>
        <a:spcBef>
          <a:spcPct val="0"/>
        </a:spcBef>
        <a:buNone/>
        <a:defRPr sz="4400" kern="1200">
          <a:solidFill>
            <a:schemeClr val="tx1"/>
          </a:solidFill>
          <a:latin typeface="+mj-lt"/>
          <a:ea typeface="兰米粗楷简体" panose="02000503000000000000"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兰米粗楷简体" panose="02000503000000000000"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兰米粗楷简体" panose="02000503000000000000"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兰米粗楷简体" panose="02000503000000000000"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兰米粗楷简体" panose="02000503000000000000"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兰米粗楷简体" panose="02000503000000000000"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png" /><Relationship Id="rId3"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png" /><Relationship Id="rId3"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6.jpeg" /><Relationship Id="rId3" Type="http://schemas.openxmlformats.org/officeDocument/2006/relationships/image" Target="../media/image7.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image" Target="../media/image10.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1.png" /><Relationship Id="rId3" Type="http://schemas.openxmlformats.org/officeDocument/2006/relationships/tags" Target="../tags/tag1.xml" /><Relationship Id="rId4" Type="http://schemas.openxmlformats.org/officeDocument/2006/relationships/image" Target="../media/image12.jpeg" /><Relationship Id="rId5" Type="http://schemas.openxmlformats.org/officeDocument/2006/relationships/tags" Target="../tags/tag2.xml" /><Relationship Id="rId6" Type="http://schemas.openxmlformats.org/officeDocument/2006/relationships/image" Target="../media/image13.png" /><Relationship Id="rId7" Type="http://schemas.openxmlformats.org/officeDocument/2006/relationships/image" Target="../media/image14.png" /><Relationship Id="rId8" Type="http://schemas.openxmlformats.org/officeDocument/2006/relationships/image" Target="../media/image15.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6.jpeg" /><Relationship Id="rId3" Type="http://schemas.openxmlformats.org/officeDocument/2006/relationships/image" Target="../media/image17.jpeg" /><Relationship Id="rId4" Type="http://schemas.openxmlformats.org/officeDocument/2006/relationships/tags" Target="../tags/tag3.xml" /><Relationship Id="rId5" Type="http://schemas.openxmlformats.org/officeDocument/2006/relationships/image" Target="../media/image18.png" /><Relationship Id="rId6" Type="http://schemas.openxmlformats.org/officeDocument/2006/relationships/image" Target="../media/image19.png" /><Relationship Id="rId7" Type="http://schemas.openxmlformats.org/officeDocument/2006/relationships/image" Target="../media/image2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1.png" /><Relationship Id="rId3" Type="http://schemas.openxmlformats.org/officeDocument/2006/relationships/image" Target="../media/image22.png" /><Relationship Id="rId4" Type="http://schemas.openxmlformats.org/officeDocument/2006/relationships/image" Target="../media/image2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1946910" y="756285"/>
            <a:ext cx="7600315" cy="521970"/>
          </a:xfrm>
          <a:prstGeom prst="rect">
            <a:avLst/>
          </a:prstGeom>
          <a:noFill/>
          <a:ln w="9525">
            <a:noFill/>
          </a:ln>
          <a:effectLst>
            <a:outerShdw blurRad="50800" dir="2700000" algn="tl" rotWithShape="0">
              <a:prstClr val="black">
                <a:alpha val="40000"/>
              </a:prstClr>
            </a:outerShdw>
          </a:effectLst>
        </p:spPr>
        <p:txBody>
          <a:bodyPr wrap="square">
            <a:spAutoFit/>
          </a:bodyPr>
          <a:lstStyle/>
          <a:p>
            <a:pPr indent="0" algn="dist"/>
            <a:r>
              <a:rPr lang="zh-CN" sz="2800" b="1">
                <a:latin typeface="汉仪文黑-55简" panose="00020600040101010101" charset="-122"/>
                <a:ea typeface="汉仪文黑-55简" panose="00020600040101010101" charset="-122"/>
                <a:cs typeface="汉仪文黑-55简" panose="00020600040101010101" charset="-122"/>
              </a:rPr>
              <a:t>第二十三课</a:t>
            </a:r>
            <a:r>
              <a:rPr lang="en-US" sz="2800" b="1">
                <a:latin typeface="汉仪文黑-55简" panose="00020600040101010101" charset="-122"/>
                <a:ea typeface="汉仪文黑-55简" panose="00020600040101010101" charset="-122"/>
                <a:cs typeface="汉仪文黑-55简" panose="00020600040101010101" charset="-122"/>
              </a:rPr>
              <a:t>  </a:t>
            </a:r>
            <a:r>
              <a:rPr lang="zh-CN" sz="2800" b="1">
                <a:latin typeface="汉仪文黑-55简" panose="00020600040101010101" charset="-122"/>
                <a:ea typeface="汉仪文黑-55简" panose="00020600040101010101" charset="-122"/>
                <a:cs typeface="汉仪文黑-55简" panose="00020600040101010101" charset="-122"/>
              </a:rPr>
              <a:t>和平发展合作共赢的时代潮流</a:t>
            </a:r>
            <a:endParaRPr lang="zh-CN" altLang="en-US" sz="2800" b="1">
              <a:latin typeface="汉仪文黑-55简" panose="00020600040101010101" charset="-122"/>
              <a:ea typeface="汉仪文黑-55简" panose="00020600040101010101" charset="-122"/>
              <a:cs typeface="汉仪文黑-55简" panose="00020600040101010101" charset="-122"/>
            </a:endParaRPr>
          </a:p>
        </p:txBody>
      </p:sp>
      <p:sp>
        <p:nvSpPr>
          <p:cNvPr id="3" name="文本框 2"/>
          <p:cNvSpPr txBox="1"/>
          <p:nvPr/>
        </p:nvSpPr>
        <p:spPr>
          <a:xfrm>
            <a:off x="894715" y="2348230"/>
            <a:ext cx="10695940" cy="3690620"/>
          </a:xfrm>
          <a:prstGeom prst="rect">
            <a:avLst/>
          </a:prstGeom>
          <a:noFill/>
        </p:spPr>
        <p:txBody>
          <a:bodyPr wrap="square" rtlCol="0" anchor="t">
            <a:spAutoFit/>
          </a:bodyPr>
          <a:lstStyle/>
          <a:p>
            <a:pPr indent="0">
              <a:lnSpc>
                <a:spcPct val="230000"/>
              </a:lnSpc>
              <a:buNone/>
            </a:pPr>
            <a:r>
              <a:rPr lang="zh-CN" altLang="en-US">
                <a:latin typeface="字魂手刻宋" panose="00000500000000000000" charset="-122"/>
                <a:ea typeface="字魂手刻宋" panose="00000500000000000000" charset="-122"/>
                <a:cs typeface="字魂手刻宋" panose="00000500000000000000" charset="-122"/>
              </a:rPr>
              <a:t>课标： </a:t>
            </a:r>
            <a:endParaRPr lang="zh-CN" altLang="en-US">
              <a:latin typeface="字魂手刻宋" panose="00000500000000000000" charset="-122"/>
              <a:ea typeface="字魂手刻宋" panose="00000500000000000000" charset="-122"/>
              <a:cs typeface="字魂手刻宋" panose="00000500000000000000" charset="-122"/>
            </a:endParaRPr>
          </a:p>
          <a:p>
            <a:pPr indent="0">
              <a:lnSpc>
                <a:spcPct val="230000"/>
              </a:lnSpc>
              <a:buFont typeface="+mj-ea"/>
              <a:buNone/>
            </a:pPr>
            <a:r>
              <a:rPr lang="zh-CN" altLang="en-US">
                <a:latin typeface="字魂手刻宋" panose="00000500000000000000" charset="-122"/>
                <a:ea typeface="字魂手刻宋" panose="00000500000000000000" charset="-122"/>
                <a:cs typeface="字魂手刻宋" panose="00000500000000000000" charset="-122"/>
              </a:rPr>
              <a:t>了解冷战结束后世界发展的特点以及出现的全球性问题，认识人类面临的机遇与挑战，理解和平、   </a:t>
            </a:r>
            <a:endParaRPr lang="zh-CN" altLang="en-US">
              <a:latin typeface="字魂手刻宋" panose="00000500000000000000" charset="-122"/>
              <a:ea typeface="字魂手刻宋" panose="00000500000000000000" charset="-122"/>
              <a:cs typeface="字魂手刻宋" panose="00000500000000000000" charset="-122"/>
            </a:endParaRPr>
          </a:p>
          <a:p>
            <a:pPr indent="0">
              <a:lnSpc>
                <a:spcPct val="230000"/>
              </a:lnSpc>
              <a:buNone/>
            </a:pPr>
            <a:r>
              <a:rPr lang="zh-CN" altLang="en-US">
                <a:latin typeface="字魂手刻宋" panose="00000500000000000000" charset="-122"/>
                <a:ea typeface="字魂手刻宋" panose="00000500000000000000" charset="-122"/>
                <a:cs typeface="字魂手刻宋" panose="00000500000000000000" charset="-122"/>
              </a:rPr>
              <a:t>发展、合作、共赢成为时代潮流；牢固树立构建人类命运共同体意识，共同促进全球的和平与发展。</a:t>
            </a:r>
            <a:endParaRPr lang="zh-CN" altLang="en-US">
              <a:latin typeface="字魂手刻宋" panose="00000500000000000000" charset="-122"/>
              <a:ea typeface="字魂手刻宋" panose="00000500000000000000" charset="-122"/>
              <a:cs typeface="字魂手刻宋" panose="00000500000000000000" charset="-122"/>
            </a:endParaRPr>
          </a:p>
          <a:p>
            <a:pPr indent="0">
              <a:lnSpc>
                <a:spcPct val="230000"/>
              </a:lnSpc>
              <a:buNone/>
            </a:pPr>
            <a:r>
              <a:rPr lang="zh-CN" altLang="en-US">
                <a:latin typeface="字魂手刻宋" panose="00000500000000000000" charset="-122"/>
                <a:ea typeface="字魂手刻宋" panose="00000500000000000000" charset="-122"/>
                <a:cs typeface="字魂手刻宋" panose="00000500000000000000" charset="-122"/>
              </a:rPr>
              <a:t>目录：</a:t>
            </a:r>
            <a:endParaRPr lang="zh-CN" altLang="en-US">
              <a:latin typeface="字魂手刻宋" panose="00000500000000000000" charset="-122"/>
              <a:ea typeface="字魂手刻宋" panose="00000500000000000000" charset="-122"/>
              <a:cs typeface="字魂手刻宋" panose="00000500000000000000" charset="-122"/>
            </a:endParaRPr>
          </a:p>
          <a:p>
            <a:pPr indent="0">
              <a:lnSpc>
                <a:spcPct val="230000"/>
              </a:lnSpc>
              <a:buNone/>
            </a:pPr>
            <a:r>
              <a:rPr lang="zh-CN" altLang="en-US">
                <a:latin typeface="字魂手刻宋" panose="00000500000000000000" charset="-122"/>
                <a:ea typeface="字魂手刻宋" panose="00000500000000000000" charset="-122"/>
                <a:cs typeface="字魂手刻宋" panose="00000500000000000000" charset="-122"/>
              </a:rPr>
              <a:t>（一）和平与发展的时代主题      （二）人类发展面临的问题     （三）在合作共赢中促进全球共同发展</a:t>
            </a:r>
            <a:endParaRPr lang="zh-CN" altLang="en-US">
              <a:latin typeface="字魂手刻宋" panose="00000500000000000000" charset="-122"/>
              <a:ea typeface="字魂手刻宋" panose="00000500000000000000" charset="-122"/>
              <a:cs typeface="字魂手刻宋" panose="00000500000000000000" charset="-122"/>
            </a:endParaRPr>
          </a:p>
          <a:p>
            <a:pPr indent="0">
              <a:lnSpc>
                <a:spcPct val="150000"/>
              </a:lnSpc>
              <a:buNone/>
            </a:pPr>
            <a:endParaRPr lang="zh-CN" altLang="en-US">
              <a:latin typeface="字魂手刻宋" panose="00000500000000000000" charset="-122"/>
              <a:ea typeface="字魂手刻宋" panose="00000500000000000000" charset="-122"/>
              <a:cs typeface="字魂手刻宋" panose="00000500000000000000" charset="-122"/>
            </a:endParaRPr>
          </a:p>
        </p:txBody>
      </p:sp>
      <p:sp>
        <p:nvSpPr>
          <p:cNvPr id="15" name="燕尾形 14"/>
          <p:cNvSpPr/>
          <p:nvPr/>
        </p:nvSpPr>
        <p:spPr>
          <a:xfrm>
            <a:off x="692150" y="2715895"/>
            <a:ext cx="202565" cy="213360"/>
          </a:xfrm>
          <a:prstGeom prst="chevron">
            <a:avLst/>
          </a:prstGeom>
          <a:solidFill>
            <a:srgbClr val="F85208"/>
          </a:solidFill>
          <a:ln>
            <a:noFill/>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燕尾形 15"/>
          <p:cNvSpPr/>
          <p:nvPr/>
        </p:nvSpPr>
        <p:spPr>
          <a:xfrm>
            <a:off x="692150" y="4643120"/>
            <a:ext cx="202565" cy="213360"/>
          </a:xfrm>
          <a:prstGeom prst="chevron">
            <a:avLst/>
          </a:prstGeom>
          <a:solidFill>
            <a:srgbClr val="F85208"/>
          </a:solidFill>
          <a:ln>
            <a:noFill/>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p14:dur="25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en-US" altLang="zh-CN" sz="1000" b="1">
                  <a:latin typeface="字魂手刻宋" panose="00000500000000000000" charset="-122"/>
                  <a:ea typeface="字魂手刻宋" panose="00000500000000000000" charset="-122"/>
                </a:rPr>
                <a:t>和平与发展的时代主题：</a:t>
              </a:r>
              <a:endParaRPr lang="en-US" altLang="zh-CN" sz="1000" b="1">
                <a:latin typeface="字魂手刻宋" panose="00000500000000000000" charset="-122"/>
                <a:ea typeface="字魂手刻宋" panose="00000500000000000000" charset="-122"/>
              </a:endParaRPr>
            </a:p>
          </p:txBody>
        </p:sp>
      </p:grpSp>
      <p:sp>
        <p:nvSpPr>
          <p:cNvPr id="2" name="文本框 1"/>
          <p:cNvSpPr txBox="1"/>
          <p:nvPr/>
        </p:nvSpPr>
        <p:spPr>
          <a:xfrm>
            <a:off x="137160" y="652780"/>
            <a:ext cx="5255895" cy="5408295"/>
          </a:xfrm>
          <a:prstGeom prst="rect">
            <a:avLst/>
          </a:prstGeom>
          <a:noFill/>
        </p:spPr>
        <p:txBody>
          <a:bodyPr wrap="square" rtlCol="0" anchor="t">
            <a:spAutoFit/>
          </a:bodyPr>
          <a:lstStyle/>
          <a:p>
            <a:pPr>
              <a:lnSpc>
                <a:spcPct val="180000"/>
              </a:lnSpc>
            </a:pPr>
            <a:r>
              <a:rPr lang="zh-CN" altLang="en-US" sz="1600">
                <a:latin typeface="兰米粗楷简体" panose="02000503000000000000" charset="-122"/>
                <a:ea typeface="兰米粗楷简体" panose="02000503000000000000" charset="-122"/>
                <a:cs typeface="兰米粗楷简体" panose="02000503000000000000" charset="-122"/>
              </a:rPr>
              <a:t>和平是指世界的总体和平，发展是指世界的繁荣与发展。</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nSpc>
                <a:spcPct val="180000"/>
              </a:lnSpc>
            </a:pPr>
            <a:r>
              <a:rPr lang="zh-CN" altLang="en-US" sz="1600">
                <a:latin typeface="兰米粗楷简体" panose="02000503000000000000" charset="-122"/>
                <a:ea typeface="兰米粗楷简体" panose="02000503000000000000" charset="-122"/>
                <a:cs typeface="兰米粗楷简体" panose="02000503000000000000" charset="-122"/>
              </a:rPr>
              <a:t>和平是发展的前提，发展是和平的保障，两者相辅相成。</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nSpc>
                <a:spcPct val="180000"/>
              </a:lnSpc>
            </a:pPr>
            <a:r>
              <a:rPr lang="zh-CN" altLang="en-US" sz="1600">
                <a:latin typeface="兰米粗楷简体" panose="02000503000000000000" charset="-122"/>
                <a:ea typeface="兰米粗楷简体" panose="02000503000000000000" charset="-122"/>
                <a:cs typeface="兰米粗楷简体" panose="02000503000000000000" charset="-122"/>
              </a:rPr>
              <a:t>原因：</a:t>
            </a:r>
            <a:endParaRPr lang="zh-CN" altLang="en-US" sz="1600">
              <a:latin typeface="兰米粗楷简体" panose="02000503000000000000" charset="-122"/>
              <a:ea typeface="兰米粗楷简体" panose="02000503000000000000" charset="-122"/>
              <a:cs typeface="兰米粗楷简体" panose="02000503000000000000" charset="-122"/>
            </a:endParaRPr>
          </a:p>
          <a:p>
            <a:pPr marL="285750" indent="-285750">
              <a:lnSpc>
                <a:spcPct val="180000"/>
              </a:lnSpc>
              <a:buClr>
                <a:srgbClr val="00B050"/>
              </a:buClr>
              <a:buFont typeface="Wingdings" panose="05000000000000000000" charset="0"/>
              <a:buChar char="u"/>
            </a:pPr>
            <a:r>
              <a:rPr lang="zh-CN" altLang="en-US" sz="1600">
                <a:latin typeface="兰米粗楷简体" panose="02000503000000000000" charset="-122"/>
                <a:ea typeface="兰米粗楷简体" panose="02000503000000000000" charset="-122"/>
                <a:cs typeface="兰米粗楷简体" panose="02000503000000000000" charset="-122"/>
              </a:rPr>
              <a:t>1 二战后，尽管发生了冷战和多次局部战争，但是半个多世纪以来，没有发生过新的世界大战，一些局部冲突也得到政治解决。</a:t>
            </a:r>
            <a:endParaRPr lang="zh-CN" altLang="en-US" sz="1600">
              <a:latin typeface="兰米粗楷简体" panose="02000503000000000000" charset="-122"/>
              <a:ea typeface="兰米粗楷简体" panose="02000503000000000000" charset="-122"/>
              <a:cs typeface="兰米粗楷简体" panose="02000503000000000000" charset="-122"/>
            </a:endParaRPr>
          </a:p>
          <a:p>
            <a:pPr marL="285750" indent="-285750">
              <a:lnSpc>
                <a:spcPct val="180000"/>
              </a:lnSpc>
              <a:buClr>
                <a:srgbClr val="00B050"/>
              </a:buClr>
              <a:buFont typeface="Wingdings" panose="05000000000000000000" charset="0"/>
              <a:buChar char="u"/>
            </a:pPr>
            <a:r>
              <a:rPr lang="zh-CN" altLang="en-US" sz="1600">
                <a:latin typeface="兰米粗楷简体" panose="02000503000000000000" charset="-122"/>
                <a:ea typeface="兰米粗楷简体" panose="02000503000000000000" charset="-122"/>
                <a:cs typeface="兰米粗楷简体" panose="02000503000000000000" charset="-122"/>
              </a:rPr>
              <a:t>2 长期和平的国际环境，世界各方面都获得了发展，极大地改变了各国和整个世界的面貌</a:t>
            </a:r>
            <a:endParaRPr lang="zh-CN" altLang="en-US" sz="1600">
              <a:latin typeface="兰米粗楷简体" panose="02000503000000000000" charset="-122"/>
              <a:ea typeface="兰米粗楷简体" panose="02000503000000000000" charset="-122"/>
              <a:cs typeface="兰米粗楷简体" panose="02000503000000000000" charset="-122"/>
            </a:endParaRPr>
          </a:p>
          <a:p>
            <a:pPr marL="285750" indent="-285750">
              <a:lnSpc>
                <a:spcPct val="180000"/>
              </a:lnSpc>
              <a:buClr>
                <a:srgbClr val="00B050"/>
              </a:buClr>
              <a:buFont typeface="Wingdings" panose="05000000000000000000" charset="0"/>
              <a:buChar char="u"/>
            </a:pPr>
            <a:r>
              <a:rPr lang="zh-CN" altLang="en-US" sz="1600">
                <a:latin typeface="兰米粗楷简体" panose="02000503000000000000" charset="-122"/>
                <a:ea typeface="兰米粗楷简体" panose="02000503000000000000" charset="-122"/>
                <a:cs typeface="兰米粗楷简体" panose="02000503000000000000" charset="-122"/>
              </a:rPr>
              <a:t>3 人类进入21世纪，世界多极化继续发展，经济全球化不可逆转，全球和区域合作方兴未艾，各国之间的相互依存日益紧密。这一切，成为制约战争的有力因素，有利于维护世界和平。</a:t>
            </a:r>
            <a:endParaRPr lang="zh-CN" altLang="en-US" sz="1600">
              <a:latin typeface="兰米粗楷简体" panose="02000503000000000000" charset="-122"/>
              <a:ea typeface="兰米粗楷简体" panose="02000503000000000000" charset="-122"/>
              <a:cs typeface="兰米粗楷简体" panose="02000503000000000000" charset="-122"/>
            </a:endParaRPr>
          </a:p>
        </p:txBody>
      </p:sp>
      <p:cxnSp>
        <p:nvCxnSpPr>
          <p:cNvPr id="4" name="直接箭头连接符 3"/>
          <p:cNvCxnSpPr/>
          <p:nvPr/>
        </p:nvCxnSpPr>
        <p:spPr>
          <a:xfrm flipH="1">
            <a:off x="5393055" y="301625"/>
            <a:ext cx="0" cy="559562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2">
            <a:clrChange>
              <a:clrFrom>
                <a:srgbClr val="FFFFFF">
                  <a:alpha val="100000"/>
                </a:srgbClr>
              </a:clrFrom>
              <a:clrTo>
                <a:srgbClr val="FFFFFF">
                  <a:alpha val="100000"/>
                  <a:alpha val="0"/>
                </a:srgbClr>
              </a:clrTo>
            </a:clrChange>
          </a:blip>
          <a:stretch>
            <a:fillRect/>
          </a:stretch>
        </p:blipFill>
        <p:spPr>
          <a:xfrm>
            <a:off x="6245225" y="164465"/>
            <a:ext cx="4862195" cy="2816225"/>
          </a:xfrm>
          <a:prstGeom prst="rect">
            <a:avLst/>
          </a:prstGeom>
        </p:spPr>
      </p:pic>
      <p:pic>
        <p:nvPicPr>
          <p:cNvPr id="5" name="图片 4"/>
          <p:cNvPicPr>
            <a:picLocks noChangeAspect="1"/>
          </p:cNvPicPr>
          <p:nvPr/>
        </p:nvPicPr>
        <p:blipFill>
          <a:blip r:embed="rId3"/>
          <a:stretch>
            <a:fillRect/>
          </a:stretch>
        </p:blipFill>
        <p:spPr>
          <a:xfrm>
            <a:off x="6009640" y="3390900"/>
            <a:ext cx="5791200" cy="2895600"/>
          </a:xfrm>
          <a:prstGeom prst="rect">
            <a:avLst/>
          </a:prstGeom>
        </p:spPr>
      </p:pic>
    </p:spTree>
  </p:cSld>
  <p:clrMapOvr>
    <a:masterClrMapping/>
  </p:clrMapOvr>
  <mc:AlternateContent>
    <mc:Choice xmlns:p14="http://schemas.microsoft.com/office/powerpoint/2010/main" Requires="p14">
      <p:transition p14:dur="250"/>
    </mc:Choice>
    <mc:Fallback>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人类发展面临的问题</a:t>
              </a:r>
              <a:endParaRPr lang="zh-CN" altLang="en-US" sz="1000" b="1">
                <a:latin typeface="字魂手刻宋" panose="00000500000000000000" charset="-122"/>
                <a:ea typeface="字魂手刻宋" panose="00000500000000000000" charset="-122"/>
              </a:endParaRPr>
            </a:p>
          </p:txBody>
        </p:sp>
      </p:grpSp>
      <p:sp>
        <p:nvSpPr>
          <p:cNvPr id="100" name="文本框 99"/>
          <p:cNvSpPr txBox="1"/>
          <p:nvPr/>
        </p:nvSpPr>
        <p:spPr>
          <a:xfrm>
            <a:off x="59690" y="467995"/>
            <a:ext cx="4714240" cy="5921375"/>
          </a:xfrm>
          <a:prstGeom prst="rect">
            <a:avLst/>
          </a:prstGeom>
          <a:noFill/>
          <a:ln w="9525">
            <a:noFill/>
          </a:ln>
        </p:spPr>
        <p:txBody>
          <a:bodyPr wrap="square">
            <a:spAutoFit/>
          </a:bodyPr>
          <a:lstStyle/>
          <a:p>
            <a:pPr marL="285750" indent="-285750">
              <a:lnSpc>
                <a:spcPct val="210000"/>
              </a:lnSpc>
              <a:buClr>
                <a:srgbClr val="00B050"/>
              </a:buClr>
              <a:buFont typeface="Wingdings" panose="05000000000000000000" charset="0"/>
              <a:buChar char="u"/>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在发展方面：</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自</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2008</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年世界金融危机发生以来，世界经济增长的动力依然不足，发达经济体需求萎缩、经济复苏乏力，南北差距和贫富分化日益严重，</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170000"/>
              </a:lnSpc>
              <a:buClr>
                <a:srgbClr val="00B050"/>
              </a:buClr>
              <a:buFont typeface="Wingdings" panose="05000000000000000000" charset="0"/>
              <a:buChar char="u"/>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和平与安全方面：</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      1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地区热点问题此起彼伏，如阿拉伯国家与以色列的争端、叙利亚内战导致人道主义灾难等</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     2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核扩散、恐怖主义、网络安全、重大传染性疾病、跨国犯罪、气候变化等安全威胁持续蔓延</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     3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海洋权益和极地资源争夺日趋激烈</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lnSpc>
                <a:spcPct val="170000"/>
              </a:lnSpc>
              <a:buClr>
                <a:srgbClr val="00B050"/>
              </a:buClr>
              <a:buFont typeface="Wingdings" panose="05000000000000000000" charset="0"/>
              <a:buNone/>
            </a:pPr>
            <a:r>
              <a:rPr lang="en-US" altLang="zh-CN" sz="1600">
                <a:solidFill>
                  <a:schemeClr val="tx1"/>
                </a:solidFill>
                <a:latin typeface="兰米粗楷简体" panose="02000503000000000000" charset="-122"/>
                <a:ea typeface="兰米粗楷简体" panose="02000503000000000000" charset="-122"/>
                <a:cs typeface="兰米粗楷简体" panose="02000503000000000000" charset="-122"/>
              </a:rPr>
              <a:t>          4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霸权主义强权政治依然存在</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170000"/>
              </a:lnSpc>
              <a:buClr>
                <a:srgbClr val="00B050"/>
              </a:buClr>
              <a:buFont typeface="Wingdings" panose="05000000000000000000" charset="0"/>
              <a:buChar char="u"/>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应对：</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合作共赢是结局问题的唯一途径。</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zh-CN" altLang="en-US" sz="1600">
              <a:solidFill>
                <a:schemeClr val="tx1"/>
              </a:solidFill>
              <a:latin typeface="兰米粗楷简体" panose="02000503000000000000" charset="-122"/>
              <a:ea typeface="兰米粗楷简体" panose="02000503000000000000" charset="-122"/>
              <a:cs typeface="兰米粗楷简体" panose="02000503000000000000" charset="-122"/>
            </a:endParaRPr>
          </a:p>
        </p:txBody>
      </p:sp>
      <p:cxnSp>
        <p:nvCxnSpPr>
          <p:cNvPr id="4" name="直接箭头连接符 3"/>
          <p:cNvCxnSpPr/>
          <p:nvPr/>
        </p:nvCxnSpPr>
        <p:spPr>
          <a:xfrm flipH="1">
            <a:off x="4773930" y="441960"/>
            <a:ext cx="0" cy="559562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a:blip r:embed="rId2"/>
          <a:srcRect b="30753"/>
          <a:stretch>
            <a:fillRect/>
          </a:stretch>
        </p:blipFill>
        <p:spPr>
          <a:xfrm>
            <a:off x="4955540" y="164465"/>
            <a:ext cx="6901180" cy="3181985"/>
          </a:xfrm>
          <a:prstGeom prst="rect">
            <a:avLst/>
          </a:prstGeom>
        </p:spPr>
      </p:pic>
      <p:pic>
        <p:nvPicPr>
          <p:cNvPr id="3" name="图片 2"/>
          <p:cNvPicPr>
            <a:picLocks noChangeAspect="1"/>
          </p:cNvPicPr>
          <p:nvPr/>
        </p:nvPicPr>
        <p:blipFill>
          <a:blip r:embed="rId3"/>
          <a:srcRect t="10949" b="14083"/>
          <a:stretch>
            <a:fillRect/>
          </a:stretch>
        </p:blipFill>
        <p:spPr>
          <a:xfrm>
            <a:off x="4955540" y="3425825"/>
            <a:ext cx="6901180" cy="3291840"/>
          </a:xfrm>
          <a:prstGeom prst="rect">
            <a:avLst/>
          </a:prstGeom>
        </p:spPr>
      </p:pic>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Lef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59690" y="466725"/>
            <a:ext cx="11503660" cy="1911985"/>
          </a:xfrm>
          <a:prstGeom prst="rect">
            <a:avLst/>
          </a:prstGeom>
          <a:noFill/>
        </p:spPr>
        <p:txBody>
          <a:bodyPr wrap="square" rtlCol="0">
            <a:spAutoFit/>
          </a:bodyPr>
          <a:lstStyle/>
          <a:p>
            <a:pPr algn="l">
              <a:lnSpc>
                <a:spcPct val="160000"/>
              </a:lnSpc>
            </a:pPr>
            <a:r>
              <a:rPr lang="zh-CN" altLang="en-US" sz="1600">
                <a:solidFill>
                  <a:schemeClr val="tx1"/>
                </a:solidFill>
                <a:effectLst/>
                <a:latin typeface="兰米粗楷简体" panose="02000503000000000000" charset="-122"/>
                <a:ea typeface="兰米粗楷简体" panose="02000503000000000000" charset="-122"/>
                <a:cs typeface="兰米粗楷简体" panose="02000503000000000000" charset="-122"/>
              </a:rPr>
              <a:t>      德国与美国不产可可，可却是世界上生产咖啡最多的国家之一，而盛产可可的巴西却要进口大量的咖啡。发展中国家出口的原材料和初级产品价格低廉，出口困难。而发达国家出口的工业制成品价格却逐年上升，这使得发展中国家蒙受了重大经济损失。</a:t>
            </a:r>
            <a:endParaRPr lang="zh-CN" altLang="en-US" sz="1600">
              <a:solidFill>
                <a:schemeClr val="tx1"/>
              </a:solidFill>
              <a:effectLst/>
              <a:latin typeface="兰米粗楷简体" panose="02000503000000000000" charset="-122"/>
              <a:ea typeface="兰米粗楷简体" panose="02000503000000000000" charset="-122"/>
              <a:cs typeface="兰米粗楷简体" panose="02000503000000000000" charset="-122"/>
            </a:endParaRPr>
          </a:p>
          <a:p>
            <a:pPr algn="l">
              <a:lnSpc>
                <a:spcPct val="160000"/>
              </a:lnSpc>
            </a:pPr>
            <a:r>
              <a:rPr lang="zh-CN" altLang="en-US" sz="1600">
                <a:solidFill>
                  <a:schemeClr val="tx1"/>
                </a:solidFill>
                <a:effectLst/>
                <a:latin typeface="兰米粗楷简体" panose="02000503000000000000" charset="-122"/>
                <a:ea typeface="兰米粗楷简体" panose="02000503000000000000" charset="-122"/>
                <a:cs typeface="兰米粗楷简体" panose="02000503000000000000" charset="-122"/>
              </a:rPr>
              <a:t>       世界银行公布世界最富有的国家（前五）：瑞士、丹麦、瑞典、美国、德国。世界最贫穷国家（前五）：埃塞俄比亚、布隆迪、尼日尔、尼泊尔、几内亚比（大部分来自非洲）。</a:t>
            </a:r>
            <a:endParaRPr lang="zh-CN" altLang="en-US" sz="1600">
              <a:solidFill>
                <a:schemeClr val="tx1"/>
              </a:solidFill>
              <a:effectLst/>
              <a:latin typeface="兰米粗楷简体" panose="02000503000000000000" charset="-122"/>
              <a:ea typeface="兰米粗楷简体" panose="02000503000000000000" charset="-122"/>
              <a:cs typeface="兰米粗楷简体" panose="02000503000000000000" charset="-122"/>
            </a:endParaRPr>
          </a:p>
          <a:p>
            <a:endParaRPr lang="zh-CN" altLang="en-US" sz="1600">
              <a:solidFill>
                <a:schemeClr val="tx1"/>
              </a:solidFill>
              <a:effectLst/>
              <a:latin typeface="兰米粗楷简体" panose="02000503000000000000" charset="-122"/>
              <a:ea typeface="兰米粗楷简体" panose="02000503000000000000" charset="-122"/>
              <a:cs typeface="兰米粗楷简体" panose="02000503000000000000" charset="-122"/>
            </a:endParaRPr>
          </a:p>
        </p:txBody>
      </p:sp>
      <p:sp>
        <p:nvSpPr>
          <p:cNvPr id="2" name="文本框 1"/>
          <p:cNvSpPr txBox="1"/>
          <p:nvPr/>
        </p:nvSpPr>
        <p:spPr>
          <a:xfrm>
            <a:off x="171450" y="2261870"/>
            <a:ext cx="2903855"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nSpc>
                <a:spcPct val="90000"/>
              </a:lnSpc>
            </a:pPr>
            <a:r>
              <a:rPr lang="zh-CN" altLang="en-US" sz="1600">
                <a:solidFill>
                  <a:schemeClr val="tx1"/>
                </a:solidFill>
                <a:uFillTx/>
                <a:latin typeface="字魂手刻宋" panose="00000500000000000000" charset="-122"/>
                <a:ea typeface="字魂手刻宋" panose="00000500000000000000" charset="-122"/>
              </a:rPr>
              <a:t>南北国家贫富差距进一步拉大</a:t>
            </a:r>
            <a:endParaRPr lang="zh-CN" altLang="en-US" sz="1600">
              <a:solidFill>
                <a:schemeClr val="tx1"/>
              </a:solidFill>
              <a:uFillTx/>
              <a:latin typeface="字魂手刻宋" panose="00000500000000000000" charset="-122"/>
              <a:ea typeface="字魂手刻宋" panose="00000500000000000000" charset="-122"/>
            </a:endParaRPr>
          </a:p>
        </p:txBody>
      </p:sp>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人类发展面临的问题</a:t>
              </a:r>
              <a:endParaRPr lang="zh-CN" altLang="en-US" sz="1000" b="1">
                <a:latin typeface="字魂手刻宋" panose="00000500000000000000" charset="-122"/>
                <a:ea typeface="字魂手刻宋" panose="00000500000000000000" charset="-122"/>
              </a:endParaRPr>
            </a:p>
          </p:txBody>
        </p:sp>
      </p:grpSp>
      <p:grpSp>
        <p:nvGrpSpPr>
          <p:cNvPr id="9" name="组合 8"/>
          <p:cNvGrpSpPr/>
          <p:nvPr/>
        </p:nvGrpSpPr>
        <p:grpSpPr>
          <a:xfrm>
            <a:off x="171450" y="2756535"/>
            <a:ext cx="6530340" cy="3435350"/>
            <a:chOff x="270" y="4341"/>
            <a:chExt cx="10284" cy="5410"/>
          </a:xfrm>
        </p:grpSpPr>
        <p:sp>
          <p:nvSpPr>
            <p:cNvPr id="3" name="文本框 2"/>
            <p:cNvSpPr txBox="1"/>
            <p:nvPr/>
          </p:nvSpPr>
          <p:spPr>
            <a:xfrm>
              <a:off x="5426" y="4341"/>
              <a:ext cx="5128" cy="5411"/>
            </a:xfrm>
            <a:prstGeom prst="rect">
              <a:avLst/>
            </a:prstGeom>
            <a:noFill/>
          </p:spPr>
          <p:txBody>
            <a:bodyPr wrap="square" rtlCol="0">
              <a:spAutoFit/>
            </a:bodyPr>
            <a:lstStyle/>
            <a:p>
              <a:pPr>
                <a:lnSpc>
                  <a:spcPct val="170000"/>
                </a:lnSpc>
              </a:pPr>
              <a:r>
                <a:rPr lang="zh-CN" altLang="en-US" sz="1600" b="1">
                  <a:solidFill>
                    <a:srgbClr val="FF0000"/>
                  </a:solidFill>
                  <a:latin typeface="兰米粗楷简体" panose="02000503000000000000" charset="-122"/>
                  <a:ea typeface="兰米粗楷简体" panose="02000503000000000000" charset="-122"/>
                  <a:cs typeface="兰米粗楷简体" panose="02000503000000000000" charset="-122"/>
                </a:rPr>
                <a:t>     </a:t>
              </a:r>
              <a:r>
                <a:rPr lang="zh-CN" altLang="en-US" sz="1600">
                  <a:latin typeface="兰米粗楷简体" panose="02000503000000000000" charset="-122"/>
                  <a:ea typeface="兰米粗楷简体" panose="02000503000000000000" charset="-122"/>
                  <a:cs typeface="兰米粗楷简体" panose="02000503000000000000" charset="-122"/>
                </a:rPr>
                <a:t>据联合国网站报道，联合国粮农组织和世界粮食计划署2012年10月公布的报告指出，战乱经济危机导致饥饿状况恶化，全球饥饿人口已达到创记录的10亿2000万人，每6秒就有一个孩子饿死，2009年全球饥饿人口超过10亿，创历史新高。</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gn="r">
                <a:lnSpc>
                  <a:spcPct val="170000"/>
                </a:lnSpc>
              </a:pPr>
              <a:r>
                <a:rPr lang="zh-CN" altLang="en-US" sz="1600">
                  <a:latin typeface="兰米粗楷简体" panose="02000503000000000000" charset="-122"/>
                  <a:ea typeface="兰米粗楷简体" panose="02000503000000000000" charset="-122"/>
                  <a:cs typeface="兰米粗楷简体" panose="02000503000000000000" charset="-122"/>
                </a:rPr>
                <a:t> </a:t>
              </a:r>
              <a:endParaRPr lang="zh-CN" altLang="en-US" sz="1600">
                <a:latin typeface="兰米粗楷简体" panose="02000503000000000000" charset="-122"/>
                <a:ea typeface="兰米粗楷简体" panose="02000503000000000000" charset="-122"/>
                <a:cs typeface="兰米粗楷简体" panose="02000503000000000000" charset="-122"/>
              </a:endParaRPr>
            </a:p>
          </p:txBody>
        </p:sp>
        <p:pic>
          <p:nvPicPr>
            <p:cNvPr id="4" name="图片 3" descr="A81784BC038C13F80C5D70E89741F932"/>
            <p:cNvPicPr>
              <a:picLocks noChangeAspect="1"/>
            </p:cNvPicPr>
            <p:nvPr/>
          </p:nvPicPr>
          <p:blipFill>
            <a:blip r:embed="rId2"/>
            <a:stretch>
              <a:fillRect/>
            </a:stretch>
          </p:blipFill>
          <p:spPr>
            <a:xfrm>
              <a:off x="270" y="4586"/>
              <a:ext cx="4920" cy="4920"/>
            </a:xfrm>
            <a:prstGeom prst="rect">
              <a:avLst/>
            </a:prstGeom>
          </p:spPr>
        </p:pic>
      </p:grpSp>
      <p:sp>
        <p:nvSpPr>
          <p:cNvPr id="6" name="文本框 5"/>
          <p:cNvSpPr txBox="1"/>
          <p:nvPr/>
        </p:nvSpPr>
        <p:spPr>
          <a:xfrm>
            <a:off x="4475480" y="6036310"/>
            <a:ext cx="1216025"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gn="dist">
              <a:lnSpc>
                <a:spcPct val="90000"/>
              </a:lnSpc>
            </a:pPr>
            <a:r>
              <a:rPr lang="zh-CN" altLang="en-US" sz="1600">
                <a:solidFill>
                  <a:schemeClr val="tx1"/>
                </a:solidFill>
                <a:uFillTx/>
                <a:latin typeface="字魂手刻宋" panose="00000500000000000000" charset="-122"/>
                <a:ea typeface="字魂手刻宋" panose="00000500000000000000" charset="-122"/>
              </a:rPr>
              <a:t>粮食危机</a:t>
            </a:r>
            <a:endParaRPr lang="zh-CN" altLang="en-US" sz="1600">
              <a:solidFill>
                <a:schemeClr val="tx1"/>
              </a:solidFill>
              <a:uFillTx/>
              <a:latin typeface="字魂手刻宋" panose="00000500000000000000" charset="-122"/>
              <a:ea typeface="字魂手刻宋" panose="00000500000000000000" charset="-122"/>
            </a:endParaRPr>
          </a:p>
        </p:txBody>
      </p:sp>
      <p:grpSp>
        <p:nvGrpSpPr>
          <p:cNvPr id="13" name="组合 12"/>
          <p:cNvGrpSpPr/>
          <p:nvPr/>
        </p:nvGrpSpPr>
        <p:grpSpPr>
          <a:xfrm>
            <a:off x="6673850" y="1790700"/>
            <a:ext cx="5271135" cy="4747895"/>
            <a:chOff x="10570" y="3105"/>
            <a:chExt cx="8301" cy="7477"/>
          </a:xfrm>
        </p:grpSpPr>
        <p:sp>
          <p:nvSpPr>
            <p:cNvPr id="10" name="文本框 9"/>
            <p:cNvSpPr txBox="1"/>
            <p:nvPr/>
          </p:nvSpPr>
          <p:spPr>
            <a:xfrm>
              <a:off x="10570" y="7531"/>
              <a:ext cx="8301" cy="3051"/>
            </a:xfrm>
            <a:prstGeom prst="rect">
              <a:avLst/>
            </a:prstGeom>
            <a:noFill/>
          </p:spPr>
          <p:txBody>
            <a:bodyPr wrap="square" rtlCol="0">
              <a:spAutoFit/>
            </a:bodyPr>
            <a:lstStyle/>
            <a:p>
              <a:pPr>
                <a:lnSpc>
                  <a:spcPct val="130000"/>
                </a:lnSpc>
              </a:pPr>
              <a:r>
                <a:rPr lang="en-US" altLang="zh-CN" sz="1600">
                  <a:latin typeface="兰米粗楷简体" panose="02000503000000000000" charset="-122"/>
                  <a:ea typeface="兰米粗楷简体" panose="02000503000000000000" charset="-122"/>
                  <a:cs typeface="兰米粗楷简体" panose="02000503000000000000" charset="-122"/>
                  <a:sym typeface="+mn-ea"/>
                </a:rPr>
                <a:t>      2001</a:t>
              </a:r>
              <a:r>
                <a:rPr lang="zh-CN" altLang="en-US" sz="1600">
                  <a:latin typeface="兰米粗楷简体" panose="02000503000000000000" charset="-122"/>
                  <a:ea typeface="兰米粗楷简体" panose="02000503000000000000" charset="-122"/>
                  <a:cs typeface="兰米粗楷简体" panose="02000503000000000000" charset="-122"/>
                  <a:sym typeface="+mn-ea"/>
                </a:rPr>
                <a:t>年</a:t>
              </a:r>
              <a:r>
                <a:rPr lang="en-US" altLang="zh-CN" sz="1600">
                  <a:latin typeface="兰米粗楷简体" panose="02000503000000000000" charset="-122"/>
                  <a:ea typeface="兰米粗楷简体" panose="02000503000000000000" charset="-122"/>
                  <a:cs typeface="兰米粗楷简体" panose="02000503000000000000" charset="-122"/>
                  <a:sym typeface="+mn-ea"/>
                </a:rPr>
                <a:t>“9·11”</a:t>
              </a:r>
              <a:r>
                <a:rPr lang="zh-CN" altLang="en-US" sz="1600">
                  <a:latin typeface="兰米粗楷简体" panose="02000503000000000000" charset="-122"/>
                  <a:ea typeface="兰米粗楷简体" panose="02000503000000000000" charset="-122"/>
                  <a:cs typeface="兰米粗楷简体" panose="02000503000000000000" charset="-122"/>
                  <a:sym typeface="+mn-ea"/>
                </a:rPr>
                <a:t>事件，遇难者总数高达</a:t>
              </a:r>
              <a:r>
                <a:rPr lang="en-US" altLang="zh-CN" sz="1600">
                  <a:latin typeface="兰米粗楷简体" panose="02000503000000000000" charset="-122"/>
                  <a:ea typeface="兰米粗楷简体" panose="02000503000000000000" charset="-122"/>
                  <a:cs typeface="兰米粗楷简体" panose="02000503000000000000" charset="-122"/>
                  <a:sym typeface="+mn-ea"/>
                </a:rPr>
                <a:t>2996</a:t>
              </a:r>
              <a:r>
                <a:rPr lang="zh-CN" altLang="en-US" sz="1600">
                  <a:latin typeface="兰米粗楷简体" panose="02000503000000000000" charset="-122"/>
                  <a:ea typeface="兰米粗楷简体" panose="02000503000000000000" charset="-122"/>
                  <a:cs typeface="兰米粗楷简体" panose="02000503000000000000" charset="-122"/>
                  <a:sym typeface="+mn-ea"/>
                </a:rPr>
                <a:t>人</a:t>
              </a:r>
              <a:r>
                <a:rPr lang="zh-CN" sz="1600">
                  <a:latin typeface="兰米粗楷简体" panose="02000503000000000000" charset="-122"/>
                  <a:ea typeface="兰米粗楷简体" panose="02000503000000000000" charset="-122"/>
                  <a:cs typeface="兰米粗楷简体" panose="02000503000000000000" charset="-122"/>
                  <a:sym typeface="+mn-ea"/>
                </a:rPr>
                <a:t>，</a:t>
              </a:r>
              <a:r>
                <a:rPr lang="zh-CN" altLang="en-US" sz="1600">
                  <a:latin typeface="兰米粗楷简体" panose="02000503000000000000" charset="-122"/>
                  <a:ea typeface="兰米粗楷简体" panose="02000503000000000000" charset="-122"/>
                  <a:cs typeface="兰米粗楷简体" panose="02000503000000000000" charset="-122"/>
                  <a:sym typeface="+mn-ea"/>
                </a:rPr>
                <a:t>经济损失达2000亿美元，</a:t>
              </a:r>
              <a:r>
                <a:rPr lang="zh-CN" altLang="en-US" sz="1600">
                  <a:latin typeface="兰米粗楷简体" panose="02000503000000000000" charset="-122"/>
                  <a:ea typeface="兰米粗楷简体" panose="02000503000000000000" charset="-122"/>
                  <a:cs typeface="兰米粗楷简体" panose="02000503000000000000" charset="-122"/>
                </a:rPr>
                <a:t>2015年2月15日，极端组织“伊斯兰国”（I</a:t>
              </a:r>
              <a:r>
                <a:rPr lang="en-US" altLang="zh-CN" sz="1600">
                  <a:latin typeface="兰米粗楷简体" panose="02000503000000000000" charset="-122"/>
                  <a:ea typeface="兰米粗楷简体" panose="02000503000000000000" charset="-122"/>
                  <a:cs typeface="兰米粗楷简体" panose="02000503000000000000" charset="-122"/>
                </a:rPr>
                <a:t>SIS</a:t>
              </a:r>
              <a:r>
                <a:rPr lang="zh-CN" altLang="en-US" sz="1600">
                  <a:latin typeface="兰米粗楷简体" panose="02000503000000000000" charset="-122"/>
                  <a:ea typeface="兰米粗楷简体" panose="02000503000000000000" charset="-122"/>
                  <a:cs typeface="兰米粗楷简体" panose="02000503000000000000" charset="-122"/>
                </a:rPr>
                <a:t>）发布视频，21名在利比亚遭绑架的埃及基督教徒被斩首。2016年1月16日，“伊斯兰国”在叙利亚东部代尔祖尔省一个村庄屠杀约300名平民。遇难者多是妇女、儿童和老人。</a:t>
              </a:r>
              <a:endParaRPr lang="zh-CN" altLang="en-US" sz="1600">
                <a:latin typeface="兰米粗楷简体" panose="02000503000000000000" charset="-122"/>
                <a:ea typeface="兰米粗楷简体" panose="02000503000000000000" charset="-122"/>
                <a:cs typeface="兰米粗楷简体" panose="02000503000000000000" charset="-122"/>
              </a:endParaRPr>
            </a:p>
            <a:p>
              <a:endParaRPr lang="zh-CN" altLang="en-US" sz="1600">
                <a:latin typeface="兰米粗楷简体" panose="02000503000000000000" charset="-122"/>
                <a:ea typeface="兰米粗楷简体" panose="02000503000000000000" charset="-122"/>
                <a:cs typeface="兰米粗楷简体" panose="02000503000000000000" charset="-122"/>
              </a:endParaRPr>
            </a:p>
          </p:txBody>
        </p:sp>
        <p:pic>
          <p:nvPicPr>
            <p:cNvPr id="11" name="图片 10"/>
            <p:cNvPicPr>
              <a:picLocks noChangeAspect="1"/>
            </p:cNvPicPr>
            <p:nvPr/>
          </p:nvPicPr>
          <p:blipFill>
            <a:blip r:embed="rId3"/>
            <a:stretch>
              <a:fillRect/>
            </a:stretch>
          </p:blipFill>
          <p:spPr>
            <a:xfrm>
              <a:off x="11417" y="3105"/>
              <a:ext cx="7134" cy="4355"/>
            </a:xfrm>
            <a:prstGeom prst="rect">
              <a:avLst/>
            </a:prstGeom>
          </p:spPr>
        </p:pic>
      </p:grpSp>
      <p:sp>
        <p:nvSpPr>
          <p:cNvPr id="14" name="文本框 13"/>
          <p:cNvSpPr txBox="1"/>
          <p:nvPr/>
        </p:nvSpPr>
        <p:spPr>
          <a:xfrm>
            <a:off x="9999980" y="6322060"/>
            <a:ext cx="1297940"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gn="dist">
              <a:lnSpc>
                <a:spcPct val="90000"/>
              </a:lnSpc>
            </a:pPr>
            <a:r>
              <a:rPr lang="zh-CN" altLang="en-US" sz="1600">
                <a:solidFill>
                  <a:schemeClr val="tx1"/>
                </a:solidFill>
                <a:uFillTx/>
                <a:latin typeface="字魂手刻宋" panose="00000500000000000000" charset="-122"/>
                <a:ea typeface="字魂手刻宋" panose="00000500000000000000" charset="-122"/>
              </a:rPr>
              <a:t>恐怖主义</a:t>
            </a:r>
            <a:endParaRPr lang="zh-CN" altLang="en-US" sz="1600">
              <a:solidFill>
                <a:schemeClr val="tx1"/>
              </a:solidFill>
              <a:uFillTx/>
              <a:latin typeface="字魂手刻宋" panose="00000500000000000000" charset="-122"/>
              <a:ea typeface="字魂手刻宋" panose="00000500000000000000" charset="-122"/>
            </a:endParaRPr>
          </a:p>
        </p:txBody>
      </p:sp>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Left)">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Left)">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downLeft)">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strips(downLeft)">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829050" y="478155"/>
            <a:ext cx="8254365" cy="1739900"/>
          </a:xfrm>
          <a:prstGeom prst="rect">
            <a:avLst/>
          </a:prstGeom>
          <a:noFill/>
        </p:spPr>
        <p:txBody>
          <a:bodyPr wrap="square" rtlCol="0">
            <a:spAutoFit/>
          </a:bodyPr>
          <a:lstStyle/>
          <a:p>
            <a:pPr algn="l">
              <a:lnSpc>
                <a:spcPct val="190000"/>
              </a:lnSpc>
              <a:buNone/>
            </a:pPr>
            <a:r>
              <a:rPr lang="zh-CN" altLang="en-US" sz="1600">
                <a:solidFill>
                  <a:srgbClr val="FF0000"/>
                </a:solidFill>
                <a:latin typeface="兰米粗楷简体" panose="02000503000000000000" charset="-122"/>
                <a:ea typeface="兰米粗楷简体" panose="02000503000000000000" charset="-122"/>
                <a:cs typeface="兰米粗楷简体" panose="02000503000000000000" charset="-122"/>
              </a:rPr>
              <a:t>      </a:t>
            </a:r>
            <a:r>
              <a:rPr lang="zh-CN" altLang="en-US" sz="1600">
                <a:latin typeface="兰米粗楷简体" panose="02000503000000000000" charset="-122"/>
                <a:ea typeface="兰米粗楷简体" panose="02000503000000000000" charset="-122"/>
                <a:cs typeface="兰米粗楷简体" panose="02000503000000000000" charset="-122"/>
              </a:rPr>
              <a:t>美国对全球（包括中国）进行秘密监听，每天收集全球各地近50亿条移动电话记录，窥探德国总理默克尔手机长达十多年。秘密入侵雅虎、谷歌在各国数据中心之间的主要通信网络，针对中国进行大规模网络进攻，并把中国领导人和华为公司列为目标。</a:t>
            </a:r>
            <a:endParaRPr lang="zh-CN" altLang="en-US" sz="1600">
              <a:latin typeface="兰米粗楷简体" panose="02000503000000000000" charset="-122"/>
              <a:ea typeface="兰米粗楷简体" panose="02000503000000000000" charset="-122"/>
              <a:cs typeface="兰米粗楷简体" panose="02000503000000000000" charset="-122"/>
            </a:endParaRPr>
          </a:p>
          <a:p>
            <a:endParaRPr lang="zh-CN" altLang="en-US" sz="1600" b="1">
              <a:latin typeface="兰米粗楷简体" panose="02000503000000000000" charset="-122"/>
              <a:ea typeface="兰米粗楷简体" panose="02000503000000000000" charset="-122"/>
              <a:cs typeface="兰米粗楷简体" panose="02000503000000000000" charset="-122"/>
            </a:endParaRPr>
          </a:p>
        </p:txBody>
      </p:sp>
      <p:sp>
        <p:nvSpPr>
          <p:cNvPr id="3" name="文本框 2"/>
          <p:cNvSpPr txBox="1"/>
          <p:nvPr/>
        </p:nvSpPr>
        <p:spPr>
          <a:xfrm>
            <a:off x="3710305" y="2275840"/>
            <a:ext cx="8481695" cy="2749550"/>
          </a:xfrm>
          <a:prstGeom prst="rect">
            <a:avLst/>
          </a:prstGeom>
          <a:noFill/>
        </p:spPr>
        <p:txBody>
          <a:bodyPr wrap="square" rtlCol="0">
            <a:spAutoFit/>
          </a:bodyPr>
          <a:lstStyle/>
          <a:p>
            <a:pPr>
              <a:lnSpc>
                <a:spcPct val="180000"/>
              </a:lnSpc>
            </a:pPr>
            <a:r>
              <a:rPr lang="zh-CN" altLang="en-US" sz="1600">
                <a:solidFill>
                  <a:srgbClr val="FF0000"/>
                </a:solidFill>
                <a:latin typeface="兰米粗楷简体" panose="02000503000000000000" charset="-122"/>
                <a:ea typeface="兰米粗楷简体" panose="02000503000000000000" charset="-122"/>
                <a:cs typeface="兰米粗楷简体" panose="02000503000000000000" charset="-122"/>
              </a:rPr>
              <a:t>         </a:t>
            </a:r>
            <a:r>
              <a:rPr lang="zh-CN" altLang="en-US" sz="1600">
                <a:latin typeface="兰米粗楷简体" panose="02000503000000000000" charset="-122"/>
                <a:ea typeface="兰米粗楷简体" panose="02000503000000000000" charset="-122"/>
                <a:cs typeface="兰米粗楷简体" panose="02000503000000000000" charset="-122"/>
              </a:rPr>
              <a:t>1991年爆发的海湾战争中受到破坏最大的是油田，当时有约1080口油井，大约有950口在战争中受到破坏，其中600多口被点燃，每天大约有600万桶原油被烧掉，价值1.2亿美元。白天黑云蔽日，每月向大气层释放675万吨烟灰，导致若干年后癌症病人和各种畸形病人的增加。</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nSpc>
                <a:spcPct val="180000"/>
              </a:lnSpc>
            </a:pPr>
            <a:r>
              <a:rPr lang="zh-CN" altLang="en-US" sz="1600">
                <a:latin typeface="兰米粗楷简体" panose="02000503000000000000" charset="-122"/>
                <a:ea typeface="兰米粗楷简体" panose="02000503000000000000" charset="-122"/>
                <a:cs typeface="兰米粗楷简体" panose="02000503000000000000" charset="-122"/>
                <a:sym typeface="+mn-ea"/>
              </a:rPr>
              <a:t>      我国118个大中城市的地下水调查显示，有115个城市地下水受到污染，</a:t>
            </a:r>
            <a:endParaRPr lang="zh-CN" altLang="en-US" sz="1600">
              <a:latin typeface="兰米粗楷简体" panose="02000503000000000000" charset="-122"/>
              <a:ea typeface="兰米粗楷简体" panose="02000503000000000000" charset="-122"/>
              <a:cs typeface="兰米粗楷简体" panose="02000503000000000000" charset="-122"/>
              <a:sym typeface="+mn-ea"/>
            </a:endParaRPr>
          </a:p>
          <a:p>
            <a:pPr>
              <a:lnSpc>
                <a:spcPct val="180000"/>
              </a:lnSpc>
            </a:pPr>
            <a:r>
              <a:rPr lang="zh-CN" altLang="en-US" sz="1600">
                <a:latin typeface="兰米粗楷简体" panose="02000503000000000000" charset="-122"/>
                <a:ea typeface="兰米粗楷简体" panose="02000503000000000000" charset="-122"/>
                <a:cs typeface="兰米粗楷简体" panose="02000503000000000000" charset="-122"/>
                <a:sym typeface="+mn-ea"/>
              </a:rPr>
              <a:t>      重度污染约百分之四十。</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gn="r">
              <a:lnSpc>
                <a:spcPct val="180000"/>
              </a:lnSpc>
            </a:pPr>
            <a:r>
              <a:rPr lang="zh-CN" altLang="en-US" sz="1600">
                <a:latin typeface="兰米粗楷简体" panose="02000503000000000000" charset="-122"/>
                <a:ea typeface="兰米粗楷简体" panose="02000503000000000000" charset="-122"/>
                <a:cs typeface="兰米粗楷简体" panose="02000503000000000000" charset="-122"/>
              </a:rPr>
              <a:t> </a:t>
            </a:r>
            <a:endParaRPr lang="zh-CN" altLang="en-US" sz="1600">
              <a:latin typeface="兰米粗楷简体" panose="02000503000000000000" charset="-122"/>
              <a:ea typeface="兰米粗楷简体" panose="02000503000000000000" charset="-122"/>
              <a:cs typeface="兰米粗楷简体" panose="02000503000000000000" charset="-122"/>
            </a:endParaRPr>
          </a:p>
        </p:txBody>
      </p:sp>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人类发展面临的问题</a:t>
              </a:r>
              <a:endParaRPr lang="zh-CN" altLang="en-US" sz="1000" b="1">
                <a:latin typeface="字魂手刻宋" panose="00000500000000000000" charset="-122"/>
                <a:ea typeface="字魂手刻宋" panose="00000500000000000000" charset="-122"/>
              </a:endParaRPr>
            </a:p>
          </p:txBody>
        </p:sp>
      </p:grpSp>
      <p:sp>
        <p:nvSpPr>
          <p:cNvPr id="4" name="文本框 3"/>
          <p:cNvSpPr txBox="1"/>
          <p:nvPr/>
        </p:nvSpPr>
        <p:spPr>
          <a:xfrm>
            <a:off x="10503535" y="1601470"/>
            <a:ext cx="1216025"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gn="dist">
              <a:lnSpc>
                <a:spcPct val="90000"/>
              </a:lnSpc>
            </a:pPr>
            <a:r>
              <a:rPr lang="zh-CN" altLang="en-US" sz="1600">
                <a:solidFill>
                  <a:schemeClr val="tx1"/>
                </a:solidFill>
                <a:uFillTx/>
                <a:latin typeface="字魂手刻宋" panose="00000500000000000000" charset="-122"/>
                <a:ea typeface="字魂手刻宋" panose="00000500000000000000" charset="-122"/>
              </a:rPr>
              <a:t>网络安全</a:t>
            </a:r>
            <a:endParaRPr lang="zh-CN" altLang="en-US" sz="1600">
              <a:solidFill>
                <a:schemeClr val="tx1"/>
              </a:solidFill>
              <a:uFillTx/>
              <a:latin typeface="字魂手刻宋" panose="00000500000000000000" charset="-122"/>
              <a:ea typeface="字魂手刻宋" panose="00000500000000000000" charset="-122"/>
            </a:endParaRPr>
          </a:p>
        </p:txBody>
      </p:sp>
      <p:sp>
        <p:nvSpPr>
          <p:cNvPr id="9" name="文本框 8"/>
          <p:cNvSpPr txBox="1"/>
          <p:nvPr/>
        </p:nvSpPr>
        <p:spPr>
          <a:xfrm>
            <a:off x="10513695" y="4065905"/>
            <a:ext cx="1216025"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gn="dist">
              <a:lnSpc>
                <a:spcPct val="90000"/>
              </a:lnSpc>
            </a:pPr>
            <a:r>
              <a:rPr lang="zh-CN" altLang="en-US" sz="1600">
                <a:solidFill>
                  <a:schemeClr val="tx1"/>
                </a:solidFill>
                <a:uFillTx/>
                <a:latin typeface="字魂手刻宋" panose="00000500000000000000" charset="-122"/>
                <a:ea typeface="字魂手刻宋" panose="00000500000000000000" charset="-122"/>
              </a:rPr>
              <a:t>生态危机</a:t>
            </a:r>
            <a:endParaRPr lang="zh-CN" altLang="en-US" sz="1600">
              <a:solidFill>
                <a:schemeClr val="tx1"/>
              </a:solidFill>
              <a:uFillTx/>
              <a:latin typeface="字魂手刻宋" panose="00000500000000000000" charset="-122"/>
              <a:ea typeface="字魂手刻宋" panose="00000500000000000000" charset="-122"/>
            </a:endParaRPr>
          </a:p>
        </p:txBody>
      </p:sp>
      <p:sp>
        <p:nvSpPr>
          <p:cNvPr id="10" name="文本框 9"/>
          <p:cNvSpPr txBox="1"/>
          <p:nvPr/>
        </p:nvSpPr>
        <p:spPr>
          <a:xfrm>
            <a:off x="3928110" y="4713605"/>
            <a:ext cx="8155305" cy="1641475"/>
          </a:xfrm>
          <a:prstGeom prst="rect">
            <a:avLst/>
          </a:prstGeom>
          <a:noFill/>
        </p:spPr>
        <p:txBody>
          <a:bodyPr wrap="square" rtlCol="0" anchor="t">
            <a:spAutoFit/>
          </a:bodyPr>
          <a:lstStyle/>
          <a:p>
            <a:pPr>
              <a:lnSpc>
                <a:spcPct val="210000"/>
              </a:lnSpc>
            </a:pPr>
            <a:r>
              <a:rPr lang="zh-CN" altLang="en-US" sz="1600">
                <a:latin typeface="兰米粗楷简体" panose="02000503000000000000" charset="-122"/>
                <a:ea typeface="兰米粗楷简体" panose="02000503000000000000" charset="-122"/>
                <a:cs typeface="兰米粗楷简体" panose="02000503000000000000" charset="-122"/>
              </a:rPr>
              <a:t>       2003年3月20日，美国总统小布什宣布代号为“斩首行动”的伊拉克战争开始。至此旨在和平解决伊拉克大规模杀伤性武器的联合国武器核查组工作被迫中断，美国公然绕过联合国对一个主权国家动武了。</a:t>
            </a:r>
            <a:endParaRPr lang="zh-CN" altLang="en-US" sz="1600">
              <a:latin typeface="兰米粗楷简体" panose="02000503000000000000" charset="-122"/>
              <a:ea typeface="兰米粗楷简体" panose="02000503000000000000" charset="-122"/>
              <a:cs typeface="兰米粗楷简体" panose="02000503000000000000" charset="-122"/>
            </a:endParaRPr>
          </a:p>
        </p:txBody>
      </p:sp>
      <p:sp>
        <p:nvSpPr>
          <p:cNvPr id="11" name="文本框 10"/>
          <p:cNvSpPr txBox="1"/>
          <p:nvPr/>
        </p:nvSpPr>
        <p:spPr>
          <a:xfrm>
            <a:off x="8817610" y="6110605"/>
            <a:ext cx="2835275"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gn="dist">
              <a:lnSpc>
                <a:spcPct val="90000"/>
              </a:lnSpc>
            </a:pPr>
            <a:r>
              <a:rPr lang="zh-CN" altLang="en-US" sz="1600">
                <a:solidFill>
                  <a:schemeClr val="tx1"/>
                </a:solidFill>
                <a:uFillTx/>
                <a:latin typeface="字魂手刻宋" panose="00000500000000000000" charset="-122"/>
                <a:ea typeface="字魂手刻宋" panose="00000500000000000000" charset="-122"/>
              </a:rPr>
              <a:t>霸权主义和强权政治</a:t>
            </a:r>
            <a:endParaRPr lang="zh-CN" altLang="en-US" sz="1600">
              <a:solidFill>
                <a:schemeClr val="tx1"/>
              </a:solidFill>
              <a:uFillTx/>
              <a:latin typeface="字魂手刻宋" panose="00000500000000000000" charset="-122"/>
              <a:ea typeface="字魂手刻宋" panose="00000500000000000000" charset="-122"/>
            </a:endParaRPr>
          </a:p>
        </p:txBody>
      </p:sp>
      <p:pic>
        <p:nvPicPr>
          <p:cNvPr id="13" name="图片 12"/>
          <p:cNvPicPr>
            <a:picLocks noChangeAspect="1"/>
          </p:cNvPicPr>
          <p:nvPr/>
        </p:nvPicPr>
        <p:blipFill>
          <a:blip r:embed="rId2"/>
          <a:stretch>
            <a:fillRect/>
          </a:stretch>
        </p:blipFill>
        <p:spPr>
          <a:xfrm>
            <a:off x="347980" y="544195"/>
            <a:ext cx="3176270" cy="1608455"/>
          </a:xfrm>
          <a:prstGeom prst="rect">
            <a:avLst/>
          </a:prstGeom>
        </p:spPr>
      </p:pic>
      <p:cxnSp>
        <p:nvCxnSpPr>
          <p:cNvPr id="2" name="直接箭头连接符 1"/>
          <p:cNvCxnSpPr/>
          <p:nvPr/>
        </p:nvCxnSpPr>
        <p:spPr>
          <a:xfrm>
            <a:off x="460375" y="2332355"/>
            <a:ext cx="11269345" cy="0"/>
          </a:xfrm>
          <a:prstGeom prst="straightConnector1">
            <a:avLst/>
          </a:prstGeom>
          <a:ln w="0">
            <a:solidFill>
              <a:srgbClr val="22C50C"/>
            </a:solidFill>
            <a:prstDash val="sysDot"/>
            <a:headEnd type="stealth"/>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450215" y="4648200"/>
            <a:ext cx="11269345" cy="0"/>
          </a:xfrm>
          <a:prstGeom prst="straightConnector1">
            <a:avLst/>
          </a:prstGeom>
          <a:ln w="0">
            <a:solidFill>
              <a:srgbClr val="22C50C"/>
            </a:solidFill>
            <a:prstDash val="sysDot"/>
            <a:headEnd type="stealth"/>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7" name="图片 6"/>
          <p:cNvPicPr>
            <a:picLocks noChangeAspect="1"/>
          </p:cNvPicPr>
          <p:nvPr/>
        </p:nvPicPr>
        <p:blipFill>
          <a:blip r:embed="rId3"/>
          <a:stretch>
            <a:fillRect/>
          </a:stretch>
        </p:blipFill>
        <p:spPr>
          <a:xfrm>
            <a:off x="347980" y="2451735"/>
            <a:ext cx="3176270" cy="2077085"/>
          </a:xfrm>
          <a:prstGeom prst="rect">
            <a:avLst/>
          </a:prstGeom>
        </p:spPr>
      </p:pic>
      <p:pic>
        <p:nvPicPr>
          <p:cNvPr id="8" name="图片 7"/>
          <p:cNvPicPr>
            <a:picLocks noChangeAspect="1"/>
          </p:cNvPicPr>
          <p:nvPr/>
        </p:nvPicPr>
        <p:blipFill>
          <a:blip r:embed="rId4"/>
          <a:stretch>
            <a:fillRect/>
          </a:stretch>
        </p:blipFill>
        <p:spPr>
          <a:xfrm>
            <a:off x="347980" y="4813300"/>
            <a:ext cx="3176270" cy="1795145"/>
          </a:xfrm>
          <a:prstGeom prst="rect">
            <a:avLst/>
          </a:prstGeom>
        </p:spPr>
      </p:pic>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Left)">
                                      <p:cBhvr>
                                        <p:cTn id="12" dur="500"/>
                                        <p:tgtEl>
                                          <p:spTgt spid="7"/>
                                        </p:tgtEl>
                                      </p:cBhvr>
                                    </p:animEffect>
                                  </p:childTnLst>
                                </p:cTn>
                              </p:par>
                              <p:par>
                                <p:cTn id="13" presetID="18" presetClass="entr" presetSubtype="12"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downLeft)">
                                      <p:cBhvr>
                                        <p:cTn id="15" dur="500"/>
                                        <p:tgtEl>
                                          <p:spTgt spid="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strips(downLeft)">
                                      <p:cBhvr>
                                        <p:cTn id="20" dur="500"/>
                                        <p:tgtEl>
                                          <p:spTgt spid="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8" presetClass="entr" presetSubtype="1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downLeft)">
                                      <p:cBhvr>
                                        <p:cTn id="25" dur="500"/>
                                        <p:tgtEl>
                                          <p:spTgt spid="10"/>
                                        </p:tgtEl>
                                      </p:cBhvr>
                                    </p:animEffect>
                                  </p:childTnLst>
                                </p:cTn>
                              </p:par>
                              <p:par>
                                <p:cTn id="26" presetID="18" presetClass="entr" presetSubtype="1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strips(downLeft)">
                                      <p:cBhvr>
                                        <p:cTn id="28" dur="500"/>
                                        <p:tgtEl>
                                          <p:spTgt spid="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8" presetClass="entr" presetSubtype="12"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strips(downLef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9" grpId="0"/>
      <p:bldP spid="10" grpId="0"/>
      <p:bldP spid="11"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合作共赢，共同发展</a:t>
              </a:r>
              <a:endParaRPr lang="zh-CN" altLang="en-US" sz="1000" b="1">
                <a:latin typeface="字魂手刻宋" panose="00000500000000000000" charset="-122"/>
                <a:ea typeface="字魂手刻宋" panose="00000500000000000000" charset="-122"/>
              </a:endParaRPr>
            </a:p>
          </p:txBody>
        </p:sp>
      </p:grpSp>
      <p:sp>
        <p:nvSpPr>
          <p:cNvPr id="2" name="文本框 1"/>
          <p:cNvSpPr txBox="1"/>
          <p:nvPr/>
        </p:nvSpPr>
        <p:spPr>
          <a:xfrm>
            <a:off x="137795" y="574040"/>
            <a:ext cx="4302760" cy="2747645"/>
          </a:xfrm>
          <a:prstGeom prst="rect">
            <a:avLst/>
          </a:prstGeom>
          <a:noFill/>
          <a:ln w="9525">
            <a:noFill/>
          </a:ln>
        </p:spPr>
        <p:txBody>
          <a:bodyPr wrap="square">
            <a:spAutoFit/>
          </a:bodyPr>
          <a:lstStyle/>
          <a:p>
            <a:pPr indent="0">
              <a:lnSpc>
                <a:spcPct val="140000"/>
              </a:lnSpc>
              <a:buClr>
                <a:srgbClr val="00B050"/>
              </a:buClr>
              <a:buFont typeface="Wingdings" panose="05000000000000000000" charset="0"/>
              <a:buNone/>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背景：</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140000"/>
              </a:lnSpc>
              <a:buClr>
                <a:srgbClr val="00B050"/>
              </a:buClr>
              <a:buFont typeface="Wingdings" panose="05000000000000000000" charset="0"/>
              <a:buChar char="u"/>
            </a:pP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1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第二次世界大战后建立的主要国际组织，如联合国、国际货币基金组织、世界银行、世界贸易组织等，仍然发挥着全球治理的作用</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140000"/>
              </a:lnSpc>
              <a:buClr>
                <a:srgbClr val="00B050"/>
              </a:buClr>
              <a:buFont typeface="Wingdings" panose="05000000000000000000" charset="0"/>
              <a:buChar char="u"/>
            </a:pP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2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改革原有的全球治理机制，加强国际协调，成为国际社会共同关心和正在解决的问题</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 </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en-US"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buClr>
                <a:srgbClr val="00B050"/>
              </a:buClr>
              <a:buFont typeface="Wingdings" panose="05000000000000000000" charset="0"/>
              <a:buNone/>
            </a:pPr>
            <a:endParaRPr lang="zh-CN" altLang="en-US" sz="1600">
              <a:solidFill>
                <a:schemeClr val="tx1"/>
              </a:solidFill>
              <a:latin typeface="兰米粗楷简体" panose="02000503000000000000" charset="-122"/>
              <a:ea typeface="兰米粗楷简体" panose="02000503000000000000" charset="-122"/>
              <a:cs typeface="兰米粗楷简体" panose="02000503000000000000" charset="-122"/>
            </a:endParaRPr>
          </a:p>
        </p:txBody>
      </p:sp>
      <p:cxnSp>
        <p:nvCxnSpPr>
          <p:cNvPr id="5" name="直接箭头连接符 4"/>
          <p:cNvCxnSpPr/>
          <p:nvPr/>
        </p:nvCxnSpPr>
        <p:spPr>
          <a:xfrm flipH="1">
            <a:off x="4573905" y="227330"/>
            <a:ext cx="0" cy="285115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pic>
        <p:nvPicPr>
          <p:cNvPr id="4100" name="Picture 4" descr="https://gss0.bdstatic.com/94o3dSag_xI4khGkpoWK1HF6hhy/baike/w%3D268%3Bg%3D0/sign=f9c7f3aad12a60595210e61c100f53a6/1ad5ad6eddc451da29031388b0fd5266d11632df.jpg"/>
          <p:cNvPicPr>
            <a:picLocks noChangeAspect="1" noChangeArrowheads="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bwMode="auto">
          <a:xfrm>
            <a:off x="8646795" y="227330"/>
            <a:ext cx="1297305" cy="132270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gss2.bdstatic.com/-fo3dSag_xI4khGkpoWK1HF6hhy/baike/w%3D268%3Bg%3D0/sign=43e3c4dd2aa446237ecaa264a0191533/3ac79f3df8dcd10094604686788b4710b8122f9c.jpg"/>
          <p:cNvPicPr>
            <a:picLocks noChangeAspect="1" noChangeArrowheads="1"/>
          </p:cNvPicPr>
          <p:nvPr>
            <p:custDataLst>
              <p:tags r:id="rId5"/>
            </p:custDataLst>
          </p:nvPr>
        </p:nvPicPr>
        <p:blipFill>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t="31706" b="30442"/>
          <a:stretch>
            <a:fillRect/>
          </a:stretch>
        </p:blipFill>
        <p:spPr bwMode="auto">
          <a:xfrm>
            <a:off x="4671060" y="1950720"/>
            <a:ext cx="3264535" cy="1235710"/>
          </a:xfrm>
          <a:prstGeom prst="rect">
            <a:avLst/>
          </a:prstGeom>
          <a:noFill/>
          <a:extLst>
            <a:ext uri="{909E8E84-426E-40DD-AFC4-6F175D3DCCD1}">
              <a14:hiddenFill xmlns:a14="http://schemas.microsoft.com/office/drawing/2010/main">
                <a:solidFill>
                  <a:srgbClr val="FFFFFF"/>
                </a:solidFill>
              </a14:hiddenFill>
            </a:ext>
          </a:extLst>
        </p:spPr>
      </p:pic>
      <p:pic>
        <p:nvPicPr>
          <p:cNvPr id="6" name="图片 5"/>
          <p:cNvPicPr>
            <a:picLocks noChangeAspect="1"/>
          </p:cNvPicPr>
          <p:nvPr/>
        </p:nvPicPr>
        <p:blipFill>
          <a:blip r:embed="rId6">
            <a:clrChange>
              <a:clrFrom>
                <a:srgbClr val="FFFFFF">
                  <a:alpha val="100000"/>
                </a:srgbClr>
              </a:clrFrom>
              <a:clrTo>
                <a:srgbClr val="FFFFFF">
                  <a:alpha val="100000"/>
                  <a:alpha val="0"/>
                </a:srgbClr>
              </a:clrTo>
            </a:clrChange>
          </a:blip>
          <a:stretch>
            <a:fillRect/>
          </a:stretch>
        </p:blipFill>
        <p:spPr>
          <a:xfrm>
            <a:off x="8646795" y="1864995"/>
            <a:ext cx="2306955" cy="1047115"/>
          </a:xfrm>
          <a:prstGeom prst="rect">
            <a:avLst/>
          </a:prstGeom>
        </p:spPr>
      </p:pic>
      <p:pic>
        <p:nvPicPr>
          <p:cNvPr id="7" name="图片 6"/>
          <p:cNvPicPr>
            <a:picLocks noChangeAspect="1"/>
          </p:cNvPicPr>
          <p:nvPr/>
        </p:nvPicPr>
        <p:blipFill>
          <a:blip r:embed="rId7">
            <a:clrChange>
              <a:clrFrom>
                <a:srgbClr val="FFFFFF">
                  <a:alpha val="100000"/>
                </a:srgbClr>
              </a:clrFrom>
              <a:clrTo>
                <a:srgbClr val="FFFFFF">
                  <a:alpha val="100000"/>
                  <a:alpha val="0"/>
                </a:srgbClr>
              </a:clrTo>
            </a:clrChange>
          </a:blip>
          <a:stretch>
            <a:fillRect/>
          </a:stretch>
        </p:blipFill>
        <p:spPr>
          <a:xfrm>
            <a:off x="4994910" y="0"/>
            <a:ext cx="2617470" cy="1982470"/>
          </a:xfrm>
          <a:prstGeom prst="rect">
            <a:avLst/>
          </a:prstGeom>
        </p:spPr>
      </p:pic>
      <p:pic>
        <p:nvPicPr>
          <p:cNvPr id="9" name="图片 8"/>
          <p:cNvPicPr>
            <a:picLocks noChangeAspect="1"/>
          </p:cNvPicPr>
          <p:nvPr/>
        </p:nvPicPr>
        <p:blipFill>
          <a:blip r:embed="rId8">
            <a:clrChange>
              <a:clrFrom>
                <a:srgbClr val="FFFFFF">
                  <a:alpha val="100000"/>
                </a:srgbClr>
              </a:clrFrom>
              <a:clrTo>
                <a:srgbClr val="FFFFFF">
                  <a:alpha val="100000"/>
                  <a:alpha val="0"/>
                </a:srgbClr>
              </a:clrTo>
            </a:clrChange>
          </a:blip>
          <a:stretch>
            <a:fillRect/>
          </a:stretch>
        </p:blipFill>
        <p:spPr>
          <a:xfrm>
            <a:off x="0" y="3580765"/>
            <a:ext cx="2679700" cy="2679700"/>
          </a:xfrm>
          <a:prstGeom prst="rect">
            <a:avLst/>
          </a:prstGeom>
        </p:spPr>
      </p:pic>
      <p:sp>
        <p:nvSpPr>
          <p:cNvPr id="10" name="文本框 9"/>
          <p:cNvSpPr txBox="1"/>
          <p:nvPr/>
        </p:nvSpPr>
        <p:spPr>
          <a:xfrm>
            <a:off x="2414270" y="3456305"/>
            <a:ext cx="2805430" cy="2999740"/>
          </a:xfrm>
          <a:prstGeom prst="rect">
            <a:avLst/>
          </a:prstGeom>
          <a:noFill/>
        </p:spPr>
        <p:txBody>
          <a:bodyPr wrap="square" rtlCol="0" anchor="t">
            <a:spAutoFit/>
          </a:bodyPr>
          <a:lstStyle/>
          <a:p>
            <a:pPr>
              <a:lnSpc>
                <a:spcPct val="150000"/>
              </a:lnSpc>
            </a:pPr>
            <a:r>
              <a:rPr lang="en-US" altLang="zh-CN" sz="1400">
                <a:latin typeface="字魂手刻宋" panose="00000500000000000000" charset="-122"/>
                <a:ea typeface="字魂手刻宋" panose="00000500000000000000" charset="-122"/>
                <a:cs typeface="字魂手刻宋" panose="00000500000000000000" charset="-122"/>
              </a:rPr>
              <a:t>     </a:t>
            </a:r>
            <a:r>
              <a:rPr lang="zh-CN" altLang="en-US" sz="1400">
                <a:latin typeface="字魂手刻宋" panose="00000500000000000000" charset="-122"/>
                <a:ea typeface="字魂手刻宋" panose="00000500000000000000" charset="-122"/>
                <a:cs typeface="字魂手刻宋" panose="00000500000000000000" charset="-122"/>
              </a:rPr>
              <a:t>世界卫生组织会徽是由1948年第一届世界卫生大会选定的。 该会徽由一条蛇盘绕的权杖所覆盖的联合国标志组成。</a:t>
            </a:r>
            <a:endParaRPr lang="zh-CN" altLang="en-US" sz="1400">
              <a:latin typeface="字魂手刻宋" panose="00000500000000000000" charset="-122"/>
              <a:ea typeface="字魂手刻宋" panose="00000500000000000000" charset="-122"/>
              <a:cs typeface="字魂手刻宋" panose="00000500000000000000" charset="-122"/>
            </a:endParaRPr>
          </a:p>
          <a:p>
            <a:pPr>
              <a:lnSpc>
                <a:spcPct val="150000"/>
              </a:lnSpc>
            </a:pPr>
            <a:r>
              <a:rPr lang="zh-CN" altLang="en-US" sz="1400">
                <a:latin typeface="字魂手刻宋" panose="00000500000000000000" charset="-122"/>
                <a:ea typeface="字魂手刻宋" panose="00000500000000000000" charset="-122"/>
                <a:cs typeface="字魂手刻宋" panose="00000500000000000000" charset="-122"/>
              </a:rPr>
              <a:t>     长期以来，由蛇盘绕的权杖系医学及医学界的标志。 它起源于埃斯科拉庇俄斯的故事，古希腊人将其尊崇为医神，并且其崇拜涉及蛇的使用。</a:t>
            </a:r>
            <a:endParaRPr lang="zh-CN" altLang="en-US" sz="1400">
              <a:latin typeface="字魂手刻宋" panose="00000500000000000000" charset="-122"/>
              <a:ea typeface="字魂手刻宋" panose="00000500000000000000" charset="-122"/>
              <a:cs typeface="字魂手刻宋" panose="00000500000000000000" charset="-122"/>
            </a:endParaRPr>
          </a:p>
        </p:txBody>
      </p:sp>
      <p:cxnSp>
        <p:nvCxnSpPr>
          <p:cNvPr id="12" name="直接箭头连接符 11"/>
          <p:cNvCxnSpPr/>
          <p:nvPr/>
        </p:nvCxnSpPr>
        <p:spPr>
          <a:xfrm flipH="1" flipV="1">
            <a:off x="398780" y="3197225"/>
            <a:ext cx="11112500" cy="635"/>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5356860" y="3321685"/>
            <a:ext cx="0" cy="313436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8637270" y="3423285"/>
            <a:ext cx="3482975" cy="3190240"/>
          </a:xfrm>
          <a:prstGeom prst="rect">
            <a:avLst/>
          </a:prstGeom>
          <a:noFill/>
        </p:spPr>
        <p:txBody>
          <a:bodyPr wrap="square" rtlCol="0" anchor="t">
            <a:spAutoFit/>
          </a:bodyPr>
          <a:lstStyle/>
          <a:p>
            <a:pPr>
              <a:lnSpc>
                <a:spcPct val="160000"/>
              </a:lnSpc>
            </a:pPr>
            <a:r>
              <a:rPr lang="en-US" altLang="zh-CN" sz="1400">
                <a:latin typeface="字魂手刻宋" panose="00000500000000000000" charset="-122"/>
                <a:ea typeface="字魂手刻宋" panose="00000500000000000000" charset="-122"/>
                <a:cs typeface="字魂手刻宋" panose="00000500000000000000" charset="-122"/>
              </a:rPr>
              <a:t>     </a:t>
            </a:r>
            <a:r>
              <a:rPr lang="zh-CN" altLang="en-US" sz="1400">
                <a:latin typeface="字魂手刻宋" panose="00000500000000000000" charset="-122"/>
                <a:ea typeface="字魂手刻宋" panose="00000500000000000000" charset="-122"/>
                <a:cs typeface="字魂手刻宋" panose="00000500000000000000" charset="-122"/>
              </a:rPr>
              <a:t>《圣经·民数记》，以色列民正在旷野行进时，他们突然被许多野外的毒蛇所咬，众人生命危在旦夕，便向神发出紧急呼救。</a:t>
            </a:r>
            <a:endParaRPr lang="zh-CN" altLang="en-US" sz="1400">
              <a:latin typeface="字魂手刻宋" panose="00000500000000000000" charset="-122"/>
              <a:ea typeface="字魂手刻宋" panose="00000500000000000000" charset="-122"/>
              <a:cs typeface="字魂手刻宋" panose="00000500000000000000" charset="-122"/>
            </a:endParaRPr>
          </a:p>
          <a:p>
            <a:pPr>
              <a:lnSpc>
                <a:spcPct val="160000"/>
              </a:lnSpc>
            </a:pPr>
            <a:r>
              <a:rPr lang="zh-CN" altLang="en-US" sz="1400">
                <a:latin typeface="字魂手刻宋" panose="00000500000000000000" charset="-122"/>
                <a:ea typeface="字魂手刻宋" panose="00000500000000000000" charset="-122"/>
                <a:cs typeface="字魂手刻宋" panose="00000500000000000000" charset="-122"/>
              </a:rPr>
              <a:t>正当此时，带领他们的摩西向神祷告，于是耶和华神指示摩西制作铜蛇绕于杆子上，凡被蛇咬者，一望这杆子上的铜蛇，身上的蛇毒立除，疾病痊愈。摩西便遵照神的话，制作一条铜蛇绕于杆子上，并叫众人仰望铜蛇可得痊愈。</a:t>
            </a:r>
            <a:endParaRPr lang="zh-CN" altLang="en-US" sz="1400">
              <a:latin typeface="字魂手刻宋" panose="00000500000000000000" charset="-122"/>
              <a:ea typeface="字魂手刻宋" panose="00000500000000000000" charset="-122"/>
              <a:cs typeface="字魂手刻宋" panose="00000500000000000000" charset="-122"/>
            </a:endParaRPr>
          </a:p>
        </p:txBody>
      </p:sp>
      <p:sp>
        <p:nvSpPr>
          <p:cNvPr id="15" name="文本框 14"/>
          <p:cNvSpPr txBox="1"/>
          <p:nvPr/>
        </p:nvSpPr>
        <p:spPr>
          <a:xfrm>
            <a:off x="5434965" y="3385185"/>
            <a:ext cx="3093085" cy="3189605"/>
          </a:xfrm>
          <a:prstGeom prst="rect">
            <a:avLst/>
          </a:prstGeom>
          <a:noFill/>
        </p:spPr>
        <p:txBody>
          <a:bodyPr wrap="square" rtlCol="0" anchor="t">
            <a:spAutoFit/>
          </a:bodyPr>
          <a:lstStyle/>
          <a:p>
            <a:pPr>
              <a:lnSpc>
                <a:spcPct val="180000"/>
              </a:lnSpc>
            </a:pPr>
            <a:r>
              <a:rPr lang="en-US" altLang="zh-CN" sz="1400">
                <a:latin typeface="字魂手刻宋" panose="00000500000000000000" charset="-122"/>
                <a:ea typeface="字魂手刻宋" panose="00000500000000000000" charset="-122"/>
                <a:cs typeface="字魂手刻宋" panose="00000500000000000000" charset="-122"/>
              </a:rPr>
              <a:t>      </a:t>
            </a:r>
            <a:r>
              <a:rPr lang="zh-CN" altLang="en-US" sz="1400">
                <a:latin typeface="字魂手刻宋" panose="00000500000000000000" charset="-122"/>
                <a:ea typeface="字魂手刻宋" panose="00000500000000000000" charset="-122"/>
                <a:cs typeface="字魂手刻宋" panose="00000500000000000000" charset="-122"/>
              </a:rPr>
              <a:t>阿斯克勒庇俄斯是太阳神阿波罗之子，形象为手持蛇杖</a:t>
            </a:r>
            <a:r>
              <a:rPr lang="en-US" altLang="zh-CN" sz="1400">
                <a:latin typeface="字魂手刻宋" panose="00000500000000000000" charset="-122"/>
                <a:ea typeface="字魂手刻宋" panose="00000500000000000000" charset="-122"/>
                <a:cs typeface="字魂手刻宋" panose="00000500000000000000" charset="-122"/>
              </a:rPr>
              <a:t>,</a:t>
            </a:r>
            <a:r>
              <a:rPr lang="zh-CN" altLang="en-US" sz="1400">
                <a:latin typeface="字魂手刻宋" panose="00000500000000000000" charset="-122"/>
                <a:ea typeface="字魂手刻宋" panose="00000500000000000000" charset="-122"/>
                <a:cs typeface="字魂手刻宋" panose="00000500000000000000" charset="-122"/>
              </a:rPr>
              <a:t>在西方文化中是一种象征医疗的标志， 木棒代表着人体的脊椎骨，希腊人认为，每年都会蜕皮的蛇，象征恢复和更新的过程(疗伤的能力)，表示重生的意涵，体现在医学上即是治疗、恢复健康、挽回生命等医疗行为。</a:t>
            </a:r>
            <a:endParaRPr lang="zh-CN" altLang="en-US" sz="1400">
              <a:latin typeface="字魂手刻宋" panose="00000500000000000000" charset="-122"/>
              <a:ea typeface="字魂手刻宋" panose="00000500000000000000" charset="-122"/>
              <a:cs typeface="字魂手刻宋" panose="00000500000000000000" charset="-122"/>
            </a:endParaRPr>
          </a:p>
        </p:txBody>
      </p:sp>
      <p:cxnSp>
        <p:nvCxnSpPr>
          <p:cNvPr id="16" name="直接箭头连接符 15"/>
          <p:cNvCxnSpPr/>
          <p:nvPr/>
        </p:nvCxnSpPr>
        <p:spPr>
          <a:xfrm flipH="1">
            <a:off x="8528050" y="3413125"/>
            <a:ext cx="0" cy="313436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4100"/>
                                        </p:tgtEl>
                                        <p:attrNameLst>
                                          <p:attrName>style.visibility</p:attrName>
                                        </p:attrNameLst>
                                      </p:cBhvr>
                                      <p:to>
                                        <p:strVal val="visible"/>
                                      </p:to>
                                    </p:set>
                                    <p:animEffect transition="in" filter="strips(downLeft)">
                                      <p:cBhvr>
                                        <p:cTn id="12" dur="500"/>
                                        <p:tgtEl>
                                          <p:spTgt spid="410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12" fill="hold" nodeType="clickEffect">
                                  <p:stCondLst>
                                    <p:cond delay="0"/>
                                  </p:stCondLst>
                                  <p:childTnLst>
                                    <p:set>
                                      <p:cBhvr>
                                        <p:cTn id="16" dur="1" fill="hold">
                                          <p:stCondLst>
                                            <p:cond delay="0"/>
                                          </p:stCondLst>
                                        </p:cTn>
                                        <p:tgtEl>
                                          <p:spTgt spid="4104"/>
                                        </p:tgtEl>
                                        <p:attrNameLst>
                                          <p:attrName>style.visibility</p:attrName>
                                        </p:attrNameLst>
                                      </p:cBhvr>
                                      <p:to>
                                        <p:strVal val="visible"/>
                                      </p:to>
                                    </p:set>
                                    <p:animEffect transition="in" filter="strips(downLeft)">
                                      <p:cBhvr>
                                        <p:cTn id="17" dur="500"/>
                                        <p:tgtEl>
                                          <p:spTgt spid="410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Left)">
                                      <p:cBhvr>
                                        <p:cTn id="22" dur="5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8" presetClass="entr" presetSubtype="12"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strips(downLeft)">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strips(downLeft)">
                                      <p:cBhvr>
                                        <p:cTn id="32" dur="500"/>
                                        <p:tgtEl>
                                          <p:spTgt spid="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strips(downLeft)">
                                      <p:cBhvr>
                                        <p:cTn id="37" dur="500"/>
                                        <p:tgtEl>
                                          <p:spTgt spid="1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strips(downLeft)">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1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合作共赢，共同发展</a:t>
              </a:r>
              <a:endParaRPr lang="zh-CN" altLang="en-US" sz="1000" b="1">
                <a:latin typeface="字魂手刻宋" panose="00000500000000000000" charset="-122"/>
                <a:ea typeface="字魂手刻宋" panose="00000500000000000000" charset="-122"/>
              </a:endParaRPr>
            </a:p>
          </p:txBody>
        </p:sp>
      </p:grpSp>
      <p:sp>
        <p:nvSpPr>
          <p:cNvPr id="2" name="文本框 1"/>
          <p:cNvSpPr txBox="1"/>
          <p:nvPr/>
        </p:nvSpPr>
        <p:spPr>
          <a:xfrm>
            <a:off x="130810" y="408305"/>
            <a:ext cx="7364730" cy="3538220"/>
          </a:xfrm>
          <a:prstGeom prst="rect">
            <a:avLst/>
          </a:prstGeom>
          <a:noFill/>
          <a:ln w="9525">
            <a:noFill/>
          </a:ln>
        </p:spPr>
        <p:txBody>
          <a:bodyPr wrap="square">
            <a:spAutoFit/>
          </a:bodyPr>
          <a:lstStyle/>
          <a:p>
            <a:pPr indent="0">
              <a:lnSpc>
                <a:spcPct val="200000"/>
              </a:lnSpc>
              <a:buClr>
                <a:srgbClr val="00B050"/>
              </a:buClr>
              <a:buFont typeface="Wingdings" panose="05000000000000000000" charset="0"/>
              <a:buNone/>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国际治理组织和相应的治理机制：</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200000"/>
              </a:lnSpc>
              <a:buClr>
                <a:srgbClr val="00B050"/>
              </a:buClr>
              <a:buFont typeface="Wingdings" panose="05000000000000000000" charset="0"/>
              <a:buChar char="u"/>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全球层面：</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二十国集团在促进世界经济增长、协调各国宏观经济政策，推动全球经济治理改革等方面正在发挥积极作用。</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200000"/>
              </a:lnSpc>
              <a:buClr>
                <a:srgbClr val="00B050"/>
              </a:buClr>
              <a:buFont typeface="Wingdings" panose="05000000000000000000" charset="0"/>
              <a:buChar char="u"/>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地区层面：</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上海合作组织正在有效维护欧亚地区的安全；</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金砖国家峰会和金砖国家新开发银行的成立，是金砖国家争取合作共赢的平台。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zh-CN" altLang="en-US" sz="1600">
              <a:solidFill>
                <a:schemeClr val="tx1"/>
              </a:solidFill>
              <a:latin typeface="兰米粗楷简体" panose="02000503000000000000" charset="-122"/>
              <a:ea typeface="兰米粗楷简体" panose="02000503000000000000" charset="-122"/>
              <a:cs typeface="兰米粗楷简体" panose="02000503000000000000" charset="-122"/>
            </a:endParaRPr>
          </a:p>
        </p:txBody>
      </p:sp>
      <p:pic>
        <p:nvPicPr>
          <p:cNvPr id="4106" name="Picture 10" descr="https://gss1.bdstatic.com/-vo3dSag_xI4khGkpoWK1HF6hhy/baike/c0%3Dbaike92%2C5%2C5%2C92%2C30/sign=d0c664645bda81cb5aeb8b9f330fbb73/91529822720e0cf3aa62c26b0046f21fbf09aa8d.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6375" y="4337685"/>
            <a:ext cx="3545840" cy="209359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直接箭头连接符 4"/>
          <p:cNvCxnSpPr/>
          <p:nvPr/>
        </p:nvCxnSpPr>
        <p:spPr>
          <a:xfrm flipH="1">
            <a:off x="7739380" y="271780"/>
            <a:ext cx="0" cy="559562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pic>
        <p:nvPicPr>
          <p:cNvPr id="4110" name="Picture 14" descr="https://gss1.bdstatic.com/9vo3dSag_xI4khGkpoWK1HF6hhy/baike/w%3D268%3Bg%3D0/sign=16147ef18935e5dd902ca2d94efdc0d2/377adab44aed2e73d202188f8b01a18b86d6faae.jpg"/>
          <p:cNvPicPr>
            <a:picLocks noChangeAspect="1" noChangeArrowheads="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bwMode="auto">
          <a:xfrm>
            <a:off x="8978900" y="396240"/>
            <a:ext cx="2011045" cy="2011045"/>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p:cNvPicPr>
            <a:picLocks noChangeAspect="1"/>
          </p:cNvPicPr>
          <p:nvPr/>
        </p:nvPicPr>
        <p:blipFill>
          <a:blip r:embed="rId5"/>
          <a:srcRect t="6350" b="2593"/>
          <a:stretch>
            <a:fillRect/>
          </a:stretch>
        </p:blipFill>
        <p:spPr>
          <a:xfrm>
            <a:off x="7996555" y="2531745"/>
            <a:ext cx="3975735" cy="4187190"/>
          </a:xfrm>
          <a:prstGeom prst="rect">
            <a:avLst/>
          </a:prstGeom>
        </p:spPr>
      </p:pic>
      <p:pic>
        <p:nvPicPr>
          <p:cNvPr id="8" name="图片 7"/>
          <p:cNvPicPr>
            <a:picLocks noChangeAspect="1"/>
          </p:cNvPicPr>
          <p:nvPr/>
        </p:nvPicPr>
        <p:blipFill>
          <a:blip r:embed="rId6"/>
          <a:stretch>
            <a:fillRect/>
          </a:stretch>
        </p:blipFill>
        <p:spPr>
          <a:xfrm>
            <a:off x="9442450" y="5728335"/>
            <a:ext cx="2354580" cy="990600"/>
          </a:xfrm>
          <a:prstGeom prst="rect">
            <a:avLst/>
          </a:prstGeom>
        </p:spPr>
      </p:pic>
      <p:pic>
        <p:nvPicPr>
          <p:cNvPr id="9" name="图片 8"/>
          <p:cNvPicPr>
            <a:picLocks noChangeAspect="1"/>
          </p:cNvPicPr>
          <p:nvPr/>
        </p:nvPicPr>
        <p:blipFill>
          <a:blip r:embed="rId7"/>
          <a:stretch>
            <a:fillRect/>
          </a:stretch>
        </p:blipFill>
        <p:spPr>
          <a:xfrm>
            <a:off x="4036060" y="4338320"/>
            <a:ext cx="3459480" cy="2192655"/>
          </a:xfrm>
          <a:prstGeom prst="rect">
            <a:avLst/>
          </a:prstGeom>
        </p:spPr>
      </p:pic>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4106"/>
                                        </p:tgtEl>
                                        <p:attrNameLst>
                                          <p:attrName>style.visibility</p:attrName>
                                        </p:attrNameLst>
                                      </p:cBhvr>
                                      <p:to>
                                        <p:strVal val="visible"/>
                                      </p:to>
                                    </p:set>
                                    <p:animEffect transition="in" filter="strips(downLeft)">
                                      <p:cBhvr>
                                        <p:cTn id="7" dur="500"/>
                                        <p:tgtEl>
                                          <p:spTgt spid="4106"/>
                                        </p:tgtEl>
                                      </p:cBhvr>
                                    </p:animEffect>
                                  </p:childTnLst>
                                </p:cTn>
                              </p:par>
                              <p:par>
                                <p:cTn id="8" presetID="18" presetClass="entr" presetSubtype="1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downLeft)">
                                      <p:cBhvr>
                                        <p:cTn id="10" dur="500"/>
                                        <p:tgtEl>
                                          <p:spTgt spid="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8" presetClass="entr" presetSubtype="12" fill="hold" nodeType="clickEffect">
                                  <p:stCondLst>
                                    <p:cond delay="0"/>
                                  </p:stCondLst>
                                  <p:childTnLst>
                                    <p:set>
                                      <p:cBhvr>
                                        <p:cTn id="14" dur="1" fill="hold">
                                          <p:stCondLst>
                                            <p:cond delay="0"/>
                                          </p:stCondLst>
                                        </p:cTn>
                                        <p:tgtEl>
                                          <p:spTgt spid="4110"/>
                                        </p:tgtEl>
                                        <p:attrNameLst>
                                          <p:attrName>style.visibility</p:attrName>
                                        </p:attrNameLst>
                                      </p:cBhvr>
                                      <p:to>
                                        <p:strVal val="visible"/>
                                      </p:to>
                                    </p:set>
                                    <p:animEffect transition="in" filter="strips(downLeft)">
                                      <p:cBhvr>
                                        <p:cTn id="15" dur="500"/>
                                        <p:tgtEl>
                                          <p:spTgt spid="4110"/>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8" presetClass="entr" presetSubtype="12"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strips(downLeft)">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合作共赢，共同发展</a:t>
              </a:r>
              <a:endParaRPr lang="zh-CN" altLang="en-US" sz="1000" b="1">
                <a:latin typeface="字魂手刻宋" panose="00000500000000000000" charset="-122"/>
                <a:ea typeface="字魂手刻宋" panose="00000500000000000000" charset="-122"/>
              </a:endParaRPr>
            </a:p>
          </p:txBody>
        </p:sp>
      </p:grpSp>
      <p:sp>
        <p:nvSpPr>
          <p:cNvPr id="2" name="文本框 1"/>
          <p:cNvSpPr txBox="1"/>
          <p:nvPr/>
        </p:nvSpPr>
        <p:spPr>
          <a:xfrm>
            <a:off x="188595" y="591185"/>
            <a:ext cx="6088380" cy="5502910"/>
          </a:xfrm>
          <a:prstGeom prst="rect">
            <a:avLst/>
          </a:prstGeom>
          <a:noFill/>
          <a:ln w="9525">
            <a:noFill/>
          </a:ln>
        </p:spPr>
        <p:txBody>
          <a:bodyPr wrap="square">
            <a:spAutoFit/>
          </a:bodyPr>
          <a:lstStyle/>
          <a:p>
            <a:pPr indent="0">
              <a:lnSpc>
                <a:spcPct val="220000"/>
              </a:lnSpc>
              <a:buClr>
                <a:srgbClr val="00B050"/>
              </a:buClr>
              <a:buFont typeface="Wingdings" panose="05000000000000000000" charset="0"/>
              <a:buNone/>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国际治理组织和相应的治理机制：</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marL="285750" indent="-285750">
              <a:lnSpc>
                <a:spcPct val="220000"/>
              </a:lnSpc>
              <a:buClr>
                <a:srgbClr val="00B050"/>
              </a:buClr>
              <a:buFont typeface="Wingdings" panose="05000000000000000000" charset="0"/>
              <a:buChar char="u"/>
            </a:pP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中国的努力：</a:t>
            </a:r>
            <a:endParaRPr lang="zh-CN" sz="1600">
              <a:solidFill>
                <a:schemeClr val="tx1"/>
              </a:solidFill>
              <a:latin typeface="兰米粗楷简体" panose="02000503000000000000" charset="-122"/>
              <a:ea typeface="兰米粗楷简体" panose="02000503000000000000" charset="-122"/>
              <a:cs typeface="兰米粗楷简体" panose="02000503000000000000" charset="-122"/>
            </a:endParaRPr>
          </a:p>
          <a:p>
            <a:pPr indent="0">
              <a:lnSpc>
                <a:spcPct val="220000"/>
              </a:lnSpc>
              <a:buClr>
                <a:srgbClr val="00B050"/>
              </a:buClr>
              <a:buFont typeface="Wingdings" panose="05000000000000000000" charset="0"/>
              <a:buNone/>
            </a:pP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 1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中国高举和平、发展、合作、共赢的旗帜，坚持在和平共处五项原则基础上发展同各国的友好合作推动建设相互尊重、公平正义、合作共赢的新型国际关系 </a:t>
            </a:r>
            <a:r>
              <a:rPr lang="en-US" sz="1600">
                <a:solidFill>
                  <a:schemeClr val="tx1"/>
                </a:solidFill>
                <a:latin typeface="兰米粗楷简体" panose="02000503000000000000" charset="-122"/>
                <a:ea typeface="兰米粗楷简体" panose="02000503000000000000" charset="-122"/>
                <a:cs typeface="兰米粗楷简体" panose="02000503000000000000" charset="-122"/>
              </a:rPr>
              <a:t>2  </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中国倡导构建人类命运共同体，进一步促进全球治理体系变革构建人类命运共同体，源自中华文明“以和为贵”“协和万邦”的和平思想与和谐理念，推动国际秩序和国际体系朝着更加公正合理的方向发展。通过实施共建“一带一路”倡议、发起创办亚洲基础设施投资银行、设立丝路基金等具体措施，使自己的发展惠及世界。</a:t>
            </a:r>
            <a:r>
              <a:rPr lang="zh-CN" sz="1600">
                <a:solidFill>
                  <a:schemeClr val="tx1"/>
                </a:solidFill>
                <a:latin typeface="兰米粗楷简体" panose="02000503000000000000" charset="-122"/>
                <a:ea typeface="兰米粗楷简体" panose="02000503000000000000" charset="-122"/>
                <a:cs typeface="兰米粗楷简体" panose="02000503000000000000" charset="-122"/>
              </a:rPr>
              <a:t>
</a:t>
            </a:r>
            <a:endParaRPr lang="zh-CN" altLang="en-US" sz="1600">
              <a:solidFill>
                <a:schemeClr val="tx1"/>
              </a:solidFill>
              <a:latin typeface="兰米粗楷简体" panose="02000503000000000000" charset="-122"/>
              <a:ea typeface="兰米粗楷简体" panose="02000503000000000000" charset="-122"/>
              <a:cs typeface="兰米粗楷简体" panose="02000503000000000000" charset="-122"/>
            </a:endParaRPr>
          </a:p>
        </p:txBody>
      </p:sp>
      <p:cxnSp>
        <p:nvCxnSpPr>
          <p:cNvPr id="5" name="直接箭头连接符 4"/>
          <p:cNvCxnSpPr/>
          <p:nvPr/>
        </p:nvCxnSpPr>
        <p:spPr>
          <a:xfrm flipH="1">
            <a:off x="6216650" y="631190"/>
            <a:ext cx="0" cy="5595620"/>
          </a:xfrm>
          <a:prstGeom prst="straightConnector1">
            <a:avLst/>
          </a:prstGeom>
          <a:ln w="0">
            <a:solidFill>
              <a:schemeClr val="accent5">
                <a:lumMod val="75000"/>
              </a:schemeClr>
            </a:solidFill>
            <a:prstDash val="dashDot"/>
            <a:headEnd type="stealth"/>
            <a:tailEnd type="stealth"/>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2">
            <a:clrChange>
              <a:clrFrom>
                <a:srgbClr val="000000">
                  <a:alpha val="100000"/>
                </a:srgbClr>
              </a:clrFrom>
              <a:clrTo>
                <a:srgbClr val="000000">
                  <a:alpha val="100000"/>
                  <a:alpha val="0"/>
                </a:srgbClr>
              </a:clrTo>
            </a:clrChange>
          </a:blip>
          <a:stretch>
            <a:fillRect/>
          </a:stretch>
        </p:blipFill>
        <p:spPr>
          <a:xfrm>
            <a:off x="6499860" y="441960"/>
            <a:ext cx="5078730" cy="1142365"/>
          </a:xfrm>
          <a:prstGeom prst="rect">
            <a:avLst/>
          </a:prstGeom>
        </p:spPr>
      </p:pic>
      <p:pic>
        <p:nvPicPr>
          <p:cNvPr id="6" name="图片 5"/>
          <p:cNvPicPr>
            <a:picLocks noChangeAspect="1"/>
          </p:cNvPicPr>
          <p:nvPr/>
        </p:nvPicPr>
        <p:blipFill>
          <a:blip r:embed="rId3"/>
          <a:stretch>
            <a:fillRect/>
          </a:stretch>
        </p:blipFill>
        <p:spPr>
          <a:xfrm>
            <a:off x="6738620" y="1998345"/>
            <a:ext cx="4601210" cy="2421890"/>
          </a:xfrm>
          <a:prstGeom prst="rect">
            <a:avLst/>
          </a:prstGeom>
        </p:spPr>
      </p:pic>
      <p:pic>
        <p:nvPicPr>
          <p:cNvPr id="7" name="图片 6"/>
          <p:cNvPicPr>
            <a:picLocks noChangeAspect="1"/>
          </p:cNvPicPr>
          <p:nvPr/>
        </p:nvPicPr>
        <p:blipFill>
          <a:blip r:embed="rId4">
            <a:clrChange>
              <a:clrFrom>
                <a:srgbClr val="FFFFFF">
                  <a:alpha val="100000"/>
                </a:srgbClr>
              </a:clrFrom>
              <a:clrTo>
                <a:srgbClr val="FFFFFF">
                  <a:alpha val="100000"/>
                  <a:alpha val="0"/>
                </a:srgbClr>
              </a:clrTo>
            </a:clrChange>
          </a:blip>
          <a:srcRect t="25421" b="27197"/>
          <a:stretch>
            <a:fillRect/>
          </a:stretch>
        </p:blipFill>
        <p:spPr>
          <a:xfrm>
            <a:off x="5912485" y="4735830"/>
            <a:ext cx="6069965" cy="1626235"/>
          </a:xfrm>
          <a:prstGeom prst="rect">
            <a:avLst/>
          </a:prstGeom>
        </p:spPr>
      </p:pic>
    </p:spTree>
  </p:cSld>
  <p:clrMapOvr>
    <a:masterClrMapping/>
  </p:clrMapOvr>
  <mc:AlternateContent>
    <mc:Choice xmlns:p14="http://schemas.microsoft.com/office/powerpoint/2010/main" Requires="p14">
      <p:transition p14:dur="250"/>
    </mc:Choice>
    <mc:Fallback>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53670" y="441960"/>
            <a:ext cx="11884660" cy="3610610"/>
          </a:xfrm>
          <a:prstGeom prst="rect">
            <a:avLst/>
          </a:prstGeom>
          <a:noFill/>
        </p:spPr>
        <p:txBody>
          <a:bodyPr wrap="square" rtlCol="0">
            <a:spAutoFit/>
          </a:bodyPr>
          <a:lstStyle/>
          <a:p>
            <a:pPr algn="l">
              <a:lnSpc>
                <a:spcPct val="130000"/>
              </a:lnSpc>
            </a:pPr>
            <a:r>
              <a:rPr lang="zh-CN" altLang="en-US" sz="1600">
                <a:solidFill>
                  <a:srgbClr val="FF0000"/>
                </a:solidFill>
                <a:latin typeface="兰米粗楷简体" panose="02000503000000000000" charset="-122"/>
                <a:ea typeface="兰米粗楷简体" panose="02000503000000000000" charset="-122"/>
                <a:cs typeface="兰米粗楷简体" panose="02000503000000000000" charset="-122"/>
              </a:rPr>
              <a:t>      </a:t>
            </a:r>
            <a:r>
              <a:rPr lang="zh-CN" altLang="en-US" sz="1600">
                <a:latin typeface="兰米粗楷简体" panose="02000503000000000000" charset="-122"/>
                <a:ea typeface="兰米粗楷简体" panose="02000503000000000000" charset="-122"/>
                <a:cs typeface="兰米粗楷简体" panose="02000503000000000000" charset="-122"/>
              </a:rPr>
              <a:t> 中国经济总量在世界经济的排名由改革开放之初的第十一位，到</a:t>
            </a:r>
            <a:r>
              <a:rPr lang="en-US" altLang="zh-CN" sz="1600">
                <a:latin typeface="兰米粗楷简体" panose="02000503000000000000" charset="-122"/>
                <a:ea typeface="兰米粗楷简体" panose="02000503000000000000" charset="-122"/>
                <a:cs typeface="兰米粗楷简体" panose="02000503000000000000" charset="-122"/>
              </a:rPr>
              <a:t>2005</a:t>
            </a:r>
            <a:r>
              <a:rPr lang="zh-CN" altLang="en-US" sz="1600">
                <a:latin typeface="兰米粗楷简体" panose="02000503000000000000" charset="-122"/>
                <a:ea typeface="兰米粗楷简体" panose="02000503000000000000" charset="-122"/>
                <a:cs typeface="兰米粗楷简体" panose="02000503000000000000" charset="-122"/>
              </a:rPr>
              <a:t>年超过法国，居第五位；</a:t>
            </a:r>
            <a:r>
              <a:rPr lang="en-US" altLang="zh-CN" sz="1600">
                <a:latin typeface="兰米粗楷简体" panose="02000503000000000000" charset="-122"/>
                <a:ea typeface="兰米粗楷简体" panose="02000503000000000000" charset="-122"/>
                <a:cs typeface="兰米粗楷简体" panose="02000503000000000000" charset="-122"/>
              </a:rPr>
              <a:t>2006</a:t>
            </a:r>
            <a:r>
              <a:rPr lang="zh-CN" altLang="en-US" sz="1600">
                <a:latin typeface="兰米粗楷简体" panose="02000503000000000000" charset="-122"/>
                <a:ea typeface="兰米粗楷简体" panose="02000503000000000000" charset="-122"/>
                <a:cs typeface="兰米粗楷简体" panose="02000503000000000000" charset="-122"/>
              </a:rPr>
              <a:t>年超过英国，居第四位；</a:t>
            </a:r>
            <a:r>
              <a:rPr lang="en-US" altLang="zh-CN" sz="1600">
                <a:latin typeface="兰米粗楷简体" panose="02000503000000000000" charset="-122"/>
                <a:ea typeface="兰米粗楷简体" panose="02000503000000000000" charset="-122"/>
                <a:cs typeface="兰米粗楷简体" panose="02000503000000000000" charset="-122"/>
              </a:rPr>
              <a:t>2007</a:t>
            </a:r>
            <a:r>
              <a:rPr lang="zh-CN" altLang="en-US" sz="1600">
                <a:latin typeface="兰米粗楷简体" panose="02000503000000000000" charset="-122"/>
                <a:ea typeface="兰米粗楷简体" panose="02000503000000000000" charset="-122"/>
                <a:cs typeface="兰米粗楷简体" panose="02000503000000000000" charset="-122"/>
              </a:rPr>
              <a:t>年超过德国，居第三位；</a:t>
            </a:r>
            <a:r>
              <a:rPr lang="en-US" altLang="zh-CN" sz="1600">
                <a:latin typeface="兰米粗楷简体" panose="02000503000000000000" charset="-122"/>
                <a:ea typeface="兰米粗楷简体" panose="02000503000000000000" charset="-122"/>
                <a:cs typeface="兰米粗楷简体" panose="02000503000000000000" charset="-122"/>
              </a:rPr>
              <a:t>2009</a:t>
            </a:r>
            <a:r>
              <a:rPr lang="zh-CN" altLang="en-US" sz="1600">
                <a:latin typeface="兰米粗楷简体" panose="02000503000000000000" charset="-122"/>
                <a:ea typeface="兰米粗楷简体" panose="02000503000000000000" charset="-122"/>
                <a:cs typeface="兰米粗楷简体" panose="02000503000000000000" charset="-122"/>
              </a:rPr>
              <a:t>年超过日本，居第二位。</a:t>
            </a:r>
            <a:r>
              <a:rPr lang="en-US" altLang="zh-CN" sz="1600">
                <a:latin typeface="兰米粗楷简体" panose="02000503000000000000" charset="-122"/>
                <a:ea typeface="兰米粗楷简体" panose="02000503000000000000" charset="-122"/>
                <a:cs typeface="兰米粗楷简体" panose="02000503000000000000" charset="-122"/>
              </a:rPr>
              <a:t>2010</a:t>
            </a:r>
            <a:r>
              <a:rPr lang="zh-CN" altLang="en-US" sz="1600">
                <a:latin typeface="兰米粗楷简体" panose="02000503000000000000" charset="-122"/>
                <a:ea typeface="兰米粗楷简体" panose="02000503000000000000" charset="-122"/>
                <a:cs typeface="兰米粗楷简体" panose="02000503000000000000" charset="-122"/>
              </a:rPr>
              <a:t>年，中国制造业规模超过美国，居世界第一，改写了持续百年美国第一的历史。 </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gn="l">
              <a:lnSpc>
                <a:spcPct val="130000"/>
              </a:lnSpc>
            </a:pPr>
            <a:endParaRPr lang="zh-CN" altLang="en-US" sz="1600">
              <a:latin typeface="兰米粗楷简体" panose="02000503000000000000" charset="-122"/>
              <a:ea typeface="兰米粗楷简体" panose="02000503000000000000" charset="-122"/>
              <a:cs typeface="兰米粗楷简体" panose="02000503000000000000" charset="-122"/>
            </a:endParaRPr>
          </a:p>
          <a:p>
            <a:pPr algn="l" fontAlgn="base">
              <a:lnSpc>
                <a:spcPct val="130000"/>
              </a:lnSpc>
            </a:pPr>
            <a:r>
              <a:rPr lang="zh-CN" altLang="en-US" sz="1600">
                <a:solidFill>
                  <a:srgbClr val="FF0000"/>
                </a:solidFill>
                <a:latin typeface="兰米粗楷简体" panose="02000503000000000000" charset="-122"/>
                <a:ea typeface="兰米粗楷简体" panose="02000503000000000000" charset="-122"/>
                <a:cs typeface="兰米粗楷简体" panose="02000503000000000000" charset="-122"/>
                <a:sym typeface="+mn-ea"/>
              </a:rPr>
              <a:t>     </a:t>
            </a:r>
            <a:r>
              <a:rPr lang="zh-CN" altLang="en-US" sz="1600">
                <a:latin typeface="兰米粗楷简体" panose="02000503000000000000" charset="-122"/>
                <a:ea typeface="兰米粗楷简体" panose="02000503000000000000" charset="-122"/>
                <a:cs typeface="兰米粗楷简体" panose="02000503000000000000" charset="-122"/>
                <a:sym typeface="+mn-ea"/>
              </a:rPr>
              <a:t>中国开始积极推进全方位、多层次、立体化的外交布局。如实施共建“一带一路”倡议，创办亚洲基础设施投资银行，设立丝路基金，举办首届“一带一路”国际合作高峰论坛、亚太经合组织领导人非正式会议、二十国集团领导人杭州峰会、金砖国家领导人厦门会晤。倡导构建人类命运共同体，促进全球经济治理体系变革。中国的国际影响力、感召力、塑造力明显提高，为全球经济治理提供诸多公共产品，为维护人类和平发展做出新的重大贡献。</a:t>
            </a:r>
            <a:endParaRPr lang="zh-CN" altLang="en-US" sz="1600">
              <a:latin typeface="兰米粗楷简体" panose="02000503000000000000" charset="-122"/>
              <a:ea typeface="兰米粗楷简体" panose="02000503000000000000" charset="-122"/>
              <a:cs typeface="兰米粗楷简体" panose="02000503000000000000" charset="-122"/>
              <a:sym typeface="+mn-ea"/>
            </a:endParaRPr>
          </a:p>
          <a:p>
            <a:pPr algn="l">
              <a:lnSpc>
                <a:spcPct val="130000"/>
              </a:lnSpc>
            </a:pPr>
            <a:r>
              <a:rPr lang="zh-CN" altLang="en-US" sz="1600">
                <a:latin typeface="兰米粗楷简体" panose="02000503000000000000" charset="-122"/>
                <a:ea typeface="兰米粗楷简体" panose="02000503000000000000" charset="-122"/>
                <a:cs typeface="兰米粗楷简体" panose="02000503000000000000" charset="-122"/>
                <a:sym typeface="+mn-ea"/>
              </a:rPr>
              <a:t>     “要跟上时代前进步伐，就不能身体已进入21世纪，而脑袋还停留在过去，停留在殖民扩张的旧时代里，停留在冷战思维、零和博弈老框框内。”  </a:t>
            </a:r>
            <a:r>
              <a:rPr lang="en-US" altLang="zh-CN" sz="1600">
                <a:latin typeface="兰米粗楷简体" panose="02000503000000000000" charset="-122"/>
                <a:ea typeface="兰米粗楷简体" panose="02000503000000000000" charset="-122"/>
                <a:cs typeface="兰米粗楷简体" panose="02000503000000000000" charset="-122"/>
                <a:sym typeface="+mn-ea"/>
              </a:rPr>
              <a:t>							</a:t>
            </a:r>
            <a:r>
              <a:rPr lang="zh-CN" altLang="en-US" sz="1600">
                <a:latin typeface="兰米粗楷简体" panose="02000503000000000000" charset="-122"/>
                <a:ea typeface="兰米粗楷简体" panose="02000503000000000000" charset="-122"/>
                <a:cs typeface="兰米粗楷简体" panose="02000503000000000000" charset="-122"/>
                <a:sym typeface="+mn-ea"/>
              </a:rPr>
              <a:t> －－习近平在亚洲协作互信峰会上的讲话</a:t>
            </a:r>
            <a:endParaRPr lang="zh-CN" altLang="en-US" sz="1600">
              <a:latin typeface="兰米粗楷简体" panose="02000503000000000000" charset="-122"/>
              <a:ea typeface="兰米粗楷简体" panose="02000503000000000000" charset="-122"/>
              <a:cs typeface="兰米粗楷简体" panose="02000503000000000000" charset="-122"/>
            </a:endParaRPr>
          </a:p>
          <a:p>
            <a:pPr algn="l">
              <a:lnSpc>
                <a:spcPct val="130000"/>
              </a:lnSpc>
            </a:pPr>
            <a:r>
              <a:rPr lang="zh-CN" altLang="en-US" sz="1600">
                <a:latin typeface="兰米粗楷简体" panose="02000503000000000000" charset="-122"/>
                <a:ea typeface="兰米粗楷简体" panose="02000503000000000000" charset="-122"/>
                <a:cs typeface="兰米粗楷简体" panose="02000503000000000000" charset="-122"/>
                <a:sym typeface="+mn-ea"/>
              </a:rPr>
              <a:t>    “中国已经进入日益走近世界舞台中央、不断为人类作出更大贡献的新时代。在新时代，中国秉持共商共建共享的全球治理观，继续发挥负责任大国作用。”   </a:t>
            </a:r>
            <a:r>
              <a:rPr lang="en-US" altLang="zh-CN" sz="1600">
                <a:latin typeface="兰米粗楷简体" panose="02000503000000000000" charset="-122"/>
                <a:ea typeface="兰米粗楷简体" panose="02000503000000000000" charset="-122"/>
                <a:cs typeface="兰米粗楷简体" panose="02000503000000000000" charset="-122"/>
                <a:sym typeface="+mn-ea"/>
              </a:rPr>
              <a:t>					</a:t>
            </a:r>
            <a:r>
              <a:rPr lang="zh-CN" altLang="en-US" sz="1600">
                <a:latin typeface="兰米粗楷简体" panose="02000503000000000000" charset="-122"/>
                <a:ea typeface="兰米粗楷简体" panose="02000503000000000000" charset="-122"/>
                <a:cs typeface="兰米粗楷简体" panose="02000503000000000000" charset="-122"/>
                <a:sym typeface="+mn-ea"/>
              </a:rPr>
              <a:t>        </a:t>
            </a:r>
            <a:r>
              <a:rPr lang="en-US" altLang="zh-CN" sz="1600">
                <a:latin typeface="兰米粗楷简体" panose="02000503000000000000" charset="-122"/>
                <a:ea typeface="兰米粗楷简体" panose="02000503000000000000" charset="-122"/>
                <a:cs typeface="兰米粗楷简体" panose="02000503000000000000" charset="-122"/>
                <a:sym typeface="+mn-ea"/>
              </a:rPr>
              <a:t>			</a:t>
            </a:r>
            <a:r>
              <a:rPr lang="zh-CN" altLang="en-US" sz="1600">
                <a:latin typeface="兰米粗楷简体" panose="02000503000000000000" charset="-122"/>
                <a:ea typeface="兰米粗楷简体" panose="02000503000000000000" charset="-122"/>
                <a:cs typeface="兰米粗楷简体" panose="02000503000000000000" charset="-122"/>
                <a:sym typeface="+mn-ea"/>
              </a:rPr>
              <a:t>  －－“十九大”报告</a:t>
            </a:r>
            <a:endParaRPr lang="zh-CN" altLang="en-US" sz="1600">
              <a:latin typeface="兰米粗楷简体" panose="02000503000000000000" charset="-122"/>
              <a:ea typeface="兰米粗楷简体" panose="02000503000000000000" charset="-122"/>
              <a:cs typeface="兰米粗楷简体" panose="02000503000000000000" charset="-122"/>
              <a:sym typeface="+mn-ea"/>
            </a:endParaRPr>
          </a:p>
        </p:txBody>
      </p:sp>
      <p:grpSp>
        <p:nvGrpSpPr>
          <p:cNvPr id="115" name="组合 114"/>
          <p:cNvGrpSpPr/>
          <p:nvPr/>
        </p:nvGrpSpPr>
        <p:grpSpPr>
          <a:xfrm>
            <a:off x="0" y="163195"/>
            <a:ext cx="1849120" cy="278765"/>
            <a:chOff x="1137" y="8465"/>
            <a:chExt cx="3483" cy="519"/>
          </a:xfrm>
        </p:grpSpPr>
        <p:grpSp>
          <p:nvGrpSpPr>
            <p:cNvPr id="28" name="组合 27"/>
            <p:cNvGrpSpPr/>
            <p:nvPr/>
          </p:nvGrpSpPr>
          <p:grpSpPr>
            <a:xfrm>
              <a:off x="1137" y="8467"/>
              <a:ext cx="3382" cy="517"/>
              <a:chOff x="11030" y="4905"/>
              <a:chExt cx="3382"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3382"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678" y="8465"/>
              <a:ext cx="2942"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中国的努力：</a:t>
              </a:r>
              <a:endParaRPr lang="zh-CN" altLang="en-US" sz="1000" b="1">
                <a:latin typeface="字魂手刻宋" panose="00000500000000000000" charset="-122"/>
                <a:ea typeface="字魂手刻宋" panose="00000500000000000000" charset="-122"/>
              </a:endParaRPr>
            </a:p>
          </p:txBody>
        </p:sp>
      </p:grpSp>
      <p:sp>
        <p:nvSpPr>
          <p:cNvPr id="3" name="文本框 2"/>
          <p:cNvSpPr txBox="1"/>
          <p:nvPr/>
        </p:nvSpPr>
        <p:spPr>
          <a:xfrm>
            <a:off x="287655" y="4246245"/>
            <a:ext cx="11568430" cy="1938020"/>
          </a:xfrm>
          <a:prstGeom prst="rect">
            <a:avLst/>
          </a:prstGeom>
          <a:noFill/>
        </p:spPr>
        <p:txBody>
          <a:bodyPr wrap="square" rtlCol="0" anchor="t">
            <a:spAutoFit/>
          </a:bodyPr>
          <a:lstStyle/>
          <a:p>
            <a:pPr>
              <a:lnSpc>
                <a:spcPct val="150000"/>
              </a:lnSpc>
            </a:pPr>
            <a:r>
              <a:rPr lang="zh-CN" altLang="en-US" sz="1600" b="1">
                <a:solidFill>
                  <a:srgbClr val="002060"/>
                </a:solidFill>
                <a:latin typeface="字魂手刻宋" panose="00000500000000000000" charset="-122"/>
                <a:ea typeface="字魂手刻宋" panose="00000500000000000000" charset="-122"/>
                <a:cs typeface="字魂手刻宋" panose="00000500000000000000" charset="-122"/>
              </a:rPr>
              <a:t>“中国贡献”的内容</a:t>
            </a:r>
            <a:endParaRPr lang="zh-CN" altLang="en-US" sz="1600" b="1">
              <a:solidFill>
                <a:srgbClr val="002060"/>
              </a:solidFill>
              <a:latin typeface="字魂手刻宋" panose="00000500000000000000" charset="-122"/>
              <a:ea typeface="字魂手刻宋" panose="00000500000000000000" charset="-122"/>
              <a:cs typeface="字魂手刻宋" panose="00000500000000000000" charset="-122"/>
            </a:endParaRPr>
          </a:p>
          <a:p>
            <a:pPr>
              <a:lnSpc>
                <a:spcPct val="150000"/>
              </a:lnSpc>
            </a:pPr>
            <a:r>
              <a:rPr lang="en-US" altLang="zh-CN" sz="1600" b="1">
                <a:solidFill>
                  <a:srgbClr val="002060"/>
                </a:solidFill>
                <a:latin typeface="字魂手刻宋" panose="00000500000000000000" charset="-122"/>
                <a:ea typeface="字魂手刻宋" panose="00000500000000000000" charset="-122"/>
                <a:cs typeface="字魂手刻宋" panose="00000500000000000000" charset="-122"/>
              </a:rPr>
              <a:t>1</a:t>
            </a:r>
            <a:r>
              <a:rPr lang="zh-CN" altLang="en-US" sz="1600" b="1">
                <a:solidFill>
                  <a:srgbClr val="002060"/>
                </a:solidFill>
                <a:latin typeface="字魂手刻宋" panose="00000500000000000000" charset="-122"/>
                <a:ea typeface="字魂手刻宋" panose="00000500000000000000" charset="-122"/>
                <a:cs typeface="字魂手刻宋" panose="00000500000000000000" charset="-122"/>
              </a:rPr>
              <a:t>、积极参与：《巴黎协定》、“上海合作组织”</a:t>
            </a:r>
            <a:endParaRPr lang="zh-CN" altLang="en-US" sz="1600" b="1">
              <a:solidFill>
                <a:srgbClr val="002060"/>
              </a:solidFill>
              <a:latin typeface="字魂手刻宋" panose="00000500000000000000" charset="-122"/>
              <a:ea typeface="字魂手刻宋" panose="00000500000000000000" charset="-122"/>
              <a:cs typeface="字魂手刻宋" panose="00000500000000000000" charset="-122"/>
            </a:endParaRPr>
          </a:p>
          <a:p>
            <a:pPr>
              <a:lnSpc>
                <a:spcPct val="150000"/>
              </a:lnSpc>
            </a:pPr>
            <a:r>
              <a:rPr lang="en-US" altLang="zh-CN" sz="1600" b="1">
                <a:solidFill>
                  <a:srgbClr val="002060"/>
                </a:solidFill>
                <a:latin typeface="字魂手刻宋" panose="00000500000000000000" charset="-122"/>
                <a:ea typeface="字魂手刻宋" panose="00000500000000000000" charset="-122"/>
                <a:cs typeface="字魂手刻宋" panose="00000500000000000000" charset="-122"/>
              </a:rPr>
              <a:t>2</a:t>
            </a:r>
            <a:r>
              <a:rPr lang="zh-CN" altLang="en-US" sz="1600" b="1">
                <a:solidFill>
                  <a:srgbClr val="002060"/>
                </a:solidFill>
                <a:latin typeface="字魂手刻宋" panose="00000500000000000000" charset="-122"/>
                <a:ea typeface="字魂手刻宋" panose="00000500000000000000" charset="-122"/>
                <a:cs typeface="字魂手刻宋" panose="00000500000000000000" charset="-122"/>
              </a:rPr>
              <a:t>、 积极开拓</a:t>
            </a:r>
            <a:r>
              <a:rPr lang="en-US" altLang="zh-CN" sz="1600" b="1">
                <a:solidFill>
                  <a:srgbClr val="002060"/>
                </a:solidFill>
                <a:latin typeface="字魂手刻宋" panose="00000500000000000000" charset="-122"/>
                <a:ea typeface="字魂手刻宋" panose="00000500000000000000" charset="-122"/>
                <a:cs typeface="字魂手刻宋" panose="00000500000000000000" charset="-122"/>
              </a:rPr>
              <a:t>:  </a:t>
            </a:r>
            <a:r>
              <a:rPr lang="zh-CN" altLang="en-US" sz="1600" b="1">
                <a:solidFill>
                  <a:srgbClr val="002060"/>
                </a:solidFill>
                <a:latin typeface="字魂手刻宋" panose="00000500000000000000" charset="-122"/>
                <a:ea typeface="字魂手刻宋" panose="00000500000000000000" charset="-122"/>
                <a:cs typeface="字魂手刻宋" panose="00000500000000000000" charset="-122"/>
              </a:rPr>
              <a:t>政治领域－－公平正义、合作共赢： 如“和平共处五项原则”、“无敌国”全方位外交</a:t>
            </a:r>
            <a:endParaRPr lang="zh-CN" altLang="en-US" sz="1600" b="1">
              <a:solidFill>
                <a:srgbClr val="002060"/>
              </a:solidFill>
              <a:latin typeface="字魂手刻宋" panose="00000500000000000000" charset="-122"/>
              <a:ea typeface="字魂手刻宋" panose="00000500000000000000" charset="-122"/>
              <a:cs typeface="字魂手刻宋" panose="00000500000000000000" charset="-122"/>
            </a:endParaRPr>
          </a:p>
          <a:p>
            <a:pPr>
              <a:lnSpc>
                <a:spcPct val="150000"/>
              </a:lnSpc>
            </a:pPr>
            <a:r>
              <a:rPr lang="zh-CN" altLang="en-US" sz="1600" b="1">
                <a:solidFill>
                  <a:srgbClr val="002060"/>
                </a:solidFill>
                <a:latin typeface="字魂手刻宋" panose="00000500000000000000" charset="-122"/>
                <a:ea typeface="字魂手刻宋" panose="00000500000000000000" charset="-122"/>
                <a:cs typeface="字魂手刻宋" panose="00000500000000000000" charset="-122"/>
              </a:rPr>
              <a:t>                   经济领域－－互惠互利、共同发展： 如“一带一路”、亚投行</a:t>
            </a:r>
            <a:endParaRPr lang="zh-CN" altLang="en-US" sz="1600" b="1">
              <a:solidFill>
                <a:srgbClr val="002060"/>
              </a:solidFill>
              <a:latin typeface="字魂手刻宋" panose="00000500000000000000" charset="-122"/>
              <a:ea typeface="字魂手刻宋" panose="00000500000000000000" charset="-122"/>
              <a:cs typeface="字魂手刻宋" panose="00000500000000000000" charset="-122"/>
            </a:endParaRPr>
          </a:p>
          <a:p>
            <a:pPr>
              <a:lnSpc>
                <a:spcPct val="150000"/>
              </a:lnSpc>
            </a:pPr>
            <a:r>
              <a:rPr lang="en-US" altLang="zh-CN" sz="1600" b="1">
                <a:solidFill>
                  <a:srgbClr val="002060"/>
                </a:solidFill>
                <a:latin typeface="字魂手刻宋" panose="00000500000000000000" charset="-122"/>
                <a:ea typeface="字魂手刻宋" panose="00000500000000000000" charset="-122"/>
                <a:cs typeface="字魂手刻宋" panose="00000500000000000000" charset="-122"/>
              </a:rPr>
              <a:t>3</a:t>
            </a:r>
            <a:r>
              <a:rPr lang="zh-CN" altLang="en-US" sz="1600" b="1">
                <a:solidFill>
                  <a:srgbClr val="002060"/>
                </a:solidFill>
                <a:latin typeface="字魂手刻宋" panose="00000500000000000000" charset="-122"/>
                <a:ea typeface="字魂手刻宋" panose="00000500000000000000" charset="-122"/>
                <a:cs typeface="字魂手刻宋" panose="00000500000000000000" charset="-122"/>
              </a:rPr>
              <a:t>、总目标总愿景－－人类命运共同体   是新时代中国对联合国“可持续发展”战略的进一步阐释和实践</a:t>
            </a:r>
            <a:endParaRPr lang="zh-CN" altLang="en-US" sz="1600" b="1">
              <a:solidFill>
                <a:srgbClr val="002060"/>
              </a:solidFill>
              <a:latin typeface="字魂手刻宋" panose="00000500000000000000" charset="-122"/>
              <a:ea typeface="字魂手刻宋" panose="00000500000000000000" charset="-122"/>
              <a:cs typeface="字魂手刻宋" panose="00000500000000000000" charset="-122"/>
            </a:endParaRPr>
          </a:p>
        </p:txBody>
      </p:sp>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7042" name="内容占位符 2"/>
          <p:cNvSpPr>
            <a:spLocks noGrp="1"/>
          </p:cNvSpPr>
          <p:nvPr>
            <p:ph idx="1"/>
          </p:nvPr>
        </p:nvSpPr>
        <p:spPr>
          <a:xfrm>
            <a:off x="102235" y="575310"/>
            <a:ext cx="11986895" cy="3511550"/>
          </a:xfrm>
        </p:spPr>
        <p:txBody>
          <a:bodyPr wrap="square" lIns="121920" tIns="60960" rIns="121920" bIns="60960" anchor="t"/>
          <a:lstStyle/>
          <a:p>
            <a:pPr marL="0" indent="0" latinLnBrk="0">
              <a:lnSpc>
                <a:spcPct val="150000"/>
              </a:lnSpc>
              <a:spcBef>
                <a:spcPct val="0"/>
              </a:spcBef>
              <a:buNone/>
            </a:pPr>
            <a:r>
              <a:rPr lang="zh-CN" altLang="en-US" sz="1600" b="1">
                <a:solidFill>
                  <a:srgbClr val="FF0000"/>
                </a:solidFill>
                <a:latin typeface="兰米粗楷简体" panose="02000503000000000000" charset="-122"/>
                <a:cs typeface="兰米粗楷简体" panose="02000503000000000000" charset="-122"/>
              </a:rPr>
              <a:t>何谓习近平人类命运共同体？</a:t>
            </a:r>
            <a:endParaRPr lang="zh-CN" altLang="en-US" sz="1600">
              <a:latin typeface="兰米粗楷简体" panose="02000503000000000000" charset="-122"/>
              <a:cs typeface="兰米粗楷简体" panose="02000503000000000000" charset="-122"/>
            </a:endParaRPr>
          </a:p>
          <a:p>
            <a:pPr marL="0" indent="0" latinLnBrk="0">
              <a:lnSpc>
                <a:spcPct val="150000"/>
              </a:lnSpc>
              <a:spcBef>
                <a:spcPct val="0"/>
              </a:spcBef>
              <a:buNone/>
            </a:pPr>
            <a:r>
              <a:rPr lang="zh-CN" altLang="en-US" sz="1600">
                <a:latin typeface="兰米粗楷简体" panose="02000503000000000000" charset="-122"/>
                <a:cs typeface="兰米粗楷简体" panose="02000503000000000000" charset="-122"/>
              </a:rPr>
              <a:t>     习近平人类命运共同体首先是一种世界观，反映了中国对当今世界的看法。这一思想的核心理念是人类社会生活在同一个</a:t>
            </a:r>
            <a:r>
              <a:rPr lang="en-US" altLang="zh-CN" sz="1600">
                <a:latin typeface="兰米粗楷简体" panose="02000503000000000000" charset="-122"/>
                <a:cs typeface="兰米粗楷简体" panose="02000503000000000000" charset="-122"/>
              </a:rPr>
              <a:t>“</a:t>
            </a:r>
            <a:r>
              <a:rPr lang="zh-CN" altLang="en-US" sz="1600">
                <a:latin typeface="兰米粗楷简体" panose="02000503000000000000" charset="-122"/>
                <a:cs typeface="兰米粗楷简体" panose="02000503000000000000" charset="-122"/>
              </a:rPr>
              <a:t>地球村</a:t>
            </a:r>
            <a:r>
              <a:rPr lang="en-US" altLang="zh-CN" sz="1600">
                <a:latin typeface="兰米粗楷简体" panose="02000503000000000000" charset="-122"/>
                <a:cs typeface="兰米粗楷简体" panose="02000503000000000000" charset="-122"/>
              </a:rPr>
              <a:t>”</a:t>
            </a:r>
            <a:r>
              <a:rPr lang="zh-CN" altLang="en-US" sz="1600">
                <a:latin typeface="兰米粗楷简体" panose="02000503000000000000" charset="-122"/>
                <a:cs typeface="兰米粗楷简体" panose="02000503000000000000" charset="-122"/>
              </a:rPr>
              <a:t>，不同文明、不同宗教信仰、不同社会制度、不同发展水平的国家是一个相互依存的命运共同体，应该相互尊重、平等合作、互利共赢、融合包容。</a:t>
            </a:r>
            <a:endParaRPr lang="zh-CN" altLang="en-US" sz="1600">
              <a:latin typeface="兰米粗楷简体" panose="02000503000000000000" charset="-122"/>
              <a:cs typeface="兰米粗楷简体" panose="02000503000000000000" charset="-122"/>
            </a:endParaRPr>
          </a:p>
          <a:p>
            <a:pPr marL="0" indent="0" latinLnBrk="0">
              <a:lnSpc>
                <a:spcPct val="150000"/>
              </a:lnSpc>
              <a:spcBef>
                <a:spcPct val="0"/>
              </a:spcBef>
              <a:buNone/>
            </a:pPr>
            <a:endParaRPr lang="zh-CN" altLang="en-US" sz="1600">
              <a:latin typeface="兰米粗楷简体" panose="02000503000000000000" charset="-122"/>
              <a:cs typeface="兰米粗楷简体" panose="02000503000000000000" charset="-122"/>
            </a:endParaRPr>
          </a:p>
          <a:p>
            <a:pPr marL="0" indent="0" latinLnBrk="0">
              <a:lnSpc>
                <a:spcPct val="150000"/>
              </a:lnSpc>
              <a:spcBef>
                <a:spcPct val="0"/>
              </a:spcBef>
              <a:buNone/>
            </a:pPr>
            <a:r>
              <a:rPr lang="zh-CN" altLang="en-US" sz="1600" b="1">
                <a:solidFill>
                  <a:srgbClr val="FF0000"/>
                </a:solidFill>
                <a:latin typeface="兰米粗楷简体" panose="02000503000000000000" charset="-122"/>
                <a:cs typeface="兰米粗楷简体" panose="02000503000000000000" charset="-122"/>
              </a:rPr>
              <a:t>人类命运共同体思想的形成过程</a:t>
            </a:r>
            <a:endParaRPr lang="zh-CN" altLang="en-US" sz="1600">
              <a:latin typeface="兰米粗楷简体" panose="02000503000000000000" charset="-122"/>
              <a:cs typeface="兰米粗楷简体" panose="02000503000000000000" charset="-122"/>
            </a:endParaRPr>
          </a:p>
          <a:p>
            <a:pPr marL="0" indent="0" latinLnBrk="0">
              <a:lnSpc>
                <a:spcPct val="150000"/>
              </a:lnSpc>
              <a:spcBef>
                <a:spcPct val="0"/>
              </a:spcBef>
              <a:buNone/>
            </a:pPr>
            <a:r>
              <a:rPr lang="zh-CN" altLang="en-US" sz="1600">
                <a:latin typeface="兰米粗楷简体" panose="02000503000000000000" charset="-122"/>
                <a:cs typeface="兰米粗楷简体" panose="02000503000000000000" charset="-122"/>
              </a:rPr>
              <a:t>第一阶段：从</a:t>
            </a:r>
            <a:r>
              <a:rPr lang="en-US" altLang="zh-CN" sz="1600">
                <a:latin typeface="兰米粗楷简体" panose="02000503000000000000" charset="-122"/>
                <a:cs typeface="兰米粗楷简体" panose="02000503000000000000" charset="-122"/>
              </a:rPr>
              <a:t>2012</a:t>
            </a:r>
            <a:r>
              <a:rPr lang="zh-CN" altLang="en-US" sz="1600">
                <a:latin typeface="兰米粗楷简体" panose="02000503000000000000" charset="-122"/>
                <a:cs typeface="兰米粗楷简体" panose="02000503000000000000" charset="-122"/>
              </a:rPr>
              <a:t>年</a:t>
            </a:r>
            <a:r>
              <a:rPr lang="en-US" altLang="zh-CN" sz="1600">
                <a:latin typeface="兰米粗楷简体" panose="02000503000000000000" charset="-122"/>
                <a:cs typeface="兰米粗楷简体" panose="02000503000000000000" charset="-122"/>
              </a:rPr>
              <a:t>11</a:t>
            </a:r>
            <a:r>
              <a:rPr lang="zh-CN" altLang="en-US" sz="1600">
                <a:latin typeface="兰米粗楷简体" panose="02000503000000000000" charset="-122"/>
                <a:cs typeface="兰米粗楷简体" panose="02000503000000000000" charset="-122"/>
              </a:rPr>
              <a:t>月中共十八大召开到</a:t>
            </a:r>
            <a:r>
              <a:rPr lang="en-US" altLang="zh-CN" sz="1600">
                <a:latin typeface="兰米粗楷简体" panose="02000503000000000000" charset="-122"/>
                <a:cs typeface="兰米粗楷简体" panose="02000503000000000000" charset="-122"/>
              </a:rPr>
              <a:t>2015</a:t>
            </a:r>
            <a:r>
              <a:rPr lang="zh-CN" altLang="en-US" sz="1600">
                <a:latin typeface="兰米粗楷简体" panose="02000503000000000000" charset="-122"/>
                <a:cs typeface="兰米粗楷简体" panose="02000503000000000000" charset="-122"/>
              </a:rPr>
              <a:t>年</a:t>
            </a:r>
            <a:r>
              <a:rPr lang="en-US" altLang="zh-CN" sz="1600">
                <a:latin typeface="兰米粗楷简体" panose="02000503000000000000" charset="-122"/>
                <a:cs typeface="兰米粗楷简体" panose="02000503000000000000" charset="-122"/>
              </a:rPr>
              <a:t>9</a:t>
            </a:r>
            <a:r>
              <a:rPr lang="zh-CN" altLang="en-US" sz="1600">
                <a:latin typeface="兰米粗楷简体" panose="02000503000000000000" charset="-122"/>
                <a:cs typeface="兰米粗楷简体" panose="02000503000000000000" charset="-122"/>
              </a:rPr>
              <a:t>月，习近平主席在国际国内不同场合</a:t>
            </a:r>
            <a:r>
              <a:rPr lang="en-US" altLang="zh-CN" sz="1600">
                <a:latin typeface="兰米粗楷简体" panose="02000503000000000000" charset="-122"/>
                <a:cs typeface="兰米粗楷简体" panose="02000503000000000000" charset="-122"/>
              </a:rPr>
              <a:t>62</a:t>
            </a:r>
            <a:r>
              <a:rPr lang="zh-CN" altLang="en-US" sz="1600">
                <a:latin typeface="兰米粗楷简体" panose="02000503000000000000" charset="-122"/>
                <a:cs typeface="兰米粗楷简体" panose="02000503000000000000" charset="-122"/>
              </a:rPr>
              <a:t>次提出人类命运共同体的概念，并做了相应阐述。</a:t>
            </a:r>
            <a:endParaRPr lang="zh-CN" altLang="en-US" sz="1600">
              <a:latin typeface="兰米粗楷简体" panose="02000503000000000000" charset="-122"/>
              <a:cs typeface="兰米粗楷简体" panose="02000503000000000000" charset="-122"/>
            </a:endParaRPr>
          </a:p>
          <a:p>
            <a:pPr marL="0" indent="0" latinLnBrk="0">
              <a:lnSpc>
                <a:spcPct val="150000"/>
              </a:lnSpc>
              <a:spcBef>
                <a:spcPct val="0"/>
              </a:spcBef>
              <a:buNone/>
            </a:pPr>
            <a:r>
              <a:rPr lang="zh-CN" altLang="en-US" sz="1600">
                <a:latin typeface="兰米粗楷简体" panose="02000503000000000000" charset="-122"/>
                <a:cs typeface="兰米粗楷简体" panose="02000503000000000000" charset="-122"/>
              </a:rPr>
              <a:t>第二阶段：从</a:t>
            </a:r>
            <a:r>
              <a:rPr lang="en-US" altLang="zh-CN" sz="1600">
                <a:latin typeface="兰米粗楷简体" panose="02000503000000000000" charset="-122"/>
                <a:cs typeface="兰米粗楷简体" panose="02000503000000000000" charset="-122"/>
              </a:rPr>
              <a:t>2015</a:t>
            </a:r>
            <a:r>
              <a:rPr lang="zh-CN" altLang="en-US" sz="1600">
                <a:latin typeface="兰米粗楷简体" panose="02000503000000000000" charset="-122"/>
                <a:cs typeface="兰米粗楷简体" panose="02000503000000000000" charset="-122"/>
              </a:rPr>
              <a:t>年</a:t>
            </a:r>
            <a:r>
              <a:rPr lang="en-US" altLang="zh-CN" sz="1600">
                <a:latin typeface="兰米粗楷简体" panose="02000503000000000000" charset="-122"/>
                <a:cs typeface="兰米粗楷简体" panose="02000503000000000000" charset="-122"/>
              </a:rPr>
              <a:t>9</a:t>
            </a:r>
            <a:r>
              <a:rPr lang="zh-CN" altLang="en-US" sz="1600">
                <a:latin typeface="兰米粗楷简体" panose="02000503000000000000" charset="-122"/>
                <a:cs typeface="兰米粗楷简体" panose="02000503000000000000" charset="-122"/>
              </a:rPr>
              <a:t>月习近平在纽约联合国总部举行的纪念联合国成立</a:t>
            </a:r>
            <a:r>
              <a:rPr lang="en-US" altLang="zh-CN" sz="1600">
                <a:latin typeface="兰米粗楷简体" panose="02000503000000000000" charset="-122"/>
                <a:cs typeface="兰米粗楷简体" panose="02000503000000000000" charset="-122"/>
              </a:rPr>
              <a:t>70</a:t>
            </a:r>
            <a:r>
              <a:rPr lang="zh-CN" altLang="en-US" sz="1600">
                <a:latin typeface="兰米粗楷简体" panose="02000503000000000000" charset="-122"/>
                <a:cs typeface="兰米粗楷简体" panose="02000503000000000000" charset="-122"/>
              </a:rPr>
              <a:t>周年大会上发表讲话，直至今天，人类命运共同体的思想在国际社会上广泛传播，并受到各国政界和研究界的重视。</a:t>
            </a:r>
            <a:endParaRPr lang="zh-CN" altLang="en-US" sz="1600">
              <a:latin typeface="兰米粗楷简体" panose="02000503000000000000" charset="-122"/>
              <a:cs typeface="兰米粗楷简体" panose="02000503000000000000" charset="-122"/>
            </a:endParaRPr>
          </a:p>
          <a:p>
            <a:pPr marL="0" indent="0" latinLnBrk="0">
              <a:lnSpc>
                <a:spcPct val="150000"/>
              </a:lnSpc>
              <a:spcBef>
                <a:spcPct val="0"/>
              </a:spcBef>
              <a:buNone/>
            </a:pPr>
            <a:endParaRPr lang="zh-CN" altLang="en-US" sz="1600">
              <a:latin typeface="兰米粗楷简体" panose="02000503000000000000" charset="-122"/>
              <a:cs typeface="兰米粗楷简体" panose="02000503000000000000" charset="-122"/>
            </a:endParaRPr>
          </a:p>
        </p:txBody>
      </p:sp>
      <p:grpSp>
        <p:nvGrpSpPr>
          <p:cNvPr id="115" name="组合 114"/>
          <p:cNvGrpSpPr/>
          <p:nvPr/>
        </p:nvGrpSpPr>
        <p:grpSpPr>
          <a:xfrm>
            <a:off x="0" y="163195"/>
            <a:ext cx="2782971" cy="278765"/>
            <a:chOff x="1137" y="8465"/>
            <a:chExt cx="5242" cy="519"/>
          </a:xfrm>
        </p:grpSpPr>
        <p:grpSp>
          <p:nvGrpSpPr>
            <p:cNvPr id="28" name="组合 27"/>
            <p:cNvGrpSpPr/>
            <p:nvPr/>
          </p:nvGrpSpPr>
          <p:grpSpPr>
            <a:xfrm>
              <a:off x="1137" y="8467"/>
              <a:ext cx="4667" cy="517"/>
              <a:chOff x="11030" y="4905"/>
              <a:chExt cx="4667" cy="517"/>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4667" cy="0"/>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576" y="8465"/>
              <a:ext cx="4803" cy="456"/>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000" b="1">
                  <a:latin typeface="字魂手刻宋" panose="00000500000000000000" charset="-122"/>
                  <a:ea typeface="字魂手刻宋" panose="00000500000000000000" charset="-122"/>
                </a:rPr>
                <a:t>中国的努力</a:t>
              </a:r>
              <a:r>
                <a:rPr lang="en-US" altLang="zh-CN" sz="1000" b="1">
                  <a:latin typeface="字魂手刻宋" panose="00000500000000000000" charset="-122"/>
                  <a:ea typeface="字魂手刻宋" panose="00000500000000000000" charset="-122"/>
                </a:rPr>
                <a:t>——</a:t>
              </a:r>
              <a:r>
                <a:rPr lang="zh-CN" altLang="en-US" sz="1000" b="1">
                  <a:latin typeface="字魂手刻宋" panose="00000500000000000000" charset="-122"/>
                  <a:ea typeface="字魂手刻宋" panose="00000500000000000000" charset="-122"/>
                </a:rPr>
                <a:t>构建人类命运共同体</a:t>
              </a:r>
              <a:endParaRPr lang="zh-CN" altLang="en-US" sz="1000" b="1">
                <a:latin typeface="字魂手刻宋" panose="00000500000000000000" charset="-122"/>
                <a:ea typeface="字魂手刻宋" panose="00000500000000000000" charset="-122"/>
              </a:endParaRPr>
            </a:p>
          </p:txBody>
        </p:sp>
      </p:grpSp>
      <p:sp>
        <p:nvSpPr>
          <p:cNvPr id="5" name="文本框 4"/>
          <p:cNvSpPr txBox="1"/>
          <p:nvPr/>
        </p:nvSpPr>
        <p:spPr>
          <a:xfrm>
            <a:off x="102235" y="4245610"/>
            <a:ext cx="11884660" cy="1568450"/>
          </a:xfrm>
          <a:prstGeom prst="rect">
            <a:avLst/>
          </a:prstGeom>
          <a:noFill/>
        </p:spPr>
        <p:txBody>
          <a:bodyPr wrap="square" rtlCol="0">
            <a:spAutoFit/>
          </a:bodyPr>
          <a:lstStyle/>
          <a:p>
            <a:pPr algn="l">
              <a:lnSpc>
                <a:spcPct val="150000"/>
              </a:lnSpc>
            </a:pPr>
            <a:r>
              <a:rPr lang="zh-CN" altLang="en-US" sz="1600">
                <a:solidFill>
                  <a:schemeClr val="tx1"/>
                </a:solidFill>
                <a:latin typeface="兰米粗楷简体" panose="02000503000000000000" charset="-122"/>
                <a:ea typeface="兰米粗楷简体" panose="02000503000000000000" charset="-122"/>
                <a:cs typeface="兰米粗楷简体" panose="02000503000000000000" charset="-122"/>
              </a:rPr>
              <a:t>         中国优秀传统文化富含“仁”、“爱”、“和”的优秀基因。孔子说，“泛爱众，能亲仁”、“有朋自远方来，不亦乐乎”；老子主张“见素抱朴”、“道法自然”；孟子主张“亲亲而仁民，仁民而爱物”；孙子反对战争，他说“百战百胜，非善之善也；不战而屈人之兵，善之善者也”。墨翟更为博爱，他提出要“兼相爱，交相利”。习近平多次赞誉的近代思想家王阳明主张“天下一家”，“圣人之心，以天地万物为一体，其视天下之人，无外内远近。……天下之人，皆相视如一家之亲”。    </a:t>
            </a:r>
            <a:endParaRPr lang="zh-CN" altLang="en-US" sz="1600">
              <a:solidFill>
                <a:schemeClr val="tx1"/>
              </a:solidFill>
              <a:latin typeface="兰米粗楷简体" panose="02000503000000000000" charset="-122"/>
              <a:ea typeface="兰米粗楷简体" panose="02000503000000000000" charset="-122"/>
              <a:cs typeface="兰米粗楷简体" panose="02000503000000000000" charset="-122"/>
            </a:endParaRPr>
          </a:p>
        </p:txBody>
      </p:sp>
      <p:sp>
        <p:nvSpPr>
          <p:cNvPr id="9" name="文本框 8"/>
          <p:cNvSpPr txBox="1"/>
          <p:nvPr/>
        </p:nvSpPr>
        <p:spPr>
          <a:xfrm>
            <a:off x="2115185" y="6095365"/>
            <a:ext cx="6885305" cy="312420"/>
          </a:xfrm>
          <a:prstGeom prst="rect">
            <a:avLst/>
          </a:prstGeom>
          <a:solidFill>
            <a:srgbClr val="FFFF00">
              <a:alpha val="38000"/>
            </a:srgbClr>
          </a:solidFill>
          <a:effectLst>
            <a:outerShdw blurRad="50800" dir="2700000" algn="tl" rotWithShape="0">
              <a:prstClr val="black">
                <a:alpha val="40000"/>
              </a:prstClr>
            </a:outerShdw>
          </a:effectLst>
        </p:spPr>
        <p:txBody>
          <a:bodyPr wrap="square" rtlCol="0">
            <a:spAutoFit/>
          </a:bodyPr>
          <a:lstStyle/>
          <a:p>
            <a:pPr algn="dist">
              <a:lnSpc>
                <a:spcPct val="90000"/>
              </a:lnSpc>
            </a:pPr>
            <a:r>
              <a:rPr lang="zh-CN" altLang="en-US" sz="1600">
                <a:solidFill>
                  <a:schemeClr val="tx1"/>
                </a:solidFill>
                <a:uFillTx/>
                <a:latin typeface="字魂手刻宋" panose="00000500000000000000" charset="-122"/>
                <a:ea typeface="字魂手刻宋" panose="00000500000000000000" charset="-122"/>
              </a:rPr>
              <a:t>思想渊源来自中国传统文化：   它具有仁爱、大同的文化亲和力</a:t>
            </a:r>
            <a:endParaRPr lang="zh-CN" altLang="en-US" sz="1600">
              <a:solidFill>
                <a:schemeClr val="tx1"/>
              </a:solidFill>
              <a:uFillTx/>
              <a:latin typeface="字魂手刻宋" panose="00000500000000000000" charset="-122"/>
              <a:ea typeface="字魂手刻宋" panose="00000500000000000000" charset="-122"/>
            </a:endParaRPr>
          </a:p>
        </p:txBody>
      </p:sp>
      <p:cxnSp>
        <p:nvCxnSpPr>
          <p:cNvPr id="6" name="直接箭头连接符 5"/>
          <p:cNvCxnSpPr/>
          <p:nvPr/>
        </p:nvCxnSpPr>
        <p:spPr>
          <a:xfrm>
            <a:off x="349250" y="4166235"/>
            <a:ext cx="11269345" cy="0"/>
          </a:xfrm>
          <a:prstGeom prst="straightConnector1">
            <a:avLst/>
          </a:prstGeom>
          <a:ln w="0">
            <a:solidFill>
              <a:srgbClr val="22C50C"/>
            </a:solidFill>
            <a:prstDash val="sysDot"/>
            <a:headEnd type="stealth"/>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87042">
                                            <p:txEl>
                                              <p:pRg st="3" end="3"/>
                                            </p:txEl>
                                          </p:spTgt>
                                        </p:tgtEl>
                                        <p:attrNameLst>
                                          <p:attrName>style.visibility</p:attrName>
                                        </p:attrNameLst>
                                      </p:cBhvr>
                                      <p:to>
                                        <p:strVal val="visible"/>
                                      </p:to>
                                    </p:set>
                                    <p:animEffect transition="in" filter="strips(downLeft)">
                                      <p:cBhvr>
                                        <p:cTn id="7" dur="500"/>
                                        <p:tgtEl>
                                          <p:spTgt spid="87042">
                                            <p:txEl>
                                              <p:pRg st="3" end="3"/>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87042">
                                            <p:txEl>
                                              <p:pRg st="4" end="4"/>
                                            </p:txEl>
                                          </p:spTgt>
                                        </p:tgtEl>
                                        <p:attrNameLst>
                                          <p:attrName>style.visibility</p:attrName>
                                        </p:attrNameLst>
                                      </p:cBhvr>
                                      <p:to>
                                        <p:strVal val="visible"/>
                                      </p:to>
                                    </p:set>
                                    <p:animEffect transition="in" filter="strips(downLeft)">
                                      <p:cBhvr>
                                        <p:cTn id="10" dur="500"/>
                                        <p:tgtEl>
                                          <p:spTgt spid="87042">
                                            <p:txEl>
                                              <p:pRg st="4" end="4"/>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87042">
                                            <p:txEl>
                                              <p:pRg st="5" end="5"/>
                                            </p:txEl>
                                          </p:spTgt>
                                        </p:tgtEl>
                                        <p:attrNameLst>
                                          <p:attrName>style.visibility</p:attrName>
                                        </p:attrNameLst>
                                      </p:cBhvr>
                                      <p:to>
                                        <p:strVal val="visible"/>
                                      </p:to>
                                    </p:set>
                                    <p:animEffect transition="in" filter="strips(downLeft)">
                                      <p:cBhvr>
                                        <p:cTn id="13" dur="500"/>
                                        <p:tgtEl>
                                          <p:spTgt spid="87042">
                                            <p:txEl>
                                              <p:pRg st="5" end="5"/>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
                                        <p:tgtEl>
                                          <p:spTgt spid="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8" presetClass="entr" presetSubtype="12"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trips(down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clrChange>
              <a:clrFrom>
                <a:srgbClr val="FFFFFF">
                  <a:alpha val="100000"/>
                </a:srgbClr>
              </a:clrFrom>
              <a:clrTo>
                <a:srgbClr val="FFFFFF">
                  <a:alpha val="100000"/>
                  <a:alpha val="0"/>
                </a:srgbClr>
              </a:clrTo>
            </a:clrChange>
          </a:blip>
          <a:stretch>
            <a:fillRect/>
          </a:stretch>
        </p:blipFill>
        <p:spPr>
          <a:xfrm>
            <a:off x="521335" y="1579880"/>
            <a:ext cx="5626100" cy="3108960"/>
          </a:xfrm>
          <a:prstGeom prst="rect">
            <a:avLst/>
          </a:prstGeom>
          <a:noFill/>
          <a:ln w="9525">
            <a:noFill/>
          </a:ln>
        </p:spPr>
      </p:pic>
      <p:grpSp>
        <p:nvGrpSpPr>
          <p:cNvPr id="115" name="组合 114"/>
          <p:cNvGrpSpPr/>
          <p:nvPr/>
        </p:nvGrpSpPr>
        <p:grpSpPr>
          <a:xfrm>
            <a:off x="0" y="163195"/>
            <a:ext cx="2782971" cy="288433"/>
            <a:chOff x="1137" y="8465"/>
            <a:chExt cx="5242" cy="537"/>
          </a:xfrm>
        </p:grpSpPr>
        <p:grpSp>
          <p:nvGrpSpPr>
            <p:cNvPr id="28" name="组合 27"/>
            <p:cNvGrpSpPr/>
            <p:nvPr/>
          </p:nvGrpSpPr>
          <p:grpSpPr>
            <a:xfrm>
              <a:off x="1137" y="8467"/>
              <a:ext cx="1792" cy="535"/>
              <a:chOff x="11030" y="4905"/>
              <a:chExt cx="1792" cy="535"/>
            </a:xfrm>
          </p:grpSpPr>
          <p:sp>
            <p:nvSpPr>
              <p:cNvPr id="37" name="Freeform 1374"/>
              <p:cNvSpPr/>
              <p:nvPr/>
            </p:nvSpPr>
            <p:spPr bwMode="auto">
              <a:xfrm>
                <a:off x="11142" y="4905"/>
                <a:ext cx="429" cy="432"/>
              </a:xfrm>
              <a:custGeom>
                <a:gdLst>
                  <a:gd name="T0" fmla="*/ 367 w 367"/>
                  <a:gd name="T1" fmla="*/ 190 h 380"/>
                  <a:gd name="T2" fmla="*/ 367 w 367"/>
                  <a:gd name="T3" fmla="*/ 192 h 380"/>
                  <a:gd name="T4" fmla="*/ 366 w 367"/>
                  <a:gd name="T5" fmla="*/ 194 h 380"/>
                  <a:gd name="T6" fmla="*/ 366 w 367"/>
                  <a:gd name="T7" fmla="*/ 195 h 380"/>
                  <a:gd name="T8" fmla="*/ 366 w 367"/>
                  <a:gd name="T9" fmla="*/ 195 h 380"/>
                  <a:gd name="T10" fmla="*/ 350 w 367"/>
                  <a:gd name="T11" fmla="*/ 207 h 380"/>
                  <a:gd name="T12" fmla="*/ 308 w 367"/>
                  <a:gd name="T13" fmla="*/ 213 h 380"/>
                  <a:gd name="T14" fmla="*/ 255 w 367"/>
                  <a:gd name="T15" fmla="*/ 212 h 380"/>
                  <a:gd name="T16" fmla="*/ 222 w 367"/>
                  <a:gd name="T17" fmla="*/ 255 h 380"/>
                  <a:gd name="T18" fmla="*/ 229 w 367"/>
                  <a:gd name="T19" fmla="*/ 255 h 380"/>
                  <a:gd name="T20" fmla="*/ 239 w 367"/>
                  <a:gd name="T21" fmla="*/ 265 h 380"/>
                  <a:gd name="T22" fmla="*/ 229 w 367"/>
                  <a:gd name="T23" fmla="*/ 275 h 380"/>
                  <a:gd name="T24" fmla="*/ 206 w 367"/>
                  <a:gd name="T25" fmla="*/ 275 h 380"/>
                  <a:gd name="T26" fmla="*/ 180 w 367"/>
                  <a:gd name="T27" fmla="*/ 307 h 380"/>
                  <a:gd name="T28" fmla="*/ 197 w 367"/>
                  <a:gd name="T29" fmla="*/ 307 h 380"/>
                  <a:gd name="T30" fmla="*/ 207 w 367"/>
                  <a:gd name="T31" fmla="*/ 317 h 380"/>
                  <a:gd name="T32" fmla="*/ 197 w 367"/>
                  <a:gd name="T33" fmla="*/ 327 h 380"/>
                  <a:gd name="T34" fmla="*/ 165 w 367"/>
                  <a:gd name="T35" fmla="*/ 327 h 380"/>
                  <a:gd name="T36" fmla="*/ 123 w 367"/>
                  <a:gd name="T37" fmla="*/ 380 h 380"/>
                  <a:gd name="T38" fmla="*/ 105 w 367"/>
                  <a:gd name="T39" fmla="*/ 370 h 380"/>
                  <a:gd name="T40" fmla="*/ 181 w 367"/>
                  <a:gd name="T41" fmla="*/ 210 h 380"/>
                  <a:gd name="T42" fmla="*/ 58 w 367"/>
                  <a:gd name="T43" fmla="*/ 206 h 380"/>
                  <a:gd name="T44" fmla="*/ 23 w 367"/>
                  <a:gd name="T45" fmla="*/ 250 h 380"/>
                  <a:gd name="T46" fmla="*/ 0 w 367"/>
                  <a:gd name="T47" fmla="*/ 250 h 380"/>
                  <a:gd name="T48" fmla="*/ 19 w 367"/>
                  <a:gd name="T49" fmla="*/ 190 h 380"/>
                  <a:gd name="T50" fmla="*/ 0 w 367"/>
                  <a:gd name="T51" fmla="*/ 131 h 380"/>
                  <a:gd name="T52" fmla="*/ 23 w 367"/>
                  <a:gd name="T53" fmla="*/ 131 h 380"/>
                  <a:gd name="T54" fmla="*/ 58 w 367"/>
                  <a:gd name="T55" fmla="*/ 174 h 380"/>
                  <a:gd name="T56" fmla="*/ 181 w 367"/>
                  <a:gd name="T57" fmla="*/ 171 h 380"/>
                  <a:gd name="T58" fmla="*/ 105 w 367"/>
                  <a:gd name="T59" fmla="*/ 11 h 380"/>
                  <a:gd name="T60" fmla="*/ 123 w 367"/>
                  <a:gd name="T61" fmla="*/ 0 h 380"/>
                  <a:gd name="T62" fmla="*/ 165 w 367"/>
                  <a:gd name="T63" fmla="*/ 54 h 380"/>
                  <a:gd name="T64" fmla="*/ 197 w 367"/>
                  <a:gd name="T65" fmla="*/ 54 h 380"/>
                  <a:gd name="T66" fmla="*/ 207 w 367"/>
                  <a:gd name="T67" fmla="*/ 64 h 380"/>
                  <a:gd name="T68" fmla="*/ 197 w 367"/>
                  <a:gd name="T69" fmla="*/ 74 h 380"/>
                  <a:gd name="T70" fmla="*/ 180 w 367"/>
                  <a:gd name="T71" fmla="*/ 74 h 380"/>
                  <a:gd name="T72" fmla="*/ 206 w 367"/>
                  <a:gd name="T73" fmla="*/ 106 h 380"/>
                  <a:gd name="T74" fmla="*/ 229 w 367"/>
                  <a:gd name="T75" fmla="*/ 106 h 380"/>
                  <a:gd name="T76" fmla="*/ 239 w 367"/>
                  <a:gd name="T77" fmla="*/ 116 h 380"/>
                  <a:gd name="T78" fmla="*/ 229 w 367"/>
                  <a:gd name="T79" fmla="*/ 126 h 380"/>
                  <a:gd name="T80" fmla="*/ 222 w 367"/>
                  <a:gd name="T81" fmla="*/ 126 h 380"/>
                  <a:gd name="T82" fmla="*/ 255 w 367"/>
                  <a:gd name="T83" fmla="*/ 169 h 380"/>
                  <a:gd name="T84" fmla="*/ 308 w 367"/>
                  <a:gd name="T85" fmla="*/ 168 h 380"/>
                  <a:gd name="T86" fmla="*/ 350 w 367"/>
                  <a:gd name="T87" fmla="*/ 174 h 380"/>
                  <a:gd name="T88" fmla="*/ 366 w 367"/>
                  <a:gd name="T89" fmla="*/ 186 h 380"/>
                  <a:gd name="T90" fmla="*/ 366 w 367"/>
                  <a:gd name="T91" fmla="*/ 186 h 380"/>
                  <a:gd name="T92" fmla="*/ 366 w 367"/>
                  <a:gd name="T93" fmla="*/ 187 h 380"/>
                  <a:gd name="T94" fmla="*/ 367 w 367"/>
                  <a:gd name="T95" fmla="*/ 189 h 380"/>
                  <a:gd name="T96" fmla="*/ 367 w 367"/>
                  <a:gd name="T97" fmla="*/ 190 h 3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7" h="380">
                    <a:moveTo>
                      <a:pt x="367" y="190"/>
                    </a:moveTo>
                    <a:cubicBezTo>
                      <a:pt x="367" y="191"/>
                      <a:pt x="367" y="191"/>
                      <a:pt x="367" y="192"/>
                    </a:cubicBezTo>
                    <a:cubicBezTo>
                      <a:pt x="367" y="192"/>
                      <a:pt x="367" y="193"/>
                      <a:pt x="366" y="194"/>
                    </a:cubicBezTo>
                    <a:cubicBezTo>
                      <a:pt x="366" y="194"/>
                      <a:pt x="366" y="194"/>
                      <a:pt x="366" y="195"/>
                    </a:cubicBezTo>
                    <a:cubicBezTo>
                      <a:pt x="366" y="195"/>
                      <a:pt x="366" y="195"/>
                      <a:pt x="366" y="195"/>
                    </a:cubicBezTo>
                    <a:cubicBezTo>
                      <a:pt x="364" y="199"/>
                      <a:pt x="358" y="203"/>
                      <a:pt x="350" y="207"/>
                    </a:cubicBezTo>
                    <a:cubicBezTo>
                      <a:pt x="339" y="211"/>
                      <a:pt x="324" y="213"/>
                      <a:pt x="308" y="213"/>
                    </a:cubicBezTo>
                    <a:cubicBezTo>
                      <a:pt x="255" y="212"/>
                      <a:pt x="255" y="212"/>
                      <a:pt x="255" y="212"/>
                    </a:cubicBezTo>
                    <a:cubicBezTo>
                      <a:pt x="222" y="255"/>
                      <a:pt x="222" y="255"/>
                      <a:pt x="222" y="255"/>
                    </a:cubicBezTo>
                    <a:cubicBezTo>
                      <a:pt x="229" y="255"/>
                      <a:pt x="229" y="255"/>
                      <a:pt x="229" y="255"/>
                    </a:cubicBezTo>
                    <a:cubicBezTo>
                      <a:pt x="235" y="255"/>
                      <a:pt x="239" y="259"/>
                      <a:pt x="239" y="265"/>
                    </a:cubicBezTo>
                    <a:cubicBezTo>
                      <a:pt x="239" y="270"/>
                      <a:pt x="235" y="275"/>
                      <a:pt x="229" y="275"/>
                    </a:cubicBezTo>
                    <a:cubicBezTo>
                      <a:pt x="206" y="275"/>
                      <a:pt x="206" y="275"/>
                      <a:pt x="206" y="275"/>
                    </a:cubicBezTo>
                    <a:cubicBezTo>
                      <a:pt x="180" y="307"/>
                      <a:pt x="180" y="307"/>
                      <a:pt x="180" y="307"/>
                    </a:cubicBezTo>
                    <a:cubicBezTo>
                      <a:pt x="197" y="307"/>
                      <a:pt x="197" y="307"/>
                      <a:pt x="197" y="307"/>
                    </a:cubicBezTo>
                    <a:cubicBezTo>
                      <a:pt x="202" y="307"/>
                      <a:pt x="207" y="312"/>
                      <a:pt x="207" y="317"/>
                    </a:cubicBezTo>
                    <a:cubicBezTo>
                      <a:pt x="207" y="323"/>
                      <a:pt x="202" y="327"/>
                      <a:pt x="197" y="327"/>
                    </a:cubicBezTo>
                    <a:cubicBezTo>
                      <a:pt x="165" y="327"/>
                      <a:pt x="165" y="327"/>
                      <a:pt x="165" y="327"/>
                    </a:cubicBezTo>
                    <a:cubicBezTo>
                      <a:pt x="123" y="380"/>
                      <a:pt x="123" y="380"/>
                      <a:pt x="123" y="380"/>
                    </a:cubicBezTo>
                    <a:cubicBezTo>
                      <a:pt x="105" y="370"/>
                      <a:pt x="105" y="370"/>
                      <a:pt x="105" y="370"/>
                    </a:cubicBezTo>
                    <a:cubicBezTo>
                      <a:pt x="181" y="210"/>
                      <a:pt x="181" y="210"/>
                      <a:pt x="181" y="210"/>
                    </a:cubicBezTo>
                    <a:cubicBezTo>
                      <a:pt x="58" y="206"/>
                      <a:pt x="58" y="206"/>
                      <a:pt x="58" y="206"/>
                    </a:cubicBezTo>
                    <a:cubicBezTo>
                      <a:pt x="23" y="250"/>
                      <a:pt x="23" y="250"/>
                      <a:pt x="23" y="250"/>
                    </a:cubicBezTo>
                    <a:cubicBezTo>
                      <a:pt x="0" y="250"/>
                      <a:pt x="0" y="250"/>
                      <a:pt x="0" y="250"/>
                    </a:cubicBezTo>
                    <a:cubicBezTo>
                      <a:pt x="19" y="190"/>
                      <a:pt x="19" y="190"/>
                      <a:pt x="19" y="190"/>
                    </a:cubicBezTo>
                    <a:cubicBezTo>
                      <a:pt x="0" y="131"/>
                      <a:pt x="0" y="131"/>
                      <a:pt x="0" y="131"/>
                    </a:cubicBezTo>
                    <a:cubicBezTo>
                      <a:pt x="23" y="131"/>
                      <a:pt x="23" y="131"/>
                      <a:pt x="23" y="131"/>
                    </a:cubicBezTo>
                    <a:cubicBezTo>
                      <a:pt x="58" y="174"/>
                      <a:pt x="58" y="174"/>
                      <a:pt x="58" y="174"/>
                    </a:cubicBezTo>
                    <a:cubicBezTo>
                      <a:pt x="181" y="171"/>
                      <a:pt x="181" y="171"/>
                      <a:pt x="181" y="171"/>
                    </a:cubicBezTo>
                    <a:cubicBezTo>
                      <a:pt x="105" y="11"/>
                      <a:pt x="105" y="11"/>
                      <a:pt x="105" y="11"/>
                    </a:cubicBezTo>
                    <a:cubicBezTo>
                      <a:pt x="123" y="0"/>
                      <a:pt x="123" y="0"/>
                      <a:pt x="123" y="0"/>
                    </a:cubicBezTo>
                    <a:cubicBezTo>
                      <a:pt x="165" y="54"/>
                      <a:pt x="165" y="54"/>
                      <a:pt x="165" y="54"/>
                    </a:cubicBezTo>
                    <a:cubicBezTo>
                      <a:pt x="197" y="54"/>
                      <a:pt x="197" y="54"/>
                      <a:pt x="197" y="54"/>
                    </a:cubicBezTo>
                    <a:cubicBezTo>
                      <a:pt x="202" y="54"/>
                      <a:pt x="207" y="58"/>
                      <a:pt x="207" y="64"/>
                    </a:cubicBezTo>
                    <a:cubicBezTo>
                      <a:pt x="207" y="69"/>
                      <a:pt x="202" y="74"/>
                      <a:pt x="197" y="74"/>
                    </a:cubicBezTo>
                    <a:cubicBezTo>
                      <a:pt x="180" y="74"/>
                      <a:pt x="180" y="74"/>
                      <a:pt x="180" y="74"/>
                    </a:cubicBezTo>
                    <a:cubicBezTo>
                      <a:pt x="206" y="106"/>
                      <a:pt x="206" y="106"/>
                      <a:pt x="206" y="106"/>
                    </a:cubicBezTo>
                    <a:cubicBezTo>
                      <a:pt x="229" y="106"/>
                      <a:pt x="229" y="106"/>
                      <a:pt x="229" y="106"/>
                    </a:cubicBezTo>
                    <a:cubicBezTo>
                      <a:pt x="235" y="106"/>
                      <a:pt x="239" y="111"/>
                      <a:pt x="239" y="116"/>
                    </a:cubicBezTo>
                    <a:cubicBezTo>
                      <a:pt x="239" y="122"/>
                      <a:pt x="235" y="126"/>
                      <a:pt x="229" y="126"/>
                    </a:cubicBezTo>
                    <a:cubicBezTo>
                      <a:pt x="222" y="126"/>
                      <a:pt x="222" y="126"/>
                      <a:pt x="222" y="126"/>
                    </a:cubicBezTo>
                    <a:cubicBezTo>
                      <a:pt x="255" y="169"/>
                      <a:pt x="255" y="169"/>
                      <a:pt x="255" y="169"/>
                    </a:cubicBezTo>
                    <a:cubicBezTo>
                      <a:pt x="308" y="168"/>
                      <a:pt x="308" y="168"/>
                      <a:pt x="308" y="168"/>
                    </a:cubicBezTo>
                    <a:cubicBezTo>
                      <a:pt x="324" y="167"/>
                      <a:pt x="339" y="170"/>
                      <a:pt x="350" y="174"/>
                    </a:cubicBezTo>
                    <a:cubicBezTo>
                      <a:pt x="358" y="177"/>
                      <a:pt x="364" y="182"/>
                      <a:pt x="366" y="186"/>
                    </a:cubicBezTo>
                    <a:cubicBezTo>
                      <a:pt x="366" y="186"/>
                      <a:pt x="366" y="186"/>
                      <a:pt x="366" y="186"/>
                    </a:cubicBezTo>
                    <a:cubicBezTo>
                      <a:pt x="366" y="186"/>
                      <a:pt x="366" y="187"/>
                      <a:pt x="366" y="187"/>
                    </a:cubicBezTo>
                    <a:cubicBezTo>
                      <a:pt x="367" y="188"/>
                      <a:pt x="367" y="189"/>
                      <a:pt x="367" y="189"/>
                    </a:cubicBezTo>
                    <a:cubicBezTo>
                      <a:pt x="367" y="190"/>
                      <a:pt x="367" y="190"/>
                      <a:pt x="367" y="190"/>
                    </a:cubicBezTo>
                    <a:close/>
                  </a:path>
                </a:pathLst>
              </a:custGeom>
              <a:solidFill>
                <a:srgbClr val="0484B1"/>
              </a:solidFill>
              <a:ln>
                <a:noFill/>
              </a:ln>
              <a:effectLst>
                <a:outerShdw blurRad="50800" dir="2700000" algn="tl" rotWithShape="0">
                  <a:prstClr val="black">
                    <a:alpha val="40000"/>
                  </a:prstClr>
                </a:outerShdw>
              </a:effectLst>
            </p:spPr>
            <p:txBody>
              <a:bodyPr vert="horz" wrap="square" lIns="91440" tIns="45720" rIns="91440" bIns="45720" numCol="1" anchor="t" anchorCtr="0" compatLnSpc="1"/>
              <a:lstStyle/>
              <a:p>
                <a:endParaRPr lang="en-US"/>
              </a:p>
            </p:txBody>
          </p:sp>
          <p:cxnSp>
            <p:nvCxnSpPr>
              <p:cNvPr id="46" name="Straight Connector 8"/>
              <p:cNvCxnSpPr/>
              <p:nvPr/>
            </p:nvCxnSpPr>
            <p:spPr>
              <a:xfrm>
                <a:off x="11030" y="5422"/>
                <a:ext cx="1792" cy="18"/>
              </a:xfrm>
              <a:prstGeom prst="line">
                <a:avLst/>
              </a:prstGeom>
              <a:ln w="0" cap="rnd">
                <a:solidFill>
                  <a:srgbClr val="0484B1"/>
                </a:solidFill>
                <a:prstDash val="sysDot"/>
                <a:tailEnd type="stealth"/>
              </a:ln>
              <a:effectLst>
                <a:outerShdw blurRad="508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
          <p:nvSpPr>
            <p:cNvPr id="110" name="文本框 109"/>
            <p:cNvSpPr txBox="1"/>
            <p:nvPr/>
          </p:nvSpPr>
          <p:spPr>
            <a:xfrm>
              <a:off x="1576" y="8465"/>
              <a:ext cx="4803" cy="456"/>
            </a:xfrm>
            <a:prstGeom prst="rect">
              <a:avLst/>
            </a:prstGeom>
            <a:noFill/>
            <a:effectLst>
              <a:outerShdw blurRad="50800" dir="2700000" algn="tl" rotWithShape="0">
                <a:prstClr val="black">
                  <a:alpha val="40000"/>
                </a:prstClr>
              </a:outerShdw>
            </a:effectLst>
          </p:spPr>
          <p:txBody>
            <a:bodyPr wrap="square" rtlCol="0">
              <a:spAutoFit/>
            </a:bodyPr>
            <a:lstStyle/>
            <a:p>
              <a:r>
                <a:rPr lang="zh-CN" sz="1000" b="1">
                  <a:latin typeface="字魂手刻宋" panose="00000500000000000000" charset="-122"/>
                  <a:ea typeface="字魂手刻宋" panose="00000500000000000000" charset="-122"/>
                </a:rPr>
                <a:t>小结</a:t>
              </a:r>
              <a:endParaRPr lang="zh-CN" sz="1000" b="1">
                <a:latin typeface="字魂手刻宋" panose="00000500000000000000" charset="-122"/>
                <a:ea typeface="字魂手刻宋" panose="00000500000000000000" charset="-122"/>
              </a:endParaRPr>
            </a:p>
          </p:txBody>
        </p:sp>
      </p:grpSp>
      <p:sp>
        <p:nvSpPr>
          <p:cNvPr id="7" name="内容占位符 6"/>
          <p:cNvSpPr>
            <a:spLocks noGrp="1"/>
          </p:cNvSpPr>
          <p:nvPr>
            <p:ph idx="1"/>
          </p:nvPr>
        </p:nvSpPr>
        <p:spPr>
          <a:xfrm>
            <a:off x="6844665" y="685165"/>
            <a:ext cx="5055870" cy="5123815"/>
          </a:xfrm>
        </p:spPr>
        <p:txBody>
          <a:bodyPr/>
          <a:lstStyle/>
          <a:p>
            <a:pPr>
              <a:lnSpc>
                <a:spcPct val="280000"/>
              </a:lnSpc>
            </a:pPr>
            <a:r>
              <a:rPr lang="zh-CN" altLang="en-US" sz="1600" b="1">
                <a:solidFill>
                  <a:srgbClr val="002060"/>
                </a:solidFill>
                <a:latin typeface="字魂手刻宋" panose="00000500000000000000" charset="-122"/>
                <a:ea typeface="字魂手刻宋" panose="00000500000000000000" charset="-122"/>
              </a:rPr>
              <a:t>当今世界正处于大发展大变革大调整时期，和平与发展仍然是时代主题。</a:t>
            </a:r>
            <a:endParaRPr lang="zh-CN" altLang="en-US" sz="1600" b="1">
              <a:solidFill>
                <a:srgbClr val="002060"/>
              </a:solidFill>
              <a:latin typeface="字魂手刻宋" panose="00000500000000000000" charset="-122"/>
              <a:ea typeface="字魂手刻宋" panose="00000500000000000000" charset="-122"/>
            </a:endParaRPr>
          </a:p>
          <a:p>
            <a:pPr>
              <a:lnSpc>
                <a:spcPct val="280000"/>
              </a:lnSpc>
            </a:pPr>
            <a:r>
              <a:rPr lang="zh-CN" altLang="en-US" sz="1600" b="1">
                <a:solidFill>
                  <a:srgbClr val="002060"/>
                </a:solidFill>
                <a:latin typeface="字魂手刻宋" panose="00000500000000000000" charset="-122"/>
                <a:ea typeface="字魂手刻宋" panose="00000500000000000000" charset="-122"/>
              </a:rPr>
              <a:t>与此同时，世界面临的不稳定性、不确定性突出，人类面临许多共同的挑战，需要各国携手解决。</a:t>
            </a:r>
            <a:endParaRPr lang="zh-CN" altLang="en-US" sz="1600" b="1">
              <a:solidFill>
                <a:srgbClr val="002060"/>
              </a:solidFill>
              <a:latin typeface="字魂手刻宋" panose="00000500000000000000" charset="-122"/>
              <a:ea typeface="字魂手刻宋" panose="00000500000000000000" charset="-122"/>
            </a:endParaRPr>
          </a:p>
          <a:p>
            <a:pPr>
              <a:lnSpc>
                <a:spcPct val="280000"/>
              </a:lnSpc>
            </a:pPr>
            <a:r>
              <a:rPr lang="zh-CN" altLang="en-US" sz="1600" b="1">
                <a:solidFill>
                  <a:srgbClr val="002060"/>
                </a:solidFill>
                <a:latin typeface="字魂手刻宋" panose="00000500000000000000" charset="-122"/>
                <a:ea typeface="字魂手刻宋" panose="00000500000000000000" charset="-122"/>
              </a:rPr>
              <a:t>中国倡导并坚持推动构建人类命运共同体，是中国对世界和平发展、对全球治理体系改革和建设提供的中国方案、中国智慧和中国力量。</a:t>
            </a:r>
            <a:endParaRPr lang="zh-CN" altLang="en-US" sz="1600" b="1">
              <a:solidFill>
                <a:srgbClr val="002060"/>
              </a:solidFill>
              <a:latin typeface="字魂手刻宋" panose="00000500000000000000" charset="-122"/>
              <a:ea typeface="字魂手刻宋" panose="00000500000000000000" charset="-122"/>
            </a:endParaRPr>
          </a:p>
        </p:txBody>
      </p:sp>
    </p:spTree>
  </p:cSld>
  <p:clrMapOvr>
    <a:masterClrMapping/>
  </p:clrMapOvr>
  <mc:AlternateContent>
    <mc:Choice xmlns:p14="http://schemas.microsoft.com/office/powerpoint/2010/main" Requires="p14">
      <p:transition p14:dur="250"/>
    </mc:Choice>
    <mc:Fallback>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86055" y="335915"/>
            <a:ext cx="11370945" cy="6586220"/>
          </a:xfrm>
          <a:prstGeom prst="rect">
            <a:avLst/>
          </a:prstGeom>
          <a:noFill/>
        </p:spPr>
        <p:txBody>
          <a:bodyPr wrap="square" rtlCol="0" anchor="t">
            <a:spAutoFit/>
          </a:bodyPr>
          <a:lstStyle/>
          <a:p>
            <a:pPr>
              <a:lnSpc>
                <a:spcPct val="190000"/>
              </a:lnSpc>
            </a:pPr>
            <a:r>
              <a:rPr lang="zh-CN" altLang="en-US" sz="1600"/>
              <a:t>1．2018年6月12日，朝鲜最高领导人金正恩与美国总统特朗普在新加坡会晤，双方握手致意，这是在任的朝美领导人数十年来首次会晤及握手。对这次会晤的正确解读是(　</a:t>
            </a:r>
            <a:r>
              <a:rPr lang="en-US" altLang="zh-CN" sz="1600"/>
              <a:t> </a:t>
            </a:r>
            <a:r>
              <a:rPr lang="zh-CN" altLang="en-US" sz="1600"/>
              <a:t>　)</a:t>
            </a:r>
            <a:endParaRPr lang="zh-CN" altLang="en-US" sz="1600"/>
          </a:p>
          <a:p>
            <a:pPr>
              <a:lnSpc>
                <a:spcPct val="190000"/>
              </a:lnSpc>
            </a:pPr>
            <a:r>
              <a:rPr lang="zh-CN" altLang="en-US" sz="1600"/>
              <a:t>A．说明美国已不再是超级大国</a:t>
            </a:r>
            <a:endParaRPr lang="zh-CN" altLang="en-US" sz="1600"/>
          </a:p>
          <a:p>
            <a:pPr>
              <a:lnSpc>
                <a:spcPct val="190000"/>
              </a:lnSpc>
            </a:pPr>
            <a:r>
              <a:rPr lang="zh-CN" altLang="en-US" sz="1600"/>
              <a:t>B．新加坡主导了世界形势</a:t>
            </a:r>
            <a:endParaRPr lang="zh-CN" altLang="en-US" sz="1600"/>
          </a:p>
          <a:p>
            <a:pPr>
              <a:lnSpc>
                <a:spcPct val="190000"/>
              </a:lnSpc>
            </a:pPr>
            <a:r>
              <a:rPr lang="zh-CN" altLang="en-US" sz="1600"/>
              <a:t>C．和平与发展是当今时代主题</a:t>
            </a:r>
            <a:endParaRPr lang="zh-CN" altLang="en-US" sz="1600"/>
          </a:p>
          <a:p>
            <a:pPr>
              <a:lnSpc>
                <a:spcPct val="190000"/>
              </a:lnSpc>
            </a:pPr>
            <a:r>
              <a:rPr lang="zh-CN" altLang="en-US" sz="1600"/>
              <a:t>D．标志两极格局正式解体</a:t>
            </a:r>
            <a:endParaRPr lang="zh-CN" altLang="en-US" sz="1600"/>
          </a:p>
          <a:p>
            <a:pPr>
              <a:lnSpc>
                <a:spcPct val="190000"/>
              </a:lnSpc>
            </a:pPr>
            <a:endParaRPr lang="zh-CN" altLang="en-US" sz="1600"/>
          </a:p>
          <a:p>
            <a:pPr>
              <a:lnSpc>
                <a:spcPct val="190000"/>
              </a:lnSpc>
            </a:pPr>
            <a:r>
              <a:rPr lang="zh-CN" altLang="en-US" sz="1600"/>
              <a:t>2．据统计，1965年世界上7个最发达国家的人均收入是7个最贫穷国家的19倍，而1995年这一差距扩大到38倍。这说明(　</a:t>
            </a:r>
            <a:r>
              <a:rPr lang="en-US" altLang="zh-CN" sz="1600"/>
              <a:t> </a:t>
            </a:r>
            <a:r>
              <a:rPr lang="zh-CN" altLang="en-US" sz="1600"/>
              <a:t>　)</a:t>
            </a:r>
            <a:endParaRPr lang="zh-CN" altLang="en-US" sz="1600"/>
          </a:p>
          <a:p>
            <a:pPr>
              <a:lnSpc>
                <a:spcPct val="190000"/>
              </a:lnSpc>
            </a:pPr>
            <a:r>
              <a:rPr lang="zh-CN" altLang="en-US" sz="1600"/>
              <a:t>A．文明类型的多样性发展</a:t>
            </a:r>
            <a:endParaRPr lang="zh-CN" altLang="en-US" sz="1600"/>
          </a:p>
          <a:p>
            <a:pPr>
              <a:lnSpc>
                <a:spcPct val="190000"/>
              </a:lnSpc>
            </a:pPr>
            <a:r>
              <a:rPr lang="zh-CN" altLang="en-US" sz="1600"/>
              <a:t>B．不同价值观的冲突加剧</a:t>
            </a:r>
            <a:endParaRPr lang="zh-CN" altLang="en-US" sz="1600"/>
          </a:p>
          <a:p>
            <a:pPr>
              <a:lnSpc>
                <a:spcPct val="190000"/>
              </a:lnSpc>
            </a:pPr>
            <a:r>
              <a:rPr lang="zh-CN" altLang="en-US" sz="1600"/>
              <a:t>C．世界经济的不平衡性增强</a:t>
            </a:r>
            <a:endParaRPr lang="zh-CN" altLang="en-US" sz="1600"/>
          </a:p>
          <a:p>
            <a:pPr>
              <a:lnSpc>
                <a:spcPct val="190000"/>
              </a:lnSpc>
            </a:pPr>
            <a:r>
              <a:rPr lang="zh-CN" altLang="en-US" sz="1600"/>
              <a:t>D．经济多极化趋势加强</a:t>
            </a:r>
            <a:endParaRPr lang="zh-CN" altLang="en-US" sz="1600"/>
          </a:p>
          <a:p>
            <a:pPr>
              <a:lnSpc>
                <a:spcPct val="190000"/>
              </a:lnSpc>
            </a:pPr>
            <a:endParaRPr lang="zh-CN" altLang="en-US" sz="1600"/>
          </a:p>
          <a:p>
            <a:pPr>
              <a:lnSpc>
                <a:spcPct val="170000"/>
              </a:lnSpc>
            </a:pPr>
            <a:endParaRPr lang="zh-CN" altLang="en-US" sz="1600"/>
          </a:p>
        </p:txBody>
      </p:sp>
      <p:sp>
        <p:nvSpPr>
          <p:cNvPr id="3" name="文本框 2"/>
          <p:cNvSpPr txBox="1"/>
          <p:nvPr/>
        </p:nvSpPr>
        <p:spPr>
          <a:xfrm>
            <a:off x="3448050" y="1918970"/>
            <a:ext cx="679450" cy="645160"/>
          </a:xfrm>
          <a:prstGeom prst="rect">
            <a:avLst/>
          </a:prstGeom>
          <a:noFill/>
        </p:spPr>
        <p:txBody>
          <a:bodyPr wrap="square" rtlCol="0">
            <a:spAutoFit/>
          </a:bodyPr>
          <a:lstStyle/>
          <a:p>
            <a:r>
              <a:rPr lang="en-US" altLang="zh-CN" sz="3600" b="1">
                <a:solidFill>
                  <a:srgbClr val="FF0000"/>
                </a:solidFill>
              </a:rPr>
              <a:t>C</a:t>
            </a:r>
            <a:endParaRPr lang="en-US" altLang="zh-CN" sz="3600" b="1">
              <a:solidFill>
                <a:srgbClr val="FF0000"/>
              </a:solidFill>
            </a:endParaRPr>
          </a:p>
        </p:txBody>
      </p:sp>
      <p:sp>
        <p:nvSpPr>
          <p:cNvPr id="4" name="文本框 3"/>
          <p:cNvSpPr txBox="1"/>
          <p:nvPr/>
        </p:nvSpPr>
        <p:spPr>
          <a:xfrm>
            <a:off x="3970655" y="4946650"/>
            <a:ext cx="679450" cy="645160"/>
          </a:xfrm>
          <a:prstGeom prst="rect">
            <a:avLst/>
          </a:prstGeom>
          <a:noFill/>
        </p:spPr>
        <p:txBody>
          <a:bodyPr wrap="square" rtlCol="0">
            <a:spAutoFit/>
          </a:bodyPr>
          <a:lstStyle/>
          <a:p>
            <a:r>
              <a:rPr lang="en-US" altLang="zh-CN" sz="3600" b="1">
                <a:solidFill>
                  <a:srgbClr val="FF0000"/>
                </a:solidFill>
              </a:rPr>
              <a:t>C</a:t>
            </a:r>
            <a:endParaRPr lang="en-US" altLang="zh-CN" sz="3600" b="1">
              <a:solidFill>
                <a:srgbClr val="FF0000"/>
              </a:solidFill>
            </a:endParaRPr>
          </a:p>
        </p:txBody>
      </p:sp>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79070" y="208915"/>
            <a:ext cx="11833225" cy="6492875"/>
          </a:xfrm>
          <a:prstGeom prst="rect">
            <a:avLst/>
          </a:prstGeom>
          <a:noFill/>
        </p:spPr>
        <p:txBody>
          <a:bodyPr wrap="square" rtlCol="0" anchor="t">
            <a:spAutoFit/>
          </a:bodyPr>
          <a:lstStyle/>
          <a:p>
            <a:pPr>
              <a:lnSpc>
                <a:spcPct val="200000"/>
              </a:lnSpc>
            </a:pPr>
            <a:r>
              <a:rPr lang="zh-CN" altLang="en-US" sz="1600"/>
              <a:t>3．有人认为，全球化带来经济快速发展的同时也导致了环境的破坏、不断加剧的贫富差距，以及全世界范围内的文化同质化。他这是在强调全球化(　</a:t>
            </a:r>
            <a:r>
              <a:rPr lang="en-US" altLang="zh-CN" sz="1600"/>
              <a:t> </a:t>
            </a:r>
            <a:r>
              <a:rPr lang="zh-CN" altLang="en-US" sz="1600"/>
              <a:t>　)</a:t>
            </a:r>
            <a:endParaRPr lang="zh-CN" altLang="en-US" sz="1600"/>
          </a:p>
          <a:p>
            <a:pPr>
              <a:lnSpc>
                <a:spcPct val="200000"/>
              </a:lnSpc>
            </a:pPr>
            <a:r>
              <a:rPr lang="zh-CN" altLang="en-US" sz="1600"/>
              <a:t>A．带来了高效运作的市场经济体</a:t>
            </a:r>
            <a:endParaRPr lang="zh-CN" altLang="en-US" sz="1600"/>
          </a:p>
          <a:p>
            <a:pPr>
              <a:lnSpc>
                <a:spcPct val="200000"/>
              </a:lnSpc>
            </a:pPr>
            <a:r>
              <a:rPr lang="zh-CN" altLang="en-US" sz="1600"/>
              <a:t>B．推动了世界经济的健康快速发展</a:t>
            </a:r>
            <a:endParaRPr lang="zh-CN" altLang="en-US" sz="1600"/>
          </a:p>
          <a:p>
            <a:pPr>
              <a:lnSpc>
                <a:spcPct val="200000"/>
              </a:lnSpc>
            </a:pPr>
            <a:r>
              <a:rPr lang="zh-CN" altLang="en-US" sz="1600"/>
              <a:t>C．伴随着较严重的经济和社会问题</a:t>
            </a:r>
            <a:endParaRPr lang="zh-CN" altLang="en-US" sz="1600"/>
          </a:p>
          <a:p>
            <a:pPr>
              <a:lnSpc>
                <a:spcPct val="200000"/>
              </a:lnSpc>
            </a:pPr>
            <a:r>
              <a:rPr lang="zh-CN" altLang="en-US" sz="1600"/>
              <a:t>D．给全人类带来的机遇远大于挑战</a:t>
            </a:r>
            <a:endParaRPr lang="zh-CN" altLang="en-US" sz="1600"/>
          </a:p>
          <a:p>
            <a:pPr>
              <a:lnSpc>
                <a:spcPct val="200000"/>
              </a:lnSpc>
            </a:pPr>
            <a:endParaRPr lang="zh-CN" altLang="en-US" sz="1600"/>
          </a:p>
          <a:p>
            <a:pPr>
              <a:lnSpc>
                <a:spcPct val="200000"/>
              </a:lnSpc>
            </a:pPr>
            <a:r>
              <a:rPr lang="zh-CN" altLang="en-US" sz="1600"/>
              <a:t>4．据统计，在中东、南亚和非洲等地区，难民问题依然严峻。到2009年，全球的难民和准难民有近4 200万人。2009年纪念世界难民日(6月20日)的主题是“活生生的人，活生生的需要”。由此可知(　</a:t>
            </a:r>
            <a:r>
              <a:rPr lang="en-US" altLang="zh-CN" sz="1600"/>
              <a:t> </a:t>
            </a:r>
            <a:r>
              <a:rPr lang="zh-CN" altLang="en-US" sz="1600"/>
              <a:t>　)</a:t>
            </a:r>
            <a:endParaRPr lang="zh-CN" altLang="en-US" sz="1600"/>
          </a:p>
          <a:p>
            <a:pPr>
              <a:lnSpc>
                <a:spcPct val="200000"/>
              </a:lnSpc>
            </a:pPr>
            <a:r>
              <a:rPr lang="zh-CN" altLang="en-US" sz="1600"/>
              <a:t>A．人类的生存环境日益恶化</a:t>
            </a:r>
            <a:endParaRPr lang="zh-CN" altLang="en-US" sz="1600"/>
          </a:p>
          <a:p>
            <a:pPr>
              <a:lnSpc>
                <a:spcPct val="200000"/>
              </a:lnSpc>
            </a:pPr>
            <a:r>
              <a:rPr lang="zh-CN" altLang="en-US" sz="1600"/>
              <a:t>B．安全问题仍是人类面临的重大课题</a:t>
            </a:r>
            <a:endParaRPr lang="zh-CN" altLang="en-US" sz="1600"/>
          </a:p>
          <a:p>
            <a:pPr>
              <a:lnSpc>
                <a:spcPct val="200000"/>
              </a:lnSpc>
            </a:pPr>
            <a:r>
              <a:rPr lang="zh-CN" altLang="en-US" sz="1600"/>
              <a:t>C．民族和宗教冲突愈演愈烈</a:t>
            </a:r>
            <a:endParaRPr lang="zh-CN" altLang="en-US" sz="1600"/>
          </a:p>
          <a:p>
            <a:pPr>
              <a:lnSpc>
                <a:spcPct val="200000"/>
              </a:lnSpc>
            </a:pPr>
            <a:r>
              <a:rPr lang="zh-CN" altLang="en-US" sz="1600"/>
              <a:t>D．恐怖主义是当今世界和平头号敌人</a:t>
            </a:r>
            <a:endParaRPr lang="zh-CN" altLang="en-US" sz="1600"/>
          </a:p>
        </p:txBody>
      </p:sp>
      <p:sp>
        <p:nvSpPr>
          <p:cNvPr id="3" name="文本框 2"/>
          <p:cNvSpPr txBox="1"/>
          <p:nvPr/>
        </p:nvSpPr>
        <p:spPr>
          <a:xfrm>
            <a:off x="4411980" y="1594485"/>
            <a:ext cx="679450" cy="645160"/>
          </a:xfrm>
          <a:prstGeom prst="rect">
            <a:avLst/>
          </a:prstGeom>
          <a:noFill/>
        </p:spPr>
        <p:txBody>
          <a:bodyPr wrap="square" rtlCol="0">
            <a:spAutoFit/>
          </a:bodyPr>
          <a:lstStyle/>
          <a:p>
            <a:r>
              <a:rPr lang="en-US" altLang="zh-CN" sz="3600" b="1">
                <a:solidFill>
                  <a:srgbClr val="FF0000"/>
                </a:solidFill>
              </a:rPr>
              <a:t>C</a:t>
            </a:r>
            <a:endParaRPr lang="en-US" altLang="zh-CN" sz="3600" b="1">
              <a:solidFill>
                <a:srgbClr val="FF0000"/>
              </a:solidFill>
            </a:endParaRPr>
          </a:p>
        </p:txBody>
      </p:sp>
      <p:sp>
        <p:nvSpPr>
          <p:cNvPr id="4" name="文本框 3"/>
          <p:cNvSpPr txBox="1"/>
          <p:nvPr/>
        </p:nvSpPr>
        <p:spPr>
          <a:xfrm>
            <a:off x="5019675" y="5205730"/>
            <a:ext cx="679450" cy="645160"/>
          </a:xfrm>
          <a:prstGeom prst="rect">
            <a:avLst/>
          </a:prstGeom>
          <a:noFill/>
        </p:spPr>
        <p:txBody>
          <a:bodyPr wrap="square" rtlCol="0">
            <a:spAutoFit/>
          </a:bodyPr>
          <a:lstStyle/>
          <a:p>
            <a:r>
              <a:rPr lang="en-US" altLang="zh-CN" sz="3600" b="1">
                <a:solidFill>
                  <a:srgbClr val="FF0000"/>
                </a:solidFill>
              </a:rPr>
              <a:t>B</a:t>
            </a:r>
            <a:endParaRPr lang="en-US" altLang="zh-CN" sz="3600" b="1">
              <a:solidFill>
                <a:srgbClr val="FF0000"/>
              </a:solidFill>
            </a:endParaRPr>
          </a:p>
        </p:txBody>
      </p:sp>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65735" y="241935"/>
            <a:ext cx="11860530" cy="6294120"/>
          </a:xfrm>
          <a:prstGeom prst="rect">
            <a:avLst/>
          </a:prstGeom>
          <a:noFill/>
        </p:spPr>
        <p:txBody>
          <a:bodyPr wrap="square" rtlCol="0" anchor="t">
            <a:spAutoFit/>
          </a:bodyPr>
          <a:lstStyle/>
          <a:p>
            <a:pPr>
              <a:lnSpc>
                <a:spcPct val="160000"/>
              </a:lnSpc>
            </a:pPr>
            <a:r>
              <a:rPr lang="zh-CN" altLang="en-US"/>
              <a:t>5．虽然国际贷款和援助大量进入，但非洲仍有33个国家被联合国核准为“全球最不发达国家”。20世纪90年代非洲统一组织框架加速搭建后，多年来严重困扰非洲发展的战乱问题部分得到有效调解，非洲的贫困率也从1996年的57.5%下降到2005年的50.4%。这说明非洲(　</a:t>
            </a:r>
            <a:r>
              <a:rPr lang="en-US" altLang="zh-CN"/>
              <a:t> </a:t>
            </a:r>
            <a:r>
              <a:rPr lang="zh-CN" altLang="en-US"/>
              <a:t>　)</a:t>
            </a:r>
            <a:endParaRPr lang="zh-CN" altLang="en-US"/>
          </a:p>
          <a:p>
            <a:pPr>
              <a:lnSpc>
                <a:spcPct val="160000"/>
              </a:lnSpc>
            </a:pPr>
            <a:r>
              <a:rPr lang="zh-CN" altLang="en-US"/>
              <a:t>A．和平发展成为时代特征</a:t>
            </a:r>
            <a:endParaRPr lang="zh-CN" altLang="en-US"/>
          </a:p>
          <a:p>
            <a:pPr>
              <a:lnSpc>
                <a:spcPct val="160000"/>
              </a:lnSpc>
            </a:pPr>
            <a:r>
              <a:rPr lang="zh-CN" altLang="en-US"/>
              <a:t>B．联合自强推动社会发展</a:t>
            </a:r>
            <a:endParaRPr lang="zh-CN" altLang="en-US"/>
          </a:p>
          <a:p>
            <a:pPr>
              <a:lnSpc>
                <a:spcPct val="160000"/>
              </a:lnSpc>
            </a:pPr>
            <a:r>
              <a:rPr lang="zh-CN" altLang="en-US"/>
              <a:t>C．区域集团改善经济秩序</a:t>
            </a:r>
            <a:endParaRPr lang="zh-CN" altLang="en-US"/>
          </a:p>
          <a:p>
            <a:pPr>
              <a:lnSpc>
                <a:spcPct val="160000"/>
              </a:lnSpc>
            </a:pPr>
            <a:r>
              <a:rPr lang="zh-CN" altLang="en-US"/>
              <a:t>D．政治合作提升国际地位</a:t>
            </a:r>
            <a:endParaRPr lang="zh-CN" altLang="en-US"/>
          </a:p>
          <a:p>
            <a:pPr>
              <a:lnSpc>
                <a:spcPct val="160000"/>
              </a:lnSpc>
            </a:pPr>
            <a:endParaRPr lang="zh-CN" altLang="en-US"/>
          </a:p>
          <a:p>
            <a:pPr>
              <a:lnSpc>
                <a:spcPct val="160000"/>
              </a:lnSpc>
            </a:pPr>
            <a:r>
              <a:rPr lang="zh-CN" altLang="en-US"/>
              <a:t>6．二战结束后，美国主导下的布雷顿森林体系对全球经济进行治理。到20世纪70年代，西方发达国家组建“七国集团”主导了全球经济治理，到1999年成立了有中国等发展中国家参加的“二十国集团”。这反映了(　</a:t>
            </a:r>
            <a:r>
              <a:rPr lang="en-US" altLang="zh-CN"/>
              <a:t>B</a:t>
            </a:r>
            <a:r>
              <a:rPr lang="zh-CN" altLang="en-US"/>
              <a:t>　)</a:t>
            </a:r>
            <a:endParaRPr lang="zh-CN" altLang="en-US"/>
          </a:p>
          <a:p>
            <a:pPr>
              <a:lnSpc>
                <a:spcPct val="160000"/>
              </a:lnSpc>
            </a:pPr>
            <a:r>
              <a:rPr lang="zh-CN" altLang="en-US"/>
              <a:t>A．发展中国家开始崛起</a:t>
            </a:r>
            <a:endParaRPr lang="zh-CN" altLang="en-US"/>
          </a:p>
          <a:p>
            <a:pPr>
              <a:lnSpc>
                <a:spcPct val="160000"/>
              </a:lnSpc>
            </a:pPr>
            <a:r>
              <a:rPr lang="zh-CN" altLang="en-US"/>
              <a:t>B．经济全球化趋势不断加强</a:t>
            </a:r>
            <a:endParaRPr lang="zh-CN" altLang="en-US"/>
          </a:p>
          <a:p>
            <a:pPr>
              <a:lnSpc>
                <a:spcPct val="160000"/>
              </a:lnSpc>
            </a:pPr>
            <a:r>
              <a:rPr lang="zh-CN" altLang="en-US"/>
              <a:t>C．美国丧失经济霸主地位</a:t>
            </a:r>
            <a:endParaRPr lang="zh-CN" altLang="en-US"/>
          </a:p>
          <a:p>
            <a:pPr>
              <a:lnSpc>
                <a:spcPct val="160000"/>
              </a:lnSpc>
            </a:pPr>
            <a:r>
              <a:rPr lang="zh-CN" altLang="en-US"/>
              <a:t>D．世界格局由单极走向多极</a:t>
            </a:r>
            <a:endParaRPr lang="zh-CN" altLang="en-US"/>
          </a:p>
        </p:txBody>
      </p:sp>
      <p:sp>
        <p:nvSpPr>
          <p:cNvPr id="3" name="文本框 2"/>
          <p:cNvSpPr txBox="1"/>
          <p:nvPr/>
        </p:nvSpPr>
        <p:spPr>
          <a:xfrm>
            <a:off x="3803015" y="2375535"/>
            <a:ext cx="679450" cy="645160"/>
          </a:xfrm>
          <a:prstGeom prst="rect">
            <a:avLst/>
          </a:prstGeom>
          <a:noFill/>
        </p:spPr>
        <p:txBody>
          <a:bodyPr wrap="square" rtlCol="0">
            <a:spAutoFit/>
          </a:bodyPr>
          <a:lstStyle/>
          <a:p>
            <a:r>
              <a:rPr lang="en-US" altLang="zh-CN" sz="3600" b="1">
                <a:solidFill>
                  <a:srgbClr val="FF0000"/>
                </a:solidFill>
              </a:rPr>
              <a:t>B</a:t>
            </a:r>
            <a:endParaRPr lang="en-US" altLang="zh-CN" sz="3600" b="1">
              <a:solidFill>
                <a:srgbClr val="FF0000"/>
              </a:solidFill>
            </a:endParaRPr>
          </a:p>
        </p:txBody>
      </p:sp>
      <p:sp>
        <p:nvSpPr>
          <p:cNvPr id="4" name="文本框 3"/>
          <p:cNvSpPr txBox="1"/>
          <p:nvPr/>
        </p:nvSpPr>
        <p:spPr>
          <a:xfrm>
            <a:off x="4057015" y="5256530"/>
            <a:ext cx="679450" cy="645160"/>
          </a:xfrm>
          <a:prstGeom prst="rect">
            <a:avLst/>
          </a:prstGeom>
          <a:noFill/>
        </p:spPr>
        <p:txBody>
          <a:bodyPr wrap="square" rtlCol="0">
            <a:spAutoFit/>
          </a:bodyPr>
          <a:lstStyle/>
          <a:p>
            <a:r>
              <a:rPr lang="en-US" altLang="zh-CN" sz="3600" b="1">
                <a:solidFill>
                  <a:srgbClr val="FF0000"/>
                </a:solidFill>
              </a:rPr>
              <a:t>B</a:t>
            </a:r>
            <a:endParaRPr lang="en-US" altLang="zh-CN" sz="3600" b="1">
              <a:solidFill>
                <a:srgbClr val="FF0000"/>
              </a:solidFill>
            </a:endParaRPr>
          </a:p>
        </p:txBody>
      </p:sp>
      <p:pic>
        <p:nvPicPr>
          <p:cNvPr id="5" name="New picture"/>
          <p:cNvPicPr/>
          <p:nvPr/>
        </p:nvPicPr>
        <p:blipFill>
          <a:blip r:embed="rId2"/>
          <a:stretch>
            <a:fillRect/>
          </a:stretch>
        </p:blipFill>
        <p:spPr>
          <a:xfrm>
            <a:off x="12103100" y="10439400"/>
            <a:ext cx="342900" cy="254000"/>
          </a:xfrm>
          <a:prstGeom prst="cube">
            <a:avLst/>
          </a:prstGeom>
        </p:spPr>
      </p:pic>
    </p:spTree>
  </p:cSld>
  <p:clrMapOvr>
    <a:masterClrMapping/>
  </p:clrMapOvr>
  <mc:AlternateContent>
    <mc:Choice xmlns:p14="http://schemas.microsoft.com/office/powerpoint/2010/main" Requires="p14">
      <p:transition p14:dur="25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p="http://schemas.openxmlformats.org/presentationml/2006/main">
  <p:tag name="KSO_WM_UNIT_PLACING_PICTURE_USER_VIEWPORT" val="{&quot;height&quot;:2684.1606299212599,&quot;width&quot;:2635}"/>
</p:tagLst>
</file>

<file path=ppt/tags/tag2.xml><?xml version="1.0" encoding="utf-8"?>
<p:tagLst xmlns:p="http://schemas.openxmlformats.org/presentationml/2006/main">
  <p:tag name="KSO_WM_UNIT_PLACING_PICTURE_USER_VIEWPORT" val="{&quot;height&quot;:3391.9779527559053,&quot;width&quot;:3391.9779527559053}"/>
</p:tagLst>
</file>

<file path=ppt/tags/tag3.xml><?xml version="1.0" encoding="utf-8"?>
<p:tagLst xmlns:p="http://schemas.openxmlformats.org/presentationml/2006/main">
  <p:tag name="KSO_WM_UNIT_PLACING_PICTURE_USER_VIEWPORT" val="{&quot;height&quot;:3342.9874015748032,&quot;width&quot;:3342.9874015748032}"/>
  <p:tag name="REFSHAPE" val="1274962276"/>
</p:tagLst>
</file>

<file path=ppt/tags/tag4.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Arial"/>
        <a:cs typeface="Arial"/>
        <a:font script="Jpan" typeface="ＭＳ Ｐゴシック"/>
        <a:font script="Hang" typeface="맑은 고딕"/>
        <a:font script="Hans" typeface="兰米粗楷简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兰米粗楷简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兰米粗楷简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兰米粗楷简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兰米粗楷简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兰米粗楷简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112</Paragraphs>
  <Slides>14</Slides>
  <Notes>1</Notes>
  <TotalTime>0</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14</vt:i4>
      </vt:variant>
    </vt:vector>
  </HeadingPairs>
  <TitlesOfParts>
    <vt:vector baseType="lpstr" size="22">
      <vt:lpstr>Arial</vt:lpstr>
      <vt:lpstr>Calibri Light</vt:lpstr>
      <vt:lpstr>Calibri</vt:lpstr>
      <vt:lpstr>兰米粗楷简体</vt:lpstr>
      <vt:lpstr>汉仪文黑-55简</vt:lpstr>
      <vt:lpstr>字魂手刻宋</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2021-01-07T19:47:07.810</cp:lastPrinted>
  <dcterms:created xsi:type="dcterms:W3CDTF">2021-01-07T19:47:07Z</dcterms:created>
  <dcterms:modified xsi:type="dcterms:W3CDTF">2021-01-07T11:47:14Z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